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custDataLst>
    <p:tags r:id="rId28"/>
  </p:custDataLst>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DBBD"/>
    <a:srgbClr val="E609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9" d="100"/>
          <a:sy n="49" d="100"/>
        </p:scale>
        <p:origin x="62"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376DB01-4342-4F58-996C-A6C231E8445D}"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6BF44CC-92DD-4FF1-8C4B-DA66F34CF4EE}" type="slidenum">
              <a:rPr lang="en-US" smtClean="0"/>
              <a:t>‹#›</a:t>
            </a:fld>
            <a:endParaRPr lang="en-US"/>
          </a:p>
        </p:txBody>
      </p:sp>
    </p:spTree>
    <p:extLst>
      <p:ext uri="{BB962C8B-B14F-4D97-AF65-F5344CB8AC3E}">
        <p14:creationId xmlns:p14="http://schemas.microsoft.com/office/powerpoint/2010/main" val="37556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352759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2552974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288491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3716637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798475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3910699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3704551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2132772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4074661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2172485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4275875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484736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3223146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2863276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16994649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39665427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2564787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809528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2531292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428443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2369311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122130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endParaRPr lang="en-US">
              <a:solidFill>
                <a:prstClr val="black"/>
              </a:solidFill>
            </a:endParaRPr>
          </a:p>
        </p:txBody>
      </p:sp>
    </p:spTree>
    <p:extLst>
      <p:ext uri="{BB962C8B-B14F-4D97-AF65-F5344CB8AC3E}">
        <p14:creationId xmlns:p14="http://schemas.microsoft.com/office/powerpoint/2010/main" val="401404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342947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rtlCol="0"/>
          <a:lstStyle/>
          <a:p>
            <a:pPr rtl="0"/>
            <a:endParaRPr lang="en-US"/>
          </a:p>
        </p:txBody>
      </p:sp>
    </p:spTree>
    <p:extLst>
      <p:ext uri="{BB962C8B-B14F-4D97-AF65-F5344CB8AC3E}">
        <p14:creationId xmlns:p14="http://schemas.microsoft.com/office/powerpoint/2010/main" val="367082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fr"/>
              <a:t>Click to edit Master title style</a:t>
            </a:r>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
              <a:t>Click to edit Master subtitle style</a:t>
            </a:r>
          </a:p>
        </p:txBody>
      </p:sp>
      <p:sp>
        <p:nvSpPr>
          <p:cNvPr id="4" name="Date Placeholder 3"/>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1342201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Vertical Text Placeholder 2"/>
          <p:cNvSpPr>
            <a:spLocks noGrp="1"/>
          </p:cNvSpPr>
          <p:nvPr>
            <p:ph type="body" orient="vert" idx="1"/>
          </p:nvPr>
        </p:nvSpPr>
        <p:spPr/>
        <p:txBody>
          <a:bodyPr vert="eaVert"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1285831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rtlCol="0"/>
          <a:lstStyle/>
          <a:p>
            <a:pPr rtl="0"/>
            <a:r>
              <a:rPr lang="fr"/>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3696291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10" name="Freeform 9"/>
          <p:cNvSpPr/>
          <p:nvPr userDrawn="1"/>
        </p:nvSpPr>
        <p:spPr>
          <a:xfrm>
            <a:off x="-14946" y="0"/>
            <a:ext cx="4475284" cy="4835769"/>
          </a:xfrm>
          <a:custGeom>
            <a:avLst/>
            <a:gdLst>
              <a:gd name="connsiteX0" fmla="*/ 17584 w 4475284"/>
              <a:gd name="connsiteY0" fmla="*/ 0 h 4835769"/>
              <a:gd name="connsiteX1" fmla="*/ 0 w 4475284"/>
              <a:gd name="connsiteY1" fmla="*/ 4835769 h 4835769"/>
              <a:gd name="connsiteX2" fmla="*/ 2321169 w 4475284"/>
              <a:gd name="connsiteY2" fmla="*/ 4835769 h 4835769"/>
              <a:gd name="connsiteX3" fmla="*/ 4475284 w 4475284"/>
              <a:gd name="connsiteY3" fmla="*/ 0 h 4835769"/>
              <a:gd name="connsiteX4" fmla="*/ 17584 w 4475284"/>
              <a:gd name="connsiteY4" fmla="*/ 0 h 4835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284" h="4835769">
                <a:moveTo>
                  <a:pt x="17584" y="0"/>
                </a:moveTo>
                <a:cubicBezTo>
                  <a:pt x="11723" y="1611923"/>
                  <a:pt x="5861" y="3223846"/>
                  <a:pt x="0" y="4835769"/>
                </a:cubicBezTo>
                <a:lnTo>
                  <a:pt x="2321169" y="4835769"/>
                </a:lnTo>
                <a:lnTo>
                  <a:pt x="4475284" y="0"/>
                </a:lnTo>
                <a:lnTo>
                  <a:pt x="17584" y="0"/>
                </a:lnTo>
                <a:close/>
              </a:path>
            </a:pathLst>
          </a:cu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p>
        </p:txBody>
      </p:sp>
      <p:pic>
        <p:nvPicPr>
          <p:cNvPr id="14" name="Picture 13" descr="001Cwrap_final_greenF.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53"/>
            <a:ext cx="5386261" cy="6858000"/>
          </a:xfrm>
          <a:prstGeom prst="rect">
            <a:avLst/>
          </a:prstGeom>
        </p:spPr>
      </p:pic>
      <p:sp>
        <p:nvSpPr>
          <p:cNvPr id="5" name="Footer Placeholder 4"/>
          <p:cNvSpPr>
            <a:spLocks noGrp="1"/>
          </p:cNvSpPr>
          <p:nvPr>
            <p:ph type="ftr" sz="quarter" idx="11"/>
          </p:nvPr>
        </p:nvSpPr>
        <p:spPr/>
        <p:txBody>
          <a:bodyPr rtlCol="0"/>
          <a:lstStyle/>
          <a:p>
            <a:pPr rtl="0"/>
            <a:endParaRPr lang="en-US" dirty="0"/>
          </a:p>
        </p:txBody>
      </p:sp>
      <p:pic>
        <p:nvPicPr>
          <p:cNvPr id="12" name="Picture 11" descr="VEN-Logo_BLK copy.png"/>
          <p:cNvPicPr>
            <a:picLocks noChangeAspect="1"/>
          </p:cNvPicPr>
          <p:nvPr userDrawn="1"/>
        </p:nvPicPr>
        <p:blipFill rotWithShape="1">
          <a:blip r:embed="rId3">
            <a:extLst>
              <a:ext uri="{28A0092B-C50C-407E-A947-70E740481C1C}">
                <a14:useLocalDpi xmlns:a14="http://schemas.microsoft.com/office/drawing/2010/main"/>
              </a:ext>
            </a:extLst>
          </a:blip>
          <a:srcRect r="17675"/>
          <a:stretch/>
        </p:blipFill>
        <p:spPr>
          <a:xfrm>
            <a:off x="7844223" y="578645"/>
            <a:ext cx="3011131" cy="1463040"/>
          </a:xfrm>
          <a:prstGeom prst="rect">
            <a:avLst/>
          </a:prstGeom>
        </p:spPr>
      </p:pic>
      <p:sp>
        <p:nvSpPr>
          <p:cNvPr id="8" name="Text Placeholder 2"/>
          <p:cNvSpPr>
            <a:spLocks noGrp="1"/>
          </p:cNvSpPr>
          <p:nvPr>
            <p:ph type="body" idx="13" hasCustomPrompt="1"/>
          </p:nvPr>
        </p:nvSpPr>
        <p:spPr>
          <a:xfrm>
            <a:off x="7480523" y="4546525"/>
            <a:ext cx="4021299" cy="482601"/>
          </a:xfrm>
        </p:spPr>
        <p:txBody>
          <a:bodyPr rtlCol="0" anchor="ctr">
            <a:normAutofit/>
          </a:bodyPr>
          <a:lstStyle>
            <a:lvl1pPr marL="0" indent="0" algn="l">
              <a:buNone/>
              <a:defRPr sz="1600" baseline="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Month Day, 2017</a:t>
            </a:r>
          </a:p>
        </p:txBody>
      </p:sp>
      <p:sp>
        <p:nvSpPr>
          <p:cNvPr id="3" name="Text Placeholder 2"/>
          <p:cNvSpPr>
            <a:spLocks noGrp="1"/>
          </p:cNvSpPr>
          <p:nvPr>
            <p:ph type="body" idx="1" hasCustomPrompt="1"/>
          </p:nvPr>
        </p:nvSpPr>
        <p:spPr>
          <a:xfrm>
            <a:off x="3587965" y="5153161"/>
            <a:ext cx="3911787" cy="1195389"/>
          </a:xfrm>
        </p:spPr>
        <p:txBody>
          <a:bodyPr rtlCol="0" anchor="ctr">
            <a:noAutofit/>
          </a:bodyPr>
          <a:lstStyle>
            <a:lvl1pPr marL="0" indent="0">
              <a:buNone/>
              <a:defRPr sz="1600" baseline="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Author</a:t>
            </a:r>
          </a:p>
          <a:p>
            <a:pPr lvl="0" rtl="0"/>
            <a:r>
              <a:rPr lang="fr"/>
              <a:t>Partner, Venable LLP</a:t>
            </a:r>
          </a:p>
          <a:p>
            <a:pPr lvl="0" rtl="0"/>
            <a:r>
              <a:rPr lang="fr"/>
              <a:t>____________@Venable.com</a:t>
            </a:r>
          </a:p>
          <a:p>
            <a:pPr lvl="0" rtl="0"/>
            <a:r>
              <a:rPr lang="fr"/>
              <a:t>202.344.4000</a:t>
            </a:r>
          </a:p>
        </p:txBody>
      </p:sp>
      <p:sp>
        <p:nvSpPr>
          <p:cNvPr id="2" name="Title 1"/>
          <p:cNvSpPr>
            <a:spLocks noGrp="1"/>
          </p:cNvSpPr>
          <p:nvPr>
            <p:ph type="title" hasCustomPrompt="1"/>
          </p:nvPr>
        </p:nvSpPr>
        <p:spPr>
          <a:xfrm>
            <a:off x="3586480" y="2775392"/>
            <a:ext cx="7936505" cy="1698179"/>
          </a:xfrm>
        </p:spPr>
        <p:txBody>
          <a:bodyPr rtlCol="0" anchor="t">
            <a:normAutofit/>
          </a:bodyPr>
          <a:lstStyle>
            <a:lvl1pPr algn="ctr">
              <a:defRPr sz="3400" b="0" cap="none">
                <a:latin typeface="Ebrima" panose="02000000000000000000" pitchFamily="2" charset="0"/>
                <a:ea typeface="Ebrima" panose="02000000000000000000" pitchFamily="2" charset="0"/>
                <a:cs typeface="Ebrima" panose="02000000000000000000" pitchFamily="2" charset="0"/>
              </a:defRPr>
            </a:lvl1pPr>
          </a:lstStyle>
          <a:p>
            <a:pPr rtl="0"/>
            <a:r>
              <a:rPr lang="fr"/>
              <a:t>Click To Edit Master Title Style</a:t>
            </a:r>
          </a:p>
        </p:txBody>
      </p:sp>
      <p:sp>
        <p:nvSpPr>
          <p:cNvPr id="7" name="Text Placeholder 2"/>
          <p:cNvSpPr>
            <a:spLocks noGrp="1"/>
          </p:cNvSpPr>
          <p:nvPr>
            <p:ph type="body" idx="12" hasCustomPrompt="1"/>
          </p:nvPr>
        </p:nvSpPr>
        <p:spPr>
          <a:xfrm>
            <a:off x="7503171" y="5156018"/>
            <a:ext cx="4021299" cy="1195389"/>
          </a:xfrm>
        </p:spPr>
        <p:txBody>
          <a:bodyPr rtlCol="0" anchor="ctr">
            <a:noAutofit/>
          </a:bodyPr>
          <a:lstStyle>
            <a:lvl1pPr marL="0" indent="0">
              <a:buNone/>
              <a:defRPr sz="1600">
                <a:solidFill>
                  <a:srgbClr val="37609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fr"/>
              <a:t>Author</a:t>
            </a:r>
          </a:p>
          <a:p>
            <a:pPr lvl="0" rtl="0"/>
            <a:r>
              <a:rPr lang="fr"/>
              <a:t>Partner, Venable LLP</a:t>
            </a:r>
          </a:p>
          <a:p>
            <a:pPr lvl="0" rtl="0"/>
            <a:r>
              <a:rPr lang="fr"/>
              <a:t>____________@Venable.com</a:t>
            </a:r>
          </a:p>
          <a:p>
            <a:pPr lvl="0" rtl="0"/>
            <a:r>
              <a:rPr lang="fr"/>
              <a:t>202.344.4000</a:t>
            </a:r>
          </a:p>
        </p:txBody>
      </p:sp>
      <p:sp>
        <p:nvSpPr>
          <p:cNvPr id="4" name="TextBox 3"/>
          <p:cNvSpPr txBox="1"/>
          <p:nvPr userDrawn="1"/>
        </p:nvSpPr>
        <p:spPr>
          <a:xfrm>
            <a:off x="10933397" y="6497240"/>
            <a:ext cx="1164101" cy="223138"/>
          </a:xfrm>
          <a:prstGeom prst="rect">
            <a:avLst/>
          </a:prstGeom>
          <a:noFill/>
        </p:spPr>
        <p:txBody>
          <a:bodyPr wrap="none" rtlCol="0">
            <a:spAutoFit/>
          </a:bodyPr>
          <a:lstStyle/>
          <a:p>
            <a:pPr rtl="0"/>
            <a:r>
              <a:rPr lang="fr" sz="850">
                <a:solidFill>
                  <a:schemeClr val="bg1">
                    <a:lumMod val="65000"/>
                  </a:schemeClr>
                </a:solidFill>
                <a:latin typeface="Ebrima" panose="02000000000000000000" pitchFamily="2" charset="0"/>
                <a:ea typeface="Ebrima" panose="02000000000000000000" pitchFamily="2" charset="0"/>
                <a:cs typeface="Ebrima" panose="02000000000000000000" pitchFamily="2" charset="0"/>
              </a:rPr>
              <a:t>© 2018 Venable LLP</a:t>
            </a:r>
            <a:endParaRPr lang="en-US" sz="850" dirty="0">
              <a:solidFill>
                <a:schemeClr val="bg1">
                  <a:lumMod val="65000"/>
                </a:schemeClr>
              </a:solidFill>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47678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idx="1"/>
          </p:nvPr>
        </p:nvSpPr>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2706076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fr"/>
              <a:t>Click to edit Master title style</a:t>
            </a:r>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
              <a:t>Edit Master text styles</a:t>
            </a:r>
          </a:p>
        </p:txBody>
      </p:sp>
      <p:sp>
        <p:nvSpPr>
          <p:cNvPr id="4" name="Date Placeholder 3"/>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1990786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Content Placeholder 2"/>
          <p:cNvSpPr>
            <a:spLocks noGrp="1"/>
          </p:cNvSpPr>
          <p:nvPr>
            <p:ph sz="half" idx="1"/>
          </p:nvPr>
        </p:nvSpPr>
        <p:spPr>
          <a:xfrm>
            <a:off x="838200" y="1825625"/>
            <a:ext cx="5181600" cy="4351338"/>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Content Placeholder 3"/>
          <p:cNvSpPr>
            <a:spLocks noGrp="1"/>
          </p:cNvSpPr>
          <p:nvPr>
            <p:ph sz="half" idx="2"/>
          </p:nvPr>
        </p:nvSpPr>
        <p:spPr>
          <a:xfrm>
            <a:off x="6172200" y="1825625"/>
            <a:ext cx="5181600" cy="4351338"/>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Date Placeholder 4"/>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306170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rtlCol="0"/>
          <a:lstStyle/>
          <a:p>
            <a:pPr rtl="0"/>
            <a:r>
              <a:rPr lang="fr"/>
              <a:t>Click to edit Master title style</a:t>
            </a:r>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Edit Master text styles</a:t>
            </a:r>
          </a:p>
        </p:txBody>
      </p:sp>
      <p:sp>
        <p:nvSpPr>
          <p:cNvPr id="4" name="Content Placeholder 3"/>
          <p:cNvSpPr>
            <a:spLocks noGrp="1"/>
          </p:cNvSpPr>
          <p:nvPr>
            <p:ph sz="half" idx="2"/>
          </p:nvPr>
        </p:nvSpPr>
        <p:spPr>
          <a:xfrm>
            <a:off x="839788" y="2505075"/>
            <a:ext cx="5157787" cy="3684588"/>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
              <a:t>Edit Master text styles</a:t>
            </a:r>
          </a:p>
        </p:txBody>
      </p:sp>
      <p:sp>
        <p:nvSpPr>
          <p:cNvPr id="6" name="Content Placeholder 5"/>
          <p:cNvSpPr>
            <a:spLocks noGrp="1"/>
          </p:cNvSpPr>
          <p:nvPr>
            <p:ph sz="quarter" idx="4"/>
          </p:nvPr>
        </p:nvSpPr>
        <p:spPr>
          <a:xfrm>
            <a:off x="6172200" y="2505075"/>
            <a:ext cx="5183188" cy="3684588"/>
          </a:xfrm>
        </p:spPr>
        <p:txBody>
          <a:bodyPr rtlCol="0"/>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7" name="Date Placeholder 6"/>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4041398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fr"/>
              <a:t>Click to edit Master title style</a:t>
            </a:r>
          </a:p>
        </p:txBody>
      </p:sp>
      <p:sp>
        <p:nvSpPr>
          <p:cNvPr id="3" name="Date Placeholder 2"/>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4" name="Footer Placeholder 3"/>
          <p:cNvSpPr>
            <a:spLocks noGrp="1"/>
          </p:cNvSpPr>
          <p:nvPr>
            <p:ph type="ftr" sz="quarter" idx="11"/>
          </p:nvPr>
        </p:nvSpPr>
        <p:spPr/>
        <p:txBody>
          <a:bodyPr rtlCol="0"/>
          <a:lstStyle/>
          <a:p>
            <a:pPr rtl="0"/>
            <a:endParaRPr lang="en-US"/>
          </a:p>
        </p:txBody>
      </p:sp>
      <p:sp>
        <p:nvSpPr>
          <p:cNvPr id="5" name="Slide Number Placeholder 4"/>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3377790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3" name="Footer Placeholder 2"/>
          <p:cNvSpPr>
            <a:spLocks noGrp="1"/>
          </p:cNvSpPr>
          <p:nvPr>
            <p:ph type="ftr" sz="quarter" idx="11"/>
          </p:nvPr>
        </p:nvSpPr>
        <p:spPr/>
        <p:txBody>
          <a:bodyPr rtlCol="0"/>
          <a:lstStyle/>
          <a:p>
            <a:pPr rtl="0"/>
            <a:endParaRPr lang="en-US"/>
          </a:p>
        </p:txBody>
      </p:sp>
      <p:sp>
        <p:nvSpPr>
          <p:cNvPr id="4" name="Slide Number Placeholder 3"/>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596218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Content Placeholder 2"/>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Edit Master text styles</a:t>
            </a:r>
          </a:p>
        </p:txBody>
      </p:sp>
      <p:sp>
        <p:nvSpPr>
          <p:cNvPr id="5" name="Date Placeholder 4"/>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259367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fr"/>
              <a:t>Click to edit Master title style</a:t>
            </a:r>
          </a:p>
        </p:txBody>
      </p:sp>
      <p:sp>
        <p:nvSpPr>
          <p:cNvPr id="3" name="Picture Placeholder 2"/>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n-US"/>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
              <a:t>Edit Master text styles</a:t>
            </a:r>
          </a:p>
        </p:txBody>
      </p:sp>
      <p:sp>
        <p:nvSpPr>
          <p:cNvPr id="5" name="Date Placeholder 4"/>
          <p:cNvSpPr>
            <a:spLocks noGrp="1"/>
          </p:cNvSpPr>
          <p:nvPr>
            <p:ph type="dt" sz="half" idx="10"/>
          </p:nvPr>
        </p:nvSpPr>
        <p:spPr/>
        <p:txBody>
          <a:bodyPr rtlCol="0"/>
          <a:lstStyle/>
          <a:p>
            <a:pPr rtl="0"/>
            <a:fld id="{EB2455D1-447B-41A6-9D84-14861E96F720}" type="datetimeFigureOut">
              <a:rPr lang="en-US" smtClean="0"/>
              <a:t>7/3/2020</a:t>
            </a:fld>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F2DEA0E7-7F9B-4240-91E1-293CE48B2C36}" type="slidenum">
              <a:rPr lang="en-US" smtClean="0"/>
              <a:t>‹#›</a:t>
            </a:fld>
            <a:endParaRPr lang="en-US"/>
          </a:p>
        </p:txBody>
      </p:sp>
    </p:spTree>
    <p:extLst>
      <p:ext uri="{BB962C8B-B14F-4D97-AF65-F5344CB8AC3E}">
        <p14:creationId xmlns:p14="http://schemas.microsoft.com/office/powerpoint/2010/main" val="193176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fr"/>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fr"/>
              <a:t>Edit Master text styles</a:t>
            </a:r>
          </a:p>
          <a:p>
            <a:pPr lvl="1" rtl="0"/>
            <a:r>
              <a:rPr lang="fr"/>
              <a:t>Second level</a:t>
            </a:r>
          </a:p>
          <a:p>
            <a:pPr lvl="2" rtl="0"/>
            <a:r>
              <a:rPr lang="fr"/>
              <a:t>Third level</a:t>
            </a:r>
          </a:p>
          <a:p>
            <a:pPr lvl="3" rtl="0"/>
            <a:r>
              <a:rPr lang="fr"/>
              <a:t>Fourth level</a:t>
            </a:r>
          </a:p>
          <a:p>
            <a:pPr lvl="4" rtl="0"/>
            <a:r>
              <a:rPr lang="fr"/>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B2455D1-447B-41A6-9D84-14861E96F720}" type="datetimeFigureOut">
              <a:rPr lang="en-US" smtClean="0"/>
              <a:t>7/3/2020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F2DEA0E7-7F9B-4240-91E1-293CE48B2C36}" type="slidenum">
              <a:rPr lang="en-US" smtClean="0"/>
              <a:t>‹#›</a:t>
            </a:fld>
            <a:endParaRPr lang="en-US"/>
          </a:p>
        </p:txBody>
      </p:sp>
    </p:spTree>
    <p:extLst>
      <p:ext uri="{BB962C8B-B14F-4D97-AF65-F5344CB8AC3E}">
        <p14:creationId xmlns:p14="http://schemas.microsoft.com/office/powerpoint/2010/main" val="1525036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0.jpeg"/><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0.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5.gi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8"/>
          <p:cNvSpPr txBox="1">
            <a:spLocks/>
          </p:cNvSpPr>
          <p:nvPr/>
        </p:nvSpPr>
        <p:spPr bwMode="auto">
          <a:xfrm>
            <a:off x="4876800" y="4930775"/>
            <a:ext cx="2590800"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rtl="0">
              <a:buFont typeface="Arial" panose="020B0604020202020204" pitchFamily="34" charset="0"/>
              <a:buNone/>
            </a:pPr>
            <a:endParaRPr lang="en-US" altLang="en-US" sz="2000" dirty="0">
              <a:solidFill>
                <a:prstClr val="black"/>
              </a:solidFill>
              <a:latin typeface="Tw Cen MT Condensed" panose="020B0606020104020203" pitchFamily="34" charset="0"/>
            </a:endParaRPr>
          </a:p>
        </p:txBody>
      </p:sp>
      <p:sp>
        <p:nvSpPr>
          <p:cNvPr id="18" name="Title 3"/>
          <p:cNvSpPr txBox="1">
            <a:spLocks/>
          </p:cNvSpPr>
          <p:nvPr/>
        </p:nvSpPr>
        <p:spPr bwMode="auto">
          <a:xfrm>
            <a:off x="4648200" y="1933476"/>
            <a:ext cx="7239000" cy="192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chor="b">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rtl="0">
              <a:spcBef>
                <a:spcPct val="0"/>
              </a:spcBef>
              <a:buNone/>
            </a:pPr>
            <a:r>
              <a:rPr lang="fr" sz="4400" dirty="0"/>
              <a:t>Études de cas de normes internationales soutenant </a:t>
            </a:r>
          </a:p>
          <a:p>
            <a:pPr rtl="0">
              <a:spcBef>
                <a:spcPct val="0"/>
              </a:spcBef>
              <a:buNone/>
            </a:pPr>
            <a:r>
              <a:rPr lang="fr" sz="4400" dirty="0"/>
              <a:t>des politiques publiques</a:t>
            </a:r>
            <a:endParaRPr lang="en-US" altLang="en-US" sz="4000" dirty="0">
              <a:solidFill>
                <a:prstClr val="black"/>
              </a:solidFill>
              <a:latin typeface="Tw Cen MT Condensed" panose="020B0606020104020203" pitchFamily="34" charset="0"/>
            </a:endParaRPr>
          </a:p>
        </p:txBody>
      </p:sp>
      <p:sp>
        <p:nvSpPr>
          <p:cNvPr id="19" name="Text Placeholder 18"/>
          <p:cNvSpPr txBox="1">
            <a:spLocks/>
          </p:cNvSpPr>
          <p:nvPr/>
        </p:nvSpPr>
        <p:spPr bwMode="auto">
          <a:xfrm>
            <a:off x="4664413" y="4805427"/>
            <a:ext cx="6781800" cy="155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rtl="0">
              <a:buFont typeface="Arial" panose="020B0604020202020204" pitchFamily="34" charset="0"/>
              <a:buNone/>
            </a:pPr>
            <a:r>
              <a:rPr lang="fr" sz="2000" dirty="0">
                <a:solidFill>
                  <a:prstClr val="black"/>
                </a:solidFill>
                <a:latin typeface="Tw Cen MT Condensed" panose="020B0606020104020203" pitchFamily="34" charset="0"/>
              </a:rPr>
              <a:t>Jeffrey G. Weiss	       		Tyler G. Welti</a:t>
            </a:r>
          </a:p>
          <a:p>
            <a:pPr rtl="0">
              <a:buFont typeface="Arial" panose="020B0604020202020204" pitchFamily="34" charset="0"/>
              <a:buNone/>
            </a:pPr>
            <a:r>
              <a:rPr lang="fr" sz="2000" dirty="0">
                <a:solidFill>
                  <a:prstClr val="black"/>
                </a:solidFill>
                <a:latin typeface="Tw Cen MT Condensed" panose="020B0606020104020203" pitchFamily="34" charset="0"/>
              </a:rPr>
              <a:t>Conseiller juridique         		</a:t>
            </a:r>
            <a:r>
              <a:rPr lang="en-US" sz="2000" dirty="0">
                <a:solidFill>
                  <a:prstClr val="black"/>
                </a:solidFill>
                <a:latin typeface="Tw Cen MT Condensed" panose="020B0606020104020203" pitchFamily="34" charset="0"/>
              </a:rPr>
              <a:t>P</a:t>
            </a:r>
            <a:r>
              <a:rPr lang="fr" sz="2000" dirty="0">
                <a:solidFill>
                  <a:prstClr val="black"/>
                </a:solidFill>
                <a:latin typeface="Tw Cen MT Condensed" panose="020B0606020104020203" pitchFamily="34" charset="0"/>
              </a:rPr>
              <a:t>artenaire          </a:t>
            </a:r>
          </a:p>
          <a:p>
            <a:pPr rtl="0">
              <a:buFont typeface="Arial" panose="020B0604020202020204" pitchFamily="34" charset="0"/>
              <a:buNone/>
            </a:pPr>
            <a:r>
              <a:rPr lang="fr" sz="2000" dirty="0">
                <a:solidFill>
                  <a:prstClr val="black"/>
                </a:solidFill>
                <a:latin typeface="Tw Cen MT Condensed" panose="020B0606020104020203" pitchFamily="34" charset="0"/>
              </a:rPr>
              <a:t>Venable LLP		    		Venable LLP</a:t>
            </a:r>
          </a:p>
          <a:p>
            <a:pPr rtl="0">
              <a:buFont typeface="Arial" panose="020B0604020202020204" pitchFamily="34" charset="0"/>
              <a:buNone/>
            </a:pPr>
            <a:endParaRPr lang="en-US" altLang="en-US" sz="1800" dirty="0">
              <a:solidFill>
                <a:prstClr val="black"/>
              </a:solidFill>
              <a:latin typeface="Tw Cen MT Condensed" panose="020B0606020104020203" pitchFamily="34" charset="0"/>
            </a:endParaRPr>
          </a:p>
        </p:txBody>
      </p:sp>
    </p:spTree>
    <p:extLst>
      <p:ext uri="{BB962C8B-B14F-4D97-AF65-F5344CB8AC3E}">
        <p14:creationId xmlns:p14="http://schemas.microsoft.com/office/powerpoint/2010/main" val="3551955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5432769"/>
          </a:xfrm>
        </p:spPr>
        <p:txBody>
          <a:bodyPr rtlCol="0">
            <a:spAutoFit/>
          </a:bodyPr>
          <a:lstStyle/>
          <a:p>
            <a:pPr marL="457200" indent="0" rtl="0">
              <a:buSzPts val="3100"/>
              <a:buNone/>
            </a:pPr>
            <a:r>
              <a:rPr lang="fr" sz="3100" dirty="0"/>
              <a:t>(1) Matériaux de construction en terre :  sols en terre</a:t>
            </a:r>
          </a:p>
          <a:p>
            <a:pPr marL="457200" indent="0" rtl="0">
              <a:buSzPts val="3100"/>
              <a:buNone/>
            </a:pPr>
            <a:endParaRPr lang="en-US" sz="1000" dirty="0"/>
          </a:p>
          <a:p>
            <a:pPr marL="0" indent="0" rtl="0">
              <a:buNone/>
            </a:pPr>
            <a:endParaRPr lang="en-US" dirty="0"/>
          </a:p>
          <a:p>
            <a:pPr marL="0" indent="0" rtl="0">
              <a:buNone/>
            </a:pPr>
            <a:endParaRPr lang="en-US" dirty="0"/>
          </a:p>
          <a:p>
            <a:pPr marL="0" indent="0" rtl="0">
              <a:buNone/>
            </a:pPr>
            <a:endParaRPr lang="en-US" dirty="0"/>
          </a:p>
          <a:p>
            <a:pPr marL="0" indent="0" rtl="0">
              <a:buNone/>
            </a:pPr>
            <a:endParaRPr lang="en-US" dirty="0"/>
          </a:p>
          <a:p>
            <a:pPr marL="0" indent="0" rtl="0">
              <a:buNone/>
            </a:pPr>
            <a:endParaRPr lang="en-US" dirty="0"/>
          </a:p>
          <a:p>
            <a:pPr marL="0" indent="0" rtl="0">
              <a:buNone/>
            </a:pPr>
            <a:endParaRPr lang="en-US" dirty="0"/>
          </a:p>
          <a:p>
            <a:pPr marL="0" indent="0" rtl="0">
              <a:buNone/>
            </a:pPr>
            <a:r>
              <a:rPr lang="fr" dirty="0"/>
              <a:t>Avant					   Après</a:t>
            </a:r>
          </a:p>
          <a:p>
            <a:pPr marL="0" indent="0" rtl="0">
              <a:buNone/>
            </a:pPr>
            <a:endParaRPr lang="en-US" dirty="0"/>
          </a:p>
          <a:p>
            <a:pPr marL="0" indent="0" rtl="0">
              <a:buNone/>
            </a:pP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10</a:t>
            </a:fld>
            <a:endParaRPr lang="en-US" dirty="0">
              <a:solidFill>
                <a:prstClr val="white">
                  <a:lumMod val="65000"/>
                </a:prstClr>
              </a:solidFill>
            </a:endParaRPr>
          </a:p>
        </p:txBody>
      </p:sp>
      <p:pic>
        <p:nvPicPr>
          <p:cNvPr id="6" name="Picture 5"/>
          <p:cNvPicPr>
            <a:picLocks noChangeAspect="1"/>
          </p:cNvPicPr>
          <p:nvPr/>
        </p:nvPicPr>
        <p:blipFill>
          <a:blip r:embed="rId4"/>
          <a:stretch>
            <a:fillRect/>
          </a:stretch>
        </p:blipFill>
        <p:spPr>
          <a:xfrm>
            <a:off x="2326366" y="1777620"/>
            <a:ext cx="3032159" cy="456280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1642" y="1960726"/>
            <a:ext cx="5210552" cy="3907914"/>
          </a:xfrm>
          <a:prstGeom prst="rect">
            <a:avLst/>
          </a:prstGeom>
        </p:spPr>
      </p:pic>
    </p:spTree>
    <p:custDataLst>
      <p:tags r:id="rId1"/>
    </p:custDataLst>
    <p:extLst>
      <p:ext uri="{BB962C8B-B14F-4D97-AF65-F5344CB8AC3E}">
        <p14:creationId xmlns:p14="http://schemas.microsoft.com/office/powerpoint/2010/main" val="1698598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6088744"/>
          </a:xfrm>
        </p:spPr>
        <p:txBody>
          <a:bodyPr rtlCol="0">
            <a:normAutofit fontScale="92500" lnSpcReduction="10000"/>
          </a:bodyPr>
          <a:lstStyle/>
          <a:p>
            <a:pPr marL="457200" indent="0" rtl="0">
              <a:buSzPts val="3100"/>
              <a:buNone/>
            </a:pPr>
            <a:r>
              <a:rPr lang="fr" sz="3100" dirty="0"/>
              <a:t>(1) Matériaux de construction en terre :  sols en terre</a:t>
            </a:r>
          </a:p>
          <a:p>
            <a:pPr marL="457200" indent="0" rtl="0">
              <a:buSzPts val="3100"/>
              <a:buNone/>
            </a:pPr>
            <a:endParaRPr lang="en-US" sz="1000" dirty="0"/>
          </a:p>
          <a:p>
            <a:pPr rtl="0"/>
            <a:r>
              <a:rPr lang="fr" dirty="0"/>
              <a:t>EarthEnable a cherché à instaurer des normes pour contribuer à la diffusion de technologies améliorées pour les sols en terre et à la création d’entreprises apparentées.</a:t>
            </a:r>
          </a:p>
          <a:p>
            <a:pPr rtl="0"/>
            <a:endParaRPr lang="en-US" sz="1000" dirty="0"/>
          </a:p>
          <a:p>
            <a:pPr rtl="0"/>
            <a:r>
              <a:rPr lang="fr" dirty="0"/>
              <a:t>RS 311:2016 :  le Rwanda a établi une norme de rendement pour les sols en terre.</a:t>
            </a:r>
          </a:p>
          <a:p>
            <a:pPr lvl="1" rtl="0"/>
            <a:r>
              <a:rPr lang="fr" dirty="0"/>
              <a:t>L’avantage est qu’elle a été développée avec la participation d’ingénieurs locaux, rédigées dans une langue qu’ils peuvent comprendre et dans laquelle ils peuvent conduire des tests.</a:t>
            </a:r>
          </a:p>
          <a:p>
            <a:pPr lvl="1" rtl="0"/>
            <a:r>
              <a:rPr lang="fr" dirty="0"/>
              <a:t>Mais EarthEnable a constaté que la reconnaissance liée à un organisme international de normalisation était nécessaire pour faire connaître la technologie à d’autres nations africaines.  </a:t>
            </a:r>
          </a:p>
          <a:p>
            <a:pPr lvl="1" rtl="0"/>
            <a:endParaRPr lang="en-US" sz="1000" dirty="0"/>
          </a:p>
          <a:p>
            <a:pPr rtl="0"/>
            <a:r>
              <a:rPr lang="fr" dirty="0"/>
              <a:t>ASTM WK 64123 : ASTM a commencé à concevoir une norme internationale en juin 2018.</a:t>
            </a:r>
          </a:p>
          <a:p>
            <a:pPr lvl="1" rtl="0"/>
            <a:r>
              <a:rPr lang="fr" dirty="0"/>
              <a:t>Les tests de performance sont </a:t>
            </a:r>
            <a:br>
              <a:rPr lang="ro-MD" dirty="0"/>
            </a:br>
            <a:r>
              <a:rPr lang="fr" dirty="0"/>
              <a:t>écrits pour être</a:t>
            </a:r>
            <a:r>
              <a:rPr lang="ro-MD" dirty="0"/>
              <a:t> </a:t>
            </a:r>
            <a:r>
              <a:rPr lang="fr" dirty="0"/>
              <a:t>appliqués comme </a:t>
            </a:r>
            <a:br>
              <a:rPr lang="ro-MD" dirty="0"/>
            </a:br>
            <a:r>
              <a:rPr lang="fr" dirty="0"/>
              <a:t>des tests simples qui</a:t>
            </a:r>
            <a:r>
              <a:rPr lang="ro-MD" dirty="0"/>
              <a:t> </a:t>
            </a:r>
            <a:r>
              <a:rPr lang="fr" dirty="0"/>
              <a:t>n’exigent pas </a:t>
            </a:r>
            <a:br>
              <a:rPr lang="ro-MD" dirty="0"/>
            </a:br>
            <a:r>
              <a:rPr lang="fr" dirty="0"/>
              <a:t>de formation d’experts.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11</a:t>
            </a:fld>
            <a:endParaRPr lang="en-US" dirty="0">
              <a:solidFill>
                <a:prstClr val="white">
                  <a:lumMod val="65000"/>
                </a:prstClr>
              </a:solidFill>
            </a:endParaRPr>
          </a:p>
        </p:txBody>
      </p:sp>
      <p:pic>
        <p:nvPicPr>
          <p:cNvPr id="2" name="Picture 1"/>
          <p:cNvPicPr>
            <a:picLocks noChangeAspect="1"/>
          </p:cNvPicPr>
          <p:nvPr/>
        </p:nvPicPr>
        <p:blipFill>
          <a:blip r:embed="rId4"/>
          <a:stretch>
            <a:fillRect/>
          </a:stretch>
        </p:blipFill>
        <p:spPr>
          <a:xfrm>
            <a:off x="6175789" y="5672091"/>
            <a:ext cx="1809750" cy="914400"/>
          </a:xfrm>
          <a:prstGeom prst="rect">
            <a:avLst/>
          </a:prstGeom>
        </p:spPr>
      </p:pic>
      <p:sp>
        <p:nvSpPr>
          <p:cNvPr id="7" name="Right Arrow 6"/>
          <p:cNvSpPr/>
          <p:nvPr/>
        </p:nvSpPr>
        <p:spPr>
          <a:xfrm>
            <a:off x="8515403" y="5941524"/>
            <a:ext cx="882503" cy="5528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pic>
        <p:nvPicPr>
          <p:cNvPr id="3" name="Picture 2"/>
          <p:cNvPicPr>
            <a:picLocks noChangeAspect="1"/>
          </p:cNvPicPr>
          <p:nvPr/>
        </p:nvPicPr>
        <p:blipFill rotWithShape="1">
          <a:blip r:embed="rId5"/>
          <a:srcRect l="1" r="628"/>
          <a:stretch/>
        </p:blipFill>
        <p:spPr>
          <a:xfrm>
            <a:off x="9927770" y="5521970"/>
            <a:ext cx="1642533" cy="1214643"/>
          </a:xfrm>
          <a:prstGeom prst="rect">
            <a:avLst/>
          </a:prstGeom>
        </p:spPr>
      </p:pic>
    </p:spTree>
    <p:custDataLst>
      <p:tags r:id="rId1"/>
    </p:custDataLst>
    <p:extLst>
      <p:ext uri="{BB962C8B-B14F-4D97-AF65-F5344CB8AC3E}">
        <p14:creationId xmlns:p14="http://schemas.microsoft.com/office/powerpoint/2010/main" val="4224250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5207066"/>
          </a:xfrm>
        </p:spPr>
        <p:txBody>
          <a:bodyPr rtlCol="0">
            <a:spAutoFit/>
          </a:bodyPr>
          <a:lstStyle/>
          <a:p>
            <a:pPr marL="457200" indent="0" rtl="0">
              <a:buSzPts val="3100"/>
              <a:buNone/>
            </a:pPr>
            <a:r>
              <a:rPr lang="fr" sz="3100" dirty="0"/>
              <a:t>(1) Matériaux de construction en terre :  sols en terre</a:t>
            </a:r>
          </a:p>
          <a:p>
            <a:pPr marL="457200" indent="0" rtl="0">
              <a:buSzPts val="3100"/>
              <a:buNone/>
            </a:pPr>
            <a:endParaRPr lang="en-US" sz="1000" dirty="0"/>
          </a:p>
          <a:p>
            <a:pPr rtl="0"/>
            <a:r>
              <a:rPr lang="fr" dirty="0">
                <a:solidFill>
                  <a:srgbClr val="000000"/>
                </a:solidFill>
              </a:rPr>
              <a:t>Leçons tirées de la norme ASTM WK 64123</a:t>
            </a:r>
            <a:r>
              <a:rPr lang="fr" dirty="0"/>
              <a:t> / RS 311:2016 :</a:t>
            </a:r>
          </a:p>
          <a:p>
            <a:pPr lvl="1" rtl="0"/>
            <a:r>
              <a:rPr lang="fr" sz="2500" dirty="0"/>
              <a:t>La reconnaissance du nom et la confiance liées à un organisme international de normalisation exigeant sont importantes dans le monde en développement.</a:t>
            </a:r>
          </a:p>
          <a:p>
            <a:pPr lvl="1" rtl="0"/>
            <a:endParaRPr lang="en-US" sz="300" dirty="0"/>
          </a:p>
          <a:p>
            <a:pPr lvl="1" rtl="0"/>
            <a:r>
              <a:rPr lang="fr" sz="2500" dirty="0"/>
              <a:t>Les normes permettent la création de marchés, le développement des entreprises et la diffusion des technologies. Elles contribuent à obtenir l’approbation et la confiance des gouvernements nationaux et à renforcer la confiance des consommateurs.</a:t>
            </a:r>
          </a:p>
          <a:p>
            <a:pPr lvl="2" rtl="0"/>
            <a:r>
              <a:rPr lang="fr" sz="2300" dirty="0"/>
              <a:t>EarthEnable a installé à ce jour plus de 3 000 sols en terre au Rwanda.</a:t>
            </a:r>
          </a:p>
          <a:p>
            <a:pPr lvl="2" rtl="0"/>
            <a:endParaRPr lang="en-US" sz="300" dirty="0"/>
          </a:p>
          <a:p>
            <a:pPr lvl="1" rtl="0"/>
            <a:r>
              <a:rPr lang="fr" sz="2500" dirty="0"/>
              <a:t>Lorsque la main d’œuvre locale est utilisée pour fabriquer un produit et garantir le respect des normes de rendement, la participation locale à la mise au point d’une norme est particulièrement importante.</a:t>
            </a:r>
            <a:endParaRPr lang="en-US" sz="2500"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12</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1464383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7"/>
            <a:ext cx="11358360" cy="5821594"/>
          </a:xfrm>
        </p:spPr>
        <p:txBody>
          <a:bodyPr rtlCol="0">
            <a:spAutoFit/>
          </a:bodyPr>
          <a:lstStyle/>
          <a:p>
            <a:pPr marL="457200" indent="0" rtl="0">
              <a:buSzPts val="3100"/>
              <a:buNone/>
            </a:pPr>
            <a:r>
              <a:rPr lang="fr" sz="3100" dirty="0"/>
              <a:t>(2)		Éthanol dénaturé comme combustible de cuisson</a:t>
            </a:r>
          </a:p>
          <a:p>
            <a:pPr marL="457200" indent="0" rtl="0">
              <a:buSzPts val="3100"/>
              <a:buNone/>
            </a:pPr>
            <a:endParaRPr lang="en-US" sz="1000" dirty="0"/>
          </a:p>
          <a:p>
            <a:pPr rtl="0"/>
            <a:r>
              <a:rPr lang="fr" dirty="0">
                <a:solidFill>
                  <a:srgbClr val="000000"/>
                </a:solidFill>
              </a:rPr>
              <a:t>L’enjeu politique </a:t>
            </a:r>
            <a:r>
              <a:rPr lang="fr" dirty="0"/>
              <a:t>:</a:t>
            </a:r>
          </a:p>
          <a:p>
            <a:pPr lvl="1" rtl="0"/>
            <a:r>
              <a:rPr lang="fr" sz="2700" dirty="0"/>
              <a:t>la cuisson avec des combustibles traditionnels comme le bois et le charbon pollue l’air intérieur et présente des risques importants </a:t>
            </a:r>
            <a:br>
              <a:rPr lang="ro-MD" sz="2700" dirty="0"/>
            </a:br>
            <a:r>
              <a:rPr lang="fr" sz="2700" dirty="0"/>
              <a:t>pour la santé</a:t>
            </a:r>
            <a:r>
              <a:rPr lang="ro-MD" sz="2700" dirty="0"/>
              <a:t> </a:t>
            </a:r>
            <a:r>
              <a:rPr lang="fr" sz="2700" dirty="0"/>
              <a:t>l’utilisation de combustible de cuisson </a:t>
            </a:r>
            <a:br>
              <a:rPr lang="ro-MD" sz="2700" dirty="0"/>
            </a:br>
            <a:r>
              <a:rPr lang="fr" sz="2700" dirty="0"/>
              <a:t>à l’éthanol réduit ces risques. </a:t>
            </a:r>
          </a:p>
          <a:p>
            <a:pPr lvl="1" rtl="0"/>
            <a:r>
              <a:rPr lang="fr" sz="2700" dirty="0"/>
              <a:t>Autres avantages pour la collectivité : </a:t>
            </a:r>
          </a:p>
          <a:p>
            <a:pPr lvl="2" rtl="0"/>
            <a:r>
              <a:rPr lang="fr" sz="2400" dirty="0"/>
              <a:t>réduction de la déforestation</a:t>
            </a:r>
          </a:p>
          <a:p>
            <a:pPr lvl="2" rtl="0"/>
            <a:r>
              <a:rPr lang="fr" sz="2400" dirty="0"/>
              <a:t>gain de temps et renforcement de la sécurité des individus </a:t>
            </a:r>
            <a:br>
              <a:rPr lang="ro-MD" sz="2400" dirty="0"/>
            </a:br>
            <a:r>
              <a:rPr lang="fr" sz="2400" dirty="0"/>
              <a:t>(suppression de l’approvisionnement en combustibles)</a:t>
            </a:r>
          </a:p>
          <a:p>
            <a:pPr lvl="2" rtl="0"/>
            <a:r>
              <a:rPr lang="fr" sz="2400" dirty="0"/>
              <a:t>promotion de l’agriculture et de la création d’entreprise </a:t>
            </a:r>
            <a:br>
              <a:rPr lang="ro-MD" sz="2400" dirty="0"/>
            </a:br>
            <a:r>
              <a:rPr lang="fr" sz="2400" dirty="0"/>
              <a:t>locale autonome où les agriculteurs locaux peuvent cultiver </a:t>
            </a:r>
            <a:br>
              <a:rPr lang="ro-MD" sz="2400" dirty="0"/>
            </a:br>
            <a:r>
              <a:rPr lang="fr" sz="2400" dirty="0"/>
              <a:t>des sources de combustibles </a:t>
            </a:r>
            <a:br>
              <a:rPr lang="en-US" sz="2400" dirty="0"/>
            </a:br>
            <a:r>
              <a:rPr lang="fr" sz="2400" dirty="0"/>
              <a:t>que les usines distilleront en éthanol.</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13</a:t>
            </a:fld>
            <a:endParaRPr lang="en-US" dirty="0">
              <a:solidFill>
                <a:prstClr val="white">
                  <a:lumMod val="65000"/>
                </a:prstClr>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34500" y="2590800"/>
            <a:ext cx="2857500" cy="4267200"/>
          </a:xfrm>
          <a:prstGeom prst="rect">
            <a:avLst/>
          </a:prstGeom>
        </p:spPr>
      </p:pic>
    </p:spTree>
    <p:custDataLst>
      <p:tags r:id="rId1"/>
    </p:custDataLst>
    <p:extLst>
      <p:ext uri="{BB962C8B-B14F-4D97-AF65-F5344CB8AC3E}">
        <p14:creationId xmlns:p14="http://schemas.microsoft.com/office/powerpoint/2010/main" val="613200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07180" y="151435"/>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853166"/>
            <a:ext cx="11358360" cy="5151667"/>
          </a:xfrm>
        </p:spPr>
        <p:txBody>
          <a:bodyPr rtlCol="0">
            <a:spAutoFit/>
          </a:bodyPr>
          <a:lstStyle/>
          <a:p>
            <a:pPr marL="457200" indent="0" rtl="0">
              <a:buSzPts val="3100"/>
              <a:buNone/>
            </a:pPr>
            <a:r>
              <a:rPr lang="fr" sz="3100" dirty="0"/>
              <a:t>(2)		Éthanol dénaturé comme combustible de cuisson</a:t>
            </a:r>
          </a:p>
          <a:p>
            <a:pPr marL="457200" indent="0" rtl="0">
              <a:buSzPts val="3100"/>
              <a:buNone/>
            </a:pPr>
            <a:endParaRPr lang="en-US" sz="1000" dirty="0"/>
          </a:p>
          <a:p>
            <a:pPr rtl="0"/>
            <a:r>
              <a:rPr lang="fr" dirty="0">
                <a:solidFill>
                  <a:srgbClr val="000000"/>
                </a:solidFill>
              </a:rPr>
              <a:t>ASTM E3050</a:t>
            </a:r>
          </a:p>
          <a:p>
            <a:pPr lvl="1" rtl="0"/>
            <a:r>
              <a:rPr lang="fr" dirty="0">
                <a:solidFill>
                  <a:srgbClr val="000000"/>
                </a:solidFill>
              </a:rPr>
              <a:t>Norme de rendement conçue pour tirer parti des combustible de cuisson à l’éthanol, sans pour autant que les tentatives précédentes de commercialisation dans les pays en développement ne posent problème.</a:t>
            </a:r>
          </a:p>
          <a:p>
            <a:pPr lvl="1" rtl="0"/>
            <a:r>
              <a:rPr lang="fr" dirty="0">
                <a:solidFill>
                  <a:srgbClr val="000000"/>
                </a:solidFill>
              </a:rPr>
              <a:t>Par exemple, elle établit des exigences pour :</a:t>
            </a:r>
          </a:p>
          <a:p>
            <a:pPr lvl="2" rtl="0"/>
            <a:r>
              <a:rPr lang="fr" sz="2200" dirty="0">
                <a:solidFill>
                  <a:srgbClr val="000000"/>
                </a:solidFill>
              </a:rPr>
              <a:t>protéger les consommateurs contre l’achat de combustibles de mauvaise qualité qui peuvent endommager les appareils de cuisson</a:t>
            </a:r>
          </a:p>
          <a:p>
            <a:pPr lvl="2" rtl="0"/>
            <a:r>
              <a:rPr lang="fr" sz="2200" dirty="0">
                <a:solidFill>
                  <a:srgbClr val="000000"/>
                </a:solidFill>
              </a:rPr>
              <a:t>prévenir l’ingestion par les humains</a:t>
            </a:r>
          </a:p>
          <a:p>
            <a:pPr lvl="2" rtl="0"/>
            <a:r>
              <a:rPr lang="fr" sz="2200" dirty="0">
                <a:solidFill>
                  <a:srgbClr val="000000"/>
                </a:solidFill>
              </a:rPr>
              <a:t>réduire les coûts des entreprises par la dissipation de la confusion à propos de la classification douanière adéquate relative au produit destiné à l’importation</a:t>
            </a:r>
          </a:p>
          <a:p>
            <a:pPr lvl="2" rtl="0"/>
            <a:r>
              <a:rPr lang="fr" sz="2200" dirty="0">
                <a:solidFill>
                  <a:srgbClr val="000000"/>
                </a:solidFill>
              </a:rPr>
              <a:t>inclure un additif coloré au goût amer pour distinguer l’éthanol de cuisson des autres types d’éthanol.</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14</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181782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7"/>
            <a:ext cx="11358360" cy="4459169"/>
          </a:xfrm>
        </p:spPr>
        <p:txBody>
          <a:bodyPr rtlCol="0">
            <a:spAutoFit/>
          </a:bodyPr>
          <a:lstStyle/>
          <a:p>
            <a:pPr marL="457200" indent="0" rtl="0">
              <a:buSzPts val="3100"/>
              <a:buNone/>
            </a:pPr>
            <a:r>
              <a:rPr lang="fr" sz="3100" dirty="0"/>
              <a:t>(2)		Éthanol dénaturé comme combustible de cuisson</a:t>
            </a:r>
          </a:p>
          <a:p>
            <a:pPr marL="457200" indent="0" rtl="0">
              <a:buSzPts val="3100"/>
              <a:buNone/>
            </a:pPr>
            <a:endParaRPr lang="en-US" sz="1000" dirty="0"/>
          </a:p>
          <a:p>
            <a:pPr rtl="0"/>
            <a:r>
              <a:rPr lang="fr" dirty="0">
                <a:solidFill>
                  <a:srgbClr val="000000"/>
                </a:solidFill>
              </a:rPr>
              <a:t>Après des projets pilotes et un atelier concluants, la norme ASTM E3050 a été adoptée et mise en œuvre en Ouganda au niveau national.</a:t>
            </a:r>
          </a:p>
          <a:p>
            <a:pPr lvl="1" rtl="0"/>
            <a:endParaRPr lang="en-US" dirty="0">
              <a:solidFill>
                <a:srgbClr val="000000"/>
              </a:solidFill>
            </a:endParaRPr>
          </a:p>
          <a:p>
            <a:pPr lvl="1" rtl="0"/>
            <a:endParaRPr lang="en-US" dirty="0">
              <a:solidFill>
                <a:srgbClr val="000000"/>
              </a:solidFill>
            </a:endParaRPr>
          </a:p>
          <a:p>
            <a:pPr lvl="1" rtl="0"/>
            <a:endParaRPr lang="en-US" dirty="0">
              <a:solidFill>
                <a:srgbClr val="000000"/>
              </a:solidFill>
            </a:endParaRPr>
          </a:p>
          <a:p>
            <a:pPr rtl="0"/>
            <a:r>
              <a:rPr lang="fr" dirty="0">
                <a:solidFill>
                  <a:srgbClr val="000000"/>
                </a:solidFill>
              </a:rPr>
              <a:t>Jusqu’à présent, le succès est aussi économique.</a:t>
            </a:r>
          </a:p>
          <a:p>
            <a:pPr lvl="1" rtl="0"/>
            <a:r>
              <a:rPr lang="fr" dirty="0">
                <a:solidFill>
                  <a:srgbClr val="000000"/>
                </a:solidFill>
              </a:rPr>
              <a:t>Le principal producteur de sucre en Ouganda, Kakira Sugar </a:t>
            </a:r>
            <a:br>
              <a:rPr lang="fr" dirty="0">
                <a:solidFill>
                  <a:srgbClr val="000000"/>
                </a:solidFill>
              </a:rPr>
            </a:br>
            <a:r>
              <a:rPr lang="fr" dirty="0">
                <a:solidFill>
                  <a:srgbClr val="000000"/>
                </a:solidFill>
              </a:rPr>
              <a:t>(un participant à l’atelier), a récemment ouvert la plus grande distillerie </a:t>
            </a:r>
            <a:br>
              <a:rPr lang="fr" dirty="0">
                <a:solidFill>
                  <a:srgbClr val="000000"/>
                </a:solidFill>
              </a:rPr>
            </a:br>
            <a:r>
              <a:rPr lang="fr" dirty="0">
                <a:solidFill>
                  <a:srgbClr val="000000"/>
                </a:solidFill>
              </a:rPr>
              <a:t>d’éthanol d’Afrique de l’Est en Ouganda.</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15</a:t>
            </a:fld>
            <a:endParaRPr lang="en-US" dirty="0">
              <a:solidFill>
                <a:prstClr val="white">
                  <a:lumMod val="65000"/>
                </a:prstClr>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7695" b="19753"/>
          <a:stretch/>
        </p:blipFill>
        <p:spPr>
          <a:xfrm>
            <a:off x="2445321" y="2575074"/>
            <a:ext cx="2971800" cy="96520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3097" t="18961" r="23569" b="17693"/>
          <a:stretch/>
        </p:blipFill>
        <p:spPr>
          <a:xfrm>
            <a:off x="7165552" y="2532740"/>
            <a:ext cx="1473201" cy="1049868"/>
          </a:xfrm>
          <a:prstGeom prst="rect">
            <a:avLst/>
          </a:prstGeom>
        </p:spPr>
      </p:pic>
      <p:sp>
        <p:nvSpPr>
          <p:cNvPr id="2" name="Right Arrow 1"/>
          <p:cNvSpPr/>
          <p:nvPr/>
        </p:nvSpPr>
        <p:spPr>
          <a:xfrm>
            <a:off x="5826320" y="2781227"/>
            <a:ext cx="882503" cy="55289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n-US">
              <a:solidFill>
                <a:prstClr val="white"/>
              </a:solidFill>
            </a:endParaRPr>
          </a:p>
        </p:txBody>
      </p:sp>
    </p:spTree>
    <p:custDataLst>
      <p:tags r:id="rId1"/>
    </p:custDataLst>
    <p:extLst>
      <p:ext uri="{BB962C8B-B14F-4D97-AF65-F5344CB8AC3E}">
        <p14:creationId xmlns:p14="http://schemas.microsoft.com/office/powerpoint/2010/main" val="86329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5450210"/>
          </a:xfrm>
        </p:spPr>
        <p:txBody>
          <a:bodyPr wrap="square" rtlCol="0">
            <a:spAutoFit/>
          </a:bodyPr>
          <a:lstStyle/>
          <a:p>
            <a:pPr marL="457200" indent="0" rtl="0">
              <a:buSzPts val="3100"/>
              <a:buNone/>
            </a:pPr>
            <a:r>
              <a:rPr lang="fr" sz="3100" dirty="0"/>
              <a:t>(2)		Éthanol dénaturé comme combustible de cuisson</a:t>
            </a:r>
          </a:p>
          <a:p>
            <a:pPr marL="457200" indent="0" rtl="0">
              <a:buSzPts val="3100"/>
              <a:buNone/>
            </a:pPr>
            <a:endParaRPr lang="en-US" sz="1000" dirty="0"/>
          </a:p>
          <a:p>
            <a:pPr rtl="0"/>
            <a:r>
              <a:rPr lang="fr" dirty="0">
                <a:solidFill>
                  <a:srgbClr val="000000"/>
                </a:solidFill>
              </a:rPr>
              <a:t>ASTM E3050 est un exemple de norme qui :</a:t>
            </a:r>
          </a:p>
          <a:p>
            <a:pPr lvl="1" indent="-341313" rtl="0">
              <a:spcAft>
                <a:spcPts val="1200"/>
              </a:spcAft>
            </a:pPr>
            <a:r>
              <a:rPr lang="fr" dirty="0">
                <a:solidFill>
                  <a:srgbClr val="000000"/>
                </a:solidFill>
              </a:rPr>
              <a:t>réduit le coût d’un produit par l’élimination des dysfonctionnements et des échecs du marché </a:t>
            </a:r>
            <a:endParaRPr lang="en-US" dirty="0"/>
          </a:p>
          <a:p>
            <a:pPr lvl="1" indent="-341313" rtl="0">
              <a:spcAft>
                <a:spcPts val="1200"/>
              </a:spcAft>
            </a:pPr>
            <a:r>
              <a:rPr lang="fr" dirty="0">
                <a:solidFill>
                  <a:srgbClr val="000000"/>
                </a:solidFill>
              </a:rPr>
              <a:t>élimine la confusion à propos d’un produit </a:t>
            </a:r>
          </a:p>
          <a:p>
            <a:pPr marL="747522" lvl="1" indent="-347472" rtl="0">
              <a:spcAft>
                <a:spcPts val="1200"/>
              </a:spcAft>
            </a:pPr>
            <a:r>
              <a:rPr lang="fr" dirty="0">
                <a:solidFill>
                  <a:srgbClr val="000000"/>
                </a:solidFill>
              </a:rPr>
              <a:t>aide les autorités douanières et réglementaires à respecter la loi  </a:t>
            </a:r>
            <a:endParaRPr lang="en-US" dirty="0"/>
          </a:p>
          <a:p>
            <a:pPr marL="747522" lvl="1" indent="-347472" rtl="0">
              <a:spcAft>
                <a:spcPts val="1200"/>
              </a:spcAft>
            </a:pPr>
            <a:r>
              <a:rPr lang="fr" dirty="0">
                <a:solidFill>
                  <a:srgbClr val="000000"/>
                </a:solidFill>
              </a:rPr>
              <a:t>améliore la sécurité d’un produit pour les consommateurs</a:t>
            </a:r>
            <a:endParaRPr lang="en-US" dirty="0"/>
          </a:p>
          <a:p>
            <a:pPr marL="747522" lvl="1" indent="-347472" rtl="0">
              <a:spcAft>
                <a:spcPts val="1200"/>
              </a:spcAft>
            </a:pPr>
            <a:r>
              <a:rPr lang="fr" dirty="0">
                <a:solidFill>
                  <a:srgbClr val="000000"/>
                </a:solidFill>
              </a:rPr>
              <a:t>augmente la sensibilisation et l’acceptation d’un produit par le consommateur</a:t>
            </a:r>
            <a:endParaRPr lang="en-US" dirty="0"/>
          </a:p>
          <a:p>
            <a:pPr marL="747522" lvl="1" indent="-347472" rtl="0">
              <a:spcAft>
                <a:spcPts val="1200"/>
              </a:spcAft>
            </a:pPr>
            <a:r>
              <a:rPr lang="fr" dirty="0">
                <a:solidFill>
                  <a:srgbClr val="000000"/>
                </a:solidFill>
              </a:rPr>
              <a:t>multiplie les objectifs de politique publique, notamment en matière de santé et de sécurité publiques, de préservation de l’environnement et de développement économique.</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16</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422737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810985"/>
            <a:ext cx="11358360" cy="6088743"/>
          </a:xfrm>
        </p:spPr>
        <p:txBody>
          <a:bodyPr rtlCol="0">
            <a:normAutofit lnSpcReduction="10000"/>
          </a:bodyPr>
          <a:lstStyle/>
          <a:p>
            <a:pPr marL="457200" indent="0" rtl="0">
              <a:buSzPts val="3100"/>
              <a:buNone/>
            </a:pPr>
            <a:r>
              <a:rPr lang="fr" sz="3100" dirty="0"/>
              <a:t>(3)		Production de ciment</a:t>
            </a:r>
          </a:p>
          <a:p>
            <a:pPr marL="457200" indent="0" rtl="0">
              <a:buSzPts val="3100"/>
              <a:buNone/>
            </a:pPr>
            <a:endParaRPr lang="en-US" sz="1000" dirty="0"/>
          </a:p>
          <a:p>
            <a:pPr rtl="0"/>
            <a:r>
              <a:rPr lang="fr" dirty="0">
                <a:solidFill>
                  <a:srgbClr val="000000"/>
                </a:solidFill>
              </a:rPr>
              <a:t>L’enjeu politique :</a:t>
            </a:r>
          </a:p>
          <a:p>
            <a:pPr lvl="1" rtl="0"/>
            <a:r>
              <a:rPr lang="fr" dirty="0">
                <a:solidFill>
                  <a:srgbClr val="000000"/>
                </a:solidFill>
              </a:rPr>
              <a:t>la réduction de la qualité de ciment clinker diminue les coûts de production de ciment et renforce les performances environnementales. </a:t>
            </a:r>
          </a:p>
          <a:p>
            <a:pPr rtl="0"/>
            <a:endParaRPr lang="en-US" sz="600" dirty="0">
              <a:solidFill>
                <a:srgbClr val="000000"/>
              </a:solidFill>
            </a:endParaRPr>
          </a:p>
          <a:p>
            <a:pPr rtl="0"/>
            <a:r>
              <a:rPr lang="fr" dirty="0">
                <a:solidFill>
                  <a:srgbClr val="000000"/>
                </a:solidFill>
              </a:rPr>
              <a:t>Holcim a utilisé une norme nationale libanaise sur le ciment (NL 53:1999, basée sur une norme européenne) pour mettre sur le marché une alternative au ciment Portland traditionnel.</a:t>
            </a:r>
          </a:p>
          <a:p>
            <a:pPr lvl="1" rtl="0"/>
            <a:r>
              <a:rPr lang="fr" dirty="0">
                <a:solidFill>
                  <a:srgbClr val="000000"/>
                </a:solidFill>
              </a:rPr>
              <a:t>Cette norme a transformé le marché du ciment au Liban et a convaincu les clients de Holcim que ce produit, même s’il était moins riche en clinker, serait performant.  Il aurait été très difficile de le vendre aux clients sans avoir mis cette norme en place.</a:t>
            </a:r>
          </a:p>
          <a:p>
            <a:pPr lvl="1" rtl="0"/>
            <a:endParaRPr lang="en-US" sz="600" dirty="0">
              <a:solidFill>
                <a:srgbClr val="000000"/>
              </a:solidFill>
            </a:endParaRPr>
          </a:p>
          <a:p>
            <a:pPr rtl="0"/>
            <a:r>
              <a:rPr lang="fr" dirty="0">
                <a:solidFill>
                  <a:srgbClr val="000000"/>
                </a:solidFill>
              </a:rPr>
              <a:t>Holcim a également utilisé les normes de gestion ISO pour améliorer ses performances commerciales :</a:t>
            </a:r>
            <a:endParaRPr lang="en-US" dirty="0"/>
          </a:p>
          <a:p>
            <a:pPr lvl="1" rtl="0"/>
            <a:r>
              <a:rPr lang="fr" dirty="0">
                <a:solidFill>
                  <a:srgbClr val="000000"/>
                </a:solidFill>
              </a:rPr>
              <a:t>ISO 9001:2008 pour la gestion de la qualité</a:t>
            </a:r>
          </a:p>
          <a:p>
            <a:pPr lvl="1" rtl="0"/>
            <a:r>
              <a:rPr lang="fr" dirty="0">
                <a:solidFill>
                  <a:srgbClr val="000000"/>
                </a:solidFill>
              </a:rPr>
              <a:t>ISO 14001:2004 pour la gestion de l’environnement.</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17</a:t>
            </a:fld>
            <a:endParaRPr lang="en-US" dirty="0">
              <a:solidFill>
                <a:prstClr val="white">
                  <a:lumMod val="65000"/>
                </a:prstClr>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592" t="14445" r="13426" b="18581"/>
          <a:stretch/>
        </p:blipFill>
        <p:spPr>
          <a:xfrm>
            <a:off x="9512625" y="5686411"/>
            <a:ext cx="2523067" cy="1113481"/>
          </a:xfrm>
          <a:prstGeom prst="rect">
            <a:avLst/>
          </a:prstGeom>
        </p:spPr>
      </p:pic>
    </p:spTree>
    <p:custDataLst>
      <p:tags r:id="rId1"/>
    </p:custDataLst>
    <p:extLst>
      <p:ext uri="{BB962C8B-B14F-4D97-AF65-F5344CB8AC3E}">
        <p14:creationId xmlns:p14="http://schemas.microsoft.com/office/powerpoint/2010/main" val="1158398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7"/>
            <a:ext cx="11514668" cy="5259901"/>
          </a:xfrm>
        </p:spPr>
        <p:txBody>
          <a:bodyPr rtlCol="0">
            <a:spAutoFit/>
          </a:bodyPr>
          <a:lstStyle/>
          <a:p>
            <a:pPr marL="457200" indent="0" rtl="0">
              <a:buSzPts val="3100"/>
              <a:buNone/>
            </a:pPr>
            <a:r>
              <a:rPr lang="fr" sz="3100" dirty="0"/>
              <a:t>(3)		Production de ciment</a:t>
            </a:r>
          </a:p>
          <a:p>
            <a:pPr marL="457200" indent="0" rtl="0">
              <a:buSzPts val="3100"/>
              <a:buNone/>
            </a:pPr>
            <a:endParaRPr lang="en-US" sz="1000" dirty="0"/>
          </a:p>
          <a:p>
            <a:pPr rtl="0"/>
            <a:r>
              <a:rPr lang="fr" sz="3000" dirty="0">
                <a:solidFill>
                  <a:srgbClr val="000000"/>
                </a:solidFill>
              </a:rPr>
              <a:t>NL 53 est un exemple de norme qui :</a:t>
            </a:r>
          </a:p>
          <a:p>
            <a:pPr lvl="1" rtl="0">
              <a:spcAft>
                <a:spcPts val="1200"/>
              </a:spcAft>
            </a:pPr>
            <a:r>
              <a:rPr lang="fr" sz="2700" dirty="0">
                <a:solidFill>
                  <a:srgbClr val="000000"/>
                </a:solidFill>
              </a:rPr>
              <a:t>contribue à réduire les risques d’investissement dans une technologie émergente</a:t>
            </a:r>
          </a:p>
          <a:p>
            <a:pPr lvl="1" rtl="0">
              <a:spcAft>
                <a:spcPts val="1200"/>
              </a:spcAft>
            </a:pPr>
            <a:r>
              <a:rPr lang="fr" sz="2700" dirty="0">
                <a:solidFill>
                  <a:srgbClr val="000000"/>
                </a:solidFill>
              </a:rPr>
              <a:t>renforce la confiance des consommateurs dans un nouveau produit (permettant son acceptation sur le marché)</a:t>
            </a:r>
          </a:p>
          <a:p>
            <a:pPr lvl="1" rtl="0">
              <a:spcAft>
                <a:spcPts val="1200"/>
              </a:spcAft>
            </a:pPr>
            <a:r>
              <a:rPr lang="fr" sz="2700" dirty="0">
                <a:solidFill>
                  <a:srgbClr val="000000"/>
                </a:solidFill>
              </a:rPr>
              <a:t>permet aux entreprises de réduire leurs coûts</a:t>
            </a:r>
          </a:p>
          <a:p>
            <a:pPr lvl="1" rtl="0">
              <a:spcAft>
                <a:spcPts val="1200"/>
              </a:spcAft>
            </a:pPr>
            <a:r>
              <a:rPr lang="fr" sz="2700" dirty="0">
                <a:solidFill>
                  <a:srgbClr val="000000"/>
                </a:solidFill>
              </a:rPr>
              <a:t>encourage l’investissement privé dans une technologie particulière</a:t>
            </a:r>
          </a:p>
          <a:p>
            <a:pPr lvl="1" rtl="0">
              <a:spcAft>
                <a:spcPts val="1200"/>
              </a:spcAft>
            </a:pPr>
            <a:r>
              <a:rPr lang="fr" sz="2700" dirty="0">
                <a:solidFill>
                  <a:srgbClr val="000000"/>
                </a:solidFill>
              </a:rPr>
              <a:t>multiplie les objectifs de politique publique, notamment en matière de préservation de l’environnement et de développement économique.</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18</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2684087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810985"/>
            <a:ext cx="11514668" cy="6088744"/>
          </a:xfrm>
        </p:spPr>
        <p:txBody>
          <a:bodyPr rtlCol="0">
            <a:normAutofit lnSpcReduction="10000"/>
          </a:bodyPr>
          <a:lstStyle/>
          <a:p>
            <a:pPr marL="457200" indent="0" rtl="0">
              <a:buSzPts val="3100"/>
              <a:buNone/>
            </a:pPr>
            <a:r>
              <a:rPr lang="fr" sz="3100" dirty="0"/>
              <a:t>(4)		Normes LED</a:t>
            </a:r>
          </a:p>
          <a:p>
            <a:pPr marL="457200" indent="0" rtl="0">
              <a:buSzPts val="3100"/>
              <a:buNone/>
            </a:pPr>
            <a:endParaRPr lang="en-US" sz="1000" dirty="0"/>
          </a:p>
          <a:p>
            <a:pPr rtl="0"/>
            <a:r>
              <a:rPr lang="fr" sz="3000" dirty="0">
                <a:solidFill>
                  <a:srgbClr val="000000"/>
                </a:solidFill>
              </a:rPr>
              <a:t>L’enjeu de politique publique :</a:t>
            </a:r>
          </a:p>
          <a:p>
            <a:pPr lvl="1" rtl="0"/>
            <a:r>
              <a:rPr lang="fr" sz="2800" dirty="0">
                <a:solidFill>
                  <a:srgbClr val="000000"/>
                </a:solidFill>
              </a:rPr>
              <a:t>la nouvelle technologie des LED permet de sensibiliser le public aux économies d’énergie et aux réduction des coûts.</a:t>
            </a:r>
          </a:p>
          <a:p>
            <a:pPr rtl="0"/>
            <a:endParaRPr lang="en-US" sz="1100" dirty="0">
              <a:solidFill>
                <a:srgbClr val="000000"/>
              </a:solidFill>
            </a:endParaRPr>
          </a:p>
          <a:p>
            <a:pPr rtl="0"/>
            <a:r>
              <a:rPr lang="fr" sz="3000" dirty="0">
                <a:solidFill>
                  <a:srgbClr val="000000"/>
                </a:solidFill>
              </a:rPr>
              <a:t>Shenzhen LED Standards Alliance a utilisé des normes pour :</a:t>
            </a:r>
          </a:p>
          <a:p>
            <a:pPr lvl="1" rtl="0"/>
            <a:r>
              <a:rPr lang="fr" sz="2600" dirty="0">
                <a:solidFill>
                  <a:srgbClr val="000000"/>
                </a:solidFill>
              </a:rPr>
              <a:t>garantir aux clients la qualité d’une nouvelle technologie (certification de produits et marketing)</a:t>
            </a:r>
          </a:p>
          <a:p>
            <a:pPr lvl="1" rtl="0"/>
            <a:r>
              <a:rPr lang="fr" sz="2600" dirty="0">
                <a:solidFill>
                  <a:srgbClr val="000000"/>
                </a:solidFill>
              </a:rPr>
              <a:t>promouvoir l’interchangeabilité des composants</a:t>
            </a:r>
          </a:p>
          <a:p>
            <a:pPr lvl="1" rtl="0"/>
            <a:r>
              <a:rPr lang="fr" sz="2600" dirty="0">
                <a:solidFill>
                  <a:srgbClr val="000000"/>
                </a:solidFill>
              </a:rPr>
              <a:t>établir des procédures de d’essai pour les installations d’éclairage public à LED</a:t>
            </a:r>
          </a:p>
          <a:p>
            <a:pPr lvl="1" rtl="0"/>
            <a:r>
              <a:rPr lang="fr" sz="2600" dirty="0">
                <a:solidFill>
                  <a:srgbClr val="000000"/>
                </a:solidFill>
              </a:rPr>
              <a:t>établir des exigences d’efficacité énergétique pour les produits LED.</a:t>
            </a:r>
          </a:p>
          <a:p>
            <a:pPr marL="457200" lvl="1" indent="0" rtl="0">
              <a:buNone/>
            </a:pPr>
            <a:endParaRPr lang="en-US" sz="1100" dirty="0">
              <a:solidFill>
                <a:srgbClr val="000000"/>
              </a:solidFill>
            </a:endParaRPr>
          </a:p>
          <a:p>
            <a:pPr rtl="0"/>
            <a:r>
              <a:rPr lang="fr" sz="3000" dirty="0">
                <a:solidFill>
                  <a:srgbClr val="000000"/>
                </a:solidFill>
              </a:rPr>
              <a:t>Les normes ont permis une plus grande disponibilité du produit pour répondre à la demande du marché et faire baisser les coûts.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19</a:t>
            </a:fld>
            <a:endParaRPr lang="en-US" dirty="0">
              <a:solidFill>
                <a:prstClr val="white">
                  <a:lumMod val="65000"/>
                </a:prstClr>
              </a:solidFill>
            </a:endParaRPr>
          </a:p>
        </p:txBody>
      </p:sp>
      <p:pic>
        <p:nvPicPr>
          <p:cNvPr id="2" name="Picture 1"/>
          <p:cNvPicPr>
            <a:picLocks noChangeAspect="1"/>
          </p:cNvPicPr>
          <p:nvPr/>
        </p:nvPicPr>
        <p:blipFill>
          <a:blip r:embed="rId4"/>
          <a:stretch>
            <a:fillRect/>
          </a:stretch>
        </p:blipFill>
        <p:spPr>
          <a:xfrm>
            <a:off x="9381067" y="181008"/>
            <a:ext cx="2810933" cy="1359956"/>
          </a:xfrm>
          <a:prstGeom prst="rect">
            <a:avLst/>
          </a:prstGeom>
        </p:spPr>
      </p:pic>
    </p:spTree>
    <p:custDataLst>
      <p:tags r:id="rId1"/>
    </p:custDataLst>
    <p:extLst>
      <p:ext uri="{BB962C8B-B14F-4D97-AF65-F5344CB8AC3E}">
        <p14:creationId xmlns:p14="http://schemas.microsoft.com/office/powerpoint/2010/main" val="270611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405858"/>
            <a:ext cx="10363200" cy="1754326"/>
          </a:xfrm>
        </p:spPr>
        <p:txBody>
          <a:bodyPr rtlCol="0">
            <a:spAutoFit/>
          </a:bodyPr>
          <a:lstStyle/>
          <a:p>
            <a:pPr rtl="0"/>
            <a:r>
              <a:rPr lang="fr" sz="4000" b="1"/>
              <a:t>Études de cas de normes internationales soutenant des politiques publiques</a:t>
            </a:r>
            <a:br>
              <a:rPr lang="en-US" sz="4000" dirty="0"/>
            </a:br>
            <a:endParaRPr lang="en-US" sz="4000" dirty="0"/>
          </a:p>
        </p:txBody>
      </p:sp>
      <p:sp>
        <p:nvSpPr>
          <p:cNvPr id="4" name="Slide Number Placeholder 3"/>
          <p:cNvSpPr>
            <a:spLocks noGrp="1"/>
          </p:cNvSpPr>
          <p:nvPr>
            <p:ph type="sldNum" sz="quarter" idx="4294967295"/>
          </p:nvPr>
        </p:nvSpPr>
        <p:spPr>
          <a:xfrm>
            <a:off x="8610600" y="6400413"/>
            <a:ext cx="2743200" cy="276999"/>
          </a:xfrm>
        </p:spPr>
        <p:txBody>
          <a:bodyPr rtlCol="0">
            <a:spAutoFit/>
          </a:bodyPr>
          <a:lstStyle/>
          <a:p>
            <a:pPr rtl="0"/>
            <a:fld id="{3068B960-88A1-C74E-A5B4-1A8BD00E1087}" type="slidenum">
              <a:rPr lang="en-US" smtClean="0">
                <a:solidFill>
                  <a:prstClr val="white">
                    <a:lumMod val="65000"/>
                  </a:prstClr>
                </a:solidFill>
              </a:rPr>
              <a:pPr/>
              <a:t>2</a:t>
            </a:fld>
            <a:endParaRPr lang="en-US" dirty="0">
              <a:solidFill>
                <a:prstClr val="white">
                  <a:lumMod val="65000"/>
                </a:prstClr>
              </a:solidFill>
            </a:endParaRPr>
          </a:p>
        </p:txBody>
      </p:sp>
      <p:grpSp>
        <p:nvGrpSpPr>
          <p:cNvPr id="8" name="Group 7">
            <a:extLst>
              <a:ext uri="{FF2B5EF4-FFF2-40B4-BE49-F238E27FC236}">
                <a16:creationId xmlns:a16="http://schemas.microsoft.com/office/drawing/2014/main" id="{BC3F336E-A17D-4D9D-A477-401D6638BED0}"/>
              </a:ext>
            </a:extLst>
          </p:cNvPr>
          <p:cNvGrpSpPr/>
          <p:nvPr/>
        </p:nvGrpSpPr>
        <p:grpSpPr>
          <a:xfrm>
            <a:off x="3168584" y="3202699"/>
            <a:ext cx="5854830" cy="2925143"/>
            <a:chOff x="3403714" y="3194195"/>
            <a:chExt cx="5854830" cy="2925143"/>
          </a:xfrm>
        </p:grpSpPr>
        <p:pic>
          <p:nvPicPr>
            <p:cNvPr id="6" name="Picture 5">
              <a:extLst>
                <a:ext uri="{FF2B5EF4-FFF2-40B4-BE49-F238E27FC236}">
                  <a16:creationId xmlns:a16="http://schemas.microsoft.com/office/drawing/2014/main" id="{CDA2E0F1-BB37-4BA5-8826-C903462F9668}"/>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t="11693" b="24255"/>
            <a:stretch/>
          </p:blipFill>
          <p:spPr>
            <a:xfrm>
              <a:off x="3403714" y="3194195"/>
              <a:ext cx="5854830" cy="2925143"/>
            </a:xfrm>
            <a:prstGeom prst="rect">
              <a:avLst/>
            </a:prstGeom>
          </p:spPr>
        </p:pic>
        <p:sp>
          <p:nvSpPr>
            <p:cNvPr id="7" name="TextBox 6">
              <a:extLst>
                <a:ext uri="{FF2B5EF4-FFF2-40B4-BE49-F238E27FC236}">
                  <a16:creationId xmlns:a16="http://schemas.microsoft.com/office/drawing/2014/main" id="{19298E6A-C9B6-43C8-8A5E-D79DC3033AA6}"/>
                </a:ext>
              </a:extLst>
            </p:cNvPr>
            <p:cNvSpPr txBox="1"/>
            <p:nvPr/>
          </p:nvSpPr>
          <p:spPr>
            <a:xfrm>
              <a:off x="3591170" y="3645806"/>
              <a:ext cx="5253053" cy="1785104"/>
            </a:xfrm>
            <a:prstGeom prst="rect">
              <a:avLst/>
            </a:prstGeom>
            <a:noFill/>
          </p:spPr>
          <p:txBody>
            <a:bodyPr wrap="square" rtlCol="0">
              <a:spAutoFit/>
            </a:bodyPr>
            <a:lstStyle/>
            <a:p>
              <a:pPr algn="ctr" rtl="0"/>
              <a:r>
                <a:rPr lang="fr" sz="5500">
                  <a:ln w="19050">
                    <a:solidFill>
                      <a:schemeClr val="bg1"/>
                    </a:solidFill>
                  </a:ln>
                  <a:latin typeface="Arial" panose="020B0604020202020204" pitchFamily="34" charset="0"/>
                  <a:cs typeface="Arial" panose="020B0604020202020204" pitchFamily="34" charset="0"/>
                </a:rPr>
                <a:t>Normes </a:t>
              </a:r>
              <a:r>
                <a:rPr lang="fr" sz="5500">
                  <a:ln w="19050">
                    <a:solidFill>
                      <a:schemeClr val="bg1"/>
                    </a:solidFill>
                  </a:ln>
                  <a:solidFill>
                    <a:srgbClr val="E60904"/>
                  </a:solidFill>
                  <a:latin typeface="Arial" panose="020B0604020202020204" pitchFamily="34" charset="0"/>
                  <a:cs typeface="Arial" panose="020B0604020202020204" pitchFamily="34" charset="0"/>
                </a:rPr>
                <a:t>internationales</a:t>
              </a:r>
              <a:endParaRPr lang="fr-FR" sz="5500" dirty="0">
                <a:ln w="19050">
                  <a:solidFill>
                    <a:schemeClr val="bg1"/>
                  </a:solidFill>
                </a:ln>
                <a:solidFill>
                  <a:srgbClr val="E60904"/>
                </a:solidFill>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7415555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4"/>
            <a:ext cx="11358360" cy="5466625"/>
          </a:xfrm>
        </p:spPr>
        <p:txBody>
          <a:bodyPr wrap="square" rtlCol="0">
            <a:spAutoFit/>
          </a:bodyPr>
          <a:lstStyle/>
          <a:p>
            <a:pPr marL="457200" indent="0" rtl="0">
              <a:buSzPts val="3100"/>
              <a:buNone/>
            </a:pPr>
            <a:r>
              <a:rPr lang="fr" sz="3100" dirty="0"/>
              <a:t>(4)		Normes LED</a:t>
            </a:r>
          </a:p>
          <a:p>
            <a:pPr marL="457200" indent="0" rtl="0">
              <a:buSzPts val="3100"/>
              <a:buNone/>
            </a:pPr>
            <a:endParaRPr lang="en-US" sz="1000" dirty="0"/>
          </a:p>
          <a:p>
            <a:pPr rtl="0"/>
            <a:r>
              <a:rPr lang="fr" sz="3000" dirty="0">
                <a:solidFill>
                  <a:srgbClr val="000000"/>
                </a:solidFill>
              </a:rPr>
              <a:t>L’exemple des normes LED montre que les normes peuvent :</a:t>
            </a:r>
          </a:p>
          <a:p>
            <a:pPr lvl="1" rtl="0"/>
            <a:r>
              <a:rPr lang="fr" sz="2800" dirty="0">
                <a:solidFill>
                  <a:srgbClr val="000000"/>
                </a:solidFill>
              </a:rPr>
              <a:t>donner confiance aux consommateurs dans une nouvelle technologie et favoriser ainsi l’émergence de nouveaux produits</a:t>
            </a:r>
          </a:p>
          <a:p>
            <a:pPr lvl="1" rtl="0"/>
            <a:r>
              <a:rPr lang="fr" sz="2800" dirty="0">
                <a:solidFill>
                  <a:srgbClr val="000000"/>
                </a:solidFill>
              </a:rPr>
              <a:t>réduire les coûts des entreprises par l’encouragement de la cohérence et des meilleures pratiques tout au long de la chaîne d’approvisionnement</a:t>
            </a:r>
          </a:p>
          <a:p>
            <a:pPr lvl="1" rtl="0"/>
            <a:r>
              <a:rPr lang="fr" sz="2800" dirty="0">
                <a:solidFill>
                  <a:srgbClr val="000000"/>
                </a:solidFill>
              </a:rPr>
              <a:t>améliorer les décisions en matière de marchés publics (p. ex., la transformation des anciens lampadaires en LED a permis au gouvernement de Shenzhen de réaliser d’importantes économies énergétiques)</a:t>
            </a:r>
          </a:p>
          <a:p>
            <a:pPr lvl="1" rtl="0"/>
            <a:r>
              <a:rPr lang="fr" sz="2800" dirty="0">
                <a:solidFill>
                  <a:srgbClr val="000000"/>
                </a:solidFill>
              </a:rPr>
              <a:t>poursuivre les objectifs de politique publique en matière de protection de l’environnement et de développement économique.</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20</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4165330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810987"/>
            <a:ext cx="11358360" cy="6088741"/>
          </a:xfrm>
        </p:spPr>
        <p:txBody>
          <a:bodyPr rtlCol="0">
            <a:normAutofit lnSpcReduction="10000"/>
          </a:bodyPr>
          <a:lstStyle/>
          <a:p>
            <a:pPr marL="287338" indent="0" rtl="0">
              <a:buSzPts val="3100"/>
              <a:buNone/>
            </a:pPr>
            <a:r>
              <a:rPr lang="fr" dirty="0"/>
              <a:t>(5)	</a:t>
            </a:r>
            <a:r>
              <a:rPr lang="fr" dirty="0">
                <a:solidFill>
                  <a:srgbClr val="000000"/>
                </a:solidFill>
              </a:rPr>
              <a:t>Vérification de l’écotechnologie pour les technologies émergente</a:t>
            </a:r>
            <a:r>
              <a:rPr lang="en-US" dirty="0">
                <a:solidFill>
                  <a:srgbClr val="000000"/>
                </a:solidFill>
              </a:rPr>
              <a:t>s</a:t>
            </a:r>
            <a:endParaRPr lang="en-US" dirty="0"/>
          </a:p>
          <a:p>
            <a:pPr marL="457200" indent="0" rtl="0">
              <a:buSzPts val="3100"/>
              <a:buNone/>
            </a:pPr>
            <a:endParaRPr lang="en-US" sz="1000" dirty="0"/>
          </a:p>
          <a:p>
            <a:pPr rtl="0"/>
            <a:r>
              <a:rPr lang="fr" sz="3000" dirty="0">
                <a:solidFill>
                  <a:srgbClr val="000000"/>
                </a:solidFill>
              </a:rPr>
              <a:t>L’enjeu politique :</a:t>
            </a:r>
          </a:p>
          <a:p>
            <a:pPr lvl="1" rtl="0"/>
            <a:r>
              <a:rPr lang="fr" dirty="0"/>
              <a:t>il peut s’avérer difficile pour les nouvelles technologies environnementales d’être acceptées sur le marché, car elles n’ont pas fait leurs preuves.</a:t>
            </a:r>
          </a:p>
          <a:p>
            <a:pPr lvl="1" rtl="0"/>
            <a:endParaRPr lang="en-US" sz="1000" dirty="0"/>
          </a:p>
          <a:p>
            <a:pPr rtl="0"/>
            <a:r>
              <a:rPr lang="fr" sz="3000" dirty="0"/>
              <a:t>Les normes internationales de vérification des technologies environnementales (VTE) permettent d’évaluer les nouveaux produits par : </a:t>
            </a:r>
          </a:p>
          <a:p>
            <a:pPr lvl="1" rtl="0"/>
            <a:r>
              <a:rPr lang="fr" dirty="0"/>
              <a:t>la vérification des allégations de fabrication (p. ex., les affirmations selon lesquelles un nouveau produit est fabriqué à partir de matériaux durables)</a:t>
            </a:r>
          </a:p>
          <a:p>
            <a:pPr lvl="1" rtl="0"/>
            <a:r>
              <a:rPr lang="fr" dirty="0"/>
              <a:t>la vérification des déclarations de performance (p. ex., concernant l’impact environnemental d’un nouveau produit)</a:t>
            </a:r>
          </a:p>
          <a:p>
            <a:pPr lvl="1" rtl="0"/>
            <a:r>
              <a:rPr lang="fr" dirty="0"/>
              <a:t>la réalisation d’évaluations indépendants et crédibles qui favorisent l’acceptation par le public des nouveaux entrants sur le marché</a:t>
            </a:r>
          </a:p>
          <a:p>
            <a:pPr lvl="1" rtl="0"/>
            <a:r>
              <a:rPr lang="fr" dirty="0"/>
              <a:t>la distinction entre les solutions concurrentes.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21</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702274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9"/>
            <a:ext cx="11514668" cy="5388655"/>
          </a:xfrm>
        </p:spPr>
        <p:txBody>
          <a:bodyPr rtlCol="0">
            <a:spAutoFit/>
          </a:bodyPr>
          <a:lstStyle/>
          <a:p>
            <a:pPr marL="287338" indent="0" rtl="0">
              <a:buSzPts val="3100"/>
              <a:buNone/>
            </a:pPr>
            <a:r>
              <a:rPr lang="fr" dirty="0"/>
              <a:t>(5)	</a:t>
            </a:r>
            <a:r>
              <a:rPr lang="fr" dirty="0">
                <a:solidFill>
                  <a:srgbClr val="000000"/>
                </a:solidFill>
              </a:rPr>
              <a:t>Vérification de l’écotechnologie pour les technologies émergente</a:t>
            </a:r>
            <a:r>
              <a:rPr lang="en-US" dirty="0">
                <a:solidFill>
                  <a:srgbClr val="000000"/>
                </a:solidFill>
              </a:rPr>
              <a:t>s</a:t>
            </a:r>
            <a:endParaRPr lang="en-US" dirty="0"/>
          </a:p>
          <a:p>
            <a:pPr lvl="1" rtl="0"/>
            <a:endParaRPr lang="en-US" sz="1000" dirty="0"/>
          </a:p>
          <a:p>
            <a:pPr rtl="0"/>
            <a:r>
              <a:rPr lang="fr" sz="3200" dirty="0"/>
              <a:t>Les normes internationales en matière de VTE définissent des principes de vérifications, des pratiques d’essai et des exigences applicables. Ceux-ci peuvent être utilisés pour évaluer les déclarations de performance environnementale des nouveaux produits.</a:t>
            </a:r>
          </a:p>
          <a:p>
            <a:pPr lvl="1" rtl="0"/>
            <a:r>
              <a:rPr lang="fr" dirty="0"/>
              <a:t>ISO 14304:2016, gestion de l’environnement – Vérification des technologies environnementales.</a:t>
            </a:r>
            <a:endParaRPr lang="fr-FR" dirty="0"/>
          </a:p>
          <a:p>
            <a:pPr lvl="1" rtl="0"/>
            <a:r>
              <a:rPr lang="fr" dirty="0"/>
              <a:t>Norme ASTM D6866, méthodes d’essai pour la détermination de la teneur en radiocarbone biosourcé d’échantillons solides, liquides et gazeux. </a:t>
            </a:r>
          </a:p>
          <a:p>
            <a:pPr rtl="0"/>
            <a:r>
              <a:rPr lang="fr" dirty="0"/>
              <a:t>Un processus de vérification normalisé apporte aux consommateurs la garantie de la crédibilité des allégations, vérifiées conformément à la norme.</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22</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915651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3551742"/>
          </a:xfrm>
        </p:spPr>
        <p:txBody>
          <a:bodyPr wrap="square" rtlCol="0">
            <a:spAutoFit/>
          </a:bodyPr>
          <a:lstStyle/>
          <a:p>
            <a:pPr marL="287338" indent="0" rtl="0">
              <a:buSzPts val="3100"/>
              <a:buNone/>
            </a:pPr>
            <a:r>
              <a:rPr lang="fr" dirty="0"/>
              <a:t>(5)	</a:t>
            </a:r>
            <a:r>
              <a:rPr lang="fr" dirty="0">
                <a:solidFill>
                  <a:srgbClr val="000000"/>
                </a:solidFill>
              </a:rPr>
              <a:t>Vérification de l’écotechnologie pour les technologies émergente</a:t>
            </a:r>
            <a:r>
              <a:rPr lang="en-US" dirty="0">
                <a:solidFill>
                  <a:srgbClr val="000000"/>
                </a:solidFill>
              </a:rPr>
              <a:t>s</a:t>
            </a:r>
            <a:endParaRPr lang="en-US" dirty="0"/>
          </a:p>
          <a:p>
            <a:pPr lvl="1" rtl="0"/>
            <a:endParaRPr lang="en-US" sz="1000" dirty="0"/>
          </a:p>
          <a:p>
            <a:pPr lvl="1" rtl="0"/>
            <a:endParaRPr lang="en-US" sz="1000" dirty="0"/>
          </a:p>
          <a:p>
            <a:pPr rtl="0"/>
            <a:r>
              <a:rPr lang="fr" sz="2900" dirty="0"/>
              <a:t>Le BioPreferred Program (programme d’approvisionnement fédéral) de l’USDA (département de l’Agriculture des États-Unis) encourage l’achat de biens qui incluent des matériaux d’origine biologique comme alternatives aux matériaux à base de pétrole.</a:t>
            </a:r>
          </a:p>
          <a:p>
            <a:pPr rtl="0"/>
            <a:r>
              <a:rPr lang="fr" sz="2900" dirty="0"/>
              <a:t>La norme ASTM D6866 vérifie les déclarations des producteurs de biens qui font partie du BioPreferred Program.</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23</a:t>
            </a:fld>
            <a:endParaRPr lang="en-US" dirty="0">
              <a:solidFill>
                <a:prstClr val="white">
                  <a:lumMod val="65000"/>
                </a:prstClr>
              </a:solidFill>
            </a:endParaRP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15370" b="23019"/>
          <a:stretch/>
        </p:blipFill>
        <p:spPr>
          <a:xfrm>
            <a:off x="9364133" y="5317065"/>
            <a:ext cx="2501081" cy="1540935"/>
          </a:xfrm>
          <a:prstGeom prst="rect">
            <a:avLst/>
          </a:prstGeom>
        </p:spPr>
      </p:pic>
    </p:spTree>
    <p:custDataLst>
      <p:tags r:id="rId1"/>
    </p:custDataLst>
    <p:extLst>
      <p:ext uri="{BB962C8B-B14F-4D97-AF65-F5344CB8AC3E}">
        <p14:creationId xmlns:p14="http://schemas.microsoft.com/office/powerpoint/2010/main" val="203903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514668" cy="3933373"/>
          </a:xfrm>
        </p:spPr>
        <p:txBody>
          <a:bodyPr rtlCol="0">
            <a:normAutofit fontScale="92500"/>
          </a:bodyPr>
          <a:lstStyle/>
          <a:p>
            <a:pPr marL="287338" indent="0" rtl="0">
              <a:buSzPts val="3100"/>
              <a:buNone/>
            </a:pPr>
            <a:r>
              <a:rPr lang="fr" dirty="0"/>
              <a:t>(5)	</a:t>
            </a:r>
            <a:r>
              <a:rPr lang="fr" dirty="0">
                <a:solidFill>
                  <a:srgbClr val="000000"/>
                </a:solidFill>
              </a:rPr>
              <a:t>Vérification de l’écotechnologie pour les technologies émergente</a:t>
            </a:r>
            <a:r>
              <a:rPr lang="en-US" dirty="0">
                <a:solidFill>
                  <a:srgbClr val="000000"/>
                </a:solidFill>
              </a:rPr>
              <a:t>s</a:t>
            </a:r>
            <a:endParaRPr lang="en-US" dirty="0"/>
          </a:p>
          <a:p>
            <a:pPr lvl="1" rtl="0"/>
            <a:endParaRPr lang="en-US" sz="1000" dirty="0"/>
          </a:p>
          <a:p>
            <a:pPr rtl="0"/>
            <a:r>
              <a:rPr lang="fr" sz="2600" dirty="0"/>
              <a:t>Défi des capteurs d’azote dans les systèmes de traitement septiques avancés de l’EPA.</a:t>
            </a:r>
          </a:p>
          <a:p>
            <a:pPr rtl="0"/>
            <a:r>
              <a:rPr lang="fr" sz="2600" dirty="0"/>
              <a:t>Norme ISO 14034 utilisée pour vérifier les prototypes présentés dans le cadre du défi.</a:t>
            </a:r>
          </a:p>
          <a:p>
            <a:pPr rtl="0"/>
            <a:r>
              <a:rPr lang="fr" sz="2600" dirty="0"/>
              <a:t>La participation au défi est motivée par la récompense potentielle de la création d’une éventuelle future entreprise.</a:t>
            </a:r>
          </a:p>
          <a:p>
            <a:pPr lvl="1" rtl="0"/>
            <a:r>
              <a:rPr lang="fr" dirty="0"/>
              <a:t>The Nature Conservancy et d’autres organisations cherchent à financer l’achat de 200 unités des capteurs les plus performants.</a:t>
            </a:r>
          </a:p>
          <a:p>
            <a:pPr rtl="0"/>
            <a:r>
              <a:rPr lang="fr" sz="2600" dirty="0"/>
              <a:t>Ce défi vise </a:t>
            </a:r>
            <a:r>
              <a:rPr lang="fr" sz="2400" dirty="0"/>
              <a:t>à inciter les entrepreneurs à développer de nouvelles technologies.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24</a:t>
            </a:fld>
            <a:endParaRPr lang="en-US" dirty="0">
              <a:solidFill>
                <a:prstClr val="white">
                  <a:lumMod val="65000"/>
                </a:prst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0030" y="4584875"/>
            <a:ext cx="2953353" cy="22150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8183" y="4584876"/>
            <a:ext cx="2044637" cy="2044637"/>
          </a:xfrm>
          <a:prstGeom prst="rect">
            <a:avLst/>
          </a:prstGeom>
        </p:spPr>
      </p:pic>
    </p:spTree>
    <p:custDataLst>
      <p:tags r:id="rId1"/>
    </p:custDataLst>
    <p:extLst>
      <p:ext uri="{BB962C8B-B14F-4D97-AF65-F5344CB8AC3E}">
        <p14:creationId xmlns:p14="http://schemas.microsoft.com/office/powerpoint/2010/main" val="2944954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8"/>
            <a:ext cx="11235268" cy="5664115"/>
          </a:xfrm>
        </p:spPr>
        <p:txBody>
          <a:bodyPr wrap="square" rtlCol="0">
            <a:spAutoFit/>
          </a:bodyPr>
          <a:lstStyle/>
          <a:p>
            <a:pPr marL="283464" indent="0" rtl="0">
              <a:buNone/>
            </a:pPr>
            <a:r>
              <a:rPr lang="fr" dirty="0">
                <a:solidFill>
                  <a:srgbClr val="000000"/>
                </a:solidFill>
              </a:rPr>
              <a:t>(5)	Vérification de l’écotechnologie pour les technologies émergente</a:t>
            </a:r>
            <a:r>
              <a:rPr lang="en-US" dirty="0">
                <a:solidFill>
                  <a:srgbClr val="000000"/>
                </a:solidFill>
              </a:rPr>
              <a:t>s</a:t>
            </a:r>
            <a:endParaRPr lang="en-US" dirty="0"/>
          </a:p>
          <a:p>
            <a:pPr marL="457200" indent="0" rtl="0">
              <a:buSzPts val="3100"/>
              <a:buNone/>
            </a:pPr>
            <a:endParaRPr lang="en-US" sz="1000" dirty="0"/>
          </a:p>
          <a:p>
            <a:pPr rtl="0"/>
            <a:r>
              <a:rPr lang="fr" sz="3000" dirty="0">
                <a:solidFill>
                  <a:srgbClr val="000000"/>
                </a:solidFill>
              </a:rPr>
              <a:t>ASTM D6866 et ISO 14304 sont des exemples de normes qui :</a:t>
            </a:r>
          </a:p>
          <a:p>
            <a:pPr lvl="1" rtl="0"/>
            <a:r>
              <a:rPr lang="fr" dirty="0">
                <a:solidFill>
                  <a:srgbClr val="000000"/>
                </a:solidFill>
              </a:rPr>
              <a:t>fournissent les outils permettant de garantir aux consommateurs et aux autorités de réglementation que les technologies émergentes fonctionnent comme indiqué</a:t>
            </a:r>
          </a:p>
          <a:p>
            <a:pPr lvl="1" rtl="0"/>
            <a:r>
              <a:rPr lang="fr" dirty="0">
                <a:solidFill>
                  <a:srgbClr val="000000"/>
                </a:solidFill>
              </a:rPr>
              <a:t>renforcent la confiance des consommateurs dans une nouvelle technologie en leur garantissant que les affirmations liées au produit peuvent être vérifiées et permettant ainsi l’implantation de cette technologie</a:t>
            </a:r>
          </a:p>
          <a:p>
            <a:pPr lvl="1" rtl="0"/>
            <a:r>
              <a:rPr lang="fr" dirty="0">
                <a:solidFill>
                  <a:srgbClr val="000000"/>
                </a:solidFill>
              </a:rPr>
              <a:t>permettent au consommateur de faire un choix éclairé</a:t>
            </a:r>
          </a:p>
          <a:p>
            <a:pPr lvl="1" rtl="0"/>
            <a:r>
              <a:rPr lang="fr" dirty="0">
                <a:solidFill>
                  <a:srgbClr val="000000"/>
                </a:solidFill>
              </a:rPr>
              <a:t>équilibrent la concurrence entre les entreprises</a:t>
            </a:r>
          </a:p>
          <a:p>
            <a:pPr lvl="1" rtl="0"/>
            <a:r>
              <a:rPr lang="fr" dirty="0">
                <a:solidFill>
                  <a:srgbClr val="000000"/>
                </a:solidFill>
              </a:rPr>
              <a:t>améliorent la concurrence des nouvelles technologies et stimulent les innovations</a:t>
            </a:r>
          </a:p>
          <a:p>
            <a:pPr lvl="1" rtl="0"/>
            <a:r>
              <a:rPr lang="fr" dirty="0">
                <a:solidFill>
                  <a:srgbClr val="000000"/>
                </a:solidFill>
              </a:rPr>
              <a:t>favorisent la commercialisation en association avec des incitations gouvernementales comme des labels et des défis, qui peuvent se traduire par des récompenses en espèces ou des possibilités de stimulation du marché par des fonds privés.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25</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3000519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75593"/>
            <a:ext cx="9977640" cy="1311128"/>
          </a:xfrm>
        </p:spPr>
        <p:txBody>
          <a:bodyPr rtlCol="0">
            <a:spAutoFit/>
          </a:bodyPr>
          <a:lstStyle/>
          <a:p>
            <a:pPr algn="ctr" rtl="0"/>
            <a:r>
              <a:rPr lang="fr" b="1" dirty="0">
                <a:solidFill>
                  <a:srgbClr val="002060"/>
                </a:solidFill>
              </a:rPr>
              <a:t>Études de cas de normes internationales soutenant des politiques publiques</a:t>
            </a:r>
          </a:p>
        </p:txBody>
      </p:sp>
      <p:sp>
        <p:nvSpPr>
          <p:cNvPr id="10" name="Content Placeholder 9"/>
          <p:cNvSpPr>
            <a:spLocks noGrp="1"/>
          </p:cNvSpPr>
          <p:nvPr>
            <p:ph idx="1"/>
          </p:nvPr>
        </p:nvSpPr>
        <p:spPr>
          <a:xfrm>
            <a:off x="557561" y="1378852"/>
            <a:ext cx="11385395" cy="5376978"/>
          </a:xfrm>
        </p:spPr>
        <p:txBody>
          <a:bodyPr rtlCol="0">
            <a:normAutofit/>
          </a:bodyPr>
          <a:lstStyle/>
          <a:p>
            <a:pPr marL="233363" indent="-233363" rtl="0"/>
            <a:r>
              <a:rPr lang="fr" sz="2500" dirty="0"/>
              <a:t>Nous évaluerons plusieurs exemples de </a:t>
            </a:r>
            <a:r>
              <a:rPr lang="fr" sz="2500" dirty="0">
                <a:solidFill>
                  <a:srgbClr val="000000"/>
                </a:solidFill>
              </a:rPr>
              <a:t>normes internationales qui ont permis de faire évoluer les politiques publiques.</a:t>
            </a:r>
            <a:endParaRPr lang="en-US" sz="2500" dirty="0"/>
          </a:p>
          <a:p>
            <a:pPr marL="0" indent="0" rtl="0">
              <a:buNone/>
            </a:pPr>
            <a:endParaRPr lang="en-US" sz="2500" dirty="0"/>
          </a:p>
          <a:p>
            <a:pPr marL="0" indent="0">
              <a:lnSpc>
                <a:spcPct val="100000"/>
              </a:lnSpc>
              <a:buNone/>
              <a:tabLst>
                <a:tab pos="914400" algn="l"/>
                <a:tab pos="2336800" algn="l"/>
              </a:tabLst>
            </a:pPr>
            <a:r>
              <a:rPr lang="fr" sz="2500" dirty="0"/>
              <a:t>	(1)	</a:t>
            </a:r>
            <a:r>
              <a:rPr lang="fr" sz="2500" u="sng" dirty="0"/>
              <a:t>Matériaux de construction en terre</a:t>
            </a:r>
          </a:p>
          <a:p>
            <a:pPr marL="0" indent="0" rtl="0">
              <a:buNone/>
            </a:pPr>
            <a:endParaRPr lang="en-US" sz="1800" dirty="0"/>
          </a:p>
          <a:p>
            <a:pPr marL="0" indent="0">
              <a:lnSpc>
                <a:spcPct val="100000"/>
              </a:lnSpc>
              <a:buNone/>
              <a:tabLst>
                <a:tab pos="914400" algn="l"/>
                <a:tab pos="2336800" algn="l"/>
              </a:tabLst>
            </a:pPr>
            <a:r>
              <a:rPr lang="fr" sz="2500" dirty="0"/>
              <a:t>	(2)	</a:t>
            </a:r>
            <a:r>
              <a:rPr lang="fr" sz="2500" u="sng" dirty="0"/>
              <a:t>Éthanol dénaturé comme combustible de cuisson</a:t>
            </a:r>
          </a:p>
          <a:p>
            <a:pPr marL="0" indent="0" rtl="0">
              <a:buNone/>
            </a:pPr>
            <a:endParaRPr lang="en-US" sz="1800" dirty="0"/>
          </a:p>
          <a:p>
            <a:pPr marL="0" indent="0">
              <a:lnSpc>
                <a:spcPct val="100000"/>
              </a:lnSpc>
              <a:buNone/>
              <a:tabLst>
                <a:tab pos="914400" algn="l"/>
                <a:tab pos="2336800" algn="l"/>
              </a:tabLst>
            </a:pPr>
            <a:r>
              <a:rPr lang="fr" sz="2500" dirty="0"/>
              <a:t>	(3)	</a:t>
            </a:r>
            <a:r>
              <a:rPr lang="fr" sz="2500" u="sng" dirty="0"/>
              <a:t>Production de ciment</a:t>
            </a:r>
          </a:p>
          <a:p>
            <a:pPr marL="0" indent="0" rtl="0">
              <a:buNone/>
            </a:pPr>
            <a:endParaRPr lang="en-US" sz="1800" u="sng" dirty="0"/>
          </a:p>
          <a:p>
            <a:pPr marL="0" indent="0">
              <a:lnSpc>
                <a:spcPct val="100000"/>
              </a:lnSpc>
              <a:buNone/>
              <a:tabLst>
                <a:tab pos="914400" algn="l"/>
                <a:tab pos="2336800" algn="l"/>
              </a:tabLst>
            </a:pPr>
            <a:r>
              <a:rPr lang="fr" sz="2500" dirty="0"/>
              <a:t>	(4)	</a:t>
            </a:r>
            <a:r>
              <a:rPr lang="fr" sz="2500" u="sng" dirty="0"/>
              <a:t>Normes LED</a:t>
            </a:r>
          </a:p>
          <a:p>
            <a:pPr marL="0" indent="0" rtl="0">
              <a:buNone/>
            </a:pPr>
            <a:endParaRPr lang="en-US" sz="1800" u="sng" dirty="0"/>
          </a:p>
          <a:p>
            <a:pPr marL="0" indent="0" rtl="0">
              <a:buNone/>
              <a:tabLst>
                <a:tab pos="914400" algn="l"/>
                <a:tab pos="2336800" algn="l"/>
              </a:tabLst>
            </a:pPr>
            <a:r>
              <a:rPr lang="fr" sz="2500" dirty="0"/>
              <a:t>	(5)	</a:t>
            </a:r>
            <a:r>
              <a:rPr lang="fr" sz="2500" u="sng" dirty="0"/>
              <a:t>Vérification de l’écotechnologie pour les technologies émergente</a:t>
            </a:r>
            <a:r>
              <a:rPr lang="en-US" sz="2500" u="sng" dirty="0"/>
              <a:t>s</a:t>
            </a:r>
            <a:endParaRPr lang="fr" sz="2500" u="sng" dirty="0"/>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3</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1095292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107180" y="208616"/>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946221" y="1002165"/>
            <a:ext cx="10768819" cy="3685111"/>
          </a:xfrm>
        </p:spPr>
        <p:txBody>
          <a:bodyPr rtlCol="0">
            <a:spAutoFit/>
          </a:bodyPr>
          <a:lstStyle/>
          <a:p>
            <a:pPr marL="0" indent="0" rtl="0">
              <a:buNone/>
            </a:pPr>
            <a:r>
              <a:rPr lang="fr" sz="3100" dirty="0"/>
              <a:t>(1)		</a:t>
            </a:r>
            <a:r>
              <a:rPr lang="fr" sz="3100" u="sng" dirty="0"/>
              <a:t>Matériaux de construction en terre</a:t>
            </a:r>
          </a:p>
          <a:p>
            <a:pPr marL="971550" lvl="1" indent="-514350" rtl="0">
              <a:buFont typeface="+mj-lt"/>
              <a:buAutoNum type="alphaLcPeriod"/>
            </a:pPr>
            <a:endParaRPr lang="en-US" sz="3100" dirty="0"/>
          </a:p>
          <a:p>
            <a:pPr marL="971550" lvl="1" indent="-514350" rtl="0">
              <a:buFont typeface="+mj-lt"/>
              <a:buAutoNum type="alphaLcPeriod"/>
            </a:pPr>
            <a:r>
              <a:rPr lang="fr" sz="3100" dirty="0"/>
              <a:t>Murs en terre (ASTM E2392)</a:t>
            </a:r>
          </a:p>
          <a:p>
            <a:pPr marL="971550" lvl="1" indent="-514350" rtl="0">
              <a:buFont typeface="+mj-lt"/>
              <a:buAutoNum type="alphaLcPeriod"/>
            </a:pPr>
            <a:endParaRPr lang="en-US" sz="1000" dirty="0"/>
          </a:p>
          <a:p>
            <a:pPr marL="971550" lvl="1" indent="-514350" rtl="0">
              <a:buFont typeface="+mj-lt"/>
              <a:buAutoNum type="alphaLcPeriod"/>
            </a:pPr>
            <a:r>
              <a:rPr lang="fr" sz="3100" dirty="0"/>
              <a:t>Sols en terre (ASTM WK 64123) (RS 311:2016)</a:t>
            </a:r>
            <a:endParaRPr lang="en-US" sz="2700" dirty="0"/>
          </a:p>
          <a:p>
            <a:pPr marL="971550" lvl="1" indent="-514350" rtl="0">
              <a:buFont typeface="+mj-lt"/>
              <a:buAutoNum type="alphaLcPeriod"/>
            </a:pPr>
            <a:endParaRPr lang="en-US" sz="3100" dirty="0"/>
          </a:p>
          <a:p>
            <a:pPr marL="971550" lvl="1" indent="-514350" rtl="0">
              <a:buFont typeface="+mj-lt"/>
              <a:buAutoNum type="alphaLcPeriod"/>
            </a:pPr>
            <a:endParaRPr lang="en-US" sz="3100" dirty="0"/>
          </a:p>
          <a:p>
            <a:pPr lvl="1" rtl="0"/>
            <a:endParaRPr lang="en-US" sz="3100" dirty="0"/>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4</a:t>
            </a:fld>
            <a:endParaRPr lang="en-US" dirty="0">
              <a:solidFill>
                <a:prstClr val="white">
                  <a:lumMod val="65000"/>
                </a:prstClr>
              </a:solidFill>
            </a:endParaRPr>
          </a:p>
        </p:txBody>
      </p:sp>
      <p:pic>
        <p:nvPicPr>
          <p:cNvPr id="2" name="Picture 1"/>
          <p:cNvPicPr>
            <a:picLocks noChangeAspect="1"/>
          </p:cNvPicPr>
          <p:nvPr/>
        </p:nvPicPr>
        <p:blipFill>
          <a:blip r:embed="rId4"/>
          <a:stretch>
            <a:fillRect/>
          </a:stretch>
        </p:blipFill>
        <p:spPr>
          <a:xfrm>
            <a:off x="2603280" y="4258519"/>
            <a:ext cx="3258091" cy="1689134"/>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1275" y="4644032"/>
            <a:ext cx="2132340" cy="1088229"/>
          </a:xfrm>
          <a:prstGeom prst="rect">
            <a:avLst/>
          </a:prstGeom>
        </p:spPr>
      </p:pic>
    </p:spTree>
    <p:custDataLst>
      <p:tags r:id="rId1"/>
    </p:custDataLst>
    <p:extLst>
      <p:ext uri="{BB962C8B-B14F-4D97-AF65-F5344CB8AC3E}">
        <p14:creationId xmlns:p14="http://schemas.microsoft.com/office/powerpoint/2010/main" val="151418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9"/>
            <a:ext cx="11054861" cy="5188087"/>
          </a:xfrm>
        </p:spPr>
        <p:txBody>
          <a:bodyPr rtlCol="0">
            <a:spAutoFit/>
          </a:bodyPr>
          <a:lstStyle/>
          <a:p>
            <a:pPr marL="852488" indent="-514350" rtl="0">
              <a:buAutoNum type="arabicParenBoth"/>
            </a:pPr>
            <a:r>
              <a:rPr lang="fr" sz="3100" dirty="0"/>
              <a:t>Matériaux de construction en terre :  murs en terre</a:t>
            </a:r>
          </a:p>
          <a:p>
            <a:pPr marL="852488" indent="-514350" rtl="0">
              <a:buAutoNum type="arabicParenBoth"/>
            </a:pPr>
            <a:endParaRPr lang="en-US" sz="1000" dirty="0"/>
          </a:p>
          <a:p>
            <a:pPr lvl="0" rtl="0"/>
            <a:r>
              <a:rPr lang="fr" dirty="0"/>
              <a:t>L’enjeu politique :</a:t>
            </a:r>
          </a:p>
          <a:p>
            <a:pPr lvl="1" rtl="0"/>
            <a:r>
              <a:rPr lang="fr" dirty="0"/>
              <a:t>Plus d’un milliard de personnes vivent dans des maisons en terre, </a:t>
            </a:r>
          </a:p>
          <a:p>
            <a:pPr marL="457200" lvl="1" indent="0" rtl="0">
              <a:buNone/>
            </a:pPr>
            <a:r>
              <a:rPr lang="fr" dirty="0"/>
              <a:t>   dont beaucoup sont menacées par ses séismes.  </a:t>
            </a:r>
          </a:p>
          <a:p>
            <a:pPr lvl="1" rtl="0"/>
            <a:endParaRPr lang="en-US" sz="400" dirty="0"/>
          </a:p>
          <a:p>
            <a:pPr lvl="1" rtl="0"/>
            <a:r>
              <a:rPr lang="fr" dirty="0"/>
              <a:t>Dans les années 1990, certains pays en développement ont interdit les constructions en terre, mais n’ont pas proposé d’alternatives </a:t>
            </a:r>
          </a:p>
          <a:p>
            <a:pPr marL="457200" lvl="1" indent="0" rtl="0">
              <a:buNone/>
            </a:pPr>
            <a:r>
              <a:rPr lang="fr" dirty="0"/>
              <a:t>   économiquement viables.  </a:t>
            </a:r>
          </a:p>
          <a:p>
            <a:pPr lvl="1" rtl="0"/>
            <a:endParaRPr lang="en-US" sz="400" dirty="0"/>
          </a:p>
          <a:p>
            <a:pPr lvl="1" rtl="0"/>
            <a:r>
              <a:rPr lang="fr" dirty="0"/>
              <a:t>Le séisme en Haïti a mis en évidence le besoin </a:t>
            </a:r>
            <a:br>
              <a:rPr lang="en-US" dirty="0"/>
            </a:br>
            <a:r>
              <a:rPr lang="fr" dirty="0"/>
              <a:t>urgent de directives que les constructeurs </a:t>
            </a:r>
            <a:br>
              <a:rPr lang="ro-MD" dirty="0"/>
            </a:br>
            <a:r>
              <a:rPr lang="fr" dirty="0"/>
              <a:t>locaux</a:t>
            </a:r>
            <a:r>
              <a:rPr lang="ro-MD" dirty="0"/>
              <a:t> </a:t>
            </a:r>
            <a:r>
              <a:rPr lang="fr" dirty="0"/>
              <a:t>pourraient suivre en utilisant des </a:t>
            </a:r>
            <a:br>
              <a:rPr lang="ro-MD" dirty="0"/>
            </a:br>
            <a:r>
              <a:rPr lang="fr" dirty="0"/>
              <a:t>matériaux traditionnels, abordables</a:t>
            </a:r>
            <a:r>
              <a:rPr lang="ro-MD" dirty="0"/>
              <a:t> </a:t>
            </a:r>
            <a:br>
              <a:rPr lang="ro-MD" dirty="0"/>
            </a:br>
            <a:r>
              <a:rPr lang="fr" dirty="0"/>
              <a:t>et disponibles localement.</a:t>
            </a:r>
            <a:endParaRPr lang="en-US" sz="3100" dirty="0"/>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5</a:t>
            </a:fld>
            <a:endParaRPr lang="en-US" dirty="0">
              <a:solidFill>
                <a:prstClr val="white">
                  <a:lumMod val="65000"/>
                </a:prstClr>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437" y="3676348"/>
            <a:ext cx="4577255" cy="3051503"/>
          </a:xfrm>
          <a:prstGeom prst="rect">
            <a:avLst/>
          </a:prstGeom>
        </p:spPr>
      </p:pic>
    </p:spTree>
    <p:custDataLst>
      <p:tags r:id="rId1"/>
    </p:custDataLst>
    <p:extLst>
      <p:ext uri="{BB962C8B-B14F-4D97-AF65-F5344CB8AC3E}">
        <p14:creationId xmlns:p14="http://schemas.microsoft.com/office/powerpoint/2010/main" val="275734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5943" y="256712"/>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3" y="1005740"/>
            <a:ext cx="11054861" cy="5169107"/>
          </a:xfrm>
        </p:spPr>
        <p:txBody>
          <a:bodyPr rtlCol="0">
            <a:spAutoFit/>
          </a:bodyPr>
          <a:lstStyle/>
          <a:p>
            <a:pPr marL="852488" indent="-514350" rtl="0">
              <a:buAutoNum type="arabicParenBoth"/>
            </a:pPr>
            <a:r>
              <a:rPr lang="fr" sz="3100" dirty="0"/>
              <a:t>Matériaux de construction en terre :  murs en terre</a:t>
            </a:r>
          </a:p>
          <a:p>
            <a:pPr marL="852488" indent="-514350" rtl="0">
              <a:buAutoNum type="arabicParenBoth"/>
            </a:pPr>
            <a:endParaRPr lang="en-US" sz="1000" dirty="0"/>
          </a:p>
          <a:p>
            <a:pPr rtl="0"/>
            <a:r>
              <a:rPr lang="fr" dirty="0"/>
              <a:t>Des ingénieurs et d’autres intervenants ont cherché à définir </a:t>
            </a:r>
            <a:r>
              <a:rPr lang="fr" dirty="0">
                <a:solidFill>
                  <a:srgbClr val="000000"/>
                </a:solidFill>
              </a:rPr>
              <a:t>comment construire des bâtiments en terre antisismiques qui :</a:t>
            </a:r>
          </a:p>
          <a:p>
            <a:pPr lvl="1" rtl="0"/>
            <a:r>
              <a:rPr lang="fr" dirty="0">
                <a:solidFill>
                  <a:srgbClr val="000000"/>
                </a:solidFill>
              </a:rPr>
              <a:t>utilisent des techniques et des matériaux disponibles localement </a:t>
            </a:r>
          </a:p>
          <a:p>
            <a:pPr lvl="1" rtl="0"/>
            <a:r>
              <a:rPr lang="fr" dirty="0">
                <a:solidFill>
                  <a:srgbClr val="000000"/>
                </a:solidFill>
              </a:rPr>
              <a:t>sont abordables, adaptés au climat et esthétiques.</a:t>
            </a:r>
          </a:p>
          <a:p>
            <a:pPr lvl="1" rtl="0"/>
            <a:endParaRPr lang="en-US" sz="1000" dirty="0">
              <a:solidFill>
                <a:srgbClr val="000000"/>
              </a:solidFill>
            </a:endParaRPr>
          </a:p>
          <a:p>
            <a:pPr rtl="0"/>
            <a:r>
              <a:rPr lang="fr" dirty="0">
                <a:solidFill>
                  <a:srgbClr val="000000"/>
                </a:solidFill>
              </a:rPr>
              <a:t>Le meilleur moyen de diffuser ces connaissances est de mettre au point et de publier une norme reconnue.  </a:t>
            </a:r>
          </a:p>
          <a:p>
            <a:pPr lvl="1" rtl="0"/>
            <a:r>
              <a:rPr lang="fr" dirty="0">
                <a:solidFill>
                  <a:srgbClr val="000000"/>
                </a:solidFill>
              </a:rPr>
              <a:t>Marchés cibles :  (1) les régions où les bâtiments en terre sont privilégiés pour des raisons économiques ou culturelles ; et (2) les régions où l’architecture en terre présente un intérêt nouveau/renouvelé.</a:t>
            </a:r>
          </a:p>
          <a:p>
            <a:pPr marL="0" indent="0" rtl="0">
              <a:buNone/>
            </a:pP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6</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2191074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3" y="826769"/>
            <a:ext cx="11054861" cy="3679982"/>
          </a:xfrm>
        </p:spPr>
        <p:txBody>
          <a:bodyPr rtlCol="0">
            <a:spAutoFit/>
          </a:bodyPr>
          <a:lstStyle/>
          <a:p>
            <a:pPr marL="852488" indent="-514350" rtl="0">
              <a:buAutoNum type="arabicParenBoth"/>
            </a:pPr>
            <a:r>
              <a:rPr lang="fr" sz="3100" dirty="0"/>
              <a:t>Matériaux de construction en terre :  murs en terre</a:t>
            </a:r>
          </a:p>
          <a:p>
            <a:pPr marL="852488" indent="-514350" rtl="0">
              <a:buAutoNum type="arabicParenBoth"/>
            </a:pPr>
            <a:endParaRPr lang="en-US" sz="1000" dirty="0"/>
          </a:p>
          <a:p>
            <a:pPr rtl="0"/>
            <a:r>
              <a:rPr lang="fr" dirty="0">
                <a:solidFill>
                  <a:srgbClr val="000000"/>
                </a:solidFill>
              </a:rPr>
              <a:t>ASTM 2392 :</a:t>
            </a:r>
          </a:p>
          <a:p>
            <a:pPr lvl="1" rtl="0"/>
            <a:r>
              <a:rPr lang="fr" sz="2500" dirty="0"/>
              <a:t>contient à la fois des éléments de conception et de performance. </a:t>
            </a:r>
          </a:p>
          <a:p>
            <a:pPr lvl="1" rtl="0"/>
            <a:r>
              <a:rPr lang="fr" sz="2500" dirty="0"/>
              <a:t>traite des aspects de durabilité liés à l’utilisation de systèmes de construction de murs en terre (p. ex., matériaux, processus de fabrication, performance opérationnelle, qualité </a:t>
            </a:r>
            <a:br>
              <a:rPr lang="en-US" sz="2500" dirty="0"/>
            </a:br>
            <a:r>
              <a:rPr lang="fr" sz="2500" dirty="0"/>
              <a:t>de l’environnement intérieur)</a:t>
            </a:r>
          </a:p>
          <a:p>
            <a:pPr marL="0" indent="0" rtl="0">
              <a:buNone/>
            </a:pP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7</a:t>
            </a:fld>
            <a:endParaRPr lang="en-US" dirty="0">
              <a:solidFill>
                <a:prstClr val="white">
                  <a:lumMod val="65000"/>
                </a:prstClr>
              </a:solidFill>
            </a:endParaRPr>
          </a:p>
        </p:txBody>
      </p:sp>
      <p:grpSp>
        <p:nvGrpSpPr>
          <p:cNvPr id="3" name="Group 2">
            <a:extLst>
              <a:ext uri="{FF2B5EF4-FFF2-40B4-BE49-F238E27FC236}">
                <a16:creationId xmlns:a16="http://schemas.microsoft.com/office/drawing/2014/main" id="{37D3CE7E-2F77-4E90-BA99-34522287C386}"/>
              </a:ext>
            </a:extLst>
          </p:cNvPr>
          <p:cNvGrpSpPr/>
          <p:nvPr/>
        </p:nvGrpSpPr>
        <p:grpSpPr>
          <a:xfrm>
            <a:off x="6035041" y="3403600"/>
            <a:ext cx="6156959" cy="3471818"/>
            <a:chOff x="6035041" y="3403600"/>
            <a:chExt cx="6156959" cy="3471818"/>
          </a:xfrm>
        </p:grpSpPr>
        <p:pic>
          <p:nvPicPr>
            <p:cNvPr id="5" name="Picture 4"/>
            <p:cNvPicPr/>
            <p:nvPr/>
          </p:nvPicPr>
          <p:blipFill rotWithShape="1">
            <a:blip r:embed="rId4"/>
            <a:srcRect r="1511" b="7350"/>
            <a:stretch/>
          </p:blipFill>
          <p:spPr>
            <a:xfrm>
              <a:off x="6112933" y="3403600"/>
              <a:ext cx="6079067" cy="3200500"/>
            </a:xfrm>
            <a:prstGeom prst="rect">
              <a:avLst/>
            </a:prstGeom>
          </p:spPr>
        </p:pic>
        <p:sp>
          <p:nvSpPr>
            <p:cNvPr id="2" name="TextBox 1">
              <a:extLst>
                <a:ext uri="{FF2B5EF4-FFF2-40B4-BE49-F238E27FC236}">
                  <a16:creationId xmlns:a16="http://schemas.microsoft.com/office/drawing/2014/main" id="{A3DB65B9-3FD1-4574-B766-0FA4B2B0226D}"/>
                </a:ext>
              </a:extLst>
            </p:cNvPr>
            <p:cNvSpPr txBox="1"/>
            <p:nvPr/>
          </p:nvSpPr>
          <p:spPr>
            <a:xfrm>
              <a:off x="6035041" y="6567641"/>
              <a:ext cx="2933700" cy="307777"/>
            </a:xfrm>
            <a:prstGeom prst="rect">
              <a:avLst/>
            </a:prstGeom>
            <a:noFill/>
          </p:spPr>
          <p:txBody>
            <a:bodyPr wrap="square" rtlCol="0">
              <a:spAutoFit/>
            </a:bodyPr>
            <a:lstStyle/>
            <a:p>
              <a:pPr rtl="0"/>
              <a:r>
                <a:rPr lang="fr" sz="1400" dirty="0">
                  <a:solidFill>
                    <a:schemeClr val="bg1">
                      <a:lumMod val="50000"/>
                    </a:schemeClr>
                  </a:solidFill>
                </a:rPr>
                <a:t>Univision Studio - Murs en pisé</a:t>
              </a:r>
            </a:p>
          </p:txBody>
        </p:sp>
      </p:grpSp>
    </p:spTree>
    <p:custDataLst>
      <p:tags r:id="rId1"/>
    </p:custDataLst>
    <p:extLst>
      <p:ext uri="{BB962C8B-B14F-4D97-AF65-F5344CB8AC3E}">
        <p14:creationId xmlns:p14="http://schemas.microsoft.com/office/powerpoint/2010/main" val="1065661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6"/>
            <a:ext cx="11358360" cy="5908284"/>
          </a:xfrm>
        </p:spPr>
        <p:txBody>
          <a:bodyPr rtlCol="0">
            <a:spAutoFit/>
          </a:bodyPr>
          <a:lstStyle/>
          <a:p>
            <a:pPr marL="852488" indent="-514350" rtl="0">
              <a:buAutoNum type="arabicParenBoth"/>
            </a:pPr>
            <a:r>
              <a:rPr lang="fr" sz="3100" dirty="0"/>
              <a:t>Matériaux de construction en terre :  murs en terre </a:t>
            </a:r>
          </a:p>
          <a:p>
            <a:pPr marL="338138" indent="0" rtl="0">
              <a:buNone/>
            </a:pPr>
            <a:endParaRPr lang="en-US" sz="1000" dirty="0"/>
          </a:p>
          <a:p>
            <a:pPr rtl="0"/>
            <a:r>
              <a:rPr lang="fr" dirty="0"/>
              <a:t>ASTM 2392 est un exemple de norme qui :</a:t>
            </a:r>
          </a:p>
          <a:p>
            <a:pPr lvl="1" rtl="0"/>
            <a:r>
              <a:rPr lang="fr" sz="2500" dirty="0"/>
              <a:t>tient compte des pratiques/traditions locales et renforce la sécurité</a:t>
            </a:r>
          </a:p>
          <a:p>
            <a:pPr lvl="1" rtl="0"/>
            <a:r>
              <a:rPr lang="fr" sz="2500" dirty="0"/>
              <a:t>fait connaître les meilleures pratiques aux populations locales</a:t>
            </a:r>
          </a:p>
          <a:p>
            <a:pPr lvl="1" rtl="0"/>
            <a:r>
              <a:rPr lang="fr" sz="2500" dirty="0"/>
              <a:t>permet de soumettre aux responsables gouvernementaux et aux décideurs un matériau de substitution</a:t>
            </a:r>
          </a:p>
          <a:p>
            <a:pPr lvl="1" rtl="0"/>
            <a:r>
              <a:rPr lang="fr" sz="2500" dirty="0"/>
              <a:t>démontre combien il est important qu’un organisme de réglementation compétent approuve une nouvelle technologie dans un pays en développement</a:t>
            </a:r>
          </a:p>
          <a:p>
            <a:pPr lvl="1" rtl="0"/>
            <a:r>
              <a:rPr lang="fr" sz="2500" dirty="0"/>
              <a:t>améliore les marchés publics et le financement privé—les fonds de secours en Haïti pourraient encore augmenter </a:t>
            </a:r>
          </a:p>
          <a:p>
            <a:pPr lvl="1" rtl="0"/>
            <a:r>
              <a:rPr lang="fr" sz="2500" dirty="0"/>
              <a:t>profite aux économies locales en renforçant les compétences pour fournir un produit amélioré ainsi qu’un logement sûr et convenable</a:t>
            </a:r>
          </a:p>
          <a:p>
            <a:pPr lvl="1" rtl="0"/>
            <a:r>
              <a:rPr lang="fr" sz="2500" dirty="0"/>
              <a:t>s’attaque à un problème urgent dans les pays en développement, qui est également traité dans les pays développés.</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8</a:t>
            </a:fld>
            <a:endParaRPr lang="en-US" dirty="0">
              <a:solidFill>
                <a:prstClr val="white">
                  <a:lumMod val="65000"/>
                </a:prstClr>
              </a:solidFill>
            </a:endParaRPr>
          </a:p>
        </p:txBody>
      </p:sp>
    </p:spTree>
    <p:custDataLst>
      <p:tags r:id="rId1"/>
    </p:custDataLst>
    <p:extLst>
      <p:ext uri="{BB962C8B-B14F-4D97-AF65-F5344CB8AC3E}">
        <p14:creationId xmlns:p14="http://schemas.microsoft.com/office/powerpoint/2010/main" val="1327363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09169" y="82143"/>
            <a:ext cx="9977640" cy="701731"/>
          </a:xfrm>
        </p:spPr>
        <p:txBody>
          <a:bodyPr rtlCol="0">
            <a:spAutoFit/>
          </a:bodyPr>
          <a:lstStyle/>
          <a:p>
            <a:pPr algn="ctr" rtl="0"/>
            <a:r>
              <a:rPr lang="fr" b="1" dirty="0">
                <a:solidFill>
                  <a:srgbClr val="002060"/>
                </a:solidFill>
              </a:rPr>
              <a:t>Études de cas </a:t>
            </a:r>
          </a:p>
        </p:txBody>
      </p:sp>
      <p:sp>
        <p:nvSpPr>
          <p:cNvPr id="10" name="Content Placeholder 9"/>
          <p:cNvSpPr>
            <a:spLocks noGrp="1"/>
          </p:cNvSpPr>
          <p:nvPr>
            <p:ph idx="1"/>
          </p:nvPr>
        </p:nvSpPr>
        <p:spPr>
          <a:xfrm>
            <a:off x="677332" y="769258"/>
            <a:ext cx="11358360" cy="5510226"/>
          </a:xfrm>
        </p:spPr>
        <p:txBody>
          <a:bodyPr rtlCol="0">
            <a:spAutoFit/>
          </a:bodyPr>
          <a:lstStyle/>
          <a:p>
            <a:pPr marL="457200" indent="0" rtl="0">
              <a:buSzPts val="3100"/>
              <a:buNone/>
            </a:pPr>
            <a:r>
              <a:rPr lang="fr" sz="3100" dirty="0"/>
              <a:t>(1) Matériaux de construction en terre :  sols en terre</a:t>
            </a:r>
          </a:p>
          <a:p>
            <a:pPr marL="457200" indent="0" rtl="0">
              <a:buSzPts val="3100"/>
              <a:buNone/>
            </a:pPr>
            <a:endParaRPr lang="en-US" sz="1000" dirty="0"/>
          </a:p>
          <a:p>
            <a:pPr rtl="0"/>
            <a:r>
              <a:rPr lang="fr" dirty="0"/>
              <a:t>L’enjeu politique :</a:t>
            </a:r>
          </a:p>
          <a:p>
            <a:pPr lvl="1" rtl="0"/>
            <a:r>
              <a:rPr lang="fr" dirty="0"/>
              <a:t>plus d’un milliard de personnes dans le monde vivent actuellement sur des sols en terre </a:t>
            </a:r>
          </a:p>
          <a:p>
            <a:pPr lvl="1" rtl="0"/>
            <a:r>
              <a:rPr lang="fr" dirty="0"/>
              <a:t>une habitation dont le sol est en terre augmente l’exposition aux infections bactériennes, aux parasites et aux autres agents pathogènes</a:t>
            </a:r>
          </a:p>
          <a:p>
            <a:pPr lvl="1" rtl="0"/>
            <a:r>
              <a:rPr lang="fr" dirty="0"/>
              <a:t>les revêtements de sol commerciaux ne sont pas des solutions abordables.</a:t>
            </a:r>
          </a:p>
          <a:p>
            <a:pPr rtl="0"/>
            <a:endParaRPr lang="en-US" sz="1000" dirty="0"/>
          </a:p>
          <a:p>
            <a:pPr rtl="0"/>
            <a:r>
              <a:rPr lang="fr" dirty="0"/>
              <a:t>EarthEnable au Rwanda a mis au point des méthodes pour </a:t>
            </a:r>
            <a:br>
              <a:rPr lang="fr" dirty="0"/>
            </a:br>
            <a:r>
              <a:rPr lang="fr" dirty="0"/>
              <a:t>améliorer les sols en terre par l’utilisation de matériaux </a:t>
            </a:r>
            <a:br>
              <a:rPr lang="fr" dirty="0"/>
            </a:br>
            <a:r>
              <a:rPr lang="fr" dirty="0"/>
              <a:t>locaux et d’un produit de scellement. </a:t>
            </a:r>
          </a:p>
          <a:p>
            <a:pPr lvl="1" rtl="0"/>
            <a:r>
              <a:rPr lang="fr" dirty="0"/>
              <a:t>Coûte 75 % de moins que le béton le moins cher.</a:t>
            </a:r>
          </a:p>
          <a:p>
            <a:pPr lvl="1" rtl="0"/>
            <a:r>
              <a:rPr lang="fr" dirty="0"/>
              <a:t>Réduit les risques pour la santé publique causés par les sols en terre.</a:t>
            </a:r>
            <a:endParaRPr lang="en-US" dirty="0">
              <a:solidFill>
                <a:srgbClr val="000000"/>
              </a:solidFill>
            </a:endParaRPr>
          </a:p>
        </p:txBody>
      </p:sp>
      <p:sp>
        <p:nvSpPr>
          <p:cNvPr id="4" name="Slide Number Placeholder 3"/>
          <p:cNvSpPr>
            <a:spLocks noGrp="1"/>
          </p:cNvSpPr>
          <p:nvPr>
            <p:ph type="sldNum" sz="quarter" idx="4294967295"/>
          </p:nvPr>
        </p:nvSpPr>
        <p:spPr>
          <a:xfrm>
            <a:off x="11428697" y="6478830"/>
            <a:ext cx="606995" cy="276999"/>
          </a:xfrm>
        </p:spPr>
        <p:txBody>
          <a:bodyPr rtlCol="0">
            <a:spAutoFit/>
          </a:bodyPr>
          <a:lstStyle/>
          <a:p>
            <a:pPr rtl="0"/>
            <a:fld id="{3068B960-88A1-C74E-A5B4-1A8BD00E1087}" type="slidenum">
              <a:rPr lang="en-US" smtClean="0">
                <a:solidFill>
                  <a:prstClr val="white">
                    <a:lumMod val="65000"/>
                  </a:prstClr>
                </a:solidFill>
              </a:rPr>
              <a:pPr/>
              <a:t>9</a:t>
            </a:fld>
            <a:endParaRPr lang="en-US" dirty="0">
              <a:solidFill>
                <a:prstClr val="white">
                  <a:lumMod val="65000"/>
                </a:prstClr>
              </a:solidFill>
            </a:endParaRPr>
          </a:p>
        </p:txBody>
      </p:sp>
      <p:pic>
        <p:nvPicPr>
          <p:cNvPr id="5" name="Picture 4"/>
          <p:cNvPicPr>
            <a:picLocks noChangeAspect="1"/>
          </p:cNvPicPr>
          <p:nvPr/>
        </p:nvPicPr>
        <p:blipFill>
          <a:blip r:embed="rId4"/>
          <a:stretch>
            <a:fillRect/>
          </a:stretch>
        </p:blipFill>
        <p:spPr>
          <a:xfrm>
            <a:off x="10600215" y="4624432"/>
            <a:ext cx="1566419" cy="1566419"/>
          </a:xfrm>
          <a:prstGeom prst="rect">
            <a:avLst/>
          </a:prstGeom>
        </p:spPr>
      </p:pic>
    </p:spTree>
    <p:custDataLst>
      <p:tags r:id="rId1"/>
    </p:custDataLst>
    <p:extLst>
      <p:ext uri="{BB962C8B-B14F-4D97-AF65-F5344CB8AC3E}">
        <p14:creationId xmlns:p14="http://schemas.microsoft.com/office/powerpoint/2010/main" val="33687451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2397</Words>
  <Application>Microsoft Office PowerPoint</Application>
  <PresentationFormat>Widescreen</PresentationFormat>
  <Paragraphs>252</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Ebrima</vt:lpstr>
      <vt:lpstr>Tw Cen MT Condensed</vt:lpstr>
      <vt:lpstr>Office Theme</vt:lpstr>
      <vt:lpstr>PowerPoint Presentation</vt:lpstr>
      <vt:lpstr>Études de cas de normes internationales soutenant des politiques publiques </vt:lpstr>
      <vt:lpstr>Études de cas de normes internationales soutenant des politiques publiques</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lpstr>Études de cas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Comer</dc:creator>
  <cp:lastModifiedBy>User</cp:lastModifiedBy>
  <cp:revision>14</cp:revision>
  <dcterms:created xsi:type="dcterms:W3CDTF">2020-04-30T18:50:12Z</dcterms:created>
  <dcterms:modified xsi:type="dcterms:W3CDTF">2020-07-03T09:14:02Z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B220228B-CB9F-4DE6-8FEA-BC946A7E30C4</vt:lpwstr>
  </property>
  <property fmtid="{D5CDD505-2E9C-101B-9397-08002B2CF9AE}" pid="3" name="ArticulatePath">
    <vt:lpwstr>Case studies of international standards supporting public policy-Venable _ Études de cas de normes internationales soutenant des politiques publiques-Venable</vt:lpwstr>
  </property>
</Properties>
</file>