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82" r:id="rId3"/>
    <p:sldId id="267" r:id="rId4"/>
    <p:sldId id="268" r:id="rId5"/>
    <p:sldId id="270" r:id="rId6"/>
    <p:sldId id="271" r:id="rId7"/>
    <p:sldId id="269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83" r:id="rId19"/>
    <p:sldId id="281" r:id="rId20"/>
  </p:sldIdLst>
  <p:sldSz cx="12192000" cy="6858000"/>
  <p:notesSz cx="6858000" cy="9144000"/>
  <p:custDataLst>
    <p:tags r:id="rId22"/>
  </p:custDataLst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Comer" initials="JC" lastIdx="8" clrIdx="0">
    <p:extLst>
      <p:ext uri="{19B8F6BF-5375-455C-9EA6-DF929625EA0E}">
        <p15:presenceInfo xmlns:p15="http://schemas.microsoft.com/office/powerpoint/2012/main" userId="S-1-5-21-152333396-629559586-1489575960-963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5674"/>
    <a:srgbClr val="0A55A3"/>
    <a:srgbClr val="3F6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7" autoAdjust="0"/>
    <p:restoredTop sz="75255" autoAdjust="0"/>
  </p:normalViewPr>
  <p:slideViewPr>
    <p:cSldViewPr snapToGrid="0">
      <p:cViewPr varScale="1">
        <p:scale>
          <a:sx n="50" d="100"/>
          <a:sy n="50" d="100"/>
        </p:scale>
        <p:origin x="11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41081BF-235F-456B-8A53-EBFC6B44119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pt"/>
              <a:t>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16DF8D1-1EAB-443D-BCA2-61A04CF78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0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ansidotorg/playlists?view=50&amp;sort=dd&amp;shelf_id=5" TargetMode="External"/><Relationship Id="rId3" Type="http://schemas.openxmlformats.org/officeDocument/2006/relationships/hyperlink" Target="https://www.youtube.com/watch?v=DhNaJqEZvoM&amp;feature=youtu.be" TargetMode="External"/><Relationship Id="rId7" Type="http://schemas.openxmlformats.org/officeDocument/2006/relationships/hyperlink" Target="https://v.youku.com/v_show/id_XNDc4MzA0OTkyOA==.html?spm=a2hbt.13141534.app.5~5!2~5!2~5~5~5!2~5~5!2~5!2~5!2~5~5~A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ASPT3YMJdNo" TargetMode="External"/><Relationship Id="rId5" Type="http://schemas.openxmlformats.org/officeDocument/2006/relationships/hyperlink" Target="https://www.youtube.com/watch?v=9TJPg1AkoJ0&amp;" TargetMode="External"/><Relationship Id="rId4" Type="http://schemas.openxmlformats.org/officeDocument/2006/relationships/hyperlink" Target="https://www.youtube.com/watch?v=Gxl_DB-peqc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Standard/StandardAdoptionMap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/>
              <a:t>Veja um vídeo de 2 minutos sobre as Normas de Saneamento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seu idioma preferido:</a:t>
            </a: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Sanitation Standards Explained in 2 Minutes (English Subtitles)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https://www.youtube.com/watch?v=DhNaJqEZvoM&amp;feature=youtu.be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Normes d'assainissement en 2 minutes (sous-titres Français)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https://www.youtube.com/watch?v=Gxl_DB-peqc</a:t>
            </a:r>
            <a:endParaRPr lang="fr-FR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Normas de saneamento em 2 minutos (legendas </a:t>
            </a:r>
            <a:r>
              <a:rPr lang="pt-pt" dirty="0"/>
              <a:t>em Português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https://www.youtube.com/watch?v=9TJPg1AkoJ0&amp;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Sanitation Standards Explained in 2 Minutes (Chinese subtitles)/ 两分钟了解卫生标准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（中文字幕）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https://www.youtube.com/watch?v=ASPT3YMJdNo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https://v.youku.com/v_show/id_XNDc4MzA0OTkyOA==.html?spm=a2hbt.13141534.app.5~5!2~5!2~5~5~5!2~5~5!2~5!2~5!2~5~5~A</a:t>
            </a:r>
            <a:endParaRPr lang="en-US" sz="1200" b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</a:t>
            </a:r>
            <a:r>
              <a:rPr lang="pt-p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eja todos os vídeos aqui: </a:t>
            </a:r>
            <a:r>
              <a:rPr lang="pt-pt" dirty="0">
                <a:hlinkClick r:id="rId8"/>
              </a:rPr>
              <a:t>https://www.youtube.com/user/ansidotorg/playlists?view=50&amp;sort=dd&amp;shelf_id=5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97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/>
              <a:t>Reunião da ECOWAS THC</a:t>
            </a:r>
          </a:p>
          <a:p>
            <a:pPr rtl="0"/>
            <a:r>
              <a:rPr lang="pt-pt"/>
              <a:t>Abidjan, </a:t>
            </a:r>
            <a:r>
              <a:rPr lang="pt-pt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Costa do Marfim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pt"/>
              <a:t>Agosto de 2019 </a:t>
            </a:r>
          </a:p>
        </p:txBody>
      </p:sp>
    </p:spTree>
    <p:extLst>
      <p:ext uri="{BB962C8B-B14F-4D97-AF65-F5344CB8AC3E}">
        <p14:creationId xmlns:p14="http://schemas.microsoft.com/office/powerpoint/2010/main" val="4210708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indent="0" rtl="0">
              <a:buFont typeface="Arial" panose="020B0604020202020204" pitchFamily="34" charset="0"/>
              <a:buNone/>
            </a:pPr>
            <a:r>
              <a:rPr lang="pt-pt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Para além do trabalho na Ásia do Sul e em África, os EUA e o Canadá trabalharam em conjunto para adoptar a ISO 30500 a nível nacional, em Novembro de 2019. Acredita-se que os produtos que cumprem a ISO 30500 também poderiam ser muito benéficos nos EUA/Canadá em parques nacionais, zonas rurais e edifícios amigos do ambiente.</a:t>
            </a:r>
          </a:p>
          <a:p>
            <a:pPr rtl="0"/>
            <a:endParaRPr lang="en-US" sz="2200" baseline="0" dirty="0">
              <a:effectLst/>
              <a:latin typeface="Helvetica Neue"/>
              <a:sym typeface="Helvetica Neue"/>
            </a:endParaRPr>
          </a:p>
          <a:p>
            <a:pPr rtl="0"/>
            <a:r>
              <a:rPr lang="pt-pt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Informe o ANSI se houver alguma forma de podermos facilitar-lhe o processo ou responder a perguntas! Teremos todo o prazer em partilhar mais informações sobre os processos/linhas de conhecimento dos países.</a:t>
            </a:r>
            <a:endParaRPr lang="en-US" baseline="0" dirty="0"/>
          </a:p>
          <a:p>
            <a:pPr rtl="0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618531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/>
              <a:t>Reuniões de Janeiro de 2019 em Dhaka, Bangladesh</a:t>
            </a:r>
          </a:p>
        </p:txBody>
      </p:sp>
    </p:spTree>
    <p:extLst>
      <p:ext uri="{BB962C8B-B14F-4D97-AF65-F5344CB8AC3E}">
        <p14:creationId xmlns:p14="http://schemas.microsoft.com/office/powerpoint/2010/main" val="931897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/>
              <a:t>Reuniões de Janeiro de 2020 em Thimphu, Butão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464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256016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/>
              <a:t>Janeiro de 2020</a:t>
            </a:r>
            <a:br>
              <a:rPr lang="en-US" dirty="0"/>
            </a:br>
            <a:r>
              <a:rPr lang="pt-pt"/>
              <a:t>Workshop sobre normas de saneamento não ligado à rede de esgotos organizado pela Organização de Normalização do Sri Lanka (SLSI)</a:t>
            </a:r>
          </a:p>
          <a:p>
            <a:pPr rtl="0"/>
            <a:r>
              <a:rPr lang="pt-pt"/>
              <a:t>Colombo, Sri Lanka</a:t>
            </a:r>
          </a:p>
        </p:txBody>
      </p:sp>
    </p:spTree>
    <p:extLst>
      <p:ext uri="{BB962C8B-B14F-4D97-AF65-F5344CB8AC3E}">
        <p14:creationId xmlns:p14="http://schemas.microsoft.com/office/powerpoint/2010/main" val="3419160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indent="0" rtl="0">
              <a:buFont typeface="Arial" panose="020B0604020202020204" pitchFamily="34" charset="0"/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7929714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524575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dirty="0"/>
              <a:t>Vá a </a:t>
            </a:r>
            <a:r>
              <a:rPr lang="pt-pt" dirty="0">
                <a:hlinkClick r:id="rId3"/>
              </a:rPr>
              <a:t>https://sanitation.ansi.org/Standard/StandardAdoptionMap</a:t>
            </a:r>
            <a:r>
              <a:rPr lang="pt-pt" dirty="0"/>
              <a:t> </a:t>
            </a:r>
            <a:r>
              <a:rPr lang="pt-PT" dirty="0"/>
              <a:t>para o último mapa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05814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387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633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584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16DF8D1-1EAB-443D-BCA2-61A04CF788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87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 dirty="0"/>
              <a:t>Em África, os organismos de normalização regionais e continentais procederam simultaneamente à revisão das normas ISO de saneamento não ligados à rede de esgotos (NSSS)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 dirty="0"/>
              <a:t>No final de 2018, a ANSI abordou a ARSO sobre a revisão simultânea das normas ISO 30500, juntamente com as normas ISO 24521, ISO 24510, ISO 24511.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 dirty="0"/>
              <a:t>No início de 2019, a ARSO criou um novo subcomité de saneamento para rever estas normas a nível da ARSO.</a:t>
            </a:r>
          </a:p>
          <a:p>
            <a:pPr marL="171450" marR="0" lvl="0" indent="-171450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dirty="0"/>
              <a:t>1º comité de saneamento criado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 dirty="0"/>
              <a:t>Em meados de 2019, a ARSO realizou reuniões de revisão de 4 ISO NSSS com a participação de 32 países membros no Comité Técnico, o maior da história da ARSO.</a:t>
            </a:r>
          </a:p>
        </p:txBody>
      </p:sp>
    </p:spTree>
    <p:extLst>
      <p:ext uri="{BB962C8B-B14F-4D97-AF65-F5344CB8AC3E}">
        <p14:creationId xmlns:p14="http://schemas.microsoft.com/office/powerpoint/2010/main" val="2217592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/>
              <a:t>Reuniões da ARSO THC 08-3</a:t>
            </a:r>
          </a:p>
          <a:p>
            <a:pPr rtl="0"/>
            <a:r>
              <a:rPr lang="pt-pt"/>
              <a:t>Maio de 2019, Nairobi, Quénia (à esquerda)</a:t>
            </a:r>
          </a:p>
          <a:p>
            <a:pPr rtl="0"/>
            <a:r>
              <a:rPr lang="pt-pt"/>
              <a:t>Julho de 2019, Dar es Salaam, Tanzânia (à direita)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435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 dirty="0"/>
              <a:t>No início de 2019, a ANSI abordou a ECOWAS sobre a revisão simultânea das normas ISO 30500 e ISO 24521.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 dirty="0"/>
              <a:t>Em meados de 2019, a ECOWAS criou um novo subcomité de saneamento para rever estas normas a nível da ECOWAS.</a:t>
            </a:r>
          </a:p>
          <a:p>
            <a:pPr marL="628650" marR="0" lvl="1" indent="-171450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dirty="0"/>
              <a:t>1º comité do sub-comité de saneamento criado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 dirty="0"/>
              <a:t>Em meados de 2019, a ECOWAS realizou reuniões de revisão de 2 normas ISO de saneamento não ligadas à rede de esgotos (ISO 30500, ISO 24521)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Após aprovação pelos organismos membros, as normas vão para o TMC da ECOWAS para revisão. Se forem aprovadas pelo TMC, as normas ISO tornar-se-ão então normas harmonizadas da ECOWAS. Todos os 15 países membros da ECOWAS são obrigados a adoptar a nível nacional normas harmonizadas pela ECOWAS através do seu mecanismo ECOSHAM.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BR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 Comitê de Gestão Técnica da CEDEAO aprovou as normas como normas harmonizadas da CEDEAO em junho de 2021.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058377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7182D8-AC61-FE4C-9C12-9BDD09586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B9EA2A7-AB4E-6D47-B359-E456A7C23D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17224" y="3931960"/>
            <a:ext cx="4231341" cy="19309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rtl="0"/>
            <a:r>
              <a:rPr lang="pt-pt"/>
              <a:t>Presenter(s)</a:t>
            </a:r>
          </a:p>
          <a:p>
            <a:pPr rtl="0"/>
            <a:r>
              <a:rPr lang="pt-pt"/>
              <a:t>Date</a:t>
            </a:r>
          </a:p>
          <a:p>
            <a:pPr rtl="0"/>
            <a:r>
              <a:rPr lang="pt-pt"/>
              <a:t>Event</a:t>
            </a:r>
          </a:p>
          <a:p>
            <a:pPr rtl="0"/>
            <a:r>
              <a:rPr lang="pt-pt"/>
              <a:t>Location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44FD1-6E88-FA4F-9802-157F7D1C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9/17/2020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AD5C0-3D80-F647-AE90-78ABB6911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0C3D1-C7A1-B848-A973-87B4CFCF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257D5-5F3F-E248-9373-1DE92F7C52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588" y="1894682"/>
            <a:ext cx="4686725" cy="855662"/>
          </a:xfrm>
          <a:prstGeom prst="rect">
            <a:avLst/>
          </a:prstGeom>
        </p:spPr>
        <p:txBody>
          <a:bodyPr lIns="0" tIns="0" rIns="0" bIns="0" rtlCol="0" anchor="t"/>
          <a:lstStyle>
            <a:lvl1pPr marL="0" indent="0" algn="r">
              <a:buNone/>
              <a:defRPr/>
            </a:lvl1pPr>
          </a:lstStyle>
          <a:p>
            <a:pPr lvl="0" rtl="0"/>
            <a:r>
              <a:rPr lang="pt-pt"/>
              <a:t>subhead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895574-6685-FF49-9137-361CF3C52A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9791" y="1038069"/>
            <a:ext cx="3926524" cy="715145"/>
          </a:xfrm>
        </p:spPr>
        <p:txBody>
          <a:bodyPr lIns="0" tIns="0" rIns="0" bIns="0" rtlCol="0" anchor="ctr" anchorCtr="0"/>
          <a:lstStyle>
            <a:lvl1pPr algn="r">
              <a:defRPr b="1">
                <a:solidFill>
                  <a:srgbClr val="0A55A3"/>
                </a:solidFill>
              </a:defRPr>
            </a:lvl1pPr>
          </a:lstStyle>
          <a:p>
            <a:pPr rtl="0"/>
            <a:r>
              <a:rPr lang="pt-pt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2003193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 - more info">
    <p:bg>
      <p:bgPr>
        <a:solidFill>
          <a:srgbClr val="0074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94054" r="103" b="-103"/>
          <a:stretch/>
        </p:blipFill>
        <p:spPr>
          <a:xfrm rot="10800000" flipH="1">
            <a:off x="-9525" y="6474756"/>
            <a:ext cx="12201525" cy="383248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644437" y="469045"/>
            <a:ext cx="7197907" cy="5942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0" marR="0" lvl="0" indent="0" algn="just" defTabSz="308059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700" b="0" spc="0">
                <a:solidFill>
                  <a:srgbClr val="97D2FF"/>
                </a:solidFill>
                <a:latin typeface="+mj-lt"/>
              </a:rPr>
              <a:t>For More Information</a:t>
            </a:r>
            <a:endParaRPr kumimoji="0" lang="en-US" sz="2700" b="0" i="0" u="none" strike="noStrike" cap="none" spc="-27" normalizeH="0" baseline="0" dirty="0">
              <a:ln>
                <a:noFill/>
              </a:ln>
              <a:solidFill>
                <a:srgbClr val="97D2FF"/>
              </a:solidFill>
              <a:effectLst/>
              <a:uFillTx/>
              <a:latin typeface="+mj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381627" y="1526471"/>
            <a:ext cx="5981700" cy="4142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0" marR="0" lvl="0" indent="0" algn="l" defTabSz="308059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800" b="1" spc="0">
                <a:solidFill>
                  <a:srgbClr val="FFFFFF"/>
                </a:solidFill>
                <a:latin typeface="+mj-lt"/>
              </a:rPr>
              <a:t>American National Standards Institute</a:t>
            </a:r>
            <a:endParaRPr kumimoji="0" lang="en-US" sz="1800" b="1" i="0" u="none" strike="noStrike" cap="none" spc="-27" normalizeH="0" baseline="0" dirty="0">
              <a:ln>
                <a:noFill/>
              </a:ln>
              <a:solidFill>
                <a:srgbClr val="828994"/>
              </a:solidFill>
              <a:effectLst/>
              <a:uFillTx/>
              <a:latin typeface="+mj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auto">
          <a:xfrm>
            <a:off x="5381625" y="2111703"/>
            <a:ext cx="6279152" cy="478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69B3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rtlCol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rtl="0">
              <a:lnSpc>
                <a:spcPct val="125000"/>
              </a:lnSpc>
              <a:defRPr/>
            </a:pPr>
            <a:r>
              <a:rPr lang="pt-pt" sz="1351" b="1" spc="0">
                <a:solidFill>
                  <a:srgbClr val="97D2FF"/>
                </a:solidFill>
                <a:latin typeface="+mj-lt"/>
                <a:ea typeface="ＭＳ Ｐゴシック" charset="-128"/>
              </a:rPr>
              <a:t>Headquarters</a:t>
            </a:r>
            <a:r>
              <a:rPr lang="pt-pt" sz="1351" spc="0">
                <a:solidFill>
                  <a:srgbClr val="97D2FF"/>
                </a:solidFill>
                <a:latin typeface="+mj-lt"/>
                <a:ea typeface="ＭＳ Ｐゴシック" charset="-128"/>
              </a:rPr>
              <a:t>					</a:t>
            </a:r>
            <a:r>
              <a:rPr lang="pt-pt" sz="1351" b="1" spc="0">
                <a:solidFill>
                  <a:srgbClr val="97D2FF"/>
                </a:solidFill>
                <a:latin typeface="+mj-lt"/>
                <a:ea typeface="ＭＳ Ｐゴシック" charset="-128"/>
              </a:rPr>
              <a:t>New York Office</a:t>
            </a:r>
          </a:p>
          <a:p>
            <a:pPr algn="l" rtl="0">
              <a:lnSpc>
                <a:spcPct val="125000"/>
              </a:lnSpc>
              <a:defRPr/>
            </a:pPr>
            <a:r>
              <a:rPr lang="pt-pt" sz="1351" spc="0">
                <a:solidFill>
                  <a:srgbClr val="97D2FF"/>
                </a:solidFill>
                <a:latin typeface="+mj-lt"/>
                <a:ea typeface="ＭＳ Ｐゴシック" charset="-128"/>
              </a:rPr>
              <a:t>1899 L Street, NW				25 West 43rd Street</a:t>
            </a:r>
          </a:p>
          <a:p>
            <a:pPr algn="l" rtl="0">
              <a:lnSpc>
                <a:spcPct val="125000"/>
              </a:lnSpc>
              <a:defRPr/>
            </a:pPr>
            <a:r>
              <a:rPr lang="pt-pt" sz="1351" spc="0">
                <a:solidFill>
                  <a:srgbClr val="97D2FF"/>
                </a:solidFill>
                <a:latin typeface="+mj-lt"/>
                <a:ea typeface="ＭＳ Ｐゴシック" charset="-128"/>
              </a:rPr>
              <a:t>11th Floor						4th Floor	</a:t>
            </a:r>
          </a:p>
          <a:p>
            <a:pPr algn="l" rtl="0">
              <a:lnSpc>
                <a:spcPct val="125000"/>
              </a:lnSpc>
              <a:defRPr/>
            </a:pPr>
            <a:r>
              <a:rPr lang="pt-pt" sz="1351" spc="0">
                <a:solidFill>
                  <a:srgbClr val="97D2FF"/>
                </a:solidFill>
                <a:latin typeface="+mj-lt"/>
                <a:ea typeface="ＭＳ Ｐゴシック" charset="-128"/>
              </a:rPr>
              <a:t>Washington, DC  20036			New York, NY 10036	</a:t>
            </a:r>
          </a:p>
          <a:p>
            <a:pPr algn="l" rtl="0">
              <a:lnSpc>
                <a:spcPct val="125000"/>
              </a:lnSpc>
              <a:defRPr/>
            </a:pPr>
            <a:r>
              <a:rPr lang="pt-pt" sz="1351" spc="0">
                <a:solidFill>
                  <a:srgbClr val="97D2FF"/>
                </a:solidFill>
                <a:latin typeface="+mj-lt"/>
                <a:ea typeface="ＭＳ Ｐゴシック" charset="-128"/>
              </a:rPr>
              <a:t>T:  202.293.8020				T:   212.642.4900 </a:t>
            </a:r>
            <a:br>
              <a:rPr lang="en-US" altLang="en-US" sz="1351" spc="0" baseline="0" dirty="0">
                <a:solidFill>
                  <a:srgbClr val="97D2FF"/>
                </a:solidFill>
                <a:latin typeface="+mj-lt"/>
                <a:ea typeface="ＭＳ Ｐゴシック" charset="-128"/>
              </a:rPr>
            </a:br>
            <a:r>
              <a:rPr lang="pt-pt" sz="1351" spc="0">
                <a:solidFill>
                  <a:srgbClr val="97D2FF"/>
                </a:solidFill>
                <a:latin typeface="+mj-lt"/>
                <a:ea typeface="ＭＳ Ｐゴシック" charset="-128"/>
              </a:rPr>
              <a:t>F:  202.293.9287				F:   212.398.0023 </a:t>
            </a:r>
          </a:p>
          <a:p>
            <a:pPr algn="l" rtl="0">
              <a:lnSpc>
                <a:spcPct val="125000"/>
              </a:lnSpc>
              <a:defRPr/>
            </a:pPr>
            <a:endParaRPr lang="en-US" altLang="en-US" sz="1651" spc="0" baseline="0" dirty="0">
              <a:solidFill>
                <a:srgbClr val="FFFFFF"/>
              </a:solidFill>
              <a:latin typeface="+mj-lt"/>
              <a:ea typeface="ＭＳ Ｐゴシック" charset="-128"/>
            </a:endParaRPr>
          </a:p>
          <a:p>
            <a:pPr algn="ctr" rtl="0">
              <a:lnSpc>
                <a:spcPct val="150000"/>
              </a:lnSpc>
              <a:defRPr/>
            </a:pPr>
            <a:r>
              <a:rPr lang="pt-pt" sz="2025" b="1" spc="0">
                <a:solidFill>
                  <a:srgbClr val="FFFFFF"/>
                </a:solidFill>
                <a:latin typeface="+mj-lt"/>
                <a:ea typeface="ＭＳ Ｐゴシック" charset="-128"/>
              </a:rPr>
              <a:t>www.ansi.org</a:t>
            </a:r>
          </a:p>
          <a:p>
            <a:pPr algn="ctr" rtl="0">
              <a:lnSpc>
                <a:spcPct val="150000"/>
              </a:lnSpc>
              <a:defRPr/>
            </a:pPr>
            <a:endParaRPr lang="en-US" altLang="en-US" sz="1000" b="1" spc="0" baseline="0" dirty="0">
              <a:solidFill>
                <a:srgbClr val="FFFFFF"/>
              </a:solidFill>
              <a:latin typeface="+mj-lt"/>
              <a:ea typeface="ＭＳ Ｐゴシック" charset="-128"/>
            </a:endParaRPr>
          </a:p>
          <a:p>
            <a:pPr algn="ctr" rtl="0">
              <a:lnSpc>
                <a:spcPct val="150000"/>
              </a:lnSpc>
              <a:defRPr/>
            </a:pPr>
            <a:r>
              <a:rPr lang="pt-pt" sz="2025" b="1" spc="0">
                <a:solidFill>
                  <a:srgbClr val="FFFFFF"/>
                </a:solidFill>
                <a:latin typeface="+mj-lt"/>
                <a:ea typeface="ＭＳ Ｐゴシック" charset="-128"/>
              </a:rPr>
              <a:t>webstore.ansi.org</a:t>
            </a:r>
          </a:p>
          <a:p>
            <a:pPr algn="ctr" rtl="0">
              <a:lnSpc>
                <a:spcPct val="150000"/>
              </a:lnSpc>
              <a:defRPr/>
            </a:pPr>
            <a:endParaRPr lang="en-US" altLang="en-US" sz="1000" b="1" spc="0" baseline="0" dirty="0">
              <a:solidFill>
                <a:srgbClr val="FFFFFF"/>
              </a:solidFill>
              <a:latin typeface="+mj-lt"/>
              <a:ea typeface="ＭＳ Ｐゴシック" charset="-128"/>
            </a:endParaRPr>
          </a:p>
          <a:p>
            <a:pPr algn="ctr" rtl="0">
              <a:lnSpc>
                <a:spcPct val="150000"/>
              </a:lnSpc>
              <a:defRPr/>
            </a:pPr>
            <a:r>
              <a:rPr lang="pt-pt" sz="2025" b="1" spc="0">
                <a:solidFill>
                  <a:srgbClr val="FFFFFF"/>
                </a:solidFill>
                <a:latin typeface="+mj-lt"/>
                <a:ea typeface="ＭＳ Ｐゴシック" charset="-128"/>
              </a:rPr>
              <a:t>sanitation.ansi.org</a:t>
            </a:r>
          </a:p>
          <a:p>
            <a:pPr algn="ctr" rtl="0">
              <a:lnSpc>
                <a:spcPct val="140000"/>
              </a:lnSpc>
              <a:defRPr/>
            </a:pPr>
            <a:endParaRPr lang="en-US" altLang="en-US" sz="2025" b="1" spc="0" baseline="0" dirty="0">
              <a:solidFill>
                <a:srgbClr val="FFFFFF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14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44437" y="1557206"/>
            <a:ext cx="4254681" cy="2708117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sz="1500" b="1" spc="0" baseline="0">
                <a:solidFill>
                  <a:srgbClr val="FFFFFF"/>
                </a:solidFill>
                <a:latin typeface="+mj-lt"/>
              </a:defRPr>
            </a:lvl1pPr>
            <a:lvl2pPr marL="166680" indent="0">
              <a:buFontTx/>
              <a:buNone/>
              <a:defRPr/>
            </a:lvl2pPr>
            <a:lvl3pPr marL="333358" indent="0">
              <a:buFontTx/>
              <a:buNone/>
              <a:defRPr/>
            </a:lvl3pPr>
            <a:lvl4pPr marL="500038" indent="0">
              <a:buFontTx/>
              <a:buNone/>
              <a:defRPr/>
            </a:lvl4pPr>
            <a:lvl5pPr marL="666718" indent="0">
              <a:buFontTx/>
              <a:buNone/>
              <a:defRPr/>
            </a:lvl5pPr>
          </a:lstStyle>
          <a:p>
            <a:pPr lvl="0" rtl="0"/>
            <a:r>
              <a:rPr lang="pt-pt"/>
              <a:t>Contact Name</a:t>
            </a:r>
          </a:p>
          <a:p>
            <a:pPr lvl="0" rtl="0"/>
            <a:r>
              <a:rPr lang="pt-pt"/>
              <a:t>Job Title</a:t>
            </a:r>
          </a:p>
          <a:p>
            <a:pPr lvl="0" rtl="0"/>
            <a:r>
              <a:rPr lang="pt-pt"/>
              <a:t>Phone</a:t>
            </a:r>
          </a:p>
          <a:p>
            <a:pPr lvl="0" rtl="0"/>
            <a:r>
              <a:rPr lang="pt-pt"/>
              <a:t>Email</a:t>
            </a:r>
          </a:p>
          <a:p>
            <a:pPr lvl="0" rtl="0"/>
            <a:endParaRPr lang="en-US" dirty="0"/>
          </a:p>
          <a:p>
            <a:pPr lvl="0" rtl="0"/>
            <a:r>
              <a:rPr lang="pt-pt"/>
              <a:t>Web Page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1" y="5324622"/>
            <a:ext cx="3624351" cy="161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1856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9B406B-9A3E-DF4B-9113-23A0BDAEE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A67E2-CB28-684E-A785-56C62F6AF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9/17/2020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09888-8DFE-1448-AAB3-D895336E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8FFD1-DB09-0143-8F61-E4B39452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5A10FDA-7958-4B46-B0C1-0D84F19369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650" y="300038"/>
            <a:ext cx="2952750" cy="2371725"/>
          </a:xfrm>
        </p:spPr>
        <p:txBody>
          <a:bodyPr rtlCol="0">
            <a:normAutofit/>
          </a:bodyPr>
          <a:lstStyle>
            <a:lvl1pPr marL="0" indent="0">
              <a:buNone/>
              <a:defRPr sz="3600">
                <a:solidFill>
                  <a:srgbClr val="0A55A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pt"/>
              <a:t>discussion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8E84DB1-0342-934F-A91A-A893E50BE9D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501063" y="3931956"/>
            <a:ext cx="3547501" cy="1930961"/>
          </a:xfrm>
        </p:spPr>
        <p:txBody>
          <a:bodyPr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Presenter(s)</a:t>
            </a:r>
          </a:p>
          <a:p>
            <a:pPr rtl="0"/>
            <a:r>
              <a:rPr lang="pt-pt"/>
              <a:t>Date</a:t>
            </a:r>
          </a:p>
          <a:p>
            <a:pPr rtl="0"/>
            <a:r>
              <a:rPr lang="pt-pt"/>
              <a:t>Event</a:t>
            </a:r>
          </a:p>
          <a:p>
            <a:pPr rtl="0"/>
            <a:r>
              <a:rPr lang="pt-pt"/>
              <a:t>Location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31B10C-51C0-4F44-83DD-E32ABCA7A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38649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59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2C80C7-310B-1A43-BD7E-DD76A3347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513" r="68807" b="30775"/>
          <a:stretch/>
        </p:blipFill>
        <p:spPr>
          <a:xfrm>
            <a:off x="-37003" y="0"/>
            <a:ext cx="553470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6BF06-BDF3-5546-BF2E-1DA9421FC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35" y="2515235"/>
            <a:ext cx="3926524" cy="1325880"/>
          </a:xfrm>
        </p:spPr>
        <p:txBody>
          <a:bodyPr lIns="0" tIns="0" rIns="0" bIns="0" rtlCol="0" anchor="ctr" anchorCtr="0"/>
          <a:lstStyle>
            <a:lvl1pPr algn="r">
              <a:defRPr b="1" baseline="0">
                <a:solidFill>
                  <a:srgbClr val="0A55A3"/>
                </a:solidFill>
              </a:defRPr>
            </a:lvl1pPr>
          </a:lstStyle>
          <a:p>
            <a:pPr rtl="0"/>
            <a:r>
              <a:rPr lang="pt-pt"/>
              <a:t>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3" y="1252728"/>
            <a:ext cx="5683392" cy="4352544"/>
          </a:xfrm>
          <a:prstGeom prst="rect">
            <a:avLst/>
          </a:prstGeom>
          <a:noFill/>
        </p:spPr>
        <p:txBody>
          <a:bodyPr lIns="0" tIns="0" rIns="0" bIns="0" rtlCol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95BE2-42D1-FA41-B94E-C38DD3FF35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9/17/2020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3DB2E-EE73-F942-A54E-26D3DE299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2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2E259E-8B94-1748-884F-311C6C0C25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07C57-2048-2046-AD54-0E863C98F1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1928817"/>
            <a:ext cx="10515600" cy="150018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600">
                <a:solidFill>
                  <a:srgbClr val="0A55A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pt"/>
              <a:t>discussion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A67E2-CB28-684E-A785-56C62F6AF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9/17/2020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09888-8DFE-1448-AAB3-D895336E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8FFD1-DB09-0143-8F61-E4B39452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9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05D4-CBAF-5046-A811-F35AE54F9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1"/>
            </a:lvl1pPr>
          </a:lstStyle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AE237-BCEB-F042-B839-5F804625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9/17/2020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27A8C-7831-A14B-92AE-0C881950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DA942-7081-564E-B272-A18036B8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1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E062D-B4FD-FC4C-811D-C48421AA9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rtlCol="0"/>
          <a:lstStyle>
            <a:lvl1pPr>
              <a:defRPr b="1"/>
            </a:lvl1pPr>
          </a:lstStyle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A4432-9C52-6F46-8954-7A023B5D5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81163"/>
            <a:ext cx="5157787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8456CC-A5D6-C746-87C6-DD1866691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E1A214-1752-7B48-81FD-1A083073C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9/17/2020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BF65E2-571C-DB4E-8DC1-F70EDA9B7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524C6A-2D26-6A4E-BDDA-EB26829C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8200" y="2505075"/>
            <a:ext cx="5157787" cy="3755236"/>
          </a:xfrm>
          <a:prstGeom prst="rect">
            <a:avLst/>
          </a:prstGeom>
          <a:noFill/>
        </p:spPr>
        <p:txBody>
          <a:bodyPr lIns="0" tIns="0" rIns="0" bIns="0" rtlCol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4902" y="2505075"/>
            <a:ext cx="5157787" cy="3755236"/>
          </a:xfrm>
          <a:prstGeom prst="rect">
            <a:avLst/>
          </a:prstGeom>
          <a:noFill/>
        </p:spPr>
        <p:txBody>
          <a:bodyPr lIns="0" tIns="0" rIns="0" bIns="0" rtlCol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801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D6796-74C3-844E-94C0-5AECC782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0"/>
            <a:ext cx="10515600" cy="1325563"/>
          </a:xfrm>
        </p:spPr>
        <p:txBody>
          <a:bodyPr rtlCol="0"/>
          <a:lstStyle>
            <a:lvl1pPr>
              <a:defRPr b="1"/>
            </a:lvl1pPr>
          </a:lstStyle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EAB79-5A74-4248-AEE5-2E783A4A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9/17/2020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B15A9-EA18-5A4F-9732-70013C78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92A80-31D5-9F42-A620-88FF3A06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56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391D22-A5B6-4C47-905D-416D80F2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9/17/2020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7F3AFB-7A6B-DA40-A900-F037276F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3A714-81A9-F541-B241-8E250DD6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93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30D23-0584-8A44-93F9-1D90EDEAA7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2" y="987429"/>
            <a:ext cx="10517188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t-pt"/>
              <a:t>[VIDEO]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8AB91-85C2-284E-B7A5-394EB18A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9/17/2020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AEB2E-49EA-B94D-9DC4-DD308EE4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6456F-1D63-4C4D-84AD-07BA116F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91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00522-2591-6544-A3EE-DE5B4BDF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EBDD08-A3E3-B844-80D1-C933171EB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rt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F237E-8602-EC41-997A-021E9CF3C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18F18-7780-5640-A40F-98A72D81B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9/17/2020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DA447-ED4A-024D-BAF5-57703115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AB821-EC67-9E4D-BD97-72414B35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18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E6D6F-715E-D64A-8F1E-FAF5C6D8E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D2D8D-2001-3846-82C7-BABE3E23E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5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5" r:id="rId10"/>
    <p:sldLayoutId id="2147483676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A55A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hyperlink" Target="https://sanitation.ansi.org/Photo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" TargetMode="Externa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9TJPg1AkoJ0&amp;" TargetMode="External"/><Relationship Id="rId3" Type="http://schemas.openxmlformats.org/officeDocument/2006/relationships/notesSlide" Target="../notesSlides/notesSlide1.xml"/><Relationship Id="rId7" Type="http://schemas.openxmlformats.org/officeDocument/2006/relationships/hyperlink" Target="https://www.youtube.com/watch?v=Gxl_DB-peqc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hyperlink" Target="https://www.youtube.com/watch?v=DhNaJqEZvoM&amp;feature=youtu.be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hyperlink" Target="https://v.youku.com/v_show/id_XNDc4MzA0OTkyOA==.html?spm=a2hbt.13141534.app.5~5!2~5!2~5~5~5!2~5~5!2~5!2~5!2~5~5~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pt-pt"/>
              <a:t>Nome do apresentador</a:t>
            </a:r>
          </a:p>
          <a:p>
            <a:pPr rtl="0"/>
            <a:r>
              <a:rPr lang="pt-pt"/>
              <a:t>Organização</a:t>
            </a:r>
          </a:p>
          <a:p>
            <a:pPr rtl="0"/>
            <a:r>
              <a:rPr lang="pt-pt"/>
              <a:t>Data</a:t>
            </a:r>
          </a:p>
          <a:p>
            <a:pPr rtl="0"/>
            <a:r>
              <a:rPr lang="pt-pt"/>
              <a:t>Localização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0" y="3636987"/>
            <a:ext cx="4686725" cy="855663"/>
          </a:xfrm>
        </p:spPr>
        <p:txBody>
          <a:bodyPr rtlCol="0"/>
          <a:lstStyle/>
          <a:p>
            <a:pPr rtl="0"/>
            <a:r>
              <a:rPr lang="pt-pt"/>
              <a:t>ISO 30500 e ISO 24521</a:t>
            </a:r>
          </a:p>
          <a:p>
            <a:pPr rtl="0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9792" y="1314117"/>
            <a:ext cx="9647182" cy="715145"/>
          </a:xfrm>
        </p:spPr>
        <p:txBody>
          <a:bodyPr rtlCol="0">
            <a:normAutofit fontScale="90000"/>
          </a:bodyPr>
          <a:lstStyle/>
          <a:p>
            <a:pPr algn="l" rtl="0"/>
            <a:r>
              <a:rPr lang="pt-pt" dirty="0"/>
              <a:t>Progresso Global de </a:t>
            </a:r>
            <a:br>
              <a:rPr lang="en-US" dirty="0"/>
            </a:br>
            <a:r>
              <a:rPr lang="pt-pt" dirty="0"/>
              <a:t>Normas ISO de saneamento não ligado à rede de esgotos e recursos online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4483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pt-pt" sz="3300"/>
              <a:t>O Compromisso Global da ANSI - África Ocidental</a:t>
            </a:r>
            <a:br>
              <a:rPr lang="en-US" sz="3300" dirty="0"/>
            </a:br>
            <a:br>
              <a:rPr lang="en-US" sz="3300" dirty="0"/>
            </a:br>
            <a:r>
              <a:rPr lang="pt-pt" sz="3300"/>
              <a:t>CEDEAO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02921" y="126292"/>
            <a:ext cx="6281987" cy="6293558"/>
          </a:xfrm>
        </p:spPr>
        <p:txBody>
          <a:bodyPr rtlCol="0">
            <a:normAutofit/>
          </a:bodyPr>
          <a:lstStyle/>
          <a:p>
            <a:pPr rtl="0">
              <a:lnSpc>
                <a:spcPct val="110000"/>
              </a:lnSpc>
            </a:pPr>
            <a:r>
              <a:rPr lang="pt-pt" sz="2000" dirty="0"/>
              <a:t>A Comunidade Económica dos Estados da África Ocidental (CEDEAO) é a organização regional de normalização para a África Ocidental com 15 países membros.</a:t>
            </a:r>
          </a:p>
          <a:p>
            <a:pPr rtl="0">
              <a:lnSpc>
                <a:spcPct val="110000"/>
              </a:lnSpc>
            </a:pPr>
            <a:r>
              <a:rPr lang="pt-pt" sz="2000" dirty="0"/>
              <a:t>A CEDEAO criou um novo subcomité de harmonização técnica para o saneamento em meados de 2019.</a:t>
            </a:r>
          </a:p>
          <a:p>
            <a:pPr rtl="0">
              <a:lnSpc>
                <a:spcPct val="110000"/>
              </a:lnSpc>
            </a:pPr>
            <a:r>
              <a:rPr lang="pt-pt" sz="2000" dirty="0"/>
              <a:t>A CEDEAO reviu simultaneamente 2 normas ISO de saneamento não ligado à rede de esgotos em 2019: ISO 30500, ISO 24521.</a:t>
            </a:r>
          </a:p>
          <a:p>
            <a:pPr rtl="0">
              <a:lnSpc>
                <a:spcPct val="110000"/>
              </a:lnSpc>
            </a:pPr>
            <a:r>
              <a:rPr lang="pt-pt" sz="2000" dirty="0"/>
              <a:t>Os órgãos membros da CEDEAO votaram para aprovar as normas ISO 30500 e ISO 24521 como normas harmonizadas da CEDEAO em Janeiro de 2020.</a:t>
            </a:r>
          </a:p>
          <a:p>
            <a:pPr>
              <a:lnSpc>
                <a:spcPct val="110000"/>
              </a:lnSpc>
            </a:pPr>
            <a:r>
              <a:rPr lang="pt-BR" sz="2000" dirty="0"/>
              <a:t>O Comitê de Gestão Técnica da CEDEAO aprovou as normas como normas harmonizadas da CEDEAO em junho de 2021.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3440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pt" sz="3300"/>
              <a:t>Reunião da CEDEAO	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8" b="17809"/>
          <a:stretch/>
        </p:blipFill>
        <p:spPr>
          <a:xfrm>
            <a:off x="387323" y="3504449"/>
            <a:ext cx="7166776" cy="321702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1"/>
          <a:stretch/>
        </p:blipFill>
        <p:spPr>
          <a:xfrm>
            <a:off x="6591831" y="481633"/>
            <a:ext cx="5141943" cy="2927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5073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pt-pt" sz="3300"/>
              <a:t>Compromisso Global da ANSI-Ásia do Sul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68904" y="704335"/>
            <a:ext cx="5683392" cy="5271640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pt-pt" b="1" dirty="0"/>
              <a:t>Bangladesh</a:t>
            </a:r>
          </a:p>
          <a:p>
            <a:pPr lvl="1" rtl="0"/>
            <a:r>
              <a:rPr lang="pt-pt" dirty="0"/>
              <a:t>Em Janeiro de 2019, a ANSI organizou reuniões com o Instituto de Normalização e Inspecção de Bangladesh (BSTI) e com as partes interessadas nacionais.</a:t>
            </a:r>
          </a:p>
          <a:p>
            <a:pPr lvl="1" rtl="0"/>
            <a:r>
              <a:rPr lang="pt-pt" dirty="0"/>
              <a:t>A BSTI analisou e adoptou a nível nacional as normas ISO 30500, ISO 24521, ISO 24510, ISO 24511 e IWA 28 (de forma idêntica) em Agosto de 2019.</a:t>
            </a:r>
          </a:p>
          <a:p>
            <a:pPr rtl="0"/>
            <a:r>
              <a:rPr lang="pt-pt" b="1" dirty="0"/>
              <a:t>Butão</a:t>
            </a:r>
          </a:p>
          <a:p>
            <a:pPr lvl="1" rtl="0"/>
            <a:r>
              <a:rPr lang="pt-pt" dirty="0"/>
              <a:t>Em Janeiro de 2020, a ANSI reuniu-se com a liderança do Gabinete de Normas do Butão (BSB), do Ministério das Obras e Povoamento Humano (MWHS) e da Organização de Sanitas do Butão (BTO) para discutir as normas ISO de saneamento não ligado à rede de esgotos e a sua relevância no Butão.</a:t>
            </a:r>
          </a:p>
          <a:p>
            <a:pPr rtl="0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284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r" rtl="0"/>
            <a:r>
              <a:rPr lang="pt-pt" sz="3600"/>
              <a:t>Bangladesh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47" y="3540811"/>
            <a:ext cx="6653212" cy="2360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8" y="289680"/>
            <a:ext cx="5108028" cy="38310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538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sz="3600"/>
              <a:t>Butão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2" y="3369010"/>
            <a:ext cx="5028698" cy="3352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682" y="130222"/>
            <a:ext cx="4512276" cy="3008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950" y="3057983"/>
            <a:ext cx="4395699" cy="29304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485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pt-pt" sz="3300"/>
              <a:t>Compromisso Global da ANSI-Ásia do Sul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02923" y="623733"/>
            <a:ext cx="5683392" cy="5108883"/>
          </a:xfrm>
        </p:spPr>
        <p:txBody>
          <a:bodyPr rtlCol="0">
            <a:noAutofit/>
          </a:bodyPr>
          <a:lstStyle/>
          <a:p>
            <a:pPr marL="0" indent="0" rtl="0">
              <a:buNone/>
            </a:pPr>
            <a:r>
              <a:rPr lang="pt-pt" sz="2600" b="1" dirty="0"/>
              <a:t>Sri Lanka</a:t>
            </a:r>
          </a:p>
          <a:p>
            <a:pPr rtl="0"/>
            <a:r>
              <a:rPr lang="pt-pt" sz="2600" dirty="0"/>
              <a:t>Em Dezembro de 2019, a ANSI reuniu-se com a liderança da Instituição de Normalização do Sri Lanka (SLSI) para discutir a realização de um workshop de sensibilização com as principais partes interessadas nacionais.</a:t>
            </a:r>
          </a:p>
          <a:p>
            <a:pPr rtl="0"/>
            <a:r>
              <a:rPr lang="pt-pt" sz="2600" dirty="0"/>
              <a:t>A SLSI organizou um workshop de sensibilização sobre normas ISO de saneamento não ligado à rede de esgotos com as partes interessadas nacionais em matéria de água, saneamento e higiene (WASH) em Colombo, em Janeiro de 2020.</a:t>
            </a:r>
            <a:endParaRPr lang="en-US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1489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pt" sz="3600"/>
              <a:t>Sri Lanka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7" y="1648699"/>
            <a:ext cx="7288952" cy="4707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990" y="240130"/>
            <a:ext cx="5142032" cy="34280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0002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pt-pt" sz="3300"/>
              <a:t>Compromisso Global da ANSI-Ásia do Sul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02923" y="152401"/>
            <a:ext cx="5796894" cy="5829300"/>
          </a:xfrm>
        </p:spPr>
        <p:txBody>
          <a:bodyPr rtlCol="0">
            <a:normAutofit fontScale="92500"/>
          </a:bodyPr>
          <a:lstStyle/>
          <a:p>
            <a:pPr marL="0" indent="0" rtl="0">
              <a:lnSpc>
                <a:spcPct val="120000"/>
              </a:lnSpc>
              <a:buNone/>
            </a:pPr>
            <a:r>
              <a:rPr lang="pt-pt" sz="1600" b="1" dirty="0"/>
              <a:t>Nepal</a:t>
            </a:r>
          </a:p>
          <a:p>
            <a:pPr rtl="0">
              <a:lnSpc>
                <a:spcPct val="120000"/>
              </a:lnSpc>
            </a:pPr>
            <a:r>
              <a:rPr lang="pt-pt" sz="1600" dirty="0"/>
              <a:t>Em Maio de 2018, a ANSI realizou reuniões com as principais partes interessadas do governo e do sector privado a nível nacional para discutir as normas ISO em matéria de saneamento não ligado à rede de esgotos.</a:t>
            </a:r>
          </a:p>
          <a:p>
            <a:pPr rtl="0">
              <a:lnSpc>
                <a:spcPct val="120000"/>
              </a:lnSpc>
            </a:pPr>
            <a:r>
              <a:rPr lang="pt-pt" sz="1600" dirty="0"/>
              <a:t>O Gabinete de Normalização e Metrologia do Nepal (NBSM) analisou e </a:t>
            </a:r>
            <a:r>
              <a:rPr lang="pt-pt" sz="1600" dirty="0" err="1"/>
              <a:t>adoptou</a:t>
            </a:r>
            <a:r>
              <a:rPr lang="pt-pt" sz="1600" dirty="0"/>
              <a:t> a ISO 24521 a nível nacional em Janeiro de 2020.</a:t>
            </a:r>
          </a:p>
          <a:p>
            <a:pPr rtl="0">
              <a:lnSpc>
                <a:spcPct val="120000"/>
              </a:lnSpc>
            </a:pPr>
            <a:r>
              <a:rPr lang="pt-pt" sz="1600" dirty="0"/>
              <a:t>O NBSM está </a:t>
            </a:r>
            <a:r>
              <a:rPr lang="pt-pt" sz="1600" dirty="0" err="1"/>
              <a:t>actualmente</a:t>
            </a:r>
            <a:r>
              <a:rPr lang="pt-pt" sz="1600" dirty="0"/>
              <a:t> a rever as normas ISO 24510 e ISO 24511, estando prevista a sua </a:t>
            </a:r>
            <a:r>
              <a:rPr lang="pt-pt" sz="1600" dirty="0" err="1"/>
              <a:t>adopção</a:t>
            </a:r>
            <a:r>
              <a:rPr lang="pt-pt" sz="1600" dirty="0"/>
              <a:t> a nível nacional em 2020. </a:t>
            </a:r>
          </a:p>
          <a:p>
            <a:pPr rtl="0">
              <a:lnSpc>
                <a:spcPct val="120000"/>
              </a:lnSpc>
            </a:pPr>
            <a:r>
              <a:rPr lang="pt-pt" sz="1600" dirty="0"/>
              <a:t>O NBSM espera iniciar a revisão da norma ISO 30500 em 2020.</a:t>
            </a:r>
          </a:p>
          <a:p>
            <a:pPr marL="0" indent="0" rtl="0">
              <a:lnSpc>
                <a:spcPct val="120000"/>
              </a:lnSpc>
              <a:buNone/>
            </a:pPr>
            <a:r>
              <a:rPr lang="pt-pt" sz="1600" b="1" dirty="0"/>
              <a:t>Paquistão e Afeganistão</a:t>
            </a:r>
          </a:p>
          <a:p>
            <a:pPr rtl="0">
              <a:lnSpc>
                <a:spcPct val="120000"/>
              </a:lnSpc>
            </a:pPr>
            <a:r>
              <a:rPr lang="pt-pt" sz="1600" dirty="0"/>
              <a:t>A Autoridade Nacional de Normalização do Afeganistão (ANSA) e a Autoridade de Controlo da Qualidade das Normas do Paquistão (PSQCA) manifestaram interesse em participar em seminários de sensibilização sobre as normas ISO 30500 e ISO 24521.</a:t>
            </a:r>
          </a:p>
          <a:p>
            <a:pPr>
              <a:lnSpc>
                <a:spcPct val="120000"/>
              </a:lnSpc>
            </a:pPr>
            <a:r>
              <a:rPr lang="pt-pt" sz="1600" dirty="0"/>
              <a:t>O Cap-Net UNDP </a:t>
            </a:r>
            <a:r>
              <a:rPr lang="pt-PT" sz="1600" dirty="0"/>
              <a:t>facilitou</a:t>
            </a:r>
            <a:r>
              <a:rPr lang="pt-pt" sz="1600" dirty="0"/>
              <a:t> estas formações virtuais em 2020.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4177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300" dirty="0"/>
              <a:t>Encontre ANSI em conferências internacionais de WASH</a:t>
            </a:r>
            <a:endParaRPr lang="en-US" sz="33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F4AB2E-BFB3-4914-B437-EFF6A2D66747}"/>
              </a:ext>
            </a:extLst>
          </p:cNvPr>
          <p:cNvSpPr txBox="1"/>
          <p:nvPr/>
        </p:nvSpPr>
        <p:spPr>
          <a:xfrm>
            <a:off x="645611" y="4581393"/>
            <a:ext cx="4035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Conferência Internacional de Desenvolvimento da Associação de Água</a:t>
            </a:r>
          </a:p>
          <a:p>
            <a:pPr algn="ctr"/>
            <a:r>
              <a:rPr lang="pt-BR" b="1" dirty="0"/>
              <a:t>Ruanda, 2023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126F8F-5019-423C-ADB2-ABA14B7F40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91" y="1798724"/>
            <a:ext cx="3700358" cy="2782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47BE46-8B7C-43BD-A612-192577E5D15A}"/>
              </a:ext>
            </a:extLst>
          </p:cNvPr>
          <p:cNvSpPr txBox="1"/>
          <p:nvPr/>
        </p:nvSpPr>
        <p:spPr>
          <a:xfrm>
            <a:off x="7510942" y="4738789"/>
            <a:ext cx="3700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Fórum Mundial da Água</a:t>
            </a:r>
          </a:p>
          <a:p>
            <a:pPr algn="ctr"/>
            <a:r>
              <a:rPr lang="pt-BR" b="1" dirty="0"/>
              <a:t>Senegal 2022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BF27CA-C039-4004-BDEF-10419F3EF613}"/>
              </a:ext>
            </a:extLst>
          </p:cNvPr>
          <p:cNvSpPr txBox="1"/>
          <p:nvPr/>
        </p:nvSpPr>
        <p:spPr>
          <a:xfrm>
            <a:off x="3048001" y="942596"/>
            <a:ext cx="5522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hlinkClick r:id="rId4"/>
              </a:rPr>
              <a:t>Veja todas as fotos de eventos anteriores!</a:t>
            </a:r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A7E81B-4679-401A-BE09-7DC48A37CD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732" y="1806125"/>
            <a:ext cx="3700357" cy="277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92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174B88-AC1D-304E-BB64-6CE36FFE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pPr rtl="0"/>
              <a:t>19</a:t>
            </a:fld>
            <a:endParaRPr lang="en-US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FC9B942C-3A6E-8443-9ACD-7C57D473DE2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959969" y="4958862"/>
            <a:ext cx="4088596" cy="904055"/>
          </a:xfrm>
        </p:spPr>
        <p:txBody>
          <a:bodyPr rtlCol="0">
            <a:normAutofit/>
          </a:bodyPr>
          <a:lstStyle/>
          <a:p>
            <a:pPr rtl="0"/>
            <a:r>
              <a:rPr lang="pt-pt" sz="2000" b="1">
                <a:hlinkClick r:id="rId3"/>
              </a:rPr>
              <a:t>https://sanitation.ansi.org/</a:t>
            </a:r>
            <a:endParaRPr lang="en-US" sz="2000" b="1" dirty="0"/>
          </a:p>
          <a:p>
            <a:pPr rtl="0"/>
            <a:r>
              <a:rPr lang="pt-pt" sz="2000"/>
              <a:t>sanitation@ansi.org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67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C9DA25-C14F-DA4B-842F-BC2A351D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08062" y="266413"/>
            <a:ext cx="9170645" cy="5617029"/>
            <a:chOff x="1592090" y="266413"/>
            <a:chExt cx="9170645" cy="561702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b="85125"/>
            <a:stretch/>
          </p:blipFill>
          <p:spPr>
            <a:xfrm>
              <a:off x="1592090" y="266413"/>
              <a:ext cx="9170645" cy="90589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083114" y="1087395"/>
              <a:ext cx="679621" cy="4796047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8996" y="5221705"/>
            <a:ext cx="8458200" cy="75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79862" y="322740"/>
            <a:ext cx="5013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rtl="0"/>
            <a:r>
              <a:rPr lang="pt-pt" dirty="0"/>
              <a:t>Normas de saneamento em 2 minutos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052" y="1068727"/>
            <a:ext cx="8584675" cy="49109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882625" y="1034576"/>
            <a:ext cx="2104372" cy="18158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pt-pt" sz="2800">
                <a:hlinkClick r:id="rId6"/>
              </a:rPr>
              <a:t>English</a:t>
            </a:r>
            <a:r>
              <a:rPr lang="pt-pt" sz="2800"/>
              <a:t> </a:t>
            </a:r>
          </a:p>
          <a:p>
            <a:pPr rtl="0"/>
            <a:r>
              <a:rPr lang="pt-pt" sz="2800">
                <a:hlinkClick r:id="rId7"/>
              </a:rPr>
              <a:t>Français</a:t>
            </a:r>
            <a:r>
              <a:rPr lang="pt-pt" sz="2800"/>
              <a:t> </a:t>
            </a:r>
          </a:p>
          <a:p>
            <a:pPr rtl="0"/>
            <a:r>
              <a:rPr lang="pt-pt" sz="2800">
                <a:hlinkClick r:id="rId8"/>
              </a:rPr>
              <a:t>Português</a:t>
            </a:r>
            <a:endParaRPr lang="en-US" sz="2800" dirty="0"/>
          </a:p>
          <a:p>
            <a:pPr rtl="0"/>
            <a:r>
              <a:rPr lang="pt-pt" sz="2800">
                <a:hlinkClick r:id="rId9"/>
              </a:rPr>
              <a:t>中文</a:t>
            </a:r>
            <a:endParaRPr lang="en-US" altLang="ja-JP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1B1BBD-FEEB-4E43-B6BF-D7E4F44A99C7}"/>
              </a:ext>
            </a:extLst>
          </p:cNvPr>
          <p:cNvSpPr txBox="1"/>
          <p:nvPr/>
        </p:nvSpPr>
        <p:spPr>
          <a:xfrm>
            <a:off x="2567940" y="1743434"/>
            <a:ext cx="44653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pt-pt" sz="1900" b="1" dirty="0">
                <a:solidFill>
                  <a:srgbClr val="205674"/>
                </a:solidFill>
                <a:effectLst>
                  <a:outerShdw blurRad="38100" dist="38100" dir="5400000" algn="ctr" rotWithShape="0">
                    <a:srgbClr val="000000">
                      <a:alpha val="32000"/>
                    </a:srgbClr>
                  </a:outerShdw>
                </a:effectLst>
              </a:rPr>
              <a:t>DIGNIDADE. PROGRESSO. PROSPERIDADE.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53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2053" y="17371"/>
            <a:ext cx="11547894" cy="1325563"/>
          </a:xfrm>
        </p:spPr>
        <p:txBody>
          <a:bodyPr rtlCol="0">
            <a:normAutofit/>
          </a:bodyPr>
          <a:lstStyle/>
          <a:p>
            <a:pPr algn="ctr" rtl="0"/>
            <a:r>
              <a:rPr lang="pt-pt" sz="3300" dirty="0" err="1"/>
              <a:t>Adopção</a:t>
            </a:r>
            <a:r>
              <a:rPr lang="pt-pt" sz="3300" dirty="0"/>
              <a:t> nacional das normas ISO 30500 e ISO 24521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6356" y="1057959"/>
            <a:ext cx="9479284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/>
            <a:r>
              <a:rPr lang="pt-pt" sz="1600" dirty="0">
                <a:solidFill>
                  <a:srgbClr val="3F648B"/>
                </a:solidFill>
                <a:latin typeface="+mj-lt"/>
              </a:rPr>
              <a:t>Mapa Nacional de Adopção em vigor a partir de 26 de </a:t>
            </a:r>
            <a:r>
              <a:rPr lang="pt-PT" sz="1600" dirty="0">
                <a:solidFill>
                  <a:srgbClr val="3F648B"/>
                </a:solidFill>
                <a:latin typeface="+mj-lt"/>
              </a:rPr>
              <a:t>fevereiro</a:t>
            </a:r>
            <a:r>
              <a:rPr lang="pt-pt" sz="1600" dirty="0">
                <a:solidFill>
                  <a:srgbClr val="3F648B"/>
                </a:solidFill>
                <a:latin typeface="+mj-lt"/>
              </a:rPr>
              <a:t> de 2024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09022B-F025-4E19-AD37-F882B8CD3754}"/>
              </a:ext>
            </a:extLst>
          </p:cNvPr>
          <p:cNvGrpSpPr/>
          <p:nvPr/>
        </p:nvGrpSpPr>
        <p:grpSpPr>
          <a:xfrm>
            <a:off x="3518287" y="5925123"/>
            <a:ext cx="5155420" cy="561797"/>
            <a:chOff x="3593899" y="5201036"/>
            <a:chExt cx="5155420" cy="56179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EDAB811-E502-4A45-A4E0-42F66B7B2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3613312" y="5205880"/>
              <a:ext cx="4965375" cy="556953"/>
            </a:xfrm>
            <a:prstGeom prst="rect">
              <a:avLst/>
            </a:prstGeom>
          </p:spPr>
        </p:pic>
        <p:sp>
          <p:nvSpPr>
            <p:cNvPr id="15" name="CasetăText 7">
              <a:extLst>
                <a:ext uri="{FF2B5EF4-FFF2-40B4-BE49-F238E27FC236}">
                  <a16:creationId xmlns:a16="http://schemas.microsoft.com/office/drawing/2014/main" id="{B71CB546-6301-43DF-9A00-EF5F51B0BC79}"/>
                </a:ext>
              </a:extLst>
            </p:cNvPr>
            <p:cNvSpPr txBox="1"/>
            <p:nvPr/>
          </p:nvSpPr>
          <p:spPr>
            <a:xfrm>
              <a:off x="3593899" y="5205880"/>
              <a:ext cx="965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pt-pt" sz="1100" b="1">
                  <a:latin typeface="Arial" panose="020B0604020202020204" pitchFamily="34" charset="0"/>
                  <a:cs typeface="Arial" panose="020B0604020202020204" pitchFamily="34" charset="0"/>
                </a:rPr>
                <a:t>Legenda:</a:t>
              </a:r>
            </a:p>
          </p:txBody>
        </p:sp>
        <p:sp>
          <p:nvSpPr>
            <p:cNvPr id="16" name="CasetăText 7">
              <a:extLst>
                <a:ext uri="{FF2B5EF4-FFF2-40B4-BE49-F238E27FC236}">
                  <a16:creationId xmlns:a16="http://schemas.microsoft.com/office/drawing/2014/main" id="{8A01866B-63AD-4D60-8213-FD140BD3D487}"/>
                </a:ext>
              </a:extLst>
            </p:cNvPr>
            <p:cNvSpPr txBox="1"/>
            <p:nvPr/>
          </p:nvSpPr>
          <p:spPr>
            <a:xfrm>
              <a:off x="4710318" y="5201036"/>
              <a:ext cx="965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pt-pt" sz="1100">
                  <a:latin typeface="Arial" panose="020B0604020202020204" pitchFamily="34" charset="0"/>
                  <a:cs typeface="Arial" panose="020B0604020202020204" pitchFamily="34" charset="0"/>
                </a:rPr>
                <a:t>ISO 30500 Adoptada</a:t>
              </a:r>
              <a:endParaRPr 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asetăText 7">
              <a:extLst>
                <a:ext uri="{FF2B5EF4-FFF2-40B4-BE49-F238E27FC236}">
                  <a16:creationId xmlns:a16="http://schemas.microsoft.com/office/drawing/2014/main" id="{6AA078F8-FAEF-48C0-8554-0ECC12BE1826}"/>
                </a:ext>
              </a:extLst>
            </p:cNvPr>
            <p:cNvSpPr txBox="1"/>
            <p:nvPr/>
          </p:nvSpPr>
          <p:spPr>
            <a:xfrm>
              <a:off x="5881468" y="5201036"/>
              <a:ext cx="965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pt-pt" sz="1100" dirty="0">
                  <a:latin typeface="Arial" panose="020B0604020202020204" pitchFamily="34" charset="0"/>
                  <a:cs typeface="Arial" panose="020B0604020202020204" pitchFamily="34" charset="0"/>
                </a:rPr>
                <a:t>ISO 24521 </a:t>
              </a:r>
              <a:r>
                <a:rPr lang="pt-pt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Adoptada</a:t>
              </a:r>
              <a:endParaRPr 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CasetăText 7">
              <a:extLst>
                <a:ext uri="{FF2B5EF4-FFF2-40B4-BE49-F238E27FC236}">
                  <a16:creationId xmlns:a16="http://schemas.microsoft.com/office/drawing/2014/main" id="{1263F999-1F73-4891-9596-AE552CFCA049}"/>
                </a:ext>
              </a:extLst>
            </p:cNvPr>
            <p:cNvSpPr txBox="1"/>
            <p:nvPr/>
          </p:nvSpPr>
          <p:spPr>
            <a:xfrm>
              <a:off x="7150303" y="5201036"/>
              <a:ext cx="15990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pt-pt" sz="1100" dirty="0">
                  <a:latin typeface="Arial" panose="020B0604020202020204" pitchFamily="34" charset="0"/>
                  <a:cs typeface="Arial" panose="020B0604020202020204" pitchFamily="34" charset="0"/>
                </a:rPr>
                <a:t>ISO 30500 e ISO 24521 </a:t>
              </a:r>
              <a:r>
                <a:rPr lang="pt-pt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Adoptadas</a:t>
              </a:r>
              <a:endParaRPr 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5F3771F-F02C-44FB-B309-82D540504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1252" y="1400082"/>
            <a:ext cx="8718270" cy="44964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2442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pt-pt" sz="3300"/>
              <a:t>ISO 30500 Detalhe de adopção nacional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03506" y="124200"/>
            <a:ext cx="6488494" cy="5878286"/>
          </a:xfrm>
        </p:spPr>
        <p:txBody>
          <a:bodyPr numCol="2" spcCol="457200" rtlCol="0"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pt-BR" sz="1650" dirty="0"/>
              <a:t>Argélia, novembro de 2019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Bangladesh, agosto de 2019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Benin, agosto de 2019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Brasil, novembro de 2021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Camarões, novembro de 2019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Canadá, novembro de 2019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Cote d'Ivoire, junho de 2019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República Democrática do Congo, junho de 2019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Etiópia, janeiro de 2021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França, novembro de 2018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Gana, dezembro de 2019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Quênia, abril de 2020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Madagascar, junho de 2020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Marrocos, abril de 2021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Maurício, setembro de 2020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Namíbia, setembro de 2020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Nepal, janeiro de 2024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Níger, novembro de 2020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Nigéria, outubro de 2019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Ruanda, setembro de 2019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Senegal, novembro de 2018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Seychelles, agosto de 2019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África do Sul, abril de 2019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Tanzânia, junho de 2020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Togo, abril de 2019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Tunísia, setembro de 2020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Uganda, outubro de 2019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Reino Unido, novembro de 2018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Estados Unidos da América, novembro de 2019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Zâmbia, outubro de 2020</a:t>
            </a:r>
          </a:p>
          <a:p>
            <a:pPr>
              <a:lnSpc>
                <a:spcPct val="120000"/>
              </a:lnSpc>
            </a:pPr>
            <a:r>
              <a:rPr lang="pt-BR" sz="1650" dirty="0"/>
              <a:t>Zimbábue, março de 2020</a:t>
            </a:r>
            <a:endParaRPr lang="en-US" sz="1650" dirty="0"/>
          </a:p>
        </p:txBody>
      </p:sp>
      <p:sp>
        <p:nvSpPr>
          <p:cNvPr id="7" name="TextBox 6"/>
          <p:cNvSpPr txBox="1"/>
          <p:nvPr/>
        </p:nvSpPr>
        <p:spPr>
          <a:xfrm>
            <a:off x="70953" y="6280012"/>
            <a:ext cx="4709117" cy="5645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/>
            <a:r>
              <a:rPr lang="pt-pt" sz="1600" dirty="0">
                <a:solidFill>
                  <a:schemeClr val="bg1"/>
                </a:solidFill>
                <a:latin typeface="+mj-lt"/>
              </a:rPr>
              <a:t>Lista de </a:t>
            </a:r>
            <a:r>
              <a:rPr lang="pt-pt" sz="1600" dirty="0" err="1">
                <a:solidFill>
                  <a:schemeClr val="bg1"/>
                </a:solidFill>
                <a:latin typeface="+mj-lt"/>
              </a:rPr>
              <a:t>Adopção</a:t>
            </a:r>
            <a:r>
              <a:rPr lang="pt-pt" sz="1600" dirty="0">
                <a:solidFill>
                  <a:schemeClr val="bg1"/>
                </a:solidFill>
                <a:latin typeface="+mj-lt"/>
              </a:rPr>
              <a:t> Nacional </a:t>
            </a:r>
            <a:r>
              <a:rPr lang="pt-pt" sz="1600" dirty="0" err="1">
                <a:solidFill>
                  <a:schemeClr val="bg1"/>
                </a:solidFill>
                <a:latin typeface="+mj-lt"/>
              </a:rPr>
              <a:t>actualizada</a:t>
            </a:r>
            <a:r>
              <a:rPr lang="pt-pt" sz="1600" dirty="0">
                <a:solidFill>
                  <a:schemeClr val="bg1"/>
                </a:solidFill>
                <a:latin typeface="+mj-lt"/>
              </a:rPr>
              <a:t> a partir </a:t>
            </a:r>
            <a:br>
              <a:rPr lang="ro-MD" sz="1600" dirty="0">
                <a:solidFill>
                  <a:schemeClr val="bg1"/>
                </a:solidFill>
                <a:latin typeface="+mj-lt"/>
              </a:rPr>
            </a:br>
            <a:r>
              <a:rPr lang="pt-BR" sz="1600" dirty="0">
                <a:solidFill>
                  <a:schemeClr val="bg1"/>
                </a:solidFill>
                <a:latin typeface="+mj-lt"/>
              </a:rPr>
              <a:t>26 de Fevereiro de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7624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96462" y="5678905"/>
            <a:ext cx="4395537" cy="1179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2515235"/>
            <a:ext cx="3776929" cy="1395782"/>
          </a:xfrm>
        </p:spPr>
        <p:txBody>
          <a:bodyPr rtlCol="0">
            <a:normAutofit fontScale="90000"/>
          </a:bodyPr>
          <a:lstStyle/>
          <a:p>
            <a:pPr rtl="0">
              <a:lnSpc>
                <a:spcPct val="100000"/>
              </a:lnSpc>
            </a:pPr>
            <a:r>
              <a:rPr lang="pt-pt" dirty="0"/>
              <a:t>Benefícios da </a:t>
            </a:r>
            <a:r>
              <a:rPr lang="pt-pt" dirty="0" err="1"/>
              <a:t>Adopção</a:t>
            </a:r>
            <a:r>
              <a:rPr lang="pt-pt" dirty="0"/>
              <a:t> Nacional da ISO 30500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802923" y="251244"/>
            <a:ext cx="6227152" cy="6322084"/>
          </a:xfrm>
        </p:spPr>
        <p:txBody>
          <a:bodyPr rtlCol="0">
            <a:noAutofit/>
          </a:bodyPr>
          <a:lstStyle/>
          <a:p>
            <a:pPr rtl="0">
              <a:lnSpc>
                <a:spcPct val="120000"/>
              </a:lnSpc>
            </a:pPr>
            <a:r>
              <a:rPr lang="pt-pt" sz="1550" dirty="0"/>
              <a:t>Decisores políticos– podem confiar na opinião de peritos mundiais para garantir a segurança do produto para os seus cidadãos sem gastar o seu próprio tempo e dinheiro</a:t>
            </a:r>
          </a:p>
          <a:p>
            <a:pPr rtl="0">
              <a:lnSpc>
                <a:spcPct val="120000"/>
              </a:lnSpc>
            </a:pPr>
            <a:r>
              <a:rPr lang="pt-pt" sz="1550" dirty="0"/>
              <a:t>Fabricantes– têm um plano a utilizar para criar um produto que cumpra as </a:t>
            </a:r>
            <a:r>
              <a:rPr lang="pt-pt" sz="1550" dirty="0" err="1"/>
              <a:t>directrizes</a:t>
            </a:r>
            <a:r>
              <a:rPr lang="pt-pt" sz="1550" dirty="0"/>
              <a:t> internacionais, facilitando a entrada no mercado</a:t>
            </a:r>
          </a:p>
          <a:p>
            <a:pPr rtl="0">
              <a:lnSpc>
                <a:spcPct val="120000"/>
              </a:lnSpc>
            </a:pPr>
            <a:r>
              <a:rPr lang="pt-pt" sz="1550" dirty="0"/>
              <a:t>Aumentar a confiança dos utilizadores no produto, uma vez que </a:t>
            </a:r>
            <a:r>
              <a:rPr lang="pt-pt" sz="1550" dirty="0" err="1"/>
              <a:t>reflecte</a:t>
            </a:r>
            <a:r>
              <a:rPr lang="pt-pt" sz="1550" dirty="0"/>
              <a:t> um consenso de entidades reguladoras, fabricantes e utilizadores de todo o mundo</a:t>
            </a:r>
          </a:p>
          <a:p>
            <a:pPr rtl="0">
              <a:lnSpc>
                <a:spcPct val="120000"/>
              </a:lnSpc>
            </a:pPr>
            <a:r>
              <a:rPr lang="pt-pt" sz="1550" dirty="0"/>
              <a:t>Aumentar a capacidade de fabricar, comercializar e implementar amplamente a tecnologia onde ela é mais necessária</a:t>
            </a:r>
          </a:p>
          <a:p>
            <a:pPr rtl="0">
              <a:lnSpc>
                <a:spcPct val="120000"/>
              </a:lnSpc>
            </a:pPr>
            <a:r>
              <a:rPr lang="pt-pt" sz="1550" dirty="0"/>
              <a:t>Facilitar o comércio mundial livre e justo devido a um sistema reconhecido internacionalmente e à confiança na denominação ISO (Organização Internacional de Normalização)</a:t>
            </a:r>
          </a:p>
          <a:p>
            <a:pPr rtl="0">
              <a:lnSpc>
                <a:spcPct val="120000"/>
              </a:lnSpc>
            </a:pPr>
            <a:r>
              <a:rPr lang="pt-pt" sz="1550" dirty="0"/>
              <a:t>Permitir que as entidades reguladoras e o governo possam utilizar uma fonte de informação e experiências constantemente </a:t>
            </a:r>
            <a:r>
              <a:rPr lang="pt-pt" sz="1550" dirty="0" err="1"/>
              <a:t>actualizada</a:t>
            </a:r>
            <a:endParaRPr lang="pt-pt" sz="1550" dirty="0"/>
          </a:p>
          <a:p>
            <a:pPr rtl="0">
              <a:lnSpc>
                <a:spcPct val="120000"/>
              </a:lnSpc>
            </a:pPr>
            <a:r>
              <a:rPr lang="pt-pt" sz="1550" dirty="0"/>
              <a:t>Permitir aos utilizadores destas sanitas uma experiência digna, fiável, segura, higiénica e sem odores, que pode mesmo produzir </a:t>
            </a:r>
            <a:r>
              <a:rPr lang="pt-pt" sz="1550" dirty="0" err="1"/>
              <a:t>sub-produtos</a:t>
            </a:r>
            <a:r>
              <a:rPr lang="pt-pt" sz="1550" dirty="0"/>
              <a:t> que podem ser reutilizados pela comunidade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9203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pt" sz="3600"/>
              <a:t>Benefícios da Adopção Idêntica da ISO 30500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idx="1"/>
          </p:nvPr>
        </p:nvSpPr>
        <p:spPr>
          <a:xfrm>
            <a:off x="6000749" y="1609725"/>
            <a:ext cx="6029325" cy="4533900"/>
          </a:xfrm>
        </p:spPr>
        <p:txBody>
          <a:bodyPr rtlCol="0">
            <a:normAutofit/>
          </a:bodyPr>
          <a:lstStyle/>
          <a:p>
            <a:pPr marL="342900" indent="-342900" rtl="0">
              <a:lnSpc>
                <a:spcPct val="120000"/>
              </a:lnSpc>
              <a:buClr>
                <a:srgbClr val="3F648B"/>
              </a:buClr>
              <a:buFont typeface="Arial" panose="020B0604020202020204" pitchFamily="34" charset="0"/>
              <a:buChar char="+"/>
            </a:pPr>
            <a:r>
              <a:rPr lang="pt-pt" sz="2000" b="0" dirty="0"/>
              <a:t>Envolver-se directamente em mercados que tenham adoptado de forma idêntica a ISO 30500</a:t>
            </a:r>
          </a:p>
          <a:p>
            <a:pPr marL="342900" indent="-342900" rtl="0">
              <a:lnSpc>
                <a:spcPct val="120000"/>
              </a:lnSpc>
              <a:buClr>
                <a:srgbClr val="3F648B"/>
              </a:buClr>
              <a:buFont typeface="Arial" panose="020B0604020202020204" pitchFamily="34" charset="0"/>
              <a:buChar char="+"/>
            </a:pPr>
            <a:r>
              <a:rPr lang="pt-pt" sz="2000" b="0" dirty="0"/>
              <a:t>Respeitar as normas de segurança humana e ambiental recomendadas pelos peritos mundiais</a:t>
            </a:r>
          </a:p>
          <a:p>
            <a:pPr marL="342900" indent="-342900" rtl="0">
              <a:lnSpc>
                <a:spcPct val="120000"/>
              </a:lnSpc>
              <a:buClr>
                <a:srgbClr val="3F648B"/>
              </a:buClr>
              <a:buFont typeface="Arial" panose="020B0604020202020204" pitchFamily="34" charset="0"/>
              <a:buChar char="+"/>
            </a:pPr>
            <a:r>
              <a:rPr lang="pt-pt" sz="2000" b="0" dirty="0"/>
              <a:t>Confiar na revisão da norma ISO 30500 em cada 5 anos </a:t>
            </a:r>
          </a:p>
          <a:p>
            <a:pPr marL="342900" indent="-342900" rtl="0">
              <a:lnSpc>
                <a:spcPct val="120000"/>
              </a:lnSpc>
              <a:buClr>
                <a:srgbClr val="3F648B"/>
              </a:buClr>
              <a:buFont typeface="Arial" panose="020B0604020202020204" pitchFamily="34" charset="0"/>
              <a:buChar char="+"/>
            </a:pPr>
            <a:r>
              <a:rPr lang="pt-pt" sz="2000" b="0" dirty="0"/>
              <a:t>Poupar tempo e dinheiro</a:t>
            </a:r>
          </a:p>
          <a:p>
            <a:pPr marL="342900" indent="-342900" rtl="0">
              <a:lnSpc>
                <a:spcPct val="120000"/>
              </a:lnSpc>
              <a:buClr>
                <a:srgbClr val="3F648B"/>
              </a:buClr>
              <a:buFont typeface="Arial" panose="020B0604020202020204" pitchFamily="34" charset="0"/>
              <a:buChar char="+"/>
            </a:pPr>
            <a:r>
              <a:rPr lang="pt-pt" sz="2000" b="0" dirty="0"/>
              <a:t>Contribuir para os ODSs da ONU</a:t>
            </a:r>
          </a:p>
          <a:p>
            <a:pPr rtl="0">
              <a:lnSpc>
                <a:spcPct val="120000"/>
              </a:lnSpc>
            </a:pP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F79A51-151A-4886-BD5A-4FB0DB1966E2}"/>
              </a:ext>
            </a:extLst>
          </p:cNvPr>
          <p:cNvGrpSpPr/>
          <p:nvPr/>
        </p:nvGrpSpPr>
        <p:grpSpPr>
          <a:xfrm>
            <a:off x="344488" y="1827742"/>
            <a:ext cx="5211402" cy="2267484"/>
            <a:chOff x="344488" y="1827742"/>
            <a:chExt cx="5211402" cy="226748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4500AC3-96C4-438C-9F5F-475E34EE0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4488" y="1827742"/>
              <a:ext cx="5211402" cy="226748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F06CEF-65C9-411F-AA29-EAA2609B7016}"/>
                </a:ext>
              </a:extLst>
            </p:cNvPr>
            <p:cNvSpPr txBox="1"/>
            <p:nvPr/>
          </p:nvSpPr>
          <p:spPr>
            <a:xfrm>
              <a:off x="398462" y="1845388"/>
              <a:ext cx="3079771" cy="246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pt" sz="1600" b="1" i="0" u="none" strike="noStrike" cap="none" spc="0" normalizeH="0" dirty="0">
                  <a:ln>
                    <a:noFill/>
                  </a:ln>
                  <a:effectLst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ource Sans Pro"/>
                </a:rPr>
                <a:t>CICLO DE VIDA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D7F625-3DFF-47FD-A0EE-A1E7B6BF1DB3}"/>
                </a:ext>
              </a:extLst>
            </p:cNvPr>
            <p:cNvSpPr txBox="1"/>
            <p:nvPr/>
          </p:nvSpPr>
          <p:spPr>
            <a:xfrm>
              <a:off x="398462" y="2181439"/>
              <a:ext cx="3079771" cy="138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defTabSz="821531" rtl="0" hangingPunct="0"/>
              <a:r>
                <a:rPr lang="pt-pt" sz="9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ource Sans Pro"/>
                </a:rPr>
                <a:t>É revista uma norma em cada 5 anos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8A5B184-113C-4C71-A126-B214C3FA9C23}"/>
                </a:ext>
              </a:extLst>
            </p:cNvPr>
            <p:cNvSpPr txBox="1"/>
            <p:nvPr/>
          </p:nvSpPr>
          <p:spPr>
            <a:xfrm>
              <a:off x="3590923" y="2484698"/>
              <a:ext cx="839787" cy="153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defTabSz="821531" rtl="0" hangingPunct="0"/>
              <a:r>
                <a:rPr lang="pt-pt" sz="10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ource Sans Pro"/>
                </a:rPr>
                <a:t>Publicação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F2F728-D8D6-43AC-8CAB-FF2FDB4DDFE9}"/>
                </a:ext>
              </a:extLst>
            </p:cNvPr>
            <p:cNvSpPr txBox="1"/>
            <p:nvPr/>
          </p:nvSpPr>
          <p:spPr>
            <a:xfrm>
              <a:off x="3132931" y="2909012"/>
              <a:ext cx="1434308" cy="246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defTabSz="821531" rtl="0" hangingPunct="0"/>
              <a:r>
                <a:rPr lang="pt-pt" sz="8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ource Sans Pro"/>
                </a:rPr>
                <a:t>Norma Internacional em publicação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A191EE2-F5C6-47CF-9713-2749FF974873}"/>
                </a:ext>
              </a:extLst>
            </p:cNvPr>
            <p:cNvSpPr txBox="1"/>
            <p:nvPr/>
          </p:nvSpPr>
          <p:spPr>
            <a:xfrm>
              <a:off x="3132931" y="3434481"/>
              <a:ext cx="1434308" cy="246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defTabSz="821531" rtl="0" hangingPunct="0"/>
              <a:r>
                <a:rPr lang="pt-pt" sz="800" dirty="0">
                  <a:solidFill>
                    <a:schemeClr val="bg1">
                      <a:lumMod val="9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ource Sans Pro"/>
                </a:rPr>
                <a:t>Norma Internacional publicada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E96341-1807-450B-BCD8-396DEE9686E4}"/>
                </a:ext>
              </a:extLst>
            </p:cNvPr>
            <p:cNvSpPr txBox="1"/>
            <p:nvPr/>
          </p:nvSpPr>
          <p:spPr>
            <a:xfrm>
              <a:off x="594518" y="3691696"/>
              <a:ext cx="1143795" cy="138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defTabSz="821531" rtl="0" hangingPunct="0"/>
              <a:r>
                <a:rPr lang="pt-pt" sz="900" dirty="0">
                  <a:solidFill>
                    <a:schemeClr val="bg1">
                      <a:lumMod val="9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ource Sans Pro"/>
                </a:rPr>
                <a:t>ISO 30500:2018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A0075C6-C5CE-4F62-8771-F45B86A85ED4}"/>
                </a:ext>
              </a:extLst>
            </p:cNvPr>
            <p:cNvSpPr txBox="1"/>
            <p:nvPr/>
          </p:nvSpPr>
          <p:spPr>
            <a:xfrm>
              <a:off x="461170" y="3512915"/>
              <a:ext cx="1143795" cy="138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defTabSz="821531" rtl="0" hangingPunct="0"/>
              <a:r>
                <a:rPr lang="pt-pt" sz="900" dirty="0">
                  <a:solidFill>
                    <a:schemeClr val="bg1">
                      <a:lumMod val="9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ource Sans Pro"/>
                </a:rPr>
                <a:t>Agora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AFBFEB4-57AA-49F4-82B4-DCD7E5B2B738}"/>
                </a:ext>
              </a:extLst>
            </p:cNvPr>
            <p:cNvSpPr txBox="1"/>
            <p:nvPr/>
          </p:nvSpPr>
          <p:spPr>
            <a:xfrm>
              <a:off x="398462" y="3193187"/>
              <a:ext cx="3079771" cy="18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defTabSz="821531" rtl="0" hangingPunct="0"/>
              <a:r>
                <a:rPr lang="pt-pt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ource Sans Pro"/>
                </a:rPr>
                <a:t>REVISÕES / RECTIFICAÇÕES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196D305-2DDE-4DC5-BA20-4DCF9343CB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800" r="3446"/>
          <a:stretch/>
        </p:blipFill>
        <p:spPr>
          <a:xfrm>
            <a:off x="151607" y="6038426"/>
            <a:ext cx="5849142" cy="81957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22EFE72-6C78-4FA2-909F-61524CC9048B}"/>
              </a:ext>
            </a:extLst>
          </p:cNvPr>
          <p:cNvSpPr txBox="1"/>
          <p:nvPr/>
        </p:nvSpPr>
        <p:spPr>
          <a:xfrm>
            <a:off x="277389" y="5558437"/>
            <a:ext cx="4999461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821531" rtl="0" hangingPunct="0"/>
            <a:r>
              <a:rPr lang="pt-pt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rPr>
              <a:t>Esta norma contribui para os seguintes </a:t>
            </a:r>
            <a:r>
              <a:rPr lang="pt-pt" sz="1100" u="sng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rPr>
              <a:t>Objectivos</a:t>
            </a:r>
            <a:r>
              <a:rPr lang="pt-pt" sz="1100" u="sng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rPr>
              <a:t> de Desenvolvimento Sustentável:</a:t>
            </a:r>
          </a:p>
        </p:txBody>
      </p:sp>
      <p:pic>
        <p:nvPicPr>
          <p:cNvPr id="2" name="Picture 1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1042E59B-E623-4377-9E33-587C16E077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9" y="4841064"/>
            <a:ext cx="4257674" cy="61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8127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pt-pt" sz="3300"/>
              <a:t>ISO 24521 Detalhe de adopção nacional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68848" y="224287"/>
            <a:ext cx="6571393" cy="5762446"/>
          </a:xfrm>
        </p:spPr>
        <p:txBody>
          <a:bodyPr numCol="2" spcCol="457200" rtlCol="0">
            <a:normAutofit fontScale="62500" lnSpcReduction="20000"/>
          </a:bodyPr>
          <a:lstStyle/>
          <a:p>
            <a:r>
              <a:rPr lang="pt-BR" dirty="0"/>
              <a:t>Argélia, novembro de 2019</a:t>
            </a:r>
          </a:p>
          <a:p>
            <a:r>
              <a:rPr lang="pt-BR" dirty="0"/>
              <a:t>Bangladesh, agosto de 2019</a:t>
            </a:r>
          </a:p>
          <a:p>
            <a:r>
              <a:rPr lang="pt-BR" dirty="0"/>
              <a:t>Benin, agosto de 2019</a:t>
            </a:r>
          </a:p>
          <a:p>
            <a:r>
              <a:rPr lang="pt-BR" dirty="0"/>
              <a:t>Camarões, novembro de 2019</a:t>
            </a:r>
          </a:p>
          <a:p>
            <a:r>
              <a:rPr lang="pt-BR" dirty="0"/>
              <a:t>Cote d'Ivoire, junho de 2019</a:t>
            </a:r>
          </a:p>
          <a:p>
            <a:r>
              <a:rPr lang="pt-BR" dirty="0"/>
              <a:t>República Democrática do Congo, outubro de 2020</a:t>
            </a:r>
          </a:p>
          <a:p>
            <a:r>
              <a:rPr lang="pt-BR" dirty="0"/>
              <a:t>Gana, dezembro de 2019</a:t>
            </a:r>
          </a:p>
          <a:p>
            <a:r>
              <a:rPr lang="pt-BR" dirty="0"/>
              <a:t>Quênia, janeiro de 2018</a:t>
            </a:r>
          </a:p>
          <a:p>
            <a:r>
              <a:rPr lang="pt-BR" dirty="0"/>
              <a:t>Madagascar, junho de 2020</a:t>
            </a:r>
          </a:p>
          <a:p>
            <a:r>
              <a:rPr lang="pt-BR" dirty="0"/>
              <a:t>Marrocos, abril de 2021</a:t>
            </a:r>
          </a:p>
          <a:p>
            <a:r>
              <a:rPr lang="pt-BR" dirty="0"/>
              <a:t>Maurício, setembro de 2020</a:t>
            </a:r>
          </a:p>
          <a:p>
            <a:r>
              <a:rPr lang="pt-BR" dirty="0"/>
              <a:t>Namíbia, setembro de 2020</a:t>
            </a:r>
          </a:p>
          <a:p>
            <a:r>
              <a:rPr lang="pt-BR" dirty="0"/>
              <a:t>Níger, novembro de 2020</a:t>
            </a:r>
          </a:p>
          <a:p>
            <a:r>
              <a:rPr lang="pt-BR" dirty="0"/>
              <a:t>Nepal, janeiro de 2020</a:t>
            </a:r>
          </a:p>
          <a:p>
            <a:r>
              <a:rPr lang="pt-BR" dirty="0"/>
              <a:t>Nigéria, outubro de 2019</a:t>
            </a:r>
          </a:p>
          <a:p>
            <a:r>
              <a:rPr lang="pt-BR" dirty="0"/>
              <a:t>Ruanda, setembro de 2019</a:t>
            </a:r>
          </a:p>
          <a:p>
            <a:r>
              <a:rPr lang="pt-BR" dirty="0"/>
              <a:t>Senegal, setembro de 2020</a:t>
            </a:r>
          </a:p>
          <a:p>
            <a:r>
              <a:rPr lang="pt-BR" dirty="0"/>
              <a:t>Seychelles, agosto de 2019</a:t>
            </a:r>
          </a:p>
          <a:p>
            <a:r>
              <a:rPr lang="pt-BR" dirty="0"/>
              <a:t>África do Sul, maio de 2020</a:t>
            </a:r>
          </a:p>
          <a:p>
            <a:r>
              <a:rPr lang="pt-BR" dirty="0"/>
              <a:t>Tanzânia, junho de 2020</a:t>
            </a:r>
          </a:p>
          <a:p>
            <a:r>
              <a:rPr lang="pt-BR" dirty="0"/>
              <a:t>Togo, julho de 2019</a:t>
            </a:r>
          </a:p>
          <a:p>
            <a:r>
              <a:rPr lang="pt-BR" dirty="0"/>
              <a:t>Tunísia, fevereiro de 2018</a:t>
            </a:r>
          </a:p>
          <a:p>
            <a:r>
              <a:rPr lang="pt-BR" dirty="0"/>
              <a:t>Uganda, junho de 2017</a:t>
            </a:r>
          </a:p>
          <a:p>
            <a:r>
              <a:rPr lang="pt-BR" dirty="0"/>
              <a:t>Reino Unido, setembro de 2016</a:t>
            </a:r>
          </a:p>
          <a:p>
            <a:r>
              <a:rPr lang="pt-BR" dirty="0"/>
              <a:t>Zâmbia, dezembro de 2016</a:t>
            </a:r>
          </a:p>
          <a:p>
            <a:r>
              <a:rPr lang="pt-BR" dirty="0"/>
              <a:t>Zimbábue, maio de 2016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953" y="6280012"/>
            <a:ext cx="4709117" cy="5645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/>
            <a:r>
              <a:rPr lang="pt-pt" sz="1600" dirty="0">
                <a:solidFill>
                  <a:schemeClr val="bg1"/>
                </a:solidFill>
                <a:latin typeface="+mj-lt"/>
              </a:rPr>
              <a:t>Lista de Adopção Nacional actualizada a partir </a:t>
            </a:r>
            <a:br>
              <a:rPr lang="ro-MD" sz="1600" dirty="0">
                <a:solidFill>
                  <a:schemeClr val="bg1"/>
                </a:solidFill>
                <a:latin typeface="+mj-lt"/>
              </a:rPr>
            </a:br>
            <a:r>
              <a:rPr lang="pt-BR" sz="1600" dirty="0">
                <a:solidFill>
                  <a:schemeClr val="bg1"/>
                </a:solidFill>
                <a:latin typeface="+mj-lt"/>
              </a:rPr>
              <a:t>26 de Fevereiro de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8948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5685" y="2103120"/>
            <a:ext cx="4315659" cy="1325880"/>
          </a:xfrm>
        </p:spPr>
        <p:txBody>
          <a:bodyPr rtlCol="0">
            <a:normAutofit fontScale="90000"/>
          </a:bodyPr>
          <a:lstStyle/>
          <a:p>
            <a:pPr rtl="0"/>
            <a:r>
              <a:rPr lang="pt-pt" sz="3300" dirty="0"/>
              <a:t>O Compromisso Global da ANSI - África</a:t>
            </a:r>
            <a:br>
              <a:rPr lang="en-US" sz="3300" dirty="0"/>
            </a:br>
            <a:br>
              <a:rPr lang="en-US" sz="3300" dirty="0"/>
            </a:br>
            <a:r>
              <a:rPr lang="pt-pt" sz="3600" dirty="0"/>
              <a:t>ARSO</a:t>
            </a:r>
            <a:br>
              <a:rPr lang="en-US" sz="3600" dirty="0"/>
            </a:br>
            <a:endParaRPr lang="en-US" sz="33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02923" y="939117"/>
            <a:ext cx="5683392" cy="4666159"/>
          </a:xfrm>
        </p:spPr>
        <p:txBody>
          <a:bodyPr rtlCol="0">
            <a:normAutofit fontScale="62500" lnSpcReduction="20000"/>
          </a:bodyPr>
          <a:lstStyle/>
          <a:p>
            <a:pPr rtl="0">
              <a:lnSpc>
                <a:spcPct val="120000"/>
              </a:lnSpc>
            </a:pPr>
            <a:r>
              <a:rPr lang="pt-pt" dirty="0"/>
              <a:t>A Organização Africana de Normalização (ARSO) é a organização continental de normalização em África.</a:t>
            </a:r>
          </a:p>
          <a:p>
            <a:pPr rtl="0">
              <a:lnSpc>
                <a:spcPct val="120000"/>
              </a:lnSpc>
            </a:pPr>
            <a:r>
              <a:rPr lang="pt-pt" dirty="0"/>
              <a:t>A ARSO criou um novo subcomité de harmonização técnica para o saneamento no início de 2019.</a:t>
            </a:r>
          </a:p>
          <a:p>
            <a:pPr rtl="0">
              <a:lnSpc>
                <a:spcPct val="120000"/>
              </a:lnSpc>
            </a:pPr>
            <a:r>
              <a:rPr lang="pt-pt" dirty="0"/>
              <a:t>A ARSO reviu simultaneamente 4 normas ISO de saneamento não ligado à rede de esgotos em 2019: ISO 30500, ISO 24521, ISO 24510, ISO 24511.</a:t>
            </a:r>
          </a:p>
          <a:p>
            <a:pPr rtl="0">
              <a:lnSpc>
                <a:spcPct val="120000"/>
              </a:lnSpc>
            </a:pPr>
            <a:r>
              <a:rPr lang="pt-pt" dirty="0"/>
              <a:t>Os organismos membros votaram a favor da aprovação das quatro normas de forma idêntica.</a:t>
            </a:r>
          </a:p>
          <a:p>
            <a:pPr rtl="0">
              <a:lnSpc>
                <a:spcPct val="120000"/>
              </a:lnSpc>
            </a:pPr>
            <a:r>
              <a:rPr lang="pt-pt" dirty="0"/>
              <a:t>O Conselho ARSO aprovou as quatro normas como normas harmonizadas ARSO em Novembro de 2019.</a:t>
            </a:r>
          </a:p>
          <a:p>
            <a:pPr rtl="0">
              <a:lnSpc>
                <a:spcPct val="120000"/>
              </a:lnSpc>
            </a:pPr>
            <a:r>
              <a:rPr lang="pt-pt" dirty="0"/>
              <a:t>ISO 30500, ISO 24521, ISO 24510, ISO 24511 </a:t>
            </a:r>
            <a:r>
              <a:rPr lang="pt-pt" dirty="0" err="1"/>
              <a:t>adoptadas</a:t>
            </a:r>
            <a:r>
              <a:rPr lang="pt-pt" dirty="0"/>
              <a:t> como normas harmonizadas ARSO.</a:t>
            </a:r>
          </a:p>
          <a:p>
            <a:pPr rtl="0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012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sz="3600"/>
              <a:t>Reuniões ARSO</a:t>
            </a:r>
            <a:endParaRPr lang="en-US" b="1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84" y="236361"/>
            <a:ext cx="6509573" cy="4341823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0" y="2407272"/>
            <a:ext cx="5002924" cy="37521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23106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</TotalTime>
  <Words>2033</Words>
  <Application>Microsoft Office PowerPoint</Application>
  <PresentationFormat>Widescreen</PresentationFormat>
  <Paragraphs>181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Helvetica Neue</vt:lpstr>
      <vt:lpstr>Open Sans</vt:lpstr>
      <vt:lpstr>PingFang SC Regular</vt:lpstr>
      <vt:lpstr>1_Office Theme</vt:lpstr>
      <vt:lpstr>Progresso Global de  Normas ISO de saneamento não ligado à rede de esgotos e recursos online</vt:lpstr>
      <vt:lpstr>PowerPoint Presentation</vt:lpstr>
      <vt:lpstr>Adopção nacional das normas ISO 30500 e ISO 24521</vt:lpstr>
      <vt:lpstr>ISO 30500 Detalhe de adopção nacional</vt:lpstr>
      <vt:lpstr>Benefícios da Adopção Nacional da ISO 30500</vt:lpstr>
      <vt:lpstr>Benefícios da Adopção Idêntica da ISO 30500</vt:lpstr>
      <vt:lpstr>ISO 24521 Detalhe de adopção nacional</vt:lpstr>
      <vt:lpstr>O Compromisso Global da ANSI - África  ARSO </vt:lpstr>
      <vt:lpstr>Reuniões ARSO</vt:lpstr>
      <vt:lpstr>O Compromisso Global da ANSI - África Ocidental  CEDEAO</vt:lpstr>
      <vt:lpstr>Reunião da CEDEAO </vt:lpstr>
      <vt:lpstr>Compromisso Global da ANSI-Ásia do Sul</vt:lpstr>
      <vt:lpstr>Bangladesh</vt:lpstr>
      <vt:lpstr>Butão</vt:lpstr>
      <vt:lpstr>Compromisso Global da ANSI-Ásia do Sul</vt:lpstr>
      <vt:lpstr>Sri Lanka</vt:lpstr>
      <vt:lpstr>Compromisso Global da ANSI-Ásia do Sul</vt:lpstr>
      <vt:lpstr>Encontre ANSI em conferências internacionais de WASH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Attiya Sayyed</dc:creator>
  <cp:lastModifiedBy>Attiya Sayyed</cp:lastModifiedBy>
  <cp:revision>58</cp:revision>
  <dcterms:created xsi:type="dcterms:W3CDTF">2020-02-04T19:01:50Z</dcterms:created>
  <dcterms:modified xsi:type="dcterms:W3CDTF">2024-02-26T18:04:25Z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9DE8155F-7C74-4B64-9CB3-9C80C990114F</vt:lpwstr>
  </property>
  <property fmtid="{D5CDD505-2E9C-101B-9397-08002B2CF9AE}" pid="3" name="ArticulatePath">
    <vt:lpwstr>NSSS-Global-Adoption-Progress</vt:lpwstr>
  </property>
</Properties>
</file>