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3"/>
  </p:custDataLst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DE4"/>
    <a:srgbClr val="FFEB23"/>
    <a:srgbClr val="C6DF8C"/>
    <a:srgbClr val="6B308C"/>
    <a:srgbClr val="A5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87" autoAdjust="0"/>
  </p:normalViewPr>
  <p:slideViewPr>
    <p:cSldViewPr snapToGrid="0">
      <p:cViewPr varScale="1">
        <p:scale>
          <a:sx n="49" d="100"/>
          <a:sy n="49" d="100"/>
        </p:scale>
        <p:origin x="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D933A-087E-4DC0-887A-ED84AC6A5FB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C546D7-1B9C-4061-AD6A-33810E35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3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Author</a:t>
            </a:r>
          </a:p>
          <a:p>
            <a:pPr lvl="0" rtl="0"/>
            <a:r>
              <a:rPr lang="pt"/>
              <a:t>Partner, Venable LLP</a:t>
            </a:r>
          </a:p>
          <a:p>
            <a:pPr lvl="0" rtl="0"/>
            <a:r>
              <a:rPr lang="pt"/>
              <a:t>____________@Venable.com</a:t>
            </a:r>
          </a:p>
          <a:p>
            <a:pPr lvl="0" rtl="0"/>
            <a:r>
              <a:rPr lang="pt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rtlCol="0"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Author</a:t>
            </a:r>
          </a:p>
          <a:p>
            <a:pPr lvl="0" rtl="0"/>
            <a:r>
              <a:rPr lang="pt"/>
              <a:t>Partner, Venable LLP</a:t>
            </a:r>
          </a:p>
          <a:p>
            <a:pPr lvl="0" rtl="0"/>
            <a:r>
              <a:rPr lang="pt"/>
              <a:t>____________@Venable.com</a:t>
            </a:r>
          </a:p>
          <a:p>
            <a:pPr lvl="0" rtl="0"/>
            <a:r>
              <a:rPr lang="pt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" sz="85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470400" y="2542874"/>
            <a:ext cx="75438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  <a:buNone/>
            </a:pPr>
            <a:r>
              <a:rPr lang="pt" sz="4400" dirty="0"/>
              <a:t>Um retrato das políticas de normalização na África e na Ásia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486613" y="4805427"/>
            <a:ext cx="6781800" cy="15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r>
              <a:rPr lang="pt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Jeffrey G. Weiss	       		Tyler G. Welti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pt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Parceiro         		 	Conselheiro          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pt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8" y="220634"/>
            <a:ext cx="10411331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Índia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7889" y="1079499"/>
            <a:ext cx="10465322" cy="2713563"/>
          </a:xfrm>
        </p:spPr>
        <p:txBody>
          <a:bodyPr rtlCol="0">
            <a:spAutoFit/>
          </a:bodyPr>
          <a:lstStyle/>
          <a:p>
            <a:pPr rtl="0"/>
            <a:r>
              <a:rPr lang="pt" dirty="0"/>
              <a:t>O Departamento de Normas Indianas é um organismo nacional de desenvolvimento de normas, avaliação de conformidade e garantia de qualidade</a:t>
            </a:r>
          </a:p>
          <a:p>
            <a:pPr lvl="1" rtl="0"/>
            <a:r>
              <a:rPr lang="pt" dirty="0"/>
              <a:t>Os produtores de certos metais e outros bens devem testar os produtos nos centros de ensaio e marcação para verificar a conformidade com as normas</a:t>
            </a:r>
          </a:p>
          <a:p>
            <a:pPr lvl="1" rtl="0"/>
            <a:r>
              <a:rPr lang="pt" dirty="0"/>
              <a:t>Os produtos que cumprem as normas devem ostentar a marca Hallmark </a:t>
            </a:r>
            <a:br>
              <a:rPr lang="pt" dirty="0"/>
            </a:br>
            <a:r>
              <a:rPr lang="pt" dirty="0"/>
              <a:t>(para metais preciosos) e a marca Standards Mark (para outros bens)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9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B84097-5429-47A7-852A-5D7DDAE7C82F}"/>
              </a:ext>
            </a:extLst>
          </p:cNvPr>
          <p:cNvGrpSpPr/>
          <p:nvPr/>
        </p:nvGrpSpPr>
        <p:grpSpPr>
          <a:xfrm>
            <a:off x="3168584" y="3160184"/>
            <a:ext cx="5854830" cy="2925143"/>
            <a:chOff x="3403714" y="3194195"/>
            <a:chExt cx="5854830" cy="29251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A4883-6E79-4F15-89D9-2DADD1105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3" b="24255"/>
            <a:stretch/>
          </p:blipFill>
          <p:spPr>
            <a:xfrm>
              <a:off x="3403714" y="3194195"/>
              <a:ext cx="5854830" cy="29251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42EC30-BD76-4D3B-BD24-FD0868800C7E}"/>
                </a:ext>
              </a:extLst>
            </p:cNvPr>
            <p:cNvSpPr txBox="1"/>
            <p:nvPr/>
          </p:nvSpPr>
          <p:spPr>
            <a:xfrm>
              <a:off x="3591170" y="3645806"/>
              <a:ext cx="525305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5500">
                  <a:ln w="19050"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Normas </a:t>
              </a:r>
              <a:r>
                <a:rPr lang="pt" sz="5500">
                  <a:ln w="19050">
                    <a:solidFill>
                      <a:schemeClr val="bg1"/>
                    </a:solidFill>
                  </a:ln>
                  <a:solidFill>
                    <a:srgbClr val="E60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Internacionais</a:t>
              </a:r>
              <a:endParaRPr lang="fr-FR" sz="5500" dirty="0">
                <a:ln w="19050">
                  <a:solidFill>
                    <a:schemeClr val="bg1"/>
                  </a:solidFill>
                </a:ln>
                <a:solidFill>
                  <a:srgbClr val="E60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405858"/>
            <a:ext cx="10363200" cy="1754326"/>
          </a:xfrm>
        </p:spPr>
        <p:txBody>
          <a:bodyPr rtlCol="0">
            <a:spAutoFit/>
          </a:bodyPr>
          <a:lstStyle/>
          <a:p>
            <a:pPr rtl="0"/>
            <a:r>
              <a:rPr lang="pt" sz="4000" b="1"/>
              <a:t>Políticas nacionais e regionais sobre a utilização de normas para apoiar as políticas públicas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413"/>
            <a:ext cx="2743200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1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20634"/>
            <a:ext cx="10219528" cy="701731"/>
          </a:xfrm>
        </p:spPr>
        <p:txBody>
          <a:bodyPr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Politicas de normalização em regiões-chave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03433" y="3195851"/>
            <a:ext cx="3988567" cy="36621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6539" y="1143000"/>
            <a:ext cx="835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África: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ARSO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CEDEAO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Senegal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Quénia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África do Sul</a:t>
            </a:r>
          </a:p>
          <a:p>
            <a:pPr lvl="1" rtl="0"/>
            <a:endParaRPr lang="en-US" sz="28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Ásia: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pt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Índia</a:t>
            </a:r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0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8" y="4836"/>
            <a:ext cx="10436731" cy="1311128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Organização Regional Africana de Normalização (ARSO)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7889" y="1231900"/>
            <a:ext cx="10465322" cy="4737707"/>
          </a:xfrm>
        </p:spPr>
        <p:txBody>
          <a:bodyPr rtlCol="0">
            <a:spAutoFit/>
          </a:bodyPr>
          <a:lstStyle/>
          <a:p>
            <a:pPr rtl="0"/>
            <a:r>
              <a:rPr lang="pt" sz="2600" i="1" dirty="0"/>
              <a:t>O que é a ARSO?</a:t>
            </a:r>
          </a:p>
          <a:p>
            <a:pPr lvl="1" rtl="0"/>
            <a:r>
              <a:rPr lang="pt" dirty="0"/>
              <a:t>Organismo intergovernamental de normalização em África </a:t>
            </a:r>
            <a:br>
              <a:rPr lang="pt" dirty="0"/>
            </a:br>
            <a:r>
              <a:rPr lang="pt" dirty="0"/>
              <a:t>que elabora, harmoniza e implementa normas nacionais </a:t>
            </a:r>
            <a:br>
              <a:rPr lang="pt" dirty="0"/>
            </a:br>
            <a:r>
              <a:rPr lang="pt" dirty="0"/>
              <a:t>e/ou sub-regionais como “Normas Africanas”</a:t>
            </a:r>
          </a:p>
          <a:p>
            <a:pPr lvl="1" rtl="0"/>
            <a:r>
              <a:rPr lang="pt" dirty="0"/>
              <a:t>Oito Comunidades Económicas Regionais (REC) também </a:t>
            </a:r>
            <a:br>
              <a:rPr lang="pt" dirty="0"/>
            </a:br>
            <a:r>
              <a:rPr lang="pt" dirty="0"/>
              <a:t>elaboram normas regionais aplicáveis nas suas jurisdições</a:t>
            </a:r>
          </a:p>
          <a:p>
            <a:pPr marL="457200" lvl="1" indent="0" rtl="0">
              <a:buNone/>
            </a:pPr>
            <a:endParaRPr lang="en-US" sz="1100" dirty="0"/>
          </a:p>
          <a:p>
            <a:pPr rtl="0"/>
            <a:r>
              <a:rPr lang="pt" sz="2600" i="1" dirty="0"/>
              <a:t>Modelo de Harmonização das Normas Africanas (ASHAM)</a:t>
            </a:r>
          </a:p>
          <a:p>
            <a:pPr lvl="1" rtl="0"/>
            <a:r>
              <a:rPr lang="pt" dirty="0"/>
              <a:t>Processo de adopção/harmonização das Normas ISO como Normas Africanas</a:t>
            </a:r>
          </a:p>
          <a:p>
            <a:pPr lvl="1" rtl="0"/>
            <a:r>
              <a:rPr lang="pt" dirty="0"/>
              <a:t>Processo: normas "aceites" por 2/3 dos votos dos estados membros; "aprovadas" pelo Conselho ARSO; formalmente "adoptadas" pela Assembleia Geral da ARSO; os estados membros são orientados para adoptarem a norma dentro das suas jurisdições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751" t="10711" r="11187" b="10772"/>
          <a:stretch/>
        </p:blipFill>
        <p:spPr>
          <a:xfrm>
            <a:off x="9684221" y="831683"/>
            <a:ext cx="2362200" cy="2406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9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101" y="317584"/>
            <a:ext cx="10439400" cy="5078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sz="3000" b="1" dirty="0">
                <a:solidFill>
                  <a:srgbClr val="002060"/>
                </a:solidFill>
              </a:rPr>
              <a:t>A Comunidade Económica dos Estados da África Ocidental (CEDEAO)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0679" y="961187"/>
            <a:ext cx="11018787" cy="5792355"/>
          </a:xfrm>
        </p:spPr>
        <p:txBody>
          <a:bodyPr rtlCol="0">
            <a:spAutoFit/>
          </a:bodyPr>
          <a:lstStyle/>
          <a:p>
            <a:pPr rtl="0"/>
            <a:r>
              <a:rPr lang="pt" sz="2600" i="1" dirty="0"/>
              <a:t>O que é a CEDEAO?</a:t>
            </a:r>
          </a:p>
          <a:p>
            <a:pPr lvl="1" rtl="0"/>
            <a:r>
              <a:rPr lang="pt" dirty="0"/>
              <a:t>Organização regional de 15 estados membros. </a:t>
            </a:r>
          </a:p>
          <a:p>
            <a:pPr lvl="1" rtl="0"/>
            <a:r>
              <a:rPr lang="pt" dirty="0"/>
              <a:t>Missão: promover a cooperação e integração económica em toda a </a:t>
            </a:r>
            <a:br>
              <a:rPr lang="pt" dirty="0"/>
            </a:br>
            <a:r>
              <a:rPr lang="pt" dirty="0"/>
              <a:t>África Ocidental </a:t>
            </a:r>
          </a:p>
          <a:p>
            <a:pPr lvl="1" rtl="0"/>
            <a:endParaRPr lang="en-US" sz="1000" dirty="0"/>
          </a:p>
          <a:p>
            <a:pPr rtl="0"/>
            <a:r>
              <a:rPr lang="pt" sz="2600" dirty="0"/>
              <a:t>Elabora "ECOSTANDS" para harmonizar as normas</a:t>
            </a:r>
          </a:p>
          <a:p>
            <a:pPr lvl="1" rtl="0"/>
            <a:r>
              <a:rPr lang="pt" sz="2300" dirty="0"/>
              <a:t>Substitui automaticamente as normas nacionais </a:t>
            </a:r>
          </a:p>
          <a:p>
            <a:pPr lvl="1" rtl="0"/>
            <a:r>
              <a:rPr lang="pt" sz="2300" dirty="0"/>
              <a:t>Reduz o prazo para a adopção das normas e reduz os custos de implementação</a:t>
            </a:r>
          </a:p>
          <a:p>
            <a:pPr marL="457200" lvl="1" indent="0" rtl="0">
              <a:buNone/>
            </a:pPr>
            <a:endParaRPr lang="en-US" sz="1000" dirty="0"/>
          </a:p>
          <a:p>
            <a:pPr rtl="0"/>
            <a:r>
              <a:rPr lang="pt" sz="2600" dirty="0"/>
              <a:t>Espera-se que o Senegal proponha a criação</a:t>
            </a:r>
            <a:br>
              <a:rPr lang="en-US" sz="2600" dirty="0"/>
            </a:br>
            <a:r>
              <a:rPr lang="pt" sz="2600" dirty="0"/>
              <a:t>de uma Comissão de Harmonização </a:t>
            </a:r>
            <a:br>
              <a:rPr lang="en-US" sz="2600" dirty="0"/>
            </a:br>
            <a:r>
              <a:rPr lang="pt" sz="2600" dirty="0"/>
              <a:t>Técnica de revisão da ISO 30500 e </a:t>
            </a:r>
            <a:br>
              <a:rPr lang="en-US" sz="2600" dirty="0"/>
            </a:br>
            <a:r>
              <a:rPr lang="pt" sz="2600" dirty="0"/>
              <a:t>da ISO 24521 para a harmonização.</a:t>
            </a:r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lvl="1" rtl="0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0DBB37-B5A5-4C6C-A3C3-861D818D6A8E}"/>
              </a:ext>
            </a:extLst>
          </p:cNvPr>
          <p:cNvGrpSpPr/>
          <p:nvPr/>
        </p:nvGrpSpPr>
        <p:grpSpPr>
          <a:xfrm>
            <a:off x="6992101" y="3950164"/>
            <a:ext cx="5199899" cy="2907442"/>
            <a:chOff x="6992101" y="3950164"/>
            <a:chExt cx="5199899" cy="2907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89" y="3950164"/>
              <a:ext cx="5033211" cy="290744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2D6EC5-D518-4E52-B87A-F6328CDDA09B}"/>
                </a:ext>
              </a:extLst>
            </p:cNvPr>
            <p:cNvSpPr txBox="1"/>
            <p:nvPr/>
          </p:nvSpPr>
          <p:spPr>
            <a:xfrm>
              <a:off x="8205789" y="5795961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Guiné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F04F38-6B97-4533-9F5D-882F4DB896F3}"/>
                </a:ext>
              </a:extLst>
            </p:cNvPr>
            <p:cNvSpPr txBox="1"/>
            <p:nvPr/>
          </p:nvSpPr>
          <p:spPr>
            <a:xfrm>
              <a:off x="9591676" y="4791076"/>
              <a:ext cx="57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Mali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FF8D8F-2838-466E-B813-DE4F769CE0D5}"/>
                </a:ext>
              </a:extLst>
            </p:cNvPr>
            <p:cNvSpPr txBox="1"/>
            <p:nvPr/>
          </p:nvSpPr>
          <p:spPr>
            <a:xfrm>
              <a:off x="11149832" y="4860758"/>
              <a:ext cx="57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Níger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C6D36C-5160-4DF8-97F0-890921E41B47}"/>
                </a:ext>
              </a:extLst>
            </p:cNvPr>
            <p:cNvSpPr txBox="1"/>
            <p:nvPr/>
          </p:nvSpPr>
          <p:spPr>
            <a:xfrm>
              <a:off x="10718827" y="6017967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Nigéria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0BAC-B362-4FE8-8295-8D578A44A432}"/>
                </a:ext>
              </a:extLst>
            </p:cNvPr>
            <p:cNvSpPr txBox="1"/>
            <p:nvPr/>
          </p:nvSpPr>
          <p:spPr>
            <a:xfrm>
              <a:off x="10042427" y="5886604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Benim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D8D29F-0F1E-4ED6-80A6-0F87D7D5187D}"/>
                </a:ext>
              </a:extLst>
            </p:cNvPr>
            <p:cNvSpPr txBox="1"/>
            <p:nvPr/>
          </p:nvSpPr>
          <p:spPr>
            <a:xfrm>
              <a:off x="10015525" y="6171662"/>
              <a:ext cx="4732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Togo 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D8864-5BB5-433A-9396-9EA89CD5C43E}"/>
                </a:ext>
              </a:extLst>
            </p:cNvPr>
            <p:cNvSpPr txBox="1"/>
            <p:nvPr/>
          </p:nvSpPr>
          <p:spPr>
            <a:xfrm>
              <a:off x="9512404" y="5518961"/>
              <a:ext cx="719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Burkina Faso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5E4A41-DD7F-4293-A840-5661DBD6BE94}"/>
                </a:ext>
              </a:extLst>
            </p:cNvPr>
            <p:cNvSpPr txBox="1"/>
            <p:nvPr/>
          </p:nvSpPr>
          <p:spPr>
            <a:xfrm>
              <a:off x="9590735" y="6268610"/>
              <a:ext cx="562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Gana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1D6F03-AAAB-424C-A59B-E8517DD7B112}"/>
                </a:ext>
              </a:extLst>
            </p:cNvPr>
            <p:cNvSpPr txBox="1"/>
            <p:nvPr/>
          </p:nvSpPr>
          <p:spPr>
            <a:xfrm>
              <a:off x="8913257" y="6141077"/>
              <a:ext cx="721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Costa do Marfim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98FA30-D120-4A5E-B58E-DFC427F45B0B}"/>
                </a:ext>
              </a:extLst>
            </p:cNvPr>
            <p:cNvSpPr txBox="1"/>
            <p:nvPr/>
          </p:nvSpPr>
          <p:spPr>
            <a:xfrm>
              <a:off x="7788289" y="5242260"/>
              <a:ext cx="721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Senegal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9C87E3-E646-4FA1-99ED-22528A9650DB}"/>
                </a:ext>
              </a:extLst>
            </p:cNvPr>
            <p:cNvSpPr txBox="1"/>
            <p:nvPr/>
          </p:nvSpPr>
          <p:spPr>
            <a:xfrm>
              <a:off x="6992101" y="4985358"/>
              <a:ext cx="721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Cabo Verde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D9A2B3-49FD-472C-A280-086BECB41D62}"/>
                </a:ext>
              </a:extLst>
            </p:cNvPr>
            <p:cNvSpPr txBox="1"/>
            <p:nvPr/>
          </p:nvSpPr>
          <p:spPr>
            <a:xfrm>
              <a:off x="7206870" y="5595905"/>
              <a:ext cx="1013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Guiné-Bissau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41F468-0372-480F-A304-19CFF7B20D20}"/>
                </a:ext>
              </a:extLst>
            </p:cNvPr>
            <p:cNvSpPr txBox="1"/>
            <p:nvPr/>
          </p:nvSpPr>
          <p:spPr>
            <a:xfrm>
              <a:off x="7471457" y="5416097"/>
              <a:ext cx="671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Gâmbia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CB0EEA-8C58-40A1-8114-8601F3CF1574}"/>
                </a:ext>
              </a:extLst>
            </p:cNvPr>
            <p:cNvSpPr txBox="1"/>
            <p:nvPr/>
          </p:nvSpPr>
          <p:spPr>
            <a:xfrm>
              <a:off x="7937521" y="6157571"/>
              <a:ext cx="671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Serra Leoa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199B36-6C2C-4626-A1AD-A147267CAA60}"/>
                </a:ext>
              </a:extLst>
            </p:cNvPr>
            <p:cNvSpPr txBox="1"/>
            <p:nvPr/>
          </p:nvSpPr>
          <p:spPr>
            <a:xfrm>
              <a:off x="8377613" y="6452746"/>
              <a:ext cx="671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Libéria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544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101" y="207934"/>
            <a:ext cx="10439400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Senegal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7889" y="1079499"/>
            <a:ext cx="10719288" cy="4270400"/>
          </a:xfrm>
        </p:spPr>
        <p:txBody>
          <a:bodyPr rtlCol="0">
            <a:sp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pt" dirty="0"/>
              <a:t>Organismo nacional de normalização: Associação Senegalesa de Normalização (ASN)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" dirty="0"/>
              <a:t>A ASN é membro da Comissão Africana de Normalização Electrotécnica (AFSEC), ARSO, CEDEAO, do Programa de Países Filiados na IEC e da ISO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" dirty="0"/>
              <a:t>O processo de normalização não está bem definido</a:t>
            </a:r>
          </a:p>
          <a:p>
            <a:pPr marL="914400" lvl="2" indent="0" rtl="0">
              <a:buNone/>
            </a:pPr>
            <a:endParaRPr lang="en-US" sz="2700" dirty="0"/>
          </a:p>
          <a:p>
            <a:pPr marL="0" indent="0" rtl="0">
              <a:buNone/>
            </a:pPr>
            <a:endParaRPr lang="en-US" sz="3100" dirty="0"/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lvl="1" rtl="0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990" y="4888118"/>
            <a:ext cx="2542252" cy="1911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7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100" y="207934"/>
            <a:ext cx="10439399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Quénia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7889" y="1079499"/>
            <a:ext cx="10743351" cy="3865161"/>
          </a:xfrm>
        </p:spPr>
        <p:txBody>
          <a:bodyPr rtlCol="0">
            <a:spAutoFit/>
          </a:bodyPr>
          <a:lstStyle/>
          <a:p>
            <a:pPr rtl="0"/>
            <a:r>
              <a:rPr lang="pt" dirty="0"/>
              <a:t>Gabinete de Normas do Quénia (KEBS) </a:t>
            </a:r>
          </a:p>
          <a:p>
            <a:pPr rtl="0"/>
            <a:r>
              <a:rPr lang="pt" dirty="0"/>
              <a:t>O KEBS está a implementar um Plano Nacional de Normalização ao abrigo do Programa de Apoio Técnico da ISO para países em desenvolvimento</a:t>
            </a:r>
          </a:p>
          <a:p>
            <a:pPr lvl="1" rtl="0"/>
            <a:r>
              <a:rPr lang="pt" dirty="0"/>
              <a:t>O Plano “[p]revê um quadro para . . . decidir como utilizar recursos limitados </a:t>
            </a:r>
            <a:br>
              <a:rPr lang="pt" dirty="0"/>
            </a:br>
            <a:r>
              <a:rPr lang="pt" dirty="0"/>
              <a:t>de normalização através da priorização e do planeamento”</a:t>
            </a:r>
          </a:p>
          <a:p>
            <a:pPr lvl="2" rtl="0"/>
            <a:r>
              <a:rPr lang="pt" u="sng" dirty="0">
                <a:solidFill>
                  <a:srgbClr val="000000"/>
                </a:solidFill>
              </a:rPr>
              <a:t>Estratégia de Impacto Económico</a:t>
            </a:r>
            <a:endParaRPr lang="en-US" dirty="0"/>
          </a:p>
          <a:p>
            <a:pPr lvl="2" rtl="0"/>
            <a:r>
              <a:rPr lang="pt" sz="2000" u="sng" dirty="0"/>
              <a:t>Estratégia de Impacto Social</a:t>
            </a:r>
            <a:r>
              <a:rPr lang="pt" sz="2000" dirty="0"/>
              <a:t> </a:t>
            </a:r>
          </a:p>
          <a:p>
            <a:pPr lvl="2" rtl="0"/>
            <a:r>
              <a:rPr lang="pt" u="sng" dirty="0"/>
              <a:t>Prioridade da Política Governamental</a:t>
            </a:r>
            <a:endParaRPr lang="en-US" dirty="0"/>
          </a:p>
          <a:p>
            <a:pPr lvl="2" rtl="0"/>
            <a:r>
              <a:rPr lang="pt" sz="2000" u="sng" dirty="0"/>
              <a:t>Estratégia de Envolvimento das Partes Interessadas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937" y="4698813"/>
            <a:ext cx="4389755" cy="2101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49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100" y="200846"/>
            <a:ext cx="10439399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África do Sul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5704" y="1085702"/>
            <a:ext cx="10887739" cy="2500685"/>
          </a:xfrm>
        </p:spPr>
        <p:txBody>
          <a:bodyPr rtlCol="0">
            <a:spAutoFit/>
          </a:bodyPr>
          <a:lstStyle/>
          <a:p>
            <a:pPr rtl="0"/>
            <a:r>
              <a:rPr lang="pt" sz="3000" dirty="0"/>
              <a:t>Gabinete Sul Africano de Normas (SABS) </a:t>
            </a:r>
          </a:p>
          <a:p>
            <a:pPr lvl="1" rtl="0"/>
            <a:r>
              <a:rPr lang="pt" sz="2600" dirty="0"/>
              <a:t>Elabora, promove e mantém normas voluntárias de acordo com a </a:t>
            </a:r>
            <a:br>
              <a:rPr lang="pt" sz="2600" dirty="0"/>
            </a:br>
            <a:r>
              <a:rPr lang="pt" sz="2600" dirty="0"/>
              <a:t>Lei das Normas. </a:t>
            </a:r>
          </a:p>
          <a:p>
            <a:pPr lvl="1" rtl="0"/>
            <a:r>
              <a:rPr lang="pt" sz="2600" dirty="0"/>
              <a:t>Fornece serviços de avaliação da conformidade.</a:t>
            </a:r>
          </a:p>
          <a:p>
            <a:pPr lvl="1" rtl="0"/>
            <a:r>
              <a:rPr lang="pt" sz="2600" dirty="0"/>
              <a:t>Gere o "Mark Scheme" voluntário do SABS para indicar </a:t>
            </a:r>
            <a:br>
              <a:rPr lang="en-US" sz="2600" dirty="0"/>
            </a:br>
            <a:r>
              <a:rPr lang="pt" sz="2600" dirty="0"/>
              <a:t>que os produtos estão em conformidade com as normas.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4683" y="3955211"/>
            <a:ext cx="515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04" y="4141448"/>
            <a:ext cx="3585210" cy="21391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0B3EA7-4721-4435-8771-D3B9FB91FE56}"/>
              </a:ext>
            </a:extLst>
          </p:cNvPr>
          <p:cNvGrpSpPr/>
          <p:nvPr/>
        </p:nvGrpSpPr>
        <p:grpSpPr>
          <a:xfrm>
            <a:off x="9721117" y="2437442"/>
            <a:ext cx="2331340" cy="4362449"/>
            <a:chOff x="9721117" y="2437442"/>
            <a:chExt cx="2331340" cy="4362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1117" y="2437442"/>
              <a:ext cx="2314575" cy="436244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878F30-89E7-45C3-9D96-FC4ABDD0D225}"/>
                </a:ext>
              </a:extLst>
            </p:cNvPr>
            <p:cNvSpPr txBox="1"/>
            <p:nvPr/>
          </p:nvSpPr>
          <p:spPr>
            <a:xfrm>
              <a:off x="10233182" y="3572128"/>
              <a:ext cx="18192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pt" sz="2600" b="1" dirty="0">
                  <a:solidFill>
                    <a:srgbClr val="A53042"/>
                  </a:solidFill>
                </a:rPr>
                <a:t>Testado</a:t>
              </a:r>
            </a:p>
            <a:p>
              <a:pPr rtl="0"/>
              <a:r>
                <a:rPr lang="pt" sz="2600" b="1" dirty="0">
                  <a:solidFill>
                    <a:srgbClr val="A53042"/>
                  </a:solidFill>
                </a:rPr>
                <a:t>Aprovado</a:t>
              </a:r>
              <a:endParaRPr lang="fr-FR" sz="2600" b="1" dirty="0">
                <a:solidFill>
                  <a:srgbClr val="A5304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5A3BE-95F6-4D8F-8985-59DC09FC32C4}"/>
                </a:ext>
              </a:extLst>
            </p:cNvPr>
            <p:cNvSpPr txBox="1"/>
            <p:nvPr/>
          </p:nvSpPr>
          <p:spPr>
            <a:xfrm rot="170592">
              <a:off x="10271223" y="5111462"/>
              <a:ext cx="11664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pt" sz="2000" b="1" dirty="0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design</a:t>
              </a:r>
            </a:p>
            <a:p>
              <a:pPr rtl="0"/>
              <a:r>
                <a:rPr lang="pt" sz="2000" b="1" dirty="0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seguro</a:t>
              </a:r>
              <a:endParaRPr lang="fr-FR" sz="2000" b="1" dirty="0">
                <a:solidFill>
                  <a:srgbClr val="6B308C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BD51DB-48C5-49B6-8986-08A56F5E615F}"/>
                </a:ext>
              </a:extLst>
            </p:cNvPr>
            <p:cNvSpPr txBox="1"/>
            <p:nvPr/>
          </p:nvSpPr>
          <p:spPr>
            <a:xfrm rot="158024">
              <a:off x="10272930" y="5690738"/>
              <a:ext cx="1354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pt" sz="2400" spc="-100" dirty="0">
                  <a:solidFill>
                    <a:srgbClr val="C6DF8C"/>
                  </a:solidFill>
                  <a:latin typeface="Arial Rounded MT "/>
                </a:rPr>
                <a:t>para crianças</a:t>
              </a:r>
              <a:endParaRPr lang="fr-FR" sz="2400" spc="-100" dirty="0">
                <a:solidFill>
                  <a:srgbClr val="C6DF8C"/>
                </a:solidFill>
                <a:latin typeface="Arial Rounded MT 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618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CD08F0-EAF3-474A-8636-8452C9B135B3}"/>
              </a:ext>
            </a:extLst>
          </p:cNvPr>
          <p:cNvGrpSpPr/>
          <p:nvPr/>
        </p:nvGrpSpPr>
        <p:grpSpPr>
          <a:xfrm>
            <a:off x="8159692" y="3726011"/>
            <a:ext cx="4202540" cy="3161493"/>
            <a:chOff x="8159692" y="3726011"/>
            <a:chExt cx="4202540" cy="3161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2474" y="3726011"/>
              <a:ext cx="3819525" cy="312924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26BBFD-0670-496B-B76F-9DDC0050759E}"/>
                </a:ext>
              </a:extLst>
            </p:cNvPr>
            <p:cNvSpPr txBox="1"/>
            <p:nvPr/>
          </p:nvSpPr>
          <p:spPr>
            <a:xfrm>
              <a:off x="9649935" y="3928705"/>
              <a:ext cx="12858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400" dirty="0">
                  <a:solidFill>
                    <a:srgbClr val="FFEB23"/>
                  </a:solidFill>
                </a:rPr>
                <a:t>GB </a:t>
              </a:r>
              <a:br>
                <a:rPr lang="en-US" sz="1400" dirty="0">
                  <a:solidFill>
                    <a:srgbClr val="FFEB23"/>
                  </a:solidFill>
                </a:rPr>
              </a:br>
              <a:r>
                <a:rPr lang="pt" sz="1400" dirty="0">
                  <a:solidFill>
                    <a:srgbClr val="FFEB23"/>
                  </a:solidFill>
                </a:rPr>
                <a:t>Normas Nacionais</a:t>
              </a:r>
              <a:endParaRPr lang="fr-FR" sz="1400" dirty="0">
                <a:solidFill>
                  <a:srgbClr val="FFEB2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52817-9AC4-4B6D-96D6-5E5BAC93C66E}"/>
                </a:ext>
              </a:extLst>
            </p:cNvPr>
            <p:cNvSpPr txBox="1"/>
            <p:nvPr/>
          </p:nvSpPr>
          <p:spPr>
            <a:xfrm>
              <a:off x="9339261" y="4859331"/>
              <a:ext cx="18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400" b="1" dirty="0"/>
                <a:t>Normas Industriais</a:t>
              </a:r>
              <a:endParaRPr lang="fr-FR" sz="14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BC08C6-4A3F-4CDD-ACED-501D1B13193A}"/>
                </a:ext>
              </a:extLst>
            </p:cNvPr>
            <p:cNvSpPr txBox="1"/>
            <p:nvPr/>
          </p:nvSpPr>
          <p:spPr>
            <a:xfrm>
              <a:off x="9349898" y="5435038"/>
              <a:ext cx="18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400" b="1" dirty="0"/>
                <a:t>Normas Locais</a:t>
              </a:r>
              <a:endParaRPr lang="fr-FR" sz="14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80BD3B-4CD8-4545-849F-DA613D234EB9}"/>
                </a:ext>
              </a:extLst>
            </p:cNvPr>
            <p:cNvSpPr txBox="1"/>
            <p:nvPr/>
          </p:nvSpPr>
          <p:spPr>
            <a:xfrm>
              <a:off x="8752998" y="6058547"/>
              <a:ext cx="3079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400" b="1" dirty="0"/>
                <a:t>Normas Empresariais</a:t>
              </a:r>
              <a:endParaRPr lang="fr-FR" sz="1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D31FC7-8D01-4DAD-923C-7147E7B4E4B1}"/>
                </a:ext>
              </a:extLst>
            </p:cNvPr>
            <p:cNvSpPr txBox="1"/>
            <p:nvPr/>
          </p:nvSpPr>
          <p:spPr>
            <a:xfrm>
              <a:off x="8159692" y="6425839"/>
              <a:ext cx="420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2400" b="1" dirty="0"/>
                <a:t>Sistema de Normas da China</a:t>
              </a:r>
              <a:endParaRPr lang="fr-FR" sz="2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C34662-2225-4115-B141-3F5F760216AC}"/>
                </a:ext>
              </a:extLst>
            </p:cNvPr>
            <p:cNvSpPr txBox="1"/>
            <p:nvPr/>
          </p:nvSpPr>
          <p:spPr>
            <a:xfrm>
              <a:off x="9212515" y="5783130"/>
              <a:ext cx="1955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" sz="1100" dirty="0">
                  <a:solidFill>
                    <a:srgbClr val="9FCDE4"/>
                  </a:solidFill>
                </a:rPr>
                <a:t>www.gbstandarsd.org</a:t>
              </a:r>
              <a:endParaRPr lang="fr-FR" sz="1100" dirty="0">
                <a:solidFill>
                  <a:srgbClr val="9FCDE4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101" y="207934"/>
            <a:ext cx="10439400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China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7889" y="1079499"/>
            <a:ext cx="11072317" cy="4299639"/>
          </a:xfrm>
        </p:spPr>
        <p:txBody>
          <a:bodyPr rtlCol="0">
            <a:spAutoFit/>
          </a:bodyPr>
          <a:lstStyle/>
          <a:p>
            <a:pPr rtl="0"/>
            <a:r>
              <a:rPr lang="pt" dirty="0"/>
              <a:t>A Administração de Normalização da China supervisiona a normalização</a:t>
            </a:r>
          </a:p>
          <a:p>
            <a:pPr rtl="0"/>
            <a:r>
              <a:rPr lang="pt" dirty="0"/>
              <a:t>As normas são desenvolvidas e aplicadas de acordo com a recentemente revista “Lei de Normalização”</a:t>
            </a:r>
          </a:p>
          <a:p>
            <a:pPr lvl="1" rtl="0"/>
            <a:r>
              <a:rPr lang="pt" dirty="0"/>
              <a:t>Normas nacionais, sectoriais, locais, associativas e empresariais</a:t>
            </a:r>
          </a:p>
          <a:p>
            <a:pPr lvl="1" rtl="0"/>
            <a:r>
              <a:rPr lang="pt" dirty="0"/>
              <a:t>As </a:t>
            </a:r>
            <a:r>
              <a:rPr lang="pt" u="sng" dirty="0"/>
              <a:t>Normas Nacionais Obrigatórias</a:t>
            </a:r>
            <a:r>
              <a:rPr lang="pt" dirty="0"/>
              <a:t> são propostas e redigidas por departamentos administrativos, sujeitas à aprovação da Administração de Normalização.  </a:t>
            </a:r>
            <a:br>
              <a:rPr lang="ro-MD" dirty="0"/>
            </a:br>
            <a:r>
              <a:rPr lang="pt" dirty="0"/>
              <a:t>Os produtos que não cumpram não podem ser vendidos</a:t>
            </a:r>
          </a:p>
          <a:p>
            <a:pPr lvl="1" rtl="0"/>
            <a:r>
              <a:rPr lang="pt" dirty="0"/>
              <a:t>Também foram desenvolvidas </a:t>
            </a:r>
            <a:r>
              <a:rPr lang="pt" u="sng" dirty="0"/>
              <a:t>Normas Nacionais </a:t>
            </a:r>
            <a:br>
              <a:rPr lang="ro-MD" u="sng" dirty="0"/>
            </a:br>
            <a:r>
              <a:rPr lang="pt" u="sng" dirty="0"/>
              <a:t>Voluntárias</a:t>
            </a:r>
            <a:r>
              <a:rPr lang="pt" dirty="0"/>
              <a:t> por departamentos administrativos através de </a:t>
            </a:r>
            <a:br>
              <a:rPr lang="en-US" dirty="0"/>
            </a:br>
            <a:r>
              <a:rPr lang="pt" dirty="0"/>
              <a:t>comissões técnicas das partes interessadas</a:t>
            </a:r>
          </a:p>
          <a:p>
            <a:pPr lvl="1" rtl="0"/>
            <a:r>
              <a:rPr lang="pt" dirty="0"/>
              <a:t>As normas sectoriais e locais são sempre voluntárias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99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689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</vt:lpstr>
      <vt:lpstr>Arial Rounded MT Bold</vt:lpstr>
      <vt:lpstr>Calibri</vt:lpstr>
      <vt:lpstr>Calibri Light</vt:lpstr>
      <vt:lpstr>Ebrima</vt:lpstr>
      <vt:lpstr>Times New Roman</vt:lpstr>
      <vt:lpstr>Tw Cen MT Condensed</vt:lpstr>
      <vt:lpstr>Office Theme</vt:lpstr>
      <vt:lpstr>PowerPoint Presentation</vt:lpstr>
      <vt:lpstr>Políticas nacionais e regionais sobre a utilização de normas para apoiar as políticas públicas </vt:lpstr>
      <vt:lpstr>Politicas de normalização em regiões-chave</vt:lpstr>
      <vt:lpstr>Organização Regional Africana de Normalização (ARSO)</vt:lpstr>
      <vt:lpstr>A Comunidade Económica dos Estados da África Ocidental (CEDEAO)</vt:lpstr>
      <vt:lpstr>Senegal</vt:lpstr>
      <vt:lpstr>Quénia</vt:lpstr>
      <vt:lpstr>África do Sul</vt:lpstr>
      <vt:lpstr>China</vt:lpstr>
      <vt:lpstr>Índia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User</cp:lastModifiedBy>
  <cp:revision>15</cp:revision>
  <dcterms:created xsi:type="dcterms:W3CDTF">2020-04-30T18:32:43Z</dcterms:created>
  <dcterms:modified xsi:type="dcterms:W3CDTF">2020-07-03T09:46:42Z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375CCB6A-CCAE-4236-8422-70513ABFCF88</vt:lpwstr>
  </property>
  <property fmtid="{D5CDD505-2E9C-101B-9397-08002B2CF9AE}" pid="3" name="ArticulatePath">
    <vt:lpwstr>Standardization policies in Africa and Asia-Venable _ Políticas de normalização na África e na Ásia - Venable</vt:lpwstr>
  </property>
</Properties>
</file>