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82" r:id="rId3"/>
    <p:sldId id="267" r:id="rId4"/>
    <p:sldId id="268" r:id="rId5"/>
    <p:sldId id="270" r:id="rId6"/>
    <p:sldId id="271" r:id="rId7"/>
    <p:sldId id="269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81" r:id="rId19"/>
  </p:sldIdLst>
  <p:sldSz cx="12192000" cy="6858000"/>
  <p:notesSz cx="6858000" cy="9144000"/>
  <p:custDataLst>
    <p:tags r:id="rId21"/>
  </p:custDataLst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Comer" initials="JC" lastIdx="8" clrIdx="0">
    <p:extLst>
      <p:ext uri="{19B8F6BF-5375-455C-9EA6-DF929625EA0E}">
        <p15:presenceInfo xmlns:p15="http://schemas.microsoft.com/office/powerpoint/2012/main" userId="S-1-5-21-152333396-629559586-1489575960-963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674"/>
    <a:srgbClr val="0A55A3"/>
    <a:srgbClr val="3F6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77301" autoAdjust="0"/>
  </p:normalViewPr>
  <p:slideViewPr>
    <p:cSldViewPr snapToGrid="0">
      <p:cViewPr varScale="1">
        <p:scale>
          <a:sx n="49" d="100"/>
          <a:sy n="49" d="100"/>
        </p:scale>
        <p:origin x="1224" y="40"/>
      </p:cViewPr>
      <p:guideLst/>
    </p:cSldViewPr>
  </p:slideViewPr>
  <p:notesTextViewPr>
    <p:cViewPr>
      <p:scale>
        <a:sx n="1" d="1"/>
        <a:sy n="1" d="1"/>
      </p:scale>
      <p:origin x="0" y="-12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41081BF-235F-456B-8A53-EBFC6B44119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"/>
              <a:t>Edit Master text styles</a:t>
            </a:r>
          </a:p>
          <a:p>
            <a:pPr lvl="1" rtl="0"/>
            <a:r>
              <a:rPr lang="zh"/>
              <a:t>Second level</a:t>
            </a:r>
          </a:p>
          <a:p>
            <a:pPr lvl="2" rtl="0"/>
            <a:r>
              <a:rPr lang="zh"/>
              <a:t>Third level</a:t>
            </a:r>
          </a:p>
          <a:p>
            <a:pPr lvl="3" rtl="0"/>
            <a:r>
              <a:rPr lang="zh"/>
              <a:t>Fourth level</a:t>
            </a:r>
          </a:p>
          <a:p>
            <a:pPr lvl="4" rtl="0"/>
            <a:r>
              <a:rPr lang="zh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16DF8D1-1EAB-443D-BCA2-61A04CF78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DhNaJqEZvoM&amp;feature=youtu.be" TargetMode="External"/><Relationship Id="rId7" Type="http://schemas.openxmlformats.org/officeDocument/2006/relationships/hyperlink" Target="https://v.youku.com/v_show/id_XNDc4MzA0OTkyOA==.html?spm=a2hbt.13141534.app.5~5!2~5!2~5~5~5!2~5~5!2~5!2~5!2~5~5~A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ASPT3YMJdNo" TargetMode="External"/><Relationship Id="rId5" Type="http://schemas.openxmlformats.org/officeDocument/2006/relationships/hyperlink" Target="https://www.youtube.com/watch?v=9TJPg1AkoJ0&amp;" TargetMode="External"/><Relationship Id="rId4" Type="http://schemas.openxmlformats.org/officeDocument/2006/relationships/hyperlink" Target="https://www.youtube.com/watch?v=Gxl_DB-peqc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Standard/StandardAdoptionMap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" dirty="0"/>
              <a:t>请您观看用您选择的语言讲解的2分钟卫生标准</a:t>
            </a:r>
            <a:r>
              <a:rPr lang="z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视频：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(English Subtitles) </a:t>
            </a:r>
            <a:r>
              <a:rPr lang="z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https://www.youtube.com/watch?v=DhNaJqEZvoM&amp;feature=youtu.be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Normes d'assainissement en 2 minutes (sous-titres Français) </a:t>
            </a:r>
            <a:r>
              <a:rPr lang="z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https://www.youtube.com/watch?v=Gxl_DB-peqc</a:t>
            </a:r>
            <a:endParaRPr lang="fr-FR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Normas de saneamento em 2 minutos (legendas </a:t>
            </a:r>
            <a:r>
              <a:rPr lang="zh" dirty="0"/>
              <a:t>em Português</a:t>
            </a:r>
            <a:r>
              <a:rPr lang="z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z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https://www.youtube.com/watch?v=9TJPg1AkoJ0&amp;</a:t>
            </a:r>
            <a:r>
              <a:rPr lang="z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(Chinese subtitles)/ 两分钟了解卫生标准 </a:t>
            </a:r>
            <a:r>
              <a:rPr lang="z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（中文字幕）</a:t>
            </a:r>
            <a:r>
              <a:rPr lang="z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https://www.youtube.com/watch?v=ASPT3YMJdNo</a:t>
            </a:r>
            <a:r>
              <a:rPr lang="z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</a:t>
            </a:r>
            <a:r>
              <a:rPr lang="z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https://v.youku.com/v_show/id_XNDc4MzA0OTkyOA==.html?spm=a2hbt.13141534.app.5~5!2~5!2~5~5~5!2~5~5!2~5!2~5!2~5~5~A</a:t>
            </a:r>
            <a:endParaRPr lang="en-US" sz="1200" b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请</a:t>
            </a:r>
            <a:r>
              <a:rPr lang="zh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在此处查看所有视频：</a:t>
            </a:r>
            <a:r>
              <a:rPr lang="zh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97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"/>
              <a:t>ECOWAS THC 会议</a:t>
            </a:r>
          </a:p>
          <a:p>
            <a:pPr rtl="0"/>
            <a:r>
              <a:rPr lang="zh"/>
              <a:t>科特迪瓦</a:t>
            </a:r>
            <a:r>
              <a:rPr lang="zh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阿比让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"/>
              <a:t>2019年8月 </a:t>
            </a:r>
          </a:p>
        </p:txBody>
      </p:sp>
    </p:spTree>
    <p:extLst>
      <p:ext uri="{BB962C8B-B14F-4D97-AF65-F5344CB8AC3E}">
        <p14:creationId xmlns:p14="http://schemas.microsoft.com/office/powerpoint/2010/main" val="4210708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indent="0" rtl="0">
              <a:buFont typeface="Arial" panose="020B0604020202020204" pitchFamily="34" charset="0"/>
              <a:buNone/>
            </a:pPr>
            <a:r>
              <a:rPr lang="zh" sz="220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除了南亚和非洲采用外，美国还联合加拿大于2019年11月在全国范围内采用了ISO 30500标准。据信，符合ISO 30500标准的产品也非常适用于美国/加拿大国家公园、农村地区和生态友好型建筑。</a:t>
            </a:r>
          </a:p>
          <a:p>
            <a:pPr rtl="0"/>
            <a:endParaRPr lang="en-US" sz="2200" baseline="0" dirty="0">
              <a:effectLst/>
              <a:latin typeface="Helvetica Neue"/>
              <a:sym typeface="Helvetica Neue"/>
            </a:endParaRPr>
          </a:p>
          <a:p>
            <a:pPr rtl="0"/>
            <a:r>
              <a:rPr lang="zh" sz="220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如果想了解如何简化您的流程，或者了解问题，尽管告诉ANSI！我们很高兴分享更多关于国家进程/调查结果的信息。</a:t>
            </a:r>
            <a:endParaRPr lang="en-US" baseline="0" dirty="0"/>
          </a:p>
          <a:p>
            <a:pPr rtl="0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618531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"/>
              <a:t>2019年1月孟加拉国达卡会议</a:t>
            </a:r>
          </a:p>
        </p:txBody>
      </p:sp>
    </p:spTree>
    <p:extLst>
      <p:ext uri="{BB962C8B-B14F-4D97-AF65-F5344CB8AC3E}">
        <p14:creationId xmlns:p14="http://schemas.microsoft.com/office/powerpoint/2010/main" val="931897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"/>
              <a:t>2020年1月不丹廷布会议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464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256016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"/>
              <a:t>2020年1月</a:t>
            </a:r>
            <a:r>
              <a:rPr lang="en-US" dirty="0"/>
              <a:t/>
            </a:r>
            <a:br>
              <a:rPr lang="en-US" dirty="0"/>
            </a:br>
            <a:r>
              <a:rPr lang="zh"/>
              <a:t>斯里兰卡标准协会（SLSI）主办的无下水管道厕所卫生处理标准研讨会</a:t>
            </a:r>
          </a:p>
          <a:p>
            <a:pPr rtl="0"/>
            <a:r>
              <a:rPr lang="zh"/>
              <a:t>斯里兰卡科伦坡</a:t>
            </a:r>
          </a:p>
        </p:txBody>
      </p:sp>
    </p:spTree>
    <p:extLst>
      <p:ext uri="{BB962C8B-B14F-4D97-AF65-F5344CB8AC3E}">
        <p14:creationId xmlns:p14="http://schemas.microsoft.com/office/powerpoint/2010/main" val="3419160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indent="0" rtl="0">
              <a:buFont typeface="Arial" panose="020B0604020202020204" pitchFamily="34" charset="0"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792971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" dirty="0"/>
              <a:t>请访问：</a:t>
            </a:r>
            <a:r>
              <a:rPr lang="zh" dirty="0">
                <a:hlinkClick r:id="rId3"/>
              </a:rPr>
              <a:t>https://sanitation.ansi.org/Standard/StandardAdoptionMap</a:t>
            </a:r>
            <a:r>
              <a:rPr lang="zh" dirty="0"/>
              <a:t> </a:t>
            </a:r>
            <a:r>
              <a:rPr lang="zh-CN" altLang="en-US"/>
              <a:t>以获得最新地图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05814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87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33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584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87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"/>
              <a:t>在非洲，区域性和非洲大陆标准机构同时审查了ISO无下水管道厕所卫生处理标准（NSSS）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"/>
              <a:t>2018年末，ANSI与ARSO接洽，请求同时审查并通过ISO 30500、ISO 24521、ISO 24510、ISO 24511标准。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"/>
              <a:t>2019年初，ARSO新成立了一支卫生小组委员会，以便在ARSO层面审查这些标准。</a:t>
            </a:r>
          </a:p>
          <a:p>
            <a:pPr marL="171450" marR="0" lvl="0" indent="-171450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"/>
              <a:t>成立第一支卫生委员会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"/>
              <a:t>2019年年中，ARSO召开会议，审查了4项ISO NSSS标准，32个成员国参加了技术委员会，这是ARSO历史上规模最大的一次技术委员会。</a:t>
            </a:r>
          </a:p>
        </p:txBody>
      </p:sp>
    </p:spTree>
    <p:extLst>
      <p:ext uri="{BB962C8B-B14F-4D97-AF65-F5344CB8AC3E}">
        <p14:creationId xmlns:p14="http://schemas.microsoft.com/office/powerpoint/2010/main" val="2217592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"/>
              <a:t>ARSO THC 08-3会议</a:t>
            </a:r>
          </a:p>
          <a:p>
            <a:pPr rtl="0"/>
            <a:r>
              <a:rPr lang="zh"/>
              <a:t>2019年5月，肯尼亚内罗毕（左）</a:t>
            </a:r>
          </a:p>
          <a:p>
            <a:pPr rtl="0"/>
            <a:r>
              <a:rPr lang="zh"/>
              <a:t>2019年7月，坦桑尼亚达累斯萨拉姆（右）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35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" dirty="0"/>
              <a:t>2019年初，ANSI与ECOWAS接洽，要求同时审查ISO 30500和ISO 24521标准。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" dirty="0"/>
              <a:t>2019年年中，ECOWAS新成立一支卫生小组委员会，在ECOWAS层面审查这些标准。</a:t>
            </a:r>
          </a:p>
          <a:p>
            <a:pPr marL="628650" marR="0" lvl="1" indent="-171450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" dirty="0"/>
              <a:t>成立第一支卫生小组委员会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" dirty="0"/>
              <a:t>2019年年中，ECOWAS召开会议，审查了2项ISO无下水管道厕所卫生处理标准（ISO 30500和ISO 24521）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这两项标准经成员机构批准后，提交ECOWAS TMC审查。如果获得TMC批准，ISO标准将成为ECOWAS的统一标准。所有15个ECOWAS成员国都必须通过其ECOSHAM机制在国家层面采用ECOWAS的统一标准。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-CN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西非经共体技术管理委员会于 </a:t>
            </a:r>
            <a:r>
              <a:rPr lang="en-US" altLang="zh-CN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2021 </a:t>
            </a:r>
            <a:r>
              <a:rPr lang="zh-CN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年 </a:t>
            </a:r>
            <a:r>
              <a:rPr lang="en-US" altLang="zh-CN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6 </a:t>
            </a:r>
            <a:r>
              <a:rPr lang="zh-CN" altLang="en-US" sz="220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月批准该标准为西非经共体协调标准。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058377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7182D8-AC61-FE4C-9C12-9BDD09586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B9EA2A7-AB4E-6D47-B359-E456A7C23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7224" y="3931960"/>
            <a:ext cx="4231341" cy="19309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rtl="0"/>
            <a:r>
              <a:rPr lang="zh"/>
              <a:t>Presenter(s)</a:t>
            </a:r>
          </a:p>
          <a:p>
            <a:pPr rtl="0"/>
            <a:r>
              <a:rPr lang="zh"/>
              <a:t>Date</a:t>
            </a:r>
          </a:p>
          <a:p>
            <a:pPr rtl="0"/>
            <a:r>
              <a:rPr lang="zh"/>
              <a:t>Event</a:t>
            </a:r>
          </a:p>
          <a:p>
            <a:pPr rtl="0"/>
            <a:r>
              <a:rPr lang="zh"/>
              <a:t>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44FD1-6E88-FA4F-9802-157F7D1C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AD5C0-3D80-F647-AE90-78ABB691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C3D1-C7A1-B848-A973-87B4CFCF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257D5-5F3F-E248-9373-1DE92F7C5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8" y="1894682"/>
            <a:ext cx="4686725" cy="855662"/>
          </a:xfrm>
          <a:prstGeom prst="rect">
            <a:avLst/>
          </a:prstGeom>
        </p:spPr>
        <p:txBody>
          <a:bodyPr lIns="0" tIns="0" rIns="0" bIns="0" rtlCol="0" anchor="t"/>
          <a:lstStyle>
            <a:lvl1pPr marL="0" indent="0" algn="r">
              <a:buNone/>
              <a:defRPr/>
            </a:lvl1pPr>
          </a:lstStyle>
          <a:p>
            <a:pPr lvl="0" rtl="0"/>
            <a:r>
              <a:rPr lang="zh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895574-6685-FF49-9137-361CF3C52A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9791" y="1038069"/>
            <a:ext cx="3926524" cy="715145"/>
          </a:xfrm>
        </p:spPr>
        <p:txBody>
          <a:bodyPr lIns="0" tIns="0" rIns="0" bIns="0" rtlCol="0" anchor="ctr" anchorCtr="0"/>
          <a:lstStyle>
            <a:lvl1pPr algn="r">
              <a:defRPr b="1">
                <a:solidFill>
                  <a:srgbClr val="0A55A3"/>
                </a:solidFill>
              </a:defRPr>
            </a:lvl1pPr>
          </a:lstStyle>
          <a:p>
            <a:pPr rtl="0"/>
            <a:r>
              <a:rPr lang="zh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00319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 - more info">
    <p:bg>
      <p:bgPr>
        <a:solidFill>
          <a:srgbClr val="0074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94054" r="103" b="-103"/>
          <a:stretch/>
        </p:blipFill>
        <p:spPr>
          <a:xfrm rot="10800000" flipH="1">
            <a:off x="-9525" y="6474756"/>
            <a:ext cx="12201525" cy="383248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44437" y="469045"/>
            <a:ext cx="7197907" cy="594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lvl="0" indent="0" algn="just" defTabSz="308059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" sz="2700" b="0" spc="0">
                <a:solidFill>
                  <a:srgbClr val="97D2FF"/>
                </a:solidFill>
                <a:latin typeface="+mj-lt"/>
              </a:rPr>
              <a:t>For More Information</a:t>
            </a:r>
            <a:endParaRPr kumimoji="0" lang="en-US" sz="2700" b="0" i="0" u="none" strike="noStrike" cap="none" spc="-27" normalizeH="0" baseline="0" dirty="0">
              <a:ln>
                <a:noFill/>
              </a:ln>
              <a:solidFill>
                <a:srgbClr val="97D2FF"/>
              </a:solidFill>
              <a:effectLst/>
              <a:uFillTx/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381627" y="1526471"/>
            <a:ext cx="5981700" cy="414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lvl="0" indent="0" algn="l" defTabSz="308059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" sz="1800" b="1" spc="0">
                <a:solidFill>
                  <a:srgbClr val="FFFFFF"/>
                </a:solidFill>
                <a:latin typeface="+mj-lt"/>
              </a:rPr>
              <a:t>American National Standards Institute</a:t>
            </a:r>
            <a:endParaRPr kumimoji="0" lang="en-US" sz="1800" b="1" i="0" u="none" strike="noStrike" cap="none" spc="-27" normalizeH="0" baseline="0" dirty="0">
              <a:ln>
                <a:noFill/>
              </a:ln>
              <a:solidFill>
                <a:srgbClr val="828994"/>
              </a:solidFill>
              <a:effectLst/>
              <a:uFillTx/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5381625" y="2111703"/>
            <a:ext cx="6279152" cy="478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69B3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>
              <a:lnSpc>
                <a:spcPct val="125000"/>
              </a:lnSpc>
              <a:defRPr/>
            </a:pPr>
            <a:r>
              <a:rPr lang="zh" sz="1351" b="1" spc="0">
                <a:solidFill>
                  <a:srgbClr val="97D2FF"/>
                </a:solidFill>
                <a:latin typeface="+mj-lt"/>
                <a:ea typeface="ＭＳ Ｐゴシック" charset="-128"/>
              </a:rPr>
              <a:t>Headquarters</a:t>
            </a:r>
            <a:r>
              <a:rPr lang="zh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					</a:t>
            </a:r>
            <a:r>
              <a:rPr lang="zh" sz="1351" b="1" spc="0">
                <a:solidFill>
                  <a:srgbClr val="97D2FF"/>
                </a:solidFill>
                <a:latin typeface="+mj-lt"/>
                <a:ea typeface="ＭＳ Ｐゴシック" charset="-128"/>
              </a:rPr>
              <a:t>New York Office</a:t>
            </a:r>
          </a:p>
          <a:p>
            <a:pPr algn="l" rtl="0">
              <a:lnSpc>
                <a:spcPct val="125000"/>
              </a:lnSpc>
              <a:defRPr/>
            </a:pPr>
            <a:r>
              <a:rPr lang="zh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1899 L Street, NW				25 West 43rd Street</a:t>
            </a:r>
          </a:p>
          <a:p>
            <a:pPr algn="l" rtl="0">
              <a:lnSpc>
                <a:spcPct val="125000"/>
              </a:lnSpc>
              <a:defRPr/>
            </a:pPr>
            <a:r>
              <a:rPr lang="zh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11th Floor						4th Floor	</a:t>
            </a:r>
          </a:p>
          <a:p>
            <a:pPr algn="l" rtl="0">
              <a:lnSpc>
                <a:spcPct val="125000"/>
              </a:lnSpc>
              <a:defRPr/>
            </a:pPr>
            <a:r>
              <a:rPr lang="zh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Washington, DC  20036			New York, NY 10036	</a:t>
            </a:r>
          </a:p>
          <a:p>
            <a:pPr algn="l" rtl="0">
              <a:lnSpc>
                <a:spcPct val="125000"/>
              </a:lnSpc>
              <a:defRPr/>
            </a:pPr>
            <a:r>
              <a:rPr lang="zh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T:  202.293.8020				T:   212.642.4900 </a:t>
            </a:r>
            <a:r>
              <a:rPr lang="en-US" altLang="en-US" sz="1351" spc="0" baseline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/>
            </a:r>
            <a:br>
              <a:rPr lang="en-US" altLang="en-US" sz="1351" spc="0" baseline="0" dirty="0">
                <a:solidFill>
                  <a:srgbClr val="97D2FF"/>
                </a:solidFill>
                <a:latin typeface="+mj-lt"/>
                <a:ea typeface="ＭＳ Ｐゴシック" charset="-128"/>
              </a:rPr>
            </a:br>
            <a:r>
              <a:rPr lang="zh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F:  202.293.9287				F:   212.398.0023 </a:t>
            </a:r>
          </a:p>
          <a:p>
            <a:pPr algn="l" rtl="0">
              <a:lnSpc>
                <a:spcPct val="125000"/>
              </a:lnSpc>
              <a:defRPr/>
            </a:pPr>
            <a:endParaRPr lang="en-US" altLang="en-US" sz="165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 rtl="0">
              <a:lnSpc>
                <a:spcPct val="150000"/>
              </a:lnSpc>
              <a:defRPr/>
            </a:pPr>
            <a:r>
              <a:rPr lang="zh" sz="2025" b="1" spc="0">
                <a:solidFill>
                  <a:srgbClr val="FFFFFF"/>
                </a:solidFill>
                <a:latin typeface="+mj-lt"/>
                <a:ea typeface="ＭＳ Ｐゴシック" charset="-128"/>
              </a:rPr>
              <a:t>www.ansi.org</a:t>
            </a:r>
          </a:p>
          <a:p>
            <a:pPr algn="ctr" rtl="0">
              <a:lnSpc>
                <a:spcPct val="150000"/>
              </a:lnSpc>
              <a:defRPr/>
            </a:pPr>
            <a:endParaRPr lang="en-US" altLang="en-US" sz="1000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 rtl="0">
              <a:lnSpc>
                <a:spcPct val="150000"/>
              </a:lnSpc>
              <a:defRPr/>
            </a:pPr>
            <a:r>
              <a:rPr lang="zh" sz="2025" b="1" spc="0">
                <a:solidFill>
                  <a:srgbClr val="FFFFFF"/>
                </a:solidFill>
                <a:latin typeface="+mj-lt"/>
                <a:ea typeface="ＭＳ Ｐゴシック" charset="-128"/>
              </a:rPr>
              <a:t>webstore.ansi.org</a:t>
            </a:r>
          </a:p>
          <a:p>
            <a:pPr algn="ctr" rtl="0">
              <a:lnSpc>
                <a:spcPct val="150000"/>
              </a:lnSpc>
              <a:defRPr/>
            </a:pPr>
            <a:endParaRPr lang="en-US" altLang="en-US" sz="1000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 rtl="0">
              <a:lnSpc>
                <a:spcPct val="150000"/>
              </a:lnSpc>
              <a:defRPr/>
            </a:pPr>
            <a:r>
              <a:rPr lang="zh" sz="2025" b="1" spc="0">
                <a:solidFill>
                  <a:srgbClr val="FFFFFF"/>
                </a:solidFill>
                <a:latin typeface="+mj-lt"/>
                <a:ea typeface="ＭＳ Ｐゴシック" charset="-128"/>
              </a:rPr>
              <a:t>sanitation.ansi.org</a:t>
            </a:r>
          </a:p>
          <a:p>
            <a:pPr algn="ctr" rtl="0">
              <a:lnSpc>
                <a:spcPct val="140000"/>
              </a:lnSpc>
              <a:defRPr/>
            </a:pPr>
            <a:endParaRPr lang="en-US" altLang="en-US" sz="2025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4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44437" y="1557206"/>
            <a:ext cx="4254681" cy="2708117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sz="1500" b="1" spc="0" baseline="0">
                <a:solidFill>
                  <a:srgbClr val="FFFFFF"/>
                </a:solidFill>
                <a:latin typeface="+mj-lt"/>
              </a:defRPr>
            </a:lvl1pPr>
            <a:lvl2pPr marL="166680" indent="0">
              <a:buFontTx/>
              <a:buNone/>
              <a:defRPr/>
            </a:lvl2pPr>
            <a:lvl3pPr marL="333358" indent="0">
              <a:buFontTx/>
              <a:buNone/>
              <a:defRPr/>
            </a:lvl3pPr>
            <a:lvl4pPr marL="500038" indent="0">
              <a:buFontTx/>
              <a:buNone/>
              <a:defRPr/>
            </a:lvl4pPr>
            <a:lvl5pPr marL="666718" indent="0">
              <a:buFontTx/>
              <a:buNone/>
              <a:defRPr/>
            </a:lvl5pPr>
          </a:lstStyle>
          <a:p>
            <a:pPr lvl="0" rtl="0"/>
            <a:r>
              <a:rPr lang="zh"/>
              <a:t>Contact Name</a:t>
            </a:r>
          </a:p>
          <a:p>
            <a:pPr lvl="0" rtl="0"/>
            <a:r>
              <a:rPr lang="zh"/>
              <a:t>Job Title</a:t>
            </a:r>
          </a:p>
          <a:p>
            <a:pPr lvl="0" rtl="0"/>
            <a:r>
              <a:rPr lang="zh"/>
              <a:t>Phone</a:t>
            </a:r>
          </a:p>
          <a:p>
            <a:pPr lvl="0" rtl="0"/>
            <a:r>
              <a:rPr lang="zh"/>
              <a:t>Email</a:t>
            </a:r>
          </a:p>
          <a:p>
            <a:pPr lvl="0" rtl="0"/>
            <a:endParaRPr lang="en-US" dirty="0"/>
          </a:p>
          <a:p>
            <a:pPr lvl="0" rtl="0"/>
            <a:r>
              <a:rPr lang="zh"/>
              <a:t>Web Page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1" y="5324622"/>
            <a:ext cx="3624351" cy="161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1856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9B406B-9A3E-DF4B-9113-23A0BDAEE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9/17/2020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A10FDA-7958-4B46-B0C1-0D84F1936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300038"/>
            <a:ext cx="2952750" cy="2371725"/>
          </a:xfr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"/>
              <a:t>discussion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8E84DB1-0342-934F-A91A-A893E50BE9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501063" y="3931956"/>
            <a:ext cx="3547501" cy="1930961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"/>
              <a:t>Presenter(s)</a:t>
            </a:r>
          </a:p>
          <a:p>
            <a:pPr rtl="0"/>
            <a:r>
              <a:rPr lang="zh"/>
              <a:t>Date</a:t>
            </a:r>
          </a:p>
          <a:p>
            <a:pPr rtl="0"/>
            <a:r>
              <a:rPr lang="zh"/>
              <a:t>Event</a:t>
            </a:r>
          </a:p>
          <a:p>
            <a:pPr rtl="0"/>
            <a:r>
              <a:rPr lang="zh"/>
              <a:t>Location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1B10C-51C0-4F44-83DD-E32ABCA7A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59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2C80C7-310B-1A43-BD7E-DD76A3347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13" r="68807" b="30775"/>
          <a:stretch/>
        </p:blipFill>
        <p:spPr>
          <a:xfrm>
            <a:off x="-37003" y="0"/>
            <a:ext cx="55347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6BF06-BDF3-5546-BF2E-1DA9421FC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35" y="2515235"/>
            <a:ext cx="3926524" cy="1325880"/>
          </a:xfrm>
        </p:spPr>
        <p:txBody>
          <a:bodyPr lIns="0" tIns="0" rIns="0" bIns="0" rtlCol="0" anchor="ctr" anchorCtr="0"/>
          <a:lstStyle>
            <a:lvl1pPr algn="r">
              <a:defRPr b="1" baseline="0">
                <a:solidFill>
                  <a:srgbClr val="0A55A3"/>
                </a:solidFill>
              </a:defRPr>
            </a:lvl1pPr>
          </a:lstStyle>
          <a:p>
            <a:pPr rtl="0"/>
            <a:r>
              <a:rPr lang="zh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3" y="1252728"/>
            <a:ext cx="5683392" cy="4352544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zh"/>
              <a:t>Click to edit Master text styles</a:t>
            </a:r>
          </a:p>
          <a:p>
            <a:pPr lvl="1" rtl="0"/>
            <a:r>
              <a:rPr lang="zh"/>
              <a:t>Second level</a:t>
            </a:r>
          </a:p>
          <a:p>
            <a:pPr lvl="2" rtl="0"/>
            <a:r>
              <a:rPr lang="zh"/>
              <a:t>Third level</a:t>
            </a:r>
          </a:p>
          <a:p>
            <a:pPr lvl="3" rtl="0"/>
            <a:r>
              <a:rPr lang="zh"/>
              <a:t>Fourth level</a:t>
            </a:r>
          </a:p>
          <a:p>
            <a:pPr lvl="4" rtl="0"/>
            <a:r>
              <a:rPr lang="zh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95BE2-42D1-FA41-B94E-C38DD3FF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3DB2E-EE73-F942-A54E-26D3DE29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2E259E-8B94-1748-884F-311C6C0C2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07C57-2048-2046-AD54-0E863C98F1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928817"/>
            <a:ext cx="10515600" cy="150018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"/>
              <a:t>discussion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9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05D4-CBAF-5046-A811-F35AE54F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/>
            </a:lvl1pPr>
          </a:lstStyle>
          <a:p>
            <a:pPr rtl="0"/>
            <a:r>
              <a:rPr lang="zh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AE237-BCEB-F042-B839-5F804625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27A8C-7831-A14B-92AE-0C881950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DA942-7081-564E-B272-A18036B8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1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062D-B4FD-FC4C-811D-C48421AA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rtlCol="0"/>
          <a:lstStyle>
            <a:lvl1pPr>
              <a:defRPr b="1"/>
            </a:lvl1pPr>
          </a:lstStyle>
          <a:p>
            <a:pPr rtl="0"/>
            <a:r>
              <a:rPr lang="zh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A4432-9C52-6F46-8954-7A023B5D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81163"/>
            <a:ext cx="5157787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zh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456CC-A5D6-C746-87C6-DD1866691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zh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1A214-1752-7B48-81FD-1A083073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F65E2-571C-DB4E-8DC1-F70EDA9B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24C6A-2D26-6A4E-BDDA-EB26829C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8200" y="2505075"/>
            <a:ext cx="5157787" cy="3755236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zh"/>
              <a:t>Click to edit Master text styles</a:t>
            </a:r>
          </a:p>
          <a:p>
            <a:pPr lvl="1" rtl="0"/>
            <a:r>
              <a:rPr lang="zh"/>
              <a:t>Second level</a:t>
            </a:r>
          </a:p>
          <a:p>
            <a:pPr lvl="2" rtl="0"/>
            <a:r>
              <a:rPr lang="zh"/>
              <a:t>Third level</a:t>
            </a:r>
          </a:p>
          <a:p>
            <a:pPr lvl="3" rtl="0"/>
            <a:r>
              <a:rPr lang="zh"/>
              <a:t>Fourth level</a:t>
            </a:r>
          </a:p>
          <a:p>
            <a:pPr lvl="4" rtl="0"/>
            <a:r>
              <a:rPr lang="zh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4902" y="2505075"/>
            <a:ext cx="5157787" cy="3755236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zh"/>
              <a:t>Click to edit Master text styles</a:t>
            </a:r>
          </a:p>
          <a:p>
            <a:pPr lvl="1" rtl="0"/>
            <a:r>
              <a:rPr lang="zh"/>
              <a:t>Second level</a:t>
            </a:r>
          </a:p>
          <a:p>
            <a:pPr lvl="2" rtl="0"/>
            <a:r>
              <a:rPr lang="zh"/>
              <a:t>Third level</a:t>
            </a:r>
          </a:p>
          <a:p>
            <a:pPr lvl="3" rtl="0"/>
            <a:r>
              <a:rPr lang="zh"/>
              <a:t>Fourth level</a:t>
            </a:r>
          </a:p>
          <a:p>
            <a:pPr lvl="4" rtl="0"/>
            <a:r>
              <a:rPr lang="zh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80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0"/>
            <a:ext cx="10515600" cy="1325563"/>
          </a:xfrm>
        </p:spPr>
        <p:txBody>
          <a:bodyPr rtlCol="0"/>
          <a:lstStyle>
            <a:lvl1pPr>
              <a:defRPr b="1"/>
            </a:lvl1pPr>
          </a:lstStyle>
          <a:p>
            <a:pPr rtl="0"/>
            <a:r>
              <a:rPr lang="zh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5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91D22-A5B6-4C47-905D-416D80F2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F3AFB-7A6B-DA40-A900-F037276F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3A714-81A9-F541-B241-8E250DD6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9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0D23-0584-8A44-93F9-1D90EDEAA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2" y="987429"/>
            <a:ext cx="10517188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"/>
              <a:t>[VIDEO]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8AB91-85C2-284E-B7A5-394EB18A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AEB2E-49EA-B94D-9DC4-DD308EE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6456F-1D63-4C4D-84AD-07BA116F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9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0522-2591-6544-A3EE-DE5B4BDF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BDD08-A3E3-B844-80D1-C933171EB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F237E-8602-EC41-997A-021E9CF3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 rtl="0"/>
            <a:r>
              <a:rPr lang="zh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18F18-7780-5640-A40F-98A72D81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DA447-ED4A-024D-BAF5-57703115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AB821-EC67-9E4D-BD97-72414B35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18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E6D6F-715E-D64A-8F1E-FAF5C6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2D8D-2001-3846-82C7-BABE3E23E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5" r:id="rId10"/>
    <p:sldLayoutId id="2147483676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A55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v.youku.com/v_show/id_XNDc4MzA0OTkyOA==.html?spm=a2hbt.13141534.app.5~5!2~5!2~5~5~5!2~5~5!2~5!2~5!2~5~5~A" TargetMode="External"/><Relationship Id="rId3" Type="http://schemas.openxmlformats.org/officeDocument/2006/relationships/notesSlide" Target="../notesSlides/notesSlide1.xml"/><Relationship Id="rId7" Type="http://schemas.openxmlformats.org/officeDocument/2006/relationships/hyperlink" Target="https://www.youtube.com/watch?v=9TJPg1AkoJ0&amp;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hyperlink" Target="https://www.youtube.com/watch?v=Gxl_DB-peqc" TargetMode="External"/><Relationship Id="rId5" Type="http://schemas.openxmlformats.org/officeDocument/2006/relationships/hyperlink" Target="https://www.youtube.com/watch?v=DhNaJqEZvoM&amp;feature=youtu.be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zh"/>
              <a:t>演示者姓名</a:t>
            </a:r>
          </a:p>
          <a:p>
            <a:pPr rtl="0"/>
            <a:r>
              <a:rPr lang="zh"/>
              <a:t>组织</a:t>
            </a:r>
          </a:p>
          <a:p>
            <a:pPr rtl="0"/>
            <a:r>
              <a:rPr lang="zh"/>
              <a:t>日期</a:t>
            </a:r>
          </a:p>
          <a:p>
            <a:pPr rtl="0"/>
            <a:r>
              <a:rPr lang="zh"/>
              <a:t>位置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0" y="3636987"/>
            <a:ext cx="4686725" cy="855663"/>
          </a:xfrm>
        </p:spPr>
        <p:txBody>
          <a:bodyPr rtlCol="0"/>
          <a:lstStyle/>
          <a:p>
            <a:pPr rtl="0"/>
            <a:r>
              <a:rPr lang="zh" dirty="0"/>
              <a:t>ISO 30500与ISO 24521</a:t>
            </a:r>
          </a:p>
          <a:p>
            <a:pPr rtl="0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9792" y="1038069"/>
            <a:ext cx="10993118" cy="715145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zh" dirty="0">
                <a:latin typeface="+mn-ea"/>
                <a:ea typeface="+mn-ea"/>
              </a:rPr>
              <a:t>ISO无下水管道厕所卫生处理标准的</a:t>
            </a:r>
            <a:r>
              <a:rPr lang="en-US" dirty="0">
                <a:latin typeface="+mn-ea"/>
                <a:ea typeface="+mn-ea"/>
              </a:rPr>
              <a:t/>
            </a:r>
            <a:br>
              <a:rPr lang="en-US" dirty="0">
                <a:latin typeface="+mn-ea"/>
                <a:ea typeface="+mn-ea"/>
              </a:rPr>
            </a:br>
            <a:r>
              <a:rPr lang="zh" dirty="0">
                <a:latin typeface="+mn-ea"/>
                <a:ea typeface="+mn-ea"/>
              </a:rPr>
              <a:t>全球进展</a:t>
            </a:r>
            <a:r>
              <a:rPr lang="en-US" altLang="zh" dirty="0">
                <a:latin typeface="+mn-ea"/>
                <a:ea typeface="+mn-ea"/>
              </a:rPr>
              <a:t> </a:t>
            </a:r>
            <a:r>
              <a:rPr lang="zh" dirty="0">
                <a:latin typeface="+mn-ea"/>
                <a:ea typeface="+mn-ea"/>
              </a:rPr>
              <a:t>及在线资源</a:t>
            </a: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5684833" y="6430173"/>
            <a:ext cx="6363731" cy="8556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zh" sz="1600" dirty="0"/>
              <a:t>截至20</a:t>
            </a:r>
            <a:r>
              <a:rPr lang="zh" sz="1600" dirty="0" smtClean="0"/>
              <a:t>2</a:t>
            </a:r>
            <a:r>
              <a:rPr lang="en-US" altLang="zh" sz="1600" dirty="0" smtClean="0"/>
              <a:t>2</a:t>
            </a:r>
            <a:r>
              <a:rPr lang="zh" sz="1600" dirty="0" smtClean="0"/>
              <a:t>年</a:t>
            </a:r>
            <a:r>
              <a:rPr lang="en-US" altLang="zh" sz="1600" dirty="0"/>
              <a:t>2</a:t>
            </a:r>
            <a:r>
              <a:rPr lang="zh" sz="1600" dirty="0" smtClean="0"/>
              <a:t>月</a:t>
            </a:r>
            <a:r>
              <a:rPr lang="en-US" altLang="zh" sz="1600" dirty="0" smtClean="0"/>
              <a:t>23</a:t>
            </a:r>
            <a:r>
              <a:rPr lang="zh" sz="1600" dirty="0" smtClean="0"/>
              <a:t>日</a:t>
            </a:r>
            <a:r>
              <a:rPr lang="zh" sz="1600" dirty="0"/>
              <a:t>的所有最新信息</a:t>
            </a:r>
          </a:p>
          <a:p>
            <a:pPr rtl="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14483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" y="2515235"/>
            <a:ext cx="4297680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zh" sz="3300" dirty="0">
                <a:latin typeface="+mn-ea"/>
                <a:ea typeface="+mn-ea"/>
              </a:rPr>
              <a:t>ANSI的全球参与 </a:t>
            </a:r>
            <a:r>
              <a:rPr lang="en-US" altLang="zh" sz="3300" dirty="0">
                <a:latin typeface="+mn-ea"/>
                <a:ea typeface="+mn-ea"/>
              </a:rPr>
              <a:t>–</a:t>
            </a:r>
            <a:r>
              <a:rPr lang="zh" sz="3300" dirty="0">
                <a:latin typeface="+mn-ea"/>
                <a:ea typeface="+mn-ea"/>
              </a:rPr>
              <a:t> 西非</a:t>
            </a:r>
            <a:r>
              <a:rPr lang="en-US" sz="3300" dirty="0">
                <a:latin typeface="+mn-ea"/>
                <a:ea typeface="+mn-ea"/>
              </a:rPr>
              <a:t/>
            </a:r>
            <a:br>
              <a:rPr lang="en-US" sz="3300" dirty="0">
                <a:latin typeface="+mn-ea"/>
                <a:ea typeface="+mn-ea"/>
              </a:rPr>
            </a:br>
            <a:r>
              <a:rPr lang="en-US" sz="3300" dirty="0">
                <a:latin typeface="+mn-ea"/>
                <a:ea typeface="+mn-ea"/>
              </a:rPr>
              <a:t/>
            </a:r>
            <a:br>
              <a:rPr lang="en-US" sz="3300" dirty="0">
                <a:latin typeface="+mn-ea"/>
                <a:ea typeface="+mn-ea"/>
              </a:rPr>
            </a:br>
            <a:r>
              <a:rPr lang="zh" sz="3300" dirty="0">
                <a:latin typeface="+mn-ea"/>
                <a:ea typeface="+mn-ea"/>
              </a:rPr>
              <a:t>ECOWAS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02921" y="464928"/>
            <a:ext cx="6141429" cy="6017740"/>
          </a:xfrm>
        </p:spPr>
        <p:txBody>
          <a:bodyPr rtlCol="0">
            <a:normAutofit/>
          </a:bodyPr>
          <a:lstStyle/>
          <a:p>
            <a:pPr rtl="0">
              <a:lnSpc>
                <a:spcPct val="120000"/>
              </a:lnSpc>
            </a:pPr>
            <a:r>
              <a:rPr lang="zh" sz="2200" dirty="0"/>
              <a:t>西非国家经济共同体（ECOWAS）是西非区域标准组织，有15个成员国。</a:t>
            </a:r>
          </a:p>
          <a:p>
            <a:pPr rtl="0">
              <a:lnSpc>
                <a:spcPct val="120000"/>
              </a:lnSpc>
            </a:pPr>
            <a:r>
              <a:rPr lang="zh" sz="2200" dirty="0"/>
              <a:t>ECOWAS于2019年年中成立了一个新的卫生技术协调小组委员会。</a:t>
            </a:r>
          </a:p>
          <a:p>
            <a:pPr rtl="0">
              <a:lnSpc>
                <a:spcPct val="120000"/>
              </a:lnSpc>
            </a:pPr>
            <a:r>
              <a:rPr lang="zh" sz="2200" dirty="0"/>
              <a:t>ECOWAS于2019年同时审查了2项ISO无下水管道厕所卫生处理标准：ISO 30500和ISO 24521。</a:t>
            </a:r>
          </a:p>
          <a:p>
            <a:pPr rtl="0">
              <a:lnSpc>
                <a:spcPct val="120000"/>
              </a:lnSpc>
            </a:pPr>
            <a:r>
              <a:rPr lang="zh" sz="2200" dirty="0"/>
              <a:t>ECOWAS成员机构于2020年1月表决通过将ISO 30500和ISO 24521作为ECOWAS统一标准的决议。</a:t>
            </a:r>
          </a:p>
          <a:p>
            <a:pPr>
              <a:lnSpc>
                <a:spcPct val="120000"/>
              </a:lnSpc>
            </a:pPr>
            <a:r>
              <a:rPr lang="zh-CN" altLang="en-US" sz="2200" dirty="0"/>
              <a:t>西非经共体技术管理委员会于 </a:t>
            </a:r>
            <a:r>
              <a:rPr lang="en-US" altLang="zh-CN" sz="2200" dirty="0"/>
              <a:t>2021 </a:t>
            </a:r>
            <a:r>
              <a:rPr lang="zh-CN" altLang="en-US" sz="2200" dirty="0"/>
              <a:t>年 </a:t>
            </a:r>
            <a:r>
              <a:rPr lang="en-US" altLang="zh-CN" sz="2200" dirty="0"/>
              <a:t>6 </a:t>
            </a:r>
            <a:r>
              <a:rPr lang="zh-CN" altLang="en-US" sz="2200" dirty="0"/>
              <a:t>月批准该标准为西非经共体协调标准。</a:t>
            </a:r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440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" sz="3300" dirty="0">
                <a:latin typeface="+mn-ea"/>
                <a:ea typeface="+mn-ea"/>
              </a:rPr>
              <a:t>ECOWAS会议	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8" b="17809"/>
          <a:stretch/>
        </p:blipFill>
        <p:spPr>
          <a:xfrm>
            <a:off x="387323" y="3504449"/>
            <a:ext cx="7166776" cy="321702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1"/>
          <a:stretch/>
        </p:blipFill>
        <p:spPr>
          <a:xfrm>
            <a:off x="6591831" y="481633"/>
            <a:ext cx="5141943" cy="2927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073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515235"/>
            <a:ext cx="4789170" cy="1325880"/>
          </a:xfrm>
        </p:spPr>
        <p:txBody>
          <a:bodyPr rtlCol="0">
            <a:normAutofit/>
          </a:bodyPr>
          <a:lstStyle/>
          <a:p>
            <a:pPr rtl="0"/>
            <a:r>
              <a:rPr lang="zh" sz="3300" dirty="0">
                <a:latin typeface="+mn-ea"/>
                <a:ea typeface="+mn-ea"/>
              </a:rPr>
              <a:t>ANSI的全球参与 - 南亚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68904" y="445770"/>
            <a:ext cx="5683392" cy="5530205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zh" sz="2200" b="1" dirty="0"/>
              <a:t>孟加拉国</a:t>
            </a:r>
          </a:p>
          <a:p>
            <a:pPr lvl="1" rtl="0">
              <a:lnSpc>
                <a:spcPct val="100000"/>
              </a:lnSpc>
            </a:pPr>
            <a:r>
              <a:rPr lang="zh" sz="2200" dirty="0"/>
              <a:t>2019年1月，ANSI联合孟加拉国标准和测试机构（BSTI）以及国家利益相关方召开了一次会议。</a:t>
            </a:r>
          </a:p>
          <a:p>
            <a:pPr lvl="1" rtl="0">
              <a:lnSpc>
                <a:spcPct val="100000"/>
              </a:lnSpc>
            </a:pPr>
            <a:r>
              <a:rPr lang="zh" sz="2200" dirty="0"/>
              <a:t>BSTI于2019年8月审查通过并在全国采用了ISO 30500、ISO 24521、ISO 24510、ISO 24511和IWA 28标准（完全相同）。</a:t>
            </a:r>
          </a:p>
          <a:p>
            <a:pPr rtl="0">
              <a:lnSpc>
                <a:spcPct val="100000"/>
              </a:lnSpc>
            </a:pPr>
            <a:r>
              <a:rPr lang="zh" sz="2200" b="1" dirty="0"/>
              <a:t>不丹</a:t>
            </a:r>
          </a:p>
          <a:p>
            <a:pPr lvl="1" rtl="0">
              <a:lnSpc>
                <a:spcPct val="100000"/>
              </a:lnSpc>
            </a:pPr>
            <a:r>
              <a:rPr lang="zh" sz="2200" dirty="0"/>
              <a:t>2020年1月，ANSI会见了不丹标准局（BSB）、工程和人居环境部（MWHS）和不丹厕所组织（BTO）的领导，讨论了ISO无下水管道厕所卫生处理标准及其在不丹的前景。</a:t>
            </a:r>
          </a:p>
          <a:p>
            <a:pPr rtl="0">
              <a:lnSpc>
                <a:spcPct val="100000"/>
              </a:lnSpc>
            </a:pPr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84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r" rtl="0"/>
            <a:r>
              <a:rPr lang="zh" sz="3600" dirty="0">
                <a:latin typeface="+mn-ea"/>
                <a:ea typeface="+mn-ea"/>
              </a:rPr>
              <a:t>孟加拉国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47" y="3540811"/>
            <a:ext cx="6653212" cy="2360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8" y="289680"/>
            <a:ext cx="5108028" cy="3831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538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" sz="3600" dirty="0">
                <a:latin typeface="+mn-ea"/>
                <a:ea typeface="+mn-ea"/>
              </a:rPr>
              <a:t>不丹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2" y="3369010"/>
            <a:ext cx="5028698" cy="3352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82" y="130222"/>
            <a:ext cx="4512276" cy="3008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50" y="3057983"/>
            <a:ext cx="4395699" cy="29304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485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4320" y="2515235"/>
            <a:ext cx="4469130" cy="1325880"/>
          </a:xfrm>
        </p:spPr>
        <p:txBody>
          <a:bodyPr rtlCol="0">
            <a:normAutofit/>
          </a:bodyPr>
          <a:lstStyle/>
          <a:p>
            <a:pPr rtl="0"/>
            <a:r>
              <a:rPr lang="zh" sz="3300" dirty="0">
                <a:latin typeface="+mn-ea"/>
                <a:ea typeface="+mn-ea"/>
              </a:rPr>
              <a:t>ANSI的全球参与 - 南亚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02923" y="233499"/>
            <a:ext cx="5683392" cy="5687241"/>
          </a:xfrm>
        </p:spPr>
        <p:txBody>
          <a:bodyPr rtlCol="0">
            <a:norm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zh" b="1" dirty="0"/>
              <a:t>斯里兰卡</a:t>
            </a:r>
          </a:p>
          <a:p>
            <a:pPr rtl="0">
              <a:lnSpc>
                <a:spcPct val="100000"/>
              </a:lnSpc>
            </a:pPr>
            <a:r>
              <a:rPr lang="zh" dirty="0"/>
              <a:t>2019年12月，ANSI与斯里兰卡标准协会（SLSI）领导层会面，讨论联合主要国家利益相关方举办提高认识研讨会的可能性。</a:t>
            </a:r>
          </a:p>
          <a:p>
            <a:pPr rtl="0">
              <a:lnSpc>
                <a:spcPct val="100000"/>
              </a:lnSpc>
            </a:pPr>
            <a:r>
              <a:rPr lang="zh" dirty="0"/>
              <a:t>SLSI于2020年1月在科伦坡与国家水务、环境卫生和卫生习惯（WASH）利益相关方共同举办了一次关于ISO无下水管道厕所卫生处理标准的提高认识讲习班。</a:t>
            </a:r>
          </a:p>
          <a:p>
            <a:pPr lvl="1" rtl="0">
              <a:lnSpc>
                <a:spcPct val="100000"/>
              </a:lnSpc>
            </a:pP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489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" sz="3600" dirty="0">
                <a:latin typeface="+mn-ea"/>
                <a:ea typeface="+mn-ea"/>
              </a:rPr>
              <a:t>斯里兰卡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7" y="1648699"/>
            <a:ext cx="7288952" cy="4707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990" y="240130"/>
            <a:ext cx="5142032" cy="3428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002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5740" y="2515235"/>
            <a:ext cx="4400550" cy="1325880"/>
          </a:xfrm>
        </p:spPr>
        <p:txBody>
          <a:bodyPr rtlCol="0">
            <a:normAutofit/>
          </a:bodyPr>
          <a:lstStyle/>
          <a:p>
            <a:pPr rtl="0"/>
            <a:r>
              <a:rPr lang="zh" sz="3300" dirty="0">
                <a:latin typeface="+mn-ea"/>
                <a:ea typeface="+mn-ea"/>
              </a:rPr>
              <a:t>ANSI的全球参与 - 南亚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72294" y="230323"/>
            <a:ext cx="5796894" cy="5895703"/>
          </a:xfrm>
        </p:spPr>
        <p:txBody>
          <a:bodyPr rtlCol="0">
            <a:no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zh" sz="2200" b="1" dirty="0"/>
              <a:t>尼泊尔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2018年5月，ANSI与国家级主要政府和私营部门利益相关方举行会议，讨论ISO无下水管道厕所卫生处理标准。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尼泊尔标准和计量局（NBSM）于2020年1月审查通过并在全国采用了ISO 24521标准。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NBSM目前正在审查ISO 24510和ISO 24511标准，预计将于2020年在全国范围内采用。 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NBSM预计将于2020年开始审查ISO 30500。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zh" sz="2200" b="1" dirty="0"/>
              <a:t>巴基斯坦和阿富汗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阿富汗国家标准局（ANSA）和巴基斯坦标准质量控制局（PSQCA）已表示有兴趣参加关于ISO 30500和ISO 24521的提高认识研讨会</a:t>
            </a:r>
            <a:r>
              <a:rPr lang="zh" sz="2200" dirty="0" smtClean="0"/>
              <a:t>。</a:t>
            </a:r>
            <a:endParaRPr lang="zh-CN" altLang="en-US" sz="2200" dirty="0"/>
          </a:p>
          <a:p>
            <a:pPr>
              <a:lnSpc>
                <a:spcPct val="100000"/>
              </a:lnSpc>
            </a:pPr>
            <a:r>
              <a:rPr lang="en-US" altLang="zh-CN" sz="2200" dirty="0"/>
              <a:t>Cap-Net </a:t>
            </a:r>
            <a:r>
              <a:rPr lang="zh-CN" altLang="en-US" sz="2200" dirty="0"/>
              <a:t>开发署在 </a:t>
            </a:r>
            <a:r>
              <a:rPr lang="en-US" altLang="zh-CN" sz="2200" dirty="0"/>
              <a:t>2020 </a:t>
            </a:r>
            <a:r>
              <a:rPr lang="zh-CN" altLang="en-US" sz="2200" dirty="0"/>
              <a:t>年促进了虚拟培训。</a:t>
            </a:r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4177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74B88-AC1D-304E-BB64-6CE36FFE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959969" y="4958862"/>
            <a:ext cx="4088596" cy="904055"/>
          </a:xfrm>
        </p:spPr>
        <p:txBody>
          <a:bodyPr rtlCol="0">
            <a:normAutofit/>
          </a:bodyPr>
          <a:lstStyle/>
          <a:p>
            <a:pPr rtl="0"/>
            <a:r>
              <a:rPr lang="en-US" altLang="zh" dirty="0">
                <a:hlinkClick r:id="rId3"/>
              </a:rPr>
              <a:t>https://sanitation.ansi.org/</a:t>
            </a:r>
            <a:endParaRPr lang="en-US" dirty="0"/>
          </a:p>
          <a:p>
            <a:pPr rtl="0"/>
            <a:r>
              <a:rPr lang="en-US" altLang="zh" dirty="0"/>
              <a:t>sanitation@ansi.org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67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9DA25-C14F-DA4B-842F-BC2A351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08062" y="266413"/>
            <a:ext cx="9170645" cy="5617029"/>
            <a:chOff x="1592090" y="266413"/>
            <a:chExt cx="9170645" cy="56170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b="85125"/>
            <a:stretch/>
          </p:blipFill>
          <p:spPr>
            <a:xfrm>
              <a:off x="1592090" y="266413"/>
              <a:ext cx="9170645" cy="9058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8996" y="522170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9862" y="32274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" sz="1800" dirty="0"/>
              <a:t>2</a:t>
            </a:r>
            <a:r>
              <a:rPr lang="zh" altLang="en-US" sz="1800" dirty="0"/>
              <a:t>分钟内讲解卫生标准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zh" sz="2800">
                <a:hlinkClick r:id="rId5"/>
              </a:rPr>
              <a:t>English</a:t>
            </a:r>
            <a:r>
              <a:rPr lang="zh" sz="2800"/>
              <a:t> </a:t>
            </a:r>
          </a:p>
          <a:p>
            <a:pPr rtl="0"/>
            <a:r>
              <a:rPr lang="zh" sz="2800">
                <a:hlinkClick r:id="rId6"/>
              </a:rPr>
              <a:t>Français</a:t>
            </a:r>
            <a:r>
              <a:rPr lang="zh" sz="2800"/>
              <a:t> </a:t>
            </a:r>
          </a:p>
          <a:p>
            <a:pPr rtl="0"/>
            <a:r>
              <a:rPr lang="zh" sz="2800">
                <a:hlinkClick r:id="rId7"/>
              </a:rPr>
              <a:t>Português</a:t>
            </a:r>
            <a:endParaRPr lang="en-US" sz="2800" dirty="0"/>
          </a:p>
          <a:p>
            <a:pPr rtl="0"/>
            <a:r>
              <a:rPr lang="zh" sz="2800">
                <a:hlinkClick r:id="rId8"/>
              </a:rPr>
              <a:t>中文</a:t>
            </a:r>
            <a:endParaRPr lang="en-US" altLang="ja-JP" sz="2800" dirty="0"/>
          </a:p>
        </p:txBody>
      </p:sp>
      <p:pic>
        <p:nvPicPr>
          <p:cNvPr id="14" name="Picture 13">
            <a:hlinkClick r:id="rId8"/>
            <a:extLst>
              <a:ext uri="{FF2B5EF4-FFF2-40B4-BE49-F238E27FC236}">
                <a16:creationId xmlns:a16="http://schemas.microsoft.com/office/drawing/2014/main" id="{9562D8DC-7234-4293-B535-CAAF946DB2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811" y="1226599"/>
            <a:ext cx="8513374" cy="4769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3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7371"/>
            <a:ext cx="10515600" cy="1325563"/>
          </a:xfrm>
        </p:spPr>
        <p:txBody>
          <a:bodyPr rtlCol="0">
            <a:normAutofit/>
          </a:bodyPr>
          <a:lstStyle/>
          <a:p>
            <a:pPr algn="ctr" rtl="0"/>
            <a:r>
              <a:rPr lang="zh" sz="3300" dirty="0">
                <a:latin typeface="+mn-ea"/>
                <a:ea typeface="+mn-ea"/>
              </a:rPr>
              <a:t>ISO 30500和ISO 24521的国家采用情况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6356" y="1057959"/>
            <a:ext cx="9479284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rtl="0"/>
            <a:r>
              <a:rPr lang="zh" sz="1600" dirty="0">
                <a:solidFill>
                  <a:srgbClr val="3F648B"/>
                </a:solidFill>
                <a:latin typeface="+mj-lt"/>
              </a:rPr>
              <a:t>截至20</a:t>
            </a:r>
            <a:r>
              <a:rPr lang="zh" sz="1600" dirty="0" smtClean="0">
                <a:solidFill>
                  <a:srgbClr val="3F648B"/>
                </a:solidFill>
                <a:latin typeface="+mj-lt"/>
              </a:rPr>
              <a:t>2</a:t>
            </a:r>
            <a:r>
              <a:rPr lang="en-US" altLang="zh" sz="1600" dirty="0">
                <a:solidFill>
                  <a:srgbClr val="3F648B"/>
                </a:solidFill>
                <a:latin typeface="+mj-lt"/>
              </a:rPr>
              <a:t>2</a:t>
            </a:r>
            <a:r>
              <a:rPr lang="zh" sz="1600" dirty="0" smtClean="0">
                <a:solidFill>
                  <a:srgbClr val="3F648B"/>
                </a:solidFill>
                <a:latin typeface="+mj-lt"/>
              </a:rPr>
              <a:t>年</a:t>
            </a:r>
            <a:r>
              <a:rPr lang="en-US" altLang="zh" sz="1600" dirty="0" smtClean="0">
                <a:solidFill>
                  <a:srgbClr val="3F648B"/>
                </a:solidFill>
                <a:latin typeface="+mj-lt"/>
              </a:rPr>
              <a:t>2</a:t>
            </a:r>
            <a:r>
              <a:rPr lang="zh" sz="1600" dirty="0" smtClean="0">
                <a:solidFill>
                  <a:srgbClr val="3F648B"/>
                </a:solidFill>
                <a:latin typeface="+mj-lt"/>
              </a:rPr>
              <a:t>月</a:t>
            </a:r>
            <a:r>
              <a:rPr lang="en-US" altLang="zh" sz="1600" dirty="0" smtClean="0">
                <a:solidFill>
                  <a:srgbClr val="3F648B"/>
                </a:solidFill>
                <a:latin typeface="+mj-lt"/>
              </a:rPr>
              <a:t>23</a:t>
            </a:r>
            <a:r>
              <a:rPr lang="zh" sz="1600" dirty="0" smtClean="0">
                <a:solidFill>
                  <a:srgbClr val="3F648B"/>
                </a:solidFill>
                <a:latin typeface="+mj-lt"/>
              </a:rPr>
              <a:t>日</a:t>
            </a:r>
            <a:r>
              <a:rPr lang="zh" sz="1600" dirty="0">
                <a:solidFill>
                  <a:srgbClr val="3F648B"/>
                </a:solidFill>
                <a:latin typeface="+mj-lt"/>
              </a:rPr>
              <a:t>采用标准的国家/地区地图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09022B-F025-4E19-AD37-F882B8CD3754}"/>
              </a:ext>
            </a:extLst>
          </p:cNvPr>
          <p:cNvGrpSpPr/>
          <p:nvPr/>
        </p:nvGrpSpPr>
        <p:grpSpPr>
          <a:xfrm>
            <a:off x="3518287" y="5925123"/>
            <a:ext cx="5155420" cy="561797"/>
            <a:chOff x="3593899" y="5201036"/>
            <a:chExt cx="5155420" cy="56179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EDAB811-E502-4A45-A4E0-42F66B7B2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3613312" y="5205880"/>
              <a:ext cx="4965375" cy="556953"/>
            </a:xfrm>
            <a:prstGeom prst="rect">
              <a:avLst/>
            </a:prstGeom>
          </p:spPr>
        </p:pic>
        <p:sp>
          <p:nvSpPr>
            <p:cNvPr id="15" name="CasetăText 7">
              <a:extLst>
                <a:ext uri="{FF2B5EF4-FFF2-40B4-BE49-F238E27FC236}">
                  <a16:creationId xmlns:a16="http://schemas.microsoft.com/office/drawing/2014/main" id="{B71CB546-6301-43DF-9A00-EF5F51B0BC79}"/>
                </a:ext>
              </a:extLst>
            </p:cNvPr>
            <p:cNvSpPr txBox="1"/>
            <p:nvPr/>
          </p:nvSpPr>
          <p:spPr>
            <a:xfrm>
              <a:off x="3593899" y="5205880"/>
              <a:ext cx="965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z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图释：</a:t>
              </a:r>
            </a:p>
          </p:txBody>
        </p:sp>
        <p:sp>
          <p:nvSpPr>
            <p:cNvPr id="16" name="CasetăText 7">
              <a:extLst>
                <a:ext uri="{FF2B5EF4-FFF2-40B4-BE49-F238E27FC236}">
                  <a16:creationId xmlns:a16="http://schemas.microsoft.com/office/drawing/2014/main" id="{8A01866B-63AD-4D60-8213-FD140BD3D487}"/>
                </a:ext>
              </a:extLst>
            </p:cNvPr>
            <p:cNvSpPr txBox="1"/>
            <p:nvPr/>
          </p:nvSpPr>
          <p:spPr>
            <a:xfrm>
              <a:off x="4710318" y="5201036"/>
              <a:ext cx="965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zh" sz="1200">
                  <a:latin typeface="Arial" panose="020B0604020202020204" pitchFamily="34" charset="0"/>
                  <a:cs typeface="Arial" panose="020B0604020202020204" pitchFamily="34" charset="0"/>
                </a:rPr>
                <a:t>已采用ISO 30500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asetăText 7">
              <a:extLst>
                <a:ext uri="{FF2B5EF4-FFF2-40B4-BE49-F238E27FC236}">
                  <a16:creationId xmlns:a16="http://schemas.microsoft.com/office/drawing/2014/main" id="{6AA078F8-FAEF-48C0-8554-0ECC12BE1826}"/>
                </a:ext>
              </a:extLst>
            </p:cNvPr>
            <p:cNvSpPr txBox="1"/>
            <p:nvPr/>
          </p:nvSpPr>
          <p:spPr>
            <a:xfrm>
              <a:off x="5881468" y="5201036"/>
              <a:ext cx="965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zh" sz="1200">
                  <a:latin typeface="Arial" panose="020B0604020202020204" pitchFamily="34" charset="0"/>
                  <a:cs typeface="Arial" panose="020B0604020202020204" pitchFamily="34" charset="0"/>
                </a:rPr>
                <a:t>已采用ISO 24521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CasetăText 7">
              <a:extLst>
                <a:ext uri="{FF2B5EF4-FFF2-40B4-BE49-F238E27FC236}">
                  <a16:creationId xmlns:a16="http://schemas.microsoft.com/office/drawing/2014/main" id="{1263F999-1F73-4891-9596-AE552CFCA049}"/>
                </a:ext>
              </a:extLst>
            </p:cNvPr>
            <p:cNvSpPr txBox="1"/>
            <p:nvPr/>
          </p:nvSpPr>
          <p:spPr>
            <a:xfrm>
              <a:off x="7150303" y="5201036"/>
              <a:ext cx="1599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zh" sz="1200">
                  <a:latin typeface="Arial" panose="020B0604020202020204" pitchFamily="34" charset="0"/>
                  <a:cs typeface="Arial" panose="020B0604020202020204" pitchFamily="34" charset="0"/>
                </a:rPr>
                <a:t>已采用ISO 30500和ISO 24521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07" y="1399591"/>
            <a:ext cx="7591425" cy="442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2442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" sz="3300" dirty="0">
                <a:latin typeface="+mn-ea"/>
                <a:ea typeface="+mn-ea"/>
              </a:rPr>
              <a:t>ISO 30500标准国家采用情况详情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3506" y="365630"/>
            <a:ext cx="6488494" cy="5625090"/>
          </a:xfrm>
        </p:spPr>
        <p:txBody>
          <a:bodyPr numCol="2" spcCol="457200" rtlCol="0"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zh-CN" altLang="en-US" sz="1900" dirty="0"/>
              <a:t>阿尔及利亚，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孟加拉国，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8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贝宁，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8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喀麦隆，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加拿大，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科特迪瓦，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6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刚果民主共和国，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6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埃塞俄比亚，</a:t>
            </a:r>
            <a:r>
              <a:rPr lang="en-US" altLang="zh-CN" sz="1900" dirty="0"/>
              <a:t>2021</a:t>
            </a:r>
            <a:r>
              <a:rPr lang="zh-CN" altLang="en-US" sz="1900" dirty="0"/>
              <a:t>年</a:t>
            </a:r>
            <a:r>
              <a:rPr lang="en-US" altLang="zh-CN" sz="1900" dirty="0"/>
              <a:t>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法国，</a:t>
            </a:r>
            <a:r>
              <a:rPr lang="en-US" altLang="zh-CN" sz="1900" dirty="0"/>
              <a:t>2018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加纳，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12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肯尼亚，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4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马达加斯加，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6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毛里求斯，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纳米比亚，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尼日尔，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尼日利亚，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10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卢旺达，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塞内加尔，</a:t>
            </a:r>
            <a:r>
              <a:rPr lang="en-US" altLang="zh-CN" sz="1900" dirty="0"/>
              <a:t>2018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塞舌尔，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8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南非，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4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坦桑尼亚，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6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多哥，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4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突尼斯，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乌干达，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10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英国，</a:t>
            </a:r>
            <a:r>
              <a:rPr lang="en-US" altLang="zh-CN" sz="1900" dirty="0"/>
              <a:t>2018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美利坚合众国，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赞比亚，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10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津巴布韦，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3</a:t>
            </a:r>
            <a:r>
              <a:rPr lang="zh-CN" altLang="en-US" sz="1900" dirty="0"/>
              <a:t>月</a:t>
            </a:r>
            <a:endParaRPr lang="en-US" sz="1900" dirty="0"/>
          </a:p>
        </p:txBody>
      </p:sp>
      <p:sp>
        <p:nvSpPr>
          <p:cNvPr id="7" name="TextBox 6"/>
          <p:cNvSpPr txBox="1"/>
          <p:nvPr/>
        </p:nvSpPr>
        <p:spPr>
          <a:xfrm>
            <a:off x="70953" y="6403122"/>
            <a:ext cx="4709117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rtl="0"/>
            <a:r>
              <a:rPr lang="zh" sz="1600" dirty="0">
                <a:solidFill>
                  <a:schemeClr val="bg1"/>
                </a:solidFill>
                <a:latin typeface="+mj-lt"/>
              </a:rPr>
              <a:t>截至20</a:t>
            </a:r>
            <a:r>
              <a:rPr lang="zh" sz="16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en-US" altLang="zh" sz="1600" dirty="0">
                <a:solidFill>
                  <a:schemeClr val="bg1"/>
                </a:solidFill>
                <a:latin typeface="+mj-lt"/>
              </a:rPr>
              <a:t>2</a:t>
            </a:r>
            <a:r>
              <a:rPr lang="zh" sz="1600" dirty="0" smtClean="0">
                <a:solidFill>
                  <a:schemeClr val="bg1"/>
                </a:solidFill>
                <a:latin typeface="+mj-lt"/>
              </a:rPr>
              <a:t>年</a:t>
            </a:r>
            <a:r>
              <a:rPr lang="en-US" altLang="zh" sz="1600" dirty="0">
                <a:solidFill>
                  <a:schemeClr val="bg1"/>
                </a:solidFill>
                <a:latin typeface="+mj-lt"/>
              </a:rPr>
              <a:t>2</a:t>
            </a:r>
            <a:r>
              <a:rPr lang="zh" sz="1600" dirty="0" smtClean="0">
                <a:solidFill>
                  <a:schemeClr val="bg1"/>
                </a:solidFill>
                <a:latin typeface="+mj-lt"/>
              </a:rPr>
              <a:t>月</a:t>
            </a:r>
            <a:r>
              <a:rPr lang="en-US" altLang="zh" sz="1600" dirty="0" smtClean="0">
                <a:solidFill>
                  <a:schemeClr val="bg1"/>
                </a:solidFill>
                <a:latin typeface="+mj-lt"/>
              </a:rPr>
              <a:t>23</a:t>
            </a:r>
            <a:r>
              <a:rPr lang="zh" sz="1600" dirty="0" smtClean="0">
                <a:solidFill>
                  <a:schemeClr val="bg1"/>
                </a:solidFill>
                <a:latin typeface="+mj-lt"/>
              </a:rPr>
              <a:t>日</a:t>
            </a:r>
            <a:r>
              <a:rPr lang="zh" sz="1600" dirty="0">
                <a:solidFill>
                  <a:schemeClr val="bg1"/>
                </a:solidFill>
                <a:latin typeface="+mj-lt"/>
              </a:rPr>
              <a:t>采用标准的国家/地区名单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624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96462" y="5678905"/>
            <a:ext cx="4395537" cy="1179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9134" y="2515235"/>
            <a:ext cx="4302195" cy="1395782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zh" dirty="0">
                <a:latin typeface="+mn-ea"/>
                <a:ea typeface="+mn-ea"/>
              </a:rPr>
              <a:t>国家采用ISO 30500标准的好处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802923" y="194310"/>
            <a:ext cx="5999943" cy="6469380"/>
          </a:xfrm>
        </p:spPr>
        <p:txBody>
          <a:bodyPr rtlCol="0">
            <a:noAutofit/>
          </a:bodyPr>
          <a:lstStyle/>
          <a:p>
            <a:pPr rtl="0">
              <a:lnSpc>
                <a:spcPct val="100000"/>
              </a:lnSpc>
            </a:pPr>
            <a:r>
              <a:rPr lang="zh" sz="2200" dirty="0"/>
              <a:t>政策制定者–可以依靠全球专家的意见来确保产品的安全，而无需自行费时费力进行相关研究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生产商–可以以此为蓝图制造产品，符合国际准则，从而更容易进入市场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提高用户对产品的信心，因为这反映了来自世界各地的监管机构、生产商和用户的共识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提高在最需要的地方广泛生产、销售和部署该技术的能力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由于这是一种国际公认的体系，加之对ISO（国际标准化组织）名称的信任，可推动自由和公平的全球贸易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监管机构和政府能够利用不断更新的信息和经验来源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帮助便器用户获得有尊严、可靠、安全、卫生、无异味的体验，甚至可能产生副产品供社区重新使用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9203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" sz="3600" dirty="0">
                <a:latin typeface="+mn-ea"/>
                <a:ea typeface="+mn-ea"/>
              </a:rPr>
              <a:t>完全采用ISO 30500标准的好处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6011068" y="1563902"/>
            <a:ext cx="6029325" cy="3863721"/>
          </a:xfrm>
        </p:spPr>
        <p:txBody>
          <a:bodyPr rtlCol="0">
            <a:normAutofit/>
          </a:bodyPr>
          <a:lstStyle/>
          <a:p>
            <a:pPr marL="342900" indent="-342900" rtl="0">
              <a:lnSpc>
                <a:spcPct val="160000"/>
              </a:lnSpc>
              <a:buClr>
                <a:srgbClr val="3F648B"/>
              </a:buClr>
              <a:buFont typeface="Arial" panose="020B0604020202020204" pitchFamily="34" charset="0"/>
              <a:buChar char="+"/>
            </a:pPr>
            <a:r>
              <a:rPr lang="zh" sz="2200" b="0" dirty="0"/>
              <a:t>直接进入已完全采用ISO 30500的市场</a:t>
            </a:r>
          </a:p>
          <a:p>
            <a:pPr marL="342900" indent="-342900" rtl="0">
              <a:lnSpc>
                <a:spcPct val="160000"/>
              </a:lnSpc>
              <a:buClr>
                <a:srgbClr val="3F648B"/>
              </a:buClr>
              <a:buFont typeface="Arial" panose="020B0604020202020204" pitchFamily="34" charset="0"/>
              <a:buChar char="+"/>
            </a:pPr>
            <a:r>
              <a:rPr lang="zh" sz="2200" b="0" dirty="0"/>
              <a:t>符合全球专家推荐的人类和环境安全标准</a:t>
            </a:r>
          </a:p>
          <a:p>
            <a:pPr marL="342900" indent="-342900" rtl="0">
              <a:lnSpc>
                <a:spcPct val="160000"/>
              </a:lnSpc>
              <a:buClr>
                <a:srgbClr val="3F648B"/>
              </a:buClr>
              <a:buFont typeface="Arial" panose="020B0604020202020204" pitchFamily="34" charset="0"/>
              <a:buChar char="+"/>
            </a:pPr>
            <a:r>
              <a:rPr lang="zh" sz="2200" b="0" dirty="0"/>
              <a:t>借用ISO每五年评审一次的ISO 30500标准 </a:t>
            </a:r>
          </a:p>
          <a:p>
            <a:pPr marL="342900" indent="-342900" rtl="0">
              <a:lnSpc>
                <a:spcPct val="160000"/>
              </a:lnSpc>
              <a:buClr>
                <a:srgbClr val="3F648B"/>
              </a:buClr>
              <a:buFont typeface="Arial" panose="020B0604020202020204" pitchFamily="34" charset="0"/>
              <a:buChar char="+"/>
            </a:pPr>
            <a:r>
              <a:rPr lang="zh" sz="2200" b="0" dirty="0"/>
              <a:t>省时省钱</a:t>
            </a:r>
          </a:p>
          <a:p>
            <a:pPr marL="342900" indent="-342900" rtl="0">
              <a:lnSpc>
                <a:spcPct val="160000"/>
              </a:lnSpc>
              <a:buClr>
                <a:srgbClr val="3F648B"/>
              </a:buClr>
              <a:buFont typeface="Arial" panose="020B0604020202020204" pitchFamily="34" charset="0"/>
              <a:buChar char="+"/>
            </a:pPr>
            <a:r>
              <a:rPr lang="zh" sz="2200" b="0" dirty="0"/>
              <a:t>为UN SDG作出贡献</a:t>
            </a:r>
            <a:endParaRPr lang="en-US" sz="22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F79A51-151A-4886-BD5A-4FB0DB1966E2}"/>
              </a:ext>
            </a:extLst>
          </p:cNvPr>
          <p:cNvGrpSpPr/>
          <p:nvPr/>
        </p:nvGrpSpPr>
        <p:grpSpPr>
          <a:xfrm>
            <a:off x="344488" y="1827742"/>
            <a:ext cx="5211402" cy="2267484"/>
            <a:chOff x="344488" y="1827742"/>
            <a:chExt cx="5211402" cy="226748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4500AC3-96C4-438C-9F5F-475E34EE0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4488" y="1827742"/>
              <a:ext cx="5211402" cy="226748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F06CEF-65C9-411F-AA29-EAA2609B7016}"/>
                </a:ext>
              </a:extLst>
            </p:cNvPr>
            <p:cNvSpPr txBox="1"/>
            <p:nvPr/>
          </p:nvSpPr>
          <p:spPr>
            <a:xfrm>
              <a:off x="395923" y="1845388"/>
              <a:ext cx="3079771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zh" sz="1600" b="1" i="0" u="none" strike="noStrike" cap="none" spc="0" normalizeH="0" dirty="0">
                  <a:ln>
                    <a:noFill/>
                  </a:ln>
                  <a:effectLst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寿命周期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D7F625-3DFF-47FD-A0EE-A1E7B6BF1DB3}"/>
                </a:ext>
              </a:extLst>
            </p:cNvPr>
            <p:cNvSpPr txBox="1"/>
            <p:nvPr/>
          </p:nvSpPr>
          <p:spPr>
            <a:xfrm>
              <a:off x="398462" y="2181439"/>
              <a:ext cx="3079771" cy="138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hangingPunct="0"/>
              <a:r>
                <a:rPr lang="zh" altLang="en-US" sz="900" dirty="0">
                  <a:latin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标准每</a:t>
              </a:r>
              <a:r>
                <a:rPr lang="en-US" altLang="zh" sz="9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5</a:t>
              </a:r>
              <a:r>
                <a:rPr lang="zh" altLang="en-US" sz="900" dirty="0">
                  <a:latin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年审查一次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A5B184-113C-4C71-A126-B214C3FA9C23}"/>
                </a:ext>
              </a:extLst>
            </p:cNvPr>
            <p:cNvSpPr txBox="1"/>
            <p:nvPr/>
          </p:nvSpPr>
          <p:spPr>
            <a:xfrm>
              <a:off x="3590923" y="2484698"/>
              <a:ext cx="839787" cy="153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zh" sz="10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出版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F2F728-D8D6-43AC-8CAB-FF2FDB4DDFE9}"/>
                </a:ext>
              </a:extLst>
            </p:cNvPr>
            <p:cNvSpPr txBox="1"/>
            <p:nvPr/>
          </p:nvSpPr>
          <p:spPr>
            <a:xfrm>
              <a:off x="3132931" y="2909012"/>
              <a:ext cx="1434308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zh" sz="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待出版的国际标准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A191EE2-F5C6-47CF-9713-2749FF974873}"/>
                </a:ext>
              </a:extLst>
            </p:cNvPr>
            <p:cNvSpPr txBox="1"/>
            <p:nvPr/>
          </p:nvSpPr>
          <p:spPr>
            <a:xfrm>
              <a:off x="3132931" y="3434481"/>
              <a:ext cx="1434308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zh" sz="800">
                  <a:solidFill>
                    <a:schemeClr val="bg1">
                      <a:lumMod val="9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已出版的国际标准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E96341-1807-450B-BCD8-396DEE9686E4}"/>
                </a:ext>
              </a:extLst>
            </p:cNvPr>
            <p:cNvSpPr txBox="1"/>
            <p:nvPr/>
          </p:nvSpPr>
          <p:spPr>
            <a:xfrm>
              <a:off x="594518" y="3691696"/>
              <a:ext cx="1143795" cy="138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zh" sz="900">
                  <a:solidFill>
                    <a:schemeClr val="bg1">
                      <a:lumMod val="9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ISO 30500:2018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A0075C6-C5CE-4F62-8771-F45B86A85ED4}"/>
                </a:ext>
              </a:extLst>
            </p:cNvPr>
            <p:cNvSpPr txBox="1"/>
            <p:nvPr/>
          </p:nvSpPr>
          <p:spPr>
            <a:xfrm>
              <a:off x="461170" y="3512915"/>
              <a:ext cx="1143795" cy="138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zh" sz="900">
                  <a:solidFill>
                    <a:schemeClr val="bg1">
                      <a:lumMod val="9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目前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FBFEB4-57AA-49F4-82B4-DCD7E5B2B738}"/>
                </a:ext>
              </a:extLst>
            </p:cNvPr>
            <p:cNvSpPr txBox="1"/>
            <p:nvPr/>
          </p:nvSpPr>
          <p:spPr>
            <a:xfrm>
              <a:off x="398462" y="3193187"/>
              <a:ext cx="3079771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zh" sz="12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修订/更正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196D305-2DDE-4DC5-BA20-4DCF9343CB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800" r="3446"/>
          <a:stretch/>
        </p:blipFill>
        <p:spPr>
          <a:xfrm>
            <a:off x="151607" y="6038426"/>
            <a:ext cx="5849142" cy="81957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22EFE72-6C78-4FA2-909F-61524CC9048B}"/>
              </a:ext>
            </a:extLst>
          </p:cNvPr>
          <p:cNvSpPr txBox="1"/>
          <p:nvPr/>
        </p:nvSpPr>
        <p:spPr>
          <a:xfrm>
            <a:off x="277389" y="5543048"/>
            <a:ext cx="4999461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1531" rtl="0" hangingPunct="0"/>
            <a:r>
              <a:rPr lang="zh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rPr>
              <a:t>本标准有助于实现以下</a:t>
            </a:r>
            <a:r>
              <a:rPr lang="zh" sz="1200" u="sng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rPr>
              <a:t>可持续发展目标</a:t>
            </a:r>
            <a:r>
              <a:rPr lang="zh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rPr>
              <a:t>：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03C66F-44D2-4E19-9D6B-453722884A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177" y="4822686"/>
            <a:ext cx="3210075" cy="61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8127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" sz="3300" dirty="0">
                <a:latin typeface="+mn-ea"/>
                <a:ea typeface="+mn-ea"/>
              </a:rPr>
              <a:t>ISO 24521标准国家采用情况详情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53075" y="183969"/>
            <a:ext cx="6249790" cy="5807256"/>
          </a:xfrm>
        </p:spPr>
        <p:txBody>
          <a:bodyPr numCol="2" spcCol="457200" rtlCol="0">
            <a:normAutofit fontScale="92500" lnSpcReduction="20000"/>
          </a:bodyPr>
          <a:lstStyle/>
          <a:p>
            <a:pPr>
              <a:lnSpc>
                <a:spcPct val="140000"/>
              </a:lnSpc>
            </a:pPr>
            <a:r>
              <a:rPr lang="zh-CN" altLang="en-US" sz="1900" dirty="0"/>
              <a:t>阿尔及利亚，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孟加拉国，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8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贝宁，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8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喀麦隆，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科特迪瓦，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6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刚果民主共和国，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10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加纳，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12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肯尼亚，</a:t>
            </a:r>
            <a:r>
              <a:rPr lang="en-US" altLang="zh-CN" sz="1900" dirty="0"/>
              <a:t>2018</a:t>
            </a:r>
            <a:r>
              <a:rPr lang="zh-CN" altLang="en-US" sz="1900" dirty="0"/>
              <a:t>年</a:t>
            </a:r>
            <a:r>
              <a:rPr lang="en-US" altLang="zh-CN" sz="1900" dirty="0"/>
              <a:t>1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马达加斯加，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6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毛里求斯，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纳米比亚，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尼日尔，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尼泊尔，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1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尼日利亚，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10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卢旺达，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塞内加尔，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塞舌尔，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8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南非，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5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坦桑尼亚，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6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多哥，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7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突尼斯，</a:t>
            </a:r>
            <a:r>
              <a:rPr lang="en-US" altLang="zh-CN" sz="1900" dirty="0"/>
              <a:t>2018</a:t>
            </a:r>
            <a:r>
              <a:rPr lang="zh-CN" altLang="en-US" sz="1900" dirty="0"/>
              <a:t>年</a:t>
            </a:r>
            <a:r>
              <a:rPr lang="en-US" altLang="zh-CN" sz="1900" dirty="0"/>
              <a:t>2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乌干达，</a:t>
            </a:r>
            <a:r>
              <a:rPr lang="en-US" altLang="zh-CN" sz="1900" dirty="0"/>
              <a:t>2017</a:t>
            </a:r>
            <a:r>
              <a:rPr lang="zh-CN" altLang="en-US" sz="1900" dirty="0"/>
              <a:t>年</a:t>
            </a:r>
            <a:r>
              <a:rPr lang="en-US" altLang="zh-CN" sz="1900" dirty="0"/>
              <a:t>6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英国，</a:t>
            </a:r>
            <a:r>
              <a:rPr lang="en-US" altLang="zh-CN" sz="1900" dirty="0"/>
              <a:t>2016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赞比亚，</a:t>
            </a:r>
            <a:r>
              <a:rPr lang="en-US" altLang="zh-CN" sz="1900" dirty="0"/>
              <a:t>2016</a:t>
            </a:r>
            <a:r>
              <a:rPr lang="zh-CN" altLang="en-US" sz="1900" dirty="0"/>
              <a:t>年</a:t>
            </a:r>
            <a:r>
              <a:rPr lang="en-US" altLang="zh-CN" sz="1900" dirty="0"/>
              <a:t>12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津巴布韦，</a:t>
            </a:r>
            <a:r>
              <a:rPr lang="en-US" altLang="zh-CN" sz="1900" dirty="0"/>
              <a:t>2016</a:t>
            </a:r>
            <a:r>
              <a:rPr lang="zh-CN" altLang="en-US" sz="1900" dirty="0"/>
              <a:t>年</a:t>
            </a:r>
            <a:r>
              <a:rPr lang="en-US" altLang="zh-CN" sz="1900" dirty="0"/>
              <a:t>5</a:t>
            </a:r>
            <a:r>
              <a:rPr lang="zh-CN" altLang="en-US" sz="1900" dirty="0"/>
              <a:t>月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953" y="6403122"/>
            <a:ext cx="4709117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rtl="0"/>
            <a:r>
              <a:rPr lang="zh" sz="1600" dirty="0">
                <a:solidFill>
                  <a:schemeClr val="bg1"/>
                </a:solidFill>
                <a:latin typeface="+mj-lt"/>
              </a:rPr>
              <a:t>截至20</a:t>
            </a:r>
            <a:r>
              <a:rPr lang="zh" sz="16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en-US" altLang="zh" sz="16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zh" sz="1600" dirty="0" smtClean="0">
                <a:solidFill>
                  <a:schemeClr val="bg1"/>
                </a:solidFill>
                <a:latin typeface="+mj-lt"/>
              </a:rPr>
              <a:t>年</a:t>
            </a:r>
            <a:r>
              <a:rPr lang="en-US" altLang="zh" sz="16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zh" sz="1600" dirty="0" smtClean="0">
                <a:solidFill>
                  <a:schemeClr val="bg1"/>
                </a:solidFill>
                <a:latin typeface="+mj-lt"/>
              </a:rPr>
              <a:t>月</a:t>
            </a:r>
            <a:r>
              <a:rPr lang="en-US" altLang="zh" sz="1600" dirty="0" smtClean="0">
                <a:solidFill>
                  <a:schemeClr val="bg1"/>
                </a:solidFill>
                <a:latin typeface="+mj-lt"/>
              </a:rPr>
              <a:t>23</a:t>
            </a:r>
            <a:r>
              <a:rPr lang="zh" sz="1600" dirty="0" smtClean="0">
                <a:solidFill>
                  <a:schemeClr val="bg1"/>
                </a:solidFill>
                <a:latin typeface="+mj-lt"/>
              </a:rPr>
              <a:t>日</a:t>
            </a:r>
            <a:r>
              <a:rPr lang="zh" sz="1600" dirty="0">
                <a:solidFill>
                  <a:schemeClr val="bg1"/>
                </a:solidFill>
                <a:latin typeface="+mj-lt"/>
              </a:rPr>
              <a:t>的采用标准的国家/地区名单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8948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4330" y="2515235"/>
            <a:ext cx="3984189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zh" sz="3300" dirty="0">
                <a:latin typeface="+mn-ea"/>
                <a:ea typeface="+mn-ea"/>
              </a:rPr>
              <a:t>ANSI的全球参与 - 非洲</a:t>
            </a:r>
            <a:r>
              <a:rPr lang="en-US" sz="3300" dirty="0">
                <a:latin typeface="+mn-ea"/>
                <a:ea typeface="+mn-ea"/>
              </a:rPr>
              <a:t/>
            </a:r>
            <a:br>
              <a:rPr lang="en-US" sz="3300" dirty="0">
                <a:latin typeface="+mn-ea"/>
                <a:ea typeface="+mn-ea"/>
              </a:rPr>
            </a:br>
            <a:r>
              <a:rPr lang="en-US" sz="3300" dirty="0">
                <a:latin typeface="+mn-ea"/>
                <a:ea typeface="+mn-ea"/>
              </a:rPr>
              <a:t/>
            </a:r>
            <a:br>
              <a:rPr lang="en-US" sz="3300" dirty="0">
                <a:latin typeface="+mn-ea"/>
                <a:ea typeface="+mn-ea"/>
              </a:rPr>
            </a:br>
            <a:r>
              <a:rPr lang="zh" sz="3600" dirty="0">
                <a:latin typeface="+mn-ea"/>
                <a:ea typeface="+mn-ea"/>
              </a:rPr>
              <a:t>ARSO</a:t>
            </a:r>
            <a:r>
              <a:rPr lang="en-US" sz="3600" dirty="0">
                <a:latin typeface="+mn-ea"/>
                <a:ea typeface="+mn-ea"/>
              </a:rPr>
              <a:t/>
            </a:r>
            <a:br>
              <a:rPr lang="en-US" sz="3600" dirty="0">
                <a:latin typeface="+mn-ea"/>
                <a:ea typeface="+mn-ea"/>
              </a:rPr>
            </a:br>
            <a:endParaRPr lang="en-US" sz="3300" dirty="0">
              <a:latin typeface="+mn-ea"/>
              <a:ea typeface="+mn-e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02923" y="480061"/>
            <a:ext cx="5683392" cy="5605276"/>
          </a:xfrm>
        </p:spPr>
        <p:txBody>
          <a:bodyPr rtlCol="0">
            <a:normAutofit/>
          </a:bodyPr>
          <a:lstStyle/>
          <a:p>
            <a:pPr rtl="0">
              <a:lnSpc>
                <a:spcPct val="120000"/>
              </a:lnSpc>
            </a:pPr>
            <a:r>
              <a:rPr lang="zh" sz="2200" dirty="0"/>
              <a:t>非洲标准化组织（ARSO）是非洲大陆的标准化组织。</a:t>
            </a:r>
          </a:p>
          <a:p>
            <a:pPr rtl="0">
              <a:lnSpc>
                <a:spcPct val="120000"/>
              </a:lnSpc>
            </a:pPr>
            <a:r>
              <a:rPr lang="zh" sz="2200" dirty="0"/>
              <a:t>ARSO于2019年初成立了一个新的卫生技术协调小组委员会。</a:t>
            </a:r>
          </a:p>
          <a:p>
            <a:pPr rtl="0">
              <a:lnSpc>
                <a:spcPct val="120000"/>
              </a:lnSpc>
            </a:pPr>
            <a:r>
              <a:rPr lang="zh" sz="2200" dirty="0"/>
              <a:t>ARSO在2019年同时审查了4项ISO无下水管道厕所卫生处理标准：ISO 30500、ISO 24521、ISO 24510、ISO 24511。</a:t>
            </a:r>
          </a:p>
          <a:p>
            <a:pPr rtl="0">
              <a:lnSpc>
                <a:spcPct val="120000"/>
              </a:lnSpc>
            </a:pPr>
            <a:r>
              <a:rPr lang="zh" sz="2200" dirty="0"/>
              <a:t>各国成员机构投票一致通过了所有四项标准。</a:t>
            </a:r>
          </a:p>
          <a:p>
            <a:pPr rtl="0">
              <a:lnSpc>
                <a:spcPct val="120000"/>
              </a:lnSpc>
            </a:pPr>
            <a:r>
              <a:rPr lang="zh" sz="2200" dirty="0"/>
              <a:t>ARSO理事会于2019年11月批准所有四项标准成为ARSO统一标准。</a:t>
            </a:r>
          </a:p>
          <a:p>
            <a:pPr rtl="0">
              <a:lnSpc>
                <a:spcPct val="120000"/>
              </a:lnSpc>
            </a:pPr>
            <a:r>
              <a:rPr lang="zh" sz="2200" dirty="0"/>
              <a:t>ISO 30500、ISO 24521、ISO 24510、ISO 24511已被采纳作为ARSO统一标准。</a:t>
            </a:r>
          </a:p>
          <a:p>
            <a:pPr rtl="0"/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1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" sz="3600" dirty="0">
                <a:latin typeface="+mn-ea"/>
                <a:ea typeface="+mn-ea"/>
              </a:rPr>
              <a:t>ARSO会议</a:t>
            </a:r>
            <a:endParaRPr lang="en-US" b="1" dirty="0">
              <a:latin typeface="+mn-ea"/>
              <a:ea typeface="+mn-ea"/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84" y="236361"/>
            <a:ext cx="6509573" cy="4341823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0" y="2407272"/>
            <a:ext cx="5002924" cy="37521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23106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</TotalTime>
  <Words>3877</Words>
  <Application>Microsoft Office PowerPoint</Application>
  <PresentationFormat>Widescreen</PresentationFormat>
  <Paragraphs>171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ＭＳ Ｐゴシック</vt:lpstr>
      <vt:lpstr>游ゴシック</vt:lpstr>
      <vt:lpstr>Arial</vt:lpstr>
      <vt:lpstr>Calibri</vt:lpstr>
      <vt:lpstr>Calibri Light</vt:lpstr>
      <vt:lpstr>等线</vt:lpstr>
      <vt:lpstr>Helvetica Neue</vt:lpstr>
      <vt:lpstr>Open Sans</vt:lpstr>
      <vt:lpstr>PingFang SC Regular</vt:lpstr>
      <vt:lpstr>Source Sans Pro</vt:lpstr>
      <vt:lpstr>1_Office Theme</vt:lpstr>
      <vt:lpstr>ISO无下水管道厕所卫生处理标准的 全球进展 及在线资源</vt:lpstr>
      <vt:lpstr>PowerPoint Presentation</vt:lpstr>
      <vt:lpstr>ISO 30500和ISO 24521的国家采用情况</vt:lpstr>
      <vt:lpstr>ISO 30500标准国家采用情况详情</vt:lpstr>
      <vt:lpstr>国家采用ISO 30500标准的好处</vt:lpstr>
      <vt:lpstr>完全采用ISO 30500标准的好处</vt:lpstr>
      <vt:lpstr>ISO 24521标准国家采用情况详情</vt:lpstr>
      <vt:lpstr>ANSI的全球参与 - 非洲  ARSO </vt:lpstr>
      <vt:lpstr>ARSO会议</vt:lpstr>
      <vt:lpstr>ANSI的全球参与 – 西非  ECOWAS</vt:lpstr>
      <vt:lpstr>ECOWAS会议 </vt:lpstr>
      <vt:lpstr>ANSI的全球参与 - 南亚</vt:lpstr>
      <vt:lpstr>孟加拉国</vt:lpstr>
      <vt:lpstr>不丹</vt:lpstr>
      <vt:lpstr>ANSI的全球参与 - 南亚</vt:lpstr>
      <vt:lpstr>斯里兰卡</vt:lpstr>
      <vt:lpstr>ANSI的全球参与 - 南亚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Attiya Sayyed</dc:creator>
  <cp:lastModifiedBy>Attiya Sayyed</cp:lastModifiedBy>
  <cp:revision>59</cp:revision>
  <dcterms:created xsi:type="dcterms:W3CDTF">2020-02-04T19:01:50Z</dcterms:created>
  <dcterms:modified xsi:type="dcterms:W3CDTF">2022-02-23T19:10:43Z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54448968-BF16-4B88-95CB-FFC6F03A2336</vt:lpwstr>
  </property>
  <property fmtid="{D5CDD505-2E9C-101B-9397-08002B2CF9AE}" pid="3" name="ArticulatePath">
    <vt:lpwstr>NSSS-Global-Adoption-Progress</vt:lpwstr>
  </property>
</Properties>
</file>