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82" r:id="rId3"/>
    <p:sldId id="267" r:id="rId4"/>
    <p:sldId id="268" r:id="rId5"/>
    <p:sldId id="270" r:id="rId6"/>
    <p:sldId id="271" r:id="rId7"/>
    <p:sldId id="269" r:id="rId8"/>
    <p:sldId id="257" r:id="rId9"/>
    <p:sldId id="258" r:id="rId10"/>
    <p:sldId id="259" r:id="rId11"/>
    <p:sldId id="260" r:id="rId12"/>
    <p:sldId id="261" r:id="rId13"/>
    <p:sldId id="262" r:id="rId14"/>
    <p:sldId id="263" r:id="rId15"/>
    <p:sldId id="264" r:id="rId16"/>
    <p:sldId id="265" r:id="rId17"/>
    <p:sldId id="266" r:id="rId18"/>
    <p:sldId id="283"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Comer" initials="JC" lastIdx="8" clrIdx="0">
    <p:extLst>
      <p:ext uri="{19B8F6BF-5375-455C-9EA6-DF929625EA0E}">
        <p15:presenceInfo xmlns:p15="http://schemas.microsoft.com/office/powerpoint/2012/main" userId="S-1-5-21-152333396-629559586-1489575960-963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A55A3"/>
    <a:srgbClr val="3F64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77301" autoAdjust="0"/>
  </p:normalViewPr>
  <p:slideViewPr>
    <p:cSldViewPr snapToGrid="0">
      <p:cViewPr varScale="1">
        <p:scale>
          <a:sx n="51" d="100"/>
          <a:sy n="51" d="100"/>
        </p:scale>
        <p:origin x="11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081BF-235F-456B-8A53-EBFC6B441198}"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DF8D1-1EAB-443D-BCA2-61A04CF788F6}" type="slidenum">
              <a:rPr lang="en-US" smtClean="0"/>
              <a:t>‹#›</a:t>
            </a:fld>
            <a:endParaRPr lang="en-US"/>
          </a:p>
        </p:txBody>
      </p:sp>
    </p:spTree>
    <p:extLst>
      <p:ext uri="{BB962C8B-B14F-4D97-AF65-F5344CB8AC3E}">
        <p14:creationId xmlns:p14="http://schemas.microsoft.com/office/powerpoint/2010/main" val="344060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c4MzA0OTkyOA==.html?spm=a2hbt.13141534.app.5~5!2~5!2~5~5~5!2~5~5!2~5!2~5!2~5~5~A"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9TJPg1AkoJ0&amp;" TargetMode="External"/><Relationship Id="rId4" Type="http://schemas.openxmlformats.org/officeDocument/2006/relationships/hyperlink" Target="https://www.youtube.com/watch?v=Gxl_DB-peqc"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anitation.ansi.org/Standard/StandardAdoptionMa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Wat</a:t>
            </a:r>
            <a:r>
              <a:rPr lang="en-US" baseline="0" dirty="0"/>
              <a:t>ch a 2 minute video on Sanitation Standards</a:t>
            </a:r>
            <a:r>
              <a:rPr lang="en-US" sz="1200" kern="1200" dirty="0">
                <a:solidFill>
                  <a:schemeClr val="tx1"/>
                </a:solidFill>
                <a:effectLst/>
                <a:latin typeface="+mn-lt"/>
                <a:ea typeface="+mn-ea"/>
                <a:cs typeface="+mn-cs"/>
              </a:rPr>
              <a:t> in your preferred</a:t>
            </a:r>
            <a:r>
              <a:rPr lang="en-US" sz="1200" kern="1200" baseline="0" dirty="0">
                <a:solidFill>
                  <a:schemeClr val="tx1"/>
                </a:solidFill>
                <a:effectLst/>
                <a:latin typeface="+mn-lt"/>
                <a:ea typeface="+mn-ea"/>
                <a:cs typeface="+mn-cs"/>
              </a:rPr>
              <a:t> language:</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Sanitation Standards Explained in 2 Minutes (English Subtitles) </a:t>
            </a:r>
            <a:r>
              <a:rPr lang="en-US" sz="1200" u="sng" kern="1200" dirty="0">
                <a:solidFill>
                  <a:schemeClr val="tx1"/>
                </a:solidFill>
                <a:effectLst/>
                <a:latin typeface="+mn-lt"/>
                <a:ea typeface="+mn-ea"/>
                <a:cs typeface="+mn-cs"/>
                <a:hlinkClick r:id="rId3"/>
              </a:rPr>
              <a:t>https://www.youtube.com/watch?v=DhNaJqEZvoM&amp;feature=youtu.be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Normes d'assainissement en 2 minutes (sous-titres Français) </a:t>
            </a:r>
            <a:r>
              <a:rPr lang="fr-FR" sz="1200" u="sng" kern="1200" dirty="0">
                <a:solidFill>
                  <a:schemeClr val="tx1"/>
                </a:solidFill>
                <a:effectLst/>
                <a:latin typeface="+mn-lt"/>
                <a:ea typeface="+mn-ea"/>
                <a:cs typeface="+mn-cs"/>
                <a:hlinkClick r:id="rId4"/>
              </a:rPr>
              <a:t>https://www.youtube.com/watch?v=Gxl_DB-peqc</a:t>
            </a:r>
            <a:endParaRPr lang="fr-FR"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effectLst/>
                <a:latin typeface="+mn-lt"/>
                <a:ea typeface="+mn-ea"/>
                <a:cs typeface="+mn-cs"/>
              </a:rPr>
              <a:t>Normas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saneamento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minutos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legendas</a:t>
            </a:r>
            <a:r>
              <a:rPr lang="en-US" sz="1200" kern="1200" dirty="0">
                <a:solidFill>
                  <a:schemeClr val="tx1"/>
                </a:solidFill>
                <a:effectLst/>
                <a:latin typeface="+mn-lt"/>
                <a:ea typeface="+mn-ea"/>
                <a:cs typeface="+mn-cs"/>
              </a:rPr>
              <a:t> </a:t>
            </a:r>
            <a:r>
              <a:rPr lang="pt-PT" dirty="0"/>
              <a:t>em Português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https://www.youtube.com/watch?v=9TJPg1AkoJ0&amp;</a:t>
            </a:r>
            <a:r>
              <a:rPr lang="en-US" sz="1200" kern="1200" dirty="0">
                <a:solidFill>
                  <a:schemeClr val="tx1"/>
                </a:solidFill>
                <a:effectLst/>
                <a:latin typeface="+mn-lt"/>
                <a:ea typeface="+mn-ea"/>
                <a:cs typeface="+mn-cs"/>
              </a:rPr>
              <a:t> </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Sanitation Standards Explained in 2 Minutes (Chinese subtitles)/ </a:t>
            </a:r>
            <a:r>
              <a:rPr lang="en-US" sz="1200" kern="1200" dirty="0" err="1">
                <a:solidFill>
                  <a:schemeClr val="tx1"/>
                </a:solidFill>
                <a:effectLst/>
                <a:latin typeface="+mn-lt"/>
                <a:ea typeface="+mn-ea"/>
                <a:cs typeface="+mn-cs"/>
              </a:rPr>
              <a:t>两分钟了解卫生标准</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u="sng" kern="1200" dirty="0" err="1">
                <a:solidFill>
                  <a:schemeClr val="tx1"/>
                </a:solidFill>
                <a:effectLst/>
                <a:latin typeface="+mn-lt"/>
                <a:ea typeface="+mn-ea"/>
                <a:cs typeface="+mn-cs"/>
                <a:hlinkClick r:id="rId6"/>
              </a:rPr>
              <a:t>https</a:t>
            </a:r>
            <a:r>
              <a:rPr lang="en-US" sz="1200" u="sng" kern="1200" dirty="0">
                <a:solidFill>
                  <a:schemeClr val="tx1"/>
                </a:solidFill>
                <a:effectLst/>
                <a:latin typeface="+mn-lt"/>
                <a:ea typeface="+mn-ea"/>
                <a:cs typeface="+mn-cs"/>
                <a:hlinkClick r:id="rId6"/>
              </a:rPr>
              <a:t>://www.youtube.com/watch?v=ASPT3YMJdNo</a:t>
            </a:r>
            <a:r>
              <a:rPr lang="en-US" sz="1200" u="sng" kern="1200" dirty="0">
                <a:solidFill>
                  <a:schemeClr val="tx1"/>
                </a:solidFill>
                <a:effectLst/>
                <a:latin typeface="+mn-lt"/>
                <a:ea typeface="+mn-ea"/>
                <a:cs typeface="+mn-cs"/>
              </a:rPr>
              <a:t> </a:t>
            </a:r>
            <a:r>
              <a:rPr lang="en-US" sz="1200" b="1" u="none" kern="1200" dirty="0">
                <a:solidFill>
                  <a:schemeClr val="tx1"/>
                </a:solidFill>
                <a:effectLst/>
                <a:latin typeface="+mn-lt"/>
                <a:ea typeface="+mn-ea"/>
                <a:cs typeface="+mn-cs"/>
              </a:rPr>
              <a:t>or </a:t>
            </a:r>
            <a:r>
              <a:rPr lang="en-US" sz="1200" u="sng" kern="1200" dirty="0">
                <a:solidFill>
                  <a:schemeClr val="tx1"/>
                </a:solidFill>
                <a:effectLst/>
                <a:latin typeface="+mn-lt"/>
                <a:ea typeface="+mn-ea"/>
                <a:cs typeface="+mn-cs"/>
                <a:hlinkClick r:id="rId7"/>
              </a:rPr>
              <a:t>https://v.youku.com/v_show/id_XNDc4MzA0OTkyOA==.html?spm=a2hbt.13141534.app.5~5!2~5!2~5~5~5!2~5~5!2~5!2~5!2~5~5~A</a:t>
            </a:r>
            <a:endParaRPr lang="en-US" sz="1200" b="1" u="non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u="none" kern="1200" dirty="0">
                <a:solidFill>
                  <a:schemeClr val="tx1"/>
                </a:solidFill>
                <a:effectLst/>
                <a:latin typeface="+mn-lt"/>
                <a:ea typeface="+mn-ea"/>
                <a:cs typeface="+mn-cs"/>
              </a:rPr>
              <a:t>P</a:t>
            </a:r>
            <a:r>
              <a:rPr lang="en-US" sz="1200" u="none" kern="1200" dirty="0">
                <a:solidFill>
                  <a:schemeClr val="tx1"/>
                </a:solidFill>
                <a:effectLst/>
                <a:latin typeface="+mn-lt"/>
                <a:ea typeface="+mn-ea"/>
                <a:cs typeface="+mn-cs"/>
              </a:rPr>
              <a:t>lease</a:t>
            </a:r>
            <a:r>
              <a:rPr lang="en-US" sz="1200" u="none" kern="1200" baseline="0" dirty="0">
                <a:solidFill>
                  <a:schemeClr val="tx1"/>
                </a:solidFill>
                <a:effectLst/>
                <a:latin typeface="+mn-lt"/>
                <a:ea typeface="+mn-ea"/>
                <a:cs typeface="+mn-cs"/>
              </a:rPr>
              <a:t> see all videos here: </a:t>
            </a:r>
            <a:r>
              <a:rPr lang="en-US" dirty="0">
                <a:hlinkClick r:id="rId8"/>
              </a:rPr>
              <a:t>https://www.youtube.com/user/ansidotorg/playlists?view=50&amp;sort=dd&amp;shelf_id=5</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a:t>
            </a:fld>
            <a:endParaRPr lang="en-US"/>
          </a:p>
        </p:txBody>
      </p:sp>
    </p:spTree>
    <p:extLst>
      <p:ext uri="{BB962C8B-B14F-4D97-AF65-F5344CB8AC3E}">
        <p14:creationId xmlns:p14="http://schemas.microsoft.com/office/powerpoint/2010/main" val="149159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ECOWAS THC meeting</a:t>
            </a:r>
          </a:p>
          <a:p>
            <a:r>
              <a:rPr lang="en-US" dirty="0"/>
              <a:t>Abidjan,</a:t>
            </a:r>
            <a:r>
              <a:rPr lang="en-US" baseline="0" dirty="0"/>
              <a:t> </a:t>
            </a:r>
            <a:r>
              <a:rPr lang="en-US" sz="1200" b="0" i="0" kern="1200" dirty="0">
                <a:solidFill>
                  <a:schemeClr val="tx1"/>
                </a:solidFill>
                <a:effectLst/>
                <a:latin typeface="+mn-lt"/>
                <a:ea typeface="+mn-ea"/>
                <a:cs typeface="+mn-cs"/>
              </a:rPr>
              <a:t>Côte d'Ivoire</a:t>
            </a:r>
            <a:br>
              <a:rPr lang="en-US" sz="1200" b="0" i="0" kern="1200" dirty="0">
                <a:solidFill>
                  <a:schemeClr val="tx1"/>
                </a:solidFill>
                <a:effectLst/>
                <a:latin typeface="+mn-lt"/>
                <a:ea typeface="+mn-ea"/>
                <a:cs typeface="+mn-cs"/>
              </a:rPr>
            </a:br>
            <a:r>
              <a:rPr lang="en-US" dirty="0"/>
              <a:t>August 2019 </a:t>
            </a:r>
          </a:p>
        </p:txBody>
      </p:sp>
    </p:spTree>
    <p:extLst>
      <p:ext uri="{BB962C8B-B14F-4D97-AF65-F5344CB8AC3E}">
        <p14:creationId xmlns:p14="http://schemas.microsoft.com/office/powerpoint/2010/main" val="421070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200" dirty="0">
                <a:effectLst/>
                <a:latin typeface="Helvetica Neue"/>
                <a:ea typeface="Helvetica Neue"/>
                <a:cs typeface="Helvetica Neue"/>
                <a:sym typeface="Helvetica Neue"/>
              </a:rPr>
              <a:t>In addition to work in South Asia and Africa, the US and Canada worked together to nationally adopt ISO 30500 in November 2019. It is believed that products that meet ISO 30500 could also be very beneficial in the US/Canada in national parks, rural areas, and eco-friendly buildings.</a:t>
            </a:r>
          </a:p>
          <a:p>
            <a:endParaRPr lang="en-US" sz="2200" baseline="0" dirty="0">
              <a:effectLst/>
              <a:latin typeface="Helvetica Neue"/>
              <a:sym typeface="Helvetica Neue"/>
            </a:endParaRPr>
          </a:p>
          <a:p>
            <a:r>
              <a:rPr lang="en-US" sz="2200" dirty="0">
                <a:effectLst/>
                <a:latin typeface="Helvetica Neue"/>
                <a:ea typeface="Helvetica Neue"/>
                <a:cs typeface="Helvetica Neue"/>
                <a:sym typeface="Helvetica Neue"/>
              </a:rPr>
              <a:t>Please let ANSI know if there is any way that we can ease the process for you or answer questions! We are happy to share more information about country processes/findings.</a:t>
            </a:r>
            <a:endParaRPr lang="en-US" baseline="0" dirty="0"/>
          </a:p>
          <a:p>
            <a:endParaRPr lang="en-US" baseline="0" dirty="0"/>
          </a:p>
        </p:txBody>
      </p:sp>
    </p:spTree>
    <p:extLst>
      <p:ext uri="{BB962C8B-B14F-4D97-AF65-F5344CB8AC3E}">
        <p14:creationId xmlns:p14="http://schemas.microsoft.com/office/powerpoint/2010/main" val="2618531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January 2019 meetings in Dhaka, Bangladesh</a:t>
            </a:r>
          </a:p>
        </p:txBody>
      </p:sp>
    </p:spTree>
    <p:extLst>
      <p:ext uri="{BB962C8B-B14F-4D97-AF65-F5344CB8AC3E}">
        <p14:creationId xmlns:p14="http://schemas.microsoft.com/office/powerpoint/2010/main" val="931897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January 2020 meetings in </a:t>
            </a:r>
            <a:r>
              <a:rPr lang="en-US" dirty="0" err="1"/>
              <a:t>Thimphu</a:t>
            </a:r>
            <a:r>
              <a:rPr lang="en-US" dirty="0"/>
              <a:t>,</a:t>
            </a:r>
            <a:r>
              <a:rPr lang="en-US" baseline="0" dirty="0"/>
              <a:t> Bhutan</a:t>
            </a:r>
            <a:endParaRPr lang="en-US" dirty="0"/>
          </a:p>
        </p:txBody>
      </p:sp>
    </p:spTree>
    <p:extLst>
      <p:ext uri="{BB962C8B-B14F-4D97-AF65-F5344CB8AC3E}">
        <p14:creationId xmlns:p14="http://schemas.microsoft.com/office/powerpoint/2010/main" val="2209464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25601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January 2020</a:t>
            </a:r>
            <a:br>
              <a:rPr lang="en-US" dirty="0"/>
            </a:br>
            <a:r>
              <a:rPr lang="en-US" dirty="0"/>
              <a:t>Non-</a:t>
            </a:r>
            <a:r>
              <a:rPr lang="en-US" dirty="0" err="1"/>
              <a:t>sewered</a:t>
            </a:r>
            <a:r>
              <a:rPr lang="en-US" dirty="0"/>
              <a:t> sanitation standards workshop hosted by Sri Lanka Standards Institution (SLSI)</a:t>
            </a:r>
          </a:p>
          <a:p>
            <a:r>
              <a:rPr lang="en-US" dirty="0"/>
              <a:t>Colombo, Sri Lanka</a:t>
            </a:r>
          </a:p>
        </p:txBody>
      </p:sp>
    </p:spTree>
    <p:extLst>
      <p:ext uri="{BB962C8B-B14F-4D97-AF65-F5344CB8AC3E}">
        <p14:creationId xmlns:p14="http://schemas.microsoft.com/office/powerpoint/2010/main" val="3419160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Tree>
    <p:extLst>
      <p:ext uri="{BB962C8B-B14F-4D97-AF65-F5344CB8AC3E}">
        <p14:creationId xmlns:p14="http://schemas.microsoft.com/office/powerpoint/2010/main" val="1792971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Tree>
    <p:extLst>
      <p:ext uri="{BB962C8B-B14F-4D97-AF65-F5344CB8AC3E}">
        <p14:creationId xmlns:p14="http://schemas.microsoft.com/office/powerpoint/2010/main" val="252457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Please visit </a:t>
            </a:r>
            <a:r>
              <a:rPr lang="en-US" dirty="0">
                <a:hlinkClick r:id="rId3"/>
              </a:rPr>
              <a:t>https://sanitation.ansi.org/Standard/StandardAdoptionMap</a:t>
            </a:r>
            <a:r>
              <a:rPr lang="en-US" dirty="0"/>
              <a:t> for the latest map</a:t>
            </a:r>
            <a:endParaRPr lang="en-US" baseline="0" dirty="0"/>
          </a:p>
        </p:txBody>
      </p:sp>
    </p:spTree>
    <p:extLst>
      <p:ext uri="{BB962C8B-B14F-4D97-AF65-F5344CB8AC3E}">
        <p14:creationId xmlns:p14="http://schemas.microsoft.com/office/powerpoint/2010/main" val="1058148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29 countries have</a:t>
            </a:r>
            <a:r>
              <a:rPr lang="en-US" baseline="0" dirty="0"/>
              <a:t> adopted ISO 30500</a:t>
            </a:r>
            <a:endParaRPr lang="en-US" dirty="0"/>
          </a:p>
        </p:txBody>
      </p:sp>
    </p:spTree>
    <p:extLst>
      <p:ext uri="{BB962C8B-B14F-4D97-AF65-F5344CB8AC3E}">
        <p14:creationId xmlns:p14="http://schemas.microsoft.com/office/powerpoint/2010/main" val="399138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9633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558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a:t>
            </a:r>
            <a:r>
              <a:rPr lang="en-US" baseline="0" dirty="0"/>
              <a:t> countries have adopted ISO 24521</a:t>
            </a:r>
            <a:endParaRPr lang="en-US" dirty="0"/>
          </a:p>
        </p:txBody>
      </p:sp>
      <p:sp>
        <p:nvSpPr>
          <p:cNvPr id="4" name="Slide Number Placeholder 3"/>
          <p:cNvSpPr>
            <a:spLocks noGrp="1"/>
          </p:cNvSpPr>
          <p:nvPr>
            <p:ph type="sldNum" sz="quarter" idx="10"/>
          </p:nvPr>
        </p:nvSpPr>
        <p:spPr/>
        <p:txBody>
          <a:bodyPr/>
          <a:lstStyle/>
          <a:p>
            <a:fld id="{C16DF8D1-1EAB-443D-BCA2-61A04CF788F6}" type="slidenum">
              <a:rPr lang="en-US" smtClean="0"/>
              <a:t>7</a:t>
            </a:fld>
            <a:endParaRPr lang="en-US"/>
          </a:p>
        </p:txBody>
      </p:sp>
    </p:spTree>
    <p:extLst>
      <p:ext uri="{BB962C8B-B14F-4D97-AF65-F5344CB8AC3E}">
        <p14:creationId xmlns:p14="http://schemas.microsoft.com/office/powerpoint/2010/main" val="80278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a:t>
            </a:r>
            <a:r>
              <a:rPr lang="en-US" baseline="0" dirty="0"/>
              <a:t> Africa, regional and continental standards bodies have simultaneously reviewed ISO non-</a:t>
            </a:r>
            <a:r>
              <a:rPr lang="en-US" baseline="0" dirty="0" err="1"/>
              <a:t>sewered</a:t>
            </a:r>
            <a:r>
              <a:rPr lang="en-US" baseline="0" dirty="0"/>
              <a:t> sanitation standards (NSSS)</a:t>
            </a:r>
          </a:p>
          <a:p>
            <a:pPr marL="171450" indent="-171450">
              <a:buFont typeface="Arial" panose="020B0604020202020204" pitchFamily="34" charset="0"/>
              <a:buChar char="•"/>
            </a:pPr>
            <a:r>
              <a:rPr lang="en-US" baseline="0" dirty="0"/>
              <a:t>In late 2018, ANSI approached ARSO about simultaneously reviewing ISO 30500, along with ISO 24521, ISO 24510, ISO 24511.</a:t>
            </a:r>
          </a:p>
          <a:p>
            <a:pPr marL="171450" indent="-171450">
              <a:buFont typeface="Arial" panose="020B0604020202020204" pitchFamily="34" charset="0"/>
              <a:buChar char="•"/>
            </a:pPr>
            <a:r>
              <a:rPr lang="en-US" baseline="0" dirty="0"/>
              <a:t>In early 2019, ARSO established a new sanitation subcommittee to review these standards at the ARSO level.</a:t>
            </a:r>
          </a:p>
          <a:p>
            <a:pPr marL="171450" marR="0" lvl="0" indent="-1714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baseline="0" dirty="0"/>
              <a:t>1</a:t>
            </a:r>
            <a:r>
              <a:rPr lang="en-US" baseline="30000" dirty="0"/>
              <a:t>st</a:t>
            </a:r>
            <a:r>
              <a:rPr lang="en-US" baseline="0" dirty="0"/>
              <a:t> sanitation committee created</a:t>
            </a:r>
          </a:p>
          <a:p>
            <a:pPr marL="171450" indent="-171450">
              <a:buFont typeface="Arial" panose="020B0604020202020204" pitchFamily="34" charset="0"/>
              <a:buChar char="•"/>
            </a:pPr>
            <a:r>
              <a:rPr lang="en-US" baseline="0" dirty="0"/>
              <a:t>In mid-2019, ARSO conducted meetings to review 4 ISO NSSS with 32 member countries participating on the Technical committee, the largest in ARSO history.</a:t>
            </a:r>
          </a:p>
        </p:txBody>
      </p:sp>
    </p:spTree>
    <p:extLst>
      <p:ext uri="{BB962C8B-B14F-4D97-AF65-F5344CB8AC3E}">
        <p14:creationId xmlns:p14="http://schemas.microsoft.com/office/powerpoint/2010/main" val="221759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ARSO THC 08-3 Meetings</a:t>
            </a:r>
          </a:p>
          <a:p>
            <a:r>
              <a:rPr lang="en-US" dirty="0"/>
              <a:t>May 2019, Nairobi, Kenya</a:t>
            </a:r>
            <a:r>
              <a:rPr lang="en-US" baseline="0" dirty="0"/>
              <a:t> (left)</a:t>
            </a:r>
          </a:p>
          <a:p>
            <a:r>
              <a:rPr lang="en-US" baseline="0" dirty="0"/>
              <a:t>July 2019, Dar es Salaam, Tanzania (right)</a:t>
            </a:r>
            <a:endParaRPr lang="en-US" dirty="0"/>
          </a:p>
        </p:txBody>
      </p:sp>
    </p:spTree>
    <p:extLst>
      <p:ext uri="{BB962C8B-B14F-4D97-AF65-F5344CB8AC3E}">
        <p14:creationId xmlns:p14="http://schemas.microsoft.com/office/powerpoint/2010/main" val="428143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In early 2019, ANSI approached ECOWAS about simultaneously reviewing ISO 30500 and ISO 24521.</a:t>
            </a:r>
          </a:p>
          <a:p>
            <a:pPr marL="171450" indent="-171450">
              <a:buFont typeface="Arial" panose="020B0604020202020204" pitchFamily="34" charset="0"/>
              <a:buChar char="•"/>
            </a:pPr>
            <a:r>
              <a:rPr lang="en-US" baseline="0" dirty="0"/>
              <a:t>In mid-2019, ECOWAS established a new sanitation subcommittee to review these standards at the ECOWAS level.</a:t>
            </a:r>
          </a:p>
          <a:p>
            <a:pPr marL="628650" marR="0" lvl="1" indent="-1714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baseline="0" dirty="0"/>
              <a:t>1</a:t>
            </a:r>
            <a:r>
              <a:rPr lang="en-US" baseline="30000" dirty="0"/>
              <a:t>st</a:t>
            </a:r>
            <a:r>
              <a:rPr lang="en-US" baseline="0" dirty="0"/>
              <a:t> sanitation sub-committee committee created</a:t>
            </a:r>
          </a:p>
          <a:p>
            <a:pPr marL="171450" indent="-171450">
              <a:buFont typeface="Arial" panose="020B0604020202020204" pitchFamily="34" charset="0"/>
              <a:buChar char="•"/>
            </a:pPr>
            <a:r>
              <a:rPr lang="en-US" baseline="0" dirty="0"/>
              <a:t>In mid-2019, ECOWAS conducted meetings to review 2 ISO non-</a:t>
            </a:r>
            <a:r>
              <a:rPr lang="en-US" baseline="0" dirty="0" err="1"/>
              <a:t>sewered</a:t>
            </a:r>
            <a:r>
              <a:rPr lang="en-US" baseline="0" dirty="0"/>
              <a:t> sanitation standards (ISO 30500, ISO 24521)</a:t>
            </a:r>
          </a:p>
          <a:p>
            <a:pPr marL="171450" indent="-171450">
              <a:buFont typeface="Arial" panose="020B0604020202020204" pitchFamily="34" charset="0"/>
              <a:buChar char="•"/>
            </a:pPr>
            <a:r>
              <a:rPr lang="en-US" sz="2200" dirty="0">
                <a:effectLst/>
                <a:latin typeface="Helvetica Neue"/>
                <a:ea typeface="Helvetica Neue"/>
                <a:cs typeface="Helvetica Neue"/>
                <a:sym typeface="Helvetica Neue"/>
              </a:rPr>
              <a:t>After approval from member bodies, the standards go to the ECOWAS TMC for review. If approved by the TMC, the ISO standards will then become ECOWAS harmonized standards. All 15 ECOWAS member countries are required to nationally adopt standards harmonized by ECOWAS through their ECOSHAM mechanism.</a:t>
            </a:r>
          </a:p>
          <a:p>
            <a:pPr marL="171450" indent="-171450">
              <a:buFont typeface="Arial" panose="020B0604020202020204" pitchFamily="34" charset="0"/>
              <a:buChar char="•"/>
            </a:pPr>
            <a:r>
              <a:rPr lang="en-US" baseline="0" dirty="0"/>
              <a:t>ECOWAS Technical Management Committee approved the standards as ECOWAS harmonized standards in June 2021</a:t>
            </a:r>
          </a:p>
          <a:p>
            <a:pPr marL="171450" indent="-171450">
              <a:buFont typeface="Arial" panose="020B0604020202020204" pitchFamily="34" charset="0"/>
              <a:buChar char="•"/>
            </a:pPr>
            <a:endParaRPr lang="en-US" baseline="0" dirty="0"/>
          </a:p>
        </p:txBody>
      </p:sp>
    </p:spTree>
    <p:extLst>
      <p:ext uri="{BB962C8B-B14F-4D97-AF65-F5344CB8AC3E}">
        <p14:creationId xmlns:p14="http://schemas.microsoft.com/office/powerpoint/2010/main" val="4058377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4" y="3931960"/>
            <a:ext cx="4231341" cy="1930961"/>
          </a:xfrm>
          <a:prstGeom prst="rect">
            <a:avLst/>
          </a:prstGeom>
        </p:spPr>
        <p:txBody>
          <a:bodyPr>
            <a:normAutofit/>
          </a:bodyPr>
          <a:lstStyle>
            <a:lvl1pPr marL="0" marR="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a:t>
            </a:r>
          </a:p>
          <a:p>
            <a:r>
              <a:rPr lang="en-US" dirty="0"/>
              <a:t>Date</a:t>
            </a:r>
          </a:p>
          <a:p>
            <a:r>
              <a:rPr lang="en-US" dirty="0"/>
              <a:t>Event</a:t>
            </a:r>
          </a:p>
          <a:p>
            <a:r>
              <a:rPr lang="en-US" dirty="0"/>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a:xfrm>
            <a:off x="838200" y="6356354"/>
            <a:ext cx="2743200" cy="365125"/>
          </a:xfrm>
          <a:prstGeom prst="rect">
            <a:avLst/>
          </a:prstGeom>
        </p:spPr>
        <p:txBody>
          <a:bodyPr/>
          <a:lstStyle/>
          <a:p>
            <a:pPr defTabSz="914377">
              <a:defRPr/>
            </a:pPr>
            <a:fld id="{1578EBED-7CE0-9843-9786-21AEE62776F5}" type="datetime1">
              <a:rPr lang="en-US" sz="1200" smtClean="0">
                <a:solidFill>
                  <a:prstClr val="black">
                    <a:tint val="75000"/>
                  </a:prstClr>
                </a:solidFill>
                <a:latin typeface="Arial" panose="020B0604020202020204" pitchFamily="34" charset="0"/>
                <a:cs typeface="Arial" panose="020B0604020202020204" pitchFamily="34" charset="0"/>
              </a:rPr>
              <a:pPr defTabSz="914377">
                <a:defRPr/>
              </a:pPr>
              <a:t>2/26/2024</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a:xfrm>
            <a:off x="4038600" y="6356354"/>
            <a:ext cx="4114800" cy="365125"/>
          </a:xfrm>
          <a:prstGeom prst="rect">
            <a:avLst/>
          </a:prstGeom>
        </p:spPr>
        <p:txBody>
          <a:bodyPr/>
          <a:lstStyle/>
          <a:p>
            <a:pPr algn="ctr" defTabSz="914377">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a:prstGeom prst="rect">
            <a:avLst/>
          </a:prstGeom>
        </p:spPr>
        <p:txBody>
          <a:bodyPr lIns="0" tIns="0" rIns="0" bIns="0" anchor="t"/>
          <a:lstStyle>
            <a:lvl1pPr marL="0" indent="0" algn="r">
              <a:buNone/>
              <a:defRPr/>
            </a:lvl1pPr>
          </a:lstStyle>
          <a:p>
            <a:pPr lvl="0"/>
            <a:r>
              <a:rPr lang="en-US" dirty="0"/>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91" y="1038069"/>
            <a:ext cx="3926524" cy="715145"/>
          </a:xfrm>
        </p:spPr>
        <p:txBody>
          <a:bodyPr lIns="0" tIns="0" rIns="0" bIns="0" anchor="ctr" anchorCtr="0"/>
          <a:lstStyle>
            <a:lvl1pPr algn="r">
              <a:defRPr b="1">
                <a:solidFill>
                  <a:srgbClr val="0A55A3"/>
                </a:solidFill>
              </a:defRPr>
            </a:lvl1pPr>
          </a:lstStyle>
          <a:p>
            <a:r>
              <a:rPr lang="en-US" dirty="0"/>
              <a:t>title style</a:t>
            </a:r>
          </a:p>
        </p:txBody>
      </p:sp>
    </p:spTree>
    <p:extLst>
      <p:ext uri="{BB962C8B-B14F-4D97-AF65-F5344CB8AC3E}">
        <p14:creationId xmlns:p14="http://schemas.microsoft.com/office/powerpoint/2010/main" val="200319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losing slide - more info">
    <p:bg>
      <p:bgPr>
        <a:solidFill>
          <a:srgbClr val="0074B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 t="94054" r="103" b="-103"/>
          <a:stretch/>
        </p:blipFill>
        <p:spPr>
          <a:xfrm rot="10800000" flipH="1">
            <a:off x="-9525" y="6474756"/>
            <a:ext cx="12201525" cy="383248"/>
          </a:xfrm>
          <a:prstGeom prst="rect">
            <a:avLst/>
          </a:prstGeom>
        </p:spPr>
      </p:pic>
      <p:sp>
        <p:nvSpPr>
          <p:cNvPr id="8" name="TextBox 7"/>
          <p:cNvSpPr txBox="1"/>
          <p:nvPr userDrawn="1"/>
        </p:nvSpPr>
        <p:spPr>
          <a:xfrm>
            <a:off x="644437" y="469045"/>
            <a:ext cx="7197907" cy="594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just" defTabSz="308059" rtl="0" eaLnBrk="1" fontAlgn="auto" latinLnBrk="0" hangingPunct="0">
              <a:lnSpc>
                <a:spcPct val="130000"/>
              </a:lnSpc>
              <a:spcBef>
                <a:spcPts val="0"/>
              </a:spcBef>
              <a:spcAft>
                <a:spcPts val="0"/>
              </a:spcAft>
              <a:buClrTx/>
              <a:buSzTx/>
              <a:buFontTx/>
              <a:buNone/>
              <a:tabLst/>
              <a:defRPr/>
            </a:pPr>
            <a:r>
              <a:rPr lang="en-US" sz="2700" b="0" spc="0" dirty="0">
                <a:solidFill>
                  <a:srgbClr val="97D2FF"/>
                </a:solidFill>
                <a:latin typeface="+mj-lt"/>
              </a:rPr>
              <a:t>For More Information</a:t>
            </a:r>
            <a:endParaRPr kumimoji="0" lang="en-US" sz="2700" b="0" i="0" u="none" strike="noStrike" cap="none" spc="-27" normalizeH="0" baseline="0" dirty="0">
              <a:ln>
                <a:noFill/>
              </a:ln>
              <a:solidFill>
                <a:srgbClr val="97D2FF"/>
              </a:solidFill>
              <a:effectLst/>
              <a:uFillTx/>
              <a:latin typeface="+mj-lt"/>
              <a:ea typeface="Source Sans Pro"/>
              <a:cs typeface="Source Sans Pro"/>
              <a:sym typeface="Source Sans Pro"/>
            </a:endParaRPr>
          </a:p>
        </p:txBody>
      </p:sp>
      <p:sp>
        <p:nvSpPr>
          <p:cNvPr id="9" name="TextBox 8"/>
          <p:cNvSpPr txBox="1"/>
          <p:nvPr userDrawn="1"/>
        </p:nvSpPr>
        <p:spPr>
          <a:xfrm>
            <a:off x="5381627" y="1526471"/>
            <a:ext cx="5981700" cy="414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l" defTabSz="308059" rtl="0" eaLnBrk="1" fontAlgn="auto" latinLnBrk="0" hangingPunct="0">
              <a:lnSpc>
                <a:spcPct val="130000"/>
              </a:lnSpc>
              <a:spcBef>
                <a:spcPts val="0"/>
              </a:spcBef>
              <a:spcAft>
                <a:spcPts val="0"/>
              </a:spcAft>
              <a:buClrTx/>
              <a:buSzTx/>
              <a:buFontTx/>
              <a:buNone/>
              <a:tabLst/>
              <a:defRPr/>
            </a:pPr>
            <a:r>
              <a:rPr lang="en-US" sz="1800" b="1" spc="0" baseline="0" dirty="0">
                <a:solidFill>
                  <a:srgbClr val="FFFFFF"/>
                </a:solidFill>
                <a:latin typeface="+mj-lt"/>
              </a:rPr>
              <a:t>American National Standards Institute</a:t>
            </a:r>
            <a:endParaRPr kumimoji="0" lang="en-US" sz="1800" b="1" i="0" u="none" strike="noStrike" cap="none" spc="-27" normalizeH="0" baseline="0" dirty="0">
              <a:ln>
                <a:noFill/>
              </a:ln>
              <a:solidFill>
                <a:srgbClr val="828994"/>
              </a:solidFill>
              <a:effectLst/>
              <a:uFillTx/>
              <a:latin typeface="+mj-lt"/>
              <a:ea typeface="Source Sans Pro"/>
              <a:cs typeface="Source Sans Pro"/>
              <a:sym typeface="Source Sans Pro"/>
            </a:endParaRPr>
          </a:p>
        </p:txBody>
      </p:sp>
      <p:sp>
        <p:nvSpPr>
          <p:cNvPr id="11" name="Rectangle 4"/>
          <p:cNvSpPr>
            <a:spLocks noChangeArrowheads="1"/>
          </p:cNvSpPr>
          <p:nvPr userDrawn="1"/>
        </p:nvSpPr>
        <p:spPr bwMode="auto">
          <a:xfrm>
            <a:off x="5381625" y="2111703"/>
            <a:ext cx="6279152" cy="478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69B3"/>
                </a:solidFill>
                <a:miter lim="800000"/>
                <a:headEnd type="none" w="sm" len="sm"/>
                <a:tailEnd type="none" w="sm" len="sm"/>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lnSpc>
                <a:spcPct val="125000"/>
              </a:lnSpc>
              <a:defRPr/>
            </a:pPr>
            <a:r>
              <a:rPr lang="en-US" altLang="en-US" sz="1351" b="1" spc="0" baseline="0" dirty="0">
                <a:solidFill>
                  <a:srgbClr val="97D2FF"/>
                </a:solidFill>
                <a:latin typeface="+mj-lt"/>
                <a:ea typeface="ＭＳ Ｐゴシック" charset="-128"/>
              </a:rPr>
              <a:t>Headquarters</a:t>
            </a:r>
            <a:r>
              <a:rPr lang="en-US" altLang="en-US" sz="1351" spc="0" baseline="0" dirty="0">
                <a:solidFill>
                  <a:srgbClr val="97D2FF"/>
                </a:solidFill>
                <a:latin typeface="+mj-lt"/>
                <a:ea typeface="ＭＳ Ｐゴシック" charset="-128"/>
              </a:rPr>
              <a:t>					</a:t>
            </a:r>
            <a:r>
              <a:rPr lang="en-US" altLang="en-US" sz="1351" b="1" spc="0" baseline="0" dirty="0">
                <a:solidFill>
                  <a:srgbClr val="97D2FF"/>
                </a:solidFill>
                <a:latin typeface="+mj-lt"/>
                <a:ea typeface="ＭＳ Ｐゴシック" charset="-128"/>
              </a:rPr>
              <a:t>New York Office</a:t>
            </a:r>
          </a:p>
          <a:p>
            <a:pPr algn="l">
              <a:lnSpc>
                <a:spcPct val="125000"/>
              </a:lnSpc>
              <a:defRPr/>
            </a:pPr>
            <a:r>
              <a:rPr lang="en-US" altLang="en-US" sz="1351" spc="0" baseline="0" dirty="0">
                <a:solidFill>
                  <a:srgbClr val="97D2FF"/>
                </a:solidFill>
                <a:latin typeface="+mj-lt"/>
                <a:ea typeface="ＭＳ Ｐゴシック" charset="-128"/>
              </a:rPr>
              <a:t>1899 L Street, NW				25 West 43rd Street</a:t>
            </a:r>
          </a:p>
          <a:p>
            <a:pPr algn="l">
              <a:lnSpc>
                <a:spcPct val="125000"/>
              </a:lnSpc>
              <a:defRPr/>
            </a:pPr>
            <a:r>
              <a:rPr lang="en-US" altLang="en-US" sz="1351" spc="0" baseline="0" dirty="0">
                <a:solidFill>
                  <a:srgbClr val="97D2FF"/>
                </a:solidFill>
                <a:latin typeface="+mj-lt"/>
                <a:ea typeface="ＭＳ Ｐゴシック" charset="-128"/>
              </a:rPr>
              <a:t>11th Floor						4th Floor	</a:t>
            </a:r>
          </a:p>
          <a:p>
            <a:pPr algn="l">
              <a:lnSpc>
                <a:spcPct val="125000"/>
              </a:lnSpc>
              <a:defRPr/>
            </a:pPr>
            <a:r>
              <a:rPr lang="en-US" altLang="en-US" sz="1351" spc="0" baseline="0" dirty="0">
                <a:solidFill>
                  <a:srgbClr val="97D2FF"/>
                </a:solidFill>
                <a:latin typeface="+mj-lt"/>
                <a:ea typeface="ＭＳ Ｐゴシック" charset="-128"/>
              </a:rPr>
              <a:t>Washington, DC  20036			New York, NY 10036	</a:t>
            </a:r>
          </a:p>
          <a:p>
            <a:pPr algn="l">
              <a:lnSpc>
                <a:spcPct val="125000"/>
              </a:lnSpc>
              <a:defRPr/>
            </a:pPr>
            <a:r>
              <a:rPr lang="en-US" altLang="en-US" sz="1351" spc="0" baseline="0" dirty="0">
                <a:solidFill>
                  <a:srgbClr val="97D2FF"/>
                </a:solidFill>
                <a:latin typeface="+mj-lt"/>
                <a:ea typeface="ＭＳ Ｐゴシック" charset="-128"/>
              </a:rPr>
              <a:t>T:  202.293.8020				T:   212.642.4900 </a:t>
            </a:r>
            <a:br>
              <a:rPr lang="en-US" altLang="en-US" sz="1351" spc="0" baseline="0" dirty="0">
                <a:solidFill>
                  <a:srgbClr val="97D2FF"/>
                </a:solidFill>
                <a:latin typeface="+mj-lt"/>
                <a:ea typeface="ＭＳ Ｐゴシック" charset="-128"/>
              </a:rPr>
            </a:br>
            <a:r>
              <a:rPr lang="en-US" altLang="en-US" sz="1351" spc="0" baseline="0" dirty="0">
                <a:solidFill>
                  <a:srgbClr val="97D2FF"/>
                </a:solidFill>
                <a:latin typeface="+mj-lt"/>
                <a:ea typeface="ＭＳ Ｐゴシック" charset="-128"/>
              </a:rPr>
              <a:t>F:  202.293.9287				F:   212.398.0023 </a:t>
            </a:r>
          </a:p>
          <a:p>
            <a:pPr algn="l">
              <a:lnSpc>
                <a:spcPct val="125000"/>
              </a:lnSpc>
              <a:defRPr/>
            </a:pPr>
            <a:endParaRPr lang="en-US" altLang="en-US" sz="1651" spc="0" baseline="0" dirty="0">
              <a:solidFill>
                <a:srgbClr val="FFFFFF"/>
              </a:solidFill>
              <a:latin typeface="+mj-lt"/>
              <a:ea typeface="ＭＳ Ｐゴシック" charset="-128"/>
            </a:endParaRPr>
          </a:p>
          <a:p>
            <a:pPr algn="ctr">
              <a:lnSpc>
                <a:spcPct val="150000"/>
              </a:lnSpc>
              <a:defRPr/>
            </a:pPr>
            <a:r>
              <a:rPr lang="en-US" altLang="en-US" sz="2025" b="1" spc="0" baseline="0" dirty="0">
                <a:solidFill>
                  <a:srgbClr val="FFFFFF"/>
                </a:solidFill>
                <a:latin typeface="+mj-lt"/>
                <a:ea typeface="ＭＳ Ｐゴシック" charset="-128"/>
              </a:rPr>
              <a:t>www.ansi.org</a:t>
            </a:r>
          </a:p>
          <a:p>
            <a:pPr algn="ctr">
              <a:lnSpc>
                <a:spcPct val="150000"/>
              </a:lnSpc>
              <a:defRPr/>
            </a:pPr>
            <a:endParaRPr lang="en-US" altLang="en-US" sz="1000" b="1" spc="0" baseline="0" dirty="0">
              <a:solidFill>
                <a:srgbClr val="FFFFFF"/>
              </a:solidFill>
              <a:latin typeface="+mj-lt"/>
              <a:ea typeface="ＭＳ Ｐゴシック" charset="-128"/>
            </a:endParaRPr>
          </a:p>
          <a:p>
            <a:pPr algn="ctr">
              <a:lnSpc>
                <a:spcPct val="150000"/>
              </a:lnSpc>
              <a:defRPr/>
            </a:pPr>
            <a:r>
              <a:rPr lang="en-US" altLang="en-US" sz="2025" b="1" spc="0" baseline="0" dirty="0">
                <a:solidFill>
                  <a:srgbClr val="FFFFFF"/>
                </a:solidFill>
                <a:latin typeface="+mj-lt"/>
                <a:ea typeface="ＭＳ Ｐゴシック" charset="-128"/>
              </a:rPr>
              <a:t>webstore.ansi.org</a:t>
            </a:r>
          </a:p>
          <a:p>
            <a:pPr algn="ctr">
              <a:lnSpc>
                <a:spcPct val="150000"/>
              </a:lnSpc>
              <a:defRPr/>
            </a:pPr>
            <a:endParaRPr lang="en-US" altLang="en-US" sz="1000" b="1" spc="0" baseline="0" dirty="0">
              <a:solidFill>
                <a:srgbClr val="FFFFFF"/>
              </a:solidFill>
              <a:latin typeface="+mj-lt"/>
              <a:ea typeface="ＭＳ Ｐゴシック" charset="-128"/>
            </a:endParaRPr>
          </a:p>
          <a:p>
            <a:pPr algn="ctr">
              <a:lnSpc>
                <a:spcPct val="150000"/>
              </a:lnSpc>
              <a:defRPr/>
            </a:pPr>
            <a:r>
              <a:rPr lang="en-US" altLang="en-US" sz="2025" b="1" spc="0" baseline="0" dirty="0">
                <a:solidFill>
                  <a:srgbClr val="FFFFFF"/>
                </a:solidFill>
                <a:latin typeface="+mj-lt"/>
                <a:ea typeface="ＭＳ Ｐゴシック" charset="-128"/>
              </a:rPr>
              <a:t>sanitation.ansi.org</a:t>
            </a:r>
          </a:p>
          <a:p>
            <a:pPr algn="ctr">
              <a:lnSpc>
                <a:spcPct val="140000"/>
              </a:lnSpc>
              <a:defRPr/>
            </a:pPr>
            <a:endParaRPr lang="en-US" altLang="en-US" sz="2025" b="1" spc="0" baseline="0" dirty="0">
              <a:solidFill>
                <a:srgbClr val="FFFFFF"/>
              </a:solidFill>
              <a:latin typeface="+mj-lt"/>
              <a:ea typeface="ＭＳ Ｐゴシック" charset="-128"/>
            </a:endParaRPr>
          </a:p>
        </p:txBody>
      </p:sp>
      <p:sp>
        <p:nvSpPr>
          <p:cNvPr id="14" name="Text Placeholder 13"/>
          <p:cNvSpPr>
            <a:spLocks noGrp="1"/>
          </p:cNvSpPr>
          <p:nvPr userDrawn="1">
            <p:ph type="body" sz="quarter" idx="10" hasCustomPrompt="1"/>
          </p:nvPr>
        </p:nvSpPr>
        <p:spPr>
          <a:xfrm>
            <a:off x="644437" y="1557206"/>
            <a:ext cx="4254681" cy="2708117"/>
          </a:xfrm>
          <a:prstGeom prst="rect">
            <a:avLst/>
          </a:prstGeom>
        </p:spPr>
        <p:txBody>
          <a:bodyPr/>
          <a:lstStyle>
            <a:lvl1pPr marL="0" indent="0">
              <a:buFontTx/>
              <a:buNone/>
              <a:defRPr sz="1500" b="1" spc="0" baseline="0">
                <a:solidFill>
                  <a:srgbClr val="FFFFFF"/>
                </a:solidFill>
                <a:latin typeface="+mj-lt"/>
              </a:defRPr>
            </a:lvl1pPr>
            <a:lvl2pPr marL="166680" indent="0">
              <a:buFontTx/>
              <a:buNone/>
              <a:defRPr/>
            </a:lvl2pPr>
            <a:lvl3pPr marL="333358" indent="0">
              <a:buFontTx/>
              <a:buNone/>
              <a:defRPr/>
            </a:lvl3pPr>
            <a:lvl4pPr marL="500038" indent="0">
              <a:buFontTx/>
              <a:buNone/>
              <a:defRPr/>
            </a:lvl4pPr>
            <a:lvl5pPr marL="666718" indent="0">
              <a:buFontTx/>
              <a:buNone/>
              <a:defRPr/>
            </a:lvl5pPr>
          </a:lstStyle>
          <a:p>
            <a:pPr lvl="0"/>
            <a:r>
              <a:rPr lang="en-US" dirty="0"/>
              <a:t>Contact Name</a:t>
            </a:r>
          </a:p>
          <a:p>
            <a:pPr lvl="0"/>
            <a:r>
              <a:rPr lang="en-US" dirty="0"/>
              <a:t>Job Title</a:t>
            </a:r>
          </a:p>
          <a:p>
            <a:pPr lvl="0"/>
            <a:r>
              <a:rPr lang="en-US" dirty="0"/>
              <a:t>Phone</a:t>
            </a:r>
          </a:p>
          <a:p>
            <a:pPr lvl="0"/>
            <a:r>
              <a:rPr lang="en-US" dirty="0"/>
              <a:t>Email</a:t>
            </a:r>
          </a:p>
          <a:p>
            <a:pPr lvl="0"/>
            <a:endParaRPr lang="en-US" dirty="0"/>
          </a:p>
          <a:p>
            <a:pPr lvl="0"/>
            <a:r>
              <a:rPr lang="en-US" dirty="0"/>
              <a:t>Web Page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191" y="5324622"/>
            <a:ext cx="3624351" cy="1616265"/>
          </a:xfrm>
          <a:prstGeom prst="rect">
            <a:avLst/>
          </a:prstGeom>
        </p:spPr>
      </p:pic>
    </p:spTree>
    <p:extLst>
      <p:ext uri="{BB962C8B-B14F-4D97-AF65-F5344CB8AC3E}">
        <p14:creationId xmlns:p14="http://schemas.microsoft.com/office/powerpoint/2010/main" val="14749185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a:lstStyle/>
          <a:p>
            <a:fld id="{98414F58-76A1-624F-AE38-044EE08740B0}" type="datetime1">
              <a:rPr lang="en-US" smtClean="0"/>
              <a:t>2/26/2024</a:t>
            </a:fld>
            <a:endParaRPr lang="en-US"/>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374785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5" y="2515235"/>
            <a:ext cx="3926524" cy="1325880"/>
          </a:xfrm>
        </p:spPr>
        <p:txBody>
          <a:bodyPr lIns="0" tIns="0" rIns="0" bIns="0" anchor="ctr" anchorCtr="0"/>
          <a:lstStyle>
            <a:lvl1pPr algn="r">
              <a:defRPr b="1" baseline="0">
                <a:solidFill>
                  <a:srgbClr val="0A55A3"/>
                </a:solidFill>
              </a:defRPr>
            </a:lvl1pPr>
          </a:lstStyle>
          <a:p>
            <a:r>
              <a:rPr lang="en-US" dirty="0"/>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a:xfrm>
            <a:off x="838200" y="6356354"/>
            <a:ext cx="2743200" cy="365125"/>
          </a:xfrm>
          <a:prstGeom prst="rect">
            <a:avLst/>
          </a:prstGeom>
        </p:spPr>
        <p:txBody>
          <a:bodyPr/>
          <a:lstStyle/>
          <a:p>
            <a:pPr defTabSz="914377">
              <a:defRPr/>
            </a:pPr>
            <a:fld id="{CE14D0A2-B78F-2E45-962B-C6201F1E61F8}" type="datetime1">
              <a:rPr lang="en-US" sz="1200" smtClean="0">
                <a:solidFill>
                  <a:prstClr val="black">
                    <a:tint val="75000"/>
                  </a:prstClr>
                </a:solidFill>
                <a:latin typeface="Arial" panose="020B0604020202020204" pitchFamily="34" charset="0"/>
                <a:cs typeface="Arial" panose="020B0604020202020204" pitchFamily="34" charset="0"/>
              </a:rPr>
              <a:pPr defTabSz="914377">
                <a:defRPr/>
              </a:pPr>
              <a:t>2/26/2024</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17602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E259E-8B94-1748-884F-311C6C0C255E}"/>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5507C57-2048-2046-AD54-0E863C98F1E1}"/>
              </a:ext>
            </a:extLst>
          </p:cNvPr>
          <p:cNvSpPr>
            <a:spLocks noGrp="1"/>
          </p:cNvSpPr>
          <p:nvPr>
            <p:ph type="body" idx="1" hasCustomPrompt="1"/>
          </p:nvPr>
        </p:nvSpPr>
        <p:spPr>
          <a:xfrm>
            <a:off x="838200" y="1928817"/>
            <a:ext cx="10515600" cy="1500187"/>
          </a:xfrm>
          <a:prstGeom prst="rect">
            <a:avLst/>
          </a:prstGeom>
        </p:spPr>
        <p:txBody>
          <a:bodyPr>
            <a:normAutofit/>
          </a:bodyPr>
          <a:lstStyle>
            <a:lvl1pPr marL="0" indent="0">
              <a:buNone/>
              <a:defRPr sz="3600">
                <a:solidFill>
                  <a:srgbClr val="0A55A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discussion</a:t>
            </a:r>
          </a:p>
        </p:txBody>
      </p:sp>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a:xfrm>
            <a:off x="838200" y="6356354"/>
            <a:ext cx="2743200" cy="365125"/>
          </a:xfrm>
          <a:prstGeom prst="rect">
            <a:avLst/>
          </a:prstGeom>
        </p:spPr>
        <p:txBody>
          <a:bodyPr/>
          <a:lstStyle/>
          <a:p>
            <a:pPr defTabSz="914377">
              <a:defRPr/>
            </a:pPr>
            <a:fld id="{98414F58-76A1-624F-AE38-044EE08740B0}" type="datetime1">
              <a:rPr lang="en-US" sz="1200" smtClean="0">
                <a:solidFill>
                  <a:prstClr val="black">
                    <a:tint val="75000"/>
                  </a:prstClr>
                </a:solidFill>
                <a:latin typeface="Arial" panose="020B0604020202020204" pitchFamily="34" charset="0"/>
                <a:cs typeface="Arial" panose="020B0604020202020204" pitchFamily="34" charset="0"/>
              </a:rPr>
              <a:pPr defTabSz="914377">
                <a:defRPr/>
              </a:pPr>
              <a:t>2/26/2024</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a:xfrm>
            <a:off x="4038600" y="6356354"/>
            <a:ext cx="4114800" cy="365125"/>
          </a:xfrm>
          <a:prstGeom prst="rect">
            <a:avLst/>
          </a:prstGeom>
        </p:spPr>
        <p:txBody>
          <a:bodyPr/>
          <a:lstStyle/>
          <a:p>
            <a:pPr algn="ctr" defTabSz="914377">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038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a:lstStyle>
            <a:lvl1pPr>
              <a:defRPr b="1"/>
            </a:lvl1pPr>
          </a:lstStyle>
          <a:p>
            <a:r>
              <a:rPr lang="en-US" dirty="0"/>
              <a:t>Click to edit Master title style</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a:xfrm>
            <a:off x="838200" y="6356354"/>
            <a:ext cx="2743200" cy="365125"/>
          </a:xfrm>
          <a:prstGeom prst="rect">
            <a:avLst/>
          </a:prstGeom>
        </p:spPr>
        <p:txBody>
          <a:bodyPr/>
          <a:lstStyle/>
          <a:p>
            <a:pPr defTabSz="914377">
              <a:defRPr/>
            </a:pPr>
            <a:fld id="{DDFF1F50-7B4F-184D-BBE6-7DF0434CA170}" type="datetime1">
              <a:rPr lang="en-US" sz="1200" smtClean="0">
                <a:solidFill>
                  <a:prstClr val="black">
                    <a:tint val="75000"/>
                  </a:prstClr>
                </a:solidFill>
                <a:latin typeface="Arial" panose="020B0604020202020204" pitchFamily="34" charset="0"/>
                <a:cs typeface="Arial" panose="020B0604020202020204" pitchFamily="34" charset="0"/>
              </a:rPr>
              <a:pPr defTabSz="914377">
                <a:defRPr/>
              </a:pPr>
              <a:t>2/26/2024</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a:xfrm>
            <a:off x="4038600" y="6356354"/>
            <a:ext cx="4114800" cy="365125"/>
          </a:xfrm>
          <a:prstGeom prst="rect">
            <a:avLst/>
          </a:prstGeom>
        </p:spPr>
        <p:txBody>
          <a:bodyPr/>
          <a:lstStyle/>
          <a:p>
            <a:pPr algn="ctr" defTabSz="914377">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386811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8200" y="0"/>
            <a:ext cx="10515600" cy="1325563"/>
          </a:xfrm>
        </p:spPr>
        <p:txBody>
          <a:bodyPr/>
          <a:lstStyle>
            <a:lvl1pPr>
              <a:defRPr b="1"/>
            </a:lvl1pPr>
          </a:lstStyle>
          <a:p>
            <a:r>
              <a:rPr lang="en-US" dirty="0"/>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8200"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a:xfrm>
            <a:off x="838200" y="6356354"/>
            <a:ext cx="2743200" cy="365125"/>
          </a:xfrm>
          <a:prstGeom prst="rect">
            <a:avLst/>
          </a:prstGeom>
        </p:spPr>
        <p:txBody>
          <a:bodyPr/>
          <a:lstStyle/>
          <a:p>
            <a:pPr defTabSz="914377">
              <a:defRPr/>
            </a:pPr>
            <a:fld id="{9B9D2CFE-5237-214A-948B-66842380581B}" type="datetime1">
              <a:rPr lang="en-US" sz="1200" smtClean="0">
                <a:solidFill>
                  <a:prstClr val="black">
                    <a:tint val="75000"/>
                  </a:prstClr>
                </a:solidFill>
                <a:latin typeface="Arial" panose="020B0604020202020204" pitchFamily="34" charset="0"/>
                <a:cs typeface="Arial" panose="020B0604020202020204" pitchFamily="34" charset="0"/>
              </a:rPr>
              <a:pPr defTabSz="914377">
                <a:defRPr/>
              </a:pPr>
              <a:t>2/26/2024</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a:xfrm>
            <a:off x="4038600" y="6356354"/>
            <a:ext cx="4114800" cy="365125"/>
          </a:xfrm>
          <a:prstGeom prst="rect">
            <a:avLst/>
          </a:prstGeom>
        </p:spPr>
        <p:txBody>
          <a:bodyPr/>
          <a:lstStyle/>
          <a:p>
            <a:pPr algn="ctr" defTabSz="914377">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13" name="Content Placeholder 2">
            <a:extLst>
              <a:ext uri="{FF2B5EF4-FFF2-40B4-BE49-F238E27FC236}">
                <a16:creationId xmlns:a16="http://schemas.microsoft.com/office/drawing/2014/main" id="{341E2711-88DD-F94E-B9DF-70CB450E5F4A}"/>
              </a:ext>
            </a:extLst>
          </p:cNvPr>
          <p:cNvSpPr>
            <a:spLocks noGrp="1"/>
          </p:cNvSpPr>
          <p:nvPr>
            <p:ph idx="14"/>
          </p:nvPr>
        </p:nvSpPr>
        <p:spPr>
          <a:xfrm>
            <a:off x="838200" y="2505075"/>
            <a:ext cx="5157787" cy="3755236"/>
          </a:xfrm>
          <a:prstGeom prst="rect">
            <a:avLst/>
          </a:prstGeom>
          <a:noFill/>
        </p:spPr>
        <p:txBody>
          <a:bodyPr lIns="0" tIns="0" rIns="0" bIns="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341E2711-88DD-F94E-B9DF-70CB450E5F4A}"/>
              </a:ext>
            </a:extLst>
          </p:cNvPr>
          <p:cNvSpPr>
            <a:spLocks noGrp="1"/>
          </p:cNvSpPr>
          <p:nvPr>
            <p:ph idx="15"/>
          </p:nvPr>
        </p:nvSpPr>
        <p:spPr>
          <a:xfrm>
            <a:off x="6184902" y="2505075"/>
            <a:ext cx="5157787" cy="3755236"/>
          </a:xfrm>
          <a:prstGeom prst="rect">
            <a:avLst/>
          </a:prstGeom>
          <a:noFill/>
        </p:spPr>
        <p:txBody>
          <a:bodyPr lIns="0" tIns="0" rIns="0" bIns="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48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a:lstStyle>
            <a:lvl1pPr>
              <a:defRPr b="1"/>
            </a:lvl1pPr>
          </a:lstStyle>
          <a:p>
            <a:r>
              <a:rPr lang="en-US" dirty="0"/>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a:lstStyle/>
          <a:p>
            <a:pPr defTabSz="914377">
              <a:defRPr/>
            </a:pPr>
            <a:fld id="{99C18821-C09B-0A4E-AB78-6A7461ED3242}" type="datetime1">
              <a:rPr lang="en-US" sz="1200" smtClean="0">
                <a:solidFill>
                  <a:prstClr val="black">
                    <a:tint val="75000"/>
                  </a:prstClr>
                </a:solidFill>
                <a:latin typeface="Arial" panose="020B0604020202020204" pitchFamily="34" charset="0"/>
                <a:cs typeface="Arial" panose="020B0604020202020204" pitchFamily="34" charset="0"/>
              </a:rPr>
              <a:pPr defTabSz="914377">
                <a:defRPr/>
              </a:pPr>
              <a:t>2/26/2024</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a:lstStyle/>
          <a:p>
            <a:pPr algn="ctr" defTabSz="914377">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35085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a:xfrm>
            <a:off x="838200" y="6356354"/>
            <a:ext cx="2743200" cy="365125"/>
          </a:xfrm>
          <a:prstGeom prst="rect">
            <a:avLst/>
          </a:prstGeom>
        </p:spPr>
        <p:txBody>
          <a:bodyPr/>
          <a:lstStyle/>
          <a:p>
            <a:pPr defTabSz="914377">
              <a:defRPr/>
            </a:pPr>
            <a:fld id="{F94D0AD7-351D-634D-A9D2-4677BED25FA7}" type="datetime1">
              <a:rPr lang="en-US" sz="1200" smtClean="0">
                <a:solidFill>
                  <a:prstClr val="black">
                    <a:tint val="75000"/>
                  </a:prstClr>
                </a:solidFill>
                <a:latin typeface="Arial" panose="020B0604020202020204" pitchFamily="34" charset="0"/>
                <a:cs typeface="Arial" panose="020B0604020202020204" pitchFamily="34" charset="0"/>
              </a:rPr>
              <a:pPr defTabSz="914377">
                <a:defRPr/>
              </a:pPr>
              <a:t>2/26/2024</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a:xfrm>
            <a:off x="4038600" y="6356354"/>
            <a:ext cx="4114800" cy="365125"/>
          </a:xfrm>
          <a:prstGeom prst="rect">
            <a:avLst/>
          </a:prstGeom>
        </p:spPr>
        <p:txBody>
          <a:bodyPr/>
          <a:lstStyle/>
          <a:p>
            <a:pPr algn="ctr" defTabSz="914377">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5" name="Picture 4">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410719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2" y="987429"/>
            <a:ext cx="10517188" cy="4873625"/>
          </a:xfrm>
          <a:prstGeom prst="rect">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a:xfrm>
            <a:off x="838200" y="6356354"/>
            <a:ext cx="2743200" cy="365125"/>
          </a:xfrm>
          <a:prstGeom prst="rect">
            <a:avLst/>
          </a:prstGeom>
        </p:spPr>
        <p:txBody>
          <a:bodyPr/>
          <a:lstStyle/>
          <a:p>
            <a:pPr defTabSz="914377">
              <a:defRPr/>
            </a:pPr>
            <a:fld id="{7E1CDAFA-A6BA-264E-8860-96CD16B6D616}" type="datetime1">
              <a:rPr lang="en-US" sz="1200" smtClean="0">
                <a:solidFill>
                  <a:prstClr val="black">
                    <a:tint val="75000"/>
                  </a:prstClr>
                </a:solidFill>
                <a:latin typeface="Arial" panose="020B0604020202020204" pitchFamily="34" charset="0"/>
                <a:cs typeface="Arial" panose="020B0604020202020204" pitchFamily="34" charset="0"/>
              </a:rPr>
              <a:pPr defTabSz="914377">
                <a:defRPr/>
              </a:pPr>
              <a:t>2/26/2024</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a:xfrm>
            <a:off x="4038600" y="6356354"/>
            <a:ext cx="4114800" cy="365125"/>
          </a:xfrm>
          <a:prstGeom prst="rect">
            <a:avLst/>
          </a:prstGeom>
        </p:spPr>
        <p:txBody>
          <a:bodyPr/>
          <a:lstStyle/>
          <a:p>
            <a:pPr algn="ctr" defTabSz="914377">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48019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9"/>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a:xfrm>
            <a:off x="838200" y="6356354"/>
            <a:ext cx="2743200" cy="365125"/>
          </a:xfrm>
          <a:prstGeom prst="rect">
            <a:avLst/>
          </a:prstGeom>
        </p:spPr>
        <p:txBody>
          <a:bodyPr/>
          <a:lstStyle/>
          <a:p>
            <a:pPr defTabSz="914377">
              <a:defRPr/>
            </a:pPr>
            <a:fld id="{EF90B94B-E58D-244A-9AA5-4A1876A4B1EA}" type="datetime1">
              <a:rPr lang="en-US" sz="1200" smtClean="0">
                <a:solidFill>
                  <a:prstClr val="black">
                    <a:tint val="75000"/>
                  </a:prstClr>
                </a:solidFill>
                <a:latin typeface="Arial" panose="020B0604020202020204" pitchFamily="34" charset="0"/>
                <a:cs typeface="Arial" panose="020B0604020202020204" pitchFamily="34" charset="0"/>
              </a:rPr>
              <a:pPr defTabSz="914377">
                <a:defRPr/>
              </a:pPr>
              <a:t>2/26/2024</a:t>
            </a:fld>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a:xfrm>
            <a:off x="4038600" y="6356354"/>
            <a:ext cx="4114800" cy="365125"/>
          </a:xfrm>
          <a:prstGeom prst="rect">
            <a:avLst/>
          </a:prstGeom>
        </p:spPr>
        <p:txBody>
          <a:bodyPr/>
          <a:lstStyle/>
          <a:p>
            <a:pPr algn="ctr" defTabSz="914377">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219071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377">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2175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5" r:id="rId10"/>
    <p:sldLayoutId id="2147483676" r:id="rId11"/>
  </p:sldLayoutIdLst>
  <p:hf hdr="0" ftr="0" dt="0"/>
  <p:txStyles>
    <p:titleStyle>
      <a:lvl1pPr algn="l" defTabSz="914377"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hyperlink" Target="https://sanitation.ansi.org/Photos"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sanitation.ansi.org/"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hyperlink" Target="https://v.youku.com/v_show/id_XNDc4MzA0OTkyOA==.html?spm=a2hbt.13141534.app.5~5!2~5!2~5~5~5!2~5~5!2~5!2~5!2~5~5~A" TargetMode="External"/><Relationship Id="rId3" Type="http://schemas.openxmlformats.org/officeDocument/2006/relationships/image" Target="../media/image7.png"/><Relationship Id="rId7" Type="http://schemas.openxmlformats.org/officeDocument/2006/relationships/hyperlink" Target="https://www.youtube.com/watch?v=9TJPg1AkoJ0&amp;"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www.youtube.com/watch?v=Gxl_DB-peqc" TargetMode="External"/><Relationship Id="rId5" Type="http://schemas.openxmlformats.org/officeDocument/2006/relationships/hyperlink" Target="https://www.youtube.com/watch?v=DhNaJqEZvoM&amp;feature=youtu.be"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Presenter name</a:t>
            </a:r>
          </a:p>
          <a:p>
            <a:r>
              <a:rPr lang="en-US" dirty="0"/>
              <a:t>Organization</a:t>
            </a:r>
          </a:p>
          <a:p>
            <a:r>
              <a:rPr lang="en-US" dirty="0"/>
              <a:t>Date</a:t>
            </a:r>
          </a:p>
          <a:p>
            <a:r>
              <a:rPr lang="en-US" dirty="0"/>
              <a:t>Location</a:t>
            </a:r>
          </a:p>
        </p:txBody>
      </p:sp>
      <p:sp>
        <p:nvSpPr>
          <p:cNvPr id="6" name="Text Placeholder 5"/>
          <p:cNvSpPr>
            <a:spLocks noGrp="1"/>
          </p:cNvSpPr>
          <p:nvPr>
            <p:ph type="body" sz="quarter" idx="13"/>
          </p:nvPr>
        </p:nvSpPr>
        <p:spPr>
          <a:xfrm>
            <a:off x="0" y="3636987"/>
            <a:ext cx="4686725" cy="855663"/>
          </a:xfrm>
        </p:spPr>
        <p:txBody>
          <a:bodyPr/>
          <a:lstStyle/>
          <a:p>
            <a:r>
              <a:rPr lang="en-US" dirty="0"/>
              <a:t>ISO 30500 &amp; ISO 24521</a:t>
            </a:r>
          </a:p>
          <a:p>
            <a:endParaRPr lang="en-US" dirty="0"/>
          </a:p>
        </p:txBody>
      </p:sp>
      <p:sp>
        <p:nvSpPr>
          <p:cNvPr id="4" name="Title 3"/>
          <p:cNvSpPr>
            <a:spLocks noGrp="1"/>
          </p:cNvSpPr>
          <p:nvPr>
            <p:ph type="title"/>
          </p:nvPr>
        </p:nvSpPr>
        <p:spPr>
          <a:xfrm>
            <a:off x="859792" y="1038069"/>
            <a:ext cx="10792633" cy="715145"/>
          </a:xfrm>
        </p:spPr>
        <p:txBody>
          <a:bodyPr>
            <a:normAutofit fontScale="90000"/>
          </a:bodyPr>
          <a:lstStyle/>
          <a:p>
            <a:pPr algn="l"/>
            <a:r>
              <a:rPr lang="en-US" dirty="0"/>
              <a:t>Global Progress of </a:t>
            </a:r>
            <a:br>
              <a:rPr lang="en-US" dirty="0"/>
            </a:br>
            <a:r>
              <a:rPr lang="en-US" dirty="0"/>
              <a:t>ISO non-sewered sanitation standards</a:t>
            </a:r>
            <a:br>
              <a:rPr lang="en-US" dirty="0"/>
            </a:br>
            <a:r>
              <a:rPr lang="en-US" dirty="0"/>
              <a:t>&amp;</a:t>
            </a:r>
            <a:br>
              <a:rPr lang="en-US" dirty="0"/>
            </a:br>
            <a:r>
              <a:rPr lang="en-US" dirty="0"/>
              <a:t>online resources</a:t>
            </a:r>
          </a:p>
        </p:txBody>
      </p:sp>
    </p:spTree>
    <p:extLst>
      <p:ext uri="{BB962C8B-B14F-4D97-AF65-F5344CB8AC3E}">
        <p14:creationId xmlns:p14="http://schemas.microsoft.com/office/powerpoint/2010/main" val="111448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300" dirty="0"/>
              <a:t>ANSI’s Global Engagement—West Africa</a:t>
            </a:r>
            <a:br>
              <a:rPr lang="en-US" sz="3300" dirty="0"/>
            </a:br>
            <a:br>
              <a:rPr lang="en-US" sz="3300" dirty="0"/>
            </a:br>
            <a:r>
              <a:rPr lang="en-US" sz="3300" dirty="0"/>
              <a:t>ECOWAS</a:t>
            </a:r>
          </a:p>
        </p:txBody>
      </p:sp>
      <p:sp>
        <p:nvSpPr>
          <p:cNvPr id="4" name="Content Placeholder 3"/>
          <p:cNvSpPr>
            <a:spLocks noGrp="1"/>
          </p:cNvSpPr>
          <p:nvPr>
            <p:ph idx="1"/>
          </p:nvPr>
        </p:nvSpPr>
        <p:spPr>
          <a:xfrm>
            <a:off x="5802921" y="407778"/>
            <a:ext cx="6281987" cy="6017740"/>
          </a:xfrm>
        </p:spPr>
        <p:txBody>
          <a:bodyPr>
            <a:normAutofit fontScale="77500" lnSpcReduction="20000"/>
          </a:bodyPr>
          <a:lstStyle/>
          <a:p>
            <a:pPr>
              <a:lnSpc>
                <a:spcPct val="110000"/>
              </a:lnSpc>
            </a:pPr>
            <a:r>
              <a:rPr lang="en-US" dirty="0"/>
              <a:t>Economic Community of West African States (ECOWAS)  is the regional standards organization for West Africa with 15 member countries.</a:t>
            </a:r>
          </a:p>
          <a:p>
            <a:pPr>
              <a:lnSpc>
                <a:spcPct val="110000"/>
              </a:lnSpc>
            </a:pPr>
            <a:r>
              <a:rPr lang="en-US" dirty="0"/>
              <a:t>ECOWAS created a new technical harmonization sub-committee for sanitation in mid-2019.</a:t>
            </a:r>
          </a:p>
          <a:p>
            <a:pPr>
              <a:lnSpc>
                <a:spcPct val="110000"/>
              </a:lnSpc>
            </a:pPr>
            <a:r>
              <a:rPr lang="en-US" dirty="0"/>
              <a:t>ECOWAS simultaneously reviewed 2 ISO non-sewered sanitation standards in 2019: ISO 30500, ISO 24521.</a:t>
            </a:r>
          </a:p>
          <a:p>
            <a:pPr>
              <a:lnSpc>
                <a:spcPct val="110000"/>
              </a:lnSpc>
            </a:pPr>
            <a:r>
              <a:rPr lang="en-US" dirty="0"/>
              <a:t>ECOWAS member bodies voted to approve ISO 30500 and ISO 24521 as ECOWAS harmonized standards in January 2020.</a:t>
            </a:r>
          </a:p>
          <a:p>
            <a:pPr>
              <a:lnSpc>
                <a:spcPct val="110000"/>
              </a:lnSpc>
            </a:pPr>
            <a:r>
              <a:rPr lang="en-US" dirty="0"/>
              <a:t>ECOWAS Technical Management Committee approved the standards as ECOWAS harmonized standards in June 2021.</a:t>
            </a:r>
          </a:p>
        </p:txBody>
      </p:sp>
    </p:spTree>
    <p:extLst>
      <p:ext uri="{BB962C8B-B14F-4D97-AF65-F5344CB8AC3E}">
        <p14:creationId xmlns:p14="http://schemas.microsoft.com/office/powerpoint/2010/main" val="409344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300" dirty="0"/>
              <a:t>ECOWAS Meeting	</a:t>
            </a: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20038" b="17809"/>
          <a:stretch/>
        </p:blipFill>
        <p:spPr>
          <a:xfrm>
            <a:off x="387323" y="3504449"/>
            <a:ext cx="7166776" cy="3217027"/>
          </a:xfrm>
          <a:prstGeom prst="rect">
            <a:avLst/>
          </a:prstGeo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24081"/>
          <a:stretch/>
        </p:blipFill>
        <p:spPr>
          <a:xfrm>
            <a:off x="6591831" y="481633"/>
            <a:ext cx="5141943" cy="2927769"/>
          </a:xfrm>
          <a:prstGeom prst="rect">
            <a:avLst/>
          </a:prstGeom>
        </p:spPr>
      </p:pic>
    </p:spTree>
    <p:extLst>
      <p:ext uri="{BB962C8B-B14F-4D97-AF65-F5344CB8AC3E}">
        <p14:creationId xmlns:p14="http://schemas.microsoft.com/office/powerpoint/2010/main" val="3175073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300" dirty="0"/>
              <a:t>ANSI’s Global Engagement—South Asia</a:t>
            </a:r>
          </a:p>
        </p:txBody>
      </p:sp>
      <p:sp>
        <p:nvSpPr>
          <p:cNvPr id="4" name="Content Placeholder 3"/>
          <p:cNvSpPr>
            <a:spLocks noGrp="1"/>
          </p:cNvSpPr>
          <p:nvPr>
            <p:ph idx="1"/>
          </p:nvPr>
        </p:nvSpPr>
        <p:spPr>
          <a:xfrm>
            <a:off x="5768904" y="704335"/>
            <a:ext cx="5683392" cy="5271640"/>
          </a:xfrm>
        </p:spPr>
        <p:txBody>
          <a:bodyPr>
            <a:normAutofit fontScale="92500" lnSpcReduction="10000"/>
          </a:bodyPr>
          <a:lstStyle/>
          <a:p>
            <a:r>
              <a:rPr lang="en-US" b="1" dirty="0"/>
              <a:t>Bangladesh</a:t>
            </a:r>
          </a:p>
          <a:p>
            <a:pPr lvl="1"/>
            <a:r>
              <a:rPr lang="en-US" dirty="0"/>
              <a:t>In January 2019, ANSI hosted meetings with the Bangladesh Standards &amp; Testing Institution (BSTI) and national stakeholders.</a:t>
            </a:r>
          </a:p>
          <a:p>
            <a:pPr lvl="1"/>
            <a:r>
              <a:rPr lang="en-US" dirty="0"/>
              <a:t>BSTI reviewed and nationally adopted ISO 30500, ISO 24521, ISO 24510, ISO 24511, and IWA 28 (identically) in August 2019.</a:t>
            </a:r>
          </a:p>
          <a:p>
            <a:r>
              <a:rPr lang="en-US" b="1" dirty="0"/>
              <a:t>Bhutan</a:t>
            </a:r>
          </a:p>
          <a:p>
            <a:pPr lvl="1"/>
            <a:r>
              <a:rPr lang="en-US" dirty="0"/>
              <a:t>In January 2020, ANSI met with leadership at the Bhutan Standards Bureau (BSB), the Ministry of Works &amp; Human Settlement (MWHS), and the Bhutan Toilet Organization (BTO) to discuss ISO non-sewered sanitation standards and their relevance in Bhutan.</a:t>
            </a:r>
          </a:p>
          <a:p>
            <a:endParaRPr lang="en-US" dirty="0"/>
          </a:p>
        </p:txBody>
      </p:sp>
    </p:spTree>
    <p:extLst>
      <p:ext uri="{BB962C8B-B14F-4D97-AF65-F5344CB8AC3E}">
        <p14:creationId xmlns:p14="http://schemas.microsoft.com/office/powerpoint/2010/main" val="35428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r"/>
            <a:r>
              <a:rPr lang="en-US" sz="3600" dirty="0"/>
              <a:t>Bangladesh</a:t>
            </a:r>
          </a:p>
        </p:txBody>
      </p:sp>
      <p:pic>
        <p:nvPicPr>
          <p:cNvPr id="8"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425647" y="3540811"/>
            <a:ext cx="6653212" cy="23606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98" y="289680"/>
            <a:ext cx="5108028" cy="3831021"/>
          </a:xfrm>
          <a:prstGeom prst="rect">
            <a:avLst/>
          </a:prstGeom>
        </p:spPr>
      </p:pic>
    </p:spTree>
    <p:extLst>
      <p:ext uri="{BB962C8B-B14F-4D97-AF65-F5344CB8AC3E}">
        <p14:creationId xmlns:p14="http://schemas.microsoft.com/office/powerpoint/2010/main" val="971538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t>Bhutan</a:t>
            </a:r>
            <a:endParaRPr lang="en-US" dirty="0"/>
          </a:p>
        </p:txBody>
      </p:sp>
      <p:sp>
        <p:nvSpPr>
          <p:cNvPr id="2" name="Footer Placeholder 1"/>
          <p:cNvSpPr>
            <a:spLocks noGrp="1"/>
          </p:cNvSpPr>
          <p:nvPr>
            <p:ph type="ftr" sz="quarter" idx="11"/>
          </p:nvPr>
        </p:nvSpPr>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22" y="3369010"/>
            <a:ext cx="5028698" cy="33524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1682" y="130222"/>
            <a:ext cx="4512276" cy="300818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9950" y="3057983"/>
            <a:ext cx="4395699" cy="2930467"/>
          </a:xfrm>
          <a:prstGeom prst="rect">
            <a:avLst/>
          </a:prstGeom>
        </p:spPr>
      </p:pic>
    </p:spTree>
    <p:extLst>
      <p:ext uri="{BB962C8B-B14F-4D97-AF65-F5344CB8AC3E}">
        <p14:creationId xmlns:p14="http://schemas.microsoft.com/office/powerpoint/2010/main" val="1233485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300" dirty="0"/>
              <a:t>ANSI’s Global Engagement—South Asia</a:t>
            </a:r>
          </a:p>
        </p:txBody>
      </p:sp>
      <p:sp>
        <p:nvSpPr>
          <p:cNvPr id="4" name="Content Placeholder 3"/>
          <p:cNvSpPr>
            <a:spLocks noGrp="1"/>
          </p:cNvSpPr>
          <p:nvPr>
            <p:ph idx="1"/>
          </p:nvPr>
        </p:nvSpPr>
        <p:spPr>
          <a:xfrm>
            <a:off x="5802923" y="496389"/>
            <a:ext cx="5683392" cy="5108883"/>
          </a:xfrm>
        </p:spPr>
        <p:txBody>
          <a:bodyPr>
            <a:normAutofit lnSpcReduction="10000"/>
          </a:bodyPr>
          <a:lstStyle/>
          <a:p>
            <a:pPr marL="0" indent="0">
              <a:buNone/>
            </a:pPr>
            <a:r>
              <a:rPr lang="en-US" b="1" dirty="0"/>
              <a:t>Sri Lanka</a:t>
            </a:r>
          </a:p>
          <a:p>
            <a:r>
              <a:rPr lang="en-US" dirty="0"/>
              <a:t>In December 2019, ANSI met with leadership at the Sri Lanka Standards Institution (SLSI) to discuss hosting an awareness-building workshop with key national stakeholders.</a:t>
            </a:r>
          </a:p>
          <a:p>
            <a:r>
              <a:rPr lang="en-US" dirty="0"/>
              <a:t>SLSI hosted an awareness building workshop on ISO non-sewered sanitation standards with national water, sanitation and hygiene (WASH) stakeholders in Colombo in January 2020.</a:t>
            </a:r>
          </a:p>
          <a:p>
            <a:pPr lvl="1"/>
            <a:endParaRPr lang="en-US" dirty="0"/>
          </a:p>
        </p:txBody>
      </p:sp>
    </p:spTree>
    <p:extLst>
      <p:ext uri="{BB962C8B-B14F-4D97-AF65-F5344CB8AC3E}">
        <p14:creationId xmlns:p14="http://schemas.microsoft.com/office/powerpoint/2010/main" val="3951489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Sri Lanka</a:t>
            </a:r>
          </a:p>
        </p:txBody>
      </p:sp>
      <p:sp>
        <p:nvSpPr>
          <p:cNvPr id="2" name="Footer Placeholder 1"/>
          <p:cNvSpPr>
            <a:spLocks noGrp="1"/>
          </p:cNvSpPr>
          <p:nvPr>
            <p:ph type="ftr" sz="quarter" idx="11"/>
          </p:nvPr>
        </p:nvSpPr>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27" y="1648699"/>
            <a:ext cx="7288952" cy="470765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990" y="240130"/>
            <a:ext cx="5142032" cy="3428021"/>
          </a:xfrm>
          <a:prstGeom prst="rect">
            <a:avLst/>
          </a:prstGeom>
        </p:spPr>
      </p:pic>
    </p:spTree>
    <p:extLst>
      <p:ext uri="{BB962C8B-B14F-4D97-AF65-F5344CB8AC3E}">
        <p14:creationId xmlns:p14="http://schemas.microsoft.com/office/powerpoint/2010/main" val="3420002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300" dirty="0"/>
              <a:t>ANSI’s Global Engagement—South Asia</a:t>
            </a:r>
          </a:p>
        </p:txBody>
      </p:sp>
      <p:sp>
        <p:nvSpPr>
          <p:cNvPr id="4" name="Content Placeholder 3"/>
          <p:cNvSpPr>
            <a:spLocks noGrp="1"/>
          </p:cNvSpPr>
          <p:nvPr>
            <p:ph idx="1"/>
          </p:nvPr>
        </p:nvSpPr>
        <p:spPr>
          <a:xfrm>
            <a:off x="5802923" y="304799"/>
            <a:ext cx="5796894" cy="5895703"/>
          </a:xfrm>
        </p:spPr>
        <p:txBody>
          <a:bodyPr>
            <a:normAutofit fontScale="62500" lnSpcReduction="20000"/>
          </a:bodyPr>
          <a:lstStyle/>
          <a:p>
            <a:pPr marL="0" indent="0">
              <a:lnSpc>
                <a:spcPct val="120000"/>
              </a:lnSpc>
              <a:buNone/>
            </a:pPr>
            <a:r>
              <a:rPr lang="en-US" b="1" dirty="0"/>
              <a:t>Nepal</a:t>
            </a:r>
          </a:p>
          <a:p>
            <a:pPr>
              <a:lnSpc>
                <a:spcPct val="120000"/>
              </a:lnSpc>
            </a:pPr>
            <a:r>
              <a:rPr lang="en-US" dirty="0"/>
              <a:t>In May 2018, ANSI held meetings with key government and private sector stakeholders at the national level to discuss ISO non-sewered sanitation standards.</a:t>
            </a:r>
          </a:p>
          <a:p>
            <a:pPr>
              <a:lnSpc>
                <a:spcPct val="120000"/>
              </a:lnSpc>
            </a:pPr>
            <a:r>
              <a:rPr lang="en-US" dirty="0"/>
              <a:t>Nepal Bureau of Standards &amp; Metrology (NBSM) reviewed and nationally adopted ISO 24521 in January 2020.</a:t>
            </a:r>
          </a:p>
          <a:p>
            <a:pPr>
              <a:lnSpc>
                <a:spcPct val="120000"/>
              </a:lnSpc>
            </a:pPr>
            <a:r>
              <a:rPr lang="en-US" dirty="0"/>
              <a:t>NBSM is currently reviewing ISO 24510 and ISO 24511, and national adoption is expected in 2020. </a:t>
            </a:r>
          </a:p>
          <a:p>
            <a:pPr>
              <a:lnSpc>
                <a:spcPct val="120000"/>
              </a:lnSpc>
            </a:pPr>
            <a:r>
              <a:rPr lang="en-US" dirty="0"/>
              <a:t>NBSM expects to begin review of ISO 30500 in 2020.</a:t>
            </a:r>
          </a:p>
          <a:p>
            <a:pPr marL="0" indent="0">
              <a:lnSpc>
                <a:spcPct val="120000"/>
              </a:lnSpc>
              <a:buNone/>
            </a:pPr>
            <a:r>
              <a:rPr lang="en-US" b="1" dirty="0"/>
              <a:t>Pakistan and Afghanistan</a:t>
            </a:r>
          </a:p>
          <a:p>
            <a:pPr>
              <a:lnSpc>
                <a:spcPct val="120000"/>
              </a:lnSpc>
            </a:pPr>
            <a:r>
              <a:rPr lang="en-US" dirty="0"/>
              <a:t>Afghanistan National Standards Authority (ANSA) and Pakistan Standards Quality Control Authority (PSQCA) have expressed interest in participating in awareness-building workshops on ISO 30500 and ISO 24521.</a:t>
            </a:r>
          </a:p>
          <a:p>
            <a:pPr>
              <a:lnSpc>
                <a:spcPct val="120000"/>
              </a:lnSpc>
            </a:pPr>
            <a:r>
              <a:rPr lang="en-US" dirty="0"/>
              <a:t>Cap-Net </a:t>
            </a:r>
            <a:r>
              <a:rPr lang="en-US"/>
              <a:t>UNDP facilitated virtual </a:t>
            </a:r>
            <a:r>
              <a:rPr lang="en-US" dirty="0"/>
              <a:t>trainings in 2020.</a:t>
            </a:r>
          </a:p>
          <a:p>
            <a:pPr>
              <a:lnSpc>
                <a:spcPct val="120000"/>
              </a:lnSpc>
            </a:pPr>
            <a:endParaRPr lang="en-US" dirty="0"/>
          </a:p>
        </p:txBody>
      </p:sp>
    </p:spTree>
    <p:extLst>
      <p:ext uri="{BB962C8B-B14F-4D97-AF65-F5344CB8AC3E}">
        <p14:creationId xmlns:p14="http://schemas.microsoft.com/office/powerpoint/2010/main" val="315417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300" dirty="0"/>
              <a:t>Find ANSI at International WASH Conferences</a:t>
            </a:r>
          </a:p>
        </p:txBody>
      </p:sp>
      <p:sp>
        <p:nvSpPr>
          <p:cNvPr id="3" name="TextBox 2">
            <a:extLst>
              <a:ext uri="{FF2B5EF4-FFF2-40B4-BE49-F238E27FC236}">
                <a16:creationId xmlns:a16="http://schemas.microsoft.com/office/drawing/2014/main" id="{28F4AB2E-BFB3-4914-B437-EFF6A2D66747}"/>
              </a:ext>
            </a:extLst>
          </p:cNvPr>
          <p:cNvSpPr txBox="1"/>
          <p:nvPr/>
        </p:nvSpPr>
        <p:spPr>
          <a:xfrm>
            <a:off x="830389" y="4581393"/>
            <a:ext cx="3700359" cy="923330"/>
          </a:xfrm>
          <a:prstGeom prst="rect">
            <a:avLst/>
          </a:prstGeom>
          <a:noFill/>
        </p:spPr>
        <p:txBody>
          <a:bodyPr wrap="square" rtlCol="0">
            <a:spAutoFit/>
          </a:bodyPr>
          <a:lstStyle/>
          <a:p>
            <a:pPr algn="ctr"/>
            <a:r>
              <a:rPr lang="it-IT" b="1" dirty="0"/>
              <a:t>International Water Association Development Conference </a:t>
            </a:r>
          </a:p>
          <a:p>
            <a:pPr algn="ctr"/>
            <a:r>
              <a:rPr lang="it-IT" b="1" dirty="0"/>
              <a:t>Rwanda, 2023</a:t>
            </a:r>
            <a:endParaRPr lang="en-US" b="1" dirty="0"/>
          </a:p>
        </p:txBody>
      </p:sp>
      <p:pic>
        <p:nvPicPr>
          <p:cNvPr id="9" name="Picture 8">
            <a:extLst>
              <a:ext uri="{FF2B5EF4-FFF2-40B4-BE49-F238E27FC236}">
                <a16:creationId xmlns:a16="http://schemas.microsoft.com/office/drawing/2014/main" id="{67126F8F-5019-423C-ADB2-ABA14B7F4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91" y="1798724"/>
            <a:ext cx="3700358" cy="2782669"/>
          </a:xfrm>
          <a:prstGeom prst="rect">
            <a:avLst/>
          </a:prstGeom>
        </p:spPr>
      </p:pic>
      <p:sp>
        <p:nvSpPr>
          <p:cNvPr id="10" name="TextBox 9">
            <a:extLst>
              <a:ext uri="{FF2B5EF4-FFF2-40B4-BE49-F238E27FC236}">
                <a16:creationId xmlns:a16="http://schemas.microsoft.com/office/drawing/2014/main" id="{8847BE46-8B7C-43BD-A612-192577E5D15A}"/>
              </a:ext>
            </a:extLst>
          </p:cNvPr>
          <p:cNvSpPr txBox="1"/>
          <p:nvPr/>
        </p:nvSpPr>
        <p:spPr>
          <a:xfrm>
            <a:off x="7510942" y="4738789"/>
            <a:ext cx="3700359" cy="646331"/>
          </a:xfrm>
          <a:prstGeom prst="rect">
            <a:avLst/>
          </a:prstGeom>
          <a:noFill/>
        </p:spPr>
        <p:txBody>
          <a:bodyPr wrap="square" rtlCol="0">
            <a:spAutoFit/>
          </a:bodyPr>
          <a:lstStyle/>
          <a:p>
            <a:pPr algn="ctr"/>
            <a:r>
              <a:rPr lang="it-IT" b="1" dirty="0"/>
              <a:t>World Water Forum </a:t>
            </a:r>
          </a:p>
          <a:p>
            <a:pPr algn="ctr"/>
            <a:r>
              <a:rPr lang="it-IT" b="1" dirty="0"/>
              <a:t>Senegal 2022</a:t>
            </a:r>
            <a:endParaRPr lang="en-US" b="1" dirty="0"/>
          </a:p>
        </p:txBody>
      </p:sp>
      <p:sp>
        <p:nvSpPr>
          <p:cNvPr id="11" name="TextBox 10">
            <a:extLst>
              <a:ext uri="{FF2B5EF4-FFF2-40B4-BE49-F238E27FC236}">
                <a16:creationId xmlns:a16="http://schemas.microsoft.com/office/drawing/2014/main" id="{E6BF27CA-C039-4004-BDEF-10419F3EF613}"/>
              </a:ext>
            </a:extLst>
          </p:cNvPr>
          <p:cNvSpPr txBox="1"/>
          <p:nvPr/>
        </p:nvSpPr>
        <p:spPr>
          <a:xfrm>
            <a:off x="3621723" y="942596"/>
            <a:ext cx="4948553" cy="461665"/>
          </a:xfrm>
          <a:prstGeom prst="rect">
            <a:avLst/>
          </a:prstGeom>
          <a:noFill/>
        </p:spPr>
        <p:txBody>
          <a:bodyPr wrap="square" rtlCol="0">
            <a:spAutoFit/>
          </a:bodyPr>
          <a:lstStyle/>
          <a:p>
            <a:pPr algn="ctr"/>
            <a:r>
              <a:rPr lang="en-US" sz="2400" dirty="0">
                <a:hlinkClick r:id="rId4"/>
              </a:rPr>
              <a:t>View all out past event photos!</a:t>
            </a:r>
            <a:endParaRPr lang="en-US" sz="2400" dirty="0"/>
          </a:p>
        </p:txBody>
      </p:sp>
      <p:pic>
        <p:nvPicPr>
          <p:cNvPr id="13" name="Picture 12">
            <a:extLst>
              <a:ext uri="{FF2B5EF4-FFF2-40B4-BE49-F238E27FC236}">
                <a16:creationId xmlns:a16="http://schemas.microsoft.com/office/drawing/2014/main" id="{F4A7E81B-4679-401A-BE09-7DC48A37CD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1732" y="1806125"/>
            <a:ext cx="3700357" cy="2775268"/>
          </a:xfrm>
          <a:prstGeom prst="rect">
            <a:avLst/>
          </a:prstGeom>
        </p:spPr>
      </p:pic>
    </p:spTree>
    <p:extLst>
      <p:ext uri="{BB962C8B-B14F-4D97-AF65-F5344CB8AC3E}">
        <p14:creationId xmlns:p14="http://schemas.microsoft.com/office/powerpoint/2010/main" val="4180192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a:lstStyle/>
          <a:p>
            <a:fld id="{FA0B7275-42E7-9344-8EE7-3495E2503A86}" type="slidenum">
              <a:rPr lang="en-US" smtClean="0"/>
              <a:pPr/>
              <a:t>19</a:t>
            </a:fld>
            <a:endParaRPr lang="en-US"/>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7959969" y="4958862"/>
            <a:ext cx="4088596" cy="904055"/>
          </a:xfrm>
        </p:spPr>
        <p:txBody>
          <a:bodyPr>
            <a:normAutofit/>
          </a:bodyPr>
          <a:lstStyle/>
          <a:p>
            <a:r>
              <a:rPr lang="en-US" sz="2000" b="1" dirty="0">
                <a:hlinkClick r:id="rId2"/>
              </a:rPr>
              <a:t>https://sanitation.ansi.org/</a:t>
            </a:r>
            <a:endParaRPr lang="en-US" sz="2000" b="1" dirty="0"/>
          </a:p>
          <a:p>
            <a:r>
              <a:rPr lang="en-US" sz="2000" dirty="0"/>
              <a:t>sanitation@ansi.org</a:t>
            </a:r>
          </a:p>
        </p:txBody>
      </p:sp>
    </p:spTree>
    <p:extLst>
      <p:ext uri="{BB962C8B-B14F-4D97-AF65-F5344CB8AC3E}">
        <p14:creationId xmlns:p14="http://schemas.microsoft.com/office/powerpoint/2010/main" val="3976167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a:lstStyle/>
          <a:p>
            <a:fld id="{FA0B7275-42E7-9344-8EE7-3495E2503A86}" type="slidenum">
              <a:rPr lang="en-US" smtClean="0"/>
              <a:t>2</a:t>
            </a:fld>
            <a:endParaRPr lang="en-US"/>
          </a:p>
        </p:txBody>
      </p:sp>
      <p:grpSp>
        <p:nvGrpSpPr>
          <p:cNvPr id="6" name="Group 5"/>
          <p:cNvGrpSpPr/>
          <p:nvPr/>
        </p:nvGrpSpPr>
        <p:grpSpPr>
          <a:xfrm>
            <a:off x="408062" y="266413"/>
            <a:ext cx="9170645" cy="5617029"/>
            <a:chOff x="1592090" y="266413"/>
            <a:chExt cx="9170645" cy="5617029"/>
          </a:xfrm>
        </p:grpSpPr>
        <p:pic>
          <p:nvPicPr>
            <p:cNvPr id="7" name="Picture 6"/>
            <p:cNvPicPr>
              <a:picLocks noChangeAspect="1"/>
            </p:cNvPicPr>
            <p:nvPr/>
          </p:nvPicPr>
          <p:blipFill rotWithShape="1">
            <a:blip r:embed="rId3"/>
            <a:srcRect b="85125"/>
            <a:stretch/>
          </p:blipFill>
          <p:spPr>
            <a:xfrm>
              <a:off x="1592090" y="266413"/>
              <a:ext cx="9170645" cy="905895"/>
            </a:xfrm>
            <a:prstGeom prst="rect">
              <a:avLst/>
            </a:prstGeom>
          </p:spPr>
        </p:pic>
        <p:sp>
          <p:nvSpPr>
            <p:cNvPr id="8" name="Rectangle 7"/>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8996" y="5221705"/>
            <a:ext cx="8458200" cy="757990"/>
          </a:xfrm>
          <a:prstGeom prst="rect">
            <a:avLst/>
          </a:prstGeom>
          <a:noFill/>
        </p:spPr>
        <p:txBody>
          <a:bodyPr wrap="square" rtlCol="0">
            <a:spAutoFit/>
          </a:bodyPr>
          <a:lstStyle/>
          <a:p>
            <a:endParaRPr lang="en-US" dirty="0"/>
          </a:p>
        </p:txBody>
      </p:sp>
      <p:sp>
        <p:nvSpPr>
          <p:cNvPr id="10" name="TextBox 9"/>
          <p:cNvSpPr txBox="1"/>
          <p:nvPr/>
        </p:nvSpPr>
        <p:spPr>
          <a:xfrm>
            <a:off x="3379862" y="322740"/>
            <a:ext cx="5013246" cy="369332"/>
          </a:xfrm>
          <a:prstGeom prst="rect">
            <a:avLst/>
          </a:prstGeom>
          <a:solidFill>
            <a:schemeClr val="bg1"/>
          </a:solidFill>
        </p:spPr>
        <p:txBody>
          <a:bodyPr wrap="square" rtlCol="0">
            <a:spAutoFit/>
          </a:bodyPr>
          <a:lstStyle/>
          <a:p>
            <a:r>
              <a:rPr lang="en-US" dirty="0"/>
              <a:t>Sanitation Standards Explained in 2 Minutes </a:t>
            </a:r>
          </a:p>
        </p:txBody>
      </p:sp>
      <p:pic>
        <p:nvPicPr>
          <p:cNvPr id="11" name="Picture 10"/>
          <p:cNvPicPr>
            <a:picLocks noChangeAspect="1"/>
          </p:cNvPicPr>
          <p:nvPr/>
        </p:nvPicPr>
        <p:blipFill>
          <a:blip r:embed="rId4"/>
          <a:stretch>
            <a:fillRect/>
          </a:stretch>
        </p:blipFill>
        <p:spPr>
          <a:xfrm>
            <a:off x="408062" y="1068727"/>
            <a:ext cx="8588655" cy="4910968"/>
          </a:xfrm>
          <a:prstGeom prst="rect">
            <a:avLst/>
          </a:prstGeom>
        </p:spPr>
      </p:pic>
      <p:sp>
        <p:nvSpPr>
          <p:cNvPr id="12" name="Rectangle 11"/>
          <p:cNvSpPr/>
          <p:nvPr/>
        </p:nvSpPr>
        <p:spPr>
          <a:xfrm>
            <a:off x="9882625" y="1034576"/>
            <a:ext cx="2104372" cy="1815882"/>
          </a:xfrm>
          <a:prstGeom prst="rect">
            <a:avLst/>
          </a:prstGeom>
        </p:spPr>
        <p:txBody>
          <a:bodyPr wrap="square">
            <a:spAutoFit/>
          </a:bodyPr>
          <a:lstStyle/>
          <a:p>
            <a:r>
              <a:rPr lang="en-US" sz="2800" dirty="0">
                <a:hlinkClick r:id="rId5"/>
              </a:rPr>
              <a:t>English</a:t>
            </a:r>
            <a:r>
              <a:rPr lang="en-US" sz="2800" dirty="0"/>
              <a:t> </a:t>
            </a:r>
          </a:p>
          <a:p>
            <a:r>
              <a:rPr lang="en-US" sz="2800" dirty="0">
                <a:hlinkClick r:id="rId6"/>
              </a:rPr>
              <a:t>Français</a:t>
            </a:r>
            <a:r>
              <a:rPr lang="en-US" sz="2800" dirty="0"/>
              <a:t> </a:t>
            </a:r>
          </a:p>
          <a:p>
            <a:r>
              <a:rPr lang="en-US" sz="2800" dirty="0">
                <a:hlinkClick r:id="rId7"/>
              </a:rPr>
              <a:t>Português</a:t>
            </a:r>
            <a:endParaRPr lang="en-US" sz="2800" dirty="0"/>
          </a:p>
          <a:p>
            <a:r>
              <a:rPr lang="ja-JP" altLang="en-US" sz="2800" dirty="0">
                <a:hlinkClick r:id="rId8"/>
              </a:rPr>
              <a:t>中文</a:t>
            </a:r>
            <a:endParaRPr lang="en-US" altLang="ja-JP" sz="2800" dirty="0"/>
          </a:p>
        </p:txBody>
      </p:sp>
    </p:spTree>
    <p:extLst>
      <p:ext uri="{BB962C8B-B14F-4D97-AF65-F5344CB8AC3E}">
        <p14:creationId xmlns:p14="http://schemas.microsoft.com/office/powerpoint/2010/main" val="1725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7371"/>
            <a:ext cx="10515600" cy="1325563"/>
          </a:xfrm>
        </p:spPr>
        <p:txBody>
          <a:bodyPr>
            <a:normAutofit/>
          </a:bodyPr>
          <a:lstStyle/>
          <a:p>
            <a:pPr algn="ctr"/>
            <a:r>
              <a:rPr lang="en-US" sz="3300" dirty="0"/>
              <a:t>National Adoption of ISO 30500 &amp; ISO 24521</a:t>
            </a:r>
          </a:p>
        </p:txBody>
      </p:sp>
      <p:sp>
        <p:nvSpPr>
          <p:cNvPr id="8" name="TextBox 7"/>
          <p:cNvSpPr txBox="1"/>
          <p:nvPr/>
        </p:nvSpPr>
        <p:spPr>
          <a:xfrm>
            <a:off x="3213323" y="1057959"/>
            <a:ext cx="5765350"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600" dirty="0">
                <a:solidFill>
                  <a:srgbClr val="3F648B"/>
                </a:solidFill>
                <a:latin typeface="+mj-lt"/>
              </a:rPr>
              <a:t>National Adoption Map current as of February 26, 2024</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593899" y="6033897"/>
            <a:ext cx="5004201" cy="556953"/>
          </a:xfrm>
          <a:prstGeom prst="rect">
            <a:avLst/>
          </a:prstGeom>
        </p:spPr>
      </p:pic>
      <p:pic>
        <p:nvPicPr>
          <p:cNvPr id="6" name="Picture 5">
            <a:extLst>
              <a:ext uri="{FF2B5EF4-FFF2-40B4-BE49-F238E27FC236}">
                <a16:creationId xmlns:a16="http://schemas.microsoft.com/office/drawing/2014/main" id="{0CF672F9-5D8F-467B-BAFE-8043C54DB096}"/>
              </a:ext>
            </a:extLst>
          </p:cNvPr>
          <p:cNvPicPr>
            <a:picLocks noChangeAspect="1"/>
          </p:cNvPicPr>
          <p:nvPr/>
        </p:nvPicPr>
        <p:blipFill>
          <a:blip r:embed="rId4"/>
          <a:stretch>
            <a:fillRect/>
          </a:stretch>
        </p:blipFill>
        <p:spPr>
          <a:xfrm>
            <a:off x="1504498" y="1297782"/>
            <a:ext cx="9183001" cy="4736115"/>
          </a:xfrm>
          <a:prstGeom prst="rect">
            <a:avLst/>
          </a:prstGeom>
        </p:spPr>
      </p:pic>
    </p:spTree>
    <p:extLst>
      <p:ext uri="{BB962C8B-B14F-4D97-AF65-F5344CB8AC3E}">
        <p14:creationId xmlns:p14="http://schemas.microsoft.com/office/powerpoint/2010/main" val="1902442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300" dirty="0"/>
              <a:t>ISO 30500 National Adoption Detail</a:t>
            </a:r>
          </a:p>
        </p:txBody>
      </p:sp>
      <p:sp>
        <p:nvSpPr>
          <p:cNvPr id="4" name="Content Placeholder 3"/>
          <p:cNvSpPr>
            <a:spLocks noGrp="1"/>
          </p:cNvSpPr>
          <p:nvPr>
            <p:ph idx="1"/>
          </p:nvPr>
        </p:nvSpPr>
        <p:spPr>
          <a:xfrm>
            <a:off x="5703506" y="124199"/>
            <a:ext cx="6488494" cy="5825663"/>
          </a:xfrm>
        </p:spPr>
        <p:txBody>
          <a:bodyPr numCol="2" spcCol="457200">
            <a:normAutofit fontScale="47500" lnSpcReduction="20000"/>
          </a:bodyPr>
          <a:lstStyle/>
          <a:p>
            <a:pPr>
              <a:lnSpc>
                <a:spcPct val="120000"/>
              </a:lnSpc>
            </a:pPr>
            <a:r>
              <a:rPr lang="en-US" dirty="0"/>
              <a:t>Algeria, November 2019</a:t>
            </a:r>
          </a:p>
          <a:p>
            <a:pPr>
              <a:lnSpc>
                <a:spcPct val="120000"/>
              </a:lnSpc>
            </a:pPr>
            <a:r>
              <a:rPr lang="en-US" dirty="0"/>
              <a:t>Bangladesh, August 2019</a:t>
            </a:r>
          </a:p>
          <a:p>
            <a:pPr>
              <a:lnSpc>
                <a:spcPct val="120000"/>
              </a:lnSpc>
            </a:pPr>
            <a:r>
              <a:rPr lang="en-US" dirty="0"/>
              <a:t>Benin, August 2019</a:t>
            </a:r>
          </a:p>
          <a:p>
            <a:pPr>
              <a:lnSpc>
                <a:spcPct val="120000"/>
              </a:lnSpc>
            </a:pPr>
            <a:r>
              <a:rPr lang="en-US" dirty="0"/>
              <a:t>Brazil, November 2021</a:t>
            </a:r>
          </a:p>
          <a:p>
            <a:pPr>
              <a:lnSpc>
                <a:spcPct val="120000"/>
              </a:lnSpc>
            </a:pPr>
            <a:r>
              <a:rPr lang="en-US" dirty="0"/>
              <a:t>Cameroon, November 2019</a:t>
            </a:r>
          </a:p>
          <a:p>
            <a:pPr>
              <a:lnSpc>
                <a:spcPct val="120000"/>
              </a:lnSpc>
            </a:pPr>
            <a:r>
              <a:rPr lang="en-US" dirty="0"/>
              <a:t>Canada, November 2019</a:t>
            </a:r>
          </a:p>
          <a:p>
            <a:pPr>
              <a:lnSpc>
                <a:spcPct val="120000"/>
              </a:lnSpc>
            </a:pPr>
            <a:r>
              <a:rPr lang="en-US" dirty="0"/>
              <a:t>Cote d’Ivoire, June 2019</a:t>
            </a:r>
          </a:p>
          <a:p>
            <a:pPr>
              <a:lnSpc>
                <a:spcPct val="120000"/>
              </a:lnSpc>
            </a:pPr>
            <a:r>
              <a:rPr lang="en-US" dirty="0"/>
              <a:t>Democratic Republic of Congo, June 2019</a:t>
            </a:r>
          </a:p>
          <a:p>
            <a:pPr>
              <a:lnSpc>
                <a:spcPct val="120000"/>
              </a:lnSpc>
            </a:pPr>
            <a:r>
              <a:rPr lang="en-US" dirty="0"/>
              <a:t>Ethiopia, January 2021</a:t>
            </a:r>
          </a:p>
          <a:p>
            <a:pPr>
              <a:lnSpc>
                <a:spcPct val="120000"/>
              </a:lnSpc>
            </a:pPr>
            <a:r>
              <a:rPr lang="en-US" dirty="0"/>
              <a:t>France, November 2018</a:t>
            </a:r>
          </a:p>
          <a:p>
            <a:pPr>
              <a:lnSpc>
                <a:spcPct val="120000"/>
              </a:lnSpc>
            </a:pPr>
            <a:r>
              <a:rPr lang="en-US" dirty="0"/>
              <a:t>Ghana, December 2019</a:t>
            </a:r>
          </a:p>
          <a:p>
            <a:pPr>
              <a:lnSpc>
                <a:spcPct val="120000"/>
              </a:lnSpc>
            </a:pPr>
            <a:r>
              <a:rPr lang="en-US" dirty="0"/>
              <a:t>Kenya, April 2020</a:t>
            </a:r>
          </a:p>
          <a:p>
            <a:pPr>
              <a:lnSpc>
                <a:spcPct val="120000"/>
              </a:lnSpc>
            </a:pPr>
            <a:r>
              <a:rPr lang="en-US" dirty="0"/>
              <a:t>Madagascar, June 2020</a:t>
            </a:r>
          </a:p>
          <a:p>
            <a:pPr>
              <a:lnSpc>
                <a:spcPct val="120000"/>
              </a:lnSpc>
            </a:pPr>
            <a:r>
              <a:rPr lang="en-US" dirty="0"/>
              <a:t>Mauritius, September 2020</a:t>
            </a:r>
          </a:p>
          <a:p>
            <a:pPr>
              <a:lnSpc>
                <a:spcPct val="120000"/>
              </a:lnSpc>
            </a:pPr>
            <a:r>
              <a:rPr lang="en-US" dirty="0"/>
              <a:t>Morocco, April 2021</a:t>
            </a:r>
          </a:p>
          <a:p>
            <a:pPr>
              <a:lnSpc>
                <a:spcPct val="120000"/>
              </a:lnSpc>
            </a:pPr>
            <a:r>
              <a:rPr lang="en-US" dirty="0"/>
              <a:t>Namibia, September 2020</a:t>
            </a:r>
          </a:p>
          <a:p>
            <a:pPr>
              <a:lnSpc>
                <a:spcPct val="120000"/>
              </a:lnSpc>
            </a:pPr>
            <a:r>
              <a:rPr lang="en-US" dirty="0"/>
              <a:t>Nepal, January 2024</a:t>
            </a:r>
          </a:p>
          <a:p>
            <a:pPr>
              <a:lnSpc>
                <a:spcPct val="120000"/>
              </a:lnSpc>
            </a:pPr>
            <a:r>
              <a:rPr lang="en-US" dirty="0"/>
              <a:t>Niger, November 2020</a:t>
            </a:r>
          </a:p>
          <a:p>
            <a:pPr>
              <a:lnSpc>
                <a:spcPct val="120000"/>
              </a:lnSpc>
            </a:pPr>
            <a:r>
              <a:rPr lang="en-US" dirty="0"/>
              <a:t>Nigeria, October 2019</a:t>
            </a:r>
          </a:p>
          <a:p>
            <a:pPr>
              <a:lnSpc>
                <a:spcPct val="120000"/>
              </a:lnSpc>
            </a:pPr>
            <a:r>
              <a:rPr lang="en-US" dirty="0"/>
              <a:t>Rwanda, September 2019</a:t>
            </a:r>
          </a:p>
          <a:p>
            <a:pPr>
              <a:lnSpc>
                <a:spcPct val="120000"/>
              </a:lnSpc>
            </a:pPr>
            <a:r>
              <a:rPr lang="en-US" dirty="0"/>
              <a:t>Senegal, November 2018</a:t>
            </a:r>
          </a:p>
          <a:p>
            <a:pPr>
              <a:lnSpc>
                <a:spcPct val="120000"/>
              </a:lnSpc>
            </a:pPr>
            <a:r>
              <a:rPr lang="en-US" dirty="0"/>
              <a:t>Seychelles, August 2019</a:t>
            </a:r>
          </a:p>
          <a:p>
            <a:pPr>
              <a:lnSpc>
                <a:spcPct val="120000"/>
              </a:lnSpc>
            </a:pPr>
            <a:r>
              <a:rPr lang="en-US" dirty="0"/>
              <a:t>South Africa, April 2019</a:t>
            </a:r>
          </a:p>
          <a:p>
            <a:pPr>
              <a:lnSpc>
                <a:spcPct val="120000"/>
              </a:lnSpc>
            </a:pPr>
            <a:r>
              <a:rPr lang="en-US" dirty="0"/>
              <a:t>Tanzania, June 2020</a:t>
            </a:r>
          </a:p>
          <a:p>
            <a:pPr>
              <a:lnSpc>
                <a:spcPct val="120000"/>
              </a:lnSpc>
            </a:pPr>
            <a:r>
              <a:rPr lang="en-US" dirty="0"/>
              <a:t>Togo, April 2019</a:t>
            </a:r>
          </a:p>
          <a:p>
            <a:pPr>
              <a:lnSpc>
                <a:spcPct val="120000"/>
              </a:lnSpc>
            </a:pPr>
            <a:r>
              <a:rPr lang="en-US" dirty="0"/>
              <a:t>Tunisia, September 2020</a:t>
            </a:r>
          </a:p>
          <a:p>
            <a:pPr>
              <a:lnSpc>
                <a:spcPct val="120000"/>
              </a:lnSpc>
            </a:pPr>
            <a:r>
              <a:rPr lang="en-US" dirty="0"/>
              <a:t>Uganda, October 2019</a:t>
            </a:r>
          </a:p>
          <a:p>
            <a:pPr>
              <a:lnSpc>
                <a:spcPct val="120000"/>
              </a:lnSpc>
            </a:pPr>
            <a:r>
              <a:rPr lang="en-US" dirty="0"/>
              <a:t>United Kingdom, November 2018</a:t>
            </a:r>
          </a:p>
          <a:p>
            <a:pPr>
              <a:lnSpc>
                <a:spcPct val="120000"/>
              </a:lnSpc>
            </a:pPr>
            <a:r>
              <a:rPr lang="en-US" dirty="0"/>
              <a:t>United States of America, November 2019</a:t>
            </a:r>
          </a:p>
          <a:p>
            <a:pPr>
              <a:lnSpc>
                <a:spcPct val="120000"/>
              </a:lnSpc>
            </a:pPr>
            <a:r>
              <a:rPr lang="en-US" dirty="0"/>
              <a:t>Zambia, October 2020</a:t>
            </a:r>
          </a:p>
          <a:p>
            <a:pPr>
              <a:lnSpc>
                <a:spcPct val="120000"/>
              </a:lnSpc>
            </a:pPr>
            <a:r>
              <a:rPr lang="en-US" dirty="0"/>
              <a:t>Zimbabwe, March 2020</a:t>
            </a:r>
          </a:p>
          <a:p>
            <a:pPr>
              <a:lnSpc>
                <a:spcPct val="120000"/>
              </a:lnSpc>
            </a:pPr>
            <a:endParaRPr lang="en-US" dirty="0"/>
          </a:p>
        </p:txBody>
      </p:sp>
      <p:sp>
        <p:nvSpPr>
          <p:cNvPr id="7" name="TextBox 6"/>
          <p:cNvSpPr txBox="1"/>
          <p:nvPr/>
        </p:nvSpPr>
        <p:spPr>
          <a:xfrm>
            <a:off x="70953" y="6403122"/>
            <a:ext cx="4709117"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600" dirty="0">
                <a:solidFill>
                  <a:schemeClr val="bg1"/>
                </a:solidFill>
                <a:latin typeface="+mj-lt"/>
              </a:rPr>
              <a:t>National Adoption list current as of  February 26, 2024</a:t>
            </a:r>
          </a:p>
        </p:txBody>
      </p:sp>
    </p:spTree>
    <p:extLst>
      <p:ext uri="{BB962C8B-B14F-4D97-AF65-F5344CB8AC3E}">
        <p14:creationId xmlns:p14="http://schemas.microsoft.com/office/powerpoint/2010/main" val="310762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96462" y="5678905"/>
            <a:ext cx="4395537" cy="117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89134" y="2515235"/>
            <a:ext cx="4302195" cy="1395782"/>
          </a:xfrm>
        </p:spPr>
        <p:txBody>
          <a:bodyPr>
            <a:normAutofit fontScale="90000"/>
          </a:bodyPr>
          <a:lstStyle/>
          <a:p>
            <a:pPr>
              <a:lnSpc>
                <a:spcPct val="100000"/>
              </a:lnSpc>
            </a:pPr>
            <a:r>
              <a:rPr lang="en-US" dirty="0"/>
              <a:t>Benefits of National Adoption of       ISO 30500</a:t>
            </a:r>
          </a:p>
        </p:txBody>
      </p:sp>
      <p:sp>
        <p:nvSpPr>
          <p:cNvPr id="6" name="Content Placeholder 5"/>
          <p:cNvSpPr>
            <a:spLocks noGrp="1"/>
          </p:cNvSpPr>
          <p:nvPr>
            <p:ph idx="1"/>
          </p:nvPr>
        </p:nvSpPr>
        <p:spPr>
          <a:xfrm>
            <a:off x="5802923" y="285750"/>
            <a:ext cx="6227152" cy="5857876"/>
          </a:xfrm>
        </p:spPr>
        <p:txBody>
          <a:bodyPr>
            <a:noAutofit/>
          </a:bodyPr>
          <a:lstStyle/>
          <a:p>
            <a:pPr>
              <a:lnSpc>
                <a:spcPct val="120000"/>
              </a:lnSpc>
            </a:pPr>
            <a:r>
              <a:rPr lang="en-US" sz="1600" dirty="0"/>
              <a:t>Policy makers– can rely on global expert opinion to ensure safety of the product for its citizens without spending its own time and money</a:t>
            </a:r>
          </a:p>
          <a:p>
            <a:pPr>
              <a:lnSpc>
                <a:spcPct val="120000"/>
              </a:lnSpc>
            </a:pPr>
            <a:r>
              <a:rPr lang="en-US" sz="1600" dirty="0"/>
              <a:t>Manufacturers– have a blueprint to use to create a product that meets international guidelines, making market entry easier</a:t>
            </a:r>
          </a:p>
          <a:p>
            <a:pPr>
              <a:lnSpc>
                <a:spcPct val="120000"/>
              </a:lnSpc>
            </a:pPr>
            <a:r>
              <a:rPr lang="en-US" sz="1600" dirty="0"/>
              <a:t>Increase user confidence in the product, since it reflects a consensus of regulators, manufactures, and users from across the world</a:t>
            </a:r>
          </a:p>
          <a:p>
            <a:pPr>
              <a:lnSpc>
                <a:spcPct val="120000"/>
              </a:lnSpc>
            </a:pPr>
            <a:r>
              <a:rPr lang="en-US" sz="1600" dirty="0"/>
              <a:t>Increase the ability to widely manufacture, market, and deploy the technology where it is needed most</a:t>
            </a:r>
          </a:p>
          <a:p>
            <a:pPr>
              <a:lnSpc>
                <a:spcPct val="120000"/>
              </a:lnSpc>
            </a:pPr>
            <a:r>
              <a:rPr lang="en-US" sz="1600" dirty="0"/>
              <a:t>Facilitate free and fair global trade due to an internationally recognized system and faith in the ISO (International Organization for Standardization) name</a:t>
            </a:r>
          </a:p>
          <a:p>
            <a:pPr>
              <a:lnSpc>
                <a:spcPct val="120000"/>
              </a:lnSpc>
            </a:pPr>
            <a:r>
              <a:rPr lang="en-US" sz="1600" dirty="0"/>
              <a:t>Enable regulators and government to tap into a constantly updated source of information and experiences</a:t>
            </a:r>
          </a:p>
          <a:p>
            <a:pPr>
              <a:lnSpc>
                <a:spcPct val="120000"/>
              </a:lnSpc>
            </a:pPr>
            <a:r>
              <a:rPr lang="en-US" sz="1600" dirty="0"/>
              <a:t>Allow users of these toilets to have a dignified, reliable, safe, hygienic, odor-free experience that may even produce by-products that can be re-used by the community</a:t>
            </a:r>
          </a:p>
        </p:txBody>
      </p:sp>
    </p:spTree>
    <p:extLst>
      <p:ext uri="{BB962C8B-B14F-4D97-AF65-F5344CB8AC3E}">
        <p14:creationId xmlns:p14="http://schemas.microsoft.com/office/powerpoint/2010/main" val="4079203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Benefits of Identical Adoption of ISO 30500</a:t>
            </a:r>
          </a:p>
        </p:txBody>
      </p:sp>
      <p:sp>
        <p:nvSpPr>
          <p:cNvPr id="2" name="Footer Placeholder 1"/>
          <p:cNvSpPr>
            <a:spLocks noGrp="1"/>
          </p:cNvSpPr>
          <p:nvPr>
            <p:ph type="ftr" sz="quarter" idx="11"/>
          </p:nvPr>
        </p:nvSpPr>
        <p:spPr/>
        <p:txBody>
          <a:bodyPr/>
          <a:lstStyle/>
          <a:p>
            <a:endParaRPr lang="en-US" dirty="0"/>
          </a:p>
        </p:txBody>
      </p:sp>
      <p:pic>
        <p:nvPicPr>
          <p:cNvPr id="6" name="Picture 5"/>
          <p:cNvPicPr>
            <a:picLocks noChangeAspect="1"/>
          </p:cNvPicPr>
          <p:nvPr/>
        </p:nvPicPr>
        <p:blipFill>
          <a:blip r:embed="rId3"/>
          <a:stretch>
            <a:fillRect/>
          </a:stretch>
        </p:blipFill>
        <p:spPr>
          <a:xfrm>
            <a:off x="151607" y="4767261"/>
            <a:ext cx="6057900" cy="2090739"/>
          </a:xfrm>
          <a:prstGeom prst="rect">
            <a:avLst/>
          </a:prstGeom>
        </p:spPr>
      </p:pic>
      <p:pic>
        <p:nvPicPr>
          <p:cNvPr id="7" name="Picture 6"/>
          <p:cNvPicPr>
            <a:picLocks noChangeAspect="1"/>
          </p:cNvPicPr>
          <p:nvPr/>
        </p:nvPicPr>
        <p:blipFill>
          <a:blip r:embed="rId4"/>
          <a:stretch>
            <a:fillRect/>
          </a:stretch>
        </p:blipFill>
        <p:spPr>
          <a:xfrm>
            <a:off x="344488" y="1827220"/>
            <a:ext cx="5211402" cy="2268529"/>
          </a:xfrm>
          <a:prstGeom prst="rect">
            <a:avLst/>
          </a:prstGeom>
        </p:spPr>
      </p:pic>
      <p:sp>
        <p:nvSpPr>
          <p:cNvPr id="12" name="Content Placeholder 5"/>
          <p:cNvSpPr>
            <a:spLocks noGrp="1"/>
          </p:cNvSpPr>
          <p:nvPr>
            <p:ph idx="1"/>
          </p:nvPr>
        </p:nvSpPr>
        <p:spPr>
          <a:xfrm>
            <a:off x="6000749" y="1609725"/>
            <a:ext cx="6029325" cy="4533900"/>
          </a:xfrm>
        </p:spPr>
        <p:txBody>
          <a:bodyPr>
            <a:normAutofit/>
          </a:bodyPr>
          <a:lstStyle/>
          <a:p>
            <a:pPr marL="342900" indent="-342900">
              <a:lnSpc>
                <a:spcPct val="120000"/>
              </a:lnSpc>
              <a:buClr>
                <a:srgbClr val="3F648B"/>
              </a:buClr>
              <a:buFont typeface="Arial" panose="020B0604020202020204" pitchFamily="34" charset="0"/>
              <a:buChar char="+"/>
            </a:pPr>
            <a:r>
              <a:rPr lang="en-US" sz="2000" b="0" dirty="0"/>
              <a:t>Engage directly in markets that have identically adopted ISO 30500</a:t>
            </a:r>
          </a:p>
          <a:p>
            <a:pPr marL="342900" indent="-342900">
              <a:lnSpc>
                <a:spcPct val="120000"/>
              </a:lnSpc>
              <a:buClr>
                <a:srgbClr val="3F648B"/>
              </a:buClr>
              <a:buFont typeface="Arial" panose="020B0604020202020204" pitchFamily="34" charset="0"/>
              <a:buChar char="+"/>
            </a:pPr>
            <a:r>
              <a:rPr lang="en-US" sz="2000" b="0" dirty="0"/>
              <a:t>Abide by agreed-upon human and environmental safety standards recommended by global experts</a:t>
            </a:r>
          </a:p>
          <a:p>
            <a:pPr marL="342900" indent="-342900">
              <a:lnSpc>
                <a:spcPct val="120000"/>
              </a:lnSpc>
              <a:buClr>
                <a:srgbClr val="3F648B"/>
              </a:buClr>
              <a:buFont typeface="Arial" panose="020B0604020202020204" pitchFamily="34" charset="0"/>
              <a:buChar char="+"/>
            </a:pPr>
            <a:r>
              <a:rPr lang="en-US" sz="2000" b="0" dirty="0"/>
              <a:t>Rely on ISO review of ISO 30500 every 5 years </a:t>
            </a:r>
          </a:p>
          <a:p>
            <a:pPr marL="342900" indent="-342900">
              <a:lnSpc>
                <a:spcPct val="120000"/>
              </a:lnSpc>
              <a:buClr>
                <a:srgbClr val="3F648B"/>
              </a:buClr>
              <a:buFont typeface="Arial" panose="020B0604020202020204" pitchFamily="34" charset="0"/>
              <a:buChar char="+"/>
            </a:pPr>
            <a:r>
              <a:rPr lang="en-US" sz="2000" b="0" dirty="0"/>
              <a:t>Save time and money</a:t>
            </a:r>
          </a:p>
          <a:p>
            <a:pPr marL="342900" indent="-342900">
              <a:lnSpc>
                <a:spcPct val="120000"/>
              </a:lnSpc>
              <a:buClr>
                <a:srgbClr val="3F648B"/>
              </a:buClr>
              <a:buFont typeface="Arial" panose="020B0604020202020204" pitchFamily="34" charset="0"/>
              <a:buChar char="+"/>
            </a:pPr>
            <a:r>
              <a:rPr lang="en-US" sz="2000" b="0" dirty="0"/>
              <a:t>Contribute to UN SDGs</a:t>
            </a:r>
          </a:p>
          <a:p>
            <a:pPr>
              <a:lnSpc>
                <a:spcPct val="120000"/>
              </a:lnSpc>
            </a:pPr>
            <a:endParaRPr lang="en-US" dirty="0"/>
          </a:p>
        </p:txBody>
      </p:sp>
    </p:spTree>
    <p:extLst>
      <p:ext uri="{BB962C8B-B14F-4D97-AF65-F5344CB8AC3E}">
        <p14:creationId xmlns:p14="http://schemas.microsoft.com/office/powerpoint/2010/main" val="217812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normAutofit/>
          </a:bodyPr>
          <a:lstStyle/>
          <a:p>
            <a:r>
              <a:rPr lang="en-US" sz="3300" dirty="0"/>
              <a:t>ISO 24521 National Adoption Detail</a:t>
            </a:r>
          </a:p>
        </p:txBody>
      </p:sp>
      <p:sp>
        <p:nvSpPr>
          <p:cNvPr id="5" name="Content Placeholder 4"/>
          <p:cNvSpPr>
            <a:spLocks noGrp="1"/>
          </p:cNvSpPr>
          <p:nvPr>
            <p:ph idx="1"/>
          </p:nvPr>
        </p:nvSpPr>
        <p:spPr>
          <a:xfrm>
            <a:off x="5657849" y="435428"/>
            <a:ext cx="6398683" cy="5064035"/>
          </a:xfrm>
        </p:spPr>
        <p:txBody>
          <a:bodyPr numCol="2" spcCol="457200">
            <a:normAutofit fontScale="55000" lnSpcReduction="20000"/>
          </a:bodyPr>
          <a:lstStyle/>
          <a:p>
            <a:pPr>
              <a:lnSpc>
                <a:spcPct val="120000"/>
              </a:lnSpc>
            </a:pPr>
            <a:r>
              <a:rPr lang="en-US" dirty="0"/>
              <a:t>Algeria, November 2019</a:t>
            </a:r>
          </a:p>
          <a:p>
            <a:pPr>
              <a:lnSpc>
                <a:spcPct val="120000"/>
              </a:lnSpc>
            </a:pPr>
            <a:r>
              <a:rPr lang="en-US" dirty="0"/>
              <a:t>Bangladesh, August 2019</a:t>
            </a:r>
          </a:p>
          <a:p>
            <a:pPr>
              <a:lnSpc>
                <a:spcPct val="120000"/>
              </a:lnSpc>
            </a:pPr>
            <a:r>
              <a:rPr lang="en-US" dirty="0"/>
              <a:t>Benin, August 2019</a:t>
            </a:r>
          </a:p>
          <a:p>
            <a:pPr>
              <a:lnSpc>
                <a:spcPct val="120000"/>
              </a:lnSpc>
            </a:pPr>
            <a:r>
              <a:rPr lang="en-US" dirty="0"/>
              <a:t>Cameroon, November 2019</a:t>
            </a:r>
          </a:p>
          <a:p>
            <a:pPr>
              <a:lnSpc>
                <a:spcPct val="120000"/>
              </a:lnSpc>
            </a:pPr>
            <a:r>
              <a:rPr lang="en-US" dirty="0"/>
              <a:t>Cote d'Ivoire, June 2019</a:t>
            </a:r>
          </a:p>
          <a:p>
            <a:pPr>
              <a:lnSpc>
                <a:spcPct val="120000"/>
              </a:lnSpc>
            </a:pPr>
            <a:r>
              <a:rPr lang="en-US" dirty="0"/>
              <a:t>Democratic Republic of Congo, October 2020</a:t>
            </a:r>
          </a:p>
          <a:p>
            <a:pPr>
              <a:lnSpc>
                <a:spcPct val="120000"/>
              </a:lnSpc>
            </a:pPr>
            <a:r>
              <a:rPr lang="en-US" dirty="0"/>
              <a:t>Ghana, December 2019</a:t>
            </a:r>
          </a:p>
          <a:p>
            <a:pPr>
              <a:lnSpc>
                <a:spcPct val="120000"/>
              </a:lnSpc>
            </a:pPr>
            <a:r>
              <a:rPr lang="en-US" dirty="0"/>
              <a:t>Kenya, January 2018</a:t>
            </a:r>
          </a:p>
          <a:p>
            <a:pPr>
              <a:lnSpc>
                <a:spcPct val="120000"/>
              </a:lnSpc>
            </a:pPr>
            <a:r>
              <a:rPr lang="en-US" dirty="0"/>
              <a:t>Madagascar, June 2020</a:t>
            </a:r>
          </a:p>
          <a:p>
            <a:pPr>
              <a:lnSpc>
                <a:spcPct val="120000"/>
              </a:lnSpc>
            </a:pPr>
            <a:r>
              <a:rPr lang="en-US" dirty="0"/>
              <a:t>Mauritius, September 2020</a:t>
            </a:r>
          </a:p>
          <a:p>
            <a:pPr>
              <a:lnSpc>
                <a:spcPct val="120000"/>
              </a:lnSpc>
            </a:pPr>
            <a:r>
              <a:rPr lang="en-US" dirty="0"/>
              <a:t>Morocco, April 2021</a:t>
            </a:r>
          </a:p>
          <a:p>
            <a:pPr>
              <a:lnSpc>
                <a:spcPct val="120000"/>
              </a:lnSpc>
            </a:pPr>
            <a:r>
              <a:rPr lang="en-US" dirty="0"/>
              <a:t>Namibia, September 2020</a:t>
            </a:r>
          </a:p>
          <a:p>
            <a:pPr>
              <a:lnSpc>
                <a:spcPct val="120000"/>
              </a:lnSpc>
            </a:pPr>
            <a:r>
              <a:rPr lang="en-US" dirty="0"/>
              <a:t>Niger, November 2020</a:t>
            </a:r>
          </a:p>
          <a:p>
            <a:pPr>
              <a:lnSpc>
                <a:spcPct val="120000"/>
              </a:lnSpc>
            </a:pPr>
            <a:r>
              <a:rPr lang="en-US" dirty="0"/>
              <a:t>Nepal, January 2020</a:t>
            </a:r>
          </a:p>
          <a:p>
            <a:pPr>
              <a:lnSpc>
                <a:spcPct val="120000"/>
              </a:lnSpc>
            </a:pPr>
            <a:r>
              <a:rPr lang="en-US" dirty="0"/>
              <a:t>Nigeria, October 2019</a:t>
            </a:r>
          </a:p>
          <a:p>
            <a:pPr>
              <a:lnSpc>
                <a:spcPct val="120000"/>
              </a:lnSpc>
            </a:pPr>
            <a:r>
              <a:rPr lang="en-US" dirty="0"/>
              <a:t>Rwanda, September 2019</a:t>
            </a:r>
          </a:p>
          <a:p>
            <a:pPr>
              <a:lnSpc>
                <a:spcPct val="120000"/>
              </a:lnSpc>
            </a:pPr>
            <a:r>
              <a:rPr lang="en-US" dirty="0"/>
              <a:t>Senegal, September 2020</a:t>
            </a:r>
          </a:p>
          <a:p>
            <a:pPr>
              <a:lnSpc>
                <a:spcPct val="120000"/>
              </a:lnSpc>
            </a:pPr>
            <a:r>
              <a:rPr lang="en-US" dirty="0"/>
              <a:t>Seychelles, August 2019</a:t>
            </a:r>
          </a:p>
          <a:p>
            <a:pPr>
              <a:lnSpc>
                <a:spcPct val="120000"/>
              </a:lnSpc>
            </a:pPr>
            <a:r>
              <a:rPr lang="en-US" dirty="0"/>
              <a:t>South Africa, May 2020</a:t>
            </a:r>
          </a:p>
          <a:p>
            <a:pPr>
              <a:lnSpc>
                <a:spcPct val="120000"/>
              </a:lnSpc>
            </a:pPr>
            <a:r>
              <a:rPr lang="en-US" dirty="0"/>
              <a:t>Tanzania, June 2020</a:t>
            </a:r>
          </a:p>
          <a:p>
            <a:pPr>
              <a:lnSpc>
                <a:spcPct val="120000"/>
              </a:lnSpc>
            </a:pPr>
            <a:r>
              <a:rPr lang="en-US" dirty="0"/>
              <a:t>Togo, July 2019</a:t>
            </a:r>
          </a:p>
          <a:p>
            <a:pPr>
              <a:lnSpc>
                <a:spcPct val="120000"/>
              </a:lnSpc>
            </a:pPr>
            <a:r>
              <a:rPr lang="en-US" dirty="0"/>
              <a:t>Tunisia, February 2018</a:t>
            </a:r>
          </a:p>
          <a:p>
            <a:pPr>
              <a:lnSpc>
                <a:spcPct val="120000"/>
              </a:lnSpc>
            </a:pPr>
            <a:r>
              <a:rPr lang="en-US" dirty="0"/>
              <a:t>Uganda, June 2017</a:t>
            </a:r>
          </a:p>
          <a:p>
            <a:pPr>
              <a:lnSpc>
                <a:spcPct val="120000"/>
              </a:lnSpc>
            </a:pPr>
            <a:r>
              <a:rPr lang="en-US" dirty="0"/>
              <a:t>United Kingdom, September 2016</a:t>
            </a:r>
          </a:p>
          <a:p>
            <a:pPr>
              <a:lnSpc>
                <a:spcPct val="120000"/>
              </a:lnSpc>
            </a:pPr>
            <a:r>
              <a:rPr lang="en-US" dirty="0"/>
              <a:t>Zambia, December 2016</a:t>
            </a:r>
          </a:p>
          <a:p>
            <a:pPr>
              <a:lnSpc>
                <a:spcPct val="120000"/>
              </a:lnSpc>
            </a:pPr>
            <a:r>
              <a:rPr lang="en-US" dirty="0"/>
              <a:t>Zimbabwe, May 2016</a:t>
            </a:r>
          </a:p>
          <a:p>
            <a:pPr marL="0" indent="0">
              <a:buNone/>
            </a:pPr>
            <a:endParaRPr lang="en-US" dirty="0"/>
          </a:p>
        </p:txBody>
      </p:sp>
      <p:sp>
        <p:nvSpPr>
          <p:cNvPr id="9" name="TextBox 8"/>
          <p:cNvSpPr txBox="1"/>
          <p:nvPr/>
        </p:nvSpPr>
        <p:spPr>
          <a:xfrm>
            <a:off x="70953" y="6403122"/>
            <a:ext cx="4709117"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600" dirty="0">
                <a:solidFill>
                  <a:schemeClr val="bg1"/>
                </a:solidFill>
                <a:latin typeface="+mj-lt"/>
              </a:rPr>
              <a:t>National Adoption list current as of February 26, 2024</a:t>
            </a:r>
          </a:p>
        </p:txBody>
      </p:sp>
    </p:spTree>
    <p:extLst>
      <p:ext uri="{BB962C8B-B14F-4D97-AF65-F5344CB8AC3E}">
        <p14:creationId xmlns:p14="http://schemas.microsoft.com/office/powerpoint/2010/main" val="3148948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300" dirty="0"/>
              <a:t>ANSI’s Global Engagement– Africa</a:t>
            </a:r>
            <a:br>
              <a:rPr lang="en-US" sz="3300" dirty="0"/>
            </a:br>
            <a:br>
              <a:rPr lang="en-US" sz="3300" dirty="0"/>
            </a:br>
            <a:r>
              <a:rPr lang="en-US" sz="3600" dirty="0"/>
              <a:t>ARSO</a:t>
            </a:r>
            <a:br>
              <a:rPr lang="en-US" sz="3600" dirty="0"/>
            </a:br>
            <a:endParaRPr lang="en-US" sz="3300" dirty="0"/>
          </a:p>
        </p:txBody>
      </p:sp>
      <p:sp>
        <p:nvSpPr>
          <p:cNvPr id="4" name="Content Placeholder 3"/>
          <p:cNvSpPr>
            <a:spLocks noGrp="1"/>
          </p:cNvSpPr>
          <p:nvPr>
            <p:ph idx="1"/>
          </p:nvPr>
        </p:nvSpPr>
        <p:spPr>
          <a:xfrm>
            <a:off x="5802923" y="939117"/>
            <a:ext cx="5683392" cy="4666159"/>
          </a:xfrm>
        </p:spPr>
        <p:txBody>
          <a:bodyPr>
            <a:normAutofit fontScale="62500" lnSpcReduction="20000"/>
          </a:bodyPr>
          <a:lstStyle/>
          <a:p>
            <a:pPr>
              <a:lnSpc>
                <a:spcPct val="120000"/>
              </a:lnSpc>
            </a:pPr>
            <a:r>
              <a:rPr lang="en-US" dirty="0"/>
              <a:t>African Organisation for Standardisation (ARSO)  is the continental standards organization in Africa.</a:t>
            </a:r>
          </a:p>
          <a:p>
            <a:pPr>
              <a:lnSpc>
                <a:spcPct val="120000"/>
              </a:lnSpc>
            </a:pPr>
            <a:r>
              <a:rPr lang="en-US" dirty="0"/>
              <a:t>ARSO created a new technical harmonization sub-committee for sanitation in early 2019.</a:t>
            </a:r>
          </a:p>
          <a:p>
            <a:pPr>
              <a:lnSpc>
                <a:spcPct val="120000"/>
              </a:lnSpc>
            </a:pPr>
            <a:r>
              <a:rPr lang="en-US" dirty="0"/>
              <a:t>ARSO simultaneously reviewed 4 ISO non-sewered sanitation standards in 2019: ISO 30500, ISO 24521, ISO 24510, ISO 24511.</a:t>
            </a:r>
          </a:p>
          <a:p>
            <a:pPr>
              <a:lnSpc>
                <a:spcPct val="120000"/>
              </a:lnSpc>
            </a:pPr>
            <a:r>
              <a:rPr lang="en-US" dirty="0"/>
              <a:t>Member bodies voted to approve all four standards identically.</a:t>
            </a:r>
          </a:p>
          <a:p>
            <a:pPr>
              <a:lnSpc>
                <a:spcPct val="120000"/>
              </a:lnSpc>
            </a:pPr>
            <a:r>
              <a:rPr lang="en-US" dirty="0"/>
              <a:t>ARSO Council approved all four standards as ARSO harmonized standards in November 2019.</a:t>
            </a:r>
          </a:p>
          <a:p>
            <a:pPr>
              <a:lnSpc>
                <a:spcPct val="120000"/>
              </a:lnSpc>
            </a:pPr>
            <a:r>
              <a:rPr lang="en-US" dirty="0"/>
              <a:t>ISO 30500, ISO 24521, ISO 24510, ISO 24511 adopted as ARSO harmonized standards.</a:t>
            </a:r>
          </a:p>
          <a:p>
            <a:endParaRPr lang="en-US" dirty="0"/>
          </a:p>
        </p:txBody>
      </p:sp>
    </p:spTree>
    <p:extLst>
      <p:ext uri="{BB962C8B-B14F-4D97-AF65-F5344CB8AC3E}">
        <p14:creationId xmlns:p14="http://schemas.microsoft.com/office/powerpoint/2010/main" val="37201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t>ARSO</a:t>
            </a:r>
            <a:r>
              <a:rPr lang="en-US" b="1" dirty="0"/>
              <a:t> </a:t>
            </a:r>
            <a:r>
              <a:rPr lang="en-US" sz="3600" dirty="0"/>
              <a:t>Meetings</a:t>
            </a:r>
            <a:endParaRPr lang="en-US" b="1" dirty="0"/>
          </a:p>
        </p:txBody>
      </p:sp>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84" y="236361"/>
            <a:ext cx="6509573" cy="4341823"/>
          </a:xfrm>
          <a:prstGeom prst="rect">
            <a:avLst/>
          </a:prstGeom>
        </p:spPr>
      </p:pic>
      <p:pic>
        <p:nvPicPr>
          <p:cNvPr id="8"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30" y="2407272"/>
            <a:ext cx="5002924" cy="3752193"/>
          </a:xfrm>
          <a:prstGeom prst="rect">
            <a:avLst/>
          </a:prstGeom>
        </p:spPr>
      </p:pic>
    </p:spTree>
    <p:extLst>
      <p:ext uri="{BB962C8B-B14F-4D97-AF65-F5344CB8AC3E}">
        <p14:creationId xmlns:p14="http://schemas.microsoft.com/office/powerpoint/2010/main" val="42423106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435</TotalTime>
  <Words>1652</Words>
  <Application>Microsoft Office PowerPoint</Application>
  <PresentationFormat>Widescreen</PresentationFormat>
  <Paragraphs>169</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Helvetica Neue</vt:lpstr>
      <vt:lpstr>PingFang SC Regular</vt:lpstr>
      <vt:lpstr>1_Office Theme</vt:lpstr>
      <vt:lpstr>Global Progress of  ISO non-sewered sanitation standards &amp; online resources</vt:lpstr>
      <vt:lpstr>PowerPoint Presentation</vt:lpstr>
      <vt:lpstr>National Adoption of ISO 30500 &amp; ISO 24521</vt:lpstr>
      <vt:lpstr>ISO 30500 National Adoption Detail</vt:lpstr>
      <vt:lpstr>Benefits of National Adoption of       ISO 30500</vt:lpstr>
      <vt:lpstr>Benefits of Identical Adoption of ISO 30500</vt:lpstr>
      <vt:lpstr>ISO 24521 National Adoption Detail</vt:lpstr>
      <vt:lpstr>ANSI’s Global Engagement– Africa  ARSO </vt:lpstr>
      <vt:lpstr>ARSO Meetings</vt:lpstr>
      <vt:lpstr>ANSI’s Global Engagement—West Africa  ECOWAS</vt:lpstr>
      <vt:lpstr>ECOWAS Meeting </vt:lpstr>
      <vt:lpstr>ANSI’s Global Engagement—South Asia</vt:lpstr>
      <vt:lpstr>Bangladesh</vt:lpstr>
      <vt:lpstr>Bhutan</vt:lpstr>
      <vt:lpstr>ANSI’s Global Engagement—South Asia</vt:lpstr>
      <vt:lpstr>Sri Lanka</vt:lpstr>
      <vt:lpstr>ANSI’s Global Engagement—South Asia</vt:lpstr>
      <vt:lpstr>Find ANSI at International WASH Conferences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Attiya Sayyed</dc:creator>
  <cp:lastModifiedBy>Attiya Sayyed</cp:lastModifiedBy>
  <cp:revision>51</cp:revision>
  <dcterms:created xsi:type="dcterms:W3CDTF">2020-02-04T19:01:50Z</dcterms:created>
  <dcterms:modified xsi:type="dcterms:W3CDTF">2024-02-26T17:44:32Z</dcterms:modified>
</cp:coreProperties>
</file>