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64"/>
  </p:notesMasterIdLst>
  <p:sldIdLst>
    <p:sldId id="397" r:id="rId2"/>
    <p:sldId id="398" r:id="rId3"/>
    <p:sldId id="399" r:id="rId4"/>
    <p:sldId id="402" r:id="rId5"/>
    <p:sldId id="355" r:id="rId6"/>
    <p:sldId id="256" r:id="rId7"/>
    <p:sldId id="386" r:id="rId8"/>
    <p:sldId id="257" r:id="rId9"/>
    <p:sldId id="393" r:id="rId10"/>
    <p:sldId id="263" r:id="rId11"/>
    <p:sldId id="304" r:id="rId12"/>
    <p:sldId id="305" r:id="rId13"/>
    <p:sldId id="431" r:id="rId14"/>
    <p:sldId id="443" r:id="rId15"/>
    <p:sldId id="264" r:id="rId16"/>
    <p:sldId id="432" r:id="rId17"/>
    <p:sldId id="404" r:id="rId18"/>
    <p:sldId id="454" r:id="rId19"/>
    <p:sldId id="405" r:id="rId20"/>
    <p:sldId id="455" r:id="rId21"/>
    <p:sldId id="406" r:id="rId22"/>
    <p:sldId id="456" r:id="rId23"/>
    <p:sldId id="442" r:id="rId24"/>
    <p:sldId id="408" r:id="rId25"/>
    <p:sldId id="262" r:id="rId26"/>
    <p:sldId id="267" r:id="rId27"/>
    <p:sldId id="268" r:id="rId28"/>
    <p:sldId id="331" r:id="rId29"/>
    <p:sldId id="270" r:id="rId30"/>
    <p:sldId id="271" r:id="rId31"/>
    <p:sldId id="272" r:id="rId32"/>
    <p:sldId id="273" r:id="rId33"/>
    <p:sldId id="292" r:id="rId34"/>
    <p:sldId id="275" r:id="rId35"/>
    <p:sldId id="321" r:id="rId36"/>
    <p:sldId id="307" r:id="rId37"/>
    <p:sldId id="308" r:id="rId38"/>
    <p:sldId id="309" r:id="rId39"/>
    <p:sldId id="310" r:id="rId40"/>
    <p:sldId id="323" r:id="rId41"/>
    <p:sldId id="311" r:id="rId42"/>
    <p:sldId id="324" r:id="rId43"/>
    <p:sldId id="326" r:id="rId44"/>
    <p:sldId id="325" r:id="rId45"/>
    <p:sldId id="312" r:id="rId46"/>
    <p:sldId id="327" r:id="rId47"/>
    <p:sldId id="313" r:id="rId48"/>
    <p:sldId id="314" r:id="rId49"/>
    <p:sldId id="316" r:id="rId50"/>
    <p:sldId id="346" r:id="rId51"/>
    <p:sldId id="387" r:id="rId52"/>
    <p:sldId id="388" r:id="rId53"/>
    <p:sldId id="389" r:id="rId54"/>
    <p:sldId id="457" r:id="rId55"/>
    <p:sldId id="458" r:id="rId56"/>
    <p:sldId id="439" r:id="rId57"/>
    <p:sldId id="440" r:id="rId58"/>
    <p:sldId id="441" r:id="rId59"/>
    <p:sldId id="449" r:id="rId60"/>
    <p:sldId id="436" r:id="rId61"/>
    <p:sldId id="437" r:id="rId62"/>
    <p:sldId id="41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in Akinsete" initials="AA" lastIdx="11" clrIdx="0"/>
  <p:cmAuthor id="2" name="Konstantina Velkushanova" initials="KV"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CDDC"/>
    <a:srgbClr val="FFC000"/>
    <a:srgbClr val="92D050"/>
    <a:srgbClr val="BFBFBF"/>
    <a:srgbClr val="EBF1DF"/>
    <a:srgbClr val="CDAEF0"/>
    <a:srgbClr val="EB936B"/>
    <a:srgbClr val="E15B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19" autoAdjust="0"/>
    <p:restoredTop sz="93615" autoAdjust="0"/>
  </p:normalViewPr>
  <p:slideViewPr>
    <p:cSldViewPr snapToGrid="0">
      <p:cViewPr varScale="1">
        <p:scale>
          <a:sx n="65" d="100"/>
          <a:sy n="65" d="100"/>
        </p:scale>
        <p:origin x="588" y="3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0E609-4295-46C0-A5DD-7E1A45A561B6}" type="datetimeFigureOut">
              <a:rPr lang="en-GB" smtClean="0"/>
              <a:t>28/05/2020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00F83-456B-4A48-8C8B-8D75B44CC0AD}" type="slidenum">
              <a:rPr lang="en-GB" smtClean="0"/>
              <a:t>‹#›</a:t>
            </a:fld>
            <a:endParaRPr lang="en-GB" dirty="0"/>
          </a:p>
        </p:txBody>
      </p:sp>
    </p:spTree>
    <p:extLst>
      <p:ext uri="{BB962C8B-B14F-4D97-AF65-F5344CB8AC3E}">
        <p14:creationId xmlns:p14="http://schemas.microsoft.com/office/powerpoint/2010/main" val="36286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1</a:t>
            </a:fld>
            <a:endParaRPr lang="en-GB" dirty="0"/>
          </a:p>
        </p:txBody>
      </p:sp>
    </p:spTree>
    <p:extLst>
      <p:ext uri="{BB962C8B-B14F-4D97-AF65-F5344CB8AC3E}">
        <p14:creationId xmlns:p14="http://schemas.microsoft.com/office/powerpoint/2010/main" val="3477147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Normal loading pattern</a:t>
            </a:r>
          </a:p>
          <a:p>
            <a:pPr marL="1203325" indent="-288925">
              <a:buFont typeface="Arial" panose="020B0604020202020204" pitchFamily="34" charset="0"/>
              <a:buChar char="•"/>
            </a:pPr>
            <a:r>
              <a:rPr lang="en-ZA" sz="1200" dirty="0"/>
              <a:t>While testing, specified treatment capacity with all additional system input specified by the manufacturer is considered. </a:t>
            </a:r>
          </a:p>
          <a:p>
            <a:pPr marL="1203325" indent="-288925">
              <a:buFont typeface="Arial" panose="020B0604020202020204" pitchFamily="34" charset="0"/>
              <a:buChar char="•"/>
            </a:pPr>
            <a:r>
              <a:rPr lang="en-ZA" sz="1200" dirty="0"/>
              <a:t>Loading of the system shall be performed as a percentage of daily load (kg/day of faeces, l/day of urine) </a:t>
            </a:r>
          </a:p>
          <a:p>
            <a:pPr marL="1203325" indent="-288925">
              <a:buFont typeface="Arial" panose="020B0604020202020204" pitchFamily="34" charset="0"/>
              <a:buChar char="•"/>
            </a:pPr>
            <a:endParaRPr lang="en-GB" sz="1200" dirty="0"/>
          </a:p>
          <a:p>
            <a:pPr marL="914400" indent="0">
              <a:buFont typeface="Arial" panose="020B0604020202020204" pitchFamily="34" charset="0"/>
              <a:buNone/>
            </a:pPr>
            <a:r>
              <a:rPr lang="en-GB" sz="1200" dirty="0"/>
              <a:t>7.2.8.2 Stress loading pattern</a:t>
            </a:r>
          </a:p>
          <a:p>
            <a:pPr marL="1200150" indent="-285750">
              <a:buFont typeface="Arial" panose="020B0604020202020204" pitchFamily="34" charset="0"/>
              <a:buChar char="•"/>
            </a:pPr>
            <a:r>
              <a:rPr lang="en-ZA" sz="1200" dirty="0"/>
              <a:t>Stress loading pattern indicates the sanitation system is loaded with treatment capacity + 80 % of the difference between maximum capacity and treatment capacity </a:t>
            </a:r>
            <a:endParaRPr lang="en-GB" sz="1200" dirty="0"/>
          </a:p>
          <a:p>
            <a:pPr marL="1203325" indent="-288925">
              <a:buNone/>
            </a:pPr>
            <a:r>
              <a:rPr lang="en-GB" sz="1200" dirty="0"/>
              <a:t>A.3.8.10 Diarrhoea test day </a:t>
            </a:r>
          </a:p>
          <a:p>
            <a:pPr marL="1203325" indent="-288925">
              <a:buFont typeface="Arial" panose="020B0604020202020204" pitchFamily="34" charset="0"/>
              <a:buChar char="•"/>
            </a:pPr>
            <a:r>
              <a:rPr lang="en-ZA" sz="1200" dirty="0"/>
              <a:t>50 % of the normal faeces loading shall be ‘diarrhoea input’ instead of solid faeces</a:t>
            </a:r>
            <a:r>
              <a:rPr lang="en-ZA" sz="1100" dirty="0"/>
              <a:t>.</a:t>
            </a:r>
          </a:p>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36</a:t>
            </a:fld>
            <a:endParaRPr lang="en-GB" dirty="0"/>
          </a:p>
        </p:txBody>
      </p:sp>
    </p:spTree>
    <p:extLst>
      <p:ext uri="{BB962C8B-B14F-4D97-AF65-F5344CB8AC3E}">
        <p14:creationId xmlns:p14="http://schemas.microsoft.com/office/powerpoint/2010/main" val="55610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51</a:t>
            </a:fld>
            <a:endParaRPr lang="en-GB" dirty="0"/>
          </a:p>
        </p:txBody>
      </p:sp>
    </p:spTree>
    <p:extLst>
      <p:ext uri="{BB962C8B-B14F-4D97-AF65-F5344CB8AC3E}">
        <p14:creationId xmlns:p14="http://schemas.microsoft.com/office/powerpoint/2010/main" val="1280055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881B101-1257-45CC-9F1B-E67A3AE224F4}" type="slidenum">
              <a:rPr lang="en-ZA" smtClean="0">
                <a:solidFill>
                  <a:prstClr val="black"/>
                </a:solidFill>
              </a:rPr>
              <a:pPr/>
              <a:t>62</a:t>
            </a:fld>
            <a:endParaRPr lang="en-ZA" dirty="0">
              <a:solidFill>
                <a:prstClr val="black"/>
              </a:solidFill>
            </a:endParaRPr>
          </a:p>
        </p:txBody>
      </p:sp>
    </p:spTree>
    <p:extLst>
      <p:ext uri="{BB962C8B-B14F-4D97-AF65-F5344CB8AC3E}">
        <p14:creationId xmlns:p14="http://schemas.microsoft.com/office/powerpoint/2010/main" val="533752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3</a:t>
            </a:fld>
            <a:endParaRPr lang="en-GB" dirty="0"/>
          </a:p>
        </p:txBody>
      </p:sp>
    </p:spTree>
    <p:extLst>
      <p:ext uri="{BB962C8B-B14F-4D97-AF65-F5344CB8AC3E}">
        <p14:creationId xmlns:p14="http://schemas.microsoft.com/office/powerpoint/2010/main" val="128756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11</a:t>
            </a:fld>
            <a:endParaRPr lang="en-GB" dirty="0"/>
          </a:p>
        </p:txBody>
      </p:sp>
    </p:spTree>
    <p:extLst>
      <p:ext uri="{BB962C8B-B14F-4D97-AF65-F5344CB8AC3E}">
        <p14:creationId xmlns:p14="http://schemas.microsoft.com/office/powerpoint/2010/main" val="3224329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additional categories of input as acceptable for treatment, such as water from hand washing, menstrual hygiene products, and/or organic household waste at manufacturers discretion</a:t>
            </a:r>
          </a:p>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27</a:t>
            </a:fld>
            <a:endParaRPr lang="en-GB" dirty="0"/>
          </a:p>
        </p:txBody>
      </p:sp>
    </p:spTree>
    <p:extLst>
      <p:ext uri="{BB962C8B-B14F-4D97-AF65-F5344CB8AC3E}">
        <p14:creationId xmlns:p14="http://schemas.microsoft.com/office/powerpoint/2010/main" val="3379529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baseline="0" dirty="0">
                <a:solidFill>
                  <a:schemeClr val="tx1"/>
                </a:solidFill>
                <a:latin typeface="+mn-lt"/>
                <a:ea typeface="+mn-ea"/>
                <a:cs typeface="+mn-cs"/>
              </a:rPr>
              <a:t>When testing is conducted as part of the product certification process, the laboratory performing material testing shall meet the requirements in </a:t>
            </a:r>
            <a:r>
              <a:rPr lang="en-ZA" sz="1200" b="0" i="0" u="sng" strike="noStrike" kern="1200" baseline="0" dirty="0">
                <a:solidFill>
                  <a:schemeClr val="tx1"/>
                </a:solidFill>
                <a:latin typeface="+mn-lt"/>
                <a:ea typeface="+mn-ea"/>
                <a:cs typeface="+mn-cs"/>
              </a:rPr>
              <a:t>A.1</a:t>
            </a:r>
            <a:r>
              <a:rPr lang="en-ZA" sz="1200" b="0" i="0" u="none" strike="noStrike" kern="1200" baseline="0" dirty="0">
                <a:solidFill>
                  <a:schemeClr val="tx1"/>
                </a:solidFill>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29</a:t>
            </a:fld>
            <a:endParaRPr lang="en-GB" dirty="0"/>
          </a:p>
        </p:txBody>
      </p:sp>
    </p:spTree>
    <p:extLst>
      <p:ext uri="{BB962C8B-B14F-4D97-AF65-F5344CB8AC3E}">
        <p14:creationId xmlns:p14="http://schemas.microsoft.com/office/powerpoint/2010/main" val="37062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baseline="0" dirty="0">
                <a:solidFill>
                  <a:schemeClr val="tx1"/>
                </a:solidFill>
                <a:latin typeface="+mn-lt"/>
                <a:ea typeface="+mn-ea"/>
                <a:cs typeface="+mn-cs"/>
              </a:rPr>
              <a:t>No. 3 100 to 120 grit steel is stainless steel featuring short, relatively coarse, parallel polishing lines, which extend uniformly along the length of the coil, achieved with 100 to 120 grit abrasives</a:t>
            </a:r>
          </a:p>
          <a:p>
            <a:r>
              <a:rPr lang="en-ZA" sz="1200" b="0" i="0" u="none" strike="noStrike" kern="1200" baseline="0" dirty="0">
                <a:solidFill>
                  <a:schemeClr val="tx1"/>
                </a:solidFill>
                <a:latin typeface="+mn-lt"/>
                <a:ea typeface="+mn-ea"/>
                <a:cs typeface="+mn-cs"/>
              </a:rPr>
              <a:t>Smooth surface: </a:t>
            </a:r>
            <a:r>
              <a:rPr lang="en-ZA" sz="1800" dirty="0"/>
              <a:t>The surfaces shall be;</a:t>
            </a:r>
          </a:p>
          <a:p>
            <a:r>
              <a:rPr lang="en-ZA" sz="1600" i="1" dirty="0"/>
              <a:t>clear of pits and occlusions and have neither ridges nor crevices where organic materials could accumulate; </a:t>
            </a:r>
          </a:p>
          <a:p>
            <a:r>
              <a:rPr lang="en-ZA" sz="1600" i="1" dirty="0"/>
              <a:t>designed in such a way as to minimize projections, edges, and recesses</a:t>
            </a:r>
            <a:endParaRPr lang="en-GB" i="1" dirty="0"/>
          </a:p>
        </p:txBody>
      </p:sp>
      <p:sp>
        <p:nvSpPr>
          <p:cNvPr id="4" name="Slide Number Placeholder 3"/>
          <p:cNvSpPr>
            <a:spLocks noGrp="1"/>
          </p:cNvSpPr>
          <p:nvPr>
            <p:ph type="sldNum" sz="quarter" idx="10"/>
          </p:nvPr>
        </p:nvSpPr>
        <p:spPr/>
        <p:txBody>
          <a:bodyPr/>
          <a:lstStyle/>
          <a:p>
            <a:fld id="{79500F83-456B-4A48-8C8B-8D75B44CC0AD}" type="slidenum">
              <a:rPr lang="en-GB" smtClean="0"/>
              <a:t>30</a:t>
            </a:fld>
            <a:endParaRPr lang="en-GB" dirty="0"/>
          </a:p>
        </p:txBody>
      </p:sp>
    </p:spTree>
    <p:extLst>
      <p:ext uri="{BB962C8B-B14F-4D97-AF65-F5344CB8AC3E}">
        <p14:creationId xmlns:p14="http://schemas.microsoft.com/office/powerpoint/2010/main" val="3993709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Annex E.2 as handout for design consideration</a:t>
            </a:r>
          </a:p>
          <a:p>
            <a:r>
              <a:rPr lang="en-GB" dirty="0"/>
              <a:t>Information warnings via Annexe</a:t>
            </a:r>
            <a:r>
              <a:rPr lang="en-GB" baseline="0" dirty="0"/>
              <a:t> E. 3.2 , user requirements 4.1</a:t>
            </a:r>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32</a:t>
            </a:fld>
            <a:endParaRPr lang="en-GB" dirty="0"/>
          </a:p>
        </p:txBody>
      </p:sp>
    </p:spTree>
    <p:extLst>
      <p:ext uri="{BB962C8B-B14F-4D97-AF65-F5344CB8AC3E}">
        <p14:creationId xmlns:p14="http://schemas.microsoft.com/office/powerpoint/2010/main" val="2746186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Annex C for information</a:t>
            </a:r>
            <a:r>
              <a:rPr lang="en-GB" baseline="0" dirty="0"/>
              <a:t> specified in this standard</a:t>
            </a:r>
          </a:p>
          <a:p>
            <a:r>
              <a:rPr lang="en-GB" baseline="0" dirty="0"/>
              <a:t>Annex D.3 on the suitability of NSSS for a given location from point 4.14.1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t>Configuration, adjustment, and maintenance should not unnecessarily involve contact with input materials, intermediate process products, or residual products </a:t>
            </a:r>
          </a:p>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33</a:t>
            </a:fld>
            <a:endParaRPr lang="en-GB" dirty="0"/>
          </a:p>
        </p:txBody>
      </p:sp>
    </p:spTree>
    <p:extLst>
      <p:ext uri="{BB962C8B-B14F-4D97-AF65-F5344CB8AC3E}">
        <p14:creationId xmlns:p14="http://schemas.microsoft.com/office/powerpoint/2010/main" val="2770344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baseline="0" dirty="0">
                <a:solidFill>
                  <a:schemeClr val="tx1"/>
                </a:solidFill>
                <a:latin typeface="+mn-lt"/>
                <a:ea typeface="+mn-ea"/>
                <a:cs typeface="+mn-cs"/>
              </a:rPr>
              <a:t>8.2: </a:t>
            </a:r>
          </a:p>
          <a:p>
            <a:r>
              <a:rPr lang="en-ZA" sz="1200" b="0" i="0" u="none" strike="noStrike" kern="1200" baseline="0" dirty="0">
                <a:solidFill>
                  <a:schemeClr val="tx1"/>
                </a:solidFill>
                <a:latin typeface="+mn-lt"/>
                <a:ea typeface="+mn-ea"/>
                <a:cs typeface="+mn-cs"/>
              </a:rPr>
              <a:t>The nutrients of interest are those that facilitate plant growth such as phosphorus, nitrogen, and potassium.</a:t>
            </a:r>
          </a:p>
          <a:p>
            <a:r>
              <a:rPr lang="en-ZA" sz="1200" b="0" i="0" u="none" strike="noStrike" kern="1200" baseline="0" dirty="0">
                <a:solidFill>
                  <a:schemeClr val="tx1"/>
                </a:solidFill>
                <a:latin typeface="+mn-lt"/>
                <a:ea typeface="+mn-ea"/>
                <a:cs typeface="+mn-cs"/>
              </a:rPr>
              <a:t>This information can be used to determine the reasonable reuse of the final solid output and/or effluent.</a:t>
            </a:r>
          </a:p>
          <a:p>
            <a:endParaRPr lang="en-ZA"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prstClr val="black"/>
                </a:solidFill>
              </a:rPr>
              <a:t>8.3.1: Water use calculations do not need to consider related activities such as hand washing that do not directly involve operation of the sanitation system </a:t>
            </a:r>
          </a:p>
          <a:p>
            <a:endParaRPr lang="en-GB" dirty="0"/>
          </a:p>
        </p:txBody>
      </p:sp>
      <p:sp>
        <p:nvSpPr>
          <p:cNvPr id="4" name="Slide Number Placeholder 3"/>
          <p:cNvSpPr>
            <a:spLocks noGrp="1"/>
          </p:cNvSpPr>
          <p:nvPr>
            <p:ph type="sldNum" sz="quarter" idx="10"/>
          </p:nvPr>
        </p:nvSpPr>
        <p:spPr/>
        <p:txBody>
          <a:bodyPr/>
          <a:lstStyle/>
          <a:p>
            <a:fld id="{79500F83-456B-4A48-8C8B-8D75B44CC0AD}" type="slidenum">
              <a:rPr lang="en-GB" smtClean="0"/>
              <a:t>34</a:t>
            </a:fld>
            <a:endParaRPr lang="en-GB" dirty="0"/>
          </a:p>
        </p:txBody>
      </p:sp>
    </p:spTree>
    <p:extLst>
      <p:ext uri="{BB962C8B-B14F-4D97-AF65-F5344CB8AC3E}">
        <p14:creationId xmlns:p14="http://schemas.microsoft.com/office/powerpoint/2010/main" val="235311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9335" b="7540"/>
          <a:stretch/>
        </p:blipFill>
        <p:spPr>
          <a:xfrm>
            <a:off x="650787" y="446373"/>
            <a:ext cx="10967649" cy="5731196"/>
          </a:xfrm>
          <a:prstGeom prst="rect">
            <a:avLst/>
          </a:prstGeom>
        </p:spPr>
      </p:pic>
      <p:sp>
        <p:nvSpPr>
          <p:cNvPr id="2" name="Title 1"/>
          <p:cNvSpPr>
            <a:spLocks noGrp="1"/>
          </p:cNvSpPr>
          <p:nvPr>
            <p:ph type="ctrTitle"/>
          </p:nvPr>
        </p:nvSpPr>
        <p:spPr>
          <a:xfrm>
            <a:off x="1524000" y="1122363"/>
            <a:ext cx="9144000" cy="2387600"/>
          </a:xfrm>
        </p:spPr>
        <p:txBody>
          <a:bodyPr anchor="b"/>
          <a:lstStyle>
            <a:lvl1pPr marL="0" marR="0" indent="0" algn="ctr" defTabSz="914400" rtl="0" eaLnBrk="1" fontAlgn="auto" latinLnBrk="0" hangingPunct="1">
              <a:lnSpc>
                <a:spcPct val="100000"/>
              </a:lnSpc>
              <a:spcBef>
                <a:spcPts val="0"/>
              </a:spcBef>
              <a:spcAft>
                <a:spcPts val="0"/>
              </a:spcAft>
              <a:buClrTx/>
              <a:buSzTx/>
              <a:buFontTx/>
              <a:buNone/>
              <a:tabLst/>
              <a:defRPr sz="60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36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EF018B49-EBBE-41F7-98E2-74ADACD769FE}" type="datetime1">
              <a:rPr lang="en-ZA" smtClean="0"/>
              <a:t>2020/05/28</a:t>
            </a:fld>
            <a:endParaRPr lang="en-ZA" dirty="0"/>
          </a:p>
        </p:txBody>
      </p:sp>
      <p:sp>
        <p:nvSpPr>
          <p:cNvPr id="6" name="Slide Number Placeholder 5"/>
          <p:cNvSpPr>
            <a:spLocks noGrp="1"/>
          </p:cNvSpPr>
          <p:nvPr>
            <p:ph type="sldNum" sz="quarter" idx="12"/>
          </p:nvPr>
        </p:nvSpPr>
        <p:spPr/>
        <p:txBody>
          <a:bodyPr/>
          <a:lstStyle/>
          <a:p>
            <a:fld id="{3AF06680-C8A7-4B16-9D12-C8E67A63F5D0}" type="slidenum">
              <a:rPr lang="en-ZA" smtClean="0"/>
              <a:t>‹#›</a:t>
            </a:fld>
            <a:endParaRPr lang="en-ZA"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9" name="Rectangle 8"/>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p:nvPr userDrawn="1"/>
        </p:nvPicPr>
        <p:blipFill>
          <a:blip r:embed="rId4"/>
          <a:stretch>
            <a:fillRect/>
          </a:stretch>
        </p:blipFill>
        <p:spPr>
          <a:xfrm>
            <a:off x="10663132" y="307299"/>
            <a:ext cx="955304" cy="1350810"/>
          </a:xfrm>
          <a:prstGeom prst="rect">
            <a:avLst/>
          </a:prstGeom>
        </p:spPr>
      </p:pic>
      <p:sp>
        <p:nvSpPr>
          <p:cNvPr id="14"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t>
            </a:r>
            <a:r>
              <a:rPr lang="en-ZA" b="1" dirty="0" smtClean="0">
                <a:latin typeface="Arial" panose="020B0604020202020204" pitchFamily="34" charset="0"/>
                <a:cs typeface="Arial" panose="020B0604020202020204" pitchFamily="34" charset="0"/>
              </a:rPr>
              <a:t>et </a:t>
            </a:r>
            <a:r>
              <a:rPr lang="en-ZA" b="1" dirty="0">
                <a:latin typeface="Arial" panose="020B0604020202020204" pitchFamily="34" charset="0"/>
                <a:cs typeface="Arial" panose="020B0604020202020204" pitchFamily="34" charset="0"/>
              </a:rPr>
              <a:t>WATER RESEARCH COMMISSION</a:t>
            </a:r>
          </a:p>
        </p:txBody>
      </p:sp>
      <p:pic>
        <p:nvPicPr>
          <p:cNvPr id="15" name="Picture 14"/>
          <p:cNvPicPr/>
          <p:nvPr userDrawn="1"/>
        </p:nvPicPr>
        <p:blipFill>
          <a:blip r:embed="rId5"/>
          <a:stretch>
            <a:fillRect/>
          </a:stretch>
        </p:blipFill>
        <p:spPr>
          <a:xfrm>
            <a:off x="10663132" y="5017210"/>
            <a:ext cx="955304" cy="866305"/>
          </a:xfrm>
          <a:prstGeom prst="rect">
            <a:avLst/>
          </a:prstGeom>
        </p:spPr>
      </p:pic>
    </p:spTree>
    <p:extLst>
      <p:ext uri="{BB962C8B-B14F-4D97-AF65-F5344CB8AC3E}">
        <p14:creationId xmlns:p14="http://schemas.microsoft.com/office/powerpoint/2010/main" val="1639420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CCFECE-258D-4FE7-B7E4-24320C1A1C5A}" type="datetime1">
              <a:rPr lang="en-ZA" smtClean="0"/>
              <a:t>2020/05/28</a:t>
            </a:fld>
            <a:endParaRPr lang="en-ZA" dirty="0"/>
          </a:p>
        </p:txBody>
      </p:sp>
      <p:sp>
        <p:nvSpPr>
          <p:cNvPr id="6" name="Footer Placeholder 5"/>
          <p:cNvSpPr>
            <a:spLocks noGrp="1"/>
          </p:cNvSpPr>
          <p:nvPr>
            <p:ph type="ftr" sz="quarter" idx="11"/>
          </p:nvPr>
        </p:nvSpPr>
        <p:spPr/>
        <p:txBody>
          <a:bodyPr/>
          <a:lstStyle/>
          <a:p>
            <a:r>
              <a:rPr lang="en-ZA" dirty="0"/>
              <a:t>Marketing, Communications, PR and Events</a:t>
            </a:r>
          </a:p>
        </p:txBody>
      </p:sp>
      <p:sp>
        <p:nvSpPr>
          <p:cNvPr id="7" name="Slide Number Placeholder 6"/>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299370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01DB509C-AD92-49C5-967F-A6063089DE39}" type="datetime1">
              <a:rPr lang="en-ZA" smtClean="0"/>
              <a:t>2020/05/28</a:t>
            </a:fld>
            <a:endParaRPr lang="en-ZA" dirty="0"/>
          </a:p>
        </p:txBody>
      </p:sp>
      <p:sp>
        <p:nvSpPr>
          <p:cNvPr id="5" name="Footer Placeholder 4"/>
          <p:cNvSpPr>
            <a:spLocks noGrp="1"/>
          </p:cNvSpPr>
          <p:nvPr>
            <p:ph type="ftr" sz="quarter" idx="11"/>
          </p:nvPr>
        </p:nvSpPr>
        <p:spPr/>
        <p:txBody>
          <a:bodyPr/>
          <a:lstStyle/>
          <a:p>
            <a:r>
              <a:rPr lang="en-ZA" dirty="0"/>
              <a:t>Marketing, Communications, PR and Events</a:t>
            </a:r>
          </a:p>
        </p:txBody>
      </p:sp>
      <p:sp>
        <p:nvSpPr>
          <p:cNvPr id="6" name="Slide Number Placeholder 5"/>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3822560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CFB1E509-C7D0-48C9-92CC-CB54256A32DF}" type="datetime1">
              <a:rPr lang="en-ZA" smtClean="0"/>
              <a:t>2020/05/28</a:t>
            </a:fld>
            <a:endParaRPr lang="en-ZA" dirty="0"/>
          </a:p>
        </p:txBody>
      </p:sp>
      <p:sp>
        <p:nvSpPr>
          <p:cNvPr id="5" name="Footer Placeholder 4"/>
          <p:cNvSpPr>
            <a:spLocks noGrp="1"/>
          </p:cNvSpPr>
          <p:nvPr>
            <p:ph type="ftr" sz="quarter" idx="11"/>
          </p:nvPr>
        </p:nvSpPr>
        <p:spPr/>
        <p:txBody>
          <a:bodyPr/>
          <a:lstStyle/>
          <a:p>
            <a:r>
              <a:rPr lang="en-ZA" dirty="0"/>
              <a:t>Marketing, Communications, PR and Events</a:t>
            </a:r>
          </a:p>
        </p:txBody>
      </p:sp>
      <p:sp>
        <p:nvSpPr>
          <p:cNvPr id="6" name="Slide Number Placeholder 5"/>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1689657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FBE78-0877-431D-B2B6-D4E11A5EFABE}" type="datetime1">
              <a:rPr lang="en-ZA" smtClean="0"/>
              <a:t>2020/05/28</a:t>
            </a:fld>
            <a:endParaRPr lang="en-ZA" dirty="0"/>
          </a:p>
        </p:txBody>
      </p:sp>
      <p:sp>
        <p:nvSpPr>
          <p:cNvPr id="4" name="Slide Number Placeholder 3"/>
          <p:cNvSpPr>
            <a:spLocks noGrp="1"/>
          </p:cNvSpPr>
          <p:nvPr>
            <p:ph type="sldNum" sz="quarter" idx="12"/>
          </p:nvPr>
        </p:nvSpPr>
        <p:spPr/>
        <p:txBody>
          <a:bodyPr/>
          <a:lstStyle/>
          <a:p>
            <a:fld id="{3AF06680-C8A7-4B16-9D12-C8E67A63F5D0}" type="slidenum">
              <a:rPr lang="en-ZA" smtClean="0"/>
              <a:t>‹#›</a:t>
            </a:fld>
            <a:endParaRPr lang="en-ZA"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6" name="Rectangle 5"/>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p:nvPr userDrawn="1"/>
        </p:nvPicPr>
        <p:blipFill>
          <a:blip r:embed="rId3"/>
          <a:stretch>
            <a:fillRect/>
          </a:stretch>
        </p:blipFill>
        <p:spPr>
          <a:xfrm>
            <a:off x="10663132" y="307299"/>
            <a:ext cx="955304" cy="1350810"/>
          </a:xfrm>
          <a:prstGeom prst="rect">
            <a:avLst/>
          </a:prstGeom>
        </p:spPr>
      </p:pic>
      <p:sp>
        <p:nvSpPr>
          <p:cNvPr id="11" name="Footer Placeholder 2"/>
          <p:cNvSpPr txBox="1">
            <a:spLocks/>
          </p:cNvSpPr>
          <p:nvPr userDrawn="1"/>
        </p:nvSpPr>
        <p:spPr>
          <a:xfrm>
            <a:off x="3906279" y="642432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t>
            </a:r>
            <a:r>
              <a:rPr lang="en-ZA" b="1" dirty="0" smtClean="0">
                <a:latin typeface="Arial" panose="020B0604020202020204" pitchFamily="34" charset="0"/>
                <a:cs typeface="Arial" panose="020B0604020202020204" pitchFamily="34" charset="0"/>
              </a:rPr>
              <a:t>et </a:t>
            </a:r>
            <a:r>
              <a:rPr lang="en-ZA" b="1" dirty="0">
                <a:latin typeface="Arial" panose="020B0604020202020204" pitchFamily="34" charset="0"/>
                <a:cs typeface="Arial" panose="020B0604020202020204" pitchFamily="34" charset="0"/>
              </a:rPr>
              <a:t>WATER RESEARCH COMMISSION</a:t>
            </a:r>
          </a:p>
        </p:txBody>
      </p:sp>
      <p:pic>
        <p:nvPicPr>
          <p:cNvPr id="12" name="Picture 11"/>
          <p:cNvPicPr/>
          <p:nvPr userDrawn="1"/>
        </p:nvPicPr>
        <p:blipFill>
          <a:blip r:embed="rId4"/>
          <a:stretch>
            <a:fillRect/>
          </a:stretch>
        </p:blipFill>
        <p:spPr>
          <a:xfrm>
            <a:off x="10663132" y="5017210"/>
            <a:ext cx="955304" cy="866305"/>
          </a:xfrm>
          <a:prstGeom prst="rect">
            <a:avLst/>
          </a:prstGeom>
        </p:spPr>
      </p:pic>
      <p:sp>
        <p:nvSpPr>
          <p:cNvPr id="13" name="Content Placeholder 2"/>
          <p:cNvSpPr>
            <a:spLocks noGrp="1"/>
          </p:cNvSpPr>
          <p:nvPr>
            <p:ph idx="1"/>
          </p:nvPr>
        </p:nvSpPr>
        <p:spPr>
          <a:xfrm>
            <a:off x="838200" y="1093025"/>
            <a:ext cx="9572345" cy="508393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576493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FBE78-0877-431D-B2B6-D4E11A5EFABE}" type="datetime1">
              <a:rPr lang="en-ZA" smtClean="0"/>
              <a:t>2020/05/28</a:t>
            </a:fld>
            <a:endParaRPr lang="en-ZA" dirty="0"/>
          </a:p>
        </p:txBody>
      </p:sp>
      <p:sp>
        <p:nvSpPr>
          <p:cNvPr id="4" name="Slide Number Placeholder 3"/>
          <p:cNvSpPr>
            <a:spLocks noGrp="1"/>
          </p:cNvSpPr>
          <p:nvPr>
            <p:ph type="sldNum" sz="quarter" idx="12"/>
          </p:nvPr>
        </p:nvSpPr>
        <p:spPr/>
        <p:txBody>
          <a:bodyPr/>
          <a:lstStyle/>
          <a:p>
            <a:fld id="{3AF06680-C8A7-4B16-9D12-C8E67A63F5D0}" type="slidenum">
              <a:rPr lang="en-ZA" smtClean="0"/>
              <a:t>‹#›</a:t>
            </a:fld>
            <a:endParaRPr lang="en-ZA"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6" name="Rectangle 5"/>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p:nvPr userDrawn="1"/>
        </p:nvPicPr>
        <p:blipFill>
          <a:blip r:embed="rId3"/>
          <a:stretch>
            <a:fillRect/>
          </a:stretch>
        </p:blipFill>
        <p:spPr>
          <a:xfrm>
            <a:off x="10663132" y="307299"/>
            <a:ext cx="955304" cy="1350810"/>
          </a:xfrm>
          <a:prstGeom prst="rect">
            <a:avLst/>
          </a:prstGeom>
        </p:spPr>
      </p:pic>
      <p:sp>
        <p:nvSpPr>
          <p:cNvPr id="11" name="Footer Placeholder 2"/>
          <p:cNvSpPr txBox="1">
            <a:spLocks/>
          </p:cNvSpPr>
          <p:nvPr userDrawn="1"/>
        </p:nvSpPr>
        <p:spPr>
          <a:xfrm>
            <a:off x="4128056"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t>
            </a:r>
            <a:r>
              <a:rPr lang="en-ZA" b="1" dirty="0" smtClean="0">
                <a:latin typeface="Arial" panose="020B0604020202020204" pitchFamily="34" charset="0"/>
                <a:cs typeface="Arial" panose="020B0604020202020204" pitchFamily="34" charset="0"/>
              </a:rPr>
              <a:t>et </a:t>
            </a:r>
            <a:r>
              <a:rPr lang="en-ZA" b="1" dirty="0">
                <a:latin typeface="Arial" panose="020B0604020202020204" pitchFamily="34" charset="0"/>
                <a:cs typeface="Arial" panose="020B0604020202020204" pitchFamily="34" charset="0"/>
              </a:rPr>
              <a:t>WATER RESEARCH COMMISSION</a:t>
            </a:r>
          </a:p>
        </p:txBody>
      </p:sp>
      <p:pic>
        <p:nvPicPr>
          <p:cNvPr id="12" name="Picture 11"/>
          <p:cNvPicPr/>
          <p:nvPr userDrawn="1"/>
        </p:nvPicPr>
        <p:blipFill>
          <a:blip r:embed="rId4"/>
          <a:stretch>
            <a:fillRect/>
          </a:stretch>
        </p:blipFill>
        <p:spPr>
          <a:xfrm>
            <a:off x="10663132" y="5017210"/>
            <a:ext cx="955304" cy="866305"/>
          </a:xfrm>
          <a:prstGeom prst="rect">
            <a:avLst/>
          </a:prstGeom>
        </p:spPr>
      </p:pic>
      <p:sp>
        <p:nvSpPr>
          <p:cNvPr id="13" name="Content Placeholder 2"/>
          <p:cNvSpPr>
            <a:spLocks noGrp="1"/>
          </p:cNvSpPr>
          <p:nvPr>
            <p:ph idx="1"/>
          </p:nvPr>
        </p:nvSpPr>
        <p:spPr>
          <a:xfrm>
            <a:off x="3445566" y="1093025"/>
            <a:ext cx="6964980" cy="508393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57939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384313"/>
            <a:ext cx="10058400" cy="54847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16FAEA-55D8-4E28-8659-49B336BB247F}" type="datetimeFigureOut">
              <a:rPr lang="en-GB" smtClean="0"/>
              <a:t>28/05/2020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9151498-956E-4D1B-A08A-374451FED104}" type="slidenum">
              <a:rPr lang="en-GB" smtClean="0"/>
              <a:t>‹#›</a:t>
            </a:fld>
            <a:endParaRPr lang="en-GB" dirty="0"/>
          </a:p>
        </p:txBody>
      </p:sp>
    </p:spTree>
    <p:extLst>
      <p:ext uri="{BB962C8B-B14F-4D97-AF65-F5344CB8AC3E}">
        <p14:creationId xmlns:p14="http://schemas.microsoft.com/office/powerpoint/2010/main" val="3917259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4516FAEA-55D8-4E28-8659-49B336BB247F}" type="datetimeFigureOut">
              <a:rPr lang="en-GB" smtClean="0"/>
              <a:t>28/05/2020</a:t>
            </a:fld>
            <a:endParaRPr lang="en-GB"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dirty="0"/>
          </a:p>
        </p:txBody>
      </p:sp>
      <p:sp>
        <p:nvSpPr>
          <p:cNvPr id="9" name="Slide Number Placeholder 8"/>
          <p:cNvSpPr>
            <a:spLocks noGrp="1"/>
          </p:cNvSpPr>
          <p:nvPr>
            <p:ph type="sldNum" sz="quarter" idx="12"/>
          </p:nvPr>
        </p:nvSpPr>
        <p:spPr/>
        <p:txBody>
          <a:bodyPr/>
          <a:lstStyle/>
          <a:p>
            <a:fld id="{59151498-956E-4D1B-A08A-374451FED104}" type="slidenum">
              <a:rPr lang="en-GB" smtClean="0"/>
              <a:t>‹#›</a:t>
            </a:fld>
            <a:endParaRPr lang="en-GB" dirty="0"/>
          </a:p>
        </p:txBody>
      </p:sp>
    </p:spTree>
    <p:extLst>
      <p:ext uri="{BB962C8B-B14F-4D97-AF65-F5344CB8AC3E}">
        <p14:creationId xmlns:p14="http://schemas.microsoft.com/office/powerpoint/2010/main" val="2601020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C7EAD5BA-EA97-4591-BC62-4E8B7D8C3A5D}" type="datetime1">
              <a:rPr lang="en-ZA" smtClean="0"/>
              <a:t>2020/05/28</a:t>
            </a:fld>
            <a:endParaRPr lang="en-ZA" dirty="0"/>
          </a:p>
        </p:txBody>
      </p:sp>
      <p:sp>
        <p:nvSpPr>
          <p:cNvPr id="6" name="Footer Placeholder 5"/>
          <p:cNvSpPr>
            <a:spLocks noGrp="1"/>
          </p:cNvSpPr>
          <p:nvPr>
            <p:ph type="ftr" sz="quarter" idx="11"/>
          </p:nvPr>
        </p:nvSpPr>
        <p:spPr/>
        <p:txBody>
          <a:bodyPr/>
          <a:lstStyle/>
          <a:p>
            <a:r>
              <a:rPr lang="en-ZA" dirty="0"/>
              <a:t>Marketing, Communications, PR and Events</a:t>
            </a:r>
          </a:p>
        </p:txBody>
      </p:sp>
      <p:sp>
        <p:nvSpPr>
          <p:cNvPr id="7" name="Slide Number Placeholder 6"/>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3604232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6184" y="450574"/>
            <a:ext cx="7469495" cy="541852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16FAEA-55D8-4E28-8659-49B336BB247F}" type="datetimeFigureOut">
              <a:rPr lang="en-GB" smtClean="0"/>
              <a:t>28/05/2020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9151498-956E-4D1B-A08A-374451FED104}" type="slidenum">
              <a:rPr lang="en-GB" smtClean="0"/>
              <a:t>‹#›</a:t>
            </a:fld>
            <a:endParaRPr lang="en-GB" dirty="0"/>
          </a:p>
        </p:txBody>
      </p:sp>
    </p:spTree>
    <p:extLst>
      <p:ext uri="{BB962C8B-B14F-4D97-AF65-F5344CB8AC3E}">
        <p14:creationId xmlns:p14="http://schemas.microsoft.com/office/powerpoint/2010/main" val="38088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64C6055-5B48-4E03-AF93-EC6B1463E4C1}" type="datetime1">
              <a:rPr lang="en-ZA" smtClean="0"/>
              <a:t>2020/05/28</a:t>
            </a:fld>
            <a:endParaRPr lang="en-ZA" dirty="0"/>
          </a:p>
        </p:txBody>
      </p:sp>
      <p:sp>
        <p:nvSpPr>
          <p:cNvPr id="5" name="Footer Placeholder 4"/>
          <p:cNvSpPr>
            <a:spLocks noGrp="1"/>
          </p:cNvSpPr>
          <p:nvPr>
            <p:ph type="ftr" sz="quarter" idx="11"/>
          </p:nvPr>
        </p:nvSpPr>
        <p:spPr/>
        <p:txBody>
          <a:bodyPr/>
          <a:lstStyle/>
          <a:p>
            <a:r>
              <a:rPr lang="en-ZA" dirty="0"/>
              <a:t>Marketing, Communications, PR and Events</a:t>
            </a:r>
          </a:p>
        </p:txBody>
      </p:sp>
      <p:sp>
        <p:nvSpPr>
          <p:cNvPr id="6" name="Slide Number Placeholder 5"/>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222126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219E9-CF3E-4643-AD0C-32F6D0782D31}" type="datetime1">
              <a:rPr lang="en-ZA" smtClean="0"/>
              <a:t>2020/05/28</a:t>
            </a:fld>
            <a:endParaRPr lang="en-ZA" dirty="0"/>
          </a:p>
        </p:txBody>
      </p:sp>
      <p:sp>
        <p:nvSpPr>
          <p:cNvPr id="6" name="Slide Number Placeholder 5"/>
          <p:cNvSpPr>
            <a:spLocks noGrp="1"/>
          </p:cNvSpPr>
          <p:nvPr>
            <p:ph type="sldNum" sz="quarter" idx="12"/>
          </p:nvPr>
        </p:nvSpPr>
        <p:spPr/>
        <p:txBody>
          <a:bodyPr/>
          <a:lstStyle/>
          <a:p>
            <a:fld id="{3AF06680-C8A7-4B16-9D12-C8E67A63F5D0}" type="slidenum">
              <a:rPr lang="en-ZA" smtClean="0"/>
              <a:t>‹#›</a:t>
            </a:fld>
            <a:endParaRPr lang="en-Z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9" name="Rectangle 8"/>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p:nvPr userDrawn="1"/>
        </p:nvPicPr>
        <p:blipFill>
          <a:blip r:embed="rId3"/>
          <a:stretch>
            <a:fillRect/>
          </a:stretch>
        </p:blipFill>
        <p:spPr>
          <a:xfrm>
            <a:off x="10663132" y="307299"/>
            <a:ext cx="955304" cy="1350810"/>
          </a:xfrm>
          <a:prstGeom prst="rect">
            <a:avLst/>
          </a:prstGeom>
        </p:spPr>
      </p:pic>
      <p:pic>
        <p:nvPicPr>
          <p:cNvPr id="14" name="Picture 13"/>
          <p:cNvPicPr/>
          <p:nvPr userDrawn="1"/>
        </p:nvPicPr>
        <p:blipFill>
          <a:blip r:embed="rId4"/>
          <a:stretch>
            <a:fillRect/>
          </a:stretch>
        </p:blipFill>
        <p:spPr>
          <a:xfrm>
            <a:off x="10663132" y="5017210"/>
            <a:ext cx="955304" cy="866305"/>
          </a:xfrm>
          <a:prstGeom prst="rect">
            <a:avLst/>
          </a:prstGeom>
        </p:spPr>
      </p:pic>
      <p:sp>
        <p:nvSpPr>
          <p:cNvPr id="15"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t>
            </a:r>
            <a:r>
              <a:rPr lang="en-ZA" b="1" dirty="0" smtClean="0">
                <a:latin typeface="Arial" panose="020B0604020202020204" pitchFamily="34" charset="0"/>
                <a:cs typeface="Arial" panose="020B0604020202020204" pitchFamily="34" charset="0"/>
              </a:rPr>
              <a:t>et </a:t>
            </a:r>
            <a:r>
              <a:rPr lang="en-ZA" b="1" dirty="0">
                <a:latin typeface="Arial" panose="020B0604020202020204" pitchFamily="34" charset="0"/>
                <a:cs typeface="Arial" panose="020B0604020202020204" pitchFamily="34" charset="0"/>
              </a:rPr>
              <a:t>WATER RESEARCH COMMISSION</a:t>
            </a:r>
          </a:p>
        </p:txBody>
      </p:sp>
    </p:spTree>
    <p:extLst>
      <p:ext uri="{BB962C8B-B14F-4D97-AF65-F5344CB8AC3E}">
        <p14:creationId xmlns:p14="http://schemas.microsoft.com/office/powerpoint/2010/main" val="140692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615616" y="1113680"/>
            <a:ext cx="4649956" cy="5063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C7EAD5BA-EA97-4591-BC62-4E8B7D8C3A5D}" type="datetime1">
              <a:rPr lang="en-ZA" smtClean="0"/>
              <a:t>2020/05/28</a:t>
            </a:fld>
            <a:endParaRPr lang="en-ZA" dirty="0"/>
          </a:p>
        </p:txBody>
      </p:sp>
      <p:sp>
        <p:nvSpPr>
          <p:cNvPr id="7" name="Slide Number Placeholder 6"/>
          <p:cNvSpPr>
            <a:spLocks noGrp="1"/>
          </p:cNvSpPr>
          <p:nvPr>
            <p:ph type="sldNum" sz="quarter" idx="12"/>
          </p:nvPr>
        </p:nvSpPr>
        <p:spPr/>
        <p:txBody>
          <a:bodyPr/>
          <a:lstStyle/>
          <a:p>
            <a:fld id="{3AF06680-C8A7-4B16-9D12-C8E67A63F5D0}" type="slidenum">
              <a:rPr lang="en-ZA" smtClean="0"/>
              <a:t>‹#›</a:t>
            </a:fld>
            <a:endParaRPr lang="en-Z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9" name="Rectangle 8"/>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3" name="Picture 12"/>
          <p:cNvPicPr/>
          <p:nvPr userDrawn="1"/>
        </p:nvPicPr>
        <p:blipFill>
          <a:blip r:embed="rId3"/>
          <a:stretch>
            <a:fillRect/>
          </a:stretch>
        </p:blipFill>
        <p:spPr>
          <a:xfrm>
            <a:off x="10663132" y="307299"/>
            <a:ext cx="955304" cy="1350810"/>
          </a:xfrm>
          <a:prstGeom prst="rect">
            <a:avLst/>
          </a:prstGeom>
        </p:spPr>
      </p:pic>
      <p:sp>
        <p:nvSpPr>
          <p:cNvPr id="14"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t>
            </a:r>
            <a:r>
              <a:rPr lang="en-ZA" b="1" dirty="0" smtClean="0">
                <a:latin typeface="Arial" panose="020B0604020202020204" pitchFamily="34" charset="0"/>
                <a:cs typeface="Arial" panose="020B0604020202020204" pitchFamily="34" charset="0"/>
              </a:rPr>
              <a:t>et </a:t>
            </a:r>
            <a:r>
              <a:rPr lang="en-ZA" b="1" dirty="0">
                <a:latin typeface="Arial" panose="020B0604020202020204" pitchFamily="34" charset="0"/>
                <a:cs typeface="Arial" panose="020B0604020202020204" pitchFamily="34" charset="0"/>
              </a:rPr>
              <a:t>WATER RESEARCH COMMISSION</a:t>
            </a:r>
          </a:p>
        </p:txBody>
      </p:sp>
      <p:pic>
        <p:nvPicPr>
          <p:cNvPr id="15" name="Picture 14"/>
          <p:cNvPicPr/>
          <p:nvPr userDrawn="1"/>
        </p:nvPicPr>
        <p:blipFill>
          <a:blip r:embed="rId4"/>
          <a:stretch>
            <a:fillRect/>
          </a:stretch>
        </p:blipFill>
        <p:spPr>
          <a:xfrm>
            <a:off x="10663132" y="5017210"/>
            <a:ext cx="955304" cy="866305"/>
          </a:xfrm>
          <a:prstGeom prst="rect">
            <a:avLst/>
          </a:prstGeom>
        </p:spPr>
      </p:pic>
      <p:sp>
        <p:nvSpPr>
          <p:cNvPr id="16" name="Text Placeholder 2"/>
          <p:cNvSpPr>
            <a:spLocks noGrp="1"/>
          </p:cNvSpPr>
          <p:nvPr>
            <p:ph type="body" idx="13"/>
          </p:nvPr>
        </p:nvSpPr>
        <p:spPr>
          <a:xfrm>
            <a:off x="5252758" y="135933"/>
            <a:ext cx="5157787" cy="823912"/>
          </a:xfrm>
        </p:spPr>
        <p:txBody>
          <a:bodyPr anchor="b"/>
          <a:lstStyle>
            <a:lvl1pPr marL="0" indent="0" algn="r">
              <a:buNone/>
              <a:defRPr sz="2400" b="1" i="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4"/>
          </p:nvPr>
        </p:nvSpPr>
        <p:spPr>
          <a:xfrm>
            <a:off x="785193" y="1133560"/>
            <a:ext cx="4649956" cy="5063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5299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8760BF0F-F080-4BCE-89C9-2ADF00E8B077}" type="datetime1">
              <a:rPr lang="en-ZA" smtClean="0"/>
              <a:t>2020/05/28</a:t>
            </a:fld>
            <a:endParaRPr lang="en-ZA" dirty="0"/>
          </a:p>
        </p:txBody>
      </p:sp>
      <p:sp>
        <p:nvSpPr>
          <p:cNvPr id="8" name="Footer Placeholder 7"/>
          <p:cNvSpPr>
            <a:spLocks noGrp="1"/>
          </p:cNvSpPr>
          <p:nvPr>
            <p:ph type="ftr" sz="quarter" idx="11"/>
          </p:nvPr>
        </p:nvSpPr>
        <p:spPr/>
        <p:txBody>
          <a:bodyPr/>
          <a:lstStyle/>
          <a:p>
            <a:r>
              <a:rPr lang="en-ZA" dirty="0"/>
              <a:t>Marketing, Communications, PR and Events</a:t>
            </a:r>
          </a:p>
        </p:txBody>
      </p:sp>
      <p:sp>
        <p:nvSpPr>
          <p:cNvPr id="9" name="Slide Number Placeholder 8"/>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508167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39D19D15-95A2-4CE4-81E6-63671E8CC5BB}" type="datetime1">
              <a:rPr lang="en-ZA" smtClean="0"/>
              <a:t>2020/05/28</a:t>
            </a:fld>
            <a:endParaRPr lang="en-ZA" dirty="0"/>
          </a:p>
        </p:txBody>
      </p:sp>
      <p:sp>
        <p:nvSpPr>
          <p:cNvPr id="4" name="Footer Placeholder 3"/>
          <p:cNvSpPr>
            <a:spLocks noGrp="1"/>
          </p:cNvSpPr>
          <p:nvPr>
            <p:ph type="ftr" sz="quarter" idx="11"/>
          </p:nvPr>
        </p:nvSpPr>
        <p:spPr/>
        <p:txBody>
          <a:bodyPr/>
          <a:lstStyle/>
          <a:p>
            <a:r>
              <a:rPr lang="en-ZA" dirty="0"/>
              <a:t>Marketing, Communications, PR and Events</a:t>
            </a:r>
          </a:p>
        </p:txBody>
      </p:sp>
      <p:sp>
        <p:nvSpPr>
          <p:cNvPr id="5" name="Slide Number Placeholder 4"/>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1706285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FBE78-0877-431D-B2B6-D4E11A5EFABE}" type="datetime1">
              <a:rPr lang="en-ZA" smtClean="0"/>
              <a:t>2020/05/28</a:t>
            </a:fld>
            <a:endParaRPr lang="en-ZA" dirty="0"/>
          </a:p>
        </p:txBody>
      </p:sp>
      <p:sp>
        <p:nvSpPr>
          <p:cNvPr id="4" name="Slide Number Placeholder 3"/>
          <p:cNvSpPr>
            <a:spLocks noGrp="1"/>
          </p:cNvSpPr>
          <p:nvPr>
            <p:ph type="sldNum" sz="quarter" idx="12"/>
          </p:nvPr>
        </p:nvSpPr>
        <p:spPr/>
        <p:txBody>
          <a:bodyPr/>
          <a:lstStyle/>
          <a:p>
            <a:fld id="{3AF06680-C8A7-4B16-9D12-C8E67A63F5D0}" type="slidenum">
              <a:rPr lang="en-ZA" smtClean="0"/>
              <a:t>‹#›</a:t>
            </a:fld>
            <a:endParaRPr lang="en-ZA"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6" name="Rectangle 5"/>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p:nvPr userDrawn="1"/>
        </p:nvPicPr>
        <p:blipFill>
          <a:blip r:embed="rId3"/>
          <a:stretch>
            <a:fillRect/>
          </a:stretch>
        </p:blipFill>
        <p:spPr>
          <a:xfrm>
            <a:off x="10663132" y="307299"/>
            <a:ext cx="955304" cy="1350810"/>
          </a:xfrm>
          <a:prstGeom prst="rect">
            <a:avLst/>
          </a:prstGeom>
        </p:spPr>
      </p:pic>
      <p:sp>
        <p:nvSpPr>
          <p:cNvPr id="11"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t>
            </a:r>
            <a:r>
              <a:rPr lang="en-ZA" b="1" dirty="0" smtClean="0">
                <a:latin typeface="Arial" panose="020B0604020202020204" pitchFamily="34" charset="0"/>
                <a:cs typeface="Arial" panose="020B0604020202020204" pitchFamily="34" charset="0"/>
              </a:rPr>
              <a:t>et </a:t>
            </a:r>
            <a:r>
              <a:rPr lang="en-ZA" b="1" dirty="0">
                <a:latin typeface="Arial" panose="020B0604020202020204" pitchFamily="34" charset="0"/>
                <a:cs typeface="Arial" panose="020B0604020202020204" pitchFamily="34" charset="0"/>
              </a:rPr>
              <a:t>WATER RESEARCH COMMISSION</a:t>
            </a:r>
          </a:p>
        </p:txBody>
      </p:sp>
      <p:pic>
        <p:nvPicPr>
          <p:cNvPr id="12" name="Picture 11"/>
          <p:cNvPicPr/>
          <p:nvPr userDrawn="1"/>
        </p:nvPicPr>
        <p:blipFill>
          <a:blip r:embed="rId4"/>
          <a:stretch>
            <a:fillRect/>
          </a:stretch>
        </p:blipFill>
        <p:spPr>
          <a:xfrm>
            <a:off x="10663132" y="5017210"/>
            <a:ext cx="955304" cy="866305"/>
          </a:xfrm>
          <a:prstGeom prst="rect">
            <a:avLst/>
          </a:prstGeom>
        </p:spPr>
      </p:pic>
      <p:sp>
        <p:nvSpPr>
          <p:cNvPr id="15" name="Text Placeholder 2"/>
          <p:cNvSpPr>
            <a:spLocks noGrp="1"/>
          </p:cNvSpPr>
          <p:nvPr>
            <p:ph type="body" idx="13"/>
          </p:nvPr>
        </p:nvSpPr>
        <p:spPr>
          <a:xfrm>
            <a:off x="5252758" y="135933"/>
            <a:ext cx="5157787" cy="823912"/>
          </a:xfrm>
        </p:spPr>
        <p:txBody>
          <a:bodyPr anchor="b"/>
          <a:lstStyle>
            <a:lvl1pPr marL="0" indent="0" algn="r">
              <a:buNone/>
              <a:defRPr sz="2400" b="1" i="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2"/>
          <p:cNvSpPr>
            <a:spLocks noGrp="1"/>
          </p:cNvSpPr>
          <p:nvPr>
            <p:ph idx="1"/>
          </p:nvPr>
        </p:nvSpPr>
        <p:spPr>
          <a:xfrm>
            <a:off x="838200" y="1093025"/>
            <a:ext cx="9572345" cy="508393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53269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13453" b="13587"/>
          <a:stretch/>
        </p:blipFill>
        <p:spPr>
          <a:xfrm>
            <a:off x="648182" y="983848"/>
            <a:ext cx="10970254" cy="5335929"/>
          </a:xfrm>
          <a:prstGeom prst="rect">
            <a:avLst/>
          </a:prstGeom>
        </p:spPr>
      </p:pic>
      <p:sp>
        <p:nvSpPr>
          <p:cNvPr id="2" name="Date Placeholder 1"/>
          <p:cNvSpPr>
            <a:spLocks noGrp="1"/>
          </p:cNvSpPr>
          <p:nvPr>
            <p:ph type="dt" sz="half" idx="10"/>
          </p:nvPr>
        </p:nvSpPr>
        <p:spPr/>
        <p:txBody>
          <a:bodyPr/>
          <a:lstStyle/>
          <a:p>
            <a:fld id="{193FBE78-0877-431D-B2B6-D4E11A5EFABE}" type="datetime1">
              <a:rPr lang="en-ZA" smtClean="0"/>
              <a:t>2020/05/28</a:t>
            </a:fld>
            <a:endParaRPr lang="en-ZA" dirty="0"/>
          </a:p>
        </p:txBody>
      </p:sp>
      <p:sp>
        <p:nvSpPr>
          <p:cNvPr id="4" name="Slide Number Placeholder 3"/>
          <p:cNvSpPr>
            <a:spLocks noGrp="1"/>
          </p:cNvSpPr>
          <p:nvPr>
            <p:ph type="sldNum" sz="quarter" idx="12"/>
          </p:nvPr>
        </p:nvSpPr>
        <p:spPr/>
        <p:txBody>
          <a:bodyPr/>
          <a:lstStyle/>
          <a:p>
            <a:fld id="{3AF06680-C8A7-4B16-9D12-C8E67A63F5D0}" type="slidenum">
              <a:rPr lang="en-ZA" smtClean="0"/>
              <a:t>‹#›</a:t>
            </a:fld>
            <a:endParaRPr lang="en-ZA"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6" name="Rectangle 5"/>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p:cNvPicPr/>
          <p:nvPr userDrawn="1"/>
        </p:nvPicPr>
        <p:blipFill>
          <a:blip r:embed="rId4"/>
          <a:stretch>
            <a:fillRect/>
          </a:stretch>
        </p:blipFill>
        <p:spPr>
          <a:xfrm>
            <a:off x="10663132" y="307299"/>
            <a:ext cx="955304" cy="1350810"/>
          </a:xfrm>
          <a:prstGeom prst="rect">
            <a:avLst/>
          </a:prstGeom>
        </p:spPr>
      </p:pic>
      <p:sp>
        <p:nvSpPr>
          <p:cNvPr id="11"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b="1" dirty="0">
                <a:latin typeface="Arial" panose="020B0604020202020204" pitchFamily="34" charset="0"/>
                <a:cs typeface="Arial" panose="020B0604020202020204" pitchFamily="34" charset="0"/>
              </a:rPr>
              <a:t>SABS </a:t>
            </a:r>
            <a:r>
              <a:rPr lang="en-ZA" b="1" dirty="0" smtClean="0">
                <a:latin typeface="Arial" panose="020B0604020202020204" pitchFamily="34" charset="0"/>
                <a:cs typeface="Arial" panose="020B0604020202020204" pitchFamily="34" charset="0"/>
              </a:rPr>
              <a:t>et </a:t>
            </a:r>
            <a:r>
              <a:rPr lang="en-ZA" b="1" dirty="0">
                <a:latin typeface="Arial" panose="020B0604020202020204" pitchFamily="34" charset="0"/>
                <a:cs typeface="Arial" panose="020B0604020202020204" pitchFamily="34" charset="0"/>
              </a:rPr>
              <a:t>WATER RESEARCH COMMISSION</a:t>
            </a:r>
          </a:p>
        </p:txBody>
      </p:sp>
      <p:pic>
        <p:nvPicPr>
          <p:cNvPr id="12" name="Picture 11"/>
          <p:cNvPicPr/>
          <p:nvPr userDrawn="1"/>
        </p:nvPicPr>
        <p:blipFill>
          <a:blip r:embed="rId5"/>
          <a:stretch>
            <a:fillRect/>
          </a:stretch>
        </p:blipFill>
        <p:spPr>
          <a:xfrm>
            <a:off x="10663132" y="5017210"/>
            <a:ext cx="955304" cy="866305"/>
          </a:xfrm>
          <a:prstGeom prst="rect">
            <a:avLst/>
          </a:prstGeom>
        </p:spPr>
      </p:pic>
      <p:sp>
        <p:nvSpPr>
          <p:cNvPr id="13" name="Content Placeholder 2"/>
          <p:cNvSpPr>
            <a:spLocks noGrp="1"/>
          </p:cNvSpPr>
          <p:nvPr>
            <p:ph idx="1"/>
          </p:nvPr>
        </p:nvSpPr>
        <p:spPr>
          <a:xfrm>
            <a:off x="838200" y="1093025"/>
            <a:ext cx="9572345" cy="508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439994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204FB0-E962-4E23-8FD2-05A30569B242}" type="datetime1">
              <a:rPr lang="en-ZA" smtClean="0"/>
              <a:t>2020/05/28</a:t>
            </a:fld>
            <a:endParaRPr lang="en-ZA" dirty="0"/>
          </a:p>
        </p:txBody>
      </p:sp>
      <p:sp>
        <p:nvSpPr>
          <p:cNvPr id="6" name="Footer Placeholder 5"/>
          <p:cNvSpPr>
            <a:spLocks noGrp="1"/>
          </p:cNvSpPr>
          <p:nvPr>
            <p:ph type="ftr" sz="quarter" idx="11"/>
          </p:nvPr>
        </p:nvSpPr>
        <p:spPr/>
        <p:txBody>
          <a:bodyPr/>
          <a:lstStyle/>
          <a:p>
            <a:r>
              <a:rPr lang="en-ZA" dirty="0"/>
              <a:t>Marketing, Communications, PR and Events</a:t>
            </a:r>
          </a:p>
        </p:txBody>
      </p:sp>
      <p:sp>
        <p:nvSpPr>
          <p:cNvPr id="7" name="Slide Number Placeholder 6"/>
          <p:cNvSpPr>
            <a:spLocks noGrp="1"/>
          </p:cNvSpPr>
          <p:nvPr>
            <p:ph type="sldNum" sz="quarter" idx="12"/>
          </p:nvPr>
        </p:nvSpPr>
        <p:spPr/>
        <p:txBody>
          <a:bodyPr/>
          <a:lstStyle/>
          <a:p>
            <a:fld id="{3AF06680-C8A7-4B16-9D12-C8E67A63F5D0}" type="slidenum">
              <a:rPr lang="en-ZA" smtClean="0"/>
              <a:t>‹#›</a:t>
            </a:fld>
            <a:endParaRPr lang="en-ZA" dirty="0"/>
          </a:p>
        </p:txBody>
      </p:sp>
    </p:spTree>
    <p:extLst>
      <p:ext uri="{BB962C8B-B14F-4D97-AF65-F5344CB8AC3E}">
        <p14:creationId xmlns:p14="http://schemas.microsoft.com/office/powerpoint/2010/main" val="146369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908CC-3DD7-4170-AA62-7C4752CB0A73}" type="datetime1">
              <a:rPr lang="en-ZA" smtClean="0"/>
              <a:t>2020/05/28</a:t>
            </a:fld>
            <a:endParaRPr lang="en-Z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t>Marketing, Communications, PR and Events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06680-C8A7-4B16-9D12-C8E67A63F5D0}" type="slidenum">
              <a:rPr lang="en-ZA" smtClean="0"/>
              <a:t>‹#›</a:t>
            </a:fld>
            <a:endParaRPr lang="en-ZA" dirty="0"/>
          </a:p>
        </p:txBody>
      </p:sp>
    </p:spTree>
    <p:extLst>
      <p:ext uri="{BB962C8B-B14F-4D97-AF65-F5344CB8AC3E}">
        <p14:creationId xmlns:p14="http://schemas.microsoft.com/office/powerpoint/2010/main" val="172228247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34" r:id="rId14"/>
    <p:sldLayoutId id="2147483729" r:id="rId15"/>
    <p:sldLayoutId id="2147483730" r:id="rId16"/>
    <p:sldLayoutId id="2147483731" r:id="rId17"/>
    <p:sldLayoutId id="2147483732"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sanitation.ansi.org/" TargetMode="Externa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7.xml"/><Relationship Id="rId4" Type="http://schemas.openxmlformats.org/officeDocument/2006/relationships/hyperlink" Target="https://sanitation.ansi.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hyperlink" Target="https://sanitation.ansi.org/" TargetMode="Externa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hyperlink" Target="https://sanitation.ansi.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hyperlink" Target="https://sanitation.ansi.org/" TargetMode="Externa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https://www.iso.org/"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sanitation.ansi.org/RTTech" TargetMode="External"/><Relationship Id="rId2" Type="http://schemas.openxmlformats.org/officeDocument/2006/relationships/hyperlink" Target="https://sanitation.ansi.org/"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sanitation.ansi.org/" TargetMode="Externa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sanitation.ansi.org/"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91433" y="1134732"/>
            <a:ext cx="10058400" cy="356616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endParaRPr lang="en-ZA" sz="5400" b="1"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1524000" y="1436694"/>
            <a:ext cx="9144000" cy="2387600"/>
          </a:xfrm>
        </p:spPr>
        <p:txBody>
          <a:bodyPr>
            <a:noAutofit/>
          </a:bodyPr>
          <a:lstStyle/>
          <a:p>
            <a:r>
              <a:rPr lang="en-ZA" b="1" dirty="0">
                <a:latin typeface="Arial" panose="020B0604020202020204" pitchFamily="34" charset="0"/>
                <a:cs typeface="Arial" panose="020B0604020202020204" pitchFamily="34" charset="0"/>
              </a:rPr>
              <a:t>Organisation ISO et SANS/ISO 30500</a:t>
            </a:r>
            <a:endParaRPr lang="en-GB" dirty="0"/>
          </a:p>
        </p:txBody>
      </p:sp>
      <p:sp>
        <p:nvSpPr>
          <p:cNvPr id="3" name="Subtitle 2"/>
          <p:cNvSpPr>
            <a:spLocks noGrp="1"/>
          </p:cNvSpPr>
          <p:nvPr>
            <p:ph type="subTitle" idx="1"/>
          </p:nvPr>
        </p:nvSpPr>
        <p:spPr>
          <a:xfrm>
            <a:off x="1524000" y="4218972"/>
            <a:ext cx="9144000" cy="1038828"/>
          </a:xfrm>
        </p:spPr>
        <p:txBody>
          <a:bodyPr>
            <a:noAutofit/>
          </a:bodyPr>
          <a:lstStyle/>
          <a:p>
            <a:r>
              <a:rPr lang="en-GB" sz="2800" b="1" dirty="0"/>
              <a:t>Dr Konstantina Velkushanova </a:t>
            </a:r>
          </a:p>
          <a:p>
            <a:r>
              <a:rPr lang="en-GB" sz="2800" b="1" dirty="0"/>
              <a:t>UKZN, Groupe de recherche sur la pollution </a:t>
            </a:r>
          </a:p>
        </p:txBody>
      </p:sp>
    </p:spTree>
    <p:extLst>
      <p:ext uri="{BB962C8B-B14F-4D97-AF65-F5344CB8AC3E}">
        <p14:creationId xmlns:p14="http://schemas.microsoft.com/office/powerpoint/2010/main" val="1734201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10</a:t>
            </a:fld>
            <a:endParaRPr lang="en-GB" altLang="en-US" dirty="0"/>
          </a:p>
        </p:txBody>
      </p:sp>
      <p:sp>
        <p:nvSpPr>
          <p:cNvPr id="5" name="Text Placeholder 4"/>
          <p:cNvSpPr>
            <a:spLocks noGrp="1"/>
          </p:cNvSpPr>
          <p:nvPr>
            <p:ph type="body" idx="13"/>
          </p:nvPr>
        </p:nvSpPr>
        <p:spPr>
          <a:xfrm>
            <a:off x="4029075" y="498474"/>
            <a:ext cx="6381470" cy="365126"/>
          </a:xfrm>
        </p:spPr>
        <p:txBody>
          <a:bodyPr>
            <a:normAutofit fontScale="92500" lnSpcReduction="10000"/>
          </a:bodyPr>
          <a:lstStyle/>
          <a:p>
            <a:r>
              <a:rPr lang="fr-FR" dirty="0"/>
              <a:t>Composants interface amont (Toilettes)</a:t>
            </a:r>
          </a:p>
        </p:txBody>
      </p:sp>
      <p:sp>
        <p:nvSpPr>
          <p:cNvPr id="3" name="Content Placeholder 2"/>
          <p:cNvSpPr>
            <a:spLocks noGrp="1"/>
          </p:cNvSpPr>
          <p:nvPr>
            <p:ph idx="1"/>
          </p:nvPr>
        </p:nvSpPr>
        <p:spPr/>
        <p:txBody>
          <a:bodyPr/>
          <a:lstStyle/>
          <a:p>
            <a:pPr>
              <a:lnSpc>
                <a:spcPct val="150000"/>
              </a:lnSpc>
            </a:pPr>
            <a:r>
              <a:rPr lang="fr-FR" dirty="0"/>
              <a:t>Comprend les interfaces utilisateurs comme par exemple : </a:t>
            </a:r>
          </a:p>
          <a:p>
            <a:pPr lvl="1">
              <a:lnSpc>
                <a:spcPct val="150000"/>
              </a:lnSpc>
            </a:pPr>
            <a:r>
              <a:rPr lang="fr-FR" dirty="0"/>
              <a:t>Un urinoir, une cuvette de toilettes à la turque ou une cuvette de siège de toilettes. </a:t>
            </a:r>
          </a:p>
        </p:txBody>
      </p:sp>
      <p:pic>
        <p:nvPicPr>
          <p:cNvPr id="1026" name="Picture 2" descr="https://i.4pcdn.org/tv/1419423101948.jpg"/>
          <p:cNvPicPr>
            <a:picLocks noChangeAspect="1" noChangeArrowheads="1"/>
          </p:cNvPicPr>
          <p:nvPr/>
        </p:nvPicPr>
        <p:blipFill rotWithShape="1">
          <a:blip r:embed="rId2">
            <a:extLst>
              <a:ext uri="{28A0092B-C50C-407E-A947-70E740481C1C}">
                <a14:useLocalDpi xmlns:a14="http://schemas.microsoft.com/office/drawing/2010/main" val="0"/>
              </a:ext>
            </a:extLst>
          </a:blip>
          <a:srcRect l="23362" t="13514" r="24085" b="4310"/>
          <a:stretch/>
        </p:blipFill>
        <p:spPr bwMode="auto">
          <a:xfrm>
            <a:off x="2006296" y="2708239"/>
            <a:ext cx="239268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quat toilet drawing"/>
          <p:cNvPicPr>
            <a:picLocks noChangeAspect="1" noChangeArrowheads="1"/>
          </p:cNvPicPr>
          <p:nvPr/>
        </p:nvPicPr>
        <p:blipFill rotWithShape="1">
          <a:blip r:embed="rId3">
            <a:extLst>
              <a:ext uri="{28A0092B-C50C-407E-A947-70E740481C1C}">
                <a14:useLocalDpi xmlns:a14="http://schemas.microsoft.com/office/drawing/2010/main" val="0"/>
              </a:ext>
            </a:extLst>
          </a:blip>
          <a:srcRect l="25050" r="25804" b="6857"/>
          <a:stretch/>
        </p:blipFill>
        <p:spPr bwMode="auto">
          <a:xfrm>
            <a:off x="4962856" y="2708239"/>
            <a:ext cx="202692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quat toilet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3656" y="2708239"/>
            <a:ext cx="2587752" cy="258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918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11</a:t>
            </a:fld>
            <a:endParaRPr lang="en-GB" altLang="en-US" dirty="0"/>
          </a:p>
        </p:txBody>
      </p:sp>
      <p:sp>
        <p:nvSpPr>
          <p:cNvPr id="3" name="Content Placeholder 2"/>
          <p:cNvSpPr>
            <a:spLocks noGrp="1"/>
          </p:cNvSpPr>
          <p:nvPr>
            <p:ph idx="1"/>
          </p:nvPr>
        </p:nvSpPr>
        <p:spPr/>
        <p:txBody>
          <a:bodyPr/>
          <a:lstStyle/>
          <a:p>
            <a:pPr lvl="1">
              <a:lnSpc>
                <a:spcPct val="150000"/>
              </a:lnSpc>
            </a:pPr>
            <a:r>
              <a:rPr lang="fr-FR" dirty="0"/>
              <a:t>Mécanismes d’évacuation : chasse d’eau classique, chasse d’eau manuelle, toilettes sèches ainsi que les nouveaux mécanismes d’évacuation tels que ceux à forces mécaniques exigeant peu ou pas d’eau</a:t>
            </a:r>
            <a:r>
              <a:rPr lang="en-ZA" dirty="0"/>
              <a:t>. </a:t>
            </a:r>
          </a:p>
          <a:p>
            <a:endParaRPr lang="en-GB"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865" y="2514400"/>
            <a:ext cx="5089069" cy="2820192"/>
          </a:xfrm>
          <a:prstGeom prst="rect">
            <a:avLst/>
          </a:prstGeom>
        </p:spPr>
      </p:pic>
      <p:pic>
        <p:nvPicPr>
          <p:cNvPr id="2050" name="Picture 2" descr="Image result for toilet flushing syste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035" y="2735990"/>
            <a:ext cx="2587751" cy="25877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411383" y="5660805"/>
            <a:ext cx="2813591" cy="369332"/>
          </a:xfrm>
          <a:prstGeom prst="rect">
            <a:avLst/>
          </a:prstGeom>
        </p:spPr>
        <p:txBody>
          <a:bodyPr wrap="none">
            <a:spAutoFit/>
          </a:bodyPr>
          <a:lstStyle/>
          <a:p>
            <a:r>
              <a:rPr lang="en-ZA" u="sng" dirty="0">
                <a:solidFill>
                  <a:srgbClr val="0000FF"/>
                </a:solidFill>
                <a:latin typeface="Arial" panose="020B0604020202020204" pitchFamily="34" charset="0"/>
                <a:ea typeface="Times New Roman" panose="02020603050405020304" pitchFamily="18" charset="0"/>
                <a:hlinkClick r:id="rId5"/>
              </a:rPr>
              <a:t>https://sanitation.ansi.org</a:t>
            </a:r>
            <a:r>
              <a:rPr lang="en-ZA" dirty="0">
                <a:solidFill>
                  <a:srgbClr val="211D1E"/>
                </a:solidFill>
                <a:latin typeface="Arial" panose="020B0604020202020204" pitchFamily="34" charset="0"/>
                <a:ea typeface="Times New Roman" panose="02020603050405020304" pitchFamily="18" charset="0"/>
              </a:rPr>
              <a:t> </a:t>
            </a:r>
            <a:endParaRPr lang="en-ZA" dirty="0"/>
          </a:p>
        </p:txBody>
      </p:sp>
      <p:pic>
        <p:nvPicPr>
          <p:cNvPr id="6" name="Picture 5">
            <a:extLst>
              <a:ext uri="{FF2B5EF4-FFF2-40B4-BE49-F238E27FC236}">
                <a16:creationId xmlns:a16="http://schemas.microsoft.com/office/drawing/2014/main" id="{DD15E368-3574-4699-9460-41A685EA983E}"/>
              </a:ext>
            </a:extLst>
          </p:cNvPr>
          <p:cNvPicPr>
            <a:picLocks noChangeAspect="1"/>
          </p:cNvPicPr>
          <p:nvPr/>
        </p:nvPicPr>
        <p:blipFill>
          <a:blip r:embed="rId6"/>
          <a:stretch>
            <a:fillRect/>
          </a:stretch>
        </p:blipFill>
        <p:spPr>
          <a:xfrm>
            <a:off x="96671" y="2850072"/>
            <a:ext cx="3780364" cy="2695260"/>
          </a:xfrm>
          <a:prstGeom prst="rect">
            <a:avLst/>
          </a:prstGeom>
        </p:spPr>
      </p:pic>
      <p:pic>
        <p:nvPicPr>
          <p:cNvPr id="9" name="Picture 8">
            <a:extLst>
              <a:ext uri="{FF2B5EF4-FFF2-40B4-BE49-F238E27FC236}">
                <a16:creationId xmlns:a16="http://schemas.microsoft.com/office/drawing/2014/main" id="{CB2C11DC-2554-43FB-BA38-A63481675735}"/>
              </a:ext>
            </a:extLst>
          </p:cNvPr>
          <p:cNvPicPr>
            <a:picLocks noChangeAspect="1"/>
          </p:cNvPicPr>
          <p:nvPr/>
        </p:nvPicPr>
        <p:blipFill>
          <a:blip r:embed="rId7"/>
          <a:stretch>
            <a:fillRect/>
          </a:stretch>
        </p:blipFill>
        <p:spPr>
          <a:xfrm>
            <a:off x="4075420" y="385355"/>
            <a:ext cx="6462320" cy="591363"/>
          </a:xfrm>
          <a:prstGeom prst="rect">
            <a:avLst/>
          </a:prstGeom>
        </p:spPr>
      </p:pic>
    </p:spTree>
    <p:extLst>
      <p:ext uri="{BB962C8B-B14F-4D97-AF65-F5344CB8AC3E}">
        <p14:creationId xmlns:p14="http://schemas.microsoft.com/office/powerpoint/2010/main" val="2503473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12</a:t>
            </a:fld>
            <a:endParaRPr lang="en-GB" altLang="en-US" dirty="0"/>
          </a:p>
        </p:txBody>
      </p:sp>
      <p:sp>
        <p:nvSpPr>
          <p:cNvPr id="3" name="Content Placeholder 2"/>
          <p:cNvSpPr>
            <a:spLocks noGrp="1"/>
          </p:cNvSpPr>
          <p:nvPr>
            <p:ph idx="1"/>
          </p:nvPr>
        </p:nvSpPr>
        <p:spPr/>
        <p:txBody>
          <a:bodyPr/>
          <a:lstStyle/>
          <a:p>
            <a:pPr lvl="1">
              <a:lnSpc>
                <a:spcPct val="150000"/>
              </a:lnSpc>
            </a:pPr>
            <a:r>
              <a:rPr lang="fr-FR" dirty="0"/>
              <a:t>Les mécanismes d’évacuation classiques et nouveaux peuvent être associés à des applications de séparation des urines (par ex. toilettes à chasse d’eau avec séparation des urines, toilettes sèches avec séparation des urines</a:t>
            </a:r>
            <a:r>
              <a:rPr lang="en-ZA" dirty="0">
                <a:solidFill>
                  <a:schemeClr val="tx1"/>
                </a:solidFill>
              </a:rPr>
              <a:t>).</a:t>
            </a:r>
            <a:endParaRPr lang="en-GB" dirty="0">
              <a:solidFill>
                <a:schemeClr val="tx1"/>
              </a:solidFill>
            </a:endParaRPr>
          </a:p>
        </p:txBody>
      </p:sp>
      <p:pic>
        <p:nvPicPr>
          <p:cNvPr id="3080" name="Picture 8" descr="http://archive.sswm.info/sites/default/files/toolbox/Urine%20Diversion%20Flush%20Toilets.jpg"/>
          <p:cNvPicPr>
            <a:picLocks noChangeAspect="1" noChangeArrowheads="1"/>
          </p:cNvPicPr>
          <p:nvPr/>
        </p:nvPicPr>
        <p:blipFill rotWithShape="1">
          <a:blip r:embed="rId2">
            <a:extLst>
              <a:ext uri="{28A0092B-C50C-407E-A947-70E740481C1C}">
                <a14:useLocalDpi xmlns:a14="http://schemas.microsoft.com/office/drawing/2010/main" val="0"/>
              </a:ext>
            </a:extLst>
          </a:blip>
          <a:srcRect l="25124" r="23626"/>
          <a:stretch/>
        </p:blipFill>
        <p:spPr bwMode="auto">
          <a:xfrm>
            <a:off x="6595791" y="2859963"/>
            <a:ext cx="3814754" cy="25877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CB37F2D-777F-471D-8450-74F210113BB4}"/>
              </a:ext>
            </a:extLst>
          </p:cNvPr>
          <p:cNvPicPr>
            <a:picLocks noChangeAspect="1"/>
          </p:cNvPicPr>
          <p:nvPr/>
        </p:nvPicPr>
        <p:blipFill>
          <a:blip r:embed="rId3"/>
          <a:stretch>
            <a:fillRect/>
          </a:stretch>
        </p:blipFill>
        <p:spPr>
          <a:xfrm>
            <a:off x="1364776" y="2552131"/>
            <a:ext cx="5390866" cy="3212843"/>
          </a:xfrm>
          <a:prstGeom prst="rect">
            <a:avLst/>
          </a:prstGeom>
        </p:spPr>
      </p:pic>
      <p:pic>
        <p:nvPicPr>
          <p:cNvPr id="8" name="Picture 7">
            <a:extLst>
              <a:ext uri="{FF2B5EF4-FFF2-40B4-BE49-F238E27FC236}">
                <a16:creationId xmlns:a16="http://schemas.microsoft.com/office/drawing/2014/main" id="{08BE5D86-AC32-49C0-877B-E59850A4ABF5}"/>
              </a:ext>
            </a:extLst>
          </p:cNvPr>
          <p:cNvPicPr>
            <a:picLocks noChangeAspect="1"/>
          </p:cNvPicPr>
          <p:nvPr/>
        </p:nvPicPr>
        <p:blipFill>
          <a:blip r:embed="rId4"/>
          <a:stretch>
            <a:fillRect/>
          </a:stretch>
        </p:blipFill>
        <p:spPr>
          <a:xfrm>
            <a:off x="4060209" y="450483"/>
            <a:ext cx="6462320" cy="591363"/>
          </a:xfrm>
          <a:prstGeom prst="rect">
            <a:avLst/>
          </a:prstGeom>
        </p:spPr>
      </p:pic>
    </p:spTree>
    <p:extLst>
      <p:ext uri="{BB962C8B-B14F-4D97-AF65-F5344CB8AC3E}">
        <p14:creationId xmlns:p14="http://schemas.microsoft.com/office/powerpoint/2010/main" val="2632722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13</a:t>
            </a:fld>
            <a:endParaRPr lang="en-GB" alt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6870" y="2110768"/>
            <a:ext cx="4687045" cy="2636463"/>
          </a:xfrm>
          <a:prstGeom prst="rect">
            <a:avLst/>
          </a:prstGeom>
        </p:spPr>
      </p:pic>
      <p:pic>
        <p:nvPicPr>
          <p:cNvPr id="15" name="Picture 14" descr="Diagram showing the parts and flow of the HTClean toilet">
            <a:extLst>
              <a:ext uri="{FF2B5EF4-FFF2-40B4-BE49-F238E27FC236}">
                <a16:creationId xmlns:a16="http://schemas.microsoft.com/office/drawing/2014/main" id="{5E023C3E-6574-400E-A454-7967B084168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391" y="1348646"/>
            <a:ext cx="4026538" cy="3685727"/>
          </a:xfrm>
          <a:prstGeom prst="rect">
            <a:avLst/>
          </a:prstGeom>
          <a:noFill/>
        </p:spPr>
      </p:pic>
      <p:sp>
        <p:nvSpPr>
          <p:cNvPr id="16" name="Rectangle 15"/>
          <p:cNvSpPr/>
          <p:nvPr/>
        </p:nvSpPr>
        <p:spPr>
          <a:xfrm>
            <a:off x="1399466" y="5493035"/>
            <a:ext cx="2813591" cy="369332"/>
          </a:xfrm>
          <a:prstGeom prst="rect">
            <a:avLst/>
          </a:prstGeom>
        </p:spPr>
        <p:txBody>
          <a:bodyPr wrap="none">
            <a:spAutoFit/>
          </a:bodyPr>
          <a:lstStyle/>
          <a:p>
            <a:r>
              <a:rPr lang="en-ZA" u="sng" dirty="0">
                <a:solidFill>
                  <a:srgbClr val="0000FF"/>
                </a:solidFill>
                <a:latin typeface="Arial" panose="020B0604020202020204" pitchFamily="34" charset="0"/>
                <a:ea typeface="Times New Roman" panose="02020603050405020304" pitchFamily="18" charset="0"/>
                <a:hlinkClick r:id="rId4"/>
              </a:rPr>
              <a:t>https://sanitation.ansi.org</a:t>
            </a:r>
            <a:r>
              <a:rPr lang="en-ZA" dirty="0">
                <a:solidFill>
                  <a:srgbClr val="211D1E"/>
                </a:solidFill>
                <a:latin typeface="Arial" panose="020B0604020202020204" pitchFamily="34" charset="0"/>
                <a:ea typeface="Times New Roman" panose="02020603050405020304" pitchFamily="18" charset="0"/>
              </a:rPr>
              <a:t> </a:t>
            </a:r>
            <a:endParaRPr lang="en-ZA" dirty="0"/>
          </a:p>
        </p:txBody>
      </p:sp>
      <p:sp>
        <p:nvSpPr>
          <p:cNvPr id="9" name="Rectangle 8">
            <a:extLst>
              <a:ext uri="{FF2B5EF4-FFF2-40B4-BE49-F238E27FC236}">
                <a16:creationId xmlns:a16="http://schemas.microsoft.com/office/drawing/2014/main" id="{D092A572-F031-4A17-8F66-1EAB1644F598}"/>
              </a:ext>
            </a:extLst>
          </p:cNvPr>
          <p:cNvSpPr/>
          <p:nvPr/>
        </p:nvSpPr>
        <p:spPr>
          <a:xfrm>
            <a:off x="3585265" y="428320"/>
            <a:ext cx="7008650" cy="461665"/>
          </a:xfrm>
          <a:prstGeom prst="rect">
            <a:avLst/>
          </a:prstGeom>
        </p:spPr>
        <p:txBody>
          <a:bodyPr wrap="none">
            <a:spAutoFit/>
          </a:bodyPr>
          <a:lstStyle/>
          <a:p>
            <a:r>
              <a:rPr lang="fr-FR" sz="2400" b="1" i="1" dirty="0">
                <a:latin typeface="Arial" panose="020B0604020202020204" pitchFamily="34" charset="0"/>
                <a:cs typeface="Arial" panose="020B0604020202020204" pitchFamily="34" charset="0"/>
              </a:rPr>
              <a:t>Composant interface aval (Unité de traitement)</a:t>
            </a:r>
          </a:p>
        </p:txBody>
      </p:sp>
    </p:spTree>
    <p:extLst>
      <p:ext uri="{BB962C8B-B14F-4D97-AF65-F5344CB8AC3E}">
        <p14:creationId xmlns:p14="http://schemas.microsoft.com/office/powerpoint/2010/main" val="777583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14</a:t>
            </a:fld>
            <a:endParaRPr lang="en-GB" altLang="en-US" dirty="0"/>
          </a:p>
        </p:txBody>
      </p:sp>
      <p:sp>
        <p:nvSpPr>
          <p:cNvPr id="3" name="Text Placeholder 2"/>
          <p:cNvSpPr>
            <a:spLocks noGrp="1"/>
          </p:cNvSpPr>
          <p:nvPr>
            <p:ph type="body" idx="13"/>
          </p:nvPr>
        </p:nvSpPr>
        <p:spPr>
          <a:xfrm>
            <a:off x="3234519" y="345574"/>
            <a:ext cx="7165075" cy="577708"/>
          </a:xfrm>
        </p:spPr>
        <p:txBody>
          <a:bodyPr/>
          <a:lstStyle/>
          <a:p>
            <a:r>
              <a:rPr lang="fr-FR" dirty="0"/>
              <a:t>Composant interface aval (Unité de traitement)</a:t>
            </a:r>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8151" y="3922534"/>
            <a:ext cx="3158458" cy="2101526"/>
          </a:xfrm>
          <a:prstGeom prst="rect">
            <a:avLst/>
          </a:prstGeom>
        </p:spPr>
      </p:pic>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7397" y="1366345"/>
            <a:ext cx="3047962" cy="4568373"/>
          </a:xfrm>
          <a:prstGeom prst="rect">
            <a:avLst/>
          </a:prstGeom>
        </p:spPr>
      </p:pic>
      <p:pic>
        <p:nvPicPr>
          <p:cNvPr id="11" name="Content Placeholder 10"/>
          <p:cNvPicPr>
            <a:picLocks noGrp="1"/>
          </p:cNvPicPr>
          <p:nvPr>
            <p:ph idx="1"/>
          </p:nvPr>
        </p:nvPicPr>
        <p:blipFill>
          <a:blip r:embed="rId4"/>
          <a:stretch>
            <a:fillRect/>
          </a:stretch>
        </p:blipFill>
        <p:spPr>
          <a:xfrm>
            <a:off x="546272" y="1366345"/>
            <a:ext cx="5191125" cy="4462371"/>
          </a:xfrm>
          <a:prstGeom prst="rect">
            <a:avLst/>
          </a:prstGeom>
        </p:spPr>
      </p:pic>
      <p:sp>
        <p:nvSpPr>
          <p:cNvPr id="7" name="Rectangle 6"/>
          <p:cNvSpPr/>
          <p:nvPr/>
        </p:nvSpPr>
        <p:spPr>
          <a:xfrm>
            <a:off x="8955594" y="2003558"/>
            <a:ext cx="2849543" cy="1323439"/>
          </a:xfrm>
          <a:prstGeom prst="rect">
            <a:avLst/>
          </a:prstGeom>
        </p:spPr>
        <p:txBody>
          <a:bodyPr wrap="square">
            <a:spAutoFit/>
          </a:bodyPr>
          <a:lstStyle/>
          <a:p>
            <a:pPr>
              <a:spcAft>
                <a:spcPts val="0"/>
              </a:spcAft>
            </a:pPr>
            <a:r>
              <a:rPr lang="fr-FR" sz="1600" dirty="0">
                <a:solidFill>
                  <a:srgbClr val="211D1E"/>
                </a:solidFill>
                <a:latin typeface="Arial" panose="020B0604020202020204" pitchFamily="34" charset="0"/>
                <a:ea typeface="Calibri" panose="020F0502020204030204" pitchFamily="34" charset="0"/>
              </a:rPr>
              <a:t>3. Traitement des produits liquides ; 4. Traitement des produits solides ; 5. Système électrique </a:t>
            </a:r>
            <a:r>
              <a:rPr lang="fr-FR" sz="1600" dirty="0">
                <a:solidFill>
                  <a:srgbClr val="211D1E"/>
                </a:solidFill>
                <a:latin typeface="Arial" panose="020B0604020202020204" pitchFamily="34" charset="0"/>
                <a:ea typeface="Times New Roman" panose="02020603050405020304" pitchFamily="18" charset="0"/>
              </a:rPr>
              <a:t>(Source: </a:t>
            </a:r>
            <a:r>
              <a:rPr lang="fr-FR" sz="1600" u="sng" dirty="0">
                <a:solidFill>
                  <a:srgbClr val="0000FF"/>
                </a:solidFill>
                <a:latin typeface="Arial" panose="020B0604020202020204" pitchFamily="34" charset="0"/>
                <a:ea typeface="Times New Roman" panose="02020603050405020304" pitchFamily="18" charset="0"/>
                <a:hlinkClick r:id="rId5"/>
              </a:rPr>
              <a:t>https://sanitation.ansi.org</a:t>
            </a:r>
            <a:r>
              <a:rPr lang="en-ZA" sz="1600" dirty="0">
                <a:solidFill>
                  <a:srgbClr val="211D1E"/>
                </a:solidFill>
                <a:latin typeface="Arial" panose="020B0604020202020204" pitchFamily="34" charset="0"/>
                <a:ea typeface="Times New Roman" panose="02020603050405020304" pitchFamily="18" charset="0"/>
              </a:rPr>
              <a:t>)</a:t>
            </a:r>
            <a:endParaRPr lang="en-ZA"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3677026" y="5934718"/>
            <a:ext cx="2813591" cy="369332"/>
          </a:xfrm>
          <a:prstGeom prst="rect">
            <a:avLst/>
          </a:prstGeom>
        </p:spPr>
        <p:txBody>
          <a:bodyPr wrap="none">
            <a:spAutoFit/>
          </a:bodyPr>
          <a:lstStyle/>
          <a:p>
            <a:r>
              <a:rPr lang="en-ZA" u="sng" dirty="0">
                <a:solidFill>
                  <a:srgbClr val="0000FF"/>
                </a:solidFill>
                <a:latin typeface="Arial" panose="020B0604020202020204" pitchFamily="34" charset="0"/>
                <a:ea typeface="Times New Roman" panose="02020603050405020304" pitchFamily="18" charset="0"/>
                <a:hlinkClick r:id="rId5"/>
              </a:rPr>
              <a:t>https://sanitation.ansi.org</a:t>
            </a:r>
            <a:r>
              <a:rPr lang="en-ZA" dirty="0">
                <a:solidFill>
                  <a:srgbClr val="211D1E"/>
                </a:solidFill>
                <a:latin typeface="Arial" panose="020B0604020202020204" pitchFamily="34" charset="0"/>
                <a:ea typeface="Times New Roman" panose="02020603050405020304" pitchFamily="18" charset="0"/>
              </a:rPr>
              <a:t> </a:t>
            </a:r>
            <a:endParaRPr lang="en-ZA" dirty="0"/>
          </a:p>
        </p:txBody>
      </p:sp>
    </p:spTree>
    <p:extLst>
      <p:ext uri="{BB962C8B-B14F-4D97-AF65-F5344CB8AC3E}">
        <p14:creationId xmlns:p14="http://schemas.microsoft.com/office/powerpoint/2010/main" val="562361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15</a:t>
            </a:fld>
            <a:endParaRPr lang="en-GB" altLang="en-US" dirty="0"/>
          </a:p>
        </p:txBody>
      </p:sp>
      <p:sp>
        <p:nvSpPr>
          <p:cNvPr id="5" name="Text Placeholder 4"/>
          <p:cNvSpPr>
            <a:spLocks noGrp="1"/>
          </p:cNvSpPr>
          <p:nvPr>
            <p:ph type="body" idx="13"/>
          </p:nvPr>
        </p:nvSpPr>
        <p:spPr>
          <a:xfrm>
            <a:off x="3848670" y="382137"/>
            <a:ext cx="6561876" cy="577708"/>
          </a:xfrm>
        </p:spPr>
        <p:txBody>
          <a:bodyPr>
            <a:normAutofit fontScale="92500"/>
          </a:bodyPr>
          <a:lstStyle/>
          <a:p>
            <a:r>
              <a:rPr lang="fr-FR" dirty="0"/>
              <a:t>Composant interface aval (Unité de traitement)</a:t>
            </a:r>
          </a:p>
        </p:txBody>
      </p:sp>
      <p:sp>
        <p:nvSpPr>
          <p:cNvPr id="3" name="Content Placeholder 2"/>
          <p:cNvSpPr>
            <a:spLocks noGrp="1"/>
          </p:cNvSpPr>
          <p:nvPr>
            <p:ph idx="1"/>
          </p:nvPr>
        </p:nvSpPr>
        <p:spPr>
          <a:xfrm>
            <a:off x="653144" y="1093025"/>
            <a:ext cx="9757402" cy="5083938"/>
          </a:xfrm>
        </p:spPr>
        <p:txBody>
          <a:bodyPr>
            <a:normAutofit/>
          </a:bodyPr>
          <a:lstStyle/>
          <a:p>
            <a:pPr>
              <a:lnSpc>
                <a:spcPct val="150000"/>
              </a:lnSpc>
            </a:pPr>
            <a:r>
              <a:rPr lang="fr-FR" dirty="0"/>
              <a:t>Vont des procédés unitaires biologiques ou chimiques aux procédés unitaires physiques (par exemple, digestion aérobie et anaérobie, combustion, désinfection électrochimique, membranes</a:t>
            </a:r>
            <a:r>
              <a:rPr lang="fr-FR" sz="2400" dirty="0"/>
              <a:t>).</a:t>
            </a:r>
          </a:p>
          <a:p>
            <a:pPr>
              <a:lnSpc>
                <a:spcPct val="150000"/>
              </a:lnSpc>
            </a:pPr>
            <a:r>
              <a:rPr lang="fr-FR" dirty="0"/>
              <a:t>Certains systèmes n’utilisent qu’une seule de ces technologies ou procédés, tandis que d’autres associent différents procédés en combinaison avec plusieurs unités de traitement </a:t>
            </a:r>
            <a:r>
              <a:rPr lang="fr-FR" sz="2400" dirty="0"/>
              <a:t>(par exemple une combinaison de traitement biologique suivi d’un traitement électrochimique). </a:t>
            </a:r>
          </a:p>
        </p:txBody>
      </p:sp>
    </p:spTree>
    <p:extLst>
      <p:ext uri="{BB962C8B-B14F-4D97-AF65-F5344CB8AC3E}">
        <p14:creationId xmlns:p14="http://schemas.microsoft.com/office/powerpoint/2010/main" val="130661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16</a:t>
            </a:fld>
            <a:endParaRPr lang="en-GB" altLang="en-US" dirty="0"/>
          </a:p>
        </p:txBody>
      </p:sp>
      <p:sp>
        <p:nvSpPr>
          <p:cNvPr id="3" name="Text Placeholder 2"/>
          <p:cNvSpPr>
            <a:spLocks noGrp="1"/>
          </p:cNvSpPr>
          <p:nvPr>
            <p:ph type="body" idx="13"/>
          </p:nvPr>
        </p:nvSpPr>
        <p:spPr>
          <a:xfrm>
            <a:off x="4637314" y="135933"/>
            <a:ext cx="5773231" cy="823912"/>
          </a:xfrm>
        </p:spPr>
        <p:txBody>
          <a:bodyPr/>
          <a:lstStyle/>
          <a:p>
            <a:r>
              <a:rPr lang="fr-FR" dirty="0"/>
              <a:t>Domaine d’application de la norme ISO 30500:2018</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900" y="1381830"/>
            <a:ext cx="9417915" cy="47727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6372" y="1098068"/>
            <a:ext cx="6501699" cy="1600438"/>
          </a:xfrm>
          <a:prstGeom prst="rect">
            <a:avLst/>
          </a:prstGeom>
          <a:solidFill>
            <a:schemeClr val="accent1">
              <a:lumMod val="40000"/>
              <a:lumOff val="60000"/>
            </a:schemeClr>
          </a:solidFill>
        </p:spPr>
        <p:txBody>
          <a:bodyPr wrap="square">
            <a:spAutoFit/>
          </a:bodyPr>
          <a:lstStyle/>
          <a:p>
            <a:pPr marL="0" lvl="1"/>
            <a:r>
              <a:rPr lang="fr-FR" b="1" u="sng" dirty="0"/>
              <a:t>Classes de systèmes d’assainissement autonome</a:t>
            </a:r>
            <a:r>
              <a:rPr lang="en-ZA" sz="2800" b="1" dirty="0"/>
              <a:t> </a:t>
            </a:r>
            <a:r>
              <a:rPr lang="en-GB" b="1" dirty="0"/>
              <a:t>:</a:t>
            </a:r>
            <a:endParaRPr lang="en-ZA" dirty="0"/>
          </a:p>
          <a:p>
            <a:pPr lvl="0"/>
            <a:r>
              <a:rPr lang="fr-FR" sz="1400" b="1" dirty="0"/>
              <a:t>Classe 1 : un élément d’interface amont et interface aval non biologique .</a:t>
            </a:r>
            <a:endParaRPr lang="en-ZA" sz="1400" b="1" dirty="0"/>
          </a:p>
          <a:p>
            <a:pPr lvl="0"/>
            <a:r>
              <a:rPr lang="fr-FR" sz="1400" b="1" dirty="0"/>
              <a:t>Classe 2 : un élément d’interface amont et interface aval comportant un ou plusieurs processus de traitement biologique.</a:t>
            </a:r>
            <a:endParaRPr lang="en-ZA" sz="1400" b="1" dirty="0"/>
          </a:p>
          <a:p>
            <a:pPr lvl="0"/>
            <a:r>
              <a:rPr lang="fr-FR" sz="1400" b="1" dirty="0"/>
              <a:t>Classe 3 : plusieurs éléments d’interface amont et interface aval comportant un ou plusieurs processus de traitement biologique ou non biologique.</a:t>
            </a:r>
            <a:endParaRPr lang="en-ZA" sz="1400" b="1" dirty="0"/>
          </a:p>
        </p:txBody>
      </p:sp>
    </p:spTree>
    <p:extLst>
      <p:ext uri="{BB962C8B-B14F-4D97-AF65-F5344CB8AC3E}">
        <p14:creationId xmlns:p14="http://schemas.microsoft.com/office/powerpoint/2010/main" val="235458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17</a:t>
            </a:fld>
            <a:endParaRPr lang="en-ZA" dirty="0"/>
          </a:p>
        </p:txBody>
      </p:sp>
      <p:sp>
        <p:nvSpPr>
          <p:cNvPr id="3" name="Text Placeholder 2"/>
          <p:cNvSpPr>
            <a:spLocks noGrp="1"/>
          </p:cNvSpPr>
          <p:nvPr>
            <p:ph type="body" idx="13"/>
          </p:nvPr>
        </p:nvSpPr>
        <p:spPr/>
        <p:txBody>
          <a:bodyPr/>
          <a:lstStyle/>
          <a:p>
            <a:r>
              <a:rPr lang="fr-FR" dirty="0"/>
              <a:t>Typologie de SAA</a:t>
            </a:r>
          </a:p>
        </p:txBody>
      </p:sp>
      <p:sp>
        <p:nvSpPr>
          <p:cNvPr id="4" name="Content Placeholder 3"/>
          <p:cNvSpPr>
            <a:spLocks noGrp="1"/>
          </p:cNvSpPr>
          <p:nvPr>
            <p:ph idx="1"/>
          </p:nvPr>
        </p:nvSpPr>
        <p:spPr>
          <a:xfrm>
            <a:off x="624840" y="1093025"/>
            <a:ext cx="9785705" cy="5083938"/>
          </a:xfrm>
        </p:spPr>
        <p:txBody>
          <a:bodyPr/>
          <a:lstStyle/>
          <a:p>
            <a:pPr marL="0" indent="0">
              <a:buNone/>
            </a:pPr>
            <a:r>
              <a:rPr lang="fr-FR" b="1" dirty="0"/>
              <a:t>Classe -1 : Une interface amont et une interface aval non biologique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1148" r="16733"/>
          <a:stretch/>
        </p:blipFill>
        <p:spPr>
          <a:xfrm>
            <a:off x="730998" y="1824264"/>
            <a:ext cx="3416649" cy="3553127"/>
          </a:xfrm>
          <a:prstGeom prst="rect">
            <a:avLst/>
          </a:prstGeom>
        </p:spPr>
      </p:pic>
      <p:sp>
        <p:nvSpPr>
          <p:cNvPr id="7" name="TextBox 6"/>
          <p:cNvSpPr txBox="1"/>
          <p:nvPr/>
        </p:nvSpPr>
        <p:spPr>
          <a:xfrm>
            <a:off x="1091056" y="5957678"/>
            <a:ext cx="3613639" cy="400110"/>
          </a:xfrm>
          <a:prstGeom prst="rect">
            <a:avLst/>
          </a:prstGeom>
          <a:noFill/>
        </p:spPr>
        <p:txBody>
          <a:bodyPr wrap="square" rtlCol="0">
            <a:spAutoFit/>
          </a:bodyPr>
          <a:lstStyle/>
          <a:p>
            <a:r>
              <a:rPr lang="en-GB" sz="2000" b="1" dirty="0" err="1">
                <a:latin typeface="Arial" panose="020B0604020202020204" pitchFamily="34" charset="0"/>
                <a:cs typeface="Arial" panose="020B0604020202020204" pitchFamily="34" charset="0"/>
              </a:rPr>
              <a:t>Une</a:t>
            </a:r>
            <a:r>
              <a:rPr lang="en-GB" sz="2000" b="1" dirty="0">
                <a:latin typeface="Arial" panose="020B0604020202020204" pitchFamily="34" charset="0"/>
                <a:cs typeface="Arial" panose="020B0604020202020204" pitchFamily="34" charset="0"/>
              </a:rPr>
              <a:t> interface </a:t>
            </a:r>
            <a:r>
              <a:rPr lang="en-GB" sz="2000" b="1" dirty="0" err="1">
                <a:latin typeface="Arial" panose="020B0604020202020204" pitchFamily="34" charset="0"/>
                <a:cs typeface="Arial" panose="020B0604020202020204" pitchFamily="34" charset="0"/>
              </a:rPr>
              <a:t>amont</a:t>
            </a:r>
            <a:r>
              <a:rPr lang="en-GB" sz="2000" b="1" dirty="0">
                <a:latin typeface="Arial" panose="020B0604020202020204" pitchFamily="34" charset="0"/>
                <a:cs typeface="Arial" panose="020B0604020202020204" pitchFamily="34" charset="0"/>
              </a:rPr>
              <a:t> unique</a:t>
            </a:r>
          </a:p>
        </p:txBody>
      </p:sp>
      <p:sp>
        <p:nvSpPr>
          <p:cNvPr id="8" name="TextBox 7"/>
          <p:cNvSpPr txBox="1"/>
          <p:nvPr/>
        </p:nvSpPr>
        <p:spPr>
          <a:xfrm>
            <a:off x="8858172" y="2158707"/>
            <a:ext cx="2693748" cy="2308324"/>
          </a:xfrm>
          <a:prstGeom prst="rect">
            <a:avLst/>
          </a:prstGeom>
          <a:noFill/>
          <a:ln>
            <a:solidFill>
              <a:schemeClr val="tx1"/>
            </a:solidFill>
          </a:ln>
        </p:spPr>
        <p:txBody>
          <a:bodyPr wrap="square" rtlCol="0">
            <a:spAutoFit/>
          </a:bodyPr>
          <a:lstStyle/>
          <a:p>
            <a:r>
              <a:rPr lang="en-ZA" dirty="0"/>
              <a:t>1</a:t>
            </a:r>
            <a:r>
              <a:rPr lang="fr-FR" dirty="0"/>
              <a:t>. Interface amont ; 2. Séparation d’urine / excréments ; 3. Traitement des produits liquides ; 4. Traitement des produits solides ; 5. Système électrique (Source: </a:t>
            </a:r>
            <a:r>
              <a:rPr lang="fr-FR" u="sng" dirty="0">
                <a:hlinkClick r:id="rId3"/>
              </a:rPr>
              <a:t>https://sanitation.ansi.org</a:t>
            </a:r>
            <a:r>
              <a:rPr lang="en-ZA" dirty="0"/>
              <a:t>)</a:t>
            </a:r>
          </a:p>
        </p:txBody>
      </p:sp>
      <p:pic>
        <p:nvPicPr>
          <p:cNvPr id="10" name="Picture 9" descr="An inside view of the nanomembrane toilet"/>
          <p:cNvPicPr/>
          <p:nvPr/>
        </p:nvPicPr>
        <p:blipFill>
          <a:blip r:embed="rId4">
            <a:extLst>
              <a:ext uri="{28A0092B-C50C-407E-A947-70E740481C1C}">
                <a14:useLocalDpi xmlns:a14="http://schemas.microsoft.com/office/drawing/2010/main" val="0"/>
              </a:ext>
            </a:extLst>
          </a:blip>
          <a:srcRect/>
          <a:stretch>
            <a:fillRect/>
          </a:stretch>
        </p:blipFill>
        <p:spPr bwMode="auto">
          <a:xfrm>
            <a:off x="4271392" y="1824264"/>
            <a:ext cx="4586780" cy="3518961"/>
          </a:xfrm>
          <a:prstGeom prst="rect">
            <a:avLst/>
          </a:prstGeom>
          <a:noFill/>
          <a:ln>
            <a:noFill/>
          </a:ln>
        </p:spPr>
      </p:pic>
    </p:spTree>
    <p:extLst>
      <p:ext uri="{BB962C8B-B14F-4D97-AF65-F5344CB8AC3E}">
        <p14:creationId xmlns:p14="http://schemas.microsoft.com/office/powerpoint/2010/main" val="857493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18</a:t>
            </a:fld>
            <a:endParaRPr lang="en-ZA" dirty="0"/>
          </a:p>
        </p:txBody>
      </p:sp>
      <p:sp>
        <p:nvSpPr>
          <p:cNvPr id="3" name="Text Placeholder 2"/>
          <p:cNvSpPr>
            <a:spLocks noGrp="1"/>
          </p:cNvSpPr>
          <p:nvPr>
            <p:ph type="body" idx="13"/>
          </p:nvPr>
        </p:nvSpPr>
        <p:spPr/>
        <p:txBody>
          <a:bodyPr/>
          <a:lstStyle/>
          <a:p>
            <a:r>
              <a:rPr lang="fr-FR" dirty="0"/>
              <a:t>Typologie de SAA</a:t>
            </a:r>
          </a:p>
        </p:txBody>
      </p:sp>
      <p:pic>
        <p:nvPicPr>
          <p:cNvPr id="5" name="Content Placeholder 4" descr="Diagram showing the parts and flow of the HTClean toilet">
            <a:extLst>
              <a:ext uri="{FF2B5EF4-FFF2-40B4-BE49-F238E27FC236}">
                <a16:creationId xmlns:a16="http://schemas.microsoft.com/office/drawing/2014/main" id="{5E023C3E-6574-400E-A454-7967B0841685}"/>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r="11141"/>
          <a:stretch/>
        </p:blipFill>
        <p:spPr bwMode="auto">
          <a:xfrm>
            <a:off x="525519" y="1271752"/>
            <a:ext cx="4508936" cy="4666593"/>
          </a:xfrm>
          <a:prstGeom prst="rect">
            <a:avLst/>
          </a:prstGeom>
          <a:noFill/>
        </p:spPr>
      </p:pic>
      <p:pic>
        <p:nvPicPr>
          <p:cNvPr id="6" name="Picture 5" descr="Image of the HTClean toilet"/>
          <p:cNvPicPr/>
          <p:nvPr/>
        </p:nvPicPr>
        <p:blipFill>
          <a:blip r:embed="rId3">
            <a:extLst>
              <a:ext uri="{28A0092B-C50C-407E-A947-70E740481C1C}">
                <a14:useLocalDpi xmlns:a14="http://schemas.microsoft.com/office/drawing/2010/main" val="0"/>
              </a:ext>
            </a:extLst>
          </a:blip>
          <a:srcRect/>
          <a:stretch>
            <a:fillRect/>
          </a:stretch>
        </p:blipFill>
        <p:spPr bwMode="auto">
          <a:xfrm>
            <a:off x="5549462" y="1996966"/>
            <a:ext cx="2942897" cy="3846785"/>
          </a:xfrm>
          <a:prstGeom prst="rect">
            <a:avLst/>
          </a:prstGeom>
          <a:noFill/>
          <a:ln>
            <a:noFill/>
          </a:ln>
        </p:spPr>
      </p:pic>
      <p:sp>
        <p:nvSpPr>
          <p:cNvPr id="7" name="Text Box 2"/>
          <p:cNvSpPr txBox="1">
            <a:spLocks noChangeArrowheads="1"/>
          </p:cNvSpPr>
          <p:nvPr/>
        </p:nvSpPr>
        <p:spPr bwMode="auto">
          <a:xfrm>
            <a:off x="8586953" y="2335102"/>
            <a:ext cx="2766848" cy="19366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600" dirty="0"/>
              <a:t>Unité de carbonisation hydrothermale, connectée à un système à aspiration sous vide pouvant desservir un ménage de 10 utilisateurs par jour au maximum </a:t>
            </a:r>
            <a:r>
              <a:rPr lang="en-ZA" sz="1600" dirty="0">
                <a:solidFill>
                  <a:srgbClr val="211D1E"/>
                </a:solidFill>
                <a:effectLst/>
                <a:latin typeface="Arial" panose="020B0604020202020204" pitchFamily="34" charset="0"/>
                <a:ea typeface="Calibri" panose="020F0502020204030204" pitchFamily="34" charset="0"/>
                <a:cs typeface="Times New Roman" panose="02020603050405020304" pitchFamily="18" charset="0"/>
              </a:rPr>
              <a:t>(Source: </a:t>
            </a:r>
            <a:r>
              <a:rPr lang="en-ZA"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https://sanitation.ansi.org</a:t>
            </a:r>
            <a:r>
              <a:rPr lang="en-ZA" sz="1600" dirty="0">
                <a:solidFill>
                  <a:srgbClr val="211D1E"/>
                </a:solidFill>
                <a:effectLst/>
                <a:latin typeface="Arial" panose="020B0604020202020204" pitchFamily="34" charset="0"/>
                <a:ea typeface="Calibri" panose="020F0502020204030204" pitchFamily="34" charset="0"/>
                <a:cs typeface="Times New Roman" panose="02020603050405020304" pitchFamily="18" charset="0"/>
              </a:rPr>
              <a:t>)</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11676" y="1087086"/>
            <a:ext cx="6585008" cy="369332"/>
          </a:xfrm>
          <a:prstGeom prst="rect">
            <a:avLst/>
          </a:prstGeom>
        </p:spPr>
        <p:txBody>
          <a:bodyPr wrap="none">
            <a:spAutoFit/>
          </a:bodyPr>
          <a:lstStyle/>
          <a:p>
            <a:r>
              <a:rPr lang="en-GB" b="1" dirty="0"/>
              <a:t>Classe-1: </a:t>
            </a:r>
            <a:r>
              <a:rPr lang="fr-FR" b="1" dirty="0"/>
              <a:t>Une interface amont et une interface aval non biologique. </a:t>
            </a:r>
            <a:endParaRPr lang="en-GB" b="1" dirty="0"/>
          </a:p>
        </p:txBody>
      </p:sp>
    </p:spTree>
    <p:extLst>
      <p:ext uri="{BB962C8B-B14F-4D97-AF65-F5344CB8AC3E}">
        <p14:creationId xmlns:p14="http://schemas.microsoft.com/office/powerpoint/2010/main" val="140721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23900" y="1433384"/>
            <a:ext cx="4054036" cy="3392001"/>
          </a:xfrm>
          <a:prstGeom prst="rect">
            <a:avLst/>
          </a:prstGeom>
        </p:spPr>
      </p:pic>
      <p:sp>
        <p:nvSpPr>
          <p:cNvPr id="2" name="Slide Number Placeholder 1"/>
          <p:cNvSpPr>
            <a:spLocks noGrp="1"/>
          </p:cNvSpPr>
          <p:nvPr>
            <p:ph type="sldNum" sz="quarter" idx="12"/>
          </p:nvPr>
        </p:nvSpPr>
        <p:spPr/>
        <p:txBody>
          <a:bodyPr/>
          <a:lstStyle/>
          <a:p>
            <a:fld id="{3AF06680-C8A7-4B16-9D12-C8E67A63F5D0}" type="slidenum">
              <a:rPr lang="en-ZA" smtClean="0"/>
              <a:t>19</a:t>
            </a:fld>
            <a:endParaRPr lang="en-ZA" dirty="0"/>
          </a:p>
        </p:txBody>
      </p:sp>
      <p:sp>
        <p:nvSpPr>
          <p:cNvPr id="3" name="Text Placeholder 2"/>
          <p:cNvSpPr>
            <a:spLocks noGrp="1"/>
          </p:cNvSpPr>
          <p:nvPr>
            <p:ph type="body" idx="13"/>
          </p:nvPr>
        </p:nvSpPr>
        <p:spPr/>
        <p:txBody>
          <a:bodyPr/>
          <a:lstStyle/>
          <a:p>
            <a:r>
              <a:rPr lang="fr-FR" dirty="0"/>
              <a:t>Typologie de SAA</a:t>
            </a:r>
          </a:p>
        </p:txBody>
      </p:sp>
      <p:sp>
        <p:nvSpPr>
          <p:cNvPr id="4" name="Content Placeholder 3"/>
          <p:cNvSpPr>
            <a:spLocks noGrp="1"/>
          </p:cNvSpPr>
          <p:nvPr>
            <p:ph idx="1"/>
          </p:nvPr>
        </p:nvSpPr>
        <p:spPr/>
        <p:txBody>
          <a:bodyPr/>
          <a:lstStyle/>
          <a:p>
            <a:pPr marL="0" indent="0">
              <a:buNone/>
            </a:pPr>
            <a:r>
              <a:rPr lang="en-GB" b="1" dirty="0"/>
              <a:t>Classe-2 : </a:t>
            </a:r>
            <a:r>
              <a:rPr lang="fr-FR" b="1" dirty="0"/>
              <a:t>Une interface amont et une interface aval comportant un ou plusieurs processus de traitement biologique.</a:t>
            </a:r>
            <a:endParaRPr lang="en-GB" b="1" dirty="0"/>
          </a:p>
          <a:p>
            <a:pPr lvl="1"/>
            <a:endParaRPr lang="en-GB" b="1" dirty="0"/>
          </a:p>
        </p:txBody>
      </p:sp>
      <p:sp>
        <p:nvSpPr>
          <p:cNvPr id="8" name="TextBox 7"/>
          <p:cNvSpPr txBox="1"/>
          <p:nvPr/>
        </p:nvSpPr>
        <p:spPr>
          <a:xfrm>
            <a:off x="723900" y="4785108"/>
            <a:ext cx="5207574" cy="1323439"/>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Exemple interface aval : (NOUVEAU traitement des produits solides par générateur via un bioréacteur anaérobie à membrane</a:t>
            </a:r>
            <a:r>
              <a:rPr lang="fr-FR" sz="2000" dirty="0"/>
              <a:t> </a:t>
            </a:r>
            <a:r>
              <a:rPr lang="fr-FR" sz="2000" b="1" dirty="0">
                <a:latin typeface="Arial" panose="020B0604020202020204" pitchFamily="34" charset="0"/>
                <a:cs typeface="Arial" panose="020B0604020202020204" pitchFamily="34" charset="0"/>
              </a:rPr>
              <a:t>).</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35637" y="1775188"/>
            <a:ext cx="4117207" cy="231592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7884991" y="3731645"/>
            <a:ext cx="3739087" cy="249016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18795" y="5897325"/>
            <a:ext cx="2730619" cy="369332"/>
          </a:xfrm>
          <a:prstGeom prst="rect">
            <a:avLst/>
          </a:prstGeom>
        </p:spPr>
        <p:txBody>
          <a:bodyPr wrap="none">
            <a:spAutoFit/>
          </a:bodyPr>
          <a:lstStyle/>
          <a:p>
            <a:r>
              <a:rPr lang="en-GB" dirty="0">
                <a:hlinkClick r:id="rId5"/>
              </a:rPr>
              <a:t>https://sanitation.ansi.org</a:t>
            </a:r>
            <a:r>
              <a:rPr lang="en-GB" dirty="0"/>
              <a:t> </a:t>
            </a:r>
          </a:p>
        </p:txBody>
      </p:sp>
    </p:spTree>
    <p:extLst>
      <p:ext uri="{BB962C8B-B14F-4D97-AF65-F5344CB8AC3E}">
        <p14:creationId xmlns:p14="http://schemas.microsoft.com/office/powerpoint/2010/main" val="189999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AF06680-C8A7-4B16-9D12-C8E67A63F5D0}" type="slidenum">
              <a:rPr lang="en-ZA" smtClean="0"/>
              <a:t>2</a:t>
            </a:fld>
            <a:endParaRPr lang="en-ZA" dirty="0"/>
          </a:p>
        </p:txBody>
      </p:sp>
      <p:sp>
        <p:nvSpPr>
          <p:cNvPr id="4" name="Text Placeholder 3"/>
          <p:cNvSpPr>
            <a:spLocks noGrp="1"/>
          </p:cNvSpPr>
          <p:nvPr>
            <p:ph type="body" idx="13"/>
          </p:nvPr>
        </p:nvSpPr>
        <p:spPr/>
        <p:txBody>
          <a:bodyPr/>
          <a:lstStyle/>
          <a:p>
            <a:r>
              <a:rPr lang="fr-FR" dirty="0"/>
              <a:t>Contexte - ISO</a:t>
            </a:r>
          </a:p>
        </p:txBody>
      </p:sp>
      <p:sp>
        <p:nvSpPr>
          <p:cNvPr id="5" name="Content Placeholder 4"/>
          <p:cNvSpPr>
            <a:spLocks noGrp="1"/>
          </p:cNvSpPr>
          <p:nvPr>
            <p:ph idx="1"/>
          </p:nvPr>
        </p:nvSpPr>
        <p:spPr>
          <a:xfrm>
            <a:off x="838200" y="1385633"/>
            <a:ext cx="6001011" cy="5083938"/>
          </a:xfrm>
        </p:spPr>
        <p:txBody>
          <a:bodyPr>
            <a:normAutofit/>
          </a:bodyPr>
          <a:lstStyle/>
          <a:p>
            <a:pPr lvl="0"/>
            <a:r>
              <a:rPr lang="fr-FR" dirty="0"/>
              <a:t>L’Organisation internationale de normalisation (ISO) − fondée en 1947. </a:t>
            </a:r>
            <a:endParaRPr lang="en-ZA" dirty="0"/>
          </a:p>
          <a:p>
            <a:pPr>
              <a:tabLst>
                <a:tab pos="171450" algn="l"/>
              </a:tabLst>
            </a:pPr>
            <a:r>
              <a:rPr lang="fr-FR" dirty="0"/>
              <a:t>L’organisme d’élaboration de normes  internationales volontaires le plus important au monde : </a:t>
            </a:r>
            <a:endParaRPr lang="en-ZA" dirty="0"/>
          </a:p>
          <a:p>
            <a:pPr lvl="1">
              <a:tabLst>
                <a:tab pos="171450" algn="l"/>
              </a:tabLst>
            </a:pPr>
            <a:r>
              <a:rPr lang="en-ZA" dirty="0"/>
              <a:t>67 </a:t>
            </a:r>
            <a:r>
              <a:rPr lang="fr-FR" dirty="0"/>
              <a:t>comités techniques originaux</a:t>
            </a:r>
            <a:endParaRPr lang="en-ZA" dirty="0"/>
          </a:p>
          <a:p>
            <a:pPr>
              <a:tabLst>
                <a:tab pos="171450" algn="l"/>
              </a:tabLst>
            </a:pPr>
            <a:r>
              <a:rPr lang="fr-FR" dirty="0"/>
              <a:t>Un objectif commun: fournir des produits et des services sécurisés, fiables et de bonne qualité.</a:t>
            </a:r>
            <a:endParaRPr lang="en-ZA" dirty="0"/>
          </a:p>
          <a:p>
            <a:pPr>
              <a:tabLst>
                <a:tab pos="171450" algn="l"/>
              </a:tabLst>
            </a:pPr>
            <a:r>
              <a:rPr lang="fr-FR" dirty="0"/>
              <a:t>A publié 22803 normes internationales couvrant quasiment tous les aspects de la technologie et du commerce.</a:t>
            </a:r>
            <a:endParaRPr lang="en-ZA" dirty="0"/>
          </a:p>
          <a:p>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211" y="1870202"/>
            <a:ext cx="5350921" cy="2751902"/>
          </a:xfrm>
          <a:prstGeom prst="rect">
            <a:avLst/>
          </a:prstGeom>
        </p:spPr>
      </p:pic>
      <p:sp>
        <p:nvSpPr>
          <p:cNvPr id="6" name="Rectangle 5"/>
          <p:cNvSpPr/>
          <p:nvPr/>
        </p:nvSpPr>
        <p:spPr>
          <a:xfrm>
            <a:off x="9657048" y="5835134"/>
            <a:ext cx="2183418" cy="369332"/>
          </a:xfrm>
          <a:prstGeom prst="rect">
            <a:avLst/>
          </a:prstGeom>
        </p:spPr>
        <p:txBody>
          <a:bodyPr wrap="none">
            <a:spAutoFit/>
          </a:bodyPr>
          <a:lstStyle/>
          <a:p>
            <a:r>
              <a:rPr lang="en-GB" dirty="0">
                <a:hlinkClick r:id="rId3"/>
              </a:rPr>
              <a:t>https://www.iso.org</a:t>
            </a:r>
            <a:r>
              <a:rPr lang="en-GB" dirty="0"/>
              <a:t>  </a:t>
            </a:r>
          </a:p>
        </p:txBody>
      </p:sp>
    </p:spTree>
    <p:extLst>
      <p:ext uri="{BB962C8B-B14F-4D97-AF65-F5344CB8AC3E}">
        <p14:creationId xmlns:p14="http://schemas.microsoft.com/office/powerpoint/2010/main" val="1928758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CF3EC9E9-6380-4640-864E-A4DBA2CFC464}"/>
              </a:ext>
            </a:extLst>
          </p:cNvPr>
          <p:cNvPicPr>
            <a:picLocks noGrp="1"/>
          </p:cNvPicPr>
          <p:nvPr>
            <p:ph idx="1"/>
          </p:nvPr>
        </p:nvPicPr>
        <p:blipFill rotWithShape="1">
          <a:blip r:embed="rId2"/>
          <a:srcRect r="34842"/>
          <a:stretch/>
        </p:blipFill>
        <p:spPr>
          <a:xfrm>
            <a:off x="6202073" y="2070538"/>
            <a:ext cx="3551527" cy="3909848"/>
          </a:xfrm>
          <a:prstGeom prst="rect">
            <a:avLst/>
          </a:prstGeom>
        </p:spPr>
      </p:pic>
      <p:sp>
        <p:nvSpPr>
          <p:cNvPr id="2" name="Slide Number Placeholder 1"/>
          <p:cNvSpPr>
            <a:spLocks noGrp="1"/>
          </p:cNvSpPr>
          <p:nvPr>
            <p:ph type="sldNum" sz="quarter" idx="12"/>
          </p:nvPr>
        </p:nvSpPr>
        <p:spPr/>
        <p:txBody>
          <a:bodyPr/>
          <a:lstStyle/>
          <a:p>
            <a:fld id="{3AF06680-C8A7-4B16-9D12-C8E67A63F5D0}" type="slidenum">
              <a:rPr lang="en-ZA" smtClean="0"/>
              <a:t>20</a:t>
            </a:fld>
            <a:endParaRPr lang="en-ZA" dirty="0"/>
          </a:p>
        </p:txBody>
      </p:sp>
      <p:sp>
        <p:nvSpPr>
          <p:cNvPr id="7" name="Rectangle 6"/>
          <p:cNvSpPr/>
          <p:nvPr/>
        </p:nvSpPr>
        <p:spPr>
          <a:xfrm>
            <a:off x="658200" y="1183869"/>
            <a:ext cx="9638408" cy="646331"/>
          </a:xfrm>
          <a:prstGeom prst="rect">
            <a:avLst/>
          </a:prstGeom>
        </p:spPr>
        <p:txBody>
          <a:bodyPr wrap="none">
            <a:spAutoFit/>
          </a:bodyPr>
          <a:lstStyle/>
          <a:p>
            <a:r>
              <a:rPr lang="fr-FR" b="1" dirty="0"/>
              <a:t>Classe-2 : 1 interface amont et 1 interface aval comportant un ou plusieurs processus de traitement </a:t>
            </a:r>
          </a:p>
          <a:p>
            <a:r>
              <a:rPr lang="fr-FR" b="1" dirty="0"/>
              <a:t>biologique.</a:t>
            </a:r>
          </a:p>
        </p:txBody>
      </p:sp>
      <p:sp>
        <p:nvSpPr>
          <p:cNvPr id="8" name="Text Box 11"/>
          <p:cNvSpPr txBox="1"/>
          <p:nvPr/>
        </p:nvSpPr>
        <p:spPr>
          <a:xfrm>
            <a:off x="9067433" y="2557462"/>
            <a:ext cx="1724025" cy="17430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ZA" sz="900">
                <a:solidFill>
                  <a:srgbClr val="C00000"/>
                </a:solidFill>
                <a:effectLst/>
                <a:latin typeface="Arial"/>
                <a:ea typeface="Calibri"/>
                <a:cs typeface="Times New Roman"/>
              </a:rPr>
              <a:t>1. Gradient de temperature</a:t>
            </a:r>
            <a:endParaRPr lang="en-ZA" sz="1100">
              <a:effectLst/>
              <a:ea typeface="Calibri"/>
              <a:cs typeface="Times New Roman"/>
            </a:endParaRPr>
          </a:p>
          <a:p>
            <a:pPr marL="0" marR="0">
              <a:lnSpc>
                <a:spcPct val="107000"/>
              </a:lnSpc>
              <a:spcBef>
                <a:spcPts val="0"/>
              </a:spcBef>
              <a:spcAft>
                <a:spcPts val="0"/>
              </a:spcAft>
            </a:pPr>
            <a:r>
              <a:rPr lang="en-ZA" sz="900">
                <a:solidFill>
                  <a:srgbClr val="C00000"/>
                </a:solidFill>
                <a:effectLst/>
                <a:latin typeface="Arial"/>
                <a:ea typeface="Calibri"/>
                <a:cs typeface="Times New Roman"/>
              </a:rPr>
              <a:t>Température moyenne</a:t>
            </a:r>
            <a:endParaRPr lang="en-ZA" sz="1100">
              <a:effectLst/>
              <a:ea typeface="Calibri"/>
              <a:cs typeface="Times New Roman"/>
            </a:endParaRPr>
          </a:p>
          <a:p>
            <a:pPr marL="342900" marR="0" lvl="0" indent="-342900">
              <a:lnSpc>
                <a:spcPct val="107000"/>
              </a:lnSpc>
              <a:spcBef>
                <a:spcPts val="0"/>
              </a:spcBef>
              <a:spcAft>
                <a:spcPts val="0"/>
              </a:spcAft>
              <a:buFont typeface="Wingdings"/>
              <a:buChar char=""/>
            </a:pPr>
            <a:r>
              <a:rPr lang="en-ZA" sz="900">
                <a:solidFill>
                  <a:srgbClr val="C00000"/>
                </a:solidFill>
                <a:effectLst/>
                <a:latin typeface="Arial"/>
                <a:ea typeface="Calibri"/>
                <a:cs typeface="Times New Roman"/>
              </a:rPr>
              <a:t>Fosse septique</a:t>
            </a:r>
            <a:endParaRPr lang="en-ZA" sz="1100">
              <a:effectLst/>
              <a:ea typeface="Calibri"/>
              <a:cs typeface="Times New Roman"/>
            </a:endParaRPr>
          </a:p>
          <a:p>
            <a:pPr marL="228600" marR="0">
              <a:lnSpc>
                <a:spcPct val="107000"/>
              </a:lnSpc>
              <a:spcBef>
                <a:spcPts val="0"/>
              </a:spcBef>
              <a:spcAft>
                <a:spcPts val="0"/>
              </a:spcAft>
            </a:pPr>
            <a:r>
              <a:rPr lang="en-ZA" sz="900">
                <a:solidFill>
                  <a:srgbClr val="C00000"/>
                </a:solidFill>
                <a:effectLst/>
                <a:latin typeface="Arial"/>
                <a:ea typeface="Calibri"/>
                <a:cs typeface="Times New Roman"/>
              </a:rPr>
              <a:t>40-45 °C</a:t>
            </a:r>
            <a:endParaRPr lang="en-ZA" sz="1100">
              <a:effectLst/>
              <a:ea typeface="Calibri"/>
              <a:cs typeface="Times New Roman"/>
            </a:endParaRPr>
          </a:p>
          <a:p>
            <a:pPr marL="342900" marR="0" lvl="0" indent="-342900">
              <a:lnSpc>
                <a:spcPct val="107000"/>
              </a:lnSpc>
              <a:spcBef>
                <a:spcPts val="0"/>
              </a:spcBef>
              <a:spcAft>
                <a:spcPts val="0"/>
              </a:spcAft>
              <a:buFont typeface="Wingdings"/>
              <a:buChar char=""/>
            </a:pPr>
            <a:r>
              <a:rPr lang="en-ZA" sz="900">
                <a:solidFill>
                  <a:srgbClr val="C00000"/>
                </a:solidFill>
                <a:effectLst/>
                <a:latin typeface="Arial"/>
                <a:ea typeface="Calibri"/>
                <a:cs typeface="Times New Roman"/>
              </a:rPr>
              <a:t>Chambre de désinfection</a:t>
            </a:r>
            <a:endParaRPr lang="en-ZA" sz="1100">
              <a:effectLst/>
              <a:ea typeface="Calibri"/>
              <a:cs typeface="Times New Roman"/>
            </a:endParaRPr>
          </a:p>
          <a:p>
            <a:pPr marL="228600" marR="0">
              <a:lnSpc>
                <a:spcPct val="107000"/>
              </a:lnSpc>
              <a:spcBef>
                <a:spcPts val="0"/>
              </a:spcBef>
              <a:spcAft>
                <a:spcPts val="0"/>
              </a:spcAft>
            </a:pPr>
            <a:r>
              <a:rPr lang="en-ZA" sz="900">
                <a:solidFill>
                  <a:srgbClr val="C00000"/>
                </a:solidFill>
                <a:effectLst/>
                <a:latin typeface="Arial"/>
                <a:ea typeface="Calibri"/>
                <a:cs typeface="Times New Roman"/>
              </a:rPr>
              <a:t>45-50 °C</a:t>
            </a:r>
            <a:endParaRPr lang="en-ZA" sz="1100">
              <a:effectLst/>
              <a:ea typeface="Calibri"/>
              <a:cs typeface="Times New Roman"/>
            </a:endParaRPr>
          </a:p>
          <a:p>
            <a:pPr marL="0" marR="0">
              <a:lnSpc>
                <a:spcPct val="107000"/>
              </a:lnSpc>
              <a:spcBef>
                <a:spcPts val="0"/>
              </a:spcBef>
              <a:spcAft>
                <a:spcPts val="0"/>
              </a:spcAft>
            </a:pPr>
            <a:r>
              <a:rPr lang="en-ZA" sz="900">
                <a:solidFill>
                  <a:srgbClr val="C00000"/>
                </a:solidFill>
                <a:effectLst/>
                <a:latin typeface="Arial"/>
                <a:ea typeface="Calibri"/>
                <a:cs typeface="Times New Roman"/>
              </a:rPr>
              <a:t> </a:t>
            </a:r>
            <a:endParaRPr lang="en-ZA" sz="1100">
              <a:effectLst/>
              <a:ea typeface="Calibri"/>
              <a:cs typeface="Times New Roman"/>
            </a:endParaRPr>
          </a:p>
          <a:p>
            <a:pPr marL="0" marR="0">
              <a:lnSpc>
                <a:spcPct val="107000"/>
              </a:lnSpc>
              <a:spcBef>
                <a:spcPts val="0"/>
              </a:spcBef>
              <a:spcAft>
                <a:spcPts val="0"/>
              </a:spcAft>
            </a:pPr>
            <a:r>
              <a:rPr lang="fr-FR" sz="900">
                <a:solidFill>
                  <a:srgbClr val="C00000"/>
                </a:solidFill>
                <a:effectLst/>
                <a:latin typeface="Arial"/>
                <a:ea typeface="Calibri"/>
                <a:cs typeface="Times New Roman"/>
              </a:rPr>
              <a:t>2. Débit d’eaux usées contrôlé à l’intérieur.</a:t>
            </a:r>
            <a:endParaRPr lang="en-ZA" sz="1100">
              <a:effectLst/>
              <a:ea typeface="Calibri"/>
              <a:cs typeface="Times New Roman"/>
            </a:endParaRPr>
          </a:p>
          <a:p>
            <a:pPr marL="228600" marR="0">
              <a:lnSpc>
                <a:spcPct val="107000"/>
              </a:lnSpc>
              <a:spcBef>
                <a:spcPts val="0"/>
              </a:spcBef>
              <a:spcAft>
                <a:spcPts val="0"/>
              </a:spcAft>
            </a:pPr>
            <a:r>
              <a:rPr lang="fr-FR" sz="900">
                <a:solidFill>
                  <a:srgbClr val="C00000"/>
                </a:solidFill>
                <a:effectLst/>
                <a:latin typeface="Arial"/>
                <a:ea typeface="Calibri"/>
                <a:cs typeface="Times New Roman"/>
              </a:rPr>
              <a:t> </a:t>
            </a:r>
            <a:endParaRPr lang="en-ZA" sz="1100">
              <a:effectLst/>
              <a:ea typeface="Calibri"/>
              <a:cs typeface="Times New Roman"/>
            </a:endParaRPr>
          </a:p>
          <a:p>
            <a:pPr marL="457200" marR="0">
              <a:lnSpc>
                <a:spcPct val="107000"/>
              </a:lnSpc>
              <a:spcBef>
                <a:spcPts val="0"/>
              </a:spcBef>
              <a:spcAft>
                <a:spcPts val="0"/>
              </a:spcAft>
            </a:pPr>
            <a:r>
              <a:rPr lang="fr-FR" sz="900">
                <a:solidFill>
                  <a:srgbClr val="C00000"/>
                </a:solidFill>
                <a:effectLst/>
                <a:latin typeface="Arial"/>
                <a:ea typeface="Calibri"/>
                <a:cs typeface="Times New Roman"/>
              </a:rPr>
              <a:t> </a:t>
            </a:r>
            <a:endParaRPr lang="en-ZA" sz="1100">
              <a:effectLst/>
              <a:ea typeface="Calibri"/>
              <a:cs typeface="Times New Roman"/>
            </a:endParaRPr>
          </a:p>
          <a:p>
            <a:pPr marL="0" marR="0">
              <a:lnSpc>
                <a:spcPct val="107000"/>
              </a:lnSpc>
              <a:spcBef>
                <a:spcPts val="0"/>
              </a:spcBef>
              <a:spcAft>
                <a:spcPts val="0"/>
              </a:spcAft>
            </a:pPr>
            <a:r>
              <a:rPr lang="fr-FR" sz="900">
                <a:solidFill>
                  <a:srgbClr val="C00000"/>
                </a:solidFill>
                <a:effectLst/>
                <a:latin typeface="Arial"/>
                <a:ea typeface="Calibri"/>
                <a:cs typeface="Times New Roman"/>
              </a:rPr>
              <a:t> </a:t>
            </a:r>
            <a:endParaRPr lang="en-ZA" sz="1100">
              <a:effectLst/>
              <a:ea typeface="Calibri"/>
              <a:cs typeface="Times New Roman"/>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200" y="2326420"/>
            <a:ext cx="5659633" cy="3330575"/>
          </a:xfrm>
          <a:prstGeom prst="rect">
            <a:avLst/>
          </a:prstGeom>
          <a:noFill/>
        </p:spPr>
      </p:pic>
    </p:spTree>
    <p:extLst>
      <p:ext uri="{BB962C8B-B14F-4D97-AF65-F5344CB8AC3E}">
        <p14:creationId xmlns:p14="http://schemas.microsoft.com/office/powerpoint/2010/main" val="3295022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buNone/>
            </a:pPr>
            <a:r>
              <a:rPr lang="en-GB" sz="2000" b="1" dirty="0"/>
              <a:t>Classe-3 : </a:t>
            </a:r>
            <a:r>
              <a:rPr lang="fr-FR" sz="2000" b="1" dirty="0"/>
              <a:t>plusieurs éléments d’interface amont et interface aval comportant un ou plusieurs processus de traitement biologique ou non biologique.</a:t>
            </a:r>
            <a:endParaRPr lang="en-GB" sz="2000" b="1" dirty="0"/>
          </a:p>
        </p:txBody>
      </p:sp>
      <p:pic>
        <p:nvPicPr>
          <p:cNvPr id="9" name="Picture 8"/>
          <p:cNvPicPr>
            <a:picLocks noChangeAspect="1"/>
          </p:cNvPicPr>
          <p:nvPr/>
        </p:nvPicPr>
        <p:blipFill>
          <a:blip r:embed="rId2"/>
          <a:stretch>
            <a:fillRect/>
          </a:stretch>
        </p:blipFill>
        <p:spPr>
          <a:xfrm>
            <a:off x="950818" y="1905839"/>
            <a:ext cx="3583082" cy="3629964"/>
          </a:xfrm>
          <a:prstGeom prst="rect">
            <a:avLst/>
          </a:prstGeom>
        </p:spPr>
      </p:pic>
      <p:sp>
        <p:nvSpPr>
          <p:cNvPr id="2" name="Slide Number Placeholder 1"/>
          <p:cNvSpPr>
            <a:spLocks noGrp="1"/>
          </p:cNvSpPr>
          <p:nvPr>
            <p:ph type="sldNum" sz="quarter" idx="12"/>
          </p:nvPr>
        </p:nvSpPr>
        <p:spPr/>
        <p:txBody>
          <a:bodyPr/>
          <a:lstStyle/>
          <a:p>
            <a:fld id="{3AF06680-C8A7-4B16-9D12-C8E67A63F5D0}" type="slidenum">
              <a:rPr lang="en-ZA" smtClean="0"/>
              <a:t>21</a:t>
            </a:fld>
            <a:endParaRPr lang="en-ZA" dirty="0"/>
          </a:p>
        </p:txBody>
      </p:sp>
      <p:sp>
        <p:nvSpPr>
          <p:cNvPr id="3" name="Text Placeholder 2"/>
          <p:cNvSpPr>
            <a:spLocks noGrp="1"/>
          </p:cNvSpPr>
          <p:nvPr>
            <p:ph type="body" idx="13"/>
          </p:nvPr>
        </p:nvSpPr>
        <p:spPr/>
        <p:txBody>
          <a:bodyPr/>
          <a:lstStyle/>
          <a:p>
            <a:r>
              <a:rPr lang="fr-FR" dirty="0"/>
              <a:t>Typologie de SAA</a:t>
            </a:r>
          </a:p>
        </p:txBody>
      </p:sp>
      <p:sp>
        <p:nvSpPr>
          <p:cNvPr id="8" name="TextBox 7"/>
          <p:cNvSpPr txBox="1"/>
          <p:nvPr/>
        </p:nvSpPr>
        <p:spPr>
          <a:xfrm>
            <a:off x="930536" y="5408712"/>
            <a:ext cx="5798510" cy="923330"/>
          </a:xfrm>
          <a:prstGeom prst="rect">
            <a:avLst/>
          </a:prstGeom>
          <a:noFill/>
        </p:spPr>
        <p:txBody>
          <a:bodyPr wrap="square" rtlCol="0">
            <a:spAutoFit/>
          </a:bodyPr>
          <a:lstStyle/>
          <a:p>
            <a:r>
              <a:rPr lang="fr-FR" b="1" dirty="0">
                <a:latin typeface="Arial" panose="020B0604020202020204" pitchFamily="34" charset="0"/>
                <a:cs typeface="Arial" panose="020B0604020202020204" pitchFamily="34" charset="0"/>
              </a:rPr>
              <a:t>Exemple : (Interface aval toilettes Caltech – un système électrochimique que l’on peut utiliser avec une ou plusieurs interfaces amont).</a:t>
            </a:r>
          </a:p>
        </p:txBody>
      </p:sp>
      <p:sp>
        <p:nvSpPr>
          <p:cNvPr id="5" name="Rectangle 4"/>
          <p:cNvSpPr/>
          <p:nvPr/>
        </p:nvSpPr>
        <p:spPr>
          <a:xfrm>
            <a:off x="3643953" y="1852136"/>
            <a:ext cx="3085094" cy="1323439"/>
          </a:xfrm>
          <a:prstGeom prst="rect">
            <a:avLst/>
          </a:prstGeom>
        </p:spPr>
        <p:txBody>
          <a:bodyPr wrap="square">
            <a:spAutoFit/>
          </a:bodyPr>
          <a:lstStyle/>
          <a:p>
            <a:r>
              <a:rPr lang="fr-FR" sz="1600" b="1" dirty="0"/>
              <a:t>1. Interface amont.</a:t>
            </a:r>
          </a:p>
          <a:p>
            <a:r>
              <a:rPr lang="fr-FR" sz="1600" b="1" dirty="0"/>
              <a:t>2. Séparation urines/excréments</a:t>
            </a:r>
          </a:p>
          <a:p>
            <a:r>
              <a:rPr lang="fr-FR" sz="1600" b="1" dirty="0"/>
              <a:t>3. Traitement liquides.</a:t>
            </a:r>
          </a:p>
          <a:p>
            <a:r>
              <a:rPr lang="fr-FR" sz="1600" b="1" dirty="0"/>
              <a:t>4. Traitement solides. </a:t>
            </a:r>
          </a:p>
          <a:p>
            <a:r>
              <a:rPr lang="fr-FR" sz="1600" b="1" dirty="0"/>
              <a:t>5. Système électrique.</a:t>
            </a:r>
          </a:p>
        </p:txBody>
      </p:sp>
      <p:sp>
        <p:nvSpPr>
          <p:cNvPr id="10" name="Rectangle 9"/>
          <p:cNvSpPr/>
          <p:nvPr/>
        </p:nvSpPr>
        <p:spPr>
          <a:xfrm>
            <a:off x="565455" y="6332042"/>
            <a:ext cx="2730619" cy="369332"/>
          </a:xfrm>
          <a:prstGeom prst="rect">
            <a:avLst/>
          </a:prstGeom>
        </p:spPr>
        <p:txBody>
          <a:bodyPr wrap="none">
            <a:spAutoFit/>
          </a:bodyPr>
          <a:lstStyle/>
          <a:p>
            <a:r>
              <a:rPr lang="en-GB" dirty="0">
                <a:hlinkClick r:id="rId3"/>
              </a:rPr>
              <a:t>https://sanitation.ansi.org</a:t>
            </a:r>
            <a:r>
              <a:rPr lang="en-GB" dirty="0"/>
              <a:t> </a:t>
            </a:r>
          </a:p>
        </p:txBody>
      </p:sp>
      <p:pic>
        <p:nvPicPr>
          <p:cNvPr id="6" name="Picture 5"/>
          <p:cNvPicPr>
            <a:picLocks noChangeAspect="1"/>
          </p:cNvPicPr>
          <p:nvPr/>
        </p:nvPicPr>
        <p:blipFill>
          <a:blip r:embed="rId4"/>
          <a:stretch>
            <a:fillRect/>
          </a:stretch>
        </p:blipFill>
        <p:spPr>
          <a:xfrm>
            <a:off x="6829421" y="2026442"/>
            <a:ext cx="4773654" cy="2872403"/>
          </a:xfrm>
          <a:prstGeom prst="rect">
            <a:avLst/>
          </a:prstGeom>
        </p:spPr>
      </p:pic>
    </p:spTree>
    <p:extLst>
      <p:ext uri="{BB962C8B-B14F-4D97-AF65-F5344CB8AC3E}">
        <p14:creationId xmlns:p14="http://schemas.microsoft.com/office/powerpoint/2010/main" val="4208848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22</a:t>
            </a:fld>
            <a:endParaRPr lang="en-ZA" dirty="0"/>
          </a:p>
        </p:txBody>
      </p:sp>
      <p:sp>
        <p:nvSpPr>
          <p:cNvPr id="4" name="Content Placeholder 3"/>
          <p:cNvSpPr>
            <a:spLocks noGrp="1"/>
          </p:cNvSpPr>
          <p:nvPr>
            <p:ph idx="1"/>
          </p:nvPr>
        </p:nvSpPr>
        <p:spPr/>
        <p:txBody>
          <a:bodyPr/>
          <a:lstStyle/>
          <a:p>
            <a:r>
              <a:rPr lang="en-GB" sz="2000" b="1" dirty="0"/>
              <a:t>Classe-3 : </a:t>
            </a:r>
            <a:r>
              <a:rPr lang="fr-FR" sz="2000" b="1" dirty="0"/>
              <a:t>plusieurs éléments d’interface amont et interface aval comportant un ou plusieurs processus de traitement biologique ou non biologique. </a:t>
            </a:r>
            <a:endParaRPr lang="en-GB" sz="2000" b="1" dirty="0"/>
          </a:p>
          <a:p>
            <a:endParaRPr lang="en-ZA" dirty="0"/>
          </a:p>
        </p:txBody>
      </p:sp>
      <p:cxnSp>
        <p:nvCxnSpPr>
          <p:cNvPr id="12" name="Straight Arrow Connector 11">
            <a:extLst>
              <a:ext uri="{FF2B5EF4-FFF2-40B4-BE49-F238E27FC236}">
                <a16:creationId xmlns:a16="http://schemas.microsoft.com/office/drawing/2014/main" id="{FF995318-6F8B-416B-9E10-146590A8D7CB}"/>
              </a:ext>
            </a:extLst>
          </p:cNvPr>
          <p:cNvCxnSpPr/>
          <p:nvPr/>
        </p:nvCxnSpPr>
        <p:spPr>
          <a:xfrm>
            <a:off x="1478892" y="2349037"/>
            <a:ext cx="2260770" cy="9042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739EEEA-ABD5-4DB9-B2AF-846EF63A9BA1}"/>
              </a:ext>
            </a:extLst>
          </p:cNvPr>
          <p:cNvSpPr/>
          <p:nvPr/>
        </p:nvSpPr>
        <p:spPr>
          <a:xfrm>
            <a:off x="2419693" y="2728122"/>
            <a:ext cx="1105988" cy="863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165" y="1916381"/>
            <a:ext cx="5405031" cy="3735384"/>
          </a:xfrm>
          <a:prstGeom prst="rect">
            <a:avLst/>
          </a:prstGeom>
          <a:noFill/>
        </p:spPr>
      </p:pic>
      <p:pic>
        <p:nvPicPr>
          <p:cNvPr id="18" name="Picture 1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4878" y="2727480"/>
            <a:ext cx="4583724" cy="3165874"/>
          </a:xfrm>
          <a:prstGeom prst="rect">
            <a:avLst/>
          </a:prstGeom>
          <a:noFill/>
        </p:spPr>
      </p:pic>
      <p:sp>
        <p:nvSpPr>
          <p:cNvPr id="9" name="Flowchart: Connector 8">
            <a:extLst>
              <a:ext uri="{FF2B5EF4-FFF2-40B4-BE49-F238E27FC236}">
                <a16:creationId xmlns:a16="http://schemas.microsoft.com/office/drawing/2014/main" id="{64D8E545-9BEE-4A8A-A1E0-9D8B88ABF3BC}"/>
              </a:ext>
            </a:extLst>
          </p:cNvPr>
          <p:cNvSpPr/>
          <p:nvPr/>
        </p:nvSpPr>
        <p:spPr>
          <a:xfrm>
            <a:off x="1781455" y="2606722"/>
            <a:ext cx="1894422" cy="2052436"/>
          </a:xfrm>
          <a:prstGeom prst="flowChartConnector">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10" name="Straight Arrow Connector 9">
            <a:extLst>
              <a:ext uri="{FF2B5EF4-FFF2-40B4-BE49-F238E27FC236}">
                <a16:creationId xmlns:a16="http://schemas.microsoft.com/office/drawing/2014/main" id="{FF995318-6F8B-416B-9E10-146590A8D7CB}"/>
              </a:ext>
            </a:extLst>
          </p:cNvPr>
          <p:cNvCxnSpPr/>
          <p:nvPr/>
        </p:nvCxnSpPr>
        <p:spPr>
          <a:xfrm>
            <a:off x="3675877" y="3924750"/>
            <a:ext cx="2260770" cy="6328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Flowchart: Connector 12">
            <a:extLst>
              <a:ext uri="{FF2B5EF4-FFF2-40B4-BE49-F238E27FC236}">
                <a16:creationId xmlns:a16="http://schemas.microsoft.com/office/drawing/2014/main" id="{3E12E324-9065-40B8-9E38-A06606BD1562}"/>
              </a:ext>
            </a:extLst>
          </p:cNvPr>
          <p:cNvSpPr/>
          <p:nvPr/>
        </p:nvSpPr>
        <p:spPr>
          <a:xfrm>
            <a:off x="6096000" y="2210937"/>
            <a:ext cx="4736123" cy="3890888"/>
          </a:xfrm>
          <a:prstGeom prst="flowChartConnector">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828888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23</a:t>
            </a:fld>
            <a:endParaRPr lang="en-ZA" dirty="0"/>
          </a:p>
        </p:txBody>
      </p:sp>
      <p:sp>
        <p:nvSpPr>
          <p:cNvPr id="4" name="Content Placeholder 3"/>
          <p:cNvSpPr>
            <a:spLocks noGrp="1"/>
          </p:cNvSpPr>
          <p:nvPr>
            <p:ph idx="1"/>
          </p:nvPr>
        </p:nvSpPr>
        <p:spPr/>
        <p:txBody>
          <a:bodyPr/>
          <a:lstStyle/>
          <a:p>
            <a:pPr marL="0" indent="0">
              <a:buNone/>
            </a:pPr>
            <a:r>
              <a:rPr lang="fr-FR" dirty="0"/>
              <a:t>Pour tous renseignements supplémentaires sur les nouvelles technologies veuillez consulter :</a:t>
            </a:r>
          </a:p>
          <a:p>
            <a:pPr marL="0" indent="0">
              <a:buNone/>
            </a:pPr>
            <a:r>
              <a:rPr lang="fr-FR" dirty="0">
                <a:hlinkClick r:id="rId2"/>
              </a:rPr>
              <a:t>https://sanitation.ansi.org/</a:t>
            </a:r>
            <a:r>
              <a:rPr lang="fr-FR" dirty="0"/>
              <a:t> </a:t>
            </a:r>
          </a:p>
          <a:p>
            <a:pPr marL="0" indent="0">
              <a:buNone/>
            </a:pPr>
            <a:r>
              <a:rPr lang="fr-FR" dirty="0">
                <a:hlinkClick r:id="rId3"/>
              </a:rPr>
              <a:t>https://sanitation.ansi.org/RTTech</a:t>
            </a:r>
            <a:endParaRPr lang="fr-FR" dirty="0"/>
          </a:p>
          <a:p>
            <a:pPr marL="0" indent="0">
              <a:buNone/>
            </a:pPr>
            <a:endParaRPr lang="fr-FR" dirty="0"/>
          </a:p>
          <a:p>
            <a:pPr marL="0" indent="0">
              <a:buNone/>
            </a:pPr>
            <a:endParaRPr lang="en-GB" dirty="0"/>
          </a:p>
        </p:txBody>
      </p:sp>
    </p:spTree>
    <p:extLst>
      <p:ext uri="{BB962C8B-B14F-4D97-AF65-F5344CB8AC3E}">
        <p14:creationId xmlns:p14="http://schemas.microsoft.com/office/powerpoint/2010/main" val="1648090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r-FR" b="1" dirty="0">
                <a:latin typeface="Arial" panose="020B0604020202020204" pitchFamily="34" charset="0"/>
                <a:cs typeface="Arial" panose="020B0604020202020204" pitchFamily="34" charset="0"/>
              </a:rPr>
              <a:t>Comprendre la norme SANS/ISO 30500</a:t>
            </a:r>
          </a:p>
        </p:txBody>
      </p:sp>
      <p:sp>
        <p:nvSpPr>
          <p:cNvPr id="2" name="Slide Number Placeholder 1"/>
          <p:cNvSpPr>
            <a:spLocks noGrp="1"/>
          </p:cNvSpPr>
          <p:nvPr>
            <p:ph type="sldNum" sz="quarter" idx="12"/>
          </p:nvPr>
        </p:nvSpPr>
        <p:spPr/>
        <p:txBody>
          <a:bodyPr/>
          <a:lstStyle/>
          <a:p>
            <a:fld id="{3AF06680-C8A7-4B16-9D12-C8E67A63F5D0}" type="slidenum">
              <a:rPr lang="en-ZA" smtClean="0"/>
              <a:t>24</a:t>
            </a:fld>
            <a:endParaRPr lang="en-ZA" dirty="0"/>
          </a:p>
        </p:txBody>
      </p:sp>
    </p:spTree>
    <p:extLst>
      <p:ext uri="{BB962C8B-B14F-4D97-AF65-F5344CB8AC3E}">
        <p14:creationId xmlns:p14="http://schemas.microsoft.com/office/powerpoint/2010/main" val="3183364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25</a:t>
            </a:fld>
            <a:endParaRPr lang="en-GB" altLang="en-US" dirty="0"/>
          </a:p>
        </p:txBody>
      </p:sp>
      <p:sp>
        <p:nvSpPr>
          <p:cNvPr id="2" name="Text Placeholder 1"/>
          <p:cNvSpPr>
            <a:spLocks noGrp="1"/>
          </p:cNvSpPr>
          <p:nvPr>
            <p:ph type="body" idx="13"/>
          </p:nvPr>
        </p:nvSpPr>
        <p:spPr>
          <a:xfrm>
            <a:off x="4822786" y="135933"/>
            <a:ext cx="5587759" cy="823912"/>
          </a:xfrm>
        </p:spPr>
        <p:txBody>
          <a:bodyPr/>
          <a:lstStyle/>
          <a:p>
            <a:r>
              <a:rPr lang="fr-FR" dirty="0"/>
              <a:t>Processus de certification ISO-30500</a:t>
            </a:r>
          </a:p>
        </p:txBody>
      </p:sp>
      <p:sp>
        <p:nvSpPr>
          <p:cNvPr id="39" name="Content Placeholder 38"/>
          <p:cNvSpPr>
            <a:spLocks noGrp="1"/>
          </p:cNvSpPr>
          <p:nvPr>
            <p:ph idx="1"/>
          </p:nvPr>
        </p:nvSpPr>
        <p:spPr/>
        <p:txBody>
          <a:bodyPr/>
          <a:lstStyle/>
          <a:p>
            <a:pPr marL="0" indent="0">
              <a:lnSpc>
                <a:spcPct val="100000"/>
              </a:lnSpc>
              <a:buNone/>
            </a:pPr>
            <a:endParaRPr lang="en-GB" dirty="0"/>
          </a:p>
          <a:p>
            <a:pPr marL="0" indent="0">
              <a:lnSpc>
                <a:spcPct val="100000"/>
              </a:lnSpc>
              <a:buNone/>
            </a:pPr>
            <a:endParaRPr lang="en-GB" dirty="0"/>
          </a:p>
          <a:p>
            <a:pPr marL="0" indent="0">
              <a:lnSpc>
                <a:spcPct val="100000"/>
              </a:lnSpc>
              <a:buNone/>
            </a:pPr>
            <a:endParaRPr lang="en-GB" dirty="0"/>
          </a:p>
          <a:p>
            <a:pPr marL="0" indent="0">
              <a:lnSpc>
                <a:spcPct val="100000"/>
              </a:lnSpc>
              <a:buNone/>
            </a:pPr>
            <a:endParaRPr lang="en-GB" dirty="0"/>
          </a:p>
          <a:p>
            <a:pPr marL="0" indent="0">
              <a:lnSpc>
                <a:spcPct val="100000"/>
              </a:lnSpc>
              <a:buNone/>
            </a:pPr>
            <a:endParaRPr lang="en-GB" dirty="0"/>
          </a:p>
          <a:p>
            <a:pPr marL="0" indent="0">
              <a:lnSpc>
                <a:spcPct val="100000"/>
              </a:lnSpc>
              <a:buNone/>
            </a:pPr>
            <a:endParaRPr lang="en-GB" dirty="0"/>
          </a:p>
          <a:p>
            <a:pPr lvl="1">
              <a:lnSpc>
                <a:spcPct val="100000"/>
              </a:lnSpc>
            </a:pPr>
            <a:endParaRPr lang="en-GB" b="1" dirty="0"/>
          </a:p>
          <a:p>
            <a:endParaRPr lang="en-GB" dirty="0"/>
          </a:p>
        </p:txBody>
      </p:sp>
      <p:sp>
        <p:nvSpPr>
          <p:cNvPr id="20" name="Rectangle 19"/>
          <p:cNvSpPr/>
          <p:nvPr/>
        </p:nvSpPr>
        <p:spPr>
          <a:xfrm>
            <a:off x="1367814" y="4371261"/>
            <a:ext cx="6501699" cy="1600438"/>
          </a:xfrm>
          <a:prstGeom prst="rect">
            <a:avLst/>
          </a:prstGeom>
          <a:solidFill>
            <a:schemeClr val="accent1">
              <a:lumMod val="40000"/>
              <a:lumOff val="60000"/>
            </a:schemeClr>
          </a:solidFill>
        </p:spPr>
        <p:txBody>
          <a:bodyPr wrap="square">
            <a:spAutoFit/>
          </a:bodyPr>
          <a:lstStyle/>
          <a:p>
            <a:pPr marL="0" lvl="1"/>
            <a:r>
              <a:rPr lang="fr-FR" b="1" u="sng" dirty="0"/>
              <a:t>Classes de systèmes d’assainissement autonome</a:t>
            </a:r>
            <a:r>
              <a:rPr lang="en-ZA" sz="2800" b="1" dirty="0"/>
              <a:t> </a:t>
            </a:r>
            <a:r>
              <a:rPr lang="en-GB" b="1" dirty="0"/>
              <a:t>:</a:t>
            </a:r>
            <a:endParaRPr lang="en-ZA" dirty="0"/>
          </a:p>
          <a:p>
            <a:pPr lvl="0"/>
            <a:r>
              <a:rPr lang="fr-FR" sz="1400" b="1" dirty="0"/>
              <a:t>Classe 1 : un élément d’interface amont et interface aval non biologique. </a:t>
            </a:r>
            <a:endParaRPr lang="en-ZA" sz="1400" b="1" dirty="0"/>
          </a:p>
          <a:p>
            <a:pPr lvl="0"/>
            <a:r>
              <a:rPr lang="fr-FR" sz="1400" b="1" dirty="0"/>
              <a:t>Classe 2 : un élément d’interface amont et interface aval comportant un ou plusieurs processus de traitement biologique.</a:t>
            </a:r>
            <a:endParaRPr lang="en-ZA" sz="1400" b="1" dirty="0"/>
          </a:p>
          <a:p>
            <a:pPr lvl="0"/>
            <a:r>
              <a:rPr lang="fr-FR" sz="1400" b="1" dirty="0"/>
              <a:t>Classe 3 : plusieurs éléments d’interface amont et interface aval comportant un ou plusieurs processus de traitement biologique ou non biologique.</a:t>
            </a:r>
            <a:endParaRPr lang="en-ZA" sz="1400" b="1" dirty="0"/>
          </a:p>
        </p:txBody>
      </p:sp>
      <p:pic>
        <p:nvPicPr>
          <p:cNvPr id="3" name="Picture 2">
            <a:extLst>
              <a:ext uri="{FF2B5EF4-FFF2-40B4-BE49-F238E27FC236}">
                <a16:creationId xmlns:a16="http://schemas.microsoft.com/office/drawing/2014/main" id="{B3E7E503-3C20-439A-BA9F-60BA078F9EAD}"/>
              </a:ext>
            </a:extLst>
          </p:cNvPr>
          <p:cNvPicPr>
            <a:picLocks noChangeAspect="1"/>
          </p:cNvPicPr>
          <p:nvPr/>
        </p:nvPicPr>
        <p:blipFill>
          <a:blip r:embed="rId2"/>
          <a:stretch>
            <a:fillRect/>
          </a:stretch>
        </p:blipFill>
        <p:spPr>
          <a:xfrm>
            <a:off x="838200" y="1386032"/>
            <a:ext cx="9572345" cy="2692222"/>
          </a:xfrm>
          <a:prstGeom prst="rect">
            <a:avLst/>
          </a:prstGeom>
        </p:spPr>
      </p:pic>
    </p:spTree>
    <p:extLst>
      <p:ext uri="{BB962C8B-B14F-4D97-AF65-F5344CB8AC3E}">
        <p14:creationId xmlns:p14="http://schemas.microsoft.com/office/powerpoint/2010/main" val="3789866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05EEA48-329E-4D2C-A2E2-1746664D4BA3}" type="slidenum">
              <a:rPr lang="en-GB" altLang="en-US" smtClean="0"/>
              <a:pPr>
                <a:defRPr/>
              </a:pPr>
              <a:t>26</a:t>
            </a:fld>
            <a:endParaRPr lang="en-GB" altLang="en-US" dirty="0"/>
          </a:p>
        </p:txBody>
      </p:sp>
      <p:sp>
        <p:nvSpPr>
          <p:cNvPr id="4" name="Text Placeholder 3"/>
          <p:cNvSpPr>
            <a:spLocks noGrp="1"/>
          </p:cNvSpPr>
          <p:nvPr>
            <p:ph type="body" idx="13"/>
          </p:nvPr>
        </p:nvSpPr>
        <p:spPr/>
        <p:txBody>
          <a:bodyPr/>
          <a:lstStyle/>
          <a:p>
            <a:r>
              <a:rPr lang="fr-FR" dirty="0"/>
              <a:t>Vue d’ensemble de l’ISO-30500</a:t>
            </a:r>
          </a:p>
        </p:txBody>
      </p:sp>
      <p:sp>
        <p:nvSpPr>
          <p:cNvPr id="3" name="Down Arrow 2"/>
          <p:cNvSpPr/>
          <p:nvPr/>
        </p:nvSpPr>
        <p:spPr>
          <a:xfrm>
            <a:off x="7374451" y="1093787"/>
            <a:ext cx="457200" cy="5083175"/>
          </a:xfrm>
          <a:prstGeom prst="downArrow">
            <a:avLst/>
          </a:prstGeom>
          <a:noFill/>
          <a:ln>
            <a:solidFill>
              <a:srgbClr val="CDA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E8B9196B-3426-4653-B142-9D902586C340}"/>
              </a:ext>
            </a:extLst>
          </p:cNvPr>
          <p:cNvPicPr>
            <a:picLocks noChangeAspect="1"/>
          </p:cNvPicPr>
          <p:nvPr/>
        </p:nvPicPr>
        <p:blipFill>
          <a:blip r:embed="rId2"/>
          <a:stretch>
            <a:fillRect/>
          </a:stretch>
        </p:blipFill>
        <p:spPr>
          <a:xfrm>
            <a:off x="3789692" y="1103652"/>
            <a:ext cx="3584759" cy="5108891"/>
          </a:xfrm>
          <a:prstGeom prst="rect">
            <a:avLst/>
          </a:prstGeom>
        </p:spPr>
      </p:pic>
    </p:spTree>
    <p:extLst>
      <p:ext uri="{BB962C8B-B14F-4D97-AF65-F5344CB8AC3E}">
        <p14:creationId xmlns:p14="http://schemas.microsoft.com/office/powerpoint/2010/main" val="3318658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27</a:t>
            </a:fld>
            <a:endParaRPr lang="en-GB" altLang="en-US" dirty="0"/>
          </a:p>
        </p:txBody>
      </p:sp>
      <p:sp>
        <p:nvSpPr>
          <p:cNvPr id="3" name="Content Placeholder 2"/>
          <p:cNvSpPr>
            <a:spLocks noGrp="1"/>
          </p:cNvSpPr>
          <p:nvPr>
            <p:ph idx="1"/>
          </p:nvPr>
        </p:nvSpPr>
        <p:spPr/>
        <p:txBody>
          <a:bodyPr>
            <a:normAutofit/>
          </a:bodyPr>
          <a:lstStyle/>
          <a:p>
            <a:pPr marL="0" indent="0">
              <a:lnSpc>
                <a:spcPct val="150000"/>
              </a:lnSpc>
              <a:buNone/>
            </a:pPr>
            <a:r>
              <a:rPr lang="fr-FR" b="1" dirty="0"/>
              <a:t>4.1 Exigences utilisateurs  </a:t>
            </a:r>
          </a:p>
          <a:p>
            <a:pPr marL="0" lvl="1" indent="0">
              <a:lnSpc>
                <a:spcPct val="150000"/>
              </a:lnSpc>
              <a:buNone/>
            </a:pPr>
            <a:r>
              <a:rPr lang="fr-FR" sz="2400" b="1" dirty="0"/>
              <a:t>4.2 Système métrique</a:t>
            </a:r>
          </a:p>
          <a:p>
            <a:pPr marL="0" lvl="1" indent="0">
              <a:lnSpc>
                <a:spcPct val="150000"/>
              </a:lnSpc>
              <a:buNone/>
            </a:pPr>
            <a:r>
              <a:rPr lang="fr-FR" sz="2400" b="1" dirty="0"/>
              <a:t>4.3 Capacité nominale</a:t>
            </a:r>
          </a:p>
          <a:p>
            <a:pPr marL="400050" lvl="1" indent="0">
              <a:lnSpc>
                <a:spcPct val="150000"/>
              </a:lnSpc>
              <a:buNone/>
            </a:pPr>
            <a:r>
              <a:rPr lang="fr-FR" dirty="0"/>
              <a:t>4.3.1 Produits entrants traitables.</a:t>
            </a:r>
          </a:p>
          <a:p>
            <a:pPr marL="400050" lvl="1" indent="0">
              <a:lnSpc>
                <a:spcPct val="150000"/>
              </a:lnSpc>
              <a:buNone/>
            </a:pPr>
            <a:r>
              <a:rPr lang="fr-FR" dirty="0"/>
              <a:t>4.3.2 Capacité de traitement.</a:t>
            </a:r>
          </a:p>
          <a:p>
            <a:pPr marL="400050" lvl="1" indent="0">
              <a:lnSpc>
                <a:spcPct val="150000"/>
              </a:lnSpc>
              <a:buNone/>
            </a:pPr>
            <a:r>
              <a:rPr lang="fr-FR" dirty="0">
                <a:solidFill>
                  <a:prstClr val="black"/>
                </a:solidFill>
              </a:rPr>
              <a:t>4.3.3 Produits d’hygiène menstruelle.</a:t>
            </a:r>
          </a:p>
          <a:p>
            <a:pPr marL="400050" lvl="1" indent="0">
              <a:lnSpc>
                <a:spcPct val="150000"/>
              </a:lnSpc>
              <a:buNone/>
            </a:pPr>
            <a:r>
              <a:rPr lang="fr-FR" dirty="0">
                <a:solidFill>
                  <a:prstClr val="black"/>
                </a:solidFill>
              </a:rPr>
              <a:t>4.3.8 Utilisation en continu.</a:t>
            </a:r>
          </a:p>
          <a:p>
            <a:pPr marL="0" lvl="1" indent="0">
              <a:buNone/>
            </a:pPr>
            <a:r>
              <a:rPr lang="fr-FR" sz="2400" b="1" dirty="0">
                <a:solidFill>
                  <a:prstClr val="black"/>
                </a:solidFill>
              </a:rPr>
              <a:t>4.5 </a:t>
            </a:r>
            <a:r>
              <a:rPr lang="fr-FR" sz="2400" b="1" dirty="0"/>
              <a:t>Durée de vie prévue à la conception</a:t>
            </a:r>
            <a:endParaRPr lang="fr-FR" sz="2400" b="1" dirty="0">
              <a:solidFill>
                <a:prstClr val="black"/>
              </a:solidFill>
            </a:endParaRPr>
          </a:p>
          <a:p>
            <a:pPr marL="400050" lvl="1" indent="0">
              <a:lnSpc>
                <a:spcPct val="150000"/>
              </a:lnSpc>
              <a:buNone/>
            </a:pPr>
            <a:endParaRPr lang="en-GB" dirty="0">
              <a:solidFill>
                <a:prstClr val="black"/>
              </a:solidFill>
            </a:endParaRPr>
          </a:p>
          <a:p>
            <a:pPr marL="400050" lvl="1" indent="0">
              <a:lnSpc>
                <a:spcPct val="150000"/>
              </a:lnSpc>
              <a:buNone/>
            </a:pPr>
            <a:endParaRPr lang="en-GB" dirty="0"/>
          </a:p>
          <a:p>
            <a:pPr marL="0" lvl="1" indent="0">
              <a:lnSpc>
                <a:spcPct val="150000"/>
              </a:lnSpc>
              <a:buNone/>
            </a:pPr>
            <a:endParaRPr lang="en-GB" sz="2400" dirty="0"/>
          </a:p>
        </p:txBody>
      </p:sp>
      <p:pic>
        <p:nvPicPr>
          <p:cNvPr id="10" name="Picture 9"/>
          <p:cNvPicPr>
            <a:picLocks noChangeAspect="1"/>
          </p:cNvPicPr>
          <p:nvPr/>
        </p:nvPicPr>
        <p:blipFill>
          <a:blip r:embed="rId3"/>
          <a:stretch>
            <a:fillRect/>
          </a:stretch>
        </p:blipFill>
        <p:spPr>
          <a:xfrm>
            <a:off x="659683" y="1093025"/>
            <a:ext cx="2701634" cy="5083938"/>
          </a:xfrm>
          <a:prstGeom prst="rect">
            <a:avLst/>
          </a:prstGeom>
        </p:spPr>
      </p:pic>
      <p:sp>
        <p:nvSpPr>
          <p:cNvPr id="11" name="Rectangle 10"/>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2" name="TextBox 11"/>
          <p:cNvSpPr txBox="1"/>
          <p:nvPr/>
        </p:nvSpPr>
        <p:spPr>
          <a:xfrm>
            <a:off x="29028" y="844061"/>
            <a:ext cx="677108" cy="5697415"/>
          </a:xfrm>
          <a:prstGeom prst="rect">
            <a:avLst/>
          </a:prstGeom>
          <a:noFill/>
        </p:spPr>
        <p:txBody>
          <a:bodyPr vert="vert270" wrap="square" rtlCol="0">
            <a:spAutoFit/>
          </a:bodyPr>
          <a:lstStyle/>
          <a:p>
            <a:pPr algn="ctr"/>
            <a:r>
              <a:rPr lang="fr-FR" sz="3200" dirty="0"/>
              <a:t>Liste de contrôle des documents</a:t>
            </a:r>
          </a:p>
        </p:txBody>
      </p:sp>
      <p:sp>
        <p:nvSpPr>
          <p:cNvPr id="7" name="Rectangle 6">
            <a:extLst>
              <a:ext uri="{FF2B5EF4-FFF2-40B4-BE49-F238E27FC236}">
                <a16:creationId xmlns:a16="http://schemas.microsoft.com/office/drawing/2014/main" id="{BF81DAB7-48E2-4C2F-98B2-4DF4935306A9}"/>
              </a:ext>
            </a:extLst>
          </p:cNvPr>
          <p:cNvSpPr/>
          <p:nvPr/>
        </p:nvSpPr>
        <p:spPr>
          <a:xfrm>
            <a:off x="790385" y="1255594"/>
            <a:ext cx="2416839" cy="286604"/>
          </a:xfrm>
          <a:prstGeom prst="rect">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Informations techniques générales</a:t>
            </a:r>
          </a:p>
        </p:txBody>
      </p:sp>
    </p:spTree>
    <p:extLst>
      <p:ext uri="{BB962C8B-B14F-4D97-AF65-F5344CB8AC3E}">
        <p14:creationId xmlns:p14="http://schemas.microsoft.com/office/powerpoint/2010/main" val="2735565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28</a:t>
            </a:fld>
            <a:endParaRPr lang="en-GB" altLang="en-US" dirty="0"/>
          </a:p>
        </p:txBody>
      </p:sp>
      <p:sp>
        <p:nvSpPr>
          <p:cNvPr id="3" name="Content Placeholder 2"/>
          <p:cNvSpPr>
            <a:spLocks noGrp="1"/>
          </p:cNvSpPr>
          <p:nvPr>
            <p:ph idx="1"/>
          </p:nvPr>
        </p:nvSpPr>
        <p:spPr>
          <a:xfrm>
            <a:off x="3445566" y="1093025"/>
            <a:ext cx="7152096" cy="5083938"/>
          </a:xfrm>
        </p:spPr>
        <p:txBody>
          <a:bodyPr>
            <a:normAutofit/>
          </a:bodyPr>
          <a:lstStyle/>
          <a:p>
            <a:pPr marL="0" indent="0">
              <a:lnSpc>
                <a:spcPct val="100000"/>
              </a:lnSpc>
              <a:buNone/>
            </a:pPr>
            <a:r>
              <a:rPr lang="fr-FR" b="1" dirty="0"/>
              <a:t>4.7 Conception sécurisée</a:t>
            </a:r>
          </a:p>
          <a:p>
            <a:pPr marL="0" lvl="1" indent="0">
              <a:lnSpc>
                <a:spcPct val="100000"/>
              </a:lnSpc>
              <a:buNone/>
            </a:pPr>
            <a:r>
              <a:rPr lang="fr-FR" sz="2400" b="1" dirty="0"/>
              <a:t>4.8 Conditions de fonctionnement</a:t>
            </a:r>
          </a:p>
          <a:p>
            <a:pPr marL="400050" lvl="2" indent="0">
              <a:lnSpc>
                <a:spcPct val="100000"/>
              </a:lnSpc>
              <a:buNone/>
            </a:pPr>
            <a:r>
              <a:rPr lang="fr-FR" sz="2000" dirty="0"/>
              <a:t>4.8.1 Plage de température ambiante</a:t>
            </a:r>
          </a:p>
          <a:p>
            <a:pPr marL="342900" lvl="3" indent="0">
              <a:lnSpc>
                <a:spcPct val="100000"/>
              </a:lnSpc>
              <a:buNone/>
            </a:pPr>
            <a:r>
              <a:rPr lang="fr-FR" sz="2000" dirty="0">
                <a:solidFill>
                  <a:prstClr val="black"/>
                </a:solidFill>
              </a:rPr>
              <a:t>4.8.2  Humidité de l’air ambiant</a:t>
            </a:r>
          </a:p>
          <a:p>
            <a:pPr marL="0" lvl="1" indent="0">
              <a:lnSpc>
                <a:spcPct val="110000"/>
              </a:lnSpc>
              <a:buNone/>
            </a:pPr>
            <a:r>
              <a:rPr lang="fr-FR" sz="2400" b="1" dirty="0">
                <a:solidFill>
                  <a:prstClr val="black"/>
                </a:solidFill>
              </a:rPr>
              <a:t>4.12 </a:t>
            </a:r>
            <a:r>
              <a:rPr lang="fr-FR" sz="2400" b="1" dirty="0"/>
              <a:t>Exigences générales de conception liées  	à la sécurité</a:t>
            </a:r>
            <a:endParaRPr lang="fr-FR" sz="2400" b="1" dirty="0">
              <a:solidFill>
                <a:prstClr val="black"/>
              </a:solidFill>
            </a:endParaRPr>
          </a:p>
          <a:p>
            <a:pPr marL="400050" lvl="1" indent="0">
              <a:lnSpc>
                <a:spcPct val="110000"/>
              </a:lnSpc>
              <a:buNone/>
            </a:pPr>
            <a:r>
              <a:rPr lang="fr-FR" dirty="0">
                <a:solidFill>
                  <a:prstClr val="black"/>
                </a:solidFill>
              </a:rPr>
              <a:t>4.12.1 </a:t>
            </a:r>
            <a:r>
              <a:rPr lang="fr-FR" dirty="0"/>
              <a:t>Sécurité des arêtes, des angles et des surfaces.</a:t>
            </a:r>
            <a:endParaRPr lang="fr-FR" dirty="0">
              <a:solidFill>
                <a:prstClr val="black"/>
              </a:solidFill>
            </a:endParaRPr>
          </a:p>
          <a:p>
            <a:pPr marL="400050" lvl="3" indent="0">
              <a:lnSpc>
                <a:spcPct val="110000"/>
              </a:lnSpc>
              <a:buNone/>
            </a:pPr>
            <a:r>
              <a:rPr lang="fr-FR" sz="2000" dirty="0">
                <a:solidFill>
                  <a:prstClr val="black"/>
                </a:solidFill>
              </a:rPr>
              <a:t>4.12.2 </a:t>
            </a:r>
            <a:r>
              <a:rPr lang="fr-FR" sz="2000" dirty="0"/>
              <a:t>Protection contre les incendies et les explosions.</a:t>
            </a:r>
            <a:endParaRPr lang="fr-FR" sz="2000" dirty="0">
              <a:solidFill>
                <a:prstClr val="black"/>
              </a:solidFill>
            </a:endParaRPr>
          </a:p>
          <a:p>
            <a:pPr marL="400050" lvl="1" indent="0">
              <a:lnSpc>
                <a:spcPct val="100000"/>
              </a:lnSpc>
              <a:buNone/>
            </a:pPr>
            <a:r>
              <a:rPr lang="fr-FR" dirty="0"/>
              <a:t>4.12.3 Intégrité de la structure.</a:t>
            </a:r>
          </a:p>
          <a:p>
            <a:pPr marL="400050" lvl="3" indent="0">
              <a:buNone/>
            </a:pPr>
            <a:r>
              <a:rPr lang="fr-FR" sz="2000" dirty="0">
                <a:solidFill>
                  <a:prstClr val="black"/>
                </a:solidFill>
              </a:rPr>
              <a:t>4.12.5 </a:t>
            </a:r>
            <a:r>
              <a:rPr lang="fr-FR" sz="2000" dirty="0"/>
              <a:t>Systèmes souterrains.</a:t>
            </a:r>
            <a:endParaRPr lang="fr-FR" sz="2000" dirty="0">
              <a:solidFill>
                <a:prstClr val="black"/>
              </a:solidFill>
            </a:endParaRPr>
          </a:p>
          <a:p>
            <a:pPr marL="400050" lvl="1" indent="0">
              <a:lnSpc>
                <a:spcPct val="110000"/>
              </a:lnSpc>
              <a:buNone/>
            </a:pPr>
            <a:r>
              <a:rPr lang="fr-FR" dirty="0"/>
              <a:t>4.12.6 Influences extérieures.</a:t>
            </a:r>
          </a:p>
          <a:p>
            <a:pPr marL="0" lvl="3" indent="0">
              <a:lnSpc>
                <a:spcPct val="110000"/>
              </a:lnSpc>
              <a:buNone/>
            </a:pPr>
            <a:r>
              <a:rPr lang="fr-FR" sz="2400" b="1" dirty="0">
                <a:solidFill>
                  <a:prstClr val="black"/>
                </a:solidFill>
              </a:rPr>
              <a:t>5.1 </a:t>
            </a:r>
            <a:r>
              <a:rPr lang="fr-FR" sz="2400" b="1" dirty="0"/>
              <a:t>Évaluation de la sécurité</a:t>
            </a:r>
            <a:r>
              <a:rPr lang="en-ZA" sz="1800" dirty="0"/>
              <a:t>	</a:t>
            </a:r>
          </a:p>
          <a:p>
            <a:pPr marL="400050" lvl="3" indent="0">
              <a:lnSpc>
                <a:spcPct val="110000"/>
              </a:lnSpc>
              <a:buNone/>
            </a:pPr>
            <a:endParaRPr lang="en-GB" sz="2000" dirty="0">
              <a:solidFill>
                <a:prstClr val="black"/>
              </a:solidFill>
            </a:endParaRPr>
          </a:p>
          <a:p>
            <a:pPr marL="1143000" lvl="3" indent="-285750">
              <a:lnSpc>
                <a:spcPct val="100000"/>
              </a:lnSpc>
            </a:pPr>
            <a:endParaRPr lang="en-GB" sz="2000" dirty="0">
              <a:solidFill>
                <a:prstClr val="black"/>
              </a:solidFill>
            </a:endParaRPr>
          </a:p>
          <a:p>
            <a:pPr marL="857250" lvl="3" indent="0">
              <a:lnSpc>
                <a:spcPct val="100000"/>
              </a:lnSpc>
              <a:buNone/>
            </a:pPr>
            <a:endParaRPr lang="en-ZA" sz="1800" dirty="0"/>
          </a:p>
        </p:txBody>
      </p:sp>
      <p:pic>
        <p:nvPicPr>
          <p:cNvPr id="6" name="Picture 5"/>
          <p:cNvPicPr>
            <a:picLocks noChangeAspect="1"/>
          </p:cNvPicPr>
          <p:nvPr/>
        </p:nvPicPr>
        <p:blipFill>
          <a:blip r:embed="rId2"/>
          <a:stretch>
            <a:fillRect/>
          </a:stretch>
        </p:blipFill>
        <p:spPr>
          <a:xfrm>
            <a:off x="649941"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8" name="TextBox 7"/>
          <p:cNvSpPr txBox="1"/>
          <p:nvPr/>
        </p:nvSpPr>
        <p:spPr>
          <a:xfrm>
            <a:off x="29028" y="820616"/>
            <a:ext cx="677108" cy="5474676"/>
          </a:xfrm>
          <a:prstGeom prst="rect">
            <a:avLst/>
          </a:prstGeom>
          <a:noFill/>
        </p:spPr>
        <p:txBody>
          <a:bodyPr vert="vert270" wrap="square" rtlCol="0">
            <a:spAutoFit/>
          </a:bodyPr>
          <a:lstStyle/>
          <a:p>
            <a:pPr algn="ctr"/>
            <a:r>
              <a:rPr lang="fr-FR" sz="3200" dirty="0"/>
              <a:t>Liste de contrôle des documents</a:t>
            </a:r>
          </a:p>
        </p:txBody>
      </p:sp>
      <p:sp>
        <p:nvSpPr>
          <p:cNvPr id="9" name="Rectangle 8">
            <a:extLst>
              <a:ext uri="{FF2B5EF4-FFF2-40B4-BE49-F238E27FC236}">
                <a16:creationId xmlns:a16="http://schemas.microsoft.com/office/drawing/2014/main" id="{84D81C99-F1BB-4C2B-AD95-D9C9EDDA61DF}"/>
              </a:ext>
            </a:extLst>
          </p:cNvPr>
          <p:cNvSpPr/>
          <p:nvPr/>
        </p:nvSpPr>
        <p:spPr>
          <a:xfrm>
            <a:off x="888465" y="1801505"/>
            <a:ext cx="2224585" cy="341194"/>
          </a:xfrm>
          <a:prstGeom prst="rect">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Généralités : Sécurité</a:t>
            </a:r>
          </a:p>
        </p:txBody>
      </p:sp>
    </p:spTree>
    <p:extLst>
      <p:ext uri="{BB962C8B-B14F-4D97-AF65-F5344CB8AC3E}">
        <p14:creationId xmlns:p14="http://schemas.microsoft.com/office/powerpoint/2010/main" val="2913122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29</a:t>
            </a:fld>
            <a:endParaRPr lang="en-GB" altLang="en-US" dirty="0"/>
          </a:p>
        </p:txBody>
      </p:sp>
      <p:sp>
        <p:nvSpPr>
          <p:cNvPr id="3" name="Content Placeholder 2"/>
          <p:cNvSpPr>
            <a:spLocks noGrp="1"/>
          </p:cNvSpPr>
          <p:nvPr>
            <p:ph idx="1"/>
          </p:nvPr>
        </p:nvSpPr>
        <p:spPr/>
        <p:txBody>
          <a:bodyPr>
            <a:normAutofit/>
          </a:bodyPr>
          <a:lstStyle/>
          <a:p>
            <a:pPr marL="0" indent="0">
              <a:buNone/>
            </a:pPr>
            <a:r>
              <a:rPr lang="fr-FR" b="1" dirty="0"/>
              <a:t>4.9 Exigences relatives aux composants des systèmes d’assainissement</a:t>
            </a:r>
          </a:p>
          <a:p>
            <a:pPr marL="403225" indent="0">
              <a:buNone/>
            </a:pPr>
            <a:r>
              <a:rPr lang="fr-FR" sz="2000" dirty="0"/>
              <a:t>4.9.1 Généralités.</a:t>
            </a:r>
          </a:p>
          <a:p>
            <a:pPr marL="403225" lvl="1" indent="0">
              <a:lnSpc>
                <a:spcPct val="100000"/>
              </a:lnSpc>
              <a:buNone/>
            </a:pPr>
            <a:r>
              <a:rPr lang="fr-FR" dirty="0">
                <a:solidFill>
                  <a:prstClr val="black"/>
                </a:solidFill>
              </a:rPr>
              <a:t>4.9.2 </a:t>
            </a:r>
            <a:r>
              <a:rPr lang="fr-FR" dirty="0"/>
              <a:t>Conception hygiénique.</a:t>
            </a:r>
            <a:endParaRPr lang="fr-FR" sz="1800" dirty="0"/>
          </a:p>
          <a:p>
            <a:pPr marL="403225" indent="0">
              <a:buNone/>
            </a:pPr>
            <a:r>
              <a:rPr lang="fr-FR" sz="2000" dirty="0"/>
              <a:t>4.12.4 Prévention du contact avec des effluents dangereux et de leur réutilisation.</a:t>
            </a:r>
          </a:p>
          <a:p>
            <a:pPr marL="0" lvl="0" indent="0">
              <a:buNone/>
            </a:pPr>
            <a:r>
              <a:rPr lang="fr-FR" b="1" dirty="0">
                <a:solidFill>
                  <a:prstClr val="black"/>
                </a:solidFill>
              </a:rPr>
              <a:t>5.7 </a:t>
            </a:r>
            <a:r>
              <a:rPr lang="fr-FR" b="1" dirty="0"/>
              <a:t>Fiabilité des dispositifs de transport</a:t>
            </a:r>
            <a:endParaRPr lang="fr-FR" sz="2000" b="1" dirty="0">
              <a:solidFill>
                <a:prstClr val="black"/>
              </a:solidFill>
            </a:endParaRPr>
          </a:p>
          <a:p>
            <a:pPr marL="0" lvl="0" indent="0">
              <a:buNone/>
            </a:pPr>
            <a:r>
              <a:rPr lang="fr-FR" b="1" dirty="0">
                <a:solidFill>
                  <a:prstClr val="black"/>
                </a:solidFill>
              </a:rPr>
              <a:t>6.7 Joint hydraulique</a:t>
            </a:r>
          </a:p>
          <a:p>
            <a:pPr marL="403225" lvl="1" indent="0">
              <a:lnSpc>
                <a:spcPct val="100000"/>
              </a:lnSpc>
              <a:buNone/>
            </a:pPr>
            <a:endParaRPr lang="en-GB" dirty="0">
              <a:solidFill>
                <a:prstClr val="black"/>
              </a:solidFill>
            </a:endParaRPr>
          </a:p>
        </p:txBody>
      </p:sp>
      <p:pic>
        <p:nvPicPr>
          <p:cNvPr id="6" name="Picture 5"/>
          <p:cNvPicPr>
            <a:picLocks noChangeAspect="1"/>
          </p:cNvPicPr>
          <p:nvPr/>
        </p:nvPicPr>
        <p:blipFill>
          <a:blip r:embed="rId3"/>
          <a:stretch>
            <a:fillRect/>
          </a:stretch>
        </p:blipFill>
        <p:spPr>
          <a:xfrm>
            <a:off x="653142"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597877"/>
            <a:ext cx="677108" cy="5709138"/>
          </a:xfrm>
          <a:prstGeom prst="rect">
            <a:avLst/>
          </a:prstGeom>
          <a:noFill/>
        </p:spPr>
        <p:txBody>
          <a:bodyPr vert="vert270" wrap="square" rtlCol="0">
            <a:spAutoFit/>
          </a:bodyPr>
          <a:lstStyle/>
          <a:p>
            <a:pPr algn="ctr"/>
            <a:r>
              <a:rPr lang="fr-FR" sz="3200" dirty="0"/>
              <a:t>Liste de contrôle des documents</a:t>
            </a:r>
          </a:p>
        </p:txBody>
      </p:sp>
      <p:sp>
        <p:nvSpPr>
          <p:cNvPr id="8" name="Rectangle 7">
            <a:extLst>
              <a:ext uri="{FF2B5EF4-FFF2-40B4-BE49-F238E27FC236}">
                <a16:creationId xmlns:a16="http://schemas.microsoft.com/office/drawing/2014/main" id="{17704DBE-FD6A-4FC6-9171-E91AAC714783}"/>
              </a:ext>
            </a:extLst>
          </p:cNvPr>
          <p:cNvSpPr/>
          <p:nvPr/>
        </p:nvSpPr>
        <p:spPr>
          <a:xfrm>
            <a:off x="891666" y="2470245"/>
            <a:ext cx="2224585" cy="341194"/>
          </a:xfrm>
          <a:prstGeom prst="rect">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Conception Sécurisée</a:t>
            </a:r>
          </a:p>
        </p:txBody>
      </p:sp>
    </p:spTree>
    <p:extLst>
      <p:ext uri="{BB962C8B-B14F-4D97-AF65-F5344CB8AC3E}">
        <p14:creationId xmlns:p14="http://schemas.microsoft.com/office/powerpoint/2010/main" val="413469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3"/>
          </p:nvPr>
        </p:nvSpPr>
        <p:spPr/>
        <p:txBody>
          <a:bodyPr/>
          <a:lstStyle/>
          <a:p>
            <a:r>
              <a:rPr lang="fr-FR" dirty="0"/>
              <a:t>Contexte</a:t>
            </a:r>
          </a:p>
        </p:txBody>
      </p:sp>
      <p:sp>
        <p:nvSpPr>
          <p:cNvPr id="3" name="Content Placeholder 2"/>
          <p:cNvSpPr>
            <a:spLocks noGrp="1"/>
          </p:cNvSpPr>
          <p:nvPr>
            <p:ph idx="1"/>
          </p:nvPr>
        </p:nvSpPr>
        <p:spPr>
          <a:xfrm>
            <a:off x="838200" y="1385256"/>
            <a:ext cx="9572345" cy="5083938"/>
          </a:xfrm>
        </p:spPr>
        <p:txBody>
          <a:bodyPr>
            <a:normAutofit/>
          </a:bodyPr>
          <a:lstStyle/>
          <a:p>
            <a:pPr marL="457200" indent="-457200" algn="just">
              <a:lnSpc>
                <a:spcPct val="100000"/>
              </a:lnSpc>
              <a:spcBef>
                <a:spcPts val="600"/>
              </a:spcBef>
            </a:pPr>
            <a:r>
              <a:rPr lang="fr-FR" b="1" dirty="0"/>
              <a:t>ISO 30500:2018 </a:t>
            </a:r>
            <a:r>
              <a:rPr lang="fr-FR" dirty="0"/>
              <a:t>publiée au mois d’octobre 2018, spécifie les exigences générales de performance et de sécurité pour la conception et les essais ainsi que les considérations de durabilité </a:t>
            </a:r>
            <a:r>
              <a:rPr lang="fr-FR" b="1" dirty="0"/>
              <a:t>des systèmes d’assainissement autonome (NSSS)</a:t>
            </a:r>
            <a:r>
              <a:rPr lang="fr-FR" dirty="0"/>
              <a:t>. </a:t>
            </a:r>
            <a:r>
              <a:rPr lang="fr-FR" b="1" dirty="0">
                <a:solidFill>
                  <a:srgbClr val="FF0000"/>
                </a:solidFill>
              </a:rPr>
              <a:t>Adoptée par la SABS en 2019 – SANS 30500:2019. </a:t>
            </a:r>
          </a:p>
          <a:p>
            <a:pPr marL="457200" indent="-457200" algn="just">
              <a:lnSpc>
                <a:spcPct val="100000"/>
              </a:lnSpc>
              <a:spcBef>
                <a:spcPts val="600"/>
              </a:spcBef>
            </a:pPr>
            <a:r>
              <a:rPr lang="fr-FR" b="1" dirty="0"/>
              <a:t>ISO 30500:2018 </a:t>
            </a:r>
            <a:r>
              <a:rPr lang="fr-FR" dirty="0"/>
              <a:t>a été élaborée par des experts émanant de 32 états participants et 16 pays observateurs (membres).</a:t>
            </a:r>
          </a:p>
          <a:p>
            <a:pPr marL="457200" indent="-457200"/>
            <a:r>
              <a:rPr lang="fr-FR" dirty="0"/>
              <a:t>La norme a déjà été adoptée par 13 pays, dont  8 qui se trouvent en Afrique, y compris l’Afrique du Sud.</a:t>
            </a:r>
          </a:p>
          <a:p>
            <a:pPr marL="457200" indent="-457200">
              <a:buFont typeface="Arial" panose="020B0604020202020204" pitchFamily="34" charset="0"/>
              <a:buChar char="•"/>
            </a:pPr>
            <a:endParaRPr lang="en-ZA" dirty="0"/>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1258683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30</a:t>
            </a:fld>
            <a:endParaRPr lang="en-GB" altLang="en-US" dirty="0"/>
          </a:p>
        </p:txBody>
      </p:sp>
      <p:sp>
        <p:nvSpPr>
          <p:cNvPr id="3" name="Content Placeholder 2"/>
          <p:cNvSpPr>
            <a:spLocks noGrp="1"/>
          </p:cNvSpPr>
          <p:nvPr>
            <p:ph idx="1"/>
          </p:nvPr>
        </p:nvSpPr>
        <p:spPr/>
        <p:txBody>
          <a:bodyPr>
            <a:normAutofit/>
          </a:bodyPr>
          <a:lstStyle/>
          <a:p>
            <a:pPr marL="403225" indent="0">
              <a:buNone/>
            </a:pPr>
            <a:r>
              <a:rPr lang="en-GB" sz="2000" b="1" dirty="0"/>
              <a:t>4.9.4 </a:t>
            </a:r>
            <a:r>
              <a:rPr lang="fr-FR" sz="2000" b="1" dirty="0"/>
              <a:t>Facilité de nettoyage des surfaces</a:t>
            </a:r>
            <a:endParaRPr lang="en-GB" sz="2000" b="1" dirty="0"/>
          </a:p>
          <a:p>
            <a:pPr marL="403225" lvl="1" indent="0">
              <a:buNone/>
            </a:pPr>
            <a:r>
              <a:rPr lang="en-GB" b="1" dirty="0">
                <a:solidFill>
                  <a:prstClr val="black"/>
                </a:solidFill>
              </a:rPr>
              <a:t>4.9.5 </a:t>
            </a:r>
            <a:r>
              <a:rPr lang="fr-FR" b="1" dirty="0"/>
              <a:t>Additifs chimiques et biologiques</a:t>
            </a:r>
            <a:endParaRPr lang="en-GB" b="1" dirty="0">
              <a:solidFill>
                <a:prstClr val="black"/>
              </a:solidFill>
            </a:endParaRPr>
          </a:p>
          <a:p>
            <a:pPr marL="403225" lvl="0" indent="-6350">
              <a:buNone/>
            </a:pPr>
            <a:r>
              <a:rPr lang="en-ZA" sz="2000" b="1" dirty="0">
                <a:solidFill>
                  <a:prstClr val="black"/>
                </a:solidFill>
              </a:rPr>
              <a:t>4.10.1 </a:t>
            </a:r>
            <a:r>
              <a:rPr lang="fr-FR" sz="2000" b="1" dirty="0"/>
              <a:t>Durabilité des matériaux</a:t>
            </a:r>
            <a:endParaRPr lang="en-GB" sz="2000" b="1" dirty="0">
              <a:solidFill>
                <a:prstClr val="black"/>
              </a:solidFill>
            </a:endParaRPr>
          </a:p>
          <a:p>
            <a:pPr marL="403225" lvl="0" indent="-6350">
              <a:lnSpc>
                <a:spcPct val="100000"/>
              </a:lnSpc>
              <a:buNone/>
            </a:pPr>
            <a:r>
              <a:rPr lang="en-ZA" sz="1800" b="1" dirty="0">
                <a:solidFill>
                  <a:prstClr val="black"/>
                </a:solidFill>
              </a:rPr>
              <a:t>4.10.2 </a:t>
            </a:r>
            <a:r>
              <a:rPr lang="fr-FR" sz="1800" b="1" dirty="0"/>
              <a:t>Résistance au feu des matériaux</a:t>
            </a:r>
            <a:endParaRPr lang="en-GB" sz="1800" b="1" dirty="0">
              <a:solidFill>
                <a:prstClr val="black"/>
              </a:solidFill>
            </a:endParaRPr>
          </a:p>
          <a:p>
            <a:pPr marL="0" lvl="0" indent="0">
              <a:lnSpc>
                <a:spcPct val="100000"/>
              </a:lnSpc>
              <a:buNone/>
            </a:pPr>
            <a:r>
              <a:rPr lang="en-ZA" sz="2000" b="1" dirty="0">
                <a:solidFill>
                  <a:prstClr val="black"/>
                </a:solidFill>
              </a:rPr>
              <a:t>4.11 </a:t>
            </a:r>
            <a:r>
              <a:rPr lang="fr-FR" sz="2000" b="1" dirty="0"/>
              <a:t>Connexions et éléments d’assemblage</a:t>
            </a:r>
            <a:endParaRPr lang="en-GB" sz="2000" b="1" dirty="0">
              <a:solidFill>
                <a:prstClr val="black"/>
              </a:solidFill>
            </a:endParaRPr>
          </a:p>
          <a:p>
            <a:pPr marL="403225" lvl="0" indent="-6350">
              <a:buNone/>
            </a:pPr>
            <a:endParaRPr lang="en-GB" sz="2000" dirty="0">
              <a:solidFill>
                <a:prstClr val="black"/>
              </a:solidFill>
            </a:endParaRPr>
          </a:p>
        </p:txBody>
      </p:sp>
      <p:pic>
        <p:nvPicPr>
          <p:cNvPr id="6" name="Picture 5"/>
          <p:cNvPicPr>
            <a:picLocks noChangeAspect="1"/>
          </p:cNvPicPr>
          <p:nvPr/>
        </p:nvPicPr>
        <p:blipFill>
          <a:blip r:embed="rId3"/>
          <a:stretch>
            <a:fillRect/>
          </a:stretch>
        </p:blipFill>
        <p:spPr>
          <a:xfrm>
            <a:off x="653142"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644770"/>
            <a:ext cx="677108" cy="5685692"/>
          </a:xfrm>
          <a:prstGeom prst="rect">
            <a:avLst/>
          </a:prstGeom>
          <a:noFill/>
        </p:spPr>
        <p:txBody>
          <a:bodyPr vert="vert270" wrap="square" rtlCol="0">
            <a:spAutoFit/>
          </a:bodyPr>
          <a:lstStyle/>
          <a:p>
            <a:pPr algn="ctr"/>
            <a:r>
              <a:rPr lang="fr-FR" sz="3200" dirty="0"/>
              <a:t>Liste de contrôle des documents</a:t>
            </a:r>
          </a:p>
        </p:txBody>
      </p:sp>
      <p:sp>
        <p:nvSpPr>
          <p:cNvPr id="8" name="Rectangle 7">
            <a:extLst>
              <a:ext uri="{FF2B5EF4-FFF2-40B4-BE49-F238E27FC236}">
                <a16:creationId xmlns:a16="http://schemas.microsoft.com/office/drawing/2014/main" id="{A6F00B0D-99B6-4618-8C50-801C0138D8B6}"/>
              </a:ext>
            </a:extLst>
          </p:cNvPr>
          <p:cNvSpPr/>
          <p:nvPr/>
        </p:nvSpPr>
        <p:spPr>
          <a:xfrm>
            <a:off x="1004502" y="3087806"/>
            <a:ext cx="2224585" cy="341194"/>
          </a:xfrm>
          <a:prstGeom prst="rect">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Sécurité des matériaux</a:t>
            </a:r>
          </a:p>
        </p:txBody>
      </p:sp>
    </p:spTree>
    <p:extLst>
      <p:ext uri="{BB962C8B-B14F-4D97-AF65-F5344CB8AC3E}">
        <p14:creationId xmlns:p14="http://schemas.microsoft.com/office/powerpoint/2010/main" val="1502901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31</a:t>
            </a:fld>
            <a:endParaRPr lang="en-GB" altLang="en-US" dirty="0"/>
          </a:p>
        </p:txBody>
      </p:sp>
      <p:sp>
        <p:nvSpPr>
          <p:cNvPr id="3" name="Content Placeholder 2"/>
          <p:cNvSpPr>
            <a:spLocks noGrp="1"/>
          </p:cNvSpPr>
          <p:nvPr>
            <p:ph idx="1"/>
          </p:nvPr>
        </p:nvSpPr>
        <p:spPr/>
        <p:txBody>
          <a:bodyPr>
            <a:normAutofit/>
          </a:bodyPr>
          <a:lstStyle/>
          <a:p>
            <a:pPr marL="0" indent="0">
              <a:buNone/>
            </a:pPr>
            <a:r>
              <a:rPr lang="fr-FR" b="1" dirty="0"/>
              <a:t>5.4 Exigences mécaniques</a:t>
            </a:r>
          </a:p>
          <a:p>
            <a:pPr marL="396875" indent="0">
              <a:buNone/>
            </a:pPr>
            <a:r>
              <a:rPr lang="fr-FR" sz="2000" dirty="0"/>
              <a:t>5.4.1 Équipements sous pression ou sous vide.</a:t>
            </a:r>
          </a:p>
          <a:p>
            <a:pPr marL="396875" indent="0">
              <a:buNone/>
            </a:pPr>
            <a:r>
              <a:rPr lang="fr-FR" sz="2000" dirty="0"/>
              <a:t>5.4.2 Tuyauteries, tuyaux et réservoirs.</a:t>
            </a:r>
          </a:p>
          <a:p>
            <a:pPr marL="396875" lvl="0" indent="0">
              <a:lnSpc>
                <a:spcPct val="100000"/>
              </a:lnSpc>
              <a:buNone/>
            </a:pPr>
            <a:r>
              <a:rPr lang="fr-FR" sz="2000" dirty="0">
                <a:solidFill>
                  <a:prstClr val="black"/>
                </a:solidFill>
              </a:rPr>
              <a:t>5.4.3 </a:t>
            </a:r>
            <a:r>
              <a:rPr lang="fr-FR" sz="2000" dirty="0"/>
              <a:t>Parties mobiles et rotatives.</a:t>
            </a:r>
            <a:endParaRPr lang="fr-FR" sz="2000" dirty="0">
              <a:solidFill>
                <a:prstClr val="black"/>
              </a:solidFill>
            </a:endParaRPr>
          </a:p>
          <a:p>
            <a:pPr marL="396875" lvl="1" indent="0">
              <a:lnSpc>
                <a:spcPct val="100000"/>
              </a:lnSpc>
              <a:buNone/>
            </a:pPr>
            <a:r>
              <a:rPr lang="fr-FR" dirty="0">
                <a:solidFill>
                  <a:prstClr val="black"/>
                </a:solidFill>
              </a:rPr>
              <a:t>5.4.4 </a:t>
            </a:r>
            <a:r>
              <a:rPr lang="fr-FR" dirty="0"/>
              <a:t>Protection anti-retour.</a:t>
            </a:r>
            <a:endParaRPr lang="fr-FR" dirty="0">
              <a:solidFill>
                <a:prstClr val="black"/>
              </a:solidFill>
            </a:endParaRPr>
          </a:p>
          <a:p>
            <a:pPr marL="396875" indent="0">
              <a:lnSpc>
                <a:spcPct val="100000"/>
              </a:lnSpc>
              <a:buNone/>
            </a:pPr>
            <a:r>
              <a:rPr lang="fr-FR" sz="2000" dirty="0"/>
              <a:t>5.5.1 Températures élevées des pièces et des surfaces. </a:t>
            </a:r>
          </a:p>
          <a:p>
            <a:pPr marL="396875" lvl="1" indent="0">
              <a:lnSpc>
                <a:spcPct val="100000"/>
              </a:lnSpc>
              <a:buNone/>
            </a:pPr>
            <a:r>
              <a:rPr lang="fr-FR" dirty="0"/>
              <a:t>5.5.2 Températures basses des pièces et des surfaces.</a:t>
            </a:r>
          </a:p>
          <a:p>
            <a:pPr marL="396875" lvl="1" indent="0">
              <a:lnSpc>
                <a:spcPct val="100000"/>
              </a:lnSpc>
              <a:buNone/>
            </a:pPr>
            <a:r>
              <a:rPr lang="fr-FR" dirty="0"/>
              <a:t>5.5.3 Autres sources de rayonnement électromagnétique.</a:t>
            </a:r>
          </a:p>
          <a:p>
            <a:pPr marL="396875" lvl="1" indent="0">
              <a:lnSpc>
                <a:spcPct val="100000"/>
              </a:lnSpc>
              <a:buNone/>
            </a:pPr>
            <a:r>
              <a:rPr lang="fr-FR" dirty="0">
                <a:solidFill>
                  <a:prstClr val="black"/>
                </a:solidFill>
              </a:rPr>
              <a:t>5.6.1 </a:t>
            </a:r>
            <a:r>
              <a:rPr lang="fr-FR" dirty="0"/>
              <a:t>Sécurité et fiabilité des équipements électriques et électroniques.</a:t>
            </a:r>
            <a:endParaRPr lang="fr-FR" dirty="0">
              <a:solidFill>
                <a:prstClr val="black"/>
              </a:solidFill>
            </a:endParaRPr>
          </a:p>
          <a:p>
            <a:pPr marL="396875" lvl="1" indent="0">
              <a:lnSpc>
                <a:spcPct val="100000"/>
              </a:lnSpc>
              <a:buNone/>
            </a:pPr>
            <a:endParaRPr lang="fr-FR" dirty="0"/>
          </a:p>
          <a:p>
            <a:pPr marL="396875" lvl="1" indent="0">
              <a:lnSpc>
                <a:spcPct val="100000"/>
              </a:lnSpc>
              <a:buNone/>
            </a:pPr>
            <a:endParaRPr lang="en-ZA" dirty="0">
              <a:solidFill>
                <a:prstClr val="black"/>
              </a:solidFill>
            </a:endParaRPr>
          </a:p>
          <a:p>
            <a:pPr marL="396875" indent="0">
              <a:buNone/>
            </a:pPr>
            <a:endParaRPr lang="en-GB" sz="2000" dirty="0"/>
          </a:p>
          <a:p>
            <a:pPr marL="1203325" indent="-285750">
              <a:buFont typeface="Arial" panose="020B0604020202020204" pitchFamily="34" charset="0"/>
              <a:buChar char="•"/>
            </a:pPr>
            <a:endParaRPr lang="en-GB" sz="1800" dirty="0"/>
          </a:p>
          <a:p>
            <a:pPr marL="396875" indent="0">
              <a:buNone/>
            </a:pPr>
            <a:endParaRPr lang="en-GB" sz="1800" dirty="0"/>
          </a:p>
          <a:p>
            <a:pPr marL="0" indent="0">
              <a:buNone/>
            </a:pPr>
            <a:endParaRPr lang="en-GB" sz="2000" dirty="0"/>
          </a:p>
        </p:txBody>
      </p:sp>
      <p:pic>
        <p:nvPicPr>
          <p:cNvPr id="6" name="Picture 5"/>
          <p:cNvPicPr>
            <a:picLocks noChangeAspect="1"/>
          </p:cNvPicPr>
          <p:nvPr/>
        </p:nvPicPr>
        <p:blipFill>
          <a:blip r:embed="rId2"/>
          <a:stretch>
            <a:fillRect/>
          </a:stretch>
        </p:blipFill>
        <p:spPr>
          <a:xfrm>
            <a:off x="653142"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867508"/>
            <a:ext cx="677108" cy="5498123"/>
          </a:xfrm>
          <a:prstGeom prst="rect">
            <a:avLst/>
          </a:prstGeom>
          <a:noFill/>
        </p:spPr>
        <p:txBody>
          <a:bodyPr vert="vert270" wrap="square" rtlCol="0">
            <a:spAutoFit/>
          </a:bodyPr>
          <a:lstStyle/>
          <a:p>
            <a:pPr algn="ctr"/>
            <a:r>
              <a:rPr lang="fr-FR" sz="3200" dirty="0"/>
              <a:t>Liste de contrôle des documents</a:t>
            </a:r>
          </a:p>
        </p:txBody>
      </p:sp>
      <p:sp>
        <p:nvSpPr>
          <p:cNvPr id="8" name="Rectangle 7">
            <a:extLst>
              <a:ext uri="{FF2B5EF4-FFF2-40B4-BE49-F238E27FC236}">
                <a16:creationId xmlns:a16="http://schemas.microsoft.com/office/drawing/2014/main" id="{F4F3311D-77C4-405F-998D-D1EF1CDD99D5}"/>
              </a:ext>
            </a:extLst>
          </p:cNvPr>
          <p:cNvSpPr/>
          <p:nvPr/>
        </p:nvSpPr>
        <p:spPr>
          <a:xfrm>
            <a:off x="796926" y="3766783"/>
            <a:ext cx="2383002" cy="341194"/>
          </a:xfrm>
          <a:prstGeom prst="rect">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Sécurité mécanique </a:t>
            </a:r>
          </a:p>
          <a:p>
            <a:pPr algn="ctr"/>
            <a:r>
              <a:rPr lang="fr-FR" sz="1600" dirty="0">
                <a:solidFill>
                  <a:schemeClr val="tx1"/>
                </a:solidFill>
              </a:rPr>
              <a:t>&amp; électrique</a:t>
            </a:r>
          </a:p>
        </p:txBody>
      </p:sp>
    </p:spTree>
    <p:extLst>
      <p:ext uri="{BB962C8B-B14F-4D97-AF65-F5344CB8AC3E}">
        <p14:creationId xmlns:p14="http://schemas.microsoft.com/office/powerpoint/2010/main" val="201666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32</a:t>
            </a:fld>
            <a:endParaRPr lang="en-GB" altLang="en-US" dirty="0"/>
          </a:p>
        </p:txBody>
      </p:sp>
      <p:sp>
        <p:nvSpPr>
          <p:cNvPr id="3" name="Content Placeholder 2"/>
          <p:cNvSpPr>
            <a:spLocks noGrp="1"/>
          </p:cNvSpPr>
          <p:nvPr>
            <p:ph idx="1"/>
          </p:nvPr>
        </p:nvSpPr>
        <p:spPr/>
        <p:txBody>
          <a:bodyPr>
            <a:normAutofit fontScale="92500" lnSpcReduction="10000"/>
          </a:bodyPr>
          <a:lstStyle/>
          <a:p>
            <a:pPr marL="0" indent="0">
              <a:lnSpc>
                <a:spcPct val="100000"/>
              </a:lnSpc>
              <a:buNone/>
            </a:pPr>
            <a:r>
              <a:rPr lang="fr-FR" sz="2600" b="1" dirty="0"/>
              <a:t>4.6 </a:t>
            </a:r>
            <a:r>
              <a:rPr lang="fr-FR" sz="2800" b="1" dirty="0"/>
              <a:t>Conception ergonomique ambitieuse</a:t>
            </a:r>
            <a:endParaRPr lang="fr-FR" sz="2600" b="1" dirty="0"/>
          </a:p>
          <a:p>
            <a:pPr marL="396875" indent="0">
              <a:lnSpc>
                <a:spcPct val="100000"/>
              </a:lnSpc>
              <a:buNone/>
            </a:pPr>
            <a:r>
              <a:rPr lang="fr-FR" sz="2200" dirty="0"/>
              <a:t>4.13.1 </a:t>
            </a:r>
            <a:r>
              <a:rPr lang="fr-FR" sz="2100" dirty="0"/>
              <a:t>Informations et avertissements.</a:t>
            </a:r>
          </a:p>
          <a:p>
            <a:pPr marL="396875" lvl="1" indent="0">
              <a:buNone/>
            </a:pPr>
            <a:r>
              <a:rPr lang="fr-FR" dirty="0"/>
              <a:t>4.13.2 Marquage et étiquetage.</a:t>
            </a:r>
          </a:p>
          <a:p>
            <a:pPr marL="0" lvl="1" indent="0">
              <a:buNone/>
            </a:pPr>
            <a:r>
              <a:rPr lang="fr-FR" sz="2400" b="1" dirty="0">
                <a:solidFill>
                  <a:prstClr val="black"/>
                </a:solidFill>
              </a:rPr>
              <a:t>5.8 </a:t>
            </a:r>
            <a:r>
              <a:rPr lang="fr-FR" sz="2400" b="1" dirty="0"/>
              <a:t>Transitions depuis l’interface aval</a:t>
            </a:r>
            <a:endParaRPr lang="fr-FR" sz="2400" b="1" dirty="0">
              <a:solidFill>
                <a:prstClr val="black"/>
              </a:solidFill>
            </a:endParaRPr>
          </a:p>
          <a:p>
            <a:pPr marL="0" lvl="1" indent="0">
              <a:buNone/>
            </a:pPr>
            <a:r>
              <a:rPr lang="fr-FR" sz="2400" b="1" dirty="0"/>
              <a:t>6.2 Utilisation et fonctionnement de l’interface </a:t>
            </a:r>
          </a:p>
          <a:p>
            <a:pPr marL="0" lvl="1" indent="0">
              <a:buNone/>
            </a:pPr>
            <a:r>
              <a:rPr lang="fr-FR" sz="2400" b="1" dirty="0"/>
              <a:t>      amont</a:t>
            </a:r>
          </a:p>
          <a:p>
            <a:pPr marL="396875" lvl="1" indent="0">
              <a:buNone/>
            </a:pPr>
            <a:r>
              <a:rPr lang="fr-FR" dirty="0"/>
              <a:t>6.2.1 Exigences générales relatives à la facilité d’utilisation.</a:t>
            </a:r>
          </a:p>
          <a:p>
            <a:pPr marL="396875" lvl="1" indent="0">
              <a:buNone/>
            </a:pPr>
            <a:r>
              <a:rPr lang="fr-FR" dirty="0">
                <a:solidFill>
                  <a:prstClr val="black"/>
                </a:solidFill>
              </a:rPr>
              <a:t>6.2.2 </a:t>
            </a:r>
            <a:r>
              <a:rPr lang="fr-FR" dirty="0"/>
              <a:t>Exigences relatives à la facilité de nettoyage. </a:t>
            </a:r>
            <a:endParaRPr lang="fr-FR" dirty="0">
              <a:solidFill>
                <a:prstClr val="black"/>
              </a:solidFill>
            </a:endParaRPr>
          </a:p>
          <a:p>
            <a:pPr marL="396875" lvl="1" indent="0">
              <a:lnSpc>
                <a:spcPct val="100000"/>
              </a:lnSpc>
              <a:buNone/>
            </a:pPr>
            <a:r>
              <a:rPr lang="fr-FR" dirty="0">
                <a:solidFill>
                  <a:prstClr val="black"/>
                </a:solidFill>
              </a:rPr>
              <a:t>6.2.3 </a:t>
            </a:r>
            <a:r>
              <a:rPr lang="fr-FR" dirty="0"/>
              <a:t>Exigences relatives à la facilité d’utilisation.</a:t>
            </a:r>
            <a:endParaRPr lang="fr-FR" dirty="0">
              <a:solidFill>
                <a:prstClr val="black"/>
              </a:solidFill>
            </a:endParaRPr>
          </a:p>
          <a:p>
            <a:pPr marL="396875" lvl="1" indent="0">
              <a:lnSpc>
                <a:spcPct val="100000"/>
              </a:lnSpc>
              <a:buNone/>
            </a:pPr>
            <a:r>
              <a:rPr lang="fr-FR" dirty="0"/>
              <a:t>6.2.4 Exigences socio-culturelles.</a:t>
            </a:r>
          </a:p>
          <a:p>
            <a:pPr marL="396875" lvl="1" indent="0">
              <a:buNone/>
            </a:pPr>
            <a:endParaRPr lang="fr-FR" sz="2400" dirty="0"/>
          </a:p>
          <a:p>
            <a:pPr marL="0" lvl="1" indent="0">
              <a:buNone/>
            </a:pPr>
            <a:endParaRPr lang="fr-FR" sz="2400" dirty="0">
              <a:solidFill>
                <a:prstClr val="black"/>
              </a:solidFill>
            </a:endParaRPr>
          </a:p>
          <a:p>
            <a:pPr marL="396875" indent="0">
              <a:lnSpc>
                <a:spcPct val="100000"/>
              </a:lnSpc>
              <a:buNone/>
            </a:pPr>
            <a:endParaRPr lang="fr-FR" sz="2200" dirty="0"/>
          </a:p>
          <a:p>
            <a:pPr marL="917575" indent="0">
              <a:lnSpc>
                <a:spcPct val="100000"/>
              </a:lnSpc>
              <a:buNone/>
            </a:pPr>
            <a:r>
              <a:rPr lang="en-ZA" sz="1700" dirty="0">
                <a:solidFill>
                  <a:prstClr val="black"/>
                </a:solidFill>
              </a:rPr>
              <a:t>.</a:t>
            </a:r>
          </a:p>
        </p:txBody>
      </p:sp>
      <p:pic>
        <p:nvPicPr>
          <p:cNvPr id="6" name="Picture 5"/>
          <p:cNvPicPr>
            <a:picLocks noChangeAspect="1"/>
          </p:cNvPicPr>
          <p:nvPr/>
        </p:nvPicPr>
        <p:blipFill>
          <a:blip r:embed="rId3"/>
          <a:stretch>
            <a:fillRect/>
          </a:stretch>
        </p:blipFill>
        <p:spPr>
          <a:xfrm>
            <a:off x="653142"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773723"/>
            <a:ext cx="677108" cy="5568461"/>
          </a:xfrm>
          <a:prstGeom prst="rect">
            <a:avLst/>
          </a:prstGeom>
          <a:noFill/>
        </p:spPr>
        <p:txBody>
          <a:bodyPr vert="vert270" wrap="square" rtlCol="0">
            <a:spAutoFit/>
          </a:bodyPr>
          <a:lstStyle/>
          <a:p>
            <a:pPr algn="ctr"/>
            <a:r>
              <a:rPr lang="fr-FR" sz="3200" dirty="0"/>
              <a:t>Liste de contrôle des documents</a:t>
            </a:r>
          </a:p>
        </p:txBody>
      </p:sp>
      <p:sp>
        <p:nvSpPr>
          <p:cNvPr id="2" name="Rectangle 1">
            <a:extLst>
              <a:ext uri="{FF2B5EF4-FFF2-40B4-BE49-F238E27FC236}">
                <a16:creationId xmlns:a16="http://schemas.microsoft.com/office/drawing/2014/main" id="{3BDAD352-28E1-4DB6-AC41-FB29AF88AD82}"/>
              </a:ext>
            </a:extLst>
          </p:cNvPr>
          <p:cNvSpPr/>
          <p:nvPr/>
        </p:nvSpPr>
        <p:spPr>
          <a:xfrm>
            <a:off x="873457" y="4421875"/>
            <a:ext cx="2224585" cy="341194"/>
          </a:xfrm>
          <a:prstGeom prst="rect">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Expérience de l'interface utilisateur</a:t>
            </a:r>
          </a:p>
        </p:txBody>
      </p:sp>
    </p:spTree>
    <p:extLst>
      <p:ext uri="{BB962C8B-B14F-4D97-AF65-F5344CB8AC3E}">
        <p14:creationId xmlns:p14="http://schemas.microsoft.com/office/powerpoint/2010/main" val="2410244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33</a:t>
            </a:fld>
            <a:endParaRPr lang="en-GB" altLang="en-US" dirty="0"/>
          </a:p>
        </p:txBody>
      </p:sp>
      <p:sp>
        <p:nvSpPr>
          <p:cNvPr id="3" name="Content Placeholder 2"/>
          <p:cNvSpPr>
            <a:spLocks noGrp="1"/>
          </p:cNvSpPr>
          <p:nvPr>
            <p:ph idx="1"/>
          </p:nvPr>
        </p:nvSpPr>
        <p:spPr>
          <a:xfrm>
            <a:off x="3445566" y="1093025"/>
            <a:ext cx="7140372" cy="5083938"/>
          </a:xfrm>
        </p:spPr>
        <p:txBody>
          <a:bodyPr>
            <a:normAutofit/>
          </a:bodyPr>
          <a:lstStyle/>
          <a:p>
            <a:pPr marL="0" lvl="1" indent="0">
              <a:lnSpc>
                <a:spcPct val="110000"/>
              </a:lnSpc>
              <a:buNone/>
            </a:pPr>
            <a:r>
              <a:rPr lang="fr-FR" sz="2400" b="1" dirty="0"/>
              <a:t>4.14 Maintenance</a:t>
            </a:r>
          </a:p>
          <a:p>
            <a:pPr marL="396875" lvl="1" indent="0">
              <a:lnSpc>
                <a:spcPct val="110000"/>
              </a:lnSpc>
              <a:buNone/>
            </a:pPr>
            <a:r>
              <a:rPr lang="fr-FR" dirty="0"/>
              <a:t>4.14.1 Activités raisonnables de configuration, de réglage et de maintenance. </a:t>
            </a:r>
          </a:p>
          <a:p>
            <a:pPr marL="396875" lvl="1" indent="0">
              <a:lnSpc>
                <a:spcPct val="110000"/>
              </a:lnSpc>
              <a:buNone/>
            </a:pPr>
            <a:r>
              <a:rPr lang="fr-FR" dirty="0">
                <a:solidFill>
                  <a:prstClr val="black"/>
                </a:solidFill>
              </a:rPr>
              <a:t>4.14.2 </a:t>
            </a:r>
            <a:r>
              <a:rPr lang="fr-FR" dirty="0"/>
              <a:t>Emplacement et accès aux points de configuration, de réglage et de maintenance.</a:t>
            </a:r>
            <a:endParaRPr lang="fr-FR" dirty="0">
              <a:solidFill>
                <a:prstClr val="black"/>
              </a:solidFill>
            </a:endParaRPr>
          </a:p>
          <a:p>
            <a:pPr marL="396875" lvl="1" indent="0">
              <a:buNone/>
            </a:pPr>
            <a:r>
              <a:rPr lang="fr-FR" dirty="0"/>
              <a:t>4.14.3 Évacuation et nettoyage.</a:t>
            </a:r>
          </a:p>
          <a:p>
            <a:pPr marL="396875" lvl="1" indent="0">
              <a:lnSpc>
                <a:spcPct val="100000"/>
              </a:lnSpc>
              <a:buNone/>
            </a:pPr>
            <a:r>
              <a:rPr lang="fr-FR" dirty="0">
                <a:solidFill>
                  <a:prstClr val="black"/>
                </a:solidFill>
              </a:rPr>
              <a:t>4.14.4 </a:t>
            </a:r>
            <a:r>
              <a:rPr lang="fr-FR" dirty="0"/>
              <a:t>Outils et appareils.</a:t>
            </a:r>
            <a:endParaRPr lang="fr-FR" dirty="0">
              <a:solidFill>
                <a:prstClr val="black"/>
              </a:solidFill>
            </a:endParaRPr>
          </a:p>
          <a:p>
            <a:pPr marL="396875" lvl="1" indent="0">
              <a:lnSpc>
                <a:spcPct val="100000"/>
              </a:lnSpc>
              <a:buNone/>
            </a:pPr>
            <a:r>
              <a:rPr lang="fr-FR" dirty="0">
                <a:solidFill>
                  <a:prstClr val="black"/>
                </a:solidFill>
              </a:rPr>
              <a:t>4.14.5 Mode d’emploi.</a:t>
            </a:r>
          </a:p>
          <a:p>
            <a:pPr marL="396875" lvl="1" indent="0">
              <a:lnSpc>
                <a:spcPct val="100000"/>
              </a:lnSpc>
              <a:buNone/>
            </a:pPr>
            <a:r>
              <a:rPr lang="fr-FR" dirty="0"/>
              <a:t>4.14.6 Manipulation et transport du système d’assainissement.</a:t>
            </a:r>
          </a:p>
          <a:p>
            <a:pPr marL="396875" lvl="1" indent="0">
              <a:lnSpc>
                <a:spcPct val="100000"/>
              </a:lnSpc>
              <a:buNone/>
            </a:pPr>
            <a:endParaRPr lang="fr-FR" dirty="0">
              <a:solidFill>
                <a:prstClr val="black"/>
              </a:solidFill>
            </a:endParaRPr>
          </a:p>
          <a:p>
            <a:pPr marL="396875" lvl="1" indent="0">
              <a:lnSpc>
                <a:spcPct val="110000"/>
              </a:lnSpc>
              <a:buNone/>
            </a:pPr>
            <a:endParaRPr lang="en-ZA" dirty="0">
              <a:solidFill>
                <a:prstClr val="black"/>
              </a:solidFill>
            </a:endParaRPr>
          </a:p>
          <a:p>
            <a:pPr marL="974725" lvl="1" indent="0">
              <a:lnSpc>
                <a:spcPct val="110000"/>
              </a:lnSpc>
              <a:buNone/>
            </a:pPr>
            <a:endParaRPr lang="en-ZA" sz="1800" dirty="0"/>
          </a:p>
        </p:txBody>
      </p:sp>
      <p:pic>
        <p:nvPicPr>
          <p:cNvPr id="6" name="Picture 5"/>
          <p:cNvPicPr>
            <a:picLocks noChangeAspect="1"/>
          </p:cNvPicPr>
          <p:nvPr/>
        </p:nvPicPr>
        <p:blipFill>
          <a:blip r:embed="rId3"/>
          <a:stretch>
            <a:fillRect/>
          </a:stretch>
        </p:blipFill>
        <p:spPr>
          <a:xfrm>
            <a:off x="638628"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914400"/>
            <a:ext cx="677108" cy="5474677"/>
          </a:xfrm>
          <a:prstGeom prst="rect">
            <a:avLst/>
          </a:prstGeom>
          <a:noFill/>
        </p:spPr>
        <p:txBody>
          <a:bodyPr vert="vert270" wrap="square" rtlCol="0">
            <a:spAutoFit/>
          </a:bodyPr>
          <a:lstStyle/>
          <a:p>
            <a:pPr algn="ctr"/>
            <a:r>
              <a:rPr lang="fr-FR" sz="3200" dirty="0"/>
              <a:t>Liste de contrôle des documents</a:t>
            </a:r>
          </a:p>
        </p:txBody>
      </p:sp>
      <p:sp>
        <p:nvSpPr>
          <p:cNvPr id="2" name="Rectangle 1">
            <a:extLst>
              <a:ext uri="{FF2B5EF4-FFF2-40B4-BE49-F238E27FC236}">
                <a16:creationId xmlns:a16="http://schemas.microsoft.com/office/drawing/2014/main" id="{67507F2E-EC34-43AB-B4E9-C4B83F1EFED6}"/>
              </a:ext>
            </a:extLst>
          </p:cNvPr>
          <p:cNvSpPr/>
          <p:nvPr/>
        </p:nvSpPr>
        <p:spPr>
          <a:xfrm>
            <a:off x="1119116" y="5036024"/>
            <a:ext cx="1924335" cy="368489"/>
          </a:xfrm>
          <a:prstGeom prst="rect">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Plan de maintenance</a:t>
            </a:r>
          </a:p>
        </p:txBody>
      </p:sp>
    </p:spTree>
    <p:extLst>
      <p:ext uri="{BB962C8B-B14F-4D97-AF65-F5344CB8AC3E}">
        <p14:creationId xmlns:p14="http://schemas.microsoft.com/office/powerpoint/2010/main" val="1115285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34</a:t>
            </a:fld>
            <a:endParaRPr lang="en-GB" altLang="en-US" dirty="0"/>
          </a:p>
        </p:txBody>
      </p:sp>
      <p:sp>
        <p:nvSpPr>
          <p:cNvPr id="3" name="Content Placeholder 2"/>
          <p:cNvSpPr>
            <a:spLocks noGrp="1"/>
          </p:cNvSpPr>
          <p:nvPr>
            <p:ph idx="1"/>
          </p:nvPr>
        </p:nvSpPr>
        <p:spPr/>
        <p:txBody>
          <a:bodyPr>
            <a:normAutofit lnSpcReduction="10000"/>
          </a:bodyPr>
          <a:lstStyle/>
          <a:p>
            <a:pPr marL="0" lvl="0" indent="0">
              <a:buNone/>
            </a:pPr>
            <a:r>
              <a:rPr lang="fr-FR" b="1" dirty="0">
                <a:solidFill>
                  <a:prstClr val="black"/>
                </a:solidFill>
              </a:rPr>
              <a:t>8.2 </a:t>
            </a:r>
            <a:r>
              <a:rPr lang="fr-FR" b="1" dirty="0"/>
              <a:t>Récupération des nutriments </a:t>
            </a:r>
            <a:endParaRPr lang="fr-FR" b="1" dirty="0">
              <a:solidFill>
                <a:prstClr val="black"/>
              </a:solidFill>
            </a:endParaRPr>
          </a:p>
          <a:p>
            <a:pPr marL="0" indent="0">
              <a:buNone/>
            </a:pPr>
            <a:r>
              <a:rPr lang="fr-FR" b="1" dirty="0"/>
              <a:t>8.3 Consommation d’eau et réutilisation des effluents</a:t>
            </a:r>
          </a:p>
          <a:p>
            <a:pPr marL="396875" indent="0">
              <a:buNone/>
            </a:pPr>
            <a:r>
              <a:rPr lang="fr-FR" sz="2000" dirty="0"/>
              <a:t>8.3.1 Calculs.</a:t>
            </a:r>
          </a:p>
          <a:p>
            <a:pPr marL="396875" lvl="0" indent="0">
              <a:lnSpc>
                <a:spcPct val="100000"/>
              </a:lnSpc>
              <a:buNone/>
            </a:pPr>
            <a:r>
              <a:rPr lang="fr-FR" sz="2200" dirty="0">
                <a:solidFill>
                  <a:prstClr val="black"/>
                </a:solidFill>
              </a:rPr>
              <a:t>8.3.2 </a:t>
            </a:r>
            <a:r>
              <a:rPr lang="fr-FR" sz="2000" dirty="0">
                <a:solidFill>
                  <a:prstClr val="black"/>
                </a:solidFill>
              </a:rPr>
              <a:t>Consommation d’eau.</a:t>
            </a:r>
          </a:p>
          <a:p>
            <a:pPr marL="396875" lvl="0" indent="0">
              <a:buNone/>
            </a:pPr>
            <a:r>
              <a:rPr lang="fr-FR" sz="2200" dirty="0">
                <a:solidFill>
                  <a:prstClr val="black"/>
                </a:solidFill>
              </a:rPr>
              <a:t>8.3.3 </a:t>
            </a:r>
            <a:r>
              <a:rPr lang="fr-FR" sz="2000" dirty="0"/>
              <a:t>Réutilisation des effluents.</a:t>
            </a:r>
            <a:endParaRPr lang="fr-FR" sz="2200" dirty="0">
              <a:solidFill>
                <a:prstClr val="black"/>
              </a:solidFill>
            </a:endParaRPr>
          </a:p>
          <a:p>
            <a:pPr marL="0" lvl="0" indent="0">
              <a:buNone/>
            </a:pPr>
            <a:r>
              <a:rPr lang="fr-FR" b="1" dirty="0">
                <a:solidFill>
                  <a:prstClr val="black"/>
                </a:solidFill>
              </a:rPr>
              <a:t>8.4 </a:t>
            </a:r>
            <a:r>
              <a:rPr lang="fr-FR" b="1" dirty="0"/>
              <a:t>Consommation d’énergie et récupération d’énergie</a:t>
            </a:r>
            <a:endParaRPr lang="fr-FR" b="1" dirty="0">
              <a:solidFill>
                <a:prstClr val="black"/>
              </a:solidFill>
            </a:endParaRPr>
          </a:p>
          <a:p>
            <a:pPr marL="396875" lvl="0" indent="0">
              <a:buNone/>
            </a:pPr>
            <a:r>
              <a:rPr lang="fr-FR" sz="2000" dirty="0">
                <a:solidFill>
                  <a:prstClr val="black"/>
                </a:solidFill>
              </a:rPr>
              <a:t>8.4.1 Calculs.</a:t>
            </a:r>
          </a:p>
          <a:p>
            <a:pPr marL="396875" indent="0">
              <a:buNone/>
            </a:pPr>
            <a:r>
              <a:rPr lang="fr-FR" sz="2000" dirty="0"/>
              <a:t>8.4.2 Consommation d’énergie.</a:t>
            </a:r>
          </a:p>
          <a:p>
            <a:pPr marL="396875" indent="0">
              <a:buNone/>
            </a:pPr>
            <a:r>
              <a:rPr lang="fr-FR" sz="2000" dirty="0"/>
              <a:t>8.4.3 Récupération d’énergie directe et indirecte.</a:t>
            </a:r>
          </a:p>
          <a:p>
            <a:pPr marL="0" lvl="0" indent="0">
              <a:buNone/>
            </a:pPr>
            <a:r>
              <a:rPr lang="fr-FR" b="1" dirty="0">
                <a:solidFill>
                  <a:prstClr val="black"/>
                </a:solidFill>
              </a:rPr>
              <a:t>8.5 </a:t>
            </a:r>
            <a:r>
              <a:rPr lang="fr-FR" b="1" dirty="0"/>
              <a:t>Analyse du cycle de vie</a:t>
            </a:r>
            <a:endParaRPr lang="fr-FR" b="1" dirty="0">
              <a:solidFill>
                <a:prstClr val="black"/>
              </a:solidFill>
            </a:endParaRPr>
          </a:p>
          <a:p>
            <a:pPr marL="0" lvl="0" indent="0">
              <a:buNone/>
            </a:pPr>
            <a:r>
              <a:rPr lang="fr-FR" b="1" dirty="0">
                <a:solidFill>
                  <a:prstClr val="black"/>
                </a:solidFill>
              </a:rPr>
              <a:t>8.6 </a:t>
            </a:r>
            <a:r>
              <a:rPr lang="fr-FR" b="1" dirty="0"/>
              <a:t>Exigences fonctionnelles récurrentes</a:t>
            </a:r>
            <a:endParaRPr lang="fr-FR" b="1" dirty="0">
              <a:solidFill>
                <a:prstClr val="black"/>
              </a:solidFill>
            </a:endParaRPr>
          </a:p>
          <a:p>
            <a:pPr marL="396875" indent="0">
              <a:buNone/>
            </a:pPr>
            <a:endParaRPr lang="en-GB" sz="2000" dirty="0"/>
          </a:p>
        </p:txBody>
      </p:sp>
      <p:pic>
        <p:nvPicPr>
          <p:cNvPr id="6" name="Picture 5"/>
          <p:cNvPicPr>
            <a:picLocks noChangeAspect="1"/>
          </p:cNvPicPr>
          <p:nvPr/>
        </p:nvPicPr>
        <p:blipFill>
          <a:blip r:embed="rId3"/>
          <a:stretch>
            <a:fillRect/>
          </a:stretch>
        </p:blipFill>
        <p:spPr>
          <a:xfrm>
            <a:off x="638628" y="1093025"/>
            <a:ext cx="2701634" cy="5083938"/>
          </a:xfrm>
          <a:prstGeom prst="rect">
            <a:avLst/>
          </a:prstGeom>
        </p:spPr>
      </p:pic>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29028" y="808892"/>
            <a:ext cx="677108" cy="5603631"/>
          </a:xfrm>
          <a:prstGeom prst="rect">
            <a:avLst/>
          </a:prstGeom>
          <a:noFill/>
        </p:spPr>
        <p:txBody>
          <a:bodyPr vert="vert270" wrap="square" rtlCol="0">
            <a:spAutoFit/>
          </a:bodyPr>
          <a:lstStyle/>
          <a:p>
            <a:pPr algn="ctr"/>
            <a:r>
              <a:rPr lang="fr-FR" sz="3200" dirty="0"/>
              <a:t>Liste de contrôle des documents</a:t>
            </a:r>
          </a:p>
        </p:txBody>
      </p:sp>
      <p:sp>
        <p:nvSpPr>
          <p:cNvPr id="2" name="Rectangle 1">
            <a:extLst>
              <a:ext uri="{FF2B5EF4-FFF2-40B4-BE49-F238E27FC236}">
                <a16:creationId xmlns:a16="http://schemas.microsoft.com/office/drawing/2014/main" id="{D6B3204D-29AC-430D-A6CC-4F501467FA1E}"/>
              </a:ext>
            </a:extLst>
          </p:cNvPr>
          <p:cNvSpPr/>
          <p:nvPr/>
        </p:nvSpPr>
        <p:spPr>
          <a:xfrm>
            <a:off x="1228299" y="5704764"/>
            <a:ext cx="1637731" cy="341194"/>
          </a:xfrm>
          <a:prstGeom prst="rect">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Durabilité</a:t>
            </a:r>
          </a:p>
        </p:txBody>
      </p:sp>
    </p:spTree>
    <p:extLst>
      <p:ext uri="{BB962C8B-B14F-4D97-AF65-F5344CB8AC3E}">
        <p14:creationId xmlns:p14="http://schemas.microsoft.com/office/powerpoint/2010/main" val="3083142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35</a:t>
            </a:fld>
            <a:endParaRPr lang="en-GB" altLang="en-US" dirty="0"/>
          </a:p>
        </p:txBody>
      </p:sp>
      <p:sp>
        <p:nvSpPr>
          <p:cNvPr id="3" name="Content Placeholder 2"/>
          <p:cNvSpPr>
            <a:spLocks noGrp="1"/>
          </p:cNvSpPr>
          <p:nvPr>
            <p:ph idx="1"/>
          </p:nvPr>
        </p:nvSpPr>
        <p:spPr/>
        <p:txBody>
          <a:bodyPr>
            <a:normAutofit fontScale="92500" lnSpcReduction="10000"/>
          </a:bodyPr>
          <a:lstStyle/>
          <a:p>
            <a:pPr marL="0" indent="0">
              <a:buNone/>
            </a:pPr>
            <a:r>
              <a:rPr lang="fr-FR" b="1" dirty="0"/>
              <a:t>Les trois classes de SAA pouvant être installées en laboratoire doivent faire l’objet d’essais en conditions maîtrisées dans un laboratoire.</a:t>
            </a:r>
          </a:p>
          <a:p>
            <a:pPr marL="0" indent="0">
              <a:buNone/>
            </a:pPr>
            <a:r>
              <a:rPr lang="fr-FR" b="1" dirty="0"/>
              <a:t>L’assemblage et l’installation des systèmes d’assainissement autonome doivent être effectués conformément aux instructions du fabricant</a:t>
            </a:r>
            <a:r>
              <a:rPr lang="fr-FR" dirty="0"/>
              <a:t>. </a:t>
            </a:r>
          </a:p>
          <a:p>
            <a:pPr marL="0" indent="0">
              <a:buNone/>
            </a:pPr>
            <a:r>
              <a:rPr lang="fr-FR" b="1" dirty="0"/>
              <a:t>Le système d’assainissement autonome doit être intégré dans une superstructure </a:t>
            </a:r>
            <a:r>
              <a:rPr lang="fr-FR" dirty="0"/>
              <a:t>:</a:t>
            </a:r>
            <a:endParaRPr lang="fr-FR" b="1" dirty="0"/>
          </a:p>
          <a:p>
            <a:pPr marL="808038" indent="-350838">
              <a:buFont typeface="Arial" panose="020B0604020202020204" pitchFamily="34" charset="0"/>
              <a:buChar char="‒"/>
            </a:pPr>
            <a:r>
              <a:rPr lang="fr-FR" sz="2000" dirty="0"/>
              <a:t>installée conformément aux instructions du fabricant ;</a:t>
            </a:r>
          </a:p>
          <a:p>
            <a:pPr marL="808038" indent="-350838">
              <a:buFont typeface="Arial" panose="020B0604020202020204" pitchFamily="34" charset="0"/>
              <a:buChar char="‒"/>
            </a:pPr>
            <a:r>
              <a:rPr lang="fr-FR" sz="2000" dirty="0"/>
              <a:t>qui respecte l’exigence A.3.6.6 de la norme ISO (document distribué) ;</a:t>
            </a:r>
          </a:p>
          <a:p>
            <a:pPr marL="808038" indent="-350838">
              <a:buFont typeface="Arial" panose="020B0604020202020204" pitchFamily="34" charset="0"/>
              <a:buChar char="‒"/>
            </a:pPr>
            <a:r>
              <a:rPr lang="fr-FR" sz="2000" dirty="0"/>
              <a:t>Les spécifications de la superstructure doivent être clairement indiquées dans le rapport d’essai ;</a:t>
            </a:r>
          </a:p>
          <a:p>
            <a:pPr marL="808038" indent="-350838">
              <a:buFont typeface="Arial" panose="020B0604020202020204" pitchFamily="34" charset="0"/>
              <a:buChar char="‒"/>
            </a:pPr>
            <a:r>
              <a:rPr lang="fr-FR" sz="2000" dirty="0"/>
              <a:t>Pour les systèmes d’assainissement qui n’intègrent pas de superstructure dans le produit manufacturé, la superstructure ajoutée doit être retirée avant de procéder aux essais sur le bruit. La présence ou l’absence d’une superstructure lors des essais sur le bruit doit être indiquée dans le rapport d’essai.</a:t>
            </a:r>
          </a:p>
          <a:p>
            <a:pPr marL="0" indent="0">
              <a:buNone/>
            </a:pPr>
            <a:endParaRPr lang="en-GB" sz="2000" dirty="0"/>
          </a:p>
        </p:txBody>
      </p:sp>
      <p:grpSp>
        <p:nvGrpSpPr>
          <p:cNvPr id="7" name="Group 6"/>
          <p:cNvGrpSpPr/>
          <p:nvPr/>
        </p:nvGrpSpPr>
        <p:grpSpPr>
          <a:xfrm>
            <a:off x="0" y="0"/>
            <a:ext cx="615553" cy="6858000"/>
            <a:chOff x="0" y="0"/>
            <a:chExt cx="652641" cy="6858000"/>
          </a:xfrm>
        </p:grpSpPr>
        <p:sp>
          <p:nvSpPr>
            <p:cNvPr id="5" name="Rectangle 4"/>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6" name="TextBox 5"/>
            <p:cNvSpPr txBox="1"/>
            <p:nvPr/>
          </p:nvSpPr>
          <p:spPr>
            <a:xfrm>
              <a:off x="0" y="0"/>
              <a:ext cx="652641" cy="6740769"/>
            </a:xfrm>
            <a:prstGeom prst="rect">
              <a:avLst/>
            </a:prstGeom>
            <a:noFill/>
          </p:spPr>
          <p:txBody>
            <a:bodyPr vert="vert270" wrap="square" rtlCol="0">
              <a:spAutoFit/>
            </a:bodyPr>
            <a:lstStyle/>
            <a:p>
              <a:pPr algn="ctr"/>
              <a:r>
                <a:rPr lang="fr-FR" sz="2800" dirty="0"/>
                <a:t>Essais en conditions contrôlées en laboratoire</a:t>
              </a:r>
            </a:p>
          </p:txBody>
        </p:sp>
      </p:grpSp>
    </p:spTree>
    <p:extLst>
      <p:ext uri="{BB962C8B-B14F-4D97-AF65-F5344CB8AC3E}">
        <p14:creationId xmlns:p14="http://schemas.microsoft.com/office/powerpoint/2010/main" val="670894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36</a:t>
            </a:fld>
            <a:endParaRPr lang="en-GB" altLang="en-US" dirty="0"/>
          </a:p>
        </p:txBody>
      </p:sp>
      <p:sp>
        <p:nvSpPr>
          <p:cNvPr id="3" name="Content Placeholder 2"/>
          <p:cNvSpPr>
            <a:spLocks noGrp="1"/>
          </p:cNvSpPr>
          <p:nvPr>
            <p:ph idx="1"/>
          </p:nvPr>
        </p:nvSpPr>
        <p:spPr/>
        <p:txBody>
          <a:bodyPr>
            <a:normAutofit/>
          </a:bodyPr>
          <a:lstStyle/>
          <a:p>
            <a:pPr marL="0" indent="0">
              <a:buNone/>
            </a:pPr>
            <a:r>
              <a:rPr lang="fr-FR" b="1" dirty="0"/>
              <a:t>Durée de la période d’essai – pas moins de 32 jours.</a:t>
            </a:r>
          </a:p>
          <a:p>
            <a:pPr marL="0" indent="0">
              <a:buNone/>
            </a:pPr>
            <a:r>
              <a:rPr lang="fr-FR" b="1" dirty="0"/>
              <a:t>Peut être prolongée pour tenir compte des processus de l’interface aval exigeant plus de temps.</a:t>
            </a:r>
          </a:p>
          <a:p>
            <a:pPr marL="0" indent="0">
              <a:buNone/>
            </a:pPr>
            <a:r>
              <a:rPr lang="fr-FR" b="1" dirty="0"/>
              <a:t>Le calendrier des essais doit être arrêté avant de procéder aux essais</a:t>
            </a:r>
            <a:r>
              <a:rPr lang="fr-FR" dirty="0"/>
              <a:t>.</a:t>
            </a:r>
            <a:endParaRPr lang="fr-FR" b="1" dirty="0"/>
          </a:p>
          <a:p>
            <a:pPr marL="350838" indent="0">
              <a:buNone/>
            </a:pPr>
            <a:r>
              <a:rPr lang="fr-FR" sz="2800" b="1" dirty="0">
                <a:solidFill>
                  <a:srgbClr val="FF0000"/>
                </a:solidFill>
              </a:rPr>
              <a:t>7.2.8 Modèle de charge</a:t>
            </a:r>
          </a:p>
          <a:p>
            <a:pPr marL="1203325" indent="-288925">
              <a:buNone/>
            </a:pPr>
            <a:r>
              <a:rPr lang="fr-FR" b="1" dirty="0">
                <a:solidFill>
                  <a:srgbClr val="FF0000"/>
                </a:solidFill>
              </a:rPr>
              <a:t>7.2.8.1 Modèle de charge normal.</a:t>
            </a:r>
          </a:p>
          <a:p>
            <a:pPr marL="1203325" indent="-288925">
              <a:buNone/>
            </a:pPr>
            <a:r>
              <a:rPr lang="fr-FR" b="1" dirty="0">
                <a:solidFill>
                  <a:srgbClr val="FF0000"/>
                </a:solidFill>
              </a:rPr>
              <a:t>7.2.8.2 Modèle de charge en surcharge.</a:t>
            </a:r>
          </a:p>
          <a:p>
            <a:pPr marL="1203325" indent="-288925">
              <a:buNone/>
            </a:pPr>
            <a:r>
              <a:rPr lang="fr-FR" b="1" dirty="0">
                <a:solidFill>
                  <a:srgbClr val="FF0000"/>
                </a:solidFill>
              </a:rPr>
              <a:t>A.3.8.10 Journée d’essai sur la diarrhée.</a:t>
            </a:r>
          </a:p>
          <a:p>
            <a:pPr marL="1203325" indent="-288925">
              <a:buNone/>
            </a:pPr>
            <a:endParaRPr lang="fr-FR" sz="1800" dirty="0"/>
          </a:p>
          <a:p>
            <a:pPr marL="1203325" indent="-288925">
              <a:buNone/>
            </a:pPr>
            <a:endParaRPr lang="en-GB" sz="1800" dirty="0"/>
          </a:p>
          <a:p>
            <a:pPr marL="1203325" indent="-288925">
              <a:buNone/>
            </a:pPr>
            <a:endParaRPr lang="en-GB" sz="1600" dirty="0"/>
          </a:p>
          <a:p>
            <a:pPr marL="1203325" indent="-288925">
              <a:buNone/>
            </a:pPr>
            <a:endParaRPr lang="en-GB" sz="1600" dirty="0"/>
          </a:p>
          <a:p>
            <a:pPr marL="350838" indent="0">
              <a:buNone/>
            </a:pPr>
            <a:endParaRPr lang="en-GB" sz="1800" dirty="0"/>
          </a:p>
          <a:p>
            <a:pPr>
              <a:buFont typeface="Arial" panose="020B0604020202020204" pitchFamily="34" charset="0"/>
              <a:buChar char="‒"/>
            </a:pPr>
            <a:endParaRPr lang="en-GB" sz="2000" dirty="0"/>
          </a:p>
          <a:p>
            <a:pPr marL="0" indent="0">
              <a:buNone/>
            </a:pPr>
            <a:endParaRPr lang="en-GB" sz="2000" dirty="0"/>
          </a:p>
        </p:txBody>
      </p:sp>
      <p:pic>
        <p:nvPicPr>
          <p:cNvPr id="7" name="Picture 6"/>
          <p:cNvPicPr>
            <a:picLocks noChangeAspect="1"/>
          </p:cNvPicPr>
          <p:nvPr/>
        </p:nvPicPr>
        <p:blipFill>
          <a:blip r:embed="rId3"/>
          <a:stretch>
            <a:fillRect/>
          </a:stretch>
        </p:blipFill>
        <p:spPr>
          <a:xfrm>
            <a:off x="609600" y="1101413"/>
            <a:ext cx="2701634" cy="5083939"/>
          </a:xfrm>
          <a:prstGeom prst="rect">
            <a:avLst/>
          </a:prstGeom>
        </p:spPr>
      </p:pic>
      <p:grpSp>
        <p:nvGrpSpPr>
          <p:cNvPr id="8" name="Group 7"/>
          <p:cNvGrpSpPr/>
          <p:nvPr/>
        </p:nvGrpSpPr>
        <p:grpSpPr>
          <a:xfrm>
            <a:off x="0" y="0"/>
            <a:ext cx="615553" cy="6858000"/>
            <a:chOff x="0" y="0"/>
            <a:chExt cx="652641"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0"/>
              <a:ext cx="652641" cy="6858000"/>
            </a:xfrm>
            <a:prstGeom prst="rect">
              <a:avLst/>
            </a:prstGeom>
            <a:noFill/>
          </p:spPr>
          <p:txBody>
            <a:bodyPr vert="vert270" wrap="square" rtlCol="0">
              <a:spAutoFit/>
            </a:bodyPr>
            <a:lstStyle/>
            <a:p>
              <a:pPr algn="ctr"/>
              <a:r>
                <a:rPr lang="fr-FR" sz="2800" dirty="0"/>
                <a:t>Essais en conditions contrôlées en laboratoire</a:t>
              </a:r>
            </a:p>
          </p:txBody>
        </p:sp>
      </p:grpSp>
      <p:sp>
        <p:nvSpPr>
          <p:cNvPr id="2" name="Rectangle 1">
            <a:extLst>
              <a:ext uri="{FF2B5EF4-FFF2-40B4-BE49-F238E27FC236}">
                <a16:creationId xmlns:a16="http://schemas.microsoft.com/office/drawing/2014/main" id="{208FEF94-4C57-4A19-87A1-30AD29E05C70}"/>
              </a:ext>
            </a:extLst>
          </p:cNvPr>
          <p:cNvSpPr/>
          <p:nvPr/>
        </p:nvSpPr>
        <p:spPr>
          <a:xfrm>
            <a:off x="985798" y="1204210"/>
            <a:ext cx="1874000" cy="35484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Modèles de charge</a:t>
            </a:r>
          </a:p>
        </p:txBody>
      </p:sp>
    </p:spTree>
    <p:extLst>
      <p:ext uri="{BB962C8B-B14F-4D97-AF65-F5344CB8AC3E}">
        <p14:creationId xmlns:p14="http://schemas.microsoft.com/office/powerpoint/2010/main" val="1795030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37</a:t>
            </a:fld>
            <a:endParaRPr lang="en-GB" altLang="en-US" dirty="0"/>
          </a:p>
        </p:txBody>
      </p:sp>
      <p:sp>
        <p:nvSpPr>
          <p:cNvPr id="3" name="Content Placeholder 2"/>
          <p:cNvSpPr>
            <a:spLocks noGrp="1"/>
          </p:cNvSpPr>
          <p:nvPr>
            <p:ph idx="1"/>
          </p:nvPr>
        </p:nvSpPr>
        <p:spPr/>
        <p:txBody>
          <a:bodyPr>
            <a:normAutofit/>
          </a:bodyPr>
          <a:lstStyle/>
          <a:p>
            <a:pPr marL="0" indent="0">
              <a:buNone/>
            </a:pPr>
            <a:r>
              <a:rPr lang="fr-FR" sz="2200" b="1" dirty="0"/>
              <a:t>6.3 Visibilité des</a:t>
            </a:r>
            <a:r>
              <a:rPr lang="fr-FR" b="1" dirty="0"/>
              <a:t> </a:t>
            </a:r>
            <a:r>
              <a:rPr lang="fr-FR" sz="2200" b="1" dirty="0"/>
              <a:t>fèces (matières fécales)</a:t>
            </a:r>
          </a:p>
          <a:p>
            <a:pPr>
              <a:buFont typeface="Arial" panose="020B0604020202020204" pitchFamily="34" charset="0"/>
              <a:buChar char="‒"/>
            </a:pPr>
            <a:r>
              <a:rPr lang="fr-FR" sz="2000" dirty="0"/>
              <a:t>L’interface amont doit constituer une barrière visuelle.</a:t>
            </a:r>
          </a:p>
          <a:p>
            <a:pPr marL="0" indent="0">
              <a:buNone/>
            </a:pPr>
            <a:r>
              <a:rPr lang="fr-FR" b="1" dirty="0"/>
              <a:t>6.4 Performance d’évacuation</a:t>
            </a:r>
          </a:p>
          <a:p>
            <a:pPr marL="0" indent="0">
              <a:buNone/>
            </a:pPr>
            <a:r>
              <a:rPr lang="fr-FR" b="1" dirty="0"/>
              <a:t>6.5 Intégrité contre les influences extérieures</a:t>
            </a:r>
          </a:p>
          <a:p>
            <a:pPr marL="0" lvl="0" indent="0">
              <a:buNone/>
            </a:pPr>
            <a:r>
              <a:rPr lang="fr-FR" b="1" dirty="0">
                <a:solidFill>
                  <a:prstClr val="black"/>
                </a:solidFill>
              </a:rPr>
              <a:t>6.6 </a:t>
            </a:r>
            <a:r>
              <a:rPr lang="fr-FR" b="1" dirty="0"/>
              <a:t>Glissades, trébuchements ou chutes</a:t>
            </a:r>
            <a:endParaRPr lang="fr-FR" b="1" dirty="0">
              <a:solidFill>
                <a:prstClr val="black"/>
              </a:solidFill>
            </a:endParaRPr>
          </a:p>
          <a:p>
            <a:pPr marL="0" lvl="0" indent="0">
              <a:buNone/>
            </a:pPr>
            <a:r>
              <a:rPr lang="fr-FR" dirty="0">
                <a:solidFill>
                  <a:prstClr val="black"/>
                </a:solidFill>
              </a:rPr>
              <a:t>A.3.1 </a:t>
            </a:r>
            <a:r>
              <a:rPr lang="fr-FR" dirty="0"/>
              <a:t>Étanchéité.</a:t>
            </a:r>
            <a:endParaRPr lang="fr-FR" dirty="0">
              <a:solidFill>
                <a:prstClr val="black"/>
              </a:solidFill>
            </a:endParaRPr>
          </a:p>
          <a:p>
            <a:pPr marL="0" lvl="0" indent="0">
              <a:buNone/>
            </a:pPr>
            <a:r>
              <a:rPr lang="fr-FR" dirty="0">
                <a:solidFill>
                  <a:prstClr val="black"/>
                </a:solidFill>
              </a:rPr>
              <a:t>A.3.3 </a:t>
            </a:r>
            <a:r>
              <a:rPr lang="fr-FR" dirty="0"/>
              <a:t>Mécanisme d’évacuation. </a:t>
            </a:r>
            <a:endParaRPr lang="fr-FR" dirty="0">
              <a:solidFill>
                <a:prstClr val="black"/>
              </a:solidFill>
            </a:endParaRPr>
          </a:p>
          <a:p>
            <a:pPr marL="0" indent="0">
              <a:buNone/>
            </a:pPr>
            <a:endParaRPr lang="en-GB" dirty="0"/>
          </a:p>
        </p:txBody>
      </p:sp>
      <p:pic>
        <p:nvPicPr>
          <p:cNvPr id="8" name="Picture 7"/>
          <p:cNvPicPr>
            <a:picLocks noChangeAspect="1"/>
          </p:cNvPicPr>
          <p:nvPr/>
        </p:nvPicPr>
        <p:blipFill>
          <a:blip r:embed="rId2"/>
          <a:stretch>
            <a:fillRect/>
          </a:stretch>
        </p:blipFill>
        <p:spPr>
          <a:xfrm>
            <a:off x="609600" y="1093025"/>
            <a:ext cx="2701634" cy="5083938"/>
          </a:xfrm>
          <a:prstGeom prst="rect">
            <a:avLst/>
          </a:prstGeom>
        </p:spPr>
      </p:pic>
      <p:sp>
        <p:nvSpPr>
          <p:cNvPr id="9" name="Rectangle 8"/>
          <p:cNvSpPr/>
          <p:nvPr/>
        </p:nvSpPr>
        <p:spPr bwMode="auto">
          <a:xfrm>
            <a:off x="0" y="0"/>
            <a:ext cx="574958"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2" name="Rectangle 1">
            <a:extLst>
              <a:ext uri="{FF2B5EF4-FFF2-40B4-BE49-F238E27FC236}">
                <a16:creationId xmlns:a16="http://schemas.microsoft.com/office/drawing/2014/main" id="{DE7A6762-88B5-4D94-9461-93717D422516}"/>
              </a:ext>
            </a:extLst>
          </p:cNvPr>
          <p:cNvSpPr/>
          <p:nvPr/>
        </p:nvSpPr>
        <p:spPr>
          <a:xfrm>
            <a:off x="914400" y="1815152"/>
            <a:ext cx="2142699" cy="3957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Exigences mécaniques</a:t>
            </a:r>
          </a:p>
        </p:txBody>
      </p:sp>
      <p:pic>
        <p:nvPicPr>
          <p:cNvPr id="5" name="Picture 4">
            <a:extLst>
              <a:ext uri="{FF2B5EF4-FFF2-40B4-BE49-F238E27FC236}">
                <a16:creationId xmlns:a16="http://schemas.microsoft.com/office/drawing/2014/main" id="{18618263-23FF-46C3-A2CD-3B20E03E3C6B}"/>
              </a:ext>
            </a:extLst>
          </p:cNvPr>
          <p:cNvPicPr>
            <a:picLocks noChangeAspect="1"/>
          </p:cNvPicPr>
          <p:nvPr/>
        </p:nvPicPr>
        <p:blipFill>
          <a:blip r:embed="rId3"/>
          <a:stretch>
            <a:fillRect/>
          </a:stretch>
        </p:blipFill>
        <p:spPr>
          <a:xfrm rot="16200000">
            <a:off x="-3211929" y="3124471"/>
            <a:ext cx="6998815" cy="749873"/>
          </a:xfrm>
          <a:prstGeom prst="rect">
            <a:avLst/>
          </a:prstGeom>
        </p:spPr>
      </p:pic>
    </p:spTree>
    <p:extLst>
      <p:ext uri="{BB962C8B-B14F-4D97-AF65-F5344CB8AC3E}">
        <p14:creationId xmlns:p14="http://schemas.microsoft.com/office/powerpoint/2010/main" val="404282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38</a:t>
            </a:fld>
            <a:endParaRPr lang="en-GB" altLang="en-US" dirty="0"/>
          </a:p>
        </p:txBody>
      </p:sp>
      <p:sp>
        <p:nvSpPr>
          <p:cNvPr id="3" name="Content Placeholder 2"/>
          <p:cNvSpPr>
            <a:spLocks noGrp="1"/>
          </p:cNvSpPr>
          <p:nvPr>
            <p:ph idx="1"/>
          </p:nvPr>
        </p:nvSpPr>
        <p:spPr>
          <a:xfrm>
            <a:off x="3445566" y="1008185"/>
            <a:ext cx="6964980" cy="5168778"/>
          </a:xfrm>
        </p:spPr>
        <p:txBody>
          <a:bodyPr/>
          <a:lstStyle/>
          <a:p>
            <a:pPr marL="0" indent="0">
              <a:buNone/>
            </a:pPr>
            <a:r>
              <a:rPr lang="fr-FR" sz="1600" b="1" dirty="0"/>
              <a:t>Les effluents du SAA doivent respecter les limites indiquées ci-dessous, conformément à la norme ISO 30500 relative aux paramètres clés </a:t>
            </a:r>
            <a:r>
              <a:rPr lang="fr-FR" sz="2000" dirty="0"/>
              <a:t>:</a:t>
            </a:r>
            <a:endParaRPr lang="en-GB" sz="2000" dirty="0"/>
          </a:p>
        </p:txBody>
      </p:sp>
      <p:pic>
        <p:nvPicPr>
          <p:cNvPr id="8" name="Picture 7"/>
          <p:cNvPicPr>
            <a:picLocks noChangeAspect="1"/>
          </p:cNvPicPr>
          <p:nvPr/>
        </p:nvPicPr>
        <p:blipFill>
          <a:blip r:embed="rId2"/>
          <a:stretch>
            <a:fillRect/>
          </a:stretch>
        </p:blipFill>
        <p:spPr>
          <a:xfrm>
            <a:off x="609600" y="1093024"/>
            <a:ext cx="2701634" cy="508393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814651736"/>
              </p:ext>
            </p:extLst>
          </p:nvPr>
        </p:nvGraphicFramePr>
        <p:xfrm>
          <a:off x="3480736" y="1826456"/>
          <a:ext cx="6917633" cy="4306281"/>
        </p:xfrm>
        <a:graphic>
          <a:graphicData uri="http://schemas.openxmlformats.org/drawingml/2006/table">
            <a:tbl>
              <a:tblPr firstRow="1" bandRow="1">
                <a:tableStyleId>{5C22544A-7EE6-4342-B048-85BDC9FD1C3A}</a:tableStyleId>
              </a:tblPr>
              <a:tblGrid>
                <a:gridCol w="1379290">
                  <a:extLst>
                    <a:ext uri="{9D8B030D-6E8A-4147-A177-3AD203B41FA5}">
                      <a16:colId xmlns:a16="http://schemas.microsoft.com/office/drawing/2014/main" val="20000"/>
                    </a:ext>
                  </a:extLst>
                </a:gridCol>
                <a:gridCol w="1627458">
                  <a:extLst>
                    <a:ext uri="{9D8B030D-6E8A-4147-A177-3AD203B41FA5}">
                      <a16:colId xmlns:a16="http://schemas.microsoft.com/office/drawing/2014/main" val="20001"/>
                    </a:ext>
                  </a:extLst>
                </a:gridCol>
                <a:gridCol w="1252840">
                  <a:extLst>
                    <a:ext uri="{9D8B030D-6E8A-4147-A177-3AD203B41FA5}">
                      <a16:colId xmlns:a16="http://schemas.microsoft.com/office/drawing/2014/main" val="20002"/>
                    </a:ext>
                  </a:extLst>
                </a:gridCol>
                <a:gridCol w="1419862">
                  <a:extLst>
                    <a:ext uri="{9D8B030D-6E8A-4147-A177-3AD203B41FA5}">
                      <a16:colId xmlns:a16="http://schemas.microsoft.com/office/drawing/2014/main" val="20003"/>
                    </a:ext>
                  </a:extLst>
                </a:gridCol>
                <a:gridCol w="1238183">
                  <a:extLst>
                    <a:ext uri="{9D8B030D-6E8A-4147-A177-3AD203B41FA5}">
                      <a16:colId xmlns:a16="http://schemas.microsoft.com/office/drawing/2014/main" val="20004"/>
                    </a:ext>
                  </a:extLst>
                </a:gridCol>
              </a:tblGrid>
              <a:tr h="2276621">
                <a:tc>
                  <a:txBody>
                    <a:bodyPr/>
                    <a:lstStyle/>
                    <a:p>
                      <a:r>
                        <a:rPr lang="en-GB" sz="1400" dirty="0" err="1">
                          <a:solidFill>
                            <a:sysClr val="windowText" lastClr="000000"/>
                          </a:solidFill>
                        </a:rPr>
                        <a:t>Paramètres</a:t>
                      </a:r>
                      <a:endParaRPr lang="en-GB" sz="1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1400" dirty="0" err="1">
                          <a:solidFill>
                            <a:sysClr val="windowText" lastClr="000000"/>
                          </a:solidFill>
                        </a:rPr>
                        <a:t>Méthodes</a:t>
                      </a:r>
                      <a:r>
                        <a:rPr lang="en-GB" sz="1400" dirty="0">
                          <a:solidFill>
                            <a:sysClr val="windowText" lastClr="000000"/>
                          </a:solidFill>
                        </a:rPr>
                        <a:t> </a:t>
                      </a:r>
                      <a:r>
                        <a:rPr lang="en-GB" sz="1400" dirty="0" err="1">
                          <a:solidFill>
                            <a:sysClr val="windowText" lastClr="000000"/>
                          </a:solidFill>
                        </a:rPr>
                        <a:t>d’essai</a:t>
                      </a:r>
                      <a:endParaRPr lang="en-GB" sz="1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kern="1200" dirty="0">
                          <a:solidFill>
                            <a:schemeClr val="tx1"/>
                          </a:solidFill>
                          <a:effectLst/>
                          <a:latin typeface="+mn-lt"/>
                          <a:ea typeface="+mn-ea"/>
                          <a:cs typeface="+mn-cs"/>
                        </a:rPr>
                        <a:t>Utilisation de cat. A : Seuil pour les utilisations en milieu urbain ne faisant pas l’objet de restrictions</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1400" b="1" kern="1200" dirty="0">
                          <a:solidFill>
                            <a:schemeClr val="tx1"/>
                          </a:solidFill>
                          <a:effectLst/>
                          <a:latin typeface="+mn-lt"/>
                          <a:ea typeface="+mn-ea"/>
                          <a:cs typeface="+mn-cs"/>
                        </a:rPr>
                        <a:t>Utilisation de cat. B :</a:t>
                      </a:r>
                      <a:endParaRPr lang="en-ZA" sz="1400" b="1" kern="1200" dirty="0">
                        <a:solidFill>
                          <a:schemeClr val="tx1"/>
                        </a:solidFill>
                        <a:effectLst/>
                        <a:latin typeface="+mn-lt"/>
                        <a:ea typeface="+mn-ea"/>
                        <a:cs typeface="+mn-cs"/>
                      </a:endParaRPr>
                    </a:p>
                    <a:p>
                      <a:r>
                        <a:rPr lang="fr-FR" sz="1400" b="1" kern="1200" dirty="0">
                          <a:solidFill>
                            <a:schemeClr val="tx1"/>
                          </a:solidFill>
                          <a:effectLst/>
                          <a:latin typeface="+mn-lt"/>
                          <a:ea typeface="+mn-ea"/>
                          <a:cs typeface="+mn-cs"/>
                        </a:rPr>
                        <a:t>Seuil pour l’</a:t>
                      </a:r>
                      <a:r>
                        <a:rPr lang="fr-FR" sz="1400" b="1" kern="1200" dirty="0" err="1">
                          <a:solidFill>
                            <a:schemeClr val="tx1"/>
                          </a:solidFill>
                          <a:effectLst/>
                          <a:latin typeface="+mn-lt"/>
                          <a:ea typeface="+mn-ea"/>
                          <a:cs typeface="+mn-cs"/>
                        </a:rPr>
                        <a:t>évac</a:t>
                      </a:r>
                      <a:r>
                        <a:rPr lang="fr-FR" sz="1400" b="1" kern="1200" dirty="0">
                          <a:solidFill>
                            <a:schemeClr val="tx1"/>
                          </a:solidFill>
                          <a:effectLst/>
                          <a:latin typeface="+mn-lt"/>
                          <a:ea typeface="+mn-ea"/>
                          <a:cs typeface="+mn-cs"/>
                        </a:rPr>
                        <a:t>. vers les eaux de surface ou autres utilisations en milieu urbain faisant l’objet de restrictions</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kern="1200" dirty="0">
                          <a:solidFill>
                            <a:schemeClr val="tx1"/>
                          </a:solidFill>
                          <a:effectLst/>
                          <a:latin typeface="+mn-lt"/>
                          <a:ea typeface="+mn-ea"/>
                          <a:cs typeface="+mn-cs"/>
                        </a:rPr>
                        <a:t>Pourcentage minimal de réduction de la charge </a:t>
                      </a:r>
                      <a:r>
                        <a:rPr lang="en-GB" sz="1400" b="0" i="0" u="none" strike="noStrike" kern="1200" baseline="0" dirty="0">
                          <a:solidFill>
                            <a:schemeClr val="lt1"/>
                          </a:solidFill>
                          <a:latin typeface="+mn-lt"/>
                          <a:ea typeface="+mn-ea"/>
                          <a:cs typeface="+mn-cs"/>
                        </a:rPr>
                        <a:t>	</a:t>
                      </a:r>
                    </a:p>
                    <a:p>
                      <a:endParaRPr lang="en-GB" sz="1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1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Azote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APHA 4500-N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ysClr val="windowText" lastClr="000000"/>
                          </a:solidFill>
                        </a:rPr>
                        <a:t>70 %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86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err="1">
                          <a:solidFill>
                            <a:schemeClr val="dk1"/>
                          </a:solidFill>
                          <a:latin typeface="+mn-lt"/>
                          <a:ea typeface="+mn-ea"/>
                          <a:cs typeface="+mn-cs"/>
                        </a:rPr>
                        <a:t>Phosphore</a:t>
                      </a:r>
                      <a:r>
                        <a:rPr lang="en-GB" sz="1400" b="0" i="0" u="none" strike="noStrike" kern="1200" baseline="0" dirty="0">
                          <a:solidFill>
                            <a:schemeClr val="dk1"/>
                          </a:solidFill>
                          <a:latin typeface="+mn-lt"/>
                          <a:ea typeface="+mn-ea"/>
                          <a:cs typeface="+mn-cs"/>
                        </a:rPr>
                        <a:t>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APHA 4500-P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ISO 6878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ysClr val="windowText" lastClr="000000"/>
                          </a:solidFill>
                        </a:rPr>
                        <a:t>80 %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pH</a:t>
                      </a:r>
                      <a:endParaRPr lang="en-GB" sz="1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APHA 4500-H+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1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DCO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APHA 5220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 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 150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767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TSS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APHA 2540D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EN 872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 10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 30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pSp>
        <p:nvGrpSpPr>
          <p:cNvPr id="9" name="Group 8"/>
          <p:cNvGrpSpPr/>
          <p:nvPr/>
        </p:nvGrpSpPr>
        <p:grpSpPr>
          <a:xfrm>
            <a:off x="0" y="0"/>
            <a:ext cx="615553" cy="6858000"/>
            <a:chOff x="0" y="0"/>
            <a:chExt cx="652642" cy="6858000"/>
          </a:xfrm>
        </p:grpSpPr>
        <p:sp>
          <p:nvSpPr>
            <p:cNvPr id="11" name="Rectangle 10"/>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2" name="TextBox 11"/>
            <p:cNvSpPr txBox="1"/>
            <p:nvPr/>
          </p:nvSpPr>
          <p:spPr>
            <a:xfrm>
              <a:off x="0" y="0"/>
              <a:ext cx="652642" cy="6740769"/>
            </a:xfrm>
            <a:prstGeom prst="rect">
              <a:avLst/>
            </a:prstGeom>
            <a:noFill/>
          </p:spPr>
          <p:txBody>
            <a:bodyPr vert="vert270" wrap="square" rtlCol="0">
              <a:spAutoFit/>
            </a:bodyPr>
            <a:lstStyle/>
            <a:p>
              <a:pPr algn="ctr"/>
              <a:r>
                <a:rPr lang="fr-FR" sz="2800" dirty="0"/>
                <a:t>Essais en conditions contrôlées en laboratoire</a:t>
              </a:r>
            </a:p>
          </p:txBody>
        </p:sp>
      </p:grpSp>
      <p:sp>
        <p:nvSpPr>
          <p:cNvPr id="2" name="Rectangle 1">
            <a:extLst>
              <a:ext uri="{FF2B5EF4-FFF2-40B4-BE49-F238E27FC236}">
                <a16:creationId xmlns:a16="http://schemas.microsoft.com/office/drawing/2014/main" id="{BC4696EB-1371-4F57-BE2D-8C92395C45F0}"/>
              </a:ext>
            </a:extLst>
          </p:cNvPr>
          <p:cNvSpPr/>
          <p:nvPr/>
        </p:nvSpPr>
        <p:spPr>
          <a:xfrm>
            <a:off x="859809" y="2524836"/>
            <a:ext cx="2279176" cy="3002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Paramètres environnementaux</a:t>
            </a:r>
          </a:p>
        </p:txBody>
      </p:sp>
    </p:spTree>
    <p:extLst>
      <p:ext uri="{BB962C8B-B14F-4D97-AF65-F5344CB8AC3E}">
        <p14:creationId xmlns:p14="http://schemas.microsoft.com/office/powerpoint/2010/main" val="1990085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39</a:t>
            </a:fld>
            <a:endParaRPr lang="en-GB" altLang="en-US" dirty="0"/>
          </a:p>
        </p:txBody>
      </p:sp>
      <p:sp>
        <p:nvSpPr>
          <p:cNvPr id="3" name="Content Placeholder 2"/>
          <p:cNvSpPr>
            <a:spLocks noGrp="1"/>
          </p:cNvSpPr>
          <p:nvPr>
            <p:ph idx="1"/>
          </p:nvPr>
        </p:nvSpPr>
        <p:spPr/>
        <p:txBody>
          <a:bodyPr>
            <a:normAutofit/>
          </a:bodyPr>
          <a:lstStyle/>
          <a:p>
            <a:pPr marL="0" indent="0">
              <a:buNone/>
            </a:pPr>
            <a:r>
              <a:rPr lang="en-GB" dirty="0"/>
              <a:t>The effluent and solids from the NSSS should be within the range as below</a:t>
            </a:r>
          </a:p>
        </p:txBody>
      </p:sp>
      <p:pic>
        <p:nvPicPr>
          <p:cNvPr id="8" name="Picture 7"/>
          <p:cNvPicPr>
            <a:picLocks noChangeAspect="1"/>
          </p:cNvPicPr>
          <p:nvPr/>
        </p:nvPicPr>
        <p:blipFill>
          <a:blip r:embed="rId2"/>
          <a:stretch>
            <a:fillRect/>
          </a:stretch>
        </p:blipFill>
        <p:spPr>
          <a:xfrm>
            <a:off x="609600" y="1082163"/>
            <a:ext cx="2701634" cy="509479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655434387"/>
              </p:ext>
            </p:extLst>
          </p:nvPr>
        </p:nvGraphicFramePr>
        <p:xfrm>
          <a:off x="3416742" y="1090247"/>
          <a:ext cx="7157473" cy="5293457"/>
        </p:xfrm>
        <a:graphic>
          <a:graphicData uri="http://schemas.openxmlformats.org/drawingml/2006/table">
            <a:tbl>
              <a:tblPr firstRow="1" bandRow="1">
                <a:tableStyleId>{5C22544A-7EE6-4342-B048-85BDC9FD1C3A}</a:tableStyleId>
              </a:tblPr>
              <a:tblGrid>
                <a:gridCol w="1477968">
                  <a:extLst>
                    <a:ext uri="{9D8B030D-6E8A-4147-A177-3AD203B41FA5}">
                      <a16:colId xmlns:a16="http://schemas.microsoft.com/office/drawing/2014/main" val="20000"/>
                    </a:ext>
                  </a:extLst>
                </a:gridCol>
                <a:gridCol w="1314889">
                  <a:extLst>
                    <a:ext uri="{9D8B030D-6E8A-4147-A177-3AD203B41FA5}">
                      <a16:colId xmlns:a16="http://schemas.microsoft.com/office/drawing/2014/main" val="20001"/>
                    </a:ext>
                  </a:extLst>
                </a:gridCol>
                <a:gridCol w="1887197">
                  <a:extLst>
                    <a:ext uri="{9D8B030D-6E8A-4147-A177-3AD203B41FA5}">
                      <a16:colId xmlns:a16="http://schemas.microsoft.com/office/drawing/2014/main" val="20002"/>
                    </a:ext>
                  </a:extLst>
                </a:gridCol>
                <a:gridCol w="1223493">
                  <a:extLst>
                    <a:ext uri="{9D8B030D-6E8A-4147-A177-3AD203B41FA5}">
                      <a16:colId xmlns:a16="http://schemas.microsoft.com/office/drawing/2014/main" val="20003"/>
                    </a:ext>
                  </a:extLst>
                </a:gridCol>
                <a:gridCol w="1253926">
                  <a:extLst>
                    <a:ext uri="{9D8B030D-6E8A-4147-A177-3AD203B41FA5}">
                      <a16:colId xmlns:a16="http://schemas.microsoft.com/office/drawing/2014/main" val="20004"/>
                    </a:ext>
                  </a:extLst>
                </a:gridCol>
              </a:tblGrid>
              <a:tr h="1523683">
                <a:tc>
                  <a:txBody>
                    <a:bodyPr/>
                    <a:lstStyle/>
                    <a:p>
                      <a:pPr marL="0" marR="0">
                        <a:lnSpc>
                          <a:spcPct val="107000"/>
                        </a:lnSpc>
                        <a:spcBef>
                          <a:spcPts val="0"/>
                        </a:spcBef>
                        <a:spcAft>
                          <a:spcPts val="0"/>
                        </a:spcAft>
                      </a:pPr>
                      <a:r>
                        <a:rPr lang="en-GB" sz="1400" b="1" dirty="0" err="1">
                          <a:solidFill>
                            <a:schemeClr val="tx1"/>
                          </a:solidFill>
                          <a:effectLst/>
                          <a:latin typeface="+mn-lt"/>
                          <a:ea typeface="Calibri"/>
                          <a:cs typeface="Times New Roman"/>
                        </a:rPr>
                        <a:t>Paramètres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en-GB" sz="1400" b="1" dirty="0" err="1">
                          <a:solidFill>
                            <a:schemeClr val="tx1"/>
                          </a:solidFill>
                          <a:effectLst/>
                          <a:latin typeface="+mn-lt"/>
                          <a:ea typeface="Calibri"/>
                          <a:cs typeface="Times New Roman"/>
                        </a:rPr>
                        <a:t>Substituts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en-GB" sz="1400" b="1" dirty="0" err="1">
                          <a:solidFill>
                            <a:schemeClr val="tx1"/>
                          </a:solidFill>
                          <a:effectLst/>
                          <a:latin typeface="+mn-lt"/>
                          <a:ea typeface="Calibri"/>
                          <a:cs typeface="Times New Roman"/>
                        </a:rPr>
                        <a:t>Méthodes</a:t>
                      </a:r>
                      <a:r>
                        <a:rPr lang="en-GB" sz="1400" b="1" dirty="0">
                          <a:solidFill>
                            <a:schemeClr val="tx1"/>
                          </a:solidFill>
                          <a:effectLst/>
                          <a:latin typeface="+mn-lt"/>
                          <a:ea typeface="Calibri"/>
                          <a:cs typeface="Times New Roman"/>
                        </a:rPr>
                        <a:t> </a:t>
                      </a:r>
                      <a:r>
                        <a:rPr lang="en-GB" sz="1400" b="1" dirty="0" err="1">
                          <a:solidFill>
                            <a:schemeClr val="tx1"/>
                          </a:solidFill>
                          <a:effectLst/>
                          <a:latin typeface="+mn-lt"/>
                          <a:ea typeface="Calibri"/>
                          <a:cs typeface="Times New Roman"/>
                        </a:rPr>
                        <a:t>d’essai</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fr-FR" sz="1400" b="1" dirty="0" err="1">
                          <a:solidFill>
                            <a:schemeClr val="tx1"/>
                          </a:solidFill>
                          <a:effectLst/>
                          <a:latin typeface="+mn-lt"/>
                          <a:ea typeface="Calibri"/>
                          <a:cs typeface="Times New Roman"/>
                        </a:rPr>
                        <a:t>Concentra-tion</a:t>
                      </a:r>
                      <a:r>
                        <a:rPr lang="fr-FR" sz="1400" b="1" dirty="0">
                          <a:solidFill>
                            <a:schemeClr val="tx1"/>
                          </a:solidFill>
                          <a:effectLst/>
                          <a:latin typeface="+mn-lt"/>
                          <a:ea typeface="Calibri"/>
                          <a:cs typeface="Times New Roman"/>
                        </a:rPr>
                        <a:t> max. matières solides nombre/j (mat. solides sèches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fr-FR" sz="1400" b="1" dirty="0">
                          <a:solidFill>
                            <a:schemeClr val="tx1"/>
                          </a:solidFill>
                          <a:effectLst/>
                          <a:latin typeface="+mn-lt"/>
                          <a:ea typeface="Calibri"/>
                          <a:cs typeface="Times New Roman"/>
                        </a:rPr>
                        <a:t>Concentration max. matières liquides (nombre/l)</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87898">
                <a:tc>
                  <a:txBody>
                    <a:bodyPr/>
                    <a:lstStyle/>
                    <a:p>
                      <a:pPr marL="0" marR="0">
                        <a:lnSpc>
                          <a:spcPct val="107000"/>
                        </a:lnSpc>
                        <a:spcBef>
                          <a:spcPts val="0"/>
                        </a:spcBef>
                        <a:spcAft>
                          <a:spcPts val="0"/>
                        </a:spcAft>
                      </a:pPr>
                      <a:r>
                        <a:rPr lang="fr-FR" sz="1200" dirty="0">
                          <a:effectLst/>
                          <a:latin typeface="+mn-lt"/>
                          <a:ea typeface="Calibri"/>
                          <a:cs typeface="Times New Roman"/>
                        </a:rPr>
                        <a:t>Agents pathogènes bactériens entériques humains</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i="1" dirty="0"/>
                        <a:t>E. coli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kern="1200" baseline="0" dirty="0">
                          <a:solidFill>
                            <a:schemeClr val="dk1"/>
                          </a:solidFill>
                          <a:latin typeface="+mn-lt"/>
                          <a:ea typeface="+mn-ea"/>
                          <a:cs typeface="+mn-cs"/>
                        </a:rPr>
                        <a:t>APHA 9221, APHA 9222 et APHA 9223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86650">
                <a:tc>
                  <a:txBody>
                    <a:bodyPr/>
                    <a:lstStyle/>
                    <a:p>
                      <a:pPr marL="0" marR="0">
                        <a:lnSpc>
                          <a:spcPct val="107000"/>
                        </a:lnSpc>
                        <a:spcBef>
                          <a:spcPts val="0"/>
                        </a:spcBef>
                        <a:spcAft>
                          <a:spcPts val="0"/>
                        </a:spcAft>
                      </a:pPr>
                      <a:r>
                        <a:rPr lang="en-ZA" sz="1200" dirty="0">
                          <a:effectLst/>
                          <a:latin typeface="+mn-lt"/>
                          <a:ea typeface="Calibri"/>
                          <a:cs typeface="Times New Roman"/>
                        </a:rPr>
                        <a:t>Helminthes </a:t>
                      </a:r>
                      <a:r>
                        <a:rPr lang="en-ZA" sz="1200" dirty="0" err="1">
                          <a:effectLst/>
                          <a:latin typeface="+mn-lt"/>
                          <a:ea typeface="Calibri"/>
                          <a:cs typeface="Times New Roman"/>
                        </a:rPr>
                        <a:t>entériques</a:t>
                      </a:r>
                      <a:r>
                        <a:rPr lang="en-ZA" sz="1200" dirty="0">
                          <a:effectLst/>
                          <a:latin typeface="+mn-lt"/>
                          <a:ea typeface="Calibri"/>
                          <a:cs typeface="Times New Roman"/>
                        </a:rPr>
                        <a:t> </a:t>
                      </a:r>
                      <a:r>
                        <a:rPr lang="en-ZA" sz="1200" dirty="0" err="1">
                          <a:effectLst/>
                          <a:latin typeface="+mn-lt"/>
                          <a:ea typeface="Calibri"/>
                          <a:cs typeface="Times New Roman"/>
                        </a:rPr>
                        <a:t>humains</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GB" sz="1200" i="1" dirty="0" err="1">
                          <a:effectLst/>
                          <a:latin typeface="+mn-lt"/>
                          <a:ea typeface="Calibri"/>
                          <a:cs typeface="Times New Roman"/>
                        </a:rPr>
                        <a:t>œufs</a:t>
                      </a:r>
                      <a:r>
                        <a:rPr lang="en-GB" sz="1200" i="1" dirty="0">
                          <a:effectLst/>
                          <a:latin typeface="+mn-lt"/>
                          <a:ea typeface="Calibri"/>
                          <a:cs typeface="Times New Roman"/>
                        </a:rPr>
                        <a:t> </a:t>
                      </a:r>
                      <a:r>
                        <a:rPr lang="en-GB" sz="1200" dirty="0" err="1">
                          <a:effectLst/>
                          <a:latin typeface="+mn-lt"/>
                          <a:ea typeface="Calibri"/>
                          <a:cs typeface="Times New Roman"/>
                        </a:rPr>
                        <a:t>viables</a:t>
                      </a:r>
                      <a:r>
                        <a:rPr lang="en-GB" sz="1200" dirty="0">
                          <a:effectLst/>
                          <a:latin typeface="+mn-lt"/>
                          <a:ea typeface="Calibri"/>
                          <a:cs typeface="Times New Roman"/>
                        </a:rPr>
                        <a:t> </a:t>
                      </a:r>
                      <a:r>
                        <a:rPr lang="en-GB" sz="1200" i="1" dirty="0" err="1">
                          <a:effectLst/>
                          <a:latin typeface="+mn-lt"/>
                          <a:ea typeface="Calibri"/>
                          <a:cs typeface="Times New Roman"/>
                        </a:rPr>
                        <a:t>d’Ascaris</a:t>
                      </a:r>
                      <a:r>
                        <a:rPr lang="en-GB" sz="1200" i="1" dirty="0">
                          <a:effectLst/>
                          <a:latin typeface="+mn-lt"/>
                          <a:ea typeface="Calibri"/>
                          <a:cs typeface="Times New Roman"/>
                        </a:rPr>
                        <a:t> </a:t>
                      </a:r>
                      <a:r>
                        <a:rPr lang="en-GB" sz="1200" i="1" dirty="0" err="1">
                          <a:effectLst/>
                          <a:latin typeface="+mn-lt"/>
                          <a:ea typeface="Calibri"/>
                          <a:cs typeface="Times New Roman"/>
                        </a:rPr>
                        <a:t>suum</a:t>
                      </a:r>
                      <a:r>
                        <a:rPr lang="en-GB" sz="1200" i="1" dirty="0">
                          <a:effectLst/>
                          <a:latin typeface="+mn-lt"/>
                          <a:ea typeface="Calibri"/>
                          <a:cs typeface="Times New Roman"/>
                        </a:rPr>
                        <a:t> </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dirty="0" err="1">
                          <a:effectLst/>
                          <a:latin typeface="+mn-lt"/>
                          <a:ea typeface="Calibri"/>
                          <a:cs typeface="Times New Roman"/>
                        </a:rPr>
                        <a:t>Méhodes</a:t>
                      </a:r>
                      <a:r>
                        <a:rPr lang="fr-FR" sz="1200" dirty="0">
                          <a:effectLst/>
                          <a:latin typeface="+mn-lt"/>
                          <a:ea typeface="Calibri"/>
                          <a:cs typeface="Times New Roman"/>
                        </a:rPr>
                        <a:t> d’analyse microbiologique des boues de vidange, SOP dépistage d’helminthes (Ascaris, </a:t>
                      </a:r>
                      <a:r>
                        <a:rPr lang="fr-FR" sz="1200" dirty="0" err="1">
                          <a:effectLst/>
                          <a:latin typeface="+mn-lt"/>
                          <a:ea typeface="Calibri"/>
                          <a:cs typeface="Times New Roman"/>
                        </a:rPr>
                        <a:t>Trichuris</a:t>
                      </a:r>
                      <a:r>
                        <a:rPr lang="fr-FR" sz="1200" dirty="0">
                          <a:effectLst/>
                          <a:latin typeface="+mn-lt"/>
                          <a:ea typeface="Calibri"/>
                          <a:cs typeface="Times New Roman"/>
                        </a:rPr>
                        <a:t> et </a:t>
                      </a:r>
                      <a:r>
                        <a:rPr lang="fr-FR" sz="1200" dirty="0" err="1">
                          <a:effectLst/>
                          <a:latin typeface="+mn-lt"/>
                          <a:ea typeface="Calibri"/>
                          <a:cs typeface="Times New Roman"/>
                        </a:rPr>
                        <a:t>Taenia</a:t>
                      </a:r>
                      <a:r>
                        <a:rPr lang="fr-FR" sz="1200" dirty="0">
                          <a:effectLst/>
                          <a:latin typeface="+mn-lt"/>
                          <a:ea typeface="Calibri"/>
                          <a:cs typeface="Times New Roman"/>
                        </a:rPr>
                        <a:t>).</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50819">
                <a:tc>
                  <a:txBody>
                    <a:bodyPr/>
                    <a:lstStyle/>
                    <a:p>
                      <a:pPr marL="0" marR="0">
                        <a:lnSpc>
                          <a:spcPct val="107000"/>
                        </a:lnSpc>
                        <a:spcBef>
                          <a:spcPts val="0"/>
                        </a:spcBef>
                        <a:spcAft>
                          <a:spcPts val="0"/>
                        </a:spcAft>
                      </a:pPr>
                      <a:r>
                        <a:rPr lang="en-ZA" sz="1200" dirty="0">
                          <a:effectLst/>
                          <a:latin typeface="+mn-lt"/>
                          <a:ea typeface="Calibri"/>
                          <a:cs typeface="Times New Roman"/>
                        </a:rPr>
                        <a:t>Virus </a:t>
                      </a:r>
                      <a:r>
                        <a:rPr lang="en-ZA" sz="1200" dirty="0" err="1">
                          <a:effectLst/>
                          <a:latin typeface="+mn-lt"/>
                          <a:ea typeface="Calibri"/>
                          <a:cs typeface="Times New Roman"/>
                        </a:rPr>
                        <a:t>entériques</a:t>
                      </a:r>
                      <a:r>
                        <a:rPr lang="en-ZA" sz="1200" dirty="0">
                          <a:effectLst/>
                          <a:latin typeface="+mn-lt"/>
                          <a:ea typeface="Calibri"/>
                          <a:cs typeface="Times New Roman"/>
                        </a:rPr>
                        <a:t> </a:t>
                      </a:r>
                      <a:r>
                        <a:rPr lang="en-ZA" sz="1200" dirty="0" err="1">
                          <a:effectLst/>
                          <a:latin typeface="+mn-lt"/>
                          <a:ea typeface="Calibri"/>
                          <a:cs typeface="Times New Roman"/>
                        </a:rPr>
                        <a:t>humains</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i="1" dirty="0" err="1">
                          <a:effectLst/>
                          <a:latin typeface="+mn-lt"/>
                          <a:ea typeface="Calibri"/>
                          <a:cs typeface="Times New Roman"/>
                        </a:rPr>
                        <a:t>Coliphage</a:t>
                      </a:r>
                      <a:r>
                        <a:rPr lang="fr-FR" sz="1200" dirty="0">
                          <a:effectLst/>
                          <a:latin typeface="+mn-lt"/>
                          <a:ea typeface="Calibri"/>
                          <a:cs typeface="Times New Roman"/>
                        </a:rPr>
                        <a:t> MS2 ou des </a:t>
                      </a:r>
                      <a:r>
                        <a:rPr lang="fr-FR" sz="1200" i="1" dirty="0" err="1">
                          <a:effectLst/>
                          <a:latin typeface="+mn-lt"/>
                          <a:ea typeface="Calibri"/>
                          <a:cs typeface="Times New Roman"/>
                        </a:rPr>
                        <a:t>coliphages</a:t>
                      </a:r>
                      <a:r>
                        <a:rPr lang="fr-FR" sz="1200" i="1" dirty="0">
                          <a:effectLst/>
                          <a:latin typeface="+mn-lt"/>
                          <a:ea typeface="Calibri"/>
                          <a:cs typeface="Times New Roman"/>
                        </a:rPr>
                        <a:t> somatiques</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dirty="0">
                          <a:effectLst/>
                          <a:latin typeface="+mn-lt"/>
                          <a:ea typeface="Calibri"/>
                          <a:cs typeface="Times New Roman"/>
                        </a:rPr>
                        <a:t>EPA 1602</a:t>
                      </a:r>
                      <a:endParaRPr lang="en-ZA" sz="1200" dirty="0">
                        <a:effectLst/>
                        <a:latin typeface="+mn-lt"/>
                        <a:ea typeface="Calibri"/>
                        <a:cs typeface="Times New Roman"/>
                      </a:endParaRPr>
                    </a:p>
                    <a:p>
                      <a:pPr marL="0" marR="0">
                        <a:lnSpc>
                          <a:spcPct val="107000"/>
                        </a:lnSpc>
                        <a:spcBef>
                          <a:spcPts val="0"/>
                        </a:spcBef>
                        <a:spcAft>
                          <a:spcPts val="0"/>
                        </a:spcAft>
                      </a:pPr>
                      <a:r>
                        <a:rPr lang="fr-FR" sz="1200" dirty="0">
                          <a:effectLst/>
                          <a:latin typeface="+mn-lt"/>
                          <a:ea typeface="Calibri"/>
                          <a:cs typeface="Times New Roman"/>
                        </a:rPr>
                        <a:t>Pour les échantillonnages volumineux appliquer EPA 1601 ou ISO 10705-1</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78672">
                <a:tc>
                  <a:txBody>
                    <a:bodyPr/>
                    <a:lstStyle/>
                    <a:p>
                      <a:pPr marL="0" marR="0">
                        <a:lnSpc>
                          <a:spcPct val="107000"/>
                        </a:lnSpc>
                        <a:spcBef>
                          <a:spcPts val="0"/>
                        </a:spcBef>
                        <a:spcAft>
                          <a:spcPts val="0"/>
                        </a:spcAft>
                      </a:pPr>
                      <a:r>
                        <a:rPr lang="en-GB" sz="1200" dirty="0" err="1">
                          <a:effectLst/>
                          <a:latin typeface="+mn-lt"/>
                          <a:ea typeface="Calibri"/>
                          <a:cs typeface="Times New Roman"/>
                        </a:rPr>
                        <a:t>Protozoaires</a:t>
                      </a:r>
                      <a:r>
                        <a:rPr lang="en-GB" sz="1200" dirty="0">
                          <a:effectLst/>
                          <a:latin typeface="+mn-lt"/>
                          <a:ea typeface="Calibri"/>
                          <a:cs typeface="Times New Roman"/>
                        </a:rPr>
                        <a:t> </a:t>
                      </a:r>
                      <a:r>
                        <a:rPr lang="en-GB" sz="1200" dirty="0" err="1">
                          <a:effectLst/>
                          <a:latin typeface="+mn-lt"/>
                          <a:ea typeface="Calibri"/>
                          <a:cs typeface="Times New Roman"/>
                        </a:rPr>
                        <a:t>entériques</a:t>
                      </a:r>
                      <a:r>
                        <a:rPr lang="en-GB" sz="1200" dirty="0">
                          <a:effectLst/>
                          <a:latin typeface="+mn-lt"/>
                          <a:ea typeface="Calibri"/>
                          <a:cs typeface="Times New Roman"/>
                        </a:rPr>
                        <a:t> </a:t>
                      </a:r>
                      <a:r>
                        <a:rPr lang="en-GB" sz="1200" dirty="0" err="1">
                          <a:effectLst/>
                          <a:latin typeface="+mn-lt"/>
                          <a:ea typeface="Calibri"/>
                          <a:cs typeface="Times New Roman"/>
                        </a:rPr>
                        <a:t>humains</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GB" sz="1200" i="1" dirty="0">
                          <a:effectLst/>
                          <a:latin typeface="+mn-lt"/>
                          <a:ea typeface="Calibri"/>
                          <a:cs typeface="Times New Roman"/>
                        </a:rPr>
                        <a:t>Clostridium perfringens</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pt-BR" sz="1200" dirty="0">
                          <a:effectLst/>
                          <a:latin typeface="+mn-lt"/>
                          <a:ea typeface="Calibri"/>
                          <a:cs typeface="Times New Roman"/>
                        </a:rPr>
                        <a:t>Solides : ISO 7937</a:t>
                      </a:r>
                      <a:endParaRPr lang="en-ZA" sz="1200" dirty="0">
                        <a:effectLst/>
                        <a:latin typeface="+mn-lt"/>
                        <a:ea typeface="Calibri"/>
                        <a:cs typeface="Times New Roman"/>
                      </a:endParaRPr>
                    </a:p>
                    <a:p>
                      <a:pPr marL="0" marR="0">
                        <a:lnSpc>
                          <a:spcPct val="107000"/>
                        </a:lnSpc>
                        <a:spcBef>
                          <a:spcPts val="0"/>
                        </a:spcBef>
                        <a:spcAft>
                          <a:spcPts val="0"/>
                        </a:spcAft>
                      </a:pPr>
                      <a:r>
                        <a:rPr lang="pt-BR" sz="1200" dirty="0">
                          <a:effectLst/>
                          <a:latin typeface="+mn-lt"/>
                          <a:ea typeface="Calibri"/>
                          <a:cs typeface="Times New Roman"/>
                        </a:rPr>
                        <a:t>Liquides: ISO 14189</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ysClr val="windowText" lastClr="000000"/>
                          </a:solidFill>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pSp>
        <p:nvGrpSpPr>
          <p:cNvPr id="10" name="Group 9"/>
          <p:cNvGrpSpPr/>
          <p:nvPr/>
        </p:nvGrpSpPr>
        <p:grpSpPr>
          <a:xfrm>
            <a:off x="0" y="0"/>
            <a:ext cx="615553" cy="6858001"/>
            <a:chOff x="0" y="0"/>
            <a:chExt cx="652641" cy="6858001"/>
          </a:xfrm>
        </p:grpSpPr>
        <p:sp>
          <p:nvSpPr>
            <p:cNvPr id="11" name="Rectangle 10"/>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2" name="TextBox 11"/>
            <p:cNvSpPr txBox="1"/>
            <p:nvPr/>
          </p:nvSpPr>
          <p:spPr>
            <a:xfrm>
              <a:off x="0" y="105509"/>
              <a:ext cx="652641" cy="6752492"/>
            </a:xfrm>
            <a:prstGeom prst="rect">
              <a:avLst/>
            </a:prstGeom>
            <a:noFill/>
          </p:spPr>
          <p:txBody>
            <a:bodyPr vert="vert270" wrap="square" rtlCol="0">
              <a:spAutoFit/>
            </a:bodyPr>
            <a:lstStyle/>
            <a:p>
              <a:pPr algn="ctr"/>
              <a:r>
                <a:rPr lang="fr-FR" sz="2800" dirty="0"/>
                <a:t>Essais en conditions contrôlées en laboratoire</a:t>
              </a:r>
            </a:p>
          </p:txBody>
        </p:sp>
      </p:grpSp>
      <p:sp>
        <p:nvSpPr>
          <p:cNvPr id="13" name="Rectangle 12">
            <a:extLst>
              <a:ext uri="{FF2B5EF4-FFF2-40B4-BE49-F238E27FC236}">
                <a16:creationId xmlns:a16="http://schemas.microsoft.com/office/drawing/2014/main" id="{E4B4C3E3-1CC1-4557-98A3-E0596D1E2C04}"/>
              </a:ext>
            </a:extLst>
          </p:cNvPr>
          <p:cNvSpPr/>
          <p:nvPr/>
        </p:nvSpPr>
        <p:spPr>
          <a:xfrm>
            <a:off x="818866" y="3098042"/>
            <a:ext cx="2265528" cy="33095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Paramètres relatifs a la santé humaine</a:t>
            </a:r>
          </a:p>
        </p:txBody>
      </p:sp>
    </p:spTree>
    <p:extLst>
      <p:ext uri="{BB962C8B-B14F-4D97-AF65-F5344CB8AC3E}">
        <p14:creationId xmlns:p14="http://schemas.microsoft.com/office/powerpoint/2010/main" val="399081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3"/>
          </p:nvPr>
        </p:nvSpPr>
        <p:spPr/>
        <p:txBody>
          <a:bodyPr/>
          <a:lstStyle/>
          <a:p>
            <a:r>
              <a:rPr lang="fr-FR" dirty="0"/>
              <a:t>Contexte</a:t>
            </a:r>
          </a:p>
        </p:txBody>
      </p:sp>
      <p:sp>
        <p:nvSpPr>
          <p:cNvPr id="2" name="Content Placeholder 1"/>
          <p:cNvSpPr>
            <a:spLocks noGrp="1"/>
          </p:cNvSpPr>
          <p:nvPr>
            <p:ph idx="1"/>
          </p:nvPr>
        </p:nvSpPr>
        <p:spPr>
          <a:xfrm>
            <a:off x="838200" y="1093025"/>
            <a:ext cx="9572345" cy="2764600"/>
          </a:xfrm>
        </p:spPr>
        <p:txBody>
          <a:bodyPr>
            <a:normAutofit/>
          </a:bodyPr>
          <a:lstStyle/>
          <a:p>
            <a:pPr marL="457200" indent="-457200"/>
            <a:r>
              <a:rPr lang="fr-FR" b="1" dirty="0"/>
              <a:t>Le 17 Mai 2019, le ministère sud-africain du Commerce et de l’Industrie a publié l’adoption de la Norme ISO 30500:2018, rebaptisée SANS 30500:2019 dans son Avis 275 de 2019</a:t>
            </a:r>
            <a:r>
              <a:rPr lang="en-ZA" b="1" dirty="0"/>
              <a:t>.</a:t>
            </a:r>
          </a:p>
        </p:txBody>
      </p:sp>
      <p:pic>
        <p:nvPicPr>
          <p:cNvPr id="6" name="Picture 5"/>
          <p:cNvPicPr>
            <a:picLocks noChangeAspect="1"/>
          </p:cNvPicPr>
          <p:nvPr/>
        </p:nvPicPr>
        <p:blipFill rotWithShape="1">
          <a:blip r:embed="rId2"/>
          <a:srcRect l="15469" t="24779" r="35195" b="33325"/>
          <a:stretch/>
        </p:blipFill>
        <p:spPr>
          <a:xfrm>
            <a:off x="2833682" y="2475325"/>
            <a:ext cx="5857900" cy="2796763"/>
          </a:xfrm>
          <a:prstGeom prst="rect">
            <a:avLst/>
          </a:prstGeom>
        </p:spPr>
      </p:pic>
    </p:spTree>
    <p:extLst>
      <p:ext uri="{BB962C8B-B14F-4D97-AF65-F5344CB8AC3E}">
        <p14:creationId xmlns:p14="http://schemas.microsoft.com/office/powerpoint/2010/main" val="62437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40</a:t>
            </a:fld>
            <a:endParaRPr lang="en-GB" altLang="en-US" dirty="0"/>
          </a:p>
        </p:txBody>
      </p:sp>
      <p:sp>
        <p:nvSpPr>
          <p:cNvPr id="3" name="Content Placeholder 2"/>
          <p:cNvSpPr>
            <a:spLocks noGrp="1"/>
          </p:cNvSpPr>
          <p:nvPr>
            <p:ph idx="1"/>
          </p:nvPr>
        </p:nvSpPr>
        <p:spPr>
          <a:xfrm>
            <a:off x="3422120" y="1042226"/>
            <a:ext cx="6964980" cy="5083938"/>
          </a:xfrm>
        </p:spPr>
        <p:txBody>
          <a:bodyPr>
            <a:normAutofit/>
          </a:bodyPr>
          <a:lstStyle/>
          <a:p>
            <a:pPr marL="0" indent="0">
              <a:buNone/>
            </a:pPr>
            <a:r>
              <a:rPr lang="fr-FR" sz="1800" dirty="0">
                <a:latin typeface="+mn-lt"/>
              </a:rPr>
              <a:t>Seuils de validation des produits sortants solides et liquides, et valeurs de réduction logarithmique (VRL) en ce qui concerne la protection de la santé humaine.</a:t>
            </a:r>
            <a:endParaRPr lang="en-GB" sz="1800" dirty="0">
              <a:latin typeface="+mn-lt"/>
            </a:endParaRPr>
          </a:p>
        </p:txBody>
      </p:sp>
      <p:graphicFrame>
        <p:nvGraphicFramePr>
          <p:cNvPr id="9" name="Table 8"/>
          <p:cNvGraphicFramePr>
            <a:graphicFrameLocks noGrp="1"/>
          </p:cNvGraphicFramePr>
          <p:nvPr>
            <p:extLst>
              <p:ext uri="{D42A27DB-BD31-4B8C-83A1-F6EECF244321}">
                <p14:modId xmlns:p14="http://schemas.microsoft.com/office/powerpoint/2010/main" val="2036008511"/>
              </p:ext>
            </p:extLst>
          </p:nvPr>
        </p:nvGraphicFramePr>
        <p:xfrm>
          <a:off x="3533893" y="1817077"/>
          <a:ext cx="6875640" cy="4856477"/>
        </p:xfrm>
        <a:graphic>
          <a:graphicData uri="http://schemas.openxmlformats.org/drawingml/2006/table">
            <a:tbl>
              <a:tblPr firstRow="1" bandRow="1">
                <a:tableStyleId>{5C22544A-7EE6-4342-B048-85BDC9FD1C3A}</a:tableStyleId>
              </a:tblPr>
              <a:tblGrid>
                <a:gridCol w="1517836">
                  <a:extLst>
                    <a:ext uri="{9D8B030D-6E8A-4147-A177-3AD203B41FA5}">
                      <a16:colId xmlns:a16="http://schemas.microsoft.com/office/drawing/2014/main" val="20000"/>
                    </a:ext>
                  </a:extLst>
                </a:gridCol>
                <a:gridCol w="1399142">
                  <a:extLst>
                    <a:ext uri="{9D8B030D-6E8A-4147-A177-3AD203B41FA5}">
                      <a16:colId xmlns:a16="http://schemas.microsoft.com/office/drawing/2014/main" val="20001"/>
                    </a:ext>
                  </a:extLst>
                </a:gridCol>
                <a:gridCol w="2623348">
                  <a:extLst>
                    <a:ext uri="{9D8B030D-6E8A-4147-A177-3AD203B41FA5}">
                      <a16:colId xmlns:a16="http://schemas.microsoft.com/office/drawing/2014/main" val="20002"/>
                    </a:ext>
                  </a:extLst>
                </a:gridCol>
                <a:gridCol w="1335314">
                  <a:extLst>
                    <a:ext uri="{9D8B030D-6E8A-4147-A177-3AD203B41FA5}">
                      <a16:colId xmlns:a16="http://schemas.microsoft.com/office/drawing/2014/main" val="20003"/>
                    </a:ext>
                  </a:extLst>
                </a:gridCol>
              </a:tblGrid>
              <a:tr h="1251724">
                <a:tc>
                  <a:txBody>
                    <a:bodyPr/>
                    <a:lstStyle/>
                    <a:p>
                      <a:pPr marL="0" marR="0">
                        <a:lnSpc>
                          <a:spcPct val="107000"/>
                        </a:lnSpc>
                        <a:spcBef>
                          <a:spcPts val="0"/>
                        </a:spcBef>
                        <a:spcAft>
                          <a:spcPts val="0"/>
                        </a:spcAft>
                      </a:pPr>
                      <a:r>
                        <a:rPr lang="en-GB" sz="1400" b="1" dirty="0" err="1">
                          <a:solidFill>
                            <a:schemeClr val="tx1"/>
                          </a:solidFill>
                          <a:effectLst/>
                          <a:latin typeface="+mn-lt"/>
                          <a:ea typeface="Calibri"/>
                          <a:cs typeface="Times New Roman"/>
                        </a:rPr>
                        <a:t>Paramètres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en-GB" sz="1400" b="1" dirty="0" err="1">
                          <a:solidFill>
                            <a:schemeClr val="tx1"/>
                          </a:solidFill>
                          <a:effectLst/>
                          <a:latin typeface="+mn-lt"/>
                          <a:ea typeface="Calibri"/>
                          <a:cs typeface="Times New Roman"/>
                        </a:rPr>
                        <a:t>Substituts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fr-FR" sz="1400" b="1" dirty="0">
                          <a:solidFill>
                            <a:schemeClr val="tx1"/>
                          </a:solidFill>
                          <a:effectLst/>
                          <a:latin typeface="+mn-lt"/>
                          <a:ea typeface="Calibri"/>
                          <a:cs typeface="Times New Roman"/>
                        </a:rPr>
                        <a:t>Concentration max. matières solides #/j (mat. solides sèches)] ou Concentration max. matières liquides (nombre/l)</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fr-FR" sz="1400" b="1" dirty="0">
                          <a:solidFill>
                            <a:schemeClr val="tx1"/>
                          </a:solidFill>
                          <a:effectLst/>
                          <a:latin typeface="+mn-lt"/>
                          <a:ea typeface="Calibri"/>
                          <a:cs typeface="Times New Roman"/>
                        </a:rPr>
                        <a:t>VRL globales pour les matières solides ou liquides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251724">
                <a:tc>
                  <a:txBody>
                    <a:bodyPr/>
                    <a:lstStyle/>
                    <a:p>
                      <a:pPr marL="0" marR="0">
                        <a:lnSpc>
                          <a:spcPct val="107000"/>
                        </a:lnSpc>
                        <a:spcBef>
                          <a:spcPts val="0"/>
                        </a:spcBef>
                        <a:spcAft>
                          <a:spcPts val="0"/>
                        </a:spcAft>
                      </a:pPr>
                      <a:r>
                        <a:rPr lang="fr-FR" sz="1400" dirty="0">
                          <a:effectLst/>
                          <a:latin typeface="+mn-lt"/>
                          <a:ea typeface="Calibri"/>
                          <a:cs typeface="Times New Roman"/>
                        </a:rPr>
                        <a:t>Agents pathogènes bactériens entériques humains</a:t>
                      </a:r>
                      <a:endParaRPr lang="en-ZA" sz="14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i="1" dirty="0"/>
                        <a:t>E. coli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ysClr val="windowText" lastClr="000000"/>
                          </a:solidFill>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84343">
                <a:tc>
                  <a:txBody>
                    <a:bodyPr/>
                    <a:lstStyle/>
                    <a:p>
                      <a:pPr marL="0" marR="0">
                        <a:lnSpc>
                          <a:spcPct val="107000"/>
                        </a:lnSpc>
                        <a:spcBef>
                          <a:spcPts val="0"/>
                        </a:spcBef>
                        <a:spcAft>
                          <a:spcPts val="0"/>
                        </a:spcAft>
                      </a:pPr>
                      <a:r>
                        <a:rPr lang="en-ZA" sz="1400" dirty="0">
                          <a:effectLst/>
                          <a:latin typeface="+mn-lt"/>
                          <a:ea typeface="Calibri"/>
                          <a:cs typeface="Times New Roman"/>
                        </a:rPr>
                        <a:t>Helminthes </a:t>
                      </a:r>
                      <a:r>
                        <a:rPr lang="en-ZA" sz="1400" dirty="0" err="1">
                          <a:effectLst/>
                          <a:latin typeface="+mn-lt"/>
                          <a:ea typeface="Calibri"/>
                          <a:cs typeface="Times New Roman"/>
                        </a:rPr>
                        <a:t>entériques</a:t>
                      </a:r>
                      <a:r>
                        <a:rPr lang="en-ZA" sz="1400" dirty="0">
                          <a:effectLst/>
                          <a:latin typeface="+mn-lt"/>
                          <a:ea typeface="Calibri"/>
                          <a:cs typeface="Times New Roman"/>
                        </a:rPr>
                        <a:t> </a:t>
                      </a:r>
                      <a:r>
                        <a:rPr lang="en-ZA" sz="1400" dirty="0" err="1">
                          <a:effectLst/>
                          <a:latin typeface="+mn-lt"/>
                          <a:ea typeface="Calibri"/>
                          <a:cs typeface="Times New Roman"/>
                        </a:rPr>
                        <a:t>humains</a:t>
                      </a:r>
                      <a:endParaRPr lang="en-ZA" sz="14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GB" sz="1400" i="1" dirty="0" err="1">
                          <a:effectLst/>
                          <a:latin typeface="+mn-lt"/>
                          <a:ea typeface="Calibri"/>
                          <a:cs typeface="Times New Roman"/>
                        </a:rPr>
                        <a:t>œufs</a:t>
                      </a:r>
                      <a:r>
                        <a:rPr lang="en-GB" sz="1400" i="1" dirty="0">
                          <a:effectLst/>
                          <a:latin typeface="+mn-lt"/>
                          <a:ea typeface="Calibri"/>
                          <a:cs typeface="Times New Roman"/>
                        </a:rPr>
                        <a:t> </a:t>
                      </a:r>
                      <a:r>
                        <a:rPr lang="en-GB" sz="1400" dirty="0" err="1">
                          <a:effectLst/>
                          <a:latin typeface="+mn-lt"/>
                          <a:ea typeface="Calibri"/>
                          <a:cs typeface="Times New Roman"/>
                        </a:rPr>
                        <a:t>viables</a:t>
                      </a:r>
                      <a:r>
                        <a:rPr lang="en-GB" sz="1400" dirty="0">
                          <a:effectLst/>
                          <a:latin typeface="+mn-lt"/>
                          <a:ea typeface="Calibri"/>
                          <a:cs typeface="Times New Roman"/>
                        </a:rPr>
                        <a:t> </a:t>
                      </a:r>
                      <a:r>
                        <a:rPr lang="en-GB" sz="1400" i="1" dirty="0" err="1">
                          <a:effectLst/>
                          <a:latin typeface="+mn-lt"/>
                          <a:ea typeface="Calibri"/>
                          <a:cs typeface="Times New Roman"/>
                        </a:rPr>
                        <a:t>d’Ascaris</a:t>
                      </a:r>
                      <a:r>
                        <a:rPr lang="en-GB" sz="1400" i="1" dirty="0">
                          <a:effectLst/>
                          <a:latin typeface="+mn-lt"/>
                          <a:ea typeface="Calibri"/>
                          <a:cs typeface="Times New Roman"/>
                        </a:rPr>
                        <a:t> </a:t>
                      </a:r>
                      <a:r>
                        <a:rPr lang="en-GB" sz="1400" i="1" dirty="0" err="1">
                          <a:effectLst/>
                          <a:latin typeface="+mn-lt"/>
                          <a:ea typeface="Calibri"/>
                          <a:cs typeface="Times New Roman"/>
                        </a:rPr>
                        <a:t>suum</a:t>
                      </a:r>
                      <a:endParaRPr lang="en-ZA" sz="14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&lt; 1</a:t>
                      </a:r>
                    </a:p>
                    <a:p>
                      <a:endParaRPr lang="en-GB" sz="1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ysClr val="windowText" lastClr="000000"/>
                          </a:solidFill>
                        </a:rPr>
                        <a:t>≥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18034">
                <a:tc>
                  <a:txBody>
                    <a:bodyPr/>
                    <a:lstStyle/>
                    <a:p>
                      <a:pPr marL="0" marR="0">
                        <a:lnSpc>
                          <a:spcPct val="107000"/>
                        </a:lnSpc>
                        <a:spcBef>
                          <a:spcPts val="0"/>
                        </a:spcBef>
                        <a:spcAft>
                          <a:spcPts val="0"/>
                        </a:spcAft>
                      </a:pPr>
                      <a:r>
                        <a:rPr lang="en-ZA" sz="1400" dirty="0">
                          <a:effectLst/>
                          <a:latin typeface="+mn-lt"/>
                          <a:ea typeface="Calibri"/>
                          <a:cs typeface="Times New Roman"/>
                        </a:rPr>
                        <a:t>Virus </a:t>
                      </a:r>
                      <a:r>
                        <a:rPr lang="en-ZA" sz="1400" dirty="0" err="1">
                          <a:effectLst/>
                          <a:latin typeface="+mn-lt"/>
                          <a:ea typeface="Calibri"/>
                          <a:cs typeface="Times New Roman"/>
                        </a:rPr>
                        <a:t>entériques</a:t>
                      </a:r>
                      <a:r>
                        <a:rPr lang="en-ZA" sz="1400" dirty="0">
                          <a:effectLst/>
                          <a:latin typeface="+mn-lt"/>
                          <a:ea typeface="Calibri"/>
                          <a:cs typeface="Times New Roman"/>
                        </a:rPr>
                        <a:t> </a:t>
                      </a:r>
                      <a:r>
                        <a:rPr lang="en-ZA" sz="1400" dirty="0" err="1">
                          <a:effectLst/>
                          <a:latin typeface="+mn-lt"/>
                          <a:ea typeface="Calibri"/>
                          <a:cs typeface="Times New Roman"/>
                        </a:rPr>
                        <a:t>humains</a:t>
                      </a:r>
                      <a:endParaRPr lang="en-ZA" sz="14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400" i="1" dirty="0" err="1">
                          <a:effectLst/>
                          <a:latin typeface="+mn-lt"/>
                          <a:ea typeface="Calibri"/>
                          <a:cs typeface="Times New Roman"/>
                        </a:rPr>
                        <a:t>Coliphage</a:t>
                      </a:r>
                      <a:r>
                        <a:rPr lang="fr-FR" sz="1400" dirty="0">
                          <a:effectLst/>
                          <a:latin typeface="+mn-lt"/>
                          <a:ea typeface="Calibri"/>
                          <a:cs typeface="Times New Roman"/>
                        </a:rPr>
                        <a:t> MS2 ou des </a:t>
                      </a:r>
                      <a:r>
                        <a:rPr lang="fr-FR" sz="1400" i="1" dirty="0" err="1">
                          <a:effectLst/>
                          <a:latin typeface="+mn-lt"/>
                          <a:ea typeface="Calibri"/>
                          <a:cs typeface="Times New Roman"/>
                        </a:rPr>
                        <a:t>coliphages</a:t>
                      </a:r>
                      <a:r>
                        <a:rPr lang="fr-FR" sz="1400" i="1" dirty="0">
                          <a:effectLst/>
                          <a:latin typeface="+mn-lt"/>
                          <a:ea typeface="Calibri"/>
                          <a:cs typeface="Times New Roman"/>
                        </a:rPr>
                        <a:t> somatiques</a:t>
                      </a:r>
                      <a:endParaRPr lang="en-ZA" sz="14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ysClr val="windowText" lastClr="000000"/>
                          </a:solidFill>
                        </a:rPr>
                        <a:t>≥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50652">
                <a:tc>
                  <a:txBody>
                    <a:bodyPr/>
                    <a:lstStyle/>
                    <a:p>
                      <a:pPr marL="0" marR="0">
                        <a:lnSpc>
                          <a:spcPct val="107000"/>
                        </a:lnSpc>
                        <a:spcBef>
                          <a:spcPts val="0"/>
                        </a:spcBef>
                        <a:spcAft>
                          <a:spcPts val="0"/>
                        </a:spcAft>
                      </a:pPr>
                      <a:r>
                        <a:rPr lang="en-GB" sz="1400" dirty="0" err="1">
                          <a:effectLst/>
                          <a:latin typeface="+mn-lt"/>
                          <a:ea typeface="Calibri"/>
                          <a:cs typeface="Times New Roman"/>
                        </a:rPr>
                        <a:t>Protozoaires</a:t>
                      </a:r>
                      <a:r>
                        <a:rPr lang="en-GB" sz="1400" dirty="0">
                          <a:effectLst/>
                          <a:latin typeface="+mn-lt"/>
                          <a:ea typeface="Calibri"/>
                          <a:cs typeface="Times New Roman"/>
                        </a:rPr>
                        <a:t> </a:t>
                      </a:r>
                      <a:r>
                        <a:rPr lang="en-GB" sz="1400" dirty="0" err="1">
                          <a:effectLst/>
                          <a:latin typeface="+mn-lt"/>
                          <a:ea typeface="Calibri"/>
                          <a:cs typeface="Times New Roman"/>
                        </a:rPr>
                        <a:t>entériques</a:t>
                      </a:r>
                      <a:r>
                        <a:rPr lang="en-GB" sz="1400" dirty="0">
                          <a:effectLst/>
                          <a:latin typeface="+mn-lt"/>
                          <a:ea typeface="Calibri"/>
                          <a:cs typeface="Times New Roman"/>
                        </a:rPr>
                        <a:t> hum.</a:t>
                      </a:r>
                      <a:endParaRPr lang="en-ZA" sz="14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GB" sz="1400" dirty="0">
                          <a:effectLst/>
                          <a:latin typeface="+mn-lt"/>
                          <a:ea typeface="Calibri"/>
                          <a:cs typeface="Times New Roman"/>
                        </a:rPr>
                        <a:t>Clostridium perfringens</a:t>
                      </a:r>
                      <a:endParaRPr lang="en-ZA" sz="14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b="0" i="0" u="none" strike="noStrike" kern="1200" baseline="0" dirty="0">
                          <a:solidFill>
                            <a:schemeClr val="dk1"/>
                          </a:solidFill>
                          <a:latin typeface="+mn-lt"/>
                          <a:ea typeface="+mn-ea"/>
                          <a:cs typeface="+mn-cs"/>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11" name="Picture 10"/>
          <p:cNvPicPr>
            <a:picLocks noChangeAspect="1"/>
          </p:cNvPicPr>
          <p:nvPr/>
        </p:nvPicPr>
        <p:blipFill>
          <a:blip r:embed="rId2"/>
          <a:stretch>
            <a:fillRect/>
          </a:stretch>
        </p:blipFill>
        <p:spPr>
          <a:xfrm>
            <a:off x="609600" y="1093024"/>
            <a:ext cx="2701634" cy="5083939"/>
          </a:xfrm>
          <a:prstGeom prst="rect">
            <a:avLst/>
          </a:prstGeom>
        </p:spPr>
      </p:pic>
      <p:grpSp>
        <p:nvGrpSpPr>
          <p:cNvPr id="8" name="Group 7"/>
          <p:cNvGrpSpPr/>
          <p:nvPr/>
        </p:nvGrpSpPr>
        <p:grpSpPr>
          <a:xfrm>
            <a:off x="0" y="0"/>
            <a:ext cx="615553" cy="6858000"/>
            <a:chOff x="0" y="0"/>
            <a:chExt cx="652642" cy="6858000"/>
          </a:xfrm>
        </p:grpSpPr>
        <p:sp>
          <p:nvSpPr>
            <p:cNvPr id="10" name="Rectangle 9"/>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2" name="TextBox 11"/>
            <p:cNvSpPr txBox="1"/>
            <p:nvPr/>
          </p:nvSpPr>
          <p:spPr>
            <a:xfrm>
              <a:off x="0" y="152400"/>
              <a:ext cx="652642" cy="6705600"/>
            </a:xfrm>
            <a:prstGeom prst="rect">
              <a:avLst/>
            </a:prstGeom>
            <a:noFill/>
          </p:spPr>
          <p:txBody>
            <a:bodyPr vert="vert270" wrap="square" rtlCol="0">
              <a:spAutoFit/>
            </a:bodyPr>
            <a:lstStyle/>
            <a:p>
              <a:pPr algn="ctr"/>
              <a:r>
                <a:rPr lang="fr-FR" sz="2800" dirty="0"/>
                <a:t>Essais en conditions contrôlées en laboratoire</a:t>
              </a:r>
            </a:p>
          </p:txBody>
        </p:sp>
      </p:grpSp>
      <p:sp>
        <p:nvSpPr>
          <p:cNvPr id="2" name="Rectangle 1">
            <a:extLst>
              <a:ext uri="{FF2B5EF4-FFF2-40B4-BE49-F238E27FC236}">
                <a16:creationId xmlns:a16="http://schemas.microsoft.com/office/drawing/2014/main" id="{66C4A283-A8EF-4CC1-BD23-BEBC7AF8D5E0}"/>
              </a:ext>
            </a:extLst>
          </p:cNvPr>
          <p:cNvSpPr/>
          <p:nvPr/>
        </p:nvSpPr>
        <p:spPr>
          <a:xfrm>
            <a:off x="818866" y="3098042"/>
            <a:ext cx="2265528" cy="33095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Paramètres relatifs a la santé humaine</a:t>
            </a:r>
          </a:p>
        </p:txBody>
      </p:sp>
    </p:spTree>
    <p:extLst>
      <p:ext uri="{BB962C8B-B14F-4D97-AF65-F5344CB8AC3E}">
        <p14:creationId xmlns:p14="http://schemas.microsoft.com/office/powerpoint/2010/main" val="49141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41</a:t>
            </a:fld>
            <a:endParaRPr lang="en-GB" alt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fr-FR" sz="2000" dirty="0"/>
              <a:t>Les émissions atmosphériques potentielles des systèmes d’assainissement autonomes peuvent être classées comme polluants ou gaz explosifs ;</a:t>
            </a:r>
            <a:r>
              <a:rPr lang="en-ZA" sz="2000" dirty="0"/>
              <a:t> </a:t>
            </a:r>
          </a:p>
          <a:p>
            <a:pPr>
              <a:buFont typeface="Arial" panose="020B0604020202020204" pitchFamily="34" charset="0"/>
              <a:buChar char="‒"/>
            </a:pPr>
            <a:r>
              <a:rPr lang="fr-FR" sz="2000" dirty="0"/>
              <a:t>Le système d’assainissement autonome doit être conçu de manière à garantir que les polluants atmosphériques rejetés à l’intérieur et à l’extérieur ne dépassent pas les seuils définis ;</a:t>
            </a:r>
          </a:p>
          <a:p>
            <a:pPr>
              <a:buFont typeface="Arial" panose="020B0604020202020204" pitchFamily="34" charset="0"/>
              <a:buChar char="‒"/>
            </a:pPr>
            <a:r>
              <a:rPr lang="fr-FR" sz="2000" dirty="0"/>
              <a:t>Le CO et le CO</a:t>
            </a:r>
            <a:r>
              <a:rPr lang="fr-FR" sz="2000" baseline="-25000" dirty="0"/>
              <a:t>2</a:t>
            </a:r>
            <a:r>
              <a:rPr lang="fr-FR" sz="2000" dirty="0"/>
              <a:t> ne seront soumis à l’essai que si le système d’assainissement autonome met en œuvre une combustion dans ses processus de traitement ;</a:t>
            </a:r>
            <a:r>
              <a:rPr lang="en-ZA" sz="2000" dirty="0"/>
              <a:t> </a:t>
            </a:r>
          </a:p>
          <a:p>
            <a:pPr>
              <a:buFont typeface="Arial" panose="020B0604020202020204" pitchFamily="34" charset="0"/>
              <a:buChar char="‒"/>
            </a:pPr>
            <a:r>
              <a:rPr lang="fr-FR" sz="2000" dirty="0"/>
              <a:t>Les fabricants sont tenus de documenter les émissions de gaz à effet de serre (GES).</a:t>
            </a:r>
            <a:r>
              <a:rPr lang="en-ZA" sz="2000" dirty="0"/>
              <a:t> </a:t>
            </a:r>
          </a:p>
          <a:p>
            <a:pPr marL="0" indent="0">
              <a:buNone/>
            </a:pPr>
            <a:endParaRPr lang="en-ZA" sz="1800" dirty="0"/>
          </a:p>
          <a:p>
            <a:pPr marL="0" indent="0">
              <a:buNone/>
            </a:pPr>
            <a:r>
              <a:rPr lang="fr-FR" dirty="0"/>
              <a:t>Le seuil d’émissions atmosphériques en intérieur et en extérieur est indiqué ci-dessous : </a:t>
            </a:r>
            <a:endParaRPr lang="en-GB" sz="1800" dirty="0"/>
          </a:p>
        </p:txBody>
      </p:sp>
      <p:pic>
        <p:nvPicPr>
          <p:cNvPr id="8" name="Picture 7"/>
          <p:cNvPicPr>
            <a:picLocks noChangeAspect="1"/>
          </p:cNvPicPr>
          <p:nvPr/>
        </p:nvPicPr>
        <p:blipFill>
          <a:blip r:embed="rId2"/>
          <a:stretch>
            <a:fillRect/>
          </a:stretch>
        </p:blipFill>
        <p:spPr>
          <a:xfrm>
            <a:off x="616148" y="1093025"/>
            <a:ext cx="2695086" cy="5083938"/>
          </a:xfrm>
          <a:prstGeom prst="rect">
            <a:avLst/>
          </a:prstGeom>
        </p:spPr>
      </p:pic>
      <p:grpSp>
        <p:nvGrpSpPr>
          <p:cNvPr id="7" name="Group 6"/>
          <p:cNvGrpSpPr/>
          <p:nvPr/>
        </p:nvGrpSpPr>
        <p:grpSpPr>
          <a:xfrm>
            <a:off x="0" y="0"/>
            <a:ext cx="615553" cy="6858000"/>
            <a:chOff x="0" y="0"/>
            <a:chExt cx="652642"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140677"/>
              <a:ext cx="652642" cy="6717323"/>
            </a:xfrm>
            <a:prstGeom prst="rect">
              <a:avLst/>
            </a:prstGeom>
            <a:noFill/>
          </p:spPr>
          <p:txBody>
            <a:bodyPr vert="vert270" wrap="square" rtlCol="0">
              <a:spAutoFit/>
            </a:bodyPr>
            <a:lstStyle/>
            <a:p>
              <a:pPr algn="ctr"/>
              <a:r>
                <a:rPr lang="fr-FR" sz="2800" dirty="0"/>
                <a:t>Essais en conditions contrôlées en laboratoire</a:t>
              </a:r>
            </a:p>
          </p:txBody>
        </p:sp>
      </p:grpSp>
      <p:sp>
        <p:nvSpPr>
          <p:cNvPr id="12" name="Rectangle 11">
            <a:extLst>
              <a:ext uri="{FF2B5EF4-FFF2-40B4-BE49-F238E27FC236}">
                <a16:creationId xmlns:a16="http://schemas.microsoft.com/office/drawing/2014/main" id="{0BC59D78-CB09-4A48-9712-2F85CD903E48}"/>
              </a:ext>
            </a:extLst>
          </p:cNvPr>
          <p:cNvSpPr/>
          <p:nvPr/>
        </p:nvSpPr>
        <p:spPr>
          <a:xfrm>
            <a:off x="726439" y="3739487"/>
            <a:ext cx="2473909" cy="3957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Paramètres des émissions </a:t>
            </a:r>
          </a:p>
          <a:p>
            <a:pPr algn="ctr"/>
            <a:r>
              <a:rPr lang="fr-FR" sz="1600" dirty="0">
                <a:solidFill>
                  <a:schemeClr val="tx1"/>
                </a:solidFill>
              </a:rPr>
              <a:t>atmosphériques</a:t>
            </a:r>
          </a:p>
        </p:txBody>
      </p:sp>
    </p:spTree>
    <p:extLst>
      <p:ext uri="{BB962C8B-B14F-4D97-AF65-F5344CB8AC3E}">
        <p14:creationId xmlns:p14="http://schemas.microsoft.com/office/powerpoint/2010/main" val="1981397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42</a:t>
            </a:fld>
            <a:endParaRPr lang="en-GB" altLang="en-US" dirty="0"/>
          </a:p>
        </p:txBody>
      </p:sp>
      <p:sp>
        <p:nvSpPr>
          <p:cNvPr id="3" name="Content Placeholder 2"/>
          <p:cNvSpPr>
            <a:spLocks noGrp="1"/>
          </p:cNvSpPr>
          <p:nvPr>
            <p:ph idx="1"/>
          </p:nvPr>
        </p:nvSpPr>
        <p:spPr/>
        <p:txBody>
          <a:bodyPr>
            <a:normAutofit/>
          </a:bodyPr>
          <a:lstStyle/>
          <a:p>
            <a:pPr marL="0" indent="0">
              <a:buNone/>
            </a:pPr>
            <a:r>
              <a:rPr lang="fr-FR" sz="2000" dirty="0"/>
              <a:t>Emissions atmosphériques en intérieur</a:t>
            </a:r>
          </a:p>
        </p:txBody>
      </p:sp>
      <p:graphicFrame>
        <p:nvGraphicFramePr>
          <p:cNvPr id="7" name="Table 6"/>
          <p:cNvGraphicFramePr>
            <a:graphicFrameLocks noGrp="1"/>
          </p:cNvGraphicFramePr>
          <p:nvPr>
            <p:extLst>
              <p:ext uri="{D42A27DB-BD31-4B8C-83A1-F6EECF244321}">
                <p14:modId xmlns:p14="http://schemas.microsoft.com/office/powerpoint/2010/main" val="620148894"/>
              </p:ext>
            </p:extLst>
          </p:nvPr>
        </p:nvGraphicFramePr>
        <p:xfrm>
          <a:off x="3352425" y="1449369"/>
          <a:ext cx="7209469" cy="4605338"/>
        </p:xfrm>
        <a:graphic>
          <a:graphicData uri="http://schemas.openxmlformats.org/drawingml/2006/table">
            <a:tbl>
              <a:tblPr firstRow="1" bandRow="1">
                <a:tableStyleId>{5C22544A-7EE6-4342-B048-85BDC9FD1C3A}</a:tableStyleId>
              </a:tblPr>
              <a:tblGrid>
                <a:gridCol w="1447298">
                  <a:extLst>
                    <a:ext uri="{9D8B030D-6E8A-4147-A177-3AD203B41FA5}">
                      <a16:colId xmlns:a16="http://schemas.microsoft.com/office/drawing/2014/main" val="20000"/>
                    </a:ext>
                  </a:extLst>
                </a:gridCol>
                <a:gridCol w="1596571">
                  <a:extLst>
                    <a:ext uri="{9D8B030D-6E8A-4147-A177-3AD203B41FA5}">
                      <a16:colId xmlns:a16="http://schemas.microsoft.com/office/drawing/2014/main" val="20001"/>
                    </a:ext>
                  </a:extLst>
                </a:gridCol>
                <a:gridCol w="2184998">
                  <a:extLst>
                    <a:ext uri="{9D8B030D-6E8A-4147-A177-3AD203B41FA5}">
                      <a16:colId xmlns:a16="http://schemas.microsoft.com/office/drawing/2014/main" val="20002"/>
                    </a:ext>
                  </a:extLst>
                </a:gridCol>
                <a:gridCol w="1980602">
                  <a:extLst>
                    <a:ext uri="{9D8B030D-6E8A-4147-A177-3AD203B41FA5}">
                      <a16:colId xmlns:a16="http://schemas.microsoft.com/office/drawing/2014/main" val="20003"/>
                    </a:ext>
                  </a:extLst>
                </a:gridCol>
              </a:tblGrid>
              <a:tr h="370840">
                <a:tc>
                  <a:txBody>
                    <a:bodyPr/>
                    <a:lstStyle/>
                    <a:p>
                      <a:pPr marL="0" marR="0">
                        <a:lnSpc>
                          <a:spcPct val="107000"/>
                        </a:lnSpc>
                        <a:spcBef>
                          <a:spcPts val="0"/>
                        </a:spcBef>
                        <a:spcAft>
                          <a:spcPts val="0"/>
                        </a:spcAft>
                      </a:pPr>
                      <a:r>
                        <a:rPr lang="en-GB" sz="1400" b="1" dirty="0" err="1">
                          <a:solidFill>
                            <a:schemeClr val="tx1"/>
                          </a:solidFill>
                          <a:effectLst/>
                          <a:latin typeface="+mn-lt"/>
                          <a:ea typeface="Calibri"/>
                          <a:cs typeface="Times New Roman"/>
                        </a:rPr>
                        <a:t>Paramètres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en-GB" sz="1400" b="1" dirty="0" err="1">
                          <a:solidFill>
                            <a:schemeClr val="tx1"/>
                          </a:solidFill>
                          <a:effectLst/>
                          <a:latin typeface="+mn-lt"/>
                          <a:ea typeface="Calibri"/>
                          <a:cs typeface="Times New Roman"/>
                        </a:rPr>
                        <a:t>Méthode</a:t>
                      </a:r>
                      <a:r>
                        <a:rPr lang="en-GB" sz="1400" b="1" dirty="0">
                          <a:solidFill>
                            <a:schemeClr val="tx1"/>
                          </a:solidFill>
                          <a:effectLst/>
                          <a:latin typeface="+mn-lt"/>
                          <a:ea typeface="Calibri"/>
                          <a:cs typeface="Times New Roman"/>
                        </a:rPr>
                        <a:t> </a:t>
                      </a:r>
                      <a:r>
                        <a:rPr lang="en-GB" sz="1400" b="1" dirty="0" err="1">
                          <a:solidFill>
                            <a:schemeClr val="tx1"/>
                          </a:solidFill>
                          <a:effectLst/>
                          <a:latin typeface="+mn-lt"/>
                          <a:ea typeface="Calibri"/>
                          <a:cs typeface="Times New Roman"/>
                        </a:rPr>
                        <a:t>d’essai</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fr-FR" sz="1400" b="1" dirty="0">
                          <a:solidFill>
                            <a:schemeClr val="tx1"/>
                          </a:solidFill>
                          <a:effectLst/>
                          <a:latin typeface="+mn-lt"/>
                          <a:ea typeface="Calibri"/>
                          <a:cs typeface="Times New Roman"/>
                        </a:rPr>
                        <a:t>Seuils d’émission (niveaux moyens sur la durée indiquée)</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en-GB" sz="1400" b="1" dirty="0" err="1">
                          <a:solidFill>
                            <a:schemeClr val="tx1"/>
                          </a:solidFill>
                          <a:effectLst/>
                          <a:latin typeface="+mn-lt"/>
                          <a:ea typeface="Calibri"/>
                          <a:cs typeface="Times New Roman"/>
                        </a:rPr>
                        <a:t>Méthode</a:t>
                      </a:r>
                      <a:r>
                        <a:rPr lang="en-GB" sz="1400" b="1" dirty="0">
                          <a:solidFill>
                            <a:schemeClr val="tx1"/>
                          </a:solidFill>
                          <a:effectLst/>
                          <a:latin typeface="+mn-lt"/>
                          <a:ea typeface="Calibri"/>
                          <a:cs typeface="Times New Roman"/>
                        </a:rPr>
                        <a:t> </a:t>
                      </a:r>
                      <a:r>
                        <a:rPr lang="en-GB" sz="1400" b="1" dirty="0" err="1">
                          <a:solidFill>
                            <a:schemeClr val="tx1"/>
                          </a:solidFill>
                          <a:effectLst/>
                          <a:latin typeface="+mn-lt"/>
                          <a:ea typeface="Calibri"/>
                          <a:cs typeface="Times New Roman"/>
                        </a:rPr>
                        <a:t>d’échantillonnage</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CO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t-BR" sz="1400" dirty="0">
                          <a:solidFill>
                            <a:schemeClr val="tx1"/>
                          </a:solidFill>
                        </a:rPr>
                        <a:t>ISO 4224</a:t>
                      </a:r>
                    </a:p>
                    <a:p>
                      <a:r>
                        <a:rPr lang="pt-BR" sz="1400" dirty="0">
                          <a:solidFill>
                            <a:schemeClr val="tx1"/>
                          </a:solidFill>
                        </a:rPr>
                        <a:t>NIOSH 6604</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1 h: 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400" b="0" dirty="0">
                          <a:effectLst/>
                          <a:latin typeface="+mn-lt"/>
                          <a:ea typeface="Calibri"/>
                          <a:cs typeface="Times New Roman"/>
                        </a:rPr>
                        <a:t>Analyse en continu</a:t>
                      </a:r>
                      <a:endParaRPr lang="en-ZA" sz="1400" b="0" dirty="0">
                        <a:effectLst/>
                        <a:latin typeface="+mn-lt"/>
                        <a:ea typeface="Calibri"/>
                        <a:cs typeface="Times New Roman"/>
                      </a:endParaRPr>
                    </a:p>
                    <a:p>
                      <a:pPr marL="0" marR="0">
                        <a:lnSpc>
                          <a:spcPct val="107000"/>
                        </a:lnSpc>
                        <a:spcBef>
                          <a:spcPts val="0"/>
                        </a:spcBef>
                        <a:spcAft>
                          <a:spcPts val="0"/>
                        </a:spcAft>
                      </a:pPr>
                      <a:r>
                        <a:rPr lang="fr-FR" sz="1400" b="0" dirty="0">
                          <a:effectLst/>
                          <a:latin typeface="+mn-lt"/>
                          <a:ea typeface="Calibri"/>
                          <a:cs typeface="Times New Roman"/>
                        </a:rPr>
                        <a:t>Prélèvements ponctuels</a:t>
                      </a:r>
                      <a:endParaRPr lang="en-ZA" sz="1400" b="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GB" sz="1400" dirty="0">
                          <a:solidFill>
                            <a:schemeClr val="tx1"/>
                          </a:solidFill>
                        </a:rPr>
                        <a:t>NOx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ISO 7996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1 h: 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400" b="0" dirty="0">
                          <a:effectLst/>
                          <a:latin typeface="+mn-lt"/>
                          <a:ea typeface="Calibri"/>
                          <a:cs typeface="Times New Roman"/>
                        </a:rPr>
                        <a:t>Analyse en continu</a:t>
                      </a:r>
                      <a:endParaRPr lang="en-ZA" sz="1400" b="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GB" sz="1400" dirty="0">
                          <a:solidFill>
                            <a:schemeClr val="tx1"/>
                          </a:solidFill>
                        </a:rPr>
                        <a:t>SO2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NIOSH 6004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1 h: 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400" b="0" dirty="0">
                          <a:effectLst/>
                          <a:latin typeface="+mn-lt"/>
                          <a:ea typeface="Calibri"/>
                          <a:cs typeface="Times New Roman"/>
                        </a:rPr>
                        <a:t>Prélèvements ponctuels</a:t>
                      </a:r>
                      <a:endParaRPr lang="en-ZA" sz="1400" b="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GB" sz="1400" dirty="0">
                          <a:solidFill>
                            <a:schemeClr val="tx1"/>
                          </a:solidFill>
                        </a:rPr>
                        <a:t>CO2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t-BR" sz="1400" dirty="0">
                          <a:solidFill>
                            <a:schemeClr val="tx1"/>
                          </a:solidFill>
                        </a:rPr>
                        <a:t>ISO 16000-26</a:t>
                      </a:r>
                    </a:p>
                    <a:p>
                      <a:r>
                        <a:rPr lang="pt-BR" sz="1400" dirty="0">
                          <a:solidFill>
                            <a:schemeClr val="tx1"/>
                          </a:solidFill>
                        </a:rPr>
                        <a:t>NIOSH 6603</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1 h: 1 000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400" b="0" dirty="0">
                          <a:effectLst/>
                          <a:latin typeface="+mn-lt"/>
                          <a:ea typeface="Calibri"/>
                          <a:cs typeface="Times New Roman"/>
                        </a:rPr>
                        <a:t>Analyse en continu</a:t>
                      </a:r>
                      <a:endParaRPr lang="en-ZA" sz="1400" b="0" dirty="0">
                        <a:effectLst/>
                        <a:latin typeface="+mn-lt"/>
                        <a:ea typeface="Calibri"/>
                        <a:cs typeface="Times New Roman"/>
                      </a:endParaRPr>
                    </a:p>
                    <a:p>
                      <a:pPr marL="0" marR="0">
                        <a:lnSpc>
                          <a:spcPct val="107000"/>
                        </a:lnSpc>
                        <a:spcBef>
                          <a:spcPts val="0"/>
                        </a:spcBef>
                        <a:spcAft>
                          <a:spcPts val="0"/>
                        </a:spcAft>
                      </a:pPr>
                      <a:r>
                        <a:rPr lang="fr-FR" sz="1400" b="0" dirty="0">
                          <a:effectLst/>
                          <a:latin typeface="+mn-lt"/>
                          <a:ea typeface="Calibri"/>
                          <a:cs typeface="Times New Roman"/>
                        </a:rPr>
                        <a:t>Prélèvements ponctuels</a:t>
                      </a:r>
                      <a:endParaRPr lang="en-ZA" sz="1400" b="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86677">
                <a:tc>
                  <a:txBody>
                    <a:bodyPr/>
                    <a:lstStyle/>
                    <a:p>
                      <a:r>
                        <a:rPr lang="en-GB" sz="1400" dirty="0">
                          <a:solidFill>
                            <a:schemeClr val="tx1"/>
                          </a:solidFill>
                        </a:rPr>
                        <a:t>H2S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ES" sz="1400" dirty="0">
                          <a:solidFill>
                            <a:schemeClr val="tx1"/>
                          </a:solidFill>
                        </a:rPr>
                        <a:t>NIOSH 6013; OSHA6 ID 141, 1008</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30 min: 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400" b="0" dirty="0">
                          <a:effectLst/>
                          <a:latin typeface="+mn-lt"/>
                          <a:ea typeface="Calibri"/>
                          <a:cs typeface="Times New Roman"/>
                        </a:rPr>
                        <a:t>Prélèvements ponctuels</a:t>
                      </a:r>
                      <a:endParaRPr lang="en-ZA" sz="1400" b="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GB" sz="1400" dirty="0">
                          <a:solidFill>
                            <a:schemeClr val="tx1"/>
                          </a:solidFill>
                        </a:rPr>
                        <a:t>VOCs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ISO 16000-5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1 h: 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400" b="0" dirty="0">
                          <a:effectLst/>
                          <a:latin typeface="+mn-lt"/>
                          <a:ea typeface="Calibri"/>
                          <a:cs typeface="Times New Roman"/>
                        </a:rPr>
                        <a:t>Prélèvements ponctuels</a:t>
                      </a:r>
                      <a:endParaRPr lang="en-ZA" sz="1400" b="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GB" sz="1400" dirty="0">
                          <a:solidFill>
                            <a:schemeClr val="tx1"/>
                          </a:solidFill>
                        </a:rPr>
                        <a:t>PM2,5 (</a:t>
                      </a:r>
                      <a:r>
                        <a:rPr lang="el-GR" sz="1400" dirty="0">
                          <a:solidFill>
                            <a:schemeClr val="tx1"/>
                          </a:solidFill>
                        </a:rPr>
                        <a:t>μ</a:t>
                      </a:r>
                      <a:r>
                        <a:rPr lang="en-GB" sz="1400" dirty="0">
                          <a:solidFill>
                            <a:schemeClr val="tx1"/>
                          </a:solidFill>
                        </a:rPr>
                        <a:t>g/m</a:t>
                      </a:r>
                      <a:r>
                        <a:rPr lang="en-GB" sz="1400" baseline="30000" dirty="0">
                          <a:solidFill>
                            <a:schemeClr val="tx1"/>
                          </a:solidFill>
                        </a:rPr>
                        <a:t>3</a:t>
                      </a:r>
                      <a:r>
                        <a:rPr lang="en-GB" sz="14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NIOSH 0500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1 h: 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400" b="0" dirty="0">
                          <a:effectLst/>
                          <a:latin typeface="+mn-lt"/>
                          <a:ea typeface="Calibri"/>
                          <a:cs typeface="Times New Roman"/>
                        </a:rPr>
                        <a:t>Prélèvements ponctuels</a:t>
                      </a:r>
                      <a:endParaRPr lang="en-ZA" sz="1400" b="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GB" sz="1400" dirty="0">
                          <a:solidFill>
                            <a:schemeClr val="tx1"/>
                          </a:solidFill>
                        </a:rPr>
                        <a:t>NH3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l-PL" sz="1400" dirty="0">
                          <a:solidFill>
                            <a:schemeClr val="tx1"/>
                          </a:solidFill>
                        </a:rPr>
                        <a:t>NIOSH 6015</a:t>
                      </a:r>
                    </a:p>
                    <a:p>
                      <a:r>
                        <a:rPr lang="pl-PL" sz="1400" dirty="0">
                          <a:solidFill>
                            <a:schemeClr val="tx1"/>
                          </a:solidFill>
                        </a:rPr>
                        <a:t>NIOSH 6016</a:t>
                      </a:r>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rPr>
                        <a:t>1 h: 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400" b="0" dirty="0">
                          <a:effectLst/>
                          <a:latin typeface="+mn-lt"/>
                          <a:ea typeface="Calibri"/>
                          <a:cs typeface="Times New Roman"/>
                        </a:rPr>
                        <a:t>Prélèvements ponctuels</a:t>
                      </a:r>
                      <a:endParaRPr lang="en-ZA" sz="1400" b="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pic>
        <p:nvPicPr>
          <p:cNvPr id="11" name="Picture 10"/>
          <p:cNvPicPr>
            <a:picLocks noChangeAspect="1"/>
          </p:cNvPicPr>
          <p:nvPr/>
        </p:nvPicPr>
        <p:blipFill>
          <a:blip r:embed="rId2"/>
          <a:stretch>
            <a:fillRect/>
          </a:stretch>
        </p:blipFill>
        <p:spPr>
          <a:xfrm>
            <a:off x="616148" y="1093025"/>
            <a:ext cx="2695086" cy="5083938"/>
          </a:xfrm>
          <a:prstGeom prst="rect">
            <a:avLst/>
          </a:prstGeom>
        </p:spPr>
      </p:pic>
      <p:grpSp>
        <p:nvGrpSpPr>
          <p:cNvPr id="8" name="Group 7"/>
          <p:cNvGrpSpPr/>
          <p:nvPr/>
        </p:nvGrpSpPr>
        <p:grpSpPr>
          <a:xfrm>
            <a:off x="-9819" y="0"/>
            <a:ext cx="615553" cy="6858000"/>
            <a:chOff x="-10411" y="0"/>
            <a:chExt cx="652642"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10411" y="140677"/>
              <a:ext cx="652642" cy="6717323"/>
            </a:xfrm>
            <a:prstGeom prst="rect">
              <a:avLst/>
            </a:prstGeom>
            <a:noFill/>
          </p:spPr>
          <p:txBody>
            <a:bodyPr vert="vert270" wrap="square" rtlCol="0">
              <a:spAutoFit/>
            </a:bodyPr>
            <a:lstStyle/>
            <a:p>
              <a:pPr algn="ctr"/>
              <a:r>
                <a:rPr lang="fr-FR" sz="2800" dirty="0"/>
                <a:t>Essais en conditions contrôlées en laboratoire</a:t>
              </a:r>
            </a:p>
          </p:txBody>
        </p:sp>
      </p:grpSp>
      <p:sp>
        <p:nvSpPr>
          <p:cNvPr id="12" name="Rectangle 11">
            <a:extLst>
              <a:ext uri="{FF2B5EF4-FFF2-40B4-BE49-F238E27FC236}">
                <a16:creationId xmlns:a16="http://schemas.microsoft.com/office/drawing/2014/main" id="{106E8EBD-E46E-4C5B-B249-31BC45F5CB60}"/>
              </a:ext>
            </a:extLst>
          </p:cNvPr>
          <p:cNvSpPr/>
          <p:nvPr/>
        </p:nvSpPr>
        <p:spPr>
          <a:xfrm>
            <a:off x="726439" y="3739487"/>
            <a:ext cx="2473909" cy="3957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Paramètres des émissions </a:t>
            </a:r>
          </a:p>
          <a:p>
            <a:pPr algn="ctr"/>
            <a:r>
              <a:rPr lang="fr-FR" sz="1600" dirty="0">
                <a:solidFill>
                  <a:schemeClr val="tx1"/>
                </a:solidFill>
              </a:rPr>
              <a:t>atmosphériques</a:t>
            </a:r>
          </a:p>
        </p:txBody>
      </p:sp>
    </p:spTree>
    <p:extLst>
      <p:ext uri="{BB962C8B-B14F-4D97-AF65-F5344CB8AC3E}">
        <p14:creationId xmlns:p14="http://schemas.microsoft.com/office/powerpoint/2010/main" val="1990595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43</a:t>
            </a:fld>
            <a:endParaRPr lang="en-GB" altLang="en-US" dirty="0"/>
          </a:p>
        </p:txBody>
      </p:sp>
      <p:sp>
        <p:nvSpPr>
          <p:cNvPr id="3" name="Content Placeholder 2"/>
          <p:cNvSpPr>
            <a:spLocks noGrp="1"/>
          </p:cNvSpPr>
          <p:nvPr>
            <p:ph idx="1"/>
          </p:nvPr>
        </p:nvSpPr>
        <p:spPr/>
        <p:txBody>
          <a:bodyPr>
            <a:normAutofit/>
          </a:bodyPr>
          <a:lstStyle/>
          <a:p>
            <a:pPr marL="0" indent="0">
              <a:buNone/>
            </a:pPr>
            <a:r>
              <a:rPr lang="fr-FR" sz="2000" b="1" dirty="0">
                <a:latin typeface="+mn-lt"/>
              </a:rPr>
              <a:t>Emissions atmosphériques extérieures émanant de la cheminée</a:t>
            </a:r>
            <a:endParaRPr lang="en-GB" sz="2000" dirty="0">
              <a:latin typeface="+mn-lt"/>
            </a:endParaRPr>
          </a:p>
        </p:txBody>
      </p:sp>
      <p:graphicFrame>
        <p:nvGraphicFramePr>
          <p:cNvPr id="7" name="Table 6"/>
          <p:cNvGraphicFramePr>
            <a:graphicFrameLocks noGrp="1"/>
          </p:cNvGraphicFramePr>
          <p:nvPr>
            <p:extLst>
              <p:ext uri="{D42A27DB-BD31-4B8C-83A1-F6EECF244321}">
                <p14:modId xmlns:p14="http://schemas.microsoft.com/office/powerpoint/2010/main" val="2314460477"/>
              </p:ext>
            </p:extLst>
          </p:nvPr>
        </p:nvGraphicFramePr>
        <p:xfrm>
          <a:off x="3362391" y="1488590"/>
          <a:ext cx="7205074" cy="4572001"/>
        </p:xfrm>
        <a:graphic>
          <a:graphicData uri="http://schemas.openxmlformats.org/drawingml/2006/table">
            <a:tbl>
              <a:tblPr firstRow="1" bandRow="1">
                <a:tableStyleId>{5C22544A-7EE6-4342-B048-85BDC9FD1C3A}</a:tableStyleId>
              </a:tblPr>
              <a:tblGrid>
                <a:gridCol w="1181420">
                  <a:extLst>
                    <a:ext uri="{9D8B030D-6E8A-4147-A177-3AD203B41FA5}">
                      <a16:colId xmlns:a16="http://schemas.microsoft.com/office/drawing/2014/main" val="20000"/>
                    </a:ext>
                  </a:extLst>
                </a:gridCol>
                <a:gridCol w="2812412">
                  <a:extLst>
                    <a:ext uri="{9D8B030D-6E8A-4147-A177-3AD203B41FA5}">
                      <a16:colId xmlns:a16="http://schemas.microsoft.com/office/drawing/2014/main" val="20001"/>
                    </a:ext>
                  </a:extLst>
                </a:gridCol>
                <a:gridCol w="1154731">
                  <a:extLst>
                    <a:ext uri="{9D8B030D-6E8A-4147-A177-3AD203B41FA5}">
                      <a16:colId xmlns:a16="http://schemas.microsoft.com/office/drawing/2014/main" val="20002"/>
                    </a:ext>
                  </a:extLst>
                </a:gridCol>
                <a:gridCol w="2056511">
                  <a:extLst>
                    <a:ext uri="{9D8B030D-6E8A-4147-A177-3AD203B41FA5}">
                      <a16:colId xmlns:a16="http://schemas.microsoft.com/office/drawing/2014/main" val="20003"/>
                    </a:ext>
                  </a:extLst>
                </a:gridCol>
              </a:tblGrid>
              <a:tr h="370840">
                <a:tc>
                  <a:txBody>
                    <a:bodyPr/>
                    <a:lstStyle/>
                    <a:p>
                      <a:pPr marL="0" marR="0" algn="just">
                        <a:lnSpc>
                          <a:spcPct val="107000"/>
                        </a:lnSpc>
                        <a:spcBef>
                          <a:spcPts val="0"/>
                        </a:spcBef>
                        <a:spcAft>
                          <a:spcPts val="0"/>
                        </a:spcAft>
                      </a:pPr>
                      <a:r>
                        <a:rPr lang="en-GB" sz="1400" b="1" dirty="0" err="1">
                          <a:solidFill>
                            <a:schemeClr val="tx1"/>
                          </a:solidFill>
                          <a:effectLst/>
                          <a:latin typeface="Arial"/>
                          <a:ea typeface="Calibri"/>
                          <a:cs typeface="Times New Roman"/>
                        </a:rPr>
                        <a:t>Paramètres</a:t>
                      </a:r>
                      <a:endParaRPr lang="en-ZA" sz="1400" dirty="0">
                        <a:solidFill>
                          <a:schemeClr val="tx1"/>
                        </a:solidFill>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07000"/>
                        </a:lnSpc>
                        <a:spcBef>
                          <a:spcPts val="0"/>
                        </a:spcBef>
                        <a:spcAft>
                          <a:spcPts val="0"/>
                        </a:spcAft>
                      </a:pPr>
                      <a:r>
                        <a:rPr lang="en-GB" sz="1400" b="1" dirty="0" err="1">
                          <a:solidFill>
                            <a:schemeClr val="tx1"/>
                          </a:solidFill>
                          <a:effectLst/>
                          <a:latin typeface="Arial"/>
                          <a:ea typeface="Calibri"/>
                          <a:cs typeface="Times New Roman"/>
                        </a:rPr>
                        <a:t>Méthode</a:t>
                      </a:r>
                      <a:r>
                        <a:rPr lang="en-GB" sz="1400" b="1" dirty="0">
                          <a:solidFill>
                            <a:schemeClr val="tx1"/>
                          </a:solidFill>
                          <a:effectLst/>
                          <a:latin typeface="Arial"/>
                          <a:ea typeface="Calibri"/>
                          <a:cs typeface="Times New Roman"/>
                        </a:rPr>
                        <a:t> </a:t>
                      </a:r>
                      <a:r>
                        <a:rPr lang="en-GB" sz="1400" b="1" dirty="0" err="1">
                          <a:solidFill>
                            <a:schemeClr val="tx1"/>
                          </a:solidFill>
                          <a:effectLst/>
                          <a:latin typeface="Arial"/>
                          <a:ea typeface="Calibri"/>
                          <a:cs typeface="Times New Roman"/>
                        </a:rPr>
                        <a:t>d’essai</a:t>
                      </a:r>
                      <a:endParaRPr lang="en-ZA" sz="1400" dirty="0">
                        <a:solidFill>
                          <a:schemeClr val="tx1"/>
                        </a:solidFill>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fr-FR" sz="1400" b="1" dirty="0">
                          <a:solidFill>
                            <a:schemeClr val="tx1"/>
                          </a:solidFill>
                          <a:effectLst/>
                          <a:latin typeface="Arial"/>
                          <a:ea typeface="Calibri"/>
                          <a:cs typeface="Times New Roman"/>
                        </a:rPr>
                        <a:t>Seuils d’émission </a:t>
                      </a:r>
                      <a:r>
                        <a:rPr lang="fr-FR" sz="1400" b="1" kern="1200" dirty="0">
                          <a:solidFill>
                            <a:schemeClr val="tx1"/>
                          </a:solidFill>
                          <a:effectLst/>
                          <a:latin typeface="Arial"/>
                          <a:ea typeface="Times New Roman"/>
                          <a:cs typeface="Times New Roman"/>
                        </a:rPr>
                        <a:t>(Moyenne sur 1h)</a:t>
                      </a:r>
                      <a:endParaRPr lang="en-ZA" sz="1400" dirty="0">
                        <a:solidFill>
                          <a:schemeClr val="tx1"/>
                        </a:solidFill>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07000"/>
                        </a:lnSpc>
                        <a:spcBef>
                          <a:spcPts val="0"/>
                        </a:spcBef>
                        <a:spcAft>
                          <a:spcPts val="0"/>
                        </a:spcAft>
                      </a:pPr>
                      <a:r>
                        <a:rPr lang="en-GB" sz="1400" b="1" dirty="0" err="1">
                          <a:solidFill>
                            <a:schemeClr val="tx1"/>
                          </a:solidFill>
                          <a:effectLst/>
                          <a:latin typeface="Arial"/>
                          <a:ea typeface="Calibri"/>
                          <a:cs typeface="Times New Roman"/>
                        </a:rPr>
                        <a:t>Méthode</a:t>
                      </a:r>
                      <a:r>
                        <a:rPr lang="en-GB" sz="1400" b="1" dirty="0">
                          <a:solidFill>
                            <a:schemeClr val="tx1"/>
                          </a:solidFill>
                          <a:effectLst/>
                          <a:latin typeface="Arial"/>
                          <a:ea typeface="Calibri"/>
                          <a:cs typeface="Times New Roman"/>
                        </a:rPr>
                        <a:t> </a:t>
                      </a:r>
                      <a:r>
                        <a:rPr lang="en-GB" sz="1400" b="1" dirty="0" err="1">
                          <a:solidFill>
                            <a:schemeClr val="tx1"/>
                          </a:solidFill>
                          <a:effectLst/>
                          <a:latin typeface="Arial"/>
                          <a:ea typeface="Calibri"/>
                          <a:cs typeface="Times New Roman"/>
                        </a:rPr>
                        <a:t>d’échantillonnage</a:t>
                      </a:r>
                      <a:endParaRPr lang="en-ZA" sz="1400" dirty="0">
                        <a:solidFill>
                          <a:schemeClr val="tx1"/>
                        </a:solidFill>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Arial" panose="020B0604020202020204" pitchFamily="34" charset="0"/>
                          <a:ea typeface="+mn-ea"/>
                          <a:cs typeface="Arial" panose="020B0604020202020204" pitchFamily="34" charset="0"/>
                        </a:rPr>
                        <a:t>CO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pt-BR" sz="1400" kern="1200" dirty="0">
                          <a:solidFill>
                            <a:srgbClr val="000000"/>
                          </a:solidFill>
                          <a:effectLst/>
                          <a:latin typeface="Arial"/>
                          <a:ea typeface="Times New Roman"/>
                          <a:cs typeface="Times New Roman"/>
                        </a:rPr>
                        <a:t>EN 15058, US EPA, Méthode 10</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400" dirty="0">
                          <a:effectLst/>
                          <a:latin typeface="Arial" panose="020B0604020202020204" pitchFamily="34" charset="0"/>
                          <a:ea typeface="Calibri"/>
                          <a:cs typeface="Arial" panose="020B0604020202020204" pitchFamily="34" charset="0"/>
                        </a:rPr>
                        <a:t>Analyse en continu</a:t>
                      </a:r>
                      <a:endParaRPr lang="en-ZA" sz="1400" dirty="0">
                        <a:effectLst/>
                        <a:latin typeface="Arial" panose="020B0604020202020204" pitchFamily="34" charset="0"/>
                        <a:ea typeface="Calibri"/>
                        <a:cs typeface="Arial" panose="020B0604020202020204" pitchFamily="34" charset="0"/>
                      </a:endParaRPr>
                    </a:p>
                    <a:p>
                      <a:pPr marL="0" marR="0" algn="just">
                        <a:lnSpc>
                          <a:spcPct val="107000"/>
                        </a:lnSpc>
                        <a:spcBef>
                          <a:spcPts val="0"/>
                        </a:spcBef>
                        <a:spcAft>
                          <a:spcPts val="0"/>
                        </a:spcAft>
                      </a:pPr>
                      <a:r>
                        <a:rPr lang="fr-FR" sz="1400" dirty="0">
                          <a:effectLst/>
                          <a:latin typeface="Arial" panose="020B0604020202020204" pitchFamily="34" charset="0"/>
                          <a:ea typeface="Calibri"/>
                          <a:cs typeface="Arial" panose="020B0604020202020204" pitchFamily="34" charset="0"/>
                        </a:rPr>
                        <a:t>Prélèvements ponctuels</a:t>
                      </a:r>
                      <a:endParaRPr lang="en-ZA" sz="1400" dirty="0">
                        <a:effectLst/>
                        <a:latin typeface="Arial" panose="020B0604020202020204" pitchFamily="34" charset="0"/>
                        <a:ea typeface="Calibri"/>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GB" sz="1400" dirty="0">
                          <a:solidFill>
                            <a:schemeClr val="tx1"/>
                          </a:solidFill>
                          <a:latin typeface="Arial" panose="020B0604020202020204" pitchFamily="34" charset="0"/>
                          <a:cs typeface="Arial" panose="020B0604020202020204" pitchFamily="34" charset="0"/>
                        </a:rPr>
                        <a:t>NOx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fr-FR" sz="1400" kern="1200" dirty="0">
                          <a:solidFill>
                            <a:srgbClr val="000000"/>
                          </a:solidFill>
                          <a:effectLst/>
                          <a:latin typeface="Arial"/>
                          <a:ea typeface="Times New Roman"/>
                          <a:cs typeface="Times New Roman"/>
                        </a:rPr>
                        <a:t>EN 14792, US EPA, </a:t>
                      </a:r>
                      <a:r>
                        <a:rPr lang="pt-BR" sz="1400" kern="1200" dirty="0">
                          <a:solidFill>
                            <a:srgbClr val="000000"/>
                          </a:solidFill>
                          <a:effectLst/>
                          <a:latin typeface="Arial"/>
                          <a:ea typeface="Times New Roman"/>
                          <a:cs typeface="Times New Roman"/>
                        </a:rPr>
                        <a:t>Méthode </a:t>
                      </a:r>
                      <a:r>
                        <a:rPr lang="fr-FR" sz="1400" kern="1200" dirty="0">
                          <a:solidFill>
                            <a:srgbClr val="000000"/>
                          </a:solidFill>
                          <a:effectLst/>
                          <a:latin typeface="Arial"/>
                          <a:ea typeface="Times New Roman"/>
                          <a:cs typeface="Times New Roman"/>
                        </a:rPr>
                        <a:t>7E</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195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400" dirty="0">
                          <a:effectLst/>
                          <a:latin typeface="Arial" panose="020B0604020202020204" pitchFamily="34" charset="0"/>
                          <a:ea typeface="Calibri"/>
                          <a:cs typeface="Arial" panose="020B0604020202020204" pitchFamily="34" charset="0"/>
                        </a:rPr>
                        <a:t>Analyse en continu</a:t>
                      </a:r>
                      <a:endParaRPr lang="en-ZA" sz="1400" dirty="0">
                        <a:effectLst/>
                        <a:latin typeface="Arial" panose="020B0604020202020204" pitchFamily="34" charset="0"/>
                        <a:ea typeface="Calibri"/>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GB" sz="1400" dirty="0">
                          <a:solidFill>
                            <a:schemeClr val="tx1"/>
                          </a:solidFill>
                          <a:latin typeface="Arial" panose="020B0604020202020204" pitchFamily="34" charset="0"/>
                          <a:cs typeface="Arial" panose="020B0604020202020204" pitchFamily="34" charset="0"/>
                        </a:rPr>
                        <a:t>SO</a:t>
                      </a:r>
                      <a:r>
                        <a:rPr lang="en-GB" sz="1400" baseline="-25000" dirty="0">
                          <a:solidFill>
                            <a:schemeClr val="tx1"/>
                          </a:solidFill>
                          <a:latin typeface="Arial" panose="020B0604020202020204" pitchFamily="34" charset="0"/>
                          <a:cs typeface="Arial" panose="020B0604020202020204" pitchFamily="34" charset="0"/>
                        </a:rPr>
                        <a:t>2</a:t>
                      </a:r>
                      <a:r>
                        <a:rPr lang="en-GB" sz="1400" dirty="0">
                          <a:solidFill>
                            <a:schemeClr val="tx1"/>
                          </a:solidFill>
                          <a:latin typeface="Arial" panose="020B0604020202020204" pitchFamily="34" charset="0"/>
                          <a:cs typeface="Arial" panose="020B0604020202020204" pitchFamily="34" charset="0"/>
                        </a:rPr>
                        <a:t>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fr-FR" sz="1400" kern="1200" dirty="0">
                          <a:solidFill>
                            <a:srgbClr val="000000"/>
                          </a:solidFill>
                          <a:effectLst/>
                          <a:latin typeface="Arial"/>
                          <a:ea typeface="Times New Roman"/>
                          <a:cs typeface="Times New Roman"/>
                        </a:rPr>
                        <a:t>EN 14791, US EPA, </a:t>
                      </a:r>
                      <a:r>
                        <a:rPr lang="pt-BR" sz="1400" kern="1200" dirty="0">
                          <a:solidFill>
                            <a:srgbClr val="000000"/>
                          </a:solidFill>
                          <a:effectLst/>
                          <a:latin typeface="Arial"/>
                          <a:ea typeface="Times New Roman"/>
                          <a:cs typeface="Times New Roman"/>
                        </a:rPr>
                        <a:t>Méthode </a:t>
                      </a:r>
                      <a:r>
                        <a:rPr lang="fr-FR" sz="1400" kern="1200" dirty="0">
                          <a:solidFill>
                            <a:srgbClr val="000000"/>
                          </a:solidFill>
                          <a:effectLst/>
                          <a:latin typeface="Arial"/>
                          <a:ea typeface="Times New Roman"/>
                          <a:cs typeface="Times New Roman"/>
                        </a:rPr>
                        <a:t>6C</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fr-FR" sz="1400" dirty="0">
                          <a:effectLst/>
                          <a:latin typeface="Arial" panose="020B0604020202020204" pitchFamily="34" charset="0"/>
                          <a:ea typeface="Calibri"/>
                          <a:cs typeface="Arial" panose="020B0604020202020204" pitchFamily="34" charset="0"/>
                        </a:rPr>
                        <a:t>Prélèvements ponctuels</a:t>
                      </a:r>
                      <a:endParaRPr lang="en-ZA" sz="1400" dirty="0">
                        <a:effectLst/>
                        <a:latin typeface="Arial" panose="020B0604020202020204" pitchFamily="34" charset="0"/>
                        <a:ea typeface="Calibri"/>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GB" sz="1400" dirty="0">
                          <a:solidFill>
                            <a:schemeClr val="tx1"/>
                          </a:solidFill>
                          <a:latin typeface="Arial" panose="020B0604020202020204" pitchFamily="34" charset="0"/>
                          <a:cs typeface="Arial" panose="020B0604020202020204" pitchFamily="34" charset="0"/>
                        </a:rPr>
                        <a:t>PAH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fr-FR" sz="1400" kern="1200" dirty="0">
                          <a:solidFill>
                            <a:srgbClr val="000000"/>
                          </a:solidFill>
                          <a:effectLst/>
                          <a:latin typeface="Arial"/>
                          <a:ea typeface="Times New Roman"/>
                          <a:cs typeface="Times New Roman"/>
                        </a:rPr>
                        <a:t>VDI 3874, US. recueil EPA </a:t>
                      </a:r>
                      <a:r>
                        <a:rPr lang="pt-BR" sz="1400" kern="1200" dirty="0">
                          <a:solidFill>
                            <a:srgbClr val="000000"/>
                          </a:solidFill>
                          <a:effectLst/>
                          <a:latin typeface="Arial"/>
                          <a:ea typeface="Times New Roman"/>
                          <a:cs typeface="Times New Roman"/>
                        </a:rPr>
                        <a:t>Méthode </a:t>
                      </a:r>
                      <a:r>
                        <a:rPr lang="fr-FR" sz="1400" kern="1200" dirty="0">
                          <a:solidFill>
                            <a:srgbClr val="000000"/>
                          </a:solidFill>
                          <a:effectLst/>
                          <a:latin typeface="Arial"/>
                          <a:ea typeface="Times New Roman"/>
                          <a:cs typeface="Times New Roman"/>
                        </a:rPr>
                        <a:t>TO-13A</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400" dirty="0">
                          <a:effectLst/>
                          <a:latin typeface="Arial" panose="020B0604020202020204" pitchFamily="34" charset="0"/>
                          <a:ea typeface="Calibri"/>
                          <a:cs typeface="Arial" panose="020B0604020202020204" pitchFamily="34" charset="0"/>
                        </a:rPr>
                        <a:t>Analyse en continu</a:t>
                      </a:r>
                      <a:endParaRPr lang="en-ZA" sz="1400" dirty="0">
                        <a:effectLst/>
                        <a:latin typeface="Arial" panose="020B0604020202020204" pitchFamily="34" charset="0"/>
                        <a:ea typeface="Calibri"/>
                        <a:cs typeface="Arial" panose="020B0604020202020204" pitchFamily="34" charset="0"/>
                      </a:endParaRPr>
                    </a:p>
                    <a:p>
                      <a:pPr marL="0" marR="0" algn="just">
                        <a:lnSpc>
                          <a:spcPct val="107000"/>
                        </a:lnSpc>
                        <a:spcBef>
                          <a:spcPts val="0"/>
                        </a:spcBef>
                        <a:spcAft>
                          <a:spcPts val="0"/>
                        </a:spcAft>
                      </a:pPr>
                      <a:r>
                        <a:rPr lang="fr-FR" sz="1400" dirty="0">
                          <a:effectLst/>
                          <a:latin typeface="Arial" panose="020B0604020202020204" pitchFamily="34" charset="0"/>
                          <a:ea typeface="Calibri"/>
                          <a:cs typeface="Arial" panose="020B0604020202020204" pitchFamily="34" charset="0"/>
                        </a:rPr>
                        <a:t>Prélèvements ponctuels</a:t>
                      </a:r>
                      <a:endParaRPr lang="en-ZA" sz="1400" dirty="0">
                        <a:effectLst/>
                        <a:latin typeface="Arial" panose="020B0604020202020204" pitchFamily="34" charset="0"/>
                        <a:ea typeface="Calibri"/>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86677">
                <a:tc>
                  <a:txBody>
                    <a:bodyPr/>
                    <a:lstStyle/>
                    <a:p>
                      <a:r>
                        <a:rPr lang="en-GB" sz="1400" dirty="0">
                          <a:solidFill>
                            <a:schemeClr val="tx1"/>
                          </a:solidFill>
                          <a:latin typeface="Arial" panose="020B0604020202020204" pitchFamily="34" charset="0"/>
                          <a:cs typeface="Arial" panose="020B0604020202020204" pitchFamily="34" charset="0"/>
                        </a:rPr>
                        <a:t>H</a:t>
                      </a:r>
                      <a:r>
                        <a:rPr lang="en-GB" sz="1400" baseline="-25000" dirty="0">
                          <a:solidFill>
                            <a:schemeClr val="tx1"/>
                          </a:solidFill>
                          <a:latin typeface="Arial" panose="020B0604020202020204" pitchFamily="34" charset="0"/>
                          <a:cs typeface="Arial" panose="020B0604020202020204" pitchFamily="34" charset="0"/>
                        </a:rPr>
                        <a:t>2</a:t>
                      </a:r>
                      <a:r>
                        <a:rPr lang="en-GB" sz="1400" dirty="0">
                          <a:solidFill>
                            <a:schemeClr val="tx1"/>
                          </a:solidFill>
                          <a:latin typeface="Arial" panose="020B0604020202020204" pitchFamily="34" charset="0"/>
                          <a:cs typeface="Arial" panose="020B0604020202020204" pitchFamily="34" charset="0"/>
                        </a:rPr>
                        <a:t>S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s-ES" sz="1400" kern="1200" dirty="0">
                          <a:solidFill>
                            <a:srgbClr val="000000"/>
                          </a:solidFill>
                          <a:effectLst/>
                          <a:latin typeface="Arial"/>
                          <a:ea typeface="Times New Roman"/>
                          <a:cs typeface="Times New Roman"/>
                        </a:rPr>
                        <a:t>VDI 3486 </a:t>
                      </a:r>
                      <a:r>
                        <a:rPr lang="es-ES" sz="1400" kern="1200" dirty="0" err="1">
                          <a:solidFill>
                            <a:srgbClr val="000000"/>
                          </a:solidFill>
                          <a:effectLst/>
                          <a:latin typeface="Arial"/>
                          <a:ea typeface="Times New Roman"/>
                          <a:cs typeface="Times New Roman"/>
                        </a:rPr>
                        <a:t>Bl</a:t>
                      </a:r>
                      <a:r>
                        <a:rPr lang="es-ES" sz="1400" kern="1200" dirty="0">
                          <a:solidFill>
                            <a:srgbClr val="000000"/>
                          </a:solidFill>
                          <a:effectLst/>
                          <a:latin typeface="Arial"/>
                          <a:ea typeface="Times New Roman"/>
                          <a:cs typeface="Times New Roman"/>
                        </a:rPr>
                        <a:t>. 2, NIOSH 6013; OSHA6 ID 141, 1008</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fr-FR" sz="1400" dirty="0">
                          <a:effectLst/>
                          <a:latin typeface="Arial" panose="020B0604020202020204" pitchFamily="34" charset="0"/>
                          <a:ea typeface="Calibri"/>
                          <a:cs typeface="Arial" panose="020B0604020202020204" pitchFamily="34" charset="0"/>
                        </a:rPr>
                        <a:t>Prélèvements ponctuels</a:t>
                      </a:r>
                      <a:endParaRPr lang="en-ZA" sz="1400" dirty="0">
                        <a:effectLst/>
                        <a:latin typeface="Arial" panose="020B0604020202020204" pitchFamily="34" charset="0"/>
                        <a:ea typeface="Calibri"/>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GB" sz="1400" dirty="0">
                          <a:solidFill>
                            <a:schemeClr val="tx1"/>
                          </a:solidFill>
                          <a:latin typeface="Arial" panose="020B0604020202020204" pitchFamily="34" charset="0"/>
                          <a:cs typeface="Arial" panose="020B0604020202020204" pitchFamily="34" charset="0"/>
                        </a:rPr>
                        <a:t>VOCs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fr-FR" sz="1400" kern="1200" dirty="0">
                          <a:solidFill>
                            <a:srgbClr val="000000"/>
                          </a:solidFill>
                          <a:effectLst/>
                          <a:latin typeface="Arial"/>
                          <a:ea typeface="Times New Roman"/>
                          <a:cs typeface="Times New Roman"/>
                        </a:rPr>
                        <a:t>EN 12619, US EPA, </a:t>
                      </a:r>
                      <a:r>
                        <a:rPr lang="pt-BR" sz="1400" kern="1200" dirty="0">
                          <a:solidFill>
                            <a:srgbClr val="000000"/>
                          </a:solidFill>
                          <a:effectLst/>
                          <a:latin typeface="Arial"/>
                          <a:ea typeface="Times New Roman"/>
                          <a:cs typeface="Times New Roman"/>
                        </a:rPr>
                        <a:t>Méthode </a:t>
                      </a:r>
                      <a:r>
                        <a:rPr lang="fr-FR" sz="1400" kern="1200" dirty="0">
                          <a:solidFill>
                            <a:srgbClr val="000000"/>
                          </a:solidFill>
                          <a:effectLst/>
                          <a:latin typeface="Arial"/>
                          <a:ea typeface="Times New Roman"/>
                          <a:cs typeface="Times New Roman"/>
                        </a:rPr>
                        <a:t>25A</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fr-FR" sz="1400" dirty="0">
                          <a:effectLst/>
                          <a:latin typeface="Arial" panose="020B0604020202020204" pitchFamily="34" charset="0"/>
                          <a:ea typeface="Calibri"/>
                          <a:cs typeface="Arial" panose="020B0604020202020204" pitchFamily="34" charset="0"/>
                        </a:rPr>
                        <a:t>Prélèvements ponctuels</a:t>
                      </a:r>
                      <a:endParaRPr lang="en-ZA" sz="1400" dirty="0">
                        <a:effectLst/>
                        <a:latin typeface="Arial" panose="020B0604020202020204" pitchFamily="34" charset="0"/>
                        <a:ea typeface="Calibri"/>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pic>
        <p:nvPicPr>
          <p:cNvPr id="11" name="Picture 10"/>
          <p:cNvPicPr>
            <a:picLocks noChangeAspect="1"/>
          </p:cNvPicPr>
          <p:nvPr/>
        </p:nvPicPr>
        <p:blipFill>
          <a:blip r:embed="rId2"/>
          <a:stretch>
            <a:fillRect/>
          </a:stretch>
        </p:blipFill>
        <p:spPr>
          <a:xfrm>
            <a:off x="616148" y="1093025"/>
            <a:ext cx="2695086" cy="5083938"/>
          </a:xfrm>
          <a:prstGeom prst="rect">
            <a:avLst/>
          </a:prstGeom>
        </p:spPr>
      </p:pic>
      <p:grpSp>
        <p:nvGrpSpPr>
          <p:cNvPr id="8" name="Group 7"/>
          <p:cNvGrpSpPr/>
          <p:nvPr/>
        </p:nvGrpSpPr>
        <p:grpSpPr>
          <a:xfrm>
            <a:off x="0" y="0"/>
            <a:ext cx="615553" cy="6858000"/>
            <a:chOff x="0" y="0"/>
            <a:chExt cx="652641"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0"/>
              <a:ext cx="652641" cy="6764215"/>
            </a:xfrm>
            <a:prstGeom prst="rect">
              <a:avLst/>
            </a:prstGeom>
            <a:noFill/>
          </p:spPr>
          <p:txBody>
            <a:bodyPr vert="vert270" wrap="square" rtlCol="0">
              <a:spAutoFit/>
            </a:bodyPr>
            <a:lstStyle/>
            <a:p>
              <a:pPr algn="ctr"/>
              <a:r>
                <a:rPr lang="fr-FR" sz="2800" dirty="0"/>
                <a:t>Essais en conditions contrôlées en laboratoire</a:t>
              </a:r>
            </a:p>
          </p:txBody>
        </p:sp>
      </p:grpSp>
      <p:sp>
        <p:nvSpPr>
          <p:cNvPr id="12" name="Rectangle 11">
            <a:extLst>
              <a:ext uri="{FF2B5EF4-FFF2-40B4-BE49-F238E27FC236}">
                <a16:creationId xmlns:a16="http://schemas.microsoft.com/office/drawing/2014/main" id="{4D0E6727-F016-4F5A-AD25-3CC46345060E}"/>
              </a:ext>
            </a:extLst>
          </p:cNvPr>
          <p:cNvSpPr/>
          <p:nvPr/>
        </p:nvSpPr>
        <p:spPr>
          <a:xfrm>
            <a:off x="726439" y="3739487"/>
            <a:ext cx="2473909" cy="3957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Paramètres des émissions </a:t>
            </a:r>
          </a:p>
          <a:p>
            <a:pPr algn="ctr"/>
            <a:r>
              <a:rPr lang="fr-FR" sz="1600" dirty="0">
                <a:solidFill>
                  <a:schemeClr val="tx1"/>
                </a:solidFill>
              </a:rPr>
              <a:t>atmosphériques</a:t>
            </a:r>
          </a:p>
        </p:txBody>
      </p:sp>
    </p:spTree>
    <p:extLst>
      <p:ext uri="{BB962C8B-B14F-4D97-AF65-F5344CB8AC3E}">
        <p14:creationId xmlns:p14="http://schemas.microsoft.com/office/powerpoint/2010/main" val="1714041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44</a:t>
            </a:fld>
            <a:endParaRPr lang="en-GB" altLang="en-US" dirty="0"/>
          </a:p>
        </p:txBody>
      </p:sp>
      <p:sp>
        <p:nvSpPr>
          <p:cNvPr id="3" name="Content Placeholder 2"/>
          <p:cNvSpPr>
            <a:spLocks noGrp="1"/>
          </p:cNvSpPr>
          <p:nvPr>
            <p:ph idx="1"/>
          </p:nvPr>
        </p:nvSpPr>
        <p:spPr>
          <a:xfrm>
            <a:off x="3422120" y="1042226"/>
            <a:ext cx="6964980" cy="5083938"/>
          </a:xfrm>
        </p:spPr>
        <p:txBody>
          <a:bodyPr>
            <a:normAutofit/>
          </a:bodyPr>
          <a:lstStyle/>
          <a:p>
            <a:pPr marL="0" indent="0">
              <a:buNone/>
            </a:pPr>
            <a:r>
              <a:rPr lang="fr-FR" sz="1800" b="1" dirty="0"/>
              <a:t>Emissions atmosphériques extérieures émanant de la cheminée.</a:t>
            </a:r>
            <a:endParaRPr lang="en-GB" sz="1800" dirty="0"/>
          </a:p>
        </p:txBody>
      </p:sp>
      <p:graphicFrame>
        <p:nvGraphicFramePr>
          <p:cNvPr id="7" name="Table 6"/>
          <p:cNvGraphicFramePr>
            <a:graphicFrameLocks noGrp="1"/>
          </p:cNvGraphicFramePr>
          <p:nvPr>
            <p:extLst>
              <p:ext uri="{D42A27DB-BD31-4B8C-83A1-F6EECF244321}">
                <p14:modId xmlns:p14="http://schemas.microsoft.com/office/powerpoint/2010/main" val="2088867207"/>
              </p:ext>
            </p:extLst>
          </p:nvPr>
        </p:nvGraphicFramePr>
        <p:xfrm>
          <a:off x="3311234" y="1752282"/>
          <a:ext cx="7058971" cy="4431348"/>
        </p:xfrm>
        <a:graphic>
          <a:graphicData uri="http://schemas.openxmlformats.org/drawingml/2006/table">
            <a:tbl>
              <a:tblPr firstRow="1" bandRow="1">
                <a:tableStyleId>{5C22544A-7EE6-4342-B048-85BDC9FD1C3A}</a:tableStyleId>
              </a:tblPr>
              <a:tblGrid>
                <a:gridCol w="1426057">
                  <a:extLst>
                    <a:ext uri="{9D8B030D-6E8A-4147-A177-3AD203B41FA5}">
                      <a16:colId xmlns:a16="http://schemas.microsoft.com/office/drawing/2014/main" val="20000"/>
                    </a:ext>
                  </a:extLst>
                </a:gridCol>
                <a:gridCol w="2756079">
                  <a:extLst>
                    <a:ext uri="{9D8B030D-6E8A-4147-A177-3AD203B41FA5}">
                      <a16:colId xmlns:a16="http://schemas.microsoft.com/office/drawing/2014/main" val="20001"/>
                    </a:ext>
                  </a:extLst>
                </a:gridCol>
                <a:gridCol w="1158261">
                  <a:extLst>
                    <a:ext uri="{9D8B030D-6E8A-4147-A177-3AD203B41FA5}">
                      <a16:colId xmlns:a16="http://schemas.microsoft.com/office/drawing/2014/main" val="20002"/>
                    </a:ext>
                  </a:extLst>
                </a:gridCol>
                <a:gridCol w="1718574">
                  <a:extLst>
                    <a:ext uri="{9D8B030D-6E8A-4147-A177-3AD203B41FA5}">
                      <a16:colId xmlns:a16="http://schemas.microsoft.com/office/drawing/2014/main" val="20003"/>
                    </a:ext>
                  </a:extLst>
                </a:gridCol>
              </a:tblGrid>
              <a:tr h="959854">
                <a:tc>
                  <a:txBody>
                    <a:bodyPr/>
                    <a:lstStyle/>
                    <a:p>
                      <a:pPr marL="0" marR="0" algn="just">
                        <a:lnSpc>
                          <a:spcPct val="107000"/>
                        </a:lnSpc>
                        <a:spcBef>
                          <a:spcPts val="0"/>
                        </a:spcBef>
                        <a:spcAft>
                          <a:spcPts val="0"/>
                        </a:spcAft>
                      </a:pPr>
                      <a:r>
                        <a:rPr lang="en-GB" sz="1400" b="1" dirty="0" err="1">
                          <a:solidFill>
                            <a:schemeClr val="tx1"/>
                          </a:solidFill>
                          <a:effectLst/>
                          <a:latin typeface="Arial"/>
                          <a:ea typeface="Calibri"/>
                          <a:cs typeface="Times New Roman"/>
                        </a:rPr>
                        <a:t>Paramètres</a:t>
                      </a:r>
                      <a:endParaRPr lang="en-ZA" sz="1400" dirty="0">
                        <a:solidFill>
                          <a:schemeClr val="tx1"/>
                        </a:solidFill>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07000"/>
                        </a:lnSpc>
                        <a:spcBef>
                          <a:spcPts val="0"/>
                        </a:spcBef>
                        <a:spcAft>
                          <a:spcPts val="0"/>
                        </a:spcAft>
                      </a:pPr>
                      <a:r>
                        <a:rPr lang="en-GB" sz="1400" b="1" dirty="0" err="1">
                          <a:solidFill>
                            <a:schemeClr val="tx1"/>
                          </a:solidFill>
                          <a:effectLst/>
                          <a:latin typeface="Arial"/>
                          <a:ea typeface="Calibri"/>
                          <a:cs typeface="Times New Roman"/>
                        </a:rPr>
                        <a:t>Méthode</a:t>
                      </a:r>
                      <a:r>
                        <a:rPr lang="en-GB" sz="1400" b="1" dirty="0">
                          <a:solidFill>
                            <a:schemeClr val="tx1"/>
                          </a:solidFill>
                          <a:effectLst/>
                          <a:latin typeface="Arial"/>
                          <a:ea typeface="Calibri"/>
                          <a:cs typeface="Times New Roman"/>
                        </a:rPr>
                        <a:t> </a:t>
                      </a:r>
                      <a:r>
                        <a:rPr lang="en-GB" sz="1400" b="1" dirty="0" err="1">
                          <a:solidFill>
                            <a:schemeClr val="tx1"/>
                          </a:solidFill>
                          <a:effectLst/>
                          <a:latin typeface="Arial"/>
                          <a:ea typeface="Calibri"/>
                          <a:cs typeface="Times New Roman"/>
                        </a:rPr>
                        <a:t>d’essai</a:t>
                      </a:r>
                      <a:endParaRPr lang="en-ZA" sz="1400" dirty="0">
                        <a:solidFill>
                          <a:schemeClr val="tx1"/>
                        </a:solidFill>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fr-FR" sz="1400" b="1" dirty="0">
                          <a:solidFill>
                            <a:schemeClr val="tx1"/>
                          </a:solidFill>
                          <a:effectLst/>
                          <a:latin typeface="Arial"/>
                          <a:ea typeface="Calibri"/>
                          <a:cs typeface="Times New Roman"/>
                        </a:rPr>
                        <a:t>Seuils d’émission </a:t>
                      </a:r>
                      <a:r>
                        <a:rPr lang="fr-FR" sz="1400" b="1" kern="1200" dirty="0">
                          <a:solidFill>
                            <a:schemeClr val="tx1"/>
                          </a:solidFill>
                          <a:effectLst/>
                          <a:latin typeface="Arial"/>
                          <a:ea typeface="Times New Roman"/>
                          <a:cs typeface="Times New Roman"/>
                        </a:rPr>
                        <a:t>(Moyenne sur 1h)</a:t>
                      </a:r>
                      <a:endParaRPr lang="en-ZA" sz="1400" dirty="0">
                        <a:solidFill>
                          <a:schemeClr val="tx1"/>
                        </a:solidFill>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07000"/>
                        </a:lnSpc>
                        <a:spcBef>
                          <a:spcPts val="0"/>
                        </a:spcBef>
                        <a:spcAft>
                          <a:spcPts val="0"/>
                        </a:spcAft>
                      </a:pPr>
                      <a:r>
                        <a:rPr lang="en-GB" sz="1400" b="1" dirty="0" err="1">
                          <a:solidFill>
                            <a:schemeClr val="tx1"/>
                          </a:solidFill>
                          <a:effectLst/>
                          <a:latin typeface="Arial"/>
                          <a:ea typeface="Calibri"/>
                          <a:cs typeface="Times New Roman"/>
                        </a:rPr>
                        <a:t>Méthode</a:t>
                      </a:r>
                      <a:r>
                        <a:rPr lang="en-GB" sz="1400" b="1" dirty="0">
                          <a:solidFill>
                            <a:schemeClr val="tx1"/>
                          </a:solidFill>
                          <a:effectLst/>
                          <a:latin typeface="Arial"/>
                          <a:ea typeface="Calibri"/>
                          <a:cs typeface="Times New Roman"/>
                        </a:rPr>
                        <a:t> </a:t>
                      </a:r>
                      <a:r>
                        <a:rPr lang="en-GB" sz="1400" b="1" dirty="0" err="1">
                          <a:solidFill>
                            <a:schemeClr val="tx1"/>
                          </a:solidFill>
                          <a:effectLst/>
                          <a:latin typeface="Arial"/>
                          <a:ea typeface="Calibri"/>
                          <a:cs typeface="Times New Roman"/>
                        </a:rPr>
                        <a:t>d’échantillonnage</a:t>
                      </a:r>
                      <a:endParaRPr lang="en-ZA" sz="1400" dirty="0">
                        <a:solidFill>
                          <a:schemeClr val="tx1"/>
                        </a:solidFill>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523612">
                <a:tc>
                  <a:txBody>
                    <a:bodyPr/>
                    <a:lstStyle/>
                    <a:p>
                      <a:r>
                        <a:rPr lang="en-GB" sz="1400" dirty="0">
                          <a:solidFill>
                            <a:schemeClr val="tx1"/>
                          </a:solidFill>
                          <a:latin typeface="Arial" panose="020B0604020202020204" pitchFamily="34" charset="0"/>
                          <a:cs typeface="Arial" panose="020B0604020202020204" pitchFamily="34" charset="0"/>
                        </a:rPr>
                        <a:t>PM</a:t>
                      </a:r>
                      <a:r>
                        <a:rPr lang="en-GB" sz="1400" baseline="-25000" dirty="0">
                          <a:solidFill>
                            <a:schemeClr val="tx1"/>
                          </a:solidFill>
                          <a:latin typeface="Arial" panose="020B0604020202020204" pitchFamily="34" charset="0"/>
                          <a:cs typeface="Arial" panose="020B0604020202020204" pitchFamily="34" charset="0"/>
                        </a:rPr>
                        <a:t>2,5</a:t>
                      </a:r>
                      <a:r>
                        <a:rPr lang="en-GB" sz="1400" dirty="0">
                          <a:solidFill>
                            <a:schemeClr val="tx1"/>
                          </a:solidFill>
                          <a:latin typeface="Arial" panose="020B0604020202020204" pitchFamily="34" charset="0"/>
                          <a:cs typeface="Arial" panose="020B0604020202020204" pitchFamily="34" charset="0"/>
                        </a:rPr>
                        <a:t> (</a:t>
                      </a:r>
                      <a:r>
                        <a:rPr lang="el-GR" sz="1400" dirty="0">
                          <a:solidFill>
                            <a:schemeClr val="tx1"/>
                          </a:solidFill>
                          <a:latin typeface="Arial" panose="020B0604020202020204" pitchFamily="34" charset="0"/>
                          <a:cs typeface="Arial" panose="020B0604020202020204" pitchFamily="34" charset="0"/>
                        </a:rPr>
                        <a:t>μ</a:t>
                      </a:r>
                      <a:r>
                        <a:rPr lang="en-GB" sz="1400" dirty="0">
                          <a:solidFill>
                            <a:schemeClr val="tx1"/>
                          </a:solidFill>
                          <a:latin typeface="Arial" panose="020B0604020202020204" pitchFamily="34" charset="0"/>
                          <a:cs typeface="Arial" panose="020B0604020202020204" pitchFamily="34" charset="0"/>
                        </a:rPr>
                        <a:t>g/m</a:t>
                      </a:r>
                      <a:r>
                        <a:rPr lang="en-GB" sz="1400" baseline="30000" dirty="0">
                          <a:solidFill>
                            <a:schemeClr val="tx1"/>
                          </a:solidFill>
                          <a:latin typeface="Arial" panose="020B0604020202020204" pitchFamily="34" charset="0"/>
                          <a:cs typeface="Arial" panose="020B0604020202020204" pitchFamily="34" charset="0"/>
                        </a:rPr>
                        <a:t>3</a:t>
                      </a:r>
                      <a:r>
                        <a:rPr lang="en-GB" sz="14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ZA" sz="1400" dirty="0">
                          <a:effectLst/>
                          <a:latin typeface="Arial"/>
                          <a:ea typeface="Calibri"/>
                          <a:cs typeface="Times New Roman"/>
                        </a:rPr>
                        <a:t>VDI 2066 Bl. 10, US EPA, Method 5I; </a:t>
                      </a:r>
                      <a:r>
                        <a:rPr lang="pt-BR" sz="1400" kern="1200" dirty="0">
                          <a:solidFill>
                            <a:srgbClr val="000000"/>
                          </a:solidFill>
                          <a:effectLst/>
                          <a:latin typeface="Arial"/>
                          <a:ea typeface="Times New Roman"/>
                          <a:cs typeface="Times New Roman"/>
                        </a:rPr>
                        <a:t>Méthode </a:t>
                      </a:r>
                      <a:r>
                        <a:rPr lang="en-ZA" sz="1400" dirty="0">
                          <a:effectLst/>
                          <a:latin typeface="Arial"/>
                          <a:ea typeface="Calibri"/>
                          <a:cs typeface="Times New Roman"/>
                        </a:rPr>
                        <a:t>201A</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err="1">
                          <a:solidFill>
                            <a:schemeClr val="tx1"/>
                          </a:solidFill>
                          <a:latin typeface="Arial" panose="020B0604020202020204" pitchFamily="34" charset="0"/>
                          <a:cs typeface="Arial" panose="020B0604020202020204" pitchFamily="34" charset="0"/>
                        </a:rPr>
                        <a:t>Prélèvements</a:t>
                      </a:r>
                      <a:r>
                        <a:rPr lang="en-GB" sz="1400" baseline="0" dirty="0">
                          <a:solidFill>
                            <a:schemeClr val="tx1"/>
                          </a:solidFill>
                          <a:latin typeface="Arial" panose="020B0604020202020204" pitchFamily="34" charset="0"/>
                          <a:cs typeface="Arial" panose="020B0604020202020204" pitchFamily="34" charset="0"/>
                        </a:rPr>
                        <a:t> </a:t>
                      </a:r>
                      <a:r>
                        <a:rPr lang="en-GB" sz="1400" dirty="0" err="1">
                          <a:solidFill>
                            <a:schemeClr val="tx1"/>
                          </a:solidFill>
                          <a:latin typeface="Arial" panose="020B0604020202020204" pitchFamily="34" charset="0"/>
                          <a:cs typeface="Arial" panose="020B0604020202020204" pitchFamily="34" charset="0"/>
                        </a:rPr>
                        <a:t>ponctuels</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23612">
                <a:tc>
                  <a:txBody>
                    <a:bodyPr/>
                    <a:lstStyle/>
                    <a:p>
                      <a:r>
                        <a:rPr lang="en-GB" sz="1400" dirty="0">
                          <a:solidFill>
                            <a:schemeClr val="tx1"/>
                          </a:solidFill>
                          <a:latin typeface="Arial" panose="020B0604020202020204" pitchFamily="34" charset="0"/>
                          <a:cs typeface="Arial" panose="020B0604020202020204" pitchFamily="34" charset="0"/>
                        </a:rPr>
                        <a:t>O</a:t>
                      </a:r>
                      <a:r>
                        <a:rPr lang="en-GB" sz="1400" baseline="-25000" dirty="0">
                          <a:solidFill>
                            <a:schemeClr val="tx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fr-FR" sz="1400" dirty="0">
                          <a:effectLst/>
                          <a:latin typeface="Arial"/>
                          <a:ea typeface="Calibri"/>
                          <a:cs typeface="Times New Roman"/>
                        </a:rPr>
                        <a:t>EN 14789, US EPA, </a:t>
                      </a:r>
                      <a:r>
                        <a:rPr lang="pt-BR" sz="1400" kern="1200" dirty="0">
                          <a:solidFill>
                            <a:srgbClr val="000000"/>
                          </a:solidFill>
                          <a:effectLst/>
                          <a:latin typeface="Arial"/>
                          <a:ea typeface="Times New Roman"/>
                          <a:cs typeface="Times New Roman"/>
                        </a:rPr>
                        <a:t>Méthode </a:t>
                      </a:r>
                      <a:r>
                        <a:rPr lang="fr-FR" sz="1400" dirty="0">
                          <a:effectLst/>
                          <a:latin typeface="Arial"/>
                          <a:ea typeface="Calibri"/>
                          <a:cs typeface="Times New Roman"/>
                        </a:rPr>
                        <a:t>3A</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95096">
                <a:tc>
                  <a:txBody>
                    <a:bodyPr/>
                    <a:lstStyle/>
                    <a:p>
                      <a:r>
                        <a:rPr lang="en-GB" sz="1400" dirty="0">
                          <a:solidFill>
                            <a:schemeClr val="tx1"/>
                          </a:solidFill>
                          <a:latin typeface="Arial" panose="020B0604020202020204" pitchFamily="34" charset="0"/>
                          <a:cs typeface="Arial" panose="020B0604020202020204" pitchFamily="34" charset="0"/>
                        </a:rPr>
                        <a:t>NH</a:t>
                      </a:r>
                      <a:r>
                        <a:rPr lang="en-GB" sz="1400" baseline="-25000" dirty="0">
                          <a:solidFill>
                            <a:schemeClr val="tx1"/>
                          </a:solidFill>
                          <a:latin typeface="Arial" panose="020B0604020202020204" pitchFamily="34" charset="0"/>
                          <a:cs typeface="Arial" panose="020B0604020202020204" pitchFamily="34" charset="0"/>
                        </a:rPr>
                        <a:t>3</a:t>
                      </a:r>
                      <a:r>
                        <a:rPr lang="en-GB" sz="1400" dirty="0">
                          <a:solidFill>
                            <a:schemeClr val="tx1"/>
                          </a:solidFill>
                          <a:latin typeface="Arial" panose="020B0604020202020204" pitchFamily="34" charset="0"/>
                          <a:cs typeface="Arial" panose="020B0604020202020204" pitchFamily="34" charset="0"/>
                        </a:rPr>
                        <a:t>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pl-PL" sz="1400" dirty="0">
                          <a:effectLst/>
                          <a:latin typeface="Arial"/>
                          <a:ea typeface="Calibri"/>
                          <a:cs typeface="Times New Roman"/>
                        </a:rPr>
                        <a:t>US EPA CTM-027</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err="1">
                          <a:solidFill>
                            <a:schemeClr val="tx1"/>
                          </a:solidFill>
                          <a:latin typeface="Arial" panose="020B0604020202020204" pitchFamily="34" charset="0"/>
                          <a:cs typeface="Arial" panose="020B0604020202020204" pitchFamily="34" charset="0"/>
                        </a:rPr>
                        <a:t>Prélèvements</a:t>
                      </a:r>
                      <a:r>
                        <a:rPr lang="en-GB" sz="1400" baseline="0" dirty="0">
                          <a:solidFill>
                            <a:schemeClr val="tx1"/>
                          </a:solidFill>
                          <a:latin typeface="Arial" panose="020B0604020202020204" pitchFamily="34" charset="0"/>
                          <a:cs typeface="Arial" panose="020B0604020202020204" pitchFamily="34" charset="0"/>
                        </a:rPr>
                        <a:t> </a:t>
                      </a:r>
                      <a:r>
                        <a:rPr lang="en-GB" sz="1400" dirty="0" err="1">
                          <a:solidFill>
                            <a:schemeClr val="tx1"/>
                          </a:solidFill>
                          <a:latin typeface="Arial" panose="020B0604020202020204" pitchFamily="34" charset="0"/>
                          <a:cs typeface="Arial" panose="020B0604020202020204" pitchFamily="34" charset="0"/>
                        </a:rPr>
                        <a:t>ponctuels</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3612">
                <a:tc>
                  <a:txBody>
                    <a:bodyPr/>
                    <a:lstStyle/>
                    <a:p>
                      <a:r>
                        <a:rPr lang="en-GB" sz="1400" dirty="0" err="1">
                          <a:solidFill>
                            <a:schemeClr val="tx1"/>
                          </a:solidFill>
                          <a:latin typeface="Arial" panose="020B0604020202020204" pitchFamily="34" charset="0"/>
                          <a:cs typeface="Arial" panose="020B0604020202020204" pitchFamily="34" charset="0"/>
                        </a:rPr>
                        <a:t>Débit</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ZA" sz="1400" dirty="0">
                          <a:effectLst/>
                          <a:latin typeface="Arial"/>
                          <a:ea typeface="Calibri"/>
                          <a:cs typeface="Times New Roman"/>
                        </a:rPr>
                        <a:t>ISO 16911-1, US EPA, </a:t>
                      </a:r>
                      <a:r>
                        <a:rPr lang="pt-BR" sz="1400" kern="1200" dirty="0">
                          <a:solidFill>
                            <a:srgbClr val="000000"/>
                          </a:solidFill>
                          <a:effectLst/>
                          <a:latin typeface="Arial"/>
                          <a:ea typeface="Times New Roman"/>
                          <a:cs typeface="Times New Roman"/>
                        </a:rPr>
                        <a:t>Méthode </a:t>
                      </a:r>
                      <a:r>
                        <a:rPr lang="en-ZA" sz="1400" dirty="0">
                          <a:effectLst/>
                          <a:latin typeface="Arial"/>
                          <a:ea typeface="Calibri"/>
                          <a:cs typeface="Times New Roman"/>
                        </a:rPr>
                        <a:t>2</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05794">
                <a:tc>
                  <a:txBody>
                    <a:bodyPr/>
                    <a:lstStyle/>
                    <a:p>
                      <a:r>
                        <a:rPr lang="en-GB" sz="1400" dirty="0" err="1">
                          <a:solidFill>
                            <a:schemeClr val="tx1"/>
                          </a:solidFill>
                          <a:latin typeface="Arial" panose="020B0604020202020204" pitchFamily="34" charset="0"/>
                          <a:cs typeface="Arial" panose="020B0604020202020204" pitchFamily="34" charset="0"/>
                        </a:rPr>
                        <a:t>Taux</a:t>
                      </a:r>
                      <a:r>
                        <a:rPr lang="en-GB" sz="1400" dirty="0">
                          <a:solidFill>
                            <a:schemeClr val="tx1"/>
                          </a:solidFill>
                          <a:latin typeface="Arial" panose="020B0604020202020204" pitchFamily="34" charset="0"/>
                          <a:cs typeface="Arial" panose="020B0604020202020204" pitchFamily="34" charset="0"/>
                        </a:rPr>
                        <a:t> </a:t>
                      </a:r>
                      <a:r>
                        <a:rPr lang="en-GB" sz="1400" dirty="0" err="1">
                          <a:solidFill>
                            <a:schemeClr val="tx1"/>
                          </a:solidFill>
                          <a:latin typeface="Arial" panose="020B0604020202020204" pitchFamily="34" charset="0"/>
                          <a:cs typeface="Arial" panose="020B0604020202020204" pitchFamily="34" charset="0"/>
                        </a:rPr>
                        <a:t>d’humidité</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GB" sz="1400" dirty="0">
                          <a:effectLst/>
                          <a:latin typeface="Arial"/>
                          <a:ea typeface="Calibri"/>
                          <a:cs typeface="Times New Roman"/>
                        </a:rPr>
                        <a:t>EN 14790, US EPA, </a:t>
                      </a:r>
                      <a:r>
                        <a:rPr lang="pt-BR" sz="1400" kern="1200" dirty="0">
                          <a:solidFill>
                            <a:srgbClr val="000000"/>
                          </a:solidFill>
                          <a:effectLst/>
                          <a:latin typeface="Arial"/>
                          <a:ea typeface="Times New Roman"/>
                          <a:cs typeface="Times New Roman"/>
                        </a:rPr>
                        <a:t>Méthode </a:t>
                      </a:r>
                      <a:r>
                        <a:rPr lang="en-GB" sz="1400" dirty="0">
                          <a:effectLst/>
                          <a:latin typeface="Arial"/>
                          <a:ea typeface="Calibri"/>
                          <a:cs typeface="Times New Roman"/>
                        </a:rPr>
                        <a:t>4</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02821">
                <a:tc>
                  <a:txBody>
                    <a:bodyPr/>
                    <a:lstStyle/>
                    <a:p>
                      <a:r>
                        <a:rPr lang="en-GB" sz="1400" dirty="0" err="1">
                          <a:solidFill>
                            <a:schemeClr val="tx1"/>
                          </a:solidFill>
                          <a:latin typeface="Arial" panose="020B0604020202020204" pitchFamily="34" charset="0"/>
                          <a:cs typeface="Arial" panose="020B0604020202020204" pitchFamily="34" charset="0"/>
                        </a:rPr>
                        <a:t>Exigences</a:t>
                      </a:r>
                      <a:r>
                        <a:rPr lang="en-GB" sz="1400" dirty="0">
                          <a:solidFill>
                            <a:schemeClr val="tx1"/>
                          </a:solidFill>
                          <a:latin typeface="Arial" panose="020B0604020202020204" pitchFamily="34" charset="0"/>
                          <a:cs typeface="Arial" panose="020B0604020202020204" pitchFamily="34" charset="0"/>
                        </a:rPr>
                        <a:t> relatives aux sections de </a:t>
                      </a:r>
                      <a:r>
                        <a:rPr lang="en-GB" sz="1400" dirty="0" err="1">
                          <a:solidFill>
                            <a:schemeClr val="tx1"/>
                          </a:solidFill>
                          <a:latin typeface="Arial" panose="020B0604020202020204" pitchFamily="34" charset="0"/>
                          <a:cs typeface="Arial" panose="020B0604020202020204" pitchFamily="34" charset="0"/>
                        </a:rPr>
                        <a:t>mesure</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400" dirty="0">
                          <a:solidFill>
                            <a:schemeClr val="tx1"/>
                          </a:solidFill>
                          <a:latin typeface="Arial" panose="020B0604020202020204" pitchFamily="34" charset="0"/>
                          <a:cs typeface="Arial" panose="020B0604020202020204" pitchFamily="34" charset="0"/>
                        </a:rPr>
                        <a:t>EN 15259, US EPA, </a:t>
                      </a:r>
                      <a:r>
                        <a:rPr lang="pt-BR" sz="1400" kern="1200" dirty="0">
                          <a:solidFill>
                            <a:srgbClr val="000000"/>
                          </a:solidFill>
                          <a:effectLst/>
                          <a:latin typeface="Arial"/>
                          <a:ea typeface="Times New Roman"/>
                          <a:cs typeface="Times New Roman"/>
                        </a:rPr>
                        <a:t>Méthode </a:t>
                      </a:r>
                      <a:r>
                        <a:rPr lang="en-ZA" sz="1400" dirty="0">
                          <a:solidFill>
                            <a:schemeClr val="tx1"/>
                          </a:solidFill>
                          <a:latin typeface="Arial" panose="020B0604020202020204" pitchFamily="34" charset="0"/>
                          <a:cs typeface="Arial" panose="020B0604020202020204" pitchFamily="34" charset="0"/>
                        </a:rPr>
                        <a:t>1A</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pic>
        <p:nvPicPr>
          <p:cNvPr id="14" name="Picture 13"/>
          <p:cNvPicPr>
            <a:picLocks noChangeAspect="1"/>
          </p:cNvPicPr>
          <p:nvPr/>
        </p:nvPicPr>
        <p:blipFill>
          <a:blip r:embed="rId2"/>
          <a:stretch>
            <a:fillRect/>
          </a:stretch>
        </p:blipFill>
        <p:spPr>
          <a:xfrm>
            <a:off x="616148" y="1093025"/>
            <a:ext cx="2695086" cy="5083938"/>
          </a:xfrm>
          <a:prstGeom prst="rect">
            <a:avLst/>
          </a:prstGeom>
        </p:spPr>
      </p:pic>
      <p:grpSp>
        <p:nvGrpSpPr>
          <p:cNvPr id="8" name="Group 7"/>
          <p:cNvGrpSpPr/>
          <p:nvPr/>
        </p:nvGrpSpPr>
        <p:grpSpPr>
          <a:xfrm>
            <a:off x="0" y="0"/>
            <a:ext cx="615553" cy="6858000"/>
            <a:chOff x="0" y="0"/>
            <a:chExt cx="652641"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105508"/>
              <a:ext cx="652641" cy="6752491"/>
            </a:xfrm>
            <a:prstGeom prst="rect">
              <a:avLst/>
            </a:prstGeom>
            <a:noFill/>
          </p:spPr>
          <p:txBody>
            <a:bodyPr vert="vert270" wrap="square" rtlCol="0">
              <a:spAutoFit/>
            </a:bodyPr>
            <a:lstStyle/>
            <a:p>
              <a:pPr algn="ctr"/>
              <a:r>
                <a:rPr lang="fr-FR" sz="2800" dirty="0"/>
                <a:t>Essais en conditions contrôlées en laboratoire</a:t>
              </a:r>
            </a:p>
          </p:txBody>
        </p:sp>
      </p:grpSp>
      <p:sp>
        <p:nvSpPr>
          <p:cNvPr id="2" name="Rectangle 1">
            <a:extLst>
              <a:ext uri="{FF2B5EF4-FFF2-40B4-BE49-F238E27FC236}">
                <a16:creationId xmlns:a16="http://schemas.microsoft.com/office/drawing/2014/main" id="{0BD0FC8F-A2F6-40A4-86D8-70834B13A77B}"/>
              </a:ext>
            </a:extLst>
          </p:cNvPr>
          <p:cNvSpPr/>
          <p:nvPr/>
        </p:nvSpPr>
        <p:spPr>
          <a:xfrm>
            <a:off x="726439" y="3739487"/>
            <a:ext cx="2473909" cy="3957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Paramètres des émissions </a:t>
            </a:r>
          </a:p>
          <a:p>
            <a:pPr algn="ctr"/>
            <a:r>
              <a:rPr lang="fr-FR" sz="1600" dirty="0">
                <a:solidFill>
                  <a:schemeClr val="tx1"/>
                </a:solidFill>
              </a:rPr>
              <a:t>atmosphériques</a:t>
            </a:r>
          </a:p>
        </p:txBody>
      </p:sp>
    </p:spTree>
    <p:extLst>
      <p:ext uri="{BB962C8B-B14F-4D97-AF65-F5344CB8AC3E}">
        <p14:creationId xmlns:p14="http://schemas.microsoft.com/office/powerpoint/2010/main" val="1200217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45</a:t>
            </a:fld>
            <a:endParaRPr lang="en-GB" altLang="en-US" dirty="0"/>
          </a:p>
        </p:txBody>
      </p:sp>
      <p:sp>
        <p:nvSpPr>
          <p:cNvPr id="3" name="Content Placeholder 2"/>
          <p:cNvSpPr>
            <a:spLocks noGrp="1"/>
          </p:cNvSpPr>
          <p:nvPr>
            <p:ph idx="1"/>
          </p:nvPr>
        </p:nvSpPr>
        <p:spPr>
          <a:xfrm>
            <a:off x="3445566" y="1093025"/>
            <a:ext cx="7260534" cy="5083938"/>
          </a:xfrm>
        </p:spPr>
        <p:txBody>
          <a:bodyPr>
            <a:normAutofit/>
          </a:bodyPr>
          <a:lstStyle/>
          <a:p>
            <a:pPr>
              <a:buFont typeface="Arial" panose="020B0604020202020204" pitchFamily="34" charset="0"/>
              <a:buChar char="‒"/>
            </a:pPr>
            <a:r>
              <a:rPr lang="fr-FR" dirty="0"/>
              <a:t>Les essais doivent être réalisés en conditions maîtrisées avec au moins un plan réfléchissant les sons. </a:t>
            </a:r>
          </a:p>
          <a:p>
            <a:pPr>
              <a:buFont typeface="Arial" panose="020B0604020202020204" pitchFamily="34" charset="0"/>
              <a:buChar char="‒"/>
            </a:pPr>
            <a:r>
              <a:rPr lang="fr-FR" dirty="0"/>
              <a:t>Le SAA doit être convenablement isolé et soumis à l’essai dans des conditions acoustiques représentatives des opérations les plus bruyantes.</a:t>
            </a:r>
          </a:p>
          <a:p>
            <a:pPr>
              <a:buFont typeface="Arial" panose="020B0604020202020204" pitchFamily="34" charset="0"/>
              <a:buChar char="‒"/>
            </a:pPr>
            <a:r>
              <a:rPr lang="fr-FR" dirty="0"/>
              <a:t>Pour les systèmes d’assainissement autonome intégrant une superstructure, le bruit doit être mesuré à l’intérieur et à l’extérieur de la superstructure.</a:t>
            </a:r>
          </a:p>
          <a:p>
            <a:pPr>
              <a:buFont typeface="Arial" panose="020B0604020202020204" pitchFamily="34" charset="0"/>
              <a:buChar char="‒"/>
            </a:pPr>
            <a:r>
              <a:rPr lang="fr-FR" dirty="0"/>
              <a:t>Les essais de bruit à l’intérieur de la superstructure doivent être centrés au-dessus de l’interface amont à une hauteur de 1,2 m.</a:t>
            </a:r>
          </a:p>
        </p:txBody>
      </p:sp>
      <p:pic>
        <p:nvPicPr>
          <p:cNvPr id="8" name="Picture 7"/>
          <p:cNvPicPr>
            <a:picLocks noChangeAspect="1"/>
          </p:cNvPicPr>
          <p:nvPr/>
        </p:nvPicPr>
        <p:blipFill>
          <a:blip r:embed="rId2"/>
          <a:stretch>
            <a:fillRect/>
          </a:stretch>
        </p:blipFill>
        <p:spPr>
          <a:xfrm>
            <a:off x="609600" y="1093025"/>
            <a:ext cx="2701634" cy="5083938"/>
          </a:xfrm>
          <a:prstGeom prst="rect">
            <a:avLst/>
          </a:prstGeom>
        </p:spPr>
      </p:pic>
      <p:grpSp>
        <p:nvGrpSpPr>
          <p:cNvPr id="7" name="Group 6"/>
          <p:cNvGrpSpPr/>
          <p:nvPr/>
        </p:nvGrpSpPr>
        <p:grpSpPr>
          <a:xfrm>
            <a:off x="0" y="0"/>
            <a:ext cx="615553" cy="6858000"/>
            <a:chOff x="0" y="0"/>
            <a:chExt cx="652641"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93785"/>
              <a:ext cx="652641" cy="6764215"/>
            </a:xfrm>
            <a:prstGeom prst="rect">
              <a:avLst/>
            </a:prstGeom>
            <a:noFill/>
          </p:spPr>
          <p:txBody>
            <a:bodyPr vert="vert270" wrap="square" rtlCol="0">
              <a:spAutoFit/>
            </a:bodyPr>
            <a:lstStyle/>
            <a:p>
              <a:pPr algn="ctr"/>
              <a:r>
                <a:rPr lang="fr-FR" sz="2800" dirty="0"/>
                <a:t>Essais en conditions contrôlées en laboratoire</a:t>
              </a:r>
            </a:p>
          </p:txBody>
        </p:sp>
      </p:grpSp>
      <p:sp>
        <p:nvSpPr>
          <p:cNvPr id="2" name="Rectangle 1">
            <a:extLst>
              <a:ext uri="{FF2B5EF4-FFF2-40B4-BE49-F238E27FC236}">
                <a16:creationId xmlns:a16="http://schemas.microsoft.com/office/drawing/2014/main" id="{EF0E9FCC-9BAD-4B9B-A4B2-03F9661E83AA}"/>
              </a:ext>
            </a:extLst>
          </p:cNvPr>
          <p:cNvSpPr/>
          <p:nvPr/>
        </p:nvSpPr>
        <p:spPr>
          <a:xfrm>
            <a:off x="749885" y="4394579"/>
            <a:ext cx="2443691" cy="34119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a:p>
            <a:pPr algn="ctr"/>
            <a:r>
              <a:rPr lang="fr-FR" sz="1600" dirty="0">
                <a:solidFill>
                  <a:schemeClr val="tx1"/>
                </a:solidFill>
              </a:rPr>
              <a:t>Exigences acoustiques</a:t>
            </a:r>
          </a:p>
          <a:p>
            <a:pPr algn="ctr"/>
            <a:endParaRPr lang="en-US" dirty="0">
              <a:solidFill>
                <a:schemeClr val="tx1"/>
              </a:solidFill>
            </a:endParaRPr>
          </a:p>
        </p:txBody>
      </p:sp>
    </p:spTree>
    <p:extLst>
      <p:ext uri="{BB962C8B-B14F-4D97-AF65-F5344CB8AC3E}">
        <p14:creationId xmlns:p14="http://schemas.microsoft.com/office/powerpoint/2010/main" val="785861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46</a:t>
            </a:fld>
            <a:endParaRPr lang="en-GB" altLang="en-US" dirty="0"/>
          </a:p>
        </p:txBody>
      </p:sp>
      <p:pic>
        <p:nvPicPr>
          <p:cNvPr id="11" name="Picture 10"/>
          <p:cNvPicPr>
            <a:picLocks noChangeAspect="1"/>
          </p:cNvPicPr>
          <p:nvPr/>
        </p:nvPicPr>
        <p:blipFill>
          <a:blip r:embed="rId2"/>
          <a:stretch>
            <a:fillRect/>
          </a:stretch>
        </p:blipFill>
        <p:spPr>
          <a:xfrm>
            <a:off x="609600" y="1093788"/>
            <a:ext cx="2701634" cy="5083175"/>
          </a:xfrm>
          <a:prstGeom prst="rect">
            <a:avLst/>
          </a:prstGeom>
        </p:spPr>
      </p:pic>
      <p:grpSp>
        <p:nvGrpSpPr>
          <p:cNvPr id="8" name="Group 7"/>
          <p:cNvGrpSpPr/>
          <p:nvPr/>
        </p:nvGrpSpPr>
        <p:grpSpPr>
          <a:xfrm>
            <a:off x="0" y="0"/>
            <a:ext cx="615553" cy="6822625"/>
            <a:chOff x="-26320" y="-688655"/>
            <a:chExt cx="637518" cy="7418953"/>
          </a:xfrm>
        </p:grpSpPr>
        <p:sp>
          <p:nvSpPr>
            <p:cNvPr id="9" name="Rectangle 8"/>
            <p:cNvSpPr/>
            <p:nvPr/>
          </p:nvSpPr>
          <p:spPr bwMode="auto">
            <a:xfrm>
              <a:off x="0" y="-548430"/>
              <a:ext cx="609600" cy="7278728"/>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26320" y="-688655"/>
              <a:ext cx="637518" cy="7418953"/>
            </a:xfrm>
            <a:prstGeom prst="rect">
              <a:avLst/>
            </a:prstGeom>
            <a:noFill/>
          </p:spPr>
          <p:txBody>
            <a:bodyPr vert="vert270" wrap="square" rtlCol="0">
              <a:spAutoFit/>
            </a:bodyPr>
            <a:lstStyle/>
            <a:p>
              <a:pPr algn="ctr"/>
              <a:r>
                <a:rPr lang="en-GB" sz="2800" dirty="0"/>
                <a:t> </a:t>
              </a:r>
              <a:r>
                <a:rPr lang="fr-FR" sz="2800" dirty="0"/>
                <a:t>Essais en conditions contrôlées en laboratoire</a:t>
              </a:r>
            </a:p>
          </p:txBody>
        </p:sp>
      </p:grpSp>
      <p:sp>
        <p:nvSpPr>
          <p:cNvPr id="2" name="Rectangle 1"/>
          <p:cNvSpPr/>
          <p:nvPr/>
        </p:nvSpPr>
        <p:spPr>
          <a:xfrm>
            <a:off x="3311234" y="1093786"/>
            <a:ext cx="2156878" cy="1938992"/>
          </a:xfrm>
          <a:prstGeom prst="rect">
            <a:avLst/>
          </a:prstGeom>
        </p:spPr>
        <p:txBody>
          <a:bodyPr wrap="square">
            <a:spAutoFit/>
          </a:bodyPr>
          <a:lstStyle/>
          <a:p>
            <a:pPr>
              <a:buFont typeface="Arial" panose="020B0604020202020204" pitchFamily="34" charset="0"/>
              <a:buChar char="‒"/>
            </a:pPr>
            <a:r>
              <a:rPr lang="fr-FR" sz="2000" b="1" dirty="0"/>
              <a:t>Dans le cas d’une unité d’essai à l’extérieur, les points de mesure spécifiques sont indiqués</a:t>
            </a:r>
            <a:r>
              <a:rPr lang="en-GB" sz="2000" dirty="0">
                <a:latin typeface="Arial" panose="020B0604020202020204" pitchFamily="34" charset="0"/>
                <a:cs typeface="Arial" panose="020B0604020202020204" pitchFamily="34" charset="0"/>
              </a:rPr>
              <a:t>.</a:t>
            </a:r>
          </a:p>
        </p:txBody>
      </p:sp>
      <p:pic>
        <p:nvPicPr>
          <p:cNvPr id="12" name="Content Placeholder 11"/>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68112" y="1093786"/>
            <a:ext cx="4664315" cy="4794467"/>
          </a:xfrm>
          <a:prstGeom prst="rect">
            <a:avLst/>
          </a:prstGeom>
          <a:noFill/>
          <a:ln>
            <a:noFill/>
          </a:ln>
        </p:spPr>
      </p:pic>
      <p:sp>
        <p:nvSpPr>
          <p:cNvPr id="3" name="Rectangle 2">
            <a:extLst>
              <a:ext uri="{FF2B5EF4-FFF2-40B4-BE49-F238E27FC236}">
                <a16:creationId xmlns:a16="http://schemas.microsoft.com/office/drawing/2014/main" id="{2E69E35D-92B2-4E52-9034-1919096E13C4}"/>
              </a:ext>
            </a:extLst>
          </p:cNvPr>
          <p:cNvSpPr/>
          <p:nvPr/>
        </p:nvSpPr>
        <p:spPr>
          <a:xfrm>
            <a:off x="766192" y="4353635"/>
            <a:ext cx="2415654" cy="42308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schemeClr val="tx1"/>
              </a:solidFill>
            </a:endParaRPr>
          </a:p>
          <a:p>
            <a:pPr algn="ctr"/>
            <a:r>
              <a:rPr lang="fr-FR" sz="1600" dirty="0">
                <a:solidFill>
                  <a:schemeClr val="tx1"/>
                </a:solidFill>
              </a:rPr>
              <a:t>Exigences acoustiques</a:t>
            </a:r>
          </a:p>
          <a:p>
            <a:pPr algn="ctr"/>
            <a:endParaRPr lang="en-US" sz="1600" dirty="0">
              <a:solidFill>
                <a:schemeClr val="tx1"/>
              </a:solidFill>
            </a:endParaRPr>
          </a:p>
        </p:txBody>
      </p:sp>
    </p:spTree>
    <p:extLst>
      <p:ext uri="{BB962C8B-B14F-4D97-AF65-F5344CB8AC3E}">
        <p14:creationId xmlns:p14="http://schemas.microsoft.com/office/powerpoint/2010/main" val="2827054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47</a:t>
            </a:fld>
            <a:endParaRPr lang="en-GB" altLang="en-US" dirty="0"/>
          </a:p>
        </p:txBody>
      </p:sp>
      <p:sp>
        <p:nvSpPr>
          <p:cNvPr id="3" name="Content Placeholder 2"/>
          <p:cNvSpPr>
            <a:spLocks noGrp="1"/>
          </p:cNvSpPr>
          <p:nvPr>
            <p:ph idx="1"/>
          </p:nvPr>
        </p:nvSpPr>
        <p:spPr>
          <a:xfrm>
            <a:off x="3445566" y="1093025"/>
            <a:ext cx="6964980" cy="5083938"/>
          </a:xfrm>
        </p:spPr>
        <p:txBody>
          <a:bodyPr>
            <a:normAutofit fontScale="92500"/>
          </a:bodyPr>
          <a:lstStyle/>
          <a:p>
            <a:pPr marL="0" indent="0">
              <a:buNone/>
            </a:pPr>
            <a:r>
              <a:rPr lang="fr-FR" sz="2000" dirty="0"/>
              <a:t>Les systèmes d’assainissement de classes 1, 2 et 3 doivent satisfaire aux exigences spécifiées ci-dessous relatives aux SAA intégrant une superstructure :</a:t>
            </a:r>
            <a:endParaRPr lang="en-ZA"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ZA" sz="2000" dirty="0"/>
          </a:p>
          <a:p>
            <a:pPr marL="0" indent="0">
              <a:buNone/>
            </a:pPr>
            <a:endParaRPr lang="fr-FR" sz="2000" dirty="0"/>
          </a:p>
          <a:p>
            <a:pPr marL="0" indent="0">
              <a:buNone/>
            </a:pPr>
            <a:r>
              <a:rPr lang="fr-FR" sz="2000" dirty="0"/>
              <a:t>Les systèmes d’assainissement n’intégrant aucune superstructure dans le produit manufacturé doivent être soumis à essai avec une superstructure qui satisfait aux exigences.</a:t>
            </a:r>
            <a:r>
              <a:rPr lang="en-ZA" sz="2000" dirty="0"/>
              <a:t> </a:t>
            </a:r>
            <a:endParaRPr lang="en-GB" sz="2000" dirty="0"/>
          </a:p>
        </p:txBody>
      </p:sp>
      <p:pic>
        <p:nvPicPr>
          <p:cNvPr id="8" name="Picture 7"/>
          <p:cNvPicPr>
            <a:picLocks noChangeAspect="1"/>
          </p:cNvPicPr>
          <p:nvPr/>
        </p:nvPicPr>
        <p:blipFill>
          <a:blip r:embed="rId2"/>
          <a:stretch>
            <a:fillRect/>
          </a:stretch>
        </p:blipFill>
        <p:spPr>
          <a:xfrm>
            <a:off x="609600" y="1093025"/>
            <a:ext cx="2701634" cy="508393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968157312"/>
              </p:ext>
            </p:extLst>
          </p:nvPr>
        </p:nvGraphicFramePr>
        <p:xfrm>
          <a:off x="3378331" y="1934307"/>
          <a:ext cx="8127999" cy="3188299"/>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869105">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fr-FR" sz="1600" b="1" dirty="0">
                          <a:solidFill>
                            <a:schemeClr val="tx1"/>
                          </a:solidFill>
                          <a:effectLst/>
                          <a:latin typeface="+mn-lt"/>
                          <a:ea typeface="MS Mincho"/>
                          <a:cs typeface="Cambria"/>
                        </a:rPr>
                        <a:t>Pourcentage maximal d’observations signalées comme « désagréables »</a:t>
                      </a:r>
                      <a:endParaRPr lang="en-ZA" sz="1600" dirty="0">
                        <a:solidFill>
                          <a:schemeClr val="tx1"/>
                        </a:solidFill>
                        <a:effectLst/>
                        <a:latin typeface="+mn-lt"/>
                        <a:ea typeface="MS Mincho"/>
                        <a:cs typeface="Cambri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fr-FR" sz="1600" b="1" dirty="0">
                          <a:solidFill>
                            <a:schemeClr val="tx1"/>
                          </a:solidFill>
                          <a:effectLst/>
                          <a:latin typeface="+mn-lt"/>
                          <a:ea typeface="MS Mincho"/>
                          <a:cs typeface="Cambria"/>
                        </a:rPr>
                        <a:t>Pourcentage maximal d’observations signalées comme « inacceptables »</a:t>
                      </a:r>
                      <a:endParaRPr lang="en-ZA" sz="1600" dirty="0">
                        <a:solidFill>
                          <a:schemeClr val="tx1"/>
                        </a:solidFill>
                        <a:effectLst/>
                        <a:latin typeface="+mn-lt"/>
                        <a:ea typeface="MS Mincho"/>
                        <a:cs typeface="Cambri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611592">
                <a:tc>
                  <a:txBody>
                    <a:bodyPr/>
                    <a:lstStyle/>
                    <a:p>
                      <a:pPr marL="0" marR="0">
                        <a:lnSpc>
                          <a:spcPct val="107000"/>
                        </a:lnSpc>
                        <a:spcBef>
                          <a:spcPts val="0"/>
                        </a:spcBef>
                        <a:spcAft>
                          <a:spcPts val="0"/>
                        </a:spcAft>
                      </a:pPr>
                      <a:r>
                        <a:rPr lang="fr-FR" sz="1400" dirty="0">
                          <a:effectLst/>
                          <a:latin typeface="+mn-lt"/>
                          <a:ea typeface="Calibri"/>
                          <a:cs typeface="Times New Roman"/>
                        </a:rPr>
                        <a:t>Journée avec une odeur normale</a:t>
                      </a:r>
                      <a:r>
                        <a:rPr lang="fr-FR" sz="1400" kern="1200" dirty="0">
                          <a:solidFill>
                            <a:srgbClr val="000000"/>
                          </a:solidFill>
                          <a:effectLst/>
                          <a:latin typeface="+mn-lt"/>
                          <a:ea typeface="Times New Roman"/>
                          <a:cs typeface="Times New Roman"/>
                        </a:rPr>
                        <a:t> (au sein de la superstructure)</a:t>
                      </a:r>
                      <a:endParaRPr lang="en-ZA" sz="14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1592">
                <a:tc>
                  <a:txBody>
                    <a:bodyPr/>
                    <a:lstStyle/>
                    <a:p>
                      <a:pPr marL="0" marR="0">
                        <a:lnSpc>
                          <a:spcPct val="107000"/>
                        </a:lnSpc>
                        <a:spcBef>
                          <a:spcPts val="0"/>
                        </a:spcBef>
                        <a:spcAft>
                          <a:spcPts val="0"/>
                        </a:spcAft>
                      </a:pPr>
                      <a:r>
                        <a:rPr lang="fr-FR" sz="1400" dirty="0">
                          <a:effectLst/>
                          <a:latin typeface="+mn-lt"/>
                          <a:ea typeface="Calibri"/>
                          <a:cs typeface="Times New Roman"/>
                        </a:rPr>
                        <a:t>Journée avec une odeur simulée</a:t>
                      </a:r>
                      <a:r>
                        <a:rPr lang="fr-FR" sz="1400" kern="1200" dirty="0">
                          <a:solidFill>
                            <a:srgbClr val="000000"/>
                          </a:solidFill>
                          <a:effectLst/>
                          <a:latin typeface="+mn-lt"/>
                          <a:ea typeface="Times New Roman"/>
                          <a:cs typeface="Times New Roman"/>
                        </a:rPr>
                        <a:t> (au sein de la superstructure)</a:t>
                      </a:r>
                      <a:endParaRPr lang="en-ZA" sz="14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2%</a:t>
                      </a:r>
                    </a:p>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1634">
                <a:tc>
                  <a:txBody>
                    <a:bodyPr/>
                    <a:lstStyle/>
                    <a:p>
                      <a:pPr marL="0" marR="0">
                        <a:lnSpc>
                          <a:spcPct val="107000"/>
                        </a:lnSpc>
                        <a:spcBef>
                          <a:spcPts val="0"/>
                        </a:spcBef>
                        <a:spcAft>
                          <a:spcPts val="0"/>
                        </a:spcAft>
                      </a:pPr>
                      <a:r>
                        <a:rPr lang="fr-FR" sz="1400" dirty="0">
                          <a:effectLst/>
                          <a:latin typeface="+mn-lt"/>
                          <a:ea typeface="Calibri"/>
                          <a:cs typeface="Times New Roman"/>
                        </a:rPr>
                        <a:t>Journée avec une odeur normale</a:t>
                      </a:r>
                      <a:r>
                        <a:rPr lang="fr-FR" sz="1400" kern="1200" dirty="0">
                          <a:solidFill>
                            <a:srgbClr val="000000"/>
                          </a:solidFill>
                          <a:effectLst/>
                          <a:latin typeface="+mn-lt"/>
                          <a:ea typeface="Times New Roman"/>
                          <a:cs typeface="Times New Roman"/>
                        </a:rPr>
                        <a:t> (à proximité)</a:t>
                      </a:r>
                      <a:endParaRPr lang="en-ZA" sz="14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1634">
                <a:tc>
                  <a:txBody>
                    <a:bodyPr/>
                    <a:lstStyle/>
                    <a:p>
                      <a:pPr marL="0" marR="0">
                        <a:lnSpc>
                          <a:spcPct val="107000"/>
                        </a:lnSpc>
                        <a:spcBef>
                          <a:spcPts val="0"/>
                        </a:spcBef>
                        <a:spcAft>
                          <a:spcPts val="0"/>
                        </a:spcAft>
                      </a:pPr>
                      <a:r>
                        <a:rPr lang="fr-FR" sz="1400" dirty="0">
                          <a:effectLst/>
                          <a:latin typeface="+mn-lt"/>
                          <a:ea typeface="Calibri"/>
                          <a:cs typeface="Times New Roman"/>
                        </a:rPr>
                        <a:t>Journée avec une odeur simulée</a:t>
                      </a:r>
                      <a:r>
                        <a:rPr lang="fr-FR" sz="1400" kern="1200" dirty="0">
                          <a:solidFill>
                            <a:srgbClr val="000000"/>
                          </a:solidFill>
                          <a:effectLst/>
                          <a:latin typeface="+mn-lt"/>
                          <a:ea typeface="Times New Roman"/>
                          <a:cs typeface="Times New Roman"/>
                        </a:rPr>
                        <a:t> (à proximité)</a:t>
                      </a:r>
                      <a:endParaRPr lang="en-ZA" sz="14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615553" cy="6858000"/>
            <a:chOff x="0" y="0"/>
            <a:chExt cx="652642" cy="6858000"/>
          </a:xfrm>
        </p:grpSpPr>
        <p:sp>
          <p:nvSpPr>
            <p:cNvPr id="10" name="Rectangle 9"/>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1" name="TextBox 10"/>
            <p:cNvSpPr txBox="1"/>
            <p:nvPr/>
          </p:nvSpPr>
          <p:spPr>
            <a:xfrm>
              <a:off x="0" y="0"/>
              <a:ext cx="652642" cy="6682154"/>
            </a:xfrm>
            <a:prstGeom prst="rect">
              <a:avLst/>
            </a:prstGeom>
            <a:noFill/>
          </p:spPr>
          <p:txBody>
            <a:bodyPr vert="vert270" wrap="square" rtlCol="0">
              <a:spAutoFit/>
            </a:bodyPr>
            <a:lstStyle/>
            <a:p>
              <a:pPr algn="ctr"/>
              <a:r>
                <a:rPr lang="fr-FR" sz="2800" dirty="0"/>
                <a:t>Essais en conditions contrôlées en laboratoire</a:t>
              </a:r>
            </a:p>
          </p:txBody>
        </p:sp>
      </p:grpSp>
      <p:sp>
        <p:nvSpPr>
          <p:cNvPr id="2" name="Rectangle 1">
            <a:extLst>
              <a:ext uri="{FF2B5EF4-FFF2-40B4-BE49-F238E27FC236}">
                <a16:creationId xmlns:a16="http://schemas.microsoft.com/office/drawing/2014/main" id="{2E723DE2-EBBF-44C8-A24D-4461072852B6}"/>
              </a:ext>
            </a:extLst>
          </p:cNvPr>
          <p:cNvSpPr/>
          <p:nvPr/>
        </p:nvSpPr>
        <p:spPr>
          <a:xfrm>
            <a:off x="859809" y="5102414"/>
            <a:ext cx="2238233" cy="27480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Exigences relatives aux odeurs</a:t>
            </a:r>
          </a:p>
        </p:txBody>
      </p:sp>
    </p:spTree>
    <p:extLst>
      <p:ext uri="{BB962C8B-B14F-4D97-AF65-F5344CB8AC3E}">
        <p14:creationId xmlns:p14="http://schemas.microsoft.com/office/powerpoint/2010/main" val="1535305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48</a:t>
            </a:fld>
            <a:endParaRPr lang="en-GB" altLang="en-US" dirty="0"/>
          </a:p>
        </p:txBody>
      </p:sp>
      <p:sp>
        <p:nvSpPr>
          <p:cNvPr id="3" name="Content Placeholder 2"/>
          <p:cNvSpPr>
            <a:spLocks noGrp="1"/>
          </p:cNvSpPr>
          <p:nvPr>
            <p:ph idx="1"/>
          </p:nvPr>
        </p:nvSpPr>
        <p:spPr/>
        <p:txBody>
          <a:bodyPr>
            <a:normAutofit lnSpcReduction="10000"/>
          </a:bodyPr>
          <a:lstStyle/>
          <a:p>
            <a:pPr marL="0" indent="0">
              <a:buNone/>
            </a:pPr>
            <a:r>
              <a:rPr lang="fr-FR" b="1" dirty="0"/>
              <a:t>A.3.2 Système de contrôle</a:t>
            </a:r>
          </a:p>
          <a:p>
            <a:pPr>
              <a:buFont typeface="Arial" panose="020B0604020202020204" pitchFamily="34" charset="0"/>
              <a:buChar char="‒"/>
            </a:pPr>
            <a:r>
              <a:rPr lang="fr-FR" sz="2000" dirty="0"/>
              <a:t>Les protocoles d’essai du système de contrôle sont adaptés de l’IEC 61511 et sont basés sur les meilleures pratiques industrielles.</a:t>
            </a:r>
          </a:p>
          <a:p>
            <a:pPr marL="0" lvl="0" indent="0">
              <a:buNone/>
            </a:pPr>
            <a:r>
              <a:rPr lang="fr-FR" b="1" dirty="0">
                <a:solidFill>
                  <a:prstClr val="black"/>
                </a:solidFill>
              </a:rPr>
              <a:t>A.3.8.4 Alimentation en énergie</a:t>
            </a:r>
          </a:p>
          <a:p>
            <a:pPr marL="0" lvl="0" indent="0">
              <a:buNone/>
            </a:pPr>
            <a:r>
              <a:rPr lang="fr-FR" dirty="0"/>
              <a:t>Mode opératoire d’essai pour les systèmes dont la source d’énergie principale est de type électrique :</a:t>
            </a:r>
            <a:endParaRPr lang="fr-FR" dirty="0">
              <a:solidFill>
                <a:prstClr val="black"/>
              </a:solidFill>
            </a:endParaRPr>
          </a:p>
          <a:p>
            <a:pPr>
              <a:buFont typeface="Arial" panose="020B0604020202020204" pitchFamily="34" charset="0"/>
              <a:buChar char="‒"/>
            </a:pPr>
            <a:r>
              <a:rPr lang="fr-FR" dirty="0"/>
              <a:t>Déconnecter et isoler le SAA de son alimentation en énergie grâce au dispositif de sécurité spécifique. </a:t>
            </a:r>
          </a:p>
          <a:p>
            <a:pPr marL="0" lvl="0" indent="0">
              <a:buNone/>
            </a:pPr>
            <a:r>
              <a:rPr lang="fr-FR" dirty="0"/>
              <a:t>Si la source d’énergie principale n’est pas de nature électrique, soumettre à essai le fonctionnement des mesures de fiabilité et de sécurité en fonction de leur utilisation prévue.</a:t>
            </a:r>
            <a:r>
              <a:rPr lang="fr-FR" dirty="0">
                <a:solidFill>
                  <a:prstClr val="black"/>
                </a:solidFill>
              </a:rPr>
              <a:t> </a:t>
            </a:r>
          </a:p>
          <a:p>
            <a:pPr marL="0" indent="0">
              <a:buNone/>
            </a:pPr>
            <a:endParaRPr lang="fr-FR" sz="1800" dirty="0"/>
          </a:p>
          <a:p>
            <a:pPr>
              <a:buFont typeface="Arial" panose="020B0604020202020204" pitchFamily="34" charset="0"/>
              <a:buChar char="‒"/>
            </a:pPr>
            <a:endParaRPr lang="en-GB" sz="1800" dirty="0"/>
          </a:p>
        </p:txBody>
      </p:sp>
      <p:pic>
        <p:nvPicPr>
          <p:cNvPr id="8" name="Picture 7"/>
          <p:cNvPicPr>
            <a:picLocks noChangeAspect="1"/>
          </p:cNvPicPr>
          <p:nvPr/>
        </p:nvPicPr>
        <p:blipFill>
          <a:blip r:embed="rId2"/>
          <a:stretch>
            <a:fillRect/>
          </a:stretch>
        </p:blipFill>
        <p:spPr>
          <a:xfrm>
            <a:off x="609600" y="1093024"/>
            <a:ext cx="2701634" cy="5083939"/>
          </a:xfrm>
          <a:prstGeom prst="rect">
            <a:avLst/>
          </a:prstGeom>
        </p:spPr>
      </p:pic>
      <p:grpSp>
        <p:nvGrpSpPr>
          <p:cNvPr id="9" name="Group 8"/>
          <p:cNvGrpSpPr/>
          <p:nvPr/>
        </p:nvGrpSpPr>
        <p:grpSpPr>
          <a:xfrm>
            <a:off x="0" y="0"/>
            <a:ext cx="615553" cy="6858000"/>
            <a:chOff x="0" y="0"/>
            <a:chExt cx="652642" cy="6858000"/>
          </a:xfrm>
        </p:grpSpPr>
        <p:sp>
          <p:nvSpPr>
            <p:cNvPr id="10" name="Rectangle 9"/>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1" name="TextBox 10"/>
            <p:cNvSpPr txBox="1"/>
            <p:nvPr/>
          </p:nvSpPr>
          <p:spPr>
            <a:xfrm>
              <a:off x="0" y="82062"/>
              <a:ext cx="652642" cy="6775937"/>
            </a:xfrm>
            <a:prstGeom prst="rect">
              <a:avLst/>
            </a:prstGeom>
            <a:noFill/>
          </p:spPr>
          <p:txBody>
            <a:bodyPr vert="vert270" wrap="square" rtlCol="0">
              <a:spAutoFit/>
            </a:bodyPr>
            <a:lstStyle/>
            <a:p>
              <a:pPr algn="ctr"/>
              <a:r>
                <a:rPr lang="fr-FR" sz="2800" dirty="0"/>
                <a:t>Essais en conditions contrôlées en laboratoire</a:t>
              </a:r>
            </a:p>
          </p:txBody>
        </p:sp>
      </p:grpSp>
      <p:sp>
        <p:nvSpPr>
          <p:cNvPr id="2" name="Rectangle 1">
            <a:extLst>
              <a:ext uri="{FF2B5EF4-FFF2-40B4-BE49-F238E27FC236}">
                <a16:creationId xmlns:a16="http://schemas.microsoft.com/office/drawing/2014/main" id="{CD9BBB9F-C516-4724-BF6D-961AFBA229D1}"/>
              </a:ext>
            </a:extLst>
          </p:cNvPr>
          <p:cNvSpPr/>
          <p:nvPr/>
        </p:nvSpPr>
        <p:spPr>
          <a:xfrm>
            <a:off x="912516" y="5636525"/>
            <a:ext cx="2281060" cy="43672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Exigences relatives a</a:t>
            </a:r>
          </a:p>
          <a:p>
            <a:pPr algn="ctr"/>
            <a:r>
              <a:rPr lang="fr-FR" sz="1600" dirty="0">
                <a:solidFill>
                  <a:schemeClr val="tx1"/>
                </a:solidFill>
              </a:rPr>
              <a:t> l’alimentation électrique</a:t>
            </a:r>
          </a:p>
        </p:txBody>
      </p:sp>
    </p:spTree>
    <p:extLst>
      <p:ext uri="{BB962C8B-B14F-4D97-AF65-F5344CB8AC3E}">
        <p14:creationId xmlns:p14="http://schemas.microsoft.com/office/powerpoint/2010/main" val="972156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49</a:t>
            </a:fld>
            <a:endParaRPr lang="en-GB" altLang="en-US" dirty="0"/>
          </a:p>
        </p:txBody>
      </p:sp>
      <p:sp>
        <p:nvSpPr>
          <p:cNvPr id="3" name="Content Placeholder 2"/>
          <p:cNvSpPr>
            <a:spLocks noGrp="1"/>
          </p:cNvSpPr>
          <p:nvPr>
            <p:ph idx="1"/>
          </p:nvPr>
        </p:nvSpPr>
        <p:spPr/>
        <p:txBody>
          <a:bodyPr>
            <a:normAutofit lnSpcReduction="10000"/>
          </a:bodyPr>
          <a:lstStyle/>
          <a:p>
            <a:pPr marL="0" indent="0">
              <a:buNone/>
            </a:pPr>
            <a:r>
              <a:rPr lang="fr-FR" sz="2000" b="1" dirty="0"/>
              <a:t>Systèmes d’assainissement de Classe-1 : </a:t>
            </a:r>
          </a:p>
          <a:p>
            <a:pPr marL="228600" indent="-228600">
              <a:buFont typeface="Arial" panose="020B0604020202020204" pitchFamily="34" charset="0"/>
              <a:buChar char="‒"/>
            </a:pPr>
            <a:r>
              <a:rPr lang="fr-FR" sz="1800" b="1" dirty="0"/>
              <a:t>Durée minimale des essais de 30 jours. </a:t>
            </a:r>
          </a:p>
          <a:p>
            <a:pPr>
              <a:buFont typeface="Arial" panose="020B0604020202020204" pitchFamily="34" charset="0"/>
              <a:buChar char="‒"/>
            </a:pPr>
            <a:r>
              <a:rPr lang="fr-FR" sz="1800" dirty="0"/>
              <a:t>Au moins un système d’assainissement identique au modèle soumis aux essais de laboratoire.</a:t>
            </a:r>
          </a:p>
          <a:p>
            <a:pPr>
              <a:buFont typeface="Arial" panose="020B0604020202020204" pitchFamily="34" charset="0"/>
              <a:buChar char="‒"/>
            </a:pPr>
            <a:r>
              <a:rPr lang="fr-FR" sz="1800" dirty="0"/>
              <a:t>Les paramètres environnementaux concernant les produits sortants solides et les effluents et les paramètres liés à la santé humaine concernant les produits liquides et solides doivent être soumis à essai chaque semaine.  </a:t>
            </a:r>
          </a:p>
          <a:p>
            <a:pPr marL="0" indent="0">
              <a:buNone/>
            </a:pPr>
            <a:r>
              <a:rPr lang="fr-FR" sz="2000" b="1" dirty="0"/>
              <a:t>Systèmes d’assainissement de classe 2 et de classe 3</a:t>
            </a:r>
          </a:p>
          <a:p>
            <a:pPr>
              <a:buFont typeface="Arial" panose="020B0604020202020204" pitchFamily="34" charset="0"/>
              <a:buChar char="‒"/>
            </a:pPr>
            <a:r>
              <a:rPr lang="fr-FR" sz="1800" b="1" dirty="0"/>
              <a:t>Systèmes qui intègrent des processus de traitement biologique</a:t>
            </a:r>
          </a:p>
          <a:p>
            <a:pPr>
              <a:buFont typeface="Arial" panose="020B0604020202020204" pitchFamily="34" charset="0"/>
              <a:buChar char="‒"/>
            </a:pPr>
            <a:r>
              <a:rPr lang="fr-FR" sz="1800" b="1" dirty="0"/>
              <a:t>durée minimale des essais : 5 mois</a:t>
            </a:r>
          </a:p>
          <a:p>
            <a:pPr>
              <a:buFont typeface="Arial" panose="020B0604020202020204" pitchFamily="34" charset="0"/>
              <a:buChar char="‒"/>
            </a:pPr>
            <a:r>
              <a:rPr lang="fr-FR" sz="1800" dirty="0"/>
              <a:t>Si les conditions de fonctionnement définies ne peuvent être obtenues dans un délai de 5 mois en utilisant un seul système d’assainissement, plusieurs systèmes doivent être soumis à essai simultanément dans différentes conditions de fonctionnement ou le délai de 5 mois doit être prolongé. </a:t>
            </a:r>
          </a:p>
        </p:txBody>
      </p:sp>
      <p:grpSp>
        <p:nvGrpSpPr>
          <p:cNvPr id="2" name="Group 1"/>
          <p:cNvGrpSpPr/>
          <p:nvPr/>
        </p:nvGrpSpPr>
        <p:grpSpPr>
          <a:xfrm>
            <a:off x="-43542" y="0"/>
            <a:ext cx="677108" cy="6858000"/>
            <a:chOff x="-48363" y="0"/>
            <a:chExt cx="752092" cy="6858000"/>
          </a:xfrm>
        </p:grpSpPr>
        <p:sp>
          <p:nvSpPr>
            <p:cNvPr id="5" name="Rectangle 4"/>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6" name="TextBox 5"/>
            <p:cNvSpPr txBox="1"/>
            <p:nvPr/>
          </p:nvSpPr>
          <p:spPr>
            <a:xfrm>
              <a:off x="-48363" y="528639"/>
              <a:ext cx="752092" cy="5597525"/>
            </a:xfrm>
            <a:prstGeom prst="rect">
              <a:avLst/>
            </a:prstGeom>
            <a:noFill/>
          </p:spPr>
          <p:txBody>
            <a:bodyPr vert="vert270" wrap="square" rtlCol="0">
              <a:spAutoFit/>
            </a:bodyPr>
            <a:lstStyle/>
            <a:p>
              <a:pPr algn="ctr"/>
              <a:r>
                <a:rPr lang="fr-FR" sz="3200" dirty="0"/>
                <a:t>Essais sur le terrain</a:t>
              </a:r>
            </a:p>
          </p:txBody>
        </p:sp>
      </p:grpSp>
      <p:pic>
        <p:nvPicPr>
          <p:cNvPr id="8" name="Picture 7"/>
          <p:cNvPicPr>
            <a:picLocks noChangeAspect="1"/>
          </p:cNvPicPr>
          <p:nvPr/>
        </p:nvPicPr>
        <p:blipFill>
          <a:blip r:embed="rId2"/>
          <a:stretch>
            <a:fillRect/>
          </a:stretch>
        </p:blipFill>
        <p:spPr>
          <a:xfrm>
            <a:off x="722503" y="1093025"/>
            <a:ext cx="2701634" cy="1636728"/>
          </a:xfrm>
          <a:prstGeom prst="rect">
            <a:avLst/>
          </a:prstGeom>
        </p:spPr>
      </p:pic>
      <p:pic>
        <p:nvPicPr>
          <p:cNvPr id="7" name="Picture 6">
            <a:extLst>
              <a:ext uri="{FF2B5EF4-FFF2-40B4-BE49-F238E27FC236}">
                <a16:creationId xmlns:a16="http://schemas.microsoft.com/office/drawing/2014/main" id="{3D1A76F7-62E3-44D9-9D21-2C80CD11EAAF}"/>
              </a:ext>
            </a:extLst>
          </p:cNvPr>
          <p:cNvPicPr>
            <a:picLocks noChangeAspect="1"/>
          </p:cNvPicPr>
          <p:nvPr/>
        </p:nvPicPr>
        <p:blipFill>
          <a:blip r:embed="rId3"/>
          <a:stretch>
            <a:fillRect/>
          </a:stretch>
        </p:blipFill>
        <p:spPr>
          <a:xfrm>
            <a:off x="941968" y="1192983"/>
            <a:ext cx="2127688" cy="323116"/>
          </a:xfrm>
          <a:prstGeom prst="rect">
            <a:avLst/>
          </a:prstGeom>
        </p:spPr>
      </p:pic>
      <p:sp>
        <p:nvSpPr>
          <p:cNvPr id="9" name="Rectangle 8">
            <a:extLst>
              <a:ext uri="{FF2B5EF4-FFF2-40B4-BE49-F238E27FC236}">
                <a16:creationId xmlns:a16="http://schemas.microsoft.com/office/drawing/2014/main" id="{2BCC64FE-CE79-4D71-A7DF-D9703A01EBC4}"/>
              </a:ext>
            </a:extLst>
          </p:cNvPr>
          <p:cNvSpPr/>
          <p:nvPr/>
        </p:nvSpPr>
        <p:spPr>
          <a:xfrm>
            <a:off x="832056" y="1031375"/>
            <a:ext cx="6096000" cy="584775"/>
          </a:xfrm>
          <a:prstGeom prst="rect">
            <a:avLst/>
          </a:prstGeom>
        </p:spPr>
        <p:txBody>
          <a:bodyPr>
            <a:spAutoFit/>
          </a:bodyPr>
          <a:lstStyle/>
          <a:p>
            <a:r>
              <a:rPr lang="fr-FR" sz="1600" dirty="0"/>
              <a:t>Lignes directrices pour</a:t>
            </a:r>
          </a:p>
          <a:p>
            <a:r>
              <a:rPr lang="fr-FR" sz="1600" dirty="0"/>
              <a:t> les essais sur le terrain</a:t>
            </a:r>
          </a:p>
        </p:txBody>
      </p:sp>
    </p:spTree>
    <p:extLst>
      <p:ext uri="{BB962C8B-B14F-4D97-AF65-F5344CB8AC3E}">
        <p14:creationId xmlns:p14="http://schemas.microsoft.com/office/powerpoint/2010/main" val="3484581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F688361-53A5-4D41-8342-54A422759CDD}" type="slidenum">
              <a:rPr lang="en-GB" altLang="en-US" smtClean="0"/>
              <a:pPr>
                <a:defRPr/>
              </a:pPr>
              <a:t>5</a:t>
            </a:fld>
            <a:endParaRPr lang="en-GB" altLang="en-US" dirty="0"/>
          </a:p>
        </p:txBody>
      </p:sp>
      <p:sp>
        <p:nvSpPr>
          <p:cNvPr id="4" name="Text Placeholder 3"/>
          <p:cNvSpPr>
            <a:spLocks noGrp="1"/>
          </p:cNvSpPr>
          <p:nvPr>
            <p:ph type="body" idx="13"/>
          </p:nvPr>
        </p:nvSpPr>
        <p:spPr/>
        <p:txBody>
          <a:bodyPr/>
          <a:lstStyle/>
          <a:p>
            <a:r>
              <a:rPr lang="fr-FR" dirty="0"/>
              <a:t>Contexte</a:t>
            </a:r>
          </a:p>
        </p:txBody>
      </p:sp>
      <p:pic>
        <p:nvPicPr>
          <p:cNvPr id="8" name="Picture 7"/>
          <p:cNvPicPr/>
          <p:nvPr/>
        </p:nvPicPr>
        <p:blipFill rotWithShape="1">
          <a:blip r:embed="rId2" cstate="print">
            <a:extLst>
              <a:ext uri="{28A0092B-C50C-407E-A947-70E740481C1C}">
                <a14:useLocalDpi xmlns:a14="http://schemas.microsoft.com/office/drawing/2010/main" val="0"/>
              </a:ext>
            </a:extLst>
          </a:blip>
          <a:srcRect t="1" r="43914" b="-4290"/>
          <a:stretch/>
        </p:blipFill>
        <p:spPr bwMode="auto">
          <a:xfrm>
            <a:off x="679938" y="1289538"/>
            <a:ext cx="10011508" cy="48064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4341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50</a:t>
            </a:fld>
            <a:endParaRPr lang="en-GB" altLang="en-US" dirty="0"/>
          </a:p>
        </p:txBody>
      </p:sp>
      <p:sp>
        <p:nvSpPr>
          <p:cNvPr id="3" name="Content Placeholder 2"/>
          <p:cNvSpPr>
            <a:spLocks noGrp="1"/>
          </p:cNvSpPr>
          <p:nvPr>
            <p:ph idx="1"/>
          </p:nvPr>
        </p:nvSpPr>
        <p:spPr/>
        <p:txBody>
          <a:bodyPr>
            <a:normAutofit/>
          </a:bodyPr>
          <a:lstStyle/>
          <a:p>
            <a:r>
              <a:rPr lang="fr-FR" sz="2800" dirty="0"/>
              <a:t>Les paramètres environnementaux concernant les produits solides et liquides doivent être soumis à essai chaque semaine ;</a:t>
            </a:r>
          </a:p>
          <a:p>
            <a:r>
              <a:rPr lang="fr-FR" sz="2800" dirty="0"/>
              <a:t>Les paramètres liés à la santé humaine concernant les produits liquides et solides doivent être soumis à essai chaque mois ; </a:t>
            </a:r>
          </a:p>
          <a:p>
            <a:r>
              <a:rPr lang="fr-FR" sz="2800" dirty="0"/>
              <a:t>Le nombre d’échantillons solides peut être réduit au minimum si l’un des produits sortants est limité par la conception du système.</a:t>
            </a:r>
          </a:p>
        </p:txBody>
      </p:sp>
      <p:grpSp>
        <p:nvGrpSpPr>
          <p:cNvPr id="2" name="Group 1"/>
          <p:cNvGrpSpPr/>
          <p:nvPr/>
        </p:nvGrpSpPr>
        <p:grpSpPr>
          <a:xfrm>
            <a:off x="-43542" y="0"/>
            <a:ext cx="677108" cy="6858000"/>
            <a:chOff x="-48363" y="0"/>
            <a:chExt cx="752092" cy="6858000"/>
          </a:xfrm>
        </p:grpSpPr>
        <p:sp>
          <p:nvSpPr>
            <p:cNvPr id="5" name="Rectangle 4"/>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6" name="TextBox 5"/>
            <p:cNvSpPr txBox="1"/>
            <p:nvPr/>
          </p:nvSpPr>
          <p:spPr>
            <a:xfrm>
              <a:off x="-48363" y="528638"/>
              <a:ext cx="752092" cy="5597525"/>
            </a:xfrm>
            <a:prstGeom prst="rect">
              <a:avLst/>
            </a:prstGeom>
            <a:noFill/>
          </p:spPr>
          <p:txBody>
            <a:bodyPr vert="vert270" wrap="square" rtlCol="0">
              <a:spAutoFit/>
            </a:bodyPr>
            <a:lstStyle/>
            <a:p>
              <a:pPr algn="ctr"/>
              <a:r>
                <a:rPr lang="fr-FR" sz="3200" dirty="0"/>
                <a:t>Essais sur le terrain</a:t>
              </a:r>
            </a:p>
          </p:txBody>
        </p:sp>
      </p:grpSp>
      <p:pic>
        <p:nvPicPr>
          <p:cNvPr id="8" name="Picture 7"/>
          <p:cNvPicPr>
            <a:picLocks noChangeAspect="1"/>
          </p:cNvPicPr>
          <p:nvPr/>
        </p:nvPicPr>
        <p:blipFill>
          <a:blip r:embed="rId2"/>
          <a:stretch>
            <a:fillRect/>
          </a:stretch>
        </p:blipFill>
        <p:spPr>
          <a:xfrm>
            <a:off x="609600" y="1093025"/>
            <a:ext cx="2701634" cy="1636728"/>
          </a:xfrm>
          <a:prstGeom prst="rect">
            <a:avLst/>
          </a:prstGeom>
        </p:spPr>
      </p:pic>
      <p:sp>
        <p:nvSpPr>
          <p:cNvPr id="7" name="Rectangle 6">
            <a:extLst>
              <a:ext uri="{FF2B5EF4-FFF2-40B4-BE49-F238E27FC236}">
                <a16:creationId xmlns:a16="http://schemas.microsoft.com/office/drawing/2014/main" id="{DD2113D9-3152-452E-BF4E-2B163E9B1B73}"/>
              </a:ext>
            </a:extLst>
          </p:cNvPr>
          <p:cNvSpPr/>
          <p:nvPr/>
        </p:nvSpPr>
        <p:spPr>
          <a:xfrm>
            <a:off x="902715" y="1188559"/>
            <a:ext cx="2115403" cy="31269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Lignes directrices pour</a:t>
            </a:r>
          </a:p>
          <a:p>
            <a:pPr algn="ctr"/>
            <a:r>
              <a:rPr lang="fr-FR" sz="1600" dirty="0">
                <a:solidFill>
                  <a:schemeClr val="tx1"/>
                </a:solidFill>
              </a:rPr>
              <a:t> les essais sur le terrain</a:t>
            </a:r>
          </a:p>
        </p:txBody>
      </p:sp>
    </p:spTree>
    <p:extLst>
      <p:ext uri="{BB962C8B-B14F-4D97-AF65-F5344CB8AC3E}">
        <p14:creationId xmlns:p14="http://schemas.microsoft.com/office/powerpoint/2010/main" val="1671419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51</a:t>
            </a:fld>
            <a:endParaRPr lang="en-GB" altLang="en-US" dirty="0"/>
          </a:p>
        </p:txBody>
      </p:sp>
      <p:sp>
        <p:nvSpPr>
          <p:cNvPr id="3" name="Content Placeholder 2"/>
          <p:cNvSpPr>
            <a:spLocks noGrp="1"/>
          </p:cNvSpPr>
          <p:nvPr>
            <p:ph idx="1"/>
          </p:nvPr>
        </p:nvSpPr>
        <p:spPr/>
        <p:txBody>
          <a:bodyPr>
            <a:normAutofit/>
          </a:bodyPr>
          <a:lstStyle/>
          <a:p>
            <a:pPr marL="0" indent="0">
              <a:buNone/>
            </a:pPr>
            <a:r>
              <a:rPr lang="fr-FR" sz="2000" b="1" dirty="0">
                <a:solidFill>
                  <a:srgbClr val="FF0000"/>
                </a:solidFill>
              </a:rPr>
              <a:t>Afin de satisfaire aux exigences des essais sur le terrain, au moins 75 % de tous les résultats doivent être conformes.</a:t>
            </a:r>
            <a:endParaRPr lang="en-GB" sz="2000" b="1" dirty="0">
              <a:solidFill>
                <a:srgbClr val="FF0000"/>
              </a:solidFill>
            </a:endParaRPr>
          </a:p>
        </p:txBody>
      </p:sp>
      <p:pic>
        <p:nvPicPr>
          <p:cNvPr id="7" name="Picture 6"/>
          <p:cNvPicPr>
            <a:picLocks noChangeAspect="1"/>
          </p:cNvPicPr>
          <p:nvPr/>
        </p:nvPicPr>
        <p:blipFill>
          <a:blip r:embed="rId3"/>
          <a:stretch>
            <a:fillRect/>
          </a:stretch>
        </p:blipFill>
        <p:spPr>
          <a:xfrm>
            <a:off x="609600" y="1093025"/>
            <a:ext cx="2701634" cy="1569492"/>
          </a:xfrm>
          <a:prstGeom prst="rect">
            <a:avLst/>
          </a:prstGeom>
        </p:spPr>
      </p:pic>
      <p:grpSp>
        <p:nvGrpSpPr>
          <p:cNvPr id="8" name="Group 7"/>
          <p:cNvGrpSpPr/>
          <p:nvPr/>
        </p:nvGrpSpPr>
        <p:grpSpPr>
          <a:xfrm>
            <a:off x="-43542" y="0"/>
            <a:ext cx="677108" cy="6858000"/>
            <a:chOff x="-48363" y="0"/>
            <a:chExt cx="752092" cy="6858000"/>
          </a:xfrm>
        </p:grpSpPr>
        <p:sp>
          <p:nvSpPr>
            <p:cNvPr id="9" name="Rectangle 8"/>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48363" y="528639"/>
              <a:ext cx="752092" cy="5597525"/>
            </a:xfrm>
            <a:prstGeom prst="rect">
              <a:avLst/>
            </a:prstGeom>
            <a:noFill/>
          </p:spPr>
          <p:txBody>
            <a:bodyPr vert="vert270" wrap="square" rtlCol="0">
              <a:spAutoFit/>
            </a:bodyPr>
            <a:lstStyle/>
            <a:p>
              <a:pPr algn="ctr"/>
              <a:r>
                <a:rPr lang="fr-FR" sz="3200" dirty="0"/>
                <a:t>Essais sur le terrain</a:t>
              </a:r>
            </a:p>
          </p:txBody>
        </p:sp>
      </p:grpSp>
      <p:graphicFrame>
        <p:nvGraphicFramePr>
          <p:cNvPr id="11" name="Table 10"/>
          <p:cNvGraphicFramePr>
            <a:graphicFrameLocks noGrp="1"/>
          </p:cNvGraphicFramePr>
          <p:nvPr>
            <p:extLst>
              <p:ext uri="{D42A27DB-BD31-4B8C-83A1-F6EECF244321}">
                <p14:modId xmlns:p14="http://schemas.microsoft.com/office/powerpoint/2010/main" val="701901600"/>
              </p:ext>
            </p:extLst>
          </p:nvPr>
        </p:nvGraphicFramePr>
        <p:xfrm>
          <a:off x="3311234" y="2004646"/>
          <a:ext cx="7099312" cy="4297796"/>
        </p:xfrm>
        <a:graphic>
          <a:graphicData uri="http://schemas.openxmlformats.org/drawingml/2006/table">
            <a:tbl>
              <a:tblPr firstRow="1" bandRow="1">
                <a:tableStyleId>{5C22544A-7EE6-4342-B048-85BDC9FD1C3A}</a:tableStyleId>
              </a:tblPr>
              <a:tblGrid>
                <a:gridCol w="1620209">
                  <a:extLst>
                    <a:ext uri="{9D8B030D-6E8A-4147-A177-3AD203B41FA5}">
                      <a16:colId xmlns:a16="http://schemas.microsoft.com/office/drawing/2014/main" val="20000"/>
                    </a:ext>
                  </a:extLst>
                </a:gridCol>
                <a:gridCol w="1591056">
                  <a:extLst>
                    <a:ext uri="{9D8B030D-6E8A-4147-A177-3AD203B41FA5}">
                      <a16:colId xmlns:a16="http://schemas.microsoft.com/office/drawing/2014/main" val="20001"/>
                    </a:ext>
                  </a:extLst>
                </a:gridCol>
                <a:gridCol w="2468185">
                  <a:extLst>
                    <a:ext uri="{9D8B030D-6E8A-4147-A177-3AD203B41FA5}">
                      <a16:colId xmlns:a16="http://schemas.microsoft.com/office/drawing/2014/main" val="20002"/>
                    </a:ext>
                  </a:extLst>
                </a:gridCol>
                <a:gridCol w="1419862">
                  <a:extLst>
                    <a:ext uri="{9D8B030D-6E8A-4147-A177-3AD203B41FA5}">
                      <a16:colId xmlns:a16="http://schemas.microsoft.com/office/drawing/2014/main" val="20003"/>
                    </a:ext>
                  </a:extLst>
                </a:gridCol>
              </a:tblGrid>
              <a:tr h="1535723">
                <a:tc>
                  <a:txBody>
                    <a:bodyPr/>
                    <a:lstStyle/>
                    <a:p>
                      <a:pPr marL="0" marR="0">
                        <a:lnSpc>
                          <a:spcPct val="107000"/>
                        </a:lnSpc>
                        <a:spcBef>
                          <a:spcPts val="0"/>
                        </a:spcBef>
                        <a:spcAft>
                          <a:spcPts val="800"/>
                        </a:spcAft>
                      </a:pPr>
                      <a:r>
                        <a:rPr lang="en-GB" sz="1600" b="1" dirty="0" err="1">
                          <a:solidFill>
                            <a:schemeClr val="tx1"/>
                          </a:solidFill>
                          <a:effectLst/>
                          <a:latin typeface="+mn-lt"/>
                          <a:ea typeface="Calibri"/>
                          <a:cs typeface="Times New Roman"/>
                        </a:rPr>
                        <a:t>Paramètres</a:t>
                      </a:r>
                      <a:endParaRPr lang="en-ZA" sz="16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800"/>
                        </a:spcAft>
                      </a:pPr>
                      <a:r>
                        <a:rPr lang="fr-FR" sz="1600" b="1" dirty="0">
                          <a:solidFill>
                            <a:schemeClr val="tx1"/>
                          </a:solidFill>
                          <a:effectLst/>
                          <a:latin typeface="+mn-lt"/>
                          <a:ea typeface="Calibri"/>
                          <a:cs typeface="Times New Roman"/>
                        </a:rPr>
                        <a:t>Utilisation de cat. A : Seuil pour les utilisations en milieu urbain ne faisant pas l’objet de restrictions</a:t>
                      </a:r>
                      <a:endParaRPr lang="en-ZA" sz="16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nSpc>
                          <a:spcPts val="1050"/>
                        </a:lnSpc>
                        <a:spcBef>
                          <a:spcPts val="100"/>
                        </a:spcBef>
                        <a:spcAft>
                          <a:spcPts val="100"/>
                        </a:spcAft>
                      </a:pPr>
                      <a:r>
                        <a:rPr lang="fr-FR" sz="1600" b="1" dirty="0">
                          <a:solidFill>
                            <a:schemeClr val="tx1"/>
                          </a:solidFill>
                          <a:effectLst/>
                          <a:latin typeface="+mn-lt"/>
                          <a:ea typeface="MS Mincho"/>
                          <a:cs typeface="Cambria"/>
                        </a:rPr>
                        <a:t>Utilisation de cat. B :</a:t>
                      </a:r>
                      <a:endParaRPr lang="en-ZA" sz="1600" dirty="0">
                        <a:solidFill>
                          <a:schemeClr val="tx1"/>
                        </a:solidFill>
                        <a:effectLst/>
                        <a:latin typeface="+mn-lt"/>
                        <a:ea typeface="MS Mincho"/>
                        <a:cs typeface="Cambria"/>
                      </a:endParaRPr>
                    </a:p>
                    <a:p>
                      <a:pPr marL="0" marR="0">
                        <a:lnSpc>
                          <a:spcPct val="107000"/>
                        </a:lnSpc>
                        <a:spcBef>
                          <a:spcPts val="0"/>
                        </a:spcBef>
                        <a:spcAft>
                          <a:spcPts val="800"/>
                        </a:spcAft>
                      </a:pPr>
                      <a:r>
                        <a:rPr lang="fr-FR" sz="1600" b="1" dirty="0">
                          <a:solidFill>
                            <a:schemeClr val="tx1"/>
                          </a:solidFill>
                          <a:effectLst/>
                          <a:latin typeface="+mn-lt"/>
                          <a:ea typeface="Calibri"/>
                          <a:cs typeface="Times New Roman"/>
                        </a:rPr>
                        <a:t>Seuil pour l’</a:t>
                      </a:r>
                      <a:r>
                        <a:rPr lang="fr-FR" sz="1600" b="1" dirty="0" err="1">
                          <a:solidFill>
                            <a:schemeClr val="tx1"/>
                          </a:solidFill>
                          <a:effectLst/>
                          <a:latin typeface="+mn-lt"/>
                          <a:ea typeface="Calibri"/>
                          <a:cs typeface="Times New Roman"/>
                        </a:rPr>
                        <a:t>évac</a:t>
                      </a:r>
                      <a:r>
                        <a:rPr lang="fr-FR" sz="1600" b="1" dirty="0">
                          <a:solidFill>
                            <a:schemeClr val="tx1"/>
                          </a:solidFill>
                          <a:effectLst/>
                          <a:latin typeface="+mn-lt"/>
                          <a:ea typeface="Calibri"/>
                          <a:cs typeface="Times New Roman"/>
                        </a:rPr>
                        <a:t>. vers les eaux de surface ou autres utilisations en milieu urbain faisant l’objet de restrictions</a:t>
                      </a:r>
                      <a:endParaRPr lang="en-ZA" sz="16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800"/>
                        </a:spcAft>
                      </a:pPr>
                      <a:r>
                        <a:rPr lang="fr-FR" sz="1600" b="1" dirty="0">
                          <a:solidFill>
                            <a:schemeClr val="tx1"/>
                          </a:solidFill>
                          <a:effectLst/>
                          <a:latin typeface="+mn-lt"/>
                          <a:ea typeface="Calibri"/>
                          <a:cs typeface="Times New Roman"/>
                        </a:rPr>
                        <a:t>Pourcentage minimal de réduction de la charge  	</a:t>
                      </a:r>
                      <a:endParaRPr lang="en-ZA" sz="16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59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Azote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dirty="0">
                          <a:solidFill>
                            <a:sysClr val="windowText" lastClr="000000"/>
                          </a:solidFill>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209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err="1">
                          <a:solidFill>
                            <a:schemeClr val="dk1"/>
                          </a:solidFill>
                          <a:latin typeface="+mn-lt"/>
                          <a:ea typeface="+mn-ea"/>
                          <a:cs typeface="+mn-cs"/>
                        </a:rPr>
                        <a:t>Phosphore</a:t>
                      </a:r>
                      <a:r>
                        <a:rPr lang="en-GB" sz="1600" b="0" i="0" u="none" strike="noStrike" kern="1200" baseline="0" dirty="0">
                          <a:solidFill>
                            <a:schemeClr val="dk1"/>
                          </a:solidFill>
                          <a:latin typeface="+mn-lt"/>
                          <a:ea typeface="+mn-ea"/>
                          <a:cs typeface="+mn-cs"/>
                        </a:rPr>
                        <a:t>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dirty="0">
                          <a:solidFill>
                            <a:sysClr val="windowText" lastClr="000000"/>
                          </a:solidFill>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9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pH</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59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DCO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 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 150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209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TSS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 10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 30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 name="Rectangle 1">
            <a:extLst>
              <a:ext uri="{FF2B5EF4-FFF2-40B4-BE49-F238E27FC236}">
                <a16:creationId xmlns:a16="http://schemas.microsoft.com/office/drawing/2014/main" id="{02C12BB4-381D-4443-8F6E-53154B6AC4FD}"/>
              </a:ext>
            </a:extLst>
          </p:cNvPr>
          <p:cNvSpPr/>
          <p:nvPr/>
        </p:nvSpPr>
        <p:spPr>
          <a:xfrm>
            <a:off x="887104" y="1705970"/>
            <a:ext cx="2169995" cy="29867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Paramètres environnementaux</a:t>
            </a:r>
          </a:p>
        </p:txBody>
      </p:sp>
    </p:spTree>
    <p:extLst>
      <p:ext uri="{BB962C8B-B14F-4D97-AF65-F5344CB8AC3E}">
        <p14:creationId xmlns:p14="http://schemas.microsoft.com/office/powerpoint/2010/main" val="2393697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52</a:t>
            </a:fld>
            <a:endParaRPr lang="en-GB" altLang="en-US" dirty="0"/>
          </a:p>
        </p:txBody>
      </p:sp>
      <p:sp>
        <p:nvSpPr>
          <p:cNvPr id="3" name="Content Placeholder 2"/>
          <p:cNvSpPr>
            <a:spLocks noGrp="1"/>
          </p:cNvSpPr>
          <p:nvPr>
            <p:ph idx="1"/>
          </p:nvPr>
        </p:nvSpPr>
        <p:spPr>
          <a:xfrm>
            <a:off x="3410396" y="961292"/>
            <a:ext cx="6964980" cy="5230173"/>
          </a:xfrm>
        </p:spPr>
        <p:txBody>
          <a:bodyPr>
            <a:normAutofit/>
          </a:bodyPr>
          <a:lstStyle/>
          <a:p>
            <a:pPr marL="0" indent="0">
              <a:buNone/>
            </a:pPr>
            <a:r>
              <a:rPr lang="fr-FR" sz="2000" b="1" dirty="0">
                <a:solidFill>
                  <a:srgbClr val="FF0000"/>
                </a:solidFill>
              </a:rPr>
              <a:t>Afin de satisfaire aux exigences des essais sur le terrain, 100% de tous les résultats doivent être conformes.</a:t>
            </a:r>
          </a:p>
        </p:txBody>
      </p:sp>
      <p:pic>
        <p:nvPicPr>
          <p:cNvPr id="8" name="Picture 7"/>
          <p:cNvPicPr>
            <a:picLocks noChangeAspect="1"/>
          </p:cNvPicPr>
          <p:nvPr/>
        </p:nvPicPr>
        <p:blipFill>
          <a:blip r:embed="rId2"/>
          <a:stretch>
            <a:fillRect/>
          </a:stretch>
        </p:blipFill>
        <p:spPr>
          <a:xfrm>
            <a:off x="609600" y="1093025"/>
            <a:ext cx="2701634" cy="1569492"/>
          </a:xfrm>
          <a:prstGeom prst="rect">
            <a:avLst/>
          </a:prstGeom>
        </p:spPr>
      </p:pic>
      <p:grpSp>
        <p:nvGrpSpPr>
          <p:cNvPr id="7" name="Group 6"/>
          <p:cNvGrpSpPr/>
          <p:nvPr/>
        </p:nvGrpSpPr>
        <p:grpSpPr>
          <a:xfrm>
            <a:off x="-43542" y="0"/>
            <a:ext cx="677108" cy="6858000"/>
            <a:chOff x="-48363" y="0"/>
            <a:chExt cx="752092" cy="6858000"/>
          </a:xfrm>
        </p:grpSpPr>
        <p:sp>
          <p:nvSpPr>
            <p:cNvPr id="9" name="Rectangle 8"/>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48363" y="528638"/>
              <a:ext cx="752092" cy="5597525"/>
            </a:xfrm>
            <a:prstGeom prst="rect">
              <a:avLst/>
            </a:prstGeom>
            <a:noFill/>
          </p:spPr>
          <p:txBody>
            <a:bodyPr vert="vert270" wrap="square" rtlCol="0">
              <a:spAutoFit/>
            </a:bodyPr>
            <a:lstStyle/>
            <a:p>
              <a:pPr algn="ctr"/>
              <a:r>
                <a:rPr lang="fr-FR" sz="3200" dirty="0"/>
                <a:t>Essais sur le terrain</a:t>
              </a:r>
            </a:p>
          </p:txBody>
        </p:sp>
      </p:grpSp>
      <p:graphicFrame>
        <p:nvGraphicFramePr>
          <p:cNvPr id="11" name="Table 10"/>
          <p:cNvGraphicFramePr>
            <a:graphicFrameLocks noGrp="1"/>
          </p:cNvGraphicFramePr>
          <p:nvPr>
            <p:extLst>
              <p:ext uri="{D42A27DB-BD31-4B8C-83A1-F6EECF244321}">
                <p14:modId xmlns:p14="http://schemas.microsoft.com/office/powerpoint/2010/main" val="3082435362"/>
              </p:ext>
            </p:extLst>
          </p:nvPr>
        </p:nvGraphicFramePr>
        <p:xfrm>
          <a:off x="3643952" y="1793631"/>
          <a:ext cx="6894632" cy="4456272"/>
        </p:xfrm>
        <a:graphic>
          <a:graphicData uri="http://schemas.openxmlformats.org/drawingml/2006/table">
            <a:tbl>
              <a:tblPr firstRow="1" bandRow="1">
                <a:tableStyleId>{5C22544A-7EE6-4342-B048-85BDC9FD1C3A}</a:tableStyleId>
              </a:tblPr>
              <a:tblGrid>
                <a:gridCol w="1937328">
                  <a:extLst>
                    <a:ext uri="{9D8B030D-6E8A-4147-A177-3AD203B41FA5}">
                      <a16:colId xmlns:a16="http://schemas.microsoft.com/office/drawing/2014/main" val="20000"/>
                    </a:ext>
                  </a:extLst>
                </a:gridCol>
                <a:gridCol w="1417339">
                  <a:extLst>
                    <a:ext uri="{9D8B030D-6E8A-4147-A177-3AD203B41FA5}">
                      <a16:colId xmlns:a16="http://schemas.microsoft.com/office/drawing/2014/main" val="20001"/>
                    </a:ext>
                  </a:extLst>
                </a:gridCol>
                <a:gridCol w="1884023">
                  <a:extLst>
                    <a:ext uri="{9D8B030D-6E8A-4147-A177-3AD203B41FA5}">
                      <a16:colId xmlns:a16="http://schemas.microsoft.com/office/drawing/2014/main" val="20002"/>
                    </a:ext>
                  </a:extLst>
                </a:gridCol>
                <a:gridCol w="1655942">
                  <a:extLst>
                    <a:ext uri="{9D8B030D-6E8A-4147-A177-3AD203B41FA5}">
                      <a16:colId xmlns:a16="http://schemas.microsoft.com/office/drawing/2014/main" val="20003"/>
                    </a:ext>
                  </a:extLst>
                </a:gridCol>
              </a:tblGrid>
              <a:tr h="867507">
                <a:tc>
                  <a:txBody>
                    <a:bodyPr/>
                    <a:lstStyle/>
                    <a:p>
                      <a:pPr marL="0" marR="0">
                        <a:lnSpc>
                          <a:spcPct val="107000"/>
                        </a:lnSpc>
                        <a:spcBef>
                          <a:spcPts val="0"/>
                        </a:spcBef>
                        <a:spcAft>
                          <a:spcPts val="0"/>
                        </a:spcAft>
                      </a:pPr>
                      <a:r>
                        <a:rPr lang="en-GB" sz="1400" b="1" dirty="0" err="1">
                          <a:solidFill>
                            <a:schemeClr val="tx1"/>
                          </a:solidFill>
                          <a:effectLst/>
                          <a:latin typeface="+mn-lt"/>
                          <a:ea typeface="Calibri"/>
                          <a:cs typeface="Times New Roman"/>
                        </a:rPr>
                        <a:t>Paramètres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0"/>
                        </a:spcAft>
                      </a:pPr>
                      <a:r>
                        <a:rPr lang="en-GB" sz="1400" b="1" dirty="0" err="1">
                          <a:solidFill>
                            <a:schemeClr val="tx1"/>
                          </a:solidFill>
                          <a:effectLst/>
                          <a:latin typeface="+mn-lt"/>
                          <a:ea typeface="Calibri"/>
                          <a:cs typeface="Times New Roman"/>
                        </a:rPr>
                        <a:t>Substituts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0"/>
                        </a:spcAft>
                      </a:pPr>
                      <a:r>
                        <a:rPr lang="fr-FR" sz="1400" b="1" dirty="0">
                          <a:solidFill>
                            <a:schemeClr val="tx1"/>
                          </a:solidFill>
                          <a:effectLst/>
                          <a:latin typeface="+mn-lt"/>
                          <a:ea typeface="Calibri"/>
                          <a:cs typeface="Times New Roman"/>
                        </a:rPr>
                        <a:t>Concentration max. matières solides #/j (mat. solides sèches)]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0"/>
                        </a:spcAft>
                      </a:pPr>
                      <a:r>
                        <a:rPr lang="fr-FR" sz="1400" b="1" dirty="0">
                          <a:solidFill>
                            <a:schemeClr val="tx1"/>
                          </a:solidFill>
                          <a:effectLst/>
                          <a:latin typeface="+mn-lt"/>
                          <a:ea typeface="Calibri"/>
                          <a:cs typeface="Times New Roman"/>
                        </a:rPr>
                        <a:t>Concentration max. matières liquides (nombre/l)</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799578">
                <a:tc>
                  <a:txBody>
                    <a:bodyPr/>
                    <a:lstStyle/>
                    <a:p>
                      <a:pPr marL="0" marR="0" algn="l">
                        <a:lnSpc>
                          <a:spcPct val="107000"/>
                        </a:lnSpc>
                        <a:spcBef>
                          <a:spcPts val="0"/>
                        </a:spcBef>
                        <a:spcAft>
                          <a:spcPts val="0"/>
                        </a:spcAft>
                      </a:pPr>
                      <a:r>
                        <a:rPr lang="fr-FR" sz="1400" dirty="0">
                          <a:effectLst/>
                          <a:latin typeface="Arial"/>
                          <a:ea typeface="Calibri"/>
                          <a:cs typeface="Times New Roman"/>
                        </a:rPr>
                        <a:t>Agents pathogènes bactériens entériques humains</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i="1" dirty="0"/>
                        <a:t>E. coli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dirty="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dirty="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83175">
                <a:tc>
                  <a:txBody>
                    <a:bodyPr/>
                    <a:lstStyle/>
                    <a:p>
                      <a:pPr marL="0" marR="0" algn="l">
                        <a:lnSpc>
                          <a:spcPct val="107000"/>
                        </a:lnSpc>
                        <a:spcBef>
                          <a:spcPts val="0"/>
                        </a:spcBef>
                        <a:spcAft>
                          <a:spcPts val="0"/>
                        </a:spcAft>
                      </a:pPr>
                      <a:r>
                        <a:rPr lang="en-ZA" sz="1400" dirty="0">
                          <a:effectLst/>
                          <a:latin typeface="Arial"/>
                          <a:ea typeface="Calibri"/>
                          <a:cs typeface="Times New Roman"/>
                        </a:rPr>
                        <a:t>Helminthes </a:t>
                      </a:r>
                      <a:r>
                        <a:rPr lang="en-ZA" sz="1400" dirty="0" err="1">
                          <a:effectLst/>
                          <a:latin typeface="Arial"/>
                          <a:ea typeface="Calibri"/>
                          <a:cs typeface="Times New Roman"/>
                        </a:rPr>
                        <a:t>entériques</a:t>
                      </a:r>
                      <a:r>
                        <a:rPr lang="en-ZA" sz="1400" dirty="0">
                          <a:effectLst/>
                          <a:latin typeface="Arial"/>
                          <a:ea typeface="Calibri"/>
                          <a:cs typeface="Times New Roman"/>
                        </a:rPr>
                        <a:t> </a:t>
                      </a:r>
                      <a:r>
                        <a:rPr lang="en-ZA" sz="1400" dirty="0" err="1">
                          <a:effectLst/>
                          <a:latin typeface="Arial"/>
                          <a:ea typeface="Calibri"/>
                          <a:cs typeface="Times New Roman"/>
                        </a:rPr>
                        <a:t>humains</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en-GB" sz="1400" i="1" dirty="0" err="1">
                          <a:effectLst/>
                          <a:latin typeface="Arial"/>
                          <a:ea typeface="Calibri"/>
                          <a:cs typeface="Times New Roman"/>
                        </a:rPr>
                        <a:t>œufs</a:t>
                      </a:r>
                      <a:r>
                        <a:rPr lang="en-GB" sz="1400" i="1" dirty="0">
                          <a:effectLst/>
                          <a:latin typeface="Arial"/>
                          <a:ea typeface="Calibri"/>
                          <a:cs typeface="Times New Roman"/>
                        </a:rPr>
                        <a:t> </a:t>
                      </a:r>
                      <a:r>
                        <a:rPr lang="en-GB" sz="1400" dirty="0" err="1">
                          <a:effectLst/>
                          <a:latin typeface="Arial"/>
                          <a:ea typeface="Calibri"/>
                          <a:cs typeface="Times New Roman"/>
                        </a:rPr>
                        <a:t>viables</a:t>
                      </a:r>
                      <a:r>
                        <a:rPr lang="en-GB" sz="1400" dirty="0">
                          <a:effectLst/>
                          <a:latin typeface="Arial"/>
                          <a:ea typeface="Calibri"/>
                          <a:cs typeface="Times New Roman"/>
                        </a:rPr>
                        <a:t> </a:t>
                      </a:r>
                      <a:r>
                        <a:rPr lang="en-GB" sz="1400" i="1" dirty="0" err="1">
                          <a:effectLst/>
                          <a:latin typeface="Arial"/>
                          <a:ea typeface="Calibri"/>
                          <a:cs typeface="Times New Roman"/>
                        </a:rPr>
                        <a:t>d’Ascaris</a:t>
                      </a:r>
                      <a:r>
                        <a:rPr lang="en-GB" sz="1400" i="1" dirty="0">
                          <a:effectLst/>
                          <a:latin typeface="Arial"/>
                          <a:ea typeface="Calibri"/>
                          <a:cs typeface="Times New Roman"/>
                        </a:rPr>
                        <a:t> </a:t>
                      </a:r>
                      <a:r>
                        <a:rPr lang="en-GB" sz="1400" i="1" dirty="0" err="1">
                          <a:effectLst/>
                          <a:latin typeface="Arial"/>
                          <a:ea typeface="Calibri"/>
                          <a:cs typeface="Times New Roman"/>
                        </a:rPr>
                        <a:t>suum</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22871">
                <a:tc>
                  <a:txBody>
                    <a:bodyPr/>
                    <a:lstStyle/>
                    <a:p>
                      <a:pPr marL="0" marR="0" algn="l">
                        <a:lnSpc>
                          <a:spcPct val="107000"/>
                        </a:lnSpc>
                        <a:spcBef>
                          <a:spcPts val="0"/>
                        </a:spcBef>
                        <a:spcAft>
                          <a:spcPts val="0"/>
                        </a:spcAft>
                      </a:pPr>
                      <a:r>
                        <a:rPr lang="en-ZA" sz="1400">
                          <a:effectLst/>
                          <a:latin typeface="Arial"/>
                          <a:ea typeface="Calibri"/>
                          <a:cs typeface="Times New Roman"/>
                        </a:rPr>
                        <a:t>Virus entériques humains</a:t>
                      </a:r>
                      <a:endParaRPr lang="en-ZA" sz="140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fr-FR" sz="1400" i="1" dirty="0" err="1">
                          <a:effectLst/>
                          <a:latin typeface="Arial"/>
                          <a:ea typeface="Calibri"/>
                          <a:cs typeface="Times New Roman"/>
                        </a:rPr>
                        <a:t>Coliphage</a:t>
                      </a:r>
                      <a:r>
                        <a:rPr lang="fr-FR" sz="1400" dirty="0">
                          <a:effectLst/>
                          <a:latin typeface="Arial"/>
                          <a:ea typeface="Calibri"/>
                          <a:cs typeface="Times New Roman"/>
                        </a:rPr>
                        <a:t> MS2 </a:t>
                      </a:r>
                      <a:r>
                        <a:rPr lang="fr-FR" sz="1400" i="1" dirty="0">
                          <a:effectLst/>
                          <a:latin typeface="Arial"/>
                          <a:ea typeface="Calibri"/>
                          <a:cs typeface="Times New Roman"/>
                        </a:rPr>
                        <a:t>ou des </a:t>
                      </a:r>
                      <a:r>
                        <a:rPr lang="fr-FR" sz="1400" i="1" dirty="0" err="1">
                          <a:effectLst/>
                          <a:latin typeface="Arial"/>
                          <a:ea typeface="Calibri"/>
                          <a:cs typeface="Times New Roman"/>
                        </a:rPr>
                        <a:t>coliphages</a:t>
                      </a:r>
                      <a:r>
                        <a:rPr lang="fr-FR" sz="1400" i="1" dirty="0">
                          <a:effectLst/>
                          <a:latin typeface="Arial"/>
                          <a:ea typeface="Calibri"/>
                          <a:cs typeface="Times New Roman"/>
                        </a:rPr>
                        <a:t> somatiques</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dirty="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3141">
                <a:tc>
                  <a:txBody>
                    <a:bodyPr/>
                    <a:lstStyle/>
                    <a:p>
                      <a:pPr marL="0" marR="0" algn="l">
                        <a:lnSpc>
                          <a:spcPct val="107000"/>
                        </a:lnSpc>
                        <a:spcBef>
                          <a:spcPts val="0"/>
                        </a:spcBef>
                        <a:spcAft>
                          <a:spcPts val="0"/>
                        </a:spcAft>
                      </a:pPr>
                      <a:r>
                        <a:rPr lang="en-GB" sz="1400" dirty="0" err="1">
                          <a:effectLst/>
                          <a:latin typeface="Arial"/>
                          <a:ea typeface="Calibri"/>
                          <a:cs typeface="Times New Roman"/>
                        </a:rPr>
                        <a:t>Protozoaires</a:t>
                      </a:r>
                      <a:r>
                        <a:rPr lang="en-GB" sz="1400" dirty="0">
                          <a:effectLst/>
                          <a:latin typeface="Arial"/>
                          <a:ea typeface="Calibri"/>
                          <a:cs typeface="Times New Roman"/>
                        </a:rPr>
                        <a:t> </a:t>
                      </a:r>
                      <a:r>
                        <a:rPr lang="en-GB" sz="1400" dirty="0" err="1">
                          <a:effectLst/>
                          <a:latin typeface="Arial"/>
                          <a:ea typeface="Calibri"/>
                          <a:cs typeface="Times New Roman"/>
                        </a:rPr>
                        <a:t>entériques</a:t>
                      </a:r>
                      <a:r>
                        <a:rPr lang="en-GB" sz="1400" dirty="0">
                          <a:effectLst/>
                          <a:latin typeface="Arial"/>
                          <a:ea typeface="Calibri"/>
                          <a:cs typeface="Times New Roman"/>
                        </a:rPr>
                        <a:t> </a:t>
                      </a:r>
                      <a:r>
                        <a:rPr lang="en-GB" sz="1400" dirty="0" err="1">
                          <a:effectLst/>
                          <a:latin typeface="Arial"/>
                          <a:ea typeface="Calibri"/>
                          <a:cs typeface="Times New Roman"/>
                        </a:rPr>
                        <a:t>humains</a:t>
                      </a:r>
                      <a:endParaRPr lang="en-ZA" sz="1400"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en-GB" sz="1400" i="1" dirty="0">
                          <a:effectLst/>
                          <a:latin typeface="Arial"/>
                          <a:ea typeface="Calibri"/>
                          <a:cs typeface="Times New Roman"/>
                        </a:rPr>
                        <a:t>Clostridium perfringens</a:t>
                      </a:r>
                      <a:endParaRPr lang="en-ZA" sz="1400" i="1" dirty="0">
                        <a:effectLst/>
                        <a:latin typeface="Calibri"/>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dirty="0">
                          <a:solidFill>
                            <a:sysClr val="windowText" lastClr="000000"/>
                          </a:solidFill>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14F2E282-945E-4C2A-A8E1-535621DCBAE7}"/>
              </a:ext>
            </a:extLst>
          </p:cNvPr>
          <p:cNvSpPr/>
          <p:nvPr/>
        </p:nvSpPr>
        <p:spPr>
          <a:xfrm>
            <a:off x="803787" y="2234381"/>
            <a:ext cx="2278626" cy="26547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Paramètres de </a:t>
            </a:r>
          </a:p>
          <a:p>
            <a:pPr algn="ctr"/>
            <a:r>
              <a:rPr lang="fr-FR" sz="1600" dirty="0">
                <a:solidFill>
                  <a:schemeClr val="tx1"/>
                </a:solidFill>
              </a:rPr>
              <a:t>la santé humaine</a:t>
            </a:r>
          </a:p>
        </p:txBody>
      </p:sp>
    </p:spTree>
    <p:extLst>
      <p:ext uri="{BB962C8B-B14F-4D97-AF65-F5344CB8AC3E}">
        <p14:creationId xmlns:p14="http://schemas.microsoft.com/office/powerpoint/2010/main" val="3641503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53</a:t>
            </a:fld>
            <a:endParaRPr lang="en-GB" altLang="en-US" dirty="0"/>
          </a:p>
        </p:txBody>
      </p:sp>
      <p:sp>
        <p:nvSpPr>
          <p:cNvPr id="3" name="Content Placeholder 2"/>
          <p:cNvSpPr>
            <a:spLocks noGrp="1"/>
          </p:cNvSpPr>
          <p:nvPr>
            <p:ph idx="1"/>
          </p:nvPr>
        </p:nvSpPr>
        <p:spPr/>
        <p:txBody>
          <a:bodyPr/>
          <a:lstStyle/>
          <a:p>
            <a:pPr marL="0" indent="0">
              <a:buNone/>
            </a:pPr>
            <a:r>
              <a:rPr lang="fr-FR" sz="2000" b="1" dirty="0"/>
              <a:t>Seuils de validation des produits sortants solides et liquides, et valeurs de réduction logarithmique (VRL) en ce qui concerne la protection de la santé humaine :</a:t>
            </a:r>
            <a:endParaRPr lang="en-GB" sz="2000" dirty="0"/>
          </a:p>
        </p:txBody>
      </p:sp>
      <p:pic>
        <p:nvPicPr>
          <p:cNvPr id="8" name="Picture 7"/>
          <p:cNvPicPr>
            <a:picLocks noChangeAspect="1"/>
          </p:cNvPicPr>
          <p:nvPr/>
        </p:nvPicPr>
        <p:blipFill>
          <a:blip r:embed="rId2"/>
          <a:stretch>
            <a:fillRect/>
          </a:stretch>
        </p:blipFill>
        <p:spPr>
          <a:xfrm>
            <a:off x="621583" y="1086288"/>
            <a:ext cx="2701634" cy="1569492"/>
          </a:xfrm>
          <a:prstGeom prst="rect">
            <a:avLst/>
          </a:prstGeom>
        </p:spPr>
      </p:pic>
      <p:grpSp>
        <p:nvGrpSpPr>
          <p:cNvPr id="7" name="Group 6"/>
          <p:cNvGrpSpPr/>
          <p:nvPr/>
        </p:nvGrpSpPr>
        <p:grpSpPr>
          <a:xfrm>
            <a:off x="-43542" y="0"/>
            <a:ext cx="677108" cy="6858000"/>
            <a:chOff x="-48363" y="0"/>
            <a:chExt cx="752092" cy="6858000"/>
          </a:xfrm>
        </p:grpSpPr>
        <p:sp>
          <p:nvSpPr>
            <p:cNvPr id="9" name="Rectangle 8"/>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48363" y="528638"/>
              <a:ext cx="752092" cy="5597525"/>
            </a:xfrm>
            <a:prstGeom prst="rect">
              <a:avLst/>
            </a:prstGeom>
            <a:noFill/>
          </p:spPr>
          <p:txBody>
            <a:bodyPr vert="vert270" wrap="square" rtlCol="0">
              <a:spAutoFit/>
            </a:bodyPr>
            <a:lstStyle/>
            <a:p>
              <a:pPr algn="ctr"/>
              <a:r>
                <a:rPr lang="fr-FR" sz="3200" dirty="0"/>
                <a:t>Essais sur le terrain</a:t>
              </a:r>
            </a:p>
          </p:txBody>
        </p:sp>
      </p:grpSp>
      <p:graphicFrame>
        <p:nvGraphicFramePr>
          <p:cNvPr id="12" name="Table 11"/>
          <p:cNvGraphicFramePr>
            <a:graphicFrameLocks noGrp="1"/>
          </p:cNvGraphicFramePr>
          <p:nvPr>
            <p:extLst>
              <p:ext uri="{D42A27DB-BD31-4B8C-83A1-F6EECF244321}">
                <p14:modId xmlns:p14="http://schemas.microsoft.com/office/powerpoint/2010/main" val="1712641120"/>
              </p:ext>
            </p:extLst>
          </p:nvPr>
        </p:nvGraphicFramePr>
        <p:xfrm>
          <a:off x="3545616" y="2034975"/>
          <a:ext cx="6875640" cy="3677550"/>
        </p:xfrm>
        <a:graphic>
          <a:graphicData uri="http://schemas.openxmlformats.org/drawingml/2006/table">
            <a:tbl>
              <a:tblPr firstRow="1" bandRow="1">
                <a:tableStyleId>{5C22544A-7EE6-4342-B048-85BDC9FD1C3A}</a:tableStyleId>
              </a:tblPr>
              <a:tblGrid>
                <a:gridCol w="1517836">
                  <a:extLst>
                    <a:ext uri="{9D8B030D-6E8A-4147-A177-3AD203B41FA5}">
                      <a16:colId xmlns:a16="http://schemas.microsoft.com/office/drawing/2014/main" val="20000"/>
                    </a:ext>
                  </a:extLst>
                </a:gridCol>
                <a:gridCol w="1399142">
                  <a:extLst>
                    <a:ext uri="{9D8B030D-6E8A-4147-A177-3AD203B41FA5}">
                      <a16:colId xmlns:a16="http://schemas.microsoft.com/office/drawing/2014/main" val="20001"/>
                    </a:ext>
                  </a:extLst>
                </a:gridCol>
                <a:gridCol w="2623348">
                  <a:extLst>
                    <a:ext uri="{9D8B030D-6E8A-4147-A177-3AD203B41FA5}">
                      <a16:colId xmlns:a16="http://schemas.microsoft.com/office/drawing/2014/main" val="20002"/>
                    </a:ext>
                  </a:extLst>
                </a:gridCol>
                <a:gridCol w="1335314">
                  <a:extLst>
                    <a:ext uri="{9D8B030D-6E8A-4147-A177-3AD203B41FA5}">
                      <a16:colId xmlns:a16="http://schemas.microsoft.com/office/drawing/2014/main" val="20003"/>
                    </a:ext>
                  </a:extLst>
                </a:gridCol>
              </a:tblGrid>
              <a:tr h="350563">
                <a:tc>
                  <a:txBody>
                    <a:bodyPr/>
                    <a:lstStyle/>
                    <a:p>
                      <a:pPr marL="0" marR="0">
                        <a:lnSpc>
                          <a:spcPct val="107000"/>
                        </a:lnSpc>
                        <a:spcBef>
                          <a:spcPts val="0"/>
                        </a:spcBef>
                        <a:spcAft>
                          <a:spcPts val="0"/>
                        </a:spcAft>
                      </a:pPr>
                      <a:r>
                        <a:rPr lang="en-GB" sz="1400" b="1" dirty="0" err="1">
                          <a:solidFill>
                            <a:schemeClr val="tx1"/>
                          </a:solidFill>
                          <a:effectLst/>
                          <a:latin typeface="+mn-lt"/>
                          <a:ea typeface="Calibri"/>
                          <a:cs typeface="Times New Roman"/>
                        </a:rPr>
                        <a:t>Paramètres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0"/>
                        </a:spcAft>
                      </a:pPr>
                      <a:r>
                        <a:rPr lang="en-GB" sz="1400" b="1" dirty="0" err="1">
                          <a:solidFill>
                            <a:schemeClr val="tx1"/>
                          </a:solidFill>
                          <a:effectLst/>
                          <a:latin typeface="+mn-lt"/>
                          <a:ea typeface="Calibri"/>
                          <a:cs typeface="Times New Roman"/>
                        </a:rPr>
                        <a:t>Substituts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0"/>
                        </a:spcAft>
                      </a:pPr>
                      <a:r>
                        <a:rPr lang="fr-FR" sz="1400" b="1" dirty="0">
                          <a:solidFill>
                            <a:schemeClr val="tx1"/>
                          </a:solidFill>
                          <a:effectLst/>
                          <a:latin typeface="+mn-lt"/>
                          <a:ea typeface="Calibri"/>
                          <a:cs typeface="Times New Roman"/>
                        </a:rPr>
                        <a:t>Concentration max. matières solides #/j (mat. solides sèches)] ou Concentration max. matières liquides (nombre/l)</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nSpc>
                          <a:spcPct val="107000"/>
                        </a:lnSpc>
                        <a:spcBef>
                          <a:spcPts val="0"/>
                        </a:spcBef>
                        <a:spcAft>
                          <a:spcPts val="0"/>
                        </a:spcAft>
                      </a:pPr>
                      <a:r>
                        <a:rPr lang="fr-FR" sz="1400" b="1" dirty="0">
                          <a:solidFill>
                            <a:schemeClr val="tx1"/>
                          </a:solidFill>
                          <a:effectLst/>
                          <a:latin typeface="+mn-lt"/>
                          <a:ea typeface="Calibri"/>
                          <a:cs typeface="Times New Roman"/>
                        </a:rPr>
                        <a:t>VRL globales pour les matières solides OU liquides</a:t>
                      </a:r>
                      <a:endParaRPr lang="en-ZA" sz="1400" dirty="0">
                        <a:solidFill>
                          <a:schemeClr val="tx1"/>
                        </a:solidFill>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599227">
                <a:tc>
                  <a:txBody>
                    <a:bodyPr/>
                    <a:lstStyle/>
                    <a:p>
                      <a:pPr marL="0" marR="0">
                        <a:lnSpc>
                          <a:spcPct val="107000"/>
                        </a:lnSpc>
                        <a:spcBef>
                          <a:spcPts val="0"/>
                        </a:spcBef>
                        <a:spcAft>
                          <a:spcPts val="0"/>
                        </a:spcAft>
                      </a:pPr>
                      <a:r>
                        <a:rPr lang="fr-FR" sz="1200" dirty="0">
                          <a:effectLst/>
                          <a:latin typeface="+mn-lt"/>
                          <a:ea typeface="Calibri"/>
                          <a:cs typeface="Times New Roman"/>
                        </a:rPr>
                        <a:t>Agents pathogènes bactériens entériques humains</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i="1" dirty="0">
                          <a:latin typeface="+mn-lt"/>
                        </a:rPr>
                        <a:t>E. coli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ysClr val="windowText" lastClr="000000"/>
                          </a:solidFill>
                          <a:latin typeface="+mn-lt"/>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ysClr val="windowText" lastClr="000000"/>
                          </a:solidFill>
                          <a:latin typeface="+mn-lt"/>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4776">
                <a:tc>
                  <a:txBody>
                    <a:bodyPr/>
                    <a:lstStyle/>
                    <a:p>
                      <a:pPr marL="0" marR="0">
                        <a:lnSpc>
                          <a:spcPct val="107000"/>
                        </a:lnSpc>
                        <a:spcBef>
                          <a:spcPts val="0"/>
                        </a:spcBef>
                        <a:spcAft>
                          <a:spcPts val="0"/>
                        </a:spcAft>
                      </a:pPr>
                      <a:r>
                        <a:rPr lang="en-ZA" sz="1200" dirty="0">
                          <a:effectLst/>
                          <a:latin typeface="+mn-lt"/>
                          <a:ea typeface="Calibri"/>
                          <a:cs typeface="Times New Roman"/>
                        </a:rPr>
                        <a:t>Helminthes </a:t>
                      </a:r>
                      <a:r>
                        <a:rPr lang="en-ZA" sz="1200" dirty="0" err="1">
                          <a:effectLst/>
                          <a:latin typeface="+mn-lt"/>
                          <a:ea typeface="Calibri"/>
                          <a:cs typeface="Times New Roman"/>
                        </a:rPr>
                        <a:t>entériques</a:t>
                      </a:r>
                      <a:r>
                        <a:rPr lang="en-ZA" sz="1200" dirty="0">
                          <a:effectLst/>
                          <a:latin typeface="+mn-lt"/>
                          <a:ea typeface="Calibri"/>
                          <a:cs typeface="Times New Roman"/>
                        </a:rPr>
                        <a:t> </a:t>
                      </a:r>
                      <a:r>
                        <a:rPr lang="en-ZA" sz="1200" dirty="0" err="1">
                          <a:effectLst/>
                          <a:latin typeface="+mn-lt"/>
                          <a:ea typeface="Calibri"/>
                          <a:cs typeface="Times New Roman"/>
                        </a:rPr>
                        <a:t>humains</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GB" sz="1200" i="1" dirty="0" err="1">
                          <a:effectLst/>
                          <a:latin typeface="+mn-lt"/>
                          <a:ea typeface="Calibri"/>
                          <a:cs typeface="Times New Roman"/>
                        </a:rPr>
                        <a:t>œufs</a:t>
                      </a:r>
                      <a:r>
                        <a:rPr lang="en-GB" sz="1200" i="1" dirty="0">
                          <a:effectLst/>
                          <a:latin typeface="+mn-lt"/>
                          <a:ea typeface="Calibri"/>
                          <a:cs typeface="Times New Roman"/>
                        </a:rPr>
                        <a:t> </a:t>
                      </a:r>
                      <a:r>
                        <a:rPr lang="en-GB" sz="1200" dirty="0" err="1">
                          <a:effectLst/>
                          <a:latin typeface="+mn-lt"/>
                          <a:ea typeface="Calibri"/>
                          <a:cs typeface="Times New Roman"/>
                        </a:rPr>
                        <a:t>viables</a:t>
                      </a:r>
                      <a:r>
                        <a:rPr lang="en-GB" sz="1200" dirty="0">
                          <a:effectLst/>
                          <a:latin typeface="+mn-lt"/>
                          <a:ea typeface="Calibri"/>
                          <a:cs typeface="Times New Roman"/>
                        </a:rPr>
                        <a:t> </a:t>
                      </a:r>
                      <a:r>
                        <a:rPr lang="en-GB" sz="1200" i="1" dirty="0" err="1">
                          <a:effectLst/>
                          <a:latin typeface="+mn-lt"/>
                          <a:ea typeface="Calibri"/>
                          <a:cs typeface="Times New Roman"/>
                        </a:rPr>
                        <a:t>d’Ascaris</a:t>
                      </a:r>
                      <a:r>
                        <a:rPr lang="en-GB" sz="1200" i="1" dirty="0">
                          <a:effectLst/>
                          <a:latin typeface="+mn-lt"/>
                          <a:ea typeface="Calibri"/>
                          <a:cs typeface="Times New Roman"/>
                        </a:rPr>
                        <a:t> </a:t>
                      </a:r>
                      <a:r>
                        <a:rPr lang="en-GB" sz="1200" i="1" dirty="0" err="1">
                          <a:effectLst/>
                          <a:latin typeface="+mn-lt"/>
                          <a:ea typeface="Calibri"/>
                          <a:cs typeface="Times New Roman"/>
                        </a:rPr>
                        <a:t>suum</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&lt; 1</a:t>
                      </a:r>
                    </a:p>
                    <a:p>
                      <a:endParaRPr lang="en-GB" sz="1200" dirty="0">
                        <a:solidFill>
                          <a:sysClr val="windowText" lastClr="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ysClr val="windowText" lastClr="000000"/>
                          </a:solidFill>
                          <a:latin typeface="+mn-lt"/>
                        </a:rPr>
                        <a:t>≥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7807">
                <a:tc>
                  <a:txBody>
                    <a:bodyPr/>
                    <a:lstStyle/>
                    <a:p>
                      <a:pPr marL="0" marR="0">
                        <a:lnSpc>
                          <a:spcPct val="107000"/>
                        </a:lnSpc>
                        <a:spcBef>
                          <a:spcPts val="0"/>
                        </a:spcBef>
                        <a:spcAft>
                          <a:spcPts val="0"/>
                        </a:spcAft>
                      </a:pPr>
                      <a:r>
                        <a:rPr lang="en-ZA" sz="1200" dirty="0">
                          <a:effectLst/>
                          <a:latin typeface="+mn-lt"/>
                          <a:ea typeface="Calibri"/>
                          <a:cs typeface="Times New Roman"/>
                        </a:rPr>
                        <a:t>Virus </a:t>
                      </a:r>
                      <a:r>
                        <a:rPr lang="en-ZA" sz="1200" dirty="0" err="1">
                          <a:effectLst/>
                          <a:latin typeface="+mn-lt"/>
                          <a:ea typeface="Calibri"/>
                          <a:cs typeface="Times New Roman"/>
                        </a:rPr>
                        <a:t>entériques</a:t>
                      </a:r>
                      <a:r>
                        <a:rPr lang="en-ZA" sz="1200" dirty="0">
                          <a:effectLst/>
                          <a:latin typeface="+mn-lt"/>
                          <a:ea typeface="Calibri"/>
                          <a:cs typeface="Times New Roman"/>
                        </a:rPr>
                        <a:t> </a:t>
                      </a:r>
                      <a:r>
                        <a:rPr lang="en-ZA" sz="1200" dirty="0" err="1">
                          <a:effectLst/>
                          <a:latin typeface="+mn-lt"/>
                          <a:ea typeface="Calibri"/>
                          <a:cs typeface="Times New Roman"/>
                        </a:rPr>
                        <a:t>humains</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fr-FR" sz="1200" i="1" dirty="0" err="1">
                          <a:effectLst/>
                          <a:latin typeface="+mn-lt"/>
                          <a:ea typeface="Calibri"/>
                          <a:cs typeface="Times New Roman"/>
                        </a:rPr>
                        <a:t>Coliphage</a:t>
                      </a:r>
                      <a:r>
                        <a:rPr lang="fr-FR" sz="1200" dirty="0">
                          <a:effectLst/>
                          <a:latin typeface="+mn-lt"/>
                          <a:ea typeface="Calibri"/>
                          <a:cs typeface="Times New Roman"/>
                        </a:rPr>
                        <a:t> MS2 </a:t>
                      </a:r>
                      <a:r>
                        <a:rPr lang="fr-FR" sz="1200" i="1" dirty="0">
                          <a:effectLst/>
                          <a:latin typeface="+mn-lt"/>
                          <a:ea typeface="Calibri"/>
                          <a:cs typeface="Times New Roman"/>
                        </a:rPr>
                        <a:t>ou des </a:t>
                      </a:r>
                      <a:r>
                        <a:rPr lang="fr-FR" sz="1200" i="1" dirty="0" err="1">
                          <a:effectLst/>
                          <a:latin typeface="+mn-lt"/>
                          <a:ea typeface="Calibri"/>
                          <a:cs typeface="Times New Roman"/>
                        </a:rPr>
                        <a:t>coliphages</a:t>
                      </a:r>
                      <a:r>
                        <a:rPr lang="fr-FR" sz="1200" i="1" dirty="0">
                          <a:effectLst/>
                          <a:latin typeface="+mn-lt"/>
                          <a:ea typeface="Calibri"/>
                          <a:cs typeface="Times New Roman"/>
                        </a:rPr>
                        <a:t> somatiques</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latin typeface="+mn-lt"/>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ysClr val="windowText" lastClr="000000"/>
                          </a:solidFill>
                          <a:latin typeface="+mn-lt"/>
                        </a:rPr>
                        <a:t>≥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2799">
                <a:tc>
                  <a:txBody>
                    <a:bodyPr/>
                    <a:lstStyle/>
                    <a:p>
                      <a:pPr marL="0" marR="0">
                        <a:lnSpc>
                          <a:spcPct val="107000"/>
                        </a:lnSpc>
                        <a:spcBef>
                          <a:spcPts val="0"/>
                        </a:spcBef>
                        <a:spcAft>
                          <a:spcPts val="0"/>
                        </a:spcAft>
                      </a:pPr>
                      <a:r>
                        <a:rPr lang="en-GB" sz="1200" dirty="0" err="1">
                          <a:effectLst/>
                          <a:latin typeface="+mn-lt"/>
                          <a:ea typeface="Calibri"/>
                          <a:cs typeface="Times New Roman"/>
                        </a:rPr>
                        <a:t>Protozoaires</a:t>
                      </a:r>
                      <a:r>
                        <a:rPr lang="en-GB" sz="1200" dirty="0">
                          <a:effectLst/>
                          <a:latin typeface="+mn-lt"/>
                          <a:ea typeface="Calibri"/>
                          <a:cs typeface="Times New Roman"/>
                        </a:rPr>
                        <a:t> </a:t>
                      </a:r>
                      <a:r>
                        <a:rPr lang="en-GB" sz="1200" dirty="0" err="1">
                          <a:effectLst/>
                          <a:latin typeface="+mn-lt"/>
                          <a:ea typeface="Calibri"/>
                          <a:cs typeface="Times New Roman"/>
                        </a:rPr>
                        <a:t>entériques</a:t>
                      </a:r>
                      <a:r>
                        <a:rPr lang="en-GB" sz="1200" dirty="0">
                          <a:effectLst/>
                          <a:latin typeface="+mn-lt"/>
                          <a:ea typeface="Calibri"/>
                          <a:cs typeface="Times New Roman"/>
                        </a:rPr>
                        <a:t> </a:t>
                      </a:r>
                      <a:r>
                        <a:rPr lang="en-GB" sz="1200" dirty="0" err="1">
                          <a:effectLst/>
                          <a:latin typeface="+mn-lt"/>
                          <a:ea typeface="Calibri"/>
                          <a:cs typeface="Times New Roman"/>
                        </a:rPr>
                        <a:t>humains</a:t>
                      </a:r>
                      <a:endParaRPr lang="en-ZA" sz="1200"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GB" sz="1200" i="1" dirty="0">
                          <a:effectLst/>
                          <a:latin typeface="+mn-lt"/>
                          <a:ea typeface="Calibri"/>
                          <a:cs typeface="Times New Roman"/>
                        </a:rPr>
                        <a:t>Clostridium perfringens</a:t>
                      </a:r>
                      <a:endParaRPr lang="en-ZA" sz="1200" i="1" dirty="0">
                        <a:effectLst/>
                        <a:latin typeface="+mn-lt"/>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i="0" u="none" strike="noStrike" kern="1200" baseline="0" dirty="0">
                          <a:solidFill>
                            <a:schemeClr val="dk1"/>
                          </a:solidFill>
                          <a:latin typeface="+mn-lt"/>
                          <a:ea typeface="+mn-ea"/>
                          <a:cs typeface="+mn-cs"/>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6F9C298C-87EF-494F-9298-E8840D385B3C}"/>
              </a:ext>
            </a:extLst>
          </p:cNvPr>
          <p:cNvSpPr/>
          <p:nvPr/>
        </p:nvSpPr>
        <p:spPr>
          <a:xfrm>
            <a:off x="738086" y="2228035"/>
            <a:ext cx="2444661" cy="29094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sz="1600" dirty="0">
                <a:solidFill>
                  <a:schemeClr val="tx1"/>
                </a:solidFill>
              </a:rPr>
              <a:t>Paramètres de </a:t>
            </a:r>
          </a:p>
          <a:p>
            <a:pPr algn="ctr" defTabSz="457200"/>
            <a:r>
              <a:rPr lang="fr-FR" sz="1600" dirty="0">
                <a:solidFill>
                  <a:schemeClr val="tx1"/>
                </a:solidFill>
              </a:rPr>
              <a:t>la santé humaine</a:t>
            </a:r>
          </a:p>
        </p:txBody>
      </p:sp>
      <p:sp>
        <p:nvSpPr>
          <p:cNvPr id="5" name="Rectangle 4">
            <a:extLst>
              <a:ext uri="{FF2B5EF4-FFF2-40B4-BE49-F238E27FC236}">
                <a16:creationId xmlns:a16="http://schemas.microsoft.com/office/drawing/2014/main" id="{84C90FB1-D2C2-470C-969D-CCBAD19CF3A4}"/>
              </a:ext>
            </a:extLst>
          </p:cNvPr>
          <p:cNvSpPr/>
          <p:nvPr/>
        </p:nvSpPr>
        <p:spPr>
          <a:xfrm>
            <a:off x="884903" y="1725561"/>
            <a:ext cx="2204884" cy="290946"/>
          </a:xfrm>
          <a:prstGeom prst="rect">
            <a:avLst/>
          </a:prstGeom>
          <a:solidFill>
            <a:srgbClr val="EBF1DF"/>
          </a:solidFill>
          <a:ln>
            <a:solidFill>
              <a:srgbClr val="EBF1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BFBF"/>
              </a:solidFill>
            </a:endParaRPr>
          </a:p>
        </p:txBody>
      </p:sp>
      <p:sp>
        <p:nvSpPr>
          <p:cNvPr id="11" name="Rectangle 10">
            <a:extLst>
              <a:ext uri="{FF2B5EF4-FFF2-40B4-BE49-F238E27FC236}">
                <a16:creationId xmlns:a16="http://schemas.microsoft.com/office/drawing/2014/main" id="{A91F486E-A521-4C8E-89B2-5F0F491A865D}"/>
              </a:ext>
            </a:extLst>
          </p:cNvPr>
          <p:cNvSpPr/>
          <p:nvPr/>
        </p:nvSpPr>
        <p:spPr>
          <a:xfrm>
            <a:off x="970878" y="1171182"/>
            <a:ext cx="2204884" cy="290946"/>
          </a:xfrm>
          <a:prstGeom prst="rect">
            <a:avLst/>
          </a:prstGeom>
          <a:solidFill>
            <a:srgbClr val="EBF1DF"/>
          </a:solidFill>
          <a:ln>
            <a:solidFill>
              <a:srgbClr val="EBF1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BFBF"/>
              </a:solidFill>
            </a:endParaRPr>
          </a:p>
        </p:txBody>
      </p:sp>
    </p:spTree>
    <p:extLst>
      <p:ext uri="{BB962C8B-B14F-4D97-AF65-F5344CB8AC3E}">
        <p14:creationId xmlns:p14="http://schemas.microsoft.com/office/powerpoint/2010/main" val="1732703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AF06680-C8A7-4B16-9D12-C8E67A63F5D0}" type="slidenum">
              <a:rPr lang="en-ZA" smtClean="0"/>
              <a:t>54</a:t>
            </a:fld>
            <a:endParaRPr lang="en-ZA" dirty="0"/>
          </a:p>
        </p:txBody>
      </p:sp>
      <p:sp>
        <p:nvSpPr>
          <p:cNvPr id="4" name="Content Placeholder 3"/>
          <p:cNvSpPr>
            <a:spLocks noGrp="1"/>
          </p:cNvSpPr>
          <p:nvPr>
            <p:ph idx="1"/>
          </p:nvPr>
        </p:nvSpPr>
        <p:spPr>
          <a:xfrm>
            <a:off x="662152" y="1093025"/>
            <a:ext cx="9935510" cy="5083938"/>
          </a:xfrm>
        </p:spPr>
        <p:txBody>
          <a:bodyPr/>
          <a:lstStyle/>
          <a:p>
            <a:pPr marL="0" lvl="1" indent="0">
              <a:spcBef>
                <a:spcPts val="1000"/>
              </a:spcBef>
              <a:buNone/>
            </a:pPr>
            <a:r>
              <a:rPr lang="fr-FR" sz="3200" b="1" dirty="0"/>
              <a:t>Avantages de l’adoption à l’identique de la norme</a:t>
            </a:r>
            <a:endParaRPr lang="en-ZA" sz="3200" b="1" dirty="0"/>
          </a:p>
          <a:p>
            <a:r>
              <a:rPr lang="fr-FR" sz="2000" dirty="0"/>
              <a:t>Permet d’intervenir directement sur les marchés ayant adopté la norme ISO 30500 à l’identique ;</a:t>
            </a:r>
            <a:endParaRPr lang="en-US" sz="2000" dirty="0"/>
          </a:p>
          <a:p>
            <a:r>
              <a:rPr lang="fr-FR" sz="2000" dirty="0"/>
              <a:t>Favorise le respect des normes convenues en matière de santé humaine et de protection environnementale recommandées par les experts internationaux ; </a:t>
            </a:r>
          </a:p>
          <a:p>
            <a:r>
              <a:rPr lang="fr-FR" sz="2000" dirty="0"/>
              <a:t>Permet de bénéficier de la révision par l’ISO de la norme ISO 30500 tous les 5 ans (économie de temps et d’argent</a:t>
            </a:r>
            <a:r>
              <a:rPr lang="en-US" sz="2000" dirty="0"/>
              <a:t>) ;</a:t>
            </a:r>
          </a:p>
          <a:p>
            <a:r>
              <a:rPr lang="fr-FR" sz="2000" dirty="0"/>
              <a:t>Permet de contribuer à la réalisation des ODD des Nations Unies :</a:t>
            </a:r>
            <a:endParaRPr lang="en-US" dirty="0"/>
          </a:p>
          <a:p>
            <a:endParaRPr lang="en-US" dirty="0"/>
          </a:p>
          <a:p>
            <a:endParaRPr lang="en-ZA" dirty="0"/>
          </a:p>
        </p:txBody>
      </p:sp>
      <p:sp>
        <p:nvSpPr>
          <p:cNvPr id="7" name="Rectangle 6"/>
          <p:cNvSpPr/>
          <p:nvPr/>
        </p:nvSpPr>
        <p:spPr>
          <a:xfrm>
            <a:off x="7745568" y="5807631"/>
            <a:ext cx="2730619" cy="369332"/>
          </a:xfrm>
          <a:prstGeom prst="rect">
            <a:avLst/>
          </a:prstGeom>
        </p:spPr>
        <p:txBody>
          <a:bodyPr wrap="none">
            <a:spAutoFit/>
          </a:bodyPr>
          <a:lstStyle/>
          <a:p>
            <a:r>
              <a:rPr lang="en-GB" dirty="0">
                <a:hlinkClick r:id="rId2"/>
              </a:rPr>
              <a:t>https://sanitation.ansi.org</a:t>
            </a:r>
            <a:r>
              <a:rPr lang="en-GB" dirty="0"/>
              <a:t> </a:t>
            </a:r>
          </a:p>
        </p:txBody>
      </p:sp>
      <p:pic>
        <p:nvPicPr>
          <p:cNvPr id="2" name="Picture 1"/>
          <p:cNvPicPr>
            <a:picLocks noChangeAspect="1"/>
          </p:cNvPicPr>
          <p:nvPr/>
        </p:nvPicPr>
        <p:blipFill>
          <a:blip r:embed="rId3"/>
          <a:stretch>
            <a:fillRect/>
          </a:stretch>
        </p:blipFill>
        <p:spPr>
          <a:xfrm>
            <a:off x="946150" y="4281877"/>
            <a:ext cx="5264150" cy="1710420"/>
          </a:xfrm>
          <a:prstGeom prst="rect">
            <a:avLst/>
          </a:prstGeom>
        </p:spPr>
      </p:pic>
    </p:spTree>
    <p:extLst>
      <p:ext uri="{BB962C8B-B14F-4D97-AF65-F5344CB8AC3E}">
        <p14:creationId xmlns:p14="http://schemas.microsoft.com/office/powerpoint/2010/main" val="3881059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55</a:t>
            </a:fld>
            <a:endParaRPr lang="en-ZA" dirty="0"/>
          </a:p>
        </p:txBody>
      </p:sp>
      <p:sp>
        <p:nvSpPr>
          <p:cNvPr id="4" name="Content Placeholder 3"/>
          <p:cNvSpPr>
            <a:spLocks noGrp="1"/>
          </p:cNvSpPr>
          <p:nvPr>
            <p:ph idx="1"/>
          </p:nvPr>
        </p:nvSpPr>
        <p:spPr/>
        <p:txBody>
          <a:bodyPr/>
          <a:lstStyle/>
          <a:p>
            <a:pPr marL="0" indent="0">
              <a:buNone/>
            </a:pPr>
            <a:r>
              <a:rPr lang="fr-FR" dirty="0"/>
              <a:t>Pays ayant adopté la norme à l’identique: </a:t>
            </a:r>
          </a:p>
        </p:txBody>
      </p:sp>
      <p:sp>
        <p:nvSpPr>
          <p:cNvPr id="14" name="Rectangle 13"/>
          <p:cNvSpPr/>
          <p:nvPr/>
        </p:nvSpPr>
        <p:spPr>
          <a:xfrm>
            <a:off x="7881575" y="5722157"/>
            <a:ext cx="2813591" cy="369332"/>
          </a:xfrm>
          <a:prstGeom prst="rect">
            <a:avLst/>
          </a:prstGeom>
        </p:spPr>
        <p:txBody>
          <a:bodyPr wrap="none">
            <a:spAutoFit/>
          </a:bodyPr>
          <a:lstStyle/>
          <a:p>
            <a:r>
              <a:rPr lang="en-ZA" u="sng" dirty="0">
                <a:solidFill>
                  <a:srgbClr val="0000FF"/>
                </a:solidFill>
                <a:latin typeface="Arial" panose="020B0604020202020204" pitchFamily="34" charset="0"/>
                <a:ea typeface="Times New Roman" panose="02020603050405020304" pitchFamily="18" charset="0"/>
                <a:hlinkClick r:id="rId2"/>
              </a:rPr>
              <a:t>https://sanitation.ansi.org</a:t>
            </a:r>
            <a:r>
              <a:rPr lang="en-ZA" dirty="0">
                <a:solidFill>
                  <a:srgbClr val="211D1E"/>
                </a:solidFill>
                <a:latin typeface="Arial" panose="020B0604020202020204" pitchFamily="34" charset="0"/>
                <a:ea typeface="Times New Roman" panose="02020603050405020304" pitchFamily="18" charset="0"/>
              </a:rPr>
              <a:t> </a:t>
            </a:r>
            <a:endParaRPr lang="en-ZA" dirty="0"/>
          </a:p>
        </p:txBody>
      </p:sp>
      <p:pic>
        <p:nvPicPr>
          <p:cNvPr id="3" name="Picture 2">
            <a:extLst>
              <a:ext uri="{FF2B5EF4-FFF2-40B4-BE49-F238E27FC236}">
                <a16:creationId xmlns:a16="http://schemas.microsoft.com/office/drawing/2014/main" id="{776F9856-6FFC-46F8-ABBA-78DB3125D15C}"/>
              </a:ext>
            </a:extLst>
          </p:cNvPr>
          <p:cNvPicPr>
            <a:picLocks noChangeAspect="1"/>
          </p:cNvPicPr>
          <p:nvPr/>
        </p:nvPicPr>
        <p:blipFill>
          <a:blip r:embed="rId3"/>
          <a:stretch>
            <a:fillRect/>
          </a:stretch>
        </p:blipFill>
        <p:spPr>
          <a:xfrm>
            <a:off x="798117" y="2021305"/>
            <a:ext cx="10595766" cy="2666628"/>
          </a:xfrm>
          <a:prstGeom prst="rect">
            <a:avLst/>
          </a:prstGeom>
        </p:spPr>
      </p:pic>
    </p:spTree>
    <p:extLst>
      <p:ext uri="{BB962C8B-B14F-4D97-AF65-F5344CB8AC3E}">
        <p14:creationId xmlns:p14="http://schemas.microsoft.com/office/powerpoint/2010/main" val="3131468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56</a:t>
            </a:fld>
            <a:endParaRPr lang="en-ZA" dirty="0"/>
          </a:p>
        </p:txBody>
      </p:sp>
      <p:sp>
        <p:nvSpPr>
          <p:cNvPr id="3" name="Text Placeholder 2"/>
          <p:cNvSpPr>
            <a:spLocks noGrp="1"/>
          </p:cNvSpPr>
          <p:nvPr>
            <p:ph type="body" idx="13"/>
          </p:nvPr>
        </p:nvSpPr>
        <p:spPr/>
        <p:txBody>
          <a:bodyPr/>
          <a:lstStyle/>
          <a:p>
            <a:r>
              <a:rPr lang="fr-FR" dirty="0"/>
              <a:t>Avantages</a:t>
            </a:r>
          </a:p>
        </p:txBody>
      </p:sp>
      <p:sp>
        <p:nvSpPr>
          <p:cNvPr id="4" name="Content Placeholder 3"/>
          <p:cNvSpPr>
            <a:spLocks noGrp="1"/>
          </p:cNvSpPr>
          <p:nvPr>
            <p:ph idx="1"/>
          </p:nvPr>
        </p:nvSpPr>
        <p:spPr>
          <a:xfrm>
            <a:off x="838200" y="1093025"/>
            <a:ext cx="7894319" cy="5083938"/>
          </a:xfrm>
        </p:spPr>
        <p:txBody>
          <a:bodyPr>
            <a:normAutofit/>
          </a:bodyPr>
          <a:lstStyle/>
          <a:p>
            <a:pPr marL="0" lvl="1" indent="0">
              <a:lnSpc>
                <a:spcPct val="150000"/>
              </a:lnSpc>
              <a:buNone/>
            </a:pPr>
            <a:r>
              <a:rPr lang="en-US" sz="3200" b="1" dirty="0"/>
              <a:t>Les </a:t>
            </a:r>
            <a:r>
              <a:rPr lang="en-US" sz="3200" b="1" dirty="0" err="1"/>
              <a:t>régulateurs</a:t>
            </a:r>
            <a:r>
              <a:rPr lang="en-US" sz="3200" b="1" dirty="0"/>
              <a:t>/</a:t>
            </a:r>
            <a:r>
              <a:rPr lang="en-US" sz="3200" b="1" dirty="0" err="1"/>
              <a:t>décideurs</a:t>
            </a:r>
            <a:r>
              <a:rPr lang="en-US" sz="3200" b="1" dirty="0"/>
              <a:t> </a:t>
            </a:r>
            <a:r>
              <a:rPr lang="en-US" sz="3200" b="1" dirty="0" err="1"/>
              <a:t>politiques</a:t>
            </a:r>
            <a:r>
              <a:rPr lang="en-US" sz="3200" b="1" dirty="0"/>
              <a:t> :</a:t>
            </a:r>
          </a:p>
          <a:p>
            <a:pPr marL="342900" lvl="1" indent="-342900">
              <a:lnSpc>
                <a:spcPct val="150000"/>
              </a:lnSpc>
            </a:pPr>
            <a:r>
              <a:rPr lang="fr-FR" sz="2400" dirty="0"/>
              <a:t>peuvent se fier aux avis des experts internationaux pour assurer la sécurité des produits destinés à leurs citoyens, sans avoir dépensé de temps ni d’argent;</a:t>
            </a:r>
            <a:endParaRPr lang="en-US" sz="2400" dirty="0"/>
          </a:p>
          <a:p>
            <a:pPr marL="342900" lvl="1" indent="-342900">
              <a:lnSpc>
                <a:spcPct val="150000"/>
              </a:lnSpc>
            </a:pPr>
            <a:r>
              <a:rPr lang="fr-FR" sz="2400" dirty="0"/>
              <a:t>ont accès à une source d’information actualisée régulièrement et à une expérience mondiale. </a:t>
            </a:r>
            <a:endParaRPr lang="en-US" sz="2400" dirty="0"/>
          </a:p>
          <a:p>
            <a:pPr>
              <a:lnSpc>
                <a:spcPct val="150000"/>
              </a:lnSpc>
            </a:pPr>
            <a:endParaRPr lang="en-GB" sz="2800" b="1" dirty="0"/>
          </a:p>
        </p:txBody>
      </p:sp>
      <p:pic>
        <p:nvPicPr>
          <p:cNvPr id="2050" name="Picture 2" descr="https://encrypted-tbn0.gstatic.com/images?q=tbn:ANd9GcRNAegH8W3VfI7H-Do7nG0HhSpsmhnsKV__7LiwLz6tz58vzQ50dQ&am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1267" y="21717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803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AF06680-C8A7-4B16-9D12-C8E67A63F5D0}" type="slidenum">
              <a:rPr lang="en-ZA" smtClean="0"/>
              <a:t>57</a:t>
            </a:fld>
            <a:endParaRPr lang="en-ZA" dirty="0"/>
          </a:p>
        </p:txBody>
      </p:sp>
      <p:sp>
        <p:nvSpPr>
          <p:cNvPr id="6" name="Text Placeholder 5"/>
          <p:cNvSpPr>
            <a:spLocks noGrp="1"/>
          </p:cNvSpPr>
          <p:nvPr>
            <p:ph type="body" idx="13"/>
          </p:nvPr>
        </p:nvSpPr>
        <p:spPr/>
        <p:txBody>
          <a:bodyPr/>
          <a:lstStyle/>
          <a:p>
            <a:r>
              <a:rPr lang="fr-FR" dirty="0"/>
              <a:t>Avantages</a:t>
            </a:r>
          </a:p>
        </p:txBody>
      </p:sp>
      <p:sp>
        <p:nvSpPr>
          <p:cNvPr id="5" name="Content Placeholder 4"/>
          <p:cNvSpPr>
            <a:spLocks noGrp="1"/>
          </p:cNvSpPr>
          <p:nvPr>
            <p:ph idx="1"/>
          </p:nvPr>
        </p:nvSpPr>
        <p:spPr>
          <a:xfrm>
            <a:off x="838201" y="1093025"/>
            <a:ext cx="6629400" cy="5083938"/>
          </a:xfrm>
        </p:spPr>
        <p:txBody>
          <a:bodyPr>
            <a:normAutofit/>
          </a:bodyPr>
          <a:lstStyle/>
          <a:p>
            <a:pPr marL="0" indent="0">
              <a:lnSpc>
                <a:spcPct val="110000"/>
              </a:lnSpc>
              <a:buNone/>
            </a:pPr>
            <a:r>
              <a:rPr lang="en-GB" sz="3200" b="1" dirty="0"/>
              <a:t>Les fabricants : </a:t>
            </a:r>
          </a:p>
          <a:p>
            <a:pPr>
              <a:lnSpc>
                <a:spcPct val="150000"/>
              </a:lnSpc>
            </a:pPr>
            <a:r>
              <a:rPr lang="fr-FR" dirty="0"/>
              <a:t>disposent d’un schéma qui leur permettra de créer un produit conforme aux lignes directrices internationales qui leur facilitera la pénétration du marché ;</a:t>
            </a:r>
            <a:endParaRPr lang="en-US" dirty="0"/>
          </a:p>
          <a:p>
            <a:pPr>
              <a:lnSpc>
                <a:spcPct val="150000"/>
              </a:lnSpc>
            </a:pPr>
            <a:r>
              <a:rPr lang="fr-FR" dirty="0"/>
              <a:t>permet d’accroître la capacité de fabrication pour répondre aux besoins du marché et déployer les systèmes là où ils sont requis.</a:t>
            </a:r>
            <a:endParaRPr lang="en-US" dirty="0"/>
          </a:p>
          <a:p>
            <a:pPr lvl="1">
              <a:lnSpc>
                <a:spcPct val="110000"/>
              </a:lnSpc>
              <a:buFont typeface="Arial" panose="020B0604020202020204" pitchFamily="34" charset="0"/>
              <a:buChar char="‒"/>
            </a:pPr>
            <a:endParaRPr lang="en-US" i="1" dirty="0"/>
          </a:p>
          <a:p>
            <a:pPr lvl="1">
              <a:lnSpc>
                <a:spcPct val="110000"/>
              </a:lnSpc>
              <a:buFont typeface="Arial" panose="020B0604020202020204" pitchFamily="34" charset="0"/>
              <a:buChar char="‒"/>
            </a:pPr>
            <a:endParaRPr lang="en-GB" dirty="0"/>
          </a:p>
        </p:txBody>
      </p:sp>
      <p:sp>
        <p:nvSpPr>
          <p:cNvPr id="2" name="Footer Placeholder 1"/>
          <p:cNvSpPr>
            <a:spLocks noGrp="1"/>
          </p:cNvSpPr>
          <p:nvPr>
            <p:ph type="ftr" sz="quarter" idx="4294967295"/>
          </p:nvPr>
        </p:nvSpPr>
        <p:spPr>
          <a:xfrm>
            <a:off x="0" y="6356350"/>
            <a:ext cx="4114800" cy="365125"/>
          </a:xfrm>
        </p:spPr>
        <p:txBody>
          <a:bodyPr/>
          <a:lstStyle/>
          <a:p>
            <a:r>
              <a:rPr lang="en-ZA" dirty="0"/>
              <a:t>Marketing, Communications, PR and Events</a:t>
            </a:r>
          </a:p>
        </p:txBody>
      </p:sp>
      <p:pic>
        <p:nvPicPr>
          <p:cNvPr id="7" name="Picture 6"/>
          <p:cNvPicPr>
            <a:picLocks noChangeAspect="1"/>
          </p:cNvPicPr>
          <p:nvPr/>
        </p:nvPicPr>
        <p:blipFill>
          <a:blip r:embed="rId2"/>
          <a:stretch>
            <a:fillRect/>
          </a:stretch>
        </p:blipFill>
        <p:spPr>
          <a:xfrm>
            <a:off x="8820958" y="2441702"/>
            <a:ext cx="2532842" cy="1810512"/>
          </a:xfrm>
          <a:prstGeom prst="rect">
            <a:avLst/>
          </a:prstGeom>
        </p:spPr>
      </p:pic>
    </p:spTree>
    <p:extLst>
      <p:ext uri="{BB962C8B-B14F-4D97-AF65-F5344CB8AC3E}">
        <p14:creationId xmlns:p14="http://schemas.microsoft.com/office/powerpoint/2010/main" val="1455312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58</a:t>
            </a:fld>
            <a:endParaRPr lang="en-ZA" dirty="0"/>
          </a:p>
        </p:txBody>
      </p:sp>
      <p:sp>
        <p:nvSpPr>
          <p:cNvPr id="3" name="Text Placeholder 2"/>
          <p:cNvSpPr>
            <a:spLocks noGrp="1"/>
          </p:cNvSpPr>
          <p:nvPr>
            <p:ph type="body" idx="13"/>
          </p:nvPr>
        </p:nvSpPr>
        <p:spPr/>
        <p:txBody>
          <a:bodyPr/>
          <a:lstStyle/>
          <a:p>
            <a:r>
              <a:rPr lang="fr-FR" dirty="0"/>
              <a:t>Avantages</a:t>
            </a:r>
          </a:p>
        </p:txBody>
      </p:sp>
      <p:sp>
        <p:nvSpPr>
          <p:cNvPr id="4" name="Content Placeholder 3"/>
          <p:cNvSpPr>
            <a:spLocks noGrp="1"/>
          </p:cNvSpPr>
          <p:nvPr>
            <p:ph idx="1"/>
          </p:nvPr>
        </p:nvSpPr>
        <p:spPr>
          <a:xfrm>
            <a:off x="838201" y="1093025"/>
            <a:ext cx="8503920" cy="5083938"/>
          </a:xfrm>
        </p:spPr>
        <p:txBody>
          <a:bodyPr/>
          <a:lstStyle/>
          <a:p>
            <a:pPr marL="0" lvl="2" indent="0">
              <a:lnSpc>
                <a:spcPct val="110000"/>
              </a:lnSpc>
              <a:buNone/>
            </a:pPr>
            <a:r>
              <a:rPr lang="en-US" sz="3200" b="1" dirty="0"/>
              <a:t>Les </a:t>
            </a:r>
            <a:r>
              <a:rPr lang="en-US" sz="3200" b="1" dirty="0" err="1"/>
              <a:t>utilisateurs</a:t>
            </a:r>
            <a:r>
              <a:rPr lang="en-US" sz="3200" b="1" dirty="0"/>
              <a:t> : </a:t>
            </a:r>
          </a:p>
          <a:p>
            <a:pPr>
              <a:lnSpc>
                <a:spcPct val="110000"/>
              </a:lnSpc>
            </a:pPr>
            <a:r>
              <a:rPr lang="fr-FR" dirty="0"/>
              <a:t>auront plus confiance dans un produit qui a fait l’objet d’un consensus parmi les régulateurs, les fabricants et les utilisateurs du monde entier ;</a:t>
            </a:r>
            <a:endParaRPr lang="en-US" dirty="0"/>
          </a:p>
          <a:p>
            <a:pPr>
              <a:lnSpc>
                <a:spcPct val="110000"/>
              </a:lnSpc>
            </a:pPr>
            <a:r>
              <a:rPr lang="fr-FR" dirty="0"/>
              <a:t>bénéficieront d’un système qui combine dignité, fiabilité, sécurité, hygiène et absence d’odeurs, et permet à la communauté de  réutiliser les sous-produits en toute sécurité.</a:t>
            </a:r>
            <a:endParaRPr lang="en-US" dirty="0"/>
          </a:p>
          <a:p>
            <a:endParaRPr lang="en-GB" b="1" dirty="0"/>
          </a:p>
        </p:txBody>
      </p:sp>
      <p:pic>
        <p:nvPicPr>
          <p:cNvPr id="8" name="Picture 7"/>
          <p:cNvPicPr>
            <a:picLocks noChangeAspect="1"/>
          </p:cNvPicPr>
          <p:nvPr/>
        </p:nvPicPr>
        <p:blipFill rotWithShape="1">
          <a:blip r:embed="rId2"/>
          <a:srcRect b="6625"/>
          <a:stretch/>
        </p:blipFill>
        <p:spPr>
          <a:xfrm>
            <a:off x="9649968" y="2130425"/>
            <a:ext cx="2133600" cy="2001139"/>
          </a:xfrm>
          <a:prstGeom prst="rect">
            <a:avLst/>
          </a:prstGeom>
        </p:spPr>
      </p:pic>
    </p:spTree>
    <p:extLst>
      <p:ext uri="{BB962C8B-B14F-4D97-AF65-F5344CB8AC3E}">
        <p14:creationId xmlns:p14="http://schemas.microsoft.com/office/powerpoint/2010/main" val="3261004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59</a:t>
            </a:fld>
            <a:endParaRPr lang="en-ZA" dirty="0"/>
          </a:p>
        </p:txBody>
      </p:sp>
      <p:sp>
        <p:nvSpPr>
          <p:cNvPr id="3" name="Text Placeholder 2"/>
          <p:cNvSpPr>
            <a:spLocks noGrp="1"/>
          </p:cNvSpPr>
          <p:nvPr>
            <p:ph type="body" idx="13"/>
          </p:nvPr>
        </p:nvSpPr>
        <p:spPr>
          <a:xfrm>
            <a:off x="4208586" y="135933"/>
            <a:ext cx="6201960" cy="823912"/>
          </a:xfrm>
        </p:spPr>
        <p:txBody>
          <a:bodyPr>
            <a:normAutofit lnSpcReduction="10000"/>
          </a:bodyPr>
          <a:lstStyle/>
          <a:p>
            <a:pPr marL="0" lvl="1" algn="r">
              <a:spcBef>
                <a:spcPts val="1000"/>
              </a:spcBef>
            </a:pPr>
            <a:r>
              <a:rPr lang="fr-FR" sz="2400" dirty="0"/>
              <a:t>Avantages liés à l’adoption de la Norme</a:t>
            </a:r>
            <a:endParaRPr lang="en-ZA" sz="2400" dirty="0"/>
          </a:p>
          <a:p>
            <a:r>
              <a:rPr lang="en-GB" dirty="0"/>
              <a:t>SANS/ISO:30500</a:t>
            </a:r>
          </a:p>
        </p:txBody>
      </p:sp>
      <p:sp>
        <p:nvSpPr>
          <p:cNvPr id="4" name="Content Placeholder 3"/>
          <p:cNvSpPr>
            <a:spLocks noGrp="1"/>
          </p:cNvSpPr>
          <p:nvPr>
            <p:ph idx="1"/>
          </p:nvPr>
        </p:nvSpPr>
        <p:spPr>
          <a:xfrm>
            <a:off x="199698" y="1093024"/>
            <a:ext cx="10657488" cy="5263325"/>
          </a:xfrm>
        </p:spPr>
        <p:txBody>
          <a:bodyPr>
            <a:normAutofit fontScale="92500" lnSpcReduction="20000"/>
          </a:bodyPr>
          <a:lstStyle/>
          <a:p>
            <a:pPr lvl="1"/>
            <a:r>
              <a:rPr lang="fr-FR" sz="2400" dirty="0"/>
              <a:t>Permet de réaliser des économies sur la construction d’une nouvelle infrastructure et sur l’entretien de l’infrastructure en place. </a:t>
            </a:r>
          </a:p>
          <a:p>
            <a:pPr lvl="1"/>
            <a:r>
              <a:rPr lang="fr-FR" sz="2400" dirty="0"/>
              <a:t>Compense les coûts de construction de nouveaux égouts.</a:t>
            </a:r>
          </a:p>
          <a:p>
            <a:pPr lvl="1"/>
            <a:r>
              <a:rPr lang="fr-FR" sz="2400" dirty="0"/>
              <a:t>L’adoption de la norme a le potentiel d’accélérer l’industrialisation du secteur de l’assainissement en Afrique du Sud. </a:t>
            </a:r>
            <a:endParaRPr lang="en-GB" sz="2400" dirty="0"/>
          </a:p>
          <a:p>
            <a:pPr lvl="1"/>
            <a:r>
              <a:rPr lang="fr-FR" sz="2400" dirty="0"/>
              <a:t>A le potentiel de créer de nouveaux emplois et de contribuer au PIB.</a:t>
            </a:r>
            <a:endParaRPr lang="en-GB" sz="2400" dirty="0"/>
          </a:p>
          <a:p>
            <a:pPr lvl="1"/>
            <a:r>
              <a:rPr lang="fr-FR" sz="2400" dirty="0"/>
              <a:t>Création d’un marché favorable à l’adoption de solutions novatrices et durables à la place des solutions d’assainissement actuelles.</a:t>
            </a:r>
            <a:endParaRPr lang="en-GB" sz="2400" dirty="0"/>
          </a:p>
          <a:p>
            <a:pPr lvl="1"/>
            <a:r>
              <a:rPr lang="fr-FR" sz="2400" dirty="0"/>
              <a:t>La production en masse des SAA devrait rendre leur coût plus accessible et encourager la mise au point de solutions durables novatrices.</a:t>
            </a:r>
            <a:endParaRPr lang="en-GB" sz="2400" dirty="0"/>
          </a:p>
          <a:p>
            <a:pPr lvl="1"/>
            <a:r>
              <a:rPr lang="fr-FR" sz="2400" dirty="0"/>
              <a:t>Il ne s’agit pas uniquement d’un investissement commercial mais d’un investissement dans le bien-être et l’amélioration de la santé des populations.</a:t>
            </a:r>
          </a:p>
          <a:p>
            <a:pPr lvl="1"/>
            <a:r>
              <a:rPr lang="fr-FR" sz="2400" dirty="0"/>
              <a:t>Chaque dollar américain investi dans le domaine de l’assainissement produit un retour de  5.5 dollars américains en termes de réduction des coûts de santé, d’augmentation de la productivité et de réduction du nombre de décès prématurés </a:t>
            </a:r>
            <a:r>
              <a:rPr lang="en-GB" sz="2400" dirty="0"/>
              <a:t>(OMS, 2012).</a:t>
            </a:r>
          </a:p>
          <a:p>
            <a:pPr lvl="1"/>
            <a:r>
              <a:rPr lang="fr-FR" sz="2400" dirty="0"/>
              <a:t>Au niveau mondial, le manque d’accès à un assainissement de qualité a coûté près de 223 milliards de dollars américains en 2015</a:t>
            </a:r>
            <a:r>
              <a:rPr lang="en-US" sz="2400" dirty="0"/>
              <a:t>(Oxford Economics)</a:t>
            </a:r>
          </a:p>
          <a:p>
            <a:pPr marL="457200" lvl="1" indent="0">
              <a:buNone/>
            </a:pPr>
            <a:endParaRPr lang="en-GB" sz="2400" dirty="0"/>
          </a:p>
          <a:p>
            <a:endParaRPr lang="en-GB" sz="2800" dirty="0"/>
          </a:p>
        </p:txBody>
      </p:sp>
    </p:spTree>
    <p:extLst>
      <p:ext uri="{BB962C8B-B14F-4D97-AF65-F5344CB8AC3E}">
        <p14:creationId xmlns:p14="http://schemas.microsoft.com/office/powerpoint/2010/main" val="3060955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SANS/ISO 30500</a:t>
            </a:r>
          </a:p>
        </p:txBody>
      </p:sp>
    </p:spTree>
    <p:extLst>
      <p:ext uri="{BB962C8B-B14F-4D97-AF65-F5344CB8AC3E}">
        <p14:creationId xmlns:p14="http://schemas.microsoft.com/office/powerpoint/2010/main" val="3938279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60</a:t>
            </a:fld>
            <a:endParaRPr lang="en-ZA" dirty="0"/>
          </a:p>
        </p:txBody>
      </p:sp>
      <p:sp>
        <p:nvSpPr>
          <p:cNvPr id="3" name="Text Placeholder 2"/>
          <p:cNvSpPr>
            <a:spLocks noGrp="1"/>
          </p:cNvSpPr>
          <p:nvPr>
            <p:ph type="body" idx="13"/>
          </p:nvPr>
        </p:nvSpPr>
        <p:spPr/>
        <p:txBody>
          <a:bodyPr/>
          <a:lstStyle/>
          <a:p>
            <a:r>
              <a:rPr lang="fr-FR" dirty="0"/>
              <a:t>Contraintes</a:t>
            </a:r>
          </a:p>
        </p:txBody>
      </p:sp>
      <p:sp>
        <p:nvSpPr>
          <p:cNvPr id="4" name="Content Placeholder 3"/>
          <p:cNvSpPr>
            <a:spLocks noGrp="1"/>
          </p:cNvSpPr>
          <p:nvPr>
            <p:ph idx="1"/>
          </p:nvPr>
        </p:nvSpPr>
        <p:spPr>
          <a:xfrm>
            <a:off x="931985" y="1116471"/>
            <a:ext cx="9572345" cy="5083938"/>
          </a:xfrm>
        </p:spPr>
        <p:txBody>
          <a:bodyPr/>
          <a:lstStyle/>
          <a:p>
            <a:r>
              <a:rPr lang="fr-FR" dirty="0"/>
              <a:t>Coût de la certification – mécanisme de financement à cet effet. </a:t>
            </a:r>
          </a:p>
          <a:p>
            <a:r>
              <a:rPr lang="fr-FR" dirty="0"/>
              <a:t>Manque de capacité des laboratoires pour la norme SANS/ISO:30500 – il convient de créer des dispositifs et un cadre réglementaire.  </a:t>
            </a:r>
          </a:p>
          <a:p>
            <a:r>
              <a:rPr lang="fr-FR" dirty="0"/>
              <a:t>Aucun cadre n’a été défini à ce jour pour tenter d’accélérer le processus de certification et en tirer le maximum de profit.</a:t>
            </a:r>
            <a:endParaRPr lang="en-GB" dirty="0"/>
          </a:p>
          <a:p>
            <a:endParaRPr lang="en-GB" dirty="0"/>
          </a:p>
          <a:p>
            <a:endParaRPr lang="en-GB" dirty="0"/>
          </a:p>
        </p:txBody>
      </p:sp>
    </p:spTree>
    <p:extLst>
      <p:ext uri="{BB962C8B-B14F-4D97-AF65-F5344CB8AC3E}">
        <p14:creationId xmlns:p14="http://schemas.microsoft.com/office/powerpoint/2010/main" val="30142176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61</a:t>
            </a:fld>
            <a:endParaRPr lang="en-ZA" dirty="0"/>
          </a:p>
        </p:txBody>
      </p:sp>
      <p:sp>
        <p:nvSpPr>
          <p:cNvPr id="3" name="Text Placeholder 2"/>
          <p:cNvSpPr>
            <a:spLocks noGrp="1"/>
          </p:cNvSpPr>
          <p:nvPr>
            <p:ph type="body" idx="13"/>
          </p:nvPr>
        </p:nvSpPr>
        <p:spPr/>
        <p:txBody>
          <a:bodyPr/>
          <a:lstStyle/>
          <a:p>
            <a:r>
              <a:rPr lang="en-GB" dirty="0"/>
              <a:t>Discussion du panel</a:t>
            </a:r>
          </a:p>
        </p:txBody>
      </p:sp>
      <p:sp>
        <p:nvSpPr>
          <p:cNvPr id="4" name="Content Placeholder 3"/>
          <p:cNvSpPr>
            <a:spLocks noGrp="1"/>
          </p:cNvSpPr>
          <p:nvPr>
            <p:ph idx="1"/>
          </p:nvPr>
        </p:nvSpPr>
        <p:spPr/>
        <p:txBody>
          <a:bodyPr/>
          <a:lstStyle/>
          <a:p>
            <a:r>
              <a:rPr lang="fr-FR" dirty="0"/>
              <a:t>Avantages.</a:t>
            </a:r>
          </a:p>
          <a:p>
            <a:endParaRPr lang="fr-FR" dirty="0"/>
          </a:p>
          <a:p>
            <a:r>
              <a:rPr lang="fr-FR" dirty="0"/>
              <a:t>Contraintes.</a:t>
            </a:r>
          </a:p>
          <a:p>
            <a:endParaRPr lang="fr-FR" dirty="0"/>
          </a:p>
          <a:p>
            <a:r>
              <a:rPr lang="fr-FR" dirty="0"/>
              <a:t>Perspectives d’avenir.</a:t>
            </a:r>
          </a:p>
          <a:p>
            <a:endParaRPr lang="fr-FR" dirty="0"/>
          </a:p>
          <a:p>
            <a:r>
              <a:rPr lang="fr-FR" dirty="0"/>
              <a:t>Questions/réponses. </a:t>
            </a:r>
          </a:p>
        </p:txBody>
      </p:sp>
    </p:spTree>
    <p:extLst>
      <p:ext uri="{BB962C8B-B14F-4D97-AF65-F5344CB8AC3E}">
        <p14:creationId xmlns:p14="http://schemas.microsoft.com/office/powerpoint/2010/main" val="2967244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2414" y="2803466"/>
            <a:ext cx="2868869" cy="523220"/>
          </a:xfrm>
          <a:prstGeom prst="rect">
            <a:avLst/>
          </a:prstGeom>
        </p:spPr>
        <p:txBody>
          <a:bodyPr wrap="square">
            <a:spAutoFit/>
          </a:bodyPr>
          <a:lstStyle/>
          <a:p>
            <a:pPr algn="r"/>
            <a:r>
              <a:rPr lang="en-ZA" sz="2800" b="1" cap="all" dirty="0">
                <a:solidFill>
                  <a:prstClr val="white"/>
                </a:solidFill>
                <a:latin typeface="Arial Black" panose="020B0A04020102020204" pitchFamily="34" charset="0"/>
              </a:rPr>
              <a:t>MERCI !</a:t>
            </a:r>
            <a:endParaRPr lang="en-ZA" sz="2800" dirty="0">
              <a:solidFill>
                <a:prstClr val="white"/>
              </a:solidFill>
              <a:latin typeface="Arial Black" panose="020B0A04020102020204" pitchFamily="34" charset="0"/>
            </a:endParaRPr>
          </a:p>
        </p:txBody>
      </p:sp>
      <p:sp>
        <p:nvSpPr>
          <p:cNvPr id="6" name="Slide Number Placeholder 5"/>
          <p:cNvSpPr>
            <a:spLocks noGrp="1"/>
          </p:cNvSpPr>
          <p:nvPr>
            <p:ph type="sldNum" sz="quarter" idx="12"/>
          </p:nvPr>
        </p:nvSpPr>
        <p:spPr/>
        <p:txBody>
          <a:bodyPr/>
          <a:lstStyle/>
          <a:p>
            <a:fld id="{3AF06680-C8A7-4B16-9D12-C8E67A63F5D0}" type="slidenum">
              <a:rPr lang="en-ZA" smtClean="0">
                <a:solidFill>
                  <a:prstClr val="black">
                    <a:tint val="75000"/>
                  </a:prstClr>
                </a:solidFill>
              </a:rPr>
              <a:pPr/>
              <a:t>62</a:t>
            </a:fld>
            <a:endParaRPr lang="en-ZA" dirty="0">
              <a:solidFill>
                <a:prstClr val="black">
                  <a:tint val="75000"/>
                </a:prstClr>
              </a:solidFill>
            </a:endParaRPr>
          </a:p>
        </p:txBody>
      </p:sp>
      <p:sp>
        <p:nvSpPr>
          <p:cNvPr id="9" name="Rectangle 8"/>
          <p:cNvSpPr/>
          <p:nvPr/>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7" name="Rectangle 6"/>
          <p:cNvSpPr/>
          <p:nvPr/>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13" name="Rectangle 12"/>
          <p:cNvSpPr/>
          <p:nvPr/>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182" y="490604"/>
            <a:ext cx="2146979" cy="499843"/>
          </a:xfrm>
          <a:prstGeom prst="rect">
            <a:avLst/>
          </a:prstGeom>
        </p:spPr>
      </p:pic>
      <p:sp>
        <p:nvSpPr>
          <p:cNvPr id="20" name="Rectangle 19"/>
          <p:cNvSpPr/>
          <p:nvPr/>
        </p:nvSpPr>
        <p:spPr>
          <a:xfrm>
            <a:off x="3168086" y="918961"/>
            <a:ext cx="8450350" cy="563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1" name="TextBox 20"/>
          <p:cNvSpPr txBox="1"/>
          <p:nvPr/>
        </p:nvSpPr>
        <p:spPr>
          <a:xfrm>
            <a:off x="2170638" y="3326686"/>
            <a:ext cx="6901168" cy="400110"/>
          </a:xfrm>
          <a:prstGeom prst="rect">
            <a:avLst/>
          </a:prstGeom>
          <a:noFill/>
        </p:spPr>
        <p:txBody>
          <a:bodyPr wrap="square" rtlCol="0">
            <a:spAutoFit/>
          </a:bodyPr>
          <a:lstStyle/>
          <a:p>
            <a:r>
              <a:rPr lang="en-ZA" sz="2000" i="1" dirty="0">
                <a:solidFill>
                  <a:prstClr val="black"/>
                </a:solidFill>
                <a:latin typeface="Arial" panose="020B0604020202020204" pitchFamily="34" charset="0"/>
                <a:cs typeface="Arial" panose="020B0604020202020204" pitchFamily="34" charset="0"/>
              </a:rPr>
              <a:t>       </a:t>
            </a:r>
            <a:r>
              <a:rPr lang="fr-FR" sz="2000" i="1" dirty="0">
                <a:solidFill>
                  <a:prstClr val="black"/>
                </a:solidFill>
                <a:latin typeface="Arial" panose="020B0604020202020204" pitchFamily="34" charset="0"/>
                <a:cs typeface="Arial" panose="020B0604020202020204" pitchFamily="34" charset="0"/>
              </a:rPr>
              <a:t>Equipe SABS &amp; WRC</a:t>
            </a:r>
          </a:p>
        </p:txBody>
      </p:sp>
      <p:sp>
        <p:nvSpPr>
          <p:cNvPr id="14" name="TextBox 13"/>
          <p:cNvSpPr txBox="1"/>
          <p:nvPr/>
        </p:nvSpPr>
        <p:spPr>
          <a:xfrm>
            <a:off x="2627440" y="1016663"/>
            <a:ext cx="6901168" cy="400110"/>
          </a:xfrm>
          <a:prstGeom prst="rect">
            <a:avLst/>
          </a:prstGeom>
          <a:noFill/>
        </p:spPr>
        <p:txBody>
          <a:bodyPr wrap="square" rtlCol="0">
            <a:spAutoFit/>
          </a:bodyPr>
          <a:lstStyle/>
          <a:p>
            <a:pPr algn="r"/>
            <a:endParaRPr lang="en-ZA" sz="2000" i="1" dirty="0">
              <a:solidFill>
                <a:prstClr val="black"/>
              </a:solidFill>
              <a:latin typeface="Arial" panose="020B0604020202020204" pitchFamily="34" charset="0"/>
              <a:cs typeface="Arial" panose="020B0604020202020204" pitchFamily="34" charset="0"/>
            </a:endParaRPr>
          </a:p>
        </p:txBody>
      </p:sp>
      <p:pic>
        <p:nvPicPr>
          <p:cNvPr id="17" name="Picture 16"/>
          <p:cNvPicPr/>
          <p:nvPr/>
        </p:nvPicPr>
        <p:blipFill>
          <a:blip r:embed="rId4"/>
          <a:stretch>
            <a:fillRect/>
          </a:stretch>
        </p:blipFill>
        <p:spPr>
          <a:xfrm>
            <a:off x="10663131" y="341258"/>
            <a:ext cx="955304" cy="1350810"/>
          </a:xfrm>
          <a:prstGeom prst="rect">
            <a:avLst/>
          </a:prstGeom>
        </p:spPr>
      </p:pic>
      <p:sp>
        <p:nvSpPr>
          <p:cNvPr id="18" name="TextBox 17"/>
          <p:cNvSpPr txBox="1"/>
          <p:nvPr/>
        </p:nvSpPr>
        <p:spPr>
          <a:xfrm>
            <a:off x="2320298" y="3803016"/>
            <a:ext cx="6901168" cy="400110"/>
          </a:xfrm>
          <a:prstGeom prst="rect">
            <a:avLst/>
          </a:prstGeom>
          <a:noFill/>
        </p:spPr>
        <p:txBody>
          <a:bodyPr wrap="square" rtlCol="0">
            <a:spAutoFit/>
          </a:bodyPr>
          <a:lstStyle/>
          <a:p>
            <a:r>
              <a:rPr lang="en-ZA" sz="2000" i="1" dirty="0">
                <a:solidFill>
                  <a:prstClr val="black"/>
                </a:solidFill>
                <a:latin typeface="Arial" panose="020B0604020202020204" pitchFamily="34" charset="0"/>
                <a:cs typeface="Arial" panose="020B0604020202020204" pitchFamily="34" charset="0"/>
              </a:rPr>
              <a:t>          QUESTIONS ?</a:t>
            </a:r>
          </a:p>
        </p:txBody>
      </p:sp>
      <p:sp>
        <p:nvSpPr>
          <p:cNvPr id="5" name="TextBox 4"/>
          <p:cNvSpPr txBox="1"/>
          <p:nvPr/>
        </p:nvSpPr>
        <p:spPr>
          <a:xfrm>
            <a:off x="648182" y="4528713"/>
            <a:ext cx="10970253" cy="2308324"/>
          </a:xfrm>
          <a:prstGeom prst="rect">
            <a:avLst/>
          </a:prstGeom>
          <a:solidFill>
            <a:schemeClr val="bg1"/>
          </a:solidFill>
        </p:spPr>
        <p:txBody>
          <a:bodyPr wrap="square" rtlCol="0">
            <a:spAutoFit/>
          </a:bodyPr>
          <a:lstStyle/>
          <a:p>
            <a:r>
              <a:rPr lang="fr-FR" dirty="0">
                <a:solidFill>
                  <a:prstClr val="black"/>
                </a:solidFill>
              </a:rPr>
              <a:t>Contenu élaboré par le Groupe de recherche sur la Pollution, </a:t>
            </a:r>
          </a:p>
          <a:p>
            <a:r>
              <a:rPr lang="fr-FR" dirty="0">
                <a:solidFill>
                  <a:prstClr val="black"/>
                </a:solidFill>
              </a:rPr>
              <a:t>Université de KwaZulu-Natal</a:t>
            </a:r>
          </a:p>
          <a:p>
            <a:endParaRPr lang="fr-FR" dirty="0">
              <a:solidFill>
                <a:prstClr val="black"/>
              </a:solidFill>
            </a:endParaRPr>
          </a:p>
          <a:p>
            <a:endParaRPr lang="en-GB" dirty="0">
              <a:solidFill>
                <a:prstClr val="black"/>
              </a:solidFill>
            </a:endParaRPr>
          </a:p>
          <a:p>
            <a:endParaRPr lang="en-GB" dirty="0">
              <a:solidFill>
                <a:prstClr val="black"/>
              </a:solidFill>
            </a:endParaRPr>
          </a:p>
          <a:p>
            <a:endParaRPr lang="en-GB" dirty="0">
              <a:solidFill>
                <a:prstClr val="black"/>
              </a:solidFill>
            </a:endParaRPr>
          </a:p>
          <a:p>
            <a:endParaRPr lang="en-GB" dirty="0">
              <a:solidFill>
                <a:prstClr val="black"/>
              </a:solidFill>
            </a:endParaRPr>
          </a:p>
          <a:p>
            <a:endParaRPr lang="en-GB" dirty="0">
              <a:solidFill>
                <a:prstClr val="black"/>
              </a:solidFill>
            </a:endParaRPr>
          </a:p>
        </p:txBody>
      </p:sp>
      <p:pic>
        <p:nvPicPr>
          <p:cNvPr id="22" name="Picture 21"/>
          <p:cNvPicPr/>
          <p:nvPr/>
        </p:nvPicPr>
        <p:blipFill>
          <a:blip r:embed="rId5"/>
          <a:stretch>
            <a:fillRect/>
          </a:stretch>
        </p:blipFill>
        <p:spPr>
          <a:xfrm>
            <a:off x="10663132" y="5017210"/>
            <a:ext cx="955304" cy="866305"/>
          </a:xfrm>
          <a:prstGeom prst="rect">
            <a:avLst/>
          </a:prstGeom>
        </p:spPr>
      </p:pic>
      <p:pic>
        <p:nvPicPr>
          <p:cNvPr id="23"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57580" y="4682982"/>
            <a:ext cx="2837178" cy="146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09920" y="5184346"/>
            <a:ext cx="4099442" cy="7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p:nvPr/>
        </p:nvPicPr>
        <p:blipFill>
          <a:blip r:embed="rId4"/>
          <a:stretch>
            <a:fillRect/>
          </a:stretch>
        </p:blipFill>
        <p:spPr>
          <a:xfrm>
            <a:off x="10663131" y="322786"/>
            <a:ext cx="955304" cy="1350810"/>
          </a:xfrm>
          <a:prstGeom prst="rect">
            <a:avLst/>
          </a:prstGeom>
        </p:spPr>
      </p:pic>
      <p:pic>
        <p:nvPicPr>
          <p:cNvPr id="26"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57580" y="4682983"/>
            <a:ext cx="2837178" cy="146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09920" y="5165874"/>
            <a:ext cx="4099442" cy="7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425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06680-C8A7-4B16-9D12-C8E67A63F5D0}" type="slidenum">
              <a:rPr lang="en-ZA" smtClean="0"/>
              <a:t>7</a:t>
            </a:fld>
            <a:endParaRPr lang="en-ZA" dirty="0"/>
          </a:p>
        </p:txBody>
      </p:sp>
      <p:sp>
        <p:nvSpPr>
          <p:cNvPr id="3" name="Text Placeholder 2"/>
          <p:cNvSpPr>
            <a:spLocks noGrp="1"/>
          </p:cNvSpPr>
          <p:nvPr>
            <p:ph type="body" idx="13"/>
          </p:nvPr>
        </p:nvSpPr>
        <p:spPr>
          <a:xfrm>
            <a:off x="6207853" y="412072"/>
            <a:ext cx="4424476" cy="564494"/>
          </a:xfrm>
        </p:spPr>
        <p:txBody>
          <a:bodyPr>
            <a:normAutofit fontScale="85000" lnSpcReduction="20000"/>
          </a:bodyPr>
          <a:lstStyle/>
          <a:p>
            <a:r>
              <a:rPr lang="fr-FR" dirty="0"/>
              <a:t>Domaine d’application de la norme SANS/ISO 30500</a:t>
            </a:r>
          </a:p>
        </p:txBody>
      </p:sp>
      <p:pic>
        <p:nvPicPr>
          <p:cNvPr id="7" name="Picture 6">
            <a:extLst>
              <a:ext uri="{FF2B5EF4-FFF2-40B4-BE49-F238E27FC236}">
                <a16:creationId xmlns:a16="http://schemas.microsoft.com/office/drawing/2014/main" id="{1083A396-192C-42DE-B448-A02900F3097E}"/>
              </a:ext>
            </a:extLst>
          </p:cNvPr>
          <p:cNvPicPr>
            <a:picLocks noChangeAspect="1"/>
          </p:cNvPicPr>
          <p:nvPr/>
        </p:nvPicPr>
        <p:blipFill>
          <a:blip r:embed="rId2"/>
          <a:stretch>
            <a:fillRect/>
          </a:stretch>
        </p:blipFill>
        <p:spPr>
          <a:xfrm>
            <a:off x="693837" y="1751793"/>
            <a:ext cx="8989425" cy="3458308"/>
          </a:xfrm>
          <a:prstGeom prst="rect">
            <a:avLst/>
          </a:prstGeom>
        </p:spPr>
      </p:pic>
      <p:sp>
        <p:nvSpPr>
          <p:cNvPr id="10" name="Rounded Rectangle 9"/>
          <p:cNvSpPr/>
          <p:nvPr/>
        </p:nvSpPr>
        <p:spPr>
          <a:xfrm>
            <a:off x="1031631" y="2143124"/>
            <a:ext cx="1883019" cy="2828925"/>
          </a:xfrm>
          <a:prstGeom prst="round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45517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F6000D5-09E4-479E-B932-F4FEAF68291B}" type="slidenum">
              <a:rPr lang="en-GB" altLang="en-US" smtClean="0"/>
              <a:pPr>
                <a:defRPr/>
              </a:pPr>
              <a:t>8</a:t>
            </a:fld>
            <a:endParaRPr lang="en-GB" altLang="en-US" dirty="0"/>
          </a:p>
        </p:txBody>
      </p:sp>
      <p:sp>
        <p:nvSpPr>
          <p:cNvPr id="5" name="Text Placeholder 4"/>
          <p:cNvSpPr>
            <a:spLocks noGrp="1"/>
          </p:cNvSpPr>
          <p:nvPr>
            <p:ph type="body" idx="13"/>
          </p:nvPr>
        </p:nvSpPr>
        <p:spPr/>
        <p:txBody>
          <a:bodyPr/>
          <a:lstStyle/>
          <a:p>
            <a:r>
              <a:rPr lang="fr-FR" dirty="0"/>
              <a:t>Système d’assainissement autonome (SAA</a:t>
            </a:r>
            <a:r>
              <a:rPr lang="en-GB" dirty="0"/>
              <a:t>)</a:t>
            </a:r>
          </a:p>
        </p:txBody>
      </p:sp>
      <p:sp>
        <p:nvSpPr>
          <p:cNvPr id="3" name="Content Placeholder 2"/>
          <p:cNvSpPr>
            <a:spLocks noGrp="1"/>
          </p:cNvSpPr>
          <p:nvPr>
            <p:ph idx="1"/>
          </p:nvPr>
        </p:nvSpPr>
        <p:spPr/>
        <p:txBody>
          <a:bodyPr>
            <a:normAutofit fontScale="92500"/>
          </a:bodyPr>
          <a:lstStyle/>
          <a:p>
            <a:pPr>
              <a:lnSpc>
                <a:spcPct val="150000"/>
              </a:lnSpc>
            </a:pPr>
            <a:r>
              <a:rPr lang="fr-FR" sz="2800" b="1" dirty="0"/>
              <a:t>Unité de traitement intégrée préfabriquée avec :</a:t>
            </a:r>
          </a:p>
          <a:p>
            <a:pPr lvl="1">
              <a:lnSpc>
                <a:spcPct val="150000"/>
              </a:lnSpc>
            </a:pPr>
            <a:r>
              <a:rPr lang="fr-FR" sz="2400" b="1" dirty="0"/>
              <a:t>une composante amont (toilettes).</a:t>
            </a:r>
          </a:p>
          <a:p>
            <a:pPr lvl="1">
              <a:lnSpc>
                <a:spcPct val="150000"/>
              </a:lnSpc>
            </a:pPr>
            <a:r>
              <a:rPr lang="fr-FR" sz="2400" b="1" dirty="0"/>
              <a:t>une composante aval (unité de traitement).</a:t>
            </a:r>
          </a:p>
          <a:p>
            <a:pPr>
              <a:lnSpc>
                <a:spcPct val="150000"/>
              </a:lnSpc>
            </a:pPr>
            <a:r>
              <a:rPr lang="fr-FR" sz="2800" b="1" dirty="0"/>
              <a:t>Le SAA :</a:t>
            </a:r>
          </a:p>
          <a:p>
            <a:pPr lvl="1">
              <a:lnSpc>
                <a:spcPct val="150000"/>
              </a:lnSpc>
            </a:pPr>
            <a:r>
              <a:rPr lang="fr-FR" sz="2400" dirty="0"/>
              <a:t>collecte, transporte et traite entièrement les produits entrants spécifiques du système, pour permettre d’éliminer ou de réutiliser en toute sécurité les produits sortants solides, liquides et gazeux ;</a:t>
            </a:r>
          </a:p>
          <a:p>
            <a:pPr lvl="1">
              <a:lnSpc>
                <a:spcPct val="150000"/>
              </a:lnSpc>
            </a:pPr>
            <a:r>
              <a:rPr lang="fr-FR" sz="2400" b="1" dirty="0">
                <a:solidFill>
                  <a:srgbClr val="FF0000"/>
                </a:solidFill>
              </a:rPr>
              <a:t>n’est pas </a:t>
            </a:r>
            <a:r>
              <a:rPr lang="fr-FR" sz="2400" dirty="0"/>
              <a:t>raccordé à un réseau d’égouts ou de drainage</a:t>
            </a:r>
            <a:r>
              <a:rPr lang="en-US" sz="2400" dirty="0"/>
              <a:t>.</a:t>
            </a:r>
          </a:p>
          <a:p>
            <a:endParaRPr lang="en-US" sz="3000" dirty="0"/>
          </a:p>
          <a:p>
            <a:endParaRPr lang="en-GB" sz="3000" dirty="0"/>
          </a:p>
        </p:txBody>
      </p:sp>
    </p:spTree>
    <p:extLst>
      <p:ext uri="{BB962C8B-B14F-4D97-AF65-F5344CB8AC3E}">
        <p14:creationId xmlns:p14="http://schemas.microsoft.com/office/powerpoint/2010/main" val="198411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44007"/>
            <a:ext cx="10515600" cy="1185862"/>
          </a:xfrm>
        </p:spPr>
        <p:txBody>
          <a:bodyPr>
            <a:normAutofit/>
          </a:bodyPr>
          <a:lstStyle/>
          <a:p>
            <a:pPr algn="ctr"/>
            <a:r>
              <a:rPr lang="fr-FR" sz="6600" b="1" dirty="0"/>
              <a:t>Composants du SAA</a:t>
            </a:r>
          </a:p>
        </p:txBody>
      </p:sp>
      <p:sp>
        <p:nvSpPr>
          <p:cNvPr id="4" name="Slide Number Placeholder 3"/>
          <p:cNvSpPr>
            <a:spLocks noGrp="1"/>
          </p:cNvSpPr>
          <p:nvPr>
            <p:ph type="sldNum" sz="quarter" idx="12"/>
          </p:nvPr>
        </p:nvSpPr>
        <p:spPr/>
        <p:txBody>
          <a:bodyPr/>
          <a:lstStyle/>
          <a:p>
            <a:fld id="{3AF06680-C8A7-4B16-9D12-C8E67A63F5D0}" type="slidenum">
              <a:rPr lang="en-ZA" smtClean="0"/>
              <a:t>9</a:t>
            </a:fld>
            <a:endParaRPr lang="en-ZA" dirty="0"/>
          </a:p>
        </p:txBody>
      </p:sp>
    </p:spTree>
    <p:extLst>
      <p:ext uri="{BB962C8B-B14F-4D97-AF65-F5344CB8AC3E}">
        <p14:creationId xmlns:p14="http://schemas.microsoft.com/office/powerpoint/2010/main" val="363954505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18085</TotalTime>
  <Words>4411</Words>
  <Application>Microsoft Office PowerPoint</Application>
  <PresentationFormat>Widescreen</PresentationFormat>
  <Paragraphs>692</Paragraphs>
  <Slides>62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MS PGothic</vt:lpstr>
      <vt:lpstr>Arial</vt:lpstr>
      <vt:lpstr>Arial Black</vt:lpstr>
      <vt:lpstr>Calibri</vt:lpstr>
      <vt:lpstr>Calibri Light</vt:lpstr>
      <vt:lpstr>Cambria</vt:lpstr>
      <vt:lpstr>MS Mincho</vt:lpstr>
      <vt:lpstr>Times New Roman</vt:lpstr>
      <vt:lpstr>Wingdings</vt:lpstr>
      <vt:lpstr>1_Office Theme</vt:lpstr>
      <vt:lpstr>Organisation ISO et SANS/ISO 30500</vt:lpstr>
      <vt:lpstr>PowerPoint Presentation</vt:lpstr>
      <vt:lpstr>PowerPoint Presentation</vt:lpstr>
      <vt:lpstr>PowerPoint Presentation</vt:lpstr>
      <vt:lpstr>PowerPoint Presentation</vt:lpstr>
      <vt:lpstr>SANS/ISO 30500</vt:lpstr>
      <vt:lpstr>PowerPoint Presentation</vt:lpstr>
      <vt:lpstr>PowerPoint Presentation</vt:lpstr>
      <vt:lpstr>Composants du SAA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Comprendre la norme SANS/ISO 30500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Mary</dc:creator>
  <cp:lastModifiedBy>Attiya Sayyed</cp:lastModifiedBy>
  <cp:revision>423</cp:revision>
  <dcterms:created xsi:type="dcterms:W3CDTF">2019-10-07T11:05:55Z</dcterms:created>
  <dcterms:modified xsi:type="dcterms:W3CDTF">2020-05-28T17:34:19Z</dcterms:modified>
</cp:coreProperties>
</file>