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0"/>
  </p:notesMasterIdLst>
  <p:handoutMasterIdLst>
    <p:handoutMasterId r:id="rId21"/>
  </p:handoutMasterIdLst>
  <p:sldIdLst>
    <p:sldId id="276" r:id="rId2"/>
    <p:sldId id="257" r:id="rId3"/>
    <p:sldId id="261" r:id="rId4"/>
    <p:sldId id="286" r:id="rId5"/>
    <p:sldId id="269" r:id="rId6"/>
    <p:sldId id="280" r:id="rId7"/>
    <p:sldId id="262" r:id="rId8"/>
    <p:sldId id="263" r:id="rId9"/>
    <p:sldId id="256" r:id="rId10"/>
    <p:sldId id="285" r:id="rId11"/>
    <p:sldId id="271" r:id="rId12"/>
    <p:sldId id="274" r:id="rId13"/>
    <p:sldId id="265" r:id="rId14"/>
    <p:sldId id="275" r:id="rId15"/>
    <p:sldId id="284" r:id="rId16"/>
    <p:sldId id="270" r:id="rId17"/>
    <p:sldId id="277" r:id="rId18"/>
    <p:sldId id="281" r:id="rId19"/>
  </p:sldIdLst>
  <p:sldSz cx="12192000" cy="6858000"/>
  <p:notesSz cx="6858000" cy="9144000"/>
  <p:custDataLst>
    <p:tags r:id="rId22"/>
  </p:custDataLst>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8448" autoAdjust="0"/>
  </p:normalViewPr>
  <p:slideViewPr>
    <p:cSldViewPr snapToGrid="0" snapToObjects="1">
      <p:cViewPr varScale="1">
        <p:scale>
          <a:sx n="56" d="100"/>
          <a:sy n="56" d="100"/>
        </p:scale>
        <p:origin x="1080" y="44"/>
      </p:cViewPr>
      <p:guideLst/>
    </p:cSldViewPr>
  </p:slid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9C2CC1-78D1-F74F-A143-A8C6013D1B30}" type="datetimeFigureOut">
              <a:rPr lang="en-US" smtClean="0"/>
              <a:t>6/16/2026</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39FED7F-2DB6-3C4E-A6FC-5467CCE30A76}"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H-UzBsslSc" TargetMode="External"/><Relationship Id="rId7" Type="http://schemas.openxmlformats.org/officeDocument/2006/relationships/hyperlink" Target="https://www.youtube.com/user/ansidotorg/playlists?view=50&amp;sort=dd&amp;shelf_id=5"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v.youku.com/v_show/id_XNDc4MjczOTIyOA==.html?spm=a2hbt.13141534.app.5~5!2~5!2~5~5~5!2~5~5!2~5!2~5!2~5~5!3~A" TargetMode="External"/><Relationship Id="rId5" Type="http://schemas.openxmlformats.org/officeDocument/2006/relationships/hyperlink" Target="https://www.youtube.com/watch?v=5W4FvUuEjoE" TargetMode="External"/><Relationship Id="rId4" Type="http://schemas.openxmlformats.org/officeDocument/2006/relationships/hyperlink" Target="https://www.youtube.com/watch?v=UEJhNzE-p-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YwMjYxMDk0NA==.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t" TargetMode="External"/><Relationship Id="rId10" Type="http://schemas.openxmlformats.org/officeDocument/2006/relationships/hyperlink" Target="https://v.youku.com/v_show/id_XNDc4MzA0OTkyOA==.html" TargetMode="External"/><Relationship Id="rId4" Type="http://schemas.openxmlformats.org/officeDocument/2006/relationships/hyperlink" Target="https://www.youtube.com/watch?v=Gxl_DB-peqc" TargetMode="External"/><Relationship Id="rId9" Type="http://schemas.openxmlformats.org/officeDocument/2006/relationships/hyperlink" Target="https://www.youtube.com/user/ansidotorg/playlists?view=50&amp;sort=dd&amp;shelf_id=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2</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dirty="0"/>
              <a:t>请选择</a:t>
            </a:r>
            <a:r>
              <a:rPr lang="zh" sz="1200" kern="1200" dirty="0">
                <a:solidFill>
                  <a:schemeClr val="tx1"/>
                </a:solidFill>
                <a:effectLst/>
                <a:latin typeface="+mn-lt"/>
                <a:ea typeface="+mn-ea"/>
                <a:cs typeface="+mn-cs"/>
              </a:rPr>
              <a:t>您喜欢的语言观看一段关于该标准如何改善水质、卫生和个人卫生习惯的短片：</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What’s a Standard, and How Does it Benefit Global Water and Sanitation?(English Subtitles) </a:t>
            </a:r>
            <a:r>
              <a:rPr lang="zh" sz="1200" u="sng" kern="1200" dirty="0">
                <a:solidFill>
                  <a:schemeClr val="tx1"/>
                </a:solidFill>
                <a:effectLst/>
                <a:latin typeface="+mn-lt"/>
                <a:ea typeface="+mn-ea"/>
                <a:cs typeface="+mn-cs"/>
                <a:hlinkClick r:id="rId3"/>
              </a:rPr>
              <a:t>https://www.youtube.com/watch?v=tH-UzBsslSc</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Qu’est-ce qu’une norme et quels sont ses avantages pour le secteur de l’eau et l’assainissement (sous-titres Français) </a:t>
            </a:r>
            <a:r>
              <a:rPr lang="zh" sz="1200" u="sng" kern="1200" dirty="0">
                <a:solidFill>
                  <a:schemeClr val="tx1"/>
                </a:solidFill>
                <a:effectLst/>
                <a:latin typeface="+mn-lt"/>
                <a:ea typeface="+mn-ea"/>
                <a:cs typeface="+mn-cs"/>
                <a:hlinkClick r:id="rId4"/>
              </a:rPr>
              <a:t>https://www.youtube.com/watch?v=UEJhNzE-p-I</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Que é uma Norma e como beneficia a água e o saneamento global? (legendas) </a:t>
            </a:r>
            <a:r>
              <a:rPr lang="en-US" sz="1200" b="0" kern="1200" dirty="0">
                <a:solidFill>
                  <a:schemeClr val="tx1"/>
                </a:solidFill>
                <a:effectLst/>
                <a:latin typeface="+mn-lt"/>
                <a:ea typeface="+mn-ea"/>
                <a:cs typeface="+mn-cs"/>
              </a:rPr>
              <a:t>https://youtu.be/zxv-7lPT1xQ</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What’s a Standard, and How Does it Benefit Global Water and Sanitation? // 什么是标准， 它对于全球水和卫生有何益处？</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5"/>
              </a:rPr>
              <a:t>https://www.youtube.com/watch?v=5W4FvUuEjoE</a:t>
            </a:r>
            <a:r>
              <a:rPr lang="zh" sz="1200" u="none" kern="1200" dirty="0">
                <a:solidFill>
                  <a:schemeClr val="tx1"/>
                </a:solidFill>
                <a:effectLst/>
                <a:latin typeface="+mn-lt"/>
                <a:ea typeface="+mn-ea"/>
                <a:cs typeface="+mn-cs"/>
              </a:rPr>
              <a:t> </a:t>
            </a:r>
            <a:r>
              <a:rPr lang="zh" sz="1200" b="1" u="none" kern="1200" dirty="0">
                <a:solidFill>
                  <a:schemeClr val="tx1"/>
                </a:solidFill>
                <a:effectLst/>
                <a:latin typeface="+mn-lt"/>
                <a:ea typeface="+mn-ea"/>
                <a:cs typeface="+mn-cs"/>
              </a:rPr>
              <a:t>或</a:t>
            </a:r>
            <a:r>
              <a:rPr lang="en" sz="1200" b="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https://v.youku.com/v_show/id_XNDc4MjczOTIyOA==.html?spm=a2hbt.13141534.app.5~5!2~5!2~5~5~5!2~5~5!2~5!2~5!2~5~5!3~A</a:t>
            </a:r>
            <a:endParaRPr lang="en-US" sz="1200"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u="none" kern="1200" dirty="0">
                <a:solidFill>
                  <a:schemeClr val="tx1"/>
                </a:solidFill>
                <a:effectLst/>
                <a:latin typeface="+mn-lt"/>
                <a:ea typeface="+mn-ea"/>
                <a:cs typeface="+mn-cs"/>
              </a:rPr>
              <a:t>请在此处查看所有视频：</a:t>
            </a:r>
            <a:r>
              <a:rPr lang="zh" dirty="0">
                <a:hlinkClick r:id="rId7"/>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11</a:t>
            </a:fld>
            <a:endParaRPr lang="en-US"/>
          </a:p>
        </p:txBody>
      </p:sp>
    </p:spTree>
    <p:extLst>
      <p:ext uri="{BB962C8B-B14F-4D97-AF65-F5344CB8AC3E}">
        <p14:creationId xmlns:p14="http://schemas.microsoft.com/office/powerpoint/2010/main" val="3670901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为了满足标准要求，原型厕所和产品必须符合固体物排放、液体排放、气味、空气排放和噪声排放的质量标准，并符合安全性、功能性、可用性、可靠性、可维护性以及与环境保护目标兼容性的某些标准</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12</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200" kern="1200">
                <a:solidFill>
                  <a:schemeClr val="tx1"/>
                </a:solidFill>
                <a:effectLst/>
                <a:latin typeface="+mn-lt"/>
                <a:ea typeface="+mn-ea"/>
                <a:cs typeface="+mn-cs"/>
              </a:rPr>
              <a:t>采用ISO30500对[填写您的国家/地区名称]有诸多好处。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这样可以省时省钱：政策制定者不必花费资源来确保产品的安全，生产商将获得一个指导方针，以生产出符合国际标准的产品，使产品更容易进入市场。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监管机构和政府将能够利用不断更新的信息和经验来源，以确保使用最有效的卫生处理系统。 </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13</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该标准将提高企业广泛生产、销售和部署该技术的能力，并通过使用得到普遍认可的系统以及利用对ISO名称的信任，促进国际贸易。 </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14</a:t>
            </a:fld>
            <a:endParaRPr lang="en-US"/>
          </a:p>
        </p:txBody>
      </p:sp>
    </p:spTree>
    <p:extLst>
      <p:ext uri="{BB962C8B-B14F-4D97-AF65-F5344CB8AC3E}">
        <p14:creationId xmlns:p14="http://schemas.microsoft.com/office/powerpoint/2010/main" val="73510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这些厕所的最终用户将获得可靠、安全、卫生和无异味的体验，甚至可能产生副产品供社区重复使用。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15</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zh"/>
              <a:t>请访问 </a:t>
            </a:r>
            <a:r>
              <a:rPr lang="zh">
                <a:hlinkClick r:id="rId3"/>
              </a:rPr>
              <a:t>https://sanitation.ansi.org/Standard/StandardAdoptionMap</a:t>
            </a:r>
            <a:r>
              <a:rPr lang="zh"/>
              <a:t>，以获得最新地图</a:t>
            </a:r>
            <a:endParaRPr lang="en-US" baseline="0" dirty="0"/>
          </a:p>
        </p:txBody>
      </p:sp>
    </p:spTree>
    <p:extLst>
      <p:ext uri="{BB962C8B-B14F-4D97-AF65-F5344CB8AC3E}">
        <p14:creationId xmlns:p14="http://schemas.microsoft.com/office/powerpoint/2010/main" val="145799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17</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有效的卫生设施能够实现更加健康、安全的生活品质，但目前世界上仍有20多亿人无法使用安全、清洁的厕所，这种情况每年造成100多万人可预防的死亡。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3</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dirty="0"/>
              <a:t>无下水管道厕所卫生处理系统是一种带有预制集成处理装置的厕所系统。这听起来未免有些复杂，但对用户而言，其实很简单，甚至比目前使用的厕所更简单。 </a:t>
            </a:r>
          </a:p>
          <a:p>
            <a:pPr marL="171450" indent="-171450" rtl="0">
              <a:buFont typeface="Arial" panose="020B0604020202020204" pitchFamily="34" charset="0"/>
              <a:buChar char="•"/>
            </a:pPr>
            <a:r>
              <a:rPr lang="zh" dirty="0"/>
              <a:t>无论是蹲便器、座式便器还是其他类型的便器，前端组件都是一样的。 </a:t>
            </a:r>
          </a:p>
          <a:p>
            <a:pPr marL="171450" indent="-171450" rtl="0">
              <a:buFont typeface="Arial" panose="020B0604020202020204" pitchFamily="34" charset="0"/>
              <a:buChar char="•"/>
            </a:pPr>
            <a:r>
              <a:rPr lang="zh" dirty="0"/>
              <a:t>无下水管道厕所卫生处理系统的后端组件负责收集、输送和充分处理卫处理生系统中的特定输入物，以便安全地再利用或处理卫生处理系统产生的固体、液体和气体输出物。 </a:t>
            </a:r>
          </a:p>
          <a:p>
            <a:pPr marL="171450" indent="-171450" rtl="0">
              <a:buFont typeface="Arial" panose="020B0604020202020204" pitchFamily="34" charset="0"/>
              <a:buChar char="•"/>
            </a:pPr>
            <a:r>
              <a:rPr lang="zh" dirty="0"/>
              <a:t>该系统的后端无需连接下水道或排水系统，因此不需要水冲洗，也不需要清掏化粪池或坑厕。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4</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dirty="0"/>
              <a:t>非常荣幸，今天能有机会在这里，就[国家/地区]最近通过的两项国际无下水管道厕所卫生处理标准，展开讨论。在我开始演讲之前，请观看这段2分钟的标准讲解视频。</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dirty="0"/>
              <a:t>请您观看用您选择的语言讲解的2分钟卫生标准</a:t>
            </a:r>
            <a:r>
              <a:rPr lang="zh" sz="1200" kern="1200" dirty="0">
                <a:solidFill>
                  <a:schemeClr val="tx1"/>
                </a:solidFill>
                <a:effectLst/>
                <a:latin typeface="+mn-lt"/>
                <a:ea typeface="+mn-ea"/>
                <a:cs typeface="+mn-cs"/>
              </a:rPr>
              <a:t>视频：</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(English Subtitles) </a:t>
            </a:r>
            <a:r>
              <a:rPr lang="zh"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Normes d'assainissement en 2 minutes (sous-titres Français) </a:t>
            </a:r>
            <a:r>
              <a:rPr lang="zh"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Normas de saneamento em 2 minutos (legendas) </a:t>
            </a:r>
            <a:r>
              <a:rPr lang="en-US" sz="1200" u="sng" kern="1200" dirty="0">
                <a:solidFill>
                  <a:schemeClr val="tx1"/>
                </a:solidFill>
                <a:effectLst/>
                <a:latin typeface="+mn-lt"/>
                <a:ea typeface="+mn-ea"/>
                <a:cs typeface="+mn-cs"/>
                <a:hlinkClick r:id="rId5"/>
              </a:rPr>
              <a:t>https://www.youtube.com/watch?v=9TJPg1AkoJ0&amp;t</a:t>
            </a:r>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(Chinese subtitles)/ 两分钟了解卫生标准 </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6"/>
              </a:rPr>
              <a:t>https://www.youtube.com/watch?v=ASPT3YMJdNo</a:t>
            </a:r>
            <a:r>
              <a:rPr lang="zh" sz="1200" u="sng" kern="1200" dirty="0">
                <a:solidFill>
                  <a:schemeClr val="tx1"/>
                </a:solidFill>
                <a:effectLst/>
                <a:latin typeface="+mn-lt"/>
                <a:ea typeface="+mn-ea"/>
                <a:cs typeface="+mn-cs"/>
              </a:rPr>
              <a:t> </a:t>
            </a:r>
            <a:r>
              <a:rPr lang="zh" sz="1200" b="1" u="none" kern="1200" dirty="0">
                <a:solidFill>
                  <a:schemeClr val="tx1"/>
                </a:solidFill>
                <a:effectLst/>
                <a:latin typeface="+mn-lt"/>
                <a:ea typeface="+mn-ea"/>
                <a:cs typeface="+mn-cs"/>
              </a:rPr>
              <a:t> </a:t>
            </a:r>
            <a:r>
              <a:rPr lang="zh" sz="1200" u="sng"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或</a:t>
            </a:r>
            <a:r>
              <a:rPr lang="zh" sz="1200" u="sng" kern="1200" dirty="0">
                <a:solidFill>
                  <a:srgbClr val="0563C1"/>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en-US" sz="1200" u="sng" kern="1200" dirty="0">
                <a:solidFill>
                  <a:schemeClr val="tx1"/>
                </a:solidFill>
                <a:effectLst/>
                <a:latin typeface="+mn-lt"/>
                <a:ea typeface="+mn-ea"/>
                <a:cs typeface="+mn-cs"/>
                <a:hlinkClick r:id="rId8"/>
              </a:rPr>
              <a:t>https://v.youku.com/v_show/id_XNDc4MzA0OTkyOA==.html?spm=a2hbt.13141534.app.5~5!2~5!2~5~5~5!2~5~5!2~5!2~5!2~5~5~A</a:t>
            </a: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u="none" kern="1200" dirty="0">
                <a:solidFill>
                  <a:schemeClr val="tx1"/>
                </a:solidFill>
                <a:effectLst/>
                <a:latin typeface="+mn-lt"/>
                <a:ea typeface="+mn-ea"/>
                <a:cs typeface="+mn-cs"/>
              </a:rPr>
              <a:t>请在此处查看所有视频：</a:t>
            </a:r>
            <a:r>
              <a:rPr lang="zh" dirty="0">
                <a:hlinkClick r:id="rId9"/>
              </a:rPr>
              <a:t>https://www.youtube.com/user/ansidotorg/playlists?view=50&amp;sort=dd&amp;shelf_id=5</a:t>
            </a:r>
            <a:endParaRPr lang="en-US" dirty="0"/>
          </a:p>
          <a:p>
            <a:pPr marL="0" indent="0" rtl="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hlinkClick r:id="rId10"/>
              </a:rPr>
              <a:t>https://v.youku.com/v_show/id_XNDc4MzA0OTkyOA==.html</a:t>
            </a:r>
            <a:endParaRPr lang="en-US" sz="1200" kern="1200" dirty="0">
              <a:solidFill>
                <a:schemeClr val="tx1"/>
              </a:solidFill>
              <a:effectLst/>
              <a:latin typeface="+mn-lt"/>
              <a:ea typeface="+mn-ea"/>
              <a:cs typeface="+mn-cs"/>
            </a:endParaRPr>
          </a:p>
          <a:p>
            <a:pPr marL="0" indent="0" rtl="0">
              <a:buFont typeface="Arial" panose="020B0604020202020204" pitchFamily="34" charset="0"/>
              <a:buNone/>
            </a:pPr>
            <a:endParaRPr lang="en-US" dirty="0"/>
          </a:p>
          <a:p>
            <a:pPr marL="0" indent="0" rtl="0">
              <a:buFont typeface="Arial" panose="020B0604020202020204" pitchFamily="34" charset="0"/>
              <a:buNone/>
            </a:pPr>
            <a:r>
              <a:rPr lang="zh" dirty="0"/>
              <a:t>现在，视频已经播放完了，有什么问题吗？如果没有，我们就直接开始介绍。</a:t>
            </a: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5</a:t>
            </a:fld>
            <a:endParaRPr lang="en-US" dirty="0"/>
          </a:p>
        </p:txBody>
      </p:sp>
    </p:spTree>
    <p:extLst>
      <p:ext uri="{BB962C8B-B14F-4D97-AF65-F5344CB8AC3E}">
        <p14:creationId xmlns:p14="http://schemas.microsoft.com/office/powerpoint/2010/main" val="4105780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a:t>在大多数情况下，前端看起来与传统的厕所系统（包括小便器、蹲便器、座便器）基本相似；而且用户也不会意识到这种卫生处理系统的后端完全不同于习惯的厕所后端。 </a:t>
            </a:r>
          </a:p>
          <a:p>
            <a:pPr marL="171450" indent="-171450" rtl="0">
              <a:buFont typeface="Arial" panose="020B0604020202020204" pitchFamily="34" charset="0"/>
              <a:buChar char="•"/>
            </a:pPr>
            <a:r>
              <a:rPr lang="zh"/>
              <a:t>不过，这种卫生处理系统的后端相当复杂。后端使用一系列生物或化学到物理的单元过程（例如厌氧和好氧消化、燃烧、电化学消毒、膜）处理输入物（粪便、尿液、经血、厕纸、肛门清洗液）。 </a:t>
            </a:r>
          </a:p>
          <a:p>
            <a:pPr marL="628650" lvl="1" indent="-171450" rtl="0">
              <a:buFont typeface="Arial" panose="020B0604020202020204" pitchFamily="34" charset="0"/>
              <a:buChar char="•"/>
            </a:pPr>
            <a:r>
              <a:rPr lang="zh"/>
              <a:t>有些系统只使用这些技术或流程中的一种，而其他系统则结合使用各种流程。</a:t>
            </a:r>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6</a:t>
            </a:fld>
            <a:endParaRPr lang="en-US"/>
          </a:p>
        </p:txBody>
      </p:sp>
    </p:spTree>
    <p:extLst>
      <p:ext uri="{BB962C8B-B14F-4D97-AF65-F5344CB8AC3E}">
        <p14:creationId xmlns:p14="http://schemas.microsoft.com/office/powerpoint/2010/main" val="329417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无下水管道厕所卫生处理系统的概念图，如ISO 30500标准所示。</a:t>
            </a:r>
            <a:endParaRPr lang="en-US" dirty="0"/>
          </a:p>
        </p:txBody>
      </p:sp>
      <p:sp>
        <p:nvSpPr>
          <p:cNvPr id="4" name="Slide Number Placeholder 3"/>
          <p:cNvSpPr>
            <a:spLocks noGrp="1"/>
          </p:cNvSpPr>
          <p:nvPr>
            <p:ph type="sldNum" sz="quarter" idx="10"/>
          </p:nvPr>
        </p:nvSpPr>
        <p:spPr/>
        <p:txBody>
          <a:bodyPr rtlCol="0"/>
          <a:lstStyle/>
          <a:p>
            <a:pPr rtl="0"/>
            <a:fld id="{79E93119-44EB-4843-BB2D-287C2286127C}" type="slidenum">
              <a:rPr lang="en-US" smtClean="0"/>
              <a:t>7</a:t>
            </a:fld>
            <a:endParaRPr lang="en-US"/>
          </a:p>
        </p:txBody>
      </p:sp>
    </p:spTree>
    <p:extLst>
      <p:ext uri="{BB962C8B-B14F-4D97-AF65-F5344CB8AC3E}">
        <p14:creationId xmlns:p14="http://schemas.microsoft.com/office/powerpoint/2010/main" val="16713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无下水管道厕所卫生处理系统（NSSS）和ISO 30500将惠及所有社区</a:t>
            </a:r>
          </a:p>
          <a:p>
            <a:pPr marL="171450" lvl="0" indent="-171450" rtl="0">
              <a:buFont typeface="Arial" panose="020B0604020202020204" pitchFamily="34" charset="0"/>
              <a:buChar char="•"/>
            </a:pPr>
            <a:r>
              <a:rPr lang="zh" sz="1200" kern="1200">
                <a:solidFill>
                  <a:schemeClr val="tx1"/>
                </a:solidFill>
                <a:effectLst/>
                <a:latin typeface="+mn-lt"/>
                <a:ea typeface="+mn-ea"/>
                <a:cs typeface="+mn-cs"/>
              </a:rPr>
              <a:t>在高收入社区，NSSS是一种可持续的解决方案，可以替代目前普遍使用的过度用水和用电、不经济的卫生处理系统</a:t>
            </a:r>
          </a:p>
          <a:p>
            <a:pPr marL="171450" lvl="0" indent="-171450" rtl="0">
              <a:buFont typeface="Arial" panose="020B0604020202020204" pitchFamily="34" charset="0"/>
              <a:buChar char="•"/>
            </a:pPr>
            <a:r>
              <a:rPr lang="zh" sz="1200" kern="1200">
                <a:solidFill>
                  <a:schemeClr val="tx1"/>
                </a:solidFill>
                <a:effectLst/>
                <a:latin typeface="+mn-lt"/>
                <a:ea typeface="+mn-ea"/>
                <a:cs typeface="+mn-cs"/>
              </a:rPr>
              <a:t>在低收入社区，这些系统可以提供更安全、卫生的选项，并且无需持续的电力供应或连接下水管道</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8</a:t>
            </a:fld>
            <a:endParaRPr lang="en-US"/>
          </a:p>
        </p:txBody>
      </p:sp>
    </p:spTree>
    <p:extLst>
      <p:ext uri="{BB962C8B-B14F-4D97-AF65-F5344CB8AC3E}">
        <p14:creationId xmlns:p14="http://schemas.microsoft.com/office/powerpoint/2010/main" val="257284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早在2016年，ANSI就开始与ISO接洽，旨在制定可持续、无下水管道厕所卫生处理系统（最终成为ISO 30500）国际标准。 </a:t>
            </a:r>
          </a:p>
          <a:p>
            <a:pPr marL="342900" indent="-342900" rtl="0">
              <a:buFont typeface="Arial" panose="020B0604020202020204" pitchFamily="34" charset="0"/>
              <a:buChar char="•"/>
            </a:pPr>
            <a:r>
              <a:rPr lang="zh" sz="1200">
                <a:effectLst/>
                <a:latin typeface="Helvetica Neue"/>
                <a:ea typeface="Helvetica Neue"/>
                <a:cs typeface="Helvetica Neue"/>
                <a:sym typeface="Helvetica Neue"/>
              </a:rPr>
              <a:t>由来自全球的专家（包括来自工业、政府、学术界和非政府组织的代表）组成的委员会（PC 305）制定标准之后，夸祖鲁-纳塔尔大学于2017年在南非开始了原型测试。原型厕所（试图满足ISO30500性能和测试标准）也在印度和中国进行了测试。</a:t>
            </a:r>
          </a:p>
          <a:p>
            <a:pPr marL="342900" indent="-342900" rtl="0">
              <a:buFont typeface="Arial" panose="020B0604020202020204" pitchFamily="34" charset="0"/>
              <a:buChar char="•"/>
            </a:pPr>
            <a:r>
              <a:rPr lang="zh" sz="1200">
                <a:effectLst/>
                <a:latin typeface="Helvetica Neue"/>
                <a:ea typeface="Helvetica Neue"/>
                <a:cs typeface="Helvetica Neue"/>
                <a:sym typeface="Helvetica Neue"/>
              </a:rPr>
              <a:t>自2018年以来，ANSI一直倡导促进国家认可该标准。ANSI认为，无下水管道厕所卫生处理标准在改变世界各地社区方面，拥有巨大潜力。如果您对无下水管道厕所卫生处理标准有任何疑问，请联系ANSI或您的国家标准机构。</a:t>
            </a:r>
            <a:endParaRPr lang="en-US" sz="1100" dirty="0"/>
          </a:p>
          <a:p>
            <a:pPr marL="0" indent="0" rtl="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9</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fr-FR"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10</a:t>
            </a:fld>
            <a:endParaRPr lang="en-US"/>
          </a:p>
        </p:txBody>
      </p:sp>
    </p:spTree>
    <p:extLst>
      <p:ext uri="{BB962C8B-B14F-4D97-AF65-F5344CB8AC3E}">
        <p14:creationId xmlns:p14="http://schemas.microsoft.com/office/powerpoint/2010/main" val="4062312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rtlCol="0" anchor="t"/>
          <a:lstStyle>
            <a:lvl1pPr marL="0" indent="0" algn="r">
              <a:buNone/>
              <a:defRPr/>
            </a:lvl1pPr>
          </a:lstStyle>
          <a:p>
            <a:pPr lvl="0" rtl="0"/>
            <a:r>
              <a:rPr lang="zh"/>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rtlCol="0" anchor="ctr" anchorCtr="0"/>
          <a:lstStyle>
            <a:lvl1pPr algn="r">
              <a:defRPr b="1">
                <a:solidFill>
                  <a:srgbClr val="0A55A3"/>
                </a:solidFill>
              </a:defRPr>
            </a:lvl1pPr>
          </a:lstStyle>
          <a:p>
            <a:pPr rtl="0"/>
            <a:r>
              <a:rPr lang="zh"/>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rtlCol="0"/>
          <a:lstStyle/>
          <a:p>
            <a:pPr rtl="0"/>
            <a:r>
              <a:rPr lang="zh"/>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rtlCol="0"/>
          <a:lstStyle/>
          <a:p>
            <a:pPr rtl="0"/>
            <a:r>
              <a:rPr lang="zh"/>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rtlCol="0" anchor="ctr" anchorCtr="0"/>
          <a:lstStyle>
            <a:lvl1pPr algn="r">
              <a:defRPr b="1" baseline="0">
                <a:solidFill>
                  <a:srgbClr val="0A55A3"/>
                </a:solidFill>
              </a:defRPr>
            </a:lvl1pPr>
          </a:lstStyle>
          <a:p>
            <a:pPr rtl="0"/>
            <a:r>
              <a:rPr lang="zh"/>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rtlCol="0" anchor="ctr"/>
          <a:lstStyle>
            <a:lvl1pPr marL="228600" indent="-228600">
              <a:spcBef>
                <a:spcPts val="600"/>
              </a:spcBef>
              <a:buClr>
                <a:srgbClr val="0A55A3"/>
              </a:buClr>
              <a:buSzPct val="75000"/>
              <a:buFont typeface="PingFang SC Regular" panose="020B0400000000000000" pitchFamily="34" charset="-122"/>
              <a:buChar char="＋"/>
              <a:defRPr>
                <a:solidFill>
                  <a:srgbClr val="0A55A3"/>
                </a:solidFill>
              </a:defRPr>
            </a:lvl1pPr>
            <a:lvl2pPr marL="685800" indent="-228600">
              <a:spcBef>
                <a:spcPts val="600"/>
              </a:spcBef>
              <a:buClr>
                <a:srgbClr val="0A55A3"/>
              </a:buClr>
              <a:buSzPct val="75000"/>
              <a:buFont typeface="PingFang SC Regular" panose="020B0400000000000000" pitchFamily="34" charset="-122"/>
              <a:buChar char="﹣"/>
              <a:defRPr>
                <a:solidFill>
                  <a:srgbClr val="0A55A3"/>
                </a:solidFill>
              </a:defRPr>
            </a:lvl2pPr>
            <a:lvl3pPr marL="1143000" indent="-228600">
              <a:spcBef>
                <a:spcPts val="600"/>
              </a:spcBef>
              <a:buClr>
                <a:srgbClr val="0A55A3"/>
              </a:buClr>
              <a:buSzPct val="75000"/>
              <a:buFont typeface="PingFang SC Regular" panose="020B0400000000000000" pitchFamily="34" charset="-122"/>
              <a:buChar char="﹣"/>
              <a:defRPr>
                <a:solidFill>
                  <a:srgbClr val="0A55A3"/>
                </a:solidFill>
              </a:defRPr>
            </a:lvl3pPr>
            <a:lvl4pPr marL="1600200" indent="-228600">
              <a:spcBef>
                <a:spcPts val="600"/>
              </a:spcBef>
              <a:buClr>
                <a:srgbClr val="0A55A3"/>
              </a:buClr>
              <a:buSzPct val="75000"/>
              <a:buFont typeface="PingFang SC Regular" panose="020B0400000000000000" pitchFamily="34" charset="-122"/>
              <a:buChar char="﹣"/>
              <a:defRPr>
                <a:solidFill>
                  <a:srgbClr val="0A55A3"/>
                </a:solidFill>
              </a:defRPr>
            </a:lvl4pPr>
            <a:lvl5pPr marL="2057400" indent="-228600">
              <a:spcBef>
                <a:spcPts val="600"/>
              </a:spcBef>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p>
            <a:pPr rtl="0"/>
            <a:r>
              <a:rPr lang="zh"/>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rtlCol="0"/>
          <a:lstStyle/>
          <a:p>
            <a:pPr rtl="0"/>
            <a:r>
              <a:rPr lang="zh"/>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rtlCol="0"/>
          <a:lstStyle/>
          <a:p>
            <a:pPr rtl="0"/>
            <a:r>
              <a:rPr lang="en-US"/>
              <a:t>5/19/2020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rtlCol="0"/>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rtlCol="0"/>
          <a:lstStyle/>
          <a:p>
            <a:pPr rtl="0"/>
            <a:r>
              <a:rPr lang="en-US"/>
              <a:t>5/19/2020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rtlCol="0"/>
          <a:lstStyle/>
          <a:p>
            <a:pPr rtl="0"/>
            <a:r>
              <a:rPr lang="en-US"/>
              <a:t>5/19/2020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rtl="0"/>
            <a:r>
              <a:rPr lang="en-US"/>
              <a:t>5/19/2020</a:t>
            </a:r>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rtl="0"/>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hyperlink" Target="https://youtu.be/zxv-7lPT1xQ" TargetMode="External"/><Relationship Id="rId3" Type="http://schemas.openxmlformats.org/officeDocument/2006/relationships/notesSlide" Target="../notesSlides/notesSlide10.xml"/><Relationship Id="rId7" Type="http://schemas.openxmlformats.org/officeDocument/2006/relationships/hyperlink" Target="https://www.youtube.com/watch?v=UEJhNzE-p-I" TargetMode="Externa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hyperlink" Target="https://www.youtube.com/watch?v=tH-UzBsslSc" TargetMode="External"/><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hyperlink" Target="https://v.youku.com/v_show/id_XNDc4MjczOTIyOA==.html?spm=a2hbt.13141534.app.5~5!2~5!2~5~5~5!2~5~5!2~5!2~5!2~5~5!3~A"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4.xml"/><Relationship Id="rId7" Type="http://schemas.openxmlformats.org/officeDocument/2006/relationships/hyperlink" Target="https://www.youtube.com/watch?v=9TJPg1AkoJ0&amp;t"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5.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9.ti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a:xfrm>
            <a:off x="170924" y="2515235"/>
            <a:ext cx="5107658" cy="1325880"/>
          </a:xfrm>
        </p:spPr>
        <p:txBody>
          <a:bodyPr rtlCol="0">
            <a:normAutofit/>
          </a:bodyPr>
          <a:lstStyle/>
          <a:p>
            <a:pPr rtl="0"/>
            <a:r>
              <a:rPr lang="zh" dirty="0"/>
              <a:t>日程：新型家用厕所</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rtlCol="0"/>
          <a:lstStyle/>
          <a:p>
            <a:pPr rtl="0"/>
            <a:r>
              <a:rPr lang="zh"/>
              <a:t>需求</a:t>
            </a:r>
          </a:p>
          <a:p>
            <a:pPr rtl="0"/>
            <a:r>
              <a:rPr lang="zh"/>
              <a:t>技术</a:t>
            </a:r>
          </a:p>
          <a:p>
            <a:pPr rtl="0"/>
            <a:r>
              <a:rPr lang="zh"/>
              <a:t>意义</a:t>
            </a:r>
          </a:p>
          <a:p>
            <a:pPr rtl="0"/>
            <a:r>
              <a:rPr lang="zh"/>
              <a:t>您的职责</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rtlCol="0"/>
          <a:lstStyle/>
          <a:p>
            <a:pPr rtl="0"/>
            <a:fld id="{FA0B7275-42E7-9344-8EE7-3495E2503A86}" type="slidenum">
              <a:rPr lang="en-US" smtClean="0"/>
              <a:t>2</a:t>
            </a:fld>
            <a:endParaRPr lang="en-US"/>
          </a:p>
        </p:txBody>
      </p:sp>
    </p:spTree>
    <p:custDataLst>
      <p:tags r:id="rId1"/>
    </p:custDataLst>
    <p:extLst>
      <p:ext uri="{BB962C8B-B14F-4D97-AF65-F5344CB8AC3E}">
        <p14:creationId xmlns:p14="http://schemas.microsoft.com/office/powerpoint/2010/main" val="301897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lstStyle/>
          <a:p>
            <a:pPr rtl="0"/>
            <a:fld id="{FA0B7275-42E7-9344-8EE7-3495E2503A86}" type="slidenum">
              <a:rPr lang="en-US" smtClean="0"/>
              <a:t>11</a:t>
            </a:fld>
            <a:endParaRPr lang="en-US"/>
          </a:p>
        </p:txBody>
      </p:sp>
      <p:grpSp>
        <p:nvGrpSpPr>
          <p:cNvPr id="6" name="Group 5"/>
          <p:cNvGrpSpPr/>
          <p:nvPr/>
        </p:nvGrpSpPr>
        <p:grpSpPr>
          <a:xfrm>
            <a:off x="280647" y="266413"/>
            <a:ext cx="9170645" cy="5476465"/>
            <a:chOff x="1592090" y="266413"/>
            <a:chExt cx="9170645" cy="5476465"/>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65548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 name="TextBox 9"/>
          <p:cNvSpPr txBox="1"/>
          <p:nvPr/>
        </p:nvSpPr>
        <p:spPr>
          <a:xfrm>
            <a:off x="3188751" y="304374"/>
            <a:ext cx="5295218" cy="369332"/>
          </a:xfrm>
          <a:prstGeom prst="rect">
            <a:avLst/>
          </a:prstGeom>
          <a:solidFill>
            <a:schemeClr val="bg1"/>
          </a:solidFill>
          <a:ln>
            <a:solidFill>
              <a:schemeClr val="bg1">
                <a:lumMod val="85000"/>
              </a:schemeClr>
            </a:solidFill>
          </a:ln>
        </p:spPr>
        <p:txBody>
          <a:bodyPr wrap="square" rtlCol="0">
            <a:spAutoFit/>
          </a:bodyPr>
          <a:lstStyle/>
          <a:p>
            <a:r>
              <a:rPr lang="zh" altLang="en-US" dirty="0"/>
              <a:t>什么是标准， 它对于全球水和卫生有何益处？</a:t>
            </a:r>
            <a:endParaRPr lang="zh" dirty="0"/>
          </a:p>
        </p:txBody>
      </p:sp>
      <p:pic>
        <p:nvPicPr>
          <p:cNvPr id="2" name="Picture 1"/>
          <p:cNvPicPr>
            <a:picLocks noChangeAspect="1"/>
          </p:cNvPicPr>
          <p:nvPr/>
        </p:nvPicPr>
        <p:blipFill>
          <a:blip r:embed="rId5"/>
          <a:stretch>
            <a:fillRect/>
          </a:stretch>
        </p:blipFill>
        <p:spPr>
          <a:xfrm>
            <a:off x="280647" y="1172308"/>
            <a:ext cx="8514530" cy="4570570"/>
          </a:xfrm>
          <a:prstGeom prst="rect">
            <a:avLst/>
          </a:prstGeom>
        </p:spPr>
      </p:pic>
      <p:sp>
        <p:nvSpPr>
          <p:cNvPr id="11" name="Rectangle 10"/>
          <p:cNvSpPr/>
          <p:nvPr/>
        </p:nvSpPr>
        <p:spPr>
          <a:xfrm>
            <a:off x="9882625" y="1034576"/>
            <a:ext cx="2104372" cy="1815882"/>
          </a:xfrm>
          <a:prstGeom prst="rect">
            <a:avLst/>
          </a:prstGeom>
        </p:spPr>
        <p:txBody>
          <a:bodyPr wrap="square" rtlCol="0">
            <a:spAutoFit/>
          </a:bodyPr>
          <a:lstStyle/>
          <a:p>
            <a:pPr rtl="0"/>
            <a:r>
              <a:rPr lang="zh" sz="2800" dirty="0">
                <a:hlinkClick r:id="rId6"/>
              </a:rPr>
              <a:t>English</a:t>
            </a:r>
            <a:r>
              <a:rPr lang="zh" sz="2800" dirty="0"/>
              <a:t> </a:t>
            </a:r>
          </a:p>
          <a:p>
            <a:pPr rtl="0"/>
            <a:r>
              <a:rPr lang="zh" sz="2800" dirty="0">
                <a:hlinkClick r:id="rId7"/>
              </a:rPr>
              <a:t>Français</a:t>
            </a:r>
            <a:r>
              <a:rPr lang="zh" sz="2800" dirty="0"/>
              <a:t> </a:t>
            </a:r>
          </a:p>
          <a:p>
            <a:pPr rtl="0"/>
            <a:r>
              <a:rPr lang="zh" sz="2800" dirty="0">
                <a:hlinkClick r:id="rId8"/>
              </a:rPr>
              <a:t>Português</a:t>
            </a:r>
            <a:endParaRPr lang="en-US" sz="2800" dirty="0"/>
          </a:p>
          <a:p>
            <a:pPr rtl="0"/>
            <a:r>
              <a:rPr lang="zh" sz="2800" dirty="0">
                <a:hlinkClick r:id="rId9"/>
              </a:rPr>
              <a:t>中文</a:t>
            </a:r>
            <a:endParaRPr lang="en-US" altLang="ja-JP" sz="2800" dirty="0"/>
          </a:p>
        </p:txBody>
      </p:sp>
    </p:spTree>
    <p:custDataLst>
      <p:tags r:id="rId1"/>
    </p:custDataLst>
    <p:extLst>
      <p:ext uri="{BB962C8B-B14F-4D97-AF65-F5344CB8AC3E}">
        <p14:creationId xmlns:p14="http://schemas.microsoft.com/office/powerpoint/2010/main" val="217592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rtlCol="0"/>
          <a:lstStyle/>
          <a:p>
            <a:pPr rtl="0"/>
            <a:r>
              <a:rPr lang="zh"/>
              <a:t>ISO规范</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p:txBody>
          <a:bodyPr rtlCol="0">
            <a:normAutofit fontScale="92500" lnSpcReduction="10000"/>
          </a:bodyPr>
          <a:lstStyle/>
          <a:p>
            <a:pPr marL="0" indent="0" rtl="0">
              <a:buNone/>
            </a:pPr>
            <a:r>
              <a:rPr lang="zh" b="1"/>
              <a:t>质量指标</a:t>
            </a:r>
          </a:p>
          <a:p>
            <a:pPr rtl="0"/>
            <a:r>
              <a:rPr lang="zh"/>
              <a:t>固体和液体排放</a:t>
            </a:r>
          </a:p>
          <a:p>
            <a:pPr rtl="0"/>
            <a:r>
              <a:rPr lang="zh"/>
              <a:t>气体、气味和噪声排放</a:t>
            </a:r>
          </a:p>
          <a:p>
            <a:pPr rtl="0"/>
            <a:endParaRPr lang="en-US" dirty="0"/>
          </a:p>
          <a:p>
            <a:pPr marL="0" indent="0" rtl="0">
              <a:buNone/>
            </a:pPr>
            <a:r>
              <a:rPr lang="zh" b="1"/>
              <a:t>生产标准</a:t>
            </a:r>
          </a:p>
          <a:p>
            <a:pPr rtl="0"/>
            <a:r>
              <a:rPr lang="zh"/>
              <a:t>安全性</a:t>
            </a:r>
          </a:p>
          <a:p>
            <a:pPr rtl="0"/>
            <a:r>
              <a:rPr lang="zh"/>
              <a:t>功能性</a:t>
            </a:r>
          </a:p>
          <a:p>
            <a:pPr rtl="0"/>
            <a:r>
              <a:rPr lang="zh"/>
              <a:t>可用性</a:t>
            </a:r>
          </a:p>
          <a:p>
            <a:pPr rtl="0"/>
            <a:r>
              <a:rPr lang="zh"/>
              <a:t>可靠性</a:t>
            </a:r>
          </a:p>
          <a:p>
            <a:pPr rtl="0"/>
            <a:r>
              <a:rPr lang="zh"/>
              <a:t>可维护性</a:t>
            </a:r>
          </a:p>
          <a:p>
            <a:pPr rtl="0"/>
            <a:r>
              <a:rPr lang="zh"/>
              <a:t>与环境保护目标的相容性</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rtlCol="0"/>
          <a:lstStyle/>
          <a:p>
            <a:pPr rtl="0"/>
            <a:fld id="{FA0B7275-42E7-9344-8EE7-3495E2503A86}" type="slidenum">
              <a:rPr lang="en-US" smtClean="0"/>
              <a:t>12</a:t>
            </a:fld>
            <a:endParaRPr lang="en-US"/>
          </a:p>
        </p:txBody>
      </p:sp>
    </p:spTree>
    <p:custDataLst>
      <p:tags r:id="rId1"/>
    </p:custDataLst>
    <p:extLst>
      <p:ext uri="{BB962C8B-B14F-4D97-AF65-F5344CB8AC3E}">
        <p14:creationId xmlns:p14="http://schemas.microsoft.com/office/powerpoint/2010/main" val="1084996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533387" cy="1325880"/>
          </a:xfrm>
        </p:spPr>
        <p:txBody>
          <a:bodyPr rtlCol="0"/>
          <a:lstStyle/>
          <a:p>
            <a:pPr rtl="0"/>
            <a:r>
              <a:rPr lang="zh" dirty="0"/>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这是为政策制定者提供的</a:t>
            </a:r>
            <a:r>
              <a:rPr lang="zh" b="1"/>
              <a:t>工具</a:t>
            </a:r>
            <a:r>
              <a:rPr lang="zh"/>
              <a:t>，旨在建立更加具有可持续性的卫生处理系统</a:t>
            </a:r>
          </a:p>
          <a:p>
            <a:pPr marL="0" indent="0" rtl="0">
              <a:buNone/>
            </a:pPr>
            <a:endParaRPr lang="en-US" dirty="0"/>
          </a:p>
          <a:p>
            <a:pPr lvl="1" rtl="0"/>
            <a:r>
              <a:rPr lang="zh" b="1"/>
              <a:t>促进</a:t>
            </a:r>
            <a:r>
              <a:rPr lang="zh"/>
              <a:t>创新</a:t>
            </a:r>
          </a:p>
          <a:p>
            <a:pPr lvl="1" rtl="0"/>
            <a:r>
              <a:rPr lang="zh" b="1"/>
              <a:t>打破</a:t>
            </a:r>
            <a:r>
              <a:rPr lang="zh"/>
              <a:t>国际市场的贸易壁垒</a:t>
            </a:r>
          </a:p>
          <a:p>
            <a:pPr lvl="1" rtl="0"/>
            <a:r>
              <a:rPr lang="zh" b="1"/>
              <a:t>节约</a:t>
            </a:r>
            <a:r>
              <a:rPr lang="zh"/>
              <a:t>宝贵的水资源</a:t>
            </a:r>
          </a:p>
          <a:p>
            <a:pPr lvl="1" rtl="0"/>
            <a:r>
              <a:rPr lang="zh" b="1"/>
              <a:t>实现</a:t>
            </a:r>
            <a:r>
              <a:rPr lang="zh"/>
              <a:t>SDG目标</a:t>
            </a:r>
          </a:p>
          <a:p>
            <a:pPr lvl="1" rtl="0"/>
            <a:r>
              <a:rPr lang="zh" b="1"/>
              <a:t>刺激</a:t>
            </a:r>
            <a:r>
              <a:rPr lang="zh"/>
              <a:t>经济发展</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13</a:t>
            </a:fld>
            <a:endParaRPr lang="en-US"/>
          </a:p>
        </p:txBody>
      </p:sp>
    </p:spTree>
    <p:custDataLst>
      <p:tags r:id="rId1"/>
    </p:custDataLst>
    <p:extLst>
      <p:ext uri="{BB962C8B-B14F-4D97-AF65-F5344CB8AC3E}">
        <p14:creationId xmlns:p14="http://schemas.microsoft.com/office/powerpoint/2010/main" val="125030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548627" cy="1325880"/>
          </a:xfrm>
        </p:spPr>
        <p:txBody>
          <a:bodyPr rtlCol="0"/>
          <a:lstStyle/>
          <a:p>
            <a:pPr rtl="0"/>
            <a:r>
              <a:rPr lang="zh" dirty="0"/>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作为在最需要的地方广泛生产、销售和部署该卫生处理技术的</a:t>
            </a:r>
            <a:r>
              <a:rPr lang="zh" b="1"/>
              <a:t>指南</a:t>
            </a:r>
          </a:p>
          <a:p>
            <a:pPr marL="0" indent="0" rtl="0">
              <a:buNone/>
            </a:pPr>
            <a:endParaRPr lang="en-US" dirty="0"/>
          </a:p>
          <a:p>
            <a:pPr lvl="1" rtl="0"/>
            <a:r>
              <a:rPr lang="zh" b="1"/>
              <a:t>提供</a:t>
            </a:r>
            <a:r>
              <a:rPr lang="zh"/>
              <a:t>基准，确保质量和安全  </a:t>
            </a:r>
          </a:p>
          <a:p>
            <a:pPr lvl="1" rtl="0"/>
            <a:r>
              <a:rPr lang="zh" b="1"/>
              <a:t>提高</a:t>
            </a:r>
            <a:r>
              <a:rPr lang="zh"/>
              <a:t>生产力和效率</a:t>
            </a:r>
          </a:p>
          <a:p>
            <a:pPr lvl="1" rtl="0"/>
            <a:r>
              <a:rPr lang="zh" b="1"/>
              <a:t>尽量减少</a:t>
            </a:r>
            <a:r>
              <a:rPr lang="zh"/>
              <a:t>浪费和错误</a:t>
            </a:r>
          </a:p>
          <a:p>
            <a:pPr lvl="1" rtl="0"/>
            <a:r>
              <a:rPr lang="zh" b="1"/>
              <a:t>降低</a:t>
            </a:r>
            <a:r>
              <a:rPr lang="zh"/>
              <a:t>成本</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14</a:t>
            </a:fld>
            <a:endParaRPr lang="en-US"/>
          </a:p>
        </p:txBody>
      </p:sp>
    </p:spTree>
    <p:custDataLst>
      <p:tags r:id="rId1"/>
    </p:custDataLst>
    <p:extLst>
      <p:ext uri="{BB962C8B-B14F-4D97-AF65-F5344CB8AC3E}">
        <p14:creationId xmlns:p14="http://schemas.microsoft.com/office/powerpoint/2010/main" val="401649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472427" cy="1325880"/>
          </a:xfrm>
        </p:spPr>
        <p:txBody>
          <a:bodyPr rtlCol="0"/>
          <a:lstStyle/>
          <a:p>
            <a:pPr rtl="0"/>
            <a:r>
              <a:rPr lang="zh"/>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为家庭和社区提供</a:t>
            </a:r>
            <a:r>
              <a:rPr lang="zh" b="1"/>
              <a:t>安全、可靠、卫生的厕所</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15</a:t>
            </a:fld>
            <a:endParaRPr lang="en-US"/>
          </a:p>
        </p:txBody>
      </p:sp>
    </p:spTree>
    <p:custDataLst>
      <p:tags r:id="rId1"/>
    </p:custDataLst>
    <p:extLst>
      <p:ext uri="{BB962C8B-B14F-4D97-AF65-F5344CB8AC3E}">
        <p14:creationId xmlns:p14="http://schemas.microsoft.com/office/powerpoint/2010/main" val="278894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rtlCol="0">
            <a:normAutofit/>
          </a:bodyPr>
          <a:lstStyle/>
          <a:p>
            <a:pPr algn="ctr" rtl="0"/>
            <a:r>
              <a:rPr lang="zh" sz="3300"/>
              <a:t>ISO 30500和ISO 24521的国家采用情况</a:t>
            </a:r>
          </a:p>
        </p:txBody>
      </p:sp>
      <p:sp>
        <p:nvSpPr>
          <p:cNvPr id="8" name="TextBox 7"/>
          <p:cNvSpPr txBox="1"/>
          <p:nvPr/>
        </p:nvSpPr>
        <p:spPr>
          <a:xfrm>
            <a:off x="3502636" y="1024577"/>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zh-CN" altLang="en-US" sz="1600" dirty="0">
                <a:solidFill>
                  <a:srgbClr val="3F648B"/>
                </a:solidFill>
                <a:latin typeface="+mj-lt"/>
              </a:rPr>
              <a:t>截至</a:t>
            </a:r>
            <a:r>
              <a:rPr lang="en-US" altLang="zh-CN" sz="1600" dirty="0">
                <a:solidFill>
                  <a:srgbClr val="3F648B"/>
                </a:solidFill>
                <a:latin typeface="+mj-lt"/>
              </a:rPr>
              <a:t>2026</a:t>
            </a:r>
            <a:r>
              <a:rPr lang="zh-CN" altLang="en-US" sz="1600" dirty="0">
                <a:solidFill>
                  <a:srgbClr val="3F648B"/>
                </a:solidFill>
                <a:latin typeface="+mj-lt"/>
              </a:rPr>
              <a:t>年</a:t>
            </a:r>
            <a:r>
              <a:rPr lang="en-US" altLang="zh-CN" sz="1600" dirty="0">
                <a:solidFill>
                  <a:srgbClr val="3F648B"/>
                </a:solidFill>
                <a:latin typeface="+mj-lt"/>
              </a:rPr>
              <a:t>6</a:t>
            </a:r>
            <a:r>
              <a:rPr lang="zh-CN" altLang="en-US" sz="1600" dirty="0">
                <a:solidFill>
                  <a:srgbClr val="3F648B"/>
                </a:solidFill>
                <a:latin typeface="+mj-lt"/>
              </a:rPr>
              <a:t>月已采纳的国家</a:t>
            </a:r>
            <a:r>
              <a:rPr lang="en-US" altLang="zh-CN" sz="1600" dirty="0">
                <a:solidFill>
                  <a:srgbClr val="3F648B"/>
                </a:solidFill>
                <a:latin typeface="+mj-lt"/>
              </a:rPr>
              <a:t>/</a:t>
            </a:r>
            <a:r>
              <a:rPr lang="zh-CN" altLang="en-US" sz="1600" dirty="0">
                <a:solidFill>
                  <a:srgbClr val="3F648B"/>
                </a:solidFill>
                <a:latin typeface="+mj-lt"/>
              </a:rPr>
              <a:t>地区地图</a:t>
            </a:r>
            <a:endParaRPr lang="zh" sz="1600" dirty="0">
              <a:solidFill>
                <a:srgbClr val="3F648B"/>
              </a:solidFill>
              <a:latin typeface="+mj-lt"/>
            </a:endParaRPr>
          </a:p>
        </p:txBody>
      </p:sp>
      <p:pic>
        <p:nvPicPr>
          <p:cNvPr id="2" name="Picture 1"/>
          <p:cNvPicPr>
            <a:picLocks noChangeAspect="1"/>
          </p:cNvPicPr>
          <p:nvPr/>
        </p:nvPicPr>
        <p:blipFill>
          <a:blip r:embed="rId4"/>
          <a:srcRect/>
          <a:stretch/>
        </p:blipFill>
        <p:spPr>
          <a:xfrm>
            <a:off x="3613312" y="6445377"/>
            <a:ext cx="4965375" cy="556953"/>
          </a:xfrm>
          <a:prstGeom prst="rect">
            <a:avLst/>
          </a:prstGeom>
        </p:spPr>
      </p:pic>
      <p:sp>
        <p:nvSpPr>
          <p:cNvPr id="7" name="CasetăText 7">
            <a:extLst>
              <a:ext uri="{FF2B5EF4-FFF2-40B4-BE49-F238E27FC236}">
                <a16:creationId xmlns:a16="http://schemas.microsoft.com/office/drawing/2014/main" id="{2EAA6462-EDC2-4E90-B32C-33E799E3A621}"/>
              </a:ext>
            </a:extLst>
          </p:cNvPr>
          <p:cNvSpPr txBox="1"/>
          <p:nvPr/>
        </p:nvSpPr>
        <p:spPr>
          <a:xfrm>
            <a:off x="3593899" y="6449639"/>
            <a:ext cx="965200" cy="276999"/>
          </a:xfrm>
          <a:prstGeom prst="rect">
            <a:avLst/>
          </a:prstGeom>
          <a:noFill/>
        </p:spPr>
        <p:txBody>
          <a:bodyPr wrap="square" rtlCol="0">
            <a:spAutoFit/>
          </a:bodyPr>
          <a:lstStyle/>
          <a:p>
            <a:pPr rtl="0"/>
            <a:r>
              <a:rPr lang="zh" sz="1200" b="1">
                <a:latin typeface="Arial" panose="020B0604020202020204" pitchFamily="34" charset="0"/>
                <a:cs typeface="Arial" panose="020B0604020202020204" pitchFamily="34" charset="0"/>
              </a:rPr>
              <a:t>图释：</a:t>
            </a:r>
          </a:p>
        </p:txBody>
      </p:sp>
      <p:sp>
        <p:nvSpPr>
          <p:cNvPr id="9" name="CasetăText 7">
            <a:extLst>
              <a:ext uri="{FF2B5EF4-FFF2-40B4-BE49-F238E27FC236}">
                <a16:creationId xmlns:a16="http://schemas.microsoft.com/office/drawing/2014/main" id="{F0F84EDA-DA61-413B-90C1-D82B27C7C1B5}"/>
              </a:ext>
            </a:extLst>
          </p:cNvPr>
          <p:cNvSpPr txBox="1"/>
          <p:nvPr/>
        </p:nvSpPr>
        <p:spPr>
          <a:xfrm>
            <a:off x="4710318" y="6444795"/>
            <a:ext cx="965200"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30500</a:t>
            </a:r>
            <a:endParaRPr lang="en-US" sz="1200" b="1" dirty="0">
              <a:latin typeface="Arial" panose="020B0604020202020204" pitchFamily="34" charset="0"/>
              <a:cs typeface="Arial" panose="020B0604020202020204" pitchFamily="34" charset="0"/>
            </a:endParaRPr>
          </a:p>
        </p:txBody>
      </p:sp>
      <p:sp>
        <p:nvSpPr>
          <p:cNvPr id="10" name="CasetăText 7">
            <a:extLst>
              <a:ext uri="{FF2B5EF4-FFF2-40B4-BE49-F238E27FC236}">
                <a16:creationId xmlns:a16="http://schemas.microsoft.com/office/drawing/2014/main" id="{668FDB81-366C-4616-940D-1946BB5277C5}"/>
              </a:ext>
            </a:extLst>
          </p:cNvPr>
          <p:cNvSpPr txBox="1"/>
          <p:nvPr/>
        </p:nvSpPr>
        <p:spPr>
          <a:xfrm>
            <a:off x="5881468" y="6423529"/>
            <a:ext cx="965200"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24521</a:t>
            </a:r>
            <a:endParaRPr lang="en-US" sz="1200" b="1" dirty="0">
              <a:latin typeface="Arial" panose="020B0604020202020204" pitchFamily="34" charset="0"/>
              <a:cs typeface="Arial" panose="020B0604020202020204" pitchFamily="34" charset="0"/>
            </a:endParaRPr>
          </a:p>
        </p:txBody>
      </p:sp>
      <p:sp>
        <p:nvSpPr>
          <p:cNvPr id="11" name="CasetăText 7">
            <a:extLst>
              <a:ext uri="{FF2B5EF4-FFF2-40B4-BE49-F238E27FC236}">
                <a16:creationId xmlns:a16="http://schemas.microsoft.com/office/drawing/2014/main" id="{47C400A9-BF64-4763-90A6-502994DEDEFF}"/>
              </a:ext>
            </a:extLst>
          </p:cNvPr>
          <p:cNvSpPr txBox="1"/>
          <p:nvPr/>
        </p:nvSpPr>
        <p:spPr>
          <a:xfrm>
            <a:off x="7150303" y="6434162"/>
            <a:ext cx="1599016"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30500和ISO 24521</a:t>
            </a:r>
            <a:endParaRPr lang="en-US" sz="12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3B09B9C-6F08-95AA-F802-26422F748F8F}"/>
              </a:ext>
            </a:extLst>
          </p:cNvPr>
          <p:cNvPicPr>
            <a:picLocks noChangeAspect="1"/>
          </p:cNvPicPr>
          <p:nvPr/>
        </p:nvPicPr>
        <p:blipFill>
          <a:blip r:embed="rId5"/>
          <a:stretch>
            <a:fillRect/>
          </a:stretch>
        </p:blipFill>
        <p:spPr>
          <a:xfrm>
            <a:off x="1943100" y="1342934"/>
            <a:ext cx="7877175" cy="4955972"/>
          </a:xfrm>
          <a:prstGeom prst="rect">
            <a:avLst/>
          </a:prstGeom>
        </p:spPr>
      </p:pic>
    </p:spTree>
    <p:custDataLst>
      <p:tags r:id="rId1"/>
    </p:custDataLst>
    <p:extLst>
      <p:ext uri="{BB962C8B-B14F-4D97-AF65-F5344CB8AC3E}">
        <p14:creationId xmlns:p14="http://schemas.microsoft.com/office/powerpoint/2010/main" val="299896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a:xfrm>
            <a:off x="221492" y="2531110"/>
            <a:ext cx="5036307" cy="1325880"/>
          </a:xfrm>
        </p:spPr>
        <p:txBody>
          <a:bodyPr rtlCol="0"/>
          <a:lstStyle/>
          <a:p>
            <a:pPr rtl="0"/>
            <a:r>
              <a:rPr lang="zh" dirty="0"/>
              <a:t>您的职责和后续工作</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a:xfrm>
            <a:off x="5802922" y="914400"/>
            <a:ext cx="5683392" cy="5074024"/>
          </a:xfrm>
        </p:spPr>
        <p:txBody>
          <a:bodyPr rtlCol="0">
            <a:normAutofit/>
          </a:bodyPr>
          <a:lstStyle/>
          <a:p>
            <a:pPr marL="0" indent="0" rtl="0">
              <a:buNone/>
            </a:pPr>
            <a:r>
              <a:rPr lang="zh" b="1"/>
              <a:t>您</a:t>
            </a:r>
            <a:r>
              <a:rPr lang="zh"/>
              <a:t>如何推动标准的采用和使用？</a:t>
            </a:r>
          </a:p>
          <a:p>
            <a:pPr marL="0" indent="0" rtl="0">
              <a:lnSpc>
                <a:spcPct val="100000"/>
              </a:lnSpc>
              <a:buNone/>
            </a:pPr>
            <a:endParaRPr lang="en-US" dirty="0"/>
          </a:p>
          <a:p>
            <a:pPr rtl="0">
              <a:lnSpc>
                <a:spcPct val="100000"/>
              </a:lnSpc>
            </a:pPr>
            <a:r>
              <a:rPr lang="zh" b="1"/>
              <a:t>确定</a:t>
            </a:r>
            <a:r>
              <a:rPr lang="zh"/>
              <a:t>已经实施的主要卫生标准、法规或法律</a:t>
            </a:r>
          </a:p>
          <a:p>
            <a:pPr lvl="0" rtl="0">
              <a:lnSpc>
                <a:spcPct val="100000"/>
              </a:lnSpc>
            </a:pPr>
            <a:r>
              <a:rPr lang="zh" b="1"/>
              <a:t>了解</a:t>
            </a:r>
            <a:r>
              <a:rPr lang="zh"/>
              <a:t>国家采用新国际标准的过程</a:t>
            </a:r>
          </a:p>
          <a:p>
            <a:pPr lvl="0" rtl="0">
              <a:lnSpc>
                <a:spcPct val="100000"/>
              </a:lnSpc>
            </a:pPr>
            <a:r>
              <a:rPr lang="zh" b="1"/>
              <a:t>主办</a:t>
            </a:r>
            <a:r>
              <a:rPr lang="zh"/>
              <a:t>国家研讨会，为国家或社区的利益相关方普及知识</a:t>
            </a:r>
          </a:p>
          <a:p>
            <a:pPr lvl="0" rtl="0">
              <a:lnSpc>
                <a:spcPct val="100000"/>
              </a:lnSpc>
            </a:pPr>
            <a:r>
              <a:rPr lang="zh" b="1"/>
              <a:t>收集</a:t>
            </a:r>
            <a:r>
              <a:rPr lang="zh"/>
              <a:t>关键利益相关方的想法并促使其购买产品</a:t>
            </a:r>
          </a:p>
          <a:p>
            <a:pPr lvl="0" rtl="0">
              <a:lnSpc>
                <a:spcPct val="100000"/>
              </a:lnSpc>
            </a:pPr>
            <a:r>
              <a:rPr lang="zh"/>
              <a:t>为WASH行业的员工</a:t>
            </a:r>
            <a:r>
              <a:rPr lang="zh" b="1"/>
              <a:t>开展</a:t>
            </a:r>
            <a:r>
              <a:rPr lang="zh"/>
              <a:t>培训</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rtlCol="0"/>
          <a:lstStyle/>
          <a:p>
            <a:pPr rtl="0"/>
            <a:fld id="{FA0B7275-42E7-9344-8EE7-3495E2503A86}" type="slidenum">
              <a:rPr lang="en-US" smtClean="0"/>
              <a:t>17</a:t>
            </a:fld>
            <a:endParaRPr lang="en-US"/>
          </a:p>
        </p:txBody>
      </p:sp>
    </p:spTree>
    <p:custDataLst>
      <p:tags r:id="rId1"/>
    </p:custDataLst>
    <p:extLst>
      <p:ext uri="{BB962C8B-B14F-4D97-AF65-F5344CB8AC3E}">
        <p14:creationId xmlns:p14="http://schemas.microsoft.com/office/powerpoint/2010/main" val="299077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p:txBody>
          <a:bodyPr rtlCol="0"/>
          <a:lstStyle/>
          <a:p>
            <a:pPr rtl="0"/>
            <a:r>
              <a:rPr lang="zh"/>
              <a:t>ANSI将为您提供帮助</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rtlCol="0"/>
          <a:lstStyle/>
          <a:p>
            <a:pPr rtl="0"/>
            <a:r>
              <a:rPr lang="zh"/>
              <a:t>伙</a:t>
            </a:r>
            <a:r>
              <a:rPr lang="zh" dirty="0"/>
              <a:t>伴关系和网络</a:t>
            </a:r>
          </a:p>
          <a:p>
            <a:pPr rtl="0"/>
            <a:r>
              <a:rPr lang="zh" dirty="0"/>
              <a:t>提供一对一的技术支持，推动标准的采用</a:t>
            </a:r>
          </a:p>
          <a:p>
            <a:pPr rtl="0"/>
            <a:r>
              <a:rPr lang="zh" dirty="0"/>
              <a:t>持续的和后续的援助，以支持标准实施和使用</a:t>
            </a:r>
          </a:p>
          <a:p>
            <a:pPr rtl="0"/>
            <a:r>
              <a:rPr lang="zh" dirty="0"/>
              <a:t>提供其他的教育和培训材料</a:t>
            </a:r>
          </a:p>
          <a:p>
            <a:pPr rtl="0"/>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rtlCol="0"/>
          <a:lstStyle/>
          <a:p>
            <a:pPr rtl="0"/>
            <a:fld id="{FA0B7275-42E7-9344-8EE7-3495E2503A86}" type="slidenum">
              <a:rPr lang="en-US" smtClean="0"/>
              <a:t>18</a:t>
            </a:fld>
            <a:endParaRPr lang="en-US"/>
          </a:p>
        </p:txBody>
      </p:sp>
    </p:spTree>
    <p:custDataLst>
      <p:tags r:id="rId1"/>
    </p:custDataLst>
    <p:extLst>
      <p:ext uri="{BB962C8B-B14F-4D97-AF65-F5344CB8AC3E}">
        <p14:creationId xmlns:p14="http://schemas.microsoft.com/office/powerpoint/2010/main" val="37585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lstStyle/>
          <a:p>
            <a:pPr rtl="0"/>
            <a:fld id="{FA0B7275-42E7-9344-8EE7-3495E2503A86}" type="slidenum">
              <a:rPr lang="en-US" smtClean="0"/>
              <a:pPr rtl="0"/>
              <a:t>19</a:t>
            </a:fld>
            <a:endParaRPr lang="en-US"/>
          </a:p>
        </p:txBody>
      </p:sp>
      <p:sp>
        <p:nvSpPr>
          <p:cNvPr id="13" name="Text Placeholder 12">
            <a:extLst>
              <a:ext uri="{FF2B5EF4-FFF2-40B4-BE49-F238E27FC236}">
                <a16:creationId xmlns:a16="http://schemas.microsoft.com/office/drawing/2014/main" id="{8374AE34-0E19-144E-9463-7ECF56489B02}"/>
              </a:ext>
            </a:extLst>
          </p:cNvPr>
          <p:cNvSpPr>
            <a:spLocks noGrp="1"/>
          </p:cNvSpPr>
          <p:nvPr>
            <p:ph type="body" idx="1"/>
          </p:nvPr>
        </p:nvSpPr>
        <p:spPr/>
        <p:txBody>
          <a:bodyPr rtlCol="0">
            <a:normAutofit lnSpcReduction="10000"/>
          </a:bodyPr>
          <a:lstStyle/>
          <a:p>
            <a:pPr rtl="0"/>
            <a:r>
              <a:rPr lang="zh" b="1"/>
              <a:t>ISO 30500</a:t>
            </a:r>
          </a:p>
          <a:p>
            <a:pPr rtl="0"/>
            <a:r>
              <a:rPr lang="zh"/>
              <a:t>尊严</a:t>
            </a:r>
          </a:p>
          <a:p>
            <a:pPr rtl="0"/>
            <a:r>
              <a:rPr lang="zh"/>
              <a:t>进展</a:t>
            </a:r>
          </a:p>
          <a:p>
            <a:pPr rtl="0"/>
            <a:r>
              <a:rPr lang="zh"/>
              <a:t>繁荣</a:t>
            </a:r>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rtlCol="0">
            <a:normAutofit/>
          </a:bodyPr>
          <a:lstStyle/>
          <a:p>
            <a:pPr rtl="0"/>
            <a:r>
              <a:rPr lang="zh" sz="2000" b="1">
                <a:hlinkClick r:id="rId3"/>
              </a:rPr>
              <a:t>https://sanitation.ansi.org/</a:t>
            </a:r>
            <a:endParaRPr lang="en-US" sz="2000" b="1" dirty="0"/>
          </a:p>
          <a:p>
            <a:pPr rtl="0"/>
            <a:r>
              <a:rPr lang="zh" sz="2000"/>
              <a:t>sanitation@ansi.org</a:t>
            </a:r>
          </a:p>
        </p:txBody>
      </p:sp>
    </p:spTree>
    <p:custDataLst>
      <p:tags r:id="rId1"/>
    </p:custDataLst>
    <p:extLst>
      <p:ext uri="{BB962C8B-B14F-4D97-AF65-F5344CB8AC3E}">
        <p14:creationId xmlns:p14="http://schemas.microsoft.com/office/powerpoint/2010/main" val="30931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705679" y="2766218"/>
            <a:ext cx="3000908" cy="1325880"/>
          </a:xfrm>
        </p:spPr>
        <p:txBody>
          <a:bodyPr rtlCol="0"/>
          <a:lstStyle/>
          <a:p>
            <a:pPr rtl="0"/>
            <a:r>
              <a:rPr lang="zh"/>
              <a:t>挑战</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rtlCol="0" anchor="ctr"/>
          <a:lstStyle/>
          <a:p>
            <a:pPr rtl="0"/>
            <a:r>
              <a:rPr lang="zh" b="1"/>
              <a:t>20亿</a:t>
            </a:r>
            <a:r>
              <a:rPr lang="zh"/>
              <a:t>人无法使用安全、干净的厕所</a:t>
            </a:r>
          </a:p>
          <a:p>
            <a:pPr marL="0" indent="0" rtl="0">
              <a:buNone/>
            </a:pPr>
            <a:endParaRPr lang="en-US" dirty="0"/>
          </a:p>
          <a:p>
            <a:pPr rtl="0"/>
            <a:r>
              <a:rPr lang="zh"/>
              <a:t>每年有</a:t>
            </a:r>
            <a:r>
              <a:rPr lang="zh" b="1"/>
              <a:t>100万</a:t>
            </a:r>
            <a:r>
              <a:rPr lang="zh"/>
              <a:t>人的死亡原因是可预防的</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rtlCol="0"/>
          <a:lstStyle/>
          <a:p>
            <a:pPr rtl="0"/>
            <a:fld id="{FA0B7275-42E7-9344-8EE7-3495E2503A86}" type="slidenum">
              <a:rPr lang="en-US" smtClean="0"/>
              <a:pPr/>
              <a:t>3</a:t>
            </a:fld>
            <a:endParaRPr lang="en-US"/>
          </a:p>
        </p:txBody>
      </p:sp>
    </p:spTree>
    <p:custDataLst>
      <p:tags r:id="rId1"/>
    </p:custDataLst>
    <p:extLst>
      <p:ext uri="{BB962C8B-B14F-4D97-AF65-F5344CB8AC3E}">
        <p14:creationId xmlns:p14="http://schemas.microsoft.com/office/powerpoint/2010/main" val="169065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p:txBody>
          <a:bodyPr rtlCol="0"/>
          <a:lstStyle/>
          <a:p>
            <a:pPr rtl="0"/>
            <a:r>
              <a:rPr lang="zh"/>
              <a:t>解决方案</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p:txBody>
          <a:bodyPr rtlCol="0" anchor="ctr">
            <a:normAutofit/>
          </a:bodyPr>
          <a:lstStyle/>
          <a:p>
            <a:pPr marL="0" indent="0" rtl="0">
              <a:buNone/>
            </a:pPr>
            <a:r>
              <a:rPr lang="zh" b="1"/>
              <a:t>ISO 30500</a:t>
            </a:r>
            <a:r>
              <a:rPr lang="zh"/>
              <a:t>是一份介绍了</a:t>
            </a:r>
            <a:r>
              <a:rPr lang="zh" b="1"/>
              <a:t>新型、技术中立家用厕所</a:t>
            </a:r>
            <a:r>
              <a:rPr lang="zh"/>
              <a:t>产品规范的技术文件</a:t>
            </a:r>
          </a:p>
          <a:p>
            <a:pPr marL="0" indent="0" rtl="0">
              <a:buNone/>
            </a:pPr>
            <a:endParaRPr lang="en-US" dirty="0"/>
          </a:p>
          <a:p>
            <a:pPr rtl="0"/>
            <a:r>
              <a:rPr lang="zh"/>
              <a:t>无需连接下水道或排水系统</a:t>
            </a:r>
          </a:p>
          <a:p>
            <a:pPr rtl="0"/>
            <a:r>
              <a:rPr lang="zh"/>
              <a:t>自行处理废物 </a:t>
            </a:r>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rtlCol="0"/>
          <a:lstStyle/>
          <a:p>
            <a:pPr rtl="0"/>
            <a:fld id="{FA0B7275-42E7-9344-8EE7-3495E2503A86}" type="slidenum">
              <a:rPr lang="en-US" smtClean="0"/>
              <a:t>4</a:t>
            </a:fld>
            <a:endParaRPr lang="en-US"/>
          </a:p>
        </p:txBody>
      </p:sp>
    </p:spTree>
    <p:custDataLst>
      <p:tags r:id="rId1"/>
    </p:custDataLst>
    <p:extLst>
      <p:ext uri="{BB962C8B-B14F-4D97-AF65-F5344CB8AC3E}">
        <p14:creationId xmlns:p14="http://schemas.microsoft.com/office/powerpoint/2010/main" val="335936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6644EF50-947A-45D1-9D6A-BA7B090714DA}"/>
              </a:ext>
            </a:extLst>
          </p:cNvPr>
          <p:cNvSpPr>
            <a:spLocks noGrp="1"/>
          </p:cNvSpPr>
          <p:nvPr>
            <p:ph type="sldNum" sz="quarter" idx="12"/>
          </p:nvPr>
        </p:nvSpPr>
        <p:spPr>
          <a:xfrm>
            <a:off x="8610600" y="6356350"/>
            <a:ext cx="2743200" cy="365125"/>
          </a:xfrm>
        </p:spPr>
        <p:txBody>
          <a:bodyPr rtlCol="0"/>
          <a:lstStyle/>
          <a:p>
            <a:pPr rtl="0"/>
            <a:fld id="{FA0B7275-42E7-9344-8EE7-3495E2503A86}" type="slidenum">
              <a:rPr lang="en-US" smtClean="0"/>
              <a:t>5</a:t>
            </a:fld>
            <a:endParaRPr lang="en-US" dirty="0"/>
          </a:p>
        </p:txBody>
      </p:sp>
      <p:grpSp>
        <p:nvGrpSpPr>
          <p:cNvPr id="14" name="Group 13">
            <a:extLst>
              <a:ext uri="{FF2B5EF4-FFF2-40B4-BE49-F238E27FC236}">
                <a16:creationId xmlns:a16="http://schemas.microsoft.com/office/drawing/2014/main" id="{BA22F137-4459-496C-823A-BF05C9988348}"/>
              </a:ext>
            </a:extLst>
          </p:cNvPr>
          <p:cNvGrpSpPr/>
          <p:nvPr/>
        </p:nvGrpSpPr>
        <p:grpSpPr>
          <a:xfrm>
            <a:off x="494810" y="392143"/>
            <a:ext cx="9170645" cy="5617029"/>
            <a:chOff x="1592090" y="266413"/>
            <a:chExt cx="9170645" cy="5617029"/>
          </a:xfrm>
        </p:grpSpPr>
        <p:pic>
          <p:nvPicPr>
            <p:cNvPr id="15" name="Picture 14">
              <a:extLst>
                <a:ext uri="{FF2B5EF4-FFF2-40B4-BE49-F238E27FC236}">
                  <a16:creationId xmlns:a16="http://schemas.microsoft.com/office/drawing/2014/main" id="{8AC670DB-576F-4C74-85A1-9CAA4900936E}"/>
                </a:ext>
              </a:extLst>
            </p:cNvPr>
            <p:cNvPicPr>
              <a:picLocks noChangeAspect="1"/>
            </p:cNvPicPr>
            <p:nvPr/>
          </p:nvPicPr>
          <p:blipFill rotWithShape="1">
            <a:blip r:embed="rId4"/>
            <a:srcRect b="85125"/>
            <a:stretch/>
          </p:blipFill>
          <p:spPr>
            <a:xfrm>
              <a:off x="1592090" y="266413"/>
              <a:ext cx="9170645" cy="905895"/>
            </a:xfrm>
            <a:prstGeom prst="rect">
              <a:avLst/>
            </a:prstGeom>
          </p:spPr>
        </p:pic>
        <p:sp>
          <p:nvSpPr>
            <p:cNvPr id="16" name="Rectangle 15">
              <a:extLst>
                <a:ext uri="{FF2B5EF4-FFF2-40B4-BE49-F238E27FC236}">
                  <a16:creationId xmlns:a16="http://schemas.microsoft.com/office/drawing/2014/main" id="{846179B0-9362-410A-AC5C-21438E053B2E}"/>
                </a:ext>
              </a:extLst>
            </p:cNvPr>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17" name="TextBox 16">
            <a:extLst>
              <a:ext uri="{FF2B5EF4-FFF2-40B4-BE49-F238E27FC236}">
                <a16:creationId xmlns:a16="http://schemas.microsoft.com/office/drawing/2014/main" id="{C1F3E24D-16C5-4AB4-9400-FEE9754133E5}"/>
              </a:ext>
            </a:extLst>
          </p:cNvPr>
          <p:cNvSpPr txBox="1"/>
          <p:nvPr/>
        </p:nvSpPr>
        <p:spPr>
          <a:xfrm>
            <a:off x="57752" y="5347435"/>
            <a:ext cx="8458200" cy="757990"/>
          </a:xfrm>
          <a:prstGeom prst="rect">
            <a:avLst/>
          </a:prstGeom>
          <a:noFill/>
        </p:spPr>
        <p:txBody>
          <a:bodyPr wrap="square" rtlCol="0">
            <a:spAutoFit/>
          </a:bodyPr>
          <a:lstStyle/>
          <a:p>
            <a:pPr rtl="0"/>
            <a:endParaRPr lang="en-US" dirty="0"/>
          </a:p>
        </p:txBody>
      </p:sp>
      <p:sp>
        <p:nvSpPr>
          <p:cNvPr id="18" name="TextBox 17">
            <a:extLst>
              <a:ext uri="{FF2B5EF4-FFF2-40B4-BE49-F238E27FC236}">
                <a16:creationId xmlns:a16="http://schemas.microsoft.com/office/drawing/2014/main" id="{F46DE88E-7093-4084-8F9C-90858066F482}"/>
              </a:ext>
            </a:extLst>
          </p:cNvPr>
          <p:cNvSpPr txBox="1"/>
          <p:nvPr/>
        </p:nvSpPr>
        <p:spPr>
          <a:xfrm>
            <a:off x="3466610" y="448470"/>
            <a:ext cx="5013246" cy="369332"/>
          </a:xfrm>
          <a:prstGeom prst="rect">
            <a:avLst/>
          </a:prstGeom>
          <a:solidFill>
            <a:schemeClr val="bg1"/>
          </a:solidFill>
        </p:spPr>
        <p:txBody>
          <a:bodyPr wrap="square" rtlCol="0">
            <a:spAutoFit/>
          </a:bodyPr>
          <a:lstStyle/>
          <a:p>
            <a:r>
              <a:rPr lang="zh" altLang="en-US" dirty="0"/>
              <a:t>两分钟了解卫生标准</a:t>
            </a:r>
            <a:endParaRPr lang="zh" dirty="0"/>
          </a:p>
        </p:txBody>
      </p:sp>
      <p:sp>
        <p:nvSpPr>
          <p:cNvPr id="20" name="TextBox 19">
            <a:extLst>
              <a:ext uri="{FF2B5EF4-FFF2-40B4-BE49-F238E27FC236}">
                <a16:creationId xmlns:a16="http://schemas.microsoft.com/office/drawing/2014/main" id="{0C608430-C617-4083-92AC-9914A85E07ED}"/>
              </a:ext>
            </a:extLst>
          </p:cNvPr>
          <p:cNvSpPr txBox="1"/>
          <p:nvPr/>
        </p:nvSpPr>
        <p:spPr>
          <a:xfrm>
            <a:off x="9944100" y="1298038"/>
            <a:ext cx="1737360" cy="1815882"/>
          </a:xfrm>
          <a:prstGeom prst="rect">
            <a:avLst/>
          </a:prstGeom>
          <a:noFill/>
        </p:spPr>
        <p:txBody>
          <a:bodyPr wrap="square" rtlCol="0">
            <a:spAutoFit/>
          </a:bodyPr>
          <a:lstStyle/>
          <a:p>
            <a:pPr rtl="0"/>
            <a:r>
              <a:rPr lang="zh" sz="2800" dirty="0">
                <a:hlinkClick r:id="rId5"/>
              </a:rPr>
              <a:t>English</a:t>
            </a:r>
            <a:endParaRPr lang="zh" sz="2800" dirty="0"/>
          </a:p>
          <a:p>
            <a:pPr rtl="0"/>
            <a:r>
              <a:rPr lang="zh" sz="2800" dirty="0">
                <a:hlinkClick r:id="rId6"/>
              </a:rPr>
              <a:t>Français</a:t>
            </a:r>
            <a:endParaRPr lang="zh" sz="2800" dirty="0"/>
          </a:p>
          <a:p>
            <a:pPr rtl="0"/>
            <a:r>
              <a:rPr lang="zh" sz="2800" dirty="0">
                <a:hlinkClick r:id="rId7"/>
              </a:rPr>
              <a:t>Português</a:t>
            </a:r>
            <a:endParaRPr lang="zh" sz="2800" dirty="0"/>
          </a:p>
          <a:p>
            <a:pPr rtl="0"/>
            <a:r>
              <a:rPr lang="zh" sz="2800" dirty="0">
                <a:hlinkClick r:id="rId8"/>
              </a:rPr>
              <a:t>中文</a:t>
            </a:r>
            <a:endParaRPr lang="en-US" altLang="ja-JP" sz="2800" dirty="0"/>
          </a:p>
        </p:txBody>
      </p:sp>
      <p:pic>
        <p:nvPicPr>
          <p:cNvPr id="10" name="Picture 9"/>
          <p:cNvPicPr>
            <a:picLocks noChangeAspect="1"/>
          </p:cNvPicPr>
          <p:nvPr/>
        </p:nvPicPr>
        <p:blipFill>
          <a:blip r:embed="rId9"/>
          <a:stretch>
            <a:fillRect/>
          </a:stretch>
        </p:blipFill>
        <p:spPr>
          <a:xfrm>
            <a:off x="494811" y="1226599"/>
            <a:ext cx="8513374" cy="4769097"/>
          </a:xfrm>
          <a:prstGeom prst="rect">
            <a:avLst/>
          </a:prstGeom>
        </p:spPr>
      </p:pic>
    </p:spTree>
    <p:custDataLst>
      <p:tags r:id="rId1"/>
    </p:custDataLst>
    <p:extLst>
      <p:ext uri="{BB962C8B-B14F-4D97-AF65-F5344CB8AC3E}">
        <p14:creationId xmlns:p14="http://schemas.microsoft.com/office/powerpoint/2010/main" val="298838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809D-B8FD-3B43-89D5-090754D152F7}"/>
              </a:ext>
            </a:extLst>
          </p:cNvPr>
          <p:cNvSpPr>
            <a:spLocks noGrp="1"/>
          </p:cNvSpPr>
          <p:nvPr>
            <p:ph type="title"/>
          </p:nvPr>
        </p:nvSpPr>
        <p:spPr/>
        <p:txBody>
          <a:bodyPr rtlCol="0"/>
          <a:lstStyle/>
          <a:p>
            <a:pPr rtl="0"/>
            <a:r>
              <a:rPr lang="zh"/>
              <a:t>工作方式</a:t>
            </a:r>
          </a:p>
        </p:txBody>
      </p:sp>
      <p:sp>
        <p:nvSpPr>
          <p:cNvPr id="3" name="Content Placeholder 2">
            <a:extLst>
              <a:ext uri="{FF2B5EF4-FFF2-40B4-BE49-F238E27FC236}">
                <a16:creationId xmlns:a16="http://schemas.microsoft.com/office/drawing/2014/main" id="{38788862-D965-DB4D-8CB9-040590808428}"/>
              </a:ext>
            </a:extLst>
          </p:cNvPr>
          <p:cNvSpPr>
            <a:spLocks noGrp="1"/>
          </p:cNvSpPr>
          <p:nvPr>
            <p:ph idx="1"/>
          </p:nvPr>
        </p:nvSpPr>
        <p:spPr/>
        <p:txBody>
          <a:bodyPr rtlCol="0">
            <a:normAutofit/>
          </a:bodyPr>
          <a:lstStyle/>
          <a:p>
            <a:pPr lvl="0" rtl="0"/>
            <a:r>
              <a:rPr lang="zh" b="1"/>
              <a:t>前端</a:t>
            </a:r>
            <a:r>
              <a:rPr lang="zh"/>
              <a:t>通常与传统的厕所系统相似 </a:t>
            </a:r>
          </a:p>
          <a:p>
            <a:pPr marL="0" lvl="0" indent="0" rtl="0">
              <a:buNone/>
            </a:pPr>
            <a:endParaRPr lang="en-US" dirty="0"/>
          </a:p>
          <a:p>
            <a:pPr lvl="0" rtl="0"/>
            <a:r>
              <a:rPr lang="zh" b="1"/>
              <a:t>后端</a:t>
            </a:r>
            <a:r>
              <a:rPr lang="zh"/>
              <a:t>使用一系列复杂的生物、化学或物理过程处理输入物 </a:t>
            </a:r>
          </a:p>
        </p:txBody>
      </p:sp>
      <p:sp>
        <p:nvSpPr>
          <p:cNvPr id="4" name="Slide Number Placeholder 3">
            <a:extLst>
              <a:ext uri="{FF2B5EF4-FFF2-40B4-BE49-F238E27FC236}">
                <a16:creationId xmlns:a16="http://schemas.microsoft.com/office/drawing/2014/main" id="{F967CFA6-8590-A045-B624-028C3D815AFD}"/>
              </a:ext>
            </a:extLst>
          </p:cNvPr>
          <p:cNvSpPr>
            <a:spLocks noGrp="1"/>
          </p:cNvSpPr>
          <p:nvPr>
            <p:ph type="sldNum" sz="quarter" idx="12"/>
          </p:nvPr>
        </p:nvSpPr>
        <p:spPr/>
        <p:txBody>
          <a:bodyPr rtlCol="0"/>
          <a:lstStyle/>
          <a:p>
            <a:pPr rtl="0"/>
            <a:fld id="{FA0B7275-42E7-9344-8EE7-3495E2503A86}" type="slidenum">
              <a:rPr lang="en-US" smtClean="0"/>
              <a:t>6</a:t>
            </a:fld>
            <a:endParaRPr lang="en-US"/>
          </a:p>
        </p:txBody>
      </p:sp>
    </p:spTree>
    <p:custDataLst>
      <p:tags r:id="rId1"/>
    </p:custDataLst>
    <p:extLst>
      <p:ext uri="{BB962C8B-B14F-4D97-AF65-F5344CB8AC3E}">
        <p14:creationId xmlns:p14="http://schemas.microsoft.com/office/powerpoint/2010/main" val="419516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re 8">
            <a:extLst>
              <a:ext uri="{FF2B5EF4-FFF2-40B4-BE49-F238E27FC236}">
                <a16:creationId xmlns:a16="http://schemas.microsoft.com/office/drawing/2014/main" id="{D43743BE-C4EC-4A37-9D1B-50D1119A9C11}"/>
              </a:ext>
            </a:extLst>
          </p:cNvPr>
          <p:cNvGrpSpPr/>
          <p:nvPr/>
        </p:nvGrpSpPr>
        <p:grpSpPr>
          <a:xfrm>
            <a:off x="1035049" y="136525"/>
            <a:ext cx="10314795" cy="5833507"/>
            <a:chOff x="1035049" y="136525"/>
            <a:chExt cx="10314795" cy="5833507"/>
          </a:xfrm>
        </p:grpSpPr>
        <p:pic>
          <p:nvPicPr>
            <p:cNvPr id="7" name="Imagine 6">
              <a:extLst>
                <a:ext uri="{FF2B5EF4-FFF2-40B4-BE49-F238E27FC236}">
                  <a16:creationId xmlns:a16="http://schemas.microsoft.com/office/drawing/2014/main" id="{C1EE6133-C670-41D4-80E9-668FAF40F550}"/>
                </a:ext>
              </a:extLst>
            </p:cNvPr>
            <p:cNvPicPr>
              <a:picLocks noChangeAspect="1"/>
            </p:cNvPicPr>
            <p:nvPr/>
          </p:nvPicPr>
          <p:blipFill>
            <a:blip r:embed="rId4"/>
            <a:stretch>
              <a:fillRect/>
            </a:stretch>
          </p:blipFill>
          <p:spPr>
            <a:xfrm>
              <a:off x="1035049" y="136525"/>
              <a:ext cx="10314795" cy="5815012"/>
            </a:xfrm>
            <a:prstGeom prst="rect">
              <a:avLst/>
            </a:prstGeom>
          </p:spPr>
        </p:pic>
        <p:sp>
          <p:nvSpPr>
            <p:cNvPr id="8" name="CasetăText 7">
              <a:extLst>
                <a:ext uri="{FF2B5EF4-FFF2-40B4-BE49-F238E27FC236}">
                  <a16:creationId xmlns:a16="http://schemas.microsoft.com/office/drawing/2014/main" id="{E97FB6B6-AC60-4568-93C6-E7256C64FCF7}"/>
                </a:ext>
              </a:extLst>
            </p:cNvPr>
            <p:cNvSpPr txBox="1"/>
            <p:nvPr/>
          </p:nvSpPr>
          <p:spPr>
            <a:xfrm>
              <a:off x="1092200" y="5600700"/>
              <a:ext cx="9785350" cy="369332"/>
            </a:xfrm>
            <a:prstGeom prst="rect">
              <a:avLst/>
            </a:prstGeom>
            <a:noFill/>
          </p:spPr>
          <p:txBody>
            <a:bodyPr wrap="square" rtlCol="0">
              <a:spAutoFit/>
            </a:bodyPr>
            <a:lstStyle/>
            <a:p>
              <a:pPr algn="ctr" rtl="0"/>
              <a:r>
                <a:rPr lang="zh" b="1">
                  <a:latin typeface="Times New Roman" panose="02020603050405020304" pitchFamily="18" charset="0"/>
                  <a:cs typeface="Times New Roman" panose="02020603050405020304" pitchFamily="18" charset="0"/>
                </a:rPr>
                <a:t>图1—无下水管道厕所卫生处理系统概念图</a:t>
              </a:r>
            </a:p>
          </p:txBody>
        </p:sp>
        <p:sp>
          <p:nvSpPr>
            <p:cNvPr id="9" name="CasetăText 9">
              <a:extLst>
                <a:ext uri="{FF2B5EF4-FFF2-40B4-BE49-F238E27FC236}">
                  <a16:creationId xmlns:a16="http://schemas.microsoft.com/office/drawing/2014/main" id="{7E13BE32-3B96-41E0-8DA7-C06A16FA3B06}"/>
                </a:ext>
              </a:extLst>
            </p:cNvPr>
            <p:cNvSpPr txBox="1"/>
            <p:nvPr/>
          </p:nvSpPr>
          <p:spPr>
            <a:xfrm>
              <a:off x="1260475" y="2622391"/>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输入物</a:t>
              </a:r>
            </a:p>
          </p:txBody>
        </p:sp>
        <p:sp>
          <p:nvSpPr>
            <p:cNvPr id="10" name="CasetăText 10">
              <a:extLst>
                <a:ext uri="{FF2B5EF4-FFF2-40B4-BE49-F238E27FC236}">
                  <a16:creationId xmlns:a16="http://schemas.microsoft.com/office/drawing/2014/main" id="{0DE6C045-3DB7-41FD-950B-69CCA8440183}"/>
                </a:ext>
              </a:extLst>
            </p:cNvPr>
            <p:cNvSpPr txBox="1"/>
            <p:nvPr/>
          </p:nvSpPr>
          <p:spPr>
            <a:xfrm>
              <a:off x="4016375" y="2030968"/>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前端（多个）</a:t>
              </a:r>
            </a:p>
          </p:txBody>
        </p:sp>
        <p:sp>
          <p:nvSpPr>
            <p:cNvPr id="11" name="CasetăText 11">
              <a:extLst>
                <a:ext uri="{FF2B5EF4-FFF2-40B4-BE49-F238E27FC236}">
                  <a16:creationId xmlns:a16="http://schemas.microsoft.com/office/drawing/2014/main" id="{8749AEA1-2BE8-4B05-8139-242E5CBB6B73}"/>
                </a:ext>
              </a:extLst>
            </p:cNvPr>
            <p:cNvSpPr txBox="1"/>
            <p:nvPr/>
          </p:nvSpPr>
          <p:spPr>
            <a:xfrm>
              <a:off x="5768975" y="2030968"/>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后端</a:t>
              </a:r>
            </a:p>
          </p:txBody>
        </p:sp>
        <p:sp>
          <p:nvSpPr>
            <p:cNvPr id="12" name="CasetăText 12">
              <a:extLst>
                <a:ext uri="{FF2B5EF4-FFF2-40B4-BE49-F238E27FC236}">
                  <a16:creationId xmlns:a16="http://schemas.microsoft.com/office/drawing/2014/main" id="{F2AAA901-22AE-4458-8F9E-533A664FC3B7}"/>
                </a:ext>
              </a:extLst>
            </p:cNvPr>
            <p:cNvSpPr txBox="1"/>
            <p:nvPr/>
          </p:nvSpPr>
          <p:spPr>
            <a:xfrm>
              <a:off x="4124325" y="3573860"/>
              <a:ext cx="2917826"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收集/输送</a:t>
              </a:r>
            </a:p>
          </p:txBody>
        </p:sp>
        <p:sp>
          <p:nvSpPr>
            <p:cNvPr id="13" name="CasetăText 13">
              <a:extLst>
                <a:ext uri="{FF2B5EF4-FFF2-40B4-BE49-F238E27FC236}">
                  <a16:creationId xmlns:a16="http://schemas.microsoft.com/office/drawing/2014/main" id="{569FB3AB-450B-4AE0-852E-8D98F451163A}"/>
                </a:ext>
              </a:extLst>
            </p:cNvPr>
            <p:cNvSpPr txBox="1"/>
            <p:nvPr/>
          </p:nvSpPr>
          <p:spPr>
            <a:xfrm rot="5400000">
              <a:off x="6170772" y="2679542"/>
              <a:ext cx="2917826"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输出物</a:t>
              </a:r>
            </a:p>
          </p:txBody>
        </p:sp>
        <p:sp>
          <p:nvSpPr>
            <p:cNvPr id="14" name="CasetăText 14">
              <a:extLst>
                <a:ext uri="{FF2B5EF4-FFF2-40B4-BE49-F238E27FC236}">
                  <a16:creationId xmlns:a16="http://schemas.microsoft.com/office/drawing/2014/main" id="{CC2CA675-4D58-4162-95D3-BEA07369D0C0}"/>
                </a:ext>
              </a:extLst>
            </p:cNvPr>
            <p:cNvSpPr txBox="1"/>
            <p:nvPr/>
          </p:nvSpPr>
          <p:spPr>
            <a:xfrm>
              <a:off x="8422027" y="534414"/>
              <a:ext cx="1045061" cy="400110"/>
            </a:xfrm>
            <a:prstGeom prst="rect">
              <a:avLst/>
            </a:prstGeom>
            <a:noFill/>
          </p:spPr>
          <p:txBody>
            <a:bodyPr wrap="square" rtlCol="0">
              <a:spAutoFit/>
            </a:bodyPr>
            <a:lstStyle/>
            <a:p>
              <a:pPr algn="ctr" rtl="0"/>
              <a:r>
                <a:rPr lang="zh" sz="1000" dirty="0">
                  <a:latin typeface="Times New Roman" panose="02020603050405020304" pitchFamily="18" charset="0"/>
                  <a:cs typeface="Times New Roman" panose="02020603050405020304" pitchFamily="18" charset="0"/>
                </a:rPr>
                <a:t>固体安全排放或再利用</a:t>
              </a:r>
            </a:p>
          </p:txBody>
        </p:sp>
        <p:sp>
          <p:nvSpPr>
            <p:cNvPr id="15" name="CasetăText 15">
              <a:extLst>
                <a:ext uri="{FF2B5EF4-FFF2-40B4-BE49-F238E27FC236}">
                  <a16:creationId xmlns:a16="http://schemas.microsoft.com/office/drawing/2014/main" id="{B2B49B17-7097-462D-BF87-80D7C0D774EC}"/>
                </a:ext>
              </a:extLst>
            </p:cNvPr>
            <p:cNvSpPr txBox="1"/>
            <p:nvPr/>
          </p:nvSpPr>
          <p:spPr>
            <a:xfrm>
              <a:off x="9201299" y="1404036"/>
              <a:ext cx="991213" cy="400110"/>
            </a:xfrm>
            <a:prstGeom prst="rect">
              <a:avLst/>
            </a:prstGeom>
            <a:noFill/>
          </p:spPr>
          <p:txBody>
            <a:bodyPr wrap="square" rtlCol="0">
              <a:spAutoFit/>
            </a:bodyPr>
            <a:lstStyle/>
            <a:p>
              <a:pPr algn="ctr" rtl="0"/>
              <a:r>
                <a:rPr lang="zh" sz="1000" dirty="0">
                  <a:latin typeface="Times New Roman" panose="02020603050405020304" pitchFamily="18" charset="0"/>
                  <a:cs typeface="Times New Roman" panose="02020603050405020304" pitchFamily="18" charset="0"/>
                </a:rPr>
                <a:t>液体安全排放或再利用</a:t>
              </a:r>
            </a:p>
          </p:txBody>
        </p:sp>
        <p:sp>
          <p:nvSpPr>
            <p:cNvPr id="16" name="CasetăText 16">
              <a:extLst>
                <a:ext uri="{FF2B5EF4-FFF2-40B4-BE49-F238E27FC236}">
                  <a16:creationId xmlns:a16="http://schemas.microsoft.com/office/drawing/2014/main" id="{87402B9E-4CF0-4CB7-8DE3-9A7B7C68B4A1}"/>
                </a:ext>
              </a:extLst>
            </p:cNvPr>
            <p:cNvSpPr txBox="1"/>
            <p:nvPr/>
          </p:nvSpPr>
          <p:spPr>
            <a:xfrm>
              <a:off x="9253857" y="2632135"/>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气体排放</a:t>
              </a:r>
            </a:p>
          </p:txBody>
        </p:sp>
        <p:sp>
          <p:nvSpPr>
            <p:cNvPr id="17" name="CasetăText 17">
              <a:extLst>
                <a:ext uri="{FF2B5EF4-FFF2-40B4-BE49-F238E27FC236}">
                  <a16:creationId xmlns:a16="http://schemas.microsoft.com/office/drawing/2014/main" id="{FDFDFE50-08A5-4C13-9DC8-5FED98802851}"/>
                </a:ext>
              </a:extLst>
            </p:cNvPr>
            <p:cNvSpPr txBox="1"/>
            <p:nvPr/>
          </p:nvSpPr>
          <p:spPr>
            <a:xfrm>
              <a:off x="9042803" y="3865325"/>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气味</a:t>
              </a:r>
            </a:p>
          </p:txBody>
        </p:sp>
        <p:sp>
          <p:nvSpPr>
            <p:cNvPr id="18" name="CasetăText 18">
              <a:extLst>
                <a:ext uri="{FF2B5EF4-FFF2-40B4-BE49-F238E27FC236}">
                  <a16:creationId xmlns:a16="http://schemas.microsoft.com/office/drawing/2014/main" id="{2A94AC3E-9738-44E9-AE83-0256173D21B2}"/>
                </a:ext>
              </a:extLst>
            </p:cNvPr>
            <p:cNvSpPr txBox="1"/>
            <p:nvPr/>
          </p:nvSpPr>
          <p:spPr>
            <a:xfrm>
              <a:off x="8306202" y="4684912"/>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噪音</a:t>
              </a:r>
            </a:p>
          </p:txBody>
        </p:sp>
      </p:grpSp>
      <p:sp>
        <p:nvSpPr>
          <p:cNvPr id="4" name="Slide Number Placeholder 3">
            <a:extLst>
              <a:ext uri="{FF2B5EF4-FFF2-40B4-BE49-F238E27FC236}">
                <a16:creationId xmlns:a16="http://schemas.microsoft.com/office/drawing/2014/main" id="{B3A1F424-9479-A148-82C3-71F4EFA53948}"/>
              </a:ext>
            </a:extLst>
          </p:cNvPr>
          <p:cNvSpPr>
            <a:spLocks noGrp="1"/>
          </p:cNvSpPr>
          <p:nvPr>
            <p:ph type="sldNum" sz="quarter" idx="12"/>
          </p:nvPr>
        </p:nvSpPr>
        <p:spPr/>
        <p:txBody>
          <a:bodyPr rtlCol="0"/>
          <a:lstStyle/>
          <a:p>
            <a:pPr rtl="0"/>
            <a:fld id="{FA0B7275-42E7-9344-8EE7-3495E2503A86}" type="slidenum">
              <a:rPr lang="en-US" smtClean="0"/>
              <a:t>7</a:t>
            </a:fld>
            <a:endParaRPr lang="en-US"/>
          </a:p>
        </p:txBody>
      </p:sp>
    </p:spTree>
    <p:custDataLst>
      <p:tags r:id="rId1"/>
    </p:custDataLst>
    <p:extLst>
      <p:ext uri="{BB962C8B-B14F-4D97-AF65-F5344CB8AC3E}">
        <p14:creationId xmlns:p14="http://schemas.microsoft.com/office/powerpoint/2010/main" val="169248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a:xfrm>
            <a:off x="389132" y="2515235"/>
            <a:ext cx="4548627" cy="1325880"/>
          </a:xfrm>
        </p:spPr>
        <p:txBody>
          <a:bodyPr rtlCol="0">
            <a:normAutofit/>
          </a:bodyPr>
          <a:lstStyle/>
          <a:p>
            <a:pPr rtl="0"/>
            <a:r>
              <a:rPr lang="zh" dirty="0"/>
              <a:t>适合所有人的选择</a:t>
            </a:r>
          </a:p>
        </p:txBody>
      </p:sp>
      <p:sp>
        <p:nvSpPr>
          <p:cNvPr id="3" name="Content Placeholder 2">
            <a:extLst>
              <a:ext uri="{FF2B5EF4-FFF2-40B4-BE49-F238E27FC236}">
                <a16:creationId xmlns:a16="http://schemas.microsoft.com/office/drawing/2014/main" id="{D33D22A9-7BE2-2845-96C4-B43C41B40A4F}"/>
              </a:ext>
            </a:extLst>
          </p:cNvPr>
          <p:cNvSpPr>
            <a:spLocks noGrp="1"/>
          </p:cNvSpPr>
          <p:nvPr>
            <p:ph idx="1"/>
          </p:nvPr>
        </p:nvSpPr>
        <p:spPr/>
        <p:txBody>
          <a:bodyPr rtlCol="0">
            <a:normAutofit lnSpcReduction="10000"/>
          </a:bodyPr>
          <a:lstStyle/>
          <a:p>
            <a:pPr marL="0" lvl="0" indent="0" rtl="0">
              <a:buNone/>
            </a:pPr>
            <a:r>
              <a:rPr lang="zh" dirty="0"/>
              <a:t>对于无法采用传统下水道系统或其他现场解决方案的地点，无下水管道厕所卫生处理系统则可谓是</a:t>
            </a:r>
            <a:r>
              <a:rPr lang="zh" b="1" dirty="0"/>
              <a:t>可持续的实用选项 </a:t>
            </a:r>
          </a:p>
          <a:p>
            <a:pPr marL="0" lvl="0" indent="0" rtl="0">
              <a:buNone/>
            </a:pPr>
            <a:endParaRPr lang="en-US" dirty="0"/>
          </a:p>
          <a:p>
            <a:pPr rtl="0"/>
            <a:r>
              <a:rPr lang="zh" dirty="0"/>
              <a:t>公共厕所</a:t>
            </a:r>
          </a:p>
          <a:p>
            <a:pPr rtl="0"/>
            <a:r>
              <a:rPr lang="zh" dirty="0"/>
              <a:t>国家公园</a:t>
            </a:r>
          </a:p>
          <a:p>
            <a:pPr rtl="0"/>
            <a:r>
              <a:rPr lang="zh" dirty="0"/>
              <a:t>绿色建筑</a:t>
            </a:r>
          </a:p>
          <a:p>
            <a:pPr rtl="0"/>
            <a:r>
              <a:rPr lang="zh" dirty="0"/>
              <a:t>农村社区</a:t>
            </a:r>
          </a:p>
          <a:p>
            <a:pPr rtl="0"/>
            <a:r>
              <a:rPr lang="zh" dirty="0"/>
              <a:t>城市环境</a:t>
            </a:r>
          </a:p>
          <a:p>
            <a:pPr rtl="0"/>
            <a:r>
              <a:rPr lang="zh" dirty="0"/>
              <a:t>非正式定居点</a:t>
            </a:r>
          </a:p>
        </p:txBody>
      </p:sp>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rtlCol="0"/>
          <a:lstStyle/>
          <a:p>
            <a:pPr rtl="0"/>
            <a:fld id="{FA0B7275-42E7-9344-8EE7-3495E2503A86}" type="slidenum">
              <a:rPr lang="en-US" smtClean="0"/>
              <a:t>8</a:t>
            </a:fld>
            <a:endParaRPr lang="en-US"/>
          </a:p>
        </p:txBody>
      </p:sp>
    </p:spTree>
    <p:custDataLst>
      <p:tags r:id="rId1"/>
    </p:custDataLst>
    <p:extLst>
      <p:ext uri="{BB962C8B-B14F-4D97-AF65-F5344CB8AC3E}">
        <p14:creationId xmlns:p14="http://schemas.microsoft.com/office/powerpoint/2010/main" val="27880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p:txBody>
          <a:bodyPr rtlCol="0">
            <a:normAutofit/>
          </a:bodyPr>
          <a:lstStyle/>
          <a:p>
            <a:pPr rtl="0"/>
            <a:r>
              <a:rPr lang="zh"/>
              <a:t>全球共识</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rtlCol="0" anchor="ctr"/>
          <a:lstStyle/>
          <a:p>
            <a:pPr rtl="0"/>
            <a:r>
              <a:rPr lang="zh" b="1" dirty="0"/>
              <a:t>48个国家/地区</a:t>
            </a:r>
            <a:r>
              <a:rPr lang="zh" dirty="0"/>
              <a:t>共同完成审查标准</a:t>
            </a:r>
          </a:p>
          <a:p>
            <a:pPr marL="0" indent="0" rtl="0">
              <a:buNone/>
            </a:pPr>
            <a:endParaRPr lang="en-US" dirty="0"/>
          </a:p>
          <a:p>
            <a:pPr lvl="1" rtl="0"/>
            <a:r>
              <a:rPr lang="zh" dirty="0"/>
              <a:t>行业</a:t>
            </a:r>
          </a:p>
          <a:p>
            <a:pPr lvl="1" rtl="0"/>
            <a:r>
              <a:rPr lang="zh" dirty="0"/>
              <a:t>政府</a:t>
            </a:r>
          </a:p>
          <a:p>
            <a:pPr lvl="1" rtl="0"/>
            <a:r>
              <a:rPr lang="zh" dirty="0"/>
              <a:t>学术机构</a:t>
            </a:r>
          </a:p>
          <a:p>
            <a:pPr lvl="1" rtl="0"/>
            <a:r>
              <a:rPr lang="zh" dirty="0"/>
              <a:t>NGO </a:t>
            </a:r>
            <a:endParaRPr lang="en-US" altLang="zh" dirty="0"/>
          </a:p>
          <a:p>
            <a:pPr lvl="1" rtl="0"/>
            <a:endParaRPr lang="en-US" altLang="zh" dirty="0"/>
          </a:p>
          <a:p>
            <a:r>
              <a:rPr lang="en-US" altLang="zh-CN" dirty="0"/>
              <a:t>ISO 30500 </a:t>
            </a:r>
            <a:r>
              <a:rPr lang="zh-CN" altLang="en-US" dirty="0"/>
              <a:t>于 </a:t>
            </a:r>
            <a:r>
              <a:rPr lang="en-US" altLang="zh-CN" dirty="0"/>
              <a:t>2025 </a:t>
            </a:r>
            <a:r>
              <a:rPr lang="zh-CN" altLang="en-US" dirty="0"/>
              <a:t>年进行了修订。</a:t>
            </a:r>
            <a:endParaRPr lang="en-US" altLang="zh" dirty="0"/>
          </a:p>
          <a:p>
            <a:endParaRPr lang="zh" dirty="0"/>
          </a:p>
          <a:p>
            <a:pPr lvl="1" rtl="0"/>
            <a:endParaRPr lang="en-US" dirty="0"/>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rtlCol="0"/>
          <a:lstStyle/>
          <a:p>
            <a:pPr rtl="0"/>
            <a:fld id="{FA0B7275-42E7-9344-8EE7-3495E2503A86}" type="slidenum">
              <a:rPr lang="en-US" smtClean="0"/>
              <a:t>9</a:t>
            </a:fld>
            <a:endParaRPr lang="en-US"/>
          </a:p>
        </p:txBody>
      </p:sp>
    </p:spTree>
    <p:custDataLst>
      <p:tags r:id="rId1"/>
    </p:custDataLst>
    <p:extLst>
      <p:ext uri="{BB962C8B-B14F-4D97-AF65-F5344CB8AC3E}">
        <p14:creationId xmlns:p14="http://schemas.microsoft.com/office/powerpoint/2010/main" val="63245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FA5C1-5B9D-6C41-809F-A181D62CB5C7}"/>
              </a:ext>
            </a:extLst>
          </p:cNvPr>
          <p:cNvSpPr txBox="1">
            <a:spLocks/>
          </p:cNvSpPr>
          <p:nvPr/>
        </p:nvSpPr>
        <p:spPr>
          <a:xfrm>
            <a:off x="790112" y="392333"/>
            <a:ext cx="11091169" cy="132588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a:lstStyle>
          <a:p>
            <a:pPr algn="ctr" rtl="0"/>
            <a:r>
              <a:rPr lang="zh" sz="3200" dirty="0"/>
              <a:t>项目委员会由代表48个国家/地区的305名成员组成</a:t>
            </a:r>
          </a:p>
        </p:txBody>
      </p:sp>
      <p:pic>
        <p:nvPicPr>
          <p:cNvPr id="2" name="Picture 1">
            <a:extLst>
              <a:ext uri="{FF2B5EF4-FFF2-40B4-BE49-F238E27FC236}">
                <a16:creationId xmlns:a16="http://schemas.microsoft.com/office/drawing/2014/main" id="{04732267-07E8-6840-B34B-C37FF48AB7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9809" y="948741"/>
            <a:ext cx="9688299" cy="4941381"/>
          </a:xfrm>
          <a:prstGeom prst="rect">
            <a:avLst/>
          </a:prstGeom>
        </p:spPr>
      </p:pic>
      <p:pic>
        <p:nvPicPr>
          <p:cNvPr id="3" name="Picture 2">
            <a:extLst>
              <a:ext uri="{FF2B5EF4-FFF2-40B4-BE49-F238E27FC236}">
                <a16:creationId xmlns:a16="http://schemas.microsoft.com/office/drawing/2014/main" id="{04732267-07E8-6840-B34B-C37FF48AB7CD}"/>
              </a:ext>
            </a:extLst>
          </p:cNvPr>
          <p:cNvPicPr>
            <a:picLocks noChangeAspect="1"/>
          </p:cNvPicPr>
          <p:nvPr/>
        </p:nvPicPr>
        <p:blipFill>
          <a:blip r:embed="rId5"/>
          <a:srcRect/>
          <a:stretch/>
        </p:blipFill>
        <p:spPr>
          <a:xfrm>
            <a:off x="-708174" y="5508595"/>
            <a:ext cx="4931980" cy="1349405"/>
          </a:xfrm>
          <a:prstGeom prst="rect">
            <a:avLst/>
          </a:prstGeom>
        </p:spPr>
      </p:pic>
      <p:sp>
        <p:nvSpPr>
          <p:cNvPr id="5" name="Rectangle 4"/>
          <p:cNvSpPr/>
          <p:nvPr/>
        </p:nvSpPr>
        <p:spPr>
          <a:xfrm>
            <a:off x="9064101" y="5335480"/>
            <a:ext cx="2059619" cy="554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CasetăText 6">
            <a:extLst>
              <a:ext uri="{FF2B5EF4-FFF2-40B4-BE49-F238E27FC236}">
                <a16:creationId xmlns:a16="http://schemas.microsoft.com/office/drawing/2014/main" id="{8D943A75-3F72-4A14-9B17-B49A8E35952D}"/>
              </a:ext>
            </a:extLst>
          </p:cNvPr>
          <p:cNvSpPr txBox="1"/>
          <p:nvPr/>
        </p:nvSpPr>
        <p:spPr>
          <a:xfrm>
            <a:off x="457200" y="5447594"/>
            <a:ext cx="2349795" cy="923330"/>
          </a:xfrm>
          <a:prstGeom prst="rect">
            <a:avLst/>
          </a:prstGeom>
          <a:noFill/>
        </p:spPr>
        <p:txBody>
          <a:bodyPr wrap="square" rtlCol="0">
            <a:spAutoFit/>
          </a:bodyPr>
          <a:lstStyle/>
          <a:p>
            <a:pPr rtl="0"/>
            <a:r>
              <a:rPr lang="zh">
                <a:latin typeface="Arial" panose="020B0604020202020204" pitchFamily="34" charset="0"/>
                <a:cs typeface="Arial" panose="020B0604020202020204" pitchFamily="34" charset="0"/>
              </a:rPr>
              <a:t>参与成员</a:t>
            </a:r>
          </a:p>
          <a:p>
            <a:pPr rtl="0"/>
            <a:r>
              <a:rPr lang="zh">
                <a:latin typeface="Arial" panose="020B0604020202020204" pitchFamily="34" charset="0"/>
                <a:cs typeface="Arial" panose="020B0604020202020204" pitchFamily="34" charset="0"/>
              </a:rPr>
              <a:t>观察成员</a:t>
            </a:r>
          </a:p>
          <a:p>
            <a:pPr rtl="0"/>
            <a:r>
              <a:rPr lang="zh">
                <a:latin typeface="Arial" panose="020B0604020202020204" pitchFamily="34" charset="0"/>
                <a:cs typeface="Arial" panose="020B0604020202020204" pitchFamily="34" charset="0"/>
              </a:rPr>
              <a:t>秘书处</a:t>
            </a:r>
          </a:p>
        </p:txBody>
      </p:sp>
    </p:spTree>
    <p:custDataLst>
      <p:tags r:id="rId1"/>
    </p:custDataLst>
    <p:extLst>
      <p:ext uri="{BB962C8B-B14F-4D97-AF65-F5344CB8AC3E}">
        <p14:creationId xmlns:p14="http://schemas.microsoft.com/office/powerpoint/2010/main" val="402779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12344</TotalTime>
  <Words>3655</Words>
  <Application>Microsoft Office PowerPoint</Application>
  <PresentationFormat>Widescreen</PresentationFormat>
  <Paragraphs>186</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PingFang SC Regular</vt:lpstr>
      <vt:lpstr>Times New Roman</vt:lpstr>
      <vt:lpstr>Office Theme</vt:lpstr>
      <vt:lpstr>日程：新型家用厕所</vt:lpstr>
      <vt:lpstr>挑战</vt:lpstr>
      <vt:lpstr>解决方案</vt:lpstr>
      <vt:lpstr>PowerPoint Presentation</vt:lpstr>
      <vt:lpstr>工作方式</vt:lpstr>
      <vt:lpstr>PowerPoint Presentation</vt:lpstr>
      <vt:lpstr>适合所有人的选择</vt:lpstr>
      <vt:lpstr>全球共识</vt:lpstr>
      <vt:lpstr>PowerPoint Presentation</vt:lpstr>
      <vt:lpstr>PowerPoint Presentation</vt:lpstr>
      <vt:lpstr>ISO规范</vt:lpstr>
      <vt:lpstr>为什么要采用标准？</vt:lpstr>
      <vt:lpstr>为什么要采用标准？</vt:lpstr>
      <vt:lpstr>为什么要采用标准？</vt:lpstr>
      <vt:lpstr>ISO 30500和ISO 24521的国家采用情况</vt:lpstr>
      <vt:lpstr>您的职责和后续工作</vt:lpstr>
      <vt:lpstr>ANSI将为您提供帮助</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138</cp:revision>
  <dcterms:created xsi:type="dcterms:W3CDTF">2020-01-07T19:54:53Z</dcterms:created>
  <dcterms:modified xsi:type="dcterms:W3CDTF">2026-06-16T20:06:23Z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DCAC984C-4A89-407D-B742-3365878160BC</vt:lpwstr>
  </property>
  <property fmtid="{D5CDD505-2E9C-101B-9397-08002B2CF9AE}" pid="3" name="ArticulatePath">
    <vt:lpwstr>ISO 30500 Overview PPT</vt:lpwstr>
  </property>
</Properties>
</file>