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57" r:id="rId3"/>
    <p:sldId id="261" r:id="rId4"/>
    <p:sldId id="260" r:id="rId5"/>
    <p:sldId id="269" r:id="rId6"/>
    <p:sldId id="280" r:id="rId7"/>
    <p:sldId id="262" r:id="rId8"/>
    <p:sldId id="263" r:id="rId9"/>
    <p:sldId id="256" r:id="rId10"/>
    <p:sldId id="285" r:id="rId11"/>
    <p:sldId id="271" r:id="rId12"/>
    <p:sldId id="274" r:id="rId13"/>
    <p:sldId id="265" r:id="rId14"/>
    <p:sldId id="275" r:id="rId15"/>
    <p:sldId id="284" r:id="rId16"/>
    <p:sldId id="270" r:id="rId17"/>
    <p:sldId id="277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9"/>
    <p:restoredTop sz="84892" autoAdjust="0"/>
  </p:normalViewPr>
  <p:slideViewPr>
    <p:cSldViewPr snapToGrid="0" snapToObjects="1">
      <p:cViewPr varScale="1">
        <p:scale>
          <a:sx n="53" d="100"/>
          <a:sy n="53" d="100"/>
        </p:scale>
        <p:origin x="13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C2CC1-78D1-F74F-A143-A8C6013D1B30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ED7F-2DB6-3C4E-A6FC-5467CCE30A76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zxv-7lPT1xQ" TargetMode="External"/><Relationship Id="rId4" Type="http://schemas.openxmlformats.org/officeDocument/2006/relationships/hyperlink" Target="https://www.youtube.com/watch?v=Gxl_DB-pe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-UzBsslSc" TargetMode="External"/><Relationship Id="rId7" Type="http://schemas.openxmlformats.org/officeDocument/2006/relationships/hyperlink" Target="https://www.youtube.com/user/ansidotorg/playlists?view=50&amp;sort=dd&amp;shelf_id=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.youku.com/v_show/id_XNDc4MzAyMjEzMg==.html?spm=a2hbt.13141534.app.5~5!2~5!2~5~5~5!2~5~5!2~5!2~5!2~5~5!2~A" TargetMode="External"/><Relationship Id="rId5" Type="http://schemas.openxmlformats.org/officeDocument/2006/relationships/hyperlink" Target="https://www.youtube.com/watch?v=5W4FvUuEjoE" TargetMode="External"/><Relationship Id="rId4" Type="http://schemas.openxmlformats.org/officeDocument/2006/relationships/hyperlink" Target="https://www.youtube.com/watch?v=UEJhNzE-p-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meet the standard, prototypes and products will have to uphold a quality standard for solid discharges; liquid discharges; odor; air emissions; and noise emissions, and meet certain criteria for safety; functionality; usability; reliability; maintainability; and compatibility with environmental protection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Adopting ISO 30500 has many benefits for [insert your country name].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save time and money: policymakers won’t have to spend resources to ensure the safety of products, and manufacturers will be given a guideline to create products which will meet international standards, making market entry easier.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Regulators and the government will be able to tap into a constantly updated source of information and experiences, ensuring the most efficient system.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will increase the ability of businesses to widely manufacture, market, and deploy technology, and help facilitate international trade by using a universally recognized system and capitalizing on the faith in the ISO name.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users of these toilets will be guaranteed a reliable, safe, hygienic, and odorless experience which may even produce by-products that can be re-used by the community.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visit </a:t>
            </a:r>
            <a:r>
              <a:rPr lang="en-US" dirty="0">
                <a:hlinkClick r:id="rId3"/>
              </a:rPr>
              <a:t>https://sanitation.ansi.org/Standard/StandardAdoptionMap</a:t>
            </a:r>
            <a:r>
              <a:rPr lang="en-US" dirty="0"/>
              <a:t> for the latest map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57994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sanitation is linked to better health, safety, and livelihood, however more than 2 billion people in the world currently have no access to safe, clean toilets, a situation which contributes to over one million preventable deaths every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non-</a:t>
            </a:r>
            <a:r>
              <a:rPr lang="en-US" dirty="0" err="1"/>
              <a:t>sewered</a:t>
            </a:r>
            <a:r>
              <a:rPr lang="en-US" dirty="0"/>
              <a:t> sanitation system is a toilet system with a prefabricated integration treatment unit. It may sound complicated – but it’s as simple for the user, and maybe even easier, than the systems they’re currently using.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front-end component of the toilet remains the same – whether it’s a squat toilet, western toilet, or any other kind.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back-end component of a non-</a:t>
            </a:r>
            <a:r>
              <a:rPr lang="en-US" dirty="0" err="1"/>
              <a:t>sewered</a:t>
            </a:r>
            <a:r>
              <a:rPr lang="en-US" dirty="0"/>
              <a:t> sanitation system collects, conveys, and fully treats the specific input within the system to allow for safe reuse or disposal of the generated solid, liquid, and gaseous output.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not connected to a networked sewer or networked drainage system – so there’s no water required to flush, and no septic or pit latrine to empty.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Wat</a:t>
            </a:r>
            <a:r>
              <a:rPr lang="en-US" baseline="0" dirty="0"/>
              <a:t>ch a 2 minute video explaining Sanitation Standards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your preferred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dirty="0"/>
              <a:t>em Português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https://www.youtube.com/watch?v=zxv-7lPT1xQ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4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most cases, the front-end looks much like a traditional toilet system (Urinal, squatting pan, sitting pan); and the user will be unaware that the back-end is anything out of what they’re used 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back-end, however, is quite sophisticated. It treats the input (feces, urine, menstrual blood, toilet paper, anal cleansing water) using a range of biological or chemical to physical unit processes (e.g. anaerobic &amp; aerobic digestion, combustion, electrochemical disinfection, membranes).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Some systems use one of these technologies/processes while other systems apply various unit processes in combination.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of a non-</a:t>
            </a:r>
            <a:r>
              <a:rPr lang="en-US" dirty="0" err="1"/>
              <a:t>sewered</a:t>
            </a:r>
            <a:r>
              <a:rPr lang="en-US" dirty="0"/>
              <a:t> sanitation system, as shown in the</a:t>
            </a:r>
            <a:r>
              <a:rPr lang="en-US" baseline="0" dirty="0"/>
              <a:t> ISO 30500 standard.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sewered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sanitation systems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(NSSS)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ISO 30500 can benefit all of our communities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higher income communities, a NSSS is a sustainable solution to wasteful systems commonly used today, which overuse water and electricity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lower income communities, these systems can provide a safer, hygienic option without the need for consistent electric or sewer connection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4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 approached ISO about starting this process of creating an international standard for sustainable, non-sewered sanitation systems (which eventually became ISO 30500) back in 2016.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After a committee of experts (PC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305)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including representatives from industry, government, academia, and NGOs – from across the globe developed the standard, the testing of prototypes began in South Africa with the University of KwaZulu-Natal in 2017. Prototypes attempting to meet ISO 30500 performance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testing criteria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have also been tested in India and China.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Since 2018, ANSI has been advocating to promote national recognition of this standard. ANSI recognizes the incredible potential of non-</a:t>
            </a:r>
            <a:r>
              <a:rPr lang="en-US" sz="1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sewered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sanitation standards to transform communities around the world. Please contact ANSI or your national standards body if you have questions about non-</a:t>
            </a:r>
            <a:r>
              <a:rPr lang="en-US" sz="1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sewered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sanitation standards.</a:t>
            </a: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Wat</a:t>
            </a:r>
            <a:r>
              <a:rPr lang="en-US" baseline="0" dirty="0"/>
              <a:t>ch a short video on how standards can improve water, sanitation and hygiene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preferred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https://www.youtube.com/watch?v=tH-UzBsslSc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Qu’est-ce qu’une norme et quels sont ses avantages pour le secteur de l’eau et l’assainissement (sous-titres Français)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https://www.youtube.com/watch?v=UEJhNzE-p-I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é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https://youtu.be/zxv-7lPT1xQ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//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什么是标准， 它对于全球水和卫生有何益处？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://www.youtube.com/watch?v=5W4FvUuEjoE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https://v.youku.com/v_show/id_XNDc4MzAyMjEzMg==.html?spm=a2hbt.13141534.app.5~5!2~5!2~5~5~5!2~5~5!2~5!2~5!2~5~5!2~A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>
                <a:hlinkClick r:id="rId7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EBED-7CE0-9843-9786-21AEE62776F5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anchor="t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D726-3EF5-5443-AC54-84D1AD632BB3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FBE8-6C0B-B14A-A313-30297CA75A20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anchor="ctr"/>
          <a:lstStyle>
            <a:lvl1pPr marL="2286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D0A2-B78F-2E45-962B-C6201F1E61F8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4F58-76A1-624F-AE38-044EE08740B0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1F50-7B4F-184D-BBE6-7DF0434CA170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2CFE-5237-214A-948B-66842380581B}" type="datetime1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8821-C09B-0A4E-AB78-6A7461ED3242}" type="datetime1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0AD7-351D-634D-A9D2-4677BED25FA7}" type="datetime1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DAFA-A6BA-264E-8860-96CD16B6D616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B94B-E58D-244A-9AA5-4A1876A4B1EA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B0E021-A12C-6F4D-9501-3BFC63E1CD7E}" type="datetime1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W4FvUuEjo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youtu.be/zxv-7lPT1x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UEJhNzE-p-I" TargetMode="External"/><Relationship Id="rId5" Type="http://schemas.openxmlformats.org/officeDocument/2006/relationships/hyperlink" Target="https://www.youtube.com/watch?v=tH-UzBsslSc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SPT3YMJdNo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zxv-7lPT1x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agenda: a new household toilet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  <a:p>
            <a:r>
              <a:rPr lang="en-US" dirty="0"/>
              <a:t>the technology</a:t>
            </a:r>
          </a:p>
          <a:p>
            <a:r>
              <a:rPr lang="en-US" dirty="0"/>
              <a:t>why it matters</a:t>
            </a:r>
          </a:p>
          <a:p>
            <a:r>
              <a:rPr lang="en-US" dirty="0"/>
              <a:t>your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0647" y="266413"/>
            <a:ext cx="9170645" cy="5476465"/>
            <a:chOff x="1592090" y="266413"/>
            <a:chExt cx="9170645" cy="54764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65548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88751" y="304374"/>
            <a:ext cx="52952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What’s a Standard, and How Does it Benefit Global Water and Sanitation?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7" y="1172308"/>
            <a:ext cx="8514530" cy="4570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 err="1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7592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quality metrics</a:t>
            </a:r>
          </a:p>
          <a:p>
            <a:r>
              <a:rPr lang="en-US" dirty="0"/>
              <a:t>solid and liquid discharges</a:t>
            </a:r>
          </a:p>
          <a:p>
            <a:r>
              <a:rPr lang="en-US" dirty="0"/>
              <a:t>air, odor and noise emissions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criteria for production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functionality</a:t>
            </a:r>
          </a:p>
          <a:p>
            <a:r>
              <a:rPr lang="en-US" dirty="0"/>
              <a:t>usability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maintainability</a:t>
            </a:r>
          </a:p>
          <a:p>
            <a:r>
              <a:rPr lang="en-US" dirty="0"/>
              <a:t>compatibility with environmental protection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tool </a:t>
            </a:r>
            <a:r>
              <a:rPr lang="en-US" dirty="0"/>
              <a:t>for policymakers working toward more sustainable sanitation systems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facilitate</a:t>
            </a:r>
            <a:r>
              <a:rPr lang="en-US" dirty="0"/>
              <a:t> innovation</a:t>
            </a:r>
          </a:p>
          <a:p>
            <a:pPr lvl="1"/>
            <a:r>
              <a:rPr lang="en-US" b="1" dirty="0"/>
              <a:t>break down </a:t>
            </a:r>
            <a:r>
              <a:rPr lang="en-US" dirty="0"/>
              <a:t>trade barriers to international markets</a:t>
            </a:r>
          </a:p>
          <a:p>
            <a:pPr lvl="1"/>
            <a:r>
              <a:rPr lang="en-US" b="1" dirty="0"/>
              <a:t>conserve</a:t>
            </a:r>
            <a:r>
              <a:rPr lang="en-US" dirty="0"/>
              <a:t> precious water</a:t>
            </a:r>
          </a:p>
          <a:p>
            <a:pPr lvl="1"/>
            <a:r>
              <a:rPr lang="en-US" b="1" dirty="0"/>
              <a:t>achieve </a:t>
            </a:r>
            <a:r>
              <a:rPr lang="en-US" dirty="0"/>
              <a:t>the SDGs</a:t>
            </a:r>
          </a:p>
          <a:p>
            <a:pPr lvl="1"/>
            <a:r>
              <a:rPr lang="en-US" b="1" dirty="0"/>
              <a:t>spur</a:t>
            </a:r>
            <a:r>
              <a:rPr lang="en-US" dirty="0"/>
              <a:t> economic empowerment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guideline </a:t>
            </a:r>
            <a:r>
              <a:rPr lang="en-US" dirty="0"/>
              <a:t>to widely manufacture, market, and deploy the technology where it’s needed most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provide </a:t>
            </a:r>
            <a:r>
              <a:rPr lang="en-US" dirty="0"/>
              <a:t>a</a:t>
            </a:r>
            <a:r>
              <a:rPr lang="en-US" b="1" dirty="0"/>
              <a:t> </a:t>
            </a:r>
            <a:r>
              <a:rPr lang="en-US" dirty="0"/>
              <a:t>benchmark to ensure quality and safety  </a:t>
            </a:r>
          </a:p>
          <a:p>
            <a:pPr lvl="1"/>
            <a:r>
              <a:rPr lang="en-US" b="1" dirty="0"/>
              <a:t>increase</a:t>
            </a:r>
            <a:r>
              <a:rPr lang="en-US" dirty="0"/>
              <a:t> productivity and efficiency</a:t>
            </a:r>
          </a:p>
          <a:p>
            <a:pPr lvl="1"/>
            <a:r>
              <a:rPr lang="en-US" b="1" dirty="0"/>
              <a:t>minimize</a:t>
            </a:r>
            <a:r>
              <a:rPr lang="en-US" dirty="0"/>
              <a:t> waste and errors</a:t>
            </a:r>
          </a:p>
          <a:p>
            <a:pPr lvl="1"/>
            <a:r>
              <a:rPr lang="en-US" b="1" dirty="0"/>
              <a:t>reduce</a:t>
            </a:r>
            <a:r>
              <a:rPr lang="en-US" dirty="0"/>
              <a:t>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safe, reliable, hygienic toilet </a:t>
            </a:r>
            <a:r>
              <a:rPr lang="en-US" dirty="0"/>
              <a:t>for families and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National Adoptions of ISO 30500 &amp;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6687" y="1024577"/>
            <a:ext cx="4281015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3F648B"/>
                </a:solidFill>
                <a:latin typeface="+mj-lt"/>
              </a:rPr>
              <a:t>National Adoption Map current as of June 2026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899" y="6033897"/>
            <a:ext cx="5004201" cy="556953"/>
          </a:xfrm>
          <a:prstGeom prst="rect">
            <a:avLst/>
          </a:prstGeom>
        </p:spPr>
      </p:pic>
      <p:pic>
        <p:nvPicPr>
          <p:cNvPr id="4" name="Picture 3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F05AD9AF-FFF6-4BD2-13C1-10A77EF4A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03" y="1342933"/>
            <a:ext cx="7439794" cy="46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role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914400"/>
            <a:ext cx="5683392" cy="50740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how can </a:t>
            </a:r>
            <a:r>
              <a:rPr lang="en-US" b="1" dirty="0"/>
              <a:t>you </a:t>
            </a:r>
            <a:r>
              <a:rPr lang="en-US" dirty="0"/>
              <a:t>work toward adoption and use of the standards?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identify</a:t>
            </a:r>
            <a:r>
              <a:rPr lang="en-US" dirty="0"/>
              <a:t> key sanitation standards, regulations, or laws already in place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understand</a:t>
            </a:r>
            <a:r>
              <a:rPr lang="en-US" dirty="0"/>
              <a:t> the process for nationally adopting a new international standard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host</a:t>
            </a:r>
            <a:r>
              <a:rPr lang="en-US" dirty="0"/>
              <a:t> a national workshop to educate stakeholders in your country or community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gather</a:t>
            </a:r>
            <a:r>
              <a:rPr lang="en-US" dirty="0"/>
              <a:t> ideas from key stakeholders and earn their buy-in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conduct</a:t>
            </a:r>
            <a:r>
              <a:rPr lang="en-US" dirty="0"/>
              <a:t> trainings for WASH sector employees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ANSI is here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partnerships and networking</a:t>
            </a:r>
          </a:p>
          <a:p>
            <a:r>
              <a:rPr lang="en-US" dirty="0"/>
              <a:t>one-on-one technical assistance in working toward adoption</a:t>
            </a:r>
          </a:p>
          <a:p>
            <a:r>
              <a:rPr lang="en-US" dirty="0"/>
              <a:t>ongoing and follow-up assistance to support implementation and use</a:t>
            </a:r>
          </a:p>
          <a:p>
            <a:r>
              <a:rPr lang="en-US" dirty="0"/>
              <a:t>additional education and training materials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74AE34-0E19-144E-9463-7ECF5648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ISO 30500</a:t>
            </a:r>
          </a:p>
          <a:p>
            <a:r>
              <a:rPr lang="en-US" dirty="0"/>
              <a:t>dignity</a:t>
            </a:r>
          </a:p>
          <a:p>
            <a:r>
              <a:rPr lang="en-US" dirty="0"/>
              <a:t>progress</a:t>
            </a:r>
          </a:p>
          <a:p>
            <a:r>
              <a:rPr lang="en-US" dirty="0"/>
              <a:t>prosperity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904055"/>
          </a:xfrm>
        </p:spPr>
        <p:txBody>
          <a:bodyPr>
            <a:normAutofit/>
          </a:bodyPr>
          <a:lstStyle/>
          <a:p>
            <a:r>
              <a:rPr lang="en-US" sz="2000" b="1" dirty="0">
                <a:hlinkClick r:id="rId2"/>
              </a:rPr>
              <a:t>https://sanitation.ansi.org/</a:t>
            </a:r>
            <a:endParaRPr lang="en-US" sz="2000" b="1" dirty="0"/>
          </a:p>
          <a:p>
            <a:r>
              <a:rPr lang="en-US" sz="2000" dirty="0"/>
              <a:t>sanitation@ansi.org</a:t>
            </a:r>
          </a:p>
        </p:txBody>
      </p:sp>
    </p:spTree>
    <p:extLst>
      <p:ext uri="{BB962C8B-B14F-4D97-AF65-F5344CB8AC3E}">
        <p14:creationId xmlns:p14="http://schemas.microsoft.com/office/powerpoint/2010/main" val="30931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2766218"/>
            <a:ext cx="3000908" cy="1325880"/>
          </a:xfrm>
        </p:spPr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b="1" dirty="0"/>
              <a:t>2 billion </a:t>
            </a:r>
            <a:r>
              <a:rPr lang="en-US" dirty="0"/>
              <a:t>people without access to safe, clean toilets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1 million </a:t>
            </a:r>
            <a:r>
              <a:rPr lang="en-US" dirty="0"/>
              <a:t>preventable deaths each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ISO 30500 </a:t>
            </a:r>
            <a:r>
              <a:rPr lang="en-US" dirty="0"/>
              <a:t>is a technical document containing specifications for </a:t>
            </a:r>
            <a:r>
              <a:rPr lang="en-US" b="1" dirty="0"/>
              <a:t>a new, technology-neutral household toilet</a:t>
            </a:r>
            <a:r>
              <a:rPr lang="en-US" dirty="0"/>
              <a:t> product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not connected to a networked sewer or drainage system</a:t>
            </a:r>
          </a:p>
          <a:p>
            <a:r>
              <a:rPr lang="en-US" dirty="0"/>
              <a:t>treats waste all by itself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Sanitation Standards Explained in 2 Minutes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2" y="1068727"/>
            <a:ext cx="8588655" cy="491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14214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809D-B8FD-3B43-89D5-090754D1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8862-D965-DB4D-8CB9-04059080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front-end </a:t>
            </a:r>
            <a:r>
              <a:rPr lang="en-US" dirty="0"/>
              <a:t>typically looks much like a traditional toilet system 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b="1" dirty="0"/>
              <a:t>back-end </a:t>
            </a:r>
            <a:r>
              <a:rPr lang="en-US" dirty="0"/>
              <a:t>treats the input using a range of sophisticated biological, chemical, or physical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7CFA6-8590-A045-B624-028C3D81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6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F424-9479-A148-82C3-71F4EFA5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FCA7F-C4BB-F84F-B4DA-66A57ACF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02" y="136525"/>
            <a:ext cx="10318598" cy="58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option for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22A9-7BE2-2845-96C4-B43C41B40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/>
              <a:t>non-</a:t>
            </a:r>
            <a:r>
              <a:rPr lang="en-US" dirty="0" err="1"/>
              <a:t>sewered</a:t>
            </a:r>
            <a:r>
              <a:rPr lang="en-US" dirty="0"/>
              <a:t> sanitation systems offer </a:t>
            </a:r>
            <a:r>
              <a:rPr lang="en-US" b="1" dirty="0"/>
              <a:t>a sustainable, practical option </a:t>
            </a:r>
            <a:r>
              <a:rPr lang="en-US" dirty="0"/>
              <a:t>wherever conventional sewer systems or other onsite solutions aren’t feasible 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public toilets</a:t>
            </a:r>
          </a:p>
          <a:p>
            <a:r>
              <a:rPr lang="en-US" dirty="0"/>
              <a:t>national parks</a:t>
            </a:r>
          </a:p>
          <a:p>
            <a:r>
              <a:rPr lang="en-US" dirty="0"/>
              <a:t>green buildings</a:t>
            </a:r>
          </a:p>
          <a:p>
            <a:r>
              <a:rPr lang="en-US" dirty="0"/>
              <a:t>rural communities</a:t>
            </a:r>
          </a:p>
          <a:p>
            <a:r>
              <a:rPr lang="en-US" dirty="0"/>
              <a:t>urban settings</a:t>
            </a:r>
          </a:p>
          <a:p>
            <a:r>
              <a:rPr lang="en-US" dirty="0"/>
              <a:t>informal settlements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b="1" dirty="0"/>
              <a:t>48 countries </a:t>
            </a:r>
            <a:r>
              <a:rPr lang="en-US" dirty="0"/>
              <a:t>came together to review the standard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Industry</a:t>
            </a:r>
          </a:p>
          <a:p>
            <a:pPr lvl="1"/>
            <a:r>
              <a:rPr lang="en-US" dirty="0"/>
              <a:t>Government</a:t>
            </a:r>
          </a:p>
          <a:p>
            <a:pPr lvl="1"/>
            <a:r>
              <a:rPr lang="en-US" dirty="0"/>
              <a:t>Academia</a:t>
            </a:r>
          </a:p>
          <a:p>
            <a:pPr lvl="1"/>
            <a:r>
              <a:rPr lang="en-US" dirty="0"/>
              <a:t>NGOs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Standard revised in 2025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 txBox="1">
            <a:spLocks/>
          </p:cNvSpPr>
          <p:nvPr/>
        </p:nvSpPr>
        <p:spPr>
          <a:xfrm>
            <a:off x="790112" y="392333"/>
            <a:ext cx="11091169" cy="13258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55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Project Committee 305 members, representing 48 countries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710214" y="948741"/>
            <a:ext cx="11833934" cy="5909259"/>
            <a:chOff x="-949911" y="948741"/>
            <a:chExt cx="11833934" cy="59092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732267-07E8-6840-B34B-C37FF48AB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0112" y="948741"/>
              <a:ext cx="9688299" cy="494138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732267-07E8-6840-B34B-C37FF48AB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9156" t="88827"/>
            <a:stretch/>
          </p:blipFill>
          <p:spPr>
            <a:xfrm>
              <a:off x="-949911" y="5508595"/>
              <a:ext cx="4936060" cy="13494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824404" y="5335480"/>
              <a:ext cx="2059619" cy="55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12336</TotalTime>
  <Words>1586</Words>
  <Application>Microsoft Office PowerPoint</Application>
  <PresentationFormat>Widescreen</PresentationFormat>
  <Paragraphs>162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 Neue</vt:lpstr>
      <vt:lpstr>PingFang SC Regular</vt:lpstr>
      <vt:lpstr>Office Theme</vt:lpstr>
      <vt:lpstr>agenda: a new household toilet</vt:lpstr>
      <vt:lpstr>the challenge</vt:lpstr>
      <vt:lpstr>a solution</vt:lpstr>
      <vt:lpstr>PowerPoint Presentation</vt:lpstr>
      <vt:lpstr>how it works</vt:lpstr>
      <vt:lpstr>PowerPoint Presentation</vt:lpstr>
      <vt:lpstr>an option for everyone</vt:lpstr>
      <vt:lpstr>global consensus</vt:lpstr>
      <vt:lpstr>PowerPoint Presentation</vt:lpstr>
      <vt:lpstr>PowerPoint Presentation</vt:lpstr>
      <vt:lpstr>ISO specifications</vt:lpstr>
      <vt:lpstr>why a standard?</vt:lpstr>
      <vt:lpstr>why a standard?</vt:lpstr>
      <vt:lpstr>why a standard?</vt:lpstr>
      <vt:lpstr>National Adoptions of ISO 30500 &amp; ISO 24521</vt:lpstr>
      <vt:lpstr>your role &amp; next steps</vt:lpstr>
      <vt:lpstr>ANSI is here to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134</cp:revision>
  <dcterms:created xsi:type="dcterms:W3CDTF">2020-01-07T19:54:53Z</dcterms:created>
  <dcterms:modified xsi:type="dcterms:W3CDTF">2026-06-16T19:37:37Z</dcterms:modified>
</cp:coreProperties>
</file>