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2" saveSubsetFonts="1" autoCompressPictures="0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76" r:id="rId2"/>
    <p:sldId id="257" r:id="rId3"/>
    <p:sldId id="261" r:id="rId4"/>
    <p:sldId id="260" r:id="rId5"/>
    <p:sldId id="269" r:id="rId6"/>
    <p:sldId id="280" r:id="rId7"/>
    <p:sldId id="262" r:id="rId8"/>
    <p:sldId id="263" r:id="rId9"/>
    <p:sldId id="256" r:id="rId10"/>
    <p:sldId id="285" r:id="rId11"/>
    <p:sldId id="271" r:id="rId12"/>
    <p:sldId id="274" r:id="rId13"/>
    <p:sldId id="265" r:id="rId14"/>
    <p:sldId id="275" r:id="rId15"/>
    <p:sldId id="284" r:id="rId16"/>
    <p:sldId id="270" r:id="rId17"/>
    <p:sldId id="277" r:id="rId18"/>
    <p:sldId id="281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A55A3"/>
    <a:srgbClr val="0A6FB3"/>
    <a:srgbClr val="0A95B3"/>
    <a:srgbClr val="006B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189"/>
    <p:restoredTop sz="84892" autoAdjust="0"/>
  </p:normalViewPr>
  <p:slideViewPr>
    <p:cSldViewPr snapToGrid="0" snapToObjects="1">
      <p:cViewPr varScale="1">
        <p:scale>
          <a:sx n="56" d="100"/>
          <a:sy n="56" d="100"/>
        </p:scale>
        <p:origin x="121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72" d="100"/>
          <a:sy n="72" d="100"/>
        </p:scale>
        <p:origin x="2384" y="21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D90DF1A-AD25-5C49-8169-F6EBAACAB58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13BA58-4C8D-C34A-9F6D-B8AF4DD923D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9C2CC1-78D1-F74F-A143-A8C6013D1B30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187FCE-FAB3-6645-A856-91AEF6CC166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C29FB2-94CA-314E-8A5A-B4BA9421B50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A42A14-ACC8-4140-8B4A-5E6F6AC375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7753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9FED7F-2DB6-3C4E-A6FC-5467CCE30A76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E93119-44EB-4843-BB2D-287C228612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8859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sanitation.ansi.org/Standard/StandardAdoptionMap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user/ansidotorg/playlists?view=50&amp;sort=dd&amp;shelf_id=5" TargetMode="External"/><Relationship Id="rId3" Type="http://schemas.openxmlformats.org/officeDocument/2006/relationships/hyperlink" Target="https://www.youtube.com/watch?v=DhNaJqEZvoM&amp;feature=youtu.be" TargetMode="External"/><Relationship Id="rId7" Type="http://schemas.openxmlformats.org/officeDocument/2006/relationships/hyperlink" Target="https://v.youku.com/v_show/id_XNDc4MzA0OTkyOA==.html?spm=a2hbt.13141534.app.5~5!2~5!2~5~5~5!2~5~5!2~5!2~5!2~5~5~A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youtube.com/watch?v=ASPT3YMJdNo" TargetMode="External"/><Relationship Id="rId5" Type="http://schemas.openxmlformats.org/officeDocument/2006/relationships/hyperlink" Target="https://www.youtube.com/watch?v=zxv-7lPT1xQ" TargetMode="External"/><Relationship Id="rId4" Type="http://schemas.openxmlformats.org/officeDocument/2006/relationships/hyperlink" Target="https://www.youtube.com/watch?v=Gxl_DB-peqc" TargetMode="Externa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tH-UzBsslSc" TargetMode="External"/><Relationship Id="rId7" Type="http://schemas.openxmlformats.org/officeDocument/2006/relationships/hyperlink" Target="https://www.youtube.com/user/ansidotorg/playlists?view=50&amp;sort=dd&amp;shelf_id=5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v.youku.com/v_show/id_XNDc4MzAyMjEzMg==.html?spm=a2hbt.13141534.app.5~5!2~5!2~5~5~5!2~5~5!2~5!2~5!2~5~5!2~A" TargetMode="External"/><Relationship Id="rId5" Type="http://schemas.openxmlformats.org/officeDocument/2006/relationships/hyperlink" Target="https://www.youtube.com/watch?v=5W4FvUuEjoE" TargetMode="External"/><Relationship Id="rId4" Type="http://schemas.openxmlformats.org/officeDocument/2006/relationships/hyperlink" Target="https://www.youtube.com/watch?v=UEJhNzE-p-I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E93119-44EB-4843-BB2D-287C2286127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3286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order to meet the standard, prototypes and products will have to uphold a quality standard for solid discharges; liquid discharges; odor; air emissions; and noise emissions, and meet certain criteria for safety; functionality; usability; reliability; maintainability; and compatibility with environmental protection goals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E93119-44EB-4843-BB2D-287C2286127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3612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Adopting ISO 30500 has many benefits for [insert your country name].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can save time and money: policymakers won’t have to spend resources to ensure the safety of products, and manufacturers will be given a guideline to create products which will meet international standards, making market entry easier.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Regulators and the government will be able to tap into a constantly updated source of information and experiences, ensuring the most efficient system.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E93119-44EB-4843-BB2D-287C2286127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5405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standard will increase the ability of businesses to widely manufacture, market, and deploy technology, and help facilitate international trade by using a universally recognized system and capitalizing on the faith in the ISO name.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E93119-44EB-4843-BB2D-287C2286127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1042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End users of these toilets will be guaranteed a reliable, safe, hygienic, and odorless experience which may even produce by-products that can be re-used by the community.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E93119-44EB-4843-BB2D-287C2286127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5326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Please visit </a:t>
            </a:r>
            <a:r>
              <a:rPr lang="en-US" dirty="0">
                <a:hlinkClick r:id="rId3"/>
              </a:rPr>
              <a:t>https://sanitation.ansi.org/Standard/StandardAdoptionMap</a:t>
            </a:r>
            <a:r>
              <a:rPr lang="en-US" dirty="0"/>
              <a:t> for the latest map</a:t>
            </a:r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14579941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E93119-44EB-4843-BB2D-287C2286127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8591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E93119-44EB-4843-BB2D-287C2286127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477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Effective sanitation is linked to better health, safety, and livelihood, however more than 2 billion people in the world currently have no access to safe, clean toilets, a situation which contributes to over one million preventable deaths every year.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E93119-44EB-4843-BB2D-287C2286127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262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 non-</a:t>
            </a:r>
            <a:r>
              <a:rPr lang="en-US" dirty="0" err="1"/>
              <a:t>sewered</a:t>
            </a:r>
            <a:r>
              <a:rPr lang="en-US" dirty="0"/>
              <a:t> sanitation system is a toilet system with a prefabricated integration treatment unit. It may sound complicated – but it’s as simple for the user, and maybe even easier, than the systems they’re currently using.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front-end component of the toilet remains the same – whether it’s a squat toilet, western toilet, or any other kind.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back-end component of a non-</a:t>
            </a:r>
            <a:r>
              <a:rPr lang="en-US" dirty="0" err="1"/>
              <a:t>sewered</a:t>
            </a:r>
            <a:r>
              <a:rPr lang="en-US" dirty="0"/>
              <a:t> sanitation system collects, conveys, and fully treats the specific input within the system to allow for safe reuse or disposal of the generated solid, liquid, and gaseous output.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It’s not connected to a networked sewer or networked drainage system – so there’s no water required to flush, and no septic or pit latrine to empty.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E93119-44EB-4843-BB2D-287C2286127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9182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1240" marR="0" lvl="0" indent="-1812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Wat</a:t>
            </a:r>
            <a:r>
              <a:rPr lang="en-US" baseline="0" dirty="0"/>
              <a:t>ch a 2 minute video explaining Sanitation Standards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your preferred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language:</a:t>
            </a:r>
          </a:p>
          <a:p>
            <a:pPr marL="638440" marR="0" lvl="1" indent="-1812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Sanitation Standards Explained in 2 Minutes (English Subtitles) </a:t>
            </a:r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https://www.youtube.com/watch?v=DhNaJqEZvoM&amp;feature=youtu.be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38440" marR="0" lvl="1" indent="-1812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Normes d'assainissement en 2 minutes (sous-titres Français) </a:t>
            </a:r>
            <a:r>
              <a:rPr lang="fr-FR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https://www.youtube.com/watch?v=Gxl_DB-peqc</a:t>
            </a:r>
            <a:endParaRPr lang="fr-FR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38440" marR="0" lvl="1" indent="-1812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Normas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saneamento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minutos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legendas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dirty="0"/>
              <a:t>em Português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):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https://www.youtube.com/watch?v=zxv-7lPT1xQ</a:t>
            </a:r>
            <a:endParaRPr lang="en-US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38440" marR="0" lvl="1" indent="-1812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Sanitation Standards Explained in 2 Minutes (Chinese subtitles)/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两分钟了解卫生标准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（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中文字幕）</a:t>
            </a:r>
            <a:r>
              <a:rPr lang="en-US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/>
              </a:rPr>
              <a:t>https</a:t>
            </a:r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/>
              </a:rPr>
              <a:t>://www.youtube.com/watch?v=ASPT3YMJdNo</a:t>
            </a:r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 </a:t>
            </a:r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7"/>
              </a:rPr>
              <a:t>https://v.youku.com/v_show/id_XNDc4MzA0OTkyOA==.html?spm=a2hbt.13141534.app.5~5!2~5!2~5~5~5!2~5~5!2~5!2~5!2~5~5~A</a:t>
            </a:r>
            <a:endParaRPr lang="en-US" sz="1200" u="non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Please</a:t>
            </a:r>
            <a:r>
              <a:rPr lang="en-US" sz="1200" u="non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see all videos here: </a:t>
            </a:r>
            <a:r>
              <a:rPr lang="en-US" dirty="0">
                <a:hlinkClick r:id="rId8"/>
              </a:rPr>
              <a:t>https://www.youtube.com/user/ansidotorg/playlists?view=50&amp;sort=dd&amp;shelf_id=5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E93119-44EB-4843-BB2D-287C2286127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2429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In most cases, the front-end looks much like a traditional toilet system (Urinal, squatting pan, sitting pan); and the user will be unaware that the back-end is anything out of what they’re used to.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back-end, however, is quite sophisticated. It treats the input (feces, urine, menstrual blood, toilet paper, anal cleansing water) using a range of biological or chemical to physical unit processes (e.g. anaerobic &amp; aerobic digestion, combustion, electrochemical disinfection, membranes).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Some systems use one of these technologies/processes while other systems apply various unit processes in combination.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E93119-44EB-4843-BB2D-287C2286127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1734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Concept of a non-</a:t>
            </a:r>
            <a:r>
              <a:rPr lang="en-US" dirty="0" err="1"/>
              <a:t>sewered</a:t>
            </a:r>
            <a:r>
              <a:rPr lang="en-US" dirty="0"/>
              <a:t> sanitation system, as shown in the</a:t>
            </a:r>
            <a:r>
              <a:rPr lang="en-US" baseline="0" dirty="0"/>
              <a:t> ISO 30500 standard.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E93119-44EB-4843-BB2D-287C2286127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3917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Non-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sewered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sanitation systems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(NSSS)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ISO 30500 can benefit all of our communities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higher income communities, a NSSS is a sustainable solution to wasteful systems commonly used today, which overuse water and electricity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lower income communities, these systems can provide a safer, hygienic option without the need for consistent electric or sewer connection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E93119-44EB-4843-BB2D-287C2286127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423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ANSI approached ISO about starting this process of creating an international standard for sustainable, non-sewered sanitation systems (which eventually became ISO 30500) back in 2016.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After a committee of experts (PC</a:t>
            </a:r>
            <a:r>
              <a:rPr lang="en-US" sz="1200" baseline="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305)</a:t>
            </a:r>
            <a:r>
              <a:rPr lang="en-US" sz="1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– including representatives from industry, government, academia, and NGOs – from across the globe developed the standard, the testing of prototypes began in South Africa with the University of KwaZulu-Natal in 2017. Prototypes attempting to meet ISO 30500 performance</a:t>
            </a:r>
            <a:r>
              <a:rPr lang="en-US" sz="1200" baseline="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and testing criteria </a:t>
            </a:r>
            <a:r>
              <a:rPr lang="en-US" sz="1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have also been tested in India and China.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Since 2018, ANSI has been advocating to promote national recognition of this standard. ANSI recognizes the incredible potential of non-</a:t>
            </a:r>
            <a:r>
              <a:rPr lang="en-US" sz="1200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sewered</a:t>
            </a:r>
            <a:r>
              <a:rPr lang="en-US" sz="1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sanitation standards to transform communities around the world. Please contact ANSI or your national standards body if you have questions about non-</a:t>
            </a:r>
            <a:r>
              <a:rPr lang="en-US" sz="1200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sewered</a:t>
            </a:r>
            <a:r>
              <a:rPr lang="en-US" sz="1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sanitation standards.</a:t>
            </a:r>
            <a:endParaRPr lang="en-US" sz="1100" dirty="0"/>
          </a:p>
          <a:p>
            <a:pPr marL="0" indent="0">
              <a:buFont typeface="Arial" panose="020B0604020202020204" pitchFamily="34" charset="0"/>
              <a:buNone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E93119-44EB-4843-BB2D-287C2286127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0657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1240" marR="0" lvl="0" indent="-1812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Wat</a:t>
            </a:r>
            <a:r>
              <a:rPr lang="en-US" baseline="0" dirty="0"/>
              <a:t>ch a short video on how standards can improve water, sanitation and hygiene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your preferred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language:</a:t>
            </a:r>
          </a:p>
          <a:p>
            <a:pPr marL="638440" marR="0" lvl="1" indent="-1812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What’s a Standard, and How Does it Benefit Global Water and Sanitation? (English Subtitles) </a:t>
            </a:r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https://www.youtube.com/watch?v=tH-UzBsslSc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38440" marR="0" lvl="1" indent="-1812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Qu’est-ce qu’une norme et quels sont ses avantages pour le secteur de l’eau et l’assainissement (sous-titres Français) </a:t>
            </a:r>
            <a:r>
              <a:rPr lang="fr-FR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https://www.youtube.com/watch?v=UEJhNzE-p-I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38440" marR="0" lvl="1" indent="-1812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 é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Norma 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beneficia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água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saneamento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global? 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legendas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https://youtu.be/zxv-7lPT1xQ</a:t>
            </a:r>
          </a:p>
          <a:p>
            <a:pPr marL="638440" marR="0" lvl="1" indent="-1812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What’s a Standard, and How Does it Benefit Global Water and Sanitation? // 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什么是标准， 它对于全球水和卫生有何益处？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（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中文字幕）</a:t>
            </a:r>
            <a:r>
              <a:rPr lang="en-US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https</a:t>
            </a:r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://www.youtube.com/watch?v=5W4FvUuEjoE</a:t>
            </a:r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 </a:t>
            </a:r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/>
              </a:rPr>
              <a:t>https://v.youku.com/v_show/id_XNDc4MzAyMjEzMg==.html?spm=a2hbt.13141534.app.5~5!2~5!2~5~5~5!2~5~5!2~5!2~5!2~5~5!2~A</a:t>
            </a:r>
            <a:endParaRPr lang="en-US" sz="1200" u="non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Please</a:t>
            </a:r>
            <a:r>
              <a:rPr lang="en-US" sz="1200" u="non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see all videos here: </a:t>
            </a:r>
            <a:r>
              <a:rPr lang="en-US" dirty="0">
                <a:hlinkClick r:id="rId7"/>
              </a:rPr>
              <a:t>https://www.youtube.com/user/ansidotorg/playlists?view=50&amp;sort=dd&amp;shelf_id=5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E93119-44EB-4843-BB2D-287C2286127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9010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tif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17182D8-AC61-FE4C-9C12-9BDD095860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4B9EA2A7-AB4E-6D47-B359-E456A7C23DC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817223" y="3931956"/>
            <a:ext cx="4231341" cy="1930961"/>
          </a:xfrm>
        </p:spPr>
        <p:txBody>
          <a:bodyPr>
            <a:norm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800" smtClean="0"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Presenter(s)</a:t>
            </a:r>
          </a:p>
          <a:p>
            <a:r>
              <a:rPr lang="en-US" dirty="0"/>
              <a:t>Date</a:t>
            </a:r>
          </a:p>
          <a:p>
            <a:r>
              <a:rPr lang="en-US" dirty="0"/>
              <a:t>Event</a:t>
            </a:r>
          </a:p>
          <a:p>
            <a:r>
              <a:rPr lang="en-US" dirty="0"/>
              <a:t>Location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944FD1-6E88-FA4F-9802-157F7D1C54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8EBED-7CE0-9843-9786-21AEE62776F5}" type="datetime1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4AD5C0-3D80-F647-AE90-78ABB6911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F0C3D1-C7A1-B848-A973-87B4CFCF2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B7275-42E7-9344-8EE7-3495E2503A86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DA257D5-5F3F-E248-9373-1DE92F7C52D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9588" y="1894682"/>
            <a:ext cx="4686725" cy="855662"/>
          </a:xfrm>
        </p:spPr>
        <p:txBody>
          <a:bodyPr lIns="0" tIns="0" rIns="0" bIns="0" anchor="t"/>
          <a:lstStyle>
            <a:lvl1pPr marL="0" indent="0" algn="r">
              <a:buNone/>
              <a:defRPr/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88895574-6685-FF49-9137-361CF3C52A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9789" y="1038065"/>
            <a:ext cx="3926524" cy="715145"/>
          </a:xfrm>
        </p:spPr>
        <p:txBody>
          <a:bodyPr lIns="0" tIns="0" rIns="0" bIns="0" anchor="ctr" anchorCtr="0"/>
          <a:lstStyle>
            <a:lvl1pPr algn="r">
              <a:defRPr b="1">
                <a:solidFill>
                  <a:srgbClr val="0A55A3"/>
                </a:solidFill>
              </a:defRPr>
            </a:lvl1pPr>
          </a:lstStyle>
          <a:p>
            <a:r>
              <a:rPr lang="en-US" dirty="0"/>
              <a:t>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62F8BF3-F45B-CA47-A50F-0F9AEB41C53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138649" y="5972175"/>
            <a:ext cx="2834640" cy="88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0988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2401F7-A781-7A47-BA58-98ED19FBB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ADEBE4-746E-004B-9782-7B97537126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1E380C-9419-584A-9405-DA6C0BDC2E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3D726-3EF5-5443-AC54-84D1AD632BB3}" type="datetime1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01ACE3-2555-434C-8BB4-0939C44C6E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56B73F-BE4D-724D-A6FF-33B060919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B7275-42E7-9344-8EE7-3495E250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150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50D7C12-F493-244E-BA16-3384544FCE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C26108-B39F-C54A-8DA0-7DB2DD9839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9E0214-37F7-9B4F-92C8-58B330BA39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1FBE8-6C0B-B14A-A313-30297CA75A20}" type="datetime1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ADE68E-C2AD-8B43-A86D-DF0F00796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338E75-2CB5-CB43-97DC-67A5E69C3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B7275-42E7-9344-8EE7-3495E250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3667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92C80C7-310B-1A43-BD7E-DD76A33477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</a:blip>
          <a:srcRect t="513" r="68807" b="30775"/>
          <a:stretch/>
        </p:blipFill>
        <p:spPr>
          <a:xfrm>
            <a:off x="-37003" y="0"/>
            <a:ext cx="553470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C6BF06-BDF3-5546-BF2E-1DA9421FC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9133" y="2515235"/>
            <a:ext cx="3926524" cy="1325880"/>
          </a:xfrm>
        </p:spPr>
        <p:txBody>
          <a:bodyPr lIns="0" tIns="0" rIns="0" bIns="0" anchor="ctr" anchorCtr="0"/>
          <a:lstStyle>
            <a:lvl1pPr algn="r">
              <a:defRPr b="1" baseline="0">
                <a:solidFill>
                  <a:srgbClr val="0A55A3"/>
                </a:solidFill>
              </a:defRPr>
            </a:lvl1pPr>
          </a:lstStyle>
          <a:p>
            <a:r>
              <a:rPr lang="en-US" dirty="0"/>
              <a:t>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1E2711-88DD-F94E-B9DF-70CB450E5F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02922" y="1252728"/>
            <a:ext cx="5683392" cy="4352544"/>
          </a:xfrm>
          <a:noFill/>
        </p:spPr>
        <p:txBody>
          <a:bodyPr lIns="0" tIns="0" rIns="0" bIns="0" anchor="ctr"/>
          <a:lstStyle>
            <a:lvl1pPr marL="228600" indent="-228600">
              <a:spcBef>
                <a:spcPts val="600"/>
              </a:spcBef>
              <a:buClr>
                <a:srgbClr val="0A55A3"/>
              </a:buClr>
              <a:buSzPct val="75000"/>
              <a:buFont typeface="PingFang SC Regular" panose="020B0400000000000000" pitchFamily="34" charset="-122"/>
              <a:buChar char="＋"/>
              <a:defRPr>
                <a:solidFill>
                  <a:srgbClr val="0A55A3"/>
                </a:solidFill>
              </a:defRPr>
            </a:lvl1pPr>
            <a:lvl2pPr marL="685800" indent="-228600">
              <a:spcBef>
                <a:spcPts val="600"/>
              </a:spcBef>
              <a:buClr>
                <a:srgbClr val="0A55A3"/>
              </a:buClr>
              <a:buSzPct val="75000"/>
              <a:buFont typeface="PingFang SC Regular" panose="020B0400000000000000" pitchFamily="34" charset="-122"/>
              <a:buChar char="﹣"/>
              <a:defRPr>
                <a:solidFill>
                  <a:srgbClr val="0A55A3"/>
                </a:solidFill>
              </a:defRPr>
            </a:lvl2pPr>
            <a:lvl3pPr marL="1143000" indent="-228600">
              <a:spcBef>
                <a:spcPts val="600"/>
              </a:spcBef>
              <a:buClr>
                <a:srgbClr val="0A55A3"/>
              </a:buClr>
              <a:buSzPct val="75000"/>
              <a:buFont typeface="PingFang SC Regular" panose="020B0400000000000000" pitchFamily="34" charset="-122"/>
              <a:buChar char="﹣"/>
              <a:defRPr>
                <a:solidFill>
                  <a:srgbClr val="0A55A3"/>
                </a:solidFill>
              </a:defRPr>
            </a:lvl3pPr>
            <a:lvl4pPr marL="1600200" indent="-228600">
              <a:spcBef>
                <a:spcPts val="600"/>
              </a:spcBef>
              <a:buClr>
                <a:srgbClr val="0A55A3"/>
              </a:buClr>
              <a:buSzPct val="75000"/>
              <a:buFont typeface="PingFang SC Regular" panose="020B0400000000000000" pitchFamily="34" charset="-122"/>
              <a:buChar char="﹣"/>
              <a:defRPr>
                <a:solidFill>
                  <a:srgbClr val="0A55A3"/>
                </a:solidFill>
              </a:defRPr>
            </a:lvl4pPr>
            <a:lvl5pPr marL="2057400" indent="-228600">
              <a:spcBef>
                <a:spcPts val="600"/>
              </a:spcBef>
              <a:buClr>
                <a:srgbClr val="0A55A3"/>
              </a:buClr>
              <a:buSzPct val="75000"/>
              <a:buFont typeface="PingFang SC Regular" panose="020B0400000000000000" pitchFamily="34" charset="-122"/>
              <a:buChar char="﹣"/>
              <a:defRPr>
                <a:solidFill>
                  <a:srgbClr val="0A55A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695BE2-42D1-FA41-B94E-C38DD3FF35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4D0A2-B78F-2E45-962B-C6201F1E61F8}" type="datetime1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A79CB0-BC2B-3B40-8D80-23801816BB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F3DB2E-EE73-F942-A54E-26D3DE299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B7275-42E7-9344-8EE7-3495E2503A86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C4BECC0-CE22-9042-8A29-2CBFE55D8F2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191500" y="5972175"/>
            <a:ext cx="2834640" cy="88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5725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C9B406B-9A3E-DF4B-9113-23A0BDAEEA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9A67E2-CB28-684E-A785-56C62F6AF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14F58-76A1-624F-AE38-044EE08740B0}" type="datetime1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F09888-8DFE-1448-AAB3-D895336EB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C8FFD1-DB09-0143-8F61-E4B39452C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B7275-42E7-9344-8EE7-3495E2503A8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15A10FDA-7958-4B46-B0C1-0D84F19369B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8650" y="300038"/>
            <a:ext cx="2952750" cy="2371725"/>
          </a:xfrm>
        </p:spPr>
        <p:txBody>
          <a:bodyPr>
            <a:normAutofit/>
          </a:bodyPr>
          <a:lstStyle>
            <a:lvl1pPr marL="0" indent="0">
              <a:buNone/>
              <a:defRPr sz="3600">
                <a:solidFill>
                  <a:srgbClr val="0A55A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discussion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98E84DB1-0342-934F-A91A-A893E50BE9DB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8501063" y="3931956"/>
            <a:ext cx="3547501" cy="1930961"/>
          </a:xfrm>
        </p:spPr>
        <p:txBody>
          <a:bodyPr>
            <a:norm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800" smtClean="0"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Presenter(s)</a:t>
            </a:r>
          </a:p>
          <a:p>
            <a:r>
              <a:rPr lang="en-US" dirty="0"/>
              <a:t>Date</a:t>
            </a:r>
          </a:p>
          <a:p>
            <a:r>
              <a:rPr lang="en-US" dirty="0"/>
              <a:t>Event</a:t>
            </a:r>
          </a:p>
          <a:p>
            <a:r>
              <a:rPr lang="en-US" dirty="0"/>
              <a:t>Location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131B10C-51C0-4F44-83DD-E32ABCA7A26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138649" y="5972175"/>
            <a:ext cx="2834640" cy="88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8197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005D4-CBAF-5046-A811-F35AE54F9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067B25-CCA3-D04F-B882-F41CB15FD3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FCCDDD-497A-3B46-B3DB-3DFBCFC346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8AE237-BCEB-F042-B839-5F80462518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F1F50-7B4F-184D-BBE6-7DF0434CA170}" type="datetime1">
              <a:rPr lang="en-US" smtClean="0"/>
              <a:t>2/26/2024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727A8C-7831-A14B-92AE-0C8819504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2DA942-7081-564E-B272-A18036B82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B7275-42E7-9344-8EE7-3495E250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3791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E062D-B4FD-FC4C-811D-C48421AA92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0A4432-9C52-6F46-8954-7A023B5D5E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A284CF-B53A-2E4B-84AD-63FDC4D5CD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A8456CC-A5D6-C746-87C6-DD1866691B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96AC17-E335-964F-92E2-70195BF4AA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FE1A214-1752-7B48-81FD-1A083073CB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D2CFE-5237-214A-948B-66842380581B}" type="datetime1">
              <a:rPr lang="en-US" smtClean="0"/>
              <a:t>2/26/2024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BF65E2-571C-DB4E-8DC1-F70EDA9B73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B524C6A-2D26-6A4E-BDDA-EB26829C3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B7275-42E7-9344-8EE7-3495E250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1407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2D6796-74C3-844E-94C0-5AECC782C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1EAB79-5A74-4248-AEE5-2E783A4AE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18821-C09B-0A4E-AB78-6A7461ED3242}" type="datetime1">
              <a:rPr lang="en-US" smtClean="0"/>
              <a:t>2/26/2024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5B15A9-EA18-5A4F-9732-70013C78D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392A80-31D5-9F42-A620-88FF3A067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B7275-42E7-9344-8EE7-3495E250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5646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391D22-A5B6-4C47-905D-416D80F2D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D0AD7-351D-634D-A9D2-4677BED25FA7}" type="datetime1">
              <a:rPr lang="en-US" smtClean="0"/>
              <a:t>2/26/2024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7F3AFB-7A6B-DA40-A900-F037276F6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83A714-81A9-F541-B241-8E250DD6A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B7275-42E7-9344-8EE7-3495E2503A86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008FEC-C5D7-1B4D-A2BB-33573717AF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91500" y="5972175"/>
            <a:ext cx="2834640" cy="88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9683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030D23-0584-8A44-93F9-1D90EDEAA7C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987425"/>
            <a:ext cx="10517188" cy="4873625"/>
          </a:xfrm>
        </p:spPr>
        <p:txBody>
          <a:bodyPr/>
          <a:lstStyle>
            <a:lvl1pPr marL="0" indent="0">
              <a:buNone/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[VIDEO]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F8AB91-85C2-284E-B7A5-394EB18A29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CDAFA-A6BA-264E-8860-96CD16B6D616}" type="datetime1">
              <a:rPr lang="en-US" smtClean="0"/>
              <a:t>2/26/2024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3AEB2E-49EA-B94D-9DC4-DD308EE40F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46456F-1D63-4C4D-84AD-07BA116F3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B7275-42E7-9344-8EE7-3495E250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6802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300522-2591-6544-A3EE-DE5B4BDF44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EBDD08-A3E3-B844-80D1-C933171EB5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7F237E-8602-EC41-997A-021E9CF3C0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718F18-7780-5640-A40F-98A72D81B9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0B94B-E58D-244A-9AA5-4A1876A4B1EA}" type="datetime1">
              <a:rPr lang="en-US" smtClean="0"/>
              <a:t>2/26/2024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4DA447-ED4A-024D-BAF5-57703115C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CAB821-EC67-9E4D-BD97-72414B357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B7275-42E7-9344-8EE7-3495E250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2491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16E6D6F-715E-D64A-8F1E-FAF5C6D8E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97EFB8-34C4-3A49-BF54-96F343526F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9126C2-3D7C-2742-8F74-3F4EB360C3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BB0E021-A12C-6F4D-9501-3BFC63E1CD7E}" type="datetime1">
              <a:rPr lang="en-US" smtClean="0"/>
              <a:pPr/>
              <a:t>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EBB318-9184-364A-99FC-7599C7AB97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7D2D8D-2001-3846-82C7-BABE3E23EC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A0B7275-42E7-9344-8EE7-3495E2503A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700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A55A3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A55A3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A55A3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A55A3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A55A3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A55A3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5W4FvUuEjoE" TargetMode="External"/><Relationship Id="rId3" Type="http://schemas.openxmlformats.org/officeDocument/2006/relationships/image" Target="../media/image5.png"/><Relationship Id="rId7" Type="http://schemas.openxmlformats.org/officeDocument/2006/relationships/hyperlink" Target="https://youtu.be/zxv-7lPT1xQ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www.youtube.com/watch?v=UEJhNzE-p-I" TargetMode="External"/><Relationship Id="rId5" Type="http://schemas.openxmlformats.org/officeDocument/2006/relationships/hyperlink" Target="https://www.youtube.com/watch?v=tH-UzBsslSc" TargetMode="Externa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sanitation.ansi.org/" TargetMode="Externa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ASPT3YMJdNo" TargetMode="External"/><Relationship Id="rId3" Type="http://schemas.openxmlformats.org/officeDocument/2006/relationships/image" Target="../media/image5.png"/><Relationship Id="rId7" Type="http://schemas.openxmlformats.org/officeDocument/2006/relationships/hyperlink" Target="https://www.youtube.com/watch?v=zxv-7lPT1xQ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www.youtube.com/watch?v=Gxl_DB-peqc" TargetMode="External"/><Relationship Id="rId5" Type="http://schemas.openxmlformats.org/officeDocument/2006/relationships/hyperlink" Target="https://www.youtube.com/watch?v=DhNaJqEZvoM&amp;feature=youtu.be" TargetMode="Externa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0558C-36F2-A442-A9D9-0EA090691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agenda: a new household toilet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476E19-86EA-ED4D-AB20-6A6C1A9E78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need</a:t>
            </a:r>
          </a:p>
          <a:p>
            <a:r>
              <a:rPr lang="en-US" dirty="0"/>
              <a:t>the technology</a:t>
            </a:r>
          </a:p>
          <a:p>
            <a:r>
              <a:rPr lang="en-US" dirty="0"/>
              <a:t>why it matters</a:t>
            </a:r>
          </a:p>
          <a:p>
            <a:r>
              <a:rPr lang="en-US" dirty="0"/>
              <a:t>your role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8DDA34-C8FD-FD49-88E7-D513877C6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B7275-42E7-9344-8EE7-3495E2503A8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9787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EC9DA25-C14F-DA4B-842F-BC2A351D4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B7275-42E7-9344-8EE7-3495E2503A86}" type="slidenum">
              <a:rPr lang="en-US" smtClean="0"/>
              <a:t>11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280647" y="266413"/>
            <a:ext cx="9170645" cy="5476465"/>
            <a:chOff x="1592090" y="266413"/>
            <a:chExt cx="9170645" cy="547646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/>
            <a:srcRect b="85125"/>
            <a:stretch/>
          </p:blipFill>
          <p:spPr>
            <a:xfrm>
              <a:off x="1592090" y="266413"/>
              <a:ext cx="9170645" cy="905895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10083114" y="1087395"/>
              <a:ext cx="679621" cy="4655483"/>
            </a:xfrm>
            <a:prstGeom prst="rect">
              <a:avLst/>
            </a:prstGeom>
            <a:solidFill>
              <a:srgbClr val="F9F9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3188751" y="304374"/>
            <a:ext cx="5295218" cy="646331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What’s a Standard, and How Does it Benefit Global Water and Sanitation?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647" y="1172308"/>
            <a:ext cx="8514530" cy="45705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9882625" y="1034576"/>
            <a:ext cx="210437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hlinkClick r:id="rId5"/>
              </a:rPr>
              <a:t>English</a:t>
            </a:r>
            <a:r>
              <a:rPr lang="en-US" sz="2800" dirty="0"/>
              <a:t> </a:t>
            </a:r>
          </a:p>
          <a:p>
            <a:r>
              <a:rPr lang="en-US" sz="2800" dirty="0">
                <a:hlinkClick r:id="rId6"/>
              </a:rPr>
              <a:t>Français</a:t>
            </a:r>
            <a:r>
              <a:rPr lang="en-US" sz="2800" dirty="0"/>
              <a:t> </a:t>
            </a:r>
          </a:p>
          <a:p>
            <a:r>
              <a:rPr lang="en-US" sz="2800" dirty="0" err="1">
                <a:hlinkClick r:id="rId7"/>
              </a:rPr>
              <a:t>Português</a:t>
            </a:r>
            <a:endParaRPr lang="en-US" sz="2800" dirty="0"/>
          </a:p>
          <a:p>
            <a:r>
              <a:rPr lang="ja-JP" altLang="en-US" sz="2800" dirty="0">
                <a:hlinkClick r:id="rId8"/>
              </a:rPr>
              <a:t>中文</a:t>
            </a:r>
            <a:endParaRPr lang="en-US" altLang="ja-JP" sz="2800" dirty="0"/>
          </a:p>
        </p:txBody>
      </p:sp>
    </p:spTree>
    <p:extLst>
      <p:ext uri="{BB962C8B-B14F-4D97-AF65-F5344CB8AC3E}">
        <p14:creationId xmlns:p14="http://schemas.microsoft.com/office/powerpoint/2010/main" val="21759216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51317E-B201-6744-BB2B-8D0B91DE4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ISO specifications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DA6D27-C95A-B34F-B8D9-6EBCDBACC0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 dirty="0"/>
              <a:t>quality metrics</a:t>
            </a:r>
          </a:p>
          <a:p>
            <a:r>
              <a:rPr lang="en-US" dirty="0"/>
              <a:t>solid and liquid discharges</a:t>
            </a:r>
          </a:p>
          <a:p>
            <a:r>
              <a:rPr lang="en-US" dirty="0"/>
              <a:t>air, odor and noise emissions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dirty="0"/>
              <a:t>criteria for production</a:t>
            </a:r>
          </a:p>
          <a:p>
            <a:r>
              <a:rPr lang="en-US" dirty="0"/>
              <a:t>safety</a:t>
            </a:r>
          </a:p>
          <a:p>
            <a:r>
              <a:rPr lang="en-US" dirty="0"/>
              <a:t>functionality</a:t>
            </a:r>
          </a:p>
          <a:p>
            <a:r>
              <a:rPr lang="en-US" dirty="0"/>
              <a:t>usability</a:t>
            </a:r>
          </a:p>
          <a:p>
            <a:r>
              <a:rPr lang="en-US" dirty="0"/>
              <a:t>reliability</a:t>
            </a:r>
          </a:p>
          <a:p>
            <a:r>
              <a:rPr lang="en-US" dirty="0"/>
              <a:t>maintainability</a:t>
            </a:r>
          </a:p>
          <a:p>
            <a:r>
              <a:rPr lang="en-US" dirty="0"/>
              <a:t>compatibility with environmental protection goals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C08BEA-4837-E64B-BA3C-58F3E1502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B7275-42E7-9344-8EE7-3495E2503A8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9969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ADE00-DAB8-5C4F-BC0A-DE75BC98AA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a standard?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B5F9DD-4AB8-964F-B107-6C7CE4BE10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r>
              <a:rPr lang="en-US" b="1" dirty="0"/>
              <a:t>a tool </a:t>
            </a:r>
            <a:r>
              <a:rPr lang="en-US" dirty="0"/>
              <a:t>for policymakers working toward more sustainable sanitation systems</a:t>
            </a:r>
          </a:p>
          <a:p>
            <a:pPr marL="0" indent="0">
              <a:buNone/>
            </a:pPr>
            <a:endParaRPr lang="en-US" dirty="0"/>
          </a:p>
          <a:p>
            <a:pPr lvl="1"/>
            <a:r>
              <a:rPr lang="en-US" b="1" dirty="0"/>
              <a:t>facilitate</a:t>
            </a:r>
            <a:r>
              <a:rPr lang="en-US" dirty="0"/>
              <a:t> innovation</a:t>
            </a:r>
          </a:p>
          <a:p>
            <a:pPr lvl="1"/>
            <a:r>
              <a:rPr lang="en-US" b="1" dirty="0"/>
              <a:t>break down </a:t>
            </a:r>
            <a:r>
              <a:rPr lang="en-US" dirty="0"/>
              <a:t>trade barriers to international markets</a:t>
            </a:r>
          </a:p>
          <a:p>
            <a:pPr lvl="1"/>
            <a:r>
              <a:rPr lang="en-US" b="1" dirty="0"/>
              <a:t>conserve</a:t>
            </a:r>
            <a:r>
              <a:rPr lang="en-US" dirty="0"/>
              <a:t> precious water</a:t>
            </a:r>
          </a:p>
          <a:p>
            <a:pPr lvl="1"/>
            <a:r>
              <a:rPr lang="en-US" b="1" dirty="0"/>
              <a:t>achieve </a:t>
            </a:r>
            <a:r>
              <a:rPr lang="en-US" dirty="0"/>
              <a:t>the SDGs</a:t>
            </a:r>
          </a:p>
          <a:p>
            <a:pPr lvl="1"/>
            <a:r>
              <a:rPr lang="en-US" b="1" dirty="0"/>
              <a:t>spur</a:t>
            </a:r>
            <a:r>
              <a:rPr lang="en-US" dirty="0"/>
              <a:t> economic empowerment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2862E6-A3AF-8C44-85C5-F11E92318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B7275-42E7-9344-8EE7-3495E2503A8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3027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ADE00-DAB8-5C4F-BC0A-DE75BC98AA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a standard?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B5F9DD-4AB8-964F-B107-6C7CE4BE10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r>
              <a:rPr lang="en-US" b="1" dirty="0"/>
              <a:t>a guideline </a:t>
            </a:r>
            <a:r>
              <a:rPr lang="en-US" dirty="0"/>
              <a:t>to widely manufacture, market, and deploy the technology where it’s needed most</a:t>
            </a:r>
          </a:p>
          <a:p>
            <a:pPr marL="0" indent="0">
              <a:buNone/>
            </a:pPr>
            <a:endParaRPr lang="en-US" dirty="0"/>
          </a:p>
          <a:p>
            <a:pPr lvl="1"/>
            <a:r>
              <a:rPr lang="en-US" b="1" dirty="0"/>
              <a:t>provide </a:t>
            </a:r>
            <a:r>
              <a:rPr lang="en-US" dirty="0"/>
              <a:t>a</a:t>
            </a:r>
            <a:r>
              <a:rPr lang="en-US" b="1" dirty="0"/>
              <a:t> </a:t>
            </a:r>
            <a:r>
              <a:rPr lang="en-US" dirty="0"/>
              <a:t>benchmark to ensure quality and safety  </a:t>
            </a:r>
          </a:p>
          <a:p>
            <a:pPr lvl="1"/>
            <a:r>
              <a:rPr lang="en-US" b="1" dirty="0"/>
              <a:t>increase</a:t>
            </a:r>
            <a:r>
              <a:rPr lang="en-US" dirty="0"/>
              <a:t> productivity and efficiency</a:t>
            </a:r>
          </a:p>
          <a:p>
            <a:pPr lvl="1"/>
            <a:r>
              <a:rPr lang="en-US" b="1" dirty="0"/>
              <a:t>minimize</a:t>
            </a:r>
            <a:r>
              <a:rPr lang="en-US" dirty="0"/>
              <a:t> waste and errors</a:t>
            </a:r>
          </a:p>
          <a:p>
            <a:pPr lvl="1"/>
            <a:r>
              <a:rPr lang="en-US" b="1" dirty="0"/>
              <a:t>reduce</a:t>
            </a:r>
            <a:r>
              <a:rPr lang="en-US" dirty="0"/>
              <a:t> costs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2862E6-A3AF-8C44-85C5-F11E92318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B7275-42E7-9344-8EE7-3495E2503A8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4911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ADE00-DAB8-5C4F-BC0A-DE75BC98AA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a standard?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B5F9DD-4AB8-964F-B107-6C7CE4BE10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r>
              <a:rPr lang="en-US" b="1" dirty="0"/>
              <a:t>a safe, reliable, hygienic toilet </a:t>
            </a:r>
            <a:r>
              <a:rPr lang="en-US" dirty="0"/>
              <a:t>for families and communities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2862E6-A3AF-8C44-85C5-F11E92318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B7275-42E7-9344-8EE7-3495E2503A8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9465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38200" y="1737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300" dirty="0"/>
              <a:t>National Adoptions of ISO 30500 &amp; ISO 24521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02636" y="1024577"/>
            <a:ext cx="4709117" cy="3183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/>
            <a:r>
              <a:rPr lang="en-US" sz="1600" dirty="0">
                <a:solidFill>
                  <a:srgbClr val="3F648B"/>
                </a:solidFill>
                <a:latin typeface="+mj-lt"/>
              </a:rPr>
              <a:t>National Adoption Map current as of February 26, 2024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93899" y="6033897"/>
            <a:ext cx="5004201" cy="5569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1194247-5EA9-407F-AB47-0AA0476AA9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4498" y="1297782"/>
            <a:ext cx="9183001" cy="4736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9690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F24CFE-D270-3C42-8074-2692FF53B1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your role &amp; next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03D249-B845-9849-A952-F02D2CC924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02922" y="914400"/>
            <a:ext cx="5683392" cy="5074024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dirty="0"/>
              <a:t>how can </a:t>
            </a:r>
            <a:r>
              <a:rPr lang="en-US" b="1" dirty="0"/>
              <a:t>you </a:t>
            </a:r>
            <a:r>
              <a:rPr lang="en-US" dirty="0"/>
              <a:t>work toward adoption and use of the standards?</a:t>
            </a:r>
          </a:p>
          <a:p>
            <a:pPr marL="0" indent="0">
              <a:lnSpc>
                <a:spcPct val="100000"/>
              </a:lnSpc>
              <a:buNone/>
            </a:pPr>
            <a:endParaRPr lang="en-US" dirty="0"/>
          </a:p>
          <a:p>
            <a:pPr>
              <a:lnSpc>
                <a:spcPct val="100000"/>
              </a:lnSpc>
            </a:pPr>
            <a:r>
              <a:rPr lang="en-US" b="1" dirty="0"/>
              <a:t>identify</a:t>
            </a:r>
            <a:r>
              <a:rPr lang="en-US" dirty="0"/>
              <a:t> key sanitation standards, regulations, or laws already in place</a:t>
            </a:r>
          </a:p>
          <a:p>
            <a:pPr lvl="0">
              <a:lnSpc>
                <a:spcPct val="100000"/>
              </a:lnSpc>
            </a:pPr>
            <a:r>
              <a:rPr lang="en-US" b="1" dirty="0"/>
              <a:t>understand</a:t>
            </a:r>
            <a:r>
              <a:rPr lang="en-US" dirty="0"/>
              <a:t> the process for nationally adopting a new international standard</a:t>
            </a:r>
          </a:p>
          <a:p>
            <a:pPr lvl="0">
              <a:lnSpc>
                <a:spcPct val="100000"/>
              </a:lnSpc>
            </a:pPr>
            <a:r>
              <a:rPr lang="en-US" b="1" dirty="0"/>
              <a:t>host</a:t>
            </a:r>
            <a:r>
              <a:rPr lang="en-US" dirty="0"/>
              <a:t> a national workshop to educate stakeholders in your country or community</a:t>
            </a:r>
          </a:p>
          <a:p>
            <a:pPr lvl="0">
              <a:lnSpc>
                <a:spcPct val="100000"/>
              </a:lnSpc>
            </a:pPr>
            <a:r>
              <a:rPr lang="en-US" b="1" dirty="0"/>
              <a:t>gather</a:t>
            </a:r>
            <a:r>
              <a:rPr lang="en-US" dirty="0"/>
              <a:t> ideas from key stakeholders and earn their buy-in</a:t>
            </a:r>
          </a:p>
          <a:p>
            <a:pPr lvl="0">
              <a:lnSpc>
                <a:spcPct val="100000"/>
              </a:lnSpc>
            </a:pPr>
            <a:r>
              <a:rPr lang="en-US" b="1" dirty="0"/>
              <a:t>conduct</a:t>
            </a:r>
            <a:r>
              <a:rPr lang="en-US" dirty="0"/>
              <a:t> trainings for WASH sector employees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3620FE-6AD2-C546-B373-F02839017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B7275-42E7-9344-8EE7-3495E2503A8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7716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BAD24D-1E8B-8A45-8203-FF006A9C29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ANSI is here to help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28B8D6-CEA7-694A-AC9D-C19E08D9E6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partnerships and networking</a:t>
            </a:r>
          </a:p>
          <a:p>
            <a:r>
              <a:rPr lang="en-US" dirty="0"/>
              <a:t>one-on-one technical assistance in working toward adoption</a:t>
            </a:r>
          </a:p>
          <a:p>
            <a:r>
              <a:rPr lang="en-US" dirty="0"/>
              <a:t>ongoing and follow-up assistance to support implementation and use</a:t>
            </a:r>
          </a:p>
          <a:p>
            <a:r>
              <a:rPr lang="en-US" dirty="0"/>
              <a:t>additional education and training materials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8B1704-BFDE-2842-B1BF-A2A06F37F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B7275-42E7-9344-8EE7-3495E2503A8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504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4174B88-AC1D-304E-BB64-6CE36FFE0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B7275-42E7-9344-8EE7-3495E2503A86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8374AE34-0E19-144E-9463-7ECF56489B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/>
              <a:t>ISO 30500</a:t>
            </a:r>
          </a:p>
          <a:p>
            <a:r>
              <a:rPr lang="en-US" dirty="0"/>
              <a:t>dignity</a:t>
            </a:r>
          </a:p>
          <a:p>
            <a:r>
              <a:rPr lang="en-US" dirty="0"/>
              <a:t>progress</a:t>
            </a:r>
          </a:p>
          <a:p>
            <a:r>
              <a:rPr lang="en-US" dirty="0"/>
              <a:t>prosperity</a:t>
            </a:r>
          </a:p>
        </p:txBody>
      </p:sp>
      <p:sp>
        <p:nvSpPr>
          <p:cNvPr id="14" name="Subtitle 13">
            <a:extLst>
              <a:ext uri="{FF2B5EF4-FFF2-40B4-BE49-F238E27FC236}">
                <a16:creationId xmlns:a16="http://schemas.microsoft.com/office/drawing/2014/main" id="{FC9B942C-3A6E-8443-9ACD-7C57D473DE26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7959969" y="4958862"/>
            <a:ext cx="4088596" cy="904055"/>
          </a:xfrm>
        </p:spPr>
        <p:txBody>
          <a:bodyPr>
            <a:normAutofit/>
          </a:bodyPr>
          <a:lstStyle/>
          <a:p>
            <a:r>
              <a:rPr lang="en-US" sz="2000" b="1" dirty="0">
                <a:hlinkClick r:id="rId2"/>
              </a:rPr>
              <a:t>https://sanitation.ansi.org/</a:t>
            </a:r>
            <a:endParaRPr lang="en-US" sz="2000" b="1" dirty="0"/>
          </a:p>
          <a:p>
            <a:r>
              <a:rPr lang="en-US" sz="2000" dirty="0"/>
              <a:t>sanitation@ansi.org</a:t>
            </a:r>
          </a:p>
        </p:txBody>
      </p:sp>
    </p:spTree>
    <p:extLst>
      <p:ext uri="{BB962C8B-B14F-4D97-AF65-F5344CB8AC3E}">
        <p14:creationId xmlns:p14="http://schemas.microsoft.com/office/powerpoint/2010/main" val="30931680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96011-0856-D34E-85BA-63A0FF7CE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679" y="2766218"/>
            <a:ext cx="3000908" cy="1325880"/>
          </a:xfrm>
        </p:spPr>
        <p:txBody>
          <a:bodyPr/>
          <a:lstStyle/>
          <a:p>
            <a:r>
              <a:rPr lang="en-US" dirty="0"/>
              <a:t>the challenge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AE28139-1286-5349-83AC-AA9F929DD8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r>
              <a:rPr lang="en-US" b="1" dirty="0"/>
              <a:t>2 billion </a:t>
            </a:r>
            <a:r>
              <a:rPr lang="en-US" dirty="0"/>
              <a:t>people without access to safe, clean toilets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b="1" dirty="0"/>
              <a:t>1 million </a:t>
            </a:r>
            <a:r>
              <a:rPr lang="en-US" dirty="0"/>
              <a:t>preventable deaths each year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52E8BD-AFE7-1948-8F14-C889A097B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B7275-42E7-9344-8EE7-3495E2503A86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6508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3C8925-4ECD-5F4B-A756-B61480C429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solution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3DADF1-0433-EB49-891E-EABE02EAA1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b="1" dirty="0"/>
              <a:t>ISO 30500 </a:t>
            </a:r>
            <a:r>
              <a:rPr lang="en-US" dirty="0"/>
              <a:t>is a technical document containing specifications for </a:t>
            </a:r>
            <a:r>
              <a:rPr lang="en-US" b="1" dirty="0"/>
              <a:t>a new, technology-neutral household toilet</a:t>
            </a:r>
            <a:r>
              <a:rPr lang="en-US" dirty="0"/>
              <a:t> product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not connected to a networked sewer or drainage system</a:t>
            </a:r>
          </a:p>
          <a:p>
            <a:r>
              <a:rPr lang="en-US" dirty="0"/>
              <a:t>treats waste all by itself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4C4F27-A819-F546-A9C7-C1536E3AD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B7275-42E7-9344-8EE7-3495E2503A8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3628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EC9DA25-C14F-DA4B-842F-BC2A351D4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B7275-42E7-9344-8EE7-3495E2503A86}" type="slidenum">
              <a:rPr lang="en-US" smtClean="0"/>
              <a:t>5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408062" y="266413"/>
            <a:ext cx="9170645" cy="5617029"/>
            <a:chOff x="1592090" y="266413"/>
            <a:chExt cx="9170645" cy="561702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/>
            <a:srcRect b="85125"/>
            <a:stretch/>
          </p:blipFill>
          <p:spPr>
            <a:xfrm>
              <a:off x="1592090" y="266413"/>
              <a:ext cx="9170645" cy="905895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10083114" y="1087395"/>
              <a:ext cx="679621" cy="4796047"/>
            </a:xfrm>
            <a:prstGeom prst="rect">
              <a:avLst/>
            </a:prstGeom>
            <a:solidFill>
              <a:srgbClr val="F9F9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-28996" y="5221705"/>
            <a:ext cx="8458200" cy="757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379862" y="322740"/>
            <a:ext cx="501324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Sanitation Standards Explained in 2 Minutes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062" y="1068727"/>
            <a:ext cx="8588655" cy="491096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9882625" y="1034576"/>
            <a:ext cx="210437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hlinkClick r:id="rId5"/>
              </a:rPr>
              <a:t>English</a:t>
            </a:r>
            <a:r>
              <a:rPr lang="en-US" sz="2800" dirty="0"/>
              <a:t> </a:t>
            </a:r>
          </a:p>
          <a:p>
            <a:r>
              <a:rPr lang="en-US" sz="2800" dirty="0">
                <a:hlinkClick r:id="rId6"/>
              </a:rPr>
              <a:t>Français</a:t>
            </a:r>
            <a:r>
              <a:rPr lang="en-US" sz="2800" dirty="0"/>
              <a:t> </a:t>
            </a:r>
          </a:p>
          <a:p>
            <a:r>
              <a:rPr lang="en-US" sz="2800" dirty="0">
                <a:hlinkClick r:id="rId7"/>
              </a:rPr>
              <a:t>Português</a:t>
            </a:r>
            <a:endParaRPr lang="en-US" sz="2800" dirty="0"/>
          </a:p>
          <a:p>
            <a:r>
              <a:rPr lang="ja-JP" altLang="en-US" sz="2800" dirty="0">
                <a:hlinkClick r:id="rId8"/>
              </a:rPr>
              <a:t>中文</a:t>
            </a:r>
            <a:endParaRPr lang="en-US" altLang="ja-JP" sz="2800" dirty="0"/>
          </a:p>
        </p:txBody>
      </p:sp>
    </p:spTree>
    <p:extLst>
      <p:ext uri="{BB962C8B-B14F-4D97-AF65-F5344CB8AC3E}">
        <p14:creationId xmlns:p14="http://schemas.microsoft.com/office/powerpoint/2010/main" val="41421418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5E809D-B8FD-3B43-89D5-090754D152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it 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788862-D965-DB4D-8CB9-0405908084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b="1" dirty="0"/>
              <a:t>front-end </a:t>
            </a:r>
            <a:r>
              <a:rPr lang="en-US" dirty="0"/>
              <a:t>typically looks much like a traditional toilet system </a:t>
            </a:r>
          </a:p>
          <a:p>
            <a:pPr marL="0" lvl="0" indent="0">
              <a:buNone/>
            </a:pPr>
            <a:endParaRPr lang="en-US" dirty="0"/>
          </a:p>
          <a:p>
            <a:pPr lvl="0"/>
            <a:r>
              <a:rPr lang="en-US" b="1" dirty="0"/>
              <a:t>back-end </a:t>
            </a:r>
            <a:r>
              <a:rPr lang="en-US" dirty="0"/>
              <a:t>treats the input using a range of sophisticated biological, chemical, or physical processes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67CFA6-8590-A045-B624-028C3D815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B7275-42E7-9344-8EE7-3495E2503A8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1624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A1F424-9479-A148-82C3-71F4EFA53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B7275-42E7-9344-8EE7-3495E2503A86}" type="slidenum">
              <a:rPr lang="en-US" smtClean="0"/>
              <a:t>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9FCA7F-C4BB-F84F-B4DA-66A57ACFAD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5202" y="136525"/>
            <a:ext cx="10318598" cy="5815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4814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9FA5C1-5B9D-6C41-809F-A181D62CB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an option for everyone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3D22A9-7BE2-2845-96C4-B43C41B40A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lvl="0" indent="0">
              <a:buNone/>
            </a:pPr>
            <a:r>
              <a:rPr lang="en-US" dirty="0"/>
              <a:t>non-</a:t>
            </a:r>
            <a:r>
              <a:rPr lang="en-US" dirty="0" err="1"/>
              <a:t>sewered</a:t>
            </a:r>
            <a:r>
              <a:rPr lang="en-US" dirty="0"/>
              <a:t> sanitation systems offer </a:t>
            </a:r>
            <a:r>
              <a:rPr lang="en-US" b="1" dirty="0"/>
              <a:t>a sustainable, practical option </a:t>
            </a:r>
            <a:r>
              <a:rPr lang="en-US" dirty="0"/>
              <a:t>wherever conventional sewer systems or other onsite solutions aren’t feasible </a:t>
            </a:r>
          </a:p>
          <a:p>
            <a:pPr marL="0" lvl="0" indent="0">
              <a:buNone/>
            </a:pPr>
            <a:endParaRPr lang="en-US" dirty="0"/>
          </a:p>
          <a:p>
            <a:r>
              <a:rPr lang="en-US" dirty="0"/>
              <a:t>public toilets</a:t>
            </a:r>
          </a:p>
          <a:p>
            <a:r>
              <a:rPr lang="en-US" dirty="0"/>
              <a:t>national parks</a:t>
            </a:r>
          </a:p>
          <a:p>
            <a:r>
              <a:rPr lang="en-US" dirty="0"/>
              <a:t>green buildings</a:t>
            </a:r>
          </a:p>
          <a:p>
            <a:r>
              <a:rPr lang="en-US" dirty="0"/>
              <a:t>rural communities</a:t>
            </a:r>
          </a:p>
          <a:p>
            <a:r>
              <a:rPr lang="en-US" dirty="0"/>
              <a:t>urban settings</a:t>
            </a:r>
          </a:p>
          <a:p>
            <a:r>
              <a:rPr lang="en-US" dirty="0"/>
              <a:t>informal settlements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AFDBB9-69E1-F842-A8B4-05BA7D13D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B7275-42E7-9344-8EE7-3495E2503A8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0543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9CF369-1835-3447-8676-6AF4378B37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global consensus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218B18-5F69-0C4A-BB75-98CECAB87E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r>
              <a:rPr lang="en-US" b="1" dirty="0"/>
              <a:t>48 countries </a:t>
            </a:r>
            <a:r>
              <a:rPr lang="en-US" dirty="0"/>
              <a:t>came together to review the standard</a:t>
            </a:r>
          </a:p>
          <a:p>
            <a:pPr marL="0" indent="0">
              <a:buNone/>
            </a:pPr>
            <a:endParaRPr lang="en-US" dirty="0"/>
          </a:p>
          <a:p>
            <a:pPr lvl="1"/>
            <a:r>
              <a:rPr lang="en-US" dirty="0"/>
              <a:t>Industry</a:t>
            </a:r>
          </a:p>
          <a:p>
            <a:pPr lvl="1"/>
            <a:r>
              <a:rPr lang="en-US" dirty="0"/>
              <a:t>Government</a:t>
            </a:r>
          </a:p>
          <a:p>
            <a:pPr lvl="1"/>
            <a:r>
              <a:rPr lang="en-US" dirty="0"/>
              <a:t>Academia</a:t>
            </a:r>
          </a:p>
          <a:p>
            <a:pPr lvl="1"/>
            <a:r>
              <a:rPr lang="en-US" dirty="0"/>
              <a:t>NGOs 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62385B-69F5-C147-9B8B-5326D0BCF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B7275-42E7-9344-8EE7-3495E2503A8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4519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89FA5C1-5B9D-6C41-809F-A181D62CB5C7}"/>
              </a:ext>
            </a:extLst>
          </p:cNvPr>
          <p:cNvSpPr txBox="1">
            <a:spLocks/>
          </p:cNvSpPr>
          <p:nvPr/>
        </p:nvSpPr>
        <p:spPr>
          <a:xfrm>
            <a:off x="790112" y="392333"/>
            <a:ext cx="11091169" cy="132588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A55A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200" dirty="0"/>
              <a:t>Project Committee 305 members, representing 48 countries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-710214" y="948741"/>
            <a:ext cx="11833934" cy="5909259"/>
            <a:chOff x="-949911" y="948741"/>
            <a:chExt cx="11833934" cy="5909259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04732267-07E8-6840-B34B-C37FF48AB7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90112" y="948741"/>
              <a:ext cx="9688299" cy="4941381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4732267-07E8-6840-B34B-C37FF48AB7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79156" t="88827"/>
            <a:stretch/>
          </p:blipFill>
          <p:spPr>
            <a:xfrm>
              <a:off x="-949911" y="5508595"/>
              <a:ext cx="4936060" cy="1349405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8824404" y="5335480"/>
              <a:ext cx="2059619" cy="55464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27796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12332</TotalTime>
  <Words>1584</Words>
  <Application>Microsoft Office PowerPoint</Application>
  <PresentationFormat>Widescreen</PresentationFormat>
  <Paragraphs>160</Paragraphs>
  <Slides>18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Helvetica Neue</vt:lpstr>
      <vt:lpstr>PingFang SC Regular</vt:lpstr>
      <vt:lpstr>Office Theme</vt:lpstr>
      <vt:lpstr>agenda: a new household toilet</vt:lpstr>
      <vt:lpstr>the challenge</vt:lpstr>
      <vt:lpstr>a solution</vt:lpstr>
      <vt:lpstr>PowerPoint Presentation</vt:lpstr>
      <vt:lpstr>how it works</vt:lpstr>
      <vt:lpstr>PowerPoint Presentation</vt:lpstr>
      <vt:lpstr>an option for everyone</vt:lpstr>
      <vt:lpstr>global consensus</vt:lpstr>
      <vt:lpstr>PowerPoint Presentation</vt:lpstr>
      <vt:lpstr>PowerPoint Presentation</vt:lpstr>
      <vt:lpstr>ISO specifications</vt:lpstr>
      <vt:lpstr>why a standard?</vt:lpstr>
      <vt:lpstr>why a standard?</vt:lpstr>
      <vt:lpstr>why a standard?</vt:lpstr>
      <vt:lpstr>National Adoptions of ISO 30500 &amp; ISO 24521</vt:lpstr>
      <vt:lpstr>your role &amp; next steps</vt:lpstr>
      <vt:lpstr>ANSI is here to help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ANSI</dc:title>
  <dc:creator>Seltzer, Lindsey</dc:creator>
  <cp:lastModifiedBy>Attiya Sayyed</cp:lastModifiedBy>
  <cp:revision>133</cp:revision>
  <dcterms:created xsi:type="dcterms:W3CDTF">2020-01-07T19:54:53Z</dcterms:created>
  <dcterms:modified xsi:type="dcterms:W3CDTF">2024-02-26T16:24:08Z</dcterms:modified>
</cp:coreProperties>
</file>