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ppt/tags/tag17.xml" ContentType="application/vnd.openxmlformats-officedocument.presentationml.tags+xml"/>
  <Override PartName="/ppt/notesSlides/notesSlide19.xml" ContentType="application/vnd.openxmlformats-officedocument.presentationml.notesSlide+xml"/>
  <Override PartName="/ppt/tags/tag18.xml" ContentType="application/vnd.openxmlformats-officedocument.presentationml.tags+xml"/>
  <Override PartName="/ppt/notesSlides/notesSlide20.xml" ContentType="application/vnd.openxmlformats-officedocument.presentationml.notesSlide+xml"/>
  <Override PartName="/ppt/tags/tag19.xml" ContentType="application/vnd.openxmlformats-officedocument.presentationml.tags+xml"/>
  <Override PartName="/ppt/notesSlides/notesSlide21.xml" ContentType="application/vnd.openxmlformats-officedocument.presentationml.notesSlide+xml"/>
  <Override PartName="/ppt/tags/tag20.xml" ContentType="application/vnd.openxmlformats-officedocument.presentationml.tags+xml"/>
  <Override PartName="/ppt/notesSlides/notesSlide22.xml" ContentType="application/vnd.openxmlformats-officedocument.presentationml.notesSlide+xml"/>
  <Override PartName="/ppt/tags/tag21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79" r:id="rId2"/>
    <p:sldId id="295" r:id="rId3"/>
    <p:sldId id="276" r:id="rId4"/>
    <p:sldId id="257" r:id="rId5"/>
    <p:sldId id="261" r:id="rId6"/>
    <p:sldId id="263" r:id="rId7"/>
    <p:sldId id="256" r:id="rId8"/>
    <p:sldId id="271" r:id="rId9"/>
    <p:sldId id="296" r:id="rId10"/>
    <p:sldId id="292" r:id="rId11"/>
    <p:sldId id="293" r:id="rId12"/>
    <p:sldId id="294" r:id="rId13"/>
    <p:sldId id="291" r:id="rId14"/>
    <p:sldId id="262" r:id="rId15"/>
    <p:sldId id="274" r:id="rId16"/>
    <p:sldId id="285" r:id="rId17"/>
    <p:sldId id="275" r:id="rId18"/>
    <p:sldId id="284" r:id="rId19"/>
    <p:sldId id="287" r:id="rId20"/>
    <p:sldId id="270" r:id="rId21"/>
    <p:sldId id="290" r:id="rId22"/>
    <p:sldId id="277" r:id="rId23"/>
    <p:sldId id="297" r:id="rId24"/>
  </p:sldIdLst>
  <p:sldSz cx="12192000" cy="6858000"/>
  <p:notesSz cx="7315200" cy="9601200"/>
  <p:custDataLst>
    <p:tags r:id="rId27"/>
  </p:custDataLst>
  <p:defaultTextStyle>
    <a:defPPr rtl="0"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9F9F9"/>
    <a:srgbClr val="0A55A3"/>
    <a:srgbClr val="0A6FB3"/>
    <a:srgbClr val="0A95B3"/>
    <a:srgbClr val="006B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23" autoAdjust="0"/>
    <p:restoredTop sz="68076" autoAdjust="0"/>
  </p:normalViewPr>
  <p:slideViewPr>
    <p:cSldViewPr snapToGrid="0" snapToObjects="1">
      <p:cViewPr varScale="1">
        <p:scale>
          <a:sx n="43" d="100"/>
          <a:sy n="43" d="100"/>
        </p:scale>
        <p:origin x="164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0" d="100"/>
          <a:sy n="80" d="100"/>
        </p:scale>
        <p:origin x="380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2FE507-EA04-4D46-B3BD-B531910EBF15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 rtlCol="0"/>
        <a:lstStyle/>
        <a:p>
          <a:pPr rtl="0"/>
          <a:endParaRPr lang="en-US"/>
        </a:p>
      </dgm:t>
    </dgm:pt>
    <dgm:pt modelId="{6ABDA9F2-5903-4202-AAB3-39BCD21D96AE}">
      <dgm:prSet phldrT="[Text]" custT="1"/>
      <dgm:spPr>
        <a:solidFill>
          <a:srgbClr val="0A55A3">
            <a:alpha val="10000"/>
          </a:srgbClr>
        </a:solidFill>
        <a:ln>
          <a:solidFill>
            <a:srgbClr val="0A55A3"/>
          </a:solidFill>
        </a:ln>
      </dgm:spPr>
      <dgm:t>
        <a:bodyPr rtlCol="0"/>
        <a:lstStyle/>
        <a:p>
          <a:pPr algn="ctr" rtl="0"/>
          <a:r>
            <a:rPr lang="pt-pt" sz="1800" b="0" i="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</a:t>
          </a:r>
          <a:r>
            <a:rPr lang="pt-pt" sz="1800" b="1" i="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ISO 24521</a:t>
          </a:r>
          <a:r>
            <a:rPr lang="pt-pt" sz="1800" b="0" i="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pt-pt" sz="1800" b="0" i="0" dirty="0" err="1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optimiza</a:t>
          </a:r>
          <a:r>
            <a:rPr lang="pt-pt" sz="1800" b="0" i="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 os serviços de águas residuais </a:t>
          </a:r>
          <a:r>
            <a:rPr lang="pt-pt" sz="1800" b="1" i="1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existentes</a:t>
          </a:r>
          <a:endParaRPr lang="en-US" sz="1800" dirty="0">
            <a:solidFill>
              <a:srgbClr val="0A55A3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FF670F-11D8-4DD8-AB94-AC3C61DFA77F}" type="parTrans" cxnId="{E1B3B667-CC6A-4462-96BD-2CAC33E85E59}">
      <dgm:prSet/>
      <dgm:spPr/>
      <dgm:t>
        <a:bodyPr rtlCol="0"/>
        <a:lstStyle/>
        <a:p>
          <a:pPr algn="ctr" rtl="0"/>
          <a:endParaRPr lang="en-US"/>
        </a:p>
      </dgm:t>
    </dgm:pt>
    <dgm:pt modelId="{9517E15B-475B-46A7-9EC3-A3747EBE553C}" type="sibTrans" cxnId="{E1B3B667-CC6A-4462-96BD-2CAC33E85E59}">
      <dgm:prSet/>
      <dgm:spPr/>
      <dgm:t>
        <a:bodyPr rtlCol="0"/>
        <a:lstStyle/>
        <a:p>
          <a:pPr algn="ctr" rtl="0"/>
          <a:endParaRPr lang="en-US"/>
        </a:p>
      </dgm:t>
    </dgm:pt>
    <dgm:pt modelId="{939BE24C-445B-467A-8E6D-E725FDD4CEA1}">
      <dgm:prSet phldrT="[Text]" custT="1"/>
      <dgm:spPr>
        <a:solidFill>
          <a:srgbClr val="0A55A3">
            <a:alpha val="10000"/>
          </a:srgbClr>
        </a:solidFill>
        <a:ln>
          <a:solidFill>
            <a:srgbClr val="0A55A3"/>
          </a:solidFill>
        </a:ln>
      </dgm:spPr>
      <dgm:t>
        <a:bodyPr rtlCol="0"/>
        <a:lstStyle/>
        <a:p>
          <a:pPr algn="ctr" rtl="0"/>
          <a:r>
            <a:rPr lang="pt-pt" sz="1800" b="0" i="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 </a:t>
          </a:r>
          <a:r>
            <a:rPr lang="pt-pt" sz="1800" b="1" i="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ISO 30500 </a:t>
          </a:r>
          <a:r>
            <a:rPr lang="pt-pt" sz="1800" b="0" i="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incentiva o desenvolvimento de </a:t>
          </a:r>
          <a:r>
            <a:rPr lang="pt-pt" sz="1800" b="1" i="1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novas</a:t>
          </a:r>
          <a:r>
            <a:rPr lang="pt-pt" sz="1800" b="0" i="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tecnologias e soluções</a:t>
          </a:r>
          <a:endParaRPr lang="en-US" sz="1800" dirty="0">
            <a:solidFill>
              <a:srgbClr val="0A55A3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162813-60D9-440C-A1BD-F86D85A674F6}" type="parTrans" cxnId="{20717DBF-90AA-4C70-A697-706D799EFC83}">
      <dgm:prSet/>
      <dgm:spPr/>
      <dgm:t>
        <a:bodyPr rtlCol="0"/>
        <a:lstStyle/>
        <a:p>
          <a:pPr algn="ctr" rtl="0"/>
          <a:endParaRPr lang="en-US"/>
        </a:p>
      </dgm:t>
    </dgm:pt>
    <dgm:pt modelId="{AE8BC0DC-3AB4-4D24-8749-93CEF76A7410}" type="sibTrans" cxnId="{20717DBF-90AA-4C70-A697-706D799EFC83}">
      <dgm:prSet/>
      <dgm:spPr/>
      <dgm:t>
        <a:bodyPr rtlCol="0"/>
        <a:lstStyle/>
        <a:p>
          <a:pPr algn="ctr" rtl="0"/>
          <a:endParaRPr lang="en-US"/>
        </a:p>
      </dgm:t>
    </dgm:pt>
    <dgm:pt modelId="{FF19FB63-EDB4-4FFA-8552-70310C95C6E6}" type="pres">
      <dgm:prSet presAssocID="{912FE507-EA04-4D46-B3BD-B531910EBF15}" presName="diagram" presStyleCnt="0">
        <dgm:presLayoutVars>
          <dgm:dir/>
          <dgm:resizeHandles val="exact"/>
        </dgm:presLayoutVars>
      </dgm:prSet>
      <dgm:spPr/>
    </dgm:pt>
    <dgm:pt modelId="{5F0FF8BF-087D-4162-BC05-8D7F4AE36DB5}" type="pres">
      <dgm:prSet presAssocID="{6ABDA9F2-5903-4202-AAB3-39BCD21D96AE}" presName="arrow" presStyleLbl="node1" presStyleIdx="0" presStyleCnt="2" custScaleY="100069" custRadScaleRad="98950" custRadScaleInc="513">
        <dgm:presLayoutVars>
          <dgm:bulletEnabled val="1"/>
        </dgm:presLayoutVars>
      </dgm:prSet>
      <dgm:spPr/>
    </dgm:pt>
    <dgm:pt modelId="{BE5ED643-47B0-4315-AFAC-4A3C7EC08E97}" type="pres">
      <dgm:prSet presAssocID="{939BE24C-445B-467A-8E6D-E725FDD4CEA1}" presName="arrow" presStyleLbl="node1" presStyleIdx="1" presStyleCnt="2" custScaleY="100069" custRadScaleRad="100019" custRadScaleInc="-335">
        <dgm:presLayoutVars>
          <dgm:bulletEnabled val="1"/>
        </dgm:presLayoutVars>
      </dgm:prSet>
      <dgm:spPr/>
    </dgm:pt>
  </dgm:ptLst>
  <dgm:cxnLst>
    <dgm:cxn modelId="{AB813D2C-ACB5-49DB-9594-D144F0D46166}" type="presOf" srcId="{939BE24C-445B-467A-8E6D-E725FDD4CEA1}" destId="{BE5ED643-47B0-4315-AFAC-4A3C7EC08E97}" srcOrd="0" destOrd="0" presId="urn:microsoft.com/office/officeart/2005/8/layout/arrow5"/>
    <dgm:cxn modelId="{E1B3B667-CC6A-4462-96BD-2CAC33E85E59}" srcId="{912FE507-EA04-4D46-B3BD-B531910EBF15}" destId="{6ABDA9F2-5903-4202-AAB3-39BCD21D96AE}" srcOrd="0" destOrd="0" parTransId="{9AFF670F-11D8-4DD8-AB94-AC3C61DFA77F}" sibTransId="{9517E15B-475B-46A7-9EC3-A3747EBE553C}"/>
    <dgm:cxn modelId="{8AF0939F-9D36-4328-A119-C537380E0371}" type="presOf" srcId="{912FE507-EA04-4D46-B3BD-B531910EBF15}" destId="{FF19FB63-EDB4-4FFA-8552-70310C95C6E6}" srcOrd="0" destOrd="0" presId="urn:microsoft.com/office/officeart/2005/8/layout/arrow5"/>
    <dgm:cxn modelId="{20717DBF-90AA-4C70-A697-706D799EFC83}" srcId="{912FE507-EA04-4D46-B3BD-B531910EBF15}" destId="{939BE24C-445B-467A-8E6D-E725FDD4CEA1}" srcOrd="1" destOrd="0" parTransId="{56162813-60D9-440C-A1BD-F86D85A674F6}" sibTransId="{AE8BC0DC-3AB4-4D24-8749-93CEF76A7410}"/>
    <dgm:cxn modelId="{FDB6F6E4-BD31-4A49-85ED-D6836AC3B717}" type="presOf" srcId="{6ABDA9F2-5903-4202-AAB3-39BCD21D96AE}" destId="{5F0FF8BF-087D-4162-BC05-8D7F4AE36DB5}" srcOrd="0" destOrd="0" presId="urn:microsoft.com/office/officeart/2005/8/layout/arrow5"/>
    <dgm:cxn modelId="{C79FB7EA-155D-46DA-8FAD-C534C4C584D0}" type="presParOf" srcId="{FF19FB63-EDB4-4FFA-8552-70310C95C6E6}" destId="{5F0FF8BF-087D-4162-BC05-8D7F4AE36DB5}" srcOrd="0" destOrd="0" presId="urn:microsoft.com/office/officeart/2005/8/layout/arrow5"/>
    <dgm:cxn modelId="{97C43AF1-AA1F-4E09-B773-3B28FB5DD451}" type="presParOf" srcId="{FF19FB63-EDB4-4FFA-8552-70310C95C6E6}" destId="{BE5ED643-47B0-4315-AFAC-4A3C7EC08E97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E3EE5B-7227-FA42-BA27-9A1A3EC9DA81}" type="doc">
      <dgm:prSet loTypeId="urn:microsoft.com/office/officeart/2005/8/layout/cycle6" loCatId="" qsTypeId="urn:microsoft.com/office/officeart/2005/8/quickstyle/simple3" qsCatId="simple" csTypeId="urn:microsoft.com/office/officeart/2005/8/colors/accent1_2" csCatId="accent1" phldr="1"/>
      <dgm:spPr/>
      <dgm:t>
        <a:bodyPr rtlCol="0"/>
        <a:lstStyle/>
        <a:p>
          <a:pPr rtl="0"/>
          <a:endParaRPr lang="en-US"/>
        </a:p>
      </dgm:t>
    </dgm:pt>
    <dgm:pt modelId="{5ACBF109-4542-A740-826B-13BABED91060}">
      <dgm:prSet phldrT="[Text]" custT="1"/>
      <dgm:spPr>
        <a:solidFill>
          <a:srgbClr val="0A55A3">
            <a:alpha val="8000"/>
          </a:srgbClr>
        </a:solidFill>
        <a:ln w="9525">
          <a:solidFill>
            <a:srgbClr val="0A55A3"/>
          </a:solidFill>
        </a:ln>
      </dgm:spPr>
      <dgm:t>
        <a:bodyPr rtlCol="0"/>
        <a:lstStyle/>
        <a:p>
          <a:pPr rtl="0"/>
          <a:r>
            <a:rPr lang="pt-pt" sz="1900" b="1" dirty="0">
              <a:ln>
                <a:solidFill>
                  <a:srgbClr val="0A55A3"/>
                </a:solidFill>
              </a:ln>
              <a:latin typeface="Arial" panose="020B0604020202020204" pitchFamily="34" charset="0"/>
              <a:cs typeface="Arial" panose="020B0604020202020204" pitchFamily="34" charset="0"/>
            </a:rPr>
            <a:t>proteger</a:t>
          </a:r>
          <a:r>
            <a:rPr lang="pt-pt" sz="1900" b="0" dirty="0">
              <a:ln>
                <a:solidFill>
                  <a:srgbClr val="0A55A3"/>
                </a:solidFill>
              </a:ln>
              <a:latin typeface="Arial" panose="020B0604020202020204" pitchFamily="34" charset="0"/>
              <a:cs typeface="Arial" panose="020B0604020202020204" pitchFamily="34" charset="0"/>
            </a:rPr>
            <a:t> a saúde pública</a:t>
          </a:r>
        </a:p>
      </dgm:t>
    </dgm:pt>
    <dgm:pt modelId="{9BF902A4-7774-D445-AB29-A555A1AE905A}" type="parTrans" cxnId="{5E97BB20-EF8A-7247-AB42-2C80290662F3}">
      <dgm:prSet/>
      <dgm:spPr/>
      <dgm:t>
        <a:bodyPr rtlCol="0"/>
        <a:lstStyle/>
        <a:p>
          <a:pPr rtl="0"/>
          <a:endParaRPr lang="en-US">
            <a:ln>
              <a:solidFill>
                <a:srgbClr val="0A55A3"/>
              </a:solidFill>
            </a:ln>
          </a:endParaRPr>
        </a:p>
      </dgm:t>
    </dgm:pt>
    <dgm:pt modelId="{F1FFC1D9-01A0-F94E-B427-6D598DC19BA4}" type="sibTrans" cxnId="{5E97BB20-EF8A-7247-AB42-2C80290662F3}">
      <dgm:prSet/>
      <dgm:spPr/>
      <dgm:t>
        <a:bodyPr rtlCol="0"/>
        <a:lstStyle/>
        <a:p>
          <a:pPr rtl="0"/>
          <a:endParaRPr lang="en-US">
            <a:ln>
              <a:solidFill>
                <a:srgbClr val="0A55A3"/>
              </a:solidFill>
            </a:ln>
          </a:endParaRPr>
        </a:p>
      </dgm:t>
    </dgm:pt>
    <dgm:pt modelId="{4F4A145F-D030-0745-85FB-FE3C14912D0E}">
      <dgm:prSet phldrT="[Text]" custT="1"/>
      <dgm:spPr>
        <a:solidFill>
          <a:srgbClr val="0A55A3">
            <a:alpha val="8000"/>
          </a:srgbClr>
        </a:solidFill>
        <a:ln w="9525">
          <a:solidFill>
            <a:srgbClr val="0A55A3"/>
          </a:solidFill>
        </a:ln>
      </dgm:spPr>
      <dgm:t>
        <a:bodyPr rtlCol="0"/>
        <a:lstStyle/>
        <a:p>
          <a:pPr rtl="0"/>
          <a:r>
            <a:rPr lang="pt-pt" sz="1900" b="1">
              <a:ln>
                <a:solidFill>
                  <a:srgbClr val="0A55A3"/>
                </a:solidFill>
              </a:ln>
              <a:latin typeface="Arial" panose="020B0604020202020204" pitchFamily="34" charset="0"/>
              <a:cs typeface="Arial" panose="020B0604020202020204" pitchFamily="34" charset="0"/>
            </a:rPr>
            <a:t>promover </a:t>
          </a:r>
          <a:r>
            <a:rPr lang="pt-pt" sz="1900">
              <a:ln>
                <a:solidFill>
                  <a:srgbClr val="0A55A3"/>
                </a:solidFill>
              </a:ln>
              <a:latin typeface="Arial" panose="020B0604020202020204" pitchFamily="34" charset="0"/>
              <a:cs typeface="Arial" panose="020B0604020202020204" pitchFamily="34" charset="0"/>
            </a:rPr>
            <a:t>o desenvolvimento comunitário sustentável</a:t>
          </a:r>
        </a:p>
      </dgm:t>
    </dgm:pt>
    <dgm:pt modelId="{FCD6F02D-5F14-2541-B1C5-3B2F3A5AD81C}" type="parTrans" cxnId="{3644DFF4-18CE-764E-9E71-09A7ED1D2E66}">
      <dgm:prSet/>
      <dgm:spPr/>
      <dgm:t>
        <a:bodyPr rtlCol="0"/>
        <a:lstStyle/>
        <a:p>
          <a:pPr rtl="0"/>
          <a:endParaRPr lang="en-US">
            <a:ln>
              <a:solidFill>
                <a:srgbClr val="0A55A3"/>
              </a:solidFill>
            </a:ln>
          </a:endParaRPr>
        </a:p>
      </dgm:t>
    </dgm:pt>
    <dgm:pt modelId="{8C14882E-1BBE-114B-9467-216E7A5BD070}" type="sibTrans" cxnId="{3644DFF4-18CE-764E-9E71-09A7ED1D2E66}">
      <dgm:prSet/>
      <dgm:spPr/>
      <dgm:t>
        <a:bodyPr rtlCol="0"/>
        <a:lstStyle/>
        <a:p>
          <a:pPr rtl="0"/>
          <a:endParaRPr lang="en-US">
            <a:ln>
              <a:solidFill>
                <a:srgbClr val="0A55A3"/>
              </a:solidFill>
            </a:ln>
          </a:endParaRPr>
        </a:p>
      </dgm:t>
    </dgm:pt>
    <dgm:pt modelId="{82607F18-A60D-C54C-AB50-B29C05BDCFEB}">
      <dgm:prSet phldrT="[Text]" custT="1"/>
      <dgm:spPr>
        <a:solidFill>
          <a:srgbClr val="0A55A3">
            <a:alpha val="8000"/>
          </a:srgbClr>
        </a:solidFill>
        <a:ln w="9525">
          <a:solidFill>
            <a:srgbClr val="0A55A3"/>
          </a:solidFill>
        </a:ln>
      </dgm:spPr>
      <dgm:t>
        <a:bodyPr rtlCol="0"/>
        <a:lstStyle/>
        <a:p>
          <a:pPr rtl="0"/>
          <a:r>
            <a:rPr lang="pt-pt" sz="1900" b="1" dirty="0">
              <a:ln>
                <a:solidFill>
                  <a:srgbClr val="0A55A3"/>
                </a:solidFill>
              </a:ln>
              <a:latin typeface="Arial" panose="020B0604020202020204" pitchFamily="34" charset="0"/>
              <a:cs typeface="Arial" panose="020B0604020202020204" pitchFamily="34" charset="0"/>
            </a:rPr>
            <a:t>proteger</a:t>
          </a:r>
          <a:r>
            <a:rPr lang="pt-pt" sz="1900" dirty="0">
              <a:ln>
                <a:solidFill>
                  <a:srgbClr val="0A55A3"/>
                </a:solidFill>
              </a:ln>
              <a:latin typeface="Arial" panose="020B0604020202020204" pitchFamily="34" charset="0"/>
              <a:cs typeface="Arial" panose="020B0604020202020204" pitchFamily="34" charset="0"/>
            </a:rPr>
            <a:t> os operadores e os trabalhadores no terreno</a:t>
          </a:r>
        </a:p>
      </dgm:t>
    </dgm:pt>
    <dgm:pt modelId="{CE47C0E1-7304-164F-925B-0540E8F2BF9C}" type="parTrans" cxnId="{FC3E441D-DF4B-C04B-A3D1-AB23CED841DF}">
      <dgm:prSet/>
      <dgm:spPr/>
      <dgm:t>
        <a:bodyPr rtlCol="0"/>
        <a:lstStyle/>
        <a:p>
          <a:pPr rtl="0"/>
          <a:endParaRPr lang="en-US">
            <a:ln>
              <a:solidFill>
                <a:srgbClr val="0A55A3"/>
              </a:solidFill>
            </a:ln>
          </a:endParaRPr>
        </a:p>
      </dgm:t>
    </dgm:pt>
    <dgm:pt modelId="{5494FEDD-A252-3E42-9A2C-B2E22EDAF8B3}" type="sibTrans" cxnId="{FC3E441D-DF4B-C04B-A3D1-AB23CED841DF}">
      <dgm:prSet/>
      <dgm:spPr/>
      <dgm:t>
        <a:bodyPr rtlCol="0"/>
        <a:lstStyle/>
        <a:p>
          <a:pPr rtl="0"/>
          <a:endParaRPr lang="en-US">
            <a:ln>
              <a:solidFill>
                <a:srgbClr val="0A55A3"/>
              </a:solidFill>
            </a:ln>
          </a:endParaRPr>
        </a:p>
      </dgm:t>
    </dgm:pt>
    <dgm:pt modelId="{81BF831D-FD49-9742-BC78-817EBF608CBA}">
      <dgm:prSet phldrT="[Text]" custT="1"/>
      <dgm:spPr>
        <a:solidFill>
          <a:srgbClr val="0A55A3">
            <a:alpha val="8000"/>
          </a:srgbClr>
        </a:solidFill>
        <a:ln w="9525">
          <a:solidFill>
            <a:srgbClr val="0A55A3"/>
          </a:solidFill>
        </a:ln>
      </dgm:spPr>
      <dgm:t>
        <a:bodyPr rtlCol="0"/>
        <a:lstStyle/>
        <a:p>
          <a:pPr rtl="0"/>
          <a:r>
            <a:rPr lang="pt-pt" sz="1900" b="1" dirty="0">
              <a:ln>
                <a:solidFill>
                  <a:srgbClr val="0A55A3"/>
                </a:solidFill>
              </a:ln>
              <a:latin typeface="Arial" panose="020B0604020202020204" pitchFamily="34" charset="0"/>
              <a:cs typeface="Arial" panose="020B0604020202020204" pitchFamily="34" charset="0"/>
            </a:rPr>
            <a:t>melhorar</a:t>
          </a:r>
          <a:r>
            <a:rPr lang="pt-pt" sz="1900" b="0" dirty="0">
              <a:ln>
                <a:solidFill>
                  <a:srgbClr val="0A55A3"/>
                </a:solidFill>
              </a:ln>
              <a:latin typeface="Arial" panose="020B0604020202020204" pitchFamily="34" charset="0"/>
              <a:cs typeface="Arial" panose="020B0604020202020204" pitchFamily="34" charset="0"/>
            </a:rPr>
            <a:t> a experiência e segurança do utilizador</a:t>
          </a:r>
        </a:p>
      </dgm:t>
    </dgm:pt>
    <dgm:pt modelId="{42E7DF81-22DC-B740-B17D-31CAEE2C803F}" type="parTrans" cxnId="{192290A5-1294-A143-9C49-77A255BFBCC3}">
      <dgm:prSet/>
      <dgm:spPr/>
      <dgm:t>
        <a:bodyPr rtlCol="0"/>
        <a:lstStyle/>
        <a:p>
          <a:pPr rtl="0"/>
          <a:endParaRPr lang="en-US">
            <a:ln>
              <a:solidFill>
                <a:srgbClr val="0A55A3"/>
              </a:solidFill>
            </a:ln>
          </a:endParaRPr>
        </a:p>
      </dgm:t>
    </dgm:pt>
    <dgm:pt modelId="{8457133F-43F5-0342-AFE8-7D198AF9EB77}" type="sibTrans" cxnId="{192290A5-1294-A143-9C49-77A255BFBCC3}">
      <dgm:prSet/>
      <dgm:spPr/>
      <dgm:t>
        <a:bodyPr rtlCol="0"/>
        <a:lstStyle/>
        <a:p>
          <a:pPr rtl="0"/>
          <a:endParaRPr lang="en-US">
            <a:ln>
              <a:solidFill>
                <a:srgbClr val="0A55A3"/>
              </a:solidFill>
            </a:ln>
          </a:endParaRPr>
        </a:p>
      </dgm:t>
    </dgm:pt>
    <dgm:pt modelId="{565B2232-2AF5-3247-A0CE-E5D3EC1EA6C7}" type="pres">
      <dgm:prSet presAssocID="{2BE3EE5B-7227-FA42-BA27-9A1A3EC9DA81}" presName="cycle" presStyleCnt="0">
        <dgm:presLayoutVars>
          <dgm:dir/>
          <dgm:resizeHandles val="exact"/>
        </dgm:presLayoutVars>
      </dgm:prSet>
      <dgm:spPr/>
    </dgm:pt>
    <dgm:pt modelId="{2911E7F8-BABF-1841-BF1F-934CD559DE40}" type="pres">
      <dgm:prSet presAssocID="{5ACBF109-4542-A740-826B-13BABED91060}" presName="node" presStyleLbl="node1" presStyleIdx="0" presStyleCnt="4" custScaleX="126534" custScaleY="143439">
        <dgm:presLayoutVars>
          <dgm:bulletEnabled val="1"/>
        </dgm:presLayoutVars>
      </dgm:prSet>
      <dgm:spPr/>
    </dgm:pt>
    <dgm:pt modelId="{A0D70CE1-9DA2-544E-8996-4140B990CAA8}" type="pres">
      <dgm:prSet presAssocID="{5ACBF109-4542-A740-826B-13BABED91060}" presName="spNode" presStyleCnt="0"/>
      <dgm:spPr/>
    </dgm:pt>
    <dgm:pt modelId="{88E09B21-4CA5-894C-A5AB-E84DED91B602}" type="pres">
      <dgm:prSet presAssocID="{F1FFC1D9-01A0-F94E-B427-6D598DC19BA4}" presName="sibTrans" presStyleLbl="sibTrans1D1" presStyleIdx="0" presStyleCnt="4"/>
      <dgm:spPr/>
    </dgm:pt>
    <dgm:pt modelId="{453E02BE-4560-FD49-B3D9-0BB31A822771}" type="pres">
      <dgm:prSet presAssocID="{82607F18-A60D-C54C-AB50-B29C05BDCFEB}" presName="node" presStyleLbl="node1" presStyleIdx="1" presStyleCnt="4" custScaleX="126534" custScaleY="143439" custRadScaleRad="103759" custRadScaleInc="-8961">
        <dgm:presLayoutVars>
          <dgm:bulletEnabled val="1"/>
        </dgm:presLayoutVars>
      </dgm:prSet>
      <dgm:spPr/>
    </dgm:pt>
    <dgm:pt modelId="{27819169-B868-D945-8EFB-A5C0A3F0DC85}" type="pres">
      <dgm:prSet presAssocID="{82607F18-A60D-C54C-AB50-B29C05BDCFEB}" presName="spNode" presStyleCnt="0"/>
      <dgm:spPr/>
    </dgm:pt>
    <dgm:pt modelId="{C62EC3AA-09D1-5A49-B8EC-BD66A69A6F50}" type="pres">
      <dgm:prSet presAssocID="{5494FEDD-A252-3E42-9A2C-B2E22EDAF8B3}" presName="sibTrans" presStyleLbl="sibTrans1D1" presStyleIdx="1" presStyleCnt="4"/>
      <dgm:spPr/>
    </dgm:pt>
    <dgm:pt modelId="{1E6C447F-D692-634C-9B33-735DCB2A7706}" type="pres">
      <dgm:prSet presAssocID="{4F4A145F-D030-0745-85FB-FE3C14912D0E}" presName="node" presStyleLbl="node1" presStyleIdx="2" presStyleCnt="4" custScaleX="126534" custScaleY="143439" custRadScaleRad="96124" custRadScaleInc="-9457">
        <dgm:presLayoutVars>
          <dgm:bulletEnabled val="1"/>
        </dgm:presLayoutVars>
      </dgm:prSet>
      <dgm:spPr/>
    </dgm:pt>
    <dgm:pt modelId="{0FDFF3AF-2E2A-FC47-AEA6-733AE195B1C0}" type="pres">
      <dgm:prSet presAssocID="{4F4A145F-D030-0745-85FB-FE3C14912D0E}" presName="spNode" presStyleCnt="0"/>
      <dgm:spPr/>
    </dgm:pt>
    <dgm:pt modelId="{1821FB31-416B-0843-BE80-436AF910F993}" type="pres">
      <dgm:prSet presAssocID="{8C14882E-1BBE-114B-9467-216E7A5BD070}" presName="sibTrans" presStyleLbl="sibTrans1D1" presStyleIdx="2" presStyleCnt="4"/>
      <dgm:spPr/>
    </dgm:pt>
    <dgm:pt modelId="{D0ABD29A-D89E-654C-BC61-212D2F966AC7}" type="pres">
      <dgm:prSet presAssocID="{81BF831D-FD49-9742-BC78-817EBF608CBA}" presName="node" presStyleLbl="node1" presStyleIdx="3" presStyleCnt="4" custScaleX="126534" custScaleY="143439" custRadScaleRad="101318" custRadScaleInc="5970">
        <dgm:presLayoutVars>
          <dgm:bulletEnabled val="1"/>
        </dgm:presLayoutVars>
      </dgm:prSet>
      <dgm:spPr/>
    </dgm:pt>
    <dgm:pt modelId="{003FE715-D328-FF44-B590-02B48FFD2FCB}" type="pres">
      <dgm:prSet presAssocID="{81BF831D-FD49-9742-BC78-817EBF608CBA}" presName="spNode" presStyleCnt="0"/>
      <dgm:spPr/>
    </dgm:pt>
    <dgm:pt modelId="{0E6053D8-0F8A-3149-A76F-98E11BF2036B}" type="pres">
      <dgm:prSet presAssocID="{8457133F-43F5-0342-AFE8-7D198AF9EB77}" presName="sibTrans" presStyleLbl="sibTrans1D1" presStyleIdx="3" presStyleCnt="4"/>
      <dgm:spPr/>
    </dgm:pt>
  </dgm:ptLst>
  <dgm:cxnLst>
    <dgm:cxn modelId="{B305A816-F13F-B445-B489-844B210560E4}" type="presOf" srcId="{4F4A145F-D030-0745-85FB-FE3C14912D0E}" destId="{1E6C447F-D692-634C-9B33-735DCB2A7706}" srcOrd="0" destOrd="0" presId="urn:microsoft.com/office/officeart/2005/8/layout/cycle6"/>
    <dgm:cxn modelId="{FC3E441D-DF4B-C04B-A3D1-AB23CED841DF}" srcId="{2BE3EE5B-7227-FA42-BA27-9A1A3EC9DA81}" destId="{82607F18-A60D-C54C-AB50-B29C05BDCFEB}" srcOrd="1" destOrd="0" parTransId="{CE47C0E1-7304-164F-925B-0540E8F2BF9C}" sibTransId="{5494FEDD-A252-3E42-9A2C-B2E22EDAF8B3}"/>
    <dgm:cxn modelId="{5E97BB20-EF8A-7247-AB42-2C80290662F3}" srcId="{2BE3EE5B-7227-FA42-BA27-9A1A3EC9DA81}" destId="{5ACBF109-4542-A740-826B-13BABED91060}" srcOrd="0" destOrd="0" parTransId="{9BF902A4-7774-D445-AB29-A555A1AE905A}" sibTransId="{F1FFC1D9-01A0-F94E-B427-6D598DC19BA4}"/>
    <dgm:cxn modelId="{5F2F305B-6778-E746-A6C0-9115ABF8432D}" type="presOf" srcId="{5ACBF109-4542-A740-826B-13BABED91060}" destId="{2911E7F8-BABF-1841-BF1F-934CD559DE40}" srcOrd="0" destOrd="0" presId="urn:microsoft.com/office/officeart/2005/8/layout/cycle6"/>
    <dgm:cxn modelId="{22C4664B-073A-1349-B90D-AA556860CE39}" type="presOf" srcId="{2BE3EE5B-7227-FA42-BA27-9A1A3EC9DA81}" destId="{565B2232-2AF5-3247-A0CE-E5D3EC1EA6C7}" srcOrd="0" destOrd="0" presId="urn:microsoft.com/office/officeart/2005/8/layout/cycle6"/>
    <dgm:cxn modelId="{CD23D798-07F2-CE46-A1A4-7629E3279F7A}" type="presOf" srcId="{8C14882E-1BBE-114B-9467-216E7A5BD070}" destId="{1821FB31-416B-0843-BE80-436AF910F993}" srcOrd="0" destOrd="0" presId="urn:microsoft.com/office/officeart/2005/8/layout/cycle6"/>
    <dgm:cxn modelId="{192290A5-1294-A143-9C49-77A255BFBCC3}" srcId="{2BE3EE5B-7227-FA42-BA27-9A1A3EC9DA81}" destId="{81BF831D-FD49-9742-BC78-817EBF608CBA}" srcOrd="3" destOrd="0" parTransId="{42E7DF81-22DC-B740-B17D-31CAEE2C803F}" sibTransId="{8457133F-43F5-0342-AFE8-7D198AF9EB77}"/>
    <dgm:cxn modelId="{79AE9CB0-62A4-C14E-81E9-30DB4C6A3C02}" type="presOf" srcId="{82607F18-A60D-C54C-AB50-B29C05BDCFEB}" destId="{453E02BE-4560-FD49-B3D9-0BB31A822771}" srcOrd="0" destOrd="0" presId="urn:microsoft.com/office/officeart/2005/8/layout/cycle6"/>
    <dgm:cxn modelId="{681D0DB1-A68D-B44A-AA81-B65A12ECEF05}" type="presOf" srcId="{81BF831D-FD49-9742-BC78-817EBF608CBA}" destId="{D0ABD29A-D89E-654C-BC61-212D2F966AC7}" srcOrd="0" destOrd="0" presId="urn:microsoft.com/office/officeart/2005/8/layout/cycle6"/>
    <dgm:cxn modelId="{B0412ECB-499D-754A-9E1C-CDF5DA151275}" type="presOf" srcId="{5494FEDD-A252-3E42-9A2C-B2E22EDAF8B3}" destId="{C62EC3AA-09D1-5A49-B8EC-BD66A69A6F50}" srcOrd="0" destOrd="0" presId="urn:microsoft.com/office/officeart/2005/8/layout/cycle6"/>
    <dgm:cxn modelId="{9F3159E7-4FAE-F941-AE28-2FA87E384C28}" type="presOf" srcId="{F1FFC1D9-01A0-F94E-B427-6D598DC19BA4}" destId="{88E09B21-4CA5-894C-A5AB-E84DED91B602}" srcOrd="0" destOrd="0" presId="urn:microsoft.com/office/officeart/2005/8/layout/cycle6"/>
    <dgm:cxn modelId="{71B4B9E9-1B5A-7041-8630-730844FEE704}" type="presOf" srcId="{8457133F-43F5-0342-AFE8-7D198AF9EB77}" destId="{0E6053D8-0F8A-3149-A76F-98E11BF2036B}" srcOrd="0" destOrd="0" presId="urn:microsoft.com/office/officeart/2005/8/layout/cycle6"/>
    <dgm:cxn modelId="{3644DFF4-18CE-764E-9E71-09A7ED1D2E66}" srcId="{2BE3EE5B-7227-FA42-BA27-9A1A3EC9DA81}" destId="{4F4A145F-D030-0745-85FB-FE3C14912D0E}" srcOrd="2" destOrd="0" parTransId="{FCD6F02D-5F14-2541-B1C5-3B2F3A5AD81C}" sibTransId="{8C14882E-1BBE-114B-9467-216E7A5BD070}"/>
    <dgm:cxn modelId="{00EFD128-768A-D748-B2D8-D57E75DAD1E2}" type="presParOf" srcId="{565B2232-2AF5-3247-A0CE-E5D3EC1EA6C7}" destId="{2911E7F8-BABF-1841-BF1F-934CD559DE40}" srcOrd="0" destOrd="0" presId="urn:microsoft.com/office/officeart/2005/8/layout/cycle6"/>
    <dgm:cxn modelId="{3AD17592-ACAD-F34B-A190-E24284413A88}" type="presParOf" srcId="{565B2232-2AF5-3247-A0CE-E5D3EC1EA6C7}" destId="{A0D70CE1-9DA2-544E-8996-4140B990CAA8}" srcOrd="1" destOrd="0" presId="urn:microsoft.com/office/officeart/2005/8/layout/cycle6"/>
    <dgm:cxn modelId="{675B810E-AEF7-D845-845B-948B2DCA85ED}" type="presParOf" srcId="{565B2232-2AF5-3247-A0CE-E5D3EC1EA6C7}" destId="{88E09B21-4CA5-894C-A5AB-E84DED91B602}" srcOrd="2" destOrd="0" presId="urn:microsoft.com/office/officeart/2005/8/layout/cycle6"/>
    <dgm:cxn modelId="{58DE8D5B-B146-784F-A925-930BCC206140}" type="presParOf" srcId="{565B2232-2AF5-3247-A0CE-E5D3EC1EA6C7}" destId="{453E02BE-4560-FD49-B3D9-0BB31A822771}" srcOrd="3" destOrd="0" presId="urn:microsoft.com/office/officeart/2005/8/layout/cycle6"/>
    <dgm:cxn modelId="{039E44DF-445A-FE44-AE42-F3925949EF56}" type="presParOf" srcId="{565B2232-2AF5-3247-A0CE-E5D3EC1EA6C7}" destId="{27819169-B868-D945-8EFB-A5C0A3F0DC85}" srcOrd="4" destOrd="0" presId="urn:microsoft.com/office/officeart/2005/8/layout/cycle6"/>
    <dgm:cxn modelId="{6AD12105-7255-9846-8619-F604C53D0AE8}" type="presParOf" srcId="{565B2232-2AF5-3247-A0CE-E5D3EC1EA6C7}" destId="{C62EC3AA-09D1-5A49-B8EC-BD66A69A6F50}" srcOrd="5" destOrd="0" presId="urn:microsoft.com/office/officeart/2005/8/layout/cycle6"/>
    <dgm:cxn modelId="{EA2DA4C4-CD7A-9B49-AB2C-E8968479A6EB}" type="presParOf" srcId="{565B2232-2AF5-3247-A0CE-E5D3EC1EA6C7}" destId="{1E6C447F-D692-634C-9B33-735DCB2A7706}" srcOrd="6" destOrd="0" presId="urn:microsoft.com/office/officeart/2005/8/layout/cycle6"/>
    <dgm:cxn modelId="{FCBDE45B-BB39-BC40-A545-6E03BEE71CDB}" type="presParOf" srcId="{565B2232-2AF5-3247-A0CE-E5D3EC1EA6C7}" destId="{0FDFF3AF-2E2A-FC47-AEA6-733AE195B1C0}" srcOrd="7" destOrd="0" presId="urn:microsoft.com/office/officeart/2005/8/layout/cycle6"/>
    <dgm:cxn modelId="{F76FE6F1-F28A-2247-A452-645C640AAF30}" type="presParOf" srcId="{565B2232-2AF5-3247-A0CE-E5D3EC1EA6C7}" destId="{1821FB31-416B-0843-BE80-436AF910F993}" srcOrd="8" destOrd="0" presId="urn:microsoft.com/office/officeart/2005/8/layout/cycle6"/>
    <dgm:cxn modelId="{D48E14A5-62F0-5D4B-9803-EF21555FE847}" type="presParOf" srcId="{565B2232-2AF5-3247-A0CE-E5D3EC1EA6C7}" destId="{D0ABD29A-D89E-654C-BC61-212D2F966AC7}" srcOrd="9" destOrd="0" presId="urn:microsoft.com/office/officeart/2005/8/layout/cycle6"/>
    <dgm:cxn modelId="{0F25FF81-6A08-2540-ADCB-3F70D17EE01F}" type="presParOf" srcId="{565B2232-2AF5-3247-A0CE-E5D3EC1EA6C7}" destId="{003FE715-D328-FF44-B590-02B48FFD2FCB}" srcOrd="10" destOrd="0" presId="urn:microsoft.com/office/officeart/2005/8/layout/cycle6"/>
    <dgm:cxn modelId="{26C2278E-276D-A44A-8349-046E1F87C1BC}" type="presParOf" srcId="{565B2232-2AF5-3247-A0CE-E5D3EC1EA6C7}" destId="{0E6053D8-0F8A-3149-A76F-98E11BF2036B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0FF8BF-087D-4162-BC05-8D7F4AE36DB5}">
      <dsp:nvSpPr>
        <dsp:cNvPr id="0" name=""/>
        <dsp:cNvSpPr/>
      </dsp:nvSpPr>
      <dsp:spPr>
        <a:xfrm rot="16200000">
          <a:off x="18339" y="709569"/>
          <a:ext cx="3000541" cy="3002611"/>
        </a:xfrm>
        <a:prstGeom prst="downArrow">
          <a:avLst>
            <a:gd name="adj1" fmla="val 50000"/>
            <a:gd name="adj2" fmla="val 35000"/>
          </a:avLst>
        </a:prstGeom>
        <a:solidFill>
          <a:srgbClr val="0A55A3">
            <a:alpha val="10000"/>
          </a:srgbClr>
        </a:solidFill>
        <a:ln w="12700" cap="flat" cmpd="sng" algn="ctr">
          <a:solidFill>
            <a:srgbClr val="0A55A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rtlCol="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b="0" i="0" kern="120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</a:t>
          </a:r>
          <a:r>
            <a:rPr lang="pt-pt" sz="1800" b="1" i="0" kern="120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ISO 24521</a:t>
          </a:r>
          <a:r>
            <a:rPr lang="pt-pt" sz="1800" b="0" i="0" kern="120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pt-pt" sz="1800" b="0" i="0" kern="1200" dirty="0" err="1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optimiza</a:t>
          </a:r>
          <a:r>
            <a:rPr lang="pt-pt" sz="1800" b="0" i="0" kern="120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 os serviços de águas residuais </a:t>
          </a:r>
          <a:r>
            <a:rPr lang="pt-pt" sz="1800" b="1" i="1" kern="120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existentes</a:t>
          </a:r>
          <a:endParaRPr lang="en-US" sz="1800" kern="1200" dirty="0">
            <a:solidFill>
              <a:srgbClr val="0A55A3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17305" y="1460739"/>
        <a:ext cx="2477516" cy="1500271"/>
      </dsp:txXfrm>
    </dsp:sp>
    <dsp:sp modelId="{BE5ED643-47B0-4315-AFAC-4A3C7EC08E97}">
      <dsp:nvSpPr>
        <dsp:cNvPr id="0" name=""/>
        <dsp:cNvSpPr/>
      </dsp:nvSpPr>
      <dsp:spPr>
        <a:xfrm rot="5400000">
          <a:off x="3218169" y="718287"/>
          <a:ext cx="3000541" cy="3002611"/>
        </a:xfrm>
        <a:prstGeom prst="downArrow">
          <a:avLst>
            <a:gd name="adj1" fmla="val 50000"/>
            <a:gd name="adj2" fmla="val 35000"/>
          </a:avLst>
        </a:prstGeom>
        <a:solidFill>
          <a:srgbClr val="0A55A3">
            <a:alpha val="10000"/>
          </a:srgbClr>
        </a:solidFill>
        <a:ln w="12700" cap="flat" cmpd="sng" algn="ctr">
          <a:solidFill>
            <a:srgbClr val="0A55A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rtlCol="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b="0" i="0" kern="120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 </a:t>
          </a:r>
          <a:r>
            <a:rPr lang="pt-pt" sz="1800" b="1" i="0" kern="120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ISO 30500 </a:t>
          </a:r>
          <a:r>
            <a:rPr lang="pt-pt" sz="1800" b="0" i="0" kern="120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incentiva o desenvolvimento de </a:t>
          </a:r>
          <a:r>
            <a:rPr lang="pt-pt" sz="1800" b="1" i="1" kern="120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novas</a:t>
          </a:r>
          <a:r>
            <a:rPr lang="pt-pt" sz="1800" b="0" i="0" kern="120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tecnologias e soluções</a:t>
          </a:r>
          <a:endParaRPr lang="en-US" sz="1800" kern="1200" dirty="0">
            <a:solidFill>
              <a:srgbClr val="0A55A3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3742230" y="1469457"/>
        <a:ext cx="2477516" cy="15002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11E7F8-BABF-1841-BF1F-934CD559DE40}">
      <dsp:nvSpPr>
        <dsp:cNvPr id="0" name=""/>
        <dsp:cNvSpPr/>
      </dsp:nvSpPr>
      <dsp:spPr>
        <a:xfrm>
          <a:off x="2062873" y="-241812"/>
          <a:ext cx="2182651" cy="1608265"/>
        </a:xfrm>
        <a:prstGeom prst="roundRect">
          <a:avLst/>
        </a:prstGeom>
        <a:solidFill>
          <a:srgbClr val="0A55A3">
            <a:alpha val="8000"/>
          </a:srgbClr>
        </a:solidFill>
        <a:ln w="9525">
          <a:solidFill>
            <a:srgbClr val="0A55A3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rtlCol="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900" b="1" kern="1200" dirty="0">
              <a:ln>
                <a:solidFill>
                  <a:srgbClr val="0A55A3"/>
                </a:solidFill>
              </a:ln>
              <a:latin typeface="Arial" panose="020B0604020202020204" pitchFamily="34" charset="0"/>
              <a:cs typeface="Arial" panose="020B0604020202020204" pitchFamily="34" charset="0"/>
            </a:rPr>
            <a:t>proteger</a:t>
          </a:r>
          <a:r>
            <a:rPr lang="pt-pt" sz="1900" b="0" kern="1200" dirty="0">
              <a:ln>
                <a:solidFill>
                  <a:srgbClr val="0A55A3"/>
                </a:solidFill>
              </a:ln>
              <a:latin typeface="Arial" panose="020B0604020202020204" pitchFamily="34" charset="0"/>
              <a:cs typeface="Arial" panose="020B0604020202020204" pitchFamily="34" charset="0"/>
            </a:rPr>
            <a:t> a saúde pública</a:t>
          </a:r>
        </a:p>
      </dsp:txBody>
      <dsp:txXfrm>
        <a:off x="2141382" y="-163303"/>
        <a:ext cx="2025633" cy="1451247"/>
      </dsp:txXfrm>
    </dsp:sp>
    <dsp:sp modelId="{88E09B21-4CA5-894C-A5AB-E84DED91B602}">
      <dsp:nvSpPr>
        <dsp:cNvPr id="0" name=""/>
        <dsp:cNvSpPr/>
      </dsp:nvSpPr>
      <dsp:spPr>
        <a:xfrm>
          <a:off x="1430481" y="648771"/>
          <a:ext cx="3707099" cy="3707099"/>
        </a:xfrm>
        <a:custGeom>
          <a:avLst/>
          <a:gdLst/>
          <a:ahLst/>
          <a:cxnLst/>
          <a:rect l="0" t="0" r="0" b="0"/>
          <a:pathLst>
            <a:path>
              <a:moveTo>
                <a:pt x="2822380" y="273355"/>
              </a:moveTo>
              <a:arcTo wR="1853549" hR="1853549" stAng="18090768" swAng="157645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3E02BE-4560-FD49-B3D9-0BB31A822771}">
      <dsp:nvSpPr>
        <dsp:cNvPr id="0" name=""/>
        <dsp:cNvSpPr/>
      </dsp:nvSpPr>
      <dsp:spPr>
        <a:xfrm>
          <a:off x="3983981" y="1521533"/>
          <a:ext cx="2182651" cy="1608265"/>
        </a:xfrm>
        <a:prstGeom prst="roundRect">
          <a:avLst/>
        </a:prstGeom>
        <a:solidFill>
          <a:srgbClr val="0A55A3">
            <a:alpha val="8000"/>
          </a:srgbClr>
        </a:solidFill>
        <a:ln w="9525">
          <a:solidFill>
            <a:srgbClr val="0A55A3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rtlCol="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900" b="1" kern="1200" dirty="0">
              <a:ln>
                <a:solidFill>
                  <a:srgbClr val="0A55A3"/>
                </a:solidFill>
              </a:ln>
              <a:latin typeface="Arial" panose="020B0604020202020204" pitchFamily="34" charset="0"/>
              <a:cs typeface="Arial" panose="020B0604020202020204" pitchFamily="34" charset="0"/>
            </a:rPr>
            <a:t>proteger</a:t>
          </a:r>
          <a:r>
            <a:rPr lang="pt-pt" sz="1900" kern="1200" dirty="0">
              <a:ln>
                <a:solidFill>
                  <a:srgbClr val="0A55A3"/>
                </a:solidFill>
              </a:ln>
              <a:latin typeface="Arial" panose="020B0604020202020204" pitchFamily="34" charset="0"/>
              <a:cs typeface="Arial" panose="020B0604020202020204" pitchFamily="34" charset="0"/>
            </a:rPr>
            <a:t> os operadores e os trabalhadores no terreno</a:t>
          </a:r>
        </a:p>
      </dsp:txBody>
      <dsp:txXfrm>
        <a:off x="4062490" y="1600042"/>
        <a:ext cx="2025633" cy="1451247"/>
      </dsp:txXfrm>
    </dsp:sp>
    <dsp:sp modelId="{C62EC3AA-09D1-5A49-B8EC-BD66A69A6F50}">
      <dsp:nvSpPr>
        <dsp:cNvPr id="0" name=""/>
        <dsp:cNvSpPr/>
      </dsp:nvSpPr>
      <dsp:spPr>
        <a:xfrm>
          <a:off x="1493473" y="328589"/>
          <a:ext cx="3707099" cy="3707099"/>
        </a:xfrm>
        <a:custGeom>
          <a:avLst/>
          <a:gdLst/>
          <a:ahLst/>
          <a:cxnLst/>
          <a:rect l="0" t="0" r="0" b="0"/>
          <a:pathLst>
            <a:path>
              <a:moveTo>
                <a:pt x="3442074" y="2808660"/>
              </a:moveTo>
              <a:arcTo wR="1853549" hR="1853549" stAng="1861000" swAng="1593138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6C447F-D692-634C-9B33-735DCB2A7706}">
      <dsp:nvSpPr>
        <dsp:cNvPr id="0" name=""/>
        <dsp:cNvSpPr/>
      </dsp:nvSpPr>
      <dsp:spPr>
        <a:xfrm>
          <a:off x="2151061" y="3391259"/>
          <a:ext cx="2182651" cy="1608265"/>
        </a:xfrm>
        <a:prstGeom prst="roundRect">
          <a:avLst/>
        </a:prstGeom>
        <a:solidFill>
          <a:srgbClr val="0A55A3">
            <a:alpha val="8000"/>
          </a:srgbClr>
        </a:solidFill>
        <a:ln w="9525">
          <a:solidFill>
            <a:srgbClr val="0A55A3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rtlCol="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900" b="1" kern="1200">
              <a:ln>
                <a:solidFill>
                  <a:srgbClr val="0A55A3"/>
                </a:solidFill>
              </a:ln>
              <a:latin typeface="Arial" panose="020B0604020202020204" pitchFamily="34" charset="0"/>
              <a:cs typeface="Arial" panose="020B0604020202020204" pitchFamily="34" charset="0"/>
            </a:rPr>
            <a:t>promover </a:t>
          </a:r>
          <a:r>
            <a:rPr lang="pt-pt" sz="1900" kern="1200">
              <a:ln>
                <a:solidFill>
                  <a:srgbClr val="0A55A3"/>
                </a:solidFill>
              </a:ln>
              <a:latin typeface="Arial" panose="020B0604020202020204" pitchFamily="34" charset="0"/>
              <a:cs typeface="Arial" panose="020B0604020202020204" pitchFamily="34" charset="0"/>
            </a:rPr>
            <a:t>o desenvolvimento comunitário sustentável</a:t>
          </a:r>
        </a:p>
      </dsp:txBody>
      <dsp:txXfrm>
        <a:off x="2229570" y="3469768"/>
        <a:ext cx="2025633" cy="1451247"/>
      </dsp:txXfrm>
    </dsp:sp>
    <dsp:sp modelId="{1821FB31-416B-0843-BE80-436AF910F993}">
      <dsp:nvSpPr>
        <dsp:cNvPr id="0" name=""/>
        <dsp:cNvSpPr/>
      </dsp:nvSpPr>
      <dsp:spPr>
        <a:xfrm>
          <a:off x="1202561" y="417228"/>
          <a:ext cx="3707099" cy="3707099"/>
        </a:xfrm>
        <a:custGeom>
          <a:avLst/>
          <a:gdLst/>
          <a:ahLst/>
          <a:cxnLst/>
          <a:rect l="0" t="0" r="0" b="0"/>
          <a:pathLst>
            <a:path>
              <a:moveTo>
                <a:pt x="939580" y="3466096"/>
              </a:moveTo>
              <a:arcTo wR="1853549" hR="1853549" stAng="7172638" swAng="188550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ABD29A-D89E-654C-BC61-212D2F966AC7}">
      <dsp:nvSpPr>
        <dsp:cNvPr id="0" name=""/>
        <dsp:cNvSpPr/>
      </dsp:nvSpPr>
      <dsp:spPr>
        <a:xfrm>
          <a:off x="185811" y="1553043"/>
          <a:ext cx="2182651" cy="1608265"/>
        </a:xfrm>
        <a:prstGeom prst="roundRect">
          <a:avLst/>
        </a:prstGeom>
        <a:solidFill>
          <a:srgbClr val="0A55A3">
            <a:alpha val="8000"/>
          </a:srgbClr>
        </a:solidFill>
        <a:ln w="9525">
          <a:solidFill>
            <a:srgbClr val="0A55A3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rtlCol="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900" b="1" kern="1200" dirty="0">
              <a:ln>
                <a:solidFill>
                  <a:srgbClr val="0A55A3"/>
                </a:solidFill>
              </a:ln>
              <a:latin typeface="Arial" panose="020B0604020202020204" pitchFamily="34" charset="0"/>
              <a:cs typeface="Arial" panose="020B0604020202020204" pitchFamily="34" charset="0"/>
            </a:rPr>
            <a:t>melhorar</a:t>
          </a:r>
          <a:r>
            <a:rPr lang="pt-pt" sz="1900" b="0" kern="1200" dirty="0">
              <a:ln>
                <a:solidFill>
                  <a:srgbClr val="0A55A3"/>
                </a:solidFill>
              </a:ln>
              <a:latin typeface="Arial" panose="020B0604020202020204" pitchFamily="34" charset="0"/>
              <a:cs typeface="Arial" panose="020B0604020202020204" pitchFamily="34" charset="0"/>
            </a:rPr>
            <a:t> a experiência e segurança do utilizador</a:t>
          </a:r>
        </a:p>
      </dsp:txBody>
      <dsp:txXfrm>
        <a:off x="264320" y="1631552"/>
        <a:ext cx="2025633" cy="1451247"/>
      </dsp:txXfrm>
    </dsp:sp>
    <dsp:sp modelId="{0E6053D8-0F8A-3149-A76F-98E11BF2036B}">
      <dsp:nvSpPr>
        <dsp:cNvPr id="0" name=""/>
        <dsp:cNvSpPr/>
      </dsp:nvSpPr>
      <dsp:spPr>
        <a:xfrm>
          <a:off x="1256199" y="593710"/>
          <a:ext cx="3707099" cy="3707099"/>
        </a:xfrm>
        <a:custGeom>
          <a:avLst/>
          <a:gdLst/>
          <a:ahLst/>
          <a:cxnLst/>
          <a:rect l="0" t="0" r="0" b="0"/>
          <a:pathLst>
            <a:path>
              <a:moveTo>
                <a:pt x="234123" y="951825"/>
              </a:moveTo>
              <a:arcTo wR="1853549" hR="1853549" stAng="12546588" swAng="157421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D90DF1A-AD25-5C49-8169-F6EBAACAB58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pPr rtl="0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13BA58-4C8D-C34A-9F6D-B8AF4DD923D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pPr rtl="0"/>
            <a:fld id="{8F9C2CC1-78D1-F74F-A143-A8C6013D1B30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187FCE-FAB3-6645-A856-91AEF6CC16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pPr rt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C29FB2-94CA-314E-8A5A-B4BA9421B50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pPr rtl="0"/>
            <a:fld id="{66A42A14-ACC8-4140-8B4A-5E6F6AC37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75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pPr rtl="0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pPr rtl="0"/>
            <a:fld id="{039FED7F-2DB6-3C4E-A6FC-5467CCE30A76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rtl="0"/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pPr rtl="0"/>
            <a:fld id="{79E93119-44EB-4843-BB2D-287C22861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85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anitation.ansi.org/Standard/StandardAdoptionMap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anitation.ansi.org/Download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user/ansidotorg/playlists?view=50&amp;sort=dd&amp;shelf_id=5" TargetMode="External"/><Relationship Id="rId3" Type="http://schemas.openxmlformats.org/officeDocument/2006/relationships/hyperlink" Target="https://www.youtube.com/watch?v=zn61wIUbN7k" TargetMode="External"/><Relationship Id="rId7" Type="http://schemas.openxmlformats.org/officeDocument/2006/relationships/hyperlink" Target="https://v.youku.com/v_show/id_XNDc4MjcyOTg3Ng==.html?spm=a2hbt.13141534.app.5~5!2~5!2~5~5~5!2~5~5!2~5!2~5!2~5~5!5~A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watch?v=3bYncEG8Y8U" TargetMode="External"/><Relationship Id="rId5" Type="http://schemas.openxmlformats.org/officeDocument/2006/relationships/hyperlink" Target="https://www.youtube.com/watch?v=R29RXSfCxjk" TargetMode="External"/><Relationship Id="rId4" Type="http://schemas.openxmlformats.org/officeDocument/2006/relationships/hyperlink" Target="https://www.youtube.com/watch?v=Qkzcp9bm8fQ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user/ansidotorg/playlists?view=50&amp;sort=dd&amp;shelf_id=5" TargetMode="External"/><Relationship Id="rId3" Type="http://schemas.openxmlformats.org/officeDocument/2006/relationships/hyperlink" Target="https://www.youtube.com/watch?v=13bG0cFeuLQ" TargetMode="External"/><Relationship Id="rId7" Type="http://schemas.openxmlformats.org/officeDocument/2006/relationships/hyperlink" Target="https://v.youku.com/v_show/id_XNDY2MzIxMzIxMg==.html?spm=a2hbt.13141534.app.5~5!2~5!2~5~5~5!2~5~5!2~5!2~5!2~5~5!6~A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watch?v=QGnZL4zCvrk" TargetMode="External"/><Relationship Id="rId5" Type="http://schemas.openxmlformats.org/officeDocument/2006/relationships/hyperlink" Target="https://www.youtube.com/watch?v=mbpXRaz9gs4" TargetMode="External"/><Relationship Id="rId4" Type="http://schemas.openxmlformats.org/officeDocument/2006/relationships/hyperlink" Target="https://www.youtube.com/watch?v=Qkzcp9bm8fQ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81240" indent="-181240" rtl="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53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pt"/>
              <a:t>Visite </a:t>
            </a:r>
            <a:r>
              <a:rPr lang="pt-pt">
                <a:hlinkClick r:id="rId3"/>
              </a:rPr>
              <a:t>https://sanitation.ansi.org/Standard/StandardAdoptionMap</a:t>
            </a:r>
            <a:r>
              <a:rPr lang="pt-pt"/>
              <a:t> para o mapa mais recente</a:t>
            </a: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836928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norma ISO 24521 complementa duas outras normas: a ISO 24510, que fornece orientações para a avaliação e melhoria dos serviços aos utilizadores; e a ISO 24511, que fornece orientações para a gestão dos serviços de águas residuais e para a avaliação dos serviços de águas residuais. Esta apresentação não abrange a ISO 24510 ou a ISO 24511, mas o ANSI ou o seu NSB pode fornecer-lhe mais informações sobre as ditas orientações, caso esteja interessado.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746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pt-pt"/>
              <a:t>Pode obter estas normas através do seu organismo nacional de normalização, ou descarregando-as gratuitamente em: </a:t>
            </a:r>
            <a:r>
              <a:rPr lang="pt-pt">
                <a:hlinkClick r:id="rId3"/>
              </a:rPr>
              <a:t>https://sanitation.ansi.org/Download</a:t>
            </a:r>
            <a:r>
              <a:rPr lang="pt-pt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4860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pt"/>
              <a:t>Porque é que isto é importante? 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/>
              <a:t>Quando se ligam os pontos, uma norma nacional vai muito além dos peritos e engenheiros que a desenvolveram e pode beneficiar-nos a todos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/>
              <a:t>trata-se de </a:t>
            </a:r>
            <a:r>
              <a:rPr lang="pt-pt" b="1"/>
              <a:t>proteger a saúde das nossas famílias e dos nossos filhos</a:t>
            </a:r>
            <a:r>
              <a:rPr lang="pt-pt"/>
              <a:t>, e do </a:t>
            </a:r>
            <a:r>
              <a:rPr lang="pt-pt" b="1"/>
              <a:t>desenvolvimento sustentável da população</a:t>
            </a:r>
            <a:r>
              <a:rPr lang="pt-pt"/>
              <a:t> o que, em última análise, conduz ao </a:t>
            </a:r>
            <a:r>
              <a:rPr lang="pt-pt" b="1"/>
              <a:t>crescimento económico</a:t>
            </a:r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8435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ISO 24521 pode ajudar a abordar alguns dos maiores desafios que as nossas comunidades enfrentam no que diz respeito à optimização de sistemas de saneamento não ligados à rede de esgotos - aqui estão os quatro principais pontos de partida, que são mais detalhados nos slides seguintes.</a:t>
            </a:r>
          </a:p>
          <a:p>
            <a:pPr rtl="0"/>
            <a:endParaRPr lang="en-US" dirty="0"/>
          </a:p>
          <a:p>
            <a:pPr rtl="0"/>
            <a:r>
              <a:rPr lang="pt-pt"/>
              <a:t>Em termos simples, a ISO 25421 pode ajudar a proteger os funcionários contra situações nocivas e materiais perigosos com os quais entram em contacto todos os dias. </a:t>
            </a:r>
          </a:p>
          <a:p>
            <a:pPr rtl="0"/>
            <a:r>
              <a:rPr lang="pt-pt"/>
              <a:t>Os quatro principais objectivos dos serviços básicos autónomos de águas residuais domésticas são:</a:t>
            </a:r>
          </a:p>
          <a:p>
            <a:pPr rtl="0"/>
            <a:r>
              <a:rPr lang="pt-pt"/>
              <a:t>- saúde e segurança públicas; </a:t>
            </a:r>
          </a:p>
          <a:p>
            <a:pPr rtl="0"/>
            <a:r>
              <a:rPr lang="pt-pt"/>
              <a:t>- a saúde e segurança no trabalho;</a:t>
            </a:r>
          </a:p>
          <a:p>
            <a:pPr rtl="0"/>
            <a:r>
              <a:rPr lang="pt-pt"/>
              <a:t>- a protecção do ambiente;</a:t>
            </a:r>
          </a:p>
          <a:p>
            <a:pPr rtl="0"/>
            <a:r>
              <a:rPr lang="pt-pt"/>
              <a:t>- o desenvolvimento sustentável</a:t>
            </a:r>
          </a:p>
          <a:p>
            <a:pPr rtl="0"/>
            <a:r>
              <a:rPr lang="pt-pt"/>
              <a:t>Esta Norma Internacional fornece orientações sobre a gestão desses serviços básicos autónomas de águas residuais no local, com ênfase na melhoria da higiene. </a:t>
            </a:r>
          </a:p>
          <a:p>
            <a:pPr rtl="0"/>
            <a:r>
              <a:rPr lang="pt-pt"/>
              <a:t>A ISO 24521 tem em conta as normas sociais através de sugestões de comunicação com as partes interessadas, gestão dos activos e melhor gestão dos resíduos humanos e das águas residuais. </a:t>
            </a:r>
          </a:p>
          <a:p>
            <a:pPr rtl="0"/>
            <a:endParaRPr lang="en-US" dirty="0"/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695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81240" indent="-181240" defTabSz="966612" rtl="0">
              <a:buFont typeface="Arial" panose="020B0604020202020204" pitchFamily="34" charset="0"/>
              <a:buChar char="•"/>
              <a:defRPr/>
            </a:pPr>
            <a:r>
              <a:rPr lang="pt-pt"/>
              <a:t>Trata-se, em última análise, de proteger a saúde pública. </a:t>
            </a:r>
            <a:r>
              <a:rPr lang="pt-pt" sz="1300"/>
              <a:t>A deposição segura e de forma higiénica das águas residuais deve ser uma prioridade de saúde pública. </a:t>
            </a:r>
          </a:p>
          <a:p>
            <a:pPr marL="181240" indent="-181240" defTabSz="966612" rtl="0">
              <a:buFont typeface="Arial" panose="020B0604020202020204" pitchFamily="34" charset="0"/>
              <a:buChar char="•"/>
              <a:defRPr/>
            </a:pPr>
            <a:r>
              <a:rPr lang="pt-pt" sz="1300"/>
              <a:t>A ISO 24521 ajuda-nos a conseguir exactamente isso.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5405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lvl="0" rtl="0"/>
            <a:r>
              <a:rPr lang="pt-pt" sz="1300" dirty="0"/>
              <a:t>A ISO 24521 dá prioridade à saúde e educação das pessoas directa e indirectamente envolvidas, bem como à monitorização dos subprodutos e tecnologias utilizadas no processo (incluindo tanto os proprietários das instalações que albergam as instalações, como os trabalhadores que prestam serviços de esvaziamento).</a:t>
            </a:r>
          </a:p>
          <a:p>
            <a:pPr defTabSz="966612" rtl="0">
              <a:defRPr/>
            </a:pPr>
            <a:r>
              <a:rPr lang="pt-pt" sz="1300" b="1" dirty="0"/>
              <a:t>O equipamento de protecção</a:t>
            </a:r>
            <a:r>
              <a:rPr lang="pt-pt" sz="1300" dirty="0"/>
              <a:t> deve ser utilizado na manipulação de águas residuais para os utilizadores e operadores.</a:t>
            </a:r>
          </a:p>
          <a:p>
            <a:pPr lvl="0" rtl="0"/>
            <a:r>
              <a:rPr lang="pt-pt" sz="1300" b="1" dirty="0"/>
              <a:t>Saúde e segurança no local de trabalho</a:t>
            </a:r>
            <a:endParaRPr lang="en-US" sz="1300" b="0" dirty="0"/>
          </a:p>
          <a:p>
            <a:pPr marL="742950" lvl="1" indent="-285750" rtl="0">
              <a:buFont typeface="Arial" panose="020B0604020202020204" pitchFamily="34" charset="0"/>
              <a:buChar char="•"/>
            </a:pPr>
            <a:r>
              <a:rPr lang="pt-pt" sz="1300" i="1" dirty="0"/>
              <a:t>Controlos médicos regulares:</a:t>
            </a:r>
            <a:r>
              <a:rPr lang="pt-pt" sz="1300" dirty="0"/>
              <a:t> para utilizadores, prestadores de serviços e operadores que lidam com resíduos</a:t>
            </a:r>
          </a:p>
          <a:p>
            <a:pPr marL="742950" lvl="1" indent="-285750" rtl="0">
              <a:buFont typeface="Arial" panose="020B0604020202020204" pitchFamily="34" charset="0"/>
              <a:buChar char="•"/>
            </a:pPr>
            <a:r>
              <a:rPr lang="pt-pt" sz="1300" i="1" dirty="0"/>
              <a:t>Equipamento de protecção: </a:t>
            </a:r>
            <a:r>
              <a:rPr lang="pt-pt" sz="1300" dirty="0"/>
              <a:t>Deve ser fornecido aos utilizadores e operadores quando manuseiam resíduos</a:t>
            </a:r>
          </a:p>
          <a:p>
            <a:pPr marL="742950" lvl="1" indent="-285750" rtl="0">
              <a:buFont typeface="Arial" panose="020B0604020202020204" pitchFamily="34" charset="0"/>
              <a:buChar char="•"/>
            </a:pPr>
            <a:r>
              <a:rPr lang="pt-pt" sz="1300" i="1" dirty="0"/>
              <a:t>Monitorização de qualquer doença infecciosa ou parasitária:</a:t>
            </a:r>
            <a:r>
              <a:rPr lang="pt-pt" sz="1300" dirty="0"/>
              <a:t> para as partes interessadas que entram em contacto com águas residuais e/ou subprodutos das águas residuais domésticas básicas autónomas. </a:t>
            </a:r>
          </a:p>
          <a:p>
            <a:pPr lvl="0" rtl="0"/>
            <a:r>
              <a:rPr lang="pt-pt" sz="1300" b="1" dirty="0"/>
              <a:t>Educação/Formação: </a:t>
            </a:r>
            <a:r>
              <a:rPr lang="pt-pt" sz="1300" dirty="0"/>
              <a:t>Deve ser ministrada para evitar riscos para a saúde.</a:t>
            </a:r>
            <a:endParaRPr lang="en-US" sz="1300" dirty="0"/>
          </a:p>
          <a:p>
            <a:pPr marL="742950" lvl="1" indent="-285750" rtl="0">
              <a:buFont typeface="Arial" panose="020B0604020202020204" pitchFamily="34" charset="0"/>
              <a:buChar char="•"/>
            </a:pPr>
            <a:r>
              <a:rPr lang="pt-pt" sz="1300" i="1" dirty="0"/>
              <a:t>A formação é necessária para o transporte e tratamento adequados dos resíduos/águas residuais, a fim de prevenir ou minimizar os riscos para o operador e para o público (comunidade) ou para o ambiente.</a:t>
            </a:r>
            <a:endParaRPr lang="en-US" sz="1300" i="0" dirty="0"/>
          </a:p>
          <a:p>
            <a:pPr marL="742950" lvl="1" indent="-285750" rtl="0">
              <a:buFont typeface="Arial" panose="020B0604020202020204" pitchFamily="34" charset="0"/>
              <a:buChar char="•"/>
            </a:pPr>
            <a:r>
              <a:rPr lang="pt-pt" sz="1300" dirty="0"/>
              <a:t>Educação em matéria de saúde e higiene, incluindo a promoção da lavagem das mãos com sabão e/ou um agente de lavagem equivalente;</a:t>
            </a:r>
          </a:p>
          <a:p>
            <a:pPr marL="742950" lvl="1" indent="-285750" rtl="0">
              <a:buFont typeface="Arial" panose="020B0604020202020204" pitchFamily="34" charset="0"/>
              <a:buChar char="•"/>
            </a:pPr>
            <a:r>
              <a:rPr lang="pt-pt" sz="1300" dirty="0"/>
              <a:t>Deve ser confirmado que o operador tem formação suficiente antes de lhe ser dada autorização para transportar resíduos/águas residuais.</a:t>
            </a:r>
          </a:p>
          <a:p>
            <a:pPr lvl="0" rtl="0"/>
            <a:r>
              <a:rPr lang="pt-pt" sz="1300" b="1" dirty="0"/>
              <a:t>Monitorização: </a:t>
            </a:r>
            <a:r>
              <a:rPr lang="pt-pt" sz="1300" dirty="0"/>
              <a:t>Os programas de saúde devem incluir: </a:t>
            </a:r>
          </a:p>
          <a:p>
            <a:pPr marL="742950" lvl="1" indent="-285750" rtl="0">
              <a:buFont typeface="Arial" panose="020B0604020202020204" pitchFamily="34" charset="0"/>
              <a:buChar char="•"/>
            </a:pPr>
            <a:r>
              <a:rPr lang="pt-pt" sz="1300" dirty="0"/>
              <a:t>Testes dos sub-produtos de quaisquer microrganismos patogénicos ou outros materiais perigosos;</a:t>
            </a:r>
          </a:p>
          <a:p>
            <a:pPr marL="742950" lvl="1" indent="-285750" rtl="0">
              <a:buFont typeface="Arial" panose="020B0604020202020204" pitchFamily="34" charset="0"/>
              <a:buChar char="•"/>
            </a:pPr>
            <a:r>
              <a:rPr lang="pt-pt" sz="1300" dirty="0"/>
              <a:t>Revisão da utilização de tecnologias do sistema para estabelecer qualquer utilização inadequada ou falhas que possam promover a actividade dos microrganismos patogénicos e, sempre que possível, o tipo de vias de exposição como resultado da utilização do sistema;</a:t>
            </a:r>
          </a:p>
          <a:p>
            <a:pPr marL="742950" lvl="1" indent="-285750" rtl="0">
              <a:buFont typeface="Arial" panose="020B0604020202020204" pitchFamily="34" charset="0"/>
              <a:buChar char="•"/>
            </a:pPr>
            <a:r>
              <a:rPr lang="pt-pt" sz="1300" dirty="0"/>
              <a:t>Pré-avaliação de uma dada tecnologia para detecção de eventuais falhas que possam promover a actividade dos microrganismos patogénicos, bem como outros perigos, caso se justifique.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181240" indent="-181240" rtl="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7179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defTabSz="966612" rtl="0">
              <a:defRPr/>
            </a:pPr>
            <a:r>
              <a:rPr lang="pt-pt" sz="1300"/>
              <a:t>As necessidades e expectativas dos utilizadores devem ser fundamentais para o planeamento.</a:t>
            </a:r>
          </a:p>
          <a:p>
            <a:pPr marL="181240" indent="-181240" defTabSz="966612" rtl="0">
              <a:buFont typeface="Arial" panose="020B0604020202020204" pitchFamily="34" charset="0"/>
              <a:buChar char="•"/>
              <a:defRPr/>
            </a:pPr>
            <a:r>
              <a:rPr lang="pt-pt"/>
              <a:t>A segurança e a privacidade melhoram as condições de vida 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/>
              <a:t>uma comunicação clara simplifica a prestação de serviços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/>
              <a:t>A adopção e utilização generalizadas conduzem à aceitação cultural e a benefícios económicos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/>
              <a:t>em alguns casos, águas residuais reutilizáveis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endParaRPr lang="en-US" dirty="0"/>
          </a:p>
          <a:p>
            <a:pPr rtl="0"/>
            <a:r>
              <a:rPr lang="pt-pt" sz="1300" i="1"/>
              <a:t>Os sistemas básicos autónomos para a gestão de águas residuais domésticas devem ser robustos, confortáveis, adequados e seguros para qualquer utilizador (crianças, adultos, idosos e pessoas portadoras de deficiência).</a:t>
            </a:r>
          </a:p>
          <a:p>
            <a:pPr rtl="0"/>
            <a:r>
              <a:rPr lang="pt-pt" sz="1300"/>
              <a:t>As expectativas dos utilizadores estão normalmente relacionadas com:</a:t>
            </a:r>
          </a:p>
          <a:p>
            <a:pPr rtl="0"/>
            <a:r>
              <a:rPr lang="pt-pt" sz="1300"/>
              <a:t>- a resposta às queixas;</a:t>
            </a:r>
          </a:p>
          <a:p>
            <a:pPr rtl="0"/>
            <a:r>
              <a:rPr lang="pt-pt" sz="1300"/>
              <a:t>- a comunicação dos resultados financeiros;</a:t>
            </a:r>
          </a:p>
          <a:p>
            <a:pPr rtl="0"/>
            <a:r>
              <a:rPr lang="pt-pt" sz="1300"/>
              <a:t>- a consulta sobre os planos de mudança;</a:t>
            </a:r>
          </a:p>
          <a:p>
            <a:pPr rtl="0"/>
            <a:r>
              <a:rPr lang="pt-pt" sz="1300"/>
              <a:t>- a participação na eleição ou nomeação de cargos de gestão;</a:t>
            </a:r>
          </a:p>
          <a:p>
            <a:pPr rtl="0"/>
            <a:r>
              <a:rPr lang="pt-pt" sz="1300"/>
              <a:t>- expectativas de que a saúde pública e o ambiente serão protegidos.</a:t>
            </a:r>
          </a:p>
          <a:p>
            <a:pPr rtl="0"/>
            <a:endParaRPr lang="en-US" sz="1300" dirty="0"/>
          </a:p>
          <a:p>
            <a:pPr rtl="0"/>
            <a:r>
              <a:rPr lang="pt-pt" sz="1300"/>
              <a:t>A função do sistema e o processo de comunicação com as partes interessadas deve ser desenvolvido (ver </a:t>
            </a:r>
            <a:r>
              <a:rPr lang="pt-pt" sz="1300" u="none"/>
              <a:t>Figura 2 na ISO 24521</a:t>
            </a:r>
            <a:r>
              <a:rPr lang="pt-pt" sz="1300"/>
              <a:t>). A organização deve fornecer informações utilizando dados entre os utilizadores e o prestador de serviços ou utilidade pública, para que a comunidade seja informada, apoie a utilização dos sistemas básicos autónomos de águas residuais domésticas e veja os benefícios para as suas necessidades e para o ambiente.</a:t>
            </a:r>
          </a:p>
          <a:p>
            <a:pPr rtl="0"/>
            <a:r>
              <a:rPr lang="pt-pt" sz="1300"/>
              <a:t>Para chegar às várias partes interessadas, devem ser adaptados diferentes canais de comunicação.</a:t>
            </a:r>
          </a:p>
          <a:p>
            <a:pPr rtl="0"/>
            <a:endParaRPr lang="en-US" sz="1300" dirty="0"/>
          </a:p>
          <a:p>
            <a:pPr rtl="0"/>
            <a:r>
              <a:rPr lang="pt-pt"/>
              <a:t>Como é esperada a integração dos utilizadores na ISO 24521? Os operadores de resíduos devem envolver-se activamente com as partes interessadas. </a:t>
            </a:r>
          </a:p>
          <a:p>
            <a:pPr rtl="0"/>
            <a:endParaRPr lang="en-US" baseline="0" dirty="0"/>
          </a:p>
          <a:p>
            <a:pPr rtl="0"/>
            <a:r>
              <a:rPr lang="pt-pt" sz="1300"/>
              <a:t>A gestão da exploração, manutenção e eliminação dos resíduos deve satisfazer os requisitos das várias partes interessadas, ter objectivos claramente comunicados e assegurar uma educação e formação adequadas das partes interessadas, de modo a que estas compreendam e apoiem os objectivos básicos autónomos do sistema de águas residuais domésticas. </a:t>
            </a:r>
          </a:p>
          <a:p>
            <a:pPr rtl="0"/>
            <a:endParaRPr lang="en-US" sz="1300" dirty="0"/>
          </a:p>
          <a:p>
            <a:pPr rtl="0"/>
            <a:r>
              <a:rPr lang="pt-pt" sz="1300"/>
              <a:t>Inclui actividades de educação e formação como, por exemplo:</a:t>
            </a:r>
          </a:p>
          <a:p>
            <a:pPr rtl="0"/>
            <a:r>
              <a:rPr lang="pt-pt" sz="1300"/>
              <a:t>- campanhas de sensibilização do público;</a:t>
            </a:r>
          </a:p>
          <a:p>
            <a:pPr rtl="0"/>
            <a:r>
              <a:rPr lang="pt-pt" sz="1300"/>
              <a:t>- numa base individual;</a:t>
            </a:r>
          </a:p>
          <a:p>
            <a:pPr rtl="0"/>
            <a:r>
              <a:rPr lang="pt-pt" sz="1300"/>
              <a:t>- currículo escolar;</a:t>
            </a:r>
          </a:p>
          <a:p>
            <a:pPr rtl="0"/>
            <a:r>
              <a:rPr lang="pt-pt" sz="1300"/>
              <a:t>- os meios de comunicação social;</a:t>
            </a:r>
          </a:p>
          <a:p>
            <a:pPr rtl="0"/>
            <a:r>
              <a:rPr lang="pt-pt" sz="1300"/>
              <a:t>- organização de base comunitária/grupos de utilizadores comunitários;</a:t>
            </a:r>
          </a:p>
          <a:p>
            <a:pPr rtl="0"/>
            <a:r>
              <a:rPr lang="pt-pt" sz="1300"/>
              <a:t>- programas de envolvimento/mobilização da comunidade (governo ou doador), como o saneamento total liderado pela comunidade;</a:t>
            </a:r>
          </a:p>
          <a:p>
            <a:pPr rtl="0"/>
            <a:r>
              <a:rPr lang="pt-pt" sz="1300"/>
              <a:t>- clubes de saúde escolares/grupos de jovens;</a:t>
            </a:r>
          </a:p>
          <a:p>
            <a:pPr rtl="0"/>
            <a:r>
              <a:rPr lang="pt-pt" sz="1300"/>
              <a:t>- municípios vizinhos que operam as suas próprias instalações de recolha, tratamento e eliminação de águas residuais similares ou maiores.</a:t>
            </a:r>
          </a:p>
          <a:p>
            <a:pPr rtl="0"/>
            <a:endParaRPr lang="en-US" dirty="0"/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5326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 sz="1300"/>
              <a:t>Procura de reutilização de produtos do sistema de saneamento: Necessidade de considerar os requisitos de saúde e segurança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 sz="1300"/>
              <a:t>Recuperação do nutriente: No caso das fezes e da urina utilizadas a nível doméstico como fertilizante ou corrector de solos, devem ser considerados os requisitos de segurança e higiene.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 sz="1300"/>
              <a:t>Fontes de rendimentos: Assegurar a recuperação dos custos dos serviços; Assegurar a estabilidade financeira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 sz="1300"/>
              <a:t>Manutenção do sistema autónomo doméstico: Capacidade de resposta às necessidades actuais e futuras; manutenção periódica e preventiva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 sz="1300"/>
              <a:t>O desenvolvimento sustentável na ISO 24521 promove o crescimento e a prosperidade das comunidades dentro dos recursos ambientais, infra-estruturais e económicos à sua disposição.</a:t>
            </a:r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810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lvl="0" rtl="0"/>
            <a:r>
              <a:rPr lang="pt-pt" sz="1300" dirty="0"/>
              <a:t>Esta norma prevê igualmente protocolos para situações de emergência. Os serviços de águas residuais devem estar disponíveis numa base contínua; </a:t>
            </a:r>
          </a:p>
          <a:p>
            <a:pPr marL="181240" indent="-181240" rtl="0">
              <a:buFontTx/>
              <a:buChar char="-"/>
            </a:pPr>
            <a:r>
              <a:rPr lang="pt-pt" sz="1300" dirty="0"/>
              <a:t>Quando se aplica uma emergência, as chamadas e as acções de resposta a emergências devem ser iniciadas de forma adequada; </a:t>
            </a:r>
          </a:p>
          <a:p>
            <a:pPr marL="181240" indent="-181240" rtl="0">
              <a:buFontTx/>
              <a:buChar char="-"/>
            </a:pPr>
            <a:r>
              <a:rPr lang="pt-pt" sz="1300" dirty="0"/>
              <a:t>e os dispositivos do utilizador destinados a situações de emergência devem ser portáteis e fáceis de montar. </a:t>
            </a:r>
          </a:p>
          <a:p>
            <a:pPr rtl="0"/>
            <a:endParaRPr lang="en-US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248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81240" marR="0" lvl="0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dirty="0"/>
              <a:t>Veja um pequeno vídeo explicativo da 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 24521 no seu idioma preferido: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 24521: A Standard We Can Use Now (</a:t>
            </a:r>
            <a:r>
              <a:rPr lang="pt-pt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English Subtitles):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https://www.youtube.com/watch?v=zn61wIUbN7k</a:t>
            </a:r>
            <a:endParaRPr lang="en-US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 24521: une norme que nous pouvons utiliser maintenant (sous-titres Français)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https://www.youtube.com/watch?v=Qkzcp9bm8fQ</a:t>
            </a:r>
            <a:endParaRPr lang="en-US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 24521: Uma Norma que podemos usar agora (legendas)</a:t>
            </a:r>
            <a:r>
              <a:rPr lang="pt-pt" sz="1200" b="1" i="1" kern="1200" dirty="0">
                <a:solidFill>
                  <a:srgbClr val="0A55A3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dirty="0">
                <a:hlinkClick r:id="rId5"/>
              </a:rPr>
              <a:t>https://www.youtube.com/watch?v=R29RXSfCxjk</a:t>
            </a:r>
            <a:endParaRPr lang="en-US" dirty="0"/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 24521: A Standard We Can Use Now // ISO 24521: 我们现在就能使用的的标准 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（中文字幕）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https://www.youtube.com/watch?v=3bYncEG8Y8U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https://v.youku.com/v_show/id_XNDc4MjcyOTg3Ng==.html?spm=a2hbt.13141534.app.5~5!2~5!2~5~5~5!2~5~5!2~5!2~5!2~5~5!5~A</a:t>
            </a:r>
            <a:endParaRPr lang="en-US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Veja todos os vídeos aqui: </a:t>
            </a:r>
            <a:r>
              <a:rPr lang="pt-pt" dirty="0">
                <a:hlinkClick r:id="rId8"/>
              </a:rPr>
              <a:t>https://www.youtube.com/user/ansidotorg/playlists?view=50&amp;sort=dd&amp;shelf_id=5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048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pt"/>
              <a:t>Como decisores e líderes na vossa comunidade, o vosso papel é essencial para proteger os membros da comunidade de sistemas de saneamento prejudiciais, não higiénicos ou inseguros.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591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Qualquer estratégia nacional de adopção para [país] precisa de ser informada por vós, as partes interessadas, mas a ANSI quis fornecer um ponto de partida para o debate de hoje. Ao discutir estes pontos, tenham em mente que a ANSI e/ou o vosso organismo nacional de normalização (NSB) está aqui para apoiar as actividades da forma que nos for possível.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0635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477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9E93119-44EB-4843-BB2D-287C2286127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058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328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 b="0"/>
              <a:t>Os sistemas de saneamento não ligados à rede de esgotos são óptimos para muitas comunidades em todo o mundo e reduzem o desperdício de água e outros problemas que surgem com os sistemas de esgotos. No entanto, com as necessidades específicas deste tipo de sistemas, precisamos de um conjunto de orientações para garantir a protecção da saúde e segurança dos operadores, utilizadores e da comunidade no seu todo. 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endParaRPr lang="en-US" dirty="0"/>
          </a:p>
          <a:p>
            <a:pPr rtl="0"/>
            <a:endParaRPr lang="en-US" dirty="0"/>
          </a:p>
          <a:p>
            <a:pPr marL="181240" indent="-181240" defTabSz="966612" rtl="0">
              <a:buFont typeface="Arial" panose="020B0604020202020204" pitchFamily="34" charset="0"/>
              <a:buChar char="•"/>
              <a:defRPr/>
            </a:pPr>
            <a:endParaRPr lang="en-US" sz="1300" dirty="0"/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26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lvl="0" rtl="0"/>
            <a:r>
              <a:rPr lang="pt-pt" sz="1300" dirty="0"/>
              <a:t>A ISO 24521 fornece orientações sobre a gestão dos serviços básicos autónomos de águas residuais domésticas, tanto para utilizadores como para operadores, sobre a concepção e construção de sistemas básicos de águas residuais e sobre questões de planeamento, operação e manutenção e de saúde e segurança.</a:t>
            </a:r>
          </a:p>
          <a:p>
            <a:pPr lvl="0" rtl="0"/>
            <a:endParaRPr lang="en-US" sz="1300" dirty="0"/>
          </a:p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 sz="1300" dirty="0"/>
              <a:t>ter em conta as normas sociais através da comunicação com as partes interessadas, da gestão dos activos e de uma melhor gestão dos resíduos humanos e das águas residuais. 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 sz="1300" dirty="0"/>
              <a:t>Nesta apresentação, iremos analisar em detalhe os principais objectivos da ISO 24521. </a:t>
            </a:r>
          </a:p>
          <a:p>
            <a:pPr marL="664546" lvl="1" indent="-181240" rtl="0">
              <a:buFontTx/>
              <a:buChar char="-"/>
            </a:pPr>
            <a:r>
              <a:rPr lang="pt-pt" sz="1300" dirty="0"/>
              <a:t>A norma é dividida em duas partes principais. </a:t>
            </a:r>
          </a:p>
          <a:p>
            <a:pPr marL="1147852" lvl="2" indent="-181240" rtl="0">
              <a:buFontTx/>
              <a:buChar char="-"/>
            </a:pPr>
            <a:r>
              <a:rPr lang="pt-pt" sz="1300" dirty="0"/>
              <a:t>A primeira parte abrange a protecção do utilizador e da saúde pública. </a:t>
            </a:r>
          </a:p>
          <a:p>
            <a:pPr marL="1147852" lvl="2" indent="-181240" rtl="0">
              <a:buFontTx/>
              <a:buChar char="-"/>
            </a:pPr>
            <a:r>
              <a:rPr lang="pt-pt" sz="1300" dirty="0"/>
              <a:t>Em seguida, vai mais além e abrange os pequenos detalhes que são críticos para a qualidade e o desempenho dos sistemas básicos de águas residuais domésticas.</a:t>
            </a:r>
          </a:p>
          <a:p>
            <a:pPr lvl="0" rtl="0"/>
            <a:endParaRPr lang="en-US" sz="1300" b="1" dirty="0"/>
          </a:p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 sz="1300" b="1" dirty="0"/>
              <a:t>Esta norma destina-se a ser aplicada a um operador de uma instalação de tratamento de águas residuais, a fim de melhorar as técnicas de gestão EXISTENTES. 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 sz="1300" b="1" dirty="0"/>
              <a:t>Pode ajudar na formulação de listas de controlo, melhores práticas e orientações de senso comum para melhorar a segurança, a saúde e as práticas e planos de comunicação.</a:t>
            </a:r>
          </a:p>
          <a:p>
            <a:pPr rtl="0"/>
            <a:endParaRPr lang="en-US" sz="1300" dirty="0"/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918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/>
              <a:t>Este é verdadeiramente um esforço global e um processo que incluiu contributos de peritos técnicos e profissionais de todo o mundo.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/>
              <a:t>A grande prioridade ao escrever esta norma era garantir que ela funcionasse e fosse realista para as comunidades que confiam em opções de saneamento não ligados à rede de esgotos.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065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pt"/>
              <a:t>TC 224 a nível de membro ISO 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05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ANSI incentiva-o a considerar a adopção conjunta das normas ISO 24521 e ISO 30500. Elas trabalham em conjunto para melhorar a saúde, reduzir o impacto ambiental do tratamento de águas residuais e oferecer opções acessíveis aos utilizadores e às comunidades.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 sz="1300" dirty="0"/>
              <a:t>A ISO 24521 optimiza os serviços de águas residuais </a:t>
            </a:r>
            <a:r>
              <a:rPr lang="pt-pt" sz="1300" b="1" dirty="0"/>
              <a:t>existentes</a:t>
            </a:r>
            <a:r>
              <a:rPr lang="pt-pt" sz="1300" dirty="0"/>
              <a:t> (que actualmente tratam as lamas fecais recebidas)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 sz="1300" dirty="0"/>
              <a:t>A ISO 30500 incentiva o desenvolvimento de </a:t>
            </a:r>
            <a:r>
              <a:rPr lang="pt-pt" sz="1300" b="1" dirty="0"/>
              <a:t>novas</a:t>
            </a:r>
            <a:r>
              <a:rPr lang="pt-pt" sz="1300" dirty="0"/>
              <a:t> tecnologias e soluções, uma vez que as tecnologias actuais não estão a conseguir dar resposta aos desafios subjacentes à falta de saneamento, incluindo a pobreza, as infra-estruturas e os recursos. 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 sz="1300" dirty="0"/>
              <a:t>O ANSI incentiva os organismos nacionais de normalização a considerarem a possibilidade de reverem e adoptarem a nível nacional as normas ISO 30500 e ISO 24521 em simultâneo.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 sz="1300" dirty="0"/>
              <a:t>No entanto, note-se que esta apresentação incidirá principalmente na ISO 24521-Orientações para a gestão dos serviços básicos autónomos de águas residuais domésticas.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3612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/>
              <a:t>Veja um pequeno vídeo sobre as </a:t>
            </a:r>
            <a:r>
              <a:rPr lang="pt-p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 30500 e ISO 24521: Hand in Hand 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seu idioma preferido: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 30500 and ISO 24521: Hand in Hand (English Subtitles)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https://www.youtube.com/watch?v=13bG0cFeuLQ</a:t>
            </a:r>
            <a:endParaRPr lang="en-US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 30500 et ISO 24521: main dans la main (sous-titres Français) </a:t>
            </a:r>
            <a:r>
              <a:rPr lang="pt-pt" dirty="0">
                <a:hlinkClick r:id="rId4"/>
              </a:rPr>
              <a:t>https://www.youtube.com/watch?v=Qkzcp9bm8fQ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 30500 e ISO 24521: Lado a lado (legendas) </a:t>
            </a:r>
            <a:r>
              <a:rPr lang="en-US" dirty="0">
                <a:hlinkClick r:id="rId5"/>
              </a:rPr>
              <a:t>https://www.youtube.com/watch?v=mbpXRaz9gs4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 30500 and ISO 24521: Hand in Hand  // ISO 30500 和 ISO 24521: 携手共进 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（中文字幕）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https://www.youtube.com/watch?v=QGnZL4zCvrk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https://v.youku.com/v_show/id_XNDY2MzIxMzIxMg==.html?spm=a2hbt.13141534.app.5~5!2~5!2~5~5~5!2~5~5!2~5!2~5!2~5~5!6~A</a:t>
            </a:r>
            <a:endParaRPr lang="en-US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Veja todos os vídeos aqui: </a:t>
            </a:r>
            <a:r>
              <a:rPr lang="pt-pt" dirty="0">
                <a:hlinkClick r:id="rId8"/>
              </a:rPr>
              <a:t>https://www.youtube.com/user/ansidotorg/playlists?view=50&amp;sort=dd&amp;shelf_id=5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01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17182D8-AC61-FE4C-9C12-9BDD095860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B9EA2A7-AB4E-6D47-B359-E456A7C23D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17223" y="3931956"/>
            <a:ext cx="4231341" cy="1930961"/>
          </a:xfrm>
        </p:spPr>
        <p:txBody>
          <a:bodyPr rtlCol="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pt"/>
              <a:t>Presenter(s)</a:t>
            </a:r>
          </a:p>
          <a:p>
            <a:pPr rtl="0"/>
            <a:r>
              <a:rPr lang="pt-pt"/>
              <a:t>Date</a:t>
            </a:r>
          </a:p>
          <a:p>
            <a:pPr rtl="0"/>
            <a:r>
              <a:rPr lang="pt-pt"/>
              <a:t>Event</a:t>
            </a:r>
          </a:p>
          <a:p>
            <a:pPr rtl="0"/>
            <a:r>
              <a:rPr lang="pt-pt"/>
              <a:t>Location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44FD1-6E88-FA4F-9802-157F7D1C5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AD5C0-3D80-F647-AE90-78ABB6911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0C3D1-C7A1-B848-A973-87B4CFCF2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257D5-5F3F-E248-9373-1DE92F7C52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588" y="1894682"/>
            <a:ext cx="4686725" cy="855662"/>
          </a:xfrm>
        </p:spPr>
        <p:txBody>
          <a:bodyPr lIns="0" tIns="0" rIns="0" bIns="0" rtlCol="0" anchor="t"/>
          <a:lstStyle>
            <a:lvl1pPr marL="0" indent="0" algn="r">
              <a:buNone/>
              <a:defRPr/>
            </a:lvl1pPr>
          </a:lstStyle>
          <a:p>
            <a:pPr lvl="0" rtl="0"/>
            <a:r>
              <a:rPr lang="pt-pt"/>
              <a:t>subhead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8895574-6685-FF49-9137-361CF3C52A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9789" y="1038065"/>
            <a:ext cx="3926524" cy="715145"/>
          </a:xfrm>
        </p:spPr>
        <p:txBody>
          <a:bodyPr lIns="0" tIns="0" rIns="0" bIns="0" rtlCol="0" anchor="ctr" anchorCtr="0"/>
          <a:lstStyle>
            <a:lvl1pPr algn="r">
              <a:defRPr b="1">
                <a:solidFill>
                  <a:srgbClr val="0A55A3"/>
                </a:solidFill>
              </a:defRPr>
            </a:lvl1pPr>
          </a:lstStyle>
          <a:p>
            <a:pPr rtl="0"/>
            <a:r>
              <a:rPr lang="pt-pt"/>
              <a:t>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2F8BF3-F45B-CA47-A50F-0F9AEB41C5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38649" y="5972175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098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401F7-A781-7A47-BA58-98ED19FBB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ADEBE4-746E-004B-9782-7B975371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1E380C-9419-584A-9405-DA6C0BDC2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1ACE3-2555-434C-8BB4-0939C44C6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6B73F-BE4D-724D-A6FF-33B060919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50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0D7C12-F493-244E-BA16-3384544FCE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C26108-B39F-C54A-8DA0-7DB2DD9839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E0214-37F7-9B4F-92C8-58B330BA3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ADE68E-C2AD-8B43-A86D-DF0F00796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38E75-2CB5-CB43-97DC-67A5E69C3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366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92C80C7-310B-1A43-BD7E-DD76A33477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t="513" r="68807" b="30775"/>
          <a:stretch/>
        </p:blipFill>
        <p:spPr>
          <a:xfrm>
            <a:off x="-37003" y="0"/>
            <a:ext cx="553470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C6BF06-BDF3-5546-BF2E-1DA9421FC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33" y="2515235"/>
            <a:ext cx="3926524" cy="1325880"/>
          </a:xfrm>
        </p:spPr>
        <p:txBody>
          <a:bodyPr lIns="0" tIns="0" rIns="0" bIns="0" rtlCol="0" anchor="ctr" anchorCtr="0">
            <a:normAutofit/>
          </a:bodyPr>
          <a:lstStyle>
            <a:lvl1pPr algn="r">
              <a:defRPr sz="4000" b="1" baseline="0">
                <a:solidFill>
                  <a:srgbClr val="0A55A3"/>
                </a:solidFill>
              </a:defRPr>
            </a:lvl1pPr>
          </a:lstStyle>
          <a:p>
            <a:pPr rtl="0"/>
            <a:r>
              <a:rPr lang="pt-pt"/>
              <a:t>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E2711-88DD-F94E-B9DF-70CB450E5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2922" y="1252728"/>
            <a:ext cx="5683392" cy="4352544"/>
          </a:xfrm>
          <a:noFill/>
        </p:spPr>
        <p:txBody>
          <a:bodyPr lIns="0" tIns="0" rIns="0" bIns="0" rtlCol="0" anchor="ctr"/>
          <a:lstStyle>
            <a:lvl1pPr marL="228600" indent="-228600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＋"/>
              <a:defRPr>
                <a:solidFill>
                  <a:srgbClr val="0A55A3"/>
                </a:solidFill>
              </a:defRPr>
            </a:lvl1pPr>
            <a:lvl2pPr marL="685800" indent="-228600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2pPr>
            <a:lvl3pPr marL="1143000" indent="-228600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3pPr>
            <a:lvl4pPr marL="1600200" indent="-228600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4pPr>
            <a:lvl5pPr marL="2057400" indent="-228600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5pPr>
          </a:lstStyle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695BE2-42D1-FA41-B94E-C38DD3FF3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79CB0-BC2B-3B40-8D80-23801816B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3DB2E-EE73-F942-A54E-26D3DE299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91500" y="5972175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72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59AB466-0CC7-4191-8942-444705BA08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5" y="0"/>
            <a:ext cx="12185509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A67E2-CB28-684E-A785-56C62F6AF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09888-8DFE-1448-AAB3-D895336EB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8FFD1-DB09-0143-8F61-E4B39452C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5A10FDA-7958-4B46-B0C1-0D84F19369B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650" y="300038"/>
            <a:ext cx="2952750" cy="2371725"/>
          </a:xfrm>
        </p:spPr>
        <p:txBody>
          <a:bodyPr rtlCol="0">
            <a:normAutofit/>
          </a:bodyPr>
          <a:lstStyle>
            <a:lvl1pPr marL="0" indent="0">
              <a:buNone/>
              <a:defRPr sz="3600">
                <a:solidFill>
                  <a:srgbClr val="0A55A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pt"/>
              <a:t>discussion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8E84DB1-0342-934F-A91A-A893E50BE9D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8610600" y="79797"/>
            <a:ext cx="3547501" cy="1930961"/>
          </a:xfrm>
        </p:spPr>
        <p:txBody>
          <a:bodyPr rtlCol="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pt"/>
              <a:t>Presenter(s)</a:t>
            </a:r>
          </a:p>
          <a:p>
            <a:pPr rtl="0"/>
            <a:r>
              <a:rPr lang="pt-pt"/>
              <a:t>Date</a:t>
            </a:r>
          </a:p>
          <a:p>
            <a:pPr rtl="0"/>
            <a:r>
              <a:rPr lang="pt-pt"/>
              <a:t>Event</a:t>
            </a:r>
          </a:p>
          <a:p>
            <a:pPr rtl="0"/>
            <a:r>
              <a:rPr lang="pt-pt"/>
              <a:t>Location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31B10C-51C0-4F44-83DD-E32ABCA7A2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138649" y="5972175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19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005D4-CBAF-5046-A811-F35AE54F9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67B25-CCA3-D04F-B882-F41CB15FD3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FCCDDD-497A-3B46-B3DB-3DFBCFC346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8AE237-BCEB-F042-B839-5F8046251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727A8C-7831-A14B-92AE-0C8819504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2DA942-7081-564E-B272-A18036B82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79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E062D-B4FD-FC4C-811D-C48421AA9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0A4432-9C52-6F46-8954-7A023B5D5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pt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A284CF-B53A-2E4B-84AD-63FDC4D5CD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8456CC-A5D6-C746-87C6-DD1866691B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pt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96AC17-E335-964F-92E2-70195BF4AA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E1A214-1752-7B48-81FD-1A083073C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BF65E2-571C-DB4E-8DC1-F70EDA9B7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524C6A-2D26-6A4E-BDDA-EB26829C3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140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D6796-74C3-844E-94C0-5AECC782C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1EAB79-5A74-4248-AEE5-2E783A4AE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5B15A9-EA18-5A4F-9732-70013C78D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392A80-31D5-9F42-A620-88FF3A06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64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391D22-A5B6-4C47-905D-416D80F2D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7F3AFB-7A6B-DA40-A900-F037276F6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3A714-81A9-F541-B241-8E250DD6A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008FEC-C5D7-1B4D-A2BB-33573717AF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1500" y="5972175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6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30D23-0584-8A44-93F9-1D90EDEAA7C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987425"/>
            <a:ext cx="10517188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pt-pt"/>
              <a:t>[VIDEO]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F8AB91-85C2-284E-B7A5-394EB18A2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AEB2E-49EA-B94D-9DC4-DD308EE40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46456F-1D63-4C4D-84AD-07BA116F3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80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00522-2591-6544-A3EE-DE5B4BDF4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EBDD08-A3E3-B844-80D1-C933171EB5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7F237E-8602-EC41-997A-021E9CF3C0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pt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18F18-7780-5640-A40F-98A72D81B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4DA447-ED4A-024D-BAF5-57703115C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CAB821-EC67-9E4D-BD97-72414B35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249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6E6D6F-715E-D64A-8F1E-FAF5C6D8E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97EFB8-34C4-3A49-BF54-96F343526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126C2-3D7C-2742-8F74-3F4EB360C3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US"/>
              <a:t>5/19/2020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BB318-9184-364A-99FC-7599C7AB97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D2D8D-2001-3846-82C7-BABE3E23EC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fld id="{FA0B7275-42E7-9344-8EE7-3495E2503A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700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A55A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notesSlide" Target="../notesSlides/notesSlide14.xml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hyperlink" Target="https://www.youtube.com/watch?v=3bYncEG8Y8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R29RXSfCxjk" TargetMode="External"/><Relationship Id="rId5" Type="http://schemas.openxmlformats.org/officeDocument/2006/relationships/hyperlink" Target="https://www.youtube.com/watch?v=Qkzcp9bm8fQ" TargetMode="External"/><Relationship Id="rId4" Type="http://schemas.openxmlformats.org/officeDocument/2006/relationships/hyperlink" Target="https://www.youtube.com/watch?v=zn61wIUbN7k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Relationship Id="rId6" Type="http://schemas.openxmlformats.org/officeDocument/2006/relationships/image" Target="../media/image5.png"/><Relationship Id="rId5" Type="http://schemas.openxmlformats.org/officeDocument/2006/relationships/hyperlink" Target="https://sanitation.ansi.org/" TargetMode="Externa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8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QGnZL4zCvrk" TargetMode="External"/><Relationship Id="rId3" Type="http://schemas.openxmlformats.org/officeDocument/2006/relationships/notesSlide" Target="../notesSlides/notesSlide9.xml"/><Relationship Id="rId7" Type="http://schemas.openxmlformats.org/officeDocument/2006/relationships/hyperlink" Target="https://www.youtube.com/watch?v=mbpXRaz9gs4" TargetMode="Externa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hyperlink" Target="https://www.youtube.com/watch?v=_Xoxhfc_W_g" TargetMode="External"/><Relationship Id="rId5" Type="http://schemas.openxmlformats.org/officeDocument/2006/relationships/hyperlink" Target="https://www.youtube.com/watch?v=13bG0cFeuLQ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92509A2-26C3-6548-A9F9-F1294E5FF4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19366" y="3931956"/>
            <a:ext cx="5029200" cy="1930961"/>
          </a:xfrm>
        </p:spPr>
        <p:txBody>
          <a:bodyPr rtlCol="0">
            <a:normAutofit/>
          </a:bodyPr>
          <a:lstStyle/>
          <a:p>
            <a:pPr rtl="0"/>
            <a:r>
              <a:rPr lang="pt-pt"/>
              <a:t>Nome do apresentador</a:t>
            </a:r>
          </a:p>
          <a:p>
            <a:pPr rtl="0"/>
            <a:r>
              <a:rPr lang="pt-pt"/>
              <a:t>Organização</a:t>
            </a:r>
          </a:p>
          <a:p>
            <a:pPr rtl="0"/>
            <a:r>
              <a:rPr lang="pt-pt"/>
              <a:t>Data</a:t>
            </a:r>
          </a:p>
          <a:p>
            <a:pPr rtl="0"/>
            <a:r>
              <a:rPr lang="pt-pt"/>
              <a:t>Localização</a:t>
            </a:r>
          </a:p>
          <a:p>
            <a:pPr rtl="0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B64348-C019-BA4B-A1D5-BC712DD60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FA0B7275-42E7-9344-8EE7-3495E2503A86}" type="slidenum">
              <a:rPr lang="en-US" smtClean="0"/>
              <a:t>2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8B57B0-656C-C84B-BB8C-90916B1E12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rtl="0"/>
            <a:r>
              <a:rPr lang="pt-pt" dirty="0"/>
              <a:t>uma norma de gestão</a:t>
            </a:r>
            <a:r>
              <a:rPr lang="en-US" dirty="0"/>
              <a:t> </a:t>
            </a:r>
            <a:r>
              <a:rPr lang="pt-pt" dirty="0"/>
              <a:t>que podemos utilizar agora</a:t>
            </a:r>
          </a:p>
          <a:p>
            <a:pPr rtl="0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623B1A-6042-6840-BBA7-CFBA47DF1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/>
              <a:t>ISO 24521</a:t>
            </a:r>
          </a:p>
        </p:txBody>
      </p:sp>
    </p:spTree>
    <p:extLst>
      <p:ext uri="{BB962C8B-B14F-4D97-AF65-F5344CB8AC3E}">
        <p14:creationId xmlns:p14="http://schemas.microsoft.com/office/powerpoint/2010/main" val="3108210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7371"/>
            <a:ext cx="12185964" cy="1325563"/>
          </a:xfrm>
        </p:spPr>
        <p:txBody>
          <a:bodyPr rtlCol="0">
            <a:normAutofit/>
          </a:bodyPr>
          <a:lstStyle/>
          <a:p>
            <a:pPr algn="ctr" rtl="0"/>
            <a:r>
              <a:rPr lang="pt-pt" sz="3300" b="1" dirty="0" err="1"/>
              <a:t>Adopção</a:t>
            </a:r>
            <a:r>
              <a:rPr lang="pt-pt" sz="3300" b="1" dirty="0"/>
              <a:t> nacional das normas ISO 30500 e ISO 24521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9849" y="1024577"/>
            <a:ext cx="12185964" cy="3183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/>
            <a:r>
              <a:rPr lang="pt-pt" sz="1600" dirty="0">
                <a:solidFill>
                  <a:srgbClr val="3F648B"/>
                </a:solidFill>
                <a:latin typeface="+mj-lt"/>
              </a:rPr>
              <a:t>Mapa Nacional de Adopção em vigor a partir de </a:t>
            </a:r>
            <a:r>
              <a:rPr lang="pt-PT" sz="1600" dirty="0">
                <a:solidFill>
                  <a:srgbClr val="3F648B"/>
                </a:solidFill>
                <a:latin typeface="+mj-lt"/>
              </a:rPr>
              <a:t>junho 2026</a:t>
            </a:r>
            <a:endParaRPr lang="pt-pt" sz="1600" dirty="0">
              <a:solidFill>
                <a:srgbClr val="3F648B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613312" y="6408647"/>
            <a:ext cx="4965375" cy="5569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5A011C-CAAB-481C-A22B-9F1822EC73E4}"/>
              </a:ext>
            </a:extLst>
          </p:cNvPr>
          <p:cNvSpPr txBox="1"/>
          <p:nvPr/>
        </p:nvSpPr>
        <p:spPr>
          <a:xfrm>
            <a:off x="3582010" y="6430950"/>
            <a:ext cx="978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pt-pt" sz="1200" b="1" dirty="0">
                <a:latin typeface="Arial" panose="020B0604020202020204" pitchFamily="34" charset="0"/>
                <a:cs typeface="Arial" panose="020B0604020202020204" pitchFamily="34" charset="0"/>
              </a:rPr>
              <a:t>Legenda: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85F9E6-BF2F-40DD-AB7D-6C04F034B6F4}"/>
              </a:ext>
            </a:extLst>
          </p:cNvPr>
          <p:cNvSpPr txBox="1"/>
          <p:nvPr/>
        </p:nvSpPr>
        <p:spPr>
          <a:xfrm>
            <a:off x="4695559" y="6402746"/>
            <a:ext cx="917841" cy="464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pt-pt" sz="1200" dirty="0">
                <a:latin typeface="Arial" panose="020B0604020202020204" pitchFamily="34" charset="0"/>
                <a:cs typeface="Arial" panose="020B0604020202020204" pitchFamily="34" charset="0"/>
              </a:rPr>
              <a:t>ISO 30500 </a:t>
            </a:r>
            <a:r>
              <a:rPr lang="pt-pt" sz="1200" dirty="0" err="1">
                <a:latin typeface="Arial" panose="020B0604020202020204" pitchFamily="34" charset="0"/>
                <a:cs typeface="Arial" panose="020B0604020202020204" pitchFamily="34" charset="0"/>
              </a:rPr>
              <a:t>Adoptada</a:t>
            </a:r>
            <a:endParaRPr lang="pt-p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F73146-6F66-4AC0-96E8-4C0AB4ACA0DE}"/>
              </a:ext>
            </a:extLst>
          </p:cNvPr>
          <p:cNvSpPr txBox="1"/>
          <p:nvPr/>
        </p:nvSpPr>
        <p:spPr>
          <a:xfrm>
            <a:off x="5882594" y="6392169"/>
            <a:ext cx="1046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pt-pt" sz="1200" dirty="0">
                <a:latin typeface="Arial" panose="020B0604020202020204" pitchFamily="34" charset="0"/>
                <a:cs typeface="Arial" panose="020B0604020202020204" pitchFamily="34" charset="0"/>
              </a:rPr>
              <a:t>ISO 24521 </a:t>
            </a:r>
            <a:r>
              <a:rPr lang="pt-pt" sz="1200" dirty="0" err="1">
                <a:latin typeface="Arial" panose="020B0604020202020204" pitchFamily="34" charset="0"/>
                <a:cs typeface="Arial" panose="020B0604020202020204" pitchFamily="34" charset="0"/>
              </a:rPr>
              <a:t>Adoptada</a:t>
            </a:r>
            <a:endParaRPr lang="pt-p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11BEF8-A086-4692-9CB6-B58B47317E13}"/>
              </a:ext>
            </a:extLst>
          </p:cNvPr>
          <p:cNvSpPr txBox="1"/>
          <p:nvPr/>
        </p:nvSpPr>
        <p:spPr>
          <a:xfrm>
            <a:off x="7095859" y="6386920"/>
            <a:ext cx="1771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pt-pt" sz="1200" dirty="0">
                <a:latin typeface="Arial" panose="020B0604020202020204" pitchFamily="34" charset="0"/>
                <a:cs typeface="Arial" panose="020B0604020202020204" pitchFamily="34" charset="0"/>
              </a:rPr>
              <a:t>ISO 30500 e ISO 24521 </a:t>
            </a:r>
            <a:r>
              <a:rPr lang="pt-pt" sz="1200" dirty="0" err="1">
                <a:latin typeface="Arial" panose="020B0604020202020204" pitchFamily="34" charset="0"/>
                <a:cs typeface="Arial" panose="020B0604020202020204" pitchFamily="34" charset="0"/>
              </a:rPr>
              <a:t>Adoptadas</a:t>
            </a:r>
            <a:endParaRPr lang="pt-p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5ACA97-476F-B69C-855D-DFC9AEABC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1725" y="1755893"/>
            <a:ext cx="7448550" cy="4686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632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1317E-B201-6744-BB2B-8D0B91DE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132" y="2515235"/>
            <a:ext cx="4438899" cy="1325880"/>
          </a:xfrm>
        </p:spPr>
        <p:txBody>
          <a:bodyPr rtlCol="0">
            <a:normAutofit fontScale="90000"/>
          </a:bodyPr>
          <a:lstStyle/>
          <a:p>
            <a:pPr rtl="0"/>
            <a:r>
              <a:rPr lang="pt-pt" dirty="0"/>
              <a:t>juntos: </a:t>
            </a:r>
            <a:br>
              <a:rPr lang="pt-PT" dirty="0"/>
            </a:br>
            <a:r>
              <a:rPr lang="pt-pt" dirty="0"/>
              <a:t>para revolucionar o WASH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A6D27-C95A-B34F-B8D9-6EBCDBACC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2407" y="1837853"/>
            <a:ext cx="5671393" cy="3824853"/>
          </a:xfrm>
        </p:spPr>
        <p:txBody>
          <a:bodyPr rtlCol="0" anchor="t">
            <a:normAutofit/>
          </a:bodyPr>
          <a:lstStyle/>
          <a:p>
            <a:pPr rtl="0"/>
            <a:r>
              <a:rPr lang="pt-pt" sz="2400" dirty="0"/>
              <a:t>A norma ISO 24521 contém referências normativas às normas ISO 24510 e ISO 24511.</a:t>
            </a:r>
          </a:p>
          <a:p>
            <a:pPr rtl="0"/>
            <a:r>
              <a:rPr lang="pt-pt" sz="2400" dirty="0"/>
              <a:t>Considere a revisão e </a:t>
            </a:r>
            <a:r>
              <a:rPr lang="pt-pt" sz="2400" dirty="0" err="1"/>
              <a:t>adopção</a:t>
            </a:r>
            <a:r>
              <a:rPr lang="pt-pt" sz="2400" dirty="0"/>
              <a:t> simultâneas das normas ISO 24521, ISO 24510 e ISO 24511</a:t>
            </a:r>
            <a:endParaRPr lang="en-US" sz="24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C08BEA-4837-E64B-BA3C-58F3E1502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12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863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/>
              <a:t>as normas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2922" y="830091"/>
            <a:ext cx="5683392" cy="5708821"/>
          </a:xfrm>
        </p:spPr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pt-pt" sz="2400" b="1" dirty="0"/>
              <a:t>Normas para as </a:t>
            </a:r>
            <a:r>
              <a:rPr lang="pt-pt" sz="2400" b="1" dirty="0" err="1"/>
              <a:t>actividades</a:t>
            </a:r>
            <a:r>
              <a:rPr lang="pt-pt" sz="2400" b="1" dirty="0"/>
              <a:t> relacionadas com a água potável </a:t>
            </a:r>
            <a:br>
              <a:rPr lang="pt-PT" sz="2400" b="1" dirty="0"/>
            </a:br>
            <a:r>
              <a:rPr lang="pt-pt" sz="2400" b="1" dirty="0"/>
              <a:t>e os serviços de águas residuais:</a:t>
            </a:r>
          </a:p>
          <a:p>
            <a:pPr rtl="0" fontAlgn="ctr">
              <a:lnSpc>
                <a:spcPct val="110000"/>
              </a:lnSpc>
            </a:pPr>
            <a:r>
              <a:rPr lang="pt-pt" sz="2400" dirty="0"/>
              <a:t>ISO 24521, </a:t>
            </a:r>
            <a:r>
              <a:rPr lang="pt-pt" sz="2400" i="1" dirty="0"/>
              <a:t>Orientações para a gestão dos serviços básicos autónomos de águas residuais domésticas</a:t>
            </a:r>
            <a:endParaRPr lang="en-US" sz="2400" dirty="0"/>
          </a:p>
          <a:p>
            <a:pPr rtl="0" fontAlgn="ctr">
              <a:lnSpc>
                <a:spcPct val="110000"/>
              </a:lnSpc>
            </a:pPr>
            <a:r>
              <a:rPr lang="pt-pt" sz="2400" dirty="0"/>
              <a:t>ISO 24510, </a:t>
            </a:r>
            <a:r>
              <a:rPr lang="pt-pt" sz="2400" i="1" dirty="0"/>
              <a:t>Orientações para a avaliação e para a melhoria do serviço aos utilizadores</a:t>
            </a:r>
            <a:endParaRPr lang="en-US" sz="2400" dirty="0"/>
          </a:p>
          <a:p>
            <a:pPr rtl="0" fontAlgn="ctr">
              <a:lnSpc>
                <a:spcPct val="110000"/>
              </a:lnSpc>
            </a:pPr>
            <a:r>
              <a:rPr lang="pt-pt" sz="2400" dirty="0"/>
              <a:t>ISO 24511, </a:t>
            </a:r>
            <a:r>
              <a:rPr lang="pt-pt" sz="2400" i="1" dirty="0"/>
              <a:t>Orientações para a gestão dos serviços de águas residuais e para a avaliação dos serviços de águas residuais</a:t>
            </a:r>
            <a:endParaRPr lang="en-US" sz="2400" dirty="0"/>
          </a:p>
          <a:p>
            <a:pPr rtl="0"/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13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0705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B3961-D07D-0643-925C-20F3D76E7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15235"/>
            <a:ext cx="4315657" cy="1325880"/>
          </a:xfrm>
        </p:spPr>
        <p:txBody>
          <a:bodyPr rtlCol="0"/>
          <a:lstStyle/>
          <a:p>
            <a:pPr rtl="0"/>
            <a:r>
              <a:rPr lang="pt-pt" dirty="0"/>
              <a:t>porque é importante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CA3BE-24AD-134C-8E94-E02DD7F23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2922" y="1189357"/>
            <a:ext cx="5550878" cy="4352544"/>
          </a:xfrm>
        </p:spPr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pt-pt" sz="2400" dirty="0"/>
              <a:t>uma norma nacional permite às nossas comunidades racionalizar os serviços de saneamento para proteger a saúde e promover o desenvolvimento</a:t>
            </a:r>
            <a:r>
              <a:rPr lang="pt-PT" sz="2400" dirty="0"/>
              <a:t> </a:t>
            </a:r>
            <a:r>
              <a:rPr lang="pt-pt" sz="2400" dirty="0"/>
              <a:t>comunitário sustentável (e, em última análise,</a:t>
            </a:r>
            <a:r>
              <a:rPr lang="pt-PT" sz="2400" dirty="0"/>
              <a:t> </a:t>
            </a:r>
            <a:r>
              <a:rPr lang="pt-pt" sz="2400" dirty="0"/>
              <a:t>o crescimento económico)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EA4D80-7AFA-DE43-AED7-43CC4CFBE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14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3960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FA5C1-5B9D-6C41-809F-A181D62CB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 dirty="0" err="1"/>
              <a:t>objectivos</a:t>
            </a:r>
            <a:r>
              <a:rPr lang="pt-pt" dirty="0"/>
              <a:t> da ISO 24521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6EA1D3C-B3D7-7143-854B-4131E9591620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6913765"/>
              </p:ext>
            </p:extLst>
          </p:nvPr>
        </p:nvGraphicFramePr>
        <p:xfrm>
          <a:off x="5644050" y="773724"/>
          <a:ext cx="6308399" cy="4831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FDBB9-69E1-F842-A8B4-05BA7D13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pPr/>
              <a:t>15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1058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ADE00-DAB8-5C4F-BC0A-DE75BC98A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/>
              <a:t>proteger a saúde pública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5F9DD-4AB8-964F-B107-6C7CE4BE1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 anchor="ctr">
            <a:normAutofit/>
          </a:bodyPr>
          <a:lstStyle/>
          <a:p>
            <a:pPr rtl="0"/>
            <a:r>
              <a:rPr lang="pt-pt" sz="2400" dirty="0"/>
              <a:t>garantir água potável limpa</a:t>
            </a:r>
          </a:p>
          <a:p>
            <a:pPr rtl="0"/>
            <a:r>
              <a:rPr lang="pt-pt" sz="2400" dirty="0"/>
              <a:t>evitar a exposição humana a agentes patogénicos </a:t>
            </a:r>
          </a:p>
          <a:p>
            <a:pPr rtl="0"/>
            <a:r>
              <a:rPr lang="pt-pt" sz="2400" dirty="0"/>
              <a:t>impedir o acesso de animais portadores de doenças aos resíduos</a:t>
            </a:r>
          </a:p>
          <a:p>
            <a:pPr rtl="0"/>
            <a:r>
              <a:rPr lang="pt-pt" sz="2400" dirty="0"/>
              <a:t>eliminar odores e incómodos estéticos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2862E6-A3AF-8C44-85C5-F11E9231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16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0302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ADE00-DAB8-5C4F-BC0A-DE75BC98A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62" y="2515235"/>
            <a:ext cx="4152695" cy="1325880"/>
          </a:xfrm>
        </p:spPr>
        <p:txBody>
          <a:bodyPr rtlCol="0">
            <a:normAutofit fontScale="90000"/>
          </a:bodyPr>
          <a:lstStyle/>
          <a:p>
            <a:pPr rtl="0"/>
            <a:r>
              <a:rPr lang="pt-pt" dirty="0"/>
              <a:t>proteger os operadores e os trabalhadores no terreno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5F9DD-4AB8-964F-B107-6C7CE4BE1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2921" y="1189356"/>
            <a:ext cx="5939423" cy="4352544"/>
          </a:xfrm>
        </p:spPr>
        <p:txBody>
          <a:bodyPr rtlCol="0" anchor="ctr">
            <a:noAutofit/>
          </a:bodyPr>
          <a:lstStyle/>
          <a:p>
            <a:pPr rtl="0"/>
            <a:r>
              <a:rPr lang="pt-pt" sz="2400" dirty="0"/>
              <a:t>técnicas de </a:t>
            </a:r>
            <a:r>
              <a:rPr lang="pt-pt" sz="2400" dirty="0" err="1"/>
              <a:t>concepção</a:t>
            </a:r>
            <a:r>
              <a:rPr lang="pt-pt" sz="2400" dirty="0"/>
              <a:t>, planeamento, construção, gestão, operação e manutenção</a:t>
            </a:r>
          </a:p>
          <a:p>
            <a:pPr rtl="0"/>
            <a:r>
              <a:rPr lang="pt-pt" sz="2400" dirty="0"/>
              <a:t>melhores práticas, educação e formação para o transporte e tratamento de águas residuais para os operadores de instalações, recolhedores de águas residuais, trabalhadores de campo e os camiões que transportam as águas residuais</a:t>
            </a:r>
          </a:p>
          <a:p>
            <a:pPr lvl="1" rtl="0"/>
            <a:r>
              <a:rPr lang="pt-pt" dirty="0"/>
              <a:t>vestuário e equipamento de protecção</a:t>
            </a:r>
          </a:p>
          <a:p>
            <a:pPr lvl="1" rtl="0"/>
            <a:r>
              <a:rPr lang="pt-pt" dirty="0"/>
              <a:t>controlos regulares e monitorização da saúde</a:t>
            </a:r>
          </a:p>
          <a:p>
            <a:pPr lvl="1" rtl="0"/>
            <a:r>
              <a:rPr lang="pt-pt" dirty="0"/>
              <a:t>monitorizar e testar </a:t>
            </a:r>
            <a:r>
              <a:rPr lang="pt-pt" dirty="0" err="1"/>
              <a:t>sub-produtos</a:t>
            </a:r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2862E6-A3AF-8C44-85C5-F11E9231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17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579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ADE00-DAB8-5C4F-BC0A-DE75BC98A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62" y="2515235"/>
            <a:ext cx="4152695" cy="1325880"/>
          </a:xfrm>
        </p:spPr>
        <p:txBody>
          <a:bodyPr rtlCol="0">
            <a:normAutofit fontScale="90000"/>
          </a:bodyPr>
          <a:lstStyle/>
          <a:p>
            <a:pPr rtl="0"/>
            <a:r>
              <a:rPr lang="pt-pt" dirty="0"/>
              <a:t>melhorar a experiência do utilizador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5F9DD-4AB8-964F-B107-6C7CE4BE1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6831" y="1162200"/>
            <a:ext cx="5683392" cy="4352544"/>
          </a:xfrm>
        </p:spPr>
        <p:txBody>
          <a:bodyPr rtlCol="0" anchor="ctr">
            <a:noAutofit/>
          </a:bodyPr>
          <a:lstStyle/>
          <a:p>
            <a:pPr marL="0" indent="0" rtl="0">
              <a:buNone/>
            </a:pPr>
            <a:r>
              <a:rPr lang="pt-pt" sz="2000" dirty="0"/>
              <a:t>melhores práticas para os agregados familiares </a:t>
            </a:r>
            <a:br>
              <a:rPr lang="pt-PT" sz="2000" dirty="0"/>
            </a:br>
            <a:r>
              <a:rPr lang="pt-pt" sz="2000" dirty="0"/>
              <a:t>e membros da comunidade no manuseamento de resíduos e na construção/utilização de sistemas autónomos de águas residuais domésticas (por exemplo, latrinas de fossa)</a:t>
            </a:r>
          </a:p>
          <a:p>
            <a:pPr rtl="0"/>
            <a:r>
              <a:rPr lang="pt-pt" sz="2000" dirty="0"/>
              <a:t>proporcionar uma comunicação clara</a:t>
            </a:r>
          </a:p>
          <a:p>
            <a:pPr rtl="0"/>
            <a:r>
              <a:rPr lang="pt-pt" sz="2000" dirty="0"/>
              <a:t>promover a aceitação cultural </a:t>
            </a:r>
          </a:p>
          <a:p>
            <a:pPr rtl="0"/>
            <a:r>
              <a:rPr lang="pt-pt" sz="2000" dirty="0"/>
              <a:t>dar prioridade às necessidades e expectativas dos utilizadores</a:t>
            </a:r>
          </a:p>
          <a:p>
            <a:pPr lvl="1" rtl="0"/>
            <a:r>
              <a:rPr lang="pt-pt" sz="2000" dirty="0"/>
              <a:t>segurança, higiene, protecção, conforto, comodidade e privacidade </a:t>
            </a:r>
          </a:p>
          <a:p>
            <a:pPr lvl="1" rtl="0"/>
            <a:r>
              <a:rPr lang="pt-pt" sz="2000" dirty="0"/>
              <a:t>acessibilidade e sustentabilidade</a:t>
            </a:r>
          </a:p>
          <a:p>
            <a:pPr lvl="1" rtl="0"/>
            <a:r>
              <a:rPr lang="pt-pt" sz="2000" dirty="0"/>
              <a:t>em alguns casos, águas residuais ou subprodutos reutilizáveis</a:t>
            </a:r>
          </a:p>
          <a:p>
            <a:pPr lvl="1" rtl="0"/>
            <a:r>
              <a:rPr lang="pt-pt" sz="2000" dirty="0"/>
              <a:t>benefícios económicos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2862E6-A3AF-8C44-85C5-F11E9231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18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8946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9E2F7-0755-264E-A104-479555CB2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pt-pt" dirty="0"/>
              <a:t>promover o desenvolvimento comunitário sustentável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B525A-3874-244C-905C-DEAA9AFD1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5158" y="1252728"/>
            <a:ext cx="5486749" cy="4352544"/>
          </a:xfrm>
        </p:spPr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pt-pt" sz="2400" dirty="0"/>
              <a:t>serviços de águas residuais sustentáveis são fundamentais para a criação de comunidades sustentáveis</a:t>
            </a:r>
          </a:p>
          <a:p>
            <a:pPr rtl="0"/>
            <a:r>
              <a:rPr lang="pt-pt" sz="2400" dirty="0"/>
              <a:t>capacidade de escala para responder às necessidades </a:t>
            </a:r>
            <a:r>
              <a:rPr lang="pt-pt" sz="2400" dirty="0" err="1"/>
              <a:t>actuais</a:t>
            </a:r>
            <a:r>
              <a:rPr lang="pt-pt" sz="2400" dirty="0"/>
              <a:t> e futuras</a:t>
            </a:r>
          </a:p>
          <a:p>
            <a:pPr rtl="0"/>
            <a:r>
              <a:rPr lang="pt-pt" sz="2400" dirty="0"/>
              <a:t>recuperar nutrientes e reutilizar resíduos para fertilizantes</a:t>
            </a:r>
          </a:p>
          <a:p>
            <a:pPr rtl="0"/>
            <a:r>
              <a:rPr lang="pt-pt" sz="2400" dirty="0"/>
              <a:t>conservar e proteger a água potável</a:t>
            </a:r>
          </a:p>
          <a:p>
            <a:pPr rtl="0"/>
            <a:r>
              <a:rPr lang="pt-pt" sz="2400" dirty="0"/>
              <a:t>prevenir a poluição</a:t>
            </a:r>
          </a:p>
          <a:p>
            <a:pPr rtl="0"/>
            <a:r>
              <a:rPr lang="pt-pt" sz="2400" dirty="0"/>
              <a:t>gerar energia renovável</a:t>
            </a:r>
          </a:p>
          <a:p>
            <a:pPr marL="0" indent="0" rtl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2C6104-FFFB-A144-85FB-A41914F02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19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31339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F574F-C28C-6345-A422-E958F029E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/>
              <a:t>outros benefícios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2C72E7-4BEF-2740-B1B6-9D3F674A2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2922" y="1252728"/>
            <a:ext cx="5683392" cy="4352544"/>
          </a:xfrm>
        </p:spPr>
        <p:txBody>
          <a:bodyPr rtlCol="0">
            <a:normAutofit/>
          </a:bodyPr>
          <a:lstStyle/>
          <a:p>
            <a:pPr rtl="0"/>
            <a:r>
              <a:rPr lang="pt-pt" sz="2400" dirty="0"/>
              <a:t>A norma ISO 24521 inclui protocolos especiais para assegurar a prestação de serviço em caso de emergência</a:t>
            </a:r>
          </a:p>
          <a:p>
            <a:pPr marL="0" indent="0" rtl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2EAD3F-76AE-454E-8F52-4E0743124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20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2856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3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45201" y="266413"/>
            <a:ext cx="9170645" cy="5617029"/>
            <a:chOff x="1592090" y="266413"/>
            <a:chExt cx="9170645" cy="561702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b="7766"/>
            <a:stretch/>
          </p:blipFill>
          <p:spPr>
            <a:xfrm>
              <a:off x="1592090" y="266413"/>
              <a:ext cx="9170645" cy="5617029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0083114" y="1087395"/>
              <a:ext cx="679621" cy="4796047"/>
            </a:xfrm>
            <a:prstGeom prst="rect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-191857" y="5221705"/>
            <a:ext cx="8458200" cy="757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17001" y="322740"/>
            <a:ext cx="50132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dirty="0"/>
              <a:t>ISO 24521: Uma Norma que podemos usar agora </a:t>
            </a:r>
          </a:p>
        </p:txBody>
      </p:sp>
      <p:sp>
        <p:nvSpPr>
          <p:cNvPr id="8" name="Rectangle 7"/>
          <p:cNvSpPr/>
          <p:nvPr/>
        </p:nvSpPr>
        <p:spPr>
          <a:xfrm>
            <a:off x="9882625" y="1034576"/>
            <a:ext cx="2104372" cy="181588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/>
            <a:r>
              <a:rPr lang="pt-pt" sz="2800" dirty="0">
                <a:hlinkClick r:id="rId4"/>
              </a:rPr>
              <a:t>English</a:t>
            </a:r>
            <a:r>
              <a:rPr lang="pt-pt" sz="2800" dirty="0"/>
              <a:t> </a:t>
            </a:r>
          </a:p>
          <a:p>
            <a:pPr rtl="0"/>
            <a:r>
              <a:rPr lang="pt-pt" sz="2800" dirty="0">
                <a:hlinkClick r:id="rId5"/>
              </a:rPr>
              <a:t>Français</a:t>
            </a:r>
            <a:r>
              <a:rPr lang="pt-pt" sz="2800" dirty="0"/>
              <a:t> </a:t>
            </a:r>
          </a:p>
          <a:p>
            <a:pPr rtl="0"/>
            <a:r>
              <a:rPr lang="pt-pt" sz="2800" dirty="0">
                <a:hlinkClick r:id="rId6"/>
              </a:rPr>
              <a:t>Português</a:t>
            </a:r>
            <a:endParaRPr lang="en-US" sz="2800" dirty="0"/>
          </a:p>
          <a:p>
            <a:pPr rtl="0"/>
            <a:r>
              <a:rPr lang="pt-pt" sz="2800" dirty="0">
                <a:hlinkClick r:id="rId7"/>
              </a:rPr>
              <a:t>中文</a:t>
            </a:r>
            <a:endParaRPr lang="en-US" altLang="ja-JP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095" y="1167914"/>
            <a:ext cx="8369245" cy="471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44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24CFE-D270-3C42-8074-2692FF53B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/>
              <a:t>o seu papel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3D249-B845-9849-A952-F02D2CC92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2922" y="1252728"/>
            <a:ext cx="5332840" cy="4352544"/>
          </a:xfrm>
        </p:spPr>
        <p:txBody>
          <a:bodyPr rtlCol="0">
            <a:normAutofit/>
          </a:bodyPr>
          <a:lstStyle/>
          <a:p>
            <a:pPr rtl="0"/>
            <a:r>
              <a:rPr lang="pt-pt" sz="2400" dirty="0"/>
              <a:t>os governos, os parlamentos e as autoridades públicas locais desempenham um papel essencial na protecção da água potável e na melhoria do acesso ao saneamento básico</a:t>
            </a:r>
          </a:p>
          <a:p>
            <a:pPr marL="0" indent="0" rtl="0">
              <a:buNone/>
            </a:pPr>
            <a:endParaRPr lang="en-US" sz="2400" dirty="0"/>
          </a:p>
          <a:p>
            <a:pPr rtl="0"/>
            <a:r>
              <a:rPr lang="pt-pt" sz="2400" dirty="0"/>
              <a:t>o envolvimento institucional tornará o sector da água e do saneamento mais produtivo e a gestão dos recursos hídricos mais sustentável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3620FE-6AD2-C546-B373-F02839017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21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0771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24CFE-D270-3C42-8074-2692FF53B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15235"/>
            <a:ext cx="4406192" cy="1325880"/>
          </a:xfrm>
        </p:spPr>
        <p:txBody>
          <a:bodyPr rtlCol="0"/>
          <a:lstStyle/>
          <a:p>
            <a:pPr rtl="0"/>
            <a:r>
              <a:rPr lang="pt-pt" dirty="0"/>
              <a:t>próximas etapas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3D249-B845-9849-A952-F02D2CC92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8495" y="597529"/>
            <a:ext cx="5683392" cy="5386812"/>
          </a:xfrm>
        </p:spPr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pt-pt" sz="2200" dirty="0"/>
              <a:t>como </a:t>
            </a:r>
            <a:r>
              <a:rPr lang="pt-pt" sz="2200" b="1" dirty="0"/>
              <a:t>pode</a:t>
            </a:r>
            <a:r>
              <a:rPr lang="pt-pt" sz="2200" dirty="0"/>
              <a:t> trabalhar para a revisão, </a:t>
            </a:r>
            <a:r>
              <a:rPr lang="pt-pt" sz="2200" dirty="0" err="1"/>
              <a:t>adopção</a:t>
            </a:r>
            <a:r>
              <a:rPr lang="pt-pt" sz="2200" dirty="0"/>
              <a:t> e utilização das normas?</a:t>
            </a:r>
          </a:p>
          <a:p>
            <a:pPr rtl="0"/>
            <a:r>
              <a:rPr lang="pt-pt" sz="2200" b="1" dirty="0"/>
              <a:t>identificar</a:t>
            </a:r>
            <a:r>
              <a:rPr lang="pt-pt" sz="2200" dirty="0"/>
              <a:t> as principais normas, regulamentos ou leis já em vigor em matéria de saneamento</a:t>
            </a:r>
          </a:p>
          <a:p>
            <a:pPr lvl="0" rtl="0"/>
            <a:r>
              <a:rPr lang="pt-pt" sz="2200" b="1" dirty="0"/>
              <a:t>compreender</a:t>
            </a:r>
            <a:r>
              <a:rPr lang="pt-pt" sz="2200" dirty="0"/>
              <a:t> o processo de </a:t>
            </a:r>
            <a:r>
              <a:rPr lang="pt-pt" sz="2200" dirty="0" err="1"/>
              <a:t>adopção</a:t>
            </a:r>
            <a:r>
              <a:rPr lang="pt-pt" sz="2200" dirty="0"/>
              <a:t> de uma nova norma internacional a nível nacional</a:t>
            </a:r>
          </a:p>
          <a:p>
            <a:pPr lvl="0" rtl="0"/>
            <a:r>
              <a:rPr lang="pt-pt" sz="2200" b="1" dirty="0"/>
              <a:t>organizar</a:t>
            </a:r>
            <a:r>
              <a:rPr lang="pt-pt" sz="2200" dirty="0"/>
              <a:t> um seminário nacional para educar as partes interessadas no seu país ou comunidade</a:t>
            </a:r>
          </a:p>
          <a:p>
            <a:pPr lvl="0" rtl="0"/>
            <a:r>
              <a:rPr lang="pt-pt" sz="2200" b="1" dirty="0"/>
              <a:t>recolher</a:t>
            </a:r>
            <a:r>
              <a:rPr lang="pt-pt" sz="2200" dirty="0"/>
              <a:t> ideias das principais partes interessadas e conquistar a sua adesão</a:t>
            </a:r>
          </a:p>
          <a:p>
            <a:pPr lvl="0" rtl="0"/>
            <a:r>
              <a:rPr lang="pt-pt" sz="2200" b="1" dirty="0"/>
              <a:t>realizar</a:t>
            </a:r>
            <a:r>
              <a:rPr lang="pt-pt" sz="2200" dirty="0"/>
              <a:t> </a:t>
            </a:r>
            <a:r>
              <a:rPr lang="pt-pt" sz="2200" dirty="0" err="1"/>
              <a:t>acções</a:t>
            </a:r>
            <a:r>
              <a:rPr lang="pt-pt" sz="2200" dirty="0"/>
              <a:t> de formação para os funcionários do saneamento público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3620FE-6AD2-C546-B373-F02839017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22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6610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AD24D-1E8B-8A45-8203-FF006A9C2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 dirty="0"/>
              <a:t>O ANSI está aqui para ajudar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8B8D6-CEA7-694A-AC9D-C19E08D9E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rtl="0">
              <a:buNone/>
            </a:pPr>
            <a:endParaRPr lang="pt-pt" sz="2400" dirty="0"/>
          </a:p>
          <a:p>
            <a:pPr rtl="0"/>
            <a:r>
              <a:rPr lang="pt-pt" sz="2400" dirty="0"/>
              <a:t>parcerias e trabalho em rede</a:t>
            </a:r>
          </a:p>
          <a:p>
            <a:pPr rtl="0"/>
            <a:r>
              <a:rPr lang="pt-pt" sz="2400" dirty="0"/>
              <a:t>assistência técnica individual para a </a:t>
            </a:r>
            <a:r>
              <a:rPr lang="pt-pt" sz="2400" dirty="0" err="1"/>
              <a:t>adopção</a:t>
            </a:r>
            <a:r>
              <a:rPr lang="pt-pt" sz="2400" dirty="0"/>
              <a:t> de medidas</a:t>
            </a:r>
          </a:p>
          <a:p>
            <a:pPr rtl="0"/>
            <a:r>
              <a:rPr lang="pt-pt" sz="2400" dirty="0"/>
              <a:t>assistência contínua e de acompanhamento para apoiar a implementação e utilização</a:t>
            </a:r>
          </a:p>
          <a:p>
            <a:pPr rtl="0"/>
            <a:r>
              <a:rPr lang="pt-pt" sz="2400" dirty="0"/>
              <a:t>fornecer materiais </a:t>
            </a:r>
            <a:r>
              <a:rPr lang="pt-pt" sz="2400" dirty="0" err="1"/>
              <a:t>didácticos</a:t>
            </a:r>
            <a:r>
              <a:rPr lang="pt-pt" sz="2400" dirty="0"/>
              <a:t> e de formação adicionais</a:t>
            </a:r>
          </a:p>
          <a:p>
            <a:pPr rtl="0"/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8B1704-BFDE-2842-B1BF-A2A06F37F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23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850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51102" cy="684245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174B88-AC1D-304E-BB64-6CE36FFE0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FA0B7275-42E7-9344-8EE7-3495E2503A86}" type="slidenum">
              <a:rPr lang="en-US" smtClean="0"/>
              <a:pPr rtl="0"/>
              <a:t>24</a:t>
            </a:fld>
            <a:endParaRPr lang="en-US" dirty="0"/>
          </a:p>
        </p:txBody>
      </p:sp>
      <p:sp>
        <p:nvSpPr>
          <p:cNvPr id="4" name="Subtitle 13">
            <a:extLst>
              <a:ext uri="{FF2B5EF4-FFF2-40B4-BE49-F238E27FC236}">
                <a16:creationId xmlns:a16="http://schemas.microsoft.com/office/drawing/2014/main" id="{FC9B942C-3A6E-8443-9ACD-7C57D473DE26}"/>
              </a:ext>
            </a:extLst>
          </p:cNvPr>
          <p:cNvSpPr txBox="1">
            <a:spLocks/>
          </p:cNvSpPr>
          <p:nvPr/>
        </p:nvSpPr>
        <p:spPr>
          <a:xfrm>
            <a:off x="121743" y="185184"/>
            <a:ext cx="4088596" cy="904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kern="1200" smtClean="0">
                <a:solidFill>
                  <a:srgbClr val="0A55A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pt-pt" sz="2400" b="1" dirty="0">
                <a:hlinkClick r:id="rId5"/>
              </a:rPr>
              <a:t>https://sanitation.ansi.org/</a:t>
            </a:r>
            <a:endParaRPr lang="en-US" sz="2400" b="1" dirty="0"/>
          </a:p>
          <a:p>
            <a:pPr algn="l" rtl="0"/>
            <a:r>
              <a:rPr lang="pt-pt" sz="2400" dirty="0"/>
              <a:t>sanitation@ansi.org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FDBBA43-29AD-4C36-90A6-D2A9CE029891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FA0B7275-42E7-9344-8EE7-3495E2503A86}" type="slidenum">
              <a:rPr lang="en-US" smtClean="0"/>
              <a:pPr rtl="0"/>
              <a:t>24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6A447F-C34C-4510-AC44-4DD47C1BAE9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125238" y="5792456"/>
            <a:ext cx="2834640" cy="885825"/>
          </a:xfrm>
          <a:prstGeom prst="rect">
            <a:avLst/>
          </a:prstGeom>
        </p:spPr>
      </p:pic>
      <p:sp>
        <p:nvSpPr>
          <p:cNvPr id="21" name="Subtitle 13">
            <a:extLst>
              <a:ext uri="{FF2B5EF4-FFF2-40B4-BE49-F238E27FC236}">
                <a16:creationId xmlns:a16="http://schemas.microsoft.com/office/drawing/2014/main" id="{FEB8D483-7AA6-4C35-8750-09BFF8639CF3}"/>
              </a:ext>
            </a:extLst>
          </p:cNvPr>
          <p:cNvSpPr txBox="1">
            <a:spLocks/>
          </p:cNvSpPr>
          <p:nvPr/>
        </p:nvSpPr>
        <p:spPr>
          <a:xfrm>
            <a:off x="8553409" y="93530"/>
            <a:ext cx="3547501" cy="19309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kern="1200" smtClean="0">
                <a:solidFill>
                  <a:srgbClr val="0A55A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t-pt" dirty="0"/>
              <a:t>Nome</a:t>
            </a:r>
            <a:endParaRPr lang="ro-RO" dirty="0"/>
          </a:p>
          <a:p>
            <a:pPr rtl="0"/>
            <a:r>
              <a:rPr lang="pt-pt" dirty="0"/>
              <a:t>Data</a:t>
            </a:r>
          </a:p>
          <a:p>
            <a:pPr rtl="0"/>
            <a:r>
              <a:rPr lang="pt-pt" dirty="0"/>
              <a:t>Evento</a:t>
            </a:r>
          </a:p>
          <a:p>
            <a:pPr rtl="0"/>
            <a:r>
              <a:rPr lang="pt-pt" dirty="0"/>
              <a:t>Localização</a:t>
            </a:r>
            <a:endParaRPr lang="ro-RO" dirty="0"/>
          </a:p>
          <a:p>
            <a:pPr rtl="0"/>
            <a:endParaRPr lang="ro-RO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7456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0558C-36F2-A442-A9D9-0EA090691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pt-pt" dirty="0"/>
              <a:t>agenda:</a:t>
            </a:r>
            <a:r>
              <a:rPr lang="pt-PT" dirty="0"/>
              <a:t> </a:t>
            </a:r>
            <a:r>
              <a:rPr lang="pt-pt" dirty="0"/>
              <a:t>uma nova norma de gestão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76E19-86EA-ED4D-AB20-6A6C1A9E78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pt-pt"/>
              <a:t>a necessidade</a:t>
            </a:r>
          </a:p>
          <a:p>
            <a:pPr rtl="0"/>
            <a:r>
              <a:rPr lang="pt-pt"/>
              <a:t>as directrizes técnicas</a:t>
            </a:r>
          </a:p>
          <a:p>
            <a:pPr rtl="0"/>
            <a:r>
              <a:rPr lang="pt-pt"/>
              <a:t>objectivos e oportunidades</a:t>
            </a:r>
          </a:p>
          <a:p>
            <a:pPr rtl="0"/>
            <a:r>
              <a:rPr lang="pt-pt"/>
              <a:t>o seu papel e os próximos passos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8DDA34-C8FD-FD49-88E7-D513877C6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978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96011-0856-D34E-85BA-63A0FF7CE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89" y="2766218"/>
            <a:ext cx="3775786" cy="1325880"/>
          </a:xfrm>
        </p:spPr>
        <p:txBody>
          <a:bodyPr rtlCol="0"/>
          <a:lstStyle/>
          <a:p>
            <a:pPr rtl="0"/>
            <a:r>
              <a:rPr lang="pt-pt" dirty="0"/>
              <a:t>a necessidade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AE28139-1286-5349-83AC-AA9F929DD8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 anchor="ctr">
            <a:normAutofit/>
          </a:bodyPr>
          <a:lstStyle/>
          <a:p>
            <a:pPr rtl="0"/>
            <a:r>
              <a:rPr lang="pt-pt" dirty="0"/>
              <a:t>inúmeras comunidades em todo o mundo utilizam </a:t>
            </a:r>
            <a:r>
              <a:rPr lang="pt-pt" b="1" dirty="0"/>
              <a:t>sistemas de saneamento não ligado à rede de esgotos</a:t>
            </a:r>
            <a:r>
              <a:rPr lang="pt-pt" dirty="0"/>
              <a:t> que exigem a gestão dos serviços de águas residuais...</a:t>
            </a:r>
          </a:p>
          <a:p>
            <a:pPr rtl="0"/>
            <a:r>
              <a:rPr lang="pt-pt" dirty="0"/>
              <a:t>e precisamos de um </a:t>
            </a:r>
            <a:r>
              <a:rPr lang="pt-pt" b="1" dirty="0"/>
              <a:t>conjunto coerente de orientações</a:t>
            </a:r>
            <a:r>
              <a:rPr lang="pt-pt" dirty="0"/>
              <a:t> para gerir esses sistemas em condições de segurança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52E8BD-AFE7-1948-8F14-C889A097B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pPr/>
              <a:t>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0650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C8925-4ECD-5F4B-A756-B61480C42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133" y="2766060"/>
            <a:ext cx="3926524" cy="1325880"/>
          </a:xfrm>
        </p:spPr>
        <p:txBody>
          <a:bodyPr rtlCol="0"/>
          <a:lstStyle/>
          <a:p>
            <a:pPr rtl="0"/>
            <a:r>
              <a:rPr lang="pt-pt" dirty="0"/>
              <a:t>uma solução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DADF1-0433-EB49-891E-EABE02EAA1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 anchor="ctr">
            <a:normAutofit fontScale="92500" lnSpcReduction="10000"/>
          </a:bodyPr>
          <a:lstStyle/>
          <a:p>
            <a:pPr marL="0" indent="0" rtl="0">
              <a:buNone/>
            </a:pPr>
            <a:r>
              <a:rPr lang="pt-pt" b="1" dirty="0"/>
              <a:t>A ISO 24521 </a:t>
            </a:r>
            <a:r>
              <a:rPr lang="pt-pt" dirty="0"/>
              <a:t>é um documento técnico que contém especificações para </a:t>
            </a:r>
            <a:r>
              <a:rPr lang="pt-pt" b="1" dirty="0" err="1"/>
              <a:t>optimizar</a:t>
            </a:r>
            <a:r>
              <a:rPr lang="pt-pt" b="1" dirty="0"/>
              <a:t> e melhorar a gestão dos serviços autónomos de águas residuais domésticas </a:t>
            </a:r>
            <a:r>
              <a:rPr lang="pt-pt" dirty="0"/>
              <a:t>e das suas partes componentes</a:t>
            </a:r>
            <a:br>
              <a:rPr lang="en-US" dirty="0"/>
            </a:br>
            <a:endParaRPr lang="en-US" dirty="0"/>
          </a:p>
          <a:p>
            <a:pPr rtl="0"/>
            <a:r>
              <a:rPr lang="pt-pt" dirty="0"/>
              <a:t>acesso à sanita (dispositivo do utilizador + recolha)</a:t>
            </a:r>
          </a:p>
          <a:p>
            <a:pPr rtl="0"/>
            <a:r>
              <a:rPr lang="pt-pt" dirty="0"/>
              <a:t>esvaziamento e transporte</a:t>
            </a:r>
          </a:p>
          <a:p>
            <a:pPr rtl="0"/>
            <a:r>
              <a:rPr lang="pt-pt" dirty="0"/>
              <a:t>tratamento</a:t>
            </a:r>
          </a:p>
          <a:p>
            <a:pPr rtl="0"/>
            <a:r>
              <a:rPr lang="pt-pt" dirty="0"/>
              <a:t>eliminação e reutilização</a:t>
            </a:r>
          </a:p>
          <a:p>
            <a:pPr marL="0" indent="0" rtl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4C4F27-A819-F546-A9C7-C1536E3AD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9362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CF369-1835-3447-8676-6AF4378B3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060"/>
            <a:ext cx="4315657" cy="1325880"/>
          </a:xfrm>
        </p:spPr>
        <p:txBody>
          <a:bodyPr rtlCol="0">
            <a:normAutofit/>
          </a:bodyPr>
          <a:lstStyle/>
          <a:p>
            <a:pPr rtl="0"/>
            <a:r>
              <a:rPr lang="pt-pt" dirty="0"/>
              <a:t>consenso </a:t>
            </a:r>
            <a:br>
              <a:rPr lang="pt-PT" dirty="0"/>
            </a:br>
            <a:r>
              <a:rPr lang="pt-pt" dirty="0"/>
              <a:t>global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18B18-5F69-0C4A-BB75-98CECAB87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 anchor="ctr"/>
          <a:lstStyle/>
          <a:p>
            <a:pPr rtl="0"/>
            <a:r>
              <a:rPr lang="pt-pt" dirty="0"/>
              <a:t>A ISO 25421 foi desenvolvida pelo Comité Técnico ISO (CT) 224, com a contribuição de </a:t>
            </a:r>
            <a:r>
              <a:rPr lang="pt-pt" b="1" dirty="0"/>
              <a:t>61 países de seis continentes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2385B-69F5-C147-9B8B-5326D0BCF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2451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2689E3-1287-4778-B13A-37081B996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82" y="1086291"/>
            <a:ext cx="10749419" cy="437471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BB950B1-66F3-4819-86DB-8D6559AEC2C9}"/>
              </a:ext>
            </a:extLst>
          </p:cNvPr>
          <p:cNvGrpSpPr/>
          <p:nvPr/>
        </p:nvGrpSpPr>
        <p:grpSpPr>
          <a:xfrm>
            <a:off x="1738632" y="5565984"/>
            <a:ext cx="2348230" cy="369332"/>
            <a:chOff x="1987551" y="5499617"/>
            <a:chExt cx="2348230" cy="36933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B1B5FDE-FE84-4B46-80F5-D8802DDB8A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4885" t="45687" r="72475" b="17621"/>
            <a:stretch/>
          </p:blipFill>
          <p:spPr>
            <a:xfrm>
              <a:off x="4114801" y="5600699"/>
              <a:ext cx="220980" cy="20574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F8CBFFE-6C5B-47B8-AEC6-C6E25A1C78CB}"/>
                </a:ext>
              </a:extLst>
            </p:cNvPr>
            <p:cNvSpPr txBox="1"/>
            <p:nvPr/>
          </p:nvSpPr>
          <p:spPr>
            <a:xfrm>
              <a:off x="1987551" y="5499617"/>
              <a:ext cx="2331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pt-pt" spc="-15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Membros Participantes </a:t>
              </a:r>
              <a:r>
                <a:rPr lang="pt-pt" sz="1600" spc="-15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(33)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F105D8E-C4ED-4AF4-85D4-135FF108D706}"/>
              </a:ext>
            </a:extLst>
          </p:cNvPr>
          <p:cNvGrpSpPr/>
          <p:nvPr/>
        </p:nvGrpSpPr>
        <p:grpSpPr>
          <a:xfrm>
            <a:off x="7596766" y="5540462"/>
            <a:ext cx="2444227" cy="369332"/>
            <a:chOff x="7842774" y="5508709"/>
            <a:chExt cx="2444227" cy="36933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22CDCFD-4C4E-4898-8BE1-66F226CEC391}"/>
                </a:ext>
              </a:extLst>
            </p:cNvPr>
            <p:cNvSpPr txBox="1"/>
            <p:nvPr/>
          </p:nvSpPr>
          <p:spPr>
            <a:xfrm>
              <a:off x="7842774" y="5508709"/>
              <a:ext cx="2331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pt-pt" spc="-15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Membros Observadores </a:t>
              </a:r>
              <a:r>
                <a:rPr lang="pt-pt" sz="1600" spc="-15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(28)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24AD103-CF32-4917-A06C-3610A70307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5899" t="47046" r="1370" b="20339"/>
            <a:stretch/>
          </p:blipFill>
          <p:spPr>
            <a:xfrm>
              <a:off x="10058401" y="5608320"/>
              <a:ext cx="228600" cy="18288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789503" y="396711"/>
            <a:ext cx="10461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pt-pt" sz="2400" b="1" dirty="0">
                <a:solidFill>
                  <a:srgbClr val="0A55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Comité Técnico 224 membros, em representação de 61 países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779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1317E-B201-6744-BB2B-8D0B91DE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132" y="2515235"/>
            <a:ext cx="4609587" cy="1325880"/>
          </a:xfrm>
        </p:spPr>
        <p:txBody>
          <a:bodyPr rtlCol="0">
            <a:normAutofit fontScale="90000"/>
          </a:bodyPr>
          <a:lstStyle/>
          <a:p>
            <a:pPr rtl="0"/>
            <a:r>
              <a:rPr lang="pt-pt" dirty="0"/>
              <a:t>juntos: </a:t>
            </a:r>
            <a:br>
              <a:rPr lang="pt-PT" dirty="0"/>
            </a:br>
            <a:r>
              <a:rPr lang="pt-pt" dirty="0"/>
              <a:t>para revolucionar o WASH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A6D27-C95A-B34F-B8D9-6EBCDBACC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4434" y="136525"/>
            <a:ext cx="6219746" cy="4352544"/>
          </a:xfrm>
        </p:spPr>
        <p:txBody>
          <a:bodyPr rtlCol="0" anchor="t">
            <a:normAutofit/>
          </a:bodyPr>
          <a:lstStyle/>
          <a:p>
            <a:pPr marL="0" indent="0" rtl="0">
              <a:buNone/>
            </a:pPr>
            <a:br>
              <a:rPr lang="en-US" dirty="0"/>
            </a:br>
            <a:r>
              <a:rPr lang="pt-pt" sz="2600" dirty="0"/>
              <a:t>a revisão, </a:t>
            </a:r>
            <a:r>
              <a:rPr lang="pt-pt" sz="2600" dirty="0" err="1"/>
              <a:t>adopção</a:t>
            </a:r>
            <a:r>
              <a:rPr lang="pt-pt" sz="2600" dirty="0"/>
              <a:t> e utilização simultâneas das normas ISO 24521 e ISO 30500 tem potencial para </a:t>
            </a:r>
            <a:r>
              <a:rPr lang="pt-pt" sz="2600" b="1" dirty="0"/>
              <a:t>revolucionar o sector do saneamento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C08BEA-4837-E64B-BA3C-58F3E1502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64A488A-05A7-2145-B715-4A4AAFBF4D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9714214"/>
              </p:ext>
            </p:extLst>
          </p:nvPr>
        </p:nvGraphicFramePr>
        <p:xfrm>
          <a:off x="5768904" y="1604592"/>
          <a:ext cx="6219746" cy="44730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084996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3B43048C-89E5-4698-828E-602280EBC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FA0B7275-42E7-9344-8EE7-3495E2503A86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815E0A4-E117-42C9-9117-30C2B2C0D4C6}"/>
              </a:ext>
            </a:extLst>
          </p:cNvPr>
          <p:cNvGrpSpPr/>
          <p:nvPr/>
        </p:nvGrpSpPr>
        <p:grpSpPr>
          <a:xfrm>
            <a:off x="426230" y="415004"/>
            <a:ext cx="9170645" cy="5617028"/>
            <a:chOff x="1592090" y="266414"/>
            <a:chExt cx="9170645" cy="561702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861F6A3-13D5-48E1-A436-E37C6A84D8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86199"/>
            <a:stretch/>
          </p:blipFill>
          <p:spPr>
            <a:xfrm>
              <a:off x="1592090" y="266414"/>
              <a:ext cx="9170645" cy="840492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1988BED-22D5-4E00-9A53-1D6112244A17}"/>
                </a:ext>
              </a:extLst>
            </p:cNvPr>
            <p:cNvSpPr/>
            <p:nvPr/>
          </p:nvSpPr>
          <p:spPr>
            <a:xfrm>
              <a:off x="10083114" y="1087395"/>
              <a:ext cx="679621" cy="4796047"/>
            </a:xfrm>
            <a:prstGeom prst="rect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D93217E6-C150-49DA-A150-51D4E0C3C9FA}"/>
              </a:ext>
            </a:extLst>
          </p:cNvPr>
          <p:cNvSpPr txBox="1"/>
          <p:nvPr/>
        </p:nvSpPr>
        <p:spPr>
          <a:xfrm>
            <a:off x="-10828" y="5370295"/>
            <a:ext cx="8458200" cy="757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E4AC9AC-9726-487B-AE2C-DFF94EE09EEF}"/>
              </a:ext>
            </a:extLst>
          </p:cNvPr>
          <p:cNvSpPr txBox="1"/>
          <p:nvPr/>
        </p:nvSpPr>
        <p:spPr>
          <a:xfrm>
            <a:off x="3398030" y="471330"/>
            <a:ext cx="50132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dirty="0"/>
              <a:t>ISO 30500 e ISO 24521: Lado a lado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62D481A-74DF-4430-B358-22C3A3FCFF83}"/>
              </a:ext>
            </a:extLst>
          </p:cNvPr>
          <p:cNvSpPr/>
          <p:nvPr/>
        </p:nvSpPr>
        <p:spPr>
          <a:xfrm>
            <a:off x="9882625" y="1034576"/>
            <a:ext cx="2104372" cy="181588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/>
            <a:r>
              <a:rPr lang="pt-pt" sz="2800" dirty="0">
                <a:hlinkClick r:id="rId5"/>
              </a:rPr>
              <a:t>English</a:t>
            </a:r>
            <a:r>
              <a:rPr lang="pt-pt" sz="2800" dirty="0"/>
              <a:t> </a:t>
            </a:r>
          </a:p>
          <a:p>
            <a:pPr rtl="0"/>
            <a:r>
              <a:rPr lang="pt-pt" sz="2800" dirty="0">
                <a:hlinkClick r:id="rId6"/>
              </a:rPr>
              <a:t>Français</a:t>
            </a:r>
            <a:r>
              <a:rPr lang="pt-pt" sz="2800" dirty="0"/>
              <a:t> </a:t>
            </a:r>
          </a:p>
          <a:p>
            <a:pPr rtl="0"/>
            <a:r>
              <a:rPr lang="pt-pt" sz="2800" dirty="0">
                <a:hlinkClick r:id="rId7"/>
              </a:rPr>
              <a:t>Português</a:t>
            </a:r>
            <a:endParaRPr lang="pt-pt" sz="2800" dirty="0"/>
          </a:p>
          <a:p>
            <a:pPr rtl="0"/>
            <a:r>
              <a:rPr lang="pt-pt" sz="2800" dirty="0">
                <a:hlinkClick r:id="rId8"/>
              </a:rPr>
              <a:t>中文</a:t>
            </a:r>
            <a:endParaRPr lang="en-US" altLang="ja-JP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8311" y="1311822"/>
            <a:ext cx="8293854" cy="47202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223843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16621</TotalTime>
  <Words>3216</Words>
  <Application>Microsoft Office PowerPoint</Application>
  <PresentationFormat>Widescreen</PresentationFormat>
  <Paragraphs>262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PingFang SC Regular</vt:lpstr>
      <vt:lpstr>Office Theme</vt:lpstr>
      <vt:lpstr>ISO 24521</vt:lpstr>
      <vt:lpstr>PowerPoint Presentation</vt:lpstr>
      <vt:lpstr>agenda: uma nova norma de gestão</vt:lpstr>
      <vt:lpstr>a necessidade</vt:lpstr>
      <vt:lpstr>uma solução</vt:lpstr>
      <vt:lpstr>consenso  global</vt:lpstr>
      <vt:lpstr>PowerPoint Presentation</vt:lpstr>
      <vt:lpstr>juntos:  para revolucionar o WASH</vt:lpstr>
      <vt:lpstr>PowerPoint Presentation</vt:lpstr>
      <vt:lpstr>Adopção nacional das normas ISO 30500 e ISO 24521</vt:lpstr>
      <vt:lpstr>juntos:  para revolucionar o WASH</vt:lpstr>
      <vt:lpstr>as normas</vt:lpstr>
      <vt:lpstr>porque é importante</vt:lpstr>
      <vt:lpstr>objectivos da ISO 24521</vt:lpstr>
      <vt:lpstr>proteger a saúde pública</vt:lpstr>
      <vt:lpstr>proteger os operadores e os trabalhadores no terreno</vt:lpstr>
      <vt:lpstr>melhorar a experiência do utilizador</vt:lpstr>
      <vt:lpstr>promover o desenvolvimento comunitário sustentável </vt:lpstr>
      <vt:lpstr>outros benefícios</vt:lpstr>
      <vt:lpstr>o seu papel</vt:lpstr>
      <vt:lpstr>próximas etapas</vt:lpstr>
      <vt:lpstr>O ANSI está aqui para ajudar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ANSI</dc:title>
  <dc:creator>Seltzer, Lindsey</dc:creator>
  <cp:lastModifiedBy>Attiya Sayyed</cp:lastModifiedBy>
  <cp:revision>195</cp:revision>
  <cp:lastPrinted>2020-01-22T03:21:31Z</cp:lastPrinted>
  <dcterms:created xsi:type="dcterms:W3CDTF">2020-01-07T19:54:53Z</dcterms:created>
  <dcterms:modified xsi:type="dcterms:W3CDTF">2026-06-16T20:00:43Z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58379497-9DD1-4833-AEA8-E05B7214A9AD</vt:lpwstr>
  </property>
  <property fmtid="{D5CDD505-2E9C-101B-9397-08002B2CF9AE}" pid="3" name="ArticulatePath">
    <vt:lpwstr>ISO 24521 Overview PPT _ ISO 24521 Síntese PPT</vt:lpwstr>
  </property>
</Properties>
</file>