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5"/>
  </p:notesMasterIdLst>
  <p:handoutMasterIdLst>
    <p:handoutMasterId r:id="rId26"/>
  </p:handoutMasterIdLst>
  <p:sldIdLst>
    <p:sldId id="279" r:id="rId2"/>
    <p:sldId id="295" r:id="rId3"/>
    <p:sldId id="276" r:id="rId4"/>
    <p:sldId id="257" r:id="rId5"/>
    <p:sldId id="261" r:id="rId6"/>
    <p:sldId id="263" r:id="rId7"/>
    <p:sldId id="256" r:id="rId8"/>
    <p:sldId id="271" r:id="rId9"/>
    <p:sldId id="296" r:id="rId10"/>
    <p:sldId id="292" r:id="rId11"/>
    <p:sldId id="293" r:id="rId12"/>
    <p:sldId id="294" r:id="rId13"/>
    <p:sldId id="291" r:id="rId14"/>
    <p:sldId id="262" r:id="rId15"/>
    <p:sldId id="274" r:id="rId16"/>
    <p:sldId id="285" r:id="rId17"/>
    <p:sldId id="275" r:id="rId18"/>
    <p:sldId id="284" r:id="rId19"/>
    <p:sldId id="287" r:id="rId20"/>
    <p:sldId id="270" r:id="rId21"/>
    <p:sldId id="290" r:id="rId22"/>
    <p:sldId id="277" r:id="rId23"/>
    <p:sldId id="281"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9F9"/>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2"/>
    <p:restoredTop sz="93447" autoAdjust="0"/>
  </p:normalViewPr>
  <p:slideViewPr>
    <p:cSldViewPr snapToGrid="0" snapToObjects="1">
      <p:cViewPr varScale="1">
        <p:scale>
          <a:sx n="59" d="100"/>
          <a:sy n="59" d="100"/>
        </p:scale>
        <p:origin x="1176" y="52"/>
      </p:cViewPr>
      <p:guideLst/>
    </p:cSldViewPr>
  </p:slideViewPr>
  <p:notesTextViewPr>
    <p:cViewPr>
      <p:scale>
        <a:sx n="1" d="1"/>
        <a:sy n="1" d="1"/>
      </p:scale>
      <p:origin x="0" y="0"/>
    </p:cViewPr>
  </p:notesTextViewPr>
  <p:notesViewPr>
    <p:cSldViewPr snapToGrid="0" snapToObjects="1">
      <p:cViewPr varScale="1">
        <p:scale>
          <a:sx n="47" d="100"/>
          <a:sy n="47" d="100"/>
        </p:scale>
        <p:origin x="2709"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FE507-EA04-4D46-B3BD-B531910EBF1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ABDA9F2-5903-4202-AAB3-39BCD21D96AE}">
      <dgm:prSet phldrT="[Text]" custT="1"/>
      <dgm:spPr>
        <a:solidFill>
          <a:srgbClr val="0A55A3">
            <a:alpha val="10000"/>
          </a:srgbClr>
        </a:solidFill>
        <a:ln>
          <a:solidFill>
            <a:srgbClr val="0A55A3"/>
          </a:solidFill>
        </a:ln>
      </dgm:spPr>
      <dgm:t>
        <a:bodyPr/>
        <a:lstStyle/>
        <a:p>
          <a:pPr algn="ctr"/>
          <a:r>
            <a:rPr lang="fr-FR" sz="2000" b="1" i="0" noProof="0" dirty="0">
              <a:solidFill>
                <a:srgbClr val="0A55A3"/>
              </a:solidFill>
              <a:effectLst/>
              <a:latin typeface="Arial" panose="020B0604020202020204" pitchFamily="34" charset="0"/>
              <a:ea typeface="+mn-ea"/>
              <a:cs typeface="Arial" panose="020B0604020202020204" pitchFamily="34" charset="0"/>
            </a:rPr>
            <a:t>ISO 24521 </a:t>
          </a:r>
          <a:r>
            <a:rPr lang="fr-FR" sz="2000" b="0" i="0" noProof="0" dirty="0">
              <a:solidFill>
                <a:srgbClr val="0A55A3"/>
              </a:solidFill>
              <a:effectLst/>
              <a:latin typeface="Arial" panose="020B0604020202020204" pitchFamily="34" charset="0"/>
              <a:ea typeface="+mn-ea"/>
              <a:cs typeface="Arial" panose="020B0604020202020204" pitchFamily="34" charset="0"/>
            </a:rPr>
            <a:t>optimise les services d’eaux usées </a:t>
          </a:r>
          <a:r>
            <a:rPr lang="fr-FR" sz="2000" b="1" i="0" noProof="0" dirty="0">
              <a:solidFill>
                <a:srgbClr val="0A55A3"/>
              </a:solidFill>
              <a:effectLst/>
              <a:latin typeface="Arial" panose="020B0604020202020204" pitchFamily="34" charset="0"/>
              <a:ea typeface="+mn-ea"/>
              <a:cs typeface="Arial" panose="020B0604020202020204" pitchFamily="34" charset="0"/>
            </a:rPr>
            <a:t>existants</a:t>
          </a:r>
          <a:endParaRPr lang="fr-FR" sz="2000" b="1" noProof="0" dirty="0">
            <a:solidFill>
              <a:srgbClr val="0A55A3"/>
            </a:solidFill>
            <a:latin typeface="Arial" panose="020B0604020202020204" pitchFamily="34" charset="0"/>
            <a:cs typeface="Arial" panose="020B0604020202020204" pitchFamily="34" charset="0"/>
          </a:endParaRPr>
        </a:p>
      </dgm:t>
    </dgm:pt>
    <dgm:pt modelId="{9AFF670F-11D8-4DD8-AB94-AC3C61DFA77F}" type="parTrans" cxnId="{E1B3B667-CC6A-4462-96BD-2CAC33E85E59}">
      <dgm:prSet/>
      <dgm:spPr/>
      <dgm:t>
        <a:bodyPr/>
        <a:lstStyle/>
        <a:p>
          <a:pPr algn="ctr"/>
          <a:endParaRPr lang="en-US"/>
        </a:p>
      </dgm:t>
    </dgm:pt>
    <dgm:pt modelId="{9517E15B-475B-46A7-9EC3-A3747EBE553C}" type="sibTrans" cxnId="{E1B3B667-CC6A-4462-96BD-2CAC33E85E59}">
      <dgm:prSet/>
      <dgm:spPr/>
      <dgm:t>
        <a:bodyPr/>
        <a:lstStyle/>
        <a:p>
          <a:pPr algn="ctr"/>
          <a:endParaRPr lang="en-US"/>
        </a:p>
      </dgm:t>
    </dgm:pt>
    <dgm:pt modelId="{939BE24C-445B-467A-8E6D-E725FDD4CEA1}">
      <dgm:prSet phldrT="[Text]" custT="1"/>
      <dgm:spPr>
        <a:solidFill>
          <a:srgbClr val="0A55A3">
            <a:alpha val="10000"/>
          </a:srgbClr>
        </a:solidFill>
        <a:ln>
          <a:solidFill>
            <a:srgbClr val="0A55A3"/>
          </a:solidFill>
        </a:ln>
      </dgm:spPr>
      <dgm:t>
        <a:bodyPr/>
        <a:lstStyle/>
        <a:p>
          <a:pPr algn="ctr"/>
          <a:r>
            <a:rPr lang="fr-FR" sz="2000" b="1" i="0" noProof="0" dirty="0">
              <a:solidFill>
                <a:srgbClr val="0A55A3"/>
              </a:solidFill>
              <a:effectLst/>
              <a:latin typeface="Arial" panose="020B0604020202020204" pitchFamily="34" charset="0"/>
              <a:ea typeface="+mn-ea"/>
              <a:cs typeface="Arial" panose="020B0604020202020204" pitchFamily="34" charset="0"/>
            </a:rPr>
            <a:t>ISO 30500  </a:t>
          </a:r>
          <a:r>
            <a:rPr lang="fr-FR" sz="2000" b="0" i="0" noProof="0" dirty="0">
              <a:solidFill>
                <a:srgbClr val="0A55A3"/>
              </a:solidFill>
              <a:effectLst/>
              <a:latin typeface="Arial" panose="020B0604020202020204" pitchFamily="34" charset="0"/>
              <a:ea typeface="+mn-ea"/>
              <a:cs typeface="Arial" panose="020B0604020202020204" pitchFamily="34" charset="0"/>
            </a:rPr>
            <a:t>favorise </a:t>
          </a:r>
          <a:r>
            <a:rPr lang="fr-FR" sz="2000" b="0" i="0" baseline="0" noProof="0" dirty="0">
              <a:solidFill>
                <a:srgbClr val="0A55A3"/>
              </a:solidFill>
              <a:effectLst/>
              <a:latin typeface="Arial" panose="020B0604020202020204" pitchFamily="34" charset="0"/>
              <a:ea typeface="+mn-ea"/>
              <a:cs typeface="Arial" panose="020B0604020202020204" pitchFamily="34" charset="0"/>
            </a:rPr>
            <a:t> le développement de </a:t>
          </a:r>
          <a:r>
            <a:rPr lang="fr-FR" sz="2000" b="1" i="0" baseline="0" noProof="0" dirty="0">
              <a:solidFill>
                <a:srgbClr val="0A55A3"/>
              </a:solidFill>
              <a:effectLst/>
              <a:latin typeface="Arial" panose="020B0604020202020204" pitchFamily="34" charset="0"/>
              <a:ea typeface="+mn-ea"/>
              <a:cs typeface="Arial" panose="020B0604020202020204" pitchFamily="34" charset="0"/>
            </a:rPr>
            <a:t>nouvelles</a:t>
          </a:r>
          <a:r>
            <a:rPr lang="fr-FR" sz="2000" b="0" i="0" noProof="0" dirty="0">
              <a:solidFill>
                <a:srgbClr val="0A55A3"/>
              </a:solidFill>
              <a:effectLst/>
              <a:latin typeface="Arial" panose="020B0604020202020204" pitchFamily="34" charset="0"/>
              <a:ea typeface="+mn-ea"/>
              <a:cs typeface="Arial" panose="020B0604020202020204" pitchFamily="34" charset="0"/>
            </a:rPr>
            <a:t> technologies et  solutions</a:t>
          </a:r>
          <a:endParaRPr lang="fr-FR" sz="2000" noProof="0" dirty="0">
            <a:solidFill>
              <a:srgbClr val="0A55A3"/>
            </a:solidFill>
            <a:latin typeface="Arial" panose="020B0604020202020204" pitchFamily="34" charset="0"/>
            <a:cs typeface="Arial" panose="020B0604020202020204" pitchFamily="34" charset="0"/>
          </a:endParaRPr>
        </a:p>
      </dgm:t>
    </dgm:pt>
    <dgm:pt modelId="{56162813-60D9-440C-A1BD-F86D85A674F6}" type="parTrans" cxnId="{20717DBF-90AA-4C70-A697-706D799EFC83}">
      <dgm:prSet/>
      <dgm:spPr/>
      <dgm:t>
        <a:bodyPr/>
        <a:lstStyle/>
        <a:p>
          <a:pPr algn="ctr"/>
          <a:endParaRPr lang="en-US"/>
        </a:p>
      </dgm:t>
    </dgm:pt>
    <dgm:pt modelId="{AE8BC0DC-3AB4-4D24-8749-93CEF76A7410}" type="sibTrans" cxnId="{20717DBF-90AA-4C70-A697-706D799EFC83}">
      <dgm:prSet/>
      <dgm:spPr/>
      <dgm:t>
        <a:bodyPr/>
        <a:lstStyle/>
        <a:p>
          <a:pPr algn="ctr"/>
          <a:endParaRPr lang="en-US"/>
        </a:p>
      </dgm:t>
    </dgm:pt>
    <dgm:pt modelId="{FF19FB63-EDB4-4FFA-8552-70310C95C6E6}" type="pres">
      <dgm:prSet presAssocID="{912FE507-EA04-4D46-B3BD-B531910EBF15}" presName="diagram" presStyleCnt="0">
        <dgm:presLayoutVars>
          <dgm:dir/>
          <dgm:resizeHandles val="exact"/>
        </dgm:presLayoutVars>
      </dgm:prSet>
      <dgm:spPr/>
    </dgm:pt>
    <dgm:pt modelId="{5F0FF8BF-087D-4162-BC05-8D7F4AE36DB5}" type="pres">
      <dgm:prSet presAssocID="{6ABDA9F2-5903-4202-AAB3-39BCD21D96AE}" presName="arrow" presStyleLbl="node1" presStyleIdx="0" presStyleCnt="2" custScaleY="100069" custRadScaleRad="98950" custRadScaleInc="513">
        <dgm:presLayoutVars>
          <dgm:bulletEnabled val="1"/>
        </dgm:presLayoutVars>
      </dgm:prSet>
      <dgm:spPr/>
    </dgm:pt>
    <dgm:pt modelId="{BE5ED643-47B0-4315-AFAC-4A3C7EC08E97}" type="pres">
      <dgm:prSet presAssocID="{939BE24C-445B-467A-8E6D-E725FDD4CEA1}" presName="arrow" presStyleLbl="node1" presStyleIdx="1" presStyleCnt="2" custScaleY="100069" custRadScaleRad="100019" custRadScaleInc="-335">
        <dgm:presLayoutVars>
          <dgm:bulletEnabled val="1"/>
        </dgm:presLayoutVars>
      </dgm:prSet>
      <dgm:spPr/>
    </dgm:pt>
  </dgm:ptLst>
  <dgm:cxnLst>
    <dgm:cxn modelId="{AB813D2C-ACB5-49DB-9594-D144F0D46166}" type="presOf" srcId="{939BE24C-445B-467A-8E6D-E725FDD4CEA1}" destId="{BE5ED643-47B0-4315-AFAC-4A3C7EC08E97}" srcOrd="0" destOrd="0" presId="urn:microsoft.com/office/officeart/2005/8/layout/arrow5"/>
    <dgm:cxn modelId="{E1B3B667-CC6A-4462-96BD-2CAC33E85E59}" srcId="{912FE507-EA04-4D46-B3BD-B531910EBF15}" destId="{6ABDA9F2-5903-4202-AAB3-39BCD21D96AE}" srcOrd="0" destOrd="0" parTransId="{9AFF670F-11D8-4DD8-AB94-AC3C61DFA77F}" sibTransId="{9517E15B-475B-46A7-9EC3-A3747EBE553C}"/>
    <dgm:cxn modelId="{8AF0939F-9D36-4328-A119-C537380E0371}" type="presOf" srcId="{912FE507-EA04-4D46-B3BD-B531910EBF15}" destId="{FF19FB63-EDB4-4FFA-8552-70310C95C6E6}" srcOrd="0" destOrd="0" presId="urn:microsoft.com/office/officeart/2005/8/layout/arrow5"/>
    <dgm:cxn modelId="{20717DBF-90AA-4C70-A697-706D799EFC83}" srcId="{912FE507-EA04-4D46-B3BD-B531910EBF15}" destId="{939BE24C-445B-467A-8E6D-E725FDD4CEA1}" srcOrd="1" destOrd="0" parTransId="{56162813-60D9-440C-A1BD-F86D85A674F6}" sibTransId="{AE8BC0DC-3AB4-4D24-8749-93CEF76A7410}"/>
    <dgm:cxn modelId="{FDB6F6E4-BD31-4A49-85ED-D6836AC3B717}" type="presOf" srcId="{6ABDA9F2-5903-4202-AAB3-39BCD21D96AE}" destId="{5F0FF8BF-087D-4162-BC05-8D7F4AE36DB5}" srcOrd="0" destOrd="0" presId="urn:microsoft.com/office/officeart/2005/8/layout/arrow5"/>
    <dgm:cxn modelId="{C79FB7EA-155D-46DA-8FAD-C534C4C584D0}" type="presParOf" srcId="{FF19FB63-EDB4-4FFA-8552-70310C95C6E6}" destId="{5F0FF8BF-087D-4162-BC05-8D7F4AE36DB5}" srcOrd="0" destOrd="0" presId="urn:microsoft.com/office/officeart/2005/8/layout/arrow5"/>
    <dgm:cxn modelId="{97C43AF1-AA1F-4E09-B773-3B28FB5DD451}" type="presParOf" srcId="{FF19FB63-EDB4-4FFA-8552-70310C95C6E6}" destId="{BE5ED643-47B0-4315-AFAC-4A3C7EC08E9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3EE5B-7227-FA42-BA27-9A1A3EC9DA81}" type="doc">
      <dgm:prSet loTypeId="urn:microsoft.com/office/officeart/2005/8/layout/cycle6" loCatId="" qsTypeId="urn:microsoft.com/office/officeart/2005/8/quickstyle/simple3" qsCatId="simple" csTypeId="urn:microsoft.com/office/officeart/2005/8/colors/accent1_2" csCatId="accent1" phldr="1"/>
      <dgm:spPr/>
      <dgm:t>
        <a:bodyPr/>
        <a:lstStyle/>
        <a:p>
          <a:endParaRPr lang="en-US"/>
        </a:p>
      </dgm:t>
    </dgm:pt>
    <dgm:pt modelId="{5ACBF109-4542-A740-826B-13BABED91060}">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protéger la santé publique </a:t>
          </a:r>
          <a:r>
            <a:rPr lang="fr-FR" sz="1900" b="0" noProof="0" dirty="0">
              <a:ln>
                <a:solidFill>
                  <a:srgbClr val="0A55A3"/>
                </a:solidFill>
              </a:ln>
              <a:latin typeface="Arial" panose="020B0604020202020204" pitchFamily="34" charset="0"/>
              <a:cs typeface="Arial" panose="020B0604020202020204" pitchFamily="34" charset="0"/>
            </a:rPr>
            <a:t> </a:t>
          </a:r>
        </a:p>
      </dgm:t>
    </dgm:pt>
    <dgm:pt modelId="{9BF902A4-7774-D445-AB29-A555A1AE905A}" type="parTrans" cxnId="{5E97BB20-EF8A-7247-AB42-2C80290662F3}">
      <dgm:prSet/>
      <dgm:spPr/>
      <dgm:t>
        <a:bodyPr/>
        <a:lstStyle/>
        <a:p>
          <a:endParaRPr lang="en-US">
            <a:ln>
              <a:solidFill>
                <a:srgbClr val="0A55A3"/>
              </a:solidFill>
            </a:ln>
          </a:endParaRPr>
        </a:p>
      </dgm:t>
    </dgm:pt>
    <dgm:pt modelId="{F1FFC1D9-01A0-F94E-B427-6D598DC19BA4}" type="sibTrans" cxnId="{5E97BB20-EF8A-7247-AB42-2C80290662F3}">
      <dgm:prSet/>
      <dgm:spPr/>
      <dgm:t>
        <a:bodyPr/>
        <a:lstStyle/>
        <a:p>
          <a:endParaRPr lang="en-US">
            <a:ln>
              <a:solidFill>
                <a:srgbClr val="0A55A3"/>
              </a:solidFill>
            </a:ln>
          </a:endParaRPr>
        </a:p>
      </dgm:t>
    </dgm:pt>
    <dgm:pt modelId="{4F4A145F-D030-0745-85FB-FE3C14912D0E}">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promouvoir le développement communautaire durable</a:t>
          </a:r>
          <a:endParaRPr lang="fr-FR" sz="1900" noProof="0" dirty="0">
            <a:ln>
              <a:solidFill>
                <a:srgbClr val="0A55A3"/>
              </a:solidFill>
            </a:ln>
            <a:latin typeface="Arial" panose="020B0604020202020204" pitchFamily="34" charset="0"/>
            <a:cs typeface="Arial" panose="020B0604020202020204" pitchFamily="34" charset="0"/>
          </a:endParaRPr>
        </a:p>
      </dgm:t>
    </dgm:pt>
    <dgm:pt modelId="{FCD6F02D-5F14-2541-B1C5-3B2F3A5AD81C}" type="parTrans" cxnId="{3644DFF4-18CE-764E-9E71-09A7ED1D2E66}">
      <dgm:prSet/>
      <dgm:spPr/>
      <dgm:t>
        <a:bodyPr/>
        <a:lstStyle/>
        <a:p>
          <a:endParaRPr lang="en-US">
            <a:ln>
              <a:solidFill>
                <a:srgbClr val="0A55A3"/>
              </a:solidFill>
            </a:ln>
          </a:endParaRPr>
        </a:p>
      </dgm:t>
    </dgm:pt>
    <dgm:pt modelId="{8C14882E-1BBE-114B-9467-216E7A5BD070}" type="sibTrans" cxnId="{3644DFF4-18CE-764E-9E71-09A7ED1D2E66}">
      <dgm:prSet/>
      <dgm:spPr/>
      <dgm:t>
        <a:bodyPr/>
        <a:lstStyle/>
        <a:p>
          <a:endParaRPr lang="en-US">
            <a:ln>
              <a:solidFill>
                <a:srgbClr val="0A55A3"/>
              </a:solidFill>
            </a:ln>
          </a:endParaRPr>
        </a:p>
      </dgm:t>
    </dgm:pt>
    <dgm:pt modelId="{82607F18-A60D-C54C-AB50-B29C05BDCFEB}">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protéger les opérateurs &amp; agents</a:t>
          </a:r>
          <a:r>
            <a:rPr lang="fr-FR" sz="1900" b="1" baseline="0" noProof="0" dirty="0">
              <a:ln>
                <a:solidFill>
                  <a:srgbClr val="0A55A3"/>
                </a:solidFill>
              </a:ln>
              <a:latin typeface="Arial" panose="020B0604020202020204" pitchFamily="34" charset="0"/>
              <a:cs typeface="Arial" panose="020B0604020202020204" pitchFamily="34" charset="0"/>
            </a:rPr>
            <a:t> sur le terrain</a:t>
          </a:r>
          <a:endParaRPr lang="fr-FR" sz="1900" noProof="0" dirty="0">
            <a:ln>
              <a:solidFill>
                <a:srgbClr val="0A55A3"/>
              </a:solidFill>
            </a:ln>
            <a:latin typeface="Arial" panose="020B0604020202020204" pitchFamily="34" charset="0"/>
            <a:cs typeface="Arial" panose="020B0604020202020204" pitchFamily="34" charset="0"/>
          </a:endParaRPr>
        </a:p>
      </dgm:t>
    </dgm:pt>
    <dgm:pt modelId="{CE47C0E1-7304-164F-925B-0540E8F2BF9C}" type="parTrans" cxnId="{FC3E441D-DF4B-C04B-A3D1-AB23CED841DF}">
      <dgm:prSet/>
      <dgm:spPr/>
      <dgm:t>
        <a:bodyPr/>
        <a:lstStyle/>
        <a:p>
          <a:endParaRPr lang="en-US">
            <a:ln>
              <a:solidFill>
                <a:srgbClr val="0A55A3"/>
              </a:solidFill>
            </a:ln>
          </a:endParaRPr>
        </a:p>
      </dgm:t>
    </dgm:pt>
    <dgm:pt modelId="{5494FEDD-A252-3E42-9A2C-B2E22EDAF8B3}" type="sibTrans" cxnId="{FC3E441D-DF4B-C04B-A3D1-AB23CED841DF}">
      <dgm:prSet/>
      <dgm:spPr/>
      <dgm:t>
        <a:bodyPr/>
        <a:lstStyle/>
        <a:p>
          <a:endParaRPr lang="en-US">
            <a:ln>
              <a:solidFill>
                <a:srgbClr val="0A55A3"/>
              </a:solidFill>
            </a:ln>
          </a:endParaRPr>
        </a:p>
      </dgm:t>
    </dgm:pt>
    <dgm:pt modelId="{81BF831D-FD49-9742-BC78-817EBF608CBA}">
      <dgm:prSet phldrT="[Text]" custT="1"/>
      <dgm:spPr>
        <a:solidFill>
          <a:srgbClr val="0A55A3">
            <a:alpha val="8000"/>
          </a:srgbClr>
        </a:solidFill>
        <a:ln w="9525">
          <a:solidFill>
            <a:srgbClr val="0A55A3"/>
          </a:solidFill>
        </a:ln>
      </dgm:spPr>
      <dgm:t>
        <a:bodyPr/>
        <a:lstStyle/>
        <a:p>
          <a:r>
            <a:rPr lang="fr-FR" sz="1900" b="1" noProof="0" dirty="0">
              <a:ln>
                <a:solidFill>
                  <a:srgbClr val="0A55A3"/>
                </a:solidFill>
              </a:ln>
              <a:latin typeface="Arial" panose="020B0604020202020204" pitchFamily="34" charset="0"/>
              <a:cs typeface="Arial" panose="020B0604020202020204" pitchFamily="34" charset="0"/>
            </a:rPr>
            <a:t>améliorer l’expérience &amp; la sécurité de l’utilisateur</a:t>
          </a:r>
          <a:endParaRPr lang="fr-FR" sz="1900" b="0" noProof="0" dirty="0">
            <a:ln>
              <a:solidFill>
                <a:srgbClr val="0A55A3"/>
              </a:solidFill>
            </a:ln>
            <a:latin typeface="Arial" panose="020B0604020202020204" pitchFamily="34" charset="0"/>
            <a:cs typeface="Arial" panose="020B0604020202020204" pitchFamily="34" charset="0"/>
          </a:endParaRPr>
        </a:p>
      </dgm:t>
    </dgm:pt>
    <dgm:pt modelId="{42E7DF81-22DC-B740-B17D-31CAEE2C803F}" type="parTrans" cxnId="{192290A5-1294-A143-9C49-77A255BFBCC3}">
      <dgm:prSet/>
      <dgm:spPr/>
      <dgm:t>
        <a:bodyPr/>
        <a:lstStyle/>
        <a:p>
          <a:endParaRPr lang="en-US">
            <a:ln>
              <a:solidFill>
                <a:srgbClr val="0A55A3"/>
              </a:solidFill>
            </a:ln>
          </a:endParaRPr>
        </a:p>
      </dgm:t>
    </dgm:pt>
    <dgm:pt modelId="{8457133F-43F5-0342-AFE8-7D198AF9EB77}" type="sibTrans" cxnId="{192290A5-1294-A143-9C49-77A255BFBCC3}">
      <dgm:prSet/>
      <dgm:spPr/>
      <dgm:t>
        <a:bodyPr/>
        <a:lstStyle/>
        <a:p>
          <a:endParaRPr lang="en-US">
            <a:ln>
              <a:solidFill>
                <a:srgbClr val="0A55A3"/>
              </a:solidFill>
            </a:ln>
          </a:endParaRPr>
        </a:p>
      </dgm:t>
    </dgm:pt>
    <dgm:pt modelId="{565B2232-2AF5-3247-A0CE-E5D3EC1EA6C7}" type="pres">
      <dgm:prSet presAssocID="{2BE3EE5B-7227-FA42-BA27-9A1A3EC9DA81}" presName="cycle" presStyleCnt="0">
        <dgm:presLayoutVars>
          <dgm:dir/>
          <dgm:resizeHandles val="exact"/>
        </dgm:presLayoutVars>
      </dgm:prSet>
      <dgm:spPr/>
    </dgm:pt>
    <dgm:pt modelId="{2911E7F8-BABF-1841-BF1F-934CD559DE40}" type="pres">
      <dgm:prSet presAssocID="{5ACBF109-4542-A740-826B-13BABED91060}" presName="node" presStyleLbl="node1" presStyleIdx="0" presStyleCnt="4" custScaleX="126534" custScaleY="143439">
        <dgm:presLayoutVars>
          <dgm:bulletEnabled val="1"/>
        </dgm:presLayoutVars>
      </dgm:prSet>
      <dgm:spPr/>
    </dgm:pt>
    <dgm:pt modelId="{A0D70CE1-9DA2-544E-8996-4140B990CAA8}" type="pres">
      <dgm:prSet presAssocID="{5ACBF109-4542-A740-826B-13BABED91060}" presName="spNode" presStyleCnt="0"/>
      <dgm:spPr/>
    </dgm:pt>
    <dgm:pt modelId="{88E09B21-4CA5-894C-A5AB-E84DED91B602}" type="pres">
      <dgm:prSet presAssocID="{F1FFC1D9-01A0-F94E-B427-6D598DC19BA4}" presName="sibTrans" presStyleLbl="sibTrans1D1" presStyleIdx="0" presStyleCnt="4"/>
      <dgm:spPr/>
    </dgm:pt>
    <dgm:pt modelId="{453E02BE-4560-FD49-B3D9-0BB31A822771}" type="pres">
      <dgm:prSet presAssocID="{82607F18-A60D-C54C-AB50-B29C05BDCFEB}" presName="node" presStyleLbl="node1" presStyleIdx="1" presStyleCnt="4" custScaleX="126534" custScaleY="143439" custRadScaleRad="103759" custRadScaleInc="-8961">
        <dgm:presLayoutVars>
          <dgm:bulletEnabled val="1"/>
        </dgm:presLayoutVars>
      </dgm:prSet>
      <dgm:spPr/>
    </dgm:pt>
    <dgm:pt modelId="{27819169-B868-D945-8EFB-A5C0A3F0DC85}" type="pres">
      <dgm:prSet presAssocID="{82607F18-A60D-C54C-AB50-B29C05BDCFEB}" presName="spNode" presStyleCnt="0"/>
      <dgm:spPr/>
    </dgm:pt>
    <dgm:pt modelId="{C62EC3AA-09D1-5A49-B8EC-BD66A69A6F50}" type="pres">
      <dgm:prSet presAssocID="{5494FEDD-A252-3E42-9A2C-B2E22EDAF8B3}" presName="sibTrans" presStyleLbl="sibTrans1D1" presStyleIdx="1" presStyleCnt="4"/>
      <dgm:spPr/>
    </dgm:pt>
    <dgm:pt modelId="{1E6C447F-D692-634C-9B33-735DCB2A7706}" type="pres">
      <dgm:prSet presAssocID="{4F4A145F-D030-0745-85FB-FE3C14912D0E}" presName="node" presStyleLbl="node1" presStyleIdx="2" presStyleCnt="4" custScaleX="126534" custScaleY="143439" custRadScaleRad="96124" custRadScaleInc="-9457">
        <dgm:presLayoutVars>
          <dgm:bulletEnabled val="1"/>
        </dgm:presLayoutVars>
      </dgm:prSet>
      <dgm:spPr/>
    </dgm:pt>
    <dgm:pt modelId="{0FDFF3AF-2E2A-FC47-AEA6-733AE195B1C0}" type="pres">
      <dgm:prSet presAssocID="{4F4A145F-D030-0745-85FB-FE3C14912D0E}" presName="spNode" presStyleCnt="0"/>
      <dgm:spPr/>
    </dgm:pt>
    <dgm:pt modelId="{1821FB31-416B-0843-BE80-436AF910F993}" type="pres">
      <dgm:prSet presAssocID="{8C14882E-1BBE-114B-9467-216E7A5BD070}" presName="sibTrans" presStyleLbl="sibTrans1D1" presStyleIdx="2" presStyleCnt="4"/>
      <dgm:spPr/>
    </dgm:pt>
    <dgm:pt modelId="{D0ABD29A-D89E-654C-BC61-212D2F966AC7}" type="pres">
      <dgm:prSet presAssocID="{81BF831D-FD49-9742-BC78-817EBF608CBA}" presName="node" presStyleLbl="node1" presStyleIdx="3" presStyleCnt="4" custScaleX="126534" custScaleY="143439" custRadScaleRad="101318" custRadScaleInc="5970">
        <dgm:presLayoutVars>
          <dgm:bulletEnabled val="1"/>
        </dgm:presLayoutVars>
      </dgm:prSet>
      <dgm:spPr/>
    </dgm:pt>
    <dgm:pt modelId="{003FE715-D328-FF44-B590-02B48FFD2FCB}" type="pres">
      <dgm:prSet presAssocID="{81BF831D-FD49-9742-BC78-817EBF608CBA}" presName="spNode" presStyleCnt="0"/>
      <dgm:spPr/>
    </dgm:pt>
    <dgm:pt modelId="{0E6053D8-0F8A-3149-A76F-98E11BF2036B}" type="pres">
      <dgm:prSet presAssocID="{8457133F-43F5-0342-AFE8-7D198AF9EB77}" presName="sibTrans" presStyleLbl="sibTrans1D1" presStyleIdx="3" presStyleCnt="4"/>
      <dgm:spPr/>
    </dgm:pt>
  </dgm:ptLst>
  <dgm:cxnLst>
    <dgm:cxn modelId="{B305A816-F13F-B445-B489-844B210560E4}" type="presOf" srcId="{4F4A145F-D030-0745-85FB-FE3C14912D0E}" destId="{1E6C447F-D692-634C-9B33-735DCB2A7706}" srcOrd="0" destOrd="0" presId="urn:microsoft.com/office/officeart/2005/8/layout/cycle6"/>
    <dgm:cxn modelId="{FC3E441D-DF4B-C04B-A3D1-AB23CED841DF}" srcId="{2BE3EE5B-7227-FA42-BA27-9A1A3EC9DA81}" destId="{82607F18-A60D-C54C-AB50-B29C05BDCFEB}" srcOrd="1" destOrd="0" parTransId="{CE47C0E1-7304-164F-925B-0540E8F2BF9C}" sibTransId="{5494FEDD-A252-3E42-9A2C-B2E22EDAF8B3}"/>
    <dgm:cxn modelId="{5E97BB20-EF8A-7247-AB42-2C80290662F3}" srcId="{2BE3EE5B-7227-FA42-BA27-9A1A3EC9DA81}" destId="{5ACBF109-4542-A740-826B-13BABED91060}" srcOrd="0" destOrd="0" parTransId="{9BF902A4-7774-D445-AB29-A555A1AE905A}" sibTransId="{F1FFC1D9-01A0-F94E-B427-6D598DC19BA4}"/>
    <dgm:cxn modelId="{5F2F305B-6778-E746-A6C0-9115ABF8432D}" type="presOf" srcId="{5ACBF109-4542-A740-826B-13BABED91060}" destId="{2911E7F8-BABF-1841-BF1F-934CD559DE40}" srcOrd="0" destOrd="0" presId="urn:microsoft.com/office/officeart/2005/8/layout/cycle6"/>
    <dgm:cxn modelId="{22C4664B-073A-1349-B90D-AA556860CE39}" type="presOf" srcId="{2BE3EE5B-7227-FA42-BA27-9A1A3EC9DA81}" destId="{565B2232-2AF5-3247-A0CE-E5D3EC1EA6C7}" srcOrd="0" destOrd="0" presId="urn:microsoft.com/office/officeart/2005/8/layout/cycle6"/>
    <dgm:cxn modelId="{CD23D798-07F2-CE46-A1A4-7629E3279F7A}" type="presOf" srcId="{8C14882E-1BBE-114B-9467-216E7A5BD070}" destId="{1821FB31-416B-0843-BE80-436AF910F993}" srcOrd="0" destOrd="0" presId="urn:microsoft.com/office/officeart/2005/8/layout/cycle6"/>
    <dgm:cxn modelId="{192290A5-1294-A143-9C49-77A255BFBCC3}" srcId="{2BE3EE5B-7227-FA42-BA27-9A1A3EC9DA81}" destId="{81BF831D-FD49-9742-BC78-817EBF608CBA}" srcOrd="3" destOrd="0" parTransId="{42E7DF81-22DC-B740-B17D-31CAEE2C803F}" sibTransId="{8457133F-43F5-0342-AFE8-7D198AF9EB77}"/>
    <dgm:cxn modelId="{79AE9CB0-62A4-C14E-81E9-30DB4C6A3C02}" type="presOf" srcId="{82607F18-A60D-C54C-AB50-B29C05BDCFEB}" destId="{453E02BE-4560-FD49-B3D9-0BB31A822771}" srcOrd="0" destOrd="0" presId="urn:microsoft.com/office/officeart/2005/8/layout/cycle6"/>
    <dgm:cxn modelId="{681D0DB1-A68D-B44A-AA81-B65A12ECEF05}" type="presOf" srcId="{81BF831D-FD49-9742-BC78-817EBF608CBA}" destId="{D0ABD29A-D89E-654C-BC61-212D2F966AC7}" srcOrd="0" destOrd="0" presId="urn:microsoft.com/office/officeart/2005/8/layout/cycle6"/>
    <dgm:cxn modelId="{B0412ECB-499D-754A-9E1C-CDF5DA151275}" type="presOf" srcId="{5494FEDD-A252-3E42-9A2C-B2E22EDAF8B3}" destId="{C62EC3AA-09D1-5A49-B8EC-BD66A69A6F50}" srcOrd="0" destOrd="0" presId="urn:microsoft.com/office/officeart/2005/8/layout/cycle6"/>
    <dgm:cxn modelId="{9F3159E7-4FAE-F941-AE28-2FA87E384C28}" type="presOf" srcId="{F1FFC1D9-01A0-F94E-B427-6D598DC19BA4}" destId="{88E09B21-4CA5-894C-A5AB-E84DED91B602}" srcOrd="0" destOrd="0" presId="urn:microsoft.com/office/officeart/2005/8/layout/cycle6"/>
    <dgm:cxn modelId="{71B4B9E9-1B5A-7041-8630-730844FEE704}" type="presOf" srcId="{8457133F-43F5-0342-AFE8-7D198AF9EB77}" destId="{0E6053D8-0F8A-3149-A76F-98E11BF2036B}" srcOrd="0" destOrd="0" presId="urn:microsoft.com/office/officeart/2005/8/layout/cycle6"/>
    <dgm:cxn modelId="{3644DFF4-18CE-764E-9E71-09A7ED1D2E66}" srcId="{2BE3EE5B-7227-FA42-BA27-9A1A3EC9DA81}" destId="{4F4A145F-D030-0745-85FB-FE3C14912D0E}" srcOrd="2" destOrd="0" parTransId="{FCD6F02D-5F14-2541-B1C5-3B2F3A5AD81C}" sibTransId="{8C14882E-1BBE-114B-9467-216E7A5BD070}"/>
    <dgm:cxn modelId="{00EFD128-768A-D748-B2D8-D57E75DAD1E2}" type="presParOf" srcId="{565B2232-2AF5-3247-A0CE-E5D3EC1EA6C7}" destId="{2911E7F8-BABF-1841-BF1F-934CD559DE40}" srcOrd="0" destOrd="0" presId="urn:microsoft.com/office/officeart/2005/8/layout/cycle6"/>
    <dgm:cxn modelId="{3AD17592-ACAD-F34B-A190-E24284413A88}" type="presParOf" srcId="{565B2232-2AF5-3247-A0CE-E5D3EC1EA6C7}" destId="{A0D70CE1-9DA2-544E-8996-4140B990CAA8}" srcOrd="1" destOrd="0" presId="urn:microsoft.com/office/officeart/2005/8/layout/cycle6"/>
    <dgm:cxn modelId="{675B810E-AEF7-D845-845B-948B2DCA85ED}" type="presParOf" srcId="{565B2232-2AF5-3247-A0CE-E5D3EC1EA6C7}" destId="{88E09B21-4CA5-894C-A5AB-E84DED91B602}" srcOrd="2" destOrd="0" presId="urn:microsoft.com/office/officeart/2005/8/layout/cycle6"/>
    <dgm:cxn modelId="{58DE8D5B-B146-784F-A925-930BCC206140}" type="presParOf" srcId="{565B2232-2AF5-3247-A0CE-E5D3EC1EA6C7}" destId="{453E02BE-4560-FD49-B3D9-0BB31A822771}" srcOrd="3" destOrd="0" presId="urn:microsoft.com/office/officeart/2005/8/layout/cycle6"/>
    <dgm:cxn modelId="{039E44DF-445A-FE44-AE42-F3925949EF56}" type="presParOf" srcId="{565B2232-2AF5-3247-A0CE-E5D3EC1EA6C7}" destId="{27819169-B868-D945-8EFB-A5C0A3F0DC85}" srcOrd="4" destOrd="0" presId="urn:microsoft.com/office/officeart/2005/8/layout/cycle6"/>
    <dgm:cxn modelId="{6AD12105-7255-9846-8619-F604C53D0AE8}" type="presParOf" srcId="{565B2232-2AF5-3247-A0CE-E5D3EC1EA6C7}" destId="{C62EC3AA-09D1-5A49-B8EC-BD66A69A6F50}" srcOrd="5" destOrd="0" presId="urn:microsoft.com/office/officeart/2005/8/layout/cycle6"/>
    <dgm:cxn modelId="{EA2DA4C4-CD7A-9B49-AB2C-E8968479A6EB}" type="presParOf" srcId="{565B2232-2AF5-3247-A0CE-E5D3EC1EA6C7}" destId="{1E6C447F-D692-634C-9B33-735DCB2A7706}" srcOrd="6" destOrd="0" presId="urn:microsoft.com/office/officeart/2005/8/layout/cycle6"/>
    <dgm:cxn modelId="{FCBDE45B-BB39-BC40-A545-6E03BEE71CDB}" type="presParOf" srcId="{565B2232-2AF5-3247-A0CE-E5D3EC1EA6C7}" destId="{0FDFF3AF-2E2A-FC47-AEA6-733AE195B1C0}" srcOrd="7" destOrd="0" presId="urn:microsoft.com/office/officeart/2005/8/layout/cycle6"/>
    <dgm:cxn modelId="{F76FE6F1-F28A-2247-A452-645C640AAF30}" type="presParOf" srcId="{565B2232-2AF5-3247-A0CE-E5D3EC1EA6C7}" destId="{1821FB31-416B-0843-BE80-436AF910F993}" srcOrd="8" destOrd="0" presId="urn:microsoft.com/office/officeart/2005/8/layout/cycle6"/>
    <dgm:cxn modelId="{D48E14A5-62F0-5D4B-9803-EF21555FE847}" type="presParOf" srcId="{565B2232-2AF5-3247-A0CE-E5D3EC1EA6C7}" destId="{D0ABD29A-D89E-654C-BC61-212D2F966AC7}" srcOrd="9" destOrd="0" presId="urn:microsoft.com/office/officeart/2005/8/layout/cycle6"/>
    <dgm:cxn modelId="{0F25FF81-6A08-2540-ADCB-3F70D17EE01F}" type="presParOf" srcId="{565B2232-2AF5-3247-A0CE-E5D3EC1EA6C7}" destId="{003FE715-D328-FF44-B590-02B48FFD2FCB}" srcOrd="10" destOrd="0" presId="urn:microsoft.com/office/officeart/2005/8/layout/cycle6"/>
    <dgm:cxn modelId="{26C2278E-276D-A44A-8349-046E1F87C1BC}" type="presParOf" srcId="{565B2232-2AF5-3247-A0CE-E5D3EC1EA6C7}" destId="{0E6053D8-0F8A-3149-A76F-98E11BF2036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8BF-087D-4162-BC05-8D7F4AE36DB5}">
      <dsp:nvSpPr>
        <dsp:cNvPr id="0" name=""/>
        <dsp:cNvSpPr/>
      </dsp:nvSpPr>
      <dsp:spPr>
        <a:xfrm rot="16200000">
          <a:off x="17470" y="243768"/>
          <a:ext cx="3021800" cy="3023885"/>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0" kern="1200" noProof="0" dirty="0">
              <a:solidFill>
                <a:srgbClr val="0A55A3"/>
              </a:solidFill>
              <a:effectLst/>
              <a:latin typeface="Arial" panose="020B0604020202020204" pitchFamily="34" charset="0"/>
              <a:ea typeface="+mn-ea"/>
              <a:cs typeface="Arial" panose="020B0604020202020204" pitchFamily="34" charset="0"/>
            </a:rPr>
            <a:t>ISO 24521 </a:t>
          </a:r>
          <a:r>
            <a:rPr lang="fr-FR" sz="2000" b="0" i="0" kern="1200" noProof="0" dirty="0">
              <a:solidFill>
                <a:srgbClr val="0A55A3"/>
              </a:solidFill>
              <a:effectLst/>
              <a:latin typeface="Arial" panose="020B0604020202020204" pitchFamily="34" charset="0"/>
              <a:ea typeface="+mn-ea"/>
              <a:cs typeface="Arial" panose="020B0604020202020204" pitchFamily="34" charset="0"/>
            </a:rPr>
            <a:t>optimise les services d’eaux usées </a:t>
          </a:r>
          <a:r>
            <a:rPr lang="fr-FR" sz="2000" b="1" i="0" kern="1200" noProof="0" dirty="0">
              <a:solidFill>
                <a:srgbClr val="0A55A3"/>
              </a:solidFill>
              <a:effectLst/>
              <a:latin typeface="Arial" panose="020B0604020202020204" pitchFamily="34" charset="0"/>
              <a:ea typeface="+mn-ea"/>
              <a:cs typeface="Arial" panose="020B0604020202020204" pitchFamily="34" charset="0"/>
            </a:rPr>
            <a:t>existants</a:t>
          </a:r>
          <a:endParaRPr lang="fr-FR" sz="2000" b="1" kern="1200" noProof="0" dirty="0">
            <a:solidFill>
              <a:srgbClr val="0A55A3"/>
            </a:solidFill>
            <a:latin typeface="Arial" panose="020B0604020202020204" pitchFamily="34" charset="0"/>
            <a:cs typeface="Arial" panose="020B0604020202020204" pitchFamily="34" charset="0"/>
          </a:endParaRPr>
        </a:p>
      </dsp:txBody>
      <dsp:txXfrm rot="5400000">
        <a:off x="16428" y="1000260"/>
        <a:ext cx="2495070" cy="1510900"/>
      </dsp:txXfrm>
    </dsp:sp>
    <dsp:sp modelId="{BE5ED643-47B0-4315-AFAC-4A3C7EC08E97}">
      <dsp:nvSpPr>
        <dsp:cNvPr id="0" name=""/>
        <dsp:cNvSpPr/>
      </dsp:nvSpPr>
      <dsp:spPr>
        <a:xfrm rot="5400000">
          <a:off x="3197464" y="252432"/>
          <a:ext cx="3021800" cy="3023885"/>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0" kern="1200" noProof="0" dirty="0">
              <a:solidFill>
                <a:srgbClr val="0A55A3"/>
              </a:solidFill>
              <a:effectLst/>
              <a:latin typeface="Arial" panose="020B0604020202020204" pitchFamily="34" charset="0"/>
              <a:ea typeface="+mn-ea"/>
              <a:cs typeface="Arial" panose="020B0604020202020204" pitchFamily="34" charset="0"/>
            </a:rPr>
            <a:t>ISO 30500  </a:t>
          </a:r>
          <a:r>
            <a:rPr lang="fr-FR" sz="2000" b="0" i="0" kern="1200" noProof="0" dirty="0">
              <a:solidFill>
                <a:srgbClr val="0A55A3"/>
              </a:solidFill>
              <a:effectLst/>
              <a:latin typeface="Arial" panose="020B0604020202020204" pitchFamily="34" charset="0"/>
              <a:ea typeface="+mn-ea"/>
              <a:cs typeface="Arial" panose="020B0604020202020204" pitchFamily="34" charset="0"/>
            </a:rPr>
            <a:t>favorise </a:t>
          </a:r>
          <a:r>
            <a:rPr lang="fr-FR" sz="2000" b="0" i="0" kern="1200" baseline="0" noProof="0" dirty="0">
              <a:solidFill>
                <a:srgbClr val="0A55A3"/>
              </a:solidFill>
              <a:effectLst/>
              <a:latin typeface="Arial" panose="020B0604020202020204" pitchFamily="34" charset="0"/>
              <a:ea typeface="+mn-ea"/>
              <a:cs typeface="Arial" panose="020B0604020202020204" pitchFamily="34" charset="0"/>
            </a:rPr>
            <a:t> le développement de </a:t>
          </a:r>
          <a:r>
            <a:rPr lang="fr-FR" sz="2000" b="1" i="0" kern="1200" baseline="0" noProof="0" dirty="0">
              <a:solidFill>
                <a:srgbClr val="0A55A3"/>
              </a:solidFill>
              <a:effectLst/>
              <a:latin typeface="Arial" panose="020B0604020202020204" pitchFamily="34" charset="0"/>
              <a:ea typeface="+mn-ea"/>
              <a:cs typeface="Arial" panose="020B0604020202020204" pitchFamily="34" charset="0"/>
            </a:rPr>
            <a:t>nouvelles</a:t>
          </a:r>
          <a:r>
            <a:rPr lang="fr-FR" sz="2000" b="0" i="0" kern="1200" noProof="0" dirty="0">
              <a:solidFill>
                <a:srgbClr val="0A55A3"/>
              </a:solidFill>
              <a:effectLst/>
              <a:latin typeface="Arial" panose="020B0604020202020204" pitchFamily="34" charset="0"/>
              <a:ea typeface="+mn-ea"/>
              <a:cs typeface="Arial" panose="020B0604020202020204" pitchFamily="34" charset="0"/>
            </a:rPr>
            <a:t> technologies et  solutions</a:t>
          </a:r>
          <a:endParaRPr lang="fr-FR" sz="2000" kern="1200" noProof="0" dirty="0">
            <a:solidFill>
              <a:srgbClr val="0A55A3"/>
            </a:solidFill>
            <a:latin typeface="Arial" panose="020B0604020202020204" pitchFamily="34" charset="0"/>
            <a:cs typeface="Arial" panose="020B0604020202020204" pitchFamily="34" charset="0"/>
          </a:endParaRPr>
        </a:p>
      </dsp:txBody>
      <dsp:txXfrm rot="-5400000">
        <a:off x="3725237" y="1008925"/>
        <a:ext cx="2495070" cy="1510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E7F8-BABF-1841-BF1F-934CD559DE40}">
      <dsp:nvSpPr>
        <dsp:cNvPr id="0" name=""/>
        <dsp:cNvSpPr/>
      </dsp:nvSpPr>
      <dsp:spPr>
        <a:xfrm>
          <a:off x="2062873" y="-241812"/>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protéger la santé publique </a:t>
          </a:r>
          <a:r>
            <a:rPr lang="fr-FR" sz="1900" b="0" kern="1200" noProof="0" dirty="0">
              <a:ln>
                <a:solidFill>
                  <a:srgbClr val="0A55A3"/>
                </a:solidFill>
              </a:ln>
              <a:latin typeface="Arial" panose="020B0604020202020204" pitchFamily="34" charset="0"/>
              <a:cs typeface="Arial" panose="020B0604020202020204" pitchFamily="34" charset="0"/>
            </a:rPr>
            <a:t> </a:t>
          </a:r>
        </a:p>
      </dsp:txBody>
      <dsp:txXfrm>
        <a:off x="2141382" y="-163303"/>
        <a:ext cx="2025633" cy="1451247"/>
      </dsp:txXfrm>
    </dsp:sp>
    <dsp:sp modelId="{88E09B21-4CA5-894C-A5AB-E84DED91B602}">
      <dsp:nvSpPr>
        <dsp:cNvPr id="0" name=""/>
        <dsp:cNvSpPr/>
      </dsp:nvSpPr>
      <dsp:spPr>
        <a:xfrm>
          <a:off x="1430481" y="648771"/>
          <a:ext cx="3707099" cy="3707099"/>
        </a:xfrm>
        <a:custGeom>
          <a:avLst/>
          <a:gdLst/>
          <a:ahLst/>
          <a:cxnLst/>
          <a:rect l="0" t="0" r="0" b="0"/>
          <a:pathLst>
            <a:path>
              <a:moveTo>
                <a:pt x="2822380" y="273355"/>
              </a:moveTo>
              <a:arcTo wR="1853549" hR="1853549" stAng="18090768" swAng="15764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E02BE-4560-FD49-B3D9-0BB31A822771}">
      <dsp:nvSpPr>
        <dsp:cNvPr id="0" name=""/>
        <dsp:cNvSpPr/>
      </dsp:nvSpPr>
      <dsp:spPr>
        <a:xfrm>
          <a:off x="3983981" y="152153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protéger les opérateurs &amp; agents</a:t>
          </a:r>
          <a:r>
            <a:rPr lang="fr-FR" sz="1900" b="1" kern="1200" baseline="0" noProof="0" dirty="0">
              <a:ln>
                <a:solidFill>
                  <a:srgbClr val="0A55A3"/>
                </a:solidFill>
              </a:ln>
              <a:latin typeface="Arial" panose="020B0604020202020204" pitchFamily="34" charset="0"/>
              <a:cs typeface="Arial" panose="020B0604020202020204" pitchFamily="34" charset="0"/>
            </a:rPr>
            <a:t> sur le terrain</a:t>
          </a:r>
          <a:endParaRPr lang="fr-FR" sz="1900" kern="1200" noProof="0" dirty="0">
            <a:ln>
              <a:solidFill>
                <a:srgbClr val="0A55A3"/>
              </a:solidFill>
            </a:ln>
            <a:latin typeface="Arial" panose="020B0604020202020204" pitchFamily="34" charset="0"/>
            <a:cs typeface="Arial" panose="020B0604020202020204" pitchFamily="34" charset="0"/>
          </a:endParaRPr>
        </a:p>
      </dsp:txBody>
      <dsp:txXfrm>
        <a:off x="4062490" y="1600042"/>
        <a:ext cx="2025633" cy="1451247"/>
      </dsp:txXfrm>
    </dsp:sp>
    <dsp:sp modelId="{C62EC3AA-09D1-5A49-B8EC-BD66A69A6F50}">
      <dsp:nvSpPr>
        <dsp:cNvPr id="0" name=""/>
        <dsp:cNvSpPr/>
      </dsp:nvSpPr>
      <dsp:spPr>
        <a:xfrm>
          <a:off x="1493473" y="328589"/>
          <a:ext cx="3707099" cy="3707099"/>
        </a:xfrm>
        <a:custGeom>
          <a:avLst/>
          <a:gdLst/>
          <a:ahLst/>
          <a:cxnLst/>
          <a:rect l="0" t="0" r="0" b="0"/>
          <a:pathLst>
            <a:path>
              <a:moveTo>
                <a:pt x="3442074" y="2808660"/>
              </a:moveTo>
              <a:arcTo wR="1853549" hR="1853549" stAng="1861000" swAng="15931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6C447F-D692-634C-9B33-735DCB2A7706}">
      <dsp:nvSpPr>
        <dsp:cNvPr id="0" name=""/>
        <dsp:cNvSpPr/>
      </dsp:nvSpPr>
      <dsp:spPr>
        <a:xfrm>
          <a:off x="2151061" y="3391259"/>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promouvoir le développement communautaire durable</a:t>
          </a:r>
          <a:endParaRPr lang="fr-FR" sz="1900" kern="1200" noProof="0" dirty="0">
            <a:ln>
              <a:solidFill>
                <a:srgbClr val="0A55A3"/>
              </a:solidFill>
            </a:ln>
            <a:latin typeface="Arial" panose="020B0604020202020204" pitchFamily="34" charset="0"/>
            <a:cs typeface="Arial" panose="020B0604020202020204" pitchFamily="34" charset="0"/>
          </a:endParaRPr>
        </a:p>
      </dsp:txBody>
      <dsp:txXfrm>
        <a:off x="2229570" y="3469768"/>
        <a:ext cx="2025633" cy="1451247"/>
      </dsp:txXfrm>
    </dsp:sp>
    <dsp:sp modelId="{1821FB31-416B-0843-BE80-436AF910F993}">
      <dsp:nvSpPr>
        <dsp:cNvPr id="0" name=""/>
        <dsp:cNvSpPr/>
      </dsp:nvSpPr>
      <dsp:spPr>
        <a:xfrm>
          <a:off x="1202561" y="417228"/>
          <a:ext cx="3707099" cy="3707099"/>
        </a:xfrm>
        <a:custGeom>
          <a:avLst/>
          <a:gdLst/>
          <a:ahLst/>
          <a:cxnLst/>
          <a:rect l="0" t="0" r="0" b="0"/>
          <a:pathLst>
            <a:path>
              <a:moveTo>
                <a:pt x="939580" y="3466096"/>
              </a:moveTo>
              <a:arcTo wR="1853549" hR="1853549" stAng="7172638" swAng="18855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ABD29A-D89E-654C-BC61-212D2F966AC7}">
      <dsp:nvSpPr>
        <dsp:cNvPr id="0" name=""/>
        <dsp:cNvSpPr/>
      </dsp:nvSpPr>
      <dsp:spPr>
        <a:xfrm>
          <a:off x="185811" y="155304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noProof="0" dirty="0">
              <a:ln>
                <a:solidFill>
                  <a:srgbClr val="0A55A3"/>
                </a:solidFill>
              </a:ln>
              <a:latin typeface="Arial" panose="020B0604020202020204" pitchFamily="34" charset="0"/>
              <a:cs typeface="Arial" panose="020B0604020202020204" pitchFamily="34" charset="0"/>
            </a:rPr>
            <a:t>améliorer l’expérience &amp; la sécurité de l’utilisateur</a:t>
          </a:r>
          <a:endParaRPr lang="fr-FR" sz="1900" b="0" kern="1200" noProof="0" dirty="0">
            <a:ln>
              <a:solidFill>
                <a:srgbClr val="0A55A3"/>
              </a:solidFill>
            </a:ln>
            <a:latin typeface="Arial" panose="020B0604020202020204" pitchFamily="34" charset="0"/>
            <a:cs typeface="Arial" panose="020B0604020202020204" pitchFamily="34" charset="0"/>
          </a:endParaRPr>
        </a:p>
      </dsp:txBody>
      <dsp:txXfrm>
        <a:off x="264320" y="1631552"/>
        <a:ext cx="2025633" cy="1451247"/>
      </dsp:txXfrm>
    </dsp:sp>
    <dsp:sp modelId="{0E6053D8-0F8A-3149-A76F-98E11BF2036B}">
      <dsp:nvSpPr>
        <dsp:cNvPr id="0" name=""/>
        <dsp:cNvSpPr/>
      </dsp:nvSpPr>
      <dsp:spPr>
        <a:xfrm>
          <a:off x="1256199" y="593710"/>
          <a:ext cx="3707099" cy="3707099"/>
        </a:xfrm>
        <a:custGeom>
          <a:avLst/>
          <a:gdLst/>
          <a:ahLst/>
          <a:cxnLst/>
          <a:rect l="0" t="0" r="0" b="0"/>
          <a:pathLst>
            <a:path>
              <a:moveTo>
                <a:pt x="234123" y="951825"/>
              </a:moveTo>
              <a:arcTo wR="1853549" hR="1853549" stAng="12546588" swAng="15742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F9C2CC1-78D1-F74F-A143-A8C6013D1B30}" type="datetimeFigureOut">
              <a:rPr lang="en-US" smtClean="0"/>
              <a:t>6/16/2026</a:t>
            </a:fld>
            <a:endParaRPr lang="en-US"/>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6A42A14-ACC8-4140-8B4A-5E6F6AC37544}" type="slidenum">
              <a:rPr lang="en-US" smtClean="0"/>
              <a:t>‹#›</a:t>
            </a:fld>
            <a:endParaRPr lang="en-US"/>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39FED7F-2DB6-3C4E-A6FC-5467CCE30A76}" type="datetimeFigureOut">
              <a:rPr lang="en-US" smtClean="0"/>
              <a:t>6/16/2026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E93119-44EB-4843-BB2D-287C2286127C}" type="slidenum">
              <a:rPr lang="en-US" smtClean="0"/>
              <a:t>‹#›</a:t>
            </a:fld>
            <a:endParaRPr lang="en-US"/>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nitation.ansi.org/Standard/StandardAdoptionM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nitation.ansi.org/Downlo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zn61wIUbN7k" TargetMode="External"/><Relationship Id="rId7" Type="http://schemas.openxmlformats.org/officeDocument/2006/relationships/hyperlink" Target="https://v.youku.com/v_show/id_XNDc4MjcyOTg3Ng==.html?spm=a2hbt.13141534.app.5~5!2~5!2~5~5~5!2~5~5!2~5!2~5!2~5~5!5~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3bYncEG8Y8U" TargetMode="External"/><Relationship Id="rId5" Type="http://schemas.openxmlformats.org/officeDocument/2006/relationships/hyperlink" Target="https://www.youtube.com/watch?v=R29RXSfCxjk" TargetMode="External"/><Relationship Id="rId4" Type="http://schemas.openxmlformats.org/officeDocument/2006/relationships/hyperlink" Target="https://www.youtube.com/watch?v=Qkzcp9bm8fQ"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13bG0cFeuLQ" TargetMode="External"/><Relationship Id="rId7" Type="http://schemas.openxmlformats.org/officeDocument/2006/relationships/hyperlink" Target="https://v.youku.com/v_show/id_XNDY2MzIxMzIxMg==.html?spm=a2hbt.13141534.app.5~5!2~5!2~5~5~5!2~5~5!2~5!2~5!2~5~5!6~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QGnZL4zCvrk" TargetMode="External"/><Relationship Id="rId5" Type="http://schemas.openxmlformats.org/officeDocument/2006/relationships/hyperlink" Target="https://www.youtube.com/watch?v=mbpXRaz9gs4" TargetMode="External"/><Relationship Id="rId4" Type="http://schemas.openxmlformats.org/officeDocument/2006/relationships/hyperlink" Target="https://www.youtube.com/watch?v=Qkzcp9bm8f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2</a:t>
            </a:fld>
            <a:endParaRPr lang="en-US"/>
          </a:p>
        </p:txBody>
      </p:sp>
    </p:spTree>
    <p:extLst>
      <p:ext uri="{BB962C8B-B14F-4D97-AF65-F5344CB8AC3E}">
        <p14:creationId xmlns:p14="http://schemas.microsoft.com/office/powerpoint/2010/main" val="4485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baseline="0" noProof="0" dirty="0"/>
              <a:t>Veuillez visiter </a:t>
            </a:r>
            <a:r>
              <a:rPr lang="fr-FR" noProof="0" dirty="0">
                <a:hlinkClick r:id="rId3"/>
              </a:rPr>
              <a:t>https://sanitation.ansi.org/Standard/StandardAdoptionMap</a:t>
            </a:r>
            <a:r>
              <a:rPr lang="fr-FR" noProof="0" dirty="0"/>
              <a:t> pour</a:t>
            </a:r>
            <a:r>
              <a:rPr lang="fr-FR" baseline="0" noProof="0" dirty="0"/>
              <a:t> voir la dernière carte en date</a:t>
            </a:r>
          </a:p>
        </p:txBody>
      </p:sp>
    </p:spTree>
    <p:extLst>
      <p:ext uri="{BB962C8B-B14F-4D97-AF65-F5344CB8AC3E}">
        <p14:creationId xmlns:p14="http://schemas.microsoft.com/office/powerpoint/2010/main" val="383692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La norme ISO 24521 complète deux autres normes, à savoir: l'ISO 24510, qui propose des lignes directrices pour l'évaluation et l'amélioration des services aux utilisateurs; et ISO 24511, qui comporte des lignes directrices pour la gestion des services publics d'assainissement et l'évaluation des services d'assainissement. Cet exposé ne s’étend pas sur la normes</a:t>
            </a:r>
            <a:r>
              <a:rPr lang="fr-FR" sz="1200" kern="1200" baseline="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ISO 24510 et ISO 24511.  Toutefois, nous tenons à vous signaler à toutes fins utiles, que l’ANSI ou votre ONN sont à même de vous orienter pour obtenir des informations supplémentaires à leur sujet.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12</a:t>
            </a:fld>
            <a:endParaRPr lang="en-US"/>
          </a:p>
        </p:txBody>
      </p:sp>
    </p:spTree>
    <p:extLst>
      <p:ext uri="{BB962C8B-B14F-4D97-AF65-F5344CB8AC3E}">
        <p14:creationId xmlns:p14="http://schemas.microsoft.com/office/powerpoint/2010/main" val="219474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Vous pouvez obtenir ces normes à travers votre organisme national de normalisation</a:t>
            </a:r>
            <a:r>
              <a:rPr lang="fr-FR" baseline="0" noProof="0" dirty="0"/>
              <a:t> ou en les téléchargeant gratuitement à cette adresse</a:t>
            </a:r>
            <a:r>
              <a:rPr lang="en-US" baseline="0" noProof="0" dirty="0"/>
              <a:t> </a:t>
            </a:r>
            <a:r>
              <a:rPr lang="en-US" baseline="0" dirty="0"/>
              <a:t>: </a:t>
            </a:r>
            <a:r>
              <a:rPr lang="en-US" dirty="0">
                <a:hlinkClick r:id="rId3"/>
              </a:rPr>
              <a:t>https://sanitation.ansi.org/Download</a:t>
            </a:r>
            <a:r>
              <a:rPr lang="en-US" dirty="0"/>
              <a:t>. </a:t>
            </a:r>
          </a:p>
        </p:txBody>
      </p:sp>
      <p:sp>
        <p:nvSpPr>
          <p:cNvPr id="4" name="Slide Number Placeholder 3"/>
          <p:cNvSpPr>
            <a:spLocks noGrp="1"/>
          </p:cNvSpPr>
          <p:nvPr>
            <p:ph type="sldNum" sz="quarter" idx="10"/>
          </p:nvPr>
        </p:nvSpPr>
        <p:spPr/>
        <p:txBody>
          <a:bodyPr/>
          <a:lstStyle/>
          <a:p>
            <a:fld id="{79E93119-44EB-4843-BB2D-287C2286127C}" type="slidenum">
              <a:rPr lang="en-US" smtClean="0"/>
              <a:t>13</a:t>
            </a:fld>
            <a:endParaRPr lang="en-US"/>
          </a:p>
        </p:txBody>
      </p:sp>
    </p:spTree>
    <p:extLst>
      <p:ext uri="{BB962C8B-B14F-4D97-AF65-F5344CB8AC3E}">
        <p14:creationId xmlns:p14="http://schemas.microsoft.com/office/powerpoint/2010/main" val="203648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Pourquoi est-elle importante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mise en rapport de différents éléments permet d’apprécier combien une norme nationale peut être bénéfique à nous tous et ce, bien au-delà des experts et des ingénieurs qui l’auront élaborée.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Il s'agit, effectivement, de </a:t>
            </a:r>
            <a:r>
              <a:rPr kumimoji="0" lang="fr-FR" sz="1200" b="1" i="0" u="none" strike="noStrike" kern="1200" cap="none" spc="0" normalizeH="0" baseline="0" noProof="0" dirty="0">
                <a:ln>
                  <a:noFill/>
                </a:ln>
                <a:solidFill>
                  <a:prstClr val="black"/>
                </a:solidFill>
                <a:effectLst/>
                <a:uLnTx/>
                <a:uFillTx/>
                <a:latin typeface="+mn-lt"/>
                <a:ea typeface="+mn-ea"/>
                <a:cs typeface="+mn-cs"/>
              </a:rPr>
              <a:t>protéger la santé de nos familles et de nos enfants</a:t>
            </a:r>
            <a:r>
              <a:rPr kumimoji="0" lang="fr-FR" sz="1200" b="0" i="0" u="none" strike="noStrike" kern="1200" cap="none" spc="0" normalizeH="0" baseline="0" noProof="0" dirty="0">
                <a:ln>
                  <a:noFill/>
                </a:ln>
                <a:solidFill>
                  <a:prstClr val="black"/>
                </a:solidFill>
                <a:effectLst/>
                <a:uLnTx/>
                <a:uFillTx/>
                <a:latin typeface="+mn-lt"/>
                <a:ea typeface="+mn-ea"/>
                <a:cs typeface="+mn-cs"/>
              </a:rPr>
              <a:t>, et </a:t>
            </a:r>
            <a:r>
              <a:rPr kumimoji="0" lang="fr-FR" sz="1200" b="1" i="0" u="none" strike="noStrike" kern="1200" cap="none" spc="0" normalizeH="0" baseline="0" noProof="0" dirty="0">
                <a:ln>
                  <a:noFill/>
                </a:ln>
                <a:solidFill>
                  <a:prstClr val="black"/>
                </a:solidFill>
                <a:effectLst/>
                <a:uLnTx/>
                <a:uFillTx/>
                <a:latin typeface="+mn-lt"/>
                <a:ea typeface="+mn-ea"/>
                <a:cs typeface="+mn-cs"/>
              </a:rPr>
              <a:t>de promouvoir un développement communautaire durable </a:t>
            </a:r>
            <a:r>
              <a:rPr kumimoji="0" lang="fr-FR" sz="1200" b="0" i="0" u="none" strike="noStrike" kern="1200" cap="none" spc="0" normalizeH="0" baseline="0" noProof="0" dirty="0">
                <a:ln>
                  <a:noFill/>
                </a:ln>
                <a:solidFill>
                  <a:prstClr val="black"/>
                </a:solidFill>
                <a:effectLst/>
                <a:uLnTx/>
                <a:uFillTx/>
                <a:latin typeface="+mn-lt"/>
                <a:ea typeface="+mn-ea"/>
                <a:cs typeface="+mn-cs"/>
              </a:rPr>
              <a:t>susceptible de favoriser la </a:t>
            </a:r>
            <a:r>
              <a:rPr kumimoji="0" lang="fr-FR" sz="1200" b="1" i="0" u="none" strike="noStrike" kern="1200" cap="none" spc="0" normalizeH="0" baseline="0" noProof="0" dirty="0">
                <a:ln>
                  <a:noFill/>
                </a:ln>
                <a:solidFill>
                  <a:prstClr val="black"/>
                </a:solidFill>
                <a:effectLst/>
                <a:uLnTx/>
                <a:uFillTx/>
                <a:latin typeface="+mn-lt"/>
                <a:ea typeface="+mn-ea"/>
                <a:cs typeface="+mn-cs"/>
              </a:rPr>
              <a:t>croissance économique</a:t>
            </a:r>
            <a:r>
              <a:rPr kumimoji="0" lang="fr-FR" sz="1200" b="0" i="0" u="none" strike="noStrike" kern="1200" cap="none" spc="0" normalizeH="0" baseline="0" noProof="0" dirty="0">
                <a:ln>
                  <a:noFill/>
                </a:ln>
                <a:solidFill>
                  <a:prstClr val="black"/>
                </a:solidFill>
                <a:effectLst/>
                <a:uLnTx/>
                <a:uFillTx/>
                <a:latin typeface="+mn-lt"/>
                <a:ea typeface="+mn-ea"/>
                <a:cs typeface="+mn-cs"/>
              </a:rPr>
              <a:t> enfin de compte.</a:t>
            </a:r>
            <a:endParaRPr kumimoji="0" lang="fr-FR"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fr-FR"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14</a:t>
            </a:fld>
            <a:endParaRPr lang="en-US"/>
          </a:p>
        </p:txBody>
      </p:sp>
    </p:spTree>
    <p:extLst>
      <p:ext uri="{BB962C8B-B14F-4D97-AF65-F5344CB8AC3E}">
        <p14:creationId xmlns:p14="http://schemas.microsoft.com/office/powerpoint/2010/main" val="401584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La norme ISO 24521 peut permettre à certains de relever les plus grands défis auxquels nos communautés sont confrontées en ce qui concerne l'optimisation des systèmes d'assainissement autonomes.  Voici les quatre points clés à retenir, qui sont développés davantage dans les diapositives suivantes.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Simplement dit, la norme ISO 25421 peut favoriser la protection des employés contre les situations dangereuses et les matières dangereuses avec lesquelles ils entrent en contact au quotidien.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Les quatre principaux objectifs des services de base de traitement sur place des eaux usées d’origine ménagère sont les suivants:</a:t>
            </a:r>
          </a:p>
          <a:p>
            <a:pPr marL="171450" indent="-171450">
              <a:buFontTx/>
              <a:buChar char="-"/>
            </a:pPr>
            <a:r>
              <a:rPr lang="fr-FR" sz="1200" kern="1200" noProof="0" dirty="0">
                <a:solidFill>
                  <a:schemeClr val="tx1"/>
                </a:solidFill>
                <a:effectLst/>
                <a:latin typeface="+mn-lt"/>
                <a:ea typeface="+mn-ea"/>
                <a:cs typeface="+mn-cs"/>
              </a:rPr>
              <a:t>la santé et la sécurité publiques;</a:t>
            </a:r>
          </a:p>
          <a:p>
            <a:pPr marL="171450" indent="-171450">
              <a:buFontTx/>
              <a:buChar char="-"/>
            </a:pPr>
            <a:r>
              <a:rPr lang="fr-FR" sz="1200" kern="1200" noProof="0" dirty="0">
                <a:solidFill>
                  <a:schemeClr val="tx1"/>
                </a:solidFill>
                <a:effectLst/>
                <a:latin typeface="+mn-lt"/>
                <a:ea typeface="+mn-ea"/>
                <a:cs typeface="+mn-cs"/>
              </a:rPr>
              <a:t>la santé et la sécurité au travail;</a:t>
            </a:r>
          </a:p>
          <a:p>
            <a:pPr marL="171450" indent="-171450">
              <a:buFontTx/>
              <a:buChar char="-"/>
            </a:pPr>
            <a:r>
              <a:rPr lang="fr-FR" sz="1200" kern="1200" noProof="0" dirty="0">
                <a:solidFill>
                  <a:schemeClr val="tx1"/>
                </a:solidFill>
                <a:effectLst/>
                <a:latin typeface="+mn-lt"/>
                <a:ea typeface="+mn-ea"/>
                <a:cs typeface="+mn-cs"/>
              </a:rPr>
              <a:t>la protection environnementale;</a:t>
            </a:r>
          </a:p>
          <a:p>
            <a:pPr marL="171450" indent="-171450">
              <a:buFontTx/>
              <a:buChar char="-"/>
            </a:pPr>
            <a:r>
              <a:rPr lang="fr-FR" sz="1200" kern="1200" noProof="0" dirty="0">
                <a:solidFill>
                  <a:schemeClr val="tx1"/>
                </a:solidFill>
                <a:effectLst/>
                <a:latin typeface="+mn-lt"/>
                <a:ea typeface="+mn-ea"/>
                <a:cs typeface="+mn-cs"/>
              </a:rPr>
              <a:t>le développement durable </a:t>
            </a:r>
          </a:p>
          <a:p>
            <a:pPr marL="0" indent="0">
              <a:buFontTx/>
              <a:buNone/>
            </a:pPr>
            <a:endParaRPr lang="fr-FR" sz="1200" kern="1200" noProof="0" dirty="0">
              <a:solidFill>
                <a:schemeClr val="tx1"/>
              </a:solidFill>
              <a:effectLst/>
              <a:latin typeface="+mn-lt"/>
              <a:ea typeface="+mn-ea"/>
              <a:cs typeface="+mn-cs"/>
            </a:endParaRPr>
          </a:p>
          <a:p>
            <a:pPr marL="0" indent="0">
              <a:buFontTx/>
              <a:buNone/>
            </a:pPr>
            <a:r>
              <a:rPr lang="fr-FR" sz="1200" kern="1200" noProof="0" dirty="0">
                <a:solidFill>
                  <a:schemeClr val="tx1"/>
                </a:solidFill>
                <a:effectLst/>
                <a:latin typeface="+mn-lt"/>
                <a:ea typeface="+mn-ea"/>
                <a:cs typeface="+mn-cs"/>
              </a:rPr>
              <a:t>Cette Norme internationale propose des lignes directrices sur la gestion de ces services de base de traitement des eaux usées ménagères en mettant l'accent sur l'amélioration de l'hygiène.</a:t>
            </a:r>
            <a:r>
              <a:rPr lang="fr-FR" sz="1200" kern="1200" baseline="0" noProof="0" dirty="0">
                <a:solidFill>
                  <a:schemeClr val="tx1"/>
                </a:solidFill>
                <a:effectLst/>
                <a:latin typeface="+mn-lt"/>
                <a:ea typeface="+mn-ea"/>
                <a:cs typeface="+mn-cs"/>
              </a:rPr>
              <a:t> </a:t>
            </a:r>
          </a:p>
          <a:p>
            <a:pPr marL="0" indent="0">
              <a:buFontTx/>
              <a:buNone/>
            </a:pPr>
            <a:r>
              <a:rPr lang="fr-FR" sz="1200" kern="1200" noProof="0" dirty="0">
                <a:solidFill>
                  <a:schemeClr val="tx1"/>
                </a:solidFill>
                <a:effectLst/>
                <a:latin typeface="+mn-lt"/>
                <a:ea typeface="+mn-ea"/>
                <a:cs typeface="+mn-cs"/>
              </a:rPr>
              <a:t>ISO 24521 prend en compte les normes sociales par le biais du dialogue préconisé avec les parties prenantes, la gestion des équipements et une meilleure gestion des déchets d’origine humaine et des eaux usées.</a:t>
            </a:r>
            <a:r>
              <a:rPr lang="fr-FR" sz="1200" kern="1200" baseline="0" noProof="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15</a:t>
            </a:fld>
            <a:endParaRPr lang="en-US"/>
          </a:p>
        </p:txBody>
      </p:sp>
    </p:spTree>
    <p:extLst>
      <p:ext uri="{BB962C8B-B14F-4D97-AF65-F5344CB8AC3E}">
        <p14:creationId xmlns:p14="http://schemas.microsoft.com/office/powerpoint/2010/main" val="10596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fr-FR" noProof="0" dirty="0"/>
              <a:t>La finalité de cette norme </a:t>
            </a:r>
            <a:r>
              <a:rPr lang="fr-FR" baseline="0" noProof="0" dirty="0"/>
              <a:t>concerne la protection de la santé publique. L’élimination sûre et hygiénique des eaux usées devrait être une priorité de santé publique.  </a:t>
            </a:r>
          </a:p>
          <a:p>
            <a:pPr marL="181240" indent="-181240" defTabSz="966612">
              <a:buFont typeface="Arial" panose="020B0604020202020204" pitchFamily="34" charset="0"/>
              <a:buChar char="•"/>
              <a:defRPr/>
            </a:pPr>
            <a:r>
              <a:rPr lang="fr-FR" sz="1300" noProof="0" dirty="0"/>
              <a:t>La norme ISO 24521 participe à la réalisation de cet objectif.</a:t>
            </a:r>
          </a:p>
        </p:txBody>
      </p:sp>
      <p:sp>
        <p:nvSpPr>
          <p:cNvPr id="4" name="Slide Number Placeholder 3"/>
          <p:cNvSpPr>
            <a:spLocks noGrp="1"/>
          </p:cNvSpPr>
          <p:nvPr>
            <p:ph type="sldNum" sz="quarter" idx="5"/>
          </p:nvPr>
        </p:nvSpPr>
        <p:spPr/>
        <p:txBody>
          <a:bodyPr/>
          <a:lstStyle/>
          <a:p>
            <a:fld id="{79E93119-44EB-4843-BB2D-287C2286127C}" type="slidenum">
              <a:rPr lang="en-US" smtClean="0"/>
              <a:t>16</a:t>
            </a:fld>
            <a:endParaRPr lang="en-US"/>
          </a:p>
        </p:txBody>
      </p:sp>
    </p:spTree>
    <p:extLst>
      <p:ext uri="{BB962C8B-B14F-4D97-AF65-F5344CB8AC3E}">
        <p14:creationId xmlns:p14="http://schemas.microsoft.com/office/powerpoint/2010/main" val="388754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300" noProof="0" dirty="0"/>
              <a:t>ISO 24521 met un accent particulier sur la santé et l'éducation des personnes directement et indirectement impliquées ainsi que sur la surveillance des sous-produits et technologies utilisés dans le processus (y compris les propriétaires des locaux abritant l'installation et les vidangeurs).</a:t>
            </a:r>
          </a:p>
          <a:p>
            <a:pPr lvl="0"/>
            <a:r>
              <a:rPr lang="fr-FR" sz="1300" b="1" noProof="0" dirty="0"/>
              <a:t>Un équipement de protection </a:t>
            </a:r>
            <a:r>
              <a:rPr lang="fr-FR" sz="1300" noProof="0" dirty="0"/>
              <a:t>doit être porté lors de la manipulation des eaux usées par les utilisateurs et les opérateurs. </a:t>
            </a:r>
          </a:p>
          <a:p>
            <a:pPr lvl="0"/>
            <a:r>
              <a:rPr lang="fr-FR" sz="1300" b="1" noProof="0" dirty="0"/>
              <a:t>Santé et sécurité au travail </a:t>
            </a:r>
          </a:p>
          <a:p>
            <a:pPr marL="285750" lvl="0" indent="-285750">
              <a:buFont typeface="Arial" panose="020B0604020202020204" pitchFamily="34" charset="0"/>
              <a:buChar char="•"/>
            </a:pPr>
            <a:r>
              <a:rPr lang="fr-FR" sz="1300" i="1" noProof="0" dirty="0"/>
              <a:t>Contrôles médicaux réguliers</a:t>
            </a:r>
            <a:r>
              <a:rPr lang="fr-FR" sz="1300" noProof="0" dirty="0"/>
              <a:t>: pour les utilisateurs, les prestataires de services et les opérateurs qui traitent les déchets        </a:t>
            </a:r>
          </a:p>
          <a:p>
            <a:pPr marL="285750" lvl="0" indent="-285750">
              <a:buFont typeface="Arial" panose="020B0604020202020204" pitchFamily="34" charset="0"/>
              <a:buChar char="•"/>
            </a:pPr>
            <a:r>
              <a:rPr lang="fr-FR" sz="1300" i="1" noProof="0" dirty="0"/>
              <a:t>Équipements de protection</a:t>
            </a:r>
            <a:r>
              <a:rPr lang="fr-FR" sz="1300" noProof="0" dirty="0"/>
              <a:t>: Doivent être mis à la disposition des utilisateurs et des opérateurs lors de la manipulation des déchets </a:t>
            </a:r>
          </a:p>
          <a:p>
            <a:pPr marL="285750" lvl="0" indent="-285750">
              <a:buFont typeface="Arial" panose="020B0604020202020204" pitchFamily="34" charset="0"/>
              <a:buChar char="•"/>
            </a:pPr>
            <a:r>
              <a:rPr lang="fr-FR" sz="1300" i="1" noProof="0" dirty="0"/>
              <a:t>Surveillance des maladies infectieuses ou parasitaires</a:t>
            </a:r>
            <a:r>
              <a:rPr lang="fr-FR" sz="1300" noProof="0" dirty="0"/>
              <a:t>: pour les parties prenantes qui entrent en contact avec les eaux usées et/ou les sous-produits du traitement sur site des eaux usées ménagères. </a:t>
            </a:r>
          </a:p>
          <a:p>
            <a:pPr lvl="0"/>
            <a:endParaRPr lang="fr-FR" sz="1300" noProof="0" dirty="0"/>
          </a:p>
          <a:p>
            <a:pPr lvl="0"/>
            <a:r>
              <a:rPr lang="fr-FR" sz="1300" b="1" noProof="0" dirty="0"/>
              <a:t>Éducation/formation</a:t>
            </a:r>
            <a:r>
              <a:rPr lang="fr-FR" sz="1300" noProof="0" dirty="0"/>
              <a:t>: devrait être assurée afin d’éviter tout risque pour la santé. </a:t>
            </a:r>
          </a:p>
          <a:p>
            <a:pPr marL="285750" lvl="0" indent="-285750">
              <a:buFont typeface="Arial" panose="020B0604020202020204" pitchFamily="34" charset="0"/>
              <a:buChar char="•"/>
            </a:pPr>
            <a:r>
              <a:rPr lang="fr-FR" sz="1300" i="1" noProof="0" dirty="0"/>
              <a:t>Une formation est nécessaire pour le transport et la manipulation adéquates des déchets/eaux usées et ce, afin de prévenir ou de minimiser les risques pour l'opérateur, public (les populations) ou l'environnement</a:t>
            </a:r>
            <a:r>
              <a:rPr lang="fr-FR" sz="1300" noProof="0" dirty="0"/>
              <a:t>. </a:t>
            </a:r>
          </a:p>
          <a:p>
            <a:pPr marL="285750" lvl="0" indent="-285750">
              <a:buFont typeface="Arial" panose="020B0604020202020204" pitchFamily="34" charset="0"/>
              <a:buChar char="•"/>
            </a:pPr>
            <a:r>
              <a:rPr lang="fr-FR" sz="1300" noProof="0" dirty="0"/>
              <a:t>Éducation à la santé et à l'hygiène, y compris la promotion du lavage des mains avec du savon et/ou un produit de lavage équivalent;   </a:t>
            </a:r>
            <a:r>
              <a:rPr lang="fr-FR" sz="1300" baseline="0" noProof="0" dirty="0"/>
              <a:t>   </a:t>
            </a:r>
          </a:p>
          <a:p>
            <a:pPr marL="285750" lvl="0" indent="-285750">
              <a:buFont typeface="Arial" panose="020B0604020202020204" pitchFamily="34" charset="0"/>
              <a:buChar char="•"/>
            </a:pPr>
            <a:r>
              <a:rPr lang="fr-FR" sz="1300" noProof="0" dirty="0"/>
              <a:t>Il convient de confirmer que les opérateurs sont suffisamment formés avant d'être habilités à transporter des déchets/eaux usées. </a:t>
            </a:r>
          </a:p>
          <a:p>
            <a:pPr lvl="0"/>
            <a:endParaRPr lang="fr-FR" sz="1300" noProof="0" dirty="0"/>
          </a:p>
          <a:p>
            <a:pPr lvl="0"/>
            <a:r>
              <a:rPr lang="fr-FR" sz="1300" b="1" noProof="0" dirty="0"/>
              <a:t>Suivi:</a:t>
            </a:r>
            <a:r>
              <a:rPr lang="fr-FR" sz="1300" noProof="0" dirty="0"/>
              <a:t> Les programmes de santé devraient comprendre les éléments suivants:: </a:t>
            </a:r>
          </a:p>
          <a:p>
            <a:pPr marL="285750" lvl="0" indent="-285750">
              <a:buFont typeface="Arial" panose="020B0604020202020204" pitchFamily="34" charset="0"/>
              <a:buChar char="•"/>
            </a:pPr>
            <a:r>
              <a:rPr lang="fr-FR" sz="1300" noProof="0" dirty="0"/>
              <a:t>L’analyse des sous-produits pour détecter tout micro-organisme pathogène ou autre matière dangereuse; </a:t>
            </a:r>
          </a:p>
          <a:p>
            <a:pPr marL="285750" lvl="0" indent="-285750">
              <a:buFont typeface="Arial" panose="020B0604020202020204" pitchFamily="34" charset="0"/>
              <a:buChar char="•"/>
            </a:pPr>
            <a:r>
              <a:rPr lang="fr-FR" sz="1300" noProof="0" dirty="0"/>
              <a:t>L’examen de l'utilisation des technologies du système afin de déceler toute utilisation abusive ou tout défaut qui pourrait favoriser l'activité des micro-organismes pathogènes et, si possible, le type de voies d'exposition résultant de l'utilisation du système;  </a:t>
            </a:r>
          </a:p>
          <a:p>
            <a:pPr marL="285750" lvl="0" indent="-285750">
              <a:buFont typeface="Arial" panose="020B0604020202020204" pitchFamily="34" charset="0"/>
              <a:buChar char="•"/>
            </a:pPr>
            <a:r>
              <a:rPr lang="fr-FR" sz="1300" noProof="0" dirty="0"/>
              <a:t>La pré-évaluation d'une technologie particulière en cas d'échec possible qui pourrait favoriser l'activité des micro-organismes pathogènes ainsi que d'autres dangers, si possible.</a:t>
            </a:r>
          </a:p>
          <a:p>
            <a:pPr lvl="0"/>
            <a:endParaRPr lang="en-US" sz="1300" dirty="0"/>
          </a:p>
          <a:p>
            <a:pPr lvl="0"/>
            <a:endParaRPr lang="en-US" sz="1300" dirty="0"/>
          </a:p>
          <a:p>
            <a:pPr lvl="0"/>
            <a:endParaRPr lang="en-US" sz="1300" dirty="0"/>
          </a:p>
          <a:p>
            <a:pPr lvl="0"/>
            <a:endParaRPr lang="en-US" sz="1300" dirty="0"/>
          </a:p>
          <a:p>
            <a:pPr marL="0" indent="0">
              <a:buFont typeface="Arial" panose="020B0604020202020204" pitchFamily="34" charset="0"/>
              <a:buNone/>
            </a:pPr>
            <a:endParaRPr lang="en-US" sz="13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17</a:t>
            </a:fld>
            <a:endParaRPr lang="en-US"/>
          </a:p>
        </p:txBody>
      </p:sp>
    </p:spTree>
    <p:extLst>
      <p:ext uri="{BB962C8B-B14F-4D97-AF65-F5344CB8AC3E}">
        <p14:creationId xmlns:p14="http://schemas.microsoft.com/office/powerpoint/2010/main" val="366671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fr-FR" sz="1300" noProof="0" dirty="0"/>
              <a:t>Les besoins et attentes des utilisateurs devraient être au cœur de la planification. </a:t>
            </a:r>
          </a:p>
          <a:p>
            <a:pPr marL="285750" indent="-285750" defTabSz="966612">
              <a:buFont typeface="Arial" panose="020B0604020202020204" pitchFamily="34" charset="0"/>
              <a:buChar char="•"/>
              <a:defRPr/>
            </a:pPr>
            <a:r>
              <a:rPr lang="fr-FR" sz="1300" noProof="0" dirty="0"/>
              <a:t>la sécurité et l'intimité améliorent les conditions de vie </a:t>
            </a:r>
          </a:p>
          <a:p>
            <a:pPr marL="285750" indent="-285750" defTabSz="966612">
              <a:buFont typeface="Arial" panose="020B0604020202020204" pitchFamily="34" charset="0"/>
              <a:buChar char="•"/>
              <a:defRPr/>
            </a:pPr>
            <a:r>
              <a:rPr lang="fr-FR" sz="1300" noProof="0" dirty="0"/>
              <a:t>une communication claire favorise la rationalisation de la prestation des services </a:t>
            </a:r>
          </a:p>
          <a:p>
            <a:pPr marL="285750" indent="-285750" defTabSz="966612">
              <a:buFont typeface="Arial" panose="020B0604020202020204" pitchFamily="34" charset="0"/>
              <a:buChar char="•"/>
              <a:defRPr/>
            </a:pPr>
            <a:r>
              <a:rPr lang="fr-FR" sz="1300" noProof="0" dirty="0"/>
              <a:t>l’</a:t>
            </a:r>
            <a:r>
              <a:rPr lang="fr-FR" sz="1300" baseline="0" noProof="0" dirty="0"/>
              <a:t> </a:t>
            </a:r>
            <a:r>
              <a:rPr lang="fr-FR" sz="1300" noProof="0" dirty="0"/>
              <a:t>adoption et l'utilisation généralisées conduisent à une acceptation culturelle et à des avantages économiques </a:t>
            </a:r>
          </a:p>
          <a:p>
            <a:pPr marL="285750" indent="-285750" defTabSz="966612">
              <a:buFont typeface="Arial" panose="020B0604020202020204" pitchFamily="34" charset="0"/>
              <a:buChar char="•"/>
              <a:defRPr/>
            </a:pPr>
            <a:r>
              <a:rPr lang="fr-FR" sz="1300" noProof="0" dirty="0"/>
              <a:t>dans certains cas, eaux usées sont réutilisables </a:t>
            </a:r>
          </a:p>
          <a:p>
            <a:pPr defTabSz="966612">
              <a:defRPr/>
            </a:pPr>
            <a:endParaRPr lang="fr-FR" sz="1300" noProof="0" dirty="0"/>
          </a:p>
          <a:p>
            <a:pPr defTabSz="966612">
              <a:defRPr/>
            </a:pPr>
            <a:r>
              <a:rPr lang="fr-FR" sz="1300" i="1" noProof="0" dirty="0"/>
              <a:t>Les systèmes de base de traitement sur site d'eaux usées ménagères doivent être sécurisés, confortables, pratiques et sûrs pour toutes les catégories d'utilisateurs (enfants, adultes, personnes âgées et personnes handicapées).</a:t>
            </a:r>
          </a:p>
          <a:p>
            <a:pPr defTabSz="966612">
              <a:defRPr/>
            </a:pPr>
            <a:r>
              <a:rPr lang="fr-FR" sz="1300" noProof="0" dirty="0"/>
              <a:t>En général, les attentes des utilisateurs concernent</a:t>
            </a:r>
            <a:r>
              <a:rPr lang="fr-FR" sz="1300" baseline="0" noProof="0" dirty="0"/>
              <a:t> </a:t>
            </a:r>
            <a:r>
              <a:rPr lang="fr-FR" sz="1300" noProof="0" dirty="0"/>
              <a:t>:</a:t>
            </a:r>
          </a:p>
          <a:p>
            <a:pPr marL="285750" indent="-285750" defTabSz="966612">
              <a:buFontTx/>
              <a:buChar char="-"/>
              <a:defRPr/>
            </a:pPr>
            <a:r>
              <a:rPr lang="fr-FR" sz="1300" noProof="0" dirty="0"/>
              <a:t>la réponse aux doléances;</a:t>
            </a:r>
          </a:p>
          <a:p>
            <a:pPr marL="285750" indent="-285750" defTabSz="966612">
              <a:buFontTx/>
              <a:buChar char="-"/>
              <a:defRPr/>
            </a:pPr>
            <a:r>
              <a:rPr lang="fr-FR" sz="1300" noProof="0" dirty="0"/>
              <a:t>la communication des résultats financiers;</a:t>
            </a:r>
          </a:p>
          <a:p>
            <a:pPr marL="285750" indent="-285750" defTabSz="966612">
              <a:buFontTx/>
              <a:buChar char="-"/>
              <a:defRPr/>
            </a:pPr>
            <a:r>
              <a:rPr lang="fr-FR" sz="1300" noProof="0" dirty="0"/>
              <a:t>la concertation sur les plans relatifs aux changements;</a:t>
            </a:r>
          </a:p>
          <a:p>
            <a:pPr marL="285750" indent="-285750" defTabSz="966612">
              <a:buFontTx/>
              <a:buChar char="-"/>
              <a:defRPr/>
            </a:pPr>
            <a:r>
              <a:rPr lang="fr-FR" sz="1300" noProof="0" dirty="0"/>
              <a:t>la participation à l'élection ou à la désignation de responsables aux postes de direction; et</a:t>
            </a:r>
          </a:p>
          <a:p>
            <a:pPr marL="285750" indent="-285750" defTabSz="966612">
              <a:buFontTx/>
              <a:buChar char="-"/>
              <a:defRPr/>
            </a:pPr>
            <a:r>
              <a:rPr lang="fr-FR" sz="1300" noProof="0" dirty="0"/>
              <a:t>les attentes relatives à la protection de la santé publique et de l'environnement. </a:t>
            </a:r>
          </a:p>
          <a:p>
            <a:pPr marL="0" indent="0" defTabSz="966612">
              <a:buFontTx/>
              <a:buNone/>
              <a:defRPr/>
            </a:pPr>
            <a:endParaRPr lang="fr-FR" sz="1300" noProof="0" dirty="0"/>
          </a:p>
          <a:p>
            <a:pPr marL="0" indent="0" defTabSz="966612">
              <a:buFontTx/>
              <a:buNone/>
              <a:defRPr/>
            </a:pPr>
            <a:r>
              <a:rPr lang="fr-FR" sz="1300" noProof="0" dirty="0"/>
              <a:t>I convient d’élaborer un processus pour le fonctionnement du système et la communication avec les acteurs (voir Figure 2 de l'ISO 24521). L'organisme concerné se doit de mettre à disposition des informations à l'aide de données entre les utilisateurs et l’opérateur ou le service public et ce, pour que les populations soient informées, qu’elles adhèrent à l'utilisation des systèmes de base de traitement d'eaux usées ménagères, et qu’elles s’aperçoivent des avantages de ces systèmes par rapport </a:t>
            </a:r>
            <a:r>
              <a:rPr lang="en-ZA" sz="1300" noProof="0" dirty="0"/>
              <a:t>à</a:t>
            </a:r>
            <a:r>
              <a:rPr lang="fr-FR" sz="1300" noProof="0" dirty="0"/>
              <a:t> leurs besoins et à l'environnement. Pour atteindre les différentes catégories d’</a:t>
            </a:r>
            <a:r>
              <a:rPr lang="fr-FR" sz="1300" baseline="0" noProof="0" dirty="0"/>
              <a:t>acteurs</a:t>
            </a:r>
            <a:r>
              <a:rPr lang="fr-FR" sz="1300" noProof="0" dirty="0"/>
              <a:t>, divers canaux de communication doivent être envisagés. </a:t>
            </a:r>
          </a:p>
          <a:p>
            <a:pPr marL="0" indent="0" defTabSz="966612">
              <a:buFontTx/>
              <a:buNone/>
              <a:defRPr/>
            </a:pPr>
            <a:endParaRPr lang="fr-FR" sz="1300" noProof="0" dirty="0"/>
          </a:p>
          <a:p>
            <a:pPr marL="0" indent="0" defTabSz="966612">
              <a:buFontTx/>
              <a:buNone/>
              <a:defRPr/>
            </a:pPr>
            <a:r>
              <a:rPr lang="fr-FR" sz="1300" noProof="0" dirty="0"/>
              <a:t>Comment l'intégration des utilisateurs est-elle envisagée au titre de l’ISO 24521? Les opérateurs du secteur des déchets devraient engager un dialogue avec les parties prenantes. La direction chargée de l'exploitation, de l'entretien et de l'élimination des déchets doit répondre aux exigences des différentes parties prenantes, s’accompagner d’objectifs clairement énoncés et assurer une éducation et une formation adéquates des parties prenantes et ce, pour que les parties prenantes puissent apprécier et adhérer aux objectifs du système d’assainissement autonome. </a:t>
            </a:r>
          </a:p>
          <a:p>
            <a:pPr marL="0" indent="0" defTabSz="966612">
              <a:buFontTx/>
              <a:buNone/>
              <a:defRPr/>
            </a:pPr>
            <a:endParaRPr lang="fr-FR" sz="1300" noProof="0" dirty="0"/>
          </a:p>
          <a:p>
            <a:pPr marL="0" indent="0" defTabSz="966612">
              <a:buFontTx/>
              <a:buNone/>
              <a:defRPr/>
            </a:pPr>
            <a:r>
              <a:rPr lang="fr-FR" sz="1300" noProof="0" dirty="0"/>
              <a:t>Le processus repose sur des actions relatives à l’éducation et à la formation telles que:</a:t>
            </a:r>
          </a:p>
          <a:p>
            <a:pPr marL="285750" indent="-285750" defTabSz="966612">
              <a:buFontTx/>
              <a:buChar char="-"/>
              <a:defRPr/>
            </a:pPr>
            <a:r>
              <a:rPr lang="fr-FR" sz="1300" noProof="0" dirty="0"/>
              <a:t>les campagnes de sensibilisation du public;</a:t>
            </a:r>
          </a:p>
          <a:p>
            <a:pPr marL="285750" indent="-285750" defTabSz="966612">
              <a:buFontTx/>
              <a:buChar char="-"/>
              <a:defRPr/>
            </a:pPr>
            <a:r>
              <a:rPr lang="fr-FR" sz="1300" noProof="0" dirty="0"/>
              <a:t>les démarches auprès des particuliers;</a:t>
            </a:r>
          </a:p>
          <a:p>
            <a:pPr marL="285750" indent="-285750" defTabSz="966612">
              <a:buFontTx/>
              <a:buChar char="-"/>
              <a:defRPr/>
            </a:pPr>
            <a:r>
              <a:rPr lang="fr-FR" sz="1300" noProof="0" dirty="0"/>
              <a:t>les programmes scolaires;</a:t>
            </a:r>
          </a:p>
          <a:p>
            <a:pPr marL="285750" indent="-285750" defTabSz="966612">
              <a:buFontTx/>
              <a:buChar char="-"/>
              <a:defRPr/>
            </a:pPr>
            <a:r>
              <a:rPr lang="fr-FR" sz="1300" noProof="0" dirty="0"/>
              <a:t>les médias;</a:t>
            </a:r>
          </a:p>
          <a:p>
            <a:pPr marL="285750" indent="-285750" defTabSz="966612">
              <a:buFontTx/>
              <a:buChar char="-"/>
              <a:defRPr/>
            </a:pPr>
            <a:r>
              <a:rPr lang="fr-FR" sz="1300" noProof="0" dirty="0"/>
              <a:t>les organisations communautaires de base/groupes d'utilisateurs communautaires;</a:t>
            </a:r>
          </a:p>
          <a:p>
            <a:pPr marL="285750" indent="-285750" defTabSz="966612">
              <a:buFontTx/>
              <a:buChar char="-"/>
              <a:defRPr/>
            </a:pPr>
            <a:r>
              <a:rPr lang="fr-FR" sz="1300" noProof="0" dirty="0"/>
              <a:t>les programmes de mobilisation communautaire (portés par les gouvernements ou les donateurs), tels que l'assainissement global</a:t>
            </a:r>
            <a:r>
              <a:rPr lang="fr-FR" sz="1300" baseline="0" noProof="0" dirty="0"/>
              <a:t> </a:t>
            </a:r>
            <a:r>
              <a:rPr lang="fr-FR" sz="1300" noProof="0" dirty="0"/>
              <a:t>piloté par la communauté;</a:t>
            </a:r>
          </a:p>
          <a:p>
            <a:pPr marL="285750" indent="-285750" defTabSz="966612">
              <a:buFontTx/>
              <a:buChar char="-"/>
              <a:defRPr/>
            </a:pPr>
            <a:r>
              <a:rPr lang="fr-FR" sz="1300" noProof="0" dirty="0"/>
              <a:t>les clubs de santé scolaire/groupes de jeunes;</a:t>
            </a:r>
          </a:p>
          <a:p>
            <a:pPr marL="285750" indent="-285750" defTabSz="966612">
              <a:buFontTx/>
              <a:buChar char="-"/>
              <a:defRPr/>
            </a:pPr>
            <a:r>
              <a:rPr lang="fr-FR" sz="1300" noProof="0" dirty="0"/>
              <a:t>les collectivités locales voisines exploitant leurs propres installations de collecte, de traitement et d'élimination des eaux usées similaires ou de dimension</a:t>
            </a:r>
            <a:r>
              <a:rPr lang="fr-FR" sz="1300" baseline="0" noProof="0" dirty="0"/>
              <a:t> </a:t>
            </a:r>
            <a:r>
              <a:rPr lang="fr-FR" sz="1300" noProof="0" dirty="0"/>
              <a:t>plus importantes.</a:t>
            </a:r>
          </a:p>
          <a:p>
            <a:pPr defTabSz="966612">
              <a:defRPr/>
            </a:pPr>
            <a:endParaRPr lang="en-US" sz="1300" dirty="0"/>
          </a:p>
        </p:txBody>
      </p:sp>
      <p:sp>
        <p:nvSpPr>
          <p:cNvPr id="4" name="Slide Number Placeholder 3"/>
          <p:cNvSpPr>
            <a:spLocks noGrp="1"/>
          </p:cNvSpPr>
          <p:nvPr>
            <p:ph type="sldNum" sz="quarter" idx="5"/>
          </p:nvPr>
        </p:nvSpPr>
        <p:spPr/>
        <p:txBody>
          <a:bodyPr/>
          <a:lstStyle/>
          <a:p>
            <a:fld id="{79E93119-44EB-4843-BB2D-287C2286127C}" type="slidenum">
              <a:rPr lang="en-US" smtClean="0"/>
              <a:t>18</a:t>
            </a:fld>
            <a:endParaRPr lang="en-US"/>
          </a:p>
        </p:txBody>
      </p:sp>
    </p:spTree>
    <p:extLst>
      <p:ext uri="{BB962C8B-B14F-4D97-AF65-F5344CB8AC3E}">
        <p14:creationId xmlns:p14="http://schemas.microsoft.com/office/powerpoint/2010/main" val="101153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fr-FR" sz="1300" noProof="0" dirty="0"/>
              <a:t>La demande relative à la réutilisation des produits des systèmes d'assainissement se doit de tenir compte des exigences en matière de santé et de sécurité </a:t>
            </a:r>
          </a:p>
          <a:p>
            <a:pPr marL="181240" indent="-181240">
              <a:buFont typeface="Arial" panose="020B0604020202020204" pitchFamily="34" charset="0"/>
              <a:buChar char="•"/>
            </a:pPr>
            <a:r>
              <a:rPr lang="fr-FR" sz="1300" noProof="0" dirty="0"/>
              <a:t>Récupération des nutriments: pour les matières fécales et les urines utilisées au niveau des ménages comme engrais ou amendements du sol. Les exigences de sécurité et d'hygiène doivent être prises en compte. </a:t>
            </a:r>
          </a:p>
          <a:p>
            <a:pPr marL="181240" indent="-181240">
              <a:buFont typeface="Arial" panose="020B0604020202020204" pitchFamily="34" charset="0"/>
              <a:buChar char="•"/>
            </a:pPr>
            <a:r>
              <a:rPr lang="fr-FR" sz="1300" noProof="0" dirty="0"/>
              <a:t>Sources de revenus: assurer le recouvrement des coûts des services; assurer la stabilité financière </a:t>
            </a:r>
          </a:p>
          <a:p>
            <a:pPr marL="181240" indent="-181240">
              <a:buFont typeface="Arial" panose="020B0604020202020204" pitchFamily="34" charset="0"/>
              <a:buChar char="•"/>
            </a:pPr>
            <a:r>
              <a:rPr lang="fr-FR" sz="1300" noProof="0" dirty="0"/>
              <a:t>Maintenance du système d’assainissement autonome: se doter d’une capacité adéquate pour répondre aux besoins actuels et futurs; vidange suivant une périodicité régulière et entretien préventif. </a:t>
            </a:r>
          </a:p>
          <a:p>
            <a:pPr marL="181240" indent="-181240">
              <a:buFont typeface="Arial" panose="020B0604020202020204" pitchFamily="34" charset="0"/>
              <a:buChar char="•"/>
            </a:pPr>
            <a:r>
              <a:rPr lang="fr-FR" sz="1300" noProof="0" dirty="0"/>
              <a:t>Le développement durable dans le cadre de la norme ISO 24521. La norme favorise la croissance et la prospérité des communautés en fonction des ressources environnementales, infrastructurelles et économiques à leur</a:t>
            </a:r>
            <a:r>
              <a:rPr lang="fr-FR" sz="1300" baseline="0" noProof="0" dirty="0"/>
              <a:t> </a:t>
            </a:r>
            <a:r>
              <a:rPr lang="fr-FR" sz="1300" noProof="0" dirty="0"/>
              <a:t>disposition.</a:t>
            </a:r>
          </a:p>
          <a:p>
            <a:pPr marL="181240" indent="-181240">
              <a:buFont typeface="Arial" panose="020B0604020202020204" pitchFamily="34" charset="0"/>
              <a:buChar char="•"/>
            </a:pPr>
            <a:endParaRPr lang="fr-FR" sz="1300" noProof="0" dirty="0"/>
          </a:p>
          <a:p>
            <a:pPr marL="0" indent="0">
              <a:buFont typeface="Arial" panose="020B0604020202020204" pitchFamily="34" charset="0"/>
              <a:buNone/>
            </a:pPr>
            <a:endParaRPr lang="en-US" sz="1300" dirty="0"/>
          </a:p>
        </p:txBody>
      </p:sp>
      <p:sp>
        <p:nvSpPr>
          <p:cNvPr id="4" name="Slide Number Placeholder 3"/>
          <p:cNvSpPr>
            <a:spLocks noGrp="1"/>
          </p:cNvSpPr>
          <p:nvPr>
            <p:ph type="sldNum" sz="quarter" idx="5"/>
          </p:nvPr>
        </p:nvSpPr>
        <p:spPr/>
        <p:txBody>
          <a:bodyPr/>
          <a:lstStyle/>
          <a:p>
            <a:fld id="{79E93119-44EB-4843-BB2D-287C2286127C}" type="slidenum">
              <a:rPr lang="en-US" smtClean="0"/>
              <a:t>19</a:t>
            </a:fld>
            <a:endParaRPr lang="en-US"/>
          </a:p>
        </p:txBody>
      </p:sp>
    </p:spTree>
    <p:extLst>
      <p:ext uri="{BB962C8B-B14F-4D97-AF65-F5344CB8AC3E}">
        <p14:creationId xmlns:p14="http://schemas.microsoft.com/office/powerpoint/2010/main" val="357318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a:p>
            <a:pPr lvl="0"/>
            <a:r>
              <a:rPr lang="fr-FR" sz="1300" noProof="0" dirty="0"/>
              <a:t>Cette norme comporte également des protocoles pour les situations d'urgence. Les services des eaux</a:t>
            </a:r>
            <a:r>
              <a:rPr lang="fr-FR" sz="1300" baseline="0" noProof="0" dirty="0"/>
              <a:t> usées </a:t>
            </a:r>
            <a:r>
              <a:rPr lang="fr-FR" sz="1300" noProof="0" dirty="0"/>
              <a:t>devraient être disponibles en permanence</a:t>
            </a:r>
            <a:r>
              <a:rPr lang="fr-FR" sz="1300" baseline="0" noProof="0" dirty="0"/>
              <a:t> </a:t>
            </a:r>
            <a:r>
              <a:rPr lang="fr-FR" sz="1300" noProof="0" dirty="0"/>
              <a:t>; </a:t>
            </a:r>
          </a:p>
          <a:p>
            <a:pPr marL="181240" indent="-181240">
              <a:buFontTx/>
              <a:buChar char="-"/>
            </a:pPr>
            <a:r>
              <a:rPr lang="fr-FR" sz="1300" noProof="0" dirty="0"/>
              <a:t>en cas d'urgence, les appels d'urgence et les actions de réponse doivent être lancées de manière adéquate</a:t>
            </a:r>
            <a:r>
              <a:rPr lang="fr-FR" sz="1300" baseline="0" noProof="0" dirty="0"/>
              <a:t> </a:t>
            </a:r>
            <a:r>
              <a:rPr lang="fr-FR" sz="1300" noProof="0" dirty="0"/>
              <a:t>; </a:t>
            </a:r>
          </a:p>
          <a:p>
            <a:pPr marL="181240" indent="-181240">
              <a:buFontTx/>
              <a:buChar char="-"/>
            </a:pPr>
            <a:r>
              <a:rPr lang="fr-FR" sz="1300" noProof="0" dirty="0"/>
              <a:t>et les interfaces utilisateur destinées aux situations d'urgence doivent être à la fois portables et faciles à monter. </a:t>
            </a:r>
          </a:p>
          <a:p>
            <a:endParaRPr lang="fr-FR" sz="1300" noProof="0" dirty="0"/>
          </a:p>
        </p:txBody>
      </p:sp>
      <p:sp>
        <p:nvSpPr>
          <p:cNvPr id="4" name="Slide Number Placeholder 3"/>
          <p:cNvSpPr>
            <a:spLocks noGrp="1"/>
          </p:cNvSpPr>
          <p:nvPr>
            <p:ph type="sldNum" sz="quarter" idx="5"/>
          </p:nvPr>
        </p:nvSpPr>
        <p:spPr/>
        <p:txBody>
          <a:bodyPr/>
          <a:lstStyle/>
          <a:p>
            <a:fld id="{79E93119-44EB-4843-BB2D-287C2286127C}" type="slidenum">
              <a:rPr lang="en-US" smtClean="0"/>
              <a:t>20</a:t>
            </a:fld>
            <a:endParaRPr lang="en-US"/>
          </a:p>
        </p:txBody>
      </p:sp>
    </p:spTree>
    <p:extLst>
      <p:ext uri="{BB962C8B-B14F-4D97-AF65-F5344CB8AC3E}">
        <p14:creationId xmlns:p14="http://schemas.microsoft.com/office/powerpoint/2010/main" val="6192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Veuillez visionner ce clip vidéo expliquant la norme </a:t>
            </a:r>
            <a:r>
              <a:rPr lang="fr-FR" sz="1200" kern="1200" noProof="0" dirty="0">
                <a:solidFill>
                  <a:schemeClr val="tx1"/>
                </a:solidFill>
                <a:effectLst/>
                <a:latin typeface="+mn-lt"/>
                <a:ea typeface="+mn-ea"/>
                <a:cs typeface="+mn-cs"/>
              </a:rPr>
              <a:t>ISO 24521 dans votre langue de prédilection </a:t>
            </a:r>
            <a:r>
              <a:rPr lang="fr-FR" sz="1200" kern="1200" baseline="0" noProof="0" dirty="0">
                <a:solidFill>
                  <a:schemeClr val="tx1"/>
                </a:solidFill>
                <a:effectLst/>
                <a:latin typeface="+mn-lt"/>
                <a:ea typeface="+mn-ea"/>
                <a:cs typeface="+mn-cs"/>
              </a:rPr>
              <a:t>:</a:t>
            </a:r>
            <a:endParaRPr lang="fr-FR" sz="1200"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A Standard </a:t>
            </a:r>
            <a:r>
              <a:rPr lang="fr-FR" sz="1200" kern="1200" noProof="0" dirty="0" err="1">
                <a:solidFill>
                  <a:schemeClr val="tx1"/>
                </a:solidFill>
                <a:effectLst/>
                <a:latin typeface="+mn-lt"/>
                <a:ea typeface="+mn-ea"/>
                <a:cs typeface="+mn-cs"/>
              </a:rPr>
              <a:t>We</a:t>
            </a:r>
            <a:r>
              <a:rPr lang="fr-FR" sz="1200" kern="1200" noProof="0" dirty="0">
                <a:solidFill>
                  <a:schemeClr val="tx1"/>
                </a:solidFill>
                <a:effectLst/>
                <a:latin typeface="+mn-lt"/>
                <a:ea typeface="+mn-ea"/>
                <a:cs typeface="+mn-cs"/>
              </a:rPr>
              <a:t> Can Use </a:t>
            </a:r>
            <a:r>
              <a:rPr lang="fr-FR" sz="1200" kern="1200" noProof="0" dirty="0" err="1">
                <a:solidFill>
                  <a:schemeClr val="tx1"/>
                </a:solidFill>
                <a:effectLst/>
                <a:latin typeface="+mn-lt"/>
                <a:ea typeface="+mn-ea"/>
                <a:cs typeface="+mn-cs"/>
              </a:rPr>
              <a:t>Now</a:t>
            </a:r>
            <a:r>
              <a:rPr lang="fr-FR" sz="1200" kern="1200" noProof="0" dirty="0">
                <a:solidFill>
                  <a:schemeClr val="tx1"/>
                </a:solidFill>
                <a:effectLst/>
                <a:latin typeface="+mn-lt"/>
                <a:ea typeface="+mn-ea"/>
                <a:cs typeface="+mn-cs"/>
              </a:rPr>
              <a:t> (</a:t>
            </a:r>
            <a:r>
              <a:rPr lang="fr-FR" sz="1200" u="none" kern="1200" noProof="0" dirty="0">
                <a:solidFill>
                  <a:schemeClr val="tx1"/>
                </a:solidFill>
                <a:effectLst/>
                <a:latin typeface="+mn-lt"/>
                <a:ea typeface="+mn-ea"/>
                <a:cs typeface="+mn-cs"/>
              </a:rPr>
              <a:t>English </a:t>
            </a:r>
            <a:r>
              <a:rPr lang="fr-FR" sz="1200" u="none" kern="1200" noProof="0" dirty="0" err="1">
                <a:solidFill>
                  <a:schemeClr val="tx1"/>
                </a:solidFill>
                <a:effectLst/>
                <a:latin typeface="+mn-lt"/>
                <a:ea typeface="+mn-ea"/>
                <a:cs typeface="+mn-cs"/>
              </a:rPr>
              <a:t>Subtitles</a:t>
            </a:r>
            <a:r>
              <a:rPr lang="fr-FR" sz="1200" u="none" kern="1200" noProof="0" dirty="0">
                <a:solidFill>
                  <a:schemeClr val="tx1"/>
                </a:solidFill>
                <a:effectLst/>
                <a:latin typeface="+mn-lt"/>
                <a:ea typeface="+mn-ea"/>
                <a:cs typeface="+mn-cs"/>
              </a:rPr>
              <a:t>):</a:t>
            </a:r>
            <a:r>
              <a:rPr lang="fr-FR" sz="1200" u="sng" kern="1200" noProof="0" dirty="0">
                <a:solidFill>
                  <a:schemeClr val="tx1"/>
                </a:solidFill>
                <a:effectLst/>
                <a:latin typeface="+mn-lt"/>
                <a:ea typeface="+mn-ea"/>
                <a:cs typeface="+mn-cs"/>
              </a:rPr>
              <a:t> </a:t>
            </a:r>
            <a:r>
              <a:rPr lang="fr-FR" sz="1200" u="sng" kern="1200" noProof="0" dirty="0">
                <a:solidFill>
                  <a:schemeClr val="tx1"/>
                </a:solidFill>
                <a:effectLst/>
                <a:latin typeface="+mn-lt"/>
                <a:ea typeface="+mn-ea"/>
                <a:cs typeface="+mn-cs"/>
                <a:hlinkClick r:id="rId3"/>
              </a:rPr>
              <a:t>https://www.youtube.com/watch?v=zn61wIUbN7k</a:t>
            </a:r>
            <a:endParaRPr lang="fr-FR" sz="1200" u="sng"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une norme que nous pouvons utiliser maintenant (sous-titres Français) </a:t>
            </a:r>
            <a:r>
              <a:rPr lang="fr-FR" sz="1200" u="sng" kern="1200" noProof="0" dirty="0">
                <a:solidFill>
                  <a:schemeClr val="tx1"/>
                </a:solidFill>
                <a:effectLst/>
                <a:latin typeface="+mn-lt"/>
                <a:ea typeface="+mn-ea"/>
                <a:cs typeface="+mn-cs"/>
                <a:hlinkClick r:id="rId4"/>
              </a:rPr>
              <a:t>https://www.youtube.com/watch?v=Qkzcp9bm8fQ</a:t>
            </a:r>
            <a:endParaRPr lang="fr-FR" sz="1200" u="none" kern="1200" noProof="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a:t>
            </a:r>
            <a:r>
              <a:rPr lang="fr-FR" sz="1200" kern="1200" noProof="0" dirty="0" err="1">
                <a:solidFill>
                  <a:schemeClr val="tx1"/>
                </a:solidFill>
                <a:effectLst/>
                <a:latin typeface="+mn-lt"/>
                <a:ea typeface="+mn-ea"/>
                <a:cs typeface="+mn-cs"/>
              </a:rPr>
              <a:t>Uma</a:t>
            </a:r>
            <a:r>
              <a:rPr lang="fr-FR" sz="1200" kern="1200" noProof="0" dirty="0">
                <a:solidFill>
                  <a:schemeClr val="tx1"/>
                </a:solidFill>
                <a:effectLst/>
                <a:latin typeface="+mn-lt"/>
                <a:ea typeface="+mn-ea"/>
                <a:cs typeface="+mn-cs"/>
              </a:rPr>
              <a:t> Norma que </a:t>
            </a:r>
            <a:r>
              <a:rPr lang="fr-FR" sz="1200" kern="1200" noProof="0" dirty="0" err="1">
                <a:solidFill>
                  <a:schemeClr val="tx1"/>
                </a:solidFill>
                <a:effectLst/>
                <a:latin typeface="+mn-lt"/>
                <a:ea typeface="+mn-ea"/>
                <a:cs typeface="+mn-cs"/>
              </a:rPr>
              <a:t>podemos</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usar</a:t>
            </a:r>
            <a:r>
              <a:rPr lang="fr-FR" sz="1200" kern="1200" noProof="0" dirty="0">
                <a:solidFill>
                  <a:schemeClr val="tx1"/>
                </a:solidFill>
                <a:effectLst/>
                <a:latin typeface="+mn-lt"/>
                <a:ea typeface="+mn-ea"/>
                <a:cs typeface="+mn-cs"/>
              </a:rPr>
              <a:t> agora (</a:t>
            </a:r>
            <a:r>
              <a:rPr lang="fr-FR" sz="1200" kern="1200" noProof="0" dirty="0" err="1">
                <a:solidFill>
                  <a:schemeClr val="tx1"/>
                </a:solidFill>
                <a:effectLst/>
                <a:latin typeface="+mn-lt"/>
                <a:ea typeface="+mn-ea"/>
                <a:cs typeface="+mn-cs"/>
              </a:rPr>
              <a:t>legendas</a:t>
            </a:r>
            <a:r>
              <a:rPr lang="fr-FR" sz="1200" kern="1200" noProof="0" dirty="0">
                <a:solidFill>
                  <a:schemeClr val="tx1"/>
                </a:solidFill>
                <a:effectLst/>
                <a:latin typeface="+mn-lt"/>
                <a:ea typeface="+mn-ea"/>
                <a:cs typeface="+mn-cs"/>
              </a:rPr>
              <a:t>) </a:t>
            </a:r>
            <a:r>
              <a:rPr lang="en-US" dirty="0">
                <a:hlinkClick r:id="rId5"/>
              </a:rPr>
              <a:t>https://www.youtube.com/watch?v=R29RXSfCxjk</a:t>
            </a:r>
            <a:endParaRPr lang="en-US" dirty="0"/>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ISO 24521: A Standard </a:t>
            </a:r>
            <a:r>
              <a:rPr lang="fr-FR" sz="1200" kern="1200" noProof="0" dirty="0" err="1">
                <a:solidFill>
                  <a:schemeClr val="tx1"/>
                </a:solidFill>
                <a:effectLst/>
                <a:latin typeface="+mn-lt"/>
                <a:ea typeface="+mn-ea"/>
                <a:cs typeface="+mn-cs"/>
              </a:rPr>
              <a:t>We</a:t>
            </a:r>
            <a:r>
              <a:rPr lang="fr-FR" sz="1200" kern="1200" noProof="0" dirty="0">
                <a:solidFill>
                  <a:schemeClr val="tx1"/>
                </a:solidFill>
                <a:effectLst/>
                <a:latin typeface="+mn-lt"/>
                <a:ea typeface="+mn-ea"/>
                <a:cs typeface="+mn-cs"/>
              </a:rPr>
              <a:t> Can Use </a:t>
            </a:r>
            <a:r>
              <a:rPr lang="fr-FR" sz="1200" kern="1200" noProof="0" dirty="0" err="1">
                <a:solidFill>
                  <a:schemeClr val="tx1"/>
                </a:solidFill>
                <a:effectLst/>
                <a:latin typeface="+mn-lt"/>
                <a:ea typeface="+mn-ea"/>
                <a:cs typeface="+mn-cs"/>
              </a:rPr>
              <a:t>Now</a:t>
            </a:r>
            <a:r>
              <a:rPr lang="fr-FR" sz="1200" kern="1200" noProof="0" dirty="0">
                <a:solidFill>
                  <a:schemeClr val="tx1"/>
                </a:solidFill>
                <a:effectLst/>
                <a:latin typeface="+mn-lt"/>
                <a:ea typeface="+mn-ea"/>
                <a:cs typeface="+mn-cs"/>
              </a:rPr>
              <a:t> // ISO 24521: </a:t>
            </a:r>
            <a:r>
              <a:rPr lang="zh-CN" altLang="fr-FR" sz="1200" kern="1200" noProof="0" dirty="0">
                <a:solidFill>
                  <a:schemeClr val="tx1"/>
                </a:solidFill>
                <a:effectLst/>
                <a:latin typeface="+mn-lt"/>
                <a:ea typeface="+mn-ea"/>
                <a:cs typeface="+mn-cs"/>
              </a:rPr>
              <a:t>我们现在就能使用的的标准  </a:t>
            </a:r>
            <a:r>
              <a:rPr lang="fr-FR" sz="1200" b="1" kern="1200" noProof="0" dirty="0">
                <a:solidFill>
                  <a:schemeClr val="tx1"/>
                </a:solidFill>
                <a:effectLst/>
                <a:latin typeface="+mn-lt"/>
                <a:ea typeface="+mn-ea"/>
                <a:cs typeface="+mn-cs"/>
              </a:rPr>
              <a:t>（</a:t>
            </a:r>
            <a:r>
              <a:rPr lang="fr-FR" sz="1200" b="1" kern="1200" noProof="0" dirty="0" err="1">
                <a:solidFill>
                  <a:schemeClr val="tx1"/>
                </a:solidFill>
                <a:effectLst/>
                <a:latin typeface="+mn-lt"/>
                <a:ea typeface="+mn-ea"/>
                <a:cs typeface="+mn-cs"/>
              </a:rPr>
              <a:t>中文字幕）</a:t>
            </a:r>
            <a:r>
              <a:rPr lang="fr-FR" sz="1200" u="sng" kern="1200" noProof="0" dirty="0" err="1">
                <a:solidFill>
                  <a:schemeClr val="tx1"/>
                </a:solidFill>
                <a:effectLst/>
                <a:latin typeface="+mn-lt"/>
                <a:ea typeface="+mn-ea"/>
                <a:cs typeface="+mn-cs"/>
                <a:hlinkClick r:id="rId6"/>
              </a:rPr>
              <a:t>https</a:t>
            </a:r>
            <a:r>
              <a:rPr lang="fr-FR" sz="1200" u="sng" kern="1200" noProof="0" dirty="0">
                <a:solidFill>
                  <a:schemeClr val="tx1"/>
                </a:solidFill>
                <a:effectLst/>
                <a:latin typeface="+mn-lt"/>
                <a:ea typeface="+mn-ea"/>
                <a:cs typeface="+mn-cs"/>
                <a:hlinkClick r:id="rId6"/>
              </a:rPr>
              <a:t>://www.youtube.com/watch?v=3bYncEG8Y8U</a:t>
            </a:r>
            <a:r>
              <a:rPr lang="fr-FR" sz="1200" u="sng" kern="1200" noProof="0" dirty="0">
                <a:solidFill>
                  <a:schemeClr val="tx1"/>
                </a:solidFill>
                <a:effectLst/>
                <a:latin typeface="+mn-lt"/>
                <a:ea typeface="+mn-ea"/>
                <a:cs typeface="+mn-cs"/>
              </a:rPr>
              <a:t> </a:t>
            </a:r>
            <a:r>
              <a:rPr lang="fr-FR" sz="1200" b="1" u="none" kern="1200" noProof="0" dirty="0">
                <a:solidFill>
                  <a:schemeClr val="tx1"/>
                </a:solidFill>
                <a:effectLst/>
                <a:latin typeface="+mn-lt"/>
                <a:ea typeface="+mn-ea"/>
                <a:cs typeface="+mn-cs"/>
              </a:rPr>
              <a:t>ou </a:t>
            </a:r>
            <a:r>
              <a:rPr lang="en-US" sz="1200" u="sng" kern="1200" dirty="0">
                <a:solidFill>
                  <a:schemeClr val="tx1"/>
                </a:solidFill>
                <a:effectLst/>
                <a:latin typeface="+mn-lt"/>
                <a:ea typeface="+mn-ea"/>
                <a:cs typeface="+mn-cs"/>
                <a:hlinkClick r:id="rId7"/>
              </a:rPr>
              <a:t>https://v.youku.com/v_show/id_XNDc4MjcyOTg3Ng==.html?spm=a2hbt.13141534.app.5~5!2~5!2~5~5~5!2~5~5!2~5!2~5!2~5~5!5~A</a:t>
            </a:r>
            <a:endParaRPr lang="fr-FR" sz="1200" u="none"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Prière</a:t>
            </a:r>
            <a:r>
              <a:rPr lang="fr-FR" sz="1200" u="none" kern="1200" baseline="0" noProof="0" dirty="0">
                <a:solidFill>
                  <a:schemeClr val="tx1"/>
                </a:solidFill>
                <a:effectLst/>
                <a:latin typeface="+mn-lt"/>
                <a:ea typeface="+mn-ea"/>
                <a:cs typeface="+mn-cs"/>
              </a:rPr>
              <a:t> de visionner tous les clips vidéo ici : </a:t>
            </a:r>
            <a:r>
              <a:rPr lang="fr-FR" noProof="0" dirty="0">
                <a:hlinkClick r:id="rId8"/>
              </a:rPr>
              <a:t>https://www.youtube.com/user/ansidotorg/playlists?view=50&amp;sort=dd&amp;shelf_id=5</a:t>
            </a:r>
            <a:endParaRPr lang="fr-FR" sz="1200" kern="120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79E93119-44EB-4843-BB2D-287C2286127C}" type="slidenum">
              <a:rPr lang="en-US" smtClean="0"/>
              <a:t>3</a:t>
            </a:fld>
            <a:endParaRPr lang="en-US"/>
          </a:p>
        </p:txBody>
      </p:sp>
    </p:spTree>
    <p:extLst>
      <p:ext uri="{BB962C8B-B14F-4D97-AF65-F5344CB8AC3E}">
        <p14:creationId xmlns:p14="http://schemas.microsoft.com/office/powerpoint/2010/main" val="316780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En votre qualité de décideur</a:t>
            </a:r>
            <a:r>
              <a:rPr lang="fr-FR" baseline="0" noProof="0" dirty="0"/>
              <a:t> </a:t>
            </a:r>
            <a:r>
              <a:rPr lang="fr-FR" noProof="0" dirty="0"/>
              <a:t>ou de leader au sein de votre communauté,</a:t>
            </a:r>
            <a:r>
              <a:rPr lang="fr-FR" baseline="0" noProof="0" dirty="0"/>
              <a:t> vous jouez un rôle est prépondérant quant à la protection des membres de votre communauté contre les systèmes d’assainissement nocifs, insalubres ou dangereux</a:t>
            </a:r>
            <a:r>
              <a:rPr lang="fr-FR" noProof="0" dirty="0"/>
              <a:t>. </a:t>
            </a:r>
          </a:p>
        </p:txBody>
      </p:sp>
      <p:sp>
        <p:nvSpPr>
          <p:cNvPr id="4" name="Slide Number Placeholder 3"/>
          <p:cNvSpPr>
            <a:spLocks noGrp="1"/>
          </p:cNvSpPr>
          <p:nvPr>
            <p:ph type="sldNum" sz="quarter" idx="5"/>
          </p:nvPr>
        </p:nvSpPr>
        <p:spPr/>
        <p:txBody>
          <a:bodyPr/>
          <a:lstStyle/>
          <a:p>
            <a:fld id="{79E93119-44EB-4843-BB2D-287C2286127C}" type="slidenum">
              <a:rPr lang="en-US" smtClean="0"/>
              <a:t>21</a:t>
            </a:fld>
            <a:endParaRPr lang="en-US"/>
          </a:p>
        </p:txBody>
      </p:sp>
    </p:spTree>
    <p:extLst>
      <p:ext uri="{BB962C8B-B14F-4D97-AF65-F5344CB8AC3E}">
        <p14:creationId xmlns:p14="http://schemas.microsoft.com/office/powerpoint/2010/main" val="1078859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Toute stratégie nationale d'adoption pour [nom du pays] doit être pilotée par vous, les acteurs, mais aujourd’hui, l'ANSI voulait vous apporter des éléments pour déclencher la réflexion. Lorsque vous discutez de ces points, n'oubliez pas que l'ANSI et /ou votre organisme national de normalisation (ONN) sont là pour accompagner vos actions par tous les moyens possibles.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22</a:t>
            </a:fld>
            <a:endParaRPr lang="en-US"/>
          </a:p>
        </p:txBody>
      </p:sp>
    </p:spTree>
    <p:extLst>
      <p:ext uri="{BB962C8B-B14F-4D97-AF65-F5344CB8AC3E}">
        <p14:creationId xmlns:p14="http://schemas.microsoft.com/office/powerpoint/2010/main" val="162706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23</a:t>
            </a:fld>
            <a:endParaRPr lang="en-US"/>
          </a:p>
        </p:txBody>
      </p:sp>
    </p:spTree>
    <p:extLst>
      <p:ext uri="{BB962C8B-B14F-4D97-AF65-F5344CB8AC3E}">
        <p14:creationId xmlns:p14="http://schemas.microsoft.com/office/powerpoint/2010/main" val="31694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24</a:t>
            </a:fld>
            <a:endParaRPr lang="en-US"/>
          </a:p>
        </p:txBody>
      </p:sp>
    </p:spTree>
    <p:extLst>
      <p:ext uri="{BB962C8B-B14F-4D97-AF65-F5344CB8AC3E}">
        <p14:creationId xmlns:p14="http://schemas.microsoft.com/office/powerpoint/2010/main" val="28501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4</a:t>
            </a:fld>
            <a:endParaRPr lang="en-US"/>
          </a:p>
        </p:txBody>
      </p:sp>
    </p:spTree>
    <p:extLst>
      <p:ext uri="{BB962C8B-B14F-4D97-AF65-F5344CB8AC3E}">
        <p14:creationId xmlns:p14="http://schemas.microsoft.com/office/powerpoint/2010/main" val="20323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fr-FR" b="0" noProof="0" dirty="0"/>
              <a:t>Les systèmes d'assainissement autonome constituent une aubaine pour de nombreuses collectivités à travers le monde et ce, dans la mesure où ils permettent d’atténuer le gaspillage d'eau et d'autres problèmes associés aux systèmes d’assainissement collectif. Cependant, eu égard aux besoins spécifiques de ce type de systèmes, on a besoin d'un ensemble de directives pour s’assurer de la protection de la santé et de la sécurité des opérateurs, des utilisateurs et des populations.</a:t>
            </a:r>
          </a:p>
          <a:p>
            <a:pPr marL="0" indent="0">
              <a:buFont typeface="Arial" panose="020B0604020202020204" pitchFamily="34" charset="0"/>
              <a:buNone/>
            </a:pPr>
            <a:endParaRPr lang="fr-FR" b="0" noProof="0" dirty="0"/>
          </a:p>
          <a:p>
            <a:pPr marL="0" indent="0">
              <a:buFont typeface="Arial" panose="020B0604020202020204" pitchFamily="34" charset="0"/>
              <a:buNone/>
            </a:pPr>
            <a:endParaRPr lang="en-US" dirty="0"/>
          </a:p>
          <a:p>
            <a:endParaRPr lang="en-US" dirty="0"/>
          </a:p>
          <a:p>
            <a:pPr marL="181240" indent="-181240" defTabSz="966612">
              <a:buFont typeface="Arial" panose="020B0604020202020204" pitchFamily="34" charset="0"/>
              <a:buChar char="•"/>
              <a:defRPr/>
            </a:pPr>
            <a:endParaRPr lang="en-US" sz="1300"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5</a:t>
            </a:fld>
            <a:endParaRPr lang="en-US"/>
          </a:p>
        </p:txBody>
      </p:sp>
    </p:spTree>
    <p:extLst>
      <p:ext uri="{BB962C8B-B14F-4D97-AF65-F5344CB8AC3E}">
        <p14:creationId xmlns:p14="http://schemas.microsoft.com/office/powerpoint/2010/main" val="22212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noProof="0" dirty="0"/>
              <a:t>L'ISO 24521 propose des orientations sur la gestion des services de base de traitement des eaux usées d’origine ménagère tant pour les utilisateurs que pour les opérateurs, sur la conception et la construction des systèmes de base de traitement des eaux usées, ainsi que sur la planification, l'exploitation et la maintenance ainsi que les questions de santé et de sécurité</a:t>
            </a:r>
            <a:r>
              <a:rPr lang="en-ZA" sz="1300" noProof="0" dirty="0"/>
              <a:t>.</a:t>
            </a:r>
            <a:endParaRPr lang="en-US" sz="1300" dirty="0"/>
          </a:p>
          <a:p>
            <a:pPr lvl="0"/>
            <a:endParaRPr lang="en-US" sz="1300" dirty="0"/>
          </a:p>
          <a:p>
            <a:pPr marL="181240" indent="-181240">
              <a:buFont typeface="Arial" panose="020B0604020202020204" pitchFamily="34" charset="0"/>
              <a:buChar char="•"/>
            </a:pPr>
            <a:r>
              <a:rPr lang="fr-FR" sz="1300" noProof="0" dirty="0"/>
              <a:t>Elle tient également compte des normes sociales par le biais de la communication avec les parties prenantes, la gestion des équipements et une meilleure gestion des déchets d’origine humaine et des eaux usées</a:t>
            </a:r>
            <a:r>
              <a:rPr lang="en-US" sz="1300" dirty="0"/>
              <a:t>. </a:t>
            </a:r>
          </a:p>
          <a:p>
            <a:pPr marL="0" indent="0">
              <a:buFont typeface="Arial" panose="020B0604020202020204" pitchFamily="34" charset="0"/>
              <a:buNone/>
            </a:pPr>
            <a:endParaRPr lang="en-US" sz="1300" dirty="0"/>
          </a:p>
          <a:p>
            <a:pPr marL="181240" indent="-181240">
              <a:buFont typeface="Arial" panose="020B0604020202020204" pitchFamily="34" charset="0"/>
              <a:buChar char="•"/>
            </a:pPr>
            <a:r>
              <a:rPr lang="fr-FR" sz="1300" noProof="0" dirty="0"/>
              <a:t>A cours de cet exposé, il sera question de détailler les principaux objectifs de la norme ISO 24521</a:t>
            </a:r>
            <a:r>
              <a:rPr lang="en-US" sz="1300" dirty="0"/>
              <a:t>. </a:t>
            </a:r>
          </a:p>
          <a:p>
            <a:pPr marL="664546" lvl="1" indent="-181240">
              <a:buFontTx/>
              <a:buChar char="-"/>
            </a:pPr>
            <a:r>
              <a:rPr lang="fr-FR" sz="1300" noProof="0" dirty="0"/>
              <a:t>La norme est répartie en deux volets principaux:</a:t>
            </a:r>
            <a:r>
              <a:rPr lang="en-US" sz="1300" dirty="0"/>
              <a:t>. </a:t>
            </a:r>
          </a:p>
          <a:p>
            <a:pPr marL="1147852" lvl="2" indent="-181240">
              <a:buFontTx/>
              <a:buChar char="-"/>
            </a:pPr>
            <a:r>
              <a:rPr lang="fr-FR" sz="1300" noProof="0" dirty="0"/>
              <a:t>La première partie traite de la protection de l'utilisateur et de la santé publique</a:t>
            </a:r>
            <a:r>
              <a:rPr lang="en-US" sz="1300" dirty="0"/>
              <a:t>. </a:t>
            </a:r>
          </a:p>
          <a:p>
            <a:pPr marL="1147852" lvl="2" indent="-181240">
              <a:buFontTx/>
              <a:buChar char="-"/>
            </a:pPr>
            <a:r>
              <a:rPr lang="fr-FR" sz="1300" noProof="0" dirty="0"/>
              <a:t>Ensuite, la norme couvre, dans un deuxième temps, les petits détails essentiels pour la qualité et la performance des systèmes d'eaux usées ménagères de base</a:t>
            </a:r>
            <a:r>
              <a:rPr lang="en-US" sz="1300" dirty="0"/>
              <a:t>.</a:t>
            </a:r>
          </a:p>
          <a:p>
            <a:pPr lvl="0"/>
            <a:endParaRPr lang="en-US" sz="1300" b="1" dirty="0"/>
          </a:p>
          <a:p>
            <a:pPr marL="181240" indent="-181240">
              <a:buFont typeface="Arial" panose="020B0604020202020204" pitchFamily="34" charset="0"/>
              <a:buChar char="•"/>
            </a:pPr>
            <a:r>
              <a:rPr lang="fr-FR" sz="1300" b="1" noProof="0" dirty="0"/>
              <a:t>Cette norme est destinée à l’opérateur d'installations de traitement des eaux usées en vue d'améliorer les techniques de gestion EXISTANTES. </a:t>
            </a:r>
          </a:p>
          <a:p>
            <a:pPr marL="181240" indent="-181240">
              <a:buFont typeface="Arial" panose="020B0604020202020204" pitchFamily="34" charset="0"/>
              <a:buChar char="•"/>
            </a:pPr>
            <a:r>
              <a:rPr lang="fr-FR" sz="1300" b="1" noProof="0" dirty="0"/>
              <a:t>Il peut aider à la formulation de listes de contrôle, de pratiques exemplaires et de conseils de bon sens pour améliorer les pratiques et les plans de sécurité, de santé et de communication.</a:t>
            </a:r>
            <a:endParaRPr lang="en-US" sz="1300" dirty="0"/>
          </a:p>
          <a:p>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6</a:t>
            </a:fld>
            <a:endParaRPr lang="en-US"/>
          </a:p>
        </p:txBody>
      </p:sp>
    </p:spTree>
    <p:extLst>
      <p:ext uri="{BB962C8B-B14F-4D97-AF65-F5344CB8AC3E}">
        <p14:creationId xmlns:p14="http://schemas.microsoft.com/office/powerpoint/2010/main" val="40309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fr-FR" noProof="0" dirty="0"/>
              <a:t>Il s'agit véritablement d'une collaboration mondiale et d'un processus qui a connu la participation d'experts techniques et de praticiens du monde entier.</a:t>
            </a:r>
          </a:p>
          <a:p>
            <a:pPr marL="181240" indent="-181240">
              <a:buFont typeface="Arial" panose="020B0604020202020204" pitchFamily="34" charset="0"/>
              <a:buChar char="•"/>
            </a:pPr>
            <a:r>
              <a:rPr lang="fr-FR" noProof="0" dirty="0"/>
              <a:t>La plus grande priorité lors de la rédaction de cette norme était de s'assurer qu'elle fonctionne et qu'elle est réaliste pour les collectivités qui dépendent de technologies d'assainissement autonome</a:t>
            </a:r>
            <a:r>
              <a:rPr lang="fr-FR" baseline="0" noProof="0"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E93119-44EB-4843-BB2D-287C2286127C}" type="slidenum">
              <a:rPr lang="en-US" smtClean="0"/>
              <a:t>7</a:t>
            </a:fld>
            <a:endParaRPr lang="en-US"/>
          </a:p>
        </p:txBody>
      </p:sp>
    </p:spTree>
    <p:extLst>
      <p:ext uri="{BB962C8B-B14F-4D97-AF65-F5344CB8AC3E}">
        <p14:creationId xmlns:p14="http://schemas.microsoft.com/office/powerpoint/2010/main" val="207906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CT 224 au niveau des membres ISO</a:t>
            </a:r>
            <a:endParaRPr lang="fr-FR" baseline="0" noProof="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8</a:t>
            </a:fld>
            <a:endParaRPr lang="en-US"/>
          </a:p>
        </p:txBody>
      </p:sp>
    </p:spTree>
    <p:extLst>
      <p:ext uri="{BB962C8B-B14F-4D97-AF65-F5344CB8AC3E}">
        <p14:creationId xmlns:p14="http://schemas.microsoft.com/office/powerpoint/2010/main" val="11434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sz="1200" kern="1200" dirty="0">
              <a:solidFill>
                <a:schemeClr val="tx1"/>
              </a:solidFill>
              <a:effectLst/>
              <a:latin typeface="+mn-lt"/>
              <a:ea typeface="+mn-ea"/>
              <a:cs typeface="+mn-cs"/>
            </a:endParaRP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ANSI vous encourage à envisager d'adopter simultanément les normes ISO 24521 et ISO 30500. Les deux normes concourent conjointement</a:t>
            </a:r>
            <a:r>
              <a:rPr lang="fr-FR" sz="1200" kern="1200" baseline="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 à l’amélioration de la santé ainsi qu’à la réduction de l'impact environnemental du traitement des eaux usées, tout en  proposant des options abordables aux utilisateurs ainsi qu’aux collectivités. </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La norme ISO 24521 optimise les services d'eaux usées </a:t>
            </a:r>
            <a:r>
              <a:rPr lang="fr-FR" sz="1200" b="1" kern="1200" noProof="0" dirty="0">
                <a:solidFill>
                  <a:schemeClr val="tx1"/>
                </a:solidFill>
                <a:effectLst/>
                <a:latin typeface="+mn-lt"/>
                <a:ea typeface="+mn-ea"/>
                <a:cs typeface="+mn-cs"/>
              </a:rPr>
              <a:t>existants</a:t>
            </a:r>
            <a:r>
              <a:rPr lang="fr-FR" sz="1200" kern="1200" noProof="0" dirty="0">
                <a:solidFill>
                  <a:schemeClr val="tx1"/>
                </a:solidFill>
                <a:effectLst/>
                <a:latin typeface="+mn-lt"/>
                <a:ea typeface="+mn-ea"/>
                <a:cs typeface="+mn-cs"/>
              </a:rPr>
              <a:t> (qui traitent actuellement les boues de vidange entrantes)</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La norme ISO 30500 favorise, quant à elle, le développement de </a:t>
            </a:r>
            <a:r>
              <a:rPr lang="fr-FR" sz="1200" b="1" kern="1200" noProof="0" dirty="0">
                <a:solidFill>
                  <a:schemeClr val="tx1"/>
                </a:solidFill>
                <a:effectLst/>
                <a:latin typeface="+mn-lt"/>
                <a:ea typeface="+mn-ea"/>
                <a:cs typeface="+mn-cs"/>
              </a:rPr>
              <a:t>nouvelles</a:t>
            </a:r>
            <a:r>
              <a:rPr lang="fr-FR" sz="1200" kern="1200" noProof="0" dirty="0">
                <a:solidFill>
                  <a:schemeClr val="tx1"/>
                </a:solidFill>
                <a:effectLst/>
                <a:latin typeface="+mn-lt"/>
                <a:ea typeface="+mn-ea"/>
                <a:cs typeface="+mn-cs"/>
              </a:rPr>
              <a:t> technologies et solutions car les technologies actuelles ne permettent pas de relever les défis sous-jacents au manque d'assainissement dont, notamment, la pauvreté, les infrastructures et les ressources. </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Aussi, ANSI encourage les organismes nationaux de normalisation à envisager d'examiner et d'adopter simultanément l'ISO 30500 et l'ISO 24521 au niveau national. </a:t>
            </a:r>
          </a:p>
          <a:p>
            <a:pPr marL="181240" indent="-181240">
              <a:buFont typeface="Arial" panose="020B0604020202020204" pitchFamily="34" charset="0"/>
              <a:buChar char="•"/>
            </a:pPr>
            <a:r>
              <a:rPr lang="fr-FR" sz="1200" kern="1200" noProof="0" dirty="0">
                <a:solidFill>
                  <a:schemeClr val="tx1"/>
                </a:solidFill>
                <a:effectLst/>
                <a:latin typeface="+mn-lt"/>
                <a:ea typeface="+mn-ea"/>
                <a:cs typeface="+mn-cs"/>
              </a:rPr>
              <a:t>Cependant, veuillez noter que cet exposé portera essentiellement sur la norme  ISO 24521 - Lignes directrices pour la gestion sur site des services d'eaux usées domestiques de base.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E93119-44EB-4843-BB2D-287C2286127C}" type="slidenum">
              <a:rPr lang="en-US" smtClean="0"/>
              <a:t>9</a:t>
            </a:fld>
            <a:endParaRPr lang="en-US"/>
          </a:p>
        </p:txBody>
      </p:sp>
    </p:spTree>
    <p:extLst>
      <p:ext uri="{BB962C8B-B14F-4D97-AF65-F5344CB8AC3E}">
        <p14:creationId xmlns:p14="http://schemas.microsoft.com/office/powerpoint/2010/main" val="281836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Veuillez visionner un clip vidéo sur les normes </a:t>
            </a:r>
            <a:r>
              <a:rPr lang="fr-FR" sz="1200" i="1" kern="1200" noProof="0" dirty="0">
                <a:solidFill>
                  <a:schemeClr val="tx1"/>
                </a:solidFill>
                <a:effectLst/>
                <a:latin typeface="+mn-lt"/>
                <a:ea typeface="+mn-ea"/>
                <a:cs typeface="+mn-cs"/>
              </a:rPr>
              <a:t>ISO 30500 et ISO 24521: Main dans la main </a:t>
            </a:r>
            <a:r>
              <a:rPr lang="fr-FR" sz="1200" kern="1200" noProof="0" dirty="0">
                <a:solidFill>
                  <a:schemeClr val="tx1"/>
                </a:solidFill>
                <a:effectLst/>
                <a:latin typeface="+mn-lt"/>
                <a:ea typeface="+mn-ea"/>
                <a:cs typeface="+mn-cs"/>
              </a:rPr>
              <a:t>dans votre langue de prédilection </a:t>
            </a:r>
            <a:r>
              <a:rPr lang="fr-FR" sz="1200" kern="1200" baseline="0" noProof="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ISO 30500 and ISO 24521: Hand in Hand (English Subtitles) </a:t>
            </a:r>
            <a:r>
              <a:rPr lang="en-US" sz="1200" u="sng" kern="1200" dirty="0">
                <a:solidFill>
                  <a:schemeClr val="tx1"/>
                </a:solidFill>
                <a:effectLst/>
                <a:latin typeface="+mn-lt"/>
                <a:ea typeface="+mn-ea"/>
                <a:cs typeface="+mn-cs"/>
                <a:hlinkClick r:id="rId3"/>
              </a:rPr>
              <a:t>https://www.youtube.com/watch?v=13bG0cFeuLQ</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ISO 30500 et ISO 24521: main dans la main (sous-titres Français) </a:t>
            </a:r>
            <a:r>
              <a:rPr lang="en-US" dirty="0">
                <a:hlinkClick r:id="rId4"/>
              </a:rPr>
              <a:t>https://www.youtube.com/watch?v=Qkzcp9bm8fQ</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ISO 30500 e ISO 24521: </a:t>
            </a:r>
            <a:r>
              <a:rPr lang="en-US" sz="1200" kern="1200" dirty="0" err="1">
                <a:solidFill>
                  <a:schemeClr val="tx1"/>
                </a:solidFill>
                <a:effectLst/>
                <a:latin typeface="+mn-lt"/>
                <a:ea typeface="+mn-ea"/>
                <a:cs typeface="+mn-cs"/>
              </a:rPr>
              <a:t>Lado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lado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legendas</a:t>
            </a:r>
            <a:r>
              <a:rPr lang="en-US" sz="1200" kern="1200" dirty="0">
                <a:solidFill>
                  <a:schemeClr val="tx1"/>
                </a:solidFill>
                <a:effectLst/>
                <a:latin typeface="+mn-lt"/>
                <a:ea typeface="+mn-ea"/>
                <a:cs typeface="+mn-cs"/>
              </a:rPr>
              <a:t>) </a:t>
            </a:r>
            <a:r>
              <a:rPr lang="en-US" dirty="0">
                <a:hlinkClick r:id="rId5"/>
              </a:rPr>
              <a:t>https://www.youtube.com/watch?v=mbpXRaz9gs4</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ISO 30500 and ISO 24521: Hand in Hand  // ISO 30500 </a:t>
            </a:r>
            <a:r>
              <a:rPr lang="zh-CN" altLang="en-US" sz="1200" kern="1200" dirty="0">
                <a:solidFill>
                  <a:schemeClr val="tx1"/>
                </a:solidFill>
                <a:effectLst/>
                <a:latin typeface="+mn-lt"/>
                <a:ea typeface="+mn-ea"/>
                <a:cs typeface="+mn-cs"/>
              </a:rPr>
              <a:t>和</a:t>
            </a:r>
            <a:r>
              <a:rPr lang="en-US" sz="1200" kern="1200" dirty="0">
                <a:solidFill>
                  <a:schemeClr val="tx1"/>
                </a:solidFill>
                <a:effectLst/>
                <a:latin typeface="+mn-lt"/>
                <a:ea typeface="+mn-ea"/>
                <a:cs typeface="+mn-cs"/>
              </a:rPr>
              <a:t> ISO 24521: </a:t>
            </a:r>
            <a:r>
              <a:rPr lang="zh-CN" altLang="en-US" sz="1200" kern="1200" dirty="0">
                <a:solidFill>
                  <a:schemeClr val="tx1"/>
                </a:solidFill>
                <a:effectLst/>
                <a:latin typeface="+mn-lt"/>
                <a:ea typeface="+mn-ea"/>
                <a:cs typeface="+mn-cs"/>
              </a:rPr>
              <a:t>携手共进</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中文字幕）</a:t>
            </a:r>
            <a:r>
              <a:rPr lang="en-US" sz="1200" u="sng" kern="1200" dirty="0" err="1">
                <a:solidFill>
                  <a:schemeClr val="tx1"/>
                </a:solidFill>
                <a:effectLst/>
                <a:latin typeface="+mn-lt"/>
                <a:ea typeface="+mn-ea"/>
                <a:cs typeface="+mn-cs"/>
                <a:hlinkClick r:id="rId6"/>
              </a:rPr>
              <a:t>https</a:t>
            </a:r>
            <a:r>
              <a:rPr lang="en-US" sz="1200" u="sng" kern="1200" dirty="0">
                <a:solidFill>
                  <a:schemeClr val="tx1"/>
                </a:solidFill>
                <a:effectLst/>
                <a:latin typeface="+mn-lt"/>
                <a:ea typeface="+mn-ea"/>
                <a:cs typeface="+mn-cs"/>
                <a:hlinkClick r:id="rId6"/>
              </a:rPr>
              <a:t>://www.youtube.com/watch?v=QGnZL4zCvrk</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https://v.youku.com/v_show/id_XNDY2MzIxMzIxMg==.html?spm=a2hbt.13141534.app.5~5!2~5!2~5~5~5!2~5~5!2~5!2~5!2~5~5!6~A</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kern="1200" noProof="0" dirty="0">
                <a:solidFill>
                  <a:schemeClr val="tx1"/>
                </a:solidFill>
                <a:effectLst/>
                <a:latin typeface="+mn-lt"/>
                <a:ea typeface="+mn-ea"/>
                <a:cs typeface="+mn-cs"/>
              </a:rPr>
              <a:t>Veuillez visionner voir tous les clips vidéo ici </a:t>
            </a:r>
            <a:r>
              <a:rPr lang="en-US" sz="1200" u="none" kern="1200" baseline="0" dirty="0">
                <a:solidFill>
                  <a:schemeClr val="tx1"/>
                </a:solidFill>
                <a:effectLst/>
                <a:latin typeface="+mn-lt"/>
                <a:ea typeface="+mn-ea"/>
                <a:cs typeface="+mn-cs"/>
              </a:rPr>
              <a:t>: </a:t>
            </a:r>
            <a:r>
              <a:rPr lang="en-US" dirty="0">
                <a:hlinkClick r:id="rId8"/>
              </a:rPr>
              <a:t>https://www.youtube.com/user/ansidotorg/playlists?view=50&amp;sort=dd&amp;shelf_id=5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10</a:t>
            </a:fld>
            <a:endParaRPr lang="en-US"/>
          </a:p>
        </p:txBody>
      </p:sp>
    </p:spTree>
    <p:extLst>
      <p:ext uri="{BB962C8B-B14F-4D97-AF65-F5344CB8AC3E}">
        <p14:creationId xmlns:p14="http://schemas.microsoft.com/office/powerpoint/2010/main" val="19060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1578EBED-7CE0-9843-9786-21AEE62776F5}" type="datetime1">
              <a:rPr lang="en-US" smtClean="0"/>
              <a:t>6/16/2026</a:t>
            </a:fld>
            <a:endParaRPr lang="en-US"/>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894682"/>
            <a:ext cx="4686725" cy="855662"/>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859789" y="1038065"/>
            <a:ext cx="3926524" cy="715145"/>
          </a:xfrm>
        </p:spPr>
        <p:txBody>
          <a:bodyPr lIns="0" tIns="0" rIns="0" bIns="0" anchor="ctr" anchorCtr="0"/>
          <a:lstStyle>
            <a:lvl1pPr algn="r">
              <a:defRPr b="1">
                <a:solidFill>
                  <a:srgbClr val="0A55A3"/>
                </a:solidFill>
              </a:defRPr>
            </a:lvl1pPr>
          </a:lstStyle>
          <a:p>
            <a:r>
              <a:rPr lang="en-US" dirty="0"/>
              <a:t>title style</a:t>
            </a:r>
          </a:p>
        </p:txBody>
      </p:sp>
      <p:pic>
        <p:nvPicPr>
          <p:cNvPr id="9" name="Picture 8">
            <a:extLst>
              <a:ext uri="{FF2B5EF4-FFF2-40B4-BE49-F238E27FC236}">
                <a16:creationId xmlns:a16="http://schemas.microsoft.com/office/drawing/2014/main" id="{162F8BF3-F45B-CA47-A50F-0F9AEB41C536}"/>
              </a:ext>
            </a:extLst>
          </p:cNvPr>
          <p:cNvPicPr>
            <a:picLocks noChangeAspect="1"/>
          </p:cNvPicPr>
          <p:nvPr userDrawn="1"/>
        </p:nvPicPr>
        <p:blipFill>
          <a:blip r:embed="rId3"/>
          <a:stretch>
            <a:fillRect/>
          </a:stretch>
        </p:blipFill>
        <p:spPr>
          <a:xfrm>
            <a:off x="8138649" y="5972175"/>
            <a:ext cx="2834640" cy="885825"/>
          </a:xfrm>
          <a:prstGeom prst="rect">
            <a:avLst/>
          </a:prstGeom>
        </p:spPr>
      </p:pic>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fld id="{F283D726-3EF5-5443-AC54-84D1AD632BB3}" type="datetime1">
              <a:rPr lang="en-US" smtClean="0"/>
              <a:t>6/16/2026</a:t>
            </a:fld>
            <a:endParaRPr lang="en-US"/>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7361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fld id="{6DE1FBE8-6C0B-B14A-A313-30297CA75A20}" type="datetime1">
              <a:rPr lang="en-US" smtClean="0"/>
              <a:t>6/16/2026</a:t>
            </a:fld>
            <a:endParaRPr lang="en-US"/>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7163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389133" y="2515235"/>
            <a:ext cx="3926524" cy="1325880"/>
          </a:xfrm>
        </p:spPr>
        <p:txBody>
          <a:bodyPr lIns="0" tIns="0" rIns="0" bIns="0" anchor="ctr" anchorCtr="0">
            <a:normAutofit/>
          </a:bodyPr>
          <a:lstStyle>
            <a:lvl1pPr algn="r">
              <a:defRPr sz="4000" b="1" baseline="0">
                <a:solidFill>
                  <a:srgbClr val="0A55A3"/>
                </a:solidFill>
              </a:defRPr>
            </a:lvl1pPr>
          </a:lstStyle>
          <a:p>
            <a:r>
              <a:rPr lang="en-US" dirty="0"/>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noFill/>
        </p:spPr>
        <p:txBody>
          <a:bodyPr lIns="0" tIns="0" rIns="0" bIns="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fld id="{CE14D0A2-B78F-2E45-962B-C6201F1E61F8}" type="datetime1">
              <a:rPr lang="en-US" smtClean="0"/>
              <a:t>6/16/2026</a:t>
            </a:fld>
            <a:endParaRPr lang="en-US"/>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fld id="{FA0B7275-42E7-9344-8EE7-3495E2503A86}" type="slidenum">
              <a:rPr lang="en-US" smtClean="0"/>
              <a:t>‹#›</a:t>
            </a:fld>
            <a:endParaRPr lang="en-US"/>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 y="0"/>
            <a:ext cx="12547529" cy="70104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98414F58-76A1-624F-AE38-044EE08740B0}" type="datetime1">
              <a:rPr lang="en-US" smtClean="0"/>
              <a:t>6/16/2026</a:t>
            </a:fld>
            <a:endParaRPr lang="en-US"/>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8"/>
            <a:ext cx="2952750" cy="2371725"/>
          </a:xfrm>
        </p:spPr>
        <p:txBody>
          <a:bodyPr>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610600" y="79797"/>
            <a:ext cx="354750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rcRect/>
          <a:stretch/>
        </p:blipFill>
        <p:spPr>
          <a:xfrm>
            <a:off x="8138649" y="5972175"/>
            <a:ext cx="2834640" cy="885825"/>
          </a:xfrm>
          <a:prstGeom prst="rect">
            <a:avLst/>
          </a:prstGeom>
        </p:spPr>
      </p:pic>
    </p:spTree>
    <p:extLst>
      <p:ext uri="{BB962C8B-B14F-4D97-AF65-F5344CB8AC3E}">
        <p14:creationId xmlns:p14="http://schemas.microsoft.com/office/powerpoint/2010/main" val="1838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fld id="{DDFF1F50-7B4F-184D-BBE6-7DF0434CA170}" type="datetime1">
              <a:rPr lang="en-US" smtClean="0"/>
              <a:t>6/16/2026</a:t>
            </a:fld>
            <a:endParaRPr lang="en-US"/>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273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fld id="{9B9D2CFE-5237-214A-948B-66842380581B}" type="datetime1">
              <a:rPr lang="en-US" smtClean="0"/>
              <a:t>6/16/2026</a:t>
            </a:fld>
            <a:endParaRPr lang="en-US"/>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2837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fld id="{99C18821-C09B-0A4E-AB78-6A7461ED3242}" type="datetime1">
              <a:rPr lang="en-US" smtClean="0"/>
              <a:t>6/16/2026</a:t>
            </a:fld>
            <a:endParaRPr lang="en-US"/>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18645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fld id="{F94D0AD7-351D-634D-A9D2-4677BED25FA7}" type="datetime1">
              <a:rPr lang="en-US" smtClean="0"/>
              <a:t>6/16/2026</a:t>
            </a:fld>
            <a:endParaRPr lang="en-US"/>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fld id="{FA0B7275-42E7-9344-8EE7-3495E2503A86}" type="slidenum">
              <a:rPr lang="en-US" smtClean="0"/>
              <a:t>‹#›</a:t>
            </a:fld>
            <a:endParaRPr lang="en-US"/>
          </a:p>
        </p:txBody>
      </p:sp>
      <p:pic>
        <p:nvPicPr>
          <p:cNvPr id="5" name="Picture 4">
            <a:extLst>
              <a:ext uri="{FF2B5EF4-FFF2-40B4-BE49-F238E27FC236}">
                <a16:creationId xmlns:a16="http://schemas.microsoft.com/office/drawing/2014/main" id="{AF008FEC-C5D7-1B4D-A2BB-33573717AF60}"/>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0119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fld id="{7E1CDAFA-A6BA-264E-8860-96CD16B6D616}" type="datetime1">
              <a:rPr lang="en-US" smtClean="0"/>
              <a:t>6/16/2026</a:t>
            </a:fld>
            <a:endParaRPr lang="en-US"/>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9816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fld id="{EF90B94B-E58D-244A-9AA5-4A1876A4B1EA}" type="datetime1">
              <a:rPr lang="en-US" smtClean="0"/>
              <a:t>6/16/2026</a:t>
            </a:fld>
            <a:endParaRPr lang="en-US"/>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fld id="{FA0B7275-42E7-9344-8EE7-3495E2503A86}" type="slidenum">
              <a:rPr lang="en-US" smtClean="0"/>
              <a:t>‹#›</a:t>
            </a:fld>
            <a:endParaRPr lang="en-US"/>
          </a:p>
        </p:txBody>
      </p:sp>
    </p:spTree>
    <p:extLst>
      <p:ext uri="{BB962C8B-B14F-4D97-AF65-F5344CB8AC3E}">
        <p14:creationId xmlns:p14="http://schemas.microsoft.com/office/powerpoint/2010/main" val="325524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B0E021-A12C-6F4D-9501-3BFC63E1CD7E}" type="datetime1">
              <a:rPr lang="en-US" smtClean="0"/>
              <a:pPr/>
              <a:t>6/16/2026</a:t>
            </a:fld>
            <a:endParaRPr lang="en-US"/>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0B7275-42E7-9344-8EE7-3495E2503A86}" type="slidenum">
              <a:rPr lang="en-US" smtClean="0"/>
              <a:pPr/>
              <a:t>‹#›</a:t>
            </a:fld>
            <a:endParaRPr lang="en-US"/>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zn61wIUbN7k"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youtube.com/watch?v=3bYncEG8Y8U" TargetMode="External"/><Relationship Id="rId5" Type="http://schemas.openxmlformats.org/officeDocument/2006/relationships/hyperlink" Target="https://www.youtube.com/watch?v=R29RXSfCxjk" TargetMode="External"/><Relationship Id="rId4" Type="http://schemas.openxmlformats.org/officeDocument/2006/relationships/hyperlink" Target="https://www.youtube.com/watch?v=Qkzcp9bm8fQ"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anitation.ansi.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sanitation@ansi.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s://www.youtube.com/watch?v=QGnZL4zCvr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youtube.com/watch?v=mbpXRaz9gs4" TargetMode="External"/><Relationship Id="rId5" Type="http://schemas.openxmlformats.org/officeDocument/2006/relationships/hyperlink" Target="https://www.youtube.com/watch?v=Qkzcp9bm8fQ" TargetMode="External"/><Relationship Id="rId4" Type="http://schemas.openxmlformats.org/officeDocument/2006/relationships/hyperlink" Target="https://www.youtube.com/watch?v=13bG0cFeuL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2509A2-26C3-6548-A9F9-F1294E5FF448}"/>
              </a:ext>
            </a:extLst>
          </p:cNvPr>
          <p:cNvSpPr>
            <a:spLocks noGrp="1"/>
          </p:cNvSpPr>
          <p:nvPr>
            <p:ph type="subTitle" idx="1"/>
          </p:nvPr>
        </p:nvSpPr>
        <p:spPr>
          <a:xfrm>
            <a:off x="7019366" y="3931956"/>
            <a:ext cx="5029200" cy="1930961"/>
          </a:xfrm>
        </p:spPr>
        <p:txBody>
          <a:bodyPr>
            <a:normAutofit/>
          </a:bodyPr>
          <a:lstStyle/>
          <a:p>
            <a:r>
              <a:rPr lang="fr-FR" dirty="0"/>
              <a:t>Nom du présentateur </a:t>
            </a:r>
          </a:p>
          <a:p>
            <a:r>
              <a:rPr lang="fr-FR" dirty="0"/>
              <a:t>Organisation</a:t>
            </a:r>
          </a:p>
          <a:p>
            <a:r>
              <a:rPr lang="fr-FR" dirty="0"/>
              <a:t>Date</a:t>
            </a:r>
          </a:p>
          <a:p>
            <a:r>
              <a:rPr lang="fr-FR" dirty="0"/>
              <a:t>Lieu</a:t>
            </a:r>
          </a:p>
        </p:txBody>
      </p:sp>
      <p:sp>
        <p:nvSpPr>
          <p:cNvPr id="3" name="Slide Number Placeholder 2">
            <a:extLst>
              <a:ext uri="{FF2B5EF4-FFF2-40B4-BE49-F238E27FC236}">
                <a16:creationId xmlns:a16="http://schemas.microsoft.com/office/drawing/2014/main" id="{2CB64348-C019-BA4B-A1D5-BC712DD60BA6}"/>
              </a:ext>
            </a:extLst>
          </p:cNvPr>
          <p:cNvSpPr>
            <a:spLocks noGrp="1"/>
          </p:cNvSpPr>
          <p:nvPr>
            <p:ph type="sldNum" sz="quarter" idx="12"/>
          </p:nvPr>
        </p:nvSpPr>
        <p:spPr>
          <a:xfrm>
            <a:off x="8610600" y="6356350"/>
            <a:ext cx="2743200" cy="365125"/>
          </a:xfrm>
        </p:spPr>
        <p:txBody>
          <a:bodyPr/>
          <a:lstStyle/>
          <a:p>
            <a:fld id="{FA0B7275-42E7-9344-8EE7-3495E2503A86}" type="slidenum">
              <a:rPr lang="en-US" smtClean="0"/>
              <a:t>2</a:t>
            </a:fld>
            <a:endParaRPr lang="en-US"/>
          </a:p>
        </p:txBody>
      </p:sp>
      <p:sp>
        <p:nvSpPr>
          <p:cNvPr id="4" name="Text Placeholder 3">
            <a:extLst>
              <a:ext uri="{FF2B5EF4-FFF2-40B4-BE49-F238E27FC236}">
                <a16:creationId xmlns:a16="http://schemas.microsoft.com/office/drawing/2014/main" id="{788B57B0-656C-C84B-BB8C-90916B1E12CE}"/>
              </a:ext>
            </a:extLst>
          </p:cNvPr>
          <p:cNvSpPr>
            <a:spLocks noGrp="1"/>
          </p:cNvSpPr>
          <p:nvPr>
            <p:ph type="body" sz="quarter" idx="13"/>
          </p:nvPr>
        </p:nvSpPr>
        <p:spPr>
          <a:xfrm>
            <a:off x="916939" y="1753210"/>
            <a:ext cx="5053013" cy="963895"/>
          </a:xfrm>
        </p:spPr>
        <p:txBody>
          <a:bodyPr>
            <a:noAutofit/>
          </a:bodyPr>
          <a:lstStyle/>
          <a:p>
            <a:pPr algn="l"/>
            <a:r>
              <a:rPr lang="fr-FR" dirty="0"/>
              <a:t>Une norme de gestion </a:t>
            </a:r>
          </a:p>
          <a:p>
            <a:pPr algn="l"/>
            <a:r>
              <a:rPr lang="fr-FR" dirty="0"/>
              <a:t>exploitable dans l’immédiat</a:t>
            </a:r>
          </a:p>
        </p:txBody>
      </p:sp>
      <p:sp>
        <p:nvSpPr>
          <p:cNvPr id="5" name="Title 4">
            <a:extLst>
              <a:ext uri="{FF2B5EF4-FFF2-40B4-BE49-F238E27FC236}">
                <a16:creationId xmlns:a16="http://schemas.microsoft.com/office/drawing/2014/main" id="{BC623B1A-6042-6840-BBA7-CFBA47DF171E}"/>
              </a:ext>
            </a:extLst>
          </p:cNvPr>
          <p:cNvSpPr>
            <a:spLocks noGrp="1"/>
          </p:cNvSpPr>
          <p:nvPr>
            <p:ph type="title"/>
          </p:nvPr>
        </p:nvSpPr>
        <p:spPr/>
        <p:txBody>
          <a:bodyPr/>
          <a:lstStyle/>
          <a:p>
            <a:r>
              <a:rPr lang="en-US" dirty="0"/>
              <a:t>ISO 24521</a:t>
            </a:r>
          </a:p>
        </p:txBody>
      </p:sp>
    </p:spTree>
    <p:extLst>
      <p:ext uri="{BB962C8B-B14F-4D97-AF65-F5344CB8AC3E}">
        <p14:creationId xmlns:p14="http://schemas.microsoft.com/office/powerpoint/2010/main" val="310821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7371"/>
            <a:ext cx="10515600" cy="1325563"/>
          </a:xfrm>
        </p:spPr>
        <p:txBody>
          <a:bodyPr>
            <a:normAutofit/>
          </a:bodyPr>
          <a:lstStyle/>
          <a:p>
            <a:pPr algn="ctr"/>
            <a:r>
              <a:rPr lang="fr-FR" sz="3000" b="1"/>
              <a:t>Adoption nationale des normes ISO 30500 &amp; ISO 24521</a:t>
            </a:r>
            <a:endParaRPr lang="fr-FR" sz="3000" b="1" dirty="0"/>
          </a:p>
        </p:txBody>
      </p:sp>
      <p:pic>
        <p:nvPicPr>
          <p:cNvPr id="6" name="Picture 5">
            <a:extLst>
              <a:ext uri="{FF2B5EF4-FFF2-40B4-BE49-F238E27FC236}">
                <a16:creationId xmlns:a16="http://schemas.microsoft.com/office/drawing/2014/main" id="{7F8E0613-83DD-4E9C-A82C-92624AE84BCA}"/>
              </a:ext>
            </a:extLst>
          </p:cNvPr>
          <p:cNvPicPr>
            <a:picLocks noChangeAspect="1"/>
          </p:cNvPicPr>
          <p:nvPr/>
        </p:nvPicPr>
        <p:blipFill rotWithShape="1">
          <a:blip r:embed="rId3"/>
          <a:srcRect t="85951" r="11986"/>
          <a:stretch/>
        </p:blipFill>
        <p:spPr>
          <a:xfrm>
            <a:off x="1160417" y="6027542"/>
            <a:ext cx="9271559" cy="721362"/>
          </a:xfrm>
          <a:prstGeom prst="rect">
            <a:avLst/>
          </a:prstGeom>
        </p:spPr>
      </p:pic>
      <p:sp>
        <p:nvSpPr>
          <p:cNvPr id="7" name="TextBox 6"/>
          <p:cNvSpPr txBox="1"/>
          <p:nvPr/>
        </p:nvSpPr>
        <p:spPr>
          <a:xfrm>
            <a:off x="3741441" y="1050037"/>
            <a:ext cx="5188550" cy="318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fr-FR" sz="1600" dirty="0">
                <a:solidFill>
                  <a:srgbClr val="3F648B"/>
                </a:solidFill>
                <a:latin typeface="+mj-lt"/>
              </a:rPr>
              <a:t>Situation de l'adoption national en date du juin 2026</a:t>
            </a:r>
            <a:endParaRPr lang="en-US" sz="1600" dirty="0">
              <a:solidFill>
                <a:srgbClr val="3F648B"/>
              </a:solidFill>
              <a:latin typeface="+mj-lt"/>
            </a:endParaRPr>
          </a:p>
        </p:txBody>
      </p:sp>
      <p:pic>
        <p:nvPicPr>
          <p:cNvPr id="2" name="Picture 1" descr="A map of the world with different colored countries/regions&#10;&#10;AI-generated content may be incorrect.">
            <a:extLst>
              <a:ext uri="{FF2B5EF4-FFF2-40B4-BE49-F238E27FC236}">
                <a16:creationId xmlns:a16="http://schemas.microsoft.com/office/drawing/2014/main" id="{5AA56FAC-9624-5F57-5475-C945F7E07C7D}"/>
              </a:ext>
            </a:extLst>
          </p:cNvPr>
          <p:cNvPicPr>
            <a:picLocks noChangeAspect="1"/>
          </p:cNvPicPr>
          <p:nvPr/>
        </p:nvPicPr>
        <p:blipFill>
          <a:blip r:embed="rId4"/>
          <a:stretch>
            <a:fillRect/>
          </a:stretch>
        </p:blipFill>
        <p:spPr>
          <a:xfrm>
            <a:off x="2376103" y="1342933"/>
            <a:ext cx="7439794" cy="4684609"/>
          </a:xfrm>
          <a:prstGeom prst="rect">
            <a:avLst/>
          </a:prstGeom>
        </p:spPr>
      </p:pic>
    </p:spTree>
    <p:extLst>
      <p:ext uri="{BB962C8B-B14F-4D97-AF65-F5344CB8AC3E}">
        <p14:creationId xmlns:p14="http://schemas.microsoft.com/office/powerpoint/2010/main" val="41763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a:normAutofit fontScale="90000"/>
          </a:bodyPr>
          <a:lstStyle/>
          <a:p>
            <a:r>
              <a:rPr lang="fr-FR" dirty="0"/>
              <a:t>Ensemble , révolutionnons le secteur WASH</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82407" y="1310163"/>
            <a:ext cx="6423096" cy="4352544"/>
          </a:xfrm>
        </p:spPr>
        <p:txBody>
          <a:bodyPr anchor="t">
            <a:normAutofit/>
          </a:bodyPr>
          <a:lstStyle/>
          <a:p>
            <a:r>
              <a:rPr lang="fr-FR" dirty="0"/>
              <a:t>La norme ISO 24521 comporte des références normatives qui renvoient aux normes ISO 24510 et ISO 24511.</a:t>
            </a:r>
          </a:p>
          <a:p>
            <a:r>
              <a:rPr lang="fr-FR" dirty="0"/>
              <a:t>Prière d’envisager la revue et l’adoption simultanées des normes ISO 24521, ISO 24510, et ISO 24511</a:t>
            </a:r>
            <a:endParaRPr lang="fr-FR" sz="2600" b="1" dirty="0"/>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a:lstStyle/>
          <a:p>
            <a:fld id="{FA0B7275-42E7-9344-8EE7-3495E2503A86}" type="slidenum">
              <a:rPr lang="en-US" smtClean="0"/>
              <a:t>12</a:t>
            </a:fld>
            <a:endParaRPr lang="en-US"/>
          </a:p>
        </p:txBody>
      </p:sp>
    </p:spTree>
    <p:extLst>
      <p:ext uri="{BB962C8B-B14F-4D97-AF65-F5344CB8AC3E}">
        <p14:creationId xmlns:p14="http://schemas.microsoft.com/office/powerpoint/2010/main" val="33286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normes</a:t>
            </a:r>
          </a:p>
        </p:txBody>
      </p:sp>
      <p:sp>
        <p:nvSpPr>
          <p:cNvPr id="3" name="Content Placeholder 2"/>
          <p:cNvSpPr>
            <a:spLocks noGrp="1"/>
          </p:cNvSpPr>
          <p:nvPr>
            <p:ph idx="1"/>
          </p:nvPr>
        </p:nvSpPr>
        <p:spPr>
          <a:xfrm>
            <a:off x="5692140" y="383059"/>
            <a:ext cx="6035040" cy="5708821"/>
          </a:xfrm>
        </p:spPr>
        <p:txBody>
          <a:bodyPr>
            <a:normAutofit lnSpcReduction="10000"/>
          </a:bodyPr>
          <a:lstStyle/>
          <a:p>
            <a:pPr marL="0" indent="0">
              <a:buNone/>
            </a:pPr>
            <a:endParaRPr lang="en-US" b="1" dirty="0"/>
          </a:p>
          <a:p>
            <a:pPr marL="0" indent="0">
              <a:buNone/>
            </a:pPr>
            <a:r>
              <a:rPr lang="fr-FR" b="1" dirty="0"/>
              <a:t>Normes afférentes aux activités relatives aux services d'eau potable et d'assainissement: </a:t>
            </a:r>
          </a:p>
          <a:p>
            <a:pPr marL="0" indent="0">
              <a:buNone/>
            </a:pPr>
            <a:r>
              <a:rPr lang="fr-FR" dirty="0"/>
              <a:t> +ISO 24521, Lignes directrices pour la gestion des services de base de traitement sur site des eaux usées ménagères</a:t>
            </a:r>
          </a:p>
          <a:p>
            <a:pPr marL="0" indent="0">
              <a:buNone/>
            </a:pPr>
            <a:r>
              <a:rPr lang="fr-FR" dirty="0"/>
              <a:t> +ISO 24510, Lignes directrices pour l'évaluation et l'amélioration du service aux utilisateurs </a:t>
            </a:r>
          </a:p>
          <a:p>
            <a:pPr marL="0" indent="0">
              <a:buNone/>
            </a:pPr>
            <a:r>
              <a:rPr lang="fr-FR" dirty="0"/>
              <a:t> +ISO 24511, Lignes directrices pour la gestion des services publics d'assainissement et pour l'évaluation des services d'assainissement</a:t>
            </a:r>
          </a:p>
          <a:p>
            <a:pPr marL="0" indent="0">
              <a:buNone/>
            </a:pPr>
            <a:endParaRPr lang="en-US" dirty="0"/>
          </a:p>
          <a:p>
            <a:pPr marL="0" indent="0">
              <a:buNone/>
            </a:pPr>
            <a:endParaRPr lang="en-US" b="1" dirty="0"/>
          </a:p>
        </p:txBody>
      </p:sp>
      <p:sp>
        <p:nvSpPr>
          <p:cNvPr id="4" name="Slide Number Placeholder 3"/>
          <p:cNvSpPr>
            <a:spLocks noGrp="1"/>
          </p:cNvSpPr>
          <p:nvPr>
            <p:ph type="sldNum" sz="quarter" idx="12"/>
          </p:nvPr>
        </p:nvSpPr>
        <p:spPr/>
        <p:txBody>
          <a:bodyPr/>
          <a:lstStyle/>
          <a:p>
            <a:fld id="{FA0B7275-42E7-9344-8EE7-3495E2503A86}" type="slidenum">
              <a:rPr lang="en-US" smtClean="0"/>
              <a:t>13</a:t>
            </a:fld>
            <a:endParaRPr lang="en-US"/>
          </a:p>
        </p:txBody>
      </p:sp>
    </p:spTree>
    <p:extLst>
      <p:ext uri="{BB962C8B-B14F-4D97-AF65-F5344CB8AC3E}">
        <p14:creationId xmlns:p14="http://schemas.microsoft.com/office/powerpoint/2010/main" val="4807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961-D07D-0643-925C-20F3D76E7D83}"/>
              </a:ext>
            </a:extLst>
          </p:cNvPr>
          <p:cNvSpPr>
            <a:spLocks noGrp="1"/>
          </p:cNvSpPr>
          <p:nvPr>
            <p:ph type="title"/>
          </p:nvPr>
        </p:nvSpPr>
        <p:spPr/>
        <p:txBody>
          <a:bodyPr>
            <a:normAutofit/>
          </a:bodyPr>
          <a:lstStyle/>
          <a:p>
            <a:r>
              <a:rPr lang="fr-FR" dirty="0"/>
              <a:t>Pourquoi est-elle importante?</a:t>
            </a:r>
          </a:p>
        </p:txBody>
      </p:sp>
      <p:sp>
        <p:nvSpPr>
          <p:cNvPr id="3" name="Content Placeholder 2">
            <a:extLst>
              <a:ext uri="{FF2B5EF4-FFF2-40B4-BE49-F238E27FC236}">
                <a16:creationId xmlns:a16="http://schemas.microsoft.com/office/drawing/2014/main" id="{50CCA3BE-24AD-134C-8E94-E02DD7F23AD9}"/>
              </a:ext>
            </a:extLst>
          </p:cNvPr>
          <p:cNvSpPr>
            <a:spLocks noGrp="1"/>
          </p:cNvSpPr>
          <p:nvPr>
            <p:ph idx="1"/>
          </p:nvPr>
        </p:nvSpPr>
        <p:spPr>
          <a:xfrm>
            <a:off x="5532120" y="0"/>
            <a:ext cx="6195060" cy="5600700"/>
          </a:xfrm>
        </p:spPr>
        <p:txBody>
          <a:bodyPr>
            <a:normAutofit/>
          </a:bodyPr>
          <a:lstStyle/>
          <a:p>
            <a:pPr marL="0" indent="0">
              <a:buNone/>
            </a:pPr>
            <a:r>
              <a:rPr lang="fr-FR" dirty="0"/>
              <a:t>Une norme nationale permet à nos collectivités de rationaliser les services d'assainissement afin de protéger la santé et de favoriser le développement communautaire durable (et, ce faisant, la croissance économique)</a:t>
            </a:r>
            <a:endParaRPr lang="en-US" dirty="0"/>
          </a:p>
        </p:txBody>
      </p:sp>
      <p:sp>
        <p:nvSpPr>
          <p:cNvPr id="4" name="Slide Number Placeholder 3">
            <a:extLst>
              <a:ext uri="{FF2B5EF4-FFF2-40B4-BE49-F238E27FC236}">
                <a16:creationId xmlns:a16="http://schemas.microsoft.com/office/drawing/2014/main" id="{D6EA4D80-7AFA-DE43-AED7-43CC4CFBE23E}"/>
              </a:ext>
            </a:extLst>
          </p:cNvPr>
          <p:cNvSpPr>
            <a:spLocks noGrp="1"/>
          </p:cNvSpPr>
          <p:nvPr>
            <p:ph type="sldNum" sz="quarter" idx="12"/>
          </p:nvPr>
        </p:nvSpPr>
        <p:spPr/>
        <p:txBody>
          <a:bodyPr/>
          <a:lstStyle/>
          <a:p>
            <a:fld id="{FA0B7275-42E7-9344-8EE7-3495E2503A86}" type="slidenum">
              <a:rPr lang="en-US" smtClean="0"/>
              <a:t>14</a:t>
            </a:fld>
            <a:endParaRPr lang="en-US"/>
          </a:p>
        </p:txBody>
      </p:sp>
    </p:spTree>
    <p:extLst>
      <p:ext uri="{BB962C8B-B14F-4D97-AF65-F5344CB8AC3E}">
        <p14:creationId xmlns:p14="http://schemas.microsoft.com/office/powerpoint/2010/main" val="396396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A5C1-5B9D-6C41-809F-A181D62CB5C7}"/>
              </a:ext>
            </a:extLst>
          </p:cNvPr>
          <p:cNvSpPr>
            <a:spLocks noGrp="1"/>
          </p:cNvSpPr>
          <p:nvPr>
            <p:ph type="title"/>
          </p:nvPr>
        </p:nvSpPr>
        <p:spPr>
          <a:xfrm>
            <a:off x="389132" y="2515235"/>
            <a:ext cx="4373367" cy="1325880"/>
          </a:xfrm>
        </p:spPr>
        <p:txBody>
          <a:bodyPr>
            <a:normAutofit fontScale="90000"/>
          </a:bodyPr>
          <a:lstStyle/>
          <a:p>
            <a:pPr algn="l"/>
            <a:r>
              <a:rPr lang="fr-FR" dirty="0"/>
              <a:t>Les objectifs de la norme ISO 24521</a:t>
            </a:r>
          </a:p>
        </p:txBody>
      </p:sp>
      <p:graphicFrame>
        <p:nvGraphicFramePr>
          <p:cNvPr id="5" name="Content Placeholder 4">
            <a:extLst>
              <a:ext uri="{FF2B5EF4-FFF2-40B4-BE49-F238E27FC236}">
                <a16:creationId xmlns:a16="http://schemas.microsoft.com/office/drawing/2014/main" id="{06EA1D3C-B3D7-7143-854B-4131E9591620}"/>
              </a:ext>
            </a:extLst>
          </p:cNvPr>
          <p:cNvGraphicFramePr>
            <a:graphicFrameLocks noGrp="1" noChangeAspect="1"/>
          </p:cNvGraphicFramePr>
          <p:nvPr>
            <p:ph idx="1"/>
            <p:extLst>
              <p:ext uri="{D42A27DB-BD31-4B8C-83A1-F6EECF244321}">
                <p14:modId xmlns:p14="http://schemas.microsoft.com/office/powerpoint/2010/main" val="1300421488"/>
              </p:ext>
            </p:extLst>
          </p:nvPr>
        </p:nvGraphicFramePr>
        <p:xfrm>
          <a:off x="5644050" y="773724"/>
          <a:ext cx="6308399" cy="483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DAFDBB9-69E1-F842-A8B4-05BA7D13D62A}"/>
              </a:ext>
            </a:extLst>
          </p:cNvPr>
          <p:cNvSpPr>
            <a:spLocks noGrp="1"/>
          </p:cNvSpPr>
          <p:nvPr>
            <p:ph type="sldNum" sz="quarter" idx="12"/>
          </p:nvPr>
        </p:nvSpPr>
        <p:spPr/>
        <p:txBody>
          <a:bodyPr/>
          <a:lstStyle/>
          <a:p>
            <a:fld id="{FA0B7275-42E7-9344-8EE7-3495E2503A86}" type="slidenum">
              <a:rPr lang="en-US" smtClean="0"/>
              <a:pPr/>
              <a:t>15</a:t>
            </a:fld>
            <a:endParaRPr lang="en-US"/>
          </a:p>
        </p:txBody>
      </p:sp>
    </p:spTree>
    <p:extLst>
      <p:ext uri="{BB962C8B-B14F-4D97-AF65-F5344CB8AC3E}">
        <p14:creationId xmlns:p14="http://schemas.microsoft.com/office/powerpoint/2010/main" val="382105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a:normAutofit/>
          </a:bodyPr>
          <a:lstStyle/>
          <a:p>
            <a:pPr algn="l"/>
            <a:r>
              <a:rPr lang="fr-FR" dirty="0"/>
              <a:t>Protéger la santé publique</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anchor="ctr">
            <a:normAutofit/>
          </a:bodyPr>
          <a:lstStyle/>
          <a:p>
            <a:r>
              <a:rPr lang="fr-FR" dirty="0"/>
              <a:t>assurer l’approvisionnement en eau potable </a:t>
            </a:r>
          </a:p>
          <a:p>
            <a:r>
              <a:rPr lang="fr-FR" dirty="0"/>
              <a:t>éviter l’exposition des êtres humains aux agents pathogènes  </a:t>
            </a:r>
          </a:p>
          <a:p>
            <a:r>
              <a:rPr lang="fr-FR" dirty="0"/>
              <a:t>empêcher aux animaux vecteurs de maladies d’avoir accès aux déchets </a:t>
            </a:r>
          </a:p>
          <a:p>
            <a:r>
              <a:rPr lang="fr-FR" dirty="0"/>
              <a:t>éliminer les nuisances olfactives et esthétiques</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a:lstStyle/>
          <a:p>
            <a:fld id="{FA0B7275-42E7-9344-8EE7-3495E2503A86}" type="slidenum">
              <a:rPr lang="en-US" smtClean="0"/>
              <a:t>16</a:t>
            </a:fld>
            <a:endParaRPr lang="en-US"/>
          </a:p>
        </p:txBody>
      </p:sp>
    </p:spTree>
    <p:extLst>
      <p:ext uri="{BB962C8B-B14F-4D97-AF65-F5344CB8AC3E}">
        <p14:creationId xmlns:p14="http://schemas.microsoft.com/office/powerpoint/2010/main" val="125030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a:xfrm>
            <a:off x="168415" y="2515235"/>
            <a:ext cx="5207626" cy="1325880"/>
          </a:xfrm>
        </p:spPr>
        <p:txBody>
          <a:bodyPr>
            <a:normAutofit fontScale="90000"/>
          </a:bodyPr>
          <a:lstStyle/>
          <a:p>
            <a:r>
              <a:rPr lang="fr-FR" dirty="0"/>
              <a:t>Protéger les opérateurs &amp; agents de terrain </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a:xfrm>
            <a:off x="5802922" y="882869"/>
            <a:ext cx="5683392" cy="4934607"/>
          </a:xfrm>
        </p:spPr>
        <p:txBody>
          <a:bodyPr anchor="ctr">
            <a:normAutofit fontScale="92500" lnSpcReduction="10000"/>
          </a:bodyPr>
          <a:lstStyle/>
          <a:p>
            <a:r>
              <a:rPr lang="fr-FR" dirty="0"/>
              <a:t>techniques pour la conception, la planification, la construction, la gestion, l’exploitation &amp; la maintenance</a:t>
            </a:r>
          </a:p>
          <a:p>
            <a:r>
              <a:rPr lang="fr-FR" dirty="0"/>
              <a:t>pratiques exemplaires, sensibilisation &amp; formation pour le transport &amp; la manutention des eaux usées par les operateurs des installations, les vidangeurs, les agents de terrain &amp; les camions-citernes transportant les eaux usées </a:t>
            </a:r>
          </a:p>
          <a:p>
            <a:pPr lvl="1"/>
            <a:r>
              <a:rPr lang="fr-FR" dirty="0"/>
              <a:t>vêtements de protection &amp; équipements</a:t>
            </a:r>
          </a:p>
          <a:p>
            <a:pPr lvl="1"/>
            <a:r>
              <a:rPr lang="fr-FR" dirty="0"/>
              <a:t>vérification régulière &amp; bilan sanitaire</a:t>
            </a:r>
          </a:p>
          <a:p>
            <a:pPr lvl="1"/>
            <a:r>
              <a:rPr lang="fr-FR" dirty="0"/>
              <a:t>contrôle &amp; essai sur les sous-produits</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a:lstStyle/>
          <a:p>
            <a:fld id="{FA0B7275-42E7-9344-8EE7-3495E2503A86}" type="slidenum">
              <a:rPr lang="en-US" smtClean="0"/>
              <a:t>17</a:t>
            </a:fld>
            <a:endParaRPr lang="en-US"/>
          </a:p>
        </p:txBody>
      </p:sp>
    </p:spTree>
    <p:extLst>
      <p:ext uri="{BB962C8B-B14F-4D97-AF65-F5344CB8AC3E}">
        <p14:creationId xmlns:p14="http://schemas.microsoft.com/office/powerpoint/2010/main" val="465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a:xfrm>
            <a:off x="389132" y="2515235"/>
            <a:ext cx="5059167" cy="1325880"/>
          </a:xfrm>
        </p:spPr>
        <p:txBody>
          <a:bodyPr>
            <a:normAutofit fontScale="90000"/>
          </a:bodyPr>
          <a:lstStyle/>
          <a:p>
            <a:pPr algn="l"/>
            <a:r>
              <a:rPr lang="fr-FR" dirty="0"/>
              <a:t>Améliorer l’expérience de l’utilisateur</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a:xfrm>
            <a:off x="5802922" y="304800"/>
            <a:ext cx="5999946" cy="5581650"/>
          </a:xfrm>
        </p:spPr>
        <p:txBody>
          <a:bodyPr anchor="ctr">
            <a:normAutofit fontScale="55000" lnSpcReduction="20000"/>
          </a:bodyPr>
          <a:lstStyle/>
          <a:p>
            <a:pPr marL="0" indent="0">
              <a:buNone/>
            </a:pPr>
            <a:r>
              <a:rPr lang="fr-FR" sz="4400" dirty="0"/>
              <a:t>Les pratiques exemplaires  pour les ménages et les membres de la communauté lors de la manipulation des déchets et de la construction/utilisation de systèmes de traitement sur site d'eaux usées ménagères (par exemple, latrines à fosse)</a:t>
            </a:r>
          </a:p>
          <a:p>
            <a:pPr marL="0" indent="0">
              <a:buNone/>
            </a:pPr>
            <a:r>
              <a:rPr lang="fr-FR" sz="4400" dirty="0"/>
              <a:t>+ communiquer clairement </a:t>
            </a:r>
          </a:p>
          <a:p>
            <a:pPr marL="0" indent="0">
              <a:buNone/>
            </a:pPr>
            <a:r>
              <a:rPr lang="fr-FR" sz="4400" dirty="0"/>
              <a:t>+ promouvoir l'acceptation culturelle </a:t>
            </a:r>
          </a:p>
          <a:p>
            <a:pPr marL="0" indent="0">
              <a:buNone/>
            </a:pPr>
            <a:r>
              <a:rPr lang="fr-FR" sz="4400" dirty="0"/>
              <a:t>+ prioriser les besoins et les attentes des utilisateurs : </a:t>
            </a:r>
          </a:p>
          <a:p>
            <a:pPr>
              <a:buFont typeface="Arial" panose="020B0604020202020204" pitchFamily="34" charset="0"/>
              <a:buChar char="–"/>
            </a:pPr>
            <a:r>
              <a:rPr lang="fr-FR" sz="3600" dirty="0"/>
              <a:t>sûreté, hygiène, sécurité, confort, commodité et intimité </a:t>
            </a:r>
          </a:p>
          <a:p>
            <a:pPr>
              <a:buFont typeface="Arial" panose="020B0604020202020204" pitchFamily="34" charset="0"/>
              <a:buChar char="–"/>
            </a:pPr>
            <a:r>
              <a:rPr lang="fr-FR" sz="3600" dirty="0"/>
              <a:t>accessibilité et durabilité </a:t>
            </a:r>
          </a:p>
          <a:p>
            <a:pPr>
              <a:buFont typeface="Arial" panose="020B0604020202020204" pitchFamily="34" charset="0"/>
              <a:buChar char="–"/>
            </a:pPr>
            <a:r>
              <a:rPr lang="fr-FR" sz="3600" dirty="0"/>
              <a:t>dans certains cas, eaux usées ou sous-produits réutilisables </a:t>
            </a:r>
          </a:p>
          <a:p>
            <a:pPr>
              <a:buFont typeface="Arial" panose="020B0604020202020204" pitchFamily="34" charset="0"/>
              <a:buChar char="–"/>
            </a:pPr>
            <a:r>
              <a:rPr lang="fr-FR" sz="3600" dirty="0"/>
              <a:t>avantages économiques</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a:lstStyle/>
          <a:p>
            <a:fld id="{FA0B7275-42E7-9344-8EE7-3495E2503A86}" type="slidenum">
              <a:rPr lang="en-US" smtClean="0"/>
              <a:t>18</a:t>
            </a:fld>
            <a:endParaRPr lang="en-US"/>
          </a:p>
        </p:txBody>
      </p:sp>
    </p:spTree>
    <p:extLst>
      <p:ext uri="{BB962C8B-B14F-4D97-AF65-F5344CB8AC3E}">
        <p14:creationId xmlns:p14="http://schemas.microsoft.com/office/powerpoint/2010/main" val="278894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E2F7-0755-264E-A104-479555CB2080}"/>
              </a:ext>
            </a:extLst>
          </p:cNvPr>
          <p:cNvSpPr>
            <a:spLocks noGrp="1"/>
          </p:cNvSpPr>
          <p:nvPr>
            <p:ph type="title"/>
          </p:nvPr>
        </p:nvSpPr>
        <p:spPr>
          <a:xfrm>
            <a:off x="389133" y="2914650"/>
            <a:ext cx="3926524" cy="1428750"/>
          </a:xfrm>
        </p:spPr>
        <p:txBody>
          <a:bodyPr>
            <a:normAutofit fontScale="90000"/>
          </a:bodyPr>
          <a:lstStyle/>
          <a:p>
            <a:r>
              <a:rPr lang="fr-FR" dirty="0"/>
              <a:t>Favoriser le développement communautaire durable </a:t>
            </a:r>
            <a:br>
              <a:rPr lang="fr-FR" dirty="0"/>
            </a:br>
            <a:endParaRPr lang="fr-FR" dirty="0"/>
          </a:p>
        </p:txBody>
      </p:sp>
      <p:sp>
        <p:nvSpPr>
          <p:cNvPr id="3" name="Content Placeholder 2">
            <a:extLst>
              <a:ext uri="{FF2B5EF4-FFF2-40B4-BE49-F238E27FC236}">
                <a16:creationId xmlns:a16="http://schemas.microsoft.com/office/drawing/2014/main" id="{9A3B525A-3874-244C-905C-DEAA9AFD1AD0}"/>
              </a:ext>
            </a:extLst>
          </p:cNvPr>
          <p:cNvSpPr>
            <a:spLocks noGrp="1"/>
          </p:cNvSpPr>
          <p:nvPr>
            <p:ph idx="1"/>
          </p:nvPr>
        </p:nvSpPr>
        <p:spPr>
          <a:xfrm>
            <a:off x="5802922" y="754380"/>
            <a:ext cx="5683392" cy="4850892"/>
          </a:xfrm>
        </p:spPr>
        <p:txBody>
          <a:bodyPr>
            <a:normAutofit lnSpcReduction="10000"/>
          </a:bodyPr>
          <a:lstStyle/>
          <a:p>
            <a:pPr marL="0" indent="0">
              <a:buNone/>
            </a:pPr>
            <a:r>
              <a:rPr lang="fr-FR" dirty="0"/>
              <a:t>Les services des eaux usées durables sont essentiels à la pérennité des collectivités </a:t>
            </a:r>
          </a:p>
          <a:p>
            <a:r>
              <a:rPr lang="fr-FR" dirty="0"/>
              <a:t>adapter la capacité pour répondre aux besoins actuels et futurs </a:t>
            </a:r>
          </a:p>
          <a:p>
            <a:r>
              <a:rPr lang="fr-FR" dirty="0"/>
              <a:t>récupérer les nutriments &amp; réutiliser les déchets comme engrais </a:t>
            </a:r>
          </a:p>
          <a:p>
            <a:r>
              <a:rPr lang="fr-FR" dirty="0"/>
              <a:t>conserver &amp; protéger l’eau potable </a:t>
            </a:r>
          </a:p>
          <a:p>
            <a:r>
              <a:rPr lang="fr-FR" dirty="0"/>
              <a:t>prévenir la pollution</a:t>
            </a:r>
          </a:p>
          <a:p>
            <a:r>
              <a:rPr lang="fr-FR" dirty="0"/>
              <a:t>produire de l’énergie renouvelable</a:t>
            </a:r>
          </a:p>
        </p:txBody>
      </p:sp>
      <p:sp>
        <p:nvSpPr>
          <p:cNvPr id="4" name="Slide Number Placeholder 3">
            <a:extLst>
              <a:ext uri="{FF2B5EF4-FFF2-40B4-BE49-F238E27FC236}">
                <a16:creationId xmlns:a16="http://schemas.microsoft.com/office/drawing/2014/main" id="{672C6104-FFFB-A144-85FB-A41914F02B5A}"/>
              </a:ext>
            </a:extLst>
          </p:cNvPr>
          <p:cNvSpPr>
            <a:spLocks noGrp="1"/>
          </p:cNvSpPr>
          <p:nvPr>
            <p:ph type="sldNum" sz="quarter" idx="12"/>
          </p:nvPr>
        </p:nvSpPr>
        <p:spPr/>
        <p:txBody>
          <a:bodyPr/>
          <a:lstStyle/>
          <a:p>
            <a:fld id="{FA0B7275-42E7-9344-8EE7-3495E2503A86}" type="slidenum">
              <a:rPr lang="en-US" smtClean="0"/>
              <a:t>19</a:t>
            </a:fld>
            <a:endParaRPr lang="en-US"/>
          </a:p>
        </p:txBody>
      </p:sp>
    </p:spTree>
    <p:extLst>
      <p:ext uri="{BB962C8B-B14F-4D97-AF65-F5344CB8AC3E}">
        <p14:creationId xmlns:p14="http://schemas.microsoft.com/office/powerpoint/2010/main" val="222313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574F-C28C-6345-A422-E958F029E616}"/>
              </a:ext>
            </a:extLst>
          </p:cNvPr>
          <p:cNvSpPr>
            <a:spLocks noGrp="1"/>
          </p:cNvSpPr>
          <p:nvPr>
            <p:ph type="title"/>
          </p:nvPr>
        </p:nvSpPr>
        <p:spPr>
          <a:xfrm>
            <a:off x="389132" y="2515235"/>
            <a:ext cx="4811517" cy="1325880"/>
          </a:xfrm>
        </p:spPr>
        <p:txBody>
          <a:bodyPr>
            <a:normAutofit/>
          </a:bodyPr>
          <a:lstStyle/>
          <a:p>
            <a:r>
              <a:rPr lang="fr-FR" dirty="0"/>
              <a:t>Autres avantages</a:t>
            </a:r>
          </a:p>
        </p:txBody>
      </p:sp>
      <p:sp>
        <p:nvSpPr>
          <p:cNvPr id="3" name="Content Placeholder 2">
            <a:extLst>
              <a:ext uri="{FF2B5EF4-FFF2-40B4-BE49-F238E27FC236}">
                <a16:creationId xmlns:a16="http://schemas.microsoft.com/office/drawing/2014/main" id="{322C72E7-4BEF-2740-B1B6-9D3F674A2660}"/>
              </a:ext>
            </a:extLst>
          </p:cNvPr>
          <p:cNvSpPr>
            <a:spLocks noGrp="1"/>
          </p:cNvSpPr>
          <p:nvPr>
            <p:ph idx="1"/>
          </p:nvPr>
        </p:nvSpPr>
        <p:spPr>
          <a:xfrm>
            <a:off x="5802922" y="1252728"/>
            <a:ext cx="5992838" cy="4352544"/>
          </a:xfrm>
        </p:spPr>
        <p:txBody>
          <a:bodyPr>
            <a:normAutofit/>
          </a:bodyPr>
          <a:lstStyle/>
          <a:p>
            <a:r>
              <a:rPr lang="fr-FR" dirty="0"/>
              <a:t>La norme ISO 24521 comporte également des protocoles spéciaux visant la prestation de service en situations d’urgence</a:t>
            </a:r>
          </a:p>
        </p:txBody>
      </p:sp>
      <p:sp>
        <p:nvSpPr>
          <p:cNvPr id="4" name="Slide Number Placeholder 3">
            <a:extLst>
              <a:ext uri="{FF2B5EF4-FFF2-40B4-BE49-F238E27FC236}">
                <a16:creationId xmlns:a16="http://schemas.microsoft.com/office/drawing/2014/main" id="{992EAD3F-76AE-454E-8F52-4E0743124968}"/>
              </a:ext>
            </a:extLst>
          </p:cNvPr>
          <p:cNvSpPr>
            <a:spLocks noGrp="1"/>
          </p:cNvSpPr>
          <p:nvPr>
            <p:ph type="sldNum" sz="quarter" idx="12"/>
          </p:nvPr>
        </p:nvSpPr>
        <p:spPr/>
        <p:txBody>
          <a:bodyPr/>
          <a:lstStyle/>
          <a:p>
            <a:fld id="{FA0B7275-42E7-9344-8EE7-3495E2503A86}" type="slidenum">
              <a:rPr lang="en-US" smtClean="0"/>
              <a:t>20</a:t>
            </a:fld>
            <a:endParaRPr lang="en-US"/>
          </a:p>
        </p:txBody>
      </p:sp>
    </p:spTree>
    <p:extLst>
      <p:ext uri="{BB962C8B-B14F-4D97-AF65-F5344CB8AC3E}">
        <p14:creationId xmlns:p14="http://schemas.microsoft.com/office/powerpoint/2010/main" val="304285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0B7275-42E7-9344-8EE7-3495E2503A86}" type="slidenum">
              <a:rPr lang="en-US" smtClean="0"/>
              <a:t>3</a:t>
            </a:fld>
            <a:endParaRPr lang="en-US"/>
          </a:p>
        </p:txBody>
      </p:sp>
      <p:sp>
        <p:nvSpPr>
          <p:cNvPr id="7" name="TextBox 6"/>
          <p:cNvSpPr txBox="1"/>
          <p:nvPr/>
        </p:nvSpPr>
        <p:spPr>
          <a:xfrm>
            <a:off x="-191857" y="5221705"/>
            <a:ext cx="8458200" cy="757990"/>
          </a:xfrm>
          <a:prstGeom prst="rect">
            <a:avLst/>
          </a:prstGeom>
          <a:noFill/>
        </p:spPr>
        <p:txBody>
          <a:bodyPr wrap="square" rtlCol="0">
            <a:spAutoFit/>
          </a:bodyPr>
          <a:lstStyle/>
          <a:p>
            <a:endParaRPr lang="en-US" dirty="0"/>
          </a:p>
        </p:txBody>
      </p:sp>
      <p:sp>
        <p:nvSpPr>
          <p:cNvPr id="8" name="Rectangle 7"/>
          <p:cNvSpPr/>
          <p:nvPr/>
        </p:nvSpPr>
        <p:spPr>
          <a:xfrm>
            <a:off x="9882625" y="1034576"/>
            <a:ext cx="2104372" cy="1815882"/>
          </a:xfrm>
          <a:prstGeom prst="rect">
            <a:avLst/>
          </a:prstGeom>
        </p:spPr>
        <p:txBody>
          <a:bodyPr wrap="square">
            <a:spAutoFit/>
          </a:bodyPr>
          <a:lstStyle/>
          <a:p>
            <a:r>
              <a:rPr lang="en-US" sz="2800" dirty="0">
                <a:hlinkClick r:id="rId3"/>
              </a:rPr>
              <a:t>English</a:t>
            </a:r>
            <a:r>
              <a:rPr lang="en-US" sz="2800" dirty="0"/>
              <a:t> </a:t>
            </a:r>
          </a:p>
          <a:p>
            <a:r>
              <a:rPr lang="en-US" sz="2800" dirty="0">
                <a:hlinkClick r:id="rId4"/>
              </a:rPr>
              <a:t>Français</a:t>
            </a:r>
            <a:r>
              <a:rPr lang="en-US" sz="2800" dirty="0"/>
              <a:t> </a:t>
            </a:r>
          </a:p>
          <a:p>
            <a:r>
              <a:rPr lang="en-US" sz="2800" dirty="0" err="1">
                <a:hlinkClick r:id="rId5"/>
              </a:rPr>
              <a:t>Português</a:t>
            </a:r>
            <a:endParaRPr lang="en-US" sz="2800" dirty="0"/>
          </a:p>
          <a:p>
            <a:r>
              <a:rPr lang="ja-JP" altLang="en-US" sz="2800" dirty="0">
                <a:hlinkClick r:id="rId6"/>
              </a:rPr>
              <a:t>中文</a:t>
            </a:r>
            <a:endParaRPr lang="en-US" altLang="ja-JP" sz="2800" dirty="0"/>
          </a:p>
        </p:txBody>
      </p:sp>
      <p:sp>
        <p:nvSpPr>
          <p:cNvPr id="2" name="Rectangle 1">
            <a:extLst>
              <a:ext uri="{FF2B5EF4-FFF2-40B4-BE49-F238E27FC236}">
                <a16:creationId xmlns:a16="http://schemas.microsoft.com/office/drawing/2014/main" id="{A4AB12A2-9F87-4883-BA25-48CA586EC8F3}"/>
              </a:ext>
            </a:extLst>
          </p:cNvPr>
          <p:cNvSpPr/>
          <p:nvPr/>
        </p:nvSpPr>
        <p:spPr>
          <a:xfrm>
            <a:off x="3790335" y="1150374"/>
            <a:ext cx="662604" cy="221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p:cNvGrpSpPr/>
          <p:nvPr/>
        </p:nvGrpSpPr>
        <p:grpSpPr>
          <a:xfrm>
            <a:off x="588101" y="647413"/>
            <a:ext cx="9170645" cy="5617029"/>
            <a:chOff x="1592090" y="266413"/>
            <a:chExt cx="9170645" cy="5617029"/>
          </a:xfrm>
        </p:grpSpPr>
        <p:pic>
          <p:nvPicPr>
            <p:cNvPr id="10" name="Picture 9"/>
            <p:cNvPicPr>
              <a:picLocks noChangeAspect="1"/>
            </p:cNvPicPr>
            <p:nvPr/>
          </p:nvPicPr>
          <p:blipFill rotWithShape="1">
            <a:blip r:embed="rId7"/>
            <a:srcRect b="7766"/>
            <a:stretch/>
          </p:blipFill>
          <p:spPr>
            <a:xfrm>
              <a:off x="1592090" y="266413"/>
              <a:ext cx="9170645" cy="5617029"/>
            </a:xfrm>
            <a:prstGeom prst="rect">
              <a:avLst/>
            </a:prstGeom>
          </p:spPr>
        </p:pic>
        <p:sp>
          <p:nvSpPr>
            <p:cNvPr id="11" name="Rectangle 10"/>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483054" y="711410"/>
            <a:ext cx="5241846" cy="338554"/>
          </a:xfrm>
          <a:prstGeom prst="rect">
            <a:avLst/>
          </a:prstGeom>
          <a:solidFill>
            <a:schemeClr val="bg1"/>
          </a:solidFill>
        </p:spPr>
        <p:txBody>
          <a:bodyPr wrap="square" rtlCol="0">
            <a:spAutoFit/>
          </a:bodyPr>
          <a:lstStyle/>
          <a:p>
            <a:r>
              <a:rPr lang="fr-FR" sz="1600" dirty="0"/>
              <a:t>ISO 24521: une norme que nous pouvons utiliser maintenant </a:t>
            </a:r>
            <a:endParaRPr lang="en-US" sz="1600" dirty="0"/>
          </a:p>
        </p:txBody>
      </p:sp>
      <p:pic>
        <p:nvPicPr>
          <p:cNvPr id="4" name="Picture 3"/>
          <p:cNvPicPr>
            <a:picLocks noChangeAspect="1"/>
          </p:cNvPicPr>
          <p:nvPr/>
        </p:nvPicPr>
        <p:blipFill>
          <a:blip r:embed="rId8"/>
          <a:stretch>
            <a:fillRect/>
          </a:stretch>
        </p:blipFill>
        <p:spPr>
          <a:xfrm>
            <a:off x="597877" y="1480740"/>
            <a:ext cx="8495426" cy="4783702"/>
          </a:xfrm>
          <a:prstGeom prst="rect">
            <a:avLst/>
          </a:prstGeom>
        </p:spPr>
      </p:pic>
    </p:spTree>
    <p:extLst>
      <p:ext uri="{BB962C8B-B14F-4D97-AF65-F5344CB8AC3E}">
        <p14:creationId xmlns:p14="http://schemas.microsoft.com/office/powerpoint/2010/main" val="414254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a:lstStyle/>
          <a:p>
            <a:r>
              <a:rPr lang="fr-FR" dirty="0"/>
              <a:t>Votre rôle</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a:xfrm>
            <a:off x="5802922" y="537464"/>
            <a:ext cx="5683392" cy="5281422"/>
          </a:xfrm>
        </p:spPr>
        <p:txBody>
          <a:bodyPr>
            <a:noAutofit/>
          </a:bodyPr>
          <a:lstStyle/>
          <a:p>
            <a:r>
              <a:rPr lang="fr-FR" dirty="0"/>
              <a:t>Les gouvernements, les parlements, &amp; les collectivités locales jouent un rôle prépondérant quant à la protection de l’eau potable et à l’amélioration de l’accès à l’assainissement de base </a:t>
            </a:r>
          </a:p>
          <a:p>
            <a:pPr marL="0" indent="0">
              <a:buNone/>
            </a:pPr>
            <a:endParaRPr lang="en-US" dirty="0"/>
          </a:p>
          <a:p>
            <a:r>
              <a:rPr lang="fr-FR" dirty="0"/>
              <a:t>L’implication institutionnelle rendra la filière de l’eau et de l’assainissement plus productive et la gestion des ressources hydriques plus durables</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a:lstStyle/>
          <a:p>
            <a:fld id="{FA0B7275-42E7-9344-8EE7-3495E2503A86}" type="slidenum">
              <a:rPr lang="en-US" smtClean="0"/>
              <a:t>21</a:t>
            </a:fld>
            <a:endParaRPr lang="en-US"/>
          </a:p>
        </p:txBody>
      </p:sp>
    </p:spTree>
    <p:extLst>
      <p:ext uri="{BB962C8B-B14F-4D97-AF65-F5344CB8AC3E}">
        <p14:creationId xmlns:p14="http://schemas.microsoft.com/office/powerpoint/2010/main" val="299077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a:xfrm>
            <a:off x="389132" y="2515235"/>
            <a:ext cx="4849617" cy="1325880"/>
          </a:xfrm>
        </p:spPr>
        <p:txBody>
          <a:bodyPr>
            <a:normAutofit/>
          </a:bodyPr>
          <a:lstStyle/>
          <a:p>
            <a:r>
              <a:rPr lang="fr-FR" dirty="0"/>
              <a:t>Prochaines étapes</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a:normAutofit fontScale="70000" lnSpcReduction="20000"/>
          </a:bodyPr>
          <a:lstStyle/>
          <a:p>
            <a:pPr marL="0" indent="0">
              <a:buNone/>
            </a:pPr>
            <a:r>
              <a:rPr lang="fr-FR" dirty="0"/>
              <a:t>Comment</a:t>
            </a:r>
            <a:r>
              <a:rPr lang="fr-FR" b="1" dirty="0"/>
              <a:t> </a:t>
            </a:r>
            <a:r>
              <a:rPr lang="fr-FR" dirty="0"/>
              <a:t>pouvez-vous</a:t>
            </a:r>
            <a:r>
              <a:rPr lang="fr-FR" b="1" dirty="0"/>
              <a:t> vous </a:t>
            </a:r>
            <a:r>
              <a:rPr lang="fr-FR" dirty="0"/>
              <a:t>employer à favoriser la revue, l’adoption et l’utilisation des normes?</a:t>
            </a:r>
          </a:p>
          <a:p>
            <a:r>
              <a:rPr lang="fr-FR" b="1" dirty="0"/>
              <a:t>identifier</a:t>
            </a:r>
            <a:r>
              <a:rPr lang="fr-FR" dirty="0"/>
              <a:t> les principales normes, règlementations ou lois relatives à l’assainissement déjà en vigueur </a:t>
            </a:r>
          </a:p>
          <a:p>
            <a:pPr lvl="0"/>
            <a:r>
              <a:rPr lang="fr-FR" b="1" dirty="0"/>
              <a:t>comprendre</a:t>
            </a:r>
            <a:r>
              <a:rPr lang="fr-FR" dirty="0"/>
              <a:t> le processus qui mène à l’adoption nationale  d’une nouvelle norme internationale </a:t>
            </a:r>
          </a:p>
          <a:p>
            <a:pPr lvl="0"/>
            <a:r>
              <a:rPr lang="fr-FR" b="1" dirty="0"/>
              <a:t>abriter </a:t>
            </a:r>
            <a:r>
              <a:rPr lang="fr-FR" dirty="0"/>
              <a:t>un atelier national en vue de sensibiliser les acteurs dans votre pays et dans la communauté </a:t>
            </a:r>
          </a:p>
          <a:p>
            <a:pPr lvl="0"/>
            <a:r>
              <a:rPr lang="fr-FR" b="1" dirty="0"/>
              <a:t>recueillir </a:t>
            </a:r>
            <a:r>
              <a:rPr lang="fr-FR" dirty="0"/>
              <a:t>des idées auprès des acteurs clés et obtenir leur adhésion </a:t>
            </a:r>
          </a:p>
          <a:p>
            <a:pPr lvl="0"/>
            <a:r>
              <a:rPr lang="fr-FR" b="1" dirty="0"/>
              <a:t>monter </a:t>
            </a:r>
            <a:r>
              <a:rPr lang="fr-FR" dirty="0"/>
              <a:t>des formations pour le personnel gouvernemental dans le secteur de l’assainissement</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a:lstStyle/>
          <a:p>
            <a:fld id="{FA0B7275-42E7-9344-8EE7-3495E2503A86}" type="slidenum">
              <a:rPr lang="en-US" smtClean="0"/>
              <a:t>22</a:t>
            </a:fld>
            <a:endParaRPr lang="en-US"/>
          </a:p>
        </p:txBody>
      </p:sp>
    </p:spTree>
    <p:extLst>
      <p:ext uri="{BB962C8B-B14F-4D97-AF65-F5344CB8AC3E}">
        <p14:creationId xmlns:p14="http://schemas.microsoft.com/office/powerpoint/2010/main" val="149661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4D-1E8B-8A45-8203-FF006A9C2922}"/>
              </a:ext>
            </a:extLst>
          </p:cNvPr>
          <p:cNvSpPr>
            <a:spLocks noGrp="1"/>
          </p:cNvSpPr>
          <p:nvPr>
            <p:ph type="title"/>
          </p:nvPr>
        </p:nvSpPr>
        <p:spPr/>
        <p:txBody>
          <a:bodyPr>
            <a:normAutofit/>
          </a:bodyPr>
          <a:lstStyle/>
          <a:p>
            <a:r>
              <a:rPr lang="fr-FR" dirty="0"/>
              <a:t>ANSI est là pour vous aider</a:t>
            </a:r>
          </a:p>
        </p:txBody>
      </p:sp>
      <p:sp>
        <p:nvSpPr>
          <p:cNvPr id="3" name="Content Placeholder 2">
            <a:extLst>
              <a:ext uri="{FF2B5EF4-FFF2-40B4-BE49-F238E27FC236}">
                <a16:creationId xmlns:a16="http://schemas.microsoft.com/office/drawing/2014/main" id="{7428B8D6-CEA7-694A-AC9D-C19E08D9E60E}"/>
              </a:ext>
            </a:extLst>
          </p:cNvPr>
          <p:cNvSpPr>
            <a:spLocks noGrp="1"/>
          </p:cNvSpPr>
          <p:nvPr>
            <p:ph idx="1"/>
          </p:nvPr>
        </p:nvSpPr>
        <p:spPr>
          <a:xfrm>
            <a:off x="5802922" y="970407"/>
            <a:ext cx="5683392" cy="4917186"/>
          </a:xfrm>
        </p:spPr>
        <p:txBody>
          <a:bodyPr>
            <a:normAutofit/>
          </a:bodyPr>
          <a:lstStyle/>
          <a:p>
            <a:r>
              <a:rPr lang="fr-FR" dirty="0"/>
              <a:t>partenariats et réseautage </a:t>
            </a:r>
          </a:p>
          <a:p>
            <a:r>
              <a:rPr lang="fr-FR" dirty="0"/>
              <a:t>assistance technique sur mesure en vue de l’adoption de la norme </a:t>
            </a:r>
          </a:p>
          <a:p>
            <a:r>
              <a:rPr lang="fr-FR" dirty="0"/>
              <a:t>accompagnement soutenu ou de suivi pour la mise en œuvre et l’utilisation de la norme </a:t>
            </a:r>
          </a:p>
          <a:p>
            <a:r>
              <a:rPr lang="fr-FR" dirty="0"/>
              <a:t>apport de supports additionnels pour la sensibilisation et la formation</a:t>
            </a:r>
          </a:p>
          <a:p>
            <a:endParaRPr lang="en-US" dirty="0"/>
          </a:p>
        </p:txBody>
      </p:sp>
      <p:sp>
        <p:nvSpPr>
          <p:cNvPr id="4" name="Slide Number Placeholder 3">
            <a:extLst>
              <a:ext uri="{FF2B5EF4-FFF2-40B4-BE49-F238E27FC236}">
                <a16:creationId xmlns:a16="http://schemas.microsoft.com/office/drawing/2014/main" id="{9F8B1704-BFDE-2842-B1BF-A2A06F37FA54}"/>
              </a:ext>
            </a:extLst>
          </p:cNvPr>
          <p:cNvSpPr>
            <a:spLocks noGrp="1"/>
          </p:cNvSpPr>
          <p:nvPr>
            <p:ph type="sldNum" sz="quarter" idx="12"/>
          </p:nvPr>
        </p:nvSpPr>
        <p:spPr/>
        <p:txBody>
          <a:bodyPr/>
          <a:lstStyle/>
          <a:p>
            <a:fld id="{FA0B7275-42E7-9344-8EE7-3495E2503A86}" type="slidenum">
              <a:rPr lang="en-US" smtClean="0"/>
              <a:t>23</a:t>
            </a:fld>
            <a:endParaRPr lang="en-US"/>
          </a:p>
        </p:txBody>
      </p:sp>
    </p:spTree>
    <p:extLst>
      <p:ext uri="{BB962C8B-B14F-4D97-AF65-F5344CB8AC3E}">
        <p14:creationId xmlns:p14="http://schemas.microsoft.com/office/powerpoint/2010/main" val="37585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a:xfrm>
            <a:off x="15263083" y="7759071"/>
            <a:ext cx="530313" cy="129678"/>
          </a:xfrm>
        </p:spPr>
        <p:txBody>
          <a:bodyPr/>
          <a:lstStyle/>
          <a:p>
            <a:fld id="{FA0B7275-42E7-9344-8EE7-3495E2503A86}" type="slidenum">
              <a:rPr lang="en-US" smtClean="0"/>
              <a:pPr/>
              <a:t>24</a:t>
            </a:fld>
            <a:endParaRPr lang="en-US"/>
          </a:p>
        </p:txBody>
      </p:sp>
      <p:sp>
        <p:nvSpPr>
          <p:cNvPr id="3" name="Subtitle 2"/>
          <p:cNvSpPr>
            <a:spLocks noGrp="1"/>
          </p:cNvSpPr>
          <p:nvPr>
            <p:ph type="subTitle" idx="13"/>
          </p:nvPr>
        </p:nvSpPr>
        <p:spPr>
          <a:xfrm>
            <a:off x="17213579" y="7498080"/>
            <a:ext cx="685800" cy="685800"/>
          </a:xfrm>
        </p:spPr>
        <p:txBody>
          <a:bodyPr/>
          <a:lstStyle/>
          <a:p>
            <a:endParaRPr lang="en-US" dirty="0"/>
          </a:p>
        </p:txBody>
      </p:sp>
      <p:sp>
        <p:nvSpPr>
          <p:cNvPr id="7" name="Rectangle 6"/>
          <p:cNvSpPr/>
          <p:nvPr/>
        </p:nvSpPr>
        <p:spPr>
          <a:xfrm>
            <a:off x="525780" y="1"/>
            <a:ext cx="11315700" cy="1200329"/>
          </a:xfrm>
          <a:prstGeom prst="rect">
            <a:avLst/>
          </a:prstGeom>
        </p:spPr>
        <p:txBody>
          <a:bodyPr wrap="square">
            <a:spAutoFit/>
          </a:bodyPr>
          <a:lstStyle/>
          <a:p>
            <a:r>
              <a:rPr lang="en-US" b="1" dirty="0">
                <a:hlinkClick r:id="rId3"/>
              </a:rPr>
              <a:t>https://sanitation.ansi.org/</a:t>
            </a:r>
            <a:endParaRPr lang="en-US" b="1" dirty="0"/>
          </a:p>
          <a:p>
            <a:r>
              <a:rPr lang="en-US" dirty="0">
                <a:hlinkClick r:id="rId4"/>
              </a:rPr>
              <a:t>sanitation@ansi.org</a:t>
            </a:r>
            <a:r>
              <a:rPr lang="en-US" dirty="0"/>
              <a:t> 																																         </a:t>
            </a:r>
            <a:r>
              <a:rPr lang="fr-FR" dirty="0"/>
              <a:t>Présentateurs</a:t>
            </a:r>
            <a:r>
              <a:rPr lang="en-US" dirty="0"/>
              <a:t>: </a:t>
            </a:r>
          </a:p>
        </p:txBody>
      </p:sp>
      <p:sp>
        <p:nvSpPr>
          <p:cNvPr id="8" name="Rectangle 7"/>
          <p:cNvSpPr/>
          <p:nvPr/>
        </p:nvSpPr>
        <p:spPr>
          <a:xfrm flipV="1">
            <a:off x="10698479" y="-182881"/>
            <a:ext cx="2125981" cy="369332"/>
          </a:xfrm>
          <a:prstGeom prst="rect">
            <a:avLst/>
          </a:prstGeom>
        </p:spPr>
        <p:txBody>
          <a:bodyPr wrap="square">
            <a:spAutoFit/>
          </a:bodyPr>
          <a:lstStyle/>
          <a:p>
            <a:r>
              <a:rPr lang="en-US"/>
              <a:t>: </a:t>
            </a:r>
            <a:endParaRPr lang="en-US" dirty="0"/>
          </a:p>
        </p:txBody>
      </p:sp>
    </p:spTree>
    <p:extLst>
      <p:ext uri="{BB962C8B-B14F-4D97-AF65-F5344CB8AC3E}">
        <p14:creationId xmlns:p14="http://schemas.microsoft.com/office/powerpoint/2010/main" val="309316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58C-36F2-A442-A9D9-0EA090691FB0}"/>
              </a:ext>
            </a:extLst>
          </p:cNvPr>
          <p:cNvSpPr>
            <a:spLocks noGrp="1"/>
          </p:cNvSpPr>
          <p:nvPr>
            <p:ph type="title"/>
          </p:nvPr>
        </p:nvSpPr>
        <p:spPr/>
        <p:txBody>
          <a:bodyPr>
            <a:normAutofit fontScale="90000"/>
          </a:bodyPr>
          <a:lstStyle/>
          <a:p>
            <a:r>
              <a:rPr lang="fr-FR" dirty="0"/>
              <a:t>Programme: une nouvelle norme de gestion</a:t>
            </a:r>
          </a:p>
        </p:txBody>
      </p:sp>
      <p:sp>
        <p:nvSpPr>
          <p:cNvPr id="3" name="Content Placeholder 2">
            <a:extLst>
              <a:ext uri="{FF2B5EF4-FFF2-40B4-BE49-F238E27FC236}">
                <a16:creationId xmlns:a16="http://schemas.microsoft.com/office/drawing/2014/main" id="{B2476E19-86EA-ED4D-AB20-6A6C1A9E78D9}"/>
              </a:ext>
            </a:extLst>
          </p:cNvPr>
          <p:cNvSpPr>
            <a:spLocks noGrp="1"/>
          </p:cNvSpPr>
          <p:nvPr>
            <p:ph idx="1"/>
          </p:nvPr>
        </p:nvSpPr>
        <p:spPr/>
        <p:txBody>
          <a:bodyPr/>
          <a:lstStyle/>
          <a:p>
            <a:r>
              <a:rPr lang="fr-FR" dirty="0"/>
              <a:t>le besoin </a:t>
            </a:r>
          </a:p>
          <a:p>
            <a:r>
              <a:rPr lang="fr-FR" dirty="0"/>
              <a:t>les directives techniques </a:t>
            </a:r>
          </a:p>
          <a:p>
            <a:r>
              <a:rPr lang="fr-FR" dirty="0"/>
              <a:t>les objectifs &amp; opportunités</a:t>
            </a:r>
          </a:p>
          <a:p>
            <a:r>
              <a:rPr lang="fr-FR" dirty="0"/>
              <a:t>votre rôle &amp; prochaines étapes</a:t>
            </a:r>
          </a:p>
        </p:txBody>
      </p:sp>
      <p:sp>
        <p:nvSpPr>
          <p:cNvPr id="4" name="Slide Number Placeholder 3">
            <a:extLst>
              <a:ext uri="{FF2B5EF4-FFF2-40B4-BE49-F238E27FC236}">
                <a16:creationId xmlns:a16="http://schemas.microsoft.com/office/drawing/2014/main" id="{718DDA34-C8FD-FD49-88E7-D513877C6456}"/>
              </a:ext>
            </a:extLst>
          </p:cNvPr>
          <p:cNvSpPr>
            <a:spLocks noGrp="1"/>
          </p:cNvSpPr>
          <p:nvPr>
            <p:ph type="sldNum" sz="quarter" idx="12"/>
          </p:nvPr>
        </p:nvSpPr>
        <p:spPr/>
        <p:txBody>
          <a:bodyPr/>
          <a:lstStyle/>
          <a:p>
            <a:fld id="{FA0B7275-42E7-9344-8EE7-3495E2503A86}" type="slidenum">
              <a:rPr lang="en-US" smtClean="0"/>
              <a:t>4</a:t>
            </a:fld>
            <a:endParaRPr lang="en-US"/>
          </a:p>
        </p:txBody>
      </p:sp>
    </p:spTree>
    <p:extLst>
      <p:ext uri="{BB962C8B-B14F-4D97-AF65-F5344CB8AC3E}">
        <p14:creationId xmlns:p14="http://schemas.microsoft.com/office/powerpoint/2010/main" val="301897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6011-0856-D34E-85BA-63A0FF7CE13E}"/>
              </a:ext>
            </a:extLst>
          </p:cNvPr>
          <p:cNvSpPr>
            <a:spLocks noGrp="1"/>
          </p:cNvSpPr>
          <p:nvPr>
            <p:ph type="title"/>
          </p:nvPr>
        </p:nvSpPr>
        <p:spPr>
          <a:xfrm>
            <a:off x="914399" y="2766218"/>
            <a:ext cx="3484179" cy="1325880"/>
          </a:xfrm>
        </p:spPr>
        <p:txBody>
          <a:bodyPr>
            <a:normAutofit/>
          </a:bodyPr>
          <a:lstStyle/>
          <a:p>
            <a:r>
              <a:rPr lang="fr-FR" dirty="0"/>
              <a:t>La nécessité </a:t>
            </a:r>
          </a:p>
        </p:txBody>
      </p:sp>
      <p:sp>
        <p:nvSpPr>
          <p:cNvPr id="9" name="Content Placeholder 8">
            <a:extLst>
              <a:ext uri="{FF2B5EF4-FFF2-40B4-BE49-F238E27FC236}">
                <a16:creationId xmlns:a16="http://schemas.microsoft.com/office/drawing/2014/main" id="{6AE28139-1286-5349-83AC-AA9F929DD832}"/>
              </a:ext>
            </a:extLst>
          </p:cNvPr>
          <p:cNvSpPr>
            <a:spLocks noGrp="1"/>
          </p:cNvSpPr>
          <p:nvPr>
            <p:ph idx="1"/>
          </p:nvPr>
        </p:nvSpPr>
        <p:spPr/>
        <p:txBody>
          <a:bodyPr anchor="ctr">
            <a:normAutofit/>
          </a:bodyPr>
          <a:lstStyle/>
          <a:p>
            <a:r>
              <a:rPr lang="fr-FR" dirty="0"/>
              <a:t>bon nombre de communautés dans le monde utilisent </a:t>
            </a:r>
            <a:r>
              <a:rPr lang="fr-FR" b="1" dirty="0"/>
              <a:t>les systèmes d’assainissement autonome </a:t>
            </a:r>
            <a:r>
              <a:rPr lang="fr-FR" dirty="0"/>
              <a:t>qui nécessitent des services de gestion des eaux usées …</a:t>
            </a:r>
          </a:p>
          <a:p>
            <a:r>
              <a:rPr lang="fr-FR" dirty="0"/>
              <a:t>et on a besoin d’un </a:t>
            </a:r>
            <a:r>
              <a:rPr lang="fr-FR" b="1" dirty="0"/>
              <a:t>ensemble cohérent de directives </a:t>
            </a:r>
            <a:r>
              <a:rPr lang="fr-FR" dirty="0"/>
              <a:t>pour la gestion sécurisée de ces systèmes</a:t>
            </a:r>
          </a:p>
        </p:txBody>
      </p:sp>
      <p:sp>
        <p:nvSpPr>
          <p:cNvPr id="4" name="Slide Number Placeholder 3">
            <a:extLst>
              <a:ext uri="{FF2B5EF4-FFF2-40B4-BE49-F238E27FC236}">
                <a16:creationId xmlns:a16="http://schemas.microsoft.com/office/drawing/2014/main" id="{D652E8BD-AFE7-1948-8F14-C889A097B180}"/>
              </a:ext>
            </a:extLst>
          </p:cNvPr>
          <p:cNvSpPr>
            <a:spLocks noGrp="1"/>
          </p:cNvSpPr>
          <p:nvPr>
            <p:ph type="sldNum" sz="quarter" idx="12"/>
          </p:nvPr>
        </p:nvSpPr>
        <p:spPr/>
        <p:txBody>
          <a:bodyPr/>
          <a:lstStyle/>
          <a:p>
            <a:fld id="{FA0B7275-42E7-9344-8EE7-3495E2503A86}" type="slidenum">
              <a:rPr lang="en-US" smtClean="0"/>
              <a:pPr/>
              <a:t>5</a:t>
            </a:fld>
            <a:endParaRPr lang="en-US"/>
          </a:p>
        </p:txBody>
      </p:sp>
    </p:spTree>
    <p:extLst>
      <p:ext uri="{BB962C8B-B14F-4D97-AF65-F5344CB8AC3E}">
        <p14:creationId xmlns:p14="http://schemas.microsoft.com/office/powerpoint/2010/main" val="16906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8925-4ECD-5F4B-A756-B61480C429A9}"/>
              </a:ext>
            </a:extLst>
          </p:cNvPr>
          <p:cNvSpPr>
            <a:spLocks noGrp="1"/>
          </p:cNvSpPr>
          <p:nvPr>
            <p:ph type="title"/>
          </p:nvPr>
        </p:nvSpPr>
        <p:spPr/>
        <p:txBody>
          <a:bodyPr/>
          <a:lstStyle/>
          <a:p>
            <a:r>
              <a:rPr lang="fr-FR" dirty="0"/>
              <a:t>Une solution</a:t>
            </a:r>
          </a:p>
        </p:txBody>
      </p:sp>
      <p:sp>
        <p:nvSpPr>
          <p:cNvPr id="3" name="Content Placeholder 2">
            <a:extLst>
              <a:ext uri="{FF2B5EF4-FFF2-40B4-BE49-F238E27FC236}">
                <a16:creationId xmlns:a16="http://schemas.microsoft.com/office/drawing/2014/main" id="{183DADF1-0433-EB49-891E-EABE02EAA13E}"/>
              </a:ext>
            </a:extLst>
          </p:cNvPr>
          <p:cNvSpPr>
            <a:spLocks noGrp="1"/>
          </p:cNvSpPr>
          <p:nvPr>
            <p:ph idx="1"/>
          </p:nvPr>
        </p:nvSpPr>
        <p:spPr>
          <a:xfrm>
            <a:off x="5657850" y="171450"/>
            <a:ext cx="5828464" cy="5433822"/>
          </a:xfrm>
        </p:spPr>
        <p:txBody>
          <a:bodyPr anchor="ctr">
            <a:normAutofit/>
          </a:bodyPr>
          <a:lstStyle/>
          <a:p>
            <a:pPr marL="0" indent="0">
              <a:buNone/>
            </a:pPr>
            <a:r>
              <a:rPr lang="fr-FR" b="1" dirty="0"/>
              <a:t>ISO 24521 </a:t>
            </a:r>
            <a:r>
              <a:rPr lang="fr-FR" dirty="0"/>
              <a:t>est un document technique qi comporte des cahiers de charge permettant </a:t>
            </a:r>
            <a:r>
              <a:rPr lang="fr-FR" b="1" dirty="0"/>
              <a:t>d’optimiser et d’améliorer la gestion des services  des eaux usées ménagères existants  </a:t>
            </a:r>
            <a:r>
              <a:rPr lang="fr-FR" dirty="0"/>
              <a:t>et de leurs composants</a:t>
            </a:r>
          </a:p>
          <a:p>
            <a:r>
              <a:rPr lang="fr-FR" dirty="0"/>
              <a:t>accès aux toilettes (interface utilisateur + collecte)</a:t>
            </a:r>
          </a:p>
          <a:p>
            <a:r>
              <a:rPr lang="fr-FR" dirty="0"/>
              <a:t>vidange &amp; transport</a:t>
            </a:r>
          </a:p>
          <a:p>
            <a:r>
              <a:rPr lang="fr-FR" dirty="0"/>
              <a:t>traitement</a:t>
            </a:r>
          </a:p>
          <a:p>
            <a:r>
              <a:rPr lang="fr-FR" dirty="0"/>
              <a:t>élimination &amp; réutilisation</a:t>
            </a:r>
          </a:p>
        </p:txBody>
      </p:sp>
      <p:sp>
        <p:nvSpPr>
          <p:cNvPr id="4" name="Slide Number Placeholder 3">
            <a:extLst>
              <a:ext uri="{FF2B5EF4-FFF2-40B4-BE49-F238E27FC236}">
                <a16:creationId xmlns:a16="http://schemas.microsoft.com/office/drawing/2014/main" id="{F54C4F27-A819-F546-A9C7-C1536E3AD69D}"/>
              </a:ext>
            </a:extLst>
          </p:cNvPr>
          <p:cNvSpPr>
            <a:spLocks noGrp="1"/>
          </p:cNvSpPr>
          <p:nvPr>
            <p:ph type="sldNum" sz="quarter" idx="12"/>
          </p:nvPr>
        </p:nvSpPr>
        <p:spPr/>
        <p:txBody>
          <a:bodyPr/>
          <a:lstStyle/>
          <a:p>
            <a:fld id="{FA0B7275-42E7-9344-8EE7-3495E2503A86}" type="slidenum">
              <a:rPr lang="en-US" smtClean="0"/>
              <a:t>6</a:t>
            </a:fld>
            <a:endParaRPr lang="en-US"/>
          </a:p>
        </p:txBody>
      </p:sp>
    </p:spTree>
    <p:extLst>
      <p:ext uri="{BB962C8B-B14F-4D97-AF65-F5344CB8AC3E}">
        <p14:creationId xmlns:p14="http://schemas.microsoft.com/office/powerpoint/2010/main" val="335936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F369-1835-3447-8676-6AF4378B3708}"/>
              </a:ext>
            </a:extLst>
          </p:cNvPr>
          <p:cNvSpPr>
            <a:spLocks noGrp="1"/>
          </p:cNvSpPr>
          <p:nvPr>
            <p:ph type="title"/>
          </p:nvPr>
        </p:nvSpPr>
        <p:spPr>
          <a:xfrm>
            <a:off x="705686" y="2641359"/>
            <a:ext cx="3578773" cy="1325880"/>
          </a:xfrm>
        </p:spPr>
        <p:txBody>
          <a:bodyPr>
            <a:normAutofit/>
          </a:bodyPr>
          <a:lstStyle/>
          <a:p>
            <a:r>
              <a:rPr lang="fr-FR" dirty="0"/>
              <a:t>Un consensus mondial</a:t>
            </a:r>
          </a:p>
        </p:txBody>
      </p:sp>
      <p:sp>
        <p:nvSpPr>
          <p:cNvPr id="3" name="Content Placeholder 2">
            <a:extLst>
              <a:ext uri="{FF2B5EF4-FFF2-40B4-BE49-F238E27FC236}">
                <a16:creationId xmlns:a16="http://schemas.microsoft.com/office/drawing/2014/main" id="{65218B18-5F69-0C4A-BB75-98CECAB87E49}"/>
              </a:ext>
            </a:extLst>
          </p:cNvPr>
          <p:cNvSpPr>
            <a:spLocks noGrp="1"/>
          </p:cNvSpPr>
          <p:nvPr>
            <p:ph idx="1"/>
          </p:nvPr>
        </p:nvSpPr>
        <p:spPr/>
        <p:txBody>
          <a:bodyPr anchor="ctr"/>
          <a:lstStyle/>
          <a:p>
            <a:r>
              <a:rPr lang="fr-FR" dirty="0"/>
              <a:t>La norme ISO 25421 a été élaborée par le Comité technique  ISO (CT) 224, avec la participation de </a:t>
            </a:r>
            <a:r>
              <a:rPr lang="fr-FR" b="1" dirty="0"/>
              <a:t>61 pays provenant de six continents</a:t>
            </a:r>
          </a:p>
        </p:txBody>
      </p:sp>
      <p:sp>
        <p:nvSpPr>
          <p:cNvPr id="4" name="Slide Number Placeholder 3">
            <a:extLst>
              <a:ext uri="{FF2B5EF4-FFF2-40B4-BE49-F238E27FC236}">
                <a16:creationId xmlns:a16="http://schemas.microsoft.com/office/drawing/2014/main" id="{AA62385B-69F5-C147-9B8B-5326D0BCFF50}"/>
              </a:ext>
            </a:extLst>
          </p:cNvPr>
          <p:cNvSpPr>
            <a:spLocks noGrp="1"/>
          </p:cNvSpPr>
          <p:nvPr>
            <p:ph type="sldNum" sz="quarter" idx="12"/>
          </p:nvPr>
        </p:nvSpPr>
        <p:spPr/>
        <p:txBody>
          <a:bodyPr/>
          <a:lstStyle/>
          <a:p>
            <a:fld id="{FA0B7275-42E7-9344-8EE7-3495E2503A86}" type="slidenum">
              <a:rPr lang="en-US" smtClean="0"/>
              <a:t>7</a:t>
            </a:fld>
            <a:endParaRPr lang="en-US"/>
          </a:p>
        </p:txBody>
      </p:sp>
    </p:spTree>
    <p:extLst>
      <p:ext uri="{BB962C8B-B14F-4D97-AF65-F5344CB8AC3E}">
        <p14:creationId xmlns:p14="http://schemas.microsoft.com/office/powerpoint/2010/main" val="63245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503" y="396711"/>
            <a:ext cx="10461323" cy="461665"/>
          </a:xfrm>
          <a:prstGeom prst="rect">
            <a:avLst/>
          </a:prstGeom>
          <a:noFill/>
        </p:spPr>
        <p:txBody>
          <a:bodyPr wrap="square" rtlCol="0">
            <a:spAutoFit/>
          </a:bodyPr>
          <a:lstStyle/>
          <a:p>
            <a:pPr algn="ctr"/>
            <a:r>
              <a:rPr lang="fr-FR" sz="2400" b="1" dirty="0">
                <a:solidFill>
                  <a:srgbClr val="0A55A3"/>
                </a:solidFill>
                <a:latin typeface="Arial" panose="020B0604020202020204" pitchFamily="34" charset="0"/>
                <a:cs typeface="Arial" panose="020B0604020202020204" pitchFamily="34" charset="0"/>
              </a:rPr>
              <a:t>Comité technique composé de 224 membres, représentant 61 pays </a:t>
            </a:r>
          </a:p>
        </p:txBody>
      </p:sp>
      <p:pic>
        <p:nvPicPr>
          <p:cNvPr id="3" name="Picture 2">
            <a:extLst>
              <a:ext uri="{FF2B5EF4-FFF2-40B4-BE49-F238E27FC236}">
                <a16:creationId xmlns:a16="http://schemas.microsoft.com/office/drawing/2014/main" id="{8F2B81ED-2CB6-4F5F-9EA9-76FD0FEE826E}"/>
              </a:ext>
            </a:extLst>
          </p:cNvPr>
          <p:cNvPicPr>
            <a:picLocks noChangeAspect="1"/>
          </p:cNvPicPr>
          <p:nvPr/>
        </p:nvPicPr>
        <p:blipFill rotWithShape="1">
          <a:blip r:embed="rId3"/>
          <a:srcRect t="11720"/>
          <a:stretch/>
        </p:blipFill>
        <p:spPr>
          <a:xfrm>
            <a:off x="789503" y="931764"/>
            <a:ext cx="10461643" cy="4994472"/>
          </a:xfrm>
          <a:prstGeom prst="rect">
            <a:avLst/>
          </a:prstGeom>
        </p:spPr>
      </p:pic>
    </p:spTree>
    <p:extLst>
      <p:ext uri="{BB962C8B-B14F-4D97-AF65-F5344CB8AC3E}">
        <p14:creationId xmlns:p14="http://schemas.microsoft.com/office/powerpoint/2010/main" val="40277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a:normAutofit fontScale="90000"/>
          </a:bodyPr>
          <a:lstStyle/>
          <a:p>
            <a:r>
              <a:rPr lang="fr-FR" dirty="0"/>
              <a:t>Ensemble , révolutionnons le secteur WASH</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34434" y="205740"/>
            <a:ext cx="6423096" cy="4629065"/>
          </a:xfrm>
        </p:spPr>
        <p:txBody>
          <a:bodyPr anchor="t">
            <a:normAutofit/>
          </a:bodyPr>
          <a:lstStyle/>
          <a:p>
            <a:pPr marL="0" indent="0">
              <a:buNone/>
            </a:pPr>
            <a:br>
              <a:rPr lang="en-US" dirty="0"/>
            </a:br>
            <a:r>
              <a:rPr lang="fr-FR" dirty="0"/>
              <a:t>la </a:t>
            </a:r>
            <a:r>
              <a:rPr lang="fr-FR" sz="2600" dirty="0"/>
              <a:t>revue, l’adoption et l’utilisation simultanées des normes ISO 24521 et ISO 30500 sont susceptibles de </a:t>
            </a:r>
            <a:r>
              <a:rPr lang="fr-FR" sz="2600" b="1" dirty="0"/>
              <a:t>révolutionner le secteur de l’assainissement    </a:t>
            </a:r>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a:lstStyle/>
          <a:p>
            <a:fld id="{FA0B7275-42E7-9344-8EE7-3495E2503A86}" type="slidenum">
              <a:rPr lang="en-US" smtClean="0"/>
              <a:t>9</a:t>
            </a:fld>
            <a:endParaRPr lang="en-US"/>
          </a:p>
        </p:txBody>
      </p:sp>
      <p:graphicFrame>
        <p:nvGraphicFramePr>
          <p:cNvPr id="5" name="Diagram 4">
            <a:extLst>
              <a:ext uri="{FF2B5EF4-FFF2-40B4-BE49-F238E27FC236}">
                <a16:creationId xmlns:a16="http://schemas.microsoft.com/office/drawing/2014/main" id="{664A488A-05A7-2145-B715-4A4AAFBF4D30}"/>
              </a:ext>
            </a:extLst>
          </p:cNvPr>
          <p:cNvGraphicFramePr/>
          <p:nvPr>
            <p:extLst>
              <p:ext uri="{D42A27DB-BD31-4B8C-83A1-F6EECF244321}">
                <p14:modId xmlns:p14="http://schemas.microsoft.com/office/powerpoint/2010/main" val="2709031495"/>
              </p:ext>
            </p:extLst>
          </p:nvPr>
        </p:nvGraphicFramePr>
        <p:xfrm>
          <a:off x="5768904" y="2515234"/>
          <a:ext cx="6219746" cy="356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9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0B7275-42E7-9344-8EE7-3495E2503A86}" type="slidenum">
              <a:rPr lang="en-US" smtClean="0"/>
              <a:t>10</a:t>
            </a:fld>
            <a:endParaRPr lang="en-US"/>
          </a:p>
        </p:txBody>
      </p:sp>
      <p:grpSp>
        <p:nvGrpSpPr>
          <p:cNvPr id="6" name="Group 5"/>
          <p:cNvGrpSpPr/>
          <p:nvPr/>
        </p:nvGrpSpPr>
        <p:grpSpPr>
          <a:xfrm>
            <a:off x="628260" y="266414"/>
            <a:ext cx="9170645" cy="5617028"/>
            <a:chOff x="1592090" y="266414"/>
            <a:chExt cx="9170645" cy="5617028"/>
          </a:xfrm>
        </p:grpSpPr>
        <p:pic>
          <p:nvPicPr>
            <p:cNvPr id="4" name="Picture 3"/>
            <p:cNvPicPr>
              <a:picLocks noChangeAspect="1"/>
            </p:cNvPicPr>
            <p:nvPr/>
          </p:nvPicPr>
          <p:blipFill rotWithShape="1">
            <a:blip r:embed="rId3"/>
            <a:srcRect b="86199"/>
            <a:stretch/>
          </p:blipFill>
          <p:spPr>
            <a:xfrm>
              <a:off x="1592090" y="266414"/>
              <a:ext cx="9170645" cy="840492"/>
            </a:xfrm>
            <a:prstGeom prst="rect">
              <a:avLst/>
            </a:prstGeom>
          </p:spPr>
        </p:pic>
        <p:sp>
          <p:nvSpPr>
            <p:cNvPr id="5" name="Rectangle 4"/>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91202" y="5221705"/>
            <a:ext cx="8458200" cy="757990"/>
          </a:xfrm>
          <a:prstGeom prst="rect">
            <a:avLst/>
          </a:prstGeom>
          <a:noFill/>
        </p:spPr>
        <p:txBody>
          <a:bodyPr wrap="square" rtlCol="0">
            <a:spAutoFit/>
          </a:bodyPr>
          <a:lstStyle/>
          <a:p>
            <a:endParaRPr lang="en-US" dirty="0"/>
          </a:p>
        </p:txBody>
      </p:sp>
      <p:sp>
        <p:nvSpPr>
          <p:cNvPr id="9" name="TextBox 8"/>
          <p:cNvSpPr txBox="1"/>
          <p:nvPr/>
        </p:nvSpPr>
        <p:spPr>
          <a:xfrm>
            <a:off x="3600060" y="322740"/>
            <a:ext cx="5013246" cy="369332"/>
          </a:xfrm>
          <a:prstGeom prst="rect">
            <a:avLst/>
          </a:prstGeom>
          <a:solidFill>
            <a:schemeClr val="bg1"/>
          </a:solidFill>
        </p:spPr>
        <p:txBody>
          <a:bodyPr wrap="square" rtlCol="0">
            <a:spAutoFit/>
          </a:bodyPr>
          <a:lstStyle/>
          <a:p>
            <a:r>
              <a:rPr lang="en-US" dirty="0"/>
              <a:t>ISO 30500 et ISO 24521: Main dans la main</a:t>
            </a:r>
          </a:p>
        </p:txBody>
      </p:sp>
      <p:sp>
        <p:nvSpPr>
          <p:cNvPr id="10" name="Rectangle 9"/>
          <p:cNvSpPr/>
          <p:nvPr/>
        </p:nvSpPr>
        <p:spPr>
          <a:xfrm>
            <a:off x="9882625" y="1034576"/>
            <a:ext cx="2104372" cy="1815882"/>
          </a:xfrm>
          <a:prstGeom prst="rect">
            <a:avLst/>
          </a:prstGeom>
        </p:spPr>
        <p:txBody>
          <a:bodyPr wrap="square">
            <a:spAutoFit/>
          </a:bodyPr>
          <a:lstStyle/>
          <a:p>
            <a:r>
              <a:rPr lang="en-US" sz="2800" dirty="0">
                <a:hlinkClick r:id="rId4"/>
              </a:rPr>
              <a:t>English</a:t>
            </a:r>
            <a:r>
              <a:rPr lang="en-US" sz="2800" dirty="0"/>
              <a:t> </a:t>
            </a:r>
          </a:p>
          <a:p>
            <a:r>
              <a:rPr lang="en-US" sz="2800" dirty="0">
                <a:hlinkClick r:id="rId5"/>
              </a:rPr>
              <a:t>Français</a:t>
            </a:r>
            <a:r>
              <a:rPr lang="en-US" sz="2800" dirty="0"/>
              <a:t> </a:t>
            </a:r>
          </a:p>
          <a:p>
            <a:r>
              <a:rPr lang="en-US" sz="2800" dirty="0" err="1">
                <a:hlinkClick r:id="rId6"/>
              </a:rPr>
              <a:t>Português</a:t>
            </a:r>
            <a:endParaRPr lang="en-US" sz="2800" dirty="0"/>
          </a:p>
          <a:p>
            <a:r>
              <a:rPr lang="ja-JP" altLang="en-US" sz="2800" dirty="0">
                <a:hlinkClick r:id="rId7"/>
              </a:rPr>
              <a:t>中文</a:t>
            </a:r>
            <a:endParaRPr lang="en-US" altLang="ja-JP" sz="2800" dirty="0"/>
          </a:p>
        </p:txBody>
      </p:sp>
      <p:pic>
        <p:nvPicPr>
          <p:cNvPr id="2" name="Picture 1"/>
          <p:cNvPicPr>
            <a:picLocks noChangeAspect="1"/>
          </p:cNvPicPr>
          <p:nvPr/>
        </p:nvPicPr>
        <p:blipFill>
          <a:blip r:embed="rId8"/>
          <a:stretch>
            <a:fillRect/>
          </a:stretch>
        </p:blipFill>
        <p:spPr>
          <a:xfrm>
            <a:off x="628260" y="1106906"/>
            <a:ext cx="8519945" cy="4776536"/>
          </a:xfrm>
          <a:prstGeom prst="rect">
            <a:avLst/>
          </a:prstGeom>
        </p:spPr>
      </p:pic>
    </p:spTree>
    <p:extLst>
      <p:ext uri="{BB962C8B-B14F-4D97-AF65-F5344CB8AC3E}">
        <p14:creationId xmlns:p14="http://schemas.microsoft.com/office/powerpoint/2010/main" val="1102238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22833</TotalTime>
  <Words>3442</Words>
  <Application>Microsoft Office PowerPoint</Application>
  <PresentationFormat>Widescreen</PresentationFormat>
  <Paragraphs>267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PingFang SC Regular</vt:lpstr>
      <vt:lpstr>Office Theme</vt:lpstr>
      <vt:lpstr>ISO 24521</vt:lpstr>
      <vt:lpstr>PowerPoint Presentation</vt:lpstr>
      <vt:lpstr>Programme: une nouvelle norme de gestion</vt:lpstr>
      <vt:lpstr>La nécessité </vt:lpstr>
      <vt:lpstr>Une solution</vt:lpstr>
      <vt:lpstr>Un consensus mondial</vt:lpstr>
      <vt:lpstr>PowerPoint Presentation</vt:lpstr>
      <vt:lpstr>Ensemble , révolutionnons le secteur WASH</vt:lpstr>
      <vt:lpstr>PowerPoint Presentation</vt:lpstr>
      <vt:lpstr>Adoption nationale des normes ISO 30500 &amp; ISO 24521</vt:lpstr>
      <vt:lpstr>Ensemble , révolutionnons le secteur WASH</vt:lpstr>
      <vt:lpstr>Les normes</vt:lpstr>
      <vt:lpstr>Pourquoi est-elle importante?</vt:lpstr>
      <vt:lpstr>Les objectifs de la norme ISO 24521</vt:lpstr>
      <vt:lpstr>Protéger la santé publique</vt:lpstr>
      <vt:lpstr>Protéger les opérateurs &amp; agents de terrain </vt:lpstr>
      <vt:lpstr>Améliorer l’expérience de l’utilisateur</vt:lpstr>
      <vt:lpstr>Favoriser le développement communautaire durable  </vt:lpstr>
      <vt:lpstr>Autres avantages</vt:lpstr>
      <vt:lpstr>Votre rôle</vt:lpstr>
      <vt:lpstr>Prochaines étapes</vt:lpstr>
      <vt:lpstr>ANSI est là pour vous aider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Attiya Sayyed</cp:lastModifiedBy>
  <cp:revision>283</cp:revision>
  <cp:lastPrinted>2020-01-22T03:21:31Z</cp:lastPrinted>
  <dcterms:created xsi:type="dcterms:W3CDTF">2020-01-07T19:54:53Z</dcterms:created>
  <dcterms:modified xsi:type="dcterms:W3CDTF">2026-06-16T19:52:32Z</dcterms:modified>
</cp:coreProperties>
</file>