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5"/>
  </p:notesMasterIdLst>
  <p:handoutMasterIdLst>
    <p:handoutMasterId r:id="rId26"/>
  </p:handoutMasterIdLst>
  <p:sldIdLst>
    <p:sldId id="279" r:id="rId2"/>
    <p:sldId id="295" r:id="rId3"/>
    <p:sldId id="276" r:id="rId4"/>
    <p:sldId id="257" r:id="rId5"/>
    <p:sldId id="261" r:id="rId6"/>
    <p:sldId id="263" r:id="rId7"/>
    <p:sldId id="256" r:id="rId8"/>
    <p:sldId id="271" r:id="rId9"/>
    <p:sldId id="296" r:id="rId10"/>
    <p:sldId id="292" r:id="rId11"/>
    <p:sldId id="293" r:id="rId12"/>
    <p:sldId id="294" r:id="rId13"/>
    <p:sldId id="291" r:id="rId14"/>
    <p:sldId id="262" r:id="rId15"/>
    <p:sldId id="274" r:id="rId16"/>
    <p:sldId id="285" r:id="rId17"/>
    <p:sldId id="275" r:id="rId18"/>
    <p:sldId id="284" r:id="rId19"/>
    <p:sldId id="287" r:id="rId20"/>
    <p:sldId id="270" r:id="rId21"/>
    <p:sldId id="290" r:id="rId22"/>
    <p:sldId id="277" r:id="rId23"/>
    <p:sldId id="281"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F9F9"/>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8"/>
    <p:restoredTop sz="81481" autoAdjust="0"/>
  </p:normalViewPr>
  <p:slideViewPr>
    <p:cSldViewPr snapToGrid="0" snapToObjects="1">
      <p:cViewPr varScale="1">
        <p:scale>
          <a:sx n="51" d="100"/>
          <a:sy n="51" d="100"/>
        </p:scale>
        <p:origin x="1472" y="48"/>
      </p:cViewPr>
      <p:guideLst/>
    </p:cSldViewPr>
  </p:slideViewPr>
  <p:notesTextViewPr>
    <p:cViewPr>
      <p:scale>
        <a:sx n="1" d="1"/>
        <a:sy n="1" d="1"/>
      </p:scale>
      <p:origin x="0" y="0"/>
    </p:cViewPr>
  </p:notesTextViewPr>
  <p:notesViewPr>
    <p:cSldViewPr snapToGrid="0" snapToObjects="1">
      <p:cViewPr varScale="1">
        <p:scale>
          <a:sx n="47" d="100"/>
          <a:sy n="47" d="100"/>
        </p:scale>
        <p:origin x="2709" y="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FE507-EA04-4D46-B3BD-B531910EBF1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ABDA9F2-5903-4202-AAB3-39BCD21D96AE}">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24521 </a:t>
          </a:r>
          <a:r>
            <a:rPr lang="en-US" sz="2000" b="0" i="0" dirty="0">
              <a:solidFill>
                <a:srgbClr val="0A55A3"/>
              </a:solidFill>
              <a:effectLst/>
              <a:latin typeface="Arial" panose="020B0604020202020204" pitchFamily="34" charset="0"/>
              <a:ea typeface="+mn-ea"/>
              <a:cs typeface="Arial" panose="020B0604020202020204" pitchFamily="34" charset="0"/>
            </a:rPr>
            <a:t>optimizes </a:t>
          </a:r>
          <a:r>
            <a:rPr lang="en-US" sz="2000" b="1" i="1" dirty="0">
              <a:solidFill>
                <a:srgbClr val="0A55A3"/>
              </a:solidFill>
              <a:effectLst/>
              <a:latin typeface="Arial" panose="020B0604020202020204" pitchFamily="34" charset="0"/>
              <a:ea typeface="+mn-ea"/>
              <a:cs typeface="Arial" panose="020B0604020202020204" pitchFamily="34" charset="0"/>
            </a:rPr>
            <a:t>existing</a:t>
          </a:r>
          <a:r>
            <a:rPr lang="en-US" sz="2000" b="0" i="0" dirty="0">
              <a:solidFill>
                <a:srgbClr val="0A55A3"/>
              </a:solidFill>
              <a:effectLst/>
              <a:latin typeface="Arial" panose="020B0604020202020204" pitchFamily="34" charset="0"/>
              <a:ea typeface="+mn-ea"/>
              <a:cs typeface="Arial" panose="020B0604020202020204" pitchFamily="34" charset="0"/>
            </a:rPr>
            <a:t> wastewater services</a:t>
          </a:r>
          <a:endParaRPr lang="en-US" sz="2000" dirty="0">
            <a:solidFill>
              <a:srgbClr val="0A55A3"/>
            </a:solidFill>
            <a:latin typeface="Arial" panose="020B0604020202020204" pitchFamily="34" charset="0"/>
            <a:cs typeface="Arial" panose="020B0604020202020204" pitchFamily="34" charset="0"/>
          </a:endParaRPr>
        </a:p>
      </dgm:t>
    </dgm:pt>
    <dgm:pt modelId="{9AFF670F-11D8-4DD8-AB94-AC3C61DFA77F}" type="parTrans" cxnId="{E1B3B667-CC6A-4462-96BD-2CAC33E85E59}">
      <dgm:prSet/>
      <dgm:spPr/>
      <dgm:t>
        <a:bodyPr/>
        <a:lstStyle/>
        <a:p>
          <a:pPr algn="ctr"/>
          <a:endParaRPr lang="en-US"/>
        </a:p>
      </dgm:t>
    </dgm:pt>
    <dgm:pt modelId="{9517E15B-475B-46A7-9EC3-A3747EBE553C}" type="sibTrans" cxnId="{E1B3B667-CC6A-4462-96BD-2CAC33E85E59}">
      <dgm:prSet/>
      <dgm:spPr/>
      <dgm:t>
        <a:bodyPr/>
        <a:lstStyle/>
        <a:p>
          <a:pPr algn="ctr"/>
          <a:endParaRPr lang="en-US"/>
        </a:p>
      </dgm:t>
    </dgm:pt>
    <dgm:pt modelId="{939BE24C-445B-467A-8E6D-E725FDD4CEA1}">
      <dgm:prSet phldrT="[Text]" custT="1"/>
      <dgm:spPr>
        <a:solidFill>
          <a:srgbClr val="0A55A3">
            <a:alpha val="10000"/>
          </a:srgbClr>
        </a:solidFill>
        <a:ln>
          <a:solidFill>
            <a:srgbClr val="0A55A3"/>
          </a:solidFill>
        </a:ln>
      </dgm:spPr>
      <dgm:t>
        <a:bodyPr/>
        <a:lstStyle/>
        <a:p>
          <a:pPr algn="ctr"/>
          <a:r>
            <a:rPr lang="en-US" sz="2000" b="1" i="0" dirty="0">
              <a:solidFill>
                <a:srgbClr val="0A55A3"/>
              </a:solidFill>
              <a:effectLst/>
              <a:latin typeface="Arial" panose="020B0604020202020204" pitchFamily="34" charset="0"/>
              <a:ea typeface="+mn-ea"/>
              <a:cs typeface="Arial" panose="020B0604020202020204" pitchFamily="34" charset="0"/>
            </a:rPr>
            <a:t>ISO 30500 </a:t>
          </a:r>
          <a:r>
            <a:rPr lang="en-US" sz="2000" b="0" i="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dirty="0">
              <a:solidFill>
                <a:srgbClr val="0A55A3"/>
              </a:solidFill>
              <a:effectLst/>
              <a:latin typeface="Arial" panose="020B0604020202020204" pitchFamily="34" charset="0"/>
              <a:ea typeface="+mn-ea"/>
              <a:cs typeface="Arial" panose="020B0604020202020204" pitchFamily="34" charset="0"/>
            </a:rPr>
            <a:t>new</a:t>
          </a:r>
          <a:r>
            <a:rPr lang="en-US" sz="2000" b="0" i="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dirty="0">
            <a:solidFill>
              <a:srgbClr val="0A55A3"/>
            </a:solidFill>
            <a:latin typeface="Arial" panose="020B0604020202020204" pitchFamily="34" charset="0"/>
            <a:cs typeface="Arial" panose="020B0604020202020204" pitchFamily="34" charset="0"/>
          </a:endParaRPr>
        </a:p>
      </dgm:t>
    </dgm:pt>
    <dgm:pt modelId="{56162813-60D9-440C-A1BD-F86D85A674F6}" type="parTrans" cxnId="{20717DBF-90AA-4C70-A697-706D799EFC83}">
      <dgm:prSet/>
      <dgm:spPr/>
      <dgm:t>
        <a:bodyPr/>
        <a:lstStyle/>
        <a:p>
          <a:pPr algn="ctr"/>
          <a:endParaRPr lang="en-US"/>
        </a:p>
      </dgm:t>
    </dgm:pt>
    <dgm:pt modelId="{AE8BC0DC-3AB4-4D24-8749-93CEF76A7410}" type="sibTrans" cxnId="{20717DBF-90AA-4C70-A697-706D799EFC83}">
      <dgm:prSet/>
      <dgm:spPr/>
      <dgm:t>
        <a:bodyPr/>
        <a:lstStyle/>
        <a:p>
          <a:pPr algn="ctr"/>
          <a:endParaRPr lang="en-US"/>
        </a:p>
      </dgm:t>
    </dgm:pt>
    <dgm:pt modelId="{FF19FB63-EDB4-4FFA-8552-70310C95C6E6}" type="pres">
      <dgm:prSet presAssocID="{912FE507-EA04-4D46-B3BD-B531910EBF15}" presName="diagram" presStyleCnt="0">
        <dgm:presLayoutVars>
          <dgm:dir/>
          <dgm:resizeHandles val="exact"/>
        </dgm:presLayoutVars>
      </dgm:prSet>
      <dgm:spPr/>
    </dgm:pt>
    <dgm:pt modelId="{5F0FF8BF-087D-4162-BC05-8D7F4AE36DB5}" type="pres">
      <dgm:prSet presAssocID="{6ABDA9F2-5903-4202-AAB3-39BCD21D96AE}" presName="arrow" presStyleLbl="node1" presStyleIdx="0" presStyleCnt="2" custScaleY="100069" custRadScaleRad="98950" custRadScaleInc="513">
        <dgm:presLayoutVars>
          <dgm:bulletEnabled val="1"/>
        </dgm:presLayoutVars>
      </dgm:prSet>
      <dgm:spPr/>
    </dgm:pt>
    <dgm:pt modelId="{BE5ED643-47B0-4315-AFAC-4A3C7EC08E97}" type="pres">
      <dgm:prSet presAssocID="{939BE24C-445B-467A-8E6D-E725FDD4CEA1}" presName="arrow" presStyleLbl="node1" presStyleIdx="1" presStyleCnt="2" custScaleY="100069" custRadScaleRad="100019" custRadScaleInc="-335">
        <dgm:presLayoutVars>
          <dgm:bulletEnabled val="1"/>
        </dgm:presLayoutVars>
      </dgm:prSet>
      <dgm:spPr/>
    </dgm:pt>
  </dgm:ptLst>
  <dgm:cxnLst>
    <dgm:cxn modelId="{AB813D2C-ACB5-49DB-9594-D144F0D46166}" type="presOf" srcId="{939BE24C-445B-467A-8E6D-E725FDD4CEA1}" destId="{BE5ED643-47B0-4315-AFAC-4A3C7EC08E97}" srcOrd="0" destOrd="0" presId="urn:microsoft.com/office/officeart/2005/8/layout/arrow5"/>
    <dgm:cxn modelId="{E1B3B667-CC6A-4462-96BD-2CAC33E85E59}" srcId="{912FE507-EA04-4D46-B3BD-B531910EBF15}" destId="{6ABDA9F2-5903-4202-AAB3-39BCD21D96AE}" srcOrd="0" destOrd="0" parTransId="{9AFF670F-11D8-4DD8-AB94-AC3C61DFA77F}" sibTransId="{9517E15B-475B-46A7-9EC3-A3747EBE553C}"/>
    <dgm:cxn modelId="{8AF0939F-9D36-4328-A119-C537380E0371}" type="presOf" srcId="{912FE507-EA04-4D46-B3BD-B531910EBF15}" destId="{FF19FB63-EDB4-4FFA-8552-70310C95C6E6}" srcOrd="0" destOrd="0" presId="urn:microsoft.com/office/officeart/2005/8/layout/arrow5"/>
    <dgm:cxn modelId="{20717DBF-90AA-4C70-A697-706D799EFC83}" srcId="{912FE507-EA04-4D46-B3BD-B531910EBF15}" destId="{939BE24C-445B-467A-8E6D-E725FDD4CEA1}" srcOrd="1" destOrd="0" parTransId="{56162813-60D9-440C-A1BD-F86D85A674F6}" sibTransId="{AE8BC0DC-3AB4-4D24-8749-93CEF76A7410}"/>
    <dgm:cxn modelId="{FDB6F6E4-BD31-4A49-85ED-D6836AC3B717}" type="presOf" srcId="{6ABDA9F2-5903-4202-AAB3-39BCD21D96AE}" destId="{5F0FF8BF-087D-4162-BC05-8D7F4AE36DB5}" srcOrd="0" destOrd="0" presId="urn:microsoft.com/office/officeart/2005/8/layout/arrow5"/>
    <dgm:cxn modelId="{C79FB7EA-155D-46DA-8FAD-C534C4C584D0}" type="presParOf" srcId="{FF19FB63-EDB4-4FFA-8552-70310C95C6E6}" destId="{5F0FF8BF-087D-4162-BC05-8D7F4AE36DB5}" srcOrd="0" destOrd="0" presId="urn:microsoft.com/office/officeart/2005/8/layout/arrow5"/>
    <dgm:cxn modelId="{97C43AF1-AA1F-4E09-B773-3B28FB5DD451}" type="presParOf" srcId="{FF19FB63-EDB4-4FFA-8552-70310C95C6E6}" destId="{BE5ED643-47B0-4315-AFAC-4A3C7EC08E97}"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3EE5B-7227-FA42-BA27-9A1A3EC9DA81}" type="doc">
      <dgm:prSet loTypeId="urn:microsoft.com/office/officeart/2005/8/layout/cycle6" loCatId="" qsTypeId="urn:microsoft.com/office/officeart/2005/8/quickstyle/simple3" qsCatId="simple" csTypeId="urn:microsoft.com/office/officeart/2005/8/colors/accent1_2" csCatId="accent1" phldr="1"/>
      <dgm:spPr/>
      <dgm:t>
        <a:bodyPr/>
        <a:lstStyle/>
        <a:p>
          <a:endParaRPr lang="en-US"/>
        </a:p>
      </dgm:t>
    </dgm:pt>
    <dgm:pt modelId="{5ACBF109-4542-A740-826B-13BABED91060}">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protect</a:t>
          </a:r>
          <a:r>
            <a:rPr lang="en-US" sz="1900" b="0" dirty="0">
              <a:ln>
                <a:solidFill>
                  <a:srgbClr val="0A55A3"/>
                </a:solidFill>
              </a:ln>
              <a:latin typeface="Arial" panose="020B0604020202020204" pitchFamily="34" charset="0"/>
              <a:cs typeface="Arial" panose="020B0604020202020204" pitchFamily="34" charset="0"/>
            </a:rPr>
            <a:t> public health</a:t>
          </a:r>
        </a:p>
      </dgm:t>
    </dgm:pt>
    <dgm:pt modelId="{9BF902A4-7774-D445-AB29-A555A1AE905A}" type="parTrans" cxnId="{5E97BB20-EF8A-7247-AB42-2C80290662F3}">
      <dgm:prSet/>
      <dgm:spPr/>
      <dgm:t>
        <a:bodyPr/>
        <a:lstStyle/>
        <a:p>
          <a:endParaRPr lang="en-US">
            <a:ln>
              <a:solidFill>
                <a:srgbClr val="0A55A3"/>
              </a:solidFill>
            </a:ln>
          </a:endParaRPr>
        </a:p>
      </dgm:t>
    </dgm:pt>
    <dgm:pt modelId="{F1FFC1D9-01A0-F94E-B427-6D598DC19BA4}" type="sibTrans" cxnId="{5E97BB20-EF8A-7247-AB42-2C80290662F3}">
      <dgm:prSet/>
      <dgm:spPr/>
      <dgm:t>
        <a:bodyPr/>
        <a:lstStyle/>
        <a:p>
          <a:endParaRPr lang="en-US">
            <a:ln>
              <a:solidFill>
                <a:srgbClr val="0A55A3"/>
              </a:solidFill>
            </a:ln>
          </a:endParaRPr>
        </a:p>
      </dgm:t>
    </dgm:pt>
    <dgm:pt modelId="{4F4A145F-D030-0745-85FB-FE3C14912D0E}">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promote </a:t>
          </a:r>
          <a:r>
            <a:rPr lang="en-US" sz="1900" dirty="0">
              <a:ln>
                <a:solidFill>
                  <a:srgbClr val="0A55A3"/>
                </a:solidFill>
              </a:ln>
              <a:latin typeface="Arial" panose="020B0604020202020204" pitchFamily="34" charset="0"/>
              <a:cs typeface="Arial" panose="020B0604020202020204" pitchFamily="34" charset="0"/>
            </a:rPr>
            <a:t>sustainable community development</a:t>
          </a:r>
        </a:p>
      </dgm:t>
    </dgm:pt>
    <dgm:pt modelId="{FCD6F02D-5F14-2541-B1C5-3B2F3A5AD81C}" type="parTrans" cxnId="{3644DFF4-18CE-764E-9E71-09A7ED1D2E66}">
      <dgm:prSet/>
      <dgm:spPr/>
      <dgm:t>
        <a:bodyPr/>
        <a:lstStyle/>
        <a:p>
          <a:endParaRPr lang="en-US">
            <a:ln>
              <a:solidFill>
                <a:srgbClr val="0A55A3"/>
              </a:solidFill>
            </a:ln>
          </a:endParaRPr>
        </a:p>
      </dgm:t>
    </dgm:pt>
    <dgm:pt modelId="{8C14882E-1BBE-114B-9467-216E7A5BD070}" type="sibTrans" cxnId="{3644DFF4-18CE-764E-9E71-09A7ED1D2E66}">
      <dgm:prSet/>
      <dgm:spPr/>
      <dgm:t>
        <a:bodyPr/>
        <a:lstStyle/>
        <a:p>
          <a:endParaRPr lang="en-US">
            <a:ln>
              <a:solidFill>
                <a:srgbClr val="0A55A3"/>
              </a:solidFill>
            </a:ln>
          </a:endParaRPr>
        </a:p>
      </dgm:t>
    </dgm:pt>
    <dgm:pt modelId="{82607F18-A60D-C54C-AB50-B29C05BDCFEB}">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protect</a:t>
          </a:r>
          <a:r>
            <a:rPr lang="en-US" sz="1900" dirty="0">
              <a:ln>
                <a:solidFill>
                  <a:srgbClr val="0A55A3"/>
                </a:solidFill>
              </a:ln>
              <a:latin typeface="Arial" panose="020B0604020202020204" pitchFamily="34" charset="0"/>
              <a:cs typeface="Arial" panose="020B0604020202020204" pitchFamily="34" charset="0"/>
            </a:rPr>
            <a:t> operators &amp; field workers</a:t>
          </a:r>
        </a:p>
      </dgm:t>
    </dgm:pt>
    <dgm:pt modelId="{CE47C0E1-7304-164F-925B-0540E8F2BF9C}" type="parTrans" cxnId="{FC3E441D-DF4B-C04B-A3D1-AB23CED841DF}">
      <dgm:prSet/>
      <dgm:spPr/>
      <dgm:t>
        <a:bodyPr/>
        <a:lstStyle/>
        <a:p>
          <a:endParaRPr lang="en-US">
            <a:ln>
              <a:solidFill>
                <a:srgbClr val="0A55A3"/>
              </a:solidFill>
            </a:ln>
          </a:endParaRPr>
        </a:p>
      </dgm:t>
    </dgm:pt>
    <dgm:pt modelId="{5494FEDD-A252-3E42-9A2C-B2E22EDAF8B3}" type="sibTrans" cxnId="{FC3E441D-DF4B-C04B-A3D1-AB23CED841DF}">
      <dgm:prSet/>
      <dgm:spPr/>
      <dgm:t>
        <a:bodyPr/>
        <a:lstStyle/>
        <a:p>
          <a:endParaRPr lang="en-US">
            <a:ln>
              <a:solidFill>
                <a:srgbClr val="0A55A3"/>
              </a:solidFill>
            </a:ln>
          </a:endParaRPr>
        </a:p>
      </dgm:t>
    </dgm:pt>
    <dgm:pt modelId="{81BF831D-FD49-9742-BC78-817EBF608CBA}">
      <dgm:prSet phldrT="[Text]" custT="1"/>
      <dgm:spPr>
        <a:solidFill>
          <a:srgbClr val="0A55A3">
            <a:alpha val="8000"/>
          </a:srgbClr>
        </a:solidFill>
        <a:ln w="9525">
          <a:solidFill>
            <a:srgbClr val="0A55A3"/>
          </a:solidFill>
        </a:ln>
      </dgm:spPr>
      <dgm:t>
        <a:bodyPr/>
        <a:lstStyle/>
        <a:p>
          <a:r>
            <a:rPr lang="en-US" sz="1900" b="1" dirty="0">
              <a:ln>
                <a:solidFill>
                  <a:srgbClr val="0A55A3"/>
                </a:solidFill>
              </a:ln>
              <a:latin typeface="Arial" panose="020B0604020202020204" pitchFamily="34" charset="0"/>
              <a:cs typeface="Arial" panose="020B0604020202020204" pitchFamily="34" charset="0"/>
            </a:rPr>
            <a:t>improve</a:t>
          </a:r>
          <a:r>
            <a:rPr lang="en-US" sz="1900" b="0" dirty="0">
              <a:ln>
                <a:solidFill>
                  <a:srgbClr val="0A55A3"/>
                </a:solidFill>
              </a:ln>
              <a:latin typeface="Arial" panose="020B0604020202020204" pitchFamily="34" charset="0"/>
              <a:cs typeface="Arial" panose="020B0604020202020204" pitchFamily="34" charset="0"/>
            </a:rPr>
            <a:t> user experience &amp; safety</a:t>
          </a:r>
        </a:p>
      </dgm:t>
    </dgm:pt>
    <dgm:pt modelId="{42E7DF81-22DC-B740-B17D-31CAEE2C803F}" type="parTrans" cxnId="{192290A5-1294-A143-9C49-77A255BFBCC3}">
      <dgm:prSet/>
      <dgm:spPr/>
      <dgm:t>
        <a:bodyPr/>
        <a:lstStyle/>
        <a:p>
          <a:endParaRPr lang="en-US">
            <a:ln>
              <a:solidFill>
                <a:srgbClr val="0A55A3"/>
              </a:solidFill>
            </a:ln>
          </a:endParaRPr>
        </a:p>
      </dgm:t>
    </dgm:pt>
    <dgm:pt modelId="{8457133F-43F5-0342-AFE8-7D198AF9EB77}" type="sibTrans" cxnId="{192290A5-1294-A143-9C49-77A255BFBCC3}">
      <dgm:prSet/>
      <dgm:spPr/>
      <dgm:t>
        <a:bodyPr/>
        <a:lstStyle/>
        <a:p>
          <a:endParaRPr lang="en-US">
            <a:ln>
              <a:solidFill>
                <a:srgbClr val="0A55A3"/>
              </a:solidFill>
            </a:ln>
          </a:endParaRPr>
        </a:p>
      </dgm:t>
    </dgm:pt>
    <dgm:pt modelId="{565B2232-2AF5-3247-A0CE-E5D3EC1EA6C7}" type="pres">
      <dgm:prSet presAssocID="{2BE3EE5B-7227-FA42-BA27-9A1A3EC9DA81}" presName="cycle" presStyleCnt="0">
        <dgm:presLayoutVars>
          <dgm:dir/>
          <dgm:resizeHandles val="exact"/>
        </dgm:presLayoutVars>
      </dgm:prSet>
      <dgm:spPr/>
    </dgm:pt>
    <dgm:pt modelId="{2911E7F8-BABF-1841-BF1F-934CD559DE40}" type="pres">
      <dgm:prSet presAssocID="{5ACBF109-4542-A740-826B-13BABED91060}" presName="node" presStyleLbl="node1" presStyleIdx="0" presStyleCnt="4" custScaleX="126534" custScaleY="143439">
        <dgm:presLayoutVars>
          <dgm:bulletEnabled val="1"/>
        </dgm:presLayoutVars>
      </dgm:prSet>
      <dgm:spPr/>
    </dgm:pt>
    <dgm:pt modelId="{A0D70CE1-9DA2-544E-8996-4140B990CAA8}" type="pres">
      <dgm:prSet presAssocID="{5ACBF109-4542-A740-826B-13BABED91060}" presName="spNode" presStyleCnt="0"/>
      <dgm:spPr/>
    </dgm:pt>
    <dgm:pt modelId="{88E09B21-4CA5-894C-A5AB-E84DED91B602}" type="pres">
      <dgm:prSet presAssocID="{F1FFC1D9-01A0-F94E-B427-6D598DC19BA4}" presName="sibTrans" presStyleLbl="sibTrans1D1" presStyleIdx="0" presStyleCnt="4"/>
      <dgm:spPr/>
    </dgm:pt>
    <dgm:pt modelId="{453E02BE-4560-FD49-B3D9-0BB31A822771}" type="pres">
      <dgm:prSet presAssocID="{82607F18-A60D-C54C-AB50-B29C05BDCFEB}" presName="node" presStyleLbl="node1" presStyleIdx="1" presStyleCnt="4" custScaleX="126534" custScaleY="143439" custRadScaleRad="103759" custRadScaleInc="-8961">
        <dgm:presLayoutVars>
          <dgm:bulletEnabled val="1"/>
        </dgm:presLayoutVars>
      </dgm:prSet>
      <dgm:spPr/>
    </dgm:pt>
    <dgm:pt modelId="{27819169-B868-D945-8EFB-A5C0A3F0DC85}" type="pres">
      <dgm:prSet presAssocID="{82607F18-A60D-C54C-AB50-B29C05BDCFEB}" presName="spNode" presStyleCnt="0"/>
      <dgm:spPr/>
    </dgm:pt>
    <dgm:pt modelId="{C62EC3AA-09D1-5A49-B8EC-BD66A69A6F50}" type="pres">
      <dgm:prSet presAssocID="{5494FEDD-A252-3E42-9A2C-B2E22EDAF8B3}" presName="sibTrans" presStyleLbl="sibTrans1D1" presStyleIdx="1" presStyleCnt="4"/>
      <dgm:spPr/>
    </dgm:pt>
    <dgm:pt modelId="{1E6C447F-D692-634C-9B33-735DCB2A7706}" type="pres">
      <dgm:prSet presAssocID="{4F4A145F-D030-0745-85FB-FE3C14912D0E}" presName="node" presStyleLbl="node1" presStyleIdx="2" presStyleCnt="4" custScaleX="126534" custScaleY="143439" custRadScaleRad="96124" custRadScaleInc="-9457">
        <dgm:presLayoutVars>
          <dgm:bulletEnabled val="1"/>
        </dgm:presLayoutVars>
      </dgm:prSet>
      <dgm:spPr/>
    </dgm:pt>
    <dgm:pt modelId="{0FDFF3AF-2E2A-FC47-AEA6-733AE195B1C0}" type="pres">
      <dgm:prSet presAssocID="{4F4A145F-D030-0745-85FB-FE3C14912D0E}" presName="spNode" presStyleCnt="0"/>
      <dgm:spPr/>
    </dgm:pt>
    <dgm:pt modelId="{1821FB31-416B-0843-BE80-436AF910F993}" type="pres">
      <dgm:prSet presAssocID="{8C14882E-1BBE-114B-9467-216E7A5BD070}" presName="sibTrans" presStyleLbl="sibTrans1D1" presStyleIdx="2" presStyleCnt="4"/>
      <dgm:spPr/>
    </dgm:pt>
    <dgm:pt modelId="{D0ABD29A-D89E-654C-BC61-212D2F966AC7}" type="pres">
      <dgm:prSet presAssocID="{81BF831D-FD49-9742-BC78-817EBF608CBA}" presName="node" presStyleLbl="node1" presStyleIdx="3" presStyleCnt="4" custScaleX="126534" custScaleY="143439" custRadScaleRad="101318" custRadScaleInc="5970">
        <dgm:presLayoutVars>
          <dgm:bulletEnabled val="1"/>
        </dgm:presLayoutVars>
      </dgm:prSet>
      <dgm:spPr/>
    </dgm:pt>
    <dgm:pt modelId="{003FE715-D328-FF44-B590-02B48FFD2FCB}" type="pres">
      <dgm:prSet presAssocID="{81BF831D-FD49-9742-BC78-817EBF608CBA}" presName="spNode" presStyleCnt="0"/>
      <dgm:spPr/>
    </dgm:pt>
    <dgm:pt modelId="{0E6053D8-0F8A-3149-A76F-98E11BF2036B}" type="pres">
      <dgm:prSet presAssocID="{8457133F-43F5-0342-AFE8-7D198AF9EB77}" presName="sibTrans" presStyleLbl="sibTrans1D1" presStyleIdx="3" presStyleCnt="4"/>
      <dgm:spPr/>
    </dgm:pt>
  </dgm:ptLst>
  <dgm:cxnLst>
    <dgm:cxn modelId="{B305A816-F13F-B445-B489-844B210560E4}" type="presOf" srcId="{4F4A145F-D030-0745-85FB-FE3C14912D0E}" destId="{1E6C447F-D692-634C-9B33-735DCB2A7706}" srcOrd="0" destOrd="0" presId="urn:microsoft.com/office/officeart/2005/8/layout/cycle6"/>
    <dgm:cxn modelId="{FC3E441D-DF4B-C04B-A3D1-AB23CED841DF}" srcId="{2BE3EE5B-7227-FA42-BA27-9A1A3EC9DA81}" destId="{82607F18-A60D-C54C-AB50-B29C05BDCFEB}" srcOrd="1" destOrd="0" parTransId="{CE47C0E1-7304-164F-925B-0540E8F2BF9C}" sibTransId="{5494FEDD-A252-3E42-9A2C-B2E22EDAF8B3}"/>
    <dgm:cxn modelId="{5E97BB20-EF8A-7247-AB42-2C80290662F3}" srcId="{2BE3EE5B-7227-FA42-BA27-9A1A3EC9DA81}" destId="{5ACBF109-4542-A740-826B-13BABED91060}" srcOrd="0" destOrd="0" parTransId="{9BF902A4-7774-D445-AB29-A555A1AE905A}" sibTransId="{F1FFC1D9-01A0-F94E-B427-6D598DC19BA4}"/>
    <dgm:cxn modelId="{5F2F305B-6778-E746-A6C0-9115ABF8432D}" type="presOf" srcId="{5ACBF109-4542-A740-826B-13BABED91060}" destId="{2911E7F8-BABF-1841-BF1F-934CD559DE40}" srcOrd="0" destOrd="0" presId="urn:microsoft.com/office/officeart/2005/8/layout/cycle6"/>
    <dgm:cxn modelId="{22C4664B-073A-1349-B90D-AA556860CE39}" type="presOf" srcId="{2BE3EE5B-7227-FA42-BA27-9A1A3EC9DA81}" destId="{565B2232-2AF5-3247-A0CE-E5D3EC1EA6C7}" srcOrd="0" destOrd="0" presId="urn:microsoft.com/office/officeart/2005/8/layout/cycle6"/>
    <dgm:cxn modelId="{CD23D798-07F2-CE46-A1A4-7629E3279F7A}" type="presOf" srcId="{8C14882E-1BBE-114B-9467-216E7A5BD070}" destId="{1821FB31-416B-0843-BE80-436AF910F993}" srcOrd="0" destOrd="0" presId="urn:microsoft.com/office/officeart/2005/8/layout/cycle6"/>
    <dgm:cxn modelId="{192290A5-1294-A143-9C49-77A255BFBCC3}" srcId="{2BE3EE5B-7227-FA42-BA27-9A1A3EC9DA81}" destId="{81BF831D-FD49-9742-BC78-817EBF608CBA}" srcOrd="3" destOrd="0" parTransId="{42E7DF81-22DC-B740-B17D-31CAEE2C803F}" sibTransId="{8457133F-43F5-0342-AFE8-7D198AF9EB77}"/>
    <dgm:cxn modelId="{79AE9CB0-62A4-C14E-81E9-30DB4C6A3C02}" type="presOf" srcId="{82607F18-A60D-C54C-AB50-B29C05BDCFEB}" destId="{453E02BE-4560-FD49-B3D9-0BB31A822771}" srcOrd="0" destOrd="0" presId="urn:microsoft.com/office/officeart/2005/8/layout/cycle6"/>
    <dgm:cxn modelId="{681D0DB1-A68D-B44A-AA81-B65A12ECEF05}" type="presOf" srcId="{81BF831D-FD49-9742-BC78-817EBF608CBA}" destId="{D0ABD29A-D89E-654C-BC61-212D2F966AC7}" srcOrd="0" destOrd="0" presId="urn:microsoft.com/office/officeart/2005/8/layout/cycle6"/>
    <dgm:cxn modelId="{B0412ECB-499D-754A-9E1C-CDF5DA151275}" type="presOf" srcId="{5494FEDD-A252-3E42-9A2C-B2E22EDAF8B3}" destId="{C62EC3AA-09D1-5A49-B8EC-BD66A69A6F50}" srcOrd="0" destOrd="0" presId="urn:microsoft.com/office/officeart/2005/8/layout/cycle6"/>
    <dgm:cxn modelId="{9F3159E7-4FAE-F941-AE28-2FA87E384C28}" type="presOf" srcId="{F1FFC1D9-01A0-F94E-B427-6D598DC19BA4}" destId="{88E09B21-4CA5-894C-A5AB-E84DED91B602}" srcOrd="0" destOrd="0" presId="urn:microsoft.com/office/officeart/2005/8/layout/cycle6"/>
    <dgm:cxn modelId="{71B4B9E9-1B5A-7041-8630-730844FEE704}" type="presOf" srcId="{8457133F-43F5-0342-AFE8-7D198AF9EB77}" destId="{0E6053D8-0F8A-3149-A76F-98E11BF2036B}" srcOrd="0" destOrd="0" presId="urn:microsoft.com/office/officeart/2005/8/layout/cycle6"/>
    <dgm:cxn modelId="{3644DFF4-18CE-764E-9E71-09A7ED1D2E66}" srcId="{2BE3EE5B-7227-FA42-BA27-9A1A3EC9DA81}" destId="{4F4A145F-D030-0745-85FB-FE3C14912D0E}" srcOrd="2" destOrd="0" parTransId="{FCD6F02D-5F14-2541-B1C5-3B2F3A5AD81C}" sibTransId="{8C14882E-1BBE-114B-9467-216E7A5BD070}"/>
    <dgm:cxn modelId="{00EFD128-768A-D748-B2D8-D57E75DAD1E2}" type="presParOf" srcId="{565B2232-2AF5-3247-A0CE-E5D3EC1EA6C7}" destId="{2911E7F8-BABF-1841-BF1F-934CD559DE40}" srcOrd="0" destOrd="0" presId="urn:microsoft.com/office/officeart/2005/8/layout/cycle6"/>
    <dgm:cxn modelId="{3AD17592-ACAD-F34B-A190-E24284413A88}" type="presParOf" srcId="{565B2232-2AF5-3247-A0CE-E5D3EC1EA6C7}" destId="{A0D70CE1-9DA2-544E-8996-4140B990CAA8}" srcOrd="1" destOrd="0" presId="urn:microsoft.com/office/officeart/2005/8/layout/cycle6"/>
    <dgm:cxn modelId="{675B810E-AEF7-D845-845B-948B2DCA85ED}" type="presParOf" srcId="{565B2232-2AF5-3247-A0CE-E5D3EC1EA6C7}" destId="{88E09B21-4CA5-894C-A5AB-E84DED91B602}" srcOrd="2" destOrd="0" presId="urn:microsoft.com/office/officeart/2005/8/layout/cycle6"/>
    <dgm:cxn modelId="{58DE8D5B-B146-784F-A925-930BCC206140}" type="presParOf" srcId="{565B2232-2AF5-3247-A0CE-E5D3EC1EA6C7}" destId="{453E02BE-4560-FD49-B3D9-0BB31A822771}" srcOrd="3" destOrd="0" presId="urn:microsoft.com/office/officeart/2005/8/layout/cycle6"/>
    <dgm:cxn modelId="{039E44DF-445A-FE44-AE42-F3925949EF56}" type="presParOf" srcId="{565B2232-2AF5-3247-A0CE-E5D3EC1EA6C7}" destId="{27819169-B868-D945-8EFB-A5C0A3F0DC85}" srcOrd="4" destOrd="0" presId="urn:microsoft.com/office/officeart/2005/8/layout/cycle6"/>
    <dgm:cxn modelId="{6AD12105-7255-9846-8619-F604C53D0AE8}" type="presParOf" srcId="{565B2232-2AF5-3247-A0CE-E5D3EC1EA6C7}" destId="{C62EC3AA-09D1-5A49-B8EC-BD66A69A6F50}" srcOrd="5" destOrd="0" presId="urn:microsoft.com/office/officeart/2005/8/layout/cycle6"/>
    <dgm:cxn modelId="{EA2DA4C4-CD7A-9B49-AB2C-E8968479A6EB}" type="presParOf" srcId="{565B2232-2AF5-3247-A0CE-E5D3EC1EA6C7}" destId="{1E6C447F-D692-634C-9B33-735DCB2A7706}" srcOrd="6" destOrd="0" presId="urn:microsoft.com/office/officeart/2005/8/layout/cycle6"/>
    <dgm:cxn modelId="{FCBDE45B-BB39-BC40-A545-6E03BEE71CDB}" type="presParOf" srcId="{565B2232-2AF5-3247-A0CE-E5D3EC1EA6C7}" destId="{0FDFF3AF-2E2A-FC47-AEA6-733AE195B1C0}" srcOrd="7" destOrd="0" presId="urn:microsoft.com/office/officeart/2005/8/layout/cycle6"/>
    <dgm:cxn modelId="{F76FE6F1-F28A-2247-A452-645C640AAF30}" type="presParOf" srcId="{565B2232-2AF5-3247-A0CE-E5D3EC1EA6C7}" destId="{1821FB31-416B-0843-BE80-436AF910F993}" srcOrd="8" destOrd="0" presId="urn:microsoft.com/office/officeart/2005/8/layout/cycle6"/>
    <dgm:cxn modelId="{D48E14A5-62F0-5D4B-9803-EF21555FE847}" type="presParOf" srcId="{565B2232-2AF5-3247-A0CE-E5D3EC1EA6C7}" destId="{D0ABD29A-D89E-654C-BC61-212D2F966AC7}" srcOrd="9" destOrd="0" presId="urn:microsoft.com/office/officeart/2005/8/layout/cycle6"/>
    <dgm:cxn modelId="{0F25FF81-6A08-2540-ADCB-3F70D17EE01F}" type="presParOf" srcId="{565B2232-2AF5-3247-A0CE-E5D3EC1EA6C7}" destId="{003FE715-D328-FF44-B590-02B48FFD2FCB}" srcOrd="10" destOrd="0" presId="urn:microsoft.com/office/officeart/2005/8/layout/cycle6"/>
    <dgm:cxn modelId="{26C2278E-276D-A44A-8349-046E1F87C1BC}" type="presParOf" srcId="{565B2232-2AF5-3247-A0CE-E5D3EC1EA6C7}" destId="{0E6053D8-0F8A-3149-A76F-98E11BF2036B}"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F8BF-087D-4162-BC05-8D7F4AE36DB5}">
      <dsp:nvSpPr>
        <dsp:cNvPr id="0" name=""/>
        <dsp:cNvSpPr/>
      </dsp:nvSpPr>
      <dsp:spPr>
        <a:xfrm rot="16200000">
          <a:off x="18339" y="709569"/>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A55A3"/>
              </a:solidFill>
              <a:effectLst/>
              <a:latin typeface="Arial" panose="020B0604020202020204" pitchFamily="34" charset="0"/>
              <a:ea typeface="+mn-ea"/>
              <a:cs typeface="Arial" panose="020B0604020202020204" pitchFamily="34" charset="0"/>
            </a:rPr>
            <a:t>ISO 24521 </a:t>
          </a:r>
          <a:r>
            <a:rPr lang="en-US" sz="2000" b="0" i="0" kern="1200" dirty="0">
              <a:solidFill>
                <a:srgbClr val="0A55A3"/>
              </a:solidFill>
              <a:effectLst/>
              <a:latin typeface="Arial" panose="020B0604020202020204" pitchFamily="34" charset="0"/>
              <a:ea typeface="+mn-ea"/>
              <a:cs typeface="Arial" panose="020B0604020202020204" pitchFamily="34" charset="0"/>
            </a:rPr>
            <a:t>optimizes </a:t>
          </a:r>
          <a:r>
            <a:rPr lang="en-US" sz="2000" b="1" i="1" kern="1200" dirty="0">
              <a:solidFill>
                <a:srgbClr val="0A55A3"/>
              </a:solidFill>
              <a:effectLst/>
              <a:latin typeface="Arial" panose="020B0604020202020204" pitchFamily="34" charset="0"/>
              <a:ea typeface="+mn-ea"/>
              <a:cs typeface="Arial" panose="020B0604020202020204" pitchFamily="34" charset="0"/>
            </a:rPr>
            <a:t>existing</a:t>
          </a:r>
          <a:r>
            <a:rPr lang="en-US" sz="2000" b="0" i="0" kern="1200" dirty="0">
              <a:solidFill>
                <a:srgbClr val="0A55A3"/>
              </a:solidFill>
              <a:effectLst/>
              <a:latin typeface="Arial" panose="020B0604020202020204" pitchFamily="34" charset="0"/>
              <a:ea typeface="+mn-ea"/>
              <a:cs typeface="Arial" panose="020B0604020202020204" pitchFamily="34" charset="0"/>
            </a:rPr>
            <a:t> wastewater services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17305" y="1460739"/>
        <a:ext cx="2477516" cy="1500271"/>
      </dsp:txXfrm>
    </dsp:sp>
    <dsp:sp modelId="{BE5ED643-47B0-4315-AFAC-4A3C7EC08E97}">
      <dsp:nvSpPr>
        <dsp:cNvPr id="0" name=""/>
        <dsp:cNvSpPr/>
      </dsp:nvSpPr>
      <dsp:spPr>
        <a:xfrm rot="5400000">
          <a:off x="3218169" y="718287"/>
          <a:ext cx="3000541" cy="3002611"/>
        </a:xfrm>
        <a:prstGeom prst="downArrow">
          <a:avLst>
            <a:gd name="adj1" fmla="val 50000"/>
            <a:gd name="adj2" fmla="val 35000"/>
          </a:avLst>
        </a:prstGeom>
        <a:solidFill>
          <a:srgbClr val="0A55A3">
            <a:alpha val="10000"/>
          </a:srgbClr>
        </a:solidFill>
        <a:ln w="12700" cap="flat" cmpd="sng" algn="ctr">
          <a:solidFill>
            <a:srgbClr val="0A55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A55A3"/>
              </a:solidFill>
              <a:effectLst/>
              <a:latin typeface="Arial" panose="020B0604020202020204" pitchFamily="34" charset="0"/>
              <a:ea typeface="+mn-ea"/>
              <a:cs typeface="Arial" panose="020B0604020202020204" pitchFamily="34" charset="0"/>
            </a:rPr>
            <a:t>ISO 30500 </a:t>
          </a:r>
          <a:r>
            <a:rPr lang="en-US" sz="2000" b="0" i="0" kern="1200" dirty="0">
              <a:solidFill>
                <a:srgbClr val="0A55A3"/>
              </a:solidFill>
              <a:effectLst/>
              <a:latin typeface="Arial" panose="020B0604020202020204" pitchFamily="34" charset="0"/>
              <a:ea typeface="+mn-ea"/>
              <a:cs typeface="Arial" panose="020B0604020202020204" pitchFamily="34" charset="0"/>
            </a:rPr>
            <a:t>encourages development of </a:t>
          </a:r>
          <a:r>
            <a:rPr lang="en-US" sz="2000" b="1" i="1" kern="1200" dirty="0">
              <a:solidFill>
                <a:srgbClr val="0A55A3"/>
              </a:solidFill>
              <a:effectLst/>
              <a:latin typeface="Arial" panose="020B0604020202020204" pitchFamily="34" charset="0"/>
              <a:ea typeface="+mn-ea"/>
              <a:cs typeface="Arial" panose="020B0604020202020204" pitchFamily="34" charset="0"/>
            </a:rPr>
            <a:t>new</a:t>
          </a:r>
          <a:r>
            <a:rPr lang="en-US" sz="2000" b="0" i="0" kern="1200" dirty="0">
              <a:solidFill>
                <a:srgbClr val="0A55A3"/>
              </a:solidFill>
              <a:effectLst/>
              <a:latin typeface="Arial" panose="020B0604020202020204" pitchFamily="34" charset="0"/>
              <a:ea typeface="+mn-ea"/>
              <a:cs typeface="Arial" panose="020B0604020202020204" pitchFamily="34" charset="0"/>
            </a:rPr>
            <a:t> technology and solutions</a:t>
          </a:r>
          <a:endParaRPr lang="en-US" sz="2000" kern="1200" dirty="0">
            <a:solidFill>
              <a:srgbClr val="0A55A3"/>
            </a:solidFill>
            <a:latin typeface="Arial" panose="020B0604020202020204" pitchFamily="34" charset="0"/>
            <a:cs typeface="Arial" panose="020B0604020202020204" pitchFamily="34" charset="0"/>
          </a:endParaRPr>
        </a:p>
      </dsp:txBody>
      <dsp:txXfrm rot="-5400000">
        <a:off x="3742230" y="1469457"/>
        <a:ext cx="2477516" cy="1500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1E7F8-BABF-1841-BF1F-934CD559DE40}">
      <dsp:nvSpPr>
        <dsp:cNvPr id="0" name=""/>
        <dsp:cNvSpPr/>
      </dsp:nvSpPr>
      <dsp:spPr>
        <a:xfrm>
          <a:off x="2062873" y="-241812"/>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protect</a:t>
          </a:r>
          <a:r>
            <a:rPr lang="en-US" sz="1900" b="0" kern="1200" dirty="0">
              <a:ln>
                <a:solidFill>
                  <a:srgbClr val="0A55A3"/>
                </a:solidFill>
              </a:ln>
              <a:latin typeface="Arial" panose="020B0604020202020204" pitchFamily="34" charset="0"/>
              <a:cs typeface="Arial" panose="020B0604020202020204" pitchFamily="34" charset="0"/>
            </a:rPr>
            <a:t> public health</a:t>
          </a:r>
        </a:p>
      </dsp:txBody>
      <dsp:txXfrm>
        <a:off x="2141382" y="-163303"/>
        <a:ext cx="2025633" cy="1451247"/>
      </dsp:txXfrm>
    </dsp:sp>
    <dsp:sp modelId="{88E09B21-4CA5-894C-A5AB-E84DED91B602}">
      <dsp:nvSpPr>
        <dsp:cNvPr id="0" name=""/>
        <dsp:cNvSpPr/>
      </dsp:nvSpPr>
      <dsp:spPr>
        <a:xfrm>
          <a:off x="1430481" y="648771"/>
          <a:ext cx="3707099" cy="3707099"/>
        </a:xfrm>
        <a:custGeom>
          <a:avLst/>
          <a:gdLst/>
          <a:ahLst/>
          <a:cxnLst/>
          <a:rect l="0" t="0" r="0" b="0"/>
          <a:pathLst>
            <a:path>
              <a:moveTo>
                <a:pt x="2822380" y="273355"/>
              </a:moveTo>
              <a:arcTo wR="1853549" hR="1853549" stAng="18090768" swAng="157645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3E02BE-4560-FD49-B3D9-0BB31A822771}">
      <dsp:nvSpPr>
        <dsp:cNvPr id="0" name=""/>
        <dsp:cNvSpPr/>
      </dsp:nvSpPr>
      <dsp:spPr>
        <a:xfrm>
          <a:off x="3983981" y="1521533"/>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protect</a:t>
          </a:r>
          <a:r>
            <a:rPr lang="en-US" sz="1900" kern="1200" dirty="0">
              <a:ln>
                <a:solidFill>
                  <a:srgbClr val="0A55A3"/>
                </a:solidFill>
              </a:ln>
              <a:latin typeface="Arial" panose="020B0604020202020204" pitchFamily="34" charset="0"/>
              <a:cs typeface="Arial" panose="020B0604020202020204" pitchFamily="34" charset="0"/>
            </a:rPr>
            <a:t> operators &amp; field workers</a:t>
          </a:r>
        </a:p>
      </dsp:txBody>
      <dsp:txXfrm>
        <a:off x="4062490" y="1600042"/>
        <a:ext cx="2025633" cy="1451247"/>
      </dsp:txXfrm>
    </dsp:sp>
    <dsp:sp modelId="{C62EC3AA-09D1-5A49-B8EC-BD66A69A6F50}">
      <dsp:nvSpPr>
        <dsp:cNvPr id="0" name=""/>
        <dsp:cNvSpPr/>
      </dsp:nvSpPr>
      <dsp:spPr>
        <a:xfrm>
          <a:off x="1493473" y="328589"/>
          <a:ext cx="3707099" cy="3707099"/>
        </a:xfrm>
        <a:custGeom>
          <a:avLst/>
          <a:gdLst/>
          <a:ahLst/>
          <a:cxnLst/>
          <a:rect l="0" t="0" r="0" b="0"/>
          <a:pathLst>
            <a:path>
              <a:moveTo>
                <a:pt x="3442074" y="2808660"/>
              </a:moveTo>
              <a:arcTo wR="1853549" hR="1853549" stAng="1861000" swAng="15931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6C447F-D692-634C-9B33-735DCB2A7706}">
      <dsp:nvSpPr>
        <dsp:cNvPr id="0" name=""/>
        <dsp:cNvSpPr/>
      </dsp:nvSpPr>
      <dsp:spPr>
        <a:xfrm>
          <a:off x="2151061" y="3391259"/>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promote </a:t>
          </a:r>
          <a:r>
            <a:rPr lang="en-US" sz="1900" kern="1200" dirty="0">
              <a:ln>
                <a:solidFill>
                  <a:srgbClr val="0A55A3"/>
                </a:solidFill>
              </a:ln>
              <a:latin typeface="Arial" panose="020B0604020202020204" pitchFamily="34" charset="0"/>
              <a:cs typeface="Arial" panose="020B0604020202020204" pitchFamily="34" charset="0"/>
            </a:rPr>
            <a:t>sustainable community development</a:t>
          </a:r>
        </a:p>
      </dsp:txBody>
      <dsp:txXfrm>
        <a:off x="2229570" y="3469768"/>
        <a:ext cx="2025633" cy="1451247"/>
      </dsp:txXfrm>
    </dsp:sp>
    <dsp:sp modelId="{1821FB31-416B-0843-BE80-436AF910F993}">
      <dsp:nvSpPr>
        <dsp:cNvPr id="0" name=""/>
        <dsp:cNvSpPr/>
      </dsp:nvSpPr>
      <dsp:spPr>
        <a:xfrm>
          <a:off x="1202561" y="417228"/>
          <a:ext cx="3707099" cy="3707099"/>
        </a:xfrm>
        <a:custGeom>
          <a:avLst/>
          <a:gdLst/>
          <a:ahLst/>
          <a:cxnLst/>
          <a:rect l="0" t="0" r="0" b="0"/>
          <a:pathLst>
            <a:path>
              <a:moveTo>
                <a:pt x="939580" y="3466096"/>
              </a:moveTo>
              <a:arcTo wR="1853549" hR="1853549" stAng="7172638" swAng="18855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ABD29A-D89E-654C-BC61-212D2F966AC7}">
      <dsp:nvSpPr>
        <dsp:cNvPr id="0" name=""/>
        <dsp:cNvSpPr/>
      </dsp:nvSpPr>
      <dsp:spPr>
        <a:xfrm>
          <a:off x="185811" y="1553043"/>
          <a:ext cx="2182651" cy="1608265"/>
        </a:xfrm>
        <a:prstGeom prst="roundRect">
          <a:avLst/>
        </a:prstGeom>
        <a:solidFill>
          <a:srgbClr val="0A55A3">
            <a:alpha val="8000"/>
          </a:srgbClr>
        </a:solidFill>
        <a:ln w="9525">
          <a:solidFill>
            <a:srgbClr val="0A55A3"/>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n>
                <a:solidFill>
                  <a:srgbClr val="0A55A3"/>
                </a:solidFill>
              </a:ln>
              <a:latin typeface="Arial" panose="020B0604020202020204" pitchFamily="34" charset="0"/>
              <a:cs typeface="Arial" panose="020B0604020202020204" pitchFamily="34" charset="0"/>
            </a:rPr>
            <a:t>improve</a:t>
          </a:r>
          <a:r>
            <a:rPr lang="en-US" sz="1900" b="0" kern="1200" dirty="0">
              <a:ln>
                <a:solidFill>
                  <a:srgbClr val="0A55A3"/>
                </a:solidFill>
              </a:ln>
              <a:latin typeface="Arial" panose="020B0604020202020204" pitchFamily="34" charset="0"/>
              <a:cs typeface="Arial" panose="020B0604020202020204" pitchFamily="34" charset="0"/>
            </a:rPr>
            <a:t> user experience &amp; safety</a:t>
          </a:r>
        </a:p>
      </dsp:txBody>
      <dsp:txXfrm>
        <a:off x="264320" y="1631552"/>
        <a:ext cx="2025633" cy="1451247"/>
      </dsp:txXfrm>
    </dsp:sp>
    <dsp:sp modelId="{0E6053D8-0F8A-3149-A76F-98E11BF2036B}">
      <dsp:nvSpPr>
        <dsp:cNvPr id="0" name=""/>
        <dsp:cNvSpPr/>
      </dsp:nvSpPr>
      <dsp:spPr>
        <a:xfrm>
          <a:off x="1256199" y="593710"/>
          <a:ext cx="3707099" cy="3707099"/>
        </a:xfrm>
        <a:custGeom>
          <a:avLst/>
          <a:gdLst/>
          <a:ahLst/>
          <a:cxnLst/>
          <a:rect l="0" t="0" r="0" b="0"/>
          <a:pathLst>
            <a:path>
              <a:moveTo>
                <a:pt x="234123" y="951825"/>
              </a:moveTo>
              <a:arcTo wR="1853549" hR="1853549" stAng="12546588" swAng="157421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F9C2CC1-78D1-F74F-A143-A8C6013D1B30}" type="datetimeFigureOut">
              <a:rPr lang="en-US" smtClean="0"/>
              <a:t>6/16/2026</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9FED7F-2DB6-3C4E-A6FC-5467CCE30A76}" type="datetimeFigureOut">
              <a:rPr lang="en-US" smtClean="0"/>
              <a:t>6/16/2026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anitation.ansi.org/Downloa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zn61wIUbN7k" TargetMode="External"/><Relationship Id="rId7" Type="http://schemas.openxmlformats.org/officeDocument/2006/relationships/hyperlink" Target="https://v.youku.com/v_show/id_XNDc4MjcyOTg3Ng==.html?spm=a2hbt.13141534.app.5~5!2~5!2~5~5~5!2~5~5!2~5!2~5!2~5~5!5~A"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3bYncEG8Y8U" TargetMode="External"/><Relationship Id="rId5" Type="http://schemas.openxmlformats.org/officeDocument/2006/relationships/hyperlink" Target="https://www.youtube.com/watch?v=R29RXSfCxjk" TargetMode="External"/><Relationship Id="rId4" Type="http://schemas.openxmlformats.org/officeDocument/2006/relationships/hyperlink" Target="https://www.youtube.com/watch?v=Qkzcp9bm8fQ"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13bG0cFeuLQ" TargetMode="External"/><Relationship Id="rId7" Type="http://schemas.openxmlformats.org/officeDocument/2006/relationships/hyperlink" Target="https://v.youku.com/v_show/id_XNDY2MzIxMzIxMg==.html?spm=a2hbt.13141534.app.5~5!2~5!2~5~5~5!2~5~5!2~5!2~5!2~5~5!6~A"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youtube.com/watch?v=QGnZL4zCvrk" TargetMode="External"/><Relationship Id="rId5" Type="http://schemas.openxmlformats.org/officeDocument/2006/relationships/hyperlink" Target="https://www.youtube.com/watch?v=mbpXRaz9gs4" TargetMode="External"/><Relationship Id="rId4" Type="http://schemas.openxmlformats.org/officeDocument/2006/relationships/hyperlink" Target="https://www.youtube.com/watch?v=Qkzcp9bm8fQ"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a:p>
        </p:txBody>
      </p:sp>
    </p:spTree>
    <p:extLst>
      <p:ext uri="{BB962C8B-B14F-4D97-AF65-F5344CB8AC3E}">
        <p14:creationId xmlns:p14="http://schemas.microsoft.com/office/powerpoint/2010/main" val="4485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Please visit </a:t>
            </a:r>
            <a:r>
              <a:rPr lang="en-US" dirty="0">
                <a:hlinkClick r:id="rId3"/>
              </a:rPr>
              <a:t>https://sanitation.ansi.org/Standard/StandardAdoptionMap</a:t>
            </a:r>
            <a:r>
              <a:rPr lang="en-US" dirty="0"/>
              <a:t> for the latest map</a:t>
            </a:r>
            <a:endParaRPr lang="en-US" baseline="0" dirty="0"/>
          </a:p>
        </p:txBody>
      </p:sp>
    </p:spTree>
    <p:extLst>
      <p:ext uri="{BB962C8B-B14F-4D97-AF65-F5344CB8AC3E}">
        <p14:creationId xmlns:p14="http://schemas.microsoft.com/office/powerpoint/2010/main" val="383692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 24521 complements two other standards: ISO 24510, which provides guidelines for the assessment and improvement of services to users; and ISO 24511, which provides guidelines for the management of wastewater utilities and the assessment of wastewater services. This presentation does not cover ISO 24510 or ISO 24511, but ANSI or your NSB can provide direction for you to get additional information on them if you’re interested.</a:t>
            </a:r>
          </a:p>
        </p:txBody>
      </p:sp>
      <p:sp>
        <p:nvSpPr>
          <p:cNvPr id="4" name="Slide Number Placeholder 3"/>
          <p:cNvSpPr>
            <a:spLocks noGrp="1"/>
          </p:cNvSpPr>
          <p:nvPr>
            <p:ph type="sldNum" sz="quarter" idx="5"/>
          </p:nvPr>
        </p:nvSpPr>
        <p:spPr/>
        <p:txBody>
          <a:bodyPr/>
          <a:lstStyle/>
          <a:p>
            <a:fld id="{79E93119-44EB-4843-BB2D-287C2286127C}" type="slidenum">
              <a:rPr lang="en-US" smtClean="0"/>
              <a:t>12</a:t>
            </a:fld>
            <a:endParaRPr lang="en-US"/>
          </a:p>
        </p:txBody>
      </p:sp>
    </p:spTree>
    <p:extLst>
      <p:ext uri="{BB962C8B-B14F-4D97-AF65-F5344CB8AC3E}">
        <p14:creationId xmlns:p14="http://schemas.microsoft.com/office/powerpoint/2010/main" val="219474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a:t>
            </a:r>
            <a:r>
              <a:rPr lang="en-US" baseline="0" dirty="0"/>
              <a:t> can obtain these standards through your national standards body, or downloading free of charge at: </a:t>
            </a:r>
            <a:r>
              <a:rPr lang="en-US" dirty="0">
                <a:hlinkClick r:id="rId3"/>
              </a:rPr>
              <a:t>https://sanitation.ansi.org/Download</a:t>
            </a:r>
            <a:r>
              <a:rPr lang="en-US" dirty="0"/>
              <a:t>. </a:t>
            </a:r>
          </a:p>
        </p:txBody>
      </p:sp>
      <p:sp>
        <p:nvSpPr>
          <p:cNvPr id="4" name="Slide Number Placeholder 3"/>
          <p:cNvSpPr>
            <a:spLocks noGrp="1"/>
          </p:cNvSpPr>
          <p:nvPr>
            <p:ph type="sldNum" sz="quarter" idx="10"/>
          </p:nvPr>
        </p:nvSpPr>
        <p:spPr/>
        <p:txBody>
          <a:bodyPr/>
          <a:lstStyle/>
          <a:p>
            <a:fld id="{79E93119-44EB-4843-BB2D-287C2286127C}" type="slidenum">
              <a:rPr lang="en-US" smtClean="0"/>
              <a:t>13</a:t>
            </a:fld>
            <a:endParaRPr lang="en-US"/>
          </a:p>
        </p:txBody>
      </p:sp>
    </p:spTree>
    <p:extLst>
      <p:ext uri="{BB962C8B-B14F-4D97-AF65-F5344CB8AC3E}">
        <p14:creationId xmlns:p14="http://schemas.microsoft.com/office/powerpoint/2010/main" val="203648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a:t>
            </a:r>
          </a:p>
          <a:p>
            <a:pPr marL="181240" indent="-181240">
              <a:buFont typeface="Arial" panose="020B0604020202020204" pitchFamily="34" charset="0"/>
              <a:buChar char="•"/>
            </a:pPr>
            <a:r>
              <a:rPr lang="en-US" dirty="0"/>
              <a:t>When you connect the dots, a national standard reaches far beyond the experts and engineers who developed it, and can benefit all of us</a:t>
            </a:r>
          </a:p>
          <a:p>
            <a:pPr marL="181240" indent="-181240">
              <a:buFont typeface="Arial" panose="020B0604020202020204" pitchFamily="34" charset="0"/>
              <a:buChar char="•"/>
            </a:pPr>
            <a:r>
              <a:rPr lang="en-US" dirty="0"/>
              <a:t>this is about </a:t>
            </a:r>
            <a:r>
              <a:rPr lang="en-US" b="1" dirty="0"/>
              <a:t>protecting the health of our families and our children</a:t>
            </a:r>
            <a:r>
              <a:rPr lang="en-US" dirty="0"/>
              <a:t>, and </a:t>
            </a:r>
            <a:r>
              <a:rPr lang="en-US" b="1" dirty="0"/>
              <a:t>sustainable community development </a:t>
            </a:r>
            <a:r>
              <a:rPr lang="en-US" dirty="0"/>
              <a:t>which ultimately leads to </a:t>
            </a:r>
            <a:r>
              <a:rPr lang="en-US" b="1" dirty="0"/>
              <a:t>economic growth</a:t>
            </a: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14</a:t>
            </a:fld>
            <a:endParaRPr lang="en-US"/>
          </a:p>
        </p:txBody>
      </p:sp>
    </p:spTree>
    <p:extLst>
      <p:ext uri="{BB962C8B-B14F-4D97-AF65-F5344CB8AC3E}">
        <p14:creationId xmlns:p14="http://schemas.microsoft.com/office/powerpoint/2010/main" val="401584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 24521 can help address some of the biggest challenges our communities face when it comes to optimizing non-sewered sanitation systems – here are the four key takeaways, which are further detailed in the following slides.</a:t>
            </a:r>
          </a:p>
          <a:p>
            <a:endParaRPr lang="en-US" dirty="0"/>
          </a:p>
          <a:p>
            <a:r>
              <a:rPr lang="en-US" dirty="0"/>
              <a:t>To put it simply, ISO 25421 can help protect employees against harmful situations and hazardous materials that they come in contact with every day. </a:t>
            </a:r>
          </a:p>
          <a:p>
            <a:r>
              <a:rPr lang="en-US" dirty="0"/>
              <a:t>The four main objectives of basic on-site domestic wastewater services are:</a:t>
            </a:r>
          </a:p>
          <a:p>
            <a:r>
              <a:rPr lang="en-US" dirty="0"/>
              <a:t>— public health and safety; </a:t>
            </a:r>
          </a:p>
          <a:p>
            <a:r>
              <a:rPr lang="en-US" dirty="0"/>
              <a:t>— occupational health and safety;</a:t>
            </a:r>
          </a:p>
          <a:p>
            <a:r>
              <a:rPr lang="en-US" dirty="0"/>
              <a:t>— environmental protection;</a:t>
            </a:r>
          </a:p>
          <a:p>
            <a:r>
              <a:rPr lang="en-US" dirty="0"/>
              <a:t>— sustainable development</a:t>
            </a:r>
          </a:p>
          <a:p>
            <a:r>
              <a:rPr lang="en-US" dirty="0"/>
              <a:t>This International Standard Provides guidelines on the management of such basic on-site domestic wastewater services with a focus on improving hygiene. </a:t>
            </a:r>
          </a:p>
          <a:p>
            <a:r>
              <a:rPr lang="en-US" dirty="0"/>
              <a:t>ISO</a:t>
            </a:r>
            <a:r>
              <a:rPr lang="en-US" baseline="0" dirty="0"/>
              <a:t> 24521 t</a:t>
            </a:r>
            <a:r>
              <a:rPr lang="en-US" dirty="0"/>
              <a:t>akes into account social norms through</a:t>
            </a:r>
            <a:r>
              <a:rPr lang="en-US" baseline="0" dirty="0"/>
              <a:t> suggested</a:t>
            </a:r>
            <a:r>
              <a:rPr lang="en-US" dirty="0"/>
              <a:t> stakeholder communication, management of assets, and better management of human waste and wastewater. </a:t>
            </a:r>
          </a:p>
          <a:p>
            <a:endParaRPr lang="en-US"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15</a:t>
            </a:fld>
            <a:endParaRPr lang="en-US"/>
          </a:p>
        </p:txBody>
      </p:sp>
    </p:spTree>
    <p:extLst>
      <p:ext uri="{BB962C8B-B14F-4D97-AF65-F5344CB8AC3E}">
        <p14:creationId xmlns:p14="http://schemas.microsoft.com/office/powerpoint/2010/main" val="10596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t>This is ultimately about protecting public health. </a:t>
            </a:r>
            <a:r>
              <a:rPr lang="en-US" sz="1300" dirty="0"/>
              <a:t>Safe and sanitary disposal of wastewater should be a public health priority. </a:t>
            </a:r>
          </a:p>
          <a:p>
            <a:pPr marL="181240" indent="-181240" defTabSz="966612">
              <a:buFont typeface="Arial" panose="020B0604020202020204" pitchFamily="34" charset="0"/>
              <a:buChar char="•"/>
              <a:defRPr/>
            </a:pPr>
            <a:r>
              <a:rPr lang="en-US" sz="1300" dirty="0"/>
              <a:t>ISO 24521 helps us achieve just that.</a:t>
            </a:r>
          </a:p>
        </p:txBody>
      </p:sp>
      <p:sp>
        <p:nvSpPr>
          <p:cNvPr id="4" name="Slide Number Placeholder 3"/>
          <p:cNvSpPr>
            <a:spLocks noGrp="1"/>
          </p:cNvSpPr>
          <p:nvPr>
            <p:ph type="sldNum" sz="quarter" idx="5"/>
          </p:nvPr>
        </p:nvSpPr>
        <p:spPr/>
        <p:txBody>
          <a:bodyPr/>
          <a:lstStyle/>
          <a:p>
            <a:fld id="{79E93119-44EB-4843-BB2D-287C2286127C}" type="slidenum">
              <a:rPr lang="en-US" smtClean="0"/>
              <a:t>16</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ISO 24521 prioritizes the health &amp; education of those directly and indirectly involved, as well as monitoring of sub-products and technologies used in the process  (including both the owners of the premises housing the facility, as well as the workers who are providing emptying services).</a:t>
            </a:r>
          </a:p>
          <a:p>
            <a:pPr defTabSz="966612">
              <a:defRPr/>
            </a:pPr>
            <a:r>
              <a:rPr lang="en-US" sz="1300" b="1" dirty="0"/>
              <a:t>Protective equipment </a:t>
            </a:r>
            <a:r>
              <a:rPr lang="en-US" sz="1300" dirty="0"/>
              <a:t>must be worn when handling wastewater for users &amp; operators.</a:t>
            </a:r>
          </a:p>
          <a:p>
            <a:pPr lvl="0"/>
            <a:r>
              <a:rPr lang="en-US" sz="1300" b="1" dirty="0"/>
              <a:t>Workplace health and safety</a:t>
            </a:r>
            <a:endParaRPr lang="en-US" sz="1300" b="0" dirty="0"/>
          </a:p>
          <a:p>
            <a:pPr marL="742950" lvl="1" indent="-285750">
              <a:buFont typeface="Arial" panose="020B0604020202020204" pitchFamily="34" charset="0"/>
              <a:buChar char="•"/>
            </a:pPr>
            <a:r>
              <a:rPr lang="en-US" sz="1300" i="1" dirty="0"/>
              <a:t>Regular medical check-ups: </a:t>
            </a:r>
            <a:r>
              <a:rPr lang="en-US" sz="1300" dirty="0"/>
              <a:t>for users, service provider &amp; operators who handle waste</a:t>
            </a:r>
          </a:p>
          <a:p>
            <a:pPr marL="742950" lvl="1" indent="-285750">
              <a:buFont typeface="Arial" panose="020B0604020202020204" pitchFamily="34" charset="0"/>
              <a:buChar char="•"/>
            </a:pPr>
            <a:r>
              <a:rPr lang="en-US" sz="1300" i="1" dirty="0"/>
              <a:t>Protective equipment: </a:t>
            </a:r>
            <a:r>
              <a:rPr lang="en-US" sz="1300" dirty="0"/>
              <a:t>Must be provided for users &amp; operators when handling waste</a:t>
            </a:r>
          </a:p>
          <a:p>
            <a:pPr marL="742950" lvl="1" indent="-285750">
              <a:buFont typeface="Arial" panose="020B0604020202020204" pitchFamily="34" charset="0"/>
              <a:buChar char="•"/>
            </a:pPr>
            <a:r>
              <a:rPr lang="en-US" sz="1300" i="1" dirty="0"/>
              <a:t>Monitor for any infectious or parasitic diseases: </a:t>
            </a:r>
            <a:r>
              <a:rPr lang="en-US" sz="1300" dirty="0"/>
              <a:t>for stakeholders who come in contact with wastewater and/or sub-products of basic onsite domestic wastewater. </a:t>
            </a:r>
          </a:p>
          <a:p>
            <a:pPr lvl="0"/>
            <a:r>
              <a:rPr lang="en-ZA" sz="1300" b="1" dirty="0"/>
              <a:t>Education/Training: </a:t>
            </a:r>
            <a:r>
              <a:rPr lang="en-ZA" sz="1300" dirty="0"/>
              <a:t>Should be conducted to avoid any health risk.</a:t>
            </a:r>
            <a:endParaRPr lang="en-US" sz="1300" dirty="0"/>
          </a:p>
          <a:p>
            <a:pPr marL="742950" lvl="1" indent="-285750">
              <a:buFont typeface="Arial" panose="020B0604020202020204" pitchFamily="34" charset="0"/>
              <a:buChar char="•"/>
            </a:pPr>
            <a:r>
              <a:rPr lang="en-US" sz="1300" i="1" dirty="0"/>
              <a:t>Training is necessary for proper transport and handling of waste/wastewater to prevent or minimize operator risk and risk to the public (community) or environment .</a:t>
            </a:r>
            <a:endParaRPr lang="en-US" sz="1300" i="0" dirty="0"/>
          </a:p>
          <a:p>
            <a:pPr marL="742950" lvl="1" indent="-285750">
              <a:buFont typeface="Arial" panose="020B0604020202020204" pitchFamily="34" charset="0"/>
              <a:buChar char="•"/>
            </a:pPr>
            <a:r>
              <a:rPr lang="en-US" sz="1300" dirty="0"/>
              <a:t>Health and hygiene education, including promotion of washing hands with soap and/or an equivalent washing agent;</a:t>
            </a:r>
          </a:p>
          <a:p>
            <a:pPr marL="742950" lvl="1" indent="-285750">
              <a:buFont typeface="Arial" panose="020B0604020202020204" pitchFamily="34" charset="0"/>
              <a:buChar char="•"/>
            </a:pPr>
            <a:r>
              <a:rPr lang="en-US" sz="1300" dirty="0"/>
              <a:t>It should be confirmed that the operator is sufficiently trained before given permission to transport waste/wastewater.</a:t>
            </a:r>
          </a:p>
          <a:p>
            <a:pPr lvl="0"/>
            <a:r>
              <a:rPr lang="en-US" sz="1300" b="1" dirty="0"/>
              <a:t>Monitoring: </a:t>
            </a:r>
            <a:r>
              <a:rPr lang="en-US" sz="1300" dirty="0"/>
              <a:t>The health programs should include: </a:t>
            </a:r>
          </a:p>
          <a:p>
            <a:pPr marL="742950" lvl="1" indent="-285750">
              <a:buFont typeface="Arial" panose="020B0604020202020204" pitchFamily="34" charset="0"/>
              <a:buChar char="•"/>
            </a:pPr>
            <a:r>
              <a:rPr lang="en-US" sz="1300" dirty="0"/>
              <a:t>Testing of sub-products for any pathogenic microorganisms or other hazardous materials;</a:t>
            </a:r>
          </a:p>
          <a:p>
            <a:pPr marL="742950" lvl="1" indent="-285750">
              <a:buFont typeface="Arial" panose="020B0604020202020204" pitchFamily="34" charset="0"/>
              <a:buChar char="•"/>
            </a:pPr>
            <a:r>
              <a:rPr lang="en-US" sz="1300" dirty="0"/>
              <a:t>Review of the use of system technologies to establish any improper use or faults that could promote activity of pathogenic microorganisms and, where possible, the</a:t>
            </a:r>
            <a:r>
              <a:rPr lang="en-US" sz="1300" baseline="0" dirty="0"/>
              <a:t> </a:t>
            </a:r>
            <a:r>
              <a:rPr lang="en-US" sz="1300" dirty="0"/>
              <a:t>kind of routes of exposure as a result of using the system;</a:t>
            </a:r>
          </a:p>
          <a:p>
            <a:pPr marL="742950" lvl="1" indent="-285750">
              <a:buFont typeface="Arial" panose="020B0604020202020204" pitchFamily="34" charset="0"/>
              <a:buChar char="•"/>
            </a:pPr>
            <a:r>
              <a:rPr lang="en-US" sz="1300" dirty="0"/>
              <a:t>Pre-evaluation of a particular technology for possible failure that could promote the activity of pathogenic microorganisms as well as other hazards, where feasible.</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17</a:t>
            </a:fld>
            <a:endParaRPr lang="en-US"/>
          </a:p>
        </p:txBody>
      </p:sp>
    </p:spTree>
    <p:extLst>
      <p:ext uri="{BB962C8B-B14F-4D97-AF65-F5344CB8AC3E}">
        <p14:creationId xmlns:p14="http://schemas.microsoft.com/office/powerpoint/2010/main" val="366671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User needs and expectations should be central to planning.</a:t>
            </a:r>
          </a:p>
          <a:p>
            <a:pPr marL="181240" indent="-181240" defTabSz="966612">
              <a:buFont typeface="Arial" panose="020B0604020202020204" pitchFamily="34" charset="0"/>
              <a:buChar char="•"/>
              <a:defRPr/>
            </a:pPr>
            <a:r>
              <a:rPr lang="en-US" dirty="0"/>
              <a:t>safety and privacy improve living conditions </a:t>
            </a:r>
          </a:p>
          <a:p>
            <a:pPr marL="181240" indent="-181240">
              <a:buFont typeface="Arial" panose="020B0604020202020204" pitchFamily="34" charset="0"/>
              <a:buChar char="•"/>
            </a:pPr>
            <a:r>
              <a:rPr lang="en-US" dirty="0"/>
              <a:t>clear communication streamlines service delivery</a:t>
            </a:r>
          </a:p>
          <a:p>
            <a:pPr marL="181240" indent="-181240">
              <a:buFont typeface="Arial" panose="020B0604020202020204" pitchFamily="34" charset="0"/>
              <a:buChar char="•"/>
            </a:pPr>
            <a:r>
              <a:rPr lang="en-US" dirty="0"/>
              <a:t>Widespread adoption and use leads to cultural acceptance and economic benefits</a:t>
            </a:r>
          </a:p>
          <a:p>
            <a:pPr marL="181240" indent="-181240">
              <a:buFont typeface="Arial" panose="020B0604020202020204" pitchFamily="34" charset="0"/>
              <a:buChar char="•"/>
            </a:pPr>
            <a:r>
              <a:rPr lang="en-US" dirty="0"/>
              <a:t>in some cases, re-useable wastewater</a:t>
            </a:r>
          </a:p>
          <a:p>
            <a:pPr marL="181240" indent="-181240">
              <a:buFont typeface="Arial" panose="020B0604020202020204" pitchFamily="34" charset="0"/>
              <a:buChar char="•"/>
            </a:pPr>
            <a:endParaRPr lang="en-US" dirty="0"/>
          </a:p>
          <a:p>
            <a:r>
              <a:rPr lang="en-US" sz="1300" i="1" dirty="0"/>
              <a:t>Basic on-site domestic wastewater systems should be secure, comfortable, convenient and safe for all kinds of users (children, adults, elderly and disabled persons).</a:t>
            </a:r>
          </a:p>
          <a:p>
            <a:r>
              <a:rPr lang="en-US" sz="1300" dirty="0"/>
              <a:t>Users’ expectations typically relate to:</a:t>
            </a:r>
          </a:p>
          <a:p>
            <a:r>
              <a:rPr lang="en-US" sz="1300" dirty="0"/>
              <a:t>— response to complaints;</a:t>
            </a:r>
          </a:p>
          <a:p>
            <a:r>
              <a:rPr lang="en-US" sz="1300" dirty="0"/>
              <a:t>— reporting of financial results;</a:t>
            </a:r>
          </a:p>
          <a:p>
            <a:r>
              <a:rPr lang="en-US" sz="1300" dirty="0"/>
              <a:t>— consultation on plans for changes;</a:t>
            </a:r>
          </a:p>
          <a:p>
            <a:r>
              <a:rPr lang="en-US" sz="1300" dirty="0"/>
              <a:t>— involvement in electing or appointing management positions;</a:t>
            </a:r>
          </a:p>
          <a:p>
            <a:r>
              <a:rPr lang="en-US" sz="1300" dirty="0"/>
              <a:t>— expectations that public health and the environment will be protected.</a:t>
            </a:r>
          </a:p>
          <a:p>
            <a:endParaRPr lang="en-US" sz="1300" dirty="0"/>
          </a:p>
          <a:p>
            <a:r>
              <a:rPr lang="en-US" sz="1300" dirty="0"/>
              <a:t>A system function and stakeholder communication process should be developed (see </a:t>
            </a:r>
            <a:r>
              <a:rPr lang="en-US" sz="1300" u="none" dirty="0"/>
              <a:t>Figure 2 in ISO 24521</a:t>
            </a:r>
            <a:r>
              <a:rPr lang="en-US" sz="1300" dirty="0"/>
              <a:t>). The organization should provide information using data between the users and the service provider or utility, so that the community is informed, supports the use of the basic on-site domestic wastewater systems and sees the benefit to its needs and the environment.</a:t>
            </a:r>
          </a:p>
          <a:p>
            <a:r>
              <a:rPr lang="en-US" sz="1300" dirty="0"/>
              <a:t>To reach out to various stakeholders, different communication channels should be adapted.</a:t>
            </a:r>
          </a:p>
          <a:p>
            <a:endParaRPr lang="en-US" sz="1300" dirty="0"/>
          </a:p>
          <a:p>
            <a:r>
              <a:rPr lang="en-US" dirty="0"/>
              <a:t>How</a:t>
            </a:r>
            <a:r>
              <a:rPr lang="en-US" baseline="0" dirty="0"/>
              <a:t> is user integration expected in ISO 24521? Waste operators should actively engage with stakeholders. </a:t>
            </a:r>
          </a:p>
          <a:p>
            <a:endParaRPr lang="en-US" baseline="0" dirty="0"/>
          </a:p>
          <a:p>
            <a:r>
              <a:rPr lang="en-US" sz="1300" dirty="0"/>
              <a:t>Management of operation, maintenance and disposal of waste should meet the requirements of the various stakeholders, have clearly communicated objectives and ensure proper education and training of stakeholders, so that the stakeholders understand and support the basic on-site domestic wastewater system objectives. </a:t>
            </a:r>
          </a:p>
          <a:p>
            <a:endParaRPr lang="en-US" sz="1300" dirty="0"/>
          </a:p>
          <a:p>
            <a:r>
              <a:rPr lang="en-US" sz="1300" dirty="0"/>
              <a:t>It includes education and training activities such as:</a:t>
            </a:r>
          </a:p>
          <a:p>
            <a:r>
              <a:rPr lang="en-US" sz="1300" dirty="0"/>
              <a:t>— public awareness campaigns;</a:t>
            </a:r>
          </a:p>
          <a:p>
            <a:r>
              <a:rPr lang="en-US" sz="1300" dirty="0"/>
              <a:t>— one to one basis;</a:t>
            </a:r>
          </a:p>
          <a:p>
            <a:r>
              <a:rPr lang="en-US" sz="1300" dirty="0"/>
              <a:t>— school curriculum;</a:t>
            </a:r>
          </a:p>
          <a:p>
            <a:r>
              <a:rPr lang="en-US" sz="1300" dirty="0"/>
              <a:t>— media;</a:t>
            </a:r>
          </a:p>
          <a:p>
            <a:r>
              <a:rPr lang="en-US" sz="1300" dirty="0"/>
              <a:t>— community-based organization/community user groups;</a:t>
            </a:r>
          </a:p>
          <a:p>
            <a:r>
              <a:rPr lang="en-US" sz="1300" dirty="0"/>
              <a:t>— community engagement/mobilization programs (government or donor), such as community-led total sanitation;</a:t>
            </a:r>
          </a:p>
          <a:p>
            <a:r>
              <a:rPr lang="en-US" sz="1300" dirty="0"/>
              <a:t>— school health clubs/youth groups;</a:t>
            </a:r>
          </a:p>
          <a:p>
            <a:r>
              <a:rPr lang="en-US" sz="1300" dirty="0"/>
              <a:t>— neighboring municipalities operating their own similar or larger wastewater collection, treatment and disposal facilities.</a:t>
            </a:r>
          </a:p>
          <a:p>
            <a:endParaRPr lang="en-US"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18</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Demand for re-use of sanitation system products: Need to consider health &amp; safety requirements</a:t>
            </a:r>
          </a:p>
          <a:p>
            <a:pPr marL="181240" indent="-181240">
              <a:buFont typeface="Arial" panose="020B0604020202020204" pitchFamily="34" charset="0"/>
              <a:buChar char="•"/>
            </a:pPr>
            <a:r>
              <a:rPr lang="en-US" sz="1300" dirty="0"/>
              <a:t>Nutrient recovery: For feces &amp; urine used at household level as fertilizer or soil improver, safety and hygiene requirements must be considered.</a:t>
            </a:r>
          </a:p>
          <a:p>
            <a:pPr marL="181240" indent="-181240">
              <a:buFont typeface="Arial" panose="020B0604020202020204" pitchFamily="34" charset="0"/>
              <a:buChar char="•"/>
            </a:pPr>
            <a:r>
              <a:rPr lang="en-US" sz="1300" dirty="0"/>
              <a:t>Revenue sources: To ensure cost recovery of services; To ensure financially stability</a:t>
            </a:r>
          </a:p>
          <a:p>
            <a:pPr marL="181240" indent="-181240">
              <a:buFont typeface="Arial" panose="020B0604020202020204" pitchFamily="34" charset="0"/>
              <a:buChar char="•"/>
            </a:pPr>
            <a:r>
              <a:rPr lang="en-US" sz="1300" dirty="0"/>
              <a:t>Maintenance of onsite domestic system: Provide capacity to meet current &amp; future needs; periodic desludging &amp; preventative maintenance</a:t>
            </a:r>
          </a:p>
          <a:p>
            <a:pPr marL="181240" indent="-181240">
              <a:buFont typeface="Arial" panose="020B0604020202020204" pitchFamily="34" charset="0"/>
              <a:buChar char="•"/>
            </a:pPr>
            <a:r>
              <a:rPr lang="en-US" sz="1300" dirty="0"/>
              <a:t>Sustainable development in ISO 24521 promotes the growth and prosperity of communities within the environmental, infrastructural, &amp; economic resources available to it.</a:t>
            </a: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19</a:t>
            </a:fld>
            <a:endParaRPr lang="en-US"/>
          </a:p>
        </p:txBody>
      </p:sp>
    </p:spTree>
    <p:extLst>
      <p:ext uri="{BB962C8B-B14F-4D97-AF65-F5344CB8AC3E}">
        <p14:creationId xmlns:p14="http://schemas.microsoft.com/office/powerpoint/2010/main" val="357318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This standard also provides protocols for emergency situations. Wastewater services should be available on a continuous basis; </a:t>
            </a:r>
          </a:p>
          <a:p>
            <a:pPr marL="181240" indent="-181240">
              <a:buFontTx/>
              <a:buChar char="-"/>
            </a:pPr>
            <a:r>
              <a:rPr lang="en-US" sz="1300" dirty="0"/>
              <a:t>where an emergency applies, emergency calls &amp; response actions should be initiated appropriately; </a:t>
            </a:r>
          </a:p>
          <a:p>
            <a:pPr marL="181240" indent="-181240">
              <a:buFontTx/>
              <a:buChar char="-"/>
            </a:pPr>
            <a:r>
              <a:rPr lang="en-US" sz="1300" dirty="0"/>
              <a:t>and user interfaces intended for emergency situation should be portable and easy to assemble. </a:t>
            </a:r>
          </a:p>
          <a:p>
            <a:endParaRPr lang="en-US" sz="1300" dirty="0"/>
          </a:p>
        </p:txBody>
      </p:sp>
      <p:sp>
        <p:nvSpPr>
          <p:cNvPr id="4" name="Slide Number Placeholder 3"/>
          <p:cNvSpPr>
            <a:spLocks noGrp="1"/>
          </p:cNvSpPr>
          <p:nvPr>
            <p:ph type="sldNum" sz="quarter" idx="5"/>
          </p:nvPr>
        </p:nvSpPr>
        <p:spPr/>
        <p:txBody>
          <a:bodyPr/>
          <a:lstStyle/>
          <a:p>
            <a:fld id="{79E93119-44EB-4843-BB2D-287C2286127C}" type="slidenum">
              <a:rPr lang="en-US" smtClean="0"/>
              <a:t>20</a:t>
            </a:fld>
            <a:endParaRPr lang="en-US"/>
          </a:p>
        </p:txBody>
      </p:sp>
    </p:spTree>
    <p:extLst>
      <p:ext uri="{BB962C8B-B14F-4D97-AF65-F5344CB8AC3E}">
        <p14:creationId xmlns:p14="http://schemas.microsoft.com/office/powerpoint/2010/main" val="61924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Wat</a:t>
            </a:r>
            <a:r>
              <a:rPr lang="en-US" baseline="0" dirty="0"/>
              <a:t>ch a short video explaining </a:t>
            </a:r>
            <a:r>
              <a:rPr lang="en-US" sz="1200" kern="1200" dirty="0">
                <a:solidFill>
                  <a:schemeClr val="tx1"/>
                </a:solidFill>
                <a:effectLst/>
                <a:latin typeface="+mn-lt"/>
                <a:ea typeface="+mn-ea"/>
                <a:cs typeface="+mn-cs"/>
              </a:rPr>
              <a:t>ISO 24521 in your preferred</a:t>
            </a:r>
            <a:r>
              <a:rPr lang="en-US" sz="1200" kern="1200" baseline="0" dirty="0">
                <a:solidFill>
                  <a:schemeClr val="tx1"/>
                </a:solidFill>
                <a:effectLst/>
                <a:latin typeface="+mn-lt"/>
                <a:ea typeface="+mn-ea"/>
                <a:cs typeface="+mn-cs"/>
              </a:rPr>
              <a:t> language: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24521: A Standard We Can Use Now (</a:t>
            </a:r>
            <a:r>
              <a:rPr lang="en-US" sz="1200" u="none" kern="1200" dirty="0">
                <a:solidFill>
                  <a:schemeClr val="tx1"/>
                </a:solidFill>
                <a:effectLst/>
                <a:latin typeface="+mn-lt"/>
                <a:ea typeface="+mn-ea"/>
                <a:cs typeface="+mn-cs"/>
              </a:rPr>
              <a:t>English Subtitles):</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https://www.youtube.com/watch?v=zn61wIUbN7k</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24521: une norme que nous pouvons utiliser maintenant (sous-titres Français) </a:t>
            </a:r>
            <a:r>
              <a:rPr lang="fr-FR" sz="1200" u="sng" kern="1200" dirty="0">
                <a:solidFill>
                  <a:schemeClr val="tx1"/>
                </a:solidFill>
                <a:effectLst/>
                <a:latin typeface="+mn-lt"/>
                <a:ea typeface="+mn-ea"/>
                <a:cs typeface="+mn-cs"/>
                <a:hlinkClick r:id="rId4"/>
              </a:rPr>
              <a:t>https://www.youtube.com/watch?v=Qkzcp9bm8fQ</a:t>
            </a:r>
            <a:endParaRPr lang="en-US" sz="1200" u="none"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24521: </a:t>
            </a:r>
            <a:r>
              <a:rPr lang="fr-FR" sz="1200" kern="1200" dirty="0" err="1">
                <a:solidFill>
                  <a:schemeClr val="tx1"/>
                </a:solidFill>
                <a:effectLst/>
                <a:latin typeface="+mn-lt"/>
                <a:ea typeface="+mn-ea"/>
                <a:cs typeface="+mn-cs"/>
              </a:rPr>
              <a:t>Uma</a:t>
            </a:r>
            <a:r>
              <a:rPr lang="fr-FR" sz="1200" kern="1200" dirty="0">
                <a:solidFill>
                  <a:schemeClr val="tx1"/>
                </a:solidFill>
                <a:effectLst/>
                <a:latin typeface="+mn-lt"/>
                <a:ea typeface="+mn-ea"/>
                <a:cs typeface="+mn-cs"/>
              </a:rPr>
              <a:t> Norma que </a:t>
            </a:r>
            <a:r>
              <a:rPr lang="fr-FR" sz="1200" kern="1200" dirty="0" err="1">
                <a:solidFill>
                  <a:schemeClr val="tx1"/>
                </a:solidFill>
                <a:effectLst/>
                <a:latin typeface="+mn-lt"/>
                <a:ea typeface="+mn-ea"/>
                <a:cs typeface="+mn-cs"/>
              </a:rPr>
              <a:t>podemos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usar</a:t>
            </a:r>
            <a:r>
              <a:rPr lang="fr-FR" sz="1200" kern="1200" dirty="0">
                <a:solidFill>
                  <a:schemeClr val="tx1"/>
                </a:solidFill>
                <a:effectLst/>
                <a:latin typeface="+mn-lt"/>
                <a:ea typeface="+mn-ea"/>
                <a:cs typeface="+mn-cs"/>
              </a:rPr>
              <a:t> agora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en-US" dirty="0">
                <a:hlinkClick r:id="rId5"/>
              </a:rPr>
              <a:t>https://www.youtube.com/watch?v=R29RXSfCxjk</a:t>
            </a:r>
            <a:endParaRPr lang="en-US" dirty="0"/>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24521: A Standard We Can Use Now // ISO 24521: </a:t>
            </a:r>
            <a:r>
              <a:rPr lang="zh-CN" altLang="en-US" sz="1200" kern="1200" dirty="0">
                <a:solidFill>
                  <a:schemeClr val="tx1"/>
                </a:solidFill>
                <a:effectLst/>
                <a:latin typeface="+mn-lt"/>
                <a:ea typeface="+mn-ea"/>
                <a:cs typeface="+mn-cs"/>
              </a:rPr>
              <a:t>我们现在就能使用的的标准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://www.youtube.com/watch?v=3bYncEG8Y8U</a:t>
            </a:r>
            <a:r>
              <a:rPr lang="en-US" sz="1200" u="sng" kern="1200" dirty="0">
                <a:solidFill>
                  <a:schemeClr val="tx1"/>
                </a:solidFill>
                <a:effectLst/>
                <a:latin typeface="+mn-lt"/>
                <a:ea typeface="+mn-ea"/>
                <a:cs typeface="+mn-cs"/>
              </a:rPr>
              <a:t> </a:t>
            </a:r>
            <a:r>
              <a:rPr lang="en-US" sz="1200" b="1" u="none" kern="1200" dirty="0">
                <a:solidFill>
                  <a:schemeClr val="tx1"/>
                </a:solidFill>
                <a:effectLst/>
                <a:latin typeface="+mn-lt"/>
                <a:ea typeface="+mn-ea"/>
                <a:cs typeface="+mn-cs"/>
              </a:rPr>
              <a:t>or </a:t>
            </a:r>
            <a:r>
              <a:rPr lang="en-US" sz="1200" u="sng" kern="1200" dirty="0">
                <a:solidFill>
                  <a:schemeClr val="tx1"/>
                </a:solidFill>
                <a:effectLst/>
                <a:latin typeface="+mn-lt"/>
                <a:ea typeface="+mn-ea"/>
                <a:cs typeface="+mn-cs"/>
                <a:hlinkClick r:id="rId7"/>
              </a:rPr>
              <a:t>https://v.youku.com/v_show/id_XNDc4MjcyOTg3Ng==.html?spm=a2hbt.13141534.app.5~5!2~5!2~5~5~5!2~5~5!2~5!2~5!2~5~5!5~A</a:t>
            </a:r>
            <a:endParaRPr lang="en-US" sz="1200"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a:solidFill>
                  <a:schemeClr val="tx1"/>
                </a:solidFill>
                <a:effectLst/>
                <a:latin typeface="+mn-lt"/>
                <a:ea typeface="+mn-ea"/>
                <a:cs typeface="+mn-cs"/>
              </a:rPr>
              <a:t>Please</a:t>
            </a:r>
            <a:r>
              <a:rPr lang="en-US" sz="1200" u="none" kern="1200" baseline="0" dirty="0">
                <a:solidFill>
                  <a:schemeClr val="tx1"/>
                </a:solidFill>
                <a:effectLst/>
                <a:latin typeface="+mn-lt"/>
                <a:ea typeface="+mn-ea"/>
                <a:cs typeface="+mn-cs"/>
              </a:rPr>
              <a:t> see all videos here: </a:t>
            </a:r>
            <a:r>
              <a:rPr lang="en-US" dirty="0">
                <a:hlinkClick r:id="rId8"/>
              </a:rPr>
              <a:t>https://www.youtube.com/user/ansidotorg/playlists?view=50&amp;sort=dd&amp;shelf_id=5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3</a:t>
            </a:fld>
            <a:endParaRPr lang="en-US"/>
          </a:p>
        </p:txBody>
      </p:sp>
    </p:spTree>
    <p:extLst>
      <p:ext uri="{BB962C8B-B14F-4D97-AF65-F5344CB8AC3E}">
        <p14:creationId xmlns:p14="http://schemas.microsoft.com/office/powerpoint/2010/main" val="316780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decision-makers and leaders in your community, your role is essential in protecting community members from harmful, unhygienic, or unsafe sanitation systems. </a:t>
            </a:r>
          </a:p>
        </p:txBody>
      </p:sp>
      <p:sp>
        <p:nvSpPr>
          <p:cNvPr id="4" name="Slide Number Placeholder 3"/>
          <p:cNvSpPr>
            <a:spLocks noGrp="1"/>
          </p:cNvSpPr>
          <p:nvPr>
            <p:ph type="sldNum" sz="quarter" idx="5"/>
          </p:nvPr>
        </p:nvSpPr>
        <p:spPr/>
        <p:txBody>
          <a:bodyPr/>
          <a:lstStyle/>
          <a:p>
            <a:fld id="{79E93119-44EB-4843-BB2D-287C2286127C}" type="slidenum">
              <a:rPr lang="en-US" smtClean="0"/>
              <a:t>21</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national adoption strategy for [country] needs to be informed by you, the stakeholders, but ANSI wanted to provide a starting point for today’s discussion. As you discuss these points, keep in mind that ANSI and/or your national standards body (NSB) is here to support the activities in any way we’re able.</a:t>
            </a: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22</a:t>
            </a:fld>
            <a:endParaRPr lang="en-US"/>
          </a:p>
        </p:txBody>
      </p:sp>
    </p:spTree>
    <p:extLst>
      <p:ext uri="{BB962C8B-B14F-4D97-AF65-F5344CB8AC3E}">
        <p14:creationId xmlns:p14="http://schemas.microsoft.com/office/powerpoint/2010/main" val="162706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23</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E93119-44EB-4843-BB2D-287C2286127C}" type="slidenum">
              <a:rPr lang="en-US" smtClean="0"/>
              <a:t>24</a:t>
            </a:fld>
            <a:endParaRPr lang="en-US"/>
          </a:p>
        </p:txBody>
      </p:sp>
    </p:spTree>
    <p:extLst>
      <p:ext uri="{BB962C8B-B14F-4D97-AF65-F5344CB8AC3E}">
        <p14:creationId xmlns:p14="http://schemas.microsoft.com/office/powerpoint/2010/main" val="285013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4</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0" dirty="0"/>
              <a:t>Non-sewered sanitation systems are a great for many communities around the world, and cut down on water waste and other problems that arise with sewered systems. However with the specific needs of these types of systems, we need a set of guidelines to ensure we’re protecting the health and safety of operators, users, and the community as a whole. </a:t>
            </a:r>
          </a:p>
          <a:p>
            <a:pPr marL="181240" indent="-181240">
              <a:buFont typeface="Arial" panose="020B0604020202020204" pitchFamily="34" charset="0"/>
              <a:buChar char="•"/>
            </a:pPr>
            <a:endParaRPr lang="en-US" dirty="0"/>
          </a:p>
          <a:p>
            <a:endParaRPr lang="en-US" dirty="0"/>
          </a:p>
          <a:p>
            <a:pPr marL="181240" indent="-181240"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5</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ISO 24521 provides guidelines on the management of basic on-site domestic wastewater services for both users and operators, on the design and construction of basic wastewater systems, and on planning, operation, and maintenance and health and safety issues.</a:t>
            </a:r>
          </a:p>
          <a:p>
            <a:pPr lvl="0"/>
            <a:endParaRPr lang="en-US" sz="1300" dirty="0"/>
          </a:p>
          <a:p>
            <a:pPr marL="181240" indent="-181240">
              <a:buFont typeface="Arial" panose="020B0604020202020204" pitchFamily="34" charset="0"/>
              <a:buChar char="•"/>
            </a:pPr>
            <a:r>
              <a:rPr lang="en-US" sz="1300" dirty="0"/>
              <a:t>taking into account social norms through stakeholder communication, management of assets and better management of human waste and wastewater. </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n-US" sz="1300" dirty="0"/>
              <a:t>In this presentation, we will go over the main objectives for ISO 24521 in detail. </a:t>
            </a:r>
          </a:p>
          <a:p>
            <a:pPr marL="664546" lvl="1" indent="-181240">
              <a:buFontTx/>
              <a:buChar char="-"/>
            </a:pPr>
            <a:r>
              <a:rPr lang="en-US" sz="1300" dirty="0"/>
              <a:t>The standard is broken into two main parts. </a:t>
            </a:r>
          </a:p>
          <a:p>
            <a:pPr marL="1147852" lvl="2" indent="-181240">
              <a:buFontTx/>
              <a:buChar char="-"/>
            </a:pPr>
            <a:r>
              <a:rPr lang="en-US" sz="1300" dirty="0"/>
              <a:t>The first part covers protecting the user and public health. </a:t>
            </a:r>
          </a:p>
          <a:p>
            <a:pPr marL="1147852" lvl="2" indent="-181240">
              <a:buFontTx/>
              <a:buChar char="-"/>
            </a:pPr>
            <a:r>
              <a:rPr lang="en-US" sz="1300" dirty="0"/>
              <a:t>Then it moves beyond this, and covers the smaller details which are critical for the quality and performance of basic domestic wastewater systems.</a:t>
            </a:r>
          </a:p>
          <a:p>
            <a:pPr lvl="0"/>
            <a:endParaRPr lang="en-US" sz="1300" b="1" dirty="0"/>
          </a:p>
          <a:p>
            <a:pPr marL="181240" indent="-181240">
              <a:buFont typeface="Arial" panose="020B0604020202020204" pitchFamily="34" charset="0"/>
              <a:buChar char="•"/>
            </a:pPr>
            <a:r>
              <a:rPr lang="en-US" sz="1300" b="1" dirty="0"/>
              <a:t>This standard is intended to be given to a wastewater treatment facility operator to use to improve EXISTING management techniques. </a:t>
            </a:r>
          </a:p>
          <a:p>
            <a:pPr marL="181240" indent="-181240">
              <a:buFont typeface="Arial" panose="020B0604020202020204" pitchFamily="34" charset="0"/>
              <a:buChar char="•"/>
            </a:pPr>
            <a:r>
              <a:rPr lang="en-US" sz="1300" b="1" dirty="0"/>
              <a:t>It can assist with the formulation of checklists, best practices, and common sense guidance to improve safety, health, and communication practices and plans.</a:t>
            </a:r>
          </a:p>
          <a:p>
            <a:endParaRPr lang="en-US" sz="1300" dirty="0"/>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6</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This is truly a global effort, and a process that included inputs from technical experts and practitioners from all around the world.</a:t>
            </a:r>
          </a:p>
          <a:p>
            <a:pPr marL="181240" indent="-181240">
              <a:buFont typeface="Arial" panose="020B0604020202020204" pitchFamily="34" charset="0"/>
              <a:buChar char="•"/>
            </a:pPr>
            <a:r>
              <a:rPr lang="en-US" dirty="0"/>
              <a:t>The biggest priority when writing this standard</a:t>
            </a:r>
            <a:r>
              <a:rPr lang="en-US" baseline="0" dirty="0"/>
              <a:t> was</a:t>
            </a:r>
            <a:r>
              <a:rPr lang="en-US" dirty="0"/>
              <a:t> to ensure it works and is realistic for the communities which rely on non-</a:t>
            </a:r>
            <a:r>
              <a:rPr lang="en-US" dirty="0" err="1"/>
              <a:t>sewered</a:t>
            </a:r>
            <a:r>
              <a:rPr lang="en-US" dirty="0"/>
              <a:t> sanitation options.</a:t>
            </a:r>
          </a:p>
        </p:txBody>
      </p:sp>
      <p:sp>
        <p:nvSpPr>
          <p:cNvPr id="4" name="Slide Number Placeholder 3"/>
          <p:cNvSpPr>
            <a:spLocks noGrp="1"/>
          </p:cNvSpPr>
          <p:nvPr>
            <p:ph type="sldNum" sz="quarter" idx="5"/>
          </p:nvPr>
        </p:nvSpPr>
        <p:spPr/>
        <p:txBody>
          <a:bodyPr/>
          <a:lstStyle/>
          <a:p>
            <a:fld id="{79E93119-44EB-4843-BB2D-287C2286127C}" type="slidenum">
              <a:rPr lang="en-US" smtClean="0"/>
              <a:t>7</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r>
              <a:rPr lang="en-US" baseline="0" dirty="0"/>
              <a:t> 224 at ISO level membership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8</a:t>
            </a:fld>
            <a:endParaRPr lang="en-US"/>
          </a:p>
        </p:txBody>
      </p:sp>
    </p:spTree>
    <p:extLst>
      <p:ext uri="{BB962C8B-B14F-4D97-AF65-F5344CB8AC3E}">
        <p14:creationId xmlns:p14="http://schemas.microsoft.com/office/powerpoint/2010/main" val="114340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200" kern="1200" dirty="0">
                <a:solidFill>
                  <a:schemeClr val="tx1"/>
                </a:solidFill>
                <a:effectLst/>
                <a:latin typeface="+mn-lt"/>
                <a:ea typeface="+mn-ea"/>
                <a:cs typeface="+mn-cs"/>
              </a:rPr>
              <a:t>ANSI encourages you to consider adopting ISO 24521 and ISO 30500 together. They work hand in hand to improve health, reduce the environmental impact of wastewater treatment, and offer affordable options for users and communities.</a:t>
            </a:r>
          </a:p>
          <a:p>
            <a:pPr marL="181240" indent="-181240">
              <a:buFont typeface="Arial" panose="020B0604020202020204" pitchFamily="34" charset="0"/>
              <a:buChar char="•"/>
            </a:pPr>
            <a:r>
              <a:rPr lang="en-US" sz="1300" dirty="0"/>
              <a:t>ISO 24521 optimizes </a:t>
            </a:r>
            <a:r>
              <a:rPr lang="en-US" sz="1300" b="1" dirty="0"/>
              <a:t>existing</a:t>
            </a:r>
            <a:r>
              <a:rPr lang="en-US" sz="1300" dirty="0"/>
              <a:t> wastewater services (that currently handle incoming fecal sludge)</a:t>
            </a:r>
          </a:p>
          <a:p>
            <a:pPr marL="181240" indent="-181240">
              <a:buFont typeface="Arial" panose="020B0604020202020204" pitchFamily="34" charset="0"/>
              <a:buChar char="•"/>
            </a:pPr>
            <a:r>
              <a:rPr lang="en-US" sz="1300" dirty="0"/>
              <a:t>ISO 30500 encourages the development of </a:t>
            </a:r>
            <a:r>
              <a:rPr lang="en-US" sz="1300" b="1" dirty="0"/>
              <a:t>new</a:t>
            </a:r>
            <a:r>
              <a:rPr lang="en-US" sz="1300" dirty="0"/>
              <a:t> technologies and solutions as current technologies are failing to address underlying challenges behind the lack of sanitation, including poverty, infrastructure and resources. </a:t>
            </a:r>
          </a:p>
          <a:p>
            <a:pPr marL="181240" indent="-181240">
              <a:buFont typeface="Arial" panose="020B0604020202020204" pitchFamily="34" charset="0"/>
              <a:buChar char="•"/>
            </a:pPr>
            <a:r>
              <a:rPr lang="en-US" sz="1300" dirty="0"/>
              <a:t>ANSI encourages national standards bodies to consider reviewing &amp; nationally adopting ISO 30500 and ISO 24521 simultaneously.</a:t>
            </a:r>
          </a:p>
          <a:p>
            <a:pPr marL="181240" indent="-181240">
              <a:buFont typeface="Arial" panose="020B0604020202020204" pitchFamily="34" charset="0"/>
              <a:buChar char="•"/>
            </a:pPr>
            <a:r>
              <a:rPr lang="en-US" sz="1300" dirty="0"/>
              <a:t>However, please note that this presentation will focus primarily on ISO 24521—Guidelines for the management of basic on-site domestic wastewater services.</a:t>
            </a:r>
          </a:p>
        </p:txBody>
      </p:sp>
      <p:sp>
        <p:nvSpPr>
          <p:cNvPr id="4" name="Slide Number Placeholder 3"/>
          <p:cNvSpPr>
            <a:spLocks noGrp="1"/>
          </p:cNvSpPr>
          <p:nvPr>
            <p:ph type="sldNum" sz="quarter" idx="5"/>
          </p:nvPr>
        </p:nvSpPr>
        <p:spPr/>
        <p:txBody>
          <a:bodyPr/>
          <a:lstStyle/>
          <a:p>
            <a:fld id="{79E93119-44EB-4843-BB2D-287C2286127C}" type="slidenum">
              <a:rPr lang="en-US" smtClean="0"/>
              <a:t>9</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a:t>
            </a:r>
            <a:r>
              <a:rPr lang="en-US" baseline="0" dirty="0"/>
              <a:t>ch a short video of </a:t>
            </a:r>
            <a:r>
              <a:rPr lang="en-US" sz="1200" i="1" kern="1200" dirty="0">
                <a:solidFill>
                  <a:schemeClr val="tx1"/>
                </a:solidFill>
                <a:effectLst/>
                <a:latin typeface="+mn-lt"/>
                <a:ea typeface="+mn-ea"/>
                <a:cs typeface="+mn-cs"/>
              </a:rPr>
              <a:t>ISO 30500 and ISO 24521: Hand</a:t>
            </a:r>
            <a:r>
              <a:rPr lang="en-US" sz="1200" i="1" kern="1200" baseline="0" dirty="0">
                <a:solidFill>
                  <a:schemeClr val="tx1"/>
                </a:solidFill>
                <a:effectLst/>
                <a:latin typeface="+mn-lt"/>
                <a:ea typeface="+mn-ea"/>
                <a:cs typeface="+mn-cs"/>
              </a:rPr>
              <a:t> in Hand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your preferred</a:t>
            </a:r>
            <a:r>
              <a:rPr lang="en-US" sz="1200" kern="1200" baseline="0" dirty="0">
                <a:solidFill>
                  <a:schemeClr val="tx1"/>
                </a:solidFill>
                <a:effectLst/>
                <a:latin typeface="+mn-lt"/>
                <a:ea typeface="+mn-ea"/>
                <a:cs typeface="+mn-cs"/>
              </a:rPr>
              <a:t>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and ISO 24521: Hand in Hand (English Subtitles) </a:t>
            </a:r>
            <a:r>
              <a:rPr lang="en-US" sz="1200" u="sng" kern="1200" dirty="0">
                <a:solidFill>
                  <a:schemeClr val="tx1"/>
                </a:solidFill>
                <a:effectLst/>
                <a:latin typeface="+mn-lt"/>
                <a:ea typeface="+mn-ea"/>
                <a:cs typeface="+mn-cs"/>
                <a:hlinkClick r:id="rId3"/>
              </a:rPr>
              <a:t>https://www.youtube.com/watch?v=13bG0cFeuLQ</a:t>
            </a:r>
            <a:endParaRPr lang="en-US"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ISO 30500 et ISO 24521: main dans la main (sous-titres Français) </a:t>
            </a:r>
            <a:r>
              <a:rPr lang="en-US" dirty="0">
                <a:hlinkClick r:id="rId4"/>
              </a:rPr>
              <a:t>https://www.youtube.com/watch?v=Qkzcp9bm8fQ</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e ISO 24521: </a:t>
            </a:r>
            <a:r>
              <a:rPr lang="en-US" sz="1200" kern="1200" dirty="0" err="1">
                <a:solidFill>
                  <a:schemeClr val="tx1"/>
                </a:solidFill>
                <a:effectLst/>
                <a:latin typeface="+mn-lt"/>
                <a:ea typeface="+mn-ea"/>
                <a:cs typeface="+mn-cs"/>
              </a:rPr>
              <a:t>Lado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lado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legendas</a:t>
            </a:r>
            <a:r>
              <a:rPr lang="en-US" sz="1200" kern="1200" dirty="0">
                <a:solidFill>
                  <a:schemeClr val="tx1"/>
                </a:solidFill>
                <a:effectLst/>
                <a:latin typeface="+mn-lt"/>
                <a:ea typeface="+mn-ea"/>
                <a:cs typeface="+mn-cs"/>
              </a:rPr>
              <a:t>) </a:t>
            </a:r>
            <a:r>
              <a:rPr lang="en-US" dirty="0">
                <a:hlinkClick r:id="rId5"/>
              </a:rPr>
              <a:t>https://www.youtube.com/watch?v=mbpXRaz9gs4</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ISO 30500 and ISO 24521: Hand in Hand  // ISO 30500 </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 ISO 24521: </a:t>
            </a:r>
            <a:r>
              <a:rPr lang="zh-CN" altLang="en-US" sz="1200" kern="1200" dirty="0">
                <a:solidFill>
                  <a:schemeClr val="tx1"/>
                </a:solidFill>
                <a:effectLst/>
                <a:latin typeface="+mn-lt"/>
                <a:ea typeface="+mn-ea"/>
                <a:cs typeface="+mn-cs"/>
              </a:rPr>
              <a:t>携手共进</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://www.youtube.com/watch?v=QGnZL4zCvrk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https://v.youku.com/v_show/id_XNDY2MzIxMzIxMg==.html?spm=a2hbt.13141534.app.5~5!2~5!2~5~5~5!2~5~5!2~5!2~5!2~5~5!6~A</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kern="1200" dirty="0">
                <a:solidFill>
                  <a:schemeClr val="tx1"/>
                </a:solidFill>
                <a:effectLst/>
                <a:latin typeface="+mn-lt"/>
                <a:ea typeface="+mn-ea"/>
                <a:cs typeface="+mn-cs"/>
              </a:rPr>
              <a:t>Please</a:t>
            </a:r>
            <a:r>
              <a:rPr lang="en-US" sz="1200" u="none" kern="1200" baseline="0" dirty="0">
                <a:solidFill>
                  <a:schemeClr val="tx1"/>
                </a:solidFill>
                <a:effectLst/>
                <a:latin typeface="+mn-lt"/>
                <a:ea typeface="+mn-ea"/>
                <a:cs typeface="+mn-cs"/>
              </a:rPr>
              <a:t> see all videos here: </a:t>
            </a:r>
            <a:r>
              <a:rPr lang="en-US" dirty="0">
                <a:hlinkClick r:id="rId8"/>
              </a:rPr>
              <a:t>https://www.youtube.com/user/ansidotorg/playlists?view=50&amp;sort=dd&amp;shelf_id=5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E93119-44EB-4843-BB2D-287C2286127C}" type="slidenum">
              <a:rPr lang="en-US" smtClean="0"/>
              <a:t>10</a:t>
            </a:fld>
            <a:endParaRPr lang="en-US"/>
          </a:p>
        </p:txBody>
      </p:sp>
    </p:spTree>
    <p:extLst>
      <p:ext uri="{BB962C8B-B14F-4D97-AF65-F5344CB8AC3E}">
        <p14:creationId xmlns:p14="http://schemas.microsoft.com/office/powerpoint/2010/main" val="190601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fld id="{1578EBED-7CE0-9843-9786-21AEE62776F5}" type="datetime1">
              <a:rPr lang="en-US" smtClean="0"/>
              <a:t>6/16/2026</a:t>
            </a:fld>
            <a:endParaRPr lang="en-US"/>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anchor="ctr" anchorCtr="0"/>
          <a:lstStyle>
            <a:lvl1pPr algn="r">
              <a:defRPr b="1">
                <a:solidFill>
                  <a:srgbClr val="0A55A3"/>
                </a:solidFill>
              </a:defRPr>
            </a:lvl1pPr>
          </a:lstStyle>
          <a:p>
            <a:r>
              <a:rPr lang="en-US" dirty="0"/>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fld id="{F283D726-3EF5-5443-AC54-84D1AD632BB3}" type="datetime1">
              <a:rPr lang="en-US" smtClean="0"/>
              <a:t>6/16/2026</a:t>
            </a:fld>
            <a:endParaRPr lang="en-US"/>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fld id="{6DE1FBE8-6C0B-B14A-A313-30297CA75A20}" type="datetime1">
              <a:rPr lang="en-US" smtClean="0"/>
              <a:t>6/16/2026</a:t>
            </a:fld>
            <a:endParaRPr lang="en-US"/>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anchor="ctr" anchorCtr="0">
            <a:normAutofit/>
          </a:bodyPr>
          <a:lstStyle>
            <a:lvl1pPr algn="r">
              <a:defRPr sz="4000"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anchor="ctr"/>
          <a:lstStyle>
            <a:lvl1pPr marL="228600" indent="-228600">
              <a:buClr>
                <a:srgbClr val="0A55A3"/>
              </a:buClr>
              <a:buSzPct val="75000"/>
              <a:buFont typeface="PingFang SC Regular" panose="020B0400000000000000" pitchFamily="34" charset="-122"/>
              <a:buChar char="＋"/>
              <a:defRPr>
                <a:solidFill>
                  <a:srgbClr val="0A55A3"/>
                </a:solidFill>
              </a:defRPr>
            </a:lvl1pPr>
            <a:lvl2pPr marL="685800" indent="-228600">
              <a:buClr>
                <a:srgbClr val="0A55A3"/>
              </a:buClr>
              <a:buSzPct val="75000"/>
              <a:buFont typeface="PingFang SC Regular" panose="020B0400000000000000" pitchFamily="34" charset="-122"/>
              <a:buChar char="﹣"/>
              <a:defRPr>
                <a:solidFill>
                  <a:srgbClr val="0A55A3"/>
                </a:solidFill>
              </a:defRPr>
            </a:lvl2pPr>
            <a:lvl3pPr marL="1143000" indent="-228600">
              <a:buClr>
                <a:srgbClr val="0A55A3"/>
              </a:buClr>
              <a:buSzPct val="75000"/>
              <a:buFont typeface="PingFang SC Regular" panose="020B0400000000000000" pitchFamily="34" charset="-122"/>
              <a:buChar char="﹣"/>
              <a:defRPr>
                <a:solidFill>
                  <a:srgbClr val="0A55A3"/>
                </a:solidFill>
              </a:defRPr>
            </a:lvl3pPr>
            <a:lvl4pPr marL="1600200" indent="-228600">
              <a:buClr>
                <a:srgbClr val="0A55A3"/>
              </a:buClr>
              <a:buSzPct val="75000"/>
              <a:buFont typeface="PingFang SC Regular" panose="020B0400000000000000" pitchFamily="34" charset="-122"/>
              <a:buChar char="﹣"/>
              <a:defRPr>
                <a:solidFill>
                  <a:srgbClr val="0A55A3"/>
                </a:solidFill>
              </a:defRPr>
            </a:lvl4pPr>
            <a:lvl5pPr marL="2057400" indent="-228600">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fld id="{CE14D0A2-B78F-2E45-962B-C6201F1E61F8}" type="datetime1">
              <a:rPr lang="en-US" smtClean="0"/>
              <a:t>6/16/2026</a:t>
            </a:fld>
            <a:endParaRPr lang="en-US"/>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6293D9-C98C-2B40-A385-F3B4AA95DA27}"/>
              </a:ext>
            </a:extLst>
          </p:cNvPr>
          <p:cNvPicPr>
            <a:picLocks noChangeAspect="1"/>
          </p:cNvPicPr>
          <p:nvPr userDrawn="1"/>
        </p:nvPicPr>
        <p:blipFill>
          <a:blip r:embed="rId2"/>
          <a:stretch>
            <a:fillRect/>
          </a:stretch>
        </p:blipFill>
        <p:spPr>
          <a:xfrm>
            <a:off x="3245" y="0"/>
            <a:ext cx="12185509"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6/16/2026</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610600" y="79797"/>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rc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fld id="{DDFF1F50-7B4F-184D-BBE6-7DF0434CA170}" type="datetime1">
              <a:rPr lang="en-US" smtClean="0"/>
              <a:t>6/16/2026</a:t>
            </a:fld>
            <a:endParaRPr lang="en-US"/>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fld id="{9B9D2CFE-5237-214A-948B-66842380581B}" type="datetime1">
              <a:rPr lang="en-US" smtClean="0"/>
              <a:t>6/16/2026</a:t>
            </a:fld>
            <a:endParaRPr lang="en-US"/>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fld id="{99C18821-C09B-0A4E-AB78-6A7461ED3242}" type="datetime1">
              <a:rPr lang="en-US" smtClean="0"/>
              <a:t>6/16/2026</a:t>
            </a:fld>
            <a:endParaRPr lang="en-US"/>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fld id="{F94D0AD7-351D-634D-A9D2-4677BED25FA7}" type="datetime1">
              <a:rPr lang="en-US" smtClean="0"/>
              <a:t>6/16/2026</a:t>
            </a:fld>
            <a:endParaRPr lang="en-US"/>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fld id="{7E1CDAFA-A6BA-264E-8860-96CD16B6D616}" type="datetime1">
              <a:rPr lang="en-US" smtClean="0"/>
              <a:t>6/16/2026</a:t>
            </a:fld>
            <a:endParaRPr lang="en-US"/>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fld id="{EF90B94B-E58D-244A-9AA5-4A1876A4B1EA}" type="datetime1">
              <a:rPr lang="en-US" smtClean="0"/>
              <a:t>6/16/2026</a:t>
            </a:fld>
            <a:endParaRPr lang="en-US"/>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BB0E021-A12C-6F4D-9501-3BFC63E1CD7E}" type="datetime1">
              <a:rPr lang="en-US" smtClean="0"/>
              <a:pPr/>
              <a:t>6/16/2026</a:t>
            </a:fld>
            <a:endParaRPr lang="en-US"/>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3bYncEG8Y8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youtube.com/watch?v=R29RXSfCxjk" TargetMode="External"/><Relationship Id="rId5" Type="http://schemas.openxmlformats.org/officeDocument/2006/relationships/hyperlink" Target="https://www.youtube.com/watch?v=Qkzcp9bm8fQ" TargetMode="External"/><Relationship Id="rId4" Type="http://schemas.openxmlformats.org/officeDocument/2006/relationships/hyperlink" Target="https://www.youtube.com/watch?v=zn61wIUbN7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4/relationships/chartEx" Target="../charts/chartEx1.xm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QGnZL4zCvrk" TargetMode="External"/><Relationship Id="rId3" Type="http://schemas.openxmlformats.org/officeDocument/2006/relationships/image" Target="../media/image6.png"/><Relationship Id="rId7" Type="http://schemas.openxmlformats.org/officeDocument/2006/relationships/hyperlink" Target="https://www.youtube.com/watch?v=mbpXRaz9gs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youtube.com/watch?v=Qkzcp9bm8fQ" TargetMode="External"/><Relationship Id="rId5" Type="http://schemas.openxmlformats.org/officeDocument/2006/relationships/hyperlink" Target="https://www.youtube.com/watch?v=13bG0cFeuLQ"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2509A2-26C3-6548-A9F9-F1294E5FF448}"/>
              </a:ext>
            </a:extLst>
          </p:cNvPr>
          <p:cNvSpPr>
            <a:spLocks noGrp="1"/>
          </p:cNvSpPr>
          <p:nvPr>
            <p:ph type="subTitle" idx="1"/>
          </p:nvPr>
        </p:nvSpPr>
        <p:spPr>
          <a:xfrm>
            <a:off x="7019366" y="3931956"/>
            <a:ext cx="5029200" cy="1930961"/>
          </a:xfrm>
        </p:spPr>
        <p:txBody>
          <a:bodyPr>
            <a:normAutofit/>
          </a:bodyPr>
          <a:lstStyle/>
          <a:p>
            <a:r>
              <a:rPr lang="en-US" dirty="0"/>
              <a:t>Presenter name</a:t>
            </a:r>
          </a:p>
          <a:p>
            <a:r>
              <a:rPr lang="en-US" dirty="0"/>
              <a:t>Organization</a:t>
            </a:r>
          </a:p>
          <a:p>
            <a:r>
              <a:rPr lang="en-US" dirty="0"/>
              <a:t>Date</a:t>
            </a:r>
          </a:p>
          <a:p>
            <a:r>
              <a:rPr lang="en-US" dirty="0"/>
              <a:t>Location</a:t>
            </a:r>
          </a:p>
          <a:p>
            <a:endParaRPr lang="en-US" dirty="0"/>
          </a:p>
        </p:txBody>
      </p:sp>
      <p:sp>
        <p:nvSpPr>
          <p:cNvPr id="3" name="Slide Number Placeholder 2">
            <a:extLst>
              <a:ext uri="{FF2B5EF4-FFF2-40B4-BE49-F238E27FC236}">
                <a16:creationId xmlns:a16="http://schemas.microsoft.com/office/drawing/2014/main" id="{2CB64348-C019-BA4B-A1D5-BC712DD60BA6}"/>
              </a:ext>
            </a:extLst>
          </p:cNvPr>
          <p:cNvSpPr>
            <a:spLocks noGrp="1"/>
          </p:cNvSpPr>
          <p:nvPr>
            <p:ph type="sldNum" sz="quarter" idx="12"/>
          </p:nvPr>
        </p:nvSpPr>
        <p:spPr>
          <a:xfrm>
            <a:off x="8610600" y="6356350"/>
            <a:ext cx="2743200" cy="365125"/>
          </a:xfrm>
        </p:spPr>
        <p:txBody>
          <a:bodyPr/>
          <a:lstStyle/>
          <a:p>
            <a:fld id="{FA0B7275-42E7-9344-8EE7-3495E2503A86}" type="slidenum">
              <a:rPr lang="en-US" smtClean="0"/>
              <a:t>2</a:t>
            </a:fld>
            <a:endParaRPr lang="en-US"/>
          </a:p>
        </p:txBody>
      </p:sp>
      <p:sp>
        <p:nvSpPr>
          <p:cNvPr id="4" name="Text Placeholder 3">
            <a:extLst>
              <a:ext uri="{FF2B5EF4-FFF2-40B4-BE49-F238E27FC236}">
                <a16:creationId xmlns:a16="http://schemas.microsoft.com/office/drawing/2014/main" id="{788B57B0-656C-C84B-BB8C-90916B1E12CE}"/>
              </a:ext>
            </a:extLst>
          </p:cNvPr>
          <p:cNvSpPr>
            <a:spLocks noGrp="1"/>
          </p:cNvSpPr>
          <p:nvPr>
            <p:ph type="body" sz="quarter" idx="13"/>
          </p:nvPr>
        </p:nvSpPr>
        <p:spPr/>
        <p:txBody>
          <a:bodyPr/>
          <a:lstStyle/>
          <a:p>
            <a:r>
              <a:rPr lang="en-US" dirty="0"/>
              <a:t>a management standard      we can use now</a:t>
            </a:r>
          </a:p>
          <a:p>
            <a:endParaRPr lang="en-US" dirty="0"/>
          </a:p>
        </p:txBody>
      </p:sp>
      <p:sp>
        <p:nvSpPr>
          <p:cNvPr id="5" name="Title 4">
            <a:extLst>
              <a:ext uri="{FF2B5EF4-FFF2-40B4-BE49-F238E27FC236}">
                <a16:creationId xmlns:a16="http://schemas.microsoft.com/office/drawing/2014/main" id="{BC623B1A-6042-6840-BBA7-CFBA47DF171E}"/>
              </a:ext>
            </a:extLst>
          </p:cNvPr>
          <p:cNvSpPr>
            <a:spLocks noGrp="1"/>
          </p:cNvSpPr>
          <p:nvPr>
            <p:ph type="title"/>
          </p:nvPr>
        </p:nvSpPr>
        <p:spPr/>
        <p:txBody>
          <a:bodyPr/>
          <a:lstStyle/>
          <a:p>
            <a:r>
              <a:rPr lang="en-US" dirty="0"/>
              <a:t>ISO 24521</a:t>
            </a:r>
          </a:p>
        </p:txBody>
      </p:sp>
    </p:spTree>
    <p:extLst>
      <p:ext uri="{BB962C8B-B14F-4D97-AF65-F5344CB8AC3E}">
        <p14:creationId xmlns:p14="http://schemas.microsoft.com/office/powerpoint/2010/main" val="310821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a:normAutofit/>
          </a:bodyPr>
          <a:lstStyle/>
          <a:p>
            <a:pPr algn="ctr"/>
            <a:r>
              <a:rPr lang="en-US" sz="3300" b="1" dirty="0"/>
              <a:t>National Adoption of ISO 30500 &amp; ISO 24521</a:t>
            </a:r>
          </a:p>
        </p:txBody>
      </p:sp>
      <p:sp>
        <p:nvSpPr>
          <p:cNvPr id="8" name="TextBox 7"/>
          <p:cNvSpPr txBox="1"/>
          <p:nvPr/>
        </p:nvSpPr>
        <p:spPr>
          <a:xfrm>
            <a:off x="3502636" y="1024577"/>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en-US" sz="1600" dirty="0">
                <a:solidFill>
                  <a:srgbClr val="3F648B"/>
                </a:solidFill>
                <a:latin typeface="+mj-lt"/>
              </a:rPr>
              <a:t>National Adoption Map current as of June 2026</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593899" y="6033897"/>
            <a:ext cx="5004201" cy="556953"/>
          </a:xfrm>
          <a:prstGeom prst="rect">
            <a:avLst/>
          </a:prstGeom>
        </p:spPr>
      </p:pic>
      <p:pic>
        <p:nvPicPr>
          <p:cNvPr id="6" name="Picture 5" descr="A map of the world with different colored countries/regions&#10;&#10;AI-generated content may be incorrect.">
            <a:extLst>
              <a:ext uri="{FF2B5EF4-FFF2-40B4-BE49-F238E27FC236}">
                <a16:creationId xmlns:a16="http://schemas.microsoft.com/office/drawing/2014/main" id="{4D5EBA6C-D41C-C758-A5F5-C235FB62555F}"/>
              </a:ext>
            </a:extLst>
          </p:cNvPr>
          <p:cNvPicPr>
            <a:picLocks noChangeAspect="1"/>
          </p:cNvPicPr>
          <p:nvPr/>
        </p:nvPicPr>
        <p:blipFill>
          <a:blip r:embed="rId4"/>
          <a:stretch>
            <a:fillRect/>
          </a:stretch>
        </p:blipFill>
        <p:spPr>
          <a:xfrm>
            <a:off x="2371058" y="1342933"/>
            <a:ext cx="7449884" cy="4690963"/>
          </a:xfrm>
          <a:prstGeom prst="rect">
            <a:avLst/>
          </a:prstGeom>
        </p:spPr>
      </p:pic>
    </p:spTree>
    <p:extLst>
      <p:ext uri="{BB962C8B-B14F-4D97-AF65-F5344CB8AC3E}">
        <p14:creationId xmlns:p14="http://schemas.microsoft.com/office/powerpoint/2010/main" val="41763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a:normAutofit fontScale="90000"/>
          </a:bodyPr>
          <a:lstStyle/>
          <a:p>
            <a:r>
              <a:rPr lang="en-US" dirty="0"/>
              <a:t>together: revolutionizing WASH</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a:xfrm>
            <a:off x="5682407" y="1310163"/>
            <a:ext cx="6423096" cy="4352544"/>
          </a:xfrm>
        </p:spPr>
        <p:txBody>
          <a:bodyPr anchor="t">
            <a:normAutofit/>
          </a:bodyPr>
          <a:lstStyle/>
          <a:p>
            <a:r>
              <a:rPr lang="en-US" dirty="0"/>
              <a:t>ISO 24521 contains normative references to ISO 24510 and ISO 24511.</a:t>
            </a:r>
          </a:p>
          <a:p>
            <a:r>
              <a:rPr lang="en-US" dirty="0"/>
              <a:t>Please consider simultaneous review and adoption of ISO 24521, ISO 24510, and ISO 24511</a:t>
            </a:r>
            <a:endParaRPr lang="en-US" sz="2600" b="1" dirty="0"/>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12</a:t>
            </a:fld>
            <a:endParaRPr lang="en-US"/>
          </a:p>
        </p:txBody>
      </p:sp>
    </p:spTree>
    <p:extLst>
      <p:ext uri="{BB962C8B-B14F-4D97-AF65-F5344CB8AC3E}">
        <p14:creationId xmlns:p14="http://schemas.microsoft.com/office/powerpoint/2010/main" val="33286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standards</a:t>
            </a:r>
          </a:p>
        </p:txBody>
      </p:sp>
      <p:sp>
        <p:nvSpPr>
          <p:cNvPr id="3" name="Content Placeholder 2"/>
          <p:cNvSpPr>
            <a:spLocks noGrp="1"/>
          </p:cNvSpPr>
          <p:nvPr>
            <p:ph idx="1"/>
          </p:nvPr>
        </p:nvSpPr>
        <p:spPr>
          <a:xfrm>
            <a:off x="5802922" y="383059"/>
            <a:ext cx="5683392" cy="5708821"/>
          </a:xfrm>
        </p:spPr>
        <p:txBody>
          <a:bodyPr>
            <a:normAutofit fontScale="92500" lnSpcReduction="10000"/>
          </a:bodyPr>
          <a:lstStyle/>
          <a:p>
            <a:pPr marL="0" indent="0">
              <a:buNone/>
            </a:pPr>
            <a:r>
              <a:rPr lang="en-US" b="1" dirty="0"/>
              <a:t>Standards for Activities relating to drinking water and wastewater services:</a:t>
            </a:r>
          </a:p>
          <a:p>
            <a:pPr fontAlgn="ctr">
              <a:lnSpc>
                <a:spcPct val="110000"/>
              </a:lnSpc>
            </a:pPr>
            <a:r>
              <a:rPr lang="en-US" dirty="0"/>
              <a:t>ISO 24521, </a:t>
            </a:r>
            <a:r>
              <a:rPr lang="en-US" i="1" dirty="0"/>
              <a:t>Guidelines for the management of basic on-site domestic wastewater services</a:t>
            </a:r>
            <a:endParaRPr lang="en-US" dirty="0"/>
          </a:p>
          <a:p>
            <a:pPr fontAlgn="ctr">
              <a:lnSpc>
                <a:spcPct val="110000"/>
              </a:lnSpc>
            </a:pPr>
            <a:r>
              <a:rPr lang="en-US" dirty="0"/>
              <a:t>ISO 24510, </a:t>
            </a:r>
            <a:r>
              <a:rPr lang="en-US" i="1" dirty="0"/>
              <a:t>Guidelines for the assessment and for the improvement of the service to users</a:t>
            </a:r>
            <a:endParaRPr lang="en-US" dirty="0"/>
          </a:p>
          <a:p>
            <a:pPr fontAlgn="ctr">
              <a:lnSpc>
                <a:spcPct val="110000"/>
              </a:lnSpc>
            </a:pPr>
            <a:r>
              <a:rPr lang="en-US" dirty="0"/>
              <a:t>ISO 24511, </a:t>
            </a:r>
            <a:r>
              <a:rPr lang="en-US" i="1" dirty="0"/>
              <a:t>Guidelines for the management of wastewater utilities and for the assessment of wastewater services</a:t>
            </a:r>
            <a:endParaRPr lang="en-US" dirty="0"/>
          </a:p>
          <a:p>
            <a:endParaRPr lang="en-US" dirty="0"/>
          </a:p>
        </p:txBody>
      </p:sp>
      <p:sp>
        <p:nvSpPr>
          <p:cNvPr id="4" name="Slide Number Placeholder 3"/>
          <p:cNvSpPr>
            <a:spLocks noGrp="1"/>
          </p:cNvSpPr>
          <p:nvPr>
            <p:ph type="sldNum" sz="quarter" idx="12"/>
          </p:nvPr>
        </p:nvSpPr>
        <p:spPr/>
        <p:txBody>
          <a:bodyPr/>
          <a:lstStyle/>
          <a:p>
            <a:fld id="{FA0B7275-42E7-9344-8EE7-3495E2503A86}" type="slidenum">
              <a:rPr lang="en-US" smtClean="0"/>
              <a:t>13</a:t>
            </a:fld>
            <a:endParaRPr lang="en-US"/>
          </a:p>
        </p:txBody>
      </p:sp>
    </p:spTree>
    <p:extLst>
      <p:ext uri="{BB962C8B-B14F-4D97-AF65-F5344CB8AC3E}">
        <p14:creationId xmlns:p14="http://schemas.microsoft.com/office/powerpoint/2010/main" val="48070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3961-D07D-0643-925C-20F3D76E7D83}"/>
              </a:ext>
            </a:extLst>
          </p:cNvPr>
          <p:cNvSpPr>
            <a:spLocks noGrp="1"/>
          </p:cNvSpPr>
          <p:nvPr>
            <p:ph type="title"/>
          </p:nvPr>
        </p:nvSpPr>
        <p:spPr/>
        <p:txBody>
          <a:bodyPr/>
          <a:lstStyle/>
          <a:p>
            <a:r>
              <a:rPr lang="en-US" dirty="0"/>
              <a:t>why it matters</a:t>
            </a:r>
          </a:p>
        </p:txBody>
      </p:sp>
      <p:sp>
        <p:nvSpPr>
          <p:cNvPr id="3" name="Content Placeholder 2">
            <a:extLst>
              <a:ext uri="{FF2B5EF4-FFF2-40B4-BE49-F238E27FC236}">
                <a16:creationId xmlns:a16="http://schemas.microsoft.com/office/drawing/2014/main" id="{50CCA3BE-24AD-134C-8E94-E02DD7F23AD9}"/>
              </a:ext>
            </a:extLst>
          </p:cNvPr>
          <p:cNvSpPr>
            <a:spLocks noGrp="1"/>
          </p:cNvSpPr>
          <p:nvPr>
            <p:ph idx="1"/>
          </p:nvPr>
        </p:nvSpPr>
        <p:spPr/>
        <p:txBody>
          <a:bodyPr/>
          <a:lstStyle/>
          <a:p>
            <a:pPr marL="0" indent="0">
              <a:buNone/>
            </a:pPr>
            <a:r>
              <a:rPr lang="en-US" dirty="0"/>
              <a:t>a national standard enables our  communities to streamline sanitation services to protect health and promote sustainable community development (and ultimately economic growth)</a:t>
            </a:r>
          </a:p>
        </p:txBody>
      </p:sp>
      <p:sp>
        <p:nvSpPr>
          <p:cNvPr id="4" name="Slide Number Placeholder 3">
            <a:extLst>
              <a:ext uri="{FF2B5EF4-FFF2-40B4-BE49-F238E27FC236}">
                <a16:creationId xmlns:a16="http://schemas.microsoft.com/office/drawing/2014/main" id="{D6EA4D80-7AFA-DE43-AED7-43CC4CFBE23E}"/>
              </a:ext>
            </a:extLst>
          </p:cNvPr>
          <p:cNvSpPr>
            <a:spLocks noGrp="1"/>
          </p:cNvSpPr>
          <p:nvPr>
            <p:ph type="sldNum" sz="quarter" idx="12"/>
          </p:nvPr>
        </p:nvSpPr>
        <p:spPr/>
        <p:txBody>
          <a:bodyPr/>
          <a:lstStyle/>
          <a:p>
            <a:fld id="{FA0B7275-42E7-9344-8EE7-3495E2503A86}" type="slidenum">
              <a:rPr lang="en-US" smtClean="0"/>
              <a:t>14</a:t>
            </a:fld>
            <a:endParaRPr lang="en-US"/>
          </a:p>
        </p:txBody>
      </p:sp>
    </p:spTree>
    <p:extLst>
      <p:ext uri="{BB962C8B-B14F-4D97-AF65-F5344CB8AC3E}">
        <p14:creationId xmlns:p14="http://schemas.microsoft.com/office/powerpoint/2010/main" val="396396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p:txBody>
          <a:bodyPr/>
          <a:lstStyle/>
          <a:p>
            <a:r>
              <a:rPr lang="en-US" dirty="0"/>
              <a:t>ISO 24521 objectives</a:t>
            </a:r>
          </a:p>
        </p:txBody>
      </p:sp>
      <p:graphicFrame>
        <p:nvGraphicFramePr>
          <p:cNvPr id="5" name="Content Placeholder 4">
            <a:extLst>
              <a:ext uri="{FF2B5EF4-FFF2-40B4-BE49-F238E27FC236}">
                <a16:creationId xmlns:a16="http://schemas.microsoft.com/office/drawing/2014/main" id="{06EA1D3C-B3D7-7143-854B-4131E9591620}"/>
              </a:ext>
            </a:extLst>
          </p:cNvPr>
          <p:cNvGraphicFramePr>
            <a:graphicFrameLocks noGrp="1" noChangeAspect="1"/>
          </p:cNvGraphicFramePr>
          <p:nvPr>
            <p:ph idx="1"/>
            <p:extLst>
              <p:ext uri="{D42A27DB-BD31-4B8C-83A1-F6EECF244321}">
                <p14:modId xmlns:p14="http://schemas.microsoft.com/office/powerpoint/2010/main" val="3196913765"/>
              </p:ext>
            </p:extLst>
          </p:nvPr>
        </p:nvGraphicFramePr>
        <p:xfrm>
          <a:off x="5644050" y="773724"/>
          <a:ext cx="6308399" cy="483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a:lstStyle/>
          <a:p>
            <a:fld id="{FA0B7275-42E7-9344-8EE7-3495E2503A86}" type="slidenum">
              <a:rPr lang="en-US" smtClean="0"/>
              <a:pPr/>
              <a:t>15</a:t>
            </a:fld>
            <a:endParaRPr lang="en-US"/>
          </a:p>
        </p:txBody>
      </p:sp>
    </p:spTree>
    <p:extLst>
      <p:ext uri="{BB962C8B-B14F-4D97-AF65-F5344CB8AC3E}">
        <p14:creationId xmlns:p14="http://schemas.microsoft.com/office/powerpoint/2010/main" val="382105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lstStyle/>
          <a:p>
            <a:r>
              <a:rPr lang="en-US" dirty="0"/>
              <a:t>protect public health</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en-US" dirty="0"/>
              <a:t>ensure clean drinking water</a:t>
            </a:r>
          </a:p>
          <a:p>
            <a:r>
              <a:rPr lang="en-US" dirty="0"/>
              <a:t>avoid</a:t>
            </a:r>
            <a:r>
              <a:rPr lang="en-US" b="1" dirty="0"/>
              <a:t> </a:t>
            </a:r>
            <a:r>
              <a:rPr lang="en-US" dirty="0"/>
              <a:t>human exposure to pathogens </a:t>
            </a:r>
          </a:p>
          <a:p>
            <a:r>
              <a:rPr lang="en-US" dirty="0"/>
              <a:t>prevent disease-carrying animals from accessing waste</a:t>
            </a:r>
          </a:p>
          <a:p>
            <a:r>
              <a:rPr lang="en-US" dirty="0"/>
              <a:t>eliminate odor and aesthetic nuisances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16</a:t>
            </a:fld>
            <a:endParaRPr lang="en-US"/>
          </a:p>
        </p:txBody>
      </p:sp>
    </p:spTree>
    <p:extLst>
      <p:ext uri="{BB962C8B-B14F-4D97-AF65-F5344CB8AC3E}">
        <p14:creationId xmlns:p14="http://schemas.microsoft.com/office/powerpoint/2010/main" val="125030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normAutofit fontScale="90000"/>
          </a:bodyPr>
          <a:lstStyle/>
          <a:p>
            <a:r>
              <a:rPr lang="en-US" dirty="0"/>
              <a:t>protect operators &amp; field workers</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fontScale="92500" lnSpcReduction="10000"/>
          </a:bodyPr>
          <a:lstStyle/>
          <a:p>
            <a:r>
              <a:rPr lang="en-US" dirty="0"/>
              <a:t>techniques for design, planning, construction, management, operation &amp; maintenance</a:t>
            </a:r>
          </a:p>
          <a:p>
            <a:r>
              <a:rPr lang="en-US" dirty="0"/>
              <a:t>best practices, education, &amp; training for transporting &amp; handling wastewater for plant operators, wastewater collectors, field workers, &amp; the trucks that transport wastewater</a:t>
            </a:r>
          </a:p>
          <a:p>
            <a:pPr lvl="1"/>
            <a:r>
              <a:rPr lang="en-US" dirty="0"/>
              <a:t>protective clothing &amp; equipment</a:t>
            </a:r>
          </a:p>
          <a:p>
            <a:pPr lvl="1"/>
            <a:r>
              <a:rPr lang="en-US" dirty="0"/>
              <a:t>regular check-ups &amp; health monitoring</a:t>
            </a:r>
          </a:p>
          <a:p>
            <a:pPr lvl="1"/>
            <a:r>
              <a:rPr lang="en-US" dirty="0"/>
              <a:t>monitor &amp; test sub-products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17</a:t>
            </a:fld>
            <a:endParaRPr lang="en-US"/>
          </a:p>
        </p:txBody>
      </p:sp>
    </p:spTree>
    <p:extLst>
      <p:ext uri="{BB962C8B-B14F-4D97-AF65-F5344CB8AC3E}">
        <p14:creationId xmlns:p14="http://schemas.microsoft.com/office/powerpoint/2010/main" val="465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lstStyle/>
          <a:p>
            <a:r>
              <a:rPr lang="en-US" dirty="0"/>
              <a:t>improve user experience</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fontScale="85000" lnSpcReduction="20000"/>
          </a:bodyPr>
          <a:lstStyle/>
          <a:p>
            <a:pPr marL="0" indent="0">
              <a:buNone/>
            </a:pPr>
            <a:r>
              <a:rPr lang="en-US" dirty="0"/>
              <a:t>best practices for households and community members when handling waste and building/using on-site domestic wastewater systems (e.g. pit latrines)</a:t>
            </a:r>
          </a:p>
          <a:p>
            <a:r>
              <a:rPr lang="en-US" dirty="0"/>
              <a:t>provide clear communication</a:t>
            </a:r>
          </a:p>
          <a:p>
            <a:r>
              <a:rPr lang="en-US" dirty="0"/>
              <a:t>promote cultural acceptance </a:t>
            </a:r>
          </a:p>
          <a:p>
            <a:r>
              <a:rPr lang="en-US" dirty="0"/>
              <a:t>prioritize the needs and expectations of users</a:t>
            </a:r>
          </a:p>
          <a:p>
            <a:pPr lvl="1"/>
            <a:r>
              <a:rPr lang="en-US" dirty="0"/>
              <a:t>safety, hygiene, security, comfort, convenience &amp; privacy </a:t>
            </a:r>
          </a:p>
          <a:p>
            <a:pPr lvl="1"/>
            <a:r>
              <a:rPr lang="en-US" dirty="0"/>
              <a:t>accessibility &amp; sustainability</a:t>
            </a:r>
          </a:p>
          <a:p>
            <a:pPr lvl="1"/>
            <a:r>
              <a:rPr lang="en-US" dirty="0"/>
              <a:t>in some cases, re-useable wastewater or byproducts</a:t>
            </a:r>
          </a:p>
          <a:p>
            <a:pPr lvl="1"/>
            <a:r>
              <a:rPr lang="en-US" dirty="0"/>
              <a:t>economic benefits</a:t>
            </a:r>
          </a:p>
          <a:p>
            <a:pPr marL="457200" lvl="1" indent="0">
              <a:buNone/>
            </a:pPr>
            <a:endParaRPr lang="en-US" dirty="0"/>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18</a:t>
            </a:fld>
            <a:endParaRPr lang="en-US"/>
          </a:p>
        </p:txBody>
      </p:sp>
    </p:spTree>
    <p:extLst>
      <p:ext uri="{BB962C8B-B14F-4D97-AF65-F5344CB8AC3E}">
        <p14:creationId xmlns:p14="http://schemas.microsoft.com/office/powerpoint/2010/main" val="2788946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9E2F7-0755-264E-A104-479555CB2080}"/>
              </a:ext>
            </a:extLst>
          </p:cNvPr>
          <p:cNvSpPr>
            <a:spLocks noGrp="1"/>
          </p:cNvSpPr>
          <p:nvPr>
            <p:ph type="title"/>
          </p:nvPr>
        </p:nvSpPr>
        <p:spPr/>
        <p:txBody>
          <a:bodyPr>
            <a:normAutofit fontScale="90000"/>
          </a:bodyPr>
          <a:lstStyle/>
          <a:p>
            <a:r>
              <a:rPr lang="en-US" dirty="0"/>
              <a:t>promote sustainable community development</a:t>
            </a:r>
            <a:br>
              <a:rPr lang="en-US" dirty="0"/>
            </a:br>
            <a:endParaRPr lang="en-US" dirty="0"/>
          </a:p>
        </p:txBody>
      </p:sp>
      <p:sp>
        <p:nvSpPr>
          <p:cNvPr id="3" name="Content Placeholder 2">
            <a:extLst>
              <a:ext uri="{FF2B5EF4-FFF2-40B4-BE49-F238E27FC236}">
                <a16:creationId xmlns:a16="http://schemas.microsoft.com/office/drawing/2014/main" id="{9A3B525A-3874-244C-905C-DEAA9AFD1AD0}"/>
              </a:ext>
            </a:extLst>
          </p:cNvPr>
          <p:cNvSpPr>
            <a:spLocks noGrp="1"/>
          </p:cNvSpPr>
          <p:nvPr>
            <p:ph idx="1"/>
          </p:nvPr>
        </p:nvSpPr>
        <p:spPr/>
        <p:txBody>
          <a:bodyPr>
            <a:normAutofit lnSpcReduction="10000"/>
          </a:bodyPr>
          <a:lstStyle/>
          <a:p>
            <a:pPr marL="0" indent="0">
              <a:buNone/>
            </a:pPr>
            <a:r>
              <a:rPr lang="en-US" dirty="0"/>
              <a:t>sustainable wastewater services are key to creating sustainable communities</a:t>
            </a:r>
          </a:p>
          <a:p>
            <a:r>
              <a:rPr lang="en-US" dirty="0"/>
              <a:t>scale capacity to meet current and future needs</a:t>
            </a:r>
          </a:p>
          <a:p>
            <a:r>
              <a:rPr lang="en-US" dirty="0"/>
              <a:t>recover nutrients &amp; re-use waste for fertilizer</a:t>
            </a:r>
          </a:p>
          <a:p>
            <a:r>
              <a:rPr lang="en-US" dirty="0"/>
              <a:t>conserve &amp; protect drinking water</a:t>
            </a:r>
          </a:p>
          <a:p>
            <a:r>
              <a:rPr lang="en-US" dirty="0"/>
              <a:t>prevent pollution</a:t>
            </a:r>
          </a:p>
          <a:p>
            <a:r>
              <a:rPr lang="en-US" dirty="0"/>
              <a:t>generate renewable energy</a:t>
            </a:r>
          </a:p>
          <a:p>
            <a:pPr marL="0" indent="0">
              <a:buNone/>
            </a:pPr>
            <a:endParaRPr lang="en-US" dirty="0"/>
          </a:p>
        </p:txBody>
      </p:sp>
      <p:sp>
        <p:nvSpPr>
          <p:cNvPr id="4" name="Slide Number Placeholder 3">
            <a:extLst>
              <a:ext uri="{FF2B5EF4-FFF2-40B4-BE49-F238E27FC236}">
                <a16:creationId xmlns:a16="http://schemas.microsoft.com/office/drawing/2014/main" id="{672C6104-FFFB-A144-85FB-A41914F02B5A}"/>
              </a:ext>
            </a:extLst>
          </p:cNvPr>
          <p:cNvSpPr>
            <a:spLocks noGrp="1"/>
          </p:cNvSpPr>
          <p:nvPr>
            <p:ph type="sldNum" sz="quarter" idx="12"/>
          </p:nvPr>
        </p:nvSpPr>
        <p:spPr/>
        <p:txBody>
          <a:bodyPr/>
          <a:lstStyle/>
          <a:p>
            <a:fld id="{FA0B7275-42E7-9344-8EE7-3495E2503A86}" type="slidenum">
              <a:rPr lang="en-US" smtClean="0"/>
              <a:t>19</a:t>
            </a:fld>
            <a:endParaRPr lang="en-US"/>
          </a:p>
        </p:txBody>
      </p:sp>
    </p:spTree>
    <p:extLst>
      <p:ext uri="{BB962C8B-B14F-4D97-AF65-F5344CB8AC3E}">
        <p14:creationId xmlns:p14="http://schemas.microsoft.com/office/powerpoint/2010/main" val="222313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574F-C28C-6345-A422-E958F029E616}"/>
              </a:ext>
            </a:extLst>
          </p:cNvPr>
          <p:cNvSpPr>
            <a:spLocks noGrp="1"/>
          </p:cNvSpPr>
          <p:nvPr>
            <p:ph type="title"/>
          </p:nvPr>
        </p:nvSpPr>
        <p:spPr/>
        <p:txBody>
          <a:bodyPr/>
          <a:lstStyle/>
          <a:p>
            <a:r>
              <a:rPr lang="en-US" dirty="0"/>
              <a:t>other benefits</a:t>
            </a:r>
          </a:p>
        </p:txBody>
      </p:sp>
      <p:sp>
        <p:nvSpPr>
          <p:cNvPr id="3" name="Content Placeholder 2">
            <a:extLst>
              <a:ext uri="{FF2B5EF4-FFF2-40B4-BE49-F238E27FC236}">
                <a16:creationId xmlns:a16="http://schemas.microsoft.com/office/drawing/2014/main" id="{322C72E7-4BEF-2740-B1B6-9D3F674A2660}"/>
              </a:ext>
            </a:extLst>
          </p:cNvPr>
          <p:cNvSpPr>
            <a:spLocks noGrp="1"/>
          </p:cNvSpPr>
          <p:nvPr>
            <p:ph idx="1"/>
          </p:nvPr>
        </p:nvSpPr>
        <p:spPr>
          <a:xfrm>
            <a:off x="5802922" y="1252728"/>
            <a:ext cx="5683392" cy="4352544"/>
          </a:xfrm>
        </p:spPr>
        <p:txBody>
          <a:bodyPr>
            <a:normAutofit/>
          </a:bodyPr>
          <a:lstStyle/>
          <a:p>
            <a:r>
              <a:rPr lang="en-US" dirty="0"/>
              <a:t>ISO 24521 includes special protocols to ensure provision of service in an emergency</a:t>
            </a:r>
          </a:p>
          <a:p>
            <a:pPr marL="0" indent="0">
              <a:buNone/>
            </a:pPr>
            <a:endParaRPr lang="en-US" dirty="0"/>
          </a:p>
        </p:txBody>
      </p:sp>
      <p:sp>
        <p:nvSpPr>
          <p:cNvPr id="4" name="Slide Number Placeholder 3">
            <a:extLst>
              <a:ext uri="{FF2B5EF4-FFF2-40B4-BE49-F238E27FC236}">
                <a16:creationId xmlns:a16="http://schemas.microsoft.com/office/drawing/2014/main" id="{992EAD3F-76AE-454E-8F52-4E0743124968}"/>
              </a:ext>
            </a:extLst>
          </p:cNvPr>
          <p:cNvSpPr>
            <a:spLocks noGrp="1"/>
          </p:cNvSpPr>
          <p:nvPr>
            <p:ph type="sldNum" sz="quarter" idx="12"/>
          </p:nvPr>
        </p:nvSpPr>
        <p:spPr/>
        <p:txBody>
          <a:bodyPr/>
          <a:lstStyle/>
          <a:p>
            <a:fld id="{FA0B7275-42E7-9344-8EE7-3495E2503A86}" type="slidenum">
              <a:rPr lang="en-US" smtClean="0"/>
              <a:t>20</a:t>
            </a:fld>
            <a:endParaRPr lang="en-US"/>
          </a:p>
        </p:txBody>
      </p:sp>
    </p:spTree>
    <p:extLst>
      <p:ext uri="{BB962C8B-B14F-4D97-AF65-F5344CB8AC3E}">
        <p14:creationId xmlns:p14="http://schemas.microsoft.com/office/powerpoint/2010/main" val="304285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3</a:t>
            </a:fld>
            <a:endParaRPr lang="en-US"/>
          </a:p>
        </p:txBody>
      </p:sp>
      <p:grpSp>
        <p:nvGrpSpPr>
          <p:cNvPr id="6" name="Group 5"/>
          <p:cNvGrpSpPr/>
          <p:nvPr/>
        </p:nvGrpSpPr>
        <p:grpSpPr>
          <a:xfrm>
            <a:off x="245201" y="266413"/>
            <a:ext cx="9170645" cy="5617029"/>
            <a:chOff x="1592090" y="266413"/>
            <a:chExt cx="9170645" cy="5617029"/>
          </a:xfrm>
        </p:grpSpPr>
        <p:pic>
          <p:nvPicPr>
            <p:cNvPr id="4" name="Picture 3"/>
            <p:cNvPicPr>
              <a:picLocks noChangeAspect="1"/>
            </p:cNvPicPr>
            <p:nvPr/>
          </p:nvPicPr>
          <p:blipFill rotWithShape="1">
            <a:blip r:embed="rId3"/>
            <a:srcRect b="7766"/>
            <a:stretch/>
          </p:blipFill>
          <p:spPr>
            <a:xfrm>
              <a:off x="1592090" y="266413"/>
              <a:ext cx="9170645" cy="5617029"/>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1857" y="5221705"/>
            <a:ext cx="8458200" cy="757990"/>
          </a:xfrm>
          <a:prstGeom prst="rect">
            <a:avLst/>
          </a:prstGeom>
          <a:noFill/>
        </p:spPr>
        <p:txBody>
          <a:bodyPr wrap="square" rtlCol="0">
            <a:spAutoFit/>
          </a:bodyPr>
          <a:lstStyle/>
          <a:p>
            <a:endParaRPr lang="en-US" dirty="0"/>
          </a:p>
        </p:txBody>
      </p:sp>
      <p:sp>
        <p:nvSpPr>
          <p:cNvPr id="9" name="TextBox 8"/>
          <p:cNvSpPr txBox="1"/>
          <p:nvPr/>
        </p:nvSpPr>
        <p:spPr>
          <a:xfrm>
            <a:off x="3217001" y="322740"/>
            <a:ext cx="5013246" cy="369332"/>
          </a:xfrm>
          <a:prstGeom prst="rect">
            <a:avLst/>
          </a:prstGeom>
          <a:solidFill>
            <a:schemeClr val="bg1"/>
          </a:solidFill>
        </p:spPr>
        <p:txBody>
          <a:bodyPr wrap="square" rtlCol="0">
            <a:spAutoFit/>
          </a:bodyPr>
          <a:lstStyle/>
          <a:p>
            <a:r>
              <a:rPr lang="en-US" dirty="0"/>
              <a:t>ISO 24521: A Standard We Can Use Now</a:t>
            </a:r>
          </a:p>
        </p:txBody>
      </p:sp>
      <p:sp>
        <p:nvSpPr>
          <p:cNvPr id="8" name="Rectangle 7"/>
          <p:cNvSpPr/>
          <p:nvPr/>
        </p:nvSpPr>
        <p:spPr>
          <a:xfrm>
            <a:off x="9882625" y="1034576"/>
            <a:ext cx="2104372" cy="1815882"/>
          </a:xfrm>
          <a:prstGeom prst="rect">
            <a:avLst/>
          </a:prstGeom>
        </p:spPr>
        <p:txBody>
          <a:bodyPr wrap="square">
            <a:spAutoFit/>
          </a:bodyPr>
          <a:lstStyle/>
          <a:p>
            <a:r>
              <a:rPr lang="en-US" sz="2800" dirty="0">
                <a:hlinkClick r:id="rId4"/>
              </a:rPr>
              <a:t>English</a:t>
            </a:r>
            <a:r>
              <a:rPr lang="en-US" sz="2800" dirty="0"/>
              <a:t> </a:t>
            </a:r>
          </a:p>
          <a:p>
            <a:r>
              <a:rPr lang="en-US" sz="2800" dirty="0">
                <a:hlinkClick r:id="rId5"/>
              </a:rPr>
              <a:t>Français</a:t>
            </a:r>
            <a:r>
              <a:rPr lang="en-US" sz="2800" dirty="0"/>
              <a:t> </a:t>
            </a:r>
          </a:p>
          <a:p>
            <a:r>
              <a:rPr lang="en-US" sz="2800" dirty="0" err="1">
                <a:hlinkClick r:id="rId6"/>
              </a:rPr>
              <a:t>Português</a:t>
            </a:r>
            <a:endParaRPr lang="en-US" sz="2800" dirty="0"/>
          </a:p>
          <a:p>
            <a:r>
              <a:rPr lang="ja-JP" altLang="en-US" sz="2800" dirty="0">
                <a:hlinkClick r:id="rId7"/>
              </a:rPr>
              <a:t>中文</a:t>
            </a:r>
            <a:endParaRPr lang="en-US" altLang="ja-JP" sz="2800" dirty="0"/>
          </a:p>
        </p:txBody>
      </p:sp>
    </p:spTree>
    <p:extLst>
      <p:ext uri="{BB962C8B-B14F-4D97-AF65-F5344CB8AC3E}">
        <p14:creationId xmlns:p14="http://schemas.microsoft.com/office/powerpoint/2010/main" val="414254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p:txBody>
          <a:bodyPr/>
          <a:lstStyle/>
          <a:p>
            <a:r>
              <a:rPr lang="en-US" dirty="0"/>
              <a:t>your role</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p:txBody>
          <a:bodyPr>
            <a:normAutofit lnSpcReduction="10000"/>
          </a:bodyPr>
          <a:lstStyle/>
          <a:p>
            <a:r>
              <a:rPr lang="en-US" dirty="0"/>
              <a:t>governments, parliaments, &amp; local public authorities play an essential role in protecting drinking water and improving access to basic sanitation</a:t>
            </a:r>
          </a:p>
          <a:p>
            <a:pPr marL="0" indent="0">
              <a:buNone/>
            </a:pPr>
            <a:endParaRPr lang="en-US" dirty="0"/>
          </a:p>
          <a:p>
            <a:r>
              <a:rPr lang="en-US" dirty="0"/>
              <a:t>institutional involvement will make the water &amp; sanitation sector more productive, and the management of water resources more sustainable </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21</a:t>
            </a:fld>
            <a:endParaRPr lang="en-US"/>
          </a:p>
        </p:txBody>
      </p:sp>
    </p:spTree>
    <p:extLst>
      <p:ext uri="{BB962C8B-B14F-4D97-AF65-F5344CB8AC3E}">
        <p14:creationId xmlns:p14="http://schemas.microsoft.com/office/powerpoint/2010/main" val="299077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p:txBody>
          <a:bodyPr>
            <a:normAutofit fontScale="85000" lnSpcReduction="20000"/>
          </a:bodyPr>
          <a:lstStyle/>
          <a:p>
            <a:pPr marL="0" indent="0">
              <a:buNone/>
            </a:pPr>
            <a:r>
              <a:rPr lang="en-US" dirty="0"/>
              <a:t>how can </a:t>
            </a:r>
            <a:r>
              <a:rPr lang="en-US" b="1" dirty="0"/>
              <a:t>you </a:t>
            </a:r>
            <a:r>
              <a:rPr lang="en-US" dirty="0"/>
              <a:t>work toward review, adoption and use of the standards?</a:t>
            </a:r>
          </a:p>
          <a:p>
            <a:r>
              <a:rPr lang="en-US" b="1" dirty="0"/>
              <a:t>identify</a:t>
            </a:r>
            <a:r>
              <a:rPr lang="en-US" dirty="0"/>
              <a:t> key sanitation standards, regulations, or laws already in place</a:t>
            </a:r>
          </a:p>
          <a:p>
            <a:pPr lvl="0"/>
            <a:r>
              <a:rPr lang="en-US" b="1" dirty="0"/>
              <a:t>understand</a:t>
            </a:r>
            <a:r>
              <a:rPr lang="en-US" dirty="0"/>
              <a:t> the process for nationally adopting a new international standard</a:t>
            </a:r>
          </a:p>
          <a:p>
            <a:pPr lvl="0"/>
            <a:r>
              <a:rPr lang="en-US" b="1" dirty="0"/>
              <a:t>host</a:t>
            </a:r>
            <a:r>
              <a:rPr lang="en-US" dirty="0"/>
              <a:t> a national workshop to educate stakeholders in your country or community</a:t>
            </a:r>
          </a:p>
          <a:p>
            <a:pPr lvl="0"/>
            <a:r>
              <a:rPr lang="en-US" b="1" dirty="0"/>
              <a:t>gather</a:t>
            </a:r>
            <a:r>
              <a:rPr lang="en-US" dirty="0"/>
              <a:t> ideas from key stakeholders and earn their buy-in</a:t>
            </a:r>
          </a:p>
          <a:p>
            <a:pPr lvl="0"/>
            <a:r>
              <a:rPr lang="en-US" b="1" dirty="0"/>
              <a:t>conduct</a:t>
            </a:r>
            <a:r>
              <a:rPr lang="en-US" dirty="0"/>
              <a:t> trainings for government sanitation employees</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22</a:t>
            </a:fld>
            <a:endParaRPr lang="en-US"/>
          </a:p>
        </p:txBody>
      </p:sp>
    </p:spTree>
    <p:extLst>
      <p:ext uri="{BB962C8B-B14F-4D97-AF65-F5344CB8AC3E}">
        <p14:creationId xmlns:p14="http://schemas.microsoft.com/office/powerpoint/2010/main" val="149661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p:txBody>
          <a:bodyPr/>
          <a:lstStyle/>
          <a:p>
            <a:r>
              <a:rPr lang="en-US" dirty="0"/>
              <a:t>ANSI is here to help</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a:lstStyle/>
          <a:p>
            <a:pPr marL="0" indent="0">
              <a:buNone/>
            </a:pPr>
            <a:endParaRPr lang="en-US" dirty="0"/>
          </a:p>
          <a:p>
            <a:r>
              <a:rPr lang="en-US" dirty="0"/>
              <a:t>partnerships and networking</a:t>
            </a:r>
          </a:p>
          <a:p>
            <a:r>
              <a:rPr lang="en-US" dirty="0"/>
              <a:t>one-on-one technical assistance in working toward adoption</a:t>
            </a:r>
          </a:p>
          <a:p>
            <a:r>
              <a:rPr lang="en-US" dirty="0"/>
              <a:t>ongoing and follow-up assistance to support implementation and use</a:t>
            </a:r>
          </a:p>
          <a:p>
            <a:r>
              <a:rPr lang="en-US" dirty="0"/>
              <a:t>additional education and training materials</a:t>
            </a:r>
          </a:p>
          <a:p>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a:lstStyle/>
          <a:p>
            <a:fld id="{FA0B7275-42E7-9344-8EE7-3495E2503A86}" type="slidenum">
              <a:rPr lang="en-US" smtClean="0"/>
              <a:t>23</a:t>
            </a:fld>
            <a:endParaRPr lang="en-US"/>
          </a:p>
        </p:txBody>
      </p:sp>
    </p:spTree>
    <p:extLst>
      <p:ext uri="{BB962C8B-B14F-4D97-AF65-F5344CB8AC3E}">
        <p14:creationId xmlns:p14="http://schemas.microsoft.com/office/powerpoint/2010/main" val="375850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24</a:t>
            </a:fld>
            <a:endParaRPr lang="en-US"/>
          </a:p>
        </p:txBody>
      </p:sp>
      <p:sp>
        <p:nvSpPr>
          <p:cNvPr id="3" name="Subtitle 2"/>
          <p:cNvSpPr>
            <a:spLocks noGrp="1"/>
          </p:cNvSpPr>
          <p:nvPr>
            <p:ph type="subTitle" idx="13"/>
          </p:nvPr>
        </p:nvSpPr>
        <p:spPr/>
        <p:txBody>
          <a:bodyPr/>
          <a:lstStyle/>
          <a:p>
            <a:endParaRPr lang="en-US"/>
          </a:p>
        </p:txBody>
      </p:sp>
      <p:sp>
        <p:nvSpPr>
          <p:cNvPr id="6" name="Subtitle 13">
            <a:extLst>
              <a:ext uri="{FF2B5EF4-FFF2-40B4-BE49-F238E27FC236}">
                <a16:creationId xmlns:a16="http://schemas.microsoft.com/office/drawing/2014/main" id="{FC9B942C-3A6E-8443-9ACD-7C57D473DE26}"/>
              </a:ext>
            </a:extLst>
          </p:cNvPr>
          <p:cNvSpPr txBox="1">
            <a:spLocks/>
          </p:cNvSpPr>
          <p:nvPr/>
        </p:nvSpPr>
        <p:spPr>
          <a:xfrm>
            <a:off x="162856" y="141222"/>
            <a:ext cx="4088596" cy="904055"/>
          </a:xfrm>
          <a:prstGeom prst="rect">
            <a:avLst/>
          </a:prstGeom>
        </p:spPr>
        <p:txBody>
          <a:bodyPr vert="horz" lIns="91440" tIns="45720" rIns="91440" bIns="45720"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hlinkClick r:id="rId3"/>
              </a:rPr>
              <a:t>https://sanitation.ansi.org/</a:t>
            </a:r>
            <a:endParaRPr lang="en-US" sz="2000" b="1" dirty="0"/>
          </a:p>
          <a:p>
            <a:pPr algn="l"/>
            <a:r>
              <a:rPr lang="en-US" sz="2000" dirty="0"/>
              <a:t>sanitation@ansi.org</a:t>
            </a:r>
          </a:p>
        </p:txBody>
      </p:sp>
    </p:spTree>
    <p:extLst>
      <p:ext uri="{BB962C8B-B14F-4D97-AF65-F5344CB8AC3E}">
        <p14:creationId xmlns:p14="http://schemas.microsoft.com/office/powerpoint/2010/main" val="3093168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p:txBody>
          <a:bodyPr>
            <a:normAutofit fontScale="90000"/>
          </a:bodyPr>
          <a:lstStyle/>
          <a:p>
            <a:r>
              <a:rPr lang="en-US" dirty="0"/>
              <a:t>agenda: a new management standard</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a:lstStyle/>
          <a:p>
            <a:r>
              <a:rPr lang="en-US" dirty="0"/>
              <a:t>the need</a:t>
            </a:r>
          </a:p>
          <a:p>
            <a:r>
              <a:rPr lang="en-US" dirty="0"/>
              <a:t>the technical guidelines</a:t>
            </a:r>
          </a:p>
          <a:p>
            <a:r>
              <a:rPr lang="en-US" dirty="0"/>
              <a:t>objectives &amp; opportunities</a:t>
            </a:r>
          </a:p>
          <a:p>
            <a:r>
              <a:rPr lang="en-US" dirty="0"/>
              <a:t>your role &amp; next steps</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a:lstStyle/>
          <a:p>
            <a:fld id="{FA0B7275-42E7-9344-8EE7-3495E2503A86}" type="slidenum">
              <a:rPr lang="en-US" smtClean="0"/>
              <a:t>4</a:t>
            </a:fld>
            <a:endParaRPr lang="en-US"/>
          </a:p>
        </p:txBody>
      </p:sp>
    </p:spTree>
    <p:extLst>
      <p:ext uri="{BB962C8B-B14F-4D97-AF65-F5344CB8AC3E}">
        <p14:creationId xmlns:p14="http://schemas.microsoft.com/office/powerpoint/2010/main" val="3018978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705679" y="2766218"/>
            <a:ext cx="3000908" cy="1325880"/>
          </a:xfrm>
        </p:spPr>
        <p:txBody>
          <a:bodyPr/>
          <a:lstStyle/>
          <a:p>
            <a:r>
              <a:rPr lang="en-US" dirty="0"/>
              <a:t>the need</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anchor="ctr">
            <a:normAutofit/>
          </a:bodyPr>
          <a:lstStyle/>
          <a:p>
            <a:r>
              <a:rPr lang="en-US" dirty="0"/>
              <a:t>countless communities around the world use </a:t>
            </a:r>
            <a:r>
              <a:rPr lang="en-US" b="1" dirty="0"/>
              <a:t>non-</a:t>
            </a:r>
            <a:r>
              <a:rPr lang="en-US" b="1" dirty="0" err="1"/>
              <a:t>sewered</a:t>
            </a:r>
            <a:r>
              <a:rPr lang="en-US" b="1" dirty="0"/>
              <a:t> sanitation systems</a:t>
            </a:r>
            <a:r>
              <a:rPr lang="en-US" dirty="0"/>
              <a:t> that require management of wastewater services…</a:t>
            </a:r>
          </a:p>
          <a:p>
            <a:r>
              <a:rPr lang="en-US" dirty="0"/>
              <a:t>and we need a </a:t>
            </a:r>
            <a:r>
              <a:rPr lang="en-US" b="1" dirty="0"/>
              <a:t>consistent set of guidelines </a:t>
            </a:r>
            <a:r>
              <a:rPr lang="en-US" dirty="0"/>
              <a:t>to safely manage those systems</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a:lstStyle/>
          <a:p>
            <a:fld id="{FA0B7275-42E7-9344-8EE7-3495E2503A86}" type="slidenum">
              <a:rPr lang="en-US" smtClean="0"/>
              <a:pPr/>
              <a:t>5</a:t>
            </a:fld>
            <a:endParaRPr lang="en-US"/>
          </a:p>
        </p:txBody>
      </p:sp>
    </p:spTree>
    <p:extLst>
      <p:ext uri="{BB962C8B-B14F-4D97-AF65-F5344CB8AC3E}">
        <p14:creationId xmlns:p14="http://schemas.microsoft.com/office/powerpoint/2010/main" val="169065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p:txBody>
          <a:bodyPr/>
          <a:lstStyle/>
          <a:p>
            <a:r>
              <a:rPr lang="en-US" dirty="0"/>
              <a:t>a solution</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p:txBody>
          <a:bodyPr anchor="ctr">
            <a:normAutofit fontScale="92500" lnSpcReduction="10000"/>
          </a:bodyPr>
          <a:lstStyle/>
          <a:p>
            <a:pPr marL="0" indent="0">
              <a:buNone/>
            </a:pPr>
            <a:r>
              <a:rPr lang="en-US" b="1" dirty="0"/>
              <a:t>ISO 24521 </a:t>
            </a:r>
            <a:r>
              <a:rPr lang="en-US" dirty="0"/>
              <a:t>is a technical document containing specifications to </a:t>
            </a:r>
            <a:r>
              <a:rPr lang="en-US" b="1" dirty="0"/>
              <a:t>optimize and improve</a:t>
            </a:r>
            <a:r>
              <a:rPr lang="en-US" dirty="0"/>
              <a:t> </a:t>
            </a:r>
            <a:r>
              <a:rPr lang="en-US" b="1" dirty="0"/>
              <a:t>management of existing on-site domestic wastewater services </a:t>
            </a:r>
            <a:r>
              <a:rPr lang="en-US" dirty="0"/>
              <a:t>and their component parts</a:t>
            </a:r>
            <a:br>
              <a:rPr lang="en-US" dirty="0"/>
            </a:br>
            <a:endParaRPr lang="en-US" dirty="0"/>
          </a:p>
          <a:p>
            <a:r>
              <a:rPr lang="en-US" dirty="0"/>
              <a:t>access to toilet (user interface + collection)</a:t>
            </a:r>
          </a:p>
          <a:p>
            <a:r>
              <a:rPr lang="en-US" dirty="0"/>
              <a:t>emptying &amp; transport</a:t>
            </a:r>
          </a:p>
          <a:p>
            <a:r>
              <a:rPr lang="en-US" dirty="0"/>
              <a:t>treatment</a:t>
            </a:r>
          </a:p>
          <a:p>
            <a:r>
              <a:rPr lang="en-US" dirty="0"/>
              <a:t>disposal &amp; reuse</a:t>
            </a:r>
          </a:p>
          <a:p>
            <a:pPr marL="0" indent="0">
              <a:buNone/>
            </a:pPr>
            <a:endParaRPr lang="en-US" dirty="0"/>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a:lstStyle/>
          <a:p>
            <a:fld id="{FA0B7275-42E7-9344-8EE7-3495E2503A86}" type="slidenum">
              <a:rPr lang="en-US" smtClean="0"/>
              <a:t>6</a:t>
            </a:fld>
            <a:endParaRPr lang="en-US"/>
          </a:p>
        </p:txBody>
      </p:sp>
    </p:spTree>
    <p:extLst>
      <p:ext uri="{BB962C8B-B14F-4D97-AF65-F5344CB8AC3E}">
        <p14:creationId xmlns:p14="http://schemas.microsoft.com/office/powerpoint/2010/main" val="335936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p:txBody>
          <a:bodyPr>
            <a:normAutofit/>
          </a:bodyPr>
          <a:lstStyle/>
          <a:p>
            <a:r>
              <a:rPr lang="en-US" dirty="0"/>
              <a:t>global consensus</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anchor="ctr"/>
          <a:lstStyle/>
          <a:p>
            <a:r>
              <a:rPr lang="en-US" dirty="0"/>
              <a:t>ISO 25421 was developed by ISO Technical Committee (TC) 224, with the input of </a:t>
            </a:r>
            <a:r>
              <a:rPr lang="en-US" b="1" dirty="0"/>
              <a:t>61 countries from six continents</a:t>
            </a:r>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a:lstStyle/>
          <a:p>
            <a:fld id="{FA0B7275-42E7-9344-8EE7-3495E2503A86}" type="slidenum">
              <a:rPr lang="en-US" smtClean="0"/>
              <a:t>7</a:t>
            </a:fld>
            <a:endParaRPr lang="en-US"/>
          </a:p>
        </p:txBody>
      </p:sp>
    </p:spTree>
    <p:extLst>
      <p:ext uri="{BB962C8B-B14F-4D97-AF65-F5344CB8AC3E}">
        <p14:creationId xmlns:p14="http://schemas.microsoft.com/office/powerpoint/2010/main" val="63245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C644BEA1-FF5A-4496-8D22-5F1FE60D1018}"/>
                  </a:ext>
                </a:extLst>
              </p:cNvPr>
              <p:cNvGraphicFramePr/>
              <p:nvPr>
                <p:extLst>
                  <p:ext uri="{D42A27DB-BD31-4B8C-83A1-F6EECF244321}">
                    <p14:modId xmlns:p14="http://schemas.microsoft.com/office/powerpoint/2010/main" val="130110552"/>
                  </p:ext>
                </p:extLst>
              </p:nvPr>
            </p:nvGraphicFramePr>
            <p:xfrm>
              <a:off x="2032000" y="486584"/>
              <a:ext cx="8128000" cy="54186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C644BEA1-FF5A-4496-8D22-5F1FE60D1018}"/>
                  </a:ext>
                </a:extLst>
              </p:cNvPr>
              <p:cNvPicPr>
                <a:picLocks noGrp="1" noRot="1" noChangeAspect="1" noMove="1" noResize="1" noEditPoints="1" noAdjustHandles="1" noChangeArrowheads="1" noChangeShapeType="1"/>
              </p:cNvPicPr>
              <p:nvPr/>
            </p:nvPicPr>
            <p:blipFill>
              <a:blip r:embed="rId4"/>
              <a:stretch>
                <a:fillRect/>
              </a:stretch>
            </p:blipFill>
            <p:spPr>
              <a:xfrm>
                <a:off x="2032000" y="486584"/>
                <a:ext cx="8128000" cy="5418667"/>
              </a:xfrm>
              <a:prstGeom prst="rect">
                <a:avLst/>
              </a:prstGeom>
            </p:spPr>
          </p:pic>
        </mc:Fallback>
      </mc:AlternateContent>
      <p:sp>
        <p:nvSpPr>
          <p:cNvPr id="2" name="TextBox 1"/>
          <p:cNvSpPr txBox="1"/>
          <p:nvPr/>
        </p:nvSpPr>
        <p:spPr>
          <a:xfrm>
            <a:off x="789503" y="396711"/>
            <a:ext cx="10461323"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Technical Committee 224 members</a:t>
            </a:r>
          </a:p>
        </p:txBody>
      </p:sp>
      <p:pic>
        <p:nvPicPr>
          <p:cNvPr id="4" name="Picture 3" descr="A map of the world&#10;&#10;AI-generated content may be incorrect.">
            <a:extLst>
              <a:ext uri="{FF2B5EF4-FFF2-40B4-BE49-F238E27FC236}">
                <a16:creationId xmlns:a16="http://schemas.microsoft.com/office/drawing/2014/main" id="{45CFA2B0-DEC8-ED30-AE4B-06736DC1BB99}"/>
              </a:ext>
            </a:extLst>
          </p:cNvPr>
          <p:cNvPicPr>
            <a:picLocks noChangeAspect="1"/>
          </p:cNvPicPr>
          <p:nvPr/>
        </p:nvPicPr>
        <p:blipFill>
          <a:blip r:embed="rId5">
            <a:clrChange>
              <a:clrFrom>
                <a:srgbClr val="F4F3F3"/>
              </a:clrFrom>
              <a:clrTo>
                <a:srgbClr val="F4F3F3">
                  <a:alpha val="0"/>
                </a:srgbClr>
              </a:clrTo>
            </a:clrChange>
          </a:blip>
          <a:stretch>
            <a:fillRect/>
          </a:stretch>
        </p:blipFill>
        <p:spPr>
          <a:xfrm>
            <a:off x="1168146" y="1008011"/>
            <a:ext cx="9855707" cy="4375375"/>
          </a:xfrm>
          <a:prstGeom prst="rect">
            <a:avLst/>
          </a:prstGeom>
        </p:spPr>
      </p:pic>
      <p:pic>
        <p:nvPicPr>
          <p:cNvPr id="7" name="Picture 6" descr="A close up of a word&#10;&#10;AI-generated content may be incorrect.">
            <a:extLst>
              <a:ext uri="{FF2B5EF4-FFF2-40B4-BE49-F238E27FC236}">
                <a16:creationId xmlns:a16="http://schemas.microsoft.com/office/drawing/2014/main" id="{A9E24B13-0A1D-749A-7EDF-EA9EEC44282B}"/>
              </a:ext>
            </a:extLst>
          </p:cNvPr>
          <p:cNvPicPr>
            <a:picLocks noChangeAspect="1"/>
          </p:cNvPicPr>
          <p:nvPr/>
        </p:nvPicPr>
        <p:blipFill>
          <a:blip r:embed="rId6">
            <a:clrChange>
              <a:clrFrom>
                <a:srgbClr val="F4F3F3"/>
              </a:clrFrom>
              <a:clrTo>
                <a:srgbClr val="F4F3F3">
                  <a:alpha val="0"/>
                </a:srgbClr>
              </a:clrTo>
            </a:clrChange>
          </a:blip>
          <a:stretch>
            <a:fillRect/>
          </a:stretch>
        </p:blipFill>
        <p:spPr>
          <a:xfrm>
            <a:off x="1388216" y="5408438"/>
            <a:ext cx="3352972" cy="488975"/>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B0C6606C-A3ED-66DF-FEAD-7E8FB48697EC}"/>
              </a:ext>
            </a:extLst>
          </p:cNvPr>
          <p:cNvPicPr>
            <a:picLocks noChangeAspect="1"/>
          </p:cNvPicPr>
          <p:nvPr/>
        </p:nvPicPr>
        <p:blipFill>
          <a:blip r:embed="rId7">
            <a:clrChange>
              <a:clrFrom>
                <a:srgbClr val="F4F3F3"/>
              </a:clrFrom>
              <a:clrTo>
                <a:srgbClr val="F4F3F3">
                  <a:alpha val="0"/>
                </a:srgbClr>
              </a:clrTo>
            </a:clrChange>
          </a:blip>
          <a:stretch>
            <a:fillRect/>
          </a:stretch>
        </p:blipFill>
        <p:spPr>
          <a:xfrm>
            <a:off x="7095130" y="5412501"/>
            <a:ext cx="3162463" cy="584230"/>
          </a:xfrm>
          <a:prstGeom prst="rect">
            <a:avLst/>
          </a:prstGeom>
        </p:spPr>
      </p:pic>
    </p:spTree>
    <p:extLst>
      <p:ext uri="{BB962C8B-B14F-4D97-AF65-F5344CB8AC3E}">
        <p14:creationId xmlns:p14="http://schemas.microsoft.com/office/powerpoint/2010/main" val="402779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a:normAutofit fontScale="90000"/>
          </a:bodyPr>
          <a:lstStyle/>
          <a:p>
            <a:r>
              <a:rPr lang="en-US" dirty="0"/>
              <a:t>together: revolutionizing WASH</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a:xfrm>
            <a:off x="5634434" y="482261"/>
            <a:ext cx="6423096" cy="4352544"/>
          </a:xfrm>
        </p:spPr>
        <p:txBody>
          <a:bodyPr anchor="t">
            <a:normAutofit/>
          </a:bodyPr>
          <a:lstStyle/>
          <a:p>
            <a:pPr marL="0" indent="0">
              <a:buNone/>
            </a:pPr>
            <a:br>
              <a:rPr lang="en-US" dirty="0"/>
            </a:br>
            <a:r>
              <a:rPr lang="en-US" sz="2600" dirty="0"/>
              <a:t>simultaneous review, adoption and use of ISO 24521 and ISO 30500 has the potential to </a:t>
            </a:r>
            <a:r>
              <a:rPr lang="en-US" sz="2600" b="1" dirty="0"/>
              <a:t>revolutionize the sanitation sector  </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9</a:t>
            </a:fld>
            <a:endParaRPr lang="en-US"/>
          </a:p>
        </p:txBody>
      </p:sp>
      <p:graphicFrame>
        <p:nvGraphicFramePr>
          <p:cNvPr id="5" name="Diagram 4">
            <a:extLst>
              <a:ext uri="{FF2B5EF4-FFF2-40B4-BE49-F238E27FC236}">
                <a16:creationId xmlns:a16="http://schemas.microsoft.com/office/drawing/2014/main" id="{664A488A-05A7-2145-B715-4A4AAFBF4D30}"/>
              </a:ext>
            </a:extLst>
          </p:cNvPr>
          <p:cNvGraphicFramePr/>
          <p:nvPr>
            <p:extLst>
              <p:ext uri="{D42A27DB-BD31-4B8C-83A1-F6EECF244321}">
                <p14:modId xmlns:p14="http://schemas.microsoft.com/office/powerpoint/2010/main" val="548749886"/>
              </p:ext>
            </p:extLst>
          </p:nvPr>
        </p:nvGraphicFramePr>
        <p:xfrm>
          <a:off x="5768904" y="1604592"/>
          <a:ext cx="6219746" cy="447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99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0B7275-42E7-9344-8EE7-3495E2503A86}" type="slidenum">
              <a:rPr lang="en-US" smtClean="0"/>
              <a:t>10</a:t>
            </a:fld>
            <a:endParaRPr lang="en-US"/>
          </a:p>
        </p:txBody>
      </p:sp>
      <p:grpSp>
        <p:nvGrpSpPr>
          <p:cNvPr id="6" name="Group 5"/>
          <p:cNvGrpSpPr/>
          <p:nvPr/>
        </p:nvGrpSpPr>
        <p:grpSpPr>
          <a:xfrm>
            <a:off x="628260" y="266414"/>
            <a:ext cx="9170645" cy="5617028"/>
            <a:chOff x="1592090" y="266414"/>
            <a:chExt cx="9170645" cy="5617028"/>
          </a:xfrm>
        </p:grpSpPr>
        <p:pic>
          <p:nvPicPr>
            <p:cNvPr id="4" name="Picture 3"/>
            <p:cNvPicPr>
              <a:picLocks noChangeAspect="1"/>
            </p:cNvPicPr>
            <p:nvPr/>
          </p:nvPicPr>
          <p:blipFill rotWithShape="1">
            <a:blip r:embed="rId3"/>
            <a:srcRect b="86199"/>
            <a:stretch/>
          </p:blipFill>
          <p:spPr>
            <a:xfrm>
              <a:off x="1592090" y="266414"/>
              <a:ext cx="9170645" cy="840492"/>
            </a:xfrm>
            <a:prstGeom prst="rect">
              <a:avLst/>
            </a:prstGeom>
          </p:spPr>
        </p:pic>
        <p:sp>
          <p:nvSpPr>
            <p:cNvPr id="5" name="Rectangle 4"/>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1202" y="5221705"/>
            <a:ext cx="8458200" cy="757990"/>
          </a:xfrm>
          <a:prstGeom prst="rect">
            <a:avLst/>
          </a:prstGeom>
          <a:noFill/>
        </p:spPr>
        <p:txBody>
          <a:bodyPr wrap="square" rtlCol="0">
            <a:spAutoFit/>
          </a:bodyPr>
          <a:lstStyle/>
          <a:p>
            <a:endParaRPr lang="en-US" dirty="0"/>
          </a:p>
        </p:txBody>
      </p:sp>
      <p:sp>
        <p:nvSpPr>
          <p:cNvPr id="9" name="TextBox 8"/>
          <p:cNvSpPr txBox="1"/>
          <p:nvPr/>
        </p:nvSpPr>
        <p:spPr>
          <a:xfrm>
            <a:off x="3600060" y="322740"/>
            <a:ext cx="5013246" cy="369332"/>
          </a:xfrm>
          <a:prstGeom prst="rect">
            <a:avLst/>
          </a:prstGeom>
          <a:solidFill>
            <a:schemeClr val="bg1"/>
          </a:solidFill>
        </p:spPr>
        <p:txBody>
          <a:bodyPr wrap="square" rtlCol="0">
            <a:spAutoFit/>
          </a:bodyPr>
          <a:lstStyle/>
          <a:p>
            <a:r>
              <a:rPr lang="en-US" dirty="0"/>
              <a:t>ISO 30500 and ISO 24521: Hand in Hand </a:t>
            </a:r>
          </a:p>
        </p:txBody>
      </p:sp>
      <p:pic>
        <p:nvPicPr>
          <p:cNvPr id="2" name="Picture 1"/>
          <p:cNvPicPr>
            <a:picLocks noChangeAspect="1"/>
          </p:cNvPicPr>
          <p:nvPr/>
        </p:nvPicPr>
        <p:blipFill>
          <a:blip r:embed="rId4"/>
          <a:stretch>
            <a:fillRect/>
          </a:stretch>
        </p:blipFill>
        <p:spPr>
          <a:xfrm>
            <a:off x="652324" y="1102811"/>
            <a:ext cx="8491024" cy="4988661"/>
          </a:xfrm>
          <a:prstGeom prst="rect">
            <a:avLst/>
          </a:prstGeom>
        </p:spPr>
      </p:pic>
      <p:sp>
        <p:nvSpPr>
          <p:cNvPr id="10" name="Rectangle 9"/>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err="1">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1102238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16559</TotalTime>
  <Words>2761</Words>
  <Application>Microsoft Office PowerPoint</Application>
  <PresentationFormat>Widescreen</PresentationFormat>
  <Paragraphs>251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PingFang SC Regular</vt:lpstr>
      <vt:lpstr>Office Theme</vt:lpstr>
      <vt:lpstr>ISO 24521</vt:lpstr>
      <vt:lpstr>PowerPoint Presentation</vt:lpstr>
      <vt:lpstr>agenda: a new management standard</vt:lpstr>
      <vt:lpstr>the need</vt:lpstr>
      <vt:lpstr>a solution</vt:lpstr>
      <vt:lpstr>global consensus</vt:lpstr>
      <vt:lpstr>PowerPoint Presentation</vt:lpstr>
      <vt:lpstr>together: revolutionizing WASH</vt:lpstr>
      <vt:lpstr>PowerPoint Presentation</vt:lpstr>
      <vt:lpstr>National Adoption of ISO 30500 &amp; ISO 24521</vt:lpstr>
      <vt:lpstr>together: revolutionizing WASH</vt:lpstr>
      <vt:lpstr>the standards</vt:lpstr>
      <vt:lpstr>why it matters</vt:lpstr>
      <vt:lpstr>ISO 24521 objectives</vt:lpstr>
      <vt:lpstr>protect public health</vt:lpstr>
      <vt:lpstr>protect operators &amp; field workers</vt:lpstr>
      <vt:lpstr>improve user experience</vt:lpstr>
      <vt:lpstr>promote sustainable community development </vt:lpstr>
      <vt:lpstr>other benefits</vt:lpstr>
      <vt:lpstr>your role</vt:lpstr>
      <vt:lpstr>next steps</vt:lpstr>
      <vt:lpstr>ANSI is here to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185</cp:revision>
  <cp:lastPrinted>2020-01-22T03:21:31Z</cp:lastPrinted>
  <dcterms:created xsi:type="dcterms:W3CDTF">2020-01-07T19:54:53Z</dcterms:created>
  <dcterms:modified xsi:type="dcterms:W3CDTF">2026-06-16T19:43:42Z</dcterms:modified>
</cp:coreProperties>
</file>