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8" r:id="rId2"/>
  </p:sldMasterIdLst>
  <p:notesMasterIdLst>
    <p:notesMasterId r:id="rId36"/>
  </p:notesMasterIdLst>
  <p:sldIdLst>
    <p:sldId id="299" r:id="rId3"/>
    <p:sldId id="300" r:id="rId4"/>
    <p:sldId id="260" r:id="rId5"/>
    <p:sldId id="267" r:id="rId6"/>
    <p:sldId id="268" r:id="rId7"/>
    <p:sldId id="269" r:id="rId8"/>
    <p:sldId id="298" r:id="rId9"/>
    <p:sldId id="270" r:id="rId10"/>
    <p:sldId id="271" r:id="rId11"/>
    <p:sldId id="278" r:id="rId12"/>
    <p:sldId id="275" r:id="rId13"/>
    <p:sldId id="277" r:id="rId14"/>
    <p:sldId id="274" r:id="rId15"/>
    <p:sldId id="279" r:id="rId16"/>
    <p:sldId id="280" r:id="rId17"/>
    <p:sldId id="257" r:id="rId18"/>
    <p:sldId id="281" r:id="rId19"/>
    <p:sldId id="282" r:id="rId20"/>
    <p:sldId id="283" r:id="rId21"/>
    <p:sldId id="284" r:id="rId22"/>
    <p:sldId id="285" r:id="rId23"/>
    <p:sldId id="287" r:id="rId24"/>
    <p:sldId id="286" r:id="rId25"/>
    <p:sldId id="288" r:id="rId26"/>
    <p:sldId id="289" r:id="rId27"/>
    <p:sldId id="264" r:id="rId28"/>
    <p:sldId id="290" r:id="rId29"/>
    <p:sldId id="291" r:id="rId30"/>
    <p:sldId id="293" r:id="rId31"/>
    <p:sldId id="294" r:id="rId32"/>
    <p:sldId id="296" r:id="rId33"/>
    <p:sldId id="292" r:id="rId34"/>
    <p:sldId id="297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EBC"/>
    <a:srgbClr val="2893C1"/>
    <a:srgbClr val="CAE9EC"/>
    <a:srgbClr val="E30613"/>
    <a:srgbClr val="CD3A28"/>
    <a:srgbClr val="5088BE"/>
    <a:srgbClr val="575B65"/>
    <a:srgbClr val="D64D3A"/>
    <a:srgbClr val="A27DC2"/>
    <a:srgbClr val="5A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70964" autoAdjust="0"/>
  </p:normalViewPr>
  <p:slideViewPr>
    <p:cSldViewPr snapToGrid="0">
      <p:cViewPr varScale="1">
        <p:scale>
          <a:sx n="41" d="100"/>
          <a:sy n="41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speaking, the requirements of ISO 30500 touch on…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quality of the outputs from the sanitation system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Solid discharges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Liquid discharges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Odor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Air emissions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Noise emissions</a:t>
            </a:r>
          </a:p>
          <a:p>
            <a:endParaRPr lang="en-US" dirty="0" smtClean="0"/>
          </a:p>
          <a:p>
            <a:r>
              <a:rPr lang="en-US" dirty="0" smtClean="0"/>
              <a:t>And criteria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Maintainability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compatibility with environmental protection goals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78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Champ </a:t>
            </a:r>
            <a:r>
              <a:rPr lang="en-US" dirty="0" err="1" smtClean="0"/>
              <a:t>d’application</a:t>
            </a:r>
            <a:r>
              <a:rPr lang="en-US" dirty="0" smtClean="0"/>
              <a:t> de POCOSA: </a:t>
            </a:r>
            <a:r>
              <a:rPr lang="en-US" dirty="0" err="1" smtClean="0"/>
              <a:t>ventes</a:t>
            </a:r>
            <a:r>
              <a:rPr lang="en-US" dirty="0" smtClean="0"/>
              <a:t>, distribution et reproduction et droits </a:t>
            </a:r>
            <a:r>
              <a:rPr lang="en-US" dirty="0" err="1" smtClean="0"/>
              <a:t>d’auteur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Les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couverts</a:t>
            </a:r>
            <a:r>
              <a:rPr lang="en-US" dirty="0" smtClean="0"/>
              <a:t> par POCOSA </a:t>
            </a:r>
            <a:r>
              <a:rPr lang="en-US" dirty="0" err="1" smtClean="0"/>
              <a:t>comprennent</a:t>
            </a:r>
            <a:r>
              <a:rPr lang="en-US" dirty="0" smtClean="0"/>
              <a:t> : les publications ISO, les adoptions </a:t>
            </a:r>
            <a:r>
              <a:rPr lang="en-US" dirty="0" err="1" smtClean="0"/>
              <a:t>nationales</a:t>
            </a:r>
            <a:r>
              <a:rPr lang="en-US" dirty="0" smtClean="0"/>
              <a:t> et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travaux</a:t>
            </a:r>
            <a:r>
              <a:rPr lang="en-US" dirty="0" smtClean="0"/>
              <a:t> (</a:t>
            </a:r>
            <a:r>
              <a:rPr lang="en-US" dirty="0" err="1" smtClean="0"/>
              <a:t>comme</a:t>
            </a:r>
            <a:r>
              <a:rPr lang="en-US" dirty="0" smtClean="0"/>
              <a:t> par </a:t>
            </a:r>
            <a:r>
              <a:rPr lang="en-US" dirty="0" err="1" smtClean="0"/>
              <a:t>exemple</a:t>
            </a:r>
            <a:r>
              <a:rPr lang="en-US" dirty="0" smtClean="0"/>
              <a:t> site internet, </a:t>
            </a:r>
            <a:r>
              <a:rPr lang="en-US" dirty="0" err="1" smtClean="0"/>
              <a:t>vidéos</a:t>
            </a:r>
            <a:r>
              <a:rPr lang="en-US" dirty="0" smtClean="0"/>
              <a:t>, </a:t>
            </a:r>
            <a:r>
              <a:rPr lang="en-US" dirty="0" err="1" smtClean="0"/>
              <a:t>manuels</a:t>
            </a:r>
            <a:r>
              <a:rPr lang="en-US" dirty="0" smtClean="0"/>
              <a:t>, </a:t>
            </a:r>
            <a:r>
              <a:rPr lang="en-US" dirty="0" err="1" smtClean="0"/>
              <a:t>fils</a:t>
            </a:r>
            <a:r>
              <a:rPr lang="en-US" dirty="0" smtClean="0"/>
              <a:t> </a:t>
            </a:r>
            <a:r>
              <a:rPr lang="en-US" dirty="0" err="1" smtClean="0"/>
              <a:t>d’actualités</a:t>
            </a:r>
            <a:r>
              <a:rPr lang="en-US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4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3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857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sz="2400" dirty="0" smtClean="0"/>
              <a:t>Clearly, there is strong synergy between Standards and Public</a:t>
            </a:r>
            <a:r>
              <a:rPr lang="en-SG" sz="2400" baseline="0" dirty="0" smtClean="0"/>
              <a:t> Policy, where both are looking at….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sz="2400" baseline="0" dirty="0" smtClean="0"/>
              <a:t>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Voluntary standards* are very important and powerful instruments supporting the efficient and effective functioning of markets: they can be used by regulators to </a:t>
            </a:r>
            <a:r>
              <a:rPr lang="en-US" sz="2400" u="sng" dirty="0" smtClean="0"/>
              <a:t>complement regulations</a:t>
            </a:r>
            <a:r>
              <a:rPr lang="en-US" sz="2400" dirty="0" smtClean="0"/>
              <a:t> or, if appropriate, as an </a:t>
            </a:r>
            <a:r>
              <a:rPr lang="en-US" sz="2400" u="sng" dirty="0" smtClean="0"/>
              <a:t>alternative to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Arial" panose="020B0604020202020204" pitchFamily="34" charset="0"/>
              </a:rPr>
              <a:t>Standards covering certain areas may be made mandatory, for legitimate objectives (such as health, safety, environmental protection, …): they can be </a:t>
            </a:r>
            <a:r>
              <a:rPr lang="en-US" altLang="en-US" sz="2400" u="sng" dirty="0" smtClean="0">
                <a:cs typeface="Arial" panose="020B0604020202020204" pitchFamily="34" charset="0"/>
              </a:rPr>
              <a:t>incorporated in regulations </a:t>
            </a:r>
            <a:r>
              <a:rPr lang="en-US" altLang="en-US" sz="2400" dirty="0" smtClean="0">
                <a:cs typeface="Arial" panose="020B0604020202020204" pitchFamily="34" charset="0"/>
              </a:rPr>
              <a:t>or </a:t>
            </a:r>
            <a:r>
              <a:rPr lang="fr-FR" altLang="en-US" sz="2400" dirty="0" err="1" smtClean="0">
                <a:cs typeface="Arial" panose="020B0604020202020204" pitchFamily="34" charset="0"/>
              </a:rPr>
              <a:t>can</a:t>
            </a:r>
            <a:r>
              <a:rPr lang="fr-FR" altLang="en-US" sz="2400" dirty="0" smtClean="0">
                <a:cs typeface="Arial" panose="020B0604020202020204" pitchFamily="34" charset="0"/>
              </a:rPr>
              <a:t> </a:t>
            </a:r>
            <a:r>
              <a:rPr lang="fr-FR" altLang="en-US" sz="2400" dirty="0" err="1" smtClean="0">
                <a:cs typeface="Arial" panose="020B0604020202020204" pitchFamily="34" charset="0"/>
              </a:rPr>
              <a:t>be</a:t>
            </a:r>
            <a:r>
              <a:rPr lang="fr-FR" altLang="en-US" sz="2400" dirty="0" smtClean="0">
                <a:cs typeface="Arial" panose="020B0604020202020204" pitchFamily="34" charset="0"/>
              </a:rPr>
              <a:t> </a:t>
            </a:r>
            <a:r>
              <a:rPr lang="fr-FR" altLang="en-US" sz="2400" dirty="0" err="1" smtClean="0">
                <a:cs typeface="Arial" panose="020B0604020202020204" pitchFamily="34" charset="0"/>
              </a:rPr>
              <a:t>used</a:t>
            </a:r>
            <a:r>
              <a:rPr lang="fr-FR" altLang="en-US" sz="2400" dirty="0" smtClean="0">
                <a:cs typeface="Arial" panose="020B0604020202020204" pitchFamily="34" charset="0"/>
              </a:rPr>
              <a:t> as a </a:t>
            </a:r>
            <a:r>
              <a:rPr lang="fr-FR" altLang="en-US" sz="2400" u="sng" dirty="0" smtClean="0">
                <a:cs typeface="Arial" panose="020B0604020202020204" pitchFamily="34" charset="0"/>
              </a:rPr>
              <a:t>basis for </a:t>
            </a:r>
            <a:r>
              <a:rPr lang="fr-FR" altLang="en-US" sz="2400" u="sng" dirty="0" err="1" smtClean="0">
                <a:cs typeface="Arial" panose="020B0604020202020204" pitchFamily="34" charset="0"/>
              </a:rPr>
              <a:t>technical</a:t>
            </a:r>
            <a:r>
              <a:rPr lang="fr-FR" altLang="en-US" sz="2400" u="sng" dirty="0" smtClean="0">
                <a:cs typeface="Arial" panose="020B0604020202020204" pitchFamily="34" charset="0"/>
              </a:rPr>
              <a:t> </a:t>
            </a:r>
            <a:r>
              <a:rPr lang="fr-FR" altLang="en-US" sz="2400" u="sng" dirty="0" err="1" smtClean="0">
                <a:cs typeface="Arial" panose="020B0604020202020204" pitchFamily="34" charset="0"/>
              </a:rPr>
              <a:t>regulations</a:t>
            </a:r>
            <a:endParaRPr lang="fr-FR" altLang="en-US" sz="2400" u="sng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en-US" sz="2400" u="sng" dirty="0" smtClean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very important and interesting topic – ISO addresses in a variety of contexts and with the contribution of partner organizations such as the WTO, the OECD, UN agencies (e.g. UN/ECE and UN/ESCAP) and 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52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58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2249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78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1371600" hangingPunct="1">
              <a:lnSpc>
                <a:spcPct val="100000"/>
              </a:lnSpc>
              <a:spcAft>
                <a:spcPts val="10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US" sz="2400" b="1" kern="1200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http://ec.europa.eu/enterprise/policies/european-standards/harmonised-standards/cosmetic-products/index_en.htm </a:t>
            </a:r>
            <a:endParaRPr lang="en-US" sz="2400" b="1" kern="1200" spc="0" dirty="0">
              <a:solidFill>
                <a:schemeClr val="bg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2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84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7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0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5951" y="13057111"/>
            <a:ext cx="2985405" cy="497548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9983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1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+mn-lt"/>
              </a:rPr>
              <a:t>©2020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04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75" y="2731390"/>
            <a:ext cx="18441326" cy="12030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1" y="12949512"/>
            <a:ext cx="24403051" cy="766495"/>
          </a:xfrm>
          <a:prstGeom prst="rect">
            <a:avLst/>
          </a:prstGeom>
        </p:spPr>
      </p:pic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903293" y="13057111"/>
            <a:ext cx="3018063" cy="497548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2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0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hangingPunct="1">
              <a:lnSpc>
                <a:spcPts val="10800"/>
              </a:lnSpc>
            </a:pPr>
            <a:r>
              <a:rPr lang="en-US" sz="8800" spc="0" smtClean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hangingPunct="1">
              <a:lnSpc>
                <a:spcPts val="8600"/>
              </a:lnSpc>
            </a:pPr>
            <a:r>
              <a:rPr lang="en-US" sz="6600" b="0" spc="0" smtClean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0" y="10843091"/>
            <a:ext cx="4981452" cy="29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126" y="319676"/>
            <a:ext cx="21239748" cy="4775200"/>
          </a:xfrm>
          <a:prstGeom prst="rect">
            <a:avLst/>
          </a:prstGeo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126" y="5094877"/>
            <a:ext cx="21239748" cy="904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4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8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5931" y="5547161"/>
            <a:ext cx="18441326" cy="1203052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Section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532239" y="2299065"/>
            <a:ext cx="21393074" cy="974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+mn-lt"/>
              </a:rPr>
              <a:t>©2020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4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399" y="2335794"/>
            <a:ext cx="10600918" cy="9567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399" y="2335794"/>
            <a:ext cx="10600918" cy="9567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+mn-lt"/>
              </a:rPr>
              <a:t>©2020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85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+mn-lt"/>
              </a:rPr>
              <a:t>©2020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7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sp>
        <p:nvSpPr>
          <p:cNvPr id="3" name="Text Placeholder 13"/>
          <p:cNvSpPr txBox="1">
            <a:spLocks/>
          </p:cNvSpPr>
          <p:nvPr userDrawn="1"/>
        </p:nvSpPr>
        <p:spPr>
          <a:xfrm>
            <a:off x="4248157" y="13059359"/>
            <a:ext cx="16687799" cy="495300"/>
          </a:xfrm>
          <a:prstGeom prst="rect">
            <a:avLst/>
          </a:prstGeom>
        </p:spPr>
        <p:txBody>
          <a:bodyPr/>
          <a:lstStyle>
            <a:lvl1pPr marL="0" marR="0" indent="0" algn="ctr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250" b="0" i="0" u="none" strike="noStrike" cap="none" spc="-54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Corbel" panose="020B0503020204020204" pitchFamily="34" charset="0"/>
                <a:cs typeface="Corbel" panose="020B0503020204020204" pitchFamily="34" charset="0"/>
                <a:sym typeface="Wingdings" panose="05000000000000000000" pitchFamily="2" charset="2"/>
              </a:defRPr>
            </a:lvl1pPr>
            <a:lvl2pPr marL="3333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2pPr>
            <a:lvl3pPr marL="666734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3pPr>
            <a:lvl4pPr marL="1000100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4pPr>
            <a:lvl5pPr marL="13334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5pPr>
            <a:lvl6pPr marL="18890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2444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55811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8891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lang="en-US" sz="3000" dirty="0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35951" y="13057111"/>
            <a:ext cx="3018063" cy="4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rebuchet MS" panose="020B0603020202020204" pitchFamily="34" charset="0"/>
              </a:defRPr>
            </a:lvl1pPr>
          </a:lstStyle>
          <a:p>
            <a:r>
              <a:rPr lang="en-US" altLang="en-US" sz="2800" dirty="0" smtClean="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8000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2705100"/>
            <a:ext cx="22098000" cy="887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65068" y="1296734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33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" y="11537193"/>
            <a:ext cx="3396351" cy="20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5" r:id="rId2"/>
    <p:sldLayoutId id="2147483747" r:id="rId3"/>
    <p:sldLayoutId id="2147483734" r:id="rId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821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63" baseline="0">
          <a:ln>
            <a:noFill/>
          </a:ln>
          <a:solidFill>
            <a:schemeClr val="accent2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58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178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766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354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294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53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120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70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914377" marR="0" indent="-914377" algn="l" defTabSz="410746" rtl="0" eaLnBrk="1" fontAlgn="auto" latinLnBrk="0" hangingPunct="1">
        <a:lnSpc>
          <a:spcPct val="105000"/>
        </a:lnSpc>
        <a:spcBef>
          <a:spcPts val="0"/>
        </a:spcBef>
        <a:spcAft>
          <a:spcPts val="2133"/>
        </a:spcAft>
        <a:buClr>
          <a:srgbClr val="0074BF"/>
        </a:buClr>
        <a:buSzPct val="80000"/>
        <a:buFont typeface="Wingdings" panose="05000000000000000000" pitchFamily="2" charset="2"/>
        <a:buChar char="u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1828754" marR="0" indent="-822918" algn="l" defTabSz="914354" rtl="0" eaLnBrk="1" fontAlgn="auto" latinLnBrk="0" hangingPunct="1">
        <a:lnSpc>
          <a:spcPct val="105000"/>
        </a:lnSpc>
        <a:spcBef>
          <a:spcPts val="0"/>
        </a:spcBef>
        <a:spcAft>
          <a:spcPts val="1600"/>
        </a:spcAft>
        <a:buClr>
          <a:srgbClr val="35B9F9"/>
        </a:buClr>
        <a:buSzPct val="120000"/>
        <a:buFont typeface="Calibri" panose="020F0502020204030204" pitchFamily="34" charset="0"/>
        <a:buChar char="─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2055233" marR="0" indent="-603236" algn="l" defTabSz="833946" rtl="0" eaLnBrk="1" latinLnBrk="0" hangingPunct="1">
        <a:lnSpc>
          <a:spcPct val="105000"/>
        </a:lnSpc>
        <a:spcBef>
          <a:spcPts val="0"/>
        </a:spcBef>
        <a:spcAft>
          <a:spcPts val="1067"/>
        </a:spcAft>
        <a:buClr>
          <a:schemeClr val="accent2"/>
        </a:buClr>
        <a:buSzPct val="80000"/>
        <a:buFont typeface="Calibri" panose="020F0502020204030204" pitchFamily="34" charset="0"/>
        <a:buChar char="─"/>
        <a:tabLst/>
        <a:defRPr sz="48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2671167" marR="0" indent="-683667" algn="l" defTabSz="821490" rtl="0" eaLnBrk="1" latinLnBrk="0" hangingPunct="1">
        <a:lnSpc>
          <a:spcPct val="130000"/>
        </a:lnSpc>
        <a:spcBef>
          <a:spcPts val="0"/>
        </a:spcBef>
        <a:spcAft>
          <a:spcPts val="533"/>
        </a:spcAft>
        <a:buClr>
          <a:schemeClr val="accent3"/>
        </a:buClr>
        <a:buSzPct val="75000"/>
        <a:buFont typeface="Wingdings" panose="05000000000000000000" pitchFamily="2" charset="2"/>
        <a:buChar char="u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3274402" marR="0" indent="-603236" algn="l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 panose="05000000000000000000" pitchFamily="2" charset="2"/>
        <a:buChar char="n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708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185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663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141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58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178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766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354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294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53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12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70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2" pos="7680">
          <p15:clr>
            <a:srgbClr val="F26B43"/>
          </p15:clr>
        </p15:guide>
        <p15:guide id="3" pos="768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1704">
          <p15:clr>
            <a:srgbClr val="F26B43"/>
          </p15:clr>
        </p15:guide>
        <p15:guide id="6" pos="14688">
          <p15:clr>
            <a:srgbClr val="F26B43"/>
          </p15:clr>
        </p15:guide>
        <p15:guide id="7" orient="horz" pos="8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532239" y="2299065"/>
            <a:ext cx="21393074" cy="974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5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4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6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nitation@ansi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hyperlink" Target="https://sanitation.ansi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iso.org/member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anitation.ansi.org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8168" y="1105739"/>
            <a:ext cx="21239748" cy="4775200"/>
          </a:xfrm>
        </p:spPr>
        <p:txBody>
          <a:bodyPr/>
          <a:lstStyle/>
          <a:p>
            <a:r>
              <a:rPr lang="en-US" dirty="0" smtClean="0"/>
              <a:t>How to use an ISO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About National </a:t>
            </a:r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</a:t>
            </a: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doptions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57800" y="3070401"/>
            <a:ext cx="9910684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ISO policies are:</a:t>
            </a:r>
          </a:p>
          <a:p>
            <a:pPr marL="571500" lvl="2" indent="-571500" algn="l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Policy on Copyright and Sales (POCOSA)</a:t>
            </a:r>
          </a:p>
          <a:p>
            <a:pPr marL="571500" lvl="2" indent="-571500" algn="l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Guide 21: National adoptions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3260901"/>
            <a:ext cx="3577005" cy="3292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7273626"/>
            <a:ext cx="17678400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may vary in how and when ISO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adopted nationally.  A national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consensus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can be used to determine whether national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ISO 30500 is appropriate for the market.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02" y="1243184"/>
            <a:ext cx="7481716" cy="7481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964009"/>
            <a:ext cx="222685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Is national adoption right for </a:t>
            </a:r>
          </a:p>
          <a:p>
            <a:pPr algn="l">
              <a:lnSpc>
                <a:spcPct val="10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my country?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4063703"/>
            <a:ext cx="14117606" cy="1762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policy and legislation, as well as local considerations should be considered when examining national adoption of ISO 30500.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02" y="1243184"/>
            <a:ext cx="7481716" cy="7481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964009"/>
            <a:ext cx="222685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Is national adoption right for </a:t>
            </a:r>
          </a:p>
          <a:p>
            <a:pPr algn="l">
              <a:lnSpc>
                <a:spcPct val="10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my country?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4094824"/>
            <a:ext cx="21885322" cy="1762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country is different, but elements of a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strategy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 could include: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878" y="6088585"/>
            <a:ext cx="10264822" cy="26130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 a workshop with the national standards bodies and stakeholders to inform them of ISO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30500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878" y="9011178"/>
            <a:ext cx="10264822" cy="26130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 ideas from key stakeholders on the best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 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nationally adopting the standard and deploy products to communities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11100" y="5895605"/>
            <a:ext cx="10264822" cy="17018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national technical committee to oversee national adoption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09465" y="7747439"/>
            <a:ext cx="10264822" cy="17018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Examine key sanitation standards/regulations/laws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11100" y="9599274"/>
            <a:ext cx="10637861" cy="26130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needed, conduct trainings for government (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national/provincial/</a:t>
            </a:r>
            <a:b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sanitation employees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7500" y="2011594"/>
            <a:ext cx="152803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We’re Here to Help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98578" y="4665122"/>
            <a:ext cx="1841331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secretariat of PC 305, ANSI is committed to supporting the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recognition of ISO 30500 in countries where reinvented toilet technologies are needed most.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578" y="8111826"/>
            <a:ext cx="21237622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sanitation@ansi.org</a:t>
            </a:r>
            <a:endParaRPr lang="en-US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4800" b="1" dirty="0">
                <a:latin typeface="Open Sans" panose="020B0606030504020204"/>
                <a:hlinkClick r:id="rId4"/>
              </a:rPr>
              <a:t>https://sanitation.ansi.org</a:t>
            </a:r>
            <a:r>
              <a:rPr lang="en-US" sz="4800" b="1" dirty="0" smtClean="0">
                <a:latin typeface="Open Sans" panose="020B0606030504020204"/>
                <a:hlinkClick r:id="rId4"/>
              </a:rPr>
              <a:t>/</a:t>
            </a:r>
            <a:r>
              <a:rPr lang="en-US" sz="4800" b="1" dirty="0" smtClean="0">
                <a:latin typeface="Open Sans" panose="020B0606030504020204"/>
              </a:rPr>
              <a:t> 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871704"/>
            <a:ext cx="5591269" cy="331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4.3.1a</a:t>
            </a:r>
            <a:br>
              <a:rPr lang="en-US" dirty="0"/>
            </a:br>
            <a:r>
              <a:rPr lang="en-US" dirty="0"/>
              <a:t>ISO Policy on Copyright and Sales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45054" y="1854234"/>
            <a:ext cx="18245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Rights of an ISO Member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4429017"/>
            <a:ext cx="1774240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Member’s rights in its national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territory: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0878" y="5793863"/>
            <a:ext cx="10264822" cy="8463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Reproduce or distribute ISO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878" y="7195285"/>
            <a:ext cx="13908706" cy="8463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distribute National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Adoptions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0878" y="8596707"/>
            <a:ext cx="17749186" cy="8463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 products derived from ISO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0878" y="10069109"/>
            <a:ext cx="17346850" cy="8463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price for ISO publications and national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adoptions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78" y="11541512"/>
            <a:ext cx="10637861" cy="8463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Receive retrocession </a:t>
            </a: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964009"/>
            <a:ext cx="3157980" cy="2906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63266" y="4713504"/>
            <a:ext cx="7185660" cy="2926080"/>
            <a:chOff x="14191488" y="6035040"/>
            <a:chExt cx="8744712" cy="2926080"/>
          </a:xfrm>
        </p:grpSpPr>
        <p:sp>
          <p:nvSpPr>
            <p:cNvPr id="2" name="Rectangle 1"/>
            <p:cNvSpPr/>
            <p:nvPr/>
          </p:nvSpPr>
          <p:spPr>
            <a:xfrm>
              <a:off x="14191488" y="6035040"/>
              <a:ext cx="8744712" cy="2926080"/>
            </a:xfrm>
            <a:prstGeom prst="rect">
              <a:avLst/>
            </a:prstGeom>
            <a:noFill/>
            <a:ln w="76200" cap="flat">
              <a:solidFill>
                <a:srgbClr val="E30613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191488" y="6508546"/>
              <a:ext cx="8668512" cy="1990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E3061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a list of ISO members: </a:t>
              </a:r>
              <a:r>
                <a:rPr lang="en-US" sz="4000" b="1" dirty="0" smtClean="0">
                  <a:solidFill>
                    <a:srgbClr val="E3061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4"/>
                </a:rPr>
                <a:t>www.iso.org/members</a:t>
              </a:r>
              <a:endParaRPr kumimoji="0" lang="en-US" sz="4000" b="1" i="0" u="none" strike="noStrike" cap="none" spc="-72" normalizeH="0" baseline="0" dirty="0">
                <a:ln>
                  <a:noFill/>
                </a:ln>
                <a:solidFill>
                  <a:srgbClr val="E30613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486" y="1126611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POCOSA covers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01567" y="4868773"/>
            <a:ext cx="8181796" cy="4907633"/>
            <a:chOff x="3511295" y="4292656"/>
            <a:chExt cx="8181796" cy="4907633"/>
          </a:xfrm>
        </p:grpSpPr>
        <p:sp>
          <p:nvSpPr>
            <p:cNvPr id="31" name="Rectangle 30"/>
            <p:cNvSpPr/>
            <p:nvPr/>
          </p:nvSpPr>
          <p:spPr>
            <a:xfrm>
              <a:off x="3511295" y="4292656"/>
              <a:ext cx="818179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6000" b="1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Sales, distribution and reproduction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633869" y="7392753"/>
              <a:ext cx="1936637" cy="1807536"/>
              <a:chOff x="5402261" y="5524499"/>
              <a:chExt cx="1071562" cy="1000128"/>
            </a:xfrm>
            <a:solidFill>
              <a:srgbClr val="7030A0"/>
            </a:solidFill>
          </p:grpSpPr>
          <p:sp>
            <p:nvSpPr>
              <p:cNvPr id="34" name="Freeform 424"/>
              <p:cNvSpPr>
                <a:spLocks noEditPoints="1"/>
              </p:cNvSpPr>
              <p:nvPr/>
            </p:nvSpPr>
            <p:spPr bwMode="auto">
              <a:xfrm>
                <a:off x="5402261" y="5524499"/>
                <a:ext cx="1071562" cy="777875"/>
              </a:xfrm>
              <a:custGeom>
                <a:avLst/>
                <a:gdLst>
                  <a:gd name="T0" fmla="*/ 2323 w 3373"/>
                  <a:gd name="T1" fmla="*/ 1575 h 2450"/>
                  <a:gd name="T2" fmla="*/ 2922 w 3373"/>
                  <a:gd name="T3" fmla="*/ 1225 h 2450"/>
                  <a:gd name="T4" fmla="*/ 1621 w 3373"/>
                  <a:gd name="T5" fmla="*/ 1225 h 2450"/>
                  <a:gd name="T6" fmla="*/ 2147 w 3373"/>
                  <a:gd name="T7" fmla="*/ 1575 h 2450"/>
                  <a:gd name="T8" fmla="*/ 1621 w 3373"/>
                  <a:gd name="T9" fmla="*/ 1225 h 2450"/>
                  <a:gd name="T10" fmla="*/ 980 w 3373"/>
                  <a:gd name="T11" fmla="*/ 1575 h 2450"/>
                  <a:gd name="T12" fmla="*/ 1447 w 3373"/>
                  <a:gd name="T13" fmla="*/ 1225 h 2450"/>
                  <a:gd name="T14" fmla="*/ 2323 w 3373"/>
                  <a:gd name="T15" fmla="*/ 700 h 2450"/>
                  <a:gd name="T16" fmla="*/ 2946 w 3373"/>
                  <a:gd name="T17" fmla="*/ 1050 h 2450"/>
                  <a:gd name="T18" fmla="*/ 2323 w 3373"/>
                  <a:gd name="T19" fmla="*/ 700 h 2450"/>
                  <a:gd name="T20" fmla="*/ 1621 w 3373"/>
                  <a:gd name="T21" fmla="*/ 1050 h 2450"/>
                  <a:gd name="T22" fmla="*/ 2147 w 3373"/>
                  <a:gd name="T23" fmla="*/ 700 h 2450"/>
                  <a:gd name="T24" fmla="*/ 835 w 3373"/>
                  <a:gd name="T25" fmla="*/ 700 h 2450"/>
                  <a:gd name="T26" fmla="*/ 907 w 3373"/>
                  <a:gd name="T27" fmla="*/ 1051 h 2450"/>
                  <a:gd name="T28" fmla="*/ 1447 w 3373"/>
                  <a:gd name="T29" fmla="*/ 1050 h 2450"/>
                  <a:gd name="T30" fmla="*/ 835 w 3373"/>
                  <a:gd name="T31" fmla="*/ 700 h 2450"/>
                  <a:gd name="T32" fmla="*/ 570 w 3373"/>
                  <a:gd name="T33" fmla="*/ 0 h 2450"/>
                  <a:gd name="T34" fmla="*/ 631 w 3373"/>
                  <a:gd name="T35" fmla="*/ 10 h 2450"/>
                  <a:gd name="T36" fmla="*/ 683 w 3373"/>
                  <a:gd name="T37" fmla="*/ 41 h 2450"/>
                  <a:gd name="T38" fmla="*/ 721 w 3373"/>
                  <a:gd name="T39" fmla="*/ 86 h 2450"/>
                  <a:gd name="T40" fmla="*/ 742 w 3373"/>
                  <a:gd name="T41" fmla="*/ 146 h 2450"/>
                  <a:gd name="T42" fmla="*/ 3199 w 3373"/>
                  <a:gd name="T43" fmla="*/ 350 h 2450"/>
                  <a:gd name="T44" fmla="*/ 3258 w 3373"/>
                  <a:gd name="T45" fmla="*/ 360 h 2450"/>
                  <a:gd name="T46" fmla="*/ 3309 w 3373"/>
                  <a:gd name="T47" fmla="*/ 389 h 2450"/>
                  <a:gd name="T48" fmla="*/ 3348 w 3373"/>
                  <a:gd name="T49" fmla="*/ 433 h 2450"/>
                  <a:gd name="T50" fmla="*/ 3370 w 3373"/>
                  <a:gd name="T51" fmla="*/ 488 h 2450"/>
                  <a:gd name="T52" fmla="*/ 3371 w 3373"/>
                  <a:gd name="T53" fmla="*/ 549 h 2450"/>
                  <a:gd name="T54" fmla="*/ 3190 w 3373"/>
                  <a:gd name="T55" fmla="*/ 1806 h 2450"/>
                  <a:gd name="T56" fmla="*/ 3160 w 3373"/>
                  <a:gd name="T57" fmla="*/ 1860 h 2450"/>
                  <a:gd name="T58" fmla="*/ 3113 w 3373"/>
                  <a:gd name="T59" fmla="*/ 1900 h 2450"/>
                  <a:gd name="T60" fmla="*/ 3056 w 3373"/>
                  <a:gd name="T61" fmla="*/ 1921 h 2450"/>
                  <a:gd name="T62" fmla="*/ 1040 w 3373"/>
                  <a:gd name="T63" fmla="*/ 1925 h 2450"/>
                  <a:gd name="T64" fmla="*/ 2848 w 3373"/>
                  <a:gd name="T65" fmla="*/ 2100 h 2450"/>
                  <a:gd name="T66" fmla="*/ 2909 w 3373"/>
                  <a:gd name="T67" fmla="*/ 2110 h 2450"/>
                  <a:gd name="T68" fmla="*/ 2961 w 3373"/>
                  <a:gd name="T69" fmla="*/ 2141 h 2450"/>
                  <a:gd name="T70" fmla="*/ 2999 w 3373"/>
                  <a:gd name="T71" fmla="*/ 2185 h 2450"/>
                  <a:gd name="T72" fmla="*/ 3021 w 3373"/>
                  <a:gd name="T73" fmla="*/ 2243 h 2450"/>
                  <a:gd name="T74" fmla="*/ 3021 w 3373"/>
                  <a:gd name="T75" fmla="*/ 2305 h 2450"/>
                  <a:gd name="T76" fmla="*/ 2999 w 3373"/>
                  <a:gd name="T77" fmla="*/ 2363 h 2450"/>
                  <a:gd name="T78" fmla="*/ 2961 w 3373"/>
                  <a:gd name="T79" fmla="*/ 2408 h 2450"/>
                  <a:gd name="T80" fmla="*/ 2909 w 3373"/>
                  <a:gd name="T81" fmla="*/ 2438 h 2450"/>
                  <a:gd name="T82" fmla="*/ 2848 w 3373"/>
                  <a:gd name="T83" fmla="*/ 2450 h 2450"/>
                  <a:gd name="T84" fmla="*/ 897 w 3373"/>
                  <a:gd name="T85" fmla="*/ 2447 h 2450"/>
                  <a:gd name="T86" fmla="*/ 856 w 3373"/>
                  <a:gd name="T87" fmla="*/ 2437 h 2450"/>
                  <a:gd name="T88" fmla="*/ 836 w 3373"/>
                  <a:gd name="T89" fmla="*/ 2425 h 2450"/>
                  <a:gd name="T90" fmla="*/ 802 w 3373"/>
                  <a:gd name="T91" fmla="*/ 2402 h 2450"/>
                  <a:gd name="T92" fmla="*/ 786 w 3373"/>
                  <a:gd name="T93" fmla="*/ 2383 h 2450"/>
                  <a:gd name="T94" fmla="*/ 764 w 3373"/>
                  <a:gd name="T95" fmla="*/ 2351 h 2450"/>
                  <a:gd name="T96" fmla="*/ 755 w 3373"/>
                  <a:gd name="T97" fmla="*/ 2324 h 2450"/>
                  <a:gd name="T98" fmla="*/ 747 w 3373"/>
                  <a:gd name="T99" fmla="*/ 2303 h 2450"/>
                  <a:gd name="T100" fmla="*/ 175 w 3373"/>
                  <a:gd name="T101" fmla="*/ 350 h 2450"/>
                  <a:gd name="T102" fmla="*/ 115 w 3373"/>
                  <a:gd name="T103" fmla="*/ 339 h 2450"/>
                  <a:gd name="T104" fmla="*/ 63 w 3373"/>
                  <a:gd name="T105" fmla="*/ 308 h 2450"/>
                  <a:gd name="T106" fmla="*/ 24 w 3373"/>
                  <a:gd name="T107" fmla="*/ 263 h 2450"/>
                  <a:gd name="T108" fmla="*/ 3 w 3373"/>
                  <a:gd name="T109" fmla="*/ 206 h 2450"/>
                  <a:gd name="T110" fmla="*/ 3 w 3373"/>
                  <a:gd name="T111" fmla="*/ 143 h 2450"/>
                  <a:gd name="T112" fmla="*/ 24 w 3373"/>
                  <a:gd name="T113" fmla="*/ 86 h 2450"/>
                  <a:gd name="T114" fmla="*/ 63 w 3373"/>
                  <a:gd name="T115" fmla="*/ 41 h 2450"/>
                  <a:gd name="T116" fmla="*/ 115 w 3373"/>
                  <a:gd name="T117" fmla="*/ 10 h 2450"/>
                  <a:gd name="T118" fmla="*/ 175 w 3373"/>
                  <a:gd name="T119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3" h="2450">
                    <a:moveTo>
                      <a:pt x="2323" y="1225"/>
                    </a:moveTo>
                    <a:lnTo>
                      <a:pt x="2323" y="1575"/>
                    </a:lnTo>
                    <a:lnTo>
                      <a:pt x="2871" y="1575"/>
                    </a:lnTo>
                    <a:lnTo>
                      <a:pt x="2922" y="1225"/>
                    </a:lnTo>
                    <a:lnTo>
                      <a:pt x="2323" y="1225"/>
                    </a:lnTo>
                    <a:close/>
                    <a:moveTo>
                      <a:pt x="1621" y="1225"/>
                    </a:moveTo>
                    <a:lnTo>
                      <a:pt x="1621" y="1575"/>
                    </a:lnTo>
                    <a:lnTo>
                      <a:pt x="2147" y="1575"/>
                    </a:lnTo>
                    <a:lnTo>
                      <a:pt x="2147" y="1225"/>
                    </a:lnTo>
                    <a:lnTo>
                      <a:pt x="1621" y="1225"/>
                    </a:lnTo>
                    <a:close/>
                    <a:moveTo>
                      <a:pt x="923" y="1225"/>
                    </a:moveTo>
                    <a:lnTo>
                      <a:pt x="980" y="1575"/>
                    </a:lnTo>
                    <a:lnTo>
                      <a:pt x="1447" y="1575"/>
                    </a:lnTo>
                    <a:lnTo>
                      <a:pt x="1447" y="1225"/>
                    </a:lnTo>
                    <a:lnTo>
                      <a:pt x="923" y="1225"/>
                    </a:lnTo>
                    <a:close/>
                    <a:moveTo>
                      <a:pt x="2323" y="700"/>
                    </a:moveTo>
                    <a:lnTo>
                      <a:pt x="2323" y="1050"/>
                    </a:lnTo>
                    <a:lnTo>
                      <a:pt x="2946" y="1050"/>
                    </a:lnTo>
                    <a:lnTo>
                      <a:pt x="2996" y="700"/>
                    </a:lnTo>
                    <a:lnTo>
                      <a:pt x="2323" y="700"/>
                    </a:lnTo>
                    <a:close/>
                    <a:moveTo>
                      <a:pt x="1621" y="700"/>
                    </a:moveTo>
                    <a:lnTo>
                      <a:pt x="1621" y="1050"/>
                    </a:lnTo>
                    <a:lnTo>
                      <a:pt x="2147" y="1050"/>
                    </a:lnTo>
                    <a:lnTo>
                      <a:pt x="2147" y="700"/>
                    </a:lnTo>
                    <a:lnTo>
                      <a:pt x="1621" y="700"/>
                    </a:lnTo>
                    <a:close/>
                    <a:moveTo>
                      <a:pt x="835" y="700"/>
                    </a:moveTo>
                    <a:lnTo>
                      <a:pt x="894" y="1055"/>
                    </a:lnTo>
                    <a:lnTo>
                      <a:pt x="907" y="1051"/>
                    </a:lnTo>
                    <a:lnTo>
                      <a:pt x="920" y="1050"/>
                    </a:lnTo>
                    <a:lnTo>
                      <a:pt x="1447" y="1050"/>
                    </a:lnTo>
                    <a:lnTo>
                      <a:pt x="1447" y="700"/>
                    </a:lnTo>
                    <a:lnTo>
                      <a:pt x="835" y="700"/>
                    </a:lnTo>
                    <a:close/>
                    <a:moveTo>
                      <a:pt x="175" y="0"/>
                    </a:moveTo>
                    <a:lnTo>
                      <a:pt x="570" y="0"/>
                    </a:lnTo>
                    <a:lnTo>
                      <a:pt x="601" y="2"/>
                    </a:lnTo>
                    <a:lnTo>
                      <a:pt x="631" y="10"/>
                    </a:lnTo>
                    <a:lnTo>
                      <a:pt x="659" y="23"/>
                    </a:lnTo>
                    <a:lnTo>
                      <a:pt x="683" y="41"/>
                    </a:lnTo>
                    <a:lnTo>
                      <a:pt x="704" y="62"/>
                    </a:lnTo>
                    <a:lnTo>
                      <a:pt x="721" y="86"/>
                    </a:lnTo>
                    <a:lnTo>
                      <a:pt x="735" y="115"/>
                    </a:lnTo>
                    <a:lnTo>
                      <a:pt x="742" y="146"/>
                    </a:lnTo>
                    <a:lnTo>
                      <a:pt x="776" y="350"/>
                    </a:lnTo>
                    <a:lnTo>
                      <a:pt x="3199" y="350"/>
                    </a:lnTo>
                    <a:lnTo>
                      <a:pt x="3229" y="353"/>
                    </a:lnTo>
                    <a:lnTo>
                      <a:pt x="3258" y="360"/>
                    </a:lnTo>
                    <a:lnTo>
                      <a:pt x="3284" y="372"/>
                    </a:lnTo>
                    <a:lnTo>
                      <a:pt x="3309" y="389"/>
                    </a:lnTo>
                    <a:lnTo>
                      <a:pt x="3331" y="409"/>
                    </a:lnTo>
                    <a:lnTo>
                      <a:pt x="3348" y="433"/>
                    </a:lnTo>
                    <a:lnTo>
                      <a:pt x="3362" y="461"/>
                    </a:lnTo>
                    <a:lnTo>
                      <a:pt x="3370" y="488"/>
                    </a:lnTo>
                    <a:lnTo>
                      <a:pt x="3373" y="518"/>
                    </a:lnTo>
                    <a:lnTo>
                      <a:pt x="3371" y="549"/>
                    </a:lnTo>
                    <a:lnTo>
                      <a:pt x="3197" y="1774"/>
                    </a:lnTo>
                    <a:lnTo>
                      <a:pt x="3190" y="1806"/>
                    </a:lnTo>
                    <a:lnTo>
                      <a:pt x="3177" y="1834"/>
                    </a:lnTo>
                    <a:lnTo>
                      <a:pt x="3160" y="1860"/>
                    </a:lnTo>
                    <a:lnTo>
                      <a:pt x="3138" y="1882"/>
                    </a:lnTo>
                    <a:lnTo>
                      <a:pt x="3113" y="1900"/>
                    </a:lnTo>
                    <a:lnTo>
                      <a:pt x="3085" y="1913"/>
                    </a:lnTo>
                    <a:lnTo>
                      <a:pt x="3056" y="1921"/>
                    </a:lnTo>
                    <a:lnTo>
                      <a:pt x="3023" y="1925"/>
                    </a:lnTo>
                    <a:lnTo>
                      <a:pt x="1040" y="1925"/>
                    </a:lnTo>
                    <a:lnTo>
                      <a:pt x="1068" y="2100"/>
                    </a:lnTo>
                    <a:lnTo>
                      <a:pt x="2848" y="2100"/>
                    </a:lnTo>
                    <a:lnTo>
                      <a:pt x="2879" y="2103"/>
                    </a:lnTo>
                    <a:lnTo>
                      <a:pt x="2909" y="2110"/>
                    </a:lnTo>
                    <a:lnTo>
                      <a:pt x="2937" y="2124"/>
                    </a:lnTo>
                    <a:lnTo>
                      <a:pt x="2961" y="2141"/>
                    </a:lnTo>
                    <a:lnTo>
                      <a:pt x="2982" y="2161"/>
                    </a:lnTo>
                    <a:lnTo>
                      <a:pt x="2999" y="2185"/>
                    </a:lnTo>
                    <a:lnTo>
                      <a:pt x="3012" y="2213"/>
                    </a:lnTo>
                    <a:lnTo>
                      <a:pt x="3021" y="2243"/>
                    </a:lnTo>
                    <a:lnTo>
                      <a:pt x="3023" y="2273"/>
                    </a:lnTo>
                    <a:lnTo>
                      <a:pt x="3021" y="2305"/>
                    </a:lnTo>
                    <a:lnTo>
                      <a:pt x="3012" y="2335"/>
                    </a:lnTo>
                    <a:lnTo>
                      <a:pt x="2999" y="2363"/>
                    </a:lnTo>
                    <a:lnTo>
                      <a:pt x="2982" y="2387"/>
                    </a:lnTo>
                    <a:lnTo>
                      <a:pt x="2961" y="2408"/>
                    </a:lnTo>
                    <a:lnTo>
                      <a:pt x="2937" y="2425"/>
                    </a:lnTo>
                    <a:lnTo>
                      <a:pt x="2909" y="2438"/>
                    </a:lnTo>
                    <a:lnTo>
                      <a:pt x="2879" y="2446"/>
                    </a:lnTo>
                    <a:lnTo>
                      <a:pt x="2848" y="2450"/>
                    </a:lnTo>
                    <a:lnTo>
                      <a:pt x="920" y="2450"/>
                    </a:lnTo>
                    <a:lnTo>
                      <a:pt x="897" y="2447"/>
                    </a:lnTo>
                    <a:lnTo>
                      <a:pt x="876" y="2443"/>
                    </a:lnTo>
                    <a:lnTo>
                      <a:pt x="856" y="2437"/>
                    </a:lnTo>
                    <a:lnTo>
                      <a:pt x="845" y="2431"/>
                    </a:lnTo>
                    <a:lnTo>
                      <a:pt x="836" y="2425"/>
                    </a:lnTo>
                    <a:lnTo>
                      <a:pt x="818" y="2415"/>
                    </a:lnTo>
                    <a:lnTo>
                      <a:pt x="802" y="2402"/>
                    </a:lnTo>
                    <a:lnTo>
                      <a:pt x="793" y="2392"/>
                    </a:lnTo>
                    <a:lnTo>
                      <a:pt x="786" y="2383"/>
                    </a:lnTo>
                    <a:lnTo>
                      <a:pt x="774" y="2368"/>
                    </a:lnTo>
                    <a:lnTo>
                      <a:pt x="764" y="2351"/>
                    </a:lnTo>
                    <a:lnTo>
                      <a:pt x="759" y="2338"/>
                    </a:lnTo>
                    <a:lnTo>
                      <a:pt x="755" y="2324"/>
                    </a:lnTo>
                    <a:lnTo>
                      <a:pt x="751" y="2314"/>
                    </a:lnTo>
                    <a:lnTo>
                      <a:pt x="747" y="2303"/>
                    </a:lnTo>
                    <a:lnTo>
                      <a:pt x="421" y="350"/>
                    </a:lnTo>
                    <a:lnTo>
                      <a:pt x="175" y="350"/>
                    </a:lnTo>
                    <a:lnTo>
                      <a:pt x="144" y="346"/>
                    </a:lnTo>
                    <a:lnTo>
                      <a:pt x="115" y="339"/>
                    </a:lnTo>
                    <a:lnTo>
                      <a:pt x="87" y="326"/>
                    </a:lnTo>
                    <a:lnTo>
                      <a:pt x="63" y="308"/>
                    </a:lnTo>
                    <a:lnTo>
                      <a:pt x="41" y="287"/>
                    </a:lnTo>
                    <a:lnTo>
                      <a:pt x="24" y="263"/>
                    </a:lnTo>
                    <a:lnTo>
                      <a:pt x="11" y="235"/>
                    </a:lnTo>
                    <a:lnTo>
                      <a:pt x="3" y="206"/>
                    </a:lnTo>
                    <a:lnTo>
                      <a:pt x="0" y="175"/>
                    </a:lnTo>
                    <a:lnTo>
                      <a:pt x="3" y="143"/>
                    </a:lnTo>
                    <a:lnTo>
                      <a:pt x="11" y="113"/>
                    </a:lnTo>
                    <a:lnTo>
                      <a:pt x="24" y="86"/>
                    </a:lnTo>
                    <a:lnTo>
                      <a:pt x="41" y="62"/>
                    </a:lnTo>
                    <a:lnTo>
                      <a:pt x="63" y="41"/>
                    </a:lnTo>
                    <a:lnTo>
                      <a:pt x="87" y="23"/>
                    </a:lnTo>
                    <a:lnTo>
                      <a:pt x="115" y="10"/>
                    </a:lnTo>
                    <a:lnTo>
                      <a:pt x="144" y="2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893C1"/>
                  </a:solidFill>
                </a:endParaRPr>
              </a:p>
            </p:txBody>
          </p:sp>
          <p:sp>
            <p:nvSpPr>
              <p:cNvPr id="35" name="Freeform 425"/>
              <p:cNvSpPr>
                <a:spLocks/>
              </p:cNvSpPr>
              <p:nvPr/>
            </p:nvSpPr>
            <p:spPr bwMode="auto">
              <a:xfrm>
                <a:off x="5694361" y="6357939"/>
                <a:ext cx="166687" cy="166688"/>
              </a:xfrm>
              <a:custGeom>
                <a:avLst/>
                <a:gdLst>
                  <a:gd name="T0" fmla="*/ 262 w 527"/>
                  <a:gd name="T1" fmla="*/ 0 h 523"/>
                  <a:gd name="T2" fmla="*/ 301 w 527"/>
                  <a:gd name="T3" fmla="*/ 2 h 523"/>
                  <a:gd name="T4" fmla="*/ 339 w 527"/>
                  <a:gd name="T5" fmla="*/ 10 h 523"/>
                  <a:gd name="T6" fmla="*/ 374 w 527"/>
                  <a:gd name="T7" fmla="*/ 24 h 523"/>
                  <a:gd name="T8" fmla="*/ 406 w 527"/>
                  <a:gd name="T9" fmla="*/ 42 h 523"/>
                  <a:gd name="T10" fmla="*/ 435 w 527"/>
                  <a:gd name="T11" fmla="*/ 64 h 523"/>
                  <a:gd name="T12" fmla="*/ 462 w 527"/>
                  <a:gd name="T13" fmla="*/ 90 h 523"/>
                  <a:gd name="T14" fmla="*/ 484 w 527"/>
                  <a:gd name="T15" fmla="*/ 119 h 523"/>
                  <a:gd name="T16" fmla="*/ 502 w 527"/>
                  <a:gd name="T17" fmla="*/ 151 h 523"/>
                  <a:gd name="T18" fmla="*/ 515 w 527"/>
                  <a:gd name="T19" fmla="*/ 186 h 523"/>
                  <a:gd name="T20" fmla="*/ 523 w 527"/>
                  <a:gd name="T21" fmla="*/ 223 h 523"/>
                  <a:gd name="T22" fmla="*/ 527 w 527"/>
                  <a:gd name="T23" fmla="*/ 261 h 523"/>
                  <a:gd name="T24" fmla="*/ 523 w 527"/>
                  <a:gd name="T25" fmla="*/ 301 h 523"/>
                  <a:gd name="T26" fmla="*/ 515 w 527"/>
                  <a:gd name="T27" fmla="*/ 338 h 523"/>
                  <a:gd name="T28" fmla="*/ 502 w 527"/>
                  <a:gd name="T29" fmla="*/ 372 h 523"/>
                  <a:gd name="T30" fmla="*/ 484 w 527"/>
                  <a:gd name="T31" fmla="*/ 405 h 523"/>
                  <a:gd name="T32" fmla="*/ 462 w 527"/>
                  <a:gd name="T33" fmla="*/ 433 h 523"/>
                  <a:gd name="T34" fmla="*/ 435 w 527"/>
                  <a:gd name="T35" fmla="*/ 460 h 523"/>
                  <a:gd name="T36" fmla="*/ 406 w 527"/>
                  <a:gd name="T37" fmla="*/ 482 h 523"/>
                  <a:gd name="T38" fmla="*/ 374 w 527"/>
                  <a:gd name="T39" fmla="*/ 499 h 523"/>
                  <a:gd name="T40" fmla="*/ 339 w 527"/>
                  <a:gd name="T41" fmla="*/ 513 h 523"/>
                  <a:gd name="T42" fmla="*/ 301 w 527"/>
                  <a:gd name="T43" fmla="*/ 521 h 523"/>
                  <a:gd name="T44" fmla="*/ 262 w 527"/>
                  <a:gd name="T45" fmla="*/ 523 h 523"/>
                  <a:gd name="T46" fmla="*/ 224 w 527"/>
                  <a:gd name="T47" fmla="*/ 521 h 523"/>
                  <a:gd name="T48" fmla="*/ 187 w 527"/>
                  <a:gd name="T49" fmla="*/ 513 h 523"/>
                  <a:gd name="T50" fmla="*/ 152 w 527"/>
                  <a:gd name="T51" fmla="*/ 499 h 523"/>
                  <a:gd name="T52" fmla="*/ 120 w 527"/>
                  <a:gd name="T53" fmla="*/ 482 h 523"/>
                  <a:gd name="T54" fmla="*/ 90 w 527"/>
                  <a:gd name="T55" fmla="*/ 460 h 523"/>
                  <a:gd name="T56" fmla="*/ 65 w 527"/>
                  <a:gd name="T57" fmla="*/ 433 h 523"/>
                  <a:gd name="T58" fmla="*/ 42 w 527"/>
                  <a:gd name="T59" fmla="*/ 405 h 523"/>
                  <a:gd name="T60" fmla="*/ 24 w 527"/>
                  <a:gd name="T61" fmla="*/ 372 h 523"/>
                  <a:gd name="T62" fmla="*/ 11 w 527"/>
                  <a:gd name="T63" fmla="*/ 338 h 523"/>
                  <a:gd name="T64" fmla="*/ 3 w 527"/>
                  <a:gd name="T65" fmla="*/ 301 h 523"/>
                  <a:gd name="T66" fmla="*/ 0 w 527"/>
                  <a:gd name="T67" fmla="*/ 261 h 523"/>
                  <a:gd name="T68" fmla="*/ 3 w 527"/>
                  <a:gd name="T69" fmla="*/ 223 h 523"/>
                  <a:gd name="T70" fmla="*/ 11 w 527"/>
                  <a:gd name="T71" fmla="*/ 186 h 523"/>
                  <a:gd name="T72" fmla="*/ 24 w 527"/>
                  <a:gd name="T73" fmla="*/ 151 h 523"/>
                  <a:gd name="T74" fmla="*/ 42 w 527"/>
                  <a:gd name="T75" fmla="*/ 119 h 523"/>
                  <a:gd name="T76" fmla="*/ 65 w 527"/>
                  <a:gd name="T77" fmla="*/ 90 h 523"/>
                  <a:gd name="T78" fmla="*/ 90 w 527"/>
                  <a:gd name="T79" fmla="*/ 64 h 523"/>
                  <a:gd name="T80" fmla="*/ 120 w 527"/>
                  <a:gd name="T81" fmla="*/ 42 h 523"/>
                  <a:gd name="T82" fmla="*/ 152 w 527"/>
                  <a:gd name="T83" fmla="*/ 24 h 523"/>
                  <a:gd name="T84" fmla="*/ 187 w 527"/>
                  <a:gd name="T85" fmla="*/ 10 h 523"/>
                  <a:gd name="T86" fmla="*/ 224 w 527"/>
                  <a:gd name="T87" fmla="*/ 2 h 523"/>
                  <a:gd name="T88" fmla="*/ 262 w 527"/>
                  <a:gd name="T8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523">
                    <a:moveTo>
                      <a:pt x="262" y="0"/>
                    </a:moveTo>
                    <a:lnTo>
                      <a:pt x="301" y="2"/>
                    </a:lnTo>
                    <a:lnTo>
                      <a:pt x="339" y="10"/>
                    </a:lnTo>
                    <a:lnTo>
                      <a:pt x="374" y="24"/>
                    </a:lnTo>
                    <a:lnTo>
                      <a:pt x="406" y="42"/>
                    </a:lnTo>
                    <a:lnTo>
                      <a:pt x="435" y="64"/>
                    </a:lnTo>
                    <a:lnTo>
                      <a:pt x="462" y="90"/>
                    </a:lnTo>
                    <a:lnTo>
                      <a:pt x="484" y="119"/>
                    </a:lnTo>
                    <a:lnTo>
                      <a:pt x="502" y="151"/>
                    </a:lnTo>
                    <a:lnTo>
                      <a:pt x="515" y="186"/>
                    </a:lnTo>
                    <a:lnTo>
                      <a:pt x="523" y="223"/>
                    </a:lnTo>
                    <a:lnTo>
                      <a:pt x="527" y="261"/>
                    </a:lnTo>
                    <a:lnTo>
                      <a:pt x="523" y="301"/>
                    </a:lnTo>
                    <a:lnTo>
                      <a:pt x="515" y="338"/>
                    </a:lnTo>
                    <a:lnTo>
                      <a:pt x="502" y="372"/>
                    </a:lnTo>
                    <a:lnTo>
                      <a:pt x="484" y="405"/>
                    </a:lnTo>
                    <a:lnTo>
                      <a:pt x="462" y="433"/>
                    </a:lnTo>
                    <a:lnTo>
                      <a:pt x="435" y="460"/>
                    </a:lnTo>
                    <a:lnTo>
                      <a:pt x="406" y="482"/>
                    </a:lnTo>
                    <a:lnTo>
                      <a:pt x="374" y="499"/>
                    </a:lnTo>
                    <a:lnTo>
                      <a:pt x="339" y="513"/>
                    </a:lnTo>
                    <a:lnTo>
                      <a:pt x="301" y="521"/>
                    </a:lnTo>
                    <a:lnTo>
                      <a:pt x="262" y="523"/>
                    </a:lnTo>
                    <a:lnTo>
                      <a:pt x="224" y="521"/>
                    </a:lnTo>
                    <a:lnTo>
                      <a:pt x="187" y="513"/>
                    </a:lnTo>
                    <a:lnTo>
                      <a:pt x="152" y="499"/>
                    </a:lnTo>
                    <a:lnTo>
                      <a:pt x="120" y="482"/>
                    </a:lnTo>
                    <a:lnTo>
                      <a:pt x="90" y="460"/>
                    </a:lnTo>
                    <a:lnTo>
                      <a:pt x="65" y="433"/>
                    </a:lnTo>
                    <a:lnTo>
                      <a:pt x="42" y="405"/>
                    </a:lnTo>
                    <a:lnTo>
                      <a:pt x="24" y="372"/>
                    </a:lnTo>
                    <a:lnTo>
                      <a:pt x="11" y="338"/>
                    </a:lnTo>
                    <a:lnTo>
                      <a:pt x="3" y="301"/>
                    </a:lnTo>
                    <a:lnTo>
                      <a:pt x="0" y="261"/>
                    </a:lnTo>
                    <a:lnTo>
                      <a:pt x="3" y="223"/>
                    </a:lnTo>
                    <a:lnTo>
                      <a:pt x="11" y="186"/>
                    </a:lnTo>
                    <a:lnTo>
                      <a:pt x="24" y="151"/>
                    </a:lnTo>
                    <a:lnTo>
                      <a:pt x="42" y="119"/>
                    </a:lnTo>
                    <a:lnTo>
                      <a:pt x="65" y="90"/>
                    </a:lnTo>
                    <a:lnTo>
                      <a:pt x="90" y="64"/>
                    </a:lnTo>
                    <a:lnTo>
                      <a:pt x="120" y="42"/>
                    </a:lnTo>
                    <a:lnTo>
                      <a:pt x="152" y="24"/>
                    </a:lnTo>
                    <a:lnTo>
                      <a:pt x="187" y="10"/>
                    </a:lnTo>
                    <a:lnTo>
                      <a:pt x="224" y="2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893C1"/>
                  </a:solidFill>
                </a:endParaRPr>
              </a:p>
            </p:txBody>
          </p:sp>
          <p:sp>
            <p:nvSpPr>
              <p:cNvPr id="36" name="Freeform 426"/>
              <p:cNvSpPr>
                <a:spLocks/>
              </p:cNvSpPr>
              <p:nvPr/>
            </p:nvSpPr>
            <p:spPr bwMode="auto">
              <a:xfrm>
                <a:off x="6194424" y="6357937"/>
                <a:ext cx="168275" cy="166688"/>
              </a:xfrm>
              <a:custGeom>
                <a:avLst/>
                <a:gdLst>
                  <a:gd name="T0" fmla="*/ 263 w 526"/>
                  <a:gd name="T1" fmla="*/ 0 h 523"/>
                  <a:gd name="T2" fmla="*/ 303 w 526"/>
                  <a:gd name="T3" fmla="*/ 2 h 523"/>
                  <a:gd name="T4" fmla="*/ 339 w 526"/>
                  <a:gd name="T5" fmla="*/ 10 h 523"/>
                  <a:gd name="T6" fmla="*/ 374 w 526"/>
                  <a:gd name="T7" fmla="*/ 24 h 523"/>
                  <a:gd name="T8" fmla="*/ 407 w 526"/>
                  <a:gd name="T9" fmla="*/ 42 h 523"/>
                  <a:gd name="T10" fmla="*/ 436 w 526"/>
                  <a:gd name="T11" fmla="*/ 64 h 523"/>
                  <a:gd name="T12" fmla="*/ 462 w 526"/>
                  <a:gd name="T13" fmla="*/ 90 h 523"/>
                  <a:gd name="T14" fmla="*/ 484 w 526"/>
                  <a:gd name="T15" fmla="*/ 119 h 523"/>
                  <a:gd name="T16" fmla="*/ 501 w 526"/>
                  <a:gd name="T17" fmla="*/ 151 h 523"/>
                  <a:gd name="T18" fmla="*/ 515 w 526"/>
                  <a:gd name="T19" fmla="*/ 186 h 523"/>
                  <a:gd name="T20" fmla="*/ 524 w 526"/>
                  <a:gd name="T21" fmla="*/ 223 h 523"/>
                  <a:gd name="T22" fmla="*/ 526 w 526"/>
                  <a:gd name="T23" fmla="*/ 261 h 523"/>
                  <a:gd name="T24" fmla="*/ 524 w 526"/>
                  <a:gd name="T25" fmla="*/ 301 h 523"/>
                  <a:gd name="T26" fmla="*/ 515 w 526"/>
                  <a:gd name="T27" fmla="*/ 338 h 523"/>
                  <a:gd name="T28" fmla="*/ 501 w 526"/>
                  <a:gd name="T29" fmla="*/ 372 h 523"/>
                  <a:gd name="T30" fmla="*/ 484 w 526"/>
                  <a:gd name="T31" fmla="*/ 405 h 523"/>
                  <a:gd name="T32" fmla="*/ 462 w 526"/>
                  <a:gd name="T33" fmla="*/ 433 h 523"/>
                  <a:gd name="T34" fmla="*/ 436 w 526"/>
                  <a:gd name="T35" fmla="*/ 460 h 523"/>
                  <a:gd name="T36" fmla="*/ 407 w 526"/>
                  <a:gd name="T37" fmla="*/ 482 h 523"/>
                  <a:gd name="T38" fmla="*/ 374 w 526"/>
                  <a:gd name="T39" fmla="*/ 499 h 523"/>
                  <a:gd name="T40" fmla="*/ 339 w 526"/>
                  <a:gd name="T41" fmla="*/ 513 h 523"/>
                  <a:gd name="T42" fmla="*/ 303 w 526"/>
                  <a:gd name="T43" fmla="*/ 521 h 523"/>
                  <a:gd name="T44" fmla="*/ 263 w 526"/>
                  <a:gd name="T45" fmla="*/ 523 h 523"/>
                  <a:gd name="T46" fmla="*/ 225 w 526"/>
                  <a:gd name="T47" fmla="*/ 521 h 523"/>
                  <a:gd name="T48" fmla="*/ 188 w 526"/>
                  <a:gd name="T49" fmla="*/ 513 h 523"/>
                  <a:gd name="T50" fmla="*/ 153 w 526"/>
                  <a:gd name="T51" fmla="*/ 499 h 523"/>
                  <a:gd name="T52" fmla="*/ 120 w 526"/>
                  <a:gd name="T53" fmla="*/ 482 h 523"/>
                  <a:gd name="T54" fmla="*/ 90 w 526"/>
                  <a:gd name="T55" fmla="*/ 460 h 523"/>
                  <a:gd name="T56" fmla="*/ 65 w 526"/>
                  <a:gd name="T57" fmla="*/ 433 h 523"/>
                  <a:gd name="T58" fmla="*/ 43 w 526"/>
                  <a:gd name="T59" fmla="*/ 405 h 523"/>
                  <a:gd name="T60" fmla="*/ 24 w 526"/>
                  <a:gd name="T61" fmla="*/ 372 h 523"/>
                  <a:gd name="T62" fmla="*/ 11 w 526"/>
                  <a:gd name="T63" fmla="*/ 338 h 523"/>
                  <a:gd name="T64" fmla="*/ 3 w 526"/>
                  <a:gd name="T65" fmla="*/ 301 h 523"/>
                  <a:gd name="T66" fmla="*/ 0 w 526"/>
                  <a:gd name="T67" fmla="*/ 261 h 523"/>
                  <a:gd name="T68" fmla="*/ 3 w 526"/>
                  <a:gd name="T69" fmla="*/ 223 h 523"/>
                  <a:gd name="T70" fmla="*/ 11 w 526"/>
                  <a:gd name="T71" fmla="*/ 186 h 523"/>
                  <a:gd name="T72" fmla="*/ 24 w 526"/>
                  <a:gd name="T73" fmla="*/ 151 h 523"/>
                  <a:gd name="T74" fmla="*/ 43 w 526"/>
                  <a:gd name="T75" fmla="*/ 119 h 523"/>
                  <a:gd name="T76" fmla="*/ 65 w 526"/>
                  <a:gd name="T77" fmla="*/ 90 h 523"/>
                  <a:gd name="T78" fmla="*/ 90 w 526"/>
                  <a:gd name="T79" fmla="*/ 64 h 523"/>
                  <a:gd name="T80" fmla="*/ 120 w 526"/>
                  <a:gd name="T81" fmla="*/ 42 h 523"/>
                  <a:gd name="T82" fmla="*/ 153 w 526"/>
                  <a:gd name="T83" fmla="*/ 24 h 523"/>
                  <a:gd name="T84" fmla="*/ 188 w 526"/>
                  <a:gd name="T85" fmla="*/ 10 h 523"/>
                  <a:gd name="T86" fmla="*/ 225 w 526"/>
                  <a:gd name="T87" fmla="*/ 2 h 523"/>
                  <a:gd name="T88" fmla="*/ 263 w 526"/>
                  <a:gd name="T8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" h="523">
                    <a:moveTo>
                      <a:pt x="263" y="0"/>
                    </a:moveTo>
                    <a:lnTo>
                      <a:pt x="303" y="2"/>
                    </a:lnTo>
                    <a:lnTo>
                      <a:pt x="339" y="10"/>
                    </a:lnTo>
                    <a:lnTo>
                      <a:pt x="374" y="24"/>
                    </a:lnTo>
                    <a:lnTo>
                      <a:pt x="407" y="42"/>
                    </a:lnTo>
                    <a:lnTo>
                      <a:pt x="436" y="64"/>
                    </a:lnTo>
                    <a:lnTo>
                      <a:pt x="462" y="90"/>
                    </a:lnTo>
                    <a:lnTo>
                      <a:pt x="484" y="119"/>
                    </a:lnTo>
                    <a:lnTo>
                      <a:pt x="501" y="151"/>
                    </a:lnTo>
                    <a:lnTo>
                      <a:pt x="515" y="186"/>
                    </a:lnTo>
                    <a:lnTo>
                      <a:pt x="524" y="223"/>
                    </a:lnTo>
                    <a:lnTo>
                      <a:pt x="526" y="261"/>
                    </a:lnTo>
                    <a:lnTo>
                      <a:pt x="524" y="301"/>
                    </a:lnTo>
                    <a:lnTo>
                      <a:pt x="515" y="338"/>
                    </a:lnTo>
                    <a:lnTo>
                      <a:pt x="501" y="372"/>
                    </a:lnTo>
                    <a:lnTo>
                      <a:pt x="484" y="405"/>
                    </a:lnTo>
                    <a:lnTo>
                      <a:pt x="462" y="433"/>
                    </a:lnTo>
                    <a:lnTo>
                      <a:pt x="436" y="460"/>
                    </a:lnTo>
                    <a:lnTo>
                      <a:pt x="407" y="482"/>
                    </a:lnTo>
                    <a:lnTo>
                      <a:pt x="374" y="499"/>
                    </a:lnTo>
                    <a:lnTo>
                      <a:pt x="339" y="513"/>
                    </a:lnTo>
                    <a:lnTo>
                      <a:pt x="303" y="521"/>
                    </a:lnTo>
                    <a:lnTo>
                      <a:pt x="263" y="523"/>
                    </a:lnTo>
                    <a:lnTo>
                      <a:pt x="225" y="521"/>
                    </a:lnTo>
                    <a:lnTo>
                      <a:pt x="188" y="513"/>
                    </a:lnTo>
                    <a:lnTo>
                      <a:pt x="153" y="499"/>
                    </a:lnTo>
                    <a:lnTo>
                      <a:pt x="120" y="482"/>
                    </a:lnTo>
                    <a:lnTo>
                      <a:pt x="90" y="460"/>
                    </a:lnTo>
                    <a:lnTo>
                      <a:pt x="65" y="433"/>
                    </a:lnTo>
                    <a:lnTo>
                      <a:pt x="43" y="405"/>
                    </a:lnTo>
                    <a:lnTo>
                      <a:pt x="24" y="372"/>
                    </a:lnTo>
                    <a:lnTo>
                      <a:pt x="11" y="338"/>
                    </a:lnTo>
                    <a:lnTo>
                      <a:pt x="3" y="301"/>
                    </a:lnTo>
                    <a:lnTo>
                      <a:pt x="0" y="261"/>
                    </a:lnTo>
                    <a:lnTo>
                      <a:pt x="3" y="223"/>
                    </a:lnTo>
                    <a:lnTo>
                      <a:pt x="11" y="186"/>
                    </a:lnTo>
                    <a:lnTo>
                      <a:pt x="24" y="151"/>
                    </a:lnTo>
                    <a:lnTo>
                      <a:pt x="43" y="119"/>
                    </a:lnTo>
                    <a:lnTo>
                      <a:pt x="65" y="90"/>
                    </a:lnTo>
                    <a:lnTo>
                      <a:pt x="90" y="64"/>
                    </a:lnTo>
                    <a:lnTo>
                      <a:pt x="120" y="42"/>
                    </a:lnTo>
                    <a:lnTo>
                      <a:pt x="153" y="24"/>
                    </a:lnTo>
                    <a:lnTo>
                      <a:pt x="188" y="10"/>
                    </a:lnTo>
                    <a:lnTo>
                      <a:pt x="225" y="2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893C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685575" y="5229808"/>
            <a:ext cx="6572452" cy="5178994"/>
            <a:chOff x="13283239" y="4754320"/>
            <a:chExt cx="6572452" cy="5178994"/>
          </a:xfrm>
        </p:grpSpPr>
        <p:sp>
          <p:nvSpPr>
            <p:cNvPr id="38" name="Rectangle 37"/>
            <p:cNvSpPr/>
            <p:nvPr/>
          </p:nvSpPr>
          <p:spPr>
            <a:xfrm>
              <a:off x="14130649" y="6763215"/>
              <a:ext cx="4877631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 hangingPunct="1">
                <a:lnSpc>
                  <a:spcPct val="100000"/>
                </a:lnSpc>
              </a:pPr>
              <a:r>
                <a:rPr lang="en-GB" sz="20000" b="1" kern="1200" spc="0" dirty="0" smtClean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©</a:t>
              </a:r>
              <a:endParaRPr lang="en-GB" sz="20000" b="1" kern="1200" spc="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283239" y="4754320"/>
              <a:ext cx="65724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6000" b="1" dirty="0" smtClean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Copyright</a:t>
              </a:r>
              <a:endParaRPr lang="en-US" sz="60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12989847" y="4868773"/>
            <a:ext cx="0" cy="5814705"/>
          </a:xfrm>
          <a:prstGeom prst="line">
            <a:avLst/>
          </a:prstGeom>
          <a:noFill/>
          <a:ln w="57150" cap="flat">
            <a:solidFill>
              <a:srgbClr val="3F7EB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486" y="1126611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Products covered in POCOSA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78214" y="4204486"/>
            <a:ext cx="5245347" cy="8011120"/>
            <a:chOff x="8378214" y="4058182"/>
            <a:chExt cx="5245347" cy="80111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EC9AC-DEB1-4AA6-BD02-9E97D7E1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723" y="4058182"/>
              <a:ext cx="4478890" cy="6345320"/>
            </a:xfrm>
            <a:prstGeom prst="rect">
              <a:avLst/>
            </a:prstGeom>
            <a:ln w="9525" cap="sq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3B35F7-ACCC-4EB7-B117-561D0F28B285}"/>
                </a:ext>
              </a:extLst>
            </p:cNvPr>
            <p:cNvSpPr txBox="1"/>
            <p:nvPr/>
          </p:nvSpPr>
          <p:spPr>
            <a:xfrm>
              <a:off x="8378214" y="11299861"/>
              <a:ext cx="52453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defRPr/>
              </a:pPr>
              <a:r>
                <a:rPr lang="en-US" sz="4400" kern="1200" spc="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National Adoptions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89408" y="4173464"/>
            <a:ext cx="8738417" cy="8078718"/>
            <a:chOff x="14189408" y="4027160"/>
            <a:chExt cx="8738417" cy="80787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7FB0E8-F2FB-4B9A-B2D5-3A469112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9408" y="4027160"/>
              <a:ext cx="5941043" cy="387881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7B553-5DF3-42E3-B897-C16B44F7EADC}"/>
                </a:ext>
              </a:extLst>
            </p:cNvPr>
            <p:cNvSpPr txBox="1"/>
            <p:nvPr/>
          </p:nvSpPr>
          <p:spPr>
            <a:xfrm>
              <a:off x="20846962" y="6495996"/>
              <a:ext cx="18614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defRPr/>
              </a:pPr>
              <a:r>
                <a:rPr lang="en-US" sz="4400" kern="1200" spc="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 </a:t>
              </a:r>
              <a:endParaRPr lang="en-US" sz="4400" kern="1200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 defTabSz="1371600" hangingPunct="1">
                <a:lnSpc>
                  <a:spcPct val="100000"/>
                </a:lnSpc>
                <a:defRPr/>
              </a:pPr>
              <a:r>
                <a:rPr lang="en-US" sz="4400" kern="1200" spc="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Works</a:t>
              </a:r>
              <a:endParaRPr lang="en-US" sz="4400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65AD05-AEFF-4067-B717-842F8525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18262" y="8552750"/>
              <a:ext cx="7109563" cy="355312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387133" y="4204486"/>
            <a:ext cx="4492629" cy="8011120"/>
            <a:chOff x="2387133" y="4058182"/>
            <a:chExt cx="4492629" cy="801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65C57F-014F-41FE-BB63-B336984E6E22}"/>
                </a:ext>
              </a:extLst>
            </p:cNvPr>
            <p:cNvSpPr txBox="1"/>
            <p:nvPr/>
          </p:nvSpPr>
          <p:spPr>
            <a:xfrm>
              <a:off x="2387133" y="11299861"/>
              <a:ext cx="44358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defRPr/>
              </a:pPr>
              <a:r>
                <a:rPr lang="en-US" sz="4400" kern="1200" spc="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 Publications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133" y="4058182"/>
              <a:ext cx="4492629" cy="6336711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 result for translation icon">
            <a:extLst>
              <a:ext uri="{FF2B5EF4-FFF2-40B4-BE49-F238E27FC236}">
                <a16:creationId xmlns:a16="http://schemas.microsoft.com/office/drawing/2014/main" id="{D228A70C-7B8A-4426-9643-D3FB673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26" y="4453614"/>
            <a:ext cx="7492955" cy="57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99518" y="808034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ISO Publications – Translations 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16944" y="4657258"/>
            <a:ext cx="14295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ISO </a:t>
            </a:r>
            <a:r>
              <a:rPr lang="en-US" sz="5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Standards </a:t>
            </a:r>
            <a:r>
              <a:rPr lang="en-US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 published in English.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051319" y="6500887"/>
            <a:ext cx="86265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Members have the primary right to translate </a:t>
            </a:r>
            <a:r>
              <a:rPr lang="en-US" sz="5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ISO </a:t>
            </a:r>
            <a:r>
              <a:rPr lang="en-US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publications into their national language.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791456"/>
            <a:ext cx="24383999" cy="3797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47" rtl="0" eaLnBrk="1" latinLnBrk="0" hangingPunct="1">
              <a:spcBef>
                <a:spcPct val="0"/>
              </a:spcBef>
              <a:buNone/>
              <a:defRPr sz="6402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lvl="0" algn="ctr" defTabSz="410746">
              <a:lnSpc>
                <a:spcPts val="14400"/>
              </a:lnSpc>
              <a:spcBef>
                <a:spcPts val="0"/>
              </a:spcBef>
              <a:spcAft>
                <a:spcPts val="2133"/>
              </a:spcAft>
              <a:buClr>
                <a:srgbClr val="0074BF"/>
              </a:buClr>
              <a:buSzPct val="80000"/>
            </a:pPr>
            <a:endParaRPr lang="fr-FR" sz="7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4.3.1b</a:t>
            </a:r>
            <a:br>
              <a:rPr lang="en-US" dirty="0"/>
            </a:br>
            <a:r>
              <a:rPr lang="en-US" dirty="0"/>
              <a:t>ISO Guide 21 National Adoptions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actions can I take?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1243184"/>
            <a:ext cx="22268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National adoption: </a:t>
            </a:r>
            <a:b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en-US" sz="8000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definition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062" y="5060876"/>
            <a:ext cx="1562777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national adoption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publication, based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an International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Standard, or endorsement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International Standard, having the same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normative document, with any deviations from the International Standard identified.</a:t>
            </a:r>
          </a:p>
          <a:p>
            <a:pPr algn="l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292" y="1511574"/>
            <a:ext cx="8019941" cy="80199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0704" y="731120"/>
            <a:ext cx="22860000" cy="143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79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National adoption: </a:t>
            </a:r>
            <a:r>
              <a:rPr lang="en-US" sz="7900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degrees of correspondence</a:t>
            </a:r>
            <a:endParaRPr lang="en-GB" sz="79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36681"/>
              </p:ext>
            </p:extLst>
          </p:nvPr>
        </p:nvGraphicFramePr>
        <p:xfrm>
          <a:off x="1170432" y="2612810"/>
          <a:ext cx="22201632" cy="10624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465">
                  <a:extLst>
                    <a:ext uri="{9D8B030D-6E8A-4147-A177-3AD203B41FA5}">
                      <a16:colId xmlns:a16="http://schemas.microsoft.com/office/drawing/2014/main" val="1439634460"/>
                    </a:ext>
                  </a:extLst>
                </a:gridCol>
                <a:gridCol w="9948672">
                  <a:extLst>
                    <a:ext uri="{9D8B030D-6E8A-4147-A177-3AD203B41FA5}">
                      <a16:colId xmlns:a16="http://schemas.microsoft.com/office/drawing/2014/main" val="824919544"/>
                    </a:ext>
                  </a:extLst>
                </a:gridCol>
                <a:gridCol w="6254495">
                  <a:extLst>
                    <a:ext uri="{9D8B030D-6E8A-4147-A177-3AD203B41FA5}">
                      <a16:colId xmlns:a16="http://schemas.microsoft.com/office/drawing/2014/main" val="4272193727"/>
                    </a:ext>
                  </a:extLst>
                </a:gridCol>
              </a:tblGrid>
              <a:tr h="122767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Identical</a:t>
                      </a:r>
                      <a:endParaRPr lang="en-US" sz="4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Modified</a:t>
                      </a:r>
                      <a:endParaRPr lang="en-US" sz="4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Non-identical</a:t>
                      </a:r>
                      <a:endParaRPr lang="en-US" sz="4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6800"/>
                  </a:ext>
                </a:extLst>
              </a:tr>
              <a:tr h="9396984">
                <a:tc>
                  <a:txBody>
                    <a:bodyPr/>
                    <a:lstStyle/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No additions or deletions.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Modifications allowed specifically described in Guide 21, e.g.:</a:t>
                      </a:r>
                    </a:p>
                    <a:p>
                      <a:pPr marL="1390650" marR="0" lvl="2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Decimal comma instead of decimal point</a:t>
                      </a:r>
                    </a:p>
                    <a:p>
                      <a:pPr marL="1390650" marR="0" lvl="2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Addition of national information</a:t>
                      </a:r>
                    </a:p>
                    <a:p>
                      <a:pPr marL="1390650" marR="0" lvl="2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Information of recalculated values in different units</a:t>
                      </a:r>
                      <a:endParaRPr lang="en-US" sz="36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Can contain technical deviations, such as additions, deletions and changes introduced in the adopting regional or national standard. 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Each of the modifications needs to be clearly identified, preferably in a separate annex or in the preface or introduction.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Changes to the structure of the standard must be limited so that an easy comparison is possible between the adopted and the International Standard.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The allocated number cannot be the same as the ISO standard.</a:t>
                      </a:r>
                      <a:endParaRPr lang="en-US" sz="36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The technical content of the regional or national standard is not  equivalent to the International Standard.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Structure is changed. 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Changes have not been clearly identified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Does not constitute an adoption.</a:t>
                      </a:r>
                    </a:p>
                    <a:p>
                      <a:pPr marL="6858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The allocated number cannot be the same as the ISO standard.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36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3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03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0704" y="731120"/>
            <a:ext cx="22860000" cy="143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79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Methods for adoptions</a:t>
            </a:r>
            <a:endParaRPr lang="en-GB" sz="79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40522"/>
              </p:ext>
            </p:extLst>
          </p:nvPr>
        </p:nvGraphicFramePr>
        <p:xfrm>
          <a:off x="3346704" y="3260510"/>
          <a:ext cx="18288000" cy="9186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43963446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824919544"/>
                    </a:ext>
                  </a:extLst>
                </a:gridCol>
              </a:tblGrid>
              <a:tr h="138769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The endorsement method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The republication method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6800"/>
                  </a:ext>
                </a:extLst>
              </a:tr>
              <a:tr h="7798371">
                <a:tc>
                  <a:txBody>
                    <a:bodyPr/>
                    <a:lstStyle/>
                    <a:p>
                      <a:pPr marL="0" marR="0" indent="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The regional or national standards body issues an endorsement notice in an official bulletin or as an independent document stating that the International Standard has the status of a regional or national standard with or without assigning a regional or national reference number to the adopted International Standard.</a:t>
                      </a:r>
                    </a:p>
                    <a:p>
                      <a:pPr marL="0" marR="0" indent="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n-US" sz="36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Source Sans Pro"/>
                      </a:endParaRPr>
                    </a:p>
                    <a:p>
                      <a:pPr marL="0" marR="0" indent="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Basically, just adding a cover page to the ISO Standard.</a:t>
                      </a:r>
                    </a:p>
                  </a:txBody>
                  <a:tcPr marL="365760" marR="36576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Three possible approaches: </a:t>
                      </a:r>
                    </a:p>
                    <a:p>
                      <a:pPr marL="12192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reprinting</a:t>
                      </a:r>
                    </a:p>
                    <a:p>
                      <a:pPr marL="12192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translation</a:t>
                      </a:r>
                    </a:p>
                    <a:p>
                      <a:pPr marL="1219200" marR="0" indent="-685800" algn="l" defTabSz="82149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redrafting</a:t>
                      </a:r>
                    </a:p>
                  </a:txBody>
                  <a:tcPr marL="365760" marR="36576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3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6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36904" y="1016108"/>
            <a:ext cx="22860000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79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To sum up…</a:t>
            </a:r>
            <a:endParaRPr lang="en-GB" sz="79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56C0A-4557-4E28-9CB0-E4DF3585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19" y="1206608"/>
            <a:ext cx="15134795" cy="11975992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" y="10199774"/>
            <a:ext cx="3157980" cy="29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99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4.4.1</a:t>
            </a:r>
            <a:br>
              <a:rPr lang="en-US" dirty="0"/>
            </a:br>
            <a:r>
              <a:rPr lang="en-US" dirty="0"/>
              <a:t>ISO 30500 to support public policy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0878" y="4993595"/>
            <a:ext cx="14951122" cy="1081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Efficient and cost-effective tools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0878" y="0"/>
            <a:ext cx="23333121" cy="12403125"/>
            <a:chOff x="1050878" y="0"/>
            <a:chExt cx="23333121" cy="12403125"/>
          </a:xfrm>
        </p:grpSpPr>
        <p:sp>
          <p:nvSpPr>
            <p:cNvPr id="14" name="Rectangle 13"/>
            <p:cNvSpPr/>
            <p:nvPr/>
          </p:nvSpPr>
          <p:spPr>
            <a:xfrm>
              <a:off x="1050878" y="1366563"/>
              <a:ext cx="2226859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8000" b="1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Standards: </a:t>
              </a:r>
              <a:r>
                <a:rPr lang="en-US" sz="8000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Powerful instruments </a:t>
              </a:r>
              <a:br>
                <a:rPr lang="en-US" sz="8000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</a:br>
              <a:r>
                <a:rPr lang="en-US" sz="8000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for governments</a:t>
              </a:r>
              <a:endParaRPr lang="en-GB" sz="8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29ED0-C448-4378-B3FB-7EF7D2825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7" r="9206"/>
            <a:stretch/>
          </p:blipFill>
          <p:spPr>
            <a:xfrm>
              <a:off x="17734546" y="0"/>
              <a:ext cx="6649453" cy="1240312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50878" y="7071204"/>
            <a:ext cx="14951122" cy="10618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WTO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TBT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Obligations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0878" y="8998019"/>
            <a:ext cx="14951122" cy="21421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and competition,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public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B5FB91-6EF8-4CE0-9614-0E71F08E7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741" y="696295"/>
            <a:ext cx="15890859" cy="126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66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66EBB-2C44-491D-A52A-5B111C5A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546" y="936141"/>
            <a:ext cx="8413127" cy="127798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55677" y="909363"/>
            <a:ext cx="12474623" cy="3785652"/>
            <a:chOff x="1050877" y="1366563"/>
            <a:chExt cx="12474623" cy="3785652"/>
          </a:xfrm>
        </p:grpSpPr>
        <p:sp>
          <p:nvSpPr>
            <p:cNvPr id="14" name="Rectangle 13"/>
            <p:cNvSpPr/>
            <p:nvPr/>
          </p:nvSpPr>
          <p:spPr>
            <a:xfrm>
              <a:off x="5410199" y="1366563"/>
              <a:ext cx="8115301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8000" b="1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Benefits of using </a:t>
              </a:r>
              <a:r>
                <a:rPr lang="en-US" sz="8000" b="1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and referencing ISO Standards</a:t>
              </a:r>
              <a:endParaRPr lang="en-GB" sz="8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7" y="1556702"/>
              <a:ext cx="3483023" cy="320579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050878" y="5549441"/>
            <a:ext cx="13655722" cy="22529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Multi-stakeholder environment </a:t>
            </a: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b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</a:t>
            </a:r>
            <a:r>
              <a:rPr lang="en-US" sz="54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layer of </a:t>
            </a: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consensus</a:t>
            </a:r>
            <a:endParaRPr lang="en-US" sz="5400" dirty="0">
              <a:solidFill>
                <a:schemeClr val="bg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0878" y="8063017"/>
            <a:ext cx="14951122" cy="1081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Facilitating </a:t>
            </a:r>
            <a:r>
              <a:rPr lang="en-US" sz="54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regulator </a:t>
            </a: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endParaRPr lang="en-US" sz="5400" dirty="0">
              <a:solidFill>
                <a:schemeClr val="bg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0878" y="9751242"/>
            <a:ext cx="14951122" cy="1081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Globally applicable</a:t>
            </a:r>
            <a:endParaRPr lang="en-US" sz="5400" dirty="0">
              <a:solidFill>
                <a:schemeClr val="bg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0878" y="11432176"/>
            <a:ext cx="14951122" cy="1081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04900" indent="-1028700" algn="l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 </a:t>
            </a:r>
            <a:r>
              <a:rPr lang="en-US" sz="54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conformity assessment</a:t>
            </a:r>
          </a:p>
        </p:txBody>
      </p:sp>
    </p:spTree>
    <p:extLst>
      <p:ext uri="{BB962C8B-B14F-4D97-AF65-F5344CB8AC3E}">
        <p14:creationId xmlns:p14="http://schemas.microsoft.com/office/powerpoint/2010/main" val="3695127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1150" y="935527"/>
            <a:ext cx="22046660" cy="11991527"/>
            <a:chOff x="1171150" y="935527"/>
            <a:chExt cx="22046660" cy="119915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7E4618-1238-4403-8E7D-2B71C9318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1150" y="1065319"/>
              <a:ext cx="7945552" cy="43725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E466D1-A803-4D9F-B97C-CE92C587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75412" y="935527"/>
              <a:ext cx="8442398" cy="1199152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0EF088D-589F-4002-8E9D-5B3D8D454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8" y="8063052"/>
            <a:ext cx="2135801" cy="2171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4714EF-7B88-4E8E-BE0F-0C6D8D5AA7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50" y="8065155"/>
            <a:ext cx="2135801" cy="21712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1FEC3F-4E5B-4C27-B352-0A1176F398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86" y="8063052"/>
            <a:ext cx="2131661" cy="21670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62B6A6-9DE8-4EA7-860A-0BEAC42C20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44" y="8058844"/>
            <a:ext cx="2135801" cy="21712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1876E8-00BF-420A-8772-2EA64A7CCE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50" y="10755812"/>
            <a:ext cx="2135801" cy="21712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442DDE-C2CB-4982-B122-3649EA8DC4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8" y="10755812"/>
            <a:ext cx="2135801" cy="21712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86D10-8633-4E58-8E17-F37072DE6F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46" y="10755812"/>
            <a:ext cx="2135801" cy="21712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235102-9327-4AC7-94C3-19881C0906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44" y="10755812"/>
            <a:ext cx="2135801" cy="2171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B6BB5-B3C1-4576-996A-793FCA4A6E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32" y="3451100"/>
            <a:ext cx="3796035" cy="37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544909"/>
            <a:ext cx="2226859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7600" b="1" spc="-163" dirty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How International Standards are used </a:t>
            </a:r>
            <a:r>
              <a:rPr lang="en-US" sz="76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/>
            </a:r>
            <a:br>
              <a:rPr lang="en-US" sz="76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</a:br>
            <a:r>
              <a:rPr lang="en-US" sz="76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in </a:t>
            </a:r>
            <a:r>
              <a:rPr lang="en-US" sz="7600" b="1" spc="-163" dirty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governance and regulation</a:t>
            </a:r>
            <a:endParaRPr lang="en-GB" sz="7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34562" y="3811292"/>
            <a:ext cx="8229600" cy="8229600"/>
            <a:chOff x="14134562" y="3811292"/>
            <a:chExt cx="8229600" cy="8229600"/>
          </a:xfrm>
        </p:grpSpPr>
        <p:sp>
          <p:nvSpPr>
            <p:cNvPr id="18" name="Rectangle 17"/>
            <p:cNvSpPr/>
            <p:nvPr/>
          </p:nvSpPr>
          <p:spPr>
            <a:xfrm>
              <a:off x="14134562" y="3811292"/>
              <a:ext cx="8229600" cy="822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44700" y="4468577"/>
              <a:ext cx="7086599" cy="650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spcAft>
                  <a:spcPts val="3600"/>
                </a:spcAft>
              </a:pPr>
              <a:r>
                <a:rPr lang="en-US" sz="54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Non-legislative actions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Funding priorities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Incentive systems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Awareness campaigns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Public procurement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Codes of conduct</a:t>
              </a:r>
            </a:p>
            <a:p>
              <a:pPr algn="l" defTabSz="1371600" hangingPunct="1">
                <a:lnSpc>
                  <a:spcPct val="100000"/>
                </a:lnSpc>
              </a:pPr>
              <a:endParaRPr lang="en-US" sz="4800" b="1" kern="1200" spc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9826" y="3811292"/>
            <a:ext cx="8229600" cy="8229600"/>
            <a:chOff x="4379826" y="3811292"/>
            <a:chExt cx="8229600" cy="8229600"/>
          </a:xfrm>
        </p:grpSpPr>
        <p:sp>
          <p:nvSpPr>
            <p:cNvPr id="12" name="Rectangle 11"/>
            <p:cNvSpPr/>
            <p:nvPr/>
          </p:nvSpPr>
          <p:spPr>
            <a:xfrm>
              <a:off x="4379826" y="3811292"/>
              <a:ext cx="8229600" cy="8229600"/>
            </a:xfrm>
            <a:prstGeom prst="rect">
              <a:avLst/>
            </a:prstGeom>
            <a:solidFill>
              <a:srgbClr val="2893C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1326" y="4430477"/>
              <a:ext cx="7240674" cy="5960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spcAft>
                  <a:spcPts val="2400"/>
                </a:spcAft>
              </a:pPr>
              <a:r>
                <a:rPr lang="en-US" sz="54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Legislative actions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Laws </a:t>
              </a: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(or Acts of Parliament)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Technical regulations (which support the requirements of laws)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4200" b="1" kern="1200" spc="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Other actions include rules, notices, orders, determinations, and </a:t>
              </a:r>
              <a:r>
                <a:rPr lang="en-US" sz="4200" b="1" kern="1200" spc="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warrants</a:t>
              </a:r>
              <a:endParaRPr lang="en-US" sz="4200" b="1" kern="1200" spc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What </a:t>
            </a: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actions can I take?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2623279"/>
            <a:ext cx="21999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0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Now that ISO 30500 is published, it is available for reference by policy makers, manufacturers, testing and certification bodies, and anyone else.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18960" y="9162888"/>
            <a:ext cx="6896660" cy="1744044"/>
            <a:chOff x="8918960" y="9010488"/>
            <a:chExt cx="6896660" cy="1744044"/>
          </a:xfrm>
        </p:grpSpPr>
        <p:sp>
          <p:nvSpPr>
            <p:cNvPr id="33" name="Rounded Rectangle 32"/>
            <p:cNvSpPr/>
            <p:nvPr/>
          </p:nvSpPr>
          <p:spPr>
            <a:xfrm>
              <a:off x="8918960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A27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60971" y="9197335"/>
              <a:ext cx="401263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1600" hangingPunct="1">
                <a:lnSpc>
                  <a:spcPct val="100000"/>
                </a:lnSpc>
              </a:pPr>
              <a:r>
                <a:rPr lang="en-US" sz="4400" kern="1200" spc="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National </a:t>
              </a:r>
              <a:r>
                <a:rPr lang="en-US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adoption </a:t>
              </a:r>
              <a:endParaRPr lang="en-US" sz="4400" kern="1200" spc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1371600" hangingPunct="1">
                <a:lnSpc>
                  <a:spcPct val="100000"/>
                </a:lnSpc>
              </a:pPr>
              <a:r>
                <a:rPr lang="en-US" sz="4400" kern="1200" spc="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</a:t>
              </a:r>
              <a:r>
                <a:rPr lang="en-US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 30500</a:t>
              </a:r>
              <a:endParaRPr lang="en-GB" sz="4400" kern="1200" spc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6781" y="9162888"/>
            <a:ext cx="6896660" cy="1744044"/>
            <a:chOff x="1016781" y="9010488"/>
            <a:chExt cx="6896660" cy="1744044"/>
          </a:xfrm>
        </p:grpSpPr>
        <p:sp>
          <p:nvSpPr>
            <p:cNvPr id="12" name="Rounded Rectangle 11"/>
            <p:cNvSpPr/>
            <p:nvPr/>
          </p:nvSpPr>
          <p:spPr>
            <a:xfrm>
              <a:off x="1016781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2893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73361" y="9197335"/>
              <a:ext cx="4583498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1600" hangingPunct="1">
                <a:lnSpc>
                  <a:spcPct val="100000"/>
                </a:lnSpc>
              </a:pPr>
              <a:r>
                <a:rPr lang="en-GB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en-GB" sz="4400" kern="1200" spc="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ertification </a:t>
              </a:r>
              <a:r>
                <a:rPr lang="en-GB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 </a:t>
              </a:r>
              <a:endParaRPr lang="en-GB" sz="4400" kern="1200" spc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1371600" hangingPunct="1">
                <a:lnSpc>
                  <a:spcPct val="100000"/>
                </a:lnSpc>
              </a:pPr>
              <a:r>
                <a:rPr lang="en-GB" sz="4400" kern="1200" spc="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</a:t>
              </a:r>
              <a:r>
                <a:rPr lang="en-GB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manufacturers</a:t>
              </a:r>
              <a:endParaRPr lang="en-GB" sz="4400" kern="1200" spc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821140" y="9162888"/>
            <a:ext cx="6896660" cy="1744044"/>
            <a:chOff x="16821140" y="9010488"/>
            <a:chExt cx="6896660" cy="1744044"/>
          </a:xfrm>
        </p:grpSpPr>
        <p:sp>
          <p:nvSpPr>
            <p:cNvPr id="35" name="Rounded Rectangle 34"/>
            <p:cNvSpPr/>
            <p:nvPr/>
          </p:nvSpPr>
          <p:spPr>
            <a:xfrm>
              <a:off x="16821140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D64D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958294" y="9197335"/>
              <a:ext cx="4818178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1600" hangingPunct="1">
                <a:lnSpc>
                  <a:spcPct val="100000"/>
                </a:lnSpc>
              </a:pPr>
              <a:r>
                <a:rPr lang="en-US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 30500 to support </a:t>
              </a:r>
              <a:endParaRPr lang="en-US" sz="4400" kern="1200" spc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1371600" hangingPunct="1">
                <a:lnSpc>
                  <a:spcPct val="100000"/>
                </a:lnSpc>
              </a:pPr>
              <a:r>
                <a:rPr lang="en-US" sz="4400" kern="1200" spc="0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public policy</a:t>
              </a:r>
              <a:endParaRPr lang="en-US" sz="4400" kern="1200" spc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016781" y="4756309"/>
            <a:ext cx="2257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0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Depending on your role, there are actions you can take to support recognition of the standard, and ultimately, marketization of reinvented toilet </a:t>
            </a:r>
            <a:r>
              <a:rPr lang="en-US" sz="5000" b="1" kern="1200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products.</a:t>
            </a:r>
            <a:endParaRPr lang="en-US" sz="5000" b="1" kern="1200" spc="0" dirty="0">
              <a:solidFill>
                <a:schemeClr val="bg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6781" y="7270339"/>
            <a:ext cx="2257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 hangingPunct="1">
              <a:lnSpc>
                <a:spcPct val="100000"/>
              </a:lnSpc>
            </a:pPr>
            <a:r>
              <a:rPr lang="en-US" sz="5600" b="1" kern="1200" spc="0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Select the category that interests you to learn </a:t>
            </a:r>
            <a:r>
              <a:rPr lang="en-US" sz="5600" b="1" kern="1200" spc="0" dirty="0" smtClean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more:</a:t>
            </a:r>
            <a:endParaRPr lang="en-US" sz="5600" b="1" kern="1200" spc="0" dirty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3278" y="2775679"/>
            <a:ext cx="219996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Now that ISO 30500 is published, it is available for reference by policy makers, manufacturers, testing and certification bodies, and anyone else.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9181" y="4908709"/>
            <a:ext cx="2257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Depending on your role, there are actions you can take to support recognition of the standard, and ultimately, marketization of reinvented toilet </a:t>
            </a:r>
            <a:r>
              <a:rPr lang="en-US" sz="50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products.</a:t>
            </a:r>
            <a:endParaRPr lang="en-US" sz="50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30" grpId="0"/>
      <p:bldP spid="3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Examples of non-legislative actions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3100242"/>
            <a:ext cx="16932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  <a:spcAft>
                <a:spcPts val="1200"/>
              </a:spcAft>
            </a:pPr>
            <a:r>
              <a:rPr lang="en-US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Incentive </a:t>
            </a:r>
            <a:r>
              <a:rPr lang="en-US" sz="54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</a:t>
            </a:r>
            <a:endParaRPr lang="en-US" sz="54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defTabSz="1371600" hangingPunct="1">
              <a:lnSpc>
                <a:spcPct val="100000"/>
              </a:lnSpc>
            </a:pPr>
            <a:r>
              <a:rPr lang="en-US" sz="4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Canada: Grants for industrial organizations that adopt systems and processes to improve energy performance. One of the criteria for eligibility to receive a grant is that companies must implement the CAN/CSA ISO 50001 Energy Management Systems Standard.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878" y="7985165"/>
            <a:ext cx="16932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  <a:spcAft>
                <a:spcPts val="1200"/>
              </a:spcAft>
            </a:pPr>
            <a:r>
              <a:rPr lang="en-US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 </a:t>
            </a:r>
            <a:r>
              <a:rPr lang="en-US" sz="54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Procurement</a:t>
            </a:r>
            <a:endParaRPr lang="en-US" sz="5400" b="1" kern="1200" spc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defTabSz="1371600" hangingPunct="1">
              <a:lnSpc>
                <a:spcPct val="100000"/>
              </a:lnSpc>
            </a:pPr>
            <a:r>
              <a:rPr lang="en-US" sz="4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Japan</a:t>
            </a:r>
            <a:r>
              <a:rPr lang="en-US" sz="4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Government’s ‘Basic Policy for the Promotion of Procurement of Eco-Friendly Goods and Services’ defines 267 items as eco-friendly goods and, as of 2014, it references 72 JIS standards (including IEC and ISO standards that have been nationally adopted as JIS standards) as test and product standards.</a:t>
            </a:r>
          </a:p>
        </p:txBody>
      </p:sp>
      <p:pic>
        <p:nvPicPr>
          <p:cNvPr id="18" name="Picture 17" descr="http://www.iso.org/iso/ES/pub200002.jpg">
            <a:extLst>
              <a:ext uri="{FF2B5EF4-FFF2-40B4-BE49-F238E27FC236}">
                <a16:creationId xmlns:a16="http://schemas.microsoft.com/office/drawing/2014/main" id="{10F96525-FFAC-4311-96C8-449245AA89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00" y="8090517"/>
            <a:ext cx="4231373" cy="429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2F30CB-BA78-44C5-8DC0-55FFACF56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62" t="519" r="22992" b="817"/>
          <a:stretch/>
        </p:blipFill>
        <p:spPr>
          <a:xfrm>
            <a:off x="19088100" y="3100242"/>
            <a:ext cx="4231373" cy="39292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Examples of legislative actions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0877" y="2369111"/>
            <a:ext cx="22268595" cy="4869889"/>
            <a:chOff x="1050877" y="2369111"/>
            <a:chExt cx="22268595" cy="4869889"/>
          </a:xfrm>
        </p:grpSpPr>
        <p:sp>
          <p:nvSpPr>
            <p:cNvPr id="9" name="Rounded Rectangle 8"/>
            <p:cNvSpPr/>
            <p:nvPr/>
          </p:nvSpPr>
          <p:spPr>
            <a:xfrm>
              <a:off x="1050877" y="2369111"/>
              <a:ext cx="22268595" cy="4869889"/>
            </a:xfrm>
            <a:prstGeom prst="roundRect">
              <a:avLst>
                <a:gd name="adj" fmla="val 18245"/>
              </a:avLst>
            </a:prstGeom>
            <a:solidFill>
              <a:srgbClr val="CAE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 smtClean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50524" y="2797834"/>
              <a:ext cx="21285676" cy="4319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spcAft>
                  <a:spcPts val="1200"/>
                </a:spcAft>
              </a:pPr>
              <a:r>
                <a:rPr lang="en-US" sz="4400" b="1" kern="1200" spc="0" dirty="0" smtClean="0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Direct reference</a:t>
              </a:r>
              <a:endParaRPr lang="en-US" sz="4400" b="1" kern="1200" spc="0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3200" b="1" kern="1200" spc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46 CFR (U.S. Code of Federal Regulations) 111.105-11 Title 46 — Shipping Chapter  I — Coast  Guard,  Department Of Homeland Security, Part 111_Electric Systems — General Requirements, Subpart 111.105_Hazardous Locations, Sec.  111.105-11 Intrinsically safe systems. Sec.  111.105-11 Intrinsically safe systems.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3200" b="1" kern="1200" spc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Extract from the regulation: “(a) Each system required by this subpart to be intrinsically safe must use approved components meeting UL 913 or IEC 60079-11 (both incorporated by reference; see 46 CFR 110.10-1).”</a:t>
              </a:r>
            </a:p>
            <a:p>
              <a:pPr algn="l" defTabSz="1371600" hangingPunct="1">
                <a:lnSpc>
                  <a:spcPct val="100000"/>
                </a:lnSpc>
              </a:pPr>
              <a:endParaRPr lang="en-US" sz="44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0877" y="7446631"/>
            <a:ext cx="22268594" cy="4790977"/>
            <a:chOff x="1050877" y="7629623"/>
            <a:chExt cx="22268594" cy="4790977"/>
          </a:xfrm>
        </p:grpSpPr>
        <p:sp>
          <p:nvSpPr>
            <p:cNvPr id="11" name="Rounded Rectangle 10"/>
            <p:cNvSpPr/>
            <p:nvPr/>
          </p:nvSpPr>
          <p:spPr>
            <a:xfrm>
              <a:off x="1050877" y="7629623"/>
              <a:ext cx="22268594" cy="4790977"/>
            </a:xfrm>
            <a:prstGeom prst="roundRect">
              <a:avLst>
                <a:gd name="adj" fmla="val 18245"/>
              </a:avLst>
            </a:prstGeom>
            <a:solidFill>
              <a:srgbClr val="CAE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 smtClean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0524" y="8277163"/>
              <a:ext cx="21285676" cy="351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371600" hangingPunct="1">
                <a:lnSpc>
                  <a:spcPct val="100000"/>
                </a:lnSpc>
                <a:spcAft>
                  <a:spcPts val="1200"/>
                </a:spcAft>
              </a:pPr>
              <a:r>
                <a:rPr lang="en-US" sz="4400" b="1" kern="1200" spc="0" dirty="0" smtClean="0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Indirect reference</a:t>
              </a:r>
              <a:endParaRPr lang="en-US" sz="4400" b="1" kern="1200" spc="0" dirty="0">
                <a:solidFill>
                  <a:schemeClr val="accent3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Regulation (EC) 1223/2009 Cosmetics. Article 8, clause 2: “Compliance with good manufacturing practice shall be presumed where the manufacturer is in accordance with the relevant </a:t>
              </a:r>
              <a:r>
                <a:rPr lang="en-US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harmonised</a:t>
              </a:r>
              <a:r>
                <a:rPr lang="en-US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standards, </a:t>
              </a:r>
              <a:r>
                <a:rPr lang="en-US" sz="3200" b="1" kern="1200" spc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 </a:t>
              </a:r>
              <a:r>
                <a:rPr lang="en-US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references of which have been published in the Official Journal of the European Union.”</a:t>
              </a:r>
            </a:p>
            <a:p>
              <a:pPr marL="571500" indent="-571500" algn="l" defTabSz="137160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 reference to EN ISO 22716:2007 Cosmetics - Good Manufacturing Practices (GMP) - Guidelines on Good Manufacturing Practices (ISO 22716:2007) can be found in the </a:t>
              </a:r>
              <a:r>
                <a:rPr lang="en-US" sz="3200" b="1" kern="1200" spc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Harmonised</a:t>
              </a:r>
              <a:r>
                <a:rPr lang="en-US" sz="3200" b="1" kern="12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standards (HAS) database, </a:t>
              </a:r>
              <a:endParaRPr lang="en-US" sz="4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8306" y="991357"/>
            <a:ext cx="222685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Standards: </a:t>
            </a:r>
            <a:b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en-US" sz="8000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Many ways </a:t>
            </a:r>
          </a:p>
          <a:p>
            <a:pPr algn="l">
              <a:lnSpc>
                <a:spcPct val="100000"/>
              </a:lnSpc>
            </a:pPr>
            <a:r>
              <a:rPr lang="en-US" sz="8000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to support </a:t>
            </a:r>
            <a:br>
              <a:rPr lang="en-US" sz="8000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en-US" sz="8000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public policies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35D76-14B6-44F0-89F2-59EAA889326A}"/>
              </a:ext>
            </a:extLst>
          </p:cNvPr>
          <p:cNvGrpSpPr/>
          <p:nvPr/>
        </p:nvGrpSpPr>
        <p:grpSpPr>
          <a:xfrm>
            <a:off x="8604015" y="991357"/>
            <a:ext cx="14822886" cy="11141203"/>
            <a:chOff x="1321970" y="1674375"/>
            <a:chExt cx="5944592" cy="4350212"/>
          </a:xfrm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A43B155-BF87-4E6D-8DE7-E55DA97CC91E}"/>
                </a:ext>
              </a:extLst>
            </p:cNvPr>
            <p:cNvSpPr/>
            <p:nvPr/>
          </p:nvSpPr>
          <p:spPr>
            <a:xfrm>
              <a:off x="4815944" y="5067398"/>
              <a:ext cx="957080" cy="957189"/>
            </a:xfrm>
            <a:custGeom>
              <a:avLst/>
              <a:gdLst>
                <a:gd name="connsiteX0" fmla="*/ 0 w 755490"/>
                <a:gd name="connsiteY0" fmla="*/ 377788 h 755576"/>
                <a:gd name="connsiteX1" fmla="*/ 377745 w 755490"/>
                <a:gd name="connsiteY1" fmla="*/ 0 h 755576"/>
                <a:gd name="connsiteX2" fmla="*/ 755490 w 755490"/>
                <a:gd name="connsiteY2" fmla="*/ 377788 h 755576"/>
                <a:gd name="connsiteX3" fmla="*/ 377745 w 755490"/>
                <a:gd name="connsiteY3" fmla="*/ 755576 h 755576"/>
                <a:gd name="connsiteX4" fmla="*/ 0 w 755490"/>
                <a:gd name="connsiteY4" fmla="*/ 377788 h 75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90" h="755576">
                  <a:moveTo>
                    <a:pt x="0" y="377788"/>
                  </a:moveTo>
                  <a:cubicBezTo>
                    <a:pt x="0" y="169141"/>
                    <a:pt x="169122" y="0"/>
                    <a:pt x="377745" y="0"/>
                  </a:cubicBezTo>
                  <a:cubicBezTo>
                    <a:pt x="586368" y="0"/>
                    <a:pt x="755490" y="169141"/>
                    <a:pt x="755490" y="377788"/>
                  </a:cubicBezTo>
                  <a:cubicBezTo>
                    <a:pt x="755490" y="586435"/>
                    <a:pt x="586368" y="755576"/>
                    <a:pt x="377745" y="755576"/>
                  </a:cubicBezTo>
                  <a:cubicBezTo>
                    <a:pt x="169122" y="755576"/>
                    <a:pt x="0" y="586435"/>
                    <a:pt x="0" y="377788"/>
                  </a:cubicBezTo>
                  <a:close/>
                </a:path>
              </a:pathLst>
            </a:custGeom>
            <a:solidFill>
              <a:srgbClr val="3366FF">
                <a:lumMod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50186" tIns="150201" rIns="150186" bIns="150201" numCol="1" spcCol="1270" anchor="ctr" anchorCtr="0">
              <a:noAutofit/>
            </a:bodyPr>
            <a:lstStyle/>
            <a:p>
              <a:pPr algn="ctr" defTabSz="300038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spc="0" dirty="0">
                  <a:solidFill>
                    <a:srgbClr val="FFFFFF"/>
                  </a:solidFill>
                  <a:latin typeface="MetaPro-Book"/>
                  <a:ea typeface="+mn-ea"/>
                  <a:cs typeface="+mn-cs"/>
                </a:rPr>
                <a:t>awareness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C8D5A78-B48F-47A3-B4C9-01E5780F0058}"/>
                </a:ext>
              </a:extLst>
            </p:cNvPr>
            <p:cNvGrpSpPr/>
            <p:nvPr/>
          </p:nvGrpSpPr>
          <p:grpSpPr>
            <a:xfrm>
              <a:off x="1321970" y="1674375"/>
              <a:ext cx="5944592" cy="4193501"/>
              <a:chOff x="2835956" y="1384940"/>
              <a:chExt cx="5201029" cy="3737724"/>
            </a:xfrm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E00627E8-4F56-4602-9E67-6C6B4A51A1D3}"/>
                  </a:ext>
                </a:extLst>
              </p:cNvPr>
              <p:cNvSpPr/>
              <p:nvPr/>
            </p:nvSpPr>
            <p:spPr>
              <a:xfrm>
                <a:off x="2835956" y="2007089"/>
                <a:ext cx="1838338" cy="1838548"/>
              </a:xfrm>
              <a:custGeom>
                <a:avLst/>
                <a:gdLst>
                  <a:gd name="connsiteX0" fmla="*/ 0 w 1251314"/>
                  <a:gd name="connsiteY0" fmla="*/ 625729 h 1251457"/>
                  <a:gd name="connsiteX1" fmla="*/ 625657 w 1251314"/>
                  <a:gd name="connsiteY1" fmla="*/ 0 h 1251457"/>
                  <a:gd name="connsiteX2" fmla="*/ 1251314 w 1251314"/>
                  <a:gd name="connsiteY2" fmla="*/ 625729 h 1251457"/>
                  <a:gd name="connsiteX3" fmla="*/ 625657 w 1251314"/>
                  <a:gd name="connsiteY3" fmla="*/ 1251458 h 1251457"/>
                  <a:gd name="connsiteX4" fmla="*/ 0 w 1251314"/>
                  <a:gd name="connsiteY4" fmla="*/ 625729 h 125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314" h="1251457">
                    <a:moveTo>
                      <a:pt x="0" y="625729"/>
                    </a:moveTo>
                    <a:cubicBezTo>
                      <a:pt x="0" y="280148"/>
                      <a:pt x="280116" y="0"/>
                      <a:pt x="625657" y="0"/>
                    </a:cubicBezTo>
                    <a:cubicBezTo>
                      <a:pt x="971198" y="0"/>
                      <a:pt x="1251314" y="280148"/>
                      <a:pt x="1251314" y="625729"/>
                    </a:cubicBezTo>
                    <a:cubicBezTo>
                      <a:pt x="1251314" y="971310"/>
                      <a:pt x="971198" y="1251458"/>
                      <a:pt x="625657" y="1251458"/>
                    </a:cubicBezTo>
                    <a:cubicBezTo>
                      <a:pt x="280116" y="1251458"/>
                      <a:pt x="0" y="971310"/>
                      <a:pt x="0" y="625729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266165" tIns="266189" rIns="266165" bIns="266189" numCol="1" spcCol="1270" anchor="ctr" anchorCtr="0">
                <a:noAutofit/>
              </a:bodyPr>
              <a:lstStyle/>
              <a:p>
                <a:pPr algn="ctr" defTabSz="700088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4800" spc="0" dirty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rPr>
                  <a:t>legislation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9EA06F-4388-449B-805F-BC27AF9A56D0}"/>
                  </a:ext>
                </a:extLst>
              </p:cNvPr>
              <p:cNvGrpSpPr/>
              <p:nvPr/>
            </p:nvGrpSpPr>
            <p:grpSpPr>
              <a:xfrm>
                <a:off x="3564697" y="1384940"/>
                <a:ext cx="4472288" cy="3737724"/>
                <a:chOff x="3564697" y="1384940"/>
                <a:chExt cx="4472288" cy="3737724"/>
              </a:xfrm>
            </p:grpSpPr>
            <p:sp>
              <p:nvSpPr>
                <p:cNvPr id="15" name="Freeform 23">
                  <a:extLst>
                    <a:ext uri="{FF2B5EF4-FFF2-40B4-BE49-F238E27FC236}">
                      <a16:creationId xmlns:a16="http://schemas.microsoft.com/office/drawing/2014/main" id="{0DF041BE-6528-40E4-A8DD-46F442CF5E68}"/>
                    </a:ext>
                  </a:extLst>
                </p:cNvPr>
                <p:cNvSpPr/>
                <p:nvPr/>
              </p:nvSpPr>
              <p:spPr>
                <a:xfrm>
                  <a:off x="5931246" y="1384940"/>
                  <a:ext cx="849497" cy="847797"/>
                </a:xfrm>
                <a:custGeom>
                  <a:avLst/>
                  <a:gdLst>
                    <a:gd name="connsiteX0" fmla="*/ 0 w 755490"/>
                    <a:gd name="connsiteY0" fmla="*/ 377788 h 755576"/>
                    <a:gd name="connsiteX1" fmla="*/ 377745 w 755490"/>
                    <a:gd name="connsiteY1" fmla="*/ 0 h 755576"/>
                    <a:gd name="connsiteX2" fmla="*/ 755490 w 755490"/>
                    <a:gd name="connsiteY2" fmla="*/ 377788 h 755576"/>
                    <a:gd name="connsiteX3" fmla="*/ 377745 w 755490"/>
                    <a:gd name="connsiteY3" fmla="*/ 755576 h 755576"/>
                    <a:gd name="connsiteX4" fmla="*/ 0 w 755490"/>
                    <a:gd name="connsiteY4" fmla="*/ 377788 h 75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490" h="755576">
                      <a:moveTo>
                        <a:pt x="0" y="377788"/>
                      </a:moveTo>
                      <a:cubicBezTo>
                        <a:pt x="0" y="169141"/>
                        <a:pt x="169122" y="0"/>
                        <a:pt x="377745" y="0"/>
                      </a:cubicBezTo>
                      <a:cubicBezTo>
                        <a:pt x="586368" y="0"/>
                        <a:pt x="755490" y="169141"/>
                        <a:pt x="755490" y="377788"/>
                      </a:cubicBezTo>
                      <a:cubicBezTo>
                        <a:pt x="755490" y="586435"/>
                        <a:pt x="586368" y="755576"/>
                        <a:pt x="377745" y="755576"/>
                      </a:cubicBezTo>
                      <a:cubicBezTo>
                        <a:pt x="169122" y="755576"/>
                        <a:pt x="0" y="586435"/>
                        <a:pt x="0" y="377788"/>
                      </a:cubicBezTo>
                      <a:close/>
                    </a:path>
                  </a:pathLst>
                </a:cu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50186" tIns="150201" rIns="150186" bIns="150201" numCol="1" spcCol="1270" anchor="ctr" anchorCtr="0">
                  <a:noAutofit/>
                </a:bodyPr>
                <a:lstStyle/>
                <a:p>
                  <a:pPr algn="ctr" defTabSz="300038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28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procurement</a:t>
                  </a: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A1CA806E-4D1D-4849-9648-AEC60A355103}"/>
                    </a:ext>
                  </a:extLst>
                </p:cNvPr>
                <p:cNvSpPr/>
                <p:nvPr/>
              </p:nvSpPr>
              <p:spPr>
                <a:xfrm>
                  <a:off x="6785671" y="2199197"/>
                  <a:ext cx="1251314" cy="1251457"/>
                </a:xfrm>
                <a:custGeom>
                  <a:avLst/>
                  <a:gdLst>
                    <a:gd name="connsiteX0" fmla="*/ 0 w 1251314"/>
                    <a:gd name="connsiteY0" fmla="*/ 625729 h 1251457"/>
                    <a:gd name="connsiteX1" fmla="*/ 625657 w 1251314"/>
                    <a:gd name="connsiteY1" fmla="*/ 0 h 1251457"/>
                    <a:gd name="connsiteX2" fmla="*/ 1251314 w 1251314"/>
                    <a:gd name="connsiteY2" fmla="*/ 625729 h 1251457"/>
                    <a:gd name="connsiteX3" fmla="*/ 625657 w 1251314"/>
                    <a:gd name="connsiteY3" fmla="*/ 1251458 h 1251457"/>
                    <a:gd name="connsiteX4" fmla="*/ 0 w 1251314"/>
                    <a:gd name="connsiteY4" fmla="*/ 625729 h 125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1314" h="1251457">
                      <a:moveTo>
                        <a:pt x="0" y="625729"/>
                      </a:moveTo>
                      <a:cubicBezTo>
                        <a:pt x="0" y="280148"/>
                        <a:pt x="280116" y="0"/>
                        <a:pt x="625657" y="0"/>
                      </a:cubicBezTo>
                      <a:cubicBezTo>
                        <a:pt x="971198" y="0"/>
                        <a:pt x="1251314" y="280148"/>
                        <a:pt x="1251314" y="625729"/>
                      </a:cubicBezTo>
                      <a:cubicBezTo>
                        <a:pt x="1251314" y="971310"/>
                        <a:pt x="971198" y="1251458"/>
                        <a:pt x="625657" y="1251458"/>
                      </a:cubicBezTo>
                      <a:cubicBezTo>
                        <a:pt x="280116" y="1251458"/>
                        <a:pt x="0" y="971310"/>
                        <a:pt x="0" y="625729"/>
                      </a:cubicBezTo>
                      <a:close/>
                    </a:path>
                  </a:pathLst>
                </a:custGeom>
                <a:solidFill>
                  <a:srgbClr val="3366FF">
                    <a:lumMod val="5000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66165" tIns="266189" rIns="266165" bIns="266189" numCol="1" spcCol="1270" anchor="ctr" anchorCtr="0">
                  <a:noAutofit/>
                </a:bodyPr>
                <a:lstStyle/>
                <a:p>
                  <a:pPr algn="ctr" defTabSz="700088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44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trade </a:t>
                  </a:r>
                  <a:endParaRPr lang="en-US" sz="4400" spc="0" dirty="0" smtClean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endParaRPr>
                </a:p>
                <a:p>
                  <a:pPr algn="ctr" defTabSz="700088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4400" spc="0" dirty="0" smtClean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policy</a:t>
                  </a:r>
                  <a:endParaRPr lang="en-US" sz="4400" spc="0" dirty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6">
                  <a:extLst>
                    <a:ext uri="{FF2B5EF4-FFF2-40B4-BE49-F238E27FC236}">
                      <a16:creationId xmlns:a16="http://schemas.microsoft.com/office/drawing/2014/main" id="{31B37DD1-8151-403D-9B34-266D029F59DF}"/>
                    </a:ext>
                  </a:extLst>
                </p:cNvPr>
                <p:cNvSpPr/>
                <p:nvPr/>
              </p:nvSpPr>
              <p:spPr>
                <a:xfrm>
                  <a:off x="4461360" y="2045879"/>
                  <a:ext cx="2556274" cy="2556714"/>
                </a:xfrm>
                <a:custGeom>
                  <a:avLst/>
                  <a:gdLst>
                    <a:gd name="connsiteX0" fmla="*/ 0 w 2556274"/>
                    <a:gd name="connsiteY0" fmla="*/ 1278357 h 2556714"/>
                    <a:gd name="connsiteX1" fmla="*/ 1278137 w 2556274"/>
                    <a:gd name="connsiteY1" fmla="*/ 0 h 2556714"/>
                    <a:gd name="connsiteX2" fmla="*/ 2556274 w 2556274"/>
                    <a:gd name="connsiteY2" fmla="*/ 1278357 h 2556714"/>
                    <a:gd name="connsiteX3" fmla="*/ 1278137 w 2556274"/>
                    <a:gd name="connsiteY3" fmla="*/ 2556714 h 2556714"/>
                    <a:gd name="connsiteX4" fmla="*/ 0 w 2556274"/>
                    <a:gd name="connsiteY4" fmla="*/ 1278357 h 2556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274" h="2556714">
                      <a:moveTo>
                        <a:pt x="0" y="1278357"/>
                      </a:moveTo>
                      <a:cubicBezTo>
                        <a:pt x="0" y="572340"/>
                        <a:pt x="572241" y="0"/>
                        <a:pt x="1278137" y="0"/>
                      </a:cubicBezTo>
                      <a:cubicBezTo>
                        <a:pt x="1984033" y="0"/>
                        <a:pt x="2556274" y="572340"/>
                        <a:pt x="2556274" y="1278357"/>
                      </a:cubicBezTo>
                      <a:cubicBezTo>
                        <a:pt x="2556274" y="1984374"/>
                        <a:pt x="1984033" y="2556714"/>
                        <a:pt x="1278137" y="2556714"/>
                      </a:cubicBezTo>
                      <a:cubicBezTo>
                        <a:pt x="572241" y="2556714"/>
                        <a:pt x="0" y="1984374"/>
                        <a:pt x="0" y="127835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506879" tIns="506951" rIns="506879" bIns="506951" numCol="1" spcCol="1270" anchor="ctr" anchorCtr="0">
                  <a:noAutofit/>
                </a:bodyPr>
                <a:lstStyle/>
                <a:p>
                  <a:pPr algn="ctr" defTabSz="10001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54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i</a:t>
                  </a:r>
                  <a:r>
                    <a:rPr lang="en-US" sz="5400" spc="0" dirty="0" smtClean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nternational </a:t>
                  </a:r>
                </a:p>
                <a:p>
                  <a:pPr algn="ctr" defTabSz="100012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5400" spc="0" dirty="0" smtClean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standards</a:t>
                  </a:r>
                  <a:endParaRPr lang="en-US" sz="5400" spc="0" dirty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903CCF7-B857-4DE5-9A5C-573C1BFACB4C}"/>
                    </a:ext>
                  </a:extLst>
                </p:cNvPr>
                <p:cNvSpPr/>
                <p:nvPr/>
              </p:nvSpPr>
              <p:spPr>
                <a:xfrm>
                  <a:off x="5247382" y="4412531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69947A9-A5CA-4F7D-B9DE-56EF92A4775A}"/>
                    </a:ext>
                  </a:extLst>
                </p:cNvPr>
                <p:cNvSpPr/>
                <p:nvPr/>
              </p:nvSpPr>
              <p:spPr>
                <a:xfrm>
                  <a:off x="7100484" y="3226416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86E5E8F-D0EE-45E7-8B2A-C87D67B0D00E}"/>
                    </a:ext>
                  </a:extLst>
                </p:cNvPr>
                <p:cNvSpPr/>
                <p:nvPr/>
              </p:nvSpPr>
              <p:spPr>
                <a:xfrm>
                  <a:off x="5305062" y="233325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AF73C74-B759-4BCA-AA71-8E7344FFC9C7}"/>
                    </a:ext>
                  </a:extLst>
                </p:cNvPr>
                <p:cNvSpPr/>
                <p:nvPr/>
              </p:nvSpPr>
              <p:spPr>
                <a:xfrm>
                  <a:off x="4656423" y="3512472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F35CFF5A-2181-46BC-A51A-23C217ADFC11}"/>
                    </a:ext>
                  </a:extLst>
                </p:cNvPr>
                <p:cNvSpPr/>
                <p:nvPr/>
              </p:nvSpPr>
              <p:spPr>
                <a:xfrm>
                  <a:off x="4057456" y="1757217"/>
                  <a:ext cx="1039289" cy="1039407"/>
                </a:xfrm>
                <a:custGeom>
                  <a:avLst/>
                  <a:gdLst>
                    <a:gd name="connsiteX0" fmla="*/ 0 w 1039289"/>
                    <a:gd name="connsiteY0" fmla="*/ 519704 h 1039407"/>
                    <a:gd name="connsiteX1" fmla="*/ 519645 w 1039289"/>
                    <a:gd name="connsiteY1" fmla="*/ 0 h 1039407"/>
                    <a:gd name="connsiteX2" fmla="*/ 1039290 w 1039289"/>
                    <a:gd name="connsiteY2" fmla="*/ 519704 h 1039407"/>
                    <a:gd name="connsiteX3" fmla="*/ 519645 w 1039289"/>
                    <a:gd name="connsiteY3" fmla="*/ 1039408 h 1039407"/>
                    <a:gd name="connsiteX4" fmla="*/ 0 w 1039289"/>
                    <a:gd name="connsiteY4" fmla="*/ 519704 h 103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289" h="1039407">
                      <a:moveTo>
                        <a:pt x="0" y="519704"/>
                      </a:moveTo>
                      <a:cubicBezTo>
                        <a:pt x="0" y="232679"/>
                        <a:pt x="232653" y="0"/>
                        <a:pt x="519645" y="0"/>
                      </a:cubicBezTo>
                      <a:cubicBezTo>
                        <a:pt x="806637" y="0"/>
                        <a:pt x="1039290" y="232679"/>
                        <a:pt x="1039290" y="519704"/>
                      </a:cubicBezTo>
                      <a:cubicBezTo>
                        <a:pt x="1039290" y="806729"/>
                        <a:pt x="806637" y="1039408"/>
                        <a:pt x="519645" y="1039408"/>
                      </a:cubicBezTo>
                      <a:cubicBezTo>
                        <a:pt x="232653" y="1039408"/>
                        <a:pt x="0" y="806729"/>
                        <a:pt x="0" y="51970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14088" tIns="214109" rIns="214088" bIns="214109" numCol="1" spcCol="1270" anchor="ctr" anchorCtr="0">
                  <a:noAutofit/>
                </a:bodyPr>
                <a:lstStyle/>
                <a:p>
                  <a:pPr algn="ctr" defTabSz="500063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36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technical regulations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CBCCAD5-8EDC-4718-BFDE-80368171826F}"/>
                    </a:ext>
                  </a:extLst>
                </p:cNvPr>
                <p:cNvSpPr/>
                <p:nvPr/>
              </p:nvSpPr>
              <p:spPr>
                <a:xfrm>
                  <a:off x="5632789" y="2342396"/>
                  <a:ext cx="284205" cy="284637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3321F03-8AFD-4F23-82E4-83CDEBC309E6}"/>
                    </a:ext>
                  </a:extLst>
                </p:cNvPr>
                <p:cNvSpPr/>
                <p:nvPr/>
              </p:nvSpPr>
              <p:spPr>
                <a:xfrm>
                  <a:off x="3760285" y="3851022"/>
                  <a:ext cx="513876" cy="513992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30684B79-10AA-47BB-8BFD-AB9F126E27CC}"/>
                    </a:ext>
                  </a:extLst>
                </p:cNvPr>
                <p:cNvSpPr/>
                <p:nvPr/>
              </p:nvSpPr>
              <p:spPr>
                <a:xfrm>
                  <a:off x="6477147" y="3797839"/>
                  <a:ext cx="1039289" cy="1039407"/>
                </a:xfrm>
                <a:custGeom>
                  <a:avLst/>
                  <a:gdLst>
                    <a:gd name="connsiteX0" fmla="*/ 0 w 1039289"/>
                    <a:gd name="connsiteY0" fmla="*/ 519704 h 1039407"/>
                    <a:gd name="connsiteX1" fmla="*/ 519645 w 1039289"/>
                    <a:gd name="connsiteY1" fmla="*/ 0 h 1039407"/>
                    <a:gd name="connsiteX2" fmla="*/ 1039290 w 1039289"/>
                    <a:gd name="connsiteY2" fmla="*/ 519704 h 1039407"/>
                    <a:gd name="connsiteX3" fmla="*/ 519645 w 1039289"/>
                    <a:gd name="connsiteY3" fmla="*/ 1039408 h 1039407"/>
                    <a:gd name="connsiteX4" fmla="*/ 0 w 1039289"/>
                    <a:gd name="connsiteY4" fmla="*/ 519704 h 103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289" h="1039407">
                      <a:moveTo>
                        <a:pt x="0" y="519704"/>
                      </a:moveTo>
                      <a:cubicBezTo>
                        <a:pt x="0" y="232679"/>
                        <a:pt x="232653" y="0"/>
                        <a:pt x="519645" y="0"/>
                      </a:cubicBezTo>
                      <a:cubicBezTo>
                        <a:pt x="806637" y="0"/>
                        <a:pt x="1039290" y="232679"/>
                        <a:pt x="1039290" y="519704"/>
                      </a:cubicBezTo>
                      <a:cubicBezTo>
                        <a:pt x="1039290" y="806729"/>
                        <a:pt x="806637" y="1039408"/>
                        <a:pt x="519645" y="1039408"/>
                      </a:cubicBezTo>
                      <a:cubicBezTo>
                        <a:pt x="232653" y="1039408"/>
                        <a:pt x="0" y="806729"/>
                        <a:pt x="0" y="51970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14088" tIns="214109" rIns="214088" bIns="214109" numCol="1" spcCol="1270" anchor="ctr" anchorCtr="0">
                  <a:noAutofit/>
                </a:bodyPr>
                <a:lstStyle/>
                <a:p>
                  <a:pPr algn="ctr" defTabSz="500063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38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consumer protection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CB5B3E9-CD40-4ACF-8B43-86CB4C315396}"/>
                    </a:ext>
                  </a:extLst>
                </p:cNvPr>
                <p:cNvSpPr/>
                <p:nvPr/>
              </p:nvSpPr>
              <p:spPr>
                <a:xfrm>
                  <a:off x="6816279" y="2735772"/>
                  <a:ext cx="284205" cy="284637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F79C817-2F61-4BB5-9C8C-272C5EDDCEC1}"/>
                    </a:ext>
                  </a:extLst>
                </p:cNvPr>
                <p:cNvSpPr/>
                <p:nvPr/>
              </p:nvSpPr>
              <p:spPr>
                <a:xfrm>
                  <a:off x="3564697" y="446278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05E604C-ACE5-4B02-9BC1-7A9C253FDEAB}"/>
                    </a:ext>
                  </a:extLst>
                </p:cNvPr>
                <p:cNvSpPr/>
                <p:nvPr/>
              </p:nvSpPr>
              <p:spPr>
                <a:xfrm>
                  <a:off x="5618107" y="4169469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11D804C4-33A1-481A-B868-A547C884134C}"/>
                    </a:ext>
                  </a:extLst>
                </p:cNvPr>
                <p:cNvSpPr/>
                <p:nvPr/>
              </p:nvSpPr>
              <p:spPr>
                <a:xfrm>
                  <a:off x="4176676" y="4100107"/>
                  <a:ext cx="1059547" cy="1022557"/>
                </a:xfrm>
                <a:custGeom>
                  <a:avLst/>
                  <a:gdLst>
                    <a:gd name="connsiteX0" fmla="*/ 0 w 877243"/>
                    <a:gd name="connsiteY0" fmla="*/ 438672 h 877343"/>
                    <a:gd name="connsiteX1" fmla="*/ 438622 w 877243"/>
                    <a:gd name="connsiteY1" fmla="*/ 0 h 877343"/>
                    <a:gd name="connsiteX2" fmla="*/ 877244 w 877243"/>
                    <a:gd name="connsiteY2" fmla="*/ 438672 h 877343"/>
                    <a:gd name="connsiteX3" fmla="*/ 438622 w 877243"/>
                    <a:gd name="connsiteY3" fmla="*/ 877344 h 877343"/>
                    <a:gd name="connsiteX4" fmla="*/ 0 w 877243"/>
                    <a:gd name="connsiteY4" fmla="*/ 438672 h 8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243" h="877343">
                      <a:moveTo>
                        <a:pt x="0" y="438672"/>
                      </a:moveTo>
                      <a:cubicBezTo>
                        <a:pt x="0" y="196400"/>
                        <a:pt x="196378" y="0"/>
                        <a:pt x="438622" y="0"/>
                      </a:cubicBezTo>
                      <a:cubicBezTo>
                        <a:pt x="680866" y="0"/>
                        <a:pt x="877244" y="196400"/>
                        <a:pt x="877244" y="438672"/>
                      </a:cubicBezTo>
                      <a:cubicBezTo>
                        <a:pt x="877244" y="680944"/>
                        <a:pt x="680866" y="877344"/>
                        <a:pt x="438622" y="877344"/>
                      </a:cubicBezTo>
                      <a:cubicBezTo>
                        <a:pt x="196378" y="877344"/>
                        <a:pt x="0" y="680944"/>
                        <a:pt x="0" y="43867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74531" tIns="174549" rIns="174531" bIns="174549" numCol="1" spcCol="1270" anchor="ctr" anchorCtr="0">
                  <a:noAutofit/>
                </a:bodyPr>
                <a:lstStyle/>
                <a:p>
                  <a:pPr algn="ctr" defTabSz="350045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3200" spc="0" dirty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environmental  protection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70370DB-E844-4A7E-8150-E2D6066A27A1}"/>
                    </a:ext>
                  </a:extLst>
                </p:cNvPr>
                <p:cNvSpPr/>
                <p:nvPr/>
              </p:nvSpPr>
              <p:spPr>
                <a:xfrm>
                  <a:off x="7475929" y="377837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94F5636-7F13-45E4-87DD-FA1A12EED827}"/>
                    </a:ext>
                  </a:extLst>
                </p:cNvPr>
                <p:cNvSpPr/>
                <p:nvPr/>
              </p:nvSpPr>
              <p:spPr>
                <a:xfrm>
                  <a:off x="5675662" y="4641383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1CC952B-60B7-4C06-A912-CAA7DAE06933}"/>
                    </a:ext>
                  </a:extLst>
                </p:cNvPr>
                <p:cNvSpPr/>
                <p:nvPr/>
              </p:nvSpPr>
              <p:spPr>
                <a:xfrm>
                  <a:off x="4161686" y="3347627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74FC70A-1265-4C2C-89EB-B3A7DEA99A14}"/>
                    </a:ext>
                  </a:extLst>
                </p:cNvPr>
                <p:cNvSpPr/>
                <p:nvPr/>
              </p:nvSpPr>
              <p:spPr>
                <a:xfrm>
                  <a:off x="6894933" y="1430459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7500" y="2011594"/>
            <a:ext cx="152803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We’re Here to Help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98578" y="4665122"/>
            <a:ext cx="1841331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secretariat of PC 305, ANSI is committed to supporting the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recognition of ISO 30500 in countries where reinvented toilet technologies are needed most.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871704"/>
            <a:ext cx="5591269" cy="331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532323" y="7872300"/>
            <a:ext cx="18127334" cy="4065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3F7EBC"/>
                </a:solidFill>
                <a:latin typeface="Century Gothic" panose="020B0502020202020204" pitchFamily="34" charset="0"/>
              </a:rPr>
              <a:t>For more information:</a:t>
            </a:r>
          </a:p>
          <a:p>
            <a:endParaRPr lang="en-US" sz="4400" b="1" dirty="0" smtClean="0">
              <a:solidFill>
                <a:srgbClr val="3F7EBC"/>
              </a:solidFill>
              <a:latin typeface="Century Gothic" panose="020B0502020202020204" pitchFamily="34" charset="0"/>
            </a:endParaRPr>
          </a:p>
          <a:p>
            <a:r>
              <a:rPr lang="en-US" sz="5400" b="1" dirty="0" smtClean="0">
                <a:latin typeface="Open Sans" panose="020B0606030504020204"/>
                <a:hlinkClick r:id="rId5"/>
              </a:rPr>
              <a:t>https</a:t>
            </a:r>
            <a:r>
              <a:rPr lang="en-US" sz="5400" b="1" dirty="0">
                <a:latin typeface="Open Sans" panose="020B0606030504020204"/>
                <a:hlinkClick r:id="rId5"/>
              </a:rPr>
              <a:t>://sanitation.ansi.org/</a:t>
            </a:r>
            <a:endParaRPr lang="en-US" sz="5400" b="1" dirty="0">
              <a:latin typeface="Open Sans" panose="020B0606030504020204"/>
            </a:endParaRPr>
          </a:p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sanitation@ansi.org</a:t>
            </a:r>
          </a:p>
          <a:p>
            <a:endParaRPr lang="en-US" sz="4400" b="1" dirty="0">
              <a:solidFill>
                <a:srgbClr val="3F7EB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4.2.1</a:t>
            </a:r>
            <a:br>
              <a:rPr lang="en-US" dirty="0"/>
            </a:br>
            <a:r>
              <a:rPr lang="en-US" dirty="0"/>
              <a:t>Basics of the certification process for manufacturers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What is conformity assessment?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85364" y="2956101"/>
            <a:ext cx="21999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60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Standards</a:t>
            </a:r>
            <a:r>
              <a:rPr lang="en-US" sz="6000" b="1" kern="1200" spc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6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 just good ideas unless products, processes, systems, and personnel reliably conform to </a:t>
            </a:r>
            <a:r>
              <a:rPr lang="en-US" sz="60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them.</a:t>
            </a:r>
            <a:endParaRPr lang="en-US" sz="60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5363" y="5679647"/>
            <a:ext cx="22134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60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Conformity assessment </a:t>
            </a:r>
            <a:r>
              <a:rPr lang="en-US" sz="60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provides assurance that the requirements of a standard are being met.</a:t>
            </a:r>
            <a:endParaRPr lang="en-US" sz="60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5363" y="8557081"/>
            <a:ext cx="22134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60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Certification bodies </a:t>
            </a:r>
            <a:r>
              <a:rPr lang="en-US" sz="60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 that assessment, determining whether the standard’s requirements are being met.</a:t>
            </a:r>
            <a:endParaRPr lang="en-US" sz="60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0" b="1" spc="-163" dirty="0" smtClean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What is conformity assessment?</a:t>
            </a:r>
            <a:endParaRPr lang="en-GB" sz="8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6184" y="2367963"/>
            <a:ext cx="15867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think about a </a:t>
            </a:r>
            <a:r>
              <a:rPr lang="en-US" sz="54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certification body </a:t>
            </a:r>
            <a:r>
              <a:rPr lang="en-US" sz="5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a protective layer, as in the layers of an onion. </a:t>
            </a:r>
            <a:endParaRPr lang="en-US" sz="54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21726" y="4366993"/>
            <a:ext cx="638903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en-US" sz="5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Based on the requirements of the </a:t>
            </a:r>
            <a:r>
              <a:rPr lang="en-US" sz="54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standard</a:t>
            </a:r>
            <a:r>
              <a:rPr lang="en-US" sz="5400" b="1" kern="12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 certification body assesses the product or system to help the manufacturer demonstrate compliance – that’s </a:t>
            </a:r>
            <a:r>
              <a:rPr lang="en-US" sz="5400" b="1" kern="1200" spc="0" dirty="0" smtClean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conformity assessment.  </a:t>
            </a:r>
            <a:endParaRPr lang="en-US" sz="5400" b="1" kern="1200" spc="0" dirty="0">
              <a:solidFill>
                <a:srgbClr val="7030A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933" t="20094" r="7412" b="17574"/>
          <a:stretch/>
        </p:blipFill>
        <p:spPr>
          <a:xfrm>
            <a:off x="1050878" y="4583960"/>
            <a:ext cx="15408322" cy="71373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669925"/>
            <a:ext cx="22098000" cy="1658938"/>
          </a:xfrm>
        </p:spPr>
        <p:txBody>
          <a:bodyPr/>
          <a:lstStyle/>
          <a:p>
            <a:r>
              <a:rPr lang="en-US" dirty="0" smtClean="0"/>
              <a:t>Find out more with </a:t>
            </a:r>
            <a:r>
              <a:rPr lang="en-US" dirty="0"/>
              <a:t>TÜV SÜD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83527" y="2645015"/>
            <a:ext cx="16256000" cy="8940800"/>
            <a:chOff x="4140200" y="3366909"/>
            <a:chExt cx="16256000" cy="8940800"/>
          </a:xfrm>
        </p:grpSpPr>
        <p:sp>
          <p:nvSpPr>
            <p:cNvPr id="12" name="Freeform 11"/>
            <p:cNvSpPr/>
            <p:nvPr/>
          </p:nvSpPr>
          <p:spPr>
            <a:xfrm>
              <a:off x="4140200" y="3366909"/>
              <a:ext cx="16256000" cy="2709333"/>
            </a:xfrm>
            <a:custGeom>
              <a:avLst/>
              <a:gdLst>
                <a:gd name="connsiteX0" fmla="*/ 0 w 16256000"/>
                <a:gd name="connsiteY0" fmla="*/ 270933 h 2709333"/>
                <a:gd name="connsiteX1" fmla="*/ 270933 w 16256000"/>
                <a:gd name="connsiteY1" fmla="*/ 0 h 2709333"/>
                <a:gd name="connsiteX2" fmla="*/ 15985067 w 16256000"/>
                <a:gd name="connsiteY2" fmla="*/ 0 h 2709333"/>
                <a:gd name="connsiteX3" fmla="*/ 16256000 w 16256000"/>
                <a:gd name="connsiteY3" fmla="*/ 270933 h 2709333"/>
                <a:gd name="connsiteX4" fmla="*/ 16256000 w 16256000"/>
                <a:gd name="connsiteY4" fmla="*/ 2438400 h 2709333"/>
                <a:gd name="connsiteX5" fmla="*/ 15985067 w 16256000"/>
                <a:gd name="connsiteY5" fmla="*/ 2709333 h 2709333"/>
                <a:gd name="connsiteX6" fmla="*/ 270933 w 16256000"/>
                <a:gd name="connsiteY6" fmla="*/ 2709333 h 2709333"/>
                <a:gd name="connsiteX7" fmla="*/ 0 w 16256000"/>
                <a:gd name="connsiteY7" fmla="*/ 2438400 h 2709333"/>
                <a:gd name="connsiteX8" fmla="*/ 0 w 16256000"/>
                <a:gd name="connsiteY8" fmla="*/ 270933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0" h="2709333">
                  <a:moveTo>
                    <a:pt x="0" y="270933"/>
                  </a:moveTo>
                  <a:cubicBezTo>
                    <a:pt x="0" y="121301"/>
                    <a:pt x="121301" y="0"/>
                    <a:pt x="270933" y="0"/>
                  </a:cubicBezTo>
                  <a:lnTo>
                    <a:pt x="15985067" y="0"/>
                  </a:lnTo>
                  <a:cubicBezTo>
                    <a:pt x="16134699" y="0"/>
                    <a:pt x="16256000" y="121301"/>
                    <a:pt x="16256000" y="270933"/>
                  </a:cubicBezTo>
                  <a:lnTo>
                    <a:pt x="16256000" y="2438400"/>
                  </a:lnTo>
                  <a:cubicBezTo>
                    <a:pt x="16256000" y="2588032"/>
                    <a:pt x="16134699" y="2709333"/>
                    <a:pt x="15985067" y="2709333"/>
                  </a:cubicBezTo>
                  <a:lnTo>
                    <a:pt x="270933" y="2709333"/>
                  </a:lnTo>
                  <a:cubicBezTo>
                    <a:pt x="121301" y="2709333"/>
                    <a:pt x="0" y="2588032"/>
                    <a:pt x="0" y="2438400"/>
                  </a:cubicBezTo>
                  <a:lnTo>
                    <a:pt x="0" y="2709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9" tIns="161904" rIns="203179" bIns="16190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i="0" kern="1200" dirty="0" smtClean="0">
                  <a:solidFill>
                    <a:schemeClr val="bg1"/>
                  </a:solidFill>
                </a:rPr>
                <a:t>Testing and Certification for ISO 30500</a:t>
              </a:r>
              <a:endParaRPr lang="en-US" sz="6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40200" y="6563922"/>
              <a:ext cx="2709333" cy="2709333"/>
            </a:xfrm>
            <a:prstGeom prst="roundRect">
              <a:avLst>
                <a:gd name="adj" fmla="val 166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012093" y="6563922"/>
              <a:ext cx="13384106" cy="2709333"/>
            </a:xfrm>
            <a:custGeom>
              <a:avLst/>
              <a:gdLst>
                <a:gd name="connsiteX0" fmla="*/ 0 w 13384106"/>
                <a:gd name="connsiteY0" fmla="*/ 451646 h 2709333"/>
                <a:gd name="connsiteX1" fmla="*/ 451646 w 13384106"/>
                <a:gd name="connsiteY1" fmla="*/ 0 h 2709333"/>
                <a:gd name="connsiteX2" fmla="*/ 12932460 w 13384106"/>
                <a:gd name="connsiteY2" fmla="*/ 0 h 2709333"/>
                <a:gd name="connsiteX3" fmla="*/ 13384106 w 13384106"/>
                <a:gd name="connsiteY3" fmla="*/ 451646 h 2709333"/>
                <a:gd name="connsiteX4" fmla="*/ 13384106 w 13384106"/>
                <a:gd name="connsiteY4" fmla="*/ 2257687 h 2709333"/>
                <a:gd name="connsiteX5" fmla="*/ 12932460 w 13384106"/>
                <a:gd name="connsiteY5" fmla="*/ 2709333 h 2709333"/>
                <a:gd name="connsiteX6" fmla="*/ 451646 w 13384106"/>
                <a:gd name="connsiteY6" fmla="*/ 2709333 h 2709333"/>
                <a:gd name="connsiteX7" fmla="*/ 0 w 13384106"/>
                <a:gd name="connsiteY7" fmla="*/ 2257687 h 2709333"/>
                <a:gd name="connsiteX8" fmla="*/ 0 w 13384106"/>
                <a:gd name="connsiteY8" fmla="*/ 451646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4106" h="2709333">
                  <a:moveTo>
                    <a:pt x="0" y="451646"/>
                  </a:moveTo>
                  <a:cubicBezTo>
                    <a:pt x="0" y="202209"/>
                    <a:pt x="202209" y="0"/>
                    <a:pt x="451646" y="0"/>
                  </a:cubicBezTo>
                  <a:lnTo>
                    <a:pt x="12932460" y="0"/>
                  </a:lnTo>
                  <a:cubicBezTo>
                    <a:pt x="13181897" y="0"/>
                    <a:pt x="13384106" y="202209"/>
                    <a:pt x="13384106" y="451646"/>
                  </a:cubicBezTo>
                  <a:lnTo>
                    <a:pt x="13384106" y="2257687"/>
                  </a:lnTo>
                  <a:cubicBezTo>
                    <a:pt x="13384106" y="2507124"/>
                    <a:pt x="13181897" y="2709333"/>
                    <a:pt x="12932460" y="2709333"/>
                  </a:cubicBezTo>
                  <a:lnTo>
                    <a:pt x="451646" y="2709333"/>
                  </a:lnTo>
                  <a:cubicBezTo>
                    <a:pt x="202209" y="2709333"/>
                    <a:pt x="0" y="2507124"/>
                    <a:pt x="0" y="2257687"/>
                  </a:cubicBezTo>
                  <a:lnTo>
                    <a:pt x="0" y="451646"/>
                  </a:lnTo>
                  <a:close/>
                </a:path>
              </a:pathLst>
            </a:custGeom>
            <a:solidFill>
              <a:srgbClr val="2893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779" tIns="544779" rIns="544779" bIns="54477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00" kern="1200" dirty="0" smtClean="0">
                  <a:solidFill>
                    <a:schemeClr val="bg1"/>
                  </a:solidFill>
                </a:rPr>
                <a:t>Have a product that might meet </a:t>
              </a:r>
              <a:br>
                <a:rPr lang="en-US" sz="5800" kern="1200" dirty="0" smtClean="0">
                  <a:solidFill>
                    <a:schemeClr val="bg1"/>
                  </a:solidFill>
                </a:rPr>
              </a:br>
              <a:r>
                <a:rPr lang="en-US" sz="5800" kern="1200" dirty="0" smtClean="0">
                  <a:solidFill>
                    <a:schemeClr val="bg1"/>
                  </a:solidFill>
                </a:rPr>
                <a:t>ISO 30500?</a:t>
              </a:r>
              <a:endParaRPr lang="en-US" sz="5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40200" y="9598376"/>
              <a:ext cx="2709333" cy="2709333"/>
            </a:xfrm>
            <a:prstGeom prst="roundRect">
              <a:avLst>
                <a:gd name="adj" fmla="val 166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7012093" y="9598376"/>
              <a:ext cx="13384106" cy="2709333"/>
            </a:xfrm>
            <a:custGeom>
              <a:avLst/>
              <a:gdLst>
                <a:gd name="connsiteX0" fmla="*/ 0 w 13384106"/>
                <a:gd name="connsiteY0" fmla="*/ 451646 h 2709333"/>
                <a:gd name="connsiteX1" fmla="*/ 451646 w 13384106"/>
                <a:gd name="connsiteY1" fmla="*/ 0 h 2709333"/>
                <a:gd name="connsiteX2" fmla="*/ 12932460 w 13384106"/>
                <a:gd name="connsiteY2" fmla="*/ 0 h 2709333"/>
                <a:gd name="connsiteX3" fmla="*/ 13384106 w 13384106"/>
                <a:gd name="connsiteY3" fmla="*/ 451646 h 2709333"/>
                <a:gd name="connsiteX4" fmla="*/ 13384106 w 13384106"/>
                <a:gd name="connsiteY4" fmla="*/ 2257687 h 2709333"/>
                <a:gd name="connsiteX5" fmla="*/ 12932460 w 13384106"/>
                <a:gd name="connsiteY5" fmla="*/ 2709333 h 2709333"/>
                <a:gd name="connsiteX6" fmla="*/ 451646 w 13384106"/>
                <a:gd name="connsiteY6" fmla="*/ 2709333 h 2709333"/>
                <a:gd name="connsiteX7" fmla="*/ 0 w 13384106"/>
                <a:gd name="connsiteY7" fmla="*/ 2257687 h 2709333"/>
                <a:gd name="connsiteX8" fmla="*/ 0 w 13384106"/>
                <a:gd name="connsiteY8" fmla="*/ 451646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4106" h="2709333">
                  <a:moveTo>
                    <a:pt x="0" y="451646"/>
                  </a:moveTo>
                  <a:cubicBezTo>
                    <a:pt x="0" y="202209"/>
                    <a:pt x="202209" y="0"/>
                    <a:pt x="451646" y="0"/>
                  </a:cubicBezTo>
                  <a:lnTo>
                    <a:pt x="12932460" y="0"/>
                  </a:lnTo>
                  <a:cubicBezTo>
                    <a:pt x="13181897" y="0"/>
                    <a:pt x="13384106" y="202209"/>
                    <a:pt x="13384106" y="451646"/>
                  </a:cubicBezTo>
                  <a:lnTo>
                    <a:pt x="13384106" y="2257687"/>
                  </a:lnTo>
                  <a:cubicBezTo>
                    <a:pt x="13384106" y="2507124"/>
                    <a:pt x="13181897" y="2709333"/>
                    <a:pt x="12932460" y="2709333"/>
                  </a:cubicBezTo>
                  <a:lnTo>
                    <a:pt x="451646" y="2709333"/>
                  </a:lnTo>
                  <a:cubicBezTo>
                    <a:pt x="202209" y="2709333"/>
                    <a:pt x="0" y="2507124"/>
                    <a:pt x="0" y="2257687"/>
                  </a:cubicBezTo>
                  <a:lnTo>
                    <a:pt x="0" y="451646"/>
                  </a:lnTo>
                  <a:close/>
                </a:path>
              </a:pathLst>
            </a:custGeom>
            <a:solidFill>
              <a:srgbClr val="2893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779" tIns="544779" rIns="544779" bIns="54477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00" kern="1200" dirty="0" smtClean="0">
                  <a:solidFill>
                    <a:schemeClr val="bg1"/>
                  </a:solidFill>
                </a:rPr>
                <a:t>Interested in value of third party testing and certification?</a:t>
              </a:r>
              <a:endParaRPr lang="en-US" sz="5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4.3.1</a:t>
            </a:r>
            <a:br>
              <a:rPr lang="en-US" dirty="0"/>
            </a:br>
            <a:r>
              <a:rPr lang="en-US" dirty="0"/>
              <a:t>National adoption of ISO 30500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0877" y="3146601"/>
            <a:ext cx="13274723" cy="3406599"/>
            <a:chOff x="1050877" y="3146601"/>
            <a:chExt cx="13274723" cy="3406599"/>
          </a:xfrm>
        </p:grpSpPr>
        <p:sp>
          <p:nvSpPr>
            <p:cNvPr id="48" name="Rectangle 47"/>
            <p:cNvSpPr/>
            <p:nvPr/>
          </p:nvSpPr>
          <p:spPr>
            <a:xfrm>
              <a:off x="5257800" y="3146601"/>
              <a:ext cx="9067800" cy="2733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 standards are available for adoption as national standards by ISO members, or national standards </a:t>
              </a:r>
              <a:r>
                <a:rPr lang="en-US" sz="4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bodies.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7" y="3260901"/>
              <a:ext cx="3577005" cy="329229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257800" y="7692726"/>
            <a:ext cx="18875422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procedures for nationally adopting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in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documents, including instructions on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copyright,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sales, </a:t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considerations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standards bodies to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0878" y="468709"/>
            <a:ext cx="22268595" cy="8256191"/>
            <a:chOff x="1050878" y="468709"/>
            <a:chExt cx="22268595" cy="8256191"/>
          </a:xfrm>
        </p:grpSpPr>
        <p:sp>
          <p:nvSpPr>
            <p:cNvPr id="14" name="Rectangle 13"/>
            <p:cNvSpPr/>
            <p:nvPr/>
          </p:nvSpPr>
          <p:spPr>
            <a:xfrm>
              <a:off x="1050878" y="468709"/>
              <a:ext cx="22268595" cy="154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8000" b="1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About National </a:t>
              </a:r>
              <a:r>
                <a:rPr lang="en-US" sz="8000" b="1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A</a:t>
              </a:r>
              <a:r>
                <a:rPr lang="en-US" sz="8000" b="1" spc="-163" dirty="0" smtClean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doptions</a:t>
              </a:r>
              <a:endParaRPr lang="en-GB" sz="8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8402" y="1243184"/>
              <a:ext cx="7481716" cy="7481716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arent Slide">
  <a:themeElements>
    <a:clrScheme name="ANSI 2018 Slide Template Colors">
      <a:dk1>
        <a:srgbClr val="25272B"/>
      </a:dk1>
      <a:lt1>
        <a:srgbClr val="878D97"/>
      </a:lt1>
      <a:dk2>
        <a:srgbClr val="40444A"/>
      </a:dk2>
      <a:lt2>
        <a:srgbClr val="FFFFFF"/>
      </a:lt2>
      <a:accent1>
        <a:srgbClr val="39939D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ANSI 2018 Slide Template fonts">
      <a:majorFont>
        <a:latin typeface="Century Gothic"/>
        <a:ea typeface="Montserrat-Bold"/>
        <a:cs typeface="Montserrat-Bold"/>
      </a:majorFont>
      <a:minorFont>
        <a:latin typeface="Corbe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D1D21F74-C74B-418F-96B4-912A4A2501C1}" vid="{C2BC7AA5-5F59-4E3C-B092-0E95F82A73B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2998F7FB-FFF7-4D37-942A-250337AE4D12}" vid="{65CC472A-25D9-4242-819E-8DF03D5B133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1708</Words>
  <Application>Microsoft Office PowerPoint</Application>
  <PresentationFormat>Custom</PresentationFormat>
  <Paragraphs>204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Arial</vt:lpstr>
      <vt:lpstr>Calibri</vt:lpstr>
      <vt:lpstr>Century Gothic</vt:lpstr>
      <vt:lpstr>Corbel</vt:lpstr>
      <vt:lpstr>Courier New</vt:lpstr>
      <vt:lpstr>Helvetica Light</vt:lpstr>
      <vt:lpstr>Helvetica Neue</vt:lpstr>
      <vt:lpstr>MetaPro-Book</vt:lpstr>
      <vt:lpstr>Montserrat-Bold</vt:lpstr>
      <vt:lpstr>Open Sans</vt:lpstr>
      <vt:lpstr>Open Sans Light</vt:lpstr>
      <vt:lpstr>Roboto Light</vt:lpstr>
      <vt:lpstr>Roboto Medium</vt:lpstr>
      <vt:lpstr>Source Sans Pro</vt:lpstr>
      <vt:lpstr>Source Sans Pro Light</vt:lpstr>
      <vt:lpstr>Trebuchet MS</vt:lpstr>
      <vt:lpstr>Wingdings</vt:lpstr>
      <vt:lpstr>Parent Slide</vt:lpstr>
      <vt:lpstr>Office Theme</vt:lpstr>
      <vt:lpstr>How to use an ISO Standard</vt:lpstr>
      <vt:lpstr>What actions can I take?</vt:lpstr>
      <vt:lpstr>PowerPoint Presentation</vt:lpstr>
      <vt:lpstr>Section 4.2.1 Basics of the certification process for manufacturers </vt:lpstr>
      <vt:lpstr>PowerPoint Presentation</vt:lpstr>
      <vt:lpstr>PowerPoint Presentation</vt:lpstr>
      <vt:lpstr>Find out more with TÜV SÜD</vt:lpstr>
      <vt:lpstr>Section 4.3.1 National adoption of ISO 30500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4.3.1a ISO Policy on Copyright and Sales </vt:lpstr>
      <vt:lpstr>PowerPoint Presentation</vt:lpstr>
      <vt:lpstr>PowerPoint Presentation</vt:lpstr>
      <vt:lpstr>PowerPoint Presentation</vt:lpstr>
      <vt:lpstr>PowerPoint Presentation</vt:lpstr>
      <vt:lpstr>Section 4.3.1b ISO Guide 21 National Adoptions </vt:lpstr>
      <vt:lpstr>PowerPoint Presentation</vt:lpstr>
      <vt:lpstr>PowerPoint Presentation</vt:lpstr>
      <vt:lpstr>PowerPoint Presentation</vt:lpstr>
      <vt:lpstr>PowerPoint Presentation</vt:lpstr>
      <vt:lpstr>Section 4.4.1 ISO 30500 to support public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Irina Kiselyer</cp:lastModifiedBy>
  <cp:revision>122</cp:revision>
  <dcterms:created xsi:type="dcterms:W3CDTF">2018-09-18T12:24:36Z</dcterms:created>
  <dcterms:modified xsi:type="dcterms:W3CDTF">2020-06-09T17:35:30Z</dcterms:modified>
</cp:coreProperties>
</file>