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1" r:id="rId3"/>
    <p:sldId id="264" r:id="rId4"/>
    <p:sldId id="260" r:id="rId5"/>
    <p:sldId id="258" r:id="rId6"/>
    <p:sldId id="272" r:id="rId7"/>
    <p:sldId id="265" r:id="rId8"/>
    <p:sldId id="268" r:id="rId9"/>
    <p:sldId id="267" r:id="rId10"/>
    <p:sldId id="269" r:id="rId11"/>
    <p:sldId id="266" r:id="rId12"/>
    <p:sldId id="273" r:id="rId13"/>
    <p:sldId id="262" r:id="rId14"/>
    <p:sldId id="274" r:id="rId15"/>
    <p:sldId id="275" r:id="rId16"/>
    <p:sldId id="277" r:id="rId17"/>
    <p:sldId id="278" r:id="rId18"/>
    <p:sldId id="279" r:id="rId19"/>
  </p:sldIdLst>
  <p:sldSz cx="12192000" cy="6858000"/>
  <p:notesSz cx="6858000" cy="9144000"/>
  <p:custDataLst>
    <p:tags r:id="rId21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2DCDB"/>
    <a:srgbClr val="CCFFCC"/>
    <a:srgbClr val="3BA0BB"/>
    <a:srgbClr val="B9CDE5"/>
    <a:srgbClr val="0E328E"/>
    <a:srgbClr val="D9EFEC"/>
    <a:srgbClr val="C4C6E2"/>
    <a:srgbClr val="0A55A3"/>
    <a:srgbClr val="3E7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8871" autoAdjust="0"/>
  </p:normalViewPr>
  <p:slideViewPr>
    <p:cSldViewPr snapToGrid="0">
      <p:cViewPr varScale="1">
        <p:scale>
          <a:sx n="39" d="100"/>
          <a:sy n="39" d="100"/>
        </p:scale>
        <p:origin x="33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ABB63-939D-4354-A094-CC803ED90DF7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 rtlCol="0"/>
        <a:lstStyle/>
        <a:p>
          <a:pPr rtl="0"/>
          <a:endParaRPr lang="en-US"/>
        </a:p>
      </dgm:t>
    </dgm:pt>
    <dgm:pt modelId="{1F35A9B0-8225-4424-987D-4FD1AE415F60}">
      <dgm:prSet phldrT="[Text]" custT="1"/>
      <dgm:spPr/>
      <dgm:t>
        <a:bodyPr rtlCol="0"/>
        <a:lstStyle/>
        <a:p>
          <a:pPr rtl="0"/>
          <a:r>
            <a:rPr lang="zh" sz="2400" b="1" dirty="0"/>
            <a:t>三级利益</a:t>
          </a:r>
          <a:r>
            <a:rPr lang="en-US" altLang="zh" sz="2400" b="1" dirty="0"/>
            <a:t/>
          </a:r>
          <a:br>
            <a:rPr lang="en-US" altLang="zh" sz="2400" b="1" dirty="0"/>
          </a:br>
          <a:r>
            <a:rPr lang="zh" sz="2400" b="1" dirty="0"/>
            <a:t>相关方</a:t>
          </a:r>
          <a:endParaRPr lang="en-US" sz="2400" dirty="0"/>
        </a:p>
      </dgm:t>
    </dgm:pt>
    <dgm:pt modelId="{4368CC50-45B1-4163-A536-29BD46AE4EE4}" type="sibTrans" cxnId="{8E0B1DC8-D122-4F8E-8023-FBC203588B48}">
      <dgm:prSet/>
      <dgm:spPr/>
      <dgm:t>
        <a:bodyPr rtlCol="0"/>
        <a:lstStyle/>
        <a:p>
          <a:pPr rtl="0"/>
          <a:endParaRPr lang="en-US"/>
        </a:p>
      </dgm:t>
    </dgm:pt>
    <dgm:pt modelId="{DB33252F-DEC4-400F-8F85-BB7226E78E8C}" type="parTrans" cxnId="{8E0B1DC8-D122-4F8E-8023-FBC203588B48}">
      <dgm:prSet/>
      <dgm:spPr/>
      <dgm:t>
        <a:bodyPr rtlCol="0"/>
        <a:lstStyle/>
        <a:p>
          <a:pPr rtl="0"/>
          <a:endParaRPr lang="en-US"/>
        </a:p>
      </dgm:t>
    </dgm:pt>
    <dgm:pt modelId="{9A8C5ADC-23D3-401F-9EE4-F9EA3BA29E91}">
      <dgm:prSet phldrT="[Text]" custT="1"/>
      <dgm:spPr/>
      <dgm:t>
        <a:bodyPr rtlCol="0"/>
        <a:lstStyle/>
        <a:p>
          <a:pPr rtl="0"/>
          <a:r>
            <a:rPr lang="zh" sz="2400" b="1" dirty="0"/>
            <a:t>次要利益</a:t>
          </a:r>
          <a:r>
            <a:rPr lang="en-US" altLang="zh" sz="2400" b="1" dirty="0"/>
            <a:t/>
          </a:r>
          <a:br>
            <a:rPr lang="en-US" altLang="zh" sz="2400" b="1" dirty="0"/>
          </a:br>
          <a:r>
            <a:rPr lang="zh" sz="2400" b="1" dirty="0"/>
            <a:t>相关方</a:t>
          </a:r>
          <a:endParaRPr lang="en-US" sz="2400" dirty="0"/>
        </a:p>
      </dgm:t>
    </dgm:pt>
    <dgm:pt modelId="{B675B01A-9909-47BF-BB23-BAFDB5A93655}" type="sibTrans" cxnId="{67CD2668-CE63-4A47-8F18-3C451D25B578}">
      <dgm:prSet/>
      <dgm:spPr/>
      <dgm:t>
        <a:bodyPr rtlCol="0"/>
        <a:lstStyle/>
        <a:p>
          <a:pPr rtl="0"/>
          <a:endParaRPr lang="en-US"/>
        </a:p>
      </dgm:t>
    </dgm:pt>
    <dgm:pt modelId="{85CC51CC-B06A-4ED7-9257-194CEEAFEDEB}" type="parTrans" cxnId="{67CD2668-CE63-4A47-8F18-3C451D25B578}">
      <dgm:prSet/>
      <dgm:spPr/>
      <dgm:t>
        <a:bodyPr rtlCol="0"/>
        <a:lstStyle/>
        <a:p>
          <a:pPr rtl="0"/>
          <a:endParaRPr lang="en-US"/>
        </a:p>
      </dgm:t>
    </dgm:pt>
    <dgm:pt modelId="{ED3F6E85-EC0E-4693-B9EC-8FC8A36F66BF}">
      <dgm:prSet phldrT="[Text]" custT="1"/>
      <dgm:spPr/>
      <dgm:t>
        <a:bodyPr rtlCol="0"/>
        <a:lstStyle/>
        <a:p>
          <a:pPr rtl="0"/>
          <a:r>
            <a:rPr lang="zh" sz="2400" b="1" dirty="0"/>
            <a:t>主要利益</a:t>
          </a:r>
          <a:r>
            <a:rPr lang="en-US" altLang="zh" sz="2400" b="1" dirty="0"/>
            <a:t/>
          </a:r>
          <a:br>
            <a:rPr lang="en-US" altLang="zh" sz="2400" b="1" dirty="0"/>
          </a:br>
          <a:r>
            <a:rPr lang="zh" sz="2400" b="1" dirty="0"/>
            <a:t>相关方</a:t>
          </a:r>
          <a:endParaRPr lang="en-US" sz="2400" dirty="0"/>
        </a:p>
      </dgm:t>
    </dgm:pt>
    <dgm:pt modelId="{9EE2C188-9AD9-4ADA-982C-FDC7DB3FC771}" type="sibTrans" cxnId="{50E77C3C-1199-43A2-ACDA-42EA0F4480E9}">
      <dgm:prSet/>
      <dgm:spPr/>
      <dgm:t>
        <a:bodyPr rtlCol="0"/>
        <a:lstStyle/>
        <a:p>
          <a:pPr rtl="0"/>
          <a:endParaRPr lang="en-US"/>
        </a:p>
      </dgm:t>
    </dgm:pt>
    <dgm:pt modelId="{8808EED0-0486-4A24-8295-20B86E25CB2C}" type="parTrans" cxnId="{50E77C3C-1199-43A2-ACDA-42EA0F4480E9}">
      <dgm:prSet/>
      <dgm:spPr/>
      <dgm:t>
        <a:bodyPr rtlCol="0"/>
        <a:lstStyle/>
        <a:p>
          <a:pPr rtl="0"/>
          <a:endParaRPr lang="en-US"/>
        </a:p>
      </dgm:t>
    </dgm:pt>
    <dgm:pt modelId="{5100E515-D2AF-4635-B09C-F197D1991CF5}">
      <dgm:prSet phldrT="[Text]" custT="1"/>
      <dgm:spPr/>
      <dgm:t>
        <a:bodyPr rtlCol="0"/>
        <a:lstStyle/>
        <a:p>
          <a:pPr rtl="0"/>
          <a:r>
            <a:rPr lang="zh" sz="2400" dirty="0"/>
            <a:t>ISO 30500/</a:t>
          </a:r>
        </a:p>
        <a:p>
          <a:pPr rtl="0"/>
          <a:r>
            <a:rPr lang="zh" sz="2400" dirty="0"/>
            <a:t> ISO 24521</a:t>
          </a:r>
        </a:p>
      </dgm:t>
    </dgm:pt>
    <dgm:pt modelId="{4B1CE418-E079-473F-A8D4-5CEA5E41E41B}" type="parTrans" cxnId="{DC7390FA-F8B9-455E-812A-0CC94C9B1922}">
      <dgm:prSet/>
      <dgm:spPr/>
      <dgm:t>
        <a:bodyPr rtlCol="0"/>
        <a:lstStyle/>
        <a:p>
          <a:pPr rtl="0"/>
          <a:endParaRPr lang="en-US"/>
        </a:p>
      </dgm:t>
    </dgm:pt>
    <dgm:pt modelId="{DBB19F27-74F0-4343-8B7B-6827C580E172}" type="sibTrans" cxnId="{DC7390FA-F8B9-455E-812A-0CC94C9B1922}">
      <dgm:prSet/>
      <dgm:spPr/>
      <dgm:t>
        <a:bodyPr rtlCol="0"/>
        <a:lstStyle/>
        <a:p>
          <a:pPr rtl="0"/>
          <a:endParaRPr lang="en-US"/>
        </a:p>
      </dgm:t>
    </dgm:pt>
    <dgm:pt modelId="{9C5D9885-5DE2-43A2-8E29-70DB3E9A9B11}" type="pres">
      <dgm:prSet presAssocID="{29CABB63-939D-4354-A094-CC803ED90DF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87F7E-1C1A-4C89-B52B-4BF659F1706A}" type="pres">
      <dgm:prSet presAssocID="{29CABB63-939D-4354-A094-CC803ED90DF7}" presName="comp1" presStyleCnt="0"/>
      <dgm:spPr/>
    </dgm:pt>
    <dgm:pt modelId="{7A4D58F6-33BD-4A90-9258-031AC6794172}" type="pres">
      <dgm:prSet presAssocID="{29CABB63-939D-4354-A094-CC803ED90DF7}" presName="circle1" presStyleLbl="node1" presStyleIdx="0" presStyleCnt="4" custScaleX="198642"/>
      <dgm:spPr/>
      <dgm:t>
        <a:bodyPr/>
        <a:lstStyle/>
        <a:p>
          <a:endParaRPr lang="en-US"/>
        </a:p>
      </dgm:t>
    </dgm:pt>
    <dgm:pt modelId="{8104F4A3-63FF-44AB-9B6B-E60279CCB941}" type="pres">
      <dgm:prSet presAssocID="{29CABB63-939D-4354-A094-CC803ED90DF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00E8C-3240-437D-B6B6-AE7CCBC38BB5}" type="pres">
      <dgm:prSet presAssocID="{29CABB63-939D-4354-A094-CC803ED90DF7}" presName="comp2" presStyleCnt="0"/>
      <dgm:spPr/>
    </dgm:pt>
    <dgm:pt modelId="{64604CAC-CD42-4B55-B2E0-A7F550BCA79B}" type="pres">
      <dgm:prSet presAssocID="{29CABB63-939D-4354-A094-CC803ED90DF7}" presName="circle2" presStyleLbl="node1" presStyleIdx="1" presStyleCnt="4" custScaleX="198642"/>
      <dgm:spPr/>
      <dgm:t>
        <a:bodyPr/>
        <a:lstStyle/>
        <a:p>
          <a:endParaRPr lang="en-US"/>
        </a:p>
      </dgm:t>
    </dgm:pt>
    <dgm:pt modelId="{266FA1EB-BCD0-4919-AD58-95E67DDEA92C}" type="pres">
      <dgm:prSet presAssocID="{29CABB63-939D-4354-A094-CC803ED90DF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17BF7-B2D5-4941-8FC0-2EEF2A30E294}" type="pres">
      <dgm:prSet presAssocID="{29CABB63-939D-4354-A094-CC803ED90DF7}" presName="comp3" presStyleCnt="0"/>
      <dgm:spPr/>
    </dgm:pt>
    <dgm:pt modelId="{6912749C-4831-4CB6-922D-D828A68627AF}" type="pres">
      <dgm:prSet presAssocID="{29CABB63-939D-4354-A094-CC803ED90DF7}" presName="circle3" presStyleLbl="node1" presStyleIdx="2" presStyleCnt="4" custScaleX="198642"/>
      <dgm:spPr/>
      <dgm:t>
        <a:bodyPr/>
        <a:lstStyle/>
        <a:p>
          <a:endParaRPr lang="en-US"/>
        </a:p>
      </dgm:t>
    </dgm:pt>
    <dgm:pt modelId="{BF6B3A97-20F4-4723-9A07-BD94DD23E4C1}" type="pres">
      <dgm:prSet presAssocID="{29CABB63-939D-4354-A094-CC803ED90DF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DB5DE-6537-43B8-97CF-0D85D40917A2}" type="pres">
      <dgm:prSet presAssocID="{29CABB63-939D-4354-A094-CC803ED90DF7}" presName="comp4" presStyleCnt="0"/>
      <dgm:spPr/>
    </dgm:pt>
    <dgm:pt modelId="{A79CD3B9-7586-47C3-871C-A5B9B3FE8589}" type="pres">
      <dgm:prSet presAssocID="{29CABB63-939D-4354-A094-CC803ED90DF7}" presName="circle4" presStyleLbl="node1" presStyleIdx="3" presStyleCnt="4" custScaleX="198642"/>
      <dgm:spPr/>
      <dgm:t>
        <a:bodyPr/>
        <a:lstStyle/>
        <a:p>
          <a:endParaRPr lang="en-US"/>
        </a:p>
      </dgm:t>
    </dgm:pt>
    <dgm:pt modelId="{482273C0-83FC-440D-96AF-AADF30FBF5F6}" type="pres">
      <dgm:prSet presAssocID="{29CABB63-939D-4354-A094-CC803ED90DF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09EC3-5C00-4D37-BFA4-239056CE2BC6}" type="presOf" srcId="{1F35A9B0-8225-4424-987D-4FD1AE415F60}" destId="{7A4D58F6-33BD-4A90-9258-031AC6794172}" srcOrd="0" destOrd="0" presId="urn:microsoft.com/office/officeart/2005/8/layout/venn2"/>
    <dgm:cxn modelId="{CFE75DEA-8434-4EF1-AB5B-514858FA1E8B}" type="presOf" srcId="{9A8C5ADC-23D3-401F-9EE4-F9EA3BA29E91}" destId="{64604CAC-CD42-4B55-B2E0-A7F550BCA79B}" srcOrd="0" destOrd="0" presId="urn:microsoft.com/office/officeart/2005/8/layout/venn2"/>
    <dgm:cxn modelId="{98639B13-606D-4DCD-8152-BB2A2A613559}" type="presOf" srcId="{1F35A9B0-8225-4424-987D-4FD1AE415F60}" destId="{8104F4A3-63FF-44AB-9B6B-E60279CCB941}" srcOrd="1" destOrd="0" presId="urn:microsoft.com/office/officeart/2005/8/layout/venn2"/>
    <dgm:cxn modelId="{0442F284-B469-46B1-A83D-CD8F44594919}" type="presOf" srcId="{5100E515-D2AF-4635-B09C-F197D1991CF5}" destId="{482273C0-83FC-440D-96AF-AADF30FBF5F6}" srcOrd="1" destOrd="0" presId="urn:microsoft.com/office/officeart/2005/8/layout/venn2"/>
    <dgm:cxn modelId="{50E77C3C-1199-43A2-ACDA-42EA0F4480E9}" srcId="{29CABB63-939D-4354-A094-CC803ED90DF7}" destId="{ED3F6E85-EC0E-4693-B9EC-8FC8A36F66BF}" srcOrd="2" destOrd="0" parTransId="{8808EED0-0486-4A24-8295-20B86E25CB2C}" sibTransId="{9EE2C188-9AD9-4ADA-982C-FDC7DB3FC771}"/>
    <dgm:cxn modelId="{C8FED2A0-E7D8-45AB-ABCD-3130B0D1E18C}" type="presOf" srcId="{5100E515-D2AF-4635-B09C-F197D1991CF5}" destId="{A79CD3B9-7586-47C3-871C-A5B9B3FE8589}" srcOrd="0" destOrd="0" presId="urn:microsoft.com/office/officeart/2005/8/layout/venn2"/>
    <dgm:cxn modelId="{67CD2668-CE63-4A47-8F18-3C451D25B578}" srcId="{29CABB63-939D-4354-A094-CC803ED90DF7}" destId="{9A8C5ADC-23D3-401F-9EE4-F9EA3BA29E91}" srcOrd="1" destOrd="0" parTransId="{85CC51CC-B06A-4ED7-9257-194CEEAFEDEB}" sibTransId="{B675B01A-9909-47BF-BB23-BAFDB5A93655}"/>
    <dgm:cxn modelId="{4CFFB1E4-1ACF-4DDC-ABA8-CE5ADFA8F299}" type="presOf" srcId="{29CABB63-939D-4354-A094-CC803ED90DF7}" destId="{9C5D9885-5DE2-43A2-8E29-70DB3E9A9B11}" srcOrd="0" destOrd="0" presId="urn:microsoft.com/office/officeart/2005/8/layout/venn2"/>
    <dgm:cxn modelId="{8382E7D0-F9E6-4A40-92F3-84D026D08C65}" type="presOf" srcId="{ED3F6E85-EC0E-4693-B9EC-8FC8A36F66BF}" destId="{6912749C-4831-4CB6-922D-D828A68627AF}" srcOrd="0" destOrd="0" presId="urn:microsoft.com/office/officeart/2005/8/layout/venn2"/>
    <dgm:cxn modelId="{DC7390FA-F8B9-455E-812A-0CC94C9B1922}" srcId="{29CABB63-939D-4354-A094-CC803ED90DF7}" destId="{5100E515-D2AF-4635-B09C-F197D1991CF5}" srcOrd="3" destOrd="0" parTransId="{4B1CE418-E079-473F-A8D4-5CEA5E41E41B}" sibTransId="{DBB19F27-74F0-4343-8B7B-6827C580E172}"/>
    <dgm:cxn modelId="{8E0B1DC8-D122-4F8E-8023-FBC203588B48}" srcId="{29CABB63-939D-4354-A094-CC803ED90DF7}" destId="{1F35A9B0-8225-4424-987D-4FD1AE415F60}" srcOrd="0" destOrd="0" parTransId="{DB33252F-DEC4-400F-8F85-BB7226E78E8C}" sibTransId="{4368CC50-45B1-4163-A536-29BD46AE4EE4}"/>
    <dgm:cxn modelId="{CF4EE0F0-1FE0-40CE-855E-10FE52E58065}" type="presOf" srcId="{ED3F6E85-EC0E-4693-B9EC-8FC8A36F66BF}" destId="{BF6B3A97-20F4-4723-9A07-BD94DD23E4C1}" srcOrd="1" destOrd="0" presId="urn:microsoft.com/office/officeart/2005/8/layout/venn2"/>
    <dgm:cxn modelId="{0E0B3077-C690-4733-9302-CE2E553C3B5E}" type="presOf" srcId="{9A8C5ADC-23D3-401F-9EE4-F9EA3BA29E91}" destId="{266FA1EB-BCD0-4919-AD58-95E67DDEA92C}" srcOrd="1" destOrd="0" presId="urn:microsoft.com/office/officeart/2005/8/layout/venn2"/>
    <dgm:cxn modelId="{76F92206-C8AE-46BD-9D80-0ECBF26B4FB5}" type="presParOf" srcId="{9C5D9885-5DE2-43A2-8E29-70DB3E9A9B11}" destId="{F3C87F7E-1C1A-4C89-B52B-4BF659F1706A}" srcOrd="0" destOrd="0" presId="urn:microsoft.com/office/officeart/2005/8/layout/venn2"/>
    <dgm:cxn modelId="{228B80E4-EAFD-4296-B570-9574D57F255E}" type="presParOf" srcId="{F3C87F7E-1C1A-4C89-B52B-4BF659F1706A}" destId="{7A4D58F6-33BD-4A90-9258-031AC6794172}" srcOrd="0" destOrd="0" presId="urn:microsoft.com/office/officeart/2005/8/layout/venn2"/>
    <dgm:cxn modelId="{B6E3B21C-8DD3-4748-A4AD-C05760A59D0A}" type="presParOf" srcId="{F3C87F7E-1C1A-4C89-B52B-4BF659F1706A}" destId="{8104F4A3-63FF-44AB-9B6B-E60279CCB941}" srcOrd="1" destOrd="0" presId="urn:microsoft.com/office/officeart/2005/8/layout/venn2"/>
    <dgm:cxn modelId="{EC951C7F-8CEB-4348-9F7D-F2DF9F436204}" type="presParOf" srcId="{9C5D9885-5DE2-43A2-8E29-70DB3E9A9B11}" destId="{6B100E8C-3240-437D-B6B6-AE7CCBC38BB5}" srcOrd="1" destOrd="0" presId="urn:microsoft.com/office/officeart/2005/8/layout/venn2"/>
    <dgm:cxn modelId="{47F5E749-423D-4CAC-85D3-81C168B1A0F0}" type="presParOf" srcId="{6B100E8C-3240-437D-B6B6-AE7CCBC38BB5}" destId="{64604CAC-CD42-4B55-B2E0-A7F550BCA79B}" srcOrd="0" destOrd="0" presId="urn:microsoft.com/office/officeart/2005/8/layout/venn2"/>
    <dgm:cxn modelId="{7D8B8436-F436-431A-A984-A26DFF20903C}" type="presParOf" srcId="{6B100E8C-3240-437D-B6B6-AE7CCBC38BB5}" destId="{266FA1EB-BCD0-4919-AD58-95E67DDEA92C}" srcOrd="1" destOrd="0" presId="urn:microsoft.com/office/officeart/2005/8/layout/venn2"/>
    <dgm:cxn modelId="{35D57FA6-4FAF-46F9-A5A9-69057949B293}" type="presParOf" srcId="{9C5D9885-5DE2-43A2-8E29-70DB3E9A9B11}" destId="{46B17BF7-B2D5-4941-8FC0-2EEF2A30E294}" srcOrd="2" destOrd="0" presId="urn:microsoft.com/office/officeart/2005/8/layout/venn2"/>
    <dgm:cxn modelId="{CDCA634C-A853-4791-863A-AAC0AC115283}" type="presParOf" srcId="{46B17BF7-B2D5-4941-8FC0-2EEF2A30E294}" destId="{6912749C-4831-4CB6-922D-D828A68627AF}" srcOrd="0" destOrd="0" presId="urn:microsoft.com/office/officeart/2005/8/layout/venn2"/>
    <dgm:cxn modelId="{00AA54E0-1DE4-48E7-B1C6-9E212163155B}" type="presParOf" srcId="{46B17BF7-B2D5-4941-8FC0-2EEF2A30E294}" destId="{BF6B3A97-20F4-4723-9A07-BD94DD23E4C1}" srcOrd="1" destOrd="0" presId="urn:microsoft.com/office/officeart/2005/8/layout/venn2"/>
    <dgm:cxn modelId="{0ADFDEB3-8B8E-458D-B40E-8CBBD22B3F64}" type="presParOf" srcId="{9C5D9885-5DE2-43A2-8E29-70DB3E9A9B11}" destId="{ABFDB5DE-6537-43B8-97CF-0D85D40917A2}" srcOrd="3" destOrd="0" presId="urn:microsoft.com/office/officeart/2005/8/layout/venn2"/>
    <dgm:cxn modelId="{AE102346-B70A-401F-9C15-45254C0BB889}" type="presParOf" srcId="{ABFDB5DE-6537-43B8-97CF-0D85D40917A2}" destId="{A79CD3B9-7586-47C3-871C-A5B9B3FE8589}" srcOrd="0" destOrd="0" presId="urn:microsoft.com/office/officeart/2005/8/layout/venn2"/>
    <dgm:cxn modelId="{A0E8946A-57B2-4CF2-B5F5-EC43780841F6}" type="presParOf" srcId="{ABFDB5DE-6537-43B8-97CF-0D85D40917A2}" destId="{482273C0-83FC-440D-96AF-AADF30FBF5F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58F6-33BD-4A90-9258-031AC6794172}">
      <dsp:nvSpPr>
        <dsp:cNvPr id="0" name=""/>
        <dsp:cNvSpPr/>
      </dsp:nvSpPr>
      <dsp:spPr>
        <a:xfrm>
          <a:off x="422026" y="0"/>
          <a:ext cx="10317487" cy="51940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2400" b="1" kern="1200" dirty="0"/>
            <a:t>三级利益</a:t>
          </a:r>
          <a:r>
            <a:rPr lang="en-US" altLang="zh" sz="2400" b="1" kern="1200" dirty="0"/>
            <a:t/>
          </a:r>
          <a:br>
            <a:rPr lang="en-US" altLang="zh" sz="2400" b="1" kern="1200" dirty="0"/>
          </a:br>
          <a:r>
            <a:rPr lang="zh" sz="2400" b="1" kern="1200" dirty="0"/>
            <a:t>相关方</a:t>
          </a:r>
          <a:endParaRPr lang="en-US" sz="2400" kern="1200" dirty="0"/>
        </a:p>
      </dsp:txBody>
      <dsp:txXfrm>
        <a:off x="4138385" y="259700"/>
        <a:ext cx="2884769" cy="779101"/>
      </dsp:txXfrm>
    </dsp:sp>
    <dsp:sp modelId="{64604CAC-CD42-4B55-B2E0-A7F550BCA79B}">
      <dsp:nvSpPr>
        <dsp:cNvPr id="0" name=""/>
        <dsp:cNvSpPr/>
      </dsp:nvSpPr>
      <dsp:spPr>
        <a:xfrm>
          <a:off x="1453775" y="1038802"/>
          <a:ext cx="8253989" cy="4155208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2400" b="1" kern="1200" dirty="0"/>
            <a:t>次要利益</a:t>
          </a:r>
          <a:r>
            <a:rPr lang="en-US" altLang="zh" sz="2400" b="1" kern="1200" dirty="0"/>
            <a:t/>
          </a:r>
          <a:br>
            <a:rPr lang="en-US" altLang="zh" sz="2400" b="1" kern="1200" dirty="0"/>
          </a:br>
          <a:r>
            <a:rPr lang="zh" sz="2400" b="1" kern="1200" dirty="0"/>
            <a:t>相关方</a:t>
          </a:r>
          <a:endParaRPr lang="en-US" sz="2400" kern="1200" dirty="0"/>
        </a:p>
      </dsp:txBody>
      <dsp:txXfrm>
        <a:off x="4138385" y="1288114"/>
        <a:ext cx="2884769" cy="747937"/>
      </dsp:txXfrm>
    </dsp:sp>
    <dsp:sp modelId="{6912749C-4831-4CB6-922D-D828A68627AF}">
      <dsp:nvSpPr>
        <dsp:cNvPr id="0" name=""/>
        <dsp:cNvSpPr/>
      </dsp:nvSpPr>
      <dsp:spPr>
        <a:xfrm>
          <a:off x="2485524" y="2077604"/>
          <a:ext cx="6190492" cy="311640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2400" b="1" kern="1200" dirty="0"/>
            <a:t>主要利益</a:t>
          </a:r>
          <a:r>
            <a:rPr lang="en-US" altLang="zh" sz="2400" b="1" kern="1200" dirty="0"/>
            <a:t/>
          </a:r>
          <a:br>
            <a:rPr lang="en-US" altLang="zh" sz="2400" b="1" kern="1200" dirty="0"/>
          </a:br>
          <a:r>
            <a:rPr lang="zh" sz="2400" b="1" kern="1200" dirty="0"/>
            <a:t>相关方</a:t>
          </a:r>
          <a:endParaRPr lang="en-US" sz="2400" kern="1200" dirty="0"/>
        </a:p>
      </dsp:txBody>
      <dsp:txXfrm>
        <a:off x="4138385" y="2311334"/>
        <a:ext cx="2884769" cy="701191"/>
      </dsp:txXfrm>
    </dsp:sp>
    <dsp:sp modelId="{A79CD3B9-7586-47C3-871C-A5B9B3FE8589}">
      <dsp:nvSpPr>
        <dsp:cNvPr id="0" name=""/>
        <dsp:cNvSpPr/>
      </dsp:nvSpPr>
      <dsp:spPr>
        <a:xfrm>
          <a:off x="3517273" y="3116406"/>
          <a:ext cx="4126994" cy="2077604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2400" kern="1200" dirty="0"/>
            <a:t>ISO 30500/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" sz="2400" kern="1200" dirty="0"/>
            <a:t> ISO 24521</a:t>
          </a:r>
        </a:p>
      </dsp:txBody>
      <dsp:txXfrm>
        <a:off x="4121657" y="3635807"/>
        <a:ext cx="2918226" cy="103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806B29-BBDD-456D-9A2C-10826F9CF08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"/>
              <a:t>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5E8BC-3E76-466B-AE3A-5AE7DF01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5E8BC-3E76-466B-AE3A-5AE7DF01FB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领导者通常会采用几种核心策略来获得有效结果。在这张幻灯片中列出了最常用的一些策略。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思考一下在标准采用和实施的各个阶段，您与各个利益相关方互动时应该运用哪些策略，以及哪些策略最为有效。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23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思考一下，在NSS标准的审查、采用和实施过程中，哪些战略和特定策略至关重要。</a:t>
            </a:r>
            <a:endParaRPr lang="en-US" dirty="0"/>
          </a:p>
          <a:p>
            <a:pPr rtl="0"/>
            <a:endParaRPr lang="en-US" dirty="0"/>
          </a:p>
          <a:p>
            <a:pPr rtl="0"/>
            <a:r>
              <a:rPr lang="zh"/>
              <a:t>这一策略可用于任何标准，而不仅仅是NSS标准。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dirty="0"/>
              <a:t>请访问ANSI的英语工具箱，下载更多Powerpoint文件，以指导您在标准已被全国采用后，可采取的适当措施</a:t>
            </a:r>
            <a:r>
              <a:rPr lang="zh" dirty="0" smtClean="0"/>
              <a:t>：</a:t>
            </a:r>
            <a:r>
              <a:rPr lang="en-US" altLang="zh" dirty="0" smtClean="0"/>
              <a:t>https://sanitation.ansi.org/ChineseToolbox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考虑招募农村和城市地区的WASH领域专家。NSS标准中的一些技术可能适用于不同的环境。 </a:t>
            </a:r>
          </a:p>
          <a:p>
            <a:pPr rtl="0"/>
            <a:r>
              <a:rPr lang="zh"/>
              <a:t>WASH领域的专家会对NSS的最终用户进行深入了解：新型厕所（ISO 30500）或污水处理厂操作指南（ISO 24521、ISO 24510、ISO 24511）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请抽出时间确定从审查、采用到实施阶段，您需要接洽哪些利益相关方。 </a:t>
            </a:r>
          </a:p>
          <a:p>
            <a:pPr rtl="0"/>
            <a:endParaRPr lang="en-US" baseline="0" dirty="0"/>
          </a:p>
          <a:p>
            <a:pPr rtl="0"/>
            <a:r>
              <a:rPr lang="zh"/>
              <a:t>在Excel表格中跟踪利益相关方，并及时通知他们审查/采用的最新消息，鼓励他们尽可能参与。 </a:t>
            </a:r>
          </a:p>
          <a:p>
            <a:pPr rtl="0"/>
            <a:endParaRPr lang="en-US" baseline="0" dirty="0"/>
          </a:p>
          <a:p>
            <a:pPr rtl="0"/>
            <a:r>
              <a:rPr lang="zh"/>
              <a:t>在下一部分中，您可以就利益相关方这一主题集思广益。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以可视化方式呈现利益相关方。</a:t>
            </a:r>
          </a:p>
          <a:p>
            <a:pPr rtl="0"/>
            <a:endParaRPr lang="en-US" dirty="0"/>
          </a:p>
          <a:p>
            <a:pPr rtl="0"/>
            <a:r>
              <a:rPr lang="zh"/>
              <a:t>这种练习最好以小组的形式进行。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/>
              <a:t>请仔细思考，在全国范围内采用和实施ISO 30500和/或ISO 24521的过程中，有哪些核心相关方。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/>
              <a:t>开始绘制利益相关者图谱，首先画一个圆，然后在内部再画一个圆，依次画三个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zh"/>
              <a:t>主要利益相关方：哪些相关方会密切参与国家审查？哪些相关方需要直接参与？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zh"/>
              <a:t>次要利益相关方：当国家审查/采用完成后，哪些相关方需要学习和实施这些标准</a:t>
            </a:r>
          </a:p>
          <a:p>
            <a:pPr marL="628650" lvl="1" indent="-171450" rtl="0">
              <a:buFont typeface="Arial" panose="020B0604020202020204" pitchFamily="34" charset="0"/>
              <a:buChar char="•"/>
            </a:pPr>
            <a:r>
              <a:rPr lang="zh"/>
              <a:t>三级利益相关方：在标准的国家审查、采用/发布和实施过程中，是否存在其他相关方？ </a:t>
            </a:r>
          </a:p>
          <a:p>
            <a:pPr rtl="0"/>
            <a:endParaRPr lang="en-US" baseline="0" dirty="0"/>
          </a:p>
          <a:p>
            <a:pPr rtl="0"/>
            <a:r>
              <a:rPr lang="zh"/>
              <a:t>请思考：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/>
              <a:t>请询问自己，为何三级利益相关方最为疏远？在初始阶段，是否应将他们包含在内？为什么包括或不包括？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 rtl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zh"/>
              <a:t>来自先前练习中的一些示例包括： </a:t>
            </a:r>
          </a:p>
          <a:p>
            <a:pPr lvl="0" rtl="0"/>
            <a:r>
              <a:rPr lang="zh" sz="1200" b="1"/>
              <a:t>主要利益相关方：</a:t>
            </a:r>
            <a:r>
              <a:rPr lang="zh" sz="1200"/>
              <a:t>政府实体：医疗、环境、水务与环境卫生、地方当局及国家标准机构</a:t>
            </a:r>
          </a:p>
          <a:p>
            <a:pPr lvl="0" rtl="0"/>
            <a:r>
              <a:rPr lang="zh" sz="1200" b="1"/>
              <a:t>次要利益相关方</a:t>
            </a:r>
            <a:r>
              <a:rPr lang="zh" sz="1200"/>
              <a:t>：研究机构、房地产开发商、非政府组织、合格评定机构、制造商、工业界、贸易商、进口商</a:t>
            </a:r>
          </a:p>
          <a:p>
            <a:pPr lvl="0" rtl="0"/>
            <a:r>
              <a:rPr lang="zh" sz="1200" b="1"/>
              <a:t>三级利益相关方：</a:t>
            </a:r>
            <a:r>
              <a:rPr lang="zh" sz="1200"/>
              <a:t>社会工作者、学术界、医院、学校、家庭、制造商、消费者、协会、建筑公司</a:t>
            </a:r>
            <a:endParaRPr lang="en-US" sz="1200" b="1" dirty="0"/>
          </a:p>
          <a:p>
            <a:pPr marL="0" indent="0" rtl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dirty="0"/>
              <a:t>复习这一示例，为您带来一些灵感。 </a:t>
            </a:r>
          </a:p>
          <a:p>
            <a:pPr rtl="0"/>
            <a:r>
              <a:rPr lang="zh" dirty="0"/>
              <a:t>您能否在此基础上进行完善？</a:t>
            </a:r>
          </a:p>
          <a:p>
            <a:pPr rtl="0"/>
            <a:endParaRPr lang="en-US" baseline="0" dirty="0"/>
          </a:p>
          <a:p>
            <a:pPr rtl="0"/>
            <a:r>
              <a:rPr lang="zh" dirty="0"/>
              <a:t>你能看到，不同的小组将类似的利益相关方划入不同的群体。 </a:t>
            </a:r>
          </a:p>
          <a:p>
            <a:pPr rtl="0"/>
            <a:endParaRPr lang="en-US" baseline="0" dirty="0"/>
          </a:p>
          <a:p>
            <a:pPr rtl="0"/>
            <a:r>
              <a:rPr lang="zh" dirty="0"/>
              <a:t>请思考： </a:t>
            </a:r>
          </a:p>
          <a:p>
            <a:pPr marL="171450" indent="-171450" rtl="0">
              <a:buFontTx/>
              <a:buChar char="-"/>
            </a:pPr>
            <a:r>
              <a:rPr lang="zh" dirty="0"/>
              <a:t>如果标准采用战略的重点是最终用户（/目标社区及地方当局），会怎么样</a:t>
            </a:r>
          </a:p>
          <a:p>
            <a:pPr marL="171450" indent="-171450" rtl="0">
              <a:buFontTx/>
              <a:buChar char="-"/>
            </a:pPr>
            <a:r>
              <a:rPr lang="zh" dirty="0"/>
              <a:t>若将NSS标准重新定义为达到目的的手段，而非目的本身，会产生什么影响？</a:t>
            </a:r>
          </a:p>
          <a:p>
            <a:pPr marL="171450" indent="-171450" rtl="0">
              <a:buFontTx/>
              <a:buChar char="-"/>
            </a:pPr>
            <a:endParaRPr lang="en-US" baseline="0" dirty="0"/>
          </a:p>
          <a:p>
            <a:pPr marL="171450" indent="-171450" rtl="0">
              <a:buFontTx/>
              <a:buChar char="-"/>
            </a:pPr>
            <a:endParaRPr lang="en-US" baseline="0" dirty="0"/>
          </a:p>
          <a:p>
            <a:pPr rtl="0"/>
            <a:r>
              <a:rPr lang="zh" dirty="0"/>
              <a:t>没有正确答案！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dirty="0"/>
              <a:t>现在，您已清晰列出了利益相关方，下一步要确定每个利益相关方可从NSS标准中获得哪些收益。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 dirty="0"/>
              <a:t>各利益相关方的兴趣和动机是什么？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 dirty="0"/>
              <a:t>在成功采用/实施标准的过程中，他们能够“赢得”什么，既得利益又是什么？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zh" dirty="0"/>
              <a:t>确定当前战略，以推动这些利益相关方加入技术委员会、信息课程及获得培训机会 </a:t>
            </a:r>
          </a:p>
          <a:p>
            <a:pPr marL="0" indent="0" rtl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zh" dirty="0"/>
              <a:t>为每个利益相关方群体制作一份类似幻灯片中的表格。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/>
              <a:t>复习这一示例，为您带来一些灵感。 </a:t>
            </a:r>
          </a:p>
          <a:p>
            <a:pPr rtl="0"/>
            <a:r>
              <a:rPr lang="zh"/>
              <a:t>展开每个图像，以清晰查看。 </a:t>
            </a:r>
          </a:p>
          <a:p>
            <a:pPr rtl="0"/>
            <a:r>
              <a:rPr lang="zh"/>
              <a:t>没有正确答案！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2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请参见由</a:t>
            </a:r>
            <a:r>
              <a:rPr lang="zh"/>
              <a:t>非洲标准技术协作委员会NSB对等研讨会为审查无下水管道厕所卫生处理标准（ISO 30500、ISO 24510、ISO 24511、ISO 24521）</a:t>
            </a:r>
            <a:r>
              <a:rPr lang="zh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编制的利益相关方汇编、他们为何加入及可获得的收益。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"/>
              <a:t>请利用本幻灯片中的示例及上方示例来确定您的利益相关方，以便对NSS标准进行国家审查。 </a:t>
            </a:r>
            <a:endParaRPr lang="en-US" dirty="0"/>
          </a:p>
          <a:p>
            <a:pPr rtl="0" fontAlgn="ctr"/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25E8BC-3E76-466B-AE3A-5AE7DF01FB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182D8-AC61-FE4C-9C12-9BDD09586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B9EA2A7-AB4E-6D47-B359-E456A7C23D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17223" y="3931956"/>
            <a:ext cx="4231341" cy="19309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44FD1-6E88-FA4F-9802-157F7D1C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D5C0-3D80-F647-AE90-78ABB691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C3D1-C7A1-B848-A973-87B4CFCF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257D5-5F3F-E248-9373-1DE92F7C52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588" y="1894682"/>
            <a:ext cx="4686725" cy="855662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 algn="r">
              <a:buNone/>
              <a:defRPr/>
            </a:lvl1pPr>
          </a:lstStyle>
          <a:p>
            <a:pPr lvl="0" rtl="0"/>
            <a:r>
              <a:rPr lang="zh"/>
              <a:t>subhead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895574-6685-FF49-9137-361CF3C52A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789" y="1038065"/>
            <a:ext cx="3926524" cy="715145"/>
          </a:xfrm>
        </p:spPr>
        <p:txBody>
          <a:bodyPr lIns="0" tIns="0" rIns="0" bIns="0" rtlCol="0" anchor="ctr" anchorCtr="0"/>
          <a:lstStyle>
            <a:lvl1pPr algn="r">
              <a:defRPr b="1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19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0522-2591-6544-A3EE-DE5B4BDF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BDD08-A3E3-B844-80D1-C933171EB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F237E-8602-EC41-997A-021E9CF3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18F18-7780-5640-A40F-98A72D8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A447-ED4A-024D-BAF5-577031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B821-EC67-9E4D-BD97-72414B3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1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01F7-A781-7A47-BA58-98ED19FB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DEBE4-746E-004B-9782-7B9753712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E380C-9419-584A-9405-DA6C0BDC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ACE3-2555-434C-8BB4-0939C44C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B73F-BE4D-724D-A6FF-33B0609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0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D7C12-F493-244E-BA16-3384544FC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26108-B39F-C54A-8DA0-7DB2DD983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 rtlCol="0"/>
          <a:lstStyle/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0214-37F7-9B4F-92C8-58B330BA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E68E-C2AD-8B43-A86D-DF0F0079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38E75-2CB5-CB43-97DC-67A5E69C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4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9B406B-9A3E-DF4B-9113-23A0BDAEE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0B7275-42E7-9344-8EE7-3495E2503A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A10FDA-7958-4B46-B0C1-0D84F1936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300039"/>
            <a:ext cx="2952750" cy="2371725"/>
          </a:xfrm>
        </p:spPr>
        <p:txBody>
          <a:bodyPr rtlCol="0">
            <a:normAutofit/>
          </a:bodyPr>
          <a:lstStyle>
            <a:lvl1pPr marL="0" indent="0">
              <a:buNone/>
              <a:defRPr sz="3600">
                <a:solidFill>
                  <a:srgbClr val="0A55A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8E84DB1-0342-934F-A91A-A893E50BE9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501064" y="3931957"/>
            <a:ext cx="3547501" cy="1930961"/>
          </a:xfrm>
        </p:spPr>
        <p:txBody>
          <a:bodyPr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"/>
              <a:t>Presenter(s)</a:t>
            </a:r>
          </a:p>
          <a:p>
            <a:pPr rtl="0"/>
            <a:r>
              <a:rPr lang="zh"/>
              <a:t>Date</a:t>
            </a:r>
          </a:p>
          <a:p>
            <a:pPr rtl="0"/>
            <a:r>
              <a:rPr lang="zh"/>
              <a:t>Event</a:t>
            </a:r>
          </a:p>
          <a:p>
            <a:pPr rtl="0"/>
            <a:r>
              <a:rPr lang="zh"/>
              <a:t>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1B10C-51C0-4F44-83DD-E32ABCA7A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8649" y="5972176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2C80C7-310B-1A43-BD7E-DD76A3347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513" r="68807" b="30775"/>
          <a:stretch/>
        </p:blipFill>
        <p:spPr>
          <a:xfrm>
            <a:off x="-37003" y="0"/>
            <a:ext cx="55347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C6BF06-BDF3-5546-BF2E-1DA9421F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33" y="2515235"/>
            <a:ext cx="3926524" cy="1325880"/>
          </a:xfrm>
        </p:spPr>
        <p:txBody>
          <a:bodyPr lIns="0" tIns="0" rIns="0" bIns="0" rtlCol="0" anchor="ctr" anchorCtr="0"/>
          <a:lstStyle>
            <a:lvl1pPr algn="r">
              <a:defRPr b="1" baseline="0">
                <a:solidFill>
                  <a:srgbClr val="0A55A3"/>
                </a:solidFill>
              </a:defRPr>
            </a:lvl1pPr>
          </a:lstStyle>
          <a:p>
            <a:pPr rtl="0"/>
            <a:r>
              <a:rPr lang="zh"/>
              <a:t>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2711-88DD-F94E-B9DF-70CB450E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922" y="1252728"/>
            <a:ext cx="5683392" cy="4352544"/>
          </a:xfrm>
          <a:prstGeom prst="rect">
            <a:avLst/>
          </a:prstGeom>
          <a:noFill/>
        </p:spPr>
        <p:txBody>
          <a:bodyPr lIns="0" tIns="0" rIns="0" bIns="0" rtlCol="0" anchor="ctr"/>
          <a:lstStyle>
            <a:lvl1pPr marL="228600" indent="-2286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＋"/>
              <a:defRPr>
                <a:solidFill>
                  <a:srgbClr val="0A55A3"/>
                </a:solidFill>
              </a:defRPr>
            </a:lvl1pPr>
            <a:lvl2pPr marL="685800" indent="-2286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2pPr>
            <a:lvl3pPr marL="1143000" indent="-2286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3pPr>
            <a:lvl4pPr marL="1600200" indent="-2286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4pPr>
            <a:lvl5pPr marL="2057400" indent="-228600"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>
                <a:solidFill>
                  <a:srgbClr val="0A55A3"/>
                </a:solidFill>
              </a:defRPr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5BE2-42D1-FA41-B94E-C38DD3FF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9CB0-BC2B-3B40-8D80-23801816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DB2E-EE73-F942-A54E-26D3DE29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E259E-8B94-1748-884F-311C6C0C2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7C57-2048-2046-AD54-0E863C98F1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928813"/>
            <a:ext cx="10515600" cy="15001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600">
                <a:solidFill>
                  <a:srgbClr val="0A55A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67E2-CB28-684E-A785-56C62F6A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9888-8DFE-1448-AAB3-D895336E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FFD1-DB09-0143-8F61-E4B3945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05D4-CBAF-5046-A811-F35AE54F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AE237-BCEB-F042-B839-5F804625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27A8C-7831-A14B-92AE-0C881950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DA942-7081-564E-B272-A18036B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062D-B4FD-FC4C-811D-C48421AA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4432-9C52-6F46-8954-7A023B5D5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56CC-A5D6-C746-87C6-DD1866691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1A214-1752-7B48-81FD-1A083073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65E2-571C-DB4E-8DC1-F70EDA9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24C6A-2D26-6A4E-BDDA-EB26829C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505075"/>
            <a:ext cx="5159375" cy="367188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2505075"/>
            <a:ext cx="5159375" cy="367188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0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6796-74C3-844E-94C0-5AECC782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B79-5A74-4248-AEE5-2E783A4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B15A9-EA18-5A4F-9732-70013C7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2A80-31D5-9F42-A620-88FF3A0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8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6796-74C3-844E-94C0-5AECC782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EAB79-5A74-4248-AEE5-2E783A4A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B15A9-EA18-5A4F-9732-70013C78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92A80-31D5-9F42-A620-88FF3A06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67B25-CCA3-D04F-B882-F41CB15FD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 marL="228600" indent="-228600">
              <a:buFont typeface="Arial" panose="020B0604020202020204" pitchFamily="34" charset="0"/>
              <a:buChar char="+"/>
              <a:defRPr/>
            </a:lvl1pPr>
            <a:lvl2pPr marL="685800" indent="-228600">
              <a:buFont typeface="Arial" panose="020B0604020202020204" pitchFamily="34" charset="0"/>
              <a:buChar char="-"/>
              <a:defRPr/>
            </a:lvl2pPr>
            <a:lvl3pPr marL="1143000" indent="-228600">
              <a:buFont typeface="Arial" panose="020B0604020202020204" pitchFamily="34" charset="0"/>
              <a:buChar char="-"/>
              <a:defRPr/>
            </a:lvl3pPr>
            <a:lvl4pPr marL="1600200" indent="-228600">
              <a:buFont typeface="Arial" panose="020B0604020202020204" pitchFamily="34" charset="0"/>
              <a:buChar char="-"/>
              <a:defRPr/>
            </a:lvl4pPr>
            <a:lvl5pPr marL="2057400" indent="-228600">
              <a:buFont typeface="Arial" panose="020B0604020202020204" pitchFamily="34" charset="0"/>
              <a:buChar char="-"/>
              <a:defRPr/>
            </a:lvl5pPr>
          </a:lstStyle>
          <a:p>
            <a:pPr lvl="0" rtl="0"/>
            <a:r>
              <a:rPr lang="zh"/>
              <a:t>Click to edit Master text styles</a:t>
            </a:r>
          </a:p>
          <a:p>
            <a:pPr lvl="1" rtl="0"/>
            <a:r>
              <a:rPr lang="zh"/>
              <a:t>Second level</a:t>
            </a:r>
          </a:p>
          <a:p>
            <a:pPr lvl="2" rtl="0"/>
            <a:r>
              <a:rPr lang="zh"/>
              <a:t>Third level</a:t>
            </a:r>
          </a:p>
          <a:p>
            <a:pPr lvl="3" rtl="0"/>
            <a:r>
              <a:rPr lang="zh"/>
              <a:t>Fourth level</a:t>
            </a:r>
          </a:p>
          <a:p>
            <a:pPr lvl="4" rtl="0"/>
            <a:r>
              <a:rPr lang="zh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89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91D22-A5B6-4C47-905D-416D80F2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F3AFB-7A6B-DA40-A900-F037276F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3A714-81A9-F541-B241-8E250DD6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9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0D23-0584-8A44-93F9-1D90EDEAA7C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87425"/>
            <a:ext cx="10517188" cy="487362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"/>
              <a:t>[VIDEO]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8AB91-85C2-284E-B7A5-394EB18A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EB2E-49EA-B94D-9DC4-DD308EE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456F-1D63-4C4D-84AD-07BA116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BECC0-CE22-9042-8A29-2CBFE55D8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1500" y="5972175"/>
            <a:ext cx="283464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6D6F-715E-D64A-8F1E-FAF5C6D8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26C2-3D7C-2742-8F74-3F4EB360C3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9/18/2020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B318-9184-364A-99FC-7599C7AB9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2D8D-2001-3846-82C7-BABE3E23E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A55A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A55A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4" Type="http://schemas.openxmlformats.org/officeDocument/2006/relationships/hyperlink" Target="https://sanitation.ansi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9788" y="1038065"/>
            <a:ext cx="8269463" cy="715145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zh" dirty="0">
                <a:latin typeface="+mn-ea"/>
                <a:ea typeface="+mn-ea"/>
              </a:rPr>
              <a:t>在开展国家审查之前</a:t>
            </a:r>
            <a:r>
              <a:rPr lang="en-US" altLang="zh" b="0" dirty="0">
                <a:latin typeface="+mn-ea"/>
                <a:ea typeface="+mn-ea"/>
              </a:rPr>
              <a:t>,</a:t>
            </a:r>
            <a:r>
              <a:rPr lang="zh" dirty="0">
                <a:latin typeface="+mn-ea"/>
                <a:ea typeface="+mn-ea"/>
              </a:rPr>
              <a:t>与WASH领域的各部门深入接触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960E455D-9593-8E4D-B682-432031393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7223" y="3931956"/>
            <a:ext cx="4231341" cy="1930961"/>
          </a:xfrm>
        </p:spPr>
        <p:txBody>
          <a:bodyPr rtlCol="0"/>
          <a:lstStyle/>
          <a:p>
            <a:pPr rtl="0"/>
            <a:r>
              <a:rPr lang="zh"/>
              <a:t>演示者姓名</a:t>
            </a:r>
          </a:p>
          <a:p>
            <a:pPr rtl="0"/>
            <a:r>
              <a:rPr lang="zh"/>
              <a:t>组织</a:t>
            </a:r>
          </a:p>
          <a:p>
            <a:pPr rtl="0"/>
            <a:r>
              <a:rPr lang="zh"/>
              <a:t>日期</a:t>
            </a:r>
          </a:p>
          <a:p>
            <a:pPr rtl="0"/>
            <a:r>
              <a:rPr lang="zh"/>
              <a:t>位置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97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5538" y="5584875"/>
            <a:ext cx="4389120" cy="127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453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您在确定利益相关方时的职责：</a:t>
            </a:r>
            <a:r>
              <a:rPr lang="en-US" dirty="0">
                <a:latin typeface="+mn-ea"/>
                <a:ea typeface="+mn-ea"/>
              </a:rPr>
              <a:t/>
            </a:r>
            <a:br>
              <a:rPr lang="en-US" dirty="0">
                <a:latin typeface="+mn-ea"/>
                <a:ea typeface="+mn-ea"/>
              </a:rPr>
            </a:br>
            <a:r>
              <a:rPr lang="zh" sz="3600" i="1" dirty="0">
                <a:latin typeface="+mn-ea"/>
                <a:ea typeface="+mn-ea"/>
              </a:rPr>
              <a:t>结构化利益相关方图谱示例</a:t>
            </a:r>
            <a:endParaRPr lang="en-US" sz="3600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5815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dirty="0"/>
              <a:t>为审查无下水管道厕所卫生处理标准</a:t>
            </a:r>
            <a:r>
              <a:rPr lang="en-US" altLang="zh" dirty="0"/>
              <a:t>(</a:t>
            </a:r>
            <a:r>
              <a:rPr lang="zh" dirty="0"/>
              <a:t>ISO 30500</a:t>
            </a:r>
            <a:r>
              <a:rPr lang="en-US" altLang="zh" dirty="0"/>
              <a:t>,</a:t>
            </a:r>
            <a:r>
              <a:rPr lang="zh" dirty="0"/>
              <a:t>ISO 24510</a:t>
            </a:r>
            <a:r>
              <a:rPr lang="en-US" altLang="zh" dirty="0"/>
              <a:t>,</a:t>
            </a:r>
            <a:r>
              <a:rPr lang="zh" dirty="0"/>
              <a:t>ISO 24511</a:t>
            </a:r>
            <a:r>
              <a:rPr lang="en-US" altLang="zh" dirty="0"/>
              <a:t>,</a:t>
            </a:r>
            <a:r>
              <a:rPr lang="zh" dirty="0"/>
              <a:t>ISO 24521</a:t>
            </a:r>
            <a:r>
              <a:rPr lang="en-US" altLang="zh" dirty="0"/>
              <a:t>),</a:t>
            </a:r>
            <a:r>
              <a:rPr lang="zh" dirty="0"/>
              <a:t>由非洲标准技术协作委员会NSB对等研讨会编制的结构化利益相关方图谱示例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63972"/>
            <a:ext cx="527685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830" y="1150299"/>
            <a:ext cx="3164828" cy="2070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186" y="3349762"/>
            <a:ext cx="3371485" cy="2321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48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252583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您在确定利益相关方时的职责：</a:t>
            </a:r>
            <a:r>
              <a:rPr lang="en-US" dirty="0">
                <a:latin typeface="+mn-ea"/>
                <a:ea typeface="+mn-ea"/>
              </a:rPr>
              <a:t/>
            </a:r>
            <a:br>
              <a:rPr lang="en-US" dirty="0">
                <a:latin typeface="+mn-ea"/>
                <a:ea typeface="+mn-ea"/>
              </a:rPr>
            </a:br>
            <a:r>
              <a:rPr lang="zh" sz="3600" i="1" dirty="0">
                <a:latin typeface="+mn-ea"/>
                <a:ea typeface="+mn-ea"/>
              </a:rPr>
              <a:t>结构化利益相关方图谱示例汇编</a:t>
            </a:r>
            <a:endParaRPr lang="en-US" sz="3600" dirty="0">
              <a:latin typeface="+mn-ea"/>
              <a:ea typeface="+mn-ea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BA6C38-34DC-456D-87C4-F7F67A45A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034415"/>
              </p:ext>
            </p:extLst>
          </p:nvPr>
        </p:nvGraphicFramePr>
        <p:xfrm>
          <a:off x="912476" y="1784428"/>
          <a:ext cx="9574191" cy="4175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270">
                  <a:extLst>
                    <a:ext uri="{9D8B030D-6E8A-4147-A177-3AD203B41FA5}">
                      <a16:colId xmlns:a16="http://schemas.microsoft.com/office/drawing/2014/main" val="1013665259"/>
                    </a:ext>
                  </a:extLst>
                </a:gridCol>
                <a:gridCol w="3693591">
                  <a:extLst>
                    <a:ext uri="{9D8B030D-6E8A-4147-A177-3AD203B41FA5}">
                      <a16:colId xmlns:a16="http://schemas.microsoft.com/office/drawing/2014/main" val="3618319917"/>
                    </a:ext>
                  </a:extLst>
                </a:gridCol>
                <a:gridCol w="3750330">
                  <a:extLst>
                    <a:ext uri="{9D8B030D-6E8A-4147-A177-3AD203B41FA5}">
                      <a16:colId xmlns:a16="http://schemas.microsoft.com/office/drawing/2014/main" val="1455641906"/>
                    </a:ext>
                  </a:extLst>
                </a:gridCol>
              </a:tblGrid>
              <a:tr h="2293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利益相关方</a:t>
                      </a:r>
                      <a:endParaRPr lang="ro-R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378" marT="9144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他们“为何加入”？</a:t>
                      </a:r>
                      <a:endParaRPr lang="ro-R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背景（兴趣和关注点）</a:t>
                      </a:r>
                      <a:endParaRPr lang="ro-R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378" marT="9144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他们的“获益”</a:t>
                      </a:r>
                      <a:endParaRPr lang="ro-R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标准的采用和实施</a:t>
                      </a:r>
                      <a:endParaRPr lang="ro-RO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378" marT="91440" marB="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92625"/>
                  </a:ext>
                </a:extLst>
              </a:tr>
              <a:tr h="54511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政府特定领域（医疗、水务与环境卫生、人类居住）和监管机构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负责根据他们的任务（通常较为细分，例如“根除传染病”）制定政策；通过采用和实施标准来预防劣质产品；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政策得以实施且具有合规性；社会和经济增长；降低医疗成本；优质产品带来的长期影响；创造就业机会，实现可持续发展目标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13709"/>
                  </a:ext>
                </a:extLst>
              </a:tr>
              <a:tr h="28905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最终用户（“消费者”）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易用性、可及性；维护与耐用性；隐私性/尊严、理想抱负等；个人卫生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提升生活质量；达到/满足基本需求；获得尊严、更健康的环境、实现愿望（社会流动性）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35487"/>
                  </a:ext>
                </a:extLst>
              </a:tr>
              <a:tr h="64030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国家标准机构（NSB）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贸易便利性；满足利益相关方的期望/履行其职责；个人/消费者协会/宣传团体达成共识；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有充分证据表明实现贸易便利、经济增长和社区福利改善；圆满完成授权的任务；纳入法规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2846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社区领导者、非政府组织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水安全、改善个人卫生、环境更加清洁；承认/实际履行授权 - 履行“承诺”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anchor="b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选民的认同；取得进展的证据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2116"/>
                  </a:ext>
                </a:extLst>
              </a:tr>
              <a:tr h="433892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无水厕所制造商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初始研发投资产生的收入/回报；市场渗透和市场份额；持续的产品/设计改进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进入广阔的市场；获得利润（投资回报率）；品牌资产；企业社会责任；声誉；业务增长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11247"/>
                  </a:ext>
                </a:extLst>
              </a:tr>
              <a:tr h="47594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CA（实验室）/合格评定机构/实施合作伙伴</a:t>
                      </a:r>
                      <a:endParaRPr lang="ro-RO" sz="105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设计的一致性；测试样品的安全性/可靠性认证、检验和测试实践在整个价值链标准化中得到完善定义；易于大规模实施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质量控制措施实施到位，坚持并始终如一的履行职责；获得来自其出资人（如SIDA）的收入支持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03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***大学/研究人员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一个重要的利益团体……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291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3637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b="1" dirty="0"/>
              <a:t>与利益相关方沟通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4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dirty="0">
                <a:latin typeface="+mn-ea"/>
                <a:ea typeface="+mn-ea"/>
              </a:rPr>
              <a:t>有效参与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904" y="1133495"/>
            <a:ext cx="5683392" cy="4963246"/>
          </a:xfrm>
        </p:spPr>
        <p:txBody>
          <a:bodyPr rtlCol="0"/>
          <a:lstStyle/>
          <a:p>
            <a:pPr marL="0" indent="0" rtl="0">
              <a:buNone/>
            </a:pPr>
            <a:r>
              <a:rPr lang="zh" sz="3200" b="1" dirty="0"/>
              <a:t>在与NSS利益相关方进行</a:t>
            </a:r>
            <a:r>
              <a:rPr lang="en-US" altLang="zh" sz="3200" b="1" dirty="0"/>
              <a:t/>
            </a:r>
            <a:br>
              <a:rPr lang="en-US" altLang="zh" sz="3200" b="1" dirty="0"/>
            </a:br>
            <a:r>
              <a:rPr lang="zh" sz="3200" b="1" dirty="0"/>
              <a:t>接洽时：</a:t>
            </a:r>
          </a:p>
          <a:p>
            <a:pPr rtl="0"/>
            <a:r>
              <a:rPr lang="zh" sz="2400" dirty="0"/>
              <a:t>展现联合国第6号可持续发展目标</a:t>
            </a:r>
            <a:r>
              <a:rPr lang="en-US" altLang="zh" sz="2400" dirty="0"/>
              <a:t/>
            </a:r>
            <a:br>
              <a:rPr lang="en-US" altLang="zh" sz="2400" dirty="0"/>
            </a:br>
            <a:r>
              <a:rPr lang="en-US" altLang="zh" sz="2400" dirty="0"/>
              <a:t>(</a:t>
            </a:r>
            <a:r>
              <a:rPr lang="zh" sz="2400" dirty="0"/>
              <a:t>UN SDG 6</a:t>
            </a:r>
            <a:r>
              <a:rPr lang="en-US" altLang="zh" sz="2400" dirty="0"/>
              <a:t>)</a:t>
            </a:r>
            <a:r>
              <a:rPr lang="zh" sz="2400" dirty="0"/>
              <a:t>、标准与国家优先事项之间的相互联系  </a:t>
            </a:r>
          </a:p>
          <a:p>
            <a:pPr rtl="0"/>
            <a:r>
              <a:rPr lang="zh" sz="2400" dirty="0"/>
              <a:t>确定利益相关方是否最适合参加：</a:t>
            </a:r>
          </a:p>
          <a:p>
            <a:pPr lvl="1" rtl="0"/>
            <a:r>
              <a:rPr lang="zh" dirty="0"/>
              <a:t>技术委员会</a:t>
            </a:r>
          </a:p>
          <a:p>
            <a:pPr lvl="1" rtl="0"/>
            <a:r>
              <a:rPr lang="zh" dirty="0"/>
              <a:t>信息或技术课程</a:t>
            </a:r>
          </a:p>
          <a:p>
            <a:pPr lvl="1" rtl="0"/>
            <a:r>
              <a:rPr lang="zh" dirty="0"/>
              <a:t>培训课程</a:t>
            </a:r>
          </a:p>
          <a:p>
            <a:pPr rtl="0"/>
            <a:r>
              <a:rPr lang="zh" sz="2400" dirty="0"/>
              <a:t>首次接触后，对利益相关方进行跟进：</a:t>
            </a:r>
          </a:p>
          <a:p>
            <a:pPr lvl="1" rtl="0"/>
            <a:r>
              <a:rPr lang="zh" dirty="0"/>
              <a:t>分享你的联系信息和资源，并计划在两周内再次联系。</a:t>
            </a:r>
          </a:p>
          <a:p>
            <a:pPr rtl="0"/>
            <a:r>
              <a:rPr lang="zh" sz="2400" dirty="0"/>
              <a:t>在Word或Excel文件中记录利益相关方及其参与度的情况</a:t>
            </a:r>
          </a:p>
          <a:p>
            <a:pPr marL="457200" lvl="1" indent="0" rtl="0">
              <a:buNone/>
            </a:pPr>
            <a:endParaRPr lang="en-US" dirty="0"/>
          </a:p>
          <a:p>
            <a:pPr rtl="0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4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b="1" dirty="0">
                <a:latin typeface="+mn-ea"/>
                <a:ea typeface="+mn-ea"/>
              </a:rPr>
              <a:t>影响力策略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388825"/>
            <a:ext cx="735489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zh" sz="240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如何让已确定的利益相关方作出承诺：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5CBA5F-93B3-4572-B7DB-CA90E8B51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75988"/>
              </p:ext>
            </p:extLst>
          </p:nvPr>
        </p:nvGraphicFramePr>
        <p:xfrm>
          <a:off x="838200" y="2033864"/>
          <a:ext cx="9458472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172">
                  <a:extLst>
                    <a:ext uri="{9D8B030D-6E8A-4147-A177-3AD203B41FA5}">
                      <a16:colId xmlns:a16="http://schemas.microsoft.com/office/drawing/2014/main" val="3135712533"/>
                    </a:ext>
                  </a:extLst>
                </a:gridCol>
                <a:gridCol w="2546431">
                  <a:extLst>
                    <a:ext uri="{9D8B030D-6E8A-4147-A177-3AD203B41FA5}">
                      <a16:colId xmlns:a16="http://schemas.microsoft.com/office/drawing/2014/main" val="3829768879"/>
                    </a:ext>
                  </a:extLst>
                </a:gridCol>
                <a:gridCol w="4902869">
                  <a:extLst>
                    <a:ext uri="{9D8B030D-6E8A-4147-A177-3AD203B41FA5}">
                      <a16:colId xmlns:a16="http://schemas.microsoft.com/office/drawing/2014/main" val="480833710"/>
                    </a:ext>
                  </a:extLst>
                </a:gridCol>
              </a:tblGrid>
              <a:tr h="645084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24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核心策略</a:t>
                      </a:r>
                      <a:r>
                        <a:rPr lang="en-US" sz="24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" sz="24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（领导最常用、最富成效的策略）</a:t>
                      </a:r>
                      <a:endParaRPr lang="ro-RO" sz="2400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182880" marT="182880" marB="182880" vert="vert27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理性说服</a:t>
                      </a:r>
                      <a:endParaRPr lang="ro-RO" sz="16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呼吁方可运用逻辑论据和事实证据来说服对方，表明提案或请求具有可行性，极有可能会实现任务目标。</a:t>
                      </a:r>
                      <a:endParaRPr lang="ro-RO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b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89293"/>
                  </a:ext>
                </a:extLst>
              </a:tr>
              <a:tr h="838278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富有感召力的恳切呼吁</a:t>
                      </a:r>
                      <a:endParaRPr lang="ro-RO" sz="16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由呼吁方提出请求或提案，通过表达其个人价值观、理想和抱负来发出呼吁，或通过提升对方的自信来激发热情。</a:t>
                      </a:r>
                      <a:endParaRPr lang="ro-RO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b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8756"/>
                  </a:ext>
                </a:extLst>
              </a:tr>
              <a:tr h="838278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商讨</a:t>
                      </a:r>
                      <a:endParaRPr lang="ro-RO" sz="16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呼吁方应努力让对方参与战略、活动或变革的规划，以获得对方的支持和帮助，或表示愿意修改某项提案，以解决对方的顾虑和建议。</a:t>
                      </a:r>
                      <a:endParaRPr lang="ro-RO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b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54021"/>
                  </a:ext>
                </a:extLst>
              </a:tr>
              <a:tr h="773845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合作</a:t>
                      </a:r>
                      <a:endParaRPr lang="ro-RO" sz="16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若对方同意执行请求或批准提议的变更，则呼吁方可提供相应的协助或必要的资源。</a:t>
                      </a:r>
                      <a:endParaRPr lang="ro-RO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91440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773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168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b="1" dirty="0">
                <a:latin typeface="+mn-ea"/>
                <a:ea typeface="+mn-ea"/>
              </a:rPr>
              <a:t>影响力策略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550919" cy="4351338"/>
          </a:xfrm>
        </p:spPr>
        <p:txBody>
          <a:bodyPr rtlCol="0"/>
          <a:lstStyle/>
          <a:p>
            <a:pPr rtl="0"/>
            <a:r>
              <a:rPr lang="zh" dirty="0"/>
              <a:t>探索与利益相关方接洽的其他策略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B835ED-4D8D-4383-8AD3-7D74B8E98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92363"/>
              </p:ext>
            </p:extLst>
          </p:nvPr>
        </p:nvGraphicFramePr>
        <p:xfrm>
          <a:off x="4832301" y="1431291"/>
          <a:ext cx="7003175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363">
                  <a:extLst>
                    <a:ext uri="{9D8B030D-6E8A-4147-A177-3AD203B41FA5}">
                      <a16:colId xmlns:a16="http://schemas.microsoft.com/office/drawing/2014/main" val="3135712533"/>
                    </a:ext>
                  </a:extLst>
                </a:gridCol>
                <a:gridCol w="1920889">
                  <a:extLst>
                    <a:ext uri="{9D8B030D-6E8A-4147-A177-3AD203B41FA5}">
                      <a16:colId xmlns:a16="http://schemas.microsoft.com/office/drawing/2014/main" val="3829768879"/>
                    </a:ext>
                  </a:extLst>
                </a:gridCol>
                <a:gridCol w="3619923">
                  <a:extLst>
                    <a:ext uri="{9D8B030D-6E8A-4147-A177-3AD203B41FA5}">
                      <a16:colId xmlns:a16="http://schemas.microsoft.com/office/drawing/2014/main" val="480833710"/>
                    </a:ext>
                  </a:extLst>
                </a:gridCol>
              </a:tblGrid>
              <a:tr h="731584">
                <a:tc rowSpan="7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补充策略</a:t>
                      </a:r>
                      <a:r>
                        <a:rPr lang="en-US" sz="16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zh" sz="1600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（通常与其他策略相结合） </a:t>
                      </a:r>
                      <a:endParaRPr lang="ro-RO" sz="1600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marT="0" marB="0" vert="vert270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迎合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在提出某种请求之前，呼吁方可利用夸赞、恭维、友好的行为或乐于倾囊相助的行为让对方心情愉悦，或表现出为对方着想的态度。</a:t>
                      </a:r>
                      <a:endParaRPr lang="ro-RO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89293"/>
                  </a:ext>
                </a:extLst>
              </a:tr>
              <a:tr h="526567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个人诉求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在提出某种请求之前，呼吁方可利用对方对其的忠诚或友情来感染对方。</a:t>
                      </a:r>
                      <a:endParaRPr lang="ro-RO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228756"/>
                  </a:ext>
                </a:extLst>
              </a:tr>
              <a:tr h="463061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交换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呼吁方可采取互惠互利的策略，即若对方能够帮助完成任务，则愿意在日后给予回报或承诺共享利益。</a:t>
                      </a:r>
                      <a:endParaRPr lang="ro-RO" sz="12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654021"/>
                  </a:ext>
                </a:extLst>
              </a:tr>
              <a:tr h="653143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合法化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呼吁方可通过行使权威或权利，或通过证明某项请求符合组织政策、规定、惯例或传统，确立请求的合法性。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097733"/>
                  </a:ext>
                </a:extLst>
              </a:tr>
              <a:tr h="513806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 dirty="0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建立联盟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呼吁方可求助于他人来劝说对方完成某事，或利用他人的支持说服对方同意。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68020"/>
                  </a:ext>
                </a:extLst>
              </a:tr>
              <a:tr h="526567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施加压力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呼吁方可通过要求、威胁、频繁检查或持续提醒等方式，强制对方完成其要求。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16615"/>
                  </a:ext>
                </a:extLst>
              </a:tr>
              <a:tr h="399451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b="1">
                          <a:solidFill>
                            <a:srgbClr val="0E328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告知利益</a:t>
                      </a:r>
                      <a:endParaRPr lang="ro-RO" sz="1200" b="1" dirty="0">
                        <a:solidFill>
                          <a:srgbClr val="0E328E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 anchor="ctr">
                    <a:lnL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tc>
                  <a:txBody>
                    <a:bodyPr/>
                    <a:lstStyle/>
                    <a:p>
                      <a:pPr marL="36195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呼吁方可向对方解释，为何执行请求或支持提案能让他获益，或有助于其职业生涯的发展。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5" marR="3135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497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761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b="1" dirty="0"/>
              <a:t>如何实现利益相关方的承诺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5270" cy="489585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" sz="2400" dirty="0"/>
              <a:t>请认真审思如何与利益相关方接洽，思索几项最佳方式，让他们在NSS标准审查和采用过程中充分参与，从而决心为实现目标而努力</a:t>
            </a:r>
          </a:p>
          <a:p>
            <a:pPr rtl="0">
              <a:lnSpc>
                <a:spcPct val="100000"/>
              </a:lnSpc>
            </a:pPr>
            <a:r>
              <a:rPr lang="zh" sz="2400" dirty="0"/>
              <a:t>斟酌每个利益相关方，确定其对NSS标准重要性的理解和同意程度。用右侧的表格可了解如何以最佳方式与利益相关方互动，以加深他们的理解。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DFA52E-51FE-4138-A2C9-E6CCCC5D4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7120"/>
              </p:ext>
            </p:extLst>
          </p:nvPr>
        </p:nvGraphicFramePr>
        <p:xfrm>
          <a:off x="5500320" y="1467161"/>
          <a:ext cx="6340581" cy="3842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110">
                  <a:extLst>
                    <a:ext uri="{9D8B030D-6E8A-4147-A177-3AD203B41FA5}">
                      <a16:colId xmlns:a16="http://schemas.microsoft.com/office/drawing/2014/main" val="38645114"/>
                    </a:ext>
                  </a:extLst>
                </a:gridCol>
                <a:gridCol w="533162">
                  <a:extLst>
                    <a:ext uri="{9D8B030D-6E8A-4147-A177-3AD203B41FA5}">
                      <a16:colId xmlns:a16="http://schemas.microsoft.com/office/drawing/2014/main" val="3367552610"/>
                    </a:ext>
                  </a:extLst>
                </a:gridCol>
                <a:gridCol w="2639028">
                  <a:extLst>
                    <a:ext uri="{9D8B030D-6E8A-4147-A177-3AD203B41FA5}">
                      <a16:colId xmlns:a16="http://schemas.microsoft.com/office/drawing/2014/main" val="3850643774"/>
                    </a:ext>
                  </a:extLst>
                </a:gridCol>
                <a:gridCol w="2523281">
                  <a:extLst>
                    <a:ext uri="{9D8B030D-6E8A-4147-A177-3AD203B41FA5}">
                      <a16:colId xmlns:a16="http://schemas.microsoft.com/office/drawing/2014/main" val="4025836500"/>
                    </a:ext>
                  </a:extLst>
                </a:gridCol>
              </a:tblGrid>
              <a:tr h="522292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理解</a:t>
                      </a:r>
                      <a:endParaRPr lang="ro-R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同意</a:t>
                      </a:r>
                      <a:endParaRPr lang="ro-RO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76073"/>
                  </a:ext>
                </a:extLst>
              </a:tr>
              <a:tr h="319504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o-RO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抗拒/挑战</a:t>
                      </a:r>
                      <a:endParaRPr lang="ro-RO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914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0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同意/支持</a:t>
                      </a:r>
                      <a:endParaRPr lang="ro-RO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9144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8864"/>
                  </a:ext>
                </a:extLst>
              </a:tr>
              <a:tr h="1469092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理解</a:t>
                      </a:r>
                      <a:endParaRPr lang="ro-RO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91440" vert="vert2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真诚、倾听、理解，并了解他们的顾虑，不要以“推销”的方式提出解决方案（对于高风险利益相关方）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2743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培养、支持及鼓励他们向他人进行宣传/支持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2743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866247"/>
                  </a:ext>
                </a:extLst>
              </a:tr>
              <a:tr h="1481927">
                <a:tc vMerge="1">
                  <a:txBody>
                    <a:bodyPr/>
                    <a:lstStyle/>
                    <a:p>
                      <a:pPr rtl="0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0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不理解</a:t>
                      </a:r>
                      <a:endParaRPr lang="ro-RO" sz="10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91440" vert="vert27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致力于加深他们的理解（并了解他们自身面临的阻力/顾虑）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o-R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随时保持联系，并考查理解情况，通过商讨和考查/验证假设的方式加深理解（对于高风险利益相关方）</a:t>
                      </a:r>
                      <a:endParaRPr lang="ro-RO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7422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782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dirty="0">
                <a:latin typeface="+mn-ea"/>
                <a:ea typeface="+mn-ea"/>
              </a:rPr>
              <a:t>终点线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2" y="1045448"/>
            <a:ext cx="5439844" cy="4352544"/>
          </a:xfrm>
        </p:spPr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" b="1" dirty="0"/>
              <a:t>这项事业永无止境！</a:t>
            </a:r>
          </a:p>
          <a:p>
            <a:pPr rtl="0">
              <a:lnSpc>
                <a:spcPct val="100000"/>
              </a:lnSpc>
            </a:pPr>
            <a:r>
              <a:rPr lang="zh" dirty="0"/>
              <a:t>在国家审查之前与利益相关方建立紧密联系</a:t>
            </a:r>
            <a:r>
              <a:rPr lang="en-US" altLang="zh" dirty="0"/>
              <a:t>,</a:t>
            </a:r>
            <a:r>
              <a:rPr lang="zh" dirty="0"/>
              <a:t>将为NSS标准的审查、采用和实施提升价值和影响力。 </a:t>
            </a:r>
          </a:p>
          <a:p>
            <a:pPr rtl="0">
              <a:lnSpc>
                <a:spcPct val="100000"/>
              </a:lnSpc>
            </a:pPr>
            <a:r>
              <a:rPr lang="zh" dirty="0"/>
              <a:t>标准的发布和采用并不意味着您的承诺就此完结：</a:t>
            </a:r>
          </a:p>
          <a:p>
            <a:pPr lvl="1" rtl="0">
              <a:lnSpc>
                <a:spcPct val="100000"/>
              </a:lnSpc>
            </a:pPr>
            <a:r>
              <a:rPr lang="zh" dirty="0"/>
              <a:t>要确保与适当人员保持联系</a:t>
            </a:r>
            <a:r>
              <a:rPr lang="en-US" altLang="zh" dirty="0"/>
              <a:t>,</a:t>
            </a:r>
            <a:r>
              <a:rPr lang="zh" dirty="0"/>
              <a:t>以见证这些标准在贵国贯彻落实。 </a:t>
            </a:r>
          </a:p>
          <a:p>
            <a:pPr lvl="1" rtl="0">
              <a:lnSpc>
                <a:spcPct val="100000"/>
              </a:lnSpc>
            </a:pPr>
            <a:r>
              <a:rPr lang="zh" dirty="0"/>
              <a:t>对利益相关方进行跟进</a:t>
            </a:r>
            <a:r>
              <a:rPr lang="en-US" altLang="zh" dirty="0"/>
              <a:t>,</a:t>
            </a:r>
            <a:r>
              <a:rPr lang="zh" dirty="0"/>
              <a:t>在实施过程中给予有力支持。</a:t>
            </a:r>
          </a:p>
          <a:p>
            <a:pPr lvl="1" rtl="0">
              <a:lnSpc>
                <a:spcPct val="100000"/>
              </a:lnSpc>
            </a:pPr>
            <a:r>
              <a:rPr lang="zh" dirty="0"/>
              <a:t>通过举办信息和技术课程</a:t>
            </a:r>
            <a:r>
              <a:rPr lang="en-US" altLang="zh" dirty="0"/>
              <a:t>,</a:t>
            </a:r>
            <a:r>
              <a:rPr lang="zh" dirty="0"/>
              <a:t>继续共享知识。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65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74B88-AC1D-304E-BB64-6CE36FF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C9B942C-3A6E-8443-9ACD-7C57D473DE2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959969" y="4958863"/>
            <a:ext cx="4088596" cy="904055"/>
          </a:xfrm>
        </p:spPr>
        <p:txBody>
          <a:bodyPr rtlCol="0">
            <a:normAutofit/>
          </a:bodyPr>
          <a:lstStyle/>
          <a:p>
            <a:pPr rtl="0"/>
            <a:r>
              <a:rPr lang="en-US" altLang="zh" dirty="0">
                <a:hlinkClick r:id="rId4"/>
              </a:rPr>
              <a:t>https://sanitation.ansi.org/</a:t>
            </a:r>
            <a:endParaRPr lang="en-US" dirty="0"/>
          </a:p>
          <a:p>
            <a:pPr rtl="0"/>
            <a:r>
              <a:rPr lang="en-US" altLang="zh" dirty="0"/>
              <a:t>sanitation@ansi.org</a:t>
            </a: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A44968C3-74C4-4379-B33F-257A1D9082BA}"/>
              </a:ext>
            </a:extLst>
          </p:cNvPr>
          <p:cNvSpPr txBox="1">
            <a:spLocks/>
          </p:cNvSpPr>
          <p:nvPr/>
        </p:nvSpPr>
        <p:spPr>
          <a:xfrm>
            <a:off x="96128" y="514083"/>
            <a:ext cx="5307145" cy="1107983"/>
          </a:xfrm>
        </p:spPr>
        <p:txBody>
          <a:bodyPr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rgbClr val="0A55A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" sz="2000" b="1"/>
              <a:t>存在疑问或有何意见？欢迎发送电子邮件至： </a:t>
            </a:r>
          </a:p>
          <a:p>
            <a:pPr algn="l"/>
            <a:r>
              <a:rPr lang="zh" sz="2000"/>
              <a:t>sanitation@ansi.org</a:t>
            </a:r>
            <a:endParaRPr lang="zh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788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3" y="2515235"/>
            <a:ext cx="3183543" cy="1325880"/>
          </a:xfrm>
        </p:spPr>
        <p:txBody>
          <a:bodyPr rtlCol="0">
            <a:normAutofit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国家标准机构的作用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904" y="189411"/>
            <a:ext cx="5683392" cy="5799909"/>
          </a:xfrm>
        </p:spPr>
        <p:txBody>
          <a:bodyPr rtlCol="0"/>
          <a:lstStyle/>
          <a:p>
            <a:pPr marL="0" indent="0" rtl="0">
              <a:lnSpc>
                <a:spcPct val="100000"/>
              </a:lnSpc>
              <a:buNone/>
            </a:pPr>
            <a:r>
              <a:rPr lang="zh" sz="3200" b="1" dirty="0"/>
              <a:t>在各国对ISO无下水管道厕所卫生处理（NSS）标准进行审查之前，请认真思考： </a:t>
            </a:r>
          </a:p>
          <a:p>
            <a:pPr rtl="0">
              <a:lnSpc>
                <a:spcPct val="100000"/>
              </a:lnSpc>
            </a:pPr>
            <a:r>
              <a:rPr lang="zh" sz="3200" dirty="0"/>
              <a:t>贵国国家标准机构（NSB）</a:t>
            </a:r>
            <a:r>
              <a:rPr lang="en-US" altLang="zh" sz="3200" dirty="0"/>
              <a:t/>
            </a:r>
            <a:br>
              <a:rPr lang="en-US" altLang="zh" sz="3200" dirty="0"/>
            </a:br>
            <a:r>
              <a:rPr lang="zh" sz="3200" dirty="0"/>
              <a:t>有哪些优先事项：</a:t>
            </a:r>
          </a:p>
          <a:p>
            <a:pPr lvl="1" rtl="0">
              <a:lnSpc>
                <a:spcPct val="100000"/>
              </a:lnSpc>
            </a:pPr>
            <a:r>
              <a:rPr lang="zh" sz="2800" dirty="0"/>
              <a:t>此时能否提出新的审查标准？ </a:t>
            </a:r>
          </a:p>
          <a:p>
            <a:pPr lvl="1" rtl="0">
              <a:lnSpc>
                <a:spcPct val="100000"/>
              </a:lnSpc>
            </a:pPr>
            <a:r>
              <a:rPr lang="zh" sz="2800" dirty="0"/>
              <a:t>是否需要提议将NSS审查纳入明年的优先事项？</a:t>
            </a:r>
          </a:p>
          <a:p>
            <a:pPr lvl="1" rtl="0">
              <a:lnSpc>
                <a:spcPct val="100000"/>
              </a:lnSpc>
            </a:pPr>
            <a:r>
              <a:rPr lang="zh" sz="2800" dirty="0"/>
              <a:t>是否需要相关部委或利益相关方的支持来执行审查？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dirty="0">
                <a:latin typeface="+mn-ea"/>
                <a:ea typeface="+mn-ea"/>
              </a:rPr>
              <a:t>技术委员会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904" y="1407027"/>
            <a:ext cx="5683392" cy="3542296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zh" sz="3600" dirty="0"/>
              <a:t>贵国的国家标准机构（NSB）是否设有与卫生或WASH领域相关的技术委员会（TC）？ </a:t>
            </a:r>
          </a:p>
          <a:p>
            <a:pPr rtl="0">
              <a:lnSpc>
                <a:spcPct val="100000"/>
              </a:lnSpc>
            </a:pPr>
            <a:r>
              <a:rPr lang="zh" sz="3600" dirty="0"/>
              <a:t>在该委员会中是否拥有无下水管道厕所卫生处理方面的专家？</a:t>
            </a:r>
          </a:p>
          <a:p>
            <a:pPr lvl="1" rtl="0">
              <a:lnSpc>
                <a:spcPct val="100000"/>
              </a:lnSpc>
            </a:pPr>
            <a:r>
              <a:rPr lang="zh" sz="3200" dirty="0"/>
              <a:t>是否需要招聘专家？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60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技术委员会中WASH领域专家的重要性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2" y="1087918"/>
            <a:ext cx="5683392" cy="4682163"/>
          </a:xfrm>
        </p:spPr>
        <p:txBody>
          <a:bodyPr rtlCol="0"/>
          <a:lstStyle/>
          <a:p>
            <a:pPr rtl="0"/>
            <a:r>
              <a:rPr lang="zh" sz="3200" dirty="0"/>
              <a:t>农村和城市地区的WASH领域专家对当地情况和现实都有着深入的了解。</a:t>
            </a:r>
          </a:p>
          <a:p>
            <a:pPr rtl="0"/>
            <a:r>
              <a:rPr lang="zh" sz="3200" dirty="0"/>
              <a:t>WASH领域的专家可以向相关部委和NSB领导层证明采用NSS标准的必要性，并为国家审查提供支持。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3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423" y="2515235"/>
            <a:ext cx="2565234" cy="1325880"/>
          </a:xfrm>
        </p:spPr>
        <p:txBody>
          <a:bodyPr rtlCol="0">
            <a:normAutofit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确定利益相关方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904" y="3078020"/>
            <a:ext cx="5683392" cy="2895902"/>
          </a:xfrm>
        </p:spPr>
        <p:txBody>
          <a:bodyPr numCol="2" rtlCol="0"/>
          <a:lstStyle/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NGO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各部委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地方政府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学术界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私营部门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工程公司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咨询机构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监管机构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制造商、供应商及下游价值链支持者</a:t>
            </a:r>
          </a:p>
          <a:p>
            <a:pPr lvl="1" rtl="0">
              <a:buFont typeface="Arial" panose="020B0604020202020204" pitchFamily="34" charset="0"/>
              <a:buChar char="•"/>
            </a:pPr>
            <a:r>
              <a:rPr lang="zh" dirty="0"/>
              <a:t>房地产开发商、生态地产和绿色建筑业主和开发商 </a:t>
            </a:r>
          </a:p>
          <a:p>
            <a:pPr lvl="1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79" y="720328"/>
            <a:ext cx="5683392" cy="1466977"/>
          </a:xfrm>
          <a:prstGeom prst="rect">
            <a:avLst/>
          </a:prstGeom>
          <a:noFill/>
        </p:spPr>
        <p:txBody>
          <a:bodyPr lIns="0" tIns="0" rIns="0" bIns="0"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＋"/>
              <a:defRPr sz="28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 sz="24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 sz="20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 sz="18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55A3"/>
              </a:buClr>
              <a:buSzPct val="75000"/>
              <a:buFont typeface="PingFang SC Regular" panose="020B0400000000000000" pitchFamily="34" charset="-122"/>
              <a:buChar char="﹣"/>
              <a:defRPr sz="1800" kern="1200">
                <a:solidFill>
                  <a:srgbClr val="0A55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PingFang SC Regular" panose="020B0400000000000000" pitchFamily="34" charset="-122"/>
              <a:buNone/>
            </a:pPr>
            <a:r>
              <a:rPr lang="zh" sz="3600" b="1" dirty="0"/>
              <a:t>确定不同领域的利益相关方</a:t>
            </a:r>
          </a:p>
          <a:p>
            <a:pPr rtl="0"/>
            <a:r>
              <a:rPr lang="zh" sz="3600" dirty="0"/>
              <a:t>鼓励技术委员会成员借助其人脉网络</a:t>
            </a:r>
          </a:p>
          <a:p>
            <a:pPr rtl="0"/>
            <a:r>
              <a:rPr lang="zh" sz="3600" dirty="0"/>
              <a:t>利益相关方可能包括：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78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" b="1" dirty="0"/>
              <a:t>确定利益相关方</a:t>
            </a:r>
          </a:p>
          <a:p>
            <a:pPr rt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25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5538" y="5584875"/>
            <a:ext cx="4389120" cy="127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" dirty="0">
                <a:latin typeface="+mn-ea"/>
                <a:ea typeface="+mn-ea"/>
              </a:rPr>
              <a:t>您在确定利益相关方时的职责：</a:t>
            </a:r>
            <a:r>
              <a:rPr lang="en-US" dirty="0">
                <a:latin typeface="+mn-ea"/>
                <a:ea typeface="+mn-ea"/>
              </a:rPr>
              <a:t/>
            </a:r>
            <a:br>
              <a:rPr lang="en-US" dirty="0">
                <a:latin typeface="+mn-ea"/>
                <a:ea typeface="+mn-ea"/>
              </a:rPr>
            </a:br>
            <a:r>
              <a:rPr lang="zh" i="1" dirty="0">
                <a:latin typeface="+mn-ea"/>
                <a:ea typeface="+mn-ea"/>
              </a:rPr>
              <a:t>可视化利益相关方图谱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3344713"/>
              </p:ext>
            </p:extLst>
          </p:nvPr>
        </p:nvGraphicFramePr>
        <p:xfrm>
          <a:off x="838201" y="1690688"/>
          <a:ext cx="11161541" cy="519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027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5538" y="5584875"/>
            <a:ext cx="4389120" cy="1273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2543" cy="1325563"/>
          </a:xfrm>
        </p:spPr>
        <p:txBody>
          <a:bodyPr rtlCol="0">
            <a:normAutofit/>
          </a:bodyPr>
          <a:lstStyle/>
          <a:p>
            <a:pPr rtl="0"/>
            <a:r>
              <a:rPr lang="zh" dirty="0">
                <a:latin typeface="+mn-ea"/>
                <a:ea typeface="+mn-ea"/>
              </a:rPr>
              <a:t>您在确定利益相关方时的职责：</a:t>
            </a:r>
            <a:r>
              <a:rPr lang="en-US" dirty="0">
                <a:latin typeface="+mn-ea"/>
                <a:ea typeface="+mn-ea"/>
              </a:rPr>
              <a:t/>
            </a:r>
            <a:br>
              <a:rPr lang="en-US" dirty="0">
                <a:latin typeface="+mn-ea"/>
                <a:ea typeface="+mn-ea"/>
              </a:rPr>
            </a:br>
            <a:r>
              <a:rPr lang="zh" i="1" dirty="0">
                <a:latin typeface="+mn-ea"/>
                <a:ea typeface="+mn-ea"/>
              </a:rPr>
              <a:t>可视化利益相关方图谱示例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117"/>
          <a:stretch/>
        </p:blipFill>
        <p:spPr>
          <a:xfrm>
            <a:off x="838200" y="1868291"/>
            <a:ext cx="4975336" cy="3538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5215" y="1868291"/>
            <a:ext cx="4658585" cy="3538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5815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" sz="2000" dirty="0"/>
              <a:t>为审查无下水管道厕所卫生处理标准</a:t>
            </a:r>
            <a:r>
              <a:rPr lang="en-US" altLang="zh" sz="2000" dirty="0"/>
              <a:t>(</a:t>
            </a:r>
            <a:r>
              <a:rPr lang="zh" sz="2000" dirty="0"/>
              <a:t>ISO 30500</a:t>
            </a:r>
            <a:r>
              <a:rPr lang="en-US" altLang="zh" sz="2000" dirty="0"/>
              <a:t>,</a:t>
            </a:r>
            <a:r>
              <a:rPr lang="zh" sz="2000" dirty="0"/>
              <a:t>ISO 24510</a:t>
            </a:r>
            <a:r>
              <a:rPr lang="en-US" altLang="zh" sz="2000" dirty="0"/>
              <a:t>,</a:t>
            </a:r>
            <a:r>
              <a:rPr lang="zh" sz="2000" dirty="0"/>
              <a:t>ISO 24511</a:t>
            </a:r>
            <a:r>
              <a:rPr lang="en-US" altLang="zh" sz="2000" dirty="0"/>
              <a:t>,</a:t>
            </a:r>
            <a:r>
              <a:rPr lang="zh" sz="2000" dirty="0"/>
              <a:t>ISO 24521</a:t>
            </a:r>
            <a:r>
              <a:rPr lang="en-US" altLang="zh" sz="2000" dirty="0"/>
              <a:t>),</a:t>
            </a:r>
            <a:r>
              <a:rPr lang="zh" sz="2000" dirty="0"/>
              <a:t>由非洲标准技术协作委员会NSB对等研讨会编制的可视化利益相关方图谱示例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61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82" y="365125"/>
            <a:ext cx="10515600" cy="1325563"/>
          </a:xfrm>
        </p:spPr>
        <p:txBody>
          <a:bodyPr rtlCol="0"/>
          <a:lstStyle/>
          <a:p>
            <a:pPr rtl="0"/>
            <a:r>
              <a:rPr lang="zh" dirty="0">
                <a:latin typeface="+mn-ea"/>
                <a:ea typeface="+mn-ea"/>
              </a:rPr>
              <a:t>您在确定利益相关方时的职责：</a:t>
            </a:r>
            <a:r>
              <a:rPr lang="en-US" dirty="0">
                <a:latin typeface="+mn-ea"/>
                <a:ea typeface="+mn-ea"/>
              </a:rPr>
              <a:t/>
            </a:r>
            <a:br>
              <a:rPr lang="en-US" dirty="0">
                <a:latin typeface="+mn-ea"/>
                <a:ea typeface="+mn-ea"/>
              </a:rPr>
            </a:br>
            <a:r>
              <a:rPr lang="zh" i="1" dirty="0">
                <a:latin typeface="+mn-ea"/>
                <a:ea typeface="+mn-ea"/>
              </a:rPr>
              <a:t>结构化利益相关方图谱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B7275-42E7-9344-8EE7-3495E2503A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591510" y="2792119"/>
            <a:ext cx="5774452" cy="3906593"/>
          </a:xfrm>
        </p:spPr>
        <p:txBody>
          <a:bodyPr rtlCol="0"/>
          <a:lstStyle/>
          <a:p>
            <a:pPr rtl="0"/>
            <a:r>
              <a:rPr lang="zh" dirty="0"/>
              <a:t>制作表格</a:t>
            </a:r>
          </a:p>
          <a:p>
            <a:pPr rtl="0"/>
            <a:r>
              <a:rPr lang="zh" dirty="0"/>
              <a:t>各利益相关方的兴趣和动机是什么？</a:t>
            </a:r>
          </a:p>
          <a:p>
            <a:pPr rtl="0"/>
            <a:r>
              <a:rPr lang="zh" dirty="0"/>
              <a:t>在成功采用/实施标准的过程中</a:t>
            </a:r>
            <a:r>
              <a:rPr lang="en-US" altLang="zh" dirty="0"/>
              <a:t>,</a:t>
            </a:r>
            <a:br>
              <a:rPr lang="en-US" altLang="zh" dirty="0"/>
            </a:br>
            <a:r>
              <a:rPr lang="zh" dirty="0"/>
              <a:t>他们能够“赢得”什么</a:t>
            </a:r>
            <a:r>
              <a:rPr lang="en-US" altLang="zh" dirty="0"/>
              <a:t>,</a:t>
            </a:r>
            <a:r>
              <a:rPr lang="zh" dirty="0"/>
              <a:t>既得利益又是什么？</a:t>
            </a:r>
          </a:p>
          <a:p>
            <a:pPr rtl="0"/>
            <a:r>
              <a:rPr lang="zh" dirty="0"/>
              <a:t>确定当前战略</a:t>
            </a:r>
            <a:r>
              <a:rPr lang="en-US" altLang="zh" dirty="0"/>
              <a:t>,</a:t>
            </a:r>
            <a:r>
              <a:rPr lang="zh" dirty="0"/>
              <a:t>以推动这些利益相关方加入技术委员会、信息课程及获得培训机会 </a:t>
            </a:r>
          </a:p>
          <a:p>
            <a:pPr rtl="0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8588049"/>
              </p:ext>
            </p:extLst>
          </p:nvPr>
        </p:nvGraphicFramePr>
        <p:xfrm>
          <a:off x="6543040" y="3361079"/>
          <a:ext cx="5516880" cy="2530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279941770"/>
                    </a:ext>
                  </a:extLst>
                </a:gridCol>
                <a:gridCol w="1488440">
                  <a:extLst>
                    <a:ext uri="{9D8B030D-6E8A-4147-A177-3AD203B41FA5}">
                      <a16:colId xmlns:a16="http://schemas.microsoft.com/office/drawing/2014/main" val="2279602110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138373276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1240066735"/>
                    </a:ext>
                  </a:extLst>
                </a:gridCol>
              </a:tblGrid>
              <a:tr h="1708761">
                <a:tc>
                  <a:txBody>
                    <a:bodyPr/>
                    <a:lstStyle/>
                    <a:p>
                      <a:pPr rtl="0"/>
                      <a:r>
                        <a:rPr lang="zh" dirty="0"/>
                        <a:t>利益相关方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r>
                        <a:rPr lang="zh" b="1" dirty="0"/>
                        <a:t>他们对于ISO 30500/ISO 24521标准的兴趣点和关注点是什么？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r>
                        <a:rPr lang="zh" dirty="0"/>
                        <a:t>采用标准后，他们可以“赢得”什么</a:t>
                      </a:r>
                      <a:r>
                        <a:rPr lang="en-US" altLang="zh" dirty="0"/>
                        <a:t>,</a:t>
                      </a:r>
                      <a:r>
                        <a:rPr lang="zh" dirty="0"/>
                        <a:t>同时会产生哪些影响？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r>
                        <a:rPr lang="zh" dirty="0"/>
                        <a:t>可以采取哪些策略</a:t>
                      </a:r>
                      <a:r>
                        <a:rPr lang="en-US" altLang="zh" dirty="0"/>
                        <a:t>,</a:t>
                      </a:r>
                      <a:r>
                        <a:rPr lang="zh" dirty="0"/>
                        <a:t>呼吁他们做出决定？</a:t>
                      </a:r>
                      <a:endParaRPr lang="en-US" dirty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801000171"/>
                  </a:ext>
                </a:extLst>
              </a:tr>
              <a:tr h="410777">
                <a:tc>
                  <a:txBody>
                    <a:bodyPr/>
                    <a:lstStyle/>
                    <a:p>
                      <a:pPr rtl="0"/>
                      <a:r>
                        <a:rPr lang="zh"/>
                        <a:t>示例1 </a:t>
                      </a:r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18692158"/>
                  </a:ext>
                </a:extLst>
              </a:tr>
              <a:tr h="410777">
                <a:tc>
                  <a:txBody>
                    <a:bodyPr/>
                    <a:lstStyle/>
                    <a:p>
                      <a:pPr rtl="0"/>
                      <a:r>
                        <a:rPr lang="zh"/>
                        <a:t>示例2</a:t>
                      </a:r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 marL="45057" marR="45057"/>
                </a:tc>
                <a:extLst>
                  <a:ext uri="{0D108BD9-81ED-4DB2-BD59-A6C34878D82A}">
                    <a16:rowId xmlns:a16="http://schemas.microsoft.com/office/drawing/2014/main" val="26593456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0782" y="1764350"/>
            <a:ext cx="11005624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" sz="2800" b="1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现在</a:t>
            </a:r>
            <a:r>
              <a:rPr lang="en-US" altLang="zh" sz="2800" b="1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" sz="2800" b="1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您已清晰列出了利益相关方</a:t>
            </a:r>
            <a:r>
              <a:rPr lang="en-US" altLang="zh" sz="2800" b="1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" sz="2800" b="1" dirty="0">
                <a:solidFill>
                  <a:srgbClr val="0A55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下一步要确定每个利益相关方可从NSS标准中获得哪些收益。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60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</TotalTime>
  <Words>4290</Words>
  <Application>Microsoft Office PowerPoint</Application>
  <PresentationFormat>Widescreen</PresentationFormat>
  <Paragraphs>233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Microsoft Sans Serif</vt:lpstr>
      <vt:lpstr>PingFang SC Regular</vt:lpstr>
      <vt:lpstr>1_Office Theme</vt:lpstr>
      <vt:lpstr>在开展国家审查之前,与WASH领域的各部门深入接触</vt:lpstr>
      <vt:lpstr>国家标准机构的作用</vt:lpstr>
      <vt:lpstr>技术委员会</vt:lpstr>
      <vt:lpstr>技术委员会中WASH领域专家的重要性</vt:lpstr>
      <vt:lpstr>确定利益相关方</vt:lpstr>
      <vt:lpstr>PowerPoint Presentation</vt:lpstr>
      <vt:lpstr>您在确定利益相关方时的职责： 可视化利益相关方图谱</vt:lpstr>
      <vt:lpstr>您在确定利益相关方时的职责： 可视化利益相关方图谱示例</vt:lpstr>
      <vt:lpstr>您在确定利益相关方时的职责： 结构化利益相关方图谱</vt:lpstr>
      <vt:lpstr>您在确定利益相关方时的职责： 结构化利益相关方图谱示例</vt:lpstr>
      <vt:lpstr>您在确定利益相关方时的职责： 结构化利益相关方图谱示例汇编</vt:lpstr>
      <vt:lpstr>PowerPoint Presentation</vt:lpstr>
      <vt:lpstr>有效参与</vt:lpstr>
      <vt:lpstr>影响力策略</vt:lpstr>
      <vt:lpstr>影响力策略</vt:lpstr>
      <vt:lpstr>如何实现利益相关方的承诺</vt:lpstr>
      <vt:lpstr>终点线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Attiya Sayyed</dc:creator>
  <cp:lastModifiedBy>Attiya Sayyed</cp:lastModifiedBy>
  <cp:revision>81</cp:revision>
  <dcterms:created xsi:type="dcterms:W3CDTF">2020-02-04T19:01:50Z</dcterms:created>
  <dcterms:modified xsi:type="dcterms:W3CDTF">2020-09-28T20:31:19Z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B2540125-7700-482A-ACDF-B6CC5CFDABBC</vt:lpwstr>
  </property>
  <property fmtid="{D5CDD505-2E9C-101B-9397-08002B2CF9AE}" pid="3" name="ArticulatePath">
    <vt:lpwstr>Engaging WASH Sector Actors Before National Review</vt:lpwstr>
  </property>
</Properties>
</file>