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48" r:id="rId2"/>
  </p:sldMasterIdLst>
  <p:notesMasterIdLst>
    <p:notesMasterId r:id="rId36"/>
  </p:notesMasterIdLst>
  <p:sldIdLst>
    <p:sldId id="299" r:id="rId3"/>
    <p:sldId id="300" r:id="rId4"/>
    <p:sldId id="260" r:id="rId5"/>
    <p:sldId id="267" r:id="rId6"/>
    <p:sldId id="268" r:id="rId7"/>
    <p:sldId id="269" r:id="rId8"/>
    <p:sldId id="298" r:id="rId9"/>
    <p:sldId id="270" r:id="rId10"/>
    <p:sldId id="271" r:id="rId11"/>
    <p:sldId id="278" r:id="rId12"/>
    <p:sldId id="275" r:id="rId13"/>
    <p:sldId id="277" r:id="rId14"/>
    <p:sldId id="274" r:id="rId15"/>
    <p:sldId id="279" r:id="rId16"/>
    <p:sldId id="280" r:id="rId17"/>
    <p:sldId id="257" r:id="rId18"/>
    <p:sldId id="281" r:id="rId19"/>
    <p:sldId id="282" r:id="rId20"/>
    <p:sldId id="283" r:id="rId21"/>
    <p:sldId id="284" r:id="rId22"/>
    <p:sldId id="285" r:id="rId23"/>
    <p:sldId id="287" r:id="rId24"/>
    <p:sldId id="286" r:id="rId25"/>
    <p:sldId id="288" r:id="rId26"/>
    <p:sldId id="289" r:id="rId27"/>
    <p:sldId id="264" r:id="rId28"/>
    <p:sldId id="290" r:id="rId29"/>
    <p:sldId id="291" r:id="rId30"/>
    <p:sldId id="293" r:id="rId31"/>
    <p:sldId id="294" r:id="rId32"/>
    <p:sldId id="296" r:id="rId33"/>
    <p:sldId id="292" r:id="rId34"/>
    <p:sldId id="297"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1pPr>
    <a:lvl2pPr marL="0" marR="0" indent="228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2pPr>
    <a:lvl3pPr marL="0" marR="0" indent="457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3pPr>
    <a:lvl4pPr marL="0" marR="0" indent="685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4pPr>
    <a:lvl5pPr marL="0" marR="0" indent="9144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5pPr>
    <a:lvl6pPr marL="0" marR="0" indent="11430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6pPr>
    <a:lvl7pPr marL="0" marR="0" indent="1371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7pPr>
    <a:lvl8pPr marL="0" marR="0" indent="1600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8pPr>
    <a:lvl9pPr marL="0" marR="0" indent="1828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EBC"/>
    <a:srgbClr val="2893C1"/>
    <a:srgbClr val="CAE9EC"/>
    <a:srgbClr val="E30613"/>
    <a:srgbClr val="CD3A28"/>
    <a:srgbClr val="5088BE"/>
    <a:srgbClr val="575B65"/>
    <a:srgbClr val="D64D3A"/>
    <a:srgbClr val="A27DC2"/>
    <a:srgbClr val="5AC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7676" autoAdjust="0"/>
  </p:normalViewPr>
  <p:slideViewPr>
    <p:cSldViewPr snapToGrid="0">
      <p:cViewPr varScale="1">
        <p:scale>
          <a:sx n="20" d="100"/>
          <a:sy n="20" d="100"/>
        </p:scale>
        <p:origin x="45" y="114"/>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115" d="100"/>
          <a:sy n="115" d="100"/>
        </p:scale>
        <p:origin x="42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79049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62118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128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890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61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Champ d’application des POCOSA: ventes, diffusion et reproduction et droits d’auteur</a:t>
            </a:r>
          </a:p>
        </p:txBody>
      </p:sp>
    </p:spTree>
    <p:extLst>
      <p:ext uri="{BB962C8B-B14F-4D97-AF65-F5344CB8AC3E}">
        <p14:creationId xmlns:p14="http://schemas.microsoft.com/office/powerpoint/2010/main" val="198859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noProof="0" dirty="0"/>
              <a:t>Les produits couverts par POCOSA comprennent : les publications ISO, les adoptions nationales et d’autres travaux (comme, par exemple, les sites internet, vidéos, manuels, fils d’actualités…)</a:t>
            </a:r>
          </a:p>
        </p:txBody>
      </p:sp>
    </p:spTree>
    <p:extLst>
      <p:ext uri="{BB962C8B-B14F-4D97-AF65-F5344CB8AC3E}">
        <p14:creationId xmlns:p14="http://schemas.microsoft.com/office/powerpoint/2010/main" val="89240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39367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008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Tree>
    <p:extLst>
      <p:ext uri="{BB962C8B-B14F-4D97-AF65-F5344CB8AC3E}">
        <p14:creationId xmlns:p14="http://schemas.microsoft.com/office/powerpoint/2010/main" val="233736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Tree>
    <p:extLst>
      <p:ext uri="{BB962C8B-B14F-4D97-AF65-F5344CB8AC3E}">
        <p14:creationId xmlns:p14="http://schemas.microsoft.com/office/powerpoint/2010/main" val="2053344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048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a:p>
            <a:pPr marL="0" marR="0" indent="0" defTabSz="457200" eaLnBrk="1" fontAlgn="auto" latinLnBrk="0" hangingPunct="1">
              <a:lnSpc>
                <a:spcPct val="117999"/>
              </a:lnSpc>
              <a:spcBef>
                <a:spcPts val="0"/>
              </a:spcBef>
              <a:spcAft>
                <a:spcPts val="0"/>
              </a:spcAft>
              <a:buClrTx/>
              <a:buSzTx/>
              <a:buFontTx/>
              <a:buNone/>
              <a:tabLst/>
              <a:defRPr/>
            </a:pPr>
            <a:r>
              <a:rPr lang="fr-FR" noProof="0" dirty="0"/>
              <a:t>En règle générale, les exigences de la norme ISO 30500 portent sur…</a:t>
            </a:r>
            <a:br>
              <a:rPr lang="fr-FR" noProof="0" dirty="0"/>
            </a:br>
            <a:r>
              <a:rPr lang="fr-FR" noProof="0" dirty="0"/>
              <a:t/>
            </a:r>
            <a:br>
              <a:rPr lang="fr-FR" noProof="0" dirty="0"/>
            </a:br>
            <a:r>
              <a:rPr lang="fr-FR" noProof="0" dirty="0"/>
              <a:t>La qualité des produits sortants du système d'assainissement pour les:</a:t>
            </a:r>
          </a:p>
          <a:p>
            <a:pPr marL="342900" indent="-342900">
              <a:buFont typeface="Arial" panose="020B0604020202020204" pitchFamily="34" charset="0"/>
              <a:buChar char="•"/>
            </a:pPr>
            <a:r>
              <a:rPr lang="fr-FR" noProof="0" dirty="0"/>
              <a:t>Rejets solides </a:t>
            </a:r>
          </a:p>
          <a:p>
            <a:pPr marL="342900" indent="-342900">
              <a:buFont typeface="Arial" panose="020B0604020202020204" pitchFamily="34" charset="0"/>
              <a:buChar char="•"/>
            </a:pPr>
            <a:r>
              <a:rPr lang="fr-FR" noProof="0" dirty="0"/>
              <a:t>Rejets liquides </a:t>
            </a:r>
          </a:p>
          <a:p>
            <a:pPr marL="342900" indent="-342900">
              <a:buFont typeface="Arial" panose="020B0604020202020204" pitchFamily="34" charset="0"/>
              <a:buChar char="•"/>
            </a:pPr>
            <a:r>
              <a:rPr lang="fr-FR" noProof="0" dirty="0"/>
              <a:t>Odeurs </a:t>
            </a:r>
          </a:p>
          <a:p>
            <a:pPr marL="342900" indent="-342900">
              <a:buFont typeface="Arial" panose="020B0604020202020204" pitchFamily="34" charset="0"/>
              <a:buChar char="•"/>
            </a:pPr>
            <a:r>
              <a:rPr lang="fr-FR" noProof="0" dirty="0"/>
              <a:t>Émissions atmosphériques </a:t>
            </a:r>
          </a:p>
          <a:p>
            <a:pPr marL="342900" indent="-342900">
              <a:buFont typeface="Arial" panose="020B0604020202020204" pitchFamily="34" charset="0"/>
              <a:buChar char="•"/>
            </a:pPr>
            <a:r>
              <a:rPr lang="fr-FR" noProof="0" dirty="0"/>
              <a:t>Émissions sonores </a:t>
            </a:r>
          </a:p>
          <a:p>
            <a:endParaRPr lang="fr-FR" noProof="0" dirty="0"/>
          </a:p>
          <a:p>
            <a:r>
              <a:rPr lang="fr-FR" noProof="0" dirty="0"/>
              <a:t>Et les critères pour :</a:t>
            </a:r>
          </a:p>
          <a:p>
            <a:pPr marL="342900" indent="-342900">
              <a:buFont typeface="Arial" panose="020B0604020202020204" pitchFamily="34" charset="0"/>
              <a:buChar char="•"/>
            </a:pPr>
            <a:r>
              <a:rPr lang="fr-FR" noProof="0" dirty="0"/>
              <a:t>La sécurité </a:t>
            </a:r>
          </a:p>
          <a:p>
            <a:pPr marL="342900" indent="-342900">
              <a:buFont typeface="Arial" panose="020B0604020202020204" pitchFamily="34" charset="0"/>
              <a:buChar char="•"/>
            </a:pPr>
            <a:r>
              <a:rPr lang="fr-FR" noProof="0" dirty="0"/>
              <a:t>Le fonctionnement</a:t>
            </a:r>
          </a:p>
          <a:p>
            <a:pPr marL="342900" indent="-342900">
              <a:buFont typeface="Arial" panose="020B0604020202020204" pitchFamily="34" charset="0"/>
              <a:buChar char="•"/>
            </a:pPr>
            <a:r>
              <a:rPr lang="fr-FR" noProof="0" dirty="0"/>
              <a:t>L’exploitabilité</a:t>
            </a:r>
          </a:p>
          <a:p>
            <a:pPr marL="342900" indent="-342900">
              <a:buFont typeface="Arial" panose="020B0604020202020204" pitchFamily="34" charset="0"/>
              <a:buChar char="•"/>
            </a:pPr>
            <a:r>
              <a:rPr lang="fr-FR" noProof="0" dirty="0"/>
              <a:t>La fiabilité </a:t>
            </a:r>
          </a:p>
          <a:p>
            <a:pPr marL="342900" indent="-342900">
              <a:buFont typeface="Arial" panose="020B0604020202020204" pitchFamily="34" charset="0"/>
              <a:buChar char="•"/>
            </a:pPr>
            <a:r>
              <a:rPr lang="fr-FR" noProof="0" dirty="0"/>
              <a:t>La</a:t>
            </a:r>
            <a:r>
              <a:rPr lang="fr-FR" baseline="0" noProof="0" dirty="0"/>
              <a:t> facilité de la maintenance et </a:t>
            </a:r>
          </a:p>
          <a:p>
            <a:pPr marL="342900" indent="-342900">
              <a:buFont typeface="Arial" panose="020B0604020202020204" pitchFamily="34" charset="0"/>
              <a:buChar char="•"/>
            </a:pPr>
            <a:r>
              <a:rPr lang="fr-FR" noProof="0" dirty="0"/>
              <a:t>la compatibilité par rapport aux </a:t>
            </a:r>
            <a:r>
              <a:rPr lang="fr-FR" baseline="0" noProof="0" dirty="0"/>
              <a:t>objectifs de protection de l’environnement </a:t>
            </a:r>
            <a:endParaRPr lang="fr-FR" noProof="0" dirty="0"/>
          </a:p>
          <a:p>
            <a:endParaRPr lang="en-US" dirty="0"/>
          </a:p>
          <a:p>
            <a:endParaRPr lang="en-US" dirty="0"/>
          </a:p>
        </p:txBody>
      </p:sp>
    </p:spTree>
    <p:extLst>
      <p:ext uri="{BB962C8B-B14F-4D97-AF65-F5344CB8AC3E}">
        <p14:creationId xmlns:p14="http://schemas.microsoft.com/office/powerpoint/2010/main" val="209087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13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57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SG" sz="2400" dirty="0"/>
          </a:p>
          <a:p>
            <a:pPr marL="0" marR="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fr-FR" sz="2400" noProof="0" dirty="0"/>
              <a:t>Evidemment, il existe une forte synergie entre les normes et les politiques publiques, dans la mesure où les deux se penchent sur…. </a:t>
            </a:r>
          </a:p>
          <a:p>
            <a:pPr marL="0" indent="0">
              <a:buFont typeface="Arial" panose="020B0604020202020204" pitchFamily="34" charset="0"/>
              <a:buNone/>
            </a:pPr>
            <a:r>
              <a:rPr lang="en-SG" sz="2400" baseline="0" dirty="0"/>
              <a:t> </a:t>
            </a:r>
            <a:endParaRPr lang="en-US" sz="2400" dirty="0"/>
          </a:p>
          <a:p>
            <a:pPr marL="285750" marR="0" indent="-2857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fr-FR" sz="2400" noProof="0" dirty="0"/>
              <a:t>Les normes volontaires* qui sont des instruments très importants et puissants qui participent au fonctionnement efficace et effectif des marchés: elles peuvent être exploitées par les régulateurs afin de </a:t>
            </a:r>
            <a:r>
              <a:rPr lang="fr-FR" sz="2400" u="sng" noProof="0" dirty="0"/>
              <a:t>compléter les réglementations </a:t>
            </a:r>
            <a:r>
              <a:rPr lang="fr-FR" sz="2400" noProof="0" dirty="0"/>
              <a:t>ou, le cas échéant, comme </a:t>
            </a:r>
            <a:r>
              <a:rPr lang="fr-FR" sz="2400" u="sng" noProof="0" dirty="0"/>
              <a:t>alternative aux réglementations </a:t>
            </a:r>
          </a:p>
          <a:p>
            <a:pPr marL="0" indent="0">
              <a:buFont typeface="Arial" panose="020B0604020202020204" pitchFamily="34" charset="0"/>
              <a:buNone/>
            </a:pPr>
            <a:endParaRPr lang="en-US" sz="2400" dirty="0"/>
          </a:p>
          <a:p>
            <a:pPr marL="285750" marR="0" indent="-2857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fr-FR" altLang="en-US" sz="2400" noProof="0" dirty="0">
                <a:cs typeface="Helvetica Neue"/>
              </a:rPr>
              <a:t>L</a:t>
            </a:r>
            <a:r>
              <a:rPr lang="fr-FR" sz="2400" noProof="0" dirty="0"/>
              <a:t>es normes couvrant certains domaines qui peuvent être rendues obligatoires, pour des objectifs légitimes (tels que la santé, la sécurité, la protection de l'environnement,…): elles peuvent être </a:t>
            </a:r>
            <a:r>
              <a:rPr lang="fr-FR" sz="2400" u="sng" noProof="0" dirty="0"/>
              <a:t>intégrées dans des réglementations </a:t>
            </a:r>
            <a:r>
              <a:rPr lang="fr-FR" sz="2400" noProof="0" dirty="0"/>
              <a:t>ou servir de </a:t>
            </a:r>
            <a:r>
              <a:rPr lang="fr-FR" sz="2400" u="sng" noProof="0" dirty="0"/>
              <a:t>base à des réglementations techniques </a:t>
            </a:r>
            <a:endParaRPr lang="fr-FR" altLang="en-US" sz="2400" u="sng" dirty="0">
              <a:cs typeface="Arial" panose="020B0604020202020204" pitchFamily="34" charset="0"/>
            </a:endParaRPr>
          </a:p>
          <a:p>
            <a:pPr marL="0" indent="0">
              <a:buFont typeface="Arial" panose="020B0604020202020204" pitchFamily="34" charset="0"/>
              <a:buNone/>
            </a:pPr>
            <a:endParaRPr lang="fr-FR" altLang="en-US" sz="2400" u="sng" dirty="0">
              <a:cs typeface="Arial" panose="020B0604020202020204" pitchFamily="34" charset="0"/>
            </a:endParaRPr>
          </a:p>
          <a:p>
            <a:pPr marL="285750" marR="0" indent="-285750" defTabSz="457200" eaLnBrk="1" fontAlgn="auto" latinLnBrk="0" hangingPunct="1">
              <a:lnSpc>
                <a:spcPct val="117999"/>
              </a:lnSpc>
              <a:spcBef>
                <a:spcPts val="0"/>
              </a:spcBef>
              <a:spcAft>
                <a:spcPts val="600"/>
              </a:spcAft>
              <a:buClrTx/>
              <a:buSzTx/>
              <a:buFont typeface="Arial" panose="020B0604020202020204" pitchFamily="34" charset="0"/>
              <a:buChar char="•"/>
              <a:tabLst/>
              <a:defRPr/>
            </a:pPr>
            <a:r>
              <a:rPr lang="fr-FR" sz="2400" noProof="0" dirty="0"/>
              <a:t>Une thématique très importante et intéressante que l'ISO aborde dans divers contextes et avec le concours de diverses organisations partenaires telles que l'OMC, l'OCDE, les agences des Nations Unies (p.ex., la CEE/ONU et la CESAP) et d'autres organismes </a:t>
            </a:r>
          </a:p>
        </p:txBody>
      </p:sp>
    </p:spTree>
    <p:extLst>
      <p:ext uri="{BB962C8B-B14F-4D97-AF65-F5344CB8AC3E}">
        <p14:creationId xmlns:p14="http://schemas.microsoft.com/office/powerpoint/2010/main" val="64521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335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249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178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1371600" hangingPunct="1">
              <a:lnSpc>
                <a:spcPct val="100000"/>
              </a:lnSpc>
              <a:spcAft>
                <a:spcPts val="1000"/>
              </a:spcAft>
              <a:buClr>
                <a:schemeClr val="accent2">
                  <a:lumMod val="50000"/>
                </a:schemeClr>
              </a:buClr>
              <a:buFont typeface="Wingdings" panose="05000000000000000000" pitchFamily="2" charset="2"/>
              <a:buNone/>
            </a:pPr>
            <a:r>
              <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http://</a:t>
            </a:r>
            <a:r>
              <a:rPr lang="en-US" sz="2400" b="1" kern="1200" spc="0" dirty="0" err="1">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ec.europa.eu</a:t>
            </a:r>
            <a:r>
              <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/enterprise/policies/</a:t>
            </a:r>
            <a:r>
              <a:rPr lang="en-US" sz="2400" b="1" kern="1200" spc="0" dirty="0" err="1">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european</a:t>
            </a:r>
            <a:r>
              <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-standards/</a:t>
            </a:r>
            <a:r>
              <a:rPr lang="en-US" sz="2400" b="1" kern="1200" spc="0" dirty="0" err="1">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harmonised</a:t>
            </a:r>
            <a:r>
              <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-standards/cosmetic-products/</a:t>
            </a:r>
            <a:r>
              <a:rPr lang="en-US" sz="2400" b="1" kern="1200" spc="0" dirty="0" err="1">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index_en.htm</a:t>
            </a:r>
            <a:r>
              <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0" indent="0" algn="l" defTabSz="1371600" hangingPunct="1">
              <a:lnSpc>
                <a:spcPct val="100000"/>
              </a:lnSpc>
              <a:spcAft>
                <a:spcPts val="1000"/>
              </a:spcAft>
              <a:buClr>
                <a:schemeClr val="accent2">
                  <a:lumMod val="50000"/>
                </a:schemeClr>
              </a:buClr>
              <a:buFont typeface="Wingdings" panose="05000000000000000000" pitchFamily="2" charset="2"/>
              <a:buNone/>
            </a:pPr>
            <a:endParaRPr lang="en-US" sz="2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lgn="l" defTabSz="1371600" hangingPunct="1">
              <a:lnSpc>
                <a:spcPct val="100000"/>
              </a:lnSpc>
              <a:spcAft>
                <a:spcPts val="1000"/>
              </a:spcAft>
              <a:buClr>
                <a:schemeClr val="accent2">
                  <a:lumMod val="50000"/>
                </a:schemeClr>
              </a:buClr>
              <a:buFont typeface="Wingdings" panose="05000000000000000000" pitchFamily="2" charset="2"/>
              <a:buNone/>
            </a:pPr>
            <a:endParaRPr lang="fr-FR" sz="2400" b="1" kern="1200" spc="0" noProof="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93621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38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627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476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35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51944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73832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96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75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54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20935951" y="13057111"/>
            <a:ext cx="2985405"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2" name="Text Placeholder 11"/>
          <p:cNvSpPr>
            <a:spLocks noGrp="1"/>
          </p:cNvSpPr>
          <p:nvPr>
            <p:ph type="body" sz="quarter" idx="13"/>
          </p:nvPr>
        </p:nvSpPr>
        <p:spPr>
          <a:xfrm>
            <a:off x="1219200" y="2705100"/>
            <a:ext cx="22098000" cy="9983788"/>
          </a:xfrm>
        </p:spPr>
        <p:txBody>
          <a:bodyPr/>
          <a:lstStyle/>
          <a:p>
            <a:pPr lvl="0"/>
            <a:r>
              <a:rPr lang="en-US"/>
              <a:t>Edit Master text styles</a:t>
            </a: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42148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272294" y="12867899"/>
            <a:ext cx="16504264" cy="730250"/>
          </a:xfrm>
          <a:prstGeom prst="rect">
            <a:avLst/>
          </a:prstGeom>
        </p:spPr>
        <p:txBody>
          <a:bodyPr vert="horz" lIns="91440" tIns="45720" rIns="91440" bIns="45720" rtlCol="0" anchor="ctr"/>
          <a:lstStyle>
            <a:lvl1pPr algn="l">
              <a:defRPr sz="36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22258169" y="12867899"/>
            <a:ext cx="923118" cy="730250"/>
          </a:xfrm>
          <a:prstGeom prst="rect">
            <a:avLst/>
          </a:prstGeom>
        </p:spPr>
        <p:txBody>
          <a:bodyPr vert="horz" lIns="91440" tIns="45720" rIns="91440" bIns="45720" rtlCol="0" anchor="ctr"/>
          <a:lstStyle>
            <a:lvl1pPr algn="r">
              <a:defRPr sz="36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20264286" y="12838403"/>
            <a:ext cx="1757916" cy="730250"/>
          </a:xfrm>
          <a:prstGeom prst="rect">
            <a:avLst/>
          </a:prstGeom>
        </p:spPr>
        <p:txBody>
          <a:bodyPr vert="horz" lIns="182880" tIns="91440" rIns="182880" bIns="91440" rtlCol="0" anchor="ctr"/>
          <a:lstStyle>
            <a:defPPr>
              <a:defRPr lang="en-US"/>
            </a:defPPr>
            <a:lvl1pPr marL="0" algn="r" defTabSz="457200" rtl="0" eaLnBrk="1" latinLnBrk="0" hangingPunct="1">
              <a:defRPr sz="14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©2020</a:t>
            </a:r>
          </a:p>
        </p:txBody>
      </p:sp>
    </p:spTree>
    <p:extLst>
      <p:ext uri="{BB962C8B-B14F-4D97-AF65-F5344CB8AC3E}">
        <p14:creationId xmlns:p14="http://schemas.microsoft.com/office/powerpoint/2010/main" val="408804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4675" y="2731390"/>
            <a:ext cx="18441326" cy="1203052"/>
          </a:xfrm>
        </p:spPr>
        <p:txBody>
          <a:bodyPr/>
          <a:lstStyle/>
          <a:p>
            <a:r>
              <a:rPr lang="en-US"/>
              <a:t>Click to edit Master title style</a:t>
            </a:r>
            <a:endParaRPr lang="en-US" dirty="0"/>
          </a:p>
        </p:txBody>
      </p:sp>
    </p:spTree>
    <p:extLst>
      <p:ext uri="{BB962C8B-B14F-4D97-AF65-F5344CB8AC3E}">
        <p14:creationId xmlns:p14="http://schemas.microsoft.com/office/powerpoint/2010/main" val="254384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1" y="12949512"/>
            <a:ext cx="24403051" cy="766495"/>
          </a:xfrm>
          <a:prstGeom prst="rect">
            <a:avLst/>
          </a:prstGeom>
        </p:spPr>
      </p:pic>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20903293" y="13057111"/>
            <a:ext cx="3018063"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9724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6301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a:solidFill>
                  <a:srgbClr val="DAE2EB"/>
                </a:solidFill>
              </a:rPr>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520" y="10843091"/>
            <a:ext cx="4981452" cy="2959032"/>
          </a:xfrm>
          <a:prstGeom prst="rect">
            <a:avLst/>
          </a:prstGeom>
        </p:spPr>
      </p:pic>
    </p:spTree>
    <p:extLst>
      <p:ext uri="{BB962C8B-B14F-4D97-AF65-F5344CB8AC3E}">
        <p14:creationId xmlns:p14="http://schemas.microsoft.com/office/powerpoint/2010/main" val="29002514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2126" y="319676"/>
            <a:ext cx="21239748" cy="4775200"/>
          </a:xfrm>
          <a:prstGeom prst="rect">
            <a:avLst/>
          </a:prstGeom>
        </p:spPr>
        <p:txBody>
          <a:bodyPr anchor="b"/>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1572126" y="5094877"/>
            <a:ext cx="21239748" cy="904874"/>
          </a:xfrm>
          <a:prstGeom prst="rect">
            <a:avLst/>
          </a:prstGeom>
        </p:spPr>
        <p:txBody>
          <a:bodyPr>
            <a:normAutofit/>
          </a:bodyPr>
          <a:lstStyle>
            <a:lvl1pPr marL="0" indent="0" algn="ctr">
              <a:buNone/>
              <a:defRPr sz="64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158428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5931" y="5547161"/>
            <a:ext cx="18441326" cy="1203052"/>
          </a:xfrm>
        </p:spPr>
        <p:txBody>
          <a:bodyPr/>
          <a:lstStyle>
            <a:lvl1pPr algn="ctr">
              <a:defRPr baseline="0"/>
            </a:lvl1pPr>
          </a:lstStyle>
          <a:p>
            <a:r>
              <a:rPr lang="en-US" dirty="0"/>
              <a:t>Section break</a:t>
            </a:r>
          </a:p>
        </p:txBody>
      </p:sp>
    </p:spTree>
    <p:extLst>
      <p:ext uri="{BB962C8B-B14F-4D97-AF65-F5344CB8AC3E}">
        <p14:creationId xmlns:p14="http://schemas.microsoft.com/office/powerpoint/2010/main" val="270511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532239" y="678000"/>
            <a:ext cx="21393074" cy="12030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2"/>
          <p:cNvSpPr>
            <a:spLocks noGrp="1"/>
          </p:cNvSpPr>
          <p:nvPr>
            <p:ph idx="1"/>
          </p:nvPr>
        </p:nvSpPr>
        <p:spPr>
          <a:xfrm>
            <a:off x="1532239" y="2299065"/>
            <a:ext cx="21393074" cy="97413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272294" y="12867899"/>
            <a:ext cx="16504264" cy="730250"/>
          </a:xfrm>
          <a:prstGeom prst="rect">
            <a:avLst/>
          </a:prstGeom>
        </p:spPr>
        <p:txBody>
          <a:bodyPr vert="horz" lIns="91440" tIns="45720" rIns="91440" bIns="45720" rtlCol="0" anchor="ctr"/>
          <a:lstStyle>
            <a:lvl1pPr algn="l">
              <a:defRPr sz="36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22258169" y="12867899"/>
            <a:ext cx="923118" cy="730250"/>
          </a:xfrm>
          <a:prstGeom prst="rect">
            <a:avLst/>
          </a:prstGeom>
        </p:spPr>
        <p:txBody>
          <a:bodyPr vert="horz" lIns="91440" tIns="45720" rIns="91440" bIns="45720" rtlCol="0" anchor="ctr"/>
          <a:lstStyle>
            <a:lvl1pPr algn="r">
              <a:defRPr sz="36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20264286" y="12838403"/>
            <a:ext cx="1757916" cy="730250"/>
          </a:xfrm>
          <a:prstGeom prst="rect">
            <a:avLst/>
          </a:prstGeom>
        </p:spPr>
        <p:txBody>
          <a:bodyPr vert="horz" lIns="182880" tIns="91440" rIns="182880" bIns="91440" rtlCol="0" anchor="ctr"/>
          <a:lstStyle>
            <a:defPPr>
              <a:defRPr lang="en-US"/>
            </a:defPPr>
            <a:lvl1pPr marL="0" algn="r" defTabSz="457200" rtl="0" eaLnBrk="1" latinLnBrk="0" hangingPunct="1">
              <a:defRPr sz="14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©2020</a:t>
            </a:r>
          </a:p>
        </p:txBody>
      </p:sp>
    </p:spTree>
    <p:extLst>
      <p:ext uri="{BB962C8B-B14F-4D97-AF65-F5344CB8AC3E}">
        <p14:creationId xmlns:p14="http://schemas.microsoft.com/office/powerpoint/2010/main" val="354343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399" y="2335794"/>
            <a:ext cx="10600918" cy="95674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399" y="2335794"/>
            <a:ext cx="10600918" cy="95674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1532239" y="678000"/>
            <a:ext cx="21393074" cy="12030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Footer Placeholder 4"/>
          <p:cNvSpPr>
            <a:spLocks noGrp="1"/>
          </p:cNvSpPr>
          <p:nvPr>
            <p:ph type="ftr" sz="quarter" idx="3"/>
          </p:nvPr>
        </p:nvSpPr>
        <p:spPr>
          <a:xfrm>
            <a:off x="3272294" y="12867899"/>
            <a:ext cx="16504264" cy="730250"/>
          </a:xfrm>
          <a:prstGeom prst="rect">
            <a:avLst/>
          </a:prstGeom>
        </p:spPr>
        <p:txBody>
          <a:bodyPr vert="horz" lIns="91440" tIns="45720" rIns="91440" bIns="45720" rtlCol="0" anchor="ctr"/>
          <a:lstStyle>
            <a:lvl1pPr algn="l">
              <a:defRPr sz="36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22258169" y="12867899"/>
            <a:ext cx="923118" cy="730250"/>
          </a:xfrm>
          <a:prstGeom prst="rect">
            <a:avLst/>
          </a:prstGeom>
        </p:spPr>
        <p:txBody>
          <a:bodyPr vert="horz" lIns="91440" tIns="45720" rIns="91440" bIns="45720" rtlCol="0" anchor="ctr"/>
          <a:lstStyle>
            <a:lvl1pPr algn="r">
              <a:defRPr sz="36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20264286" y="12838403"/>
            <a:ext cx="1757916" cy="730250"/>
          </a:xfrm>
          <a:prstGeom prst="rect">
            <a:avLst/>
          </a:prstGeom>
        </p:spPr>
        <p:txBody>
          <a:bodyPr vert="horz" lIns="182880" tIns="91440" rIns="182880" bIns="91440" rtlCol="0" anchor="ctr"/>
          <a:lstStyle>
            <a:defPPr>
              <a:defRPr lang="en-US"/>
            </a:defPPr>
            <a:lvl1pPr marL="0" algn="r" defTabSz="457200" rtl="0" eaLnBrk="1" latinLnBrk="0" hangingPunct="1">
              <a:defRPr sz="14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©2020</a:t>
            </a:r>
          </a:p>
        </p:txBody>
      </p:sp>
    </p:spTree>
    <p:extLst>
      <p:ext uri="{BB962C8B-B14F-4D97-AF65-F5344CB8AC3E}">
        <p14:creationId xmlns:p14="http://schemas.microsoft.com/office/powerpoint/2010/main" val="161485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532239" y="678000"/>
            <a:ext cx="21393074" cy="12030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Footer Placeholder 4"/>
          <p:cNvSpPr>
            <a:spLocks noGrp="1"/>
          </p:cNvSpPr>
          <p:nvPr>
            <p:ph type="ftr" sz="quarter" idx="3"/>
          </p:nvPr>
        </p:nvSpPr>
        <p:spPr>
          <a:xfrm>
            <a:off x="3272294" y="12867899"/>
            <a:ext cx="16504264" cy="730250"/>
          </a:xfrm>
          <a:prstGeom prst="rect">
            <a:avLst/>
          </a:prstGeom>
        </p:spPr>
        <p:txBody>
          <a:bodyPr vert="horz" lIns="91440" tIns="45720" rIns="91440" bIns="45720" rtlCol="0" anchor="ctr"/>
          <a:lstStyle>
            <a:lvl1pPr algn="l">
              <a:defRPr sz="3600" b="1">
                <a:solidFill>
                  <a:schemeClr val="bg1"/>
                </a:solidFill>
                <a:latin typeface="+mn-lt"/>
                <a:ea typeface="Roboto Medium" panose="02000000000000000000" pitchFamily="2" charset="0"/>
              </a:defRPr>
            </a:lvl1pPr>
          </a:lstStyle>
          <a:p>
            <a:endParaRPr lang="en-US" dirty="0"/>
          </a:p>
        </p:txBody>
      </p:sp>
      <p:sp>
        <p:nvSpPr>
          <p:cNvPr id="11" name="Slide Number Placeholder 5"/>
          <p:cNvSpPr>
            <a:spLocks noGrp="1"/>
          </p:cNvSpPr>
          <p:nvPr>
            <p:ph type="sldNum" sz="quarter" idx="4"/>
          </p:nvPr>
        </p:nvSpPr>
        <p:spPr>
          <a:xfrm>
            <a:off x="22258169" y="12867899"/>
            <a:ext cx="923118" cy="730250"/>
          </a:xfrm>
          <a:prstGeom prst="rect">
            <a:avLst/>
          </a:prstGeom>
        </p:spPr>
        <p:txBody>
          <a:bodyPr vert="horz" lIns="91440" tIns="45720" rIns="91440" bIns="45720" rtlCol="0" anchor="ctr"/>
          <a:lstStyle>
            <a:lvl1pPr algn="r">
              <a:defRPr sz="36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2" name="Slide Number Placeholder 5"/>
          <p:cNvSpPr txBox="1">
            <a:spLocks/>
          </p:cNvSpPr>
          <p:nvPr userDrawn="1"/>
        </p:nvSpPr>
        <p:spPr>
          <a:xfrm>
            <a:off x="20264286" y="12838403"/>
            <a:ext cx="1757916" cy="730250"/>
          </a:xfrm>
          <a:prstGeom prst="rect">
            <a:avLst/>
          </a:prstGeom>
        </p:spPr>
        <p:txBody>
          <a:bodyPr vert="horz" lIns="182880" tIns="91440" rIns="182880" bIns="91440" rtlCol="0" anchor="ctr"/>
          <a:lstStyle>
            <a:defPPr>
              <a:defRPr lang="en-US"/>
            </a:defPPr>
            <a:lvl1pPr marL="0" algn="r" defTabSz="457200" rtl="0" eaLnBrk="1" latinLnBrk="0" hangingPunct="1">
              <a:defRPr sz="14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©2020</a:t>
            </a:r>
          </a:p>
        </p:txBody>
      </p:sp>
    </p:spTree>
    <p:extLst>
      <p:ext uri="{BB962C8B-B14F-4D97-AF65-F5344CB8AC3E}">
        <p14:creationId xmlns:p14="http://schemas.microsoft.com/office/powerpoint/2010/main" val="1605701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sp>
        <p:nvSpPr>
          <p:cNvPr id="3" name="Text Placeholder 13"/>
          <p:cNvSpPr txBox="1">
            <a:spLocks/>
          </p:cNvSpPr>
          <p:nvPr userDrawn="1"/>
        </p:nvSpPr>
        <p:spPr>
          <a:xfrm>
            <a:off x="4248157" y="13059359"/>
            <a:ext cx="16687799" cy="495300"/>
          </a:xfrm>
          <a:prstGeom prst="rect">
            <a:avLst/>
          </a:prstGeom>
        </p:spPr>
        <p:txBody>
          <a:bodyPr/>
          <a:lstStyle>
            <a:lvl1pPr marL="0" marR="0" indent="0" algn="ctr" defTabSz="616133" rtl="0" eaLnBrk="1" latinLnBrk="0" hangingPunct="1">
              <a:lnSpc>
                <a:spcPct val="130000"/>
              </a:lnSpc>
              <a:spcBef>
                <a:spcPts val="0"/>
              </a:spcBef>
              <a:spcAft>
                <a:spcPts val="0"/>
              </a:spcAft>
              <a:buClrTx/>
              <a:buSzPct val="75000"/>
              <a:buFontTx/>
              <a:buNone/>
              <a:tabLst/>
              <a:defRPr sz="2250" b="0" i="0" u="none" strike="noStrike" cap="none" spc="-54" baseline="0">
                <a:ln>
                  <a:noFill/>
                </a:ln>
                <a:solidFill>
                  <a:srgbClr val="FFFFFF"/>
                </a:solidFill>
                <a:uFillTx/>
                <a:latin typeface="+mj-lt"/>
                <a:ea typeface="Corbel" panose="020B0503020204020204" pitchFamily="34" charset="0"/>
                <a:cs typeface="Corbel" panose="020B0503020204020204" pitchFamily="34" charset="0"/>
                <a:sym typeface="Wingdings" panose="05000000000000000000" pitchFamily="2" charset="2"/>
              </a:defRPr>
            </a:lvl1pPr>
            <a:lvl2pPr marL="333367"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666734"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1000100"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1333467" marR="0" indent="0" algn="just" defTabSz="616133" rtl="0" eaLnBrk="1" latinLnBrk="0" hangingPunct="1">
              <a:lnSpc>
                <a:spcPct val="130000"/>
              </a:lnSpc>
              <a:spcBef>
                <a:spcPts val="0"/>
              </a:spcBef>
              <a:spcAft>
                <a:spcPts val="0"/>
              </a:spcAft>
              <a:buClrTx/>
              <a:buSzPct val="75000"/>
              <a:buFontTx/>
              <a:buNone/>
              <a:tabLst/>
              <a:defRPr sz="30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18890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6pPr>
            <a:lvl7pPr marL="2222444"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7pPr>
            <a:lvl8pPr marL="2555811"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8pPr>
            <a:lvl9pPr marL="28891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9pPr>
          </a:lstStyle>
          <a:p>
            <a:endParaRPr lang="en-US" sz="3000" dirty="0"/>
          </a:p>
        </p:txBody>
      </p:sp>
      <p:sp>
        <p:nvSpPr>
          <p:cNvPr id="4" name="Slide Number Placeholder 17"/>
          <p:cNvSpPr>
            <a:spLocks noGrp="1" noChangeArrowheads="1"/>
          </p:cNvSpPr>
          <p:nvPr>
            <p:ph type="sldNum" sz="quarter" idx="4"/>
          </p:nvPr>
        </p:nvSpPr>
        <p:spPr bwMode="auto">
          <a:xfrm>
            <a:off x="20935951" y="13057111"/>
            <a:ext cx="3018063" cy="4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Trebuchet MS" panose="020B0603020202020204" pitchFamily="34" charset="0"/>
              </a:defRPr>
            </a:lvl1p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itle Placeholder 7"/>
          <p:cNvSpPr>
            <a:spLocks noGrp="1"/>
          </p:cNvSpPr>
          <p:nvPr>
            <p:ph type="title"/>
          </p:nvPr>
        </p:nvSpPr>
        <p:spPr>
          <a:xfrm>
            <a:off x="1219201" y="670561"/>
            <a:ext cx="22098000" cy="1658112"/>
          </a:xfrm>
          <a:prstGeom prst="rect">
            <a:avLst/>
          </a:prstGeom>
        </p:spPr>
        <p:txBody>
          <a:bodyPr vert="horz" lIns="91440" tIns="45720" rIns="91440" bIns="45720" rtlCol="0" anchor="b" anchorCtr="0">
            <a:normAutofit/>
          </a:bodyPr>
          <a:lstStyle/>
          <a:p>
            <a:endParaRPr lang="en-US" dirty="0"/>
          </a:p>
        </p:txBody>
      </p:sp>
      <p:sp>
        <p:nvSpPr>
          <p:cNvPr id="6" name="Text Placeholder 5"/>
          <p:cNvSpPr>
            <a:spLocks noGrp="1"/>
          </p:cNvSpPr>
          <p:nvPr>
            <p:ph type="body" idx="1"/>
          </p:nvPr>
        </p:nvSpPr>
        <p:spPr>
          <a:xfrm>
            <a:off x="1219200" y="2705100"/>
            <a:ext cx="22098000" cy="8875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8565068" y="12967343"/>
            <a:ext cx="8229600" cy="730250"/>
          </a:xfrm>
          <a:prstGeom prst="rect">
            <a:avLst/>
          </a:prstGeom>
        </p:spPr>
        <p:txBody>
          <a:bodyPr vert="horz" lIns="91440" tIns="45720" rIns="91440" bIns="45720" rtlCol="0" anchor="ctr"/>
          <a:lstStyle>
            <a:lvl1pPr algn="ctr">
              <a:defRPr sz="2933">
                <a:solidFill>
                  <a:schemeClr val="tx2"/>
                </a:solidFill>
                <a:latin typeface="+mj-lt"/>
              </a:defRPr>
            </a:lvl1pPr>
          </a:lstStyle>
          <a:p>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869" y="11537193"/>
            <a:ext cx="3396351" cy="2017466"/>
          </a:xfrm>
          <a:prstGeom prst="rect">
            <a:avLst/>
          </a:prstGeom>
        </p:spPr>
      </p:pic>
    </p:spTree>
    <p:extLst>
      <p:ext uri="{BB962C8B-B14F-4D97-AF65-F5344CB8AC3E}">
        <p14:creationId xmlns:p14="http://schemas.microsoft.com/office/powerpoint/2010/main" val="2737136714"/>
      </p:ext>
    </p:extLst>
  </p:cSld>
  <p:clrMap bg1="dk1" tx1="lt1" bg2="dk2" tx2="lt2" accent1="accent1" accent2="accent2" accent3="accent3" accent4="accent4" accent5="accent5" accent6="accent6" hlink="hlink" folHlink="folHlink"/>
  <p:sldLayoutIdLst>
    <p:sldLayoutId id="2147483739" r:id="rId1"/>
    <p:sldLayoutId id="2147483745" r:id="rId2"/>
    <p:sldLayoutId id="2147483747" r:id="rId3"/>
    <p:sldLayoutId id="2147483734" r:id="rId4"/>
  </p:sldLayoutIdLst>
  <p:transition spd="med"/>
  <p:hf hdr="0" ftr="0" dt="0"/>
  <p:txStyles>
    <p:titleStyle>
      <a:lvl1pPr marL="0" marR="0" indent="0" algn="l" defTabSz="821490" rtl="0" eaLnBrk="1" latinLnBrk="0" hangingPunct="1">
        <a:lnSpc>
          <a:spcPct val="100000"/>
        </a:lnSpc>
        <a:spcBef>
          <a:spcPts val="0"/>
        </a:spcBef>
        <a:spcAft>
          <a:spcPts val="0"/>
        </a:spcAft>
        <a:buClrTx/>
        <a:buSzTx/>
        <a:buFontTx/>
        <a:buNone/>
        <a:tabLst/>
        <a:defRPr sz="6000" b="1" i="0" u="none" strike="noStrike" cap="none" spc="-163" baseline="0">
          <a:ln>
            <a:noFill/>
          </a:ln>
          <a:solidFill>
            <a:schemeClr val="accent2"/>
          </a:solidFill>
          <a:uFillTx/>
          <a:latin typeface="Century Gothic" panose="020B0502020202020204" pitchFamily="34" charset="0"/>
          <a:ea typeface="+mn-ea"/>
          <a:cs typeface="+mn-cs"/>
          <a:sym typeface="Montserrat-Bold"/>
        </a:defRPr>
      </a:lvl1pPr>
      <a:lvl2pPr marL="0" marR="0" indent="22858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2pPr>
      <a:lvl3pPr marL="0" marR="0" indent="457178"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3pPr>
      <a:lvl4pPr marL="0" marR="0" indent="685766"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4pPr>
      <a:lvl5pPr marL="0" marR="0" indent="914354"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5pPr>
      <a:lvl6pPr marL="0" marR="0" indent="114294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6pPr>
      <a:lvl7pPr marL="0" marR="0" indent="137153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7pPr>
      <a:lvl8pPr marL="0" marR="0" indent="1600120"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8pPr>
      <a:lvl9pPr marL="0" marR="0" indent="182870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9pPr>
    </p:titleStyle>
    <p:bodyStyle>
      <a:lvl1pPr marL="914377" marR="0" indent="-914377"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Char char="u"/>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1pPr>
      <a:lvl2pPr marL="1828754" marR="0" indent="-822918" algn="l" defTabSz="914354" rtl="0" eaLnBrk="1" fontAlgn="auto" latinLnBrk="0" hangingPunct="1">
        <a:lnSpc>
          <a:spcPct val="105000"/>
        </a:lnSpc>
        <a:spcBef>
          <a:spcPts val="0"/>
        </a:spcBef>
        <a:spcAft>
          <a:spcPts val="1600"/>
        </a:spcAft>
        <a:buClr>
          <a:srgbClr val="35B9F9"/>
        </a:buClr>
        <a:buSzPct val="120000"/>
        <a:buFont typeface="Calibri" panose="020F0502020204030204" pitchFamily="34" charset="0"/>
        <a:buChar char="─"/>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2055233" marR="0" indent="-603236" algn="l" defTabSz="833946" rtl="0" eaLnBrk="1" latinLnBrk="0" hangingPunct="1">
        <a:lnSpc>
          <a:spcPct val="105000"/>
        </a:lnSpc>
        <a:spcBef>
          <a:spcPts val="0"/>
        </a:spcBef>
        <a:spcAft>
          <a:spcPts val="1067"/>
        </a:spcAft>
        <a:buClr>
          <a:schemeClr val="accent2"/>
        </a:buClr>
        <a:buSzPct val="80000"/>
        <a:buFont typeface="Calibri" panose="020F0502020204030204" pitchFamily="34" charset="0"/>
        <a:buChar char="─"/>
        <a:tabLst/>
        <a:defRPr sz="48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2671167" marR="0" indent="-683667" algn="l" defTabSz="821490" rtl="0" eaLnBrk="1" latinLnBrk="0" hangingPunct="1">
        <a:lnSpc>
          <a:spcPct val="130000"/>
        </a:lnSpc>
        <a:spcBef>
          <a:spcPts val="0"/>
        </a:spcBef>
        <a:spcAft>
          <a:spcPts val="533"/>
        </a:spcAft>
        <a:buClr>
          <a:schemeClr val="accent3"/>
        </a:buClr>
        <a:buSzPct val="75000"/>
        <a:buFont typeface="Wingdings" panose="05000000000000000000" pitchFamily="2" charset="2"/>
        <a:buChar char="u"/>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3274402" marR="0" indent="-603236" algn="l" defTabSz="821490" rtl="0" eaLnBrk="1" latinLnBrk="0" hangingPunct="1">
        <a:lnSpc>
          <a:spcPct val="130000"/>
        </a:lnSpc>
        <a:spcBef>
          <a:spcPts val="0"/>
        </a:spcBef>
        <a:spcAft>
          <a:spcPts val="0"/>
        </a:spcAft>
        <a:buClr>
          <a:schemeClr val="accent2"/>
        </a:buClr>
        <a:buSzPct val="70000"/>
        <a:buFont typeface="Wingdings" panose="05000000000000000000" pitchFamily="2" charset="2"/>
        <a:buChar char="n"/>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2518708"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6pPr>
      <a:lvl7pPr marL="2963185"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7pPr>
      <a:lvl8pPr marL="3407663"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8pPr>
      <a:lvl9pPr marL="3852141"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9pPr>
    </p:bodyStyle>
    <p:otherStyle>
      <a:lvl1pPr marL="0" marR="0" indent="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1pPr>
      <a:lvl2pPr marL="0" marR="0" indent="22858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2pPr>
      <a:lvl3pPr marL="0" marR="0" indent="457178"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3pPr>
      <a:lvl4pPr marL="0" marR="0" indent="685766"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4pPr>
      <a:lvl5pPr marL="0" marR="0" indent="914354"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5pPr>
      <a:lvl6pPr marL="0" marR="0" indent="114294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6pPr>
      <a:lvl7pPr marL="0" marR="0" indent="137153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7pPr>
      <a:lvl8pPr marL="0" marR="0" indent="160012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8pPr>
      <a:lvl9pPr marL="0" marR="0" indent="182870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9pPr>
    </p:otherStyle>
  </p:txStyles>
  <p:extLst>
    <p:ext uri="{27BBF7A9-308A-43DC-89C8-2F10F3537804}">
      <p15:sldGuideLst xmlns:p15="http://schemas.microsoft.com/office/powerpoint/2012/main">
        <p15:guide id="1" orient="horz" pos="1464">
          <p15:clr>
            <a:srgbClr val="F26B43"/>
          </p15:clr>
        </p15:guide>
        <p15:guide id="2" pos="7680">
          <p15:clr>
            <a:srgbClr val="F26B43"/>
          </p15:clr>
        </p15:guide>
        <p15:guide id="3" pos="768">
          <p15:clr>
            <a:srgbClr val="F26B43"/>
          </p15:clr>
        </p15:guide>
        <p15:guide id="4" orient="horz" pos="408">
          <p15:clr>
            <a:srgbClr val="F26B43"/>
          </p15:clr>
        </p15:guide>
        <p15:guide id="5" orient="horz" pos="1704">
          <p15:clr>
            <a:srgbClr val="F26B43"/>
          </p15:clr>
        </p15:guide>
        <p15:guide id="6" pos="14688">
          <p15:clr>
            <a:srgbClr val="F26B43"/>
          </p15:clr>
        </p15:guide>
        <p15:guide id="7" orient="horz" pos="8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532239" y="678000"/>
            <a:ext cx="21393074" cy="12030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Text Placeholder 2"/>
          <p:cNvSpPr>
            <a:spLocks noGrp="1"/>
          </p:cNvSpPr>
          <p:nvPr>
            <p:ph type="body" idx="1"/>
          </p:nvPr>
        </p:nvSpPr>
        <p:spPr>
          <a:xfrm>
            <a:off x="1532239" y="2299065"/>
            <a:ext cx="21393074" cy="97413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3272294" y="12867899"/>
            <a:ext cx="16504264" cy="730250"/>
          </a:xfrm>
          <a:prstGeom prst="rect">
            <a:avLst/>
          </a:prstGeom>
        </p:spPr>
        <p:txBody>
          <a:bodyPr vert="horz" lIns="91440" tIns="45720" rIns="91440" bIns="45720" rtlCol="0" anchor="ctr"/>
          <a:lstStyle>
            <a:lvl1pPr algn="l">
              <a:defRPr sz="36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22258169" y="12867899"/>
            <a:ext cx="923118" cy="730250"/>
          </a:xfrm>
          <a:prstGeom prst="rect">
            <a:avLst/>
          </a:prstGeom>
        </p:spPr>
        <p:txBody>
          <a:bodyPr vert="horz" lIns="91440" tIns="45720" rIns="91440" bIns="45720" rtlCol="0" anchor="ctr"/>
          <a:lstStyle>
            <a:lvl1pPr algn="r">
              <a:defRPr sz="36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2176244056"/>
      </p:ext>
    </p:extLst>
  </p:cSld>
  <p:clrMap bg1="lt1" tx1="dk1" bg2="lt2" tx2="dk2" accent1="accent1" accent2="accent2" accent3="accent3" accent4="accent4" accent5="accent5" accent6="accent6" hlink="hlink" folHlink="folHlink"/>
  <p:sldLayoutIdLst>
    <p:sldLayoutId id="2147483749" r:id="rId1"/>
    <p:sldLayoutId id="2147483755" r:id="rId2"/>
    <p:sldLayoutId id="2147483750" r:id="rId3"/>
    <p:sldLayoutId id="2147483751" r:id="rId4"/>
    <p:sldLayoutId id="2147483752" r:id="rId5"/>
    <p:sldLayoutId id="2147483753" r:id="rId6"/>
    <p:sldLayoutId id="2147483754" r:id="rId7"/>
  </p:sldLayoutIdLst>
  <p:hf hdr="0" ftr="0" dt="0"/>
  <p:txStyles>
    <p:titleStyle>
      <a:lvl1pPr algn="l" defTabSz="1828800" rtl="0" eaLnBrk="1" latinLnBrk="0" hangingPunct="1">
        <a:lnSpc>
          <a:spcPct val="90000"/>
        </a:lnSpc>
        <a:spcBef>
          <a:spcPct val="0"/>
        </a:spcBef>
        <a:buNone/>
        <a:defRPr sz="8000" b="1" kern="1200">
          <a:solidFill>
            <a:srgbClr val="0075BF"/>
          </a:solidFill>
          <a:latin typeface="Century Gothic" panose="020B0502020202020204"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6400" kern="1200">
          <a:solidFill>
            <a:schemeClr val="tx1">
              <a:lumMod val="65000"/>
              <a:lumOff val="35000"/>
            </a:schemeClr>
          </a:solidFill>
          <a:latin typeface="+mn-lt"/>
          <a:ea typeface="Roboto Light"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5600" kern="1200">
          <a:solidFill>
            <a:schemeClr val="tx1">
              <a:lumMod val="65000"/>
              <a:lumOff val="35000"/>
            </a:schemeClr>
          </a:solidFill>
          <a:latin typeface="+mn-lt"/>
          <a:ea typeface="Roboto Light"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lumMod val="65000"/>
              <a:lumOff val="35000"/>
            </a:schemeClr>
          </a:solidFill>
          <a:latin typeface="+mn-lt"/>
          <a:ea typeface="Roboto Light"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lumMod val="65000"/>
              <a:lumOff val="35000"/>
            </a:schemeClr>
          </a:solidFill>
          <a:latin typeface="+mn-lt"/>
          <a:ea typeface="Roboto Light"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lumMod val="65000"/>
              <a:lumOff val="35000"/>
            </a:schemeClr>
          </a:solidFill>
          <a:latin typeface="+mn-lt"/>
          <a:ea typeface="Roboto Light"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sanitation@ansi.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hyperlink" Target="https://sanitation.ansi.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www.iso.org/member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s://sanitation.ansi.org/"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2416" y="4571999"/>
            <a:ext cx="22299168" cy="1308939"/>
          </a:xfrm>
        </p:spPr>
        <p:txBody>
          <a:bodyPr/>
          <a:lstStyle/>
          <a:p>
            <a:r>
              <a:rPr lang="fr-FR" dirty="0"/>
              <a:t>Comment se servir d’une norme ISO</a:t>
            </a:r>
          </a:p>
        </p:txBody>
      </p:sp>
    </p:spTree>
    <p:extLst>
      <p:ext uri="{BB962C8B-B14F-4D97-AF65-F5344CB8AC3E}">
        <p14:creationId xmlns:p14="http://schemas.microsoft.com/office/powerpoint/2010/main" val="214359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468709"/>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À propos des adoptions nationales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5257801" y="2587846"/>
            <a:ext cx="12512446" cy="3521029"/>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politiques pertinentes de l’ISO sont comme suit:</a:t>
            </a:r>
          </a:p>
          <a:p>
            <a:pPr marL="571500" lvl="2" indent="-571500" algn="l">
              <a:buClr>
                <a:srgbClr val="0070C0"/>
              </a:buClr>
              <a:buSzPct val="160000"/>
              <a:buFont typeface="Wingdings" panose="05000000000000000000" pitchFamily="2" charset="2"/>
              <a:buChar char="§"/>
            </a:pPr>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Politiques ISO sur les droits d’auteur et les ventes (POCOSA)</a:t>
            </a:r>
          </a:p>
          <a:p>
            <a:pPr marL="571500" lvl="2" indent="-571500" algn="l">
              <a:buClr>
                <a:srgbClr val="0070C0"/>
              </a:buClr>
              <a:buSzPct val="160000"/>
              <a:buFont typeface="Wingdings" panose="05000000000000000000" pitchFamily="2" charset="2"/>
              <a:buChar char="§"/>
            </a:pPr>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Guide 21 de l’ISO : Adoptions nationales</a:t>
            </a:r>
            <a:r>
              <a:rPr lang="en-US"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878" y="2985696"/>
            <a:ext cx="3577005" cy="3292299"/>
          </a:xfrm>
          <a:prstGeom prst="rect">
            <a:avLst/>
          </a:prstGeom>
        </p:spPr>
      </p:pic>
      <p:sp>
        <p:nvSpPr>
          <p:cNvPr id="7" name="Rectangle 6"/>
          <p:cNvSpPr/>
          <p:nvPr/>
        </p:nvSpPr>
        <p:spPr>
          <a:xfrm>
            <a:off x="5257800" y="7563939"/>
            <a:ext cx="18061673" cy="3521029"/>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modalités et les calendriers pour l’adoption des normes ISO au niveau national peuvent varier d’un pays à l’autre. Il se peut que l’on ait recours à processus de consensus national pour déterminer si l'adoption nationale de l'ISO 30500 convient au marché national.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0246" y="1699752"/>
            <a:ext cx="5864185" cy="5864185"/>
          </a:xfrm>
          <a:prstGeom prst="rect">
            <a:avLst/>
          </a:prstGeom>
        </p:spPr>
      </p:pic>
      <p:sp>
        <p:nvSpPr>
          <p:cNvPr id="3" name="Slide Number Placeholder 2"/>
          <p:cNvSpPr>
            <a:spLocks noGrp="1"/>
          </p:cNvSpPr>
          <p:nvPr>
            <p:ph type="sldNum" sz="quarter" idx="4"/>
          </p:nvPr>
        </p:nvSpPr>
        <p:spPr/>
        <p:txBody>
          <a:bodyPr/>
          <a:lstStyle/>
          <a:p>
            <a:fld id="{54A79FDF-0332-472F-850D-1D030698853D}" type="slidenum">
              <a:rPr lang="en-US" smtClean="0"/>
              <a:pPr/>
              <a:t>10</a:t>
            </a:fld>
            <a:endParaRPr lang="en-US" dirty="0"/>
          </a:p>
        </p:txBody>
      </p:sp>
    </p:spTree>
    <p:extLst>
      <p:ext uri="{BB962C8B-B14F-4D97-AF65-F5344CB8AC3E}">
        <p14:creationId xmlns:p14="http://schemas.microsoft.com/office/powerpoint/2010/main" val="5208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3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9" y="964009"/>
            <a:ext cx="20602114" cy="2554545"/>
          </a:xfrm>
          <a:prstGeom prst="rect">
            <a:avLst/>
          </a:prstGeom>
        </p:spPr>
        <p:txBody>
          <a:bodyPr wrap="square">
            <a:spAutoFit/>
          </a:bodyPr>
          <a:lstStyle/>
          <a:p>
            <a:pPr algn="l">
              <a:lnSpc>
                <a:spcPct val="100000"/>
              </a:lnSpc>
            </a:pPr>
            <a:r>
              <a:rPr lang="fr-FR" sz="8000" b="1" spc="-163" dirty="0">
                <a:solidFill>
                  <a:srgbClr val="0074BF"/>
                </a:solidFill>
                <a:latin typeface="Century Gothic" panose="020B0502020202020204" pitchFamily="34" charset="0"/>
                <a:sym typeface="Montserrat-Bold"/>
              </a:rPr>
              <a:t>Est-ce que l’adoption nationale convient à mon pays?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1050879" y="5252308"/>
            <a:ext cx="14117606" cy="2640788"/>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 politique et la législation nationales ainsi que la situation locale doivent être prises en compte lors de l’examen de l’adoption nationale au titre de l’ISO 30500.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697" y="3518554"/>
            <a:ext cx="6108296" cy="6108296"/>
          </a:xfrm>
          <a:prstGeom prst="rect">
            <a:avLst/>
          </a:prstGeom>
        </p:spPr>
      </p:pic>
      <p:sp>
        <p:nvSpPr>
          <p:cNvPr id="3" name="Slide Number Placeholder 2"/>
          <p:cNvSpPr>
            <a:spLocks noGrp="1"/>
          </p:cNvSpPr>
          <p:nvPr>
            <p:ph type="sldNum" sz="quarter" idx="4"/>
          </p:nvPr>
        </p:nvSpPr>
        <p:spPr/>
        <p:txBody>
          <a:bodyPr/>
          <a:lstStyle/>
          <a:p>
            <a:fld id="{54A79FDF-0332-472F-850D-1D030698853D}" type="slidenum">
              <a:rPr lang="en-US" smtClean="0"/>
              <a:pPr/>
              <a:t>11</a:t>
            </a:fld>
            <a:endParaRPr lang="en-US" dirty="0"/>
          </a:p>
        </p:txBody>
      </p:sp>
    </p:spTree>
    <p:extLst>
      <p:ext uri="{BB962C8B-B14F-4D97-AF65-F5344CB8AC3E}">
        <p14:creationId xmlns:p14="http://schemas.microsoft.com/office/powerpoint/2010/main" val="13685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 presetClass="entr" presetSubtype="0" fill="hold" grpId="0" nodeType="afterEffect">
                                  <p:stCondLst>
                                    <p:cond delay="125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9" y="964009"/>
            <a:ext cx="15152290" cy="2554545"/>
          </a:xfrm>
          <a:prstGeom prst="rect">
            <a:avLst/>
          </a:prstGeom>
        </p:spPr>
        <p:txBody>
          <a:bodyPr wrap="square">
            <a:spAutoFit/>
          </a:bodyPr>
          <a:lstStyle/>
          <a:p>
            <a:pPr algn="l">
              <a:lnSpc>
                <a:spcPct val="100000"/>
              </a:lnSpc>
            </a:pPr>
            <a:r>
              <a:rPr lang="fr-FR" sz="8000" b="1" spc="-163" dirty="0">
                <a:solidFill>
                  <a:srgbClr val="0074BF"/>
                </a:solidFill>
                <a:latin typeface="Century Gothic" panose="020B0502020202020204" pitchFamily="34" charset="0"/>
                <a:sym typeface="Montserrat-Bold"/>
              </a:rPr>
              <a:t>Est-ce que l’adoption nationale convient à mon pays?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1050878" y="3826806"/>
            <a:ext cx="18663586" cy="1760547"/>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Chaque pays est différent, mais les éléments relatifs à une éventuelle stratégie </a:t>
            </a:r>
          </a:p>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pour une adoption nationale pourraient comprendre les actions suivantes:</a:t>
            </a:r>
          </a:p>
        </p:txBody>
      </p:sp>
      <p:sp>
        <p:nvSpPr>
          <p:cNvPr id="6" name="Rectangle 5"/>
          <p:cNvSpPr/>
          <p:nvPr/>
        </p:nvSpPr>
        <p:spPr>
          <a:xfrm>
            <a:off x="1050878" y="6088585"/>
            <a:ext cx="10722022" cy="2613023"/>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Abriter un atelier avec les organismes nationaux de normalisation et le acteurs pour les informer au sujet de l’ISO 30500</a:t>
            </a:r>
          </a:p>
        </p:txBody>
      </p:sp>
      <p:sp>
        <p:nvSpPr>
          <p:cNvPr id="11" name="Rectangle 10"/>
          <p:cNvSpPr/>
          <p:nvPr/>
        </p:nvSpPr>
        <p:spPr>
          <a:xfrm>
            <a:off x="1050877" y="9011178"/>
            <a:ext cx="10722023" cy="336515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Recueillir des idées auprès des acteurs clés sur la meilleure démarche à suivre pour l’adoption nationale de la norme et le distribution des produits aux populations</a:t>
            </a:r>
          </a:p>
        </p:txBody>
      </p:sp>
      <p:sp>
        <p:nvSpPr>
          <p:cNvPr id="12" name="Rectangle 11"/>
          <p:cNvSpPr/>
          <p:nvPr/>
        </p:nvSpPr>
        <p:spPr>
          <a:xfrm>
            <a:off x="12611100" y="5895605"/>
            <a:ext cx="10264822" cy="1772793"/>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Créer des comités techniques pour superviser l’adoption nationale </a:t>
            </a:r>
          </a:p>
        </p:txBody>
      </p:sp>
      <p:sp>
        <p:nvSpPr>
          <p:cNvPr id="13" name="Rectangle 12"/>
          <p:cNvSpPr/>
          <p:nvPr/>
        </p:nvSpPr>
        <p:spPr>
          <a:xfrm>
            <a:off x="12609465" y="7747439"/>
            <a:ext cx="10264822" cy="1772793"/>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Analyser les normes, règlements ou lois clés  en matière d’assainissement </a:t>
            </a:r>
          </a:p>
        </p:txBody>
      </p:sp>
      <p:sp>
        <p:nvSpPr>
          <p:cNvPr id="15" name="Rectangle 14"/>
          <p:cNvSpPr/>
          <p:nvPr/>
        </p:nvSpPr>
        <p:spPr>
          <a:xfrm>
            <a:off x="12611100" y="9599274"/>
            <a:ext cx="11772900" cy="252492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Assurer, si besoin est, des formations pour les agents de l’Etat du secteur de l’assainissement au niveaux national, territoriale ou local</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7401" y="964009"/>
            <a:ext cx="3381536" cy="3112388"/>
          </a:xfrm>
          <a:prstGeom prst="rect">
            <a:avLst/>
          </a:prstGeom>
        </p:spPr>
      </p:pic>
      <p:sp>
        <p:nvSpPr>
          <p:cNvPr id="3" name="Slide Number Placeholder 2"/>
          <p:cNvSpPr>
            <a:spLocks noGrp="1"/>
          </p:cNvSpPr>
          <p:nvPr>
            <p:ph type="sldNum" sz="quarter" idx="4"/>
          </p:nvPr>
        </p:nvSpPr>
        <p:spPr/>
        <p:txBody>
          <a:bodyPr/>
          <a:lstStyle/>
          <a:p>
            <a:fld id="{54A79FDF-0332-472F-850D-1D030698853D}" type="slidenum">
              <a:rPr lang="en-US" smtClean="0"/>
              <a:pPr/>
              <a:t>12</a:t>
            </a:fld>
            <a:endParaRPr lang="en-US" dirty="0"/>
          </a:p>
        </p:txBody>
      </p:sp>
    </p:spTree>
    <p:extLst>
      <p:ext uri="{BB962C8B-B14F-4D97-AF65-F5344CB8AC3E}">
        <p14:creationId xmlns:p14="http://schemas.microsoft.com/office/powerpoint/2010/main" val="16956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750"/>
                            </p:stCondLst>
                            <p:childTnLst>
                              <p:par>
                                <p:cTn id="11" presetID="1" presetClass="entr" presetSubtype="0" fill="hold" grpId="0" nodeType="afterEffect">
                                  <p:stCondLst>
                                    <p:cond delay="22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2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8250"/>
                            </p:stCondLst>
                            <p:childTnLst>
                              <p:par>
                                <p:cTn id="17" presetID="1" presetClass="entr" presetSubtype="0" fill="hold" grpId="0" nodeType="afterEffect">
                                  <p:stCondLst>
                                    <p:cond delay="225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10500"/>
                            </p:stCondLst>
                            <p:childTnLst>
                              <p:par>
                                <p:cTn id="20" presetID="1" presetClass="entr" presetSubtype="0" fill="hold" grpId="0" nodeType="afterEffect">
                                  <p:stCondLst>
                                    <p:cond delay="225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87689" y="2791597"/>
            <a:ext cx="17808622" cy="1523366"/>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On est là pour vous accompagner</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1698578" y="4665122"/>
            <a:ext cx="21237622" cy="3613297"/>
          </a:xfrm>
          <a:prstGeom prst="rect">
            <a:avLst/>
          </a:prstGeom>
        </p:spPr>
        <p:txBody>
          <a:bodyPr wrap="square">
            <a:spAutoFit/>
          </a:bodyPr>
          <a:lstStyle/>
          <a:p>
            <a:pPr algn="l"/>
            <a:endParaRPr lang="en-US"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tant que secrétariat du PC 305, l'ANSI s'engage à accompagner l'adoption et la reconnaissance de la norme ISO 30500 dans les pays où les technologies de toilettes réinventées sont les plus nécessaires.</a:t>
            </a:r>
          </a:p>
        </p:txBody>
      </p:sp>
      <p:sp>
        <p:nvSpPr>
          <p:cNvPr id="7" name="Rectangle 6"/>
          <p:cNvSpPr/>
          <p:nvPr/>
        </p:nvSpPr>
        <p:spPr>
          <a:xfrm>
            <a:off x="1698578" y="8985633"/>
            <a:ext cx="21237622" cy="2874633"/>
          </a:xfrm>
          <a:prstGeom prst="rect">
            <a:avLst/>
          </a:prstGeom>
        </p:spPr>
        <p:txBody>
          <a:bodyPr wrap="square">
            <a:spAutoFit/>
          </a:bodyPr>
          <a:lstStyle/>
          <a:p>
            <a:pPr algn="l"/>
            <a:r>
              <a:rPr lang="en-US" sz="4800" b="1" dirty="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hlinkClick r:id="rId3"/>
              </a:rPr>
              <a:t>sanitation@ansi.org</a:t>
            </a:r>
            <a:endParaRPr lang="en-US" sz="4800" b="1" dirty="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endParaRPr>
          </a:p>
          <a:p>
            <a:pPr algn="l"/>
            <a:endParaRPr lang="en-US" sz="4800" b="1" dirty="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endParaRPr>
          </a:p>
          <a:p>
            <a:pPr algn="l"/>
            <a:r>
              <a:rPr lang="en-US" sz="4800" b="1" dirty="0">
                <a:latin typeface="Open Sans" panose="020B0606030504020204"/>
                <a:hlinkClick r:id="rId4"/>
              </a:rPr>
              <a:t>https://sanitation.ansi.org/</a:t>
            </a:r>
            <a:r>
              <a:rPr lang="en-US" sz="4800" b="1" dirty="0">
                <a:latin typeface="Open Sans" panose="020B0606030504020204"/>
              </a:rPr>
              <a:t> </a:t>
            </a:r>
            <a:endParaRPr lang="en-US" sz="4800" b="1" dirty="0">
              <a:solidFill>
                <a:schemeClr val="tx1">
                  <a:lumMod val="65000"/>
                  <a:lumOff val="35000"/>
                </a:schemeClr>
              </a:solidFill>
              <a:latin typeface="Open Sans" panose="020B0606030504020204"/>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427" y="368553"/>
            <a:ext cx="5591269" cy="331929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1641" y="1004067"/>
            <a:ext cx="3381536" cy="3112388"/>
          </a:xfrm>
          <a:prstGeom prst="rect">
            <a:avLst/>
          </a:prstGeom>
        </p:spPr>
      </p:pic>
      <p:sp>
        <p:nvSpPr>
          <p:cNvPr id="2" name="Slide Number Placeholder 1"/>
          <p:cNvSpPr>
            <a:spLocks noGrp="1"/>
          </p:cNvSpPr>
          <p:nvPr>
            <p:ph type="sldNum" sz="quarter" idx="4"/>
          </p:nvPr>
        </p:nvSpPr>
        <p:spPr/>
        <p:txBody>
          <a:bodyPr/>
          <a:lstStyle/>
          <a:p>
            <a:fld id="{54A79FDF-0332-472F-850D-1D030698853D}" type="slidenum">
              <a:rPr lang="en-US" smtClean="0"/>
              <a:pPr/>
              <a:t>13</a:t>
            </a:fld>
            <a:endParaRPr lang="en-US" dirty="0"/>
          </a:p>
        </p:txBody>
      </p:sp>
    </p:spTree>
    <p:extLst>
      <p:ext uri="{BB962C8B-B14F-4D97-AF65-F5344CB8AC3E}">
        <p14:creationId xmlns:p14="http://schemas.microsoft.com/office/powerpoint/2010/main" val="22759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1" presetClass="entr" presetSubtype="0" fill="hold" grpId="0" nodeType="afterEffect">
                                  <p:stCondLst>
                                    <p:cond delay="1500"/>
                                  </p:stCondLst>
                                  <p:childTnLst>
                                    <p:set>
                                      <p:cBhvr>
                                        <p:cTn id="16" dur="1" fill="hold">
                                          <p:stCondLst>
                                            <p:cond delay="0"/>
                                          </p:stCondLst>
                                        </p:cTn>
                                        <p:tgtEl>
                                          <p:spTgt spid="48"/>
                                        </p:tgtEl>
                                        <p:attrNameLst>
                                          <p:attrName>style.visibility</p:attrName>
                                        </p:attrNameLst>
                                      </p:cBhvr>
                                      <p:to>
                                        <p:strVal val="visible"/>
                                      </p:to>
                                    </p:set>
                                  </p:childTnLst>
                                </p:cTn>
                              </p:par>
                            </p:childTnLst>
                          </p:cTn>
                        </p:par>
                        <p:par>
                          <p:cTn id="17" fill="hold">
                            <p:stCondLst>
                              <p:cond delay="3250"/>
                            </p:stCondLst>
                            <p:childTnLst>
                              <p:par>
                                <p:cTn id="18" presetID="1" presetClass="entr" presetSubtype="0" fill="hold" grpId="0" nodeType="afterEffect">
                                  <p:stCondLst>
                                    <p:cond delay="4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4.3.1a</a:t>
            </a:r>
            <a:br>
              <a:rPr lang="en-US" dirty="0"/>
            </a:br>
            <a:r>
              <a:rPr lang="fr-FR" dirty="0"/>
              <a:t>Politique de l’ISO sur les droits d’auteur et les ventes </a:t>
            </a:r>
            <a:br>
              <a:rPr lang="fr-FR" dirty="0"/>
            </a:br>
            <a:endParaRPr lang="fr-FR" dirty="0"/>
          </a:p>
        </p:txBody>
      </p:sp>
    </p:spTree>
    <p:extLst>
      <p:ext uri="{BB962C8B-B14F-4D97-AF65-F5344CB8AC3E}">
        <p14:creationId xmlns:p14="http://schemas.microsoft.com/office/powerpoint/2010/main" val="253547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45054" y="1854234"/>
            <a:ext cx="18245235" cy="1323439"/>
          </a:xfrm>
          <a:prstGeom prst="rect">
            <a:avLst/>
          </a:prstGeom>
        </p:spPr>
        <p:txBody>
          <a:bodyPr wrap="square">
            <a:spAutoFit/>
          </a:bodyPr>
          <a:lstStyle/>
          <a:p>
            <a:pPr algn="l">
              <a:lnSpc>
                <a:spcPct val="100000"/>
              </a:lnSpc>
            </a:pPr>
            <a:r>
              <a:rPr lang="fr-FR" sz="8000" b="1" spc="-163" dirty="0">
                <a:solidFill>
                  <a:srgbClr val="0074BF"/>
                </a:solidFill>
                <a:latin typeface="Century Gothic" panose="020B0502020202020204" pitchFamily="34" charset="0"/>
                <a:sym typeface="Montserrat-Bold"/>
              </a:rPr>
              <a:t>Les droits d’un membre ISO</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1050878" y="4429017"/>
            <a:ext cx="12868322" cy="844462"/>
          </a:xfrm>
          <a:prstGeom prst="rect">
            <a:avLst/>
          </a:prstGeom>
        </p:spPr>
        <p:txBody>
          <a:bodyPr wrap="square">
            <a:spAutoFit/>
          </a:bodyPr>
          <a:lstStyle/>
          <a:p>
            <a:pPr algn="l"/>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droits d’un membre ISO sur son territoire national </a:t>
            </a:r>
            <a:r>
              <a:rPr lang="en-US"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Rectangle 5"/>
          <p:cNvSpPr/>
          <p:nvPr/>
        </p:nvSpPr>
        <p:spPr>
          <a:xfrm>
            <a:off x="1050878" y="5793863"/>
            <a:ext cx="10264822" cy="84446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Reproduire ou diffuser les normes ISO </a:t>
            </a:r>
          </a:p>
        </p:txBody>
      </p:sp>
      <p:sp>
        <p:nvSpPr>
          <p:cNvPr id="11" name="Rectangle 10"/>
          <p:cNvSpPr/>
          <p:nvPr/>
        </p:nvSpPr>
        <p:spPr>
          <a:xfrm>
            <a:off x="1050878" y="6870882"/>
            <a:ext cx="17346850" cy="84446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Élaborer et diffuser des documents relatifs aux adoptions nationales</a:t>
            </a:r>
          </a:p>
        </p:txBody>
      </p:sp>
      <p:sp>
        <p:nvSpPr>
          <p:cNvPr id="12" name="Rectangle 11"/>
          <p:cNvSpPr/>
          <p:nvPr/>
        </p:nvSpPr>
        <p:spPr>
          <a:xfrm>
            <a:off x="1050878" y="7947901"/>
            <a:ext cx="13579522" cy="84446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Elaborer des produits dérivés à partir des normes ISO </a:t>
            </a:r>
          </a:p>
        </p:txBody>
      </p:sp>
      <p:sp>
        <p:nvSpPr>
          <p:cNvPr id="13" name="Rectangle 12"/>
          <p:cNvSpPr/>
          <p:nvPr/>
        </p:nvSpPr>
        <p:spPr>
          <a:xfrm>
            <a:off x="1050878" y="9206197"/>
            <a:ext cx="17346850" cy="84446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Fixer le prix pour les publications ISO et les adoptions nationales </a:t>
            </a:r>
          </a:p>
        </p:txBody>
      </p:sp>
      <p:sp>
        <p:nvSpPr>
          <p:cNvPr id="15" name="Rectangle 14"/>
          <p:cNvSpPr/>
          <p:nvPr/>
        </p:nvSpPr>
        <p:spPr>
          <a:xfrm>
            <a:off x="1050878" y="10283216"/>
            <a:ext cx="13579522" cy="844462"/>
          </a:xfrm>
          <a:prstGeom prst="rect">
            <a:avLst/>
          </a:prstGeom>
        </p:spPr>
        <p:txBody>
          <a:bodyPr wrap="square" numCol="1">
            <a:spAutoFit/>
          </a:bodyPr>
          <a:lstStyle/>
          <a:p>
            <a:pPr marL="571500" indent="-571500" algn="l">
              <a:spcAft>
                <a:spcPts val="1200"/>
              </a:spcAft>
              <a:buClr>
                <a:srgbClr val="0070C0"/>
              </a:buClr>
              <a:buSzPct val="160000"/>
              <a:buFont typeface="Wingdings" panose="05000000000000000000" pitchFamily="2" charset="2"/>
              <a:buChar char="§"/>
            </a:pPr>
            <a:r>
              <a:rPr lang="fr-FR" sz="4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Percevoir les paiements au titre des rétrocessions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878" y="964009"/>
            <a:ext cx="3157980" cy="2906626"/>
          </a:xfrm>
          <a:prstGeom prst="rect">
            <a:avLst/>
          </a:prstGeom>
        </p:spPr>
      </p:pic>
      <p:grpSp>
        <p:nvGrpSpPr>
          <p:cNvPr id="4" name="Group 3"/>
          <p:cNvGrpSpPr/>
          <p:nvPr/>
        </p:nvGrpSpPr>
        <p:grpSpPr>
          <a:xfrm>
            <a:off x="14688665" y="3962740"/>
            <a:ext cx="8492622" cy="2926080"/>
            <a:chOff x="13248826" y="6237707"/>
            <a:chExt cx="10335243" cy="2926080"/>
          </a:xfrm>
        </p:grpSpPr>
        <p:sp>
          <p:nvSpPr>
            <p:cNvPr id="2" name="Rectangle 1"/>
            <p:cNvSpPr/>
            <p:nvPr/>
          </p:nvSpPr>
          <p:spPr>
            <a:xfrm>
              <a:off x="13248826" y="6237707"/>
              <a:ext cx="10335243" cy="2926080"/>
            </a:xfrm>
            <a:prstGeom prst="rect">
              <a:avLst/>
            </a:prstGeom>
            <a:noFill/>
            <a:ln w="76200" cap="flat">
              <a:solidFill>
                <a:srgbClr val="E3061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TextBox 2"/>
            <p:cNvSpPr txBox="1"/>
            <p:nvPr/>
          </p:nvSpPr>
          <p:spPr>
            <a:xfrm>
              <a:off x="13627769" y="6696314"/>
              <a:ext cx="9577357"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lnSpc>
                  <a:spcPct val="150000"/>
                </a:lnSpc>
              </a:pPr>
              <a:r>
                <a:rPr lang="fr-FR" sz="4000" b="1" dirty="0">
                  <a:solidFill>
                    <a:srgbClr val="E30613"/>
                  </a:solidFill>
                  <a:latin typeface="Open Sans" panose="020B0606030504020204" pitchFamily="34" charset="0"/>
                  <a:ea typeface="Open Sans" panose="020B0606030504020204" pitchFamily="34" charset="0"/>
                  <a:cs typeface="Open Sans" panose="020B0606030504020204" pitchFamily="34" charset="0"/>
                </a:rPr>
                <a:t>Pour une liste des membres ISO : </a:t>
              </a:r>
              <a:r>
                <a:rPr lang="fr-FR" sz="4000" b="1" dirty="0">
                  <a:solidFill>
                    <a:srgbClr val="E30613"/>
                  </a:solidFill>
                  <a:latin typeface="Open Sans" panose="020B0606030504020204" pitchFamily="34" charset="0"/>
                  <a:ea typeface="Open Sans" panose="020B0606030504020204" pitchFamily="34" charset="0"/>
                  <a:cs typeface="Open Sans" panose="020B0606030504020204" pitchFamily="34" charset="0"/>
                  <a:hlinkClick r:id="rId4"/>
                </a:rPr>
                <a:t>www.iso.org/members</a:t>
              </a:r>
              <a:endParaRPr kumimoji="0" lang="fr-FR" sz="4000" b="1" i="0" u="none" strike="noStrike" cap="none" spc="-72" normalizeH="0" baseline="0" dirty="0">
                <a:ln>
                  <a:noFill/>
                </a:ln>
                <a:solidFill>
                  <a:srgbClr val="E30613"/>
                </a:solidFill>
                <a:effectLst/>
                <a:uFillTx/>
                <a:latin typeface="Open Sans" panose="020B0606030504020204" pitchFamily="34" charset="0"/>
                <a:ea typeface="Open Sans" panose="020B0606030504020204" pitchFamily="34" charset="0"/>
                <a:cs typeface="Open Sans" panose="020B0606030504020204" pitchFamily="34" charset="0"/>
                <a:sym typeface="Source Sans Pro"/>
              </a:endParaRPr>
            </a:p>
          </p:txBody>
        </p:sp>
      </p:grpSp>
      <p:sp>
        <p:nvSpPr>
          <p:cNvPr id="8" name="Slide Number Placeholder 7"/>
          <p:cNvSpPr>
            <a:spLocks noGrp="1"/>
          </p:cNvSpPr>
          <p:nvPr>
            <p:ph type="sldNum" sz="quarter" idx="4"/>
          </p:nvPr>
        </p:nvSpPr>
        <p:spPr/>
        <p:txBody>
          <a:bodyPr/>
          <a:lstStyle/>
          <a:p>
            <a:fld id="{54A79FDF-0332-472F-850D-1D030698853D}" type="slidenum">
              <a:rPr lang="en-US" smtClean="0"/>
              <a:pPr/>
              <a:t>15</a:t>
            </a:fld>
            <a:endParaRPr lang="en-US" dirty="0"/>
          </a:p>
        </p:txBody>
      </p:sp>
    </p:spTree>
    <p:extLst>
      <p:ext uri="{BB962C8B-B14F-4D97-AF65-F5344CB8AC3E}">
        <p14:creationId xmlns:p14="http://schemas.microsoft.com/office/powerpoint/2010/main" val="9282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par>
                          <p:cTn id="13" fill="hold">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2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8500"/>
                            </p:stCondLst>
                            <p:childTnLst>
                              <p:par>
                                <p:cTn id="26" presetID="1" presetClass="entr" presetSubtype="0" fill="hold" grpId="0" nodeType="afterEffect">
                                  <p:stCondLst>
                                    <p:cond delay="2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10500"/>
                            </p:stCondLst>
                            <p:childTnLst>
                              <p:par>
                                <p:cTn id="29" presetID="1"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2500"/>
                            </p:stCondLst>
                            <p:childTnLst>
                              <p:par>
                                <p:cTn id="32" presetID="2" presetClass="entr" presetSubtype="2" fill="hold" nodeType="afterEffect">
                                  <p:stCondLst>
                                    <p:cond delay="15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1+#ppt_w/2"/>
                                          </p:val>
                                        </p:tav>
                                        <p:tav tm="100000">
                                          <p:val>
                                            <p:strVal val="#ppt_x"/>
                                          </p:val>
                                        </p:tav>
                                      </p:tavLst>
                                    </p:anim>
                                    <p:anim calcmode="lin" valueType="num">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11" grpId="0"/>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43487" y="1126611"/>
            <a:ext cx="13659446" cy="1523366"/>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Les POCOSA portent sur les: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p:cNvGrpSpPr/>
          <p:nvPr/>
        </p:nvGrpSpPr>
        <p:grpSpPr>
          <a:xfrm>
            <a:off x="3401567" y="4868773"/>
            <a:ext cx="8181796" cy="4907633"/>
            <a:chOff x="3511295" y="4292656"/>
            <a:chExt cx="8181796" cy="4907633"/>
          </a:xfrm>
        </p:grpSpPr>
        <p:sp>
          <p:nvSpPr>
            <p:cNvPr id="31" name="Rectangle 30"/>
            <p:cNvSpPr/>
            <p:nvPr/>
          </p:nvSpPr>
          <p:spPr>
            <a:xfrm>
              <a:off x="3511295" y="4292656"/>
              <a:ext cx="8181796" cy="1938992"/>
            </a:xfrm>
            <a:prstGeom prst="rect">
              <a:avLst/>
            </a:prstGeom>
          </p:spPr>
          <p:txBody>
            <a:bodyPr wrap="square">
              <a:spAutoFit/>
            </a:bodyPr>
            <a:lstStyle/>
            <a:p>
              <a:pPr algn="ctr">
                <a:lnSpc>
                  <a:spcPct val="100000"/>
                </a:lnSpc>
              </a:pPr>
              <a:r>
                <a:rPr lang="fr-FR" sz="6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Ventes, diffusion et reproduction</a:t>
              </a:r>
            </a:p>
          </p:txBody>
        </p:sp>
        <p:grpSp>
          <p:nvGrpSpPr>
            <p:cNvPr id="33" name="Group 32"/>
            <p:cNvGrpSpPr/>
            <p:nvPr/>
          </p:nvGrpSpPr>
          <p:grpSpPr>
            <a:xfrm>
              <a:off x="6633869" y="7392753"/>
              <a:ext cx="1936637" cy="1807536"/>
              <a:chOff x="5402261" y="5524499"/>
              <a:chExt cx="1071562" cy="1000128"/>
            </a:xfrm>
            <a:solidFill>
              <a:srgbClr val="7030A0"/>
            </a:solidFill>
          </p:grpSpPr>
          <p:sp>
            <p:nvSpPr>
              <p:cNvPr id="34" name="Freeform 424"/>
              <p:cNvSpPr>
                <a:spLocks noEditPoints="1"/>
              </p:cNvSpPr>
              <p:nvPr/>
            </p:nvSpPr>
            <p:spPr bwMode="auto">
              <a:xfrm>
                <a:off x="5402261" y="5524499"/>
                <a:ext cx="1071562" cy="777875"/>
              </a:xfrm>
              <a:custGeom>
                <a:avLst/>
                <a:gdLst>
                  <a:gd name="T0" fmla="*/ 2323 w 3373"/>
                  <a:gd name="T1" fmla="*/ 1575 h 2450"/>
                  <a:gd name="T2" fmla="*/ 2922 w 3373"/>
                  <a:gd name="T3" fmla="*/ 1225 h 2450"/>
                  <a:gd name="T4" fmla="*/ 1621 w 3373"/>
                  <a:gd name="T5" fmla="*/ 1225 h 2450"/>
                  <a:gd name="T6" fmla="*/ 2147 w 3373"/>
                  <a:gd name="T7" fmla="*/ 1575 h 2450"/>
                  <a:gd name="T8" fmla="*/ 1621 w 3373"/>
                  <a:gd name="T9" fmla="*/ 1225 h 2450"/>
                  <a:gd name="T10" fmla="*/ 980 w 3373"/>
                  <a:gd name="T11" fmla="*/ 1575 h 2450"/>
                  <a:gd name="T12" fmla="*/ 1447 w 3373"/>
                  <a:gd name="T13" fmla="*/ 1225 h 2450"/>
                  <a:gd name="T14" fmla="*/ 2323 w 3373"/>
                  <a:gd name="T15" fmla="*/ 700 h 2450"/>
                  <a:gd name="T16" fmla="*/ 2946 w 3373"/>
                  <a:gd name="T17" fmla="*/ 1050 h 2450"/>
                  <a:gd name="T18" fmla="*/ 2323 w 3373"/>
                  <a:gd name="T19" fmla="*/ 700 h 2450"/>
                  <a:gd name="T20" fmla="*/ 1621 w 3373"/>
                  <a:gd name="T21" fmla="*/ 1050 h 2450"/>
                  <a:gd name="T22" fmla="*/ 2147 w 3373"/>
                  <a:gd name="T23" fmla="*/ 700 h 2450"/>
                  <a:gd name="T24" fmla="*/ 835 w 3373"/>
                  <a:gd name="T25" fmla="*/ 700 h 2450"/>
                  <a:gd name="T26" fmla="*/ 907 w 3373"/>
                  <a:gd name="T27" fmla="*/ 1051 h 2450"/>
                  <a:gd name="T28" fmla="*/ 1447 w 3373"/>
                  <a:gd name="T29" fmla="*/ 1050 h 2450"/>
                  <a:gd name="T30" fmla="*/ 835 w 3373"/>
                  <a:gd name="T31" fmla="*/ 700 h 2450"/>
                  <a:gd name="T32" fmla="*/ 570 w 3373"/>
                  <a:gd name="T33" fmla="*/ 0 h 2450"/>
                  <a:gd name="T34" fmla="*/ 631 w 3373"/>
                  <a:gd name="T35" fmla="*/ 10 h 2450"/>
                  <a:gd name="T36" fmla="*/ 683 w 3373"/>
                  <a:gd name="T37" fmla="*/ 41 h 2450"/>
                  <a:gd name="T38" fmla="*/ 721 w 3373"/>
                  <a:gd name="T39" fmla="*/ 86 h 2450"/>
                  <a:gd name="T40" fmla="*/ 742 w 3373"/>
                  <a:gd name="T41" fmla="*/ 146 h 2450"/>
                  <a:gd name="T42" fmla="*/ 3199 w 3373"/>
                  <a:gd name="T43" fmla="*/ 350 h 2450"/>
                  <a:gd name="T44" fmla="*/ 3258 w 3373"/>
                  <a:gd name="T45" fmla="*/ 360 h 2450"/>
                  <a:gd name="T46" fmla="*/ 3309 w 3373"/>
                  <a:gd name="T47" fmla="*/ 389 h 2450"/>
                  <a:gd name="T48" fmla="*/ 3348 w 3373"/>
                  <a:gd name="T49" fmla="*/ 433 h 2450"/>
                  <a:gd name="T50" fmla="*/ 3370 w 3373"/>
                  <a:gd name="T51" fmla="*/ 488 h 2450"/>
                  <a:gd name="T52" fmla="*/ 3371 w 3373"/>
                  <a:gd name="T53" fmla="*/ 549 h 2450"/>
                  <a:gd name="T54" fmla="*/ 3190 w 3373"/>
                  <a:gd name="T55" fmla="*/ 1806 h 2450"/>
                  <a:gd name="T56" fmla="*/ 3160 w 3373"/>
                  <a:gd name="T57" fmla="*/ 1860 h 2450"/>
                  <a:gd name="T58" fmla="*/ 3113 w 3373"/>
                  <a:gd name="T59" fmla="*/ 1900 h 2450"/>
                  <a:gd name="T60" fmla="*/ 3056 w 3373"/>
                  <a:gd name="T61" fmla="*/ 1921 h 2450"/>
                  <a:gd name="T62" fmla="*/ 1040 w 3373"/>
                  <a:gd name="T63" fmla="*/ 1925 h 2450"/>
                  <a:gd name="T64" fmla="*/ 2848 w 3373"/>
                  <a:gd name="T65" fmla="*/ 2100 h 2450"/>
                  <a:gd name="T66" fmla="*/ 2909 w 3373"/>
                  <a:gd name="T67" fmla="*/ 2110 h 2450"/>
                  <a:gd name="T68" fmla="*/ 2961 w 3373"/>
                  <a:gd name="T69" fmla="*/ 2141 h 2450"/>
                  <a:gd name="T70" fmla="*/ 2999 w 3373"/>
                  <a:gd name="T71" fmla="*/ 2185 h 2450"/>
                  <a:gd name="T72" fmla="*/ 3021 w 3373"/>
                  <a:gd name="T73" fmla="*/ 2243 h 2450"/>
                  <a:gd name="T74" fmla="*/ 3021 w 3373"/>
                  <a:gd name="T75" fmla="*/ 2305 h 2450"/>
                  <a:gd name="T76" fmla="*/ 2999 w 3373"/>
                  <a:gd name="T77" fmla="*/ 2363 h 2450"/>
                  <a:gd name="T78" fmla="*/ 2961 w 3373"/>
                  <a:gd name="T79" fmla="*/ 2408 h 2450"/>
                  <a:gd name="T80" fmla="*/ 2909 w 3373"/>
                  <a:gd name="T81" fmla="*/ 2438 h 2450"/>
                  <a:gd name="T82" fmla="*/ 2848 w 3373"/>
                  <a:gd name="T83" fmla="*/ 2450 h 2450"/>
                  <a:gd name="T84" fmla="*/ 897 w 3373"/>
                  <a:gd name="T85" fmla="*/ 2447 h 2450"/>
                  <a:gd name="T86" fmla="*/ 856 w 3373"/>
                  <a:gd name="T87" fmla="*/ 2437 h 2450"/>
                  <a:gd name="T88" fmla="*/ 836 w 3373"/>
                  <a:gd name="T89" fmla="*/ 2425 h 2450"/>
                  <a:gd name="T90" fmla="*/ 802 w 3373"/>
                  <a:gd name="T91" fmla="*/ 2402 h 2450"/>
                  <a:gd name="T92" fmla="*/ 786 w 3373"/>
                  <a:gd name="T93" fmla="*/ 2383 h 2450"/>
                  <a:gd name="T94" fmla="*/ 764 w 3373"/>
                  <a:gd name="T95" fmla="*/ 2351 h 2450"/>
                  <a:gd name="T96" fmla="*/ 755 w 3373"/>
                  <a:gd name="T97" fmla="*/ 2324 h 2450"/>
                  <a:gd name="T98" fmla="*/ 747 w 3373"/>
                  <a:gd name="T99" fmla="*/ 2303 h 2450"/>
                  <a:gd name="T100" fmla="*/ 175 w 3373"/>
                  <a:gd name="T101" fmla="*/ 350 h 2450"/>
                  <a:gd name="T102" fmla="*/ 115 w 3373"/>
                  <a:gd name="T103" fmla="*/ 339 h 2450"/>
                  <a:gd name="T104" fmla="*/ 63 w 3373"/>
                  <a:gd name="T105" fmla="*/ 308 h 2450"/>
                  <a:gd name="T106" fmla="*/ 24 w 3373"/>
                  <a:gd name="T107" fmla="*/ 263 h 2450"/>
                  <a:gd name="T108" fmla="*/ 3 w 3373"/>
                  <a:gd name="T109" fmla="*/ 206 h 2450"/>
                  <a:gd name="T110" fmla="*/ 3 w 3373"/>
                  <a:gd name="T111" fmla="*/ 143 h 2450"/>
                  <a:gd name="T112" fmla="*/ 24 w 3373"/>
                  <a:gd name="T113" fmla="*/ 86 h 2450"/>
                  <a:gd name="T114" fmla="*/ 63 w 3373"/>
                  <a:gd name="T115" fmla="*/ 41 h 2450"/>
                  <a:gd name="T116" fmla="*/ 115 w 3373"/>
                  <a:gd name="T117" fmla="*/ 10 h 2450"/>
                  <a:gd name="T118" fmla="*/ 175 w 3373"/>
                  <a:gd name="T119" fmla="*/ 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73" h="2450">
                    <a:moveTo>
                      <a:pt x="2323" y="1225"/>
                    </a:moveTo>
                    <a:lnTo>
                      <a:pt x="2323" y="1575"/>
                    </a:lnTo>
                    <a:lnTo>
                      <a:pt x="2871" y="1575"/>
                    </a:lnTo>
                    <a:lnTo>
                      <a:pt x="2922" y="1225"/>
                    </a:lnTo>
                    <a:lnTo>
                      <a:pt x="2323" y="1225"/>
                    </a:lnTo>
                    <a:close/>
                    <a:moveTo>
                      <a:pt x="1621" y="1225"/>
                    </a:moveTo>
                    <a:lnTo>
                      <a:pt x="1621" y="1575"/>
                    </a:lnTo>
                    <a:lnTo>
                      <a:pt x="2147" y="1575"/>
                    </a:lnTo>
                    <a:lnTo>
                      <a:pt x="2147" y="1225"/>
                    </a:lnTo>
                    <a:lnTo>
                      <a:pt x="1621" y="1225"/>
                    </a:lnTo>
                    <a:close/>
                    <a:moveTo>
                      <a:pt x="923" y="1225"/>
                    </a:moveTo>
                    <a:lnTo>
                      <a:pt x="980" y="1575"/>
                    </a:lnTo>
                    <a:lnTo>
                      <a:pt x="1447" y="1575"/>
                    </a:lnTo>
                    <a:lnTo>
                      <a:pt x="1447" y="1225"/>
                    </a:lnTo>
                    <a:lnTo>
                      <a:pt x="923" y="1225"/>
                    </a:lnTo>
                    <a:close/>
                    <a:moveTo>
                      <a:pt x="2323" y="700"/>
                    </a:moveTo>
                    <a:lnTo>
                      <a:pt x="2323" y="1050"/>
                    </a:lnTo>
                    <a:lnTo>
                      <a:pt x="2946" y="1050"/>
                    </a:lnTo>
                    <a:lnTo>
                      <a:pt x="2996" y="700"/>
                    </a:lnTo>
                    <a:lnTo>
                      <a:pt x="2323" y="700"/>
                    </a:lnTo>
                    <a:close/>
                    <a:moveTo>
                      <a:pt x="1621" y="700"/>
                    </a:moveTo>
                    <a:lnTo>
                      <a:pt x="1621" y="1050"/>
                    </a:lnTo>
                    <a:lnTo>
                      <a:pt x="2147" y="1050"/>
                    </a:lnTo>
                    <a:lnTo>
                      <a:pt x="2147" y="700"/>
                    </a:lnTo>
                    <a:lnTo>
                      <a:pt x="1621" y="700"/>
                    </a:lnTo>
                    <a:close/>
                    <a:moveTo>
                      <a:pt x="835" y="700"/>
                    </a:moveTo>
                    <a:lnTo>
                      <a:pt x="894" y="1055"/>
                    </a:lnTo>
                    <a:lnTo>
                      <a:pt x="907" y="1051"/>
                    </a:lnTo>
                    <a:lnTo>
                      <a:pt x="920" y="1050"/>
                    </a:lnTo>
                    <a:lnTo>
                      <a:pt x="1447" y="1050"/>
                    </a:lnTo>
                    <a:lnTo>
                      <a:pt x="1447" y="700"/>
                    </a:lnTo>
                    <a:lnTo>
                      <a:pt x="835" y="700"/>
                    </a:lnTo>
                    <a:close/>
                    <a:moveTo>
                      <a:pt x="175" y="0"/>
                    </a:moveTo>
                    <a:lnTo>
                      <a:pt x="570" y="0"/>
                    </a:lnTo>
                    <a:lnTo>
                      <a:pt x="601" y="2"/>
                    </a:lnTo>
                    <a:lnTo>
                      <a:pt x="631" y="10"/>
                    </a:lnTo>
                    <a:lnTo>
                      <a:pt x="659" y="23"/>
                    </a:lnTo>
                    <a:lnTo>
                      <a:pt x="683" y="41"/>
                    </a:lnTo>
                    <a:lnTo>
                      <a:pt x="704" y="62"/>
                    </a:lnTo>
                    <a:lnTo>
                      <a:pt x="721" y="86"/>
                    </a:lnTo>
                    <a:lnTo>
                      <a:pt x="735" y="115"/>
                    </a:lnTo>
                    <a:lnTo>
                      <a:pt x="742" y="146"/>
                    </a:lnTo>
                    <a:lnTo>
                      <a:pt x="776" y="350"/>
                    </a:lnTo>
                    <a:lnTo>
                      <a:pt x="3199" y="350"/>
                    </a:lnTo>
                    <a:lnTo>
                      <a:pt x="3229" y="353"/>
                    </a:lnTo>
                    <a:lnTo>
                      <a:pt x="3258" y="360"/>
                    </a:lnTo>
                    <a:lnTo>
                      <a:pt x="3284" y="372"/>
                    </a:lnTo>
                    <a:lnTo>
                      <a:pt x="3309" y="389"/>
                    </a:lnTo>
                    <a:lnTo>
                      <a:pt x="3331" y="409"/>
                    </a:lnTo>
                    <a:lnTo>
                      <a:pt x="3348" y="433"/>
                    </a:lnTo>
                    <a:lnTo>
                      <a:pt x="3362" y="461"/>
                    </a:lnTo>
                    <a:lnTo>
                      <a:pt x="3370" y="488"/>
                    </a:lnTo>
                    <a:lnTo>
                      <a:pt x="3373" y="518"/>
                    </a:lnTo>
                    <a:lnTo>
                      <a:pt x="3371" y="549"/>
                    </a:lnTo>
                    <a:lnTo>
                      <a:pt x="3197" y="1774"/>
                    </a:lnTo>
                    <a:lnTo>
                      <a:pt x="3190" y="1806"/>
                    </a:lnTo>
                    <a:lnTo>
                      <a:pt x="3177" y="1834"/>
                    </a:lnTo>
                    <a:lnTo>
                      <a:pt x="3160" y="1860"/>
                    </a:lnTo>
                    <a:lnTo>
                      <a:pt x="3138" y="1882"/>
                    </a:lnTo>
                    <a:lnTo>
                      <a:pt x="3113" y="1900"/>
                    </a:lnTo>
                    <a:lnTo>
                      <a:pt x="3085" y="1913"/>
                    </a:lnTo>
                    <a:lnTo>
                      <a:pt x="3056" y="1921"/>
                    </a:lnTo>
                    <a:lnTo>
                      <a:pt x="3023" y="1925"/>
                    </a:lnTo>
                    <a:lnTo>
                      <a:pt x="1040" y="1925"/>
                    </a:lnTo>
                    <a:lnTo>
                      <a:pt x="1068" y="2100"/>
                    </a:lnTo>
                    <a:lnTo>
                      <a:pt x="2848" y="2100"/>
                    </a:lnTo>
                    <a:lnTo>
                      <a:pt x="2879" y="2103"/>
                    </a:lnTo>
                    <a:lnTo>
                      <a:pt x="2909" y="2110"/>
                    </a:lnTo>
                    <a:lnTo>
                      <a:pt x="2937" y="2124"/>
                    </a:lnTo>
                    <a:lnTo>
                      <a:pt x="2961" y="2141"/>
                    </a:lnTo>
                    <a:lnTo>
                      <a:pt x="2982" y="2161"/>
                    </a:lnTo>
                    <a:lnTo>
                      <a:pt x="2999" y="2185"/>
                    </a:lnTo>
                    <a:lnTo>
                      <a:pt x="3012" y="2213"/>
                    </a:lnTo>
                    <a:lnTo>
                      <a:pt x="3021" y="2243"/>
                    </a:lnTo>
                    <a:lnTo>
                      <a:pt x="3023" y="2273"/>
                    </a:lnTo>
                    <a:lnTo>
                      <a:pt x="3021" y="2305"/>
                    </a:lnTo>
                    <a:lnTo>
                      <a:pt x="3012" y="2335"/>
                    </a:lnTo>
                    <a:lnTo>
                      <a:pt x="2999" y="2363"/>
                    </a:lnTo>
                    <a:lnTo>
                      <a:pt x="2982" y="2387"/>
                    </a:lnTo>
                    <a:lnTo>
                      <a:pt x="2961" y="2408"/>
                    </a:lnTo>
                    <a:lnTo>
                      <a:pt x="2937" y="2425"/>
                    </a:lnTo>
                    <a:lnTo>
                      <a:pt x="2909" y="2438"/>
                    </a:lnTo>
                    <a:lnTo>
                      <a:pt x="2879" y="2446"/>
                    </a:lnTo>
                    <a:lnTo>
                      <a:pt x="2848" y="2450"/>
                    </a:lnTo>
                    <a:lnTo>
                      <a:pt x="920" y="2450"/>
                    </a:lnTo>
                    <a:lnTo>
                      <a:pt x="897" y="2447"/>
                    </a:lnTo>
                    <a:lnTo>
                      <a:pt x="876" y="2443"/>
                    </a:lnTo>
                    <a:lnTo>
                      <a:pt x="856" y="2437"/>
                    </a:lnTo>
                    <a:lnTo>
                      <a:pt x="845" y="2431"/>
                    </a:lnTo>
                    <a:lnTo>
                      <a:pt x="836" y="2425"/>
                    </a:lnTo>
                    <a:lnTo>
                      <a:pt x="818" y="2415"/>
                    </a:lnTo>
                    <a:lnTo>
                      <a:pt x="802" y="2402"/>
                    </a:lnTo>
                    <a:lnTo>
                      <a:pt x="793" y="2392"/>
                    </a:lnTo>
                    <a:lnTo>
                      <a:pt x="786" y="2383"/>
                    </a:lnTo>
                    <a:lnTo>
                      <a:pt x="774" y="2368"/>
                    </a:lnTo>
                    <a:lnTo>
                      <a:pt x="764" y="2351"/>
                    </a:lnTo>
                    <a:lnTo>
                      <a:pt x="759" y="2338"/>
                    </a:lnTo>
                    <a:lnTo>
                      <a:pt x="755" y="2324"/>
                    </a:lnTo>
                    <a:lnTo>
                      <a:pt x="751" y="2314"/>
                    </a:lnTo>
                    <a:lnTo>
                      <a:pt x="747" y="2303"/>
                    </a:lnTo>
                    <a:lnTo>
                      <a:pt x="421" y="350"/>
                    </a:lnTo>
                    <a:lnTo>
                      <a:pt x="175" y="350"/>
                    </a:lnTo>
                    <a:lnTo>
                      <a:pt x="144" y="346"/>
                    </a:lnTo>
                    <a:lnTo>
                      <a:pt x="115" y="339"/>
                    </a:lnTo>
                    <a:lnTo>
                      <a:pt x="87" y="326"/>
                    </a:lnTo>
                    <a:lnTo>
                      <a:pt x="63" y="308"/>
                    </a:lnTo>
                    <a:lnTo>
                      <a:pt x="41" y="287"/>
                    </a:lnTo>
                    <a:lnTo>
                      <a:pt x="24" y="263"/>
                    </a:lnTo>
                    <a:lnTo>
                      <a:pt x="11" y="235"/>
                    </a:lnTo>
                    <a:lnTo>
                      <a:pt x="3" y="206"/>
                    </a:lnTo>
                    <a:lnTo>
                      <a:pt x="0" y="175"/>
                    </a:lnTo>
                    <a:lnTo>
                      <a:pt x="3" y="143"/>
                    </a:lnTo>
                    <a:lnTo>
                      <a:pt x="11" y="113"/>
                    </a:lnTo>
                    <a:lnTo>
                      <a:pt x="24" y="86"/>
                    </a:lnTo>
                    <a:lnTo>
                      <a:pt x="41" y="62"/>
                    </a:lnTo>
                    <a:lnTo>
                      <a:pt x="63" y="41"/>
                    </a:lnTo>
                    <a:lnTo>
                      <a:pt x="87" y="23"/>
                    </a:lnTo>
                    <a:lnTo>
                      <a:pt x="115" y="10"/>
                    </a:lnTo>
                    <a:lnTo>
                      <a:pt x="144" y="2"/>
                    </a:lnTo>
                    <a:lnTo>
                      <a:pt x="1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2893C1"/>
                  </a:solidFill>
                </a:endParaRPr>
              </a:p>
            </p:txBody>
          </p:sp>
          <p:sp>
            <p:nvSpPr>
              <p:cNvPr id="35" name="Freeform 425"/>
              <p:cNvSpPr>
                <a:spLocks/>
              </p:cNvSpPr>
              <p:nvPr/>
            </p:nvSpPr>
            <p:spPr bwMode="auto">
              <a:xfrm>
                <a:off x="5694361" y="6357939"/>
                <a:ext cx="166687" cy="166688"/>
              </a:xfrm>
              <a:custGeom>
                <a:avLst/>
                <a:gdLst>
                  <a:gd name="T0" fmla="*/ 262 w 527"/>
                  <a:gd name="T1" fmla="*/ 0 h 523"/>
                  <a:gd name="T2" fmla="*/ 301 w 527"/>
                  <a:gd name="T3" fmla="*/ 2 h 523"/>
                  <a:gd name="T4" fmla="*/ 339 w 527"/>
                  <a:gd name="T5" fmla="*/ 10 h 523"/>
                  <a:gd name="T6" fmla="*/ 374 w 527"/>
                  <a:gd name="T7" fmla="*/ 24 h 523"/>
                  <a:gd name="T8" fmla="*/ 406 w 527"/>
                  <a:gd name="T9" fmla="*/ 42 h 523"/>
                  <a:gd name="T10" fmla="*/ 435 w 527"/>
                  <a:gd name="T11" fmla="*/ 64 h 523"/>
                  <a:gd name="T12" fmla="*/ 462 w 527"/>
                  <a:gd name="T13" fmla="*/ 90 h 523"/>
                  <a:gd name="T14" fmla="*/ 484 w 527"/>
                  <a:gd name="T15" fmla="*/ 119 h 523"/>
                  <a:gd name="T16" fmla="*/ 502 w 527"/>
                  <a:gd name="T17" fmla="*/ 151 h 523"/>
                  <a:gd name="T18" fmla="*/ 515 w 527"/>
                  <a:gd name="T19" fmla="*/ 186 h 523"/>
                  <a:gd name="T20" fmla="*/ 523 w 527"/>
                  <a:gd name="T21" fmla="*/ 223 h 523"/>
                  <a:gd name="T22" fmla="*/ 527 w 527"/>
                  <a:gd name="T23" fmla="*/ 261 h 523"/>
                  <a:gd name="T24" fmla="*/ 523 w 527"/>
                  <a:gd name="T25" fmla="*/ 301 h 523"/>
                  <a:gd name="T26" fmla="*/ 515 w 527"/>
                  <a:gd name="T27" fmla="*/ 338 h 523"/>
                  <a:gd name="T28" fmla="*/ 502 w 527"/>
                  <a:gd name="T29" fmla="*/ 372 h 523"/>
                  <a:gd name="T30" fmla="*/ 484 w 527"/>
                  <a:gd name="T31" fmla="*/ 405 h 523"/>
                  <a:gd name="T32" fmla="*/ 462 w 527"/>
                  <a:gd name="T33" fmla="*/ 433 h 523"/>
                  <a:gd name="T34" fmla="*/ 435 w 527"/>
                  <a:gd name="T35" fmla="*/ 460 h 523"/>
                  <a:gd name="T36" fmla="*/ 406 w 527"/>
                  <a:gd name="T37" fmla="*/ 482 h 523"/>
                  <a:gd name="T38" fmla="*/ 374 w 527"/>
                  <a:gd name="T39" fmla="*/ 499 h 523"/>
                  <a:gd name="T40" fmla="*/ 339 w 527"/>
                  <a:gd name="T41" fmla="*/ 513 h 523"/>
                  <a:gd name="T42" fmla="*/ 301 w 527"/>
                  <a:gd name="T43" fmla="*/ 521 h 523"/>
                  <a:gd name="T44" fmla="*/ 262 w 527"/>
                  <a:gd name="T45" fmla="*/ 523 h 523"/>
                  <a:gd name="T46" fmla="*/ 224 w 527"/>
                  <a:gd name="T47" fmla="*/ 521 h 523"/>
                  <a:gd name="T48" fmla="*/ 187 w 527"/>
                  <a:gd name="T49" fmla="*/ 513 h 523"/>
                  <a:gd name="T50" fmla="*/ 152 w 527"/>
                  <a:gd name="T51" fmla="*/ 499 h 523"/>
                  <a:gd name="T52" fmla="*/ 120 w 527"/>
                  <a:gd name="T53" fmla="*/ 482 h 523"/>
                  <a:gd name="T54" fmla="*/ 90 w 527"/>
                  <a:gd name="T55" fmla="*/ 460 h 523"/>
                  <a:gd name="T56" fmla="*/ 65 w 527"/>
                  <a:gd name="T57" fmla="*/ 433 h 523"/>
                  <a:gd name="T58" fmla="*/ 42 w 527"/>
                  <a:gd name="T59" fmla="*/ 405 h 523"/>
                  <a:gd name="T60" fmla="*/ 24 w 527"/>
                  <a:gd name="T61" fmla="*/ 372 h 523"/>
                  <a:gd name="T62" fmla="*/ 11 w 527"/>
                  <a:gd name="T63" fmla="*/ 338 h 523"/>
                  <a:gd name="T64" fmla="*/ 3 w 527"/>
                  <a:gd name="T65" fmla="*/ 301 h 523"/>
                  <a:gd name="T66" fmla="*/ 0 w 527"/>
                  <a:gd name="T67" fmla="*/ 261 h 523"/>
                  <a:gd name="T68" fmla="*/ 3 w 527"/>
                  <a:gd name="T69" fmla="*/ 223 h 523"/>
                  <a:gd name="T70" fmla="*/ 11 w 527"/>
                  <a:gd name="T71" fmla="*/ 186 h 523"/>
                  <a:gd name="T72" fmla="*/ 24 w 527"/>
                  <a:gd name="T73" fmla="*/ 151 h 523"/>
                  <a:gd name="T74" fmla="*/ 42 w 527"/>
                  <a:gd name="T75" fmla="*/ 119 h 523"/>
                  <a:gd name="T76" fmla="*/ 65 w 527"/>
                  <a:gd name="T77" fmla="*/ 90 h 523"/>
                  <a:gd name="T78" fmla="*/ 90 w 527"/>
                  <a:gd name="T79" fmla="*/ 64 h 523"/>
                  <a:gd name="T80" fmla="*/ 120 w 527"/>
                  <a:gd name="T81" fmla="*/ 42 h 523"/>
                  <a:gd name="T82" fmla="*/ 152 w 527"/>
                  <a:gd name="T83" fmla="*/ 24 h 523"/>
                  <a:gd name="T84" fmla="*/ 187 w 527"/>
                  <a:gd name="T85" fmla="*/ 10 h 523"/>
                  <a:gd name="T86" fmla="*/ 224 w 527"/>
                  <a:gd name="T87" fmla="*/ 2 h 523"/>
                  <a:gd name="T88" fmla="*/ 262 w 527"/>
                  <a:gd name="T8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523">
                    <a:moveTo>
                      <a:pt x="262" y="0"/>
                    </a:moveTo>
                    <a:lnTo>
                      <a:pt x="301" y="2"/>
                    </a:lnTo>
                    <a:lnTo>
                      <a:pt x="339" y="10"/>
                    </a:lnTo>
                    <a:lnTo>
                      <a:pt x="374" y="24"/>
                    </a:lnTo>
                    <a:lnTo>
                      <a:pt x="406" y="42"/>
                    </a:lnTo>
                    <a:lnTo>
                      <a:pt x="435" y="64"/>
                    </a:lnTo>
                    <a:lnTo>
                      <a:pt x="462" y="90"/>
                    </a:lnTo>
                    <a:lnTo>
                      <a:pt x="484" y="119"/>
                    </a:lnTo>
                    <a:lnTo>
                      <a:pt x="502" y="151"/>
                    </a:lnTo>
                    <a:lnTo>
                      <a:pt x="515" y="186"/>
                    </a:lnTo>
                    <a:lnTo>
                      <a:pt x="523" y="223"/>
                    </a:lnTo>
                    <a:lnTo>
                      <a:pt x="527" y="261"/>
                    </a:lnTo>
                    <a:lnTo>
                      <a:pt x="523" y="301"/>
                    </a:lnTo>
                    <a:lnTo>
                      <a:pt x="515" y="338"/>
                    </a:lnTo>
                    <a:lnTo>
                      <a:pt x="502" y="372"/>
                    </a:lnTo>
                    <a:lnTo>
                      <a:pt x="484" y="405"/>
                    </a:lnTo>
                    <a:lnTo>
                      <a:pt x="462" y="433"/>
                    </a:lnTo>
                    <a:lnTo>
                      <a:pt x="435" y="460"/>
                    </a:lnTo>
                    <a:lnTo>
                      <a:pt x="406" y="482"/>
                    </a:lnTo>
                    <a:lnTo>
                      <a:pt x="374" y="499"/>
                    </a:lnTo>
                    <a:lnTo>
                      <a:pt x="339" y="513"/>
                    </a:lnTo>
                    <a:lnTo>
                      <a:pt x="301" y="521"/>
                    </a:lnTo>
                    <a:lnTo>
                      <a:pt x="262" y="523"/>
                    </a:lnTo>
                    <a:lnTo>
                      <a:pt x="224" y="521"/>
                    </a:lnTo>
                    <a:lnTo>
                      <a:pt x="187" y="513"/>
                    </a:lnTo>
                    <a:lnTo>
                      <a:pt x="152" y="499"/>
                    </a:lnTo>
                    <a:lnTo>
                      <a:pt x="120" y="482"/>
                    </a:lnTo>
                    <a:lnTo>
                      <a:pt x="90" y="460"/>
                    </a:lnTo>
                    <a:lnTo>
                      <a:pt x="65" y="433"/>
                    </a:lnTo>
                    <a:lnTo>
                      <a:pt x="42" y="405"/>
                    </a:lnTo>
                    <a:lnTo>
                      <a:pt x="24" y="372"/>
                    </a:lnTo>
                    <a:lnTo>
                      <a:pt x="11" y="338"/>
                    </a:lnTo>
                    <a:lnTo>
                      <a:pt x="3" y="301"/>
                    </a:lnTo>
                    <a:lnTo>
                      <a:pt x="0" y="261"/>
                    </a:lnTo>
                    <a:lnTo>
                      <a:pt x="3" y="223"/>
                    </a:lnTo>
                    <a:lnTo>
                      <a:pt x="11" y="186"/>
                    </a:lnTo>
                    <a:lnTo>
                      <a:pt x="24" y="151"/>
                    </a:lnTo>
                    <a:lnTo>
                      <a:pt x="42" y="119"/>
                    </a:lnTo>
                    <a:lnTo>
                      <a:pt x="65" y="90"/>
                    </a:lnTo>
                    <a:lnTo>
                      <a:pt x="90" y="64"/>
                    </a:lnTo>
                    <a:lnTo>
                      <a:pt x="120" y="42"/>
                    </a:lnTo>
                    <a:lnTo>
                      <a:pt x="152" y="24"/>
                    </a:lnTo>
                    <a:lnTo>
                      <a:pt x="187" y="10"/>
                    </a:lnTo>
                    <a:lnTo>
                      <a:pt x="224" y="2"/>
                    </a:lnTo>
                    <a:lnTo>
                      <a:pt x="2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2893C1"/>
                  </a:solidFill>
                </a:endParaRPr>
              </a:p>
            </p:txBody>
          </p:sp>
          <p:sp>
            <p:nvSpPr>
              <p:cNvPr id="36" name="Freeform 426"/>
              <p:cNvSpPr>
                <a:spLocks/>
              </p:cNvSpPr>
              <p:nvPr/>
            </p:nvSpPr>
            <p:spPr bwMode="auto">
              <a:xfrm>
                <a:off x="6194424" y="6357937"/>
                <a:ext cx="168275" cy="166688"/>
              </a:xfrm>
              <a:custGeom>
                <a:avLst/>
                <a:gdLst>
                  <a:gd name="T0" fmla="*/ 263 w 526"/>
                  <a:gd name="T1" fmla="*/ 0 h 523"/>
                  <a:gd name="T2" fmla="*/ 303 w 526"/>
                  <a:gd name="T3" fmla="*/ 2 h 523"/>
                  <a:gd name="T4" fmla="*/ 339 w 526"/>
                  <a:gd name="T5" fmla="*/ 10 h 523"/>
                  <a:gd name="T6" fmla="*/ 374 w 526"/>
                  <a:gd name="T7" fmla="*/ 24 h 523"/>
                  <a:gd name="T8" fmla="*/ 407 w 526"/>
                  <a:gd name="T9" fmla="*/ 42 h 523"/>
                  <a:gd name="T10" fmla="*/ 436 w 526"/>
                  <a:gd name="T11" fmla="*/ 64 h 523"/>
                  <a:gd name="T12" fmla="*/ 462 w 526"/>
                  <a:gd name="T13" fmla="*/ 90 h 523"/>
                  <a:gd name="T14" fmla="*/ 484 w 526"/>
                  <a:gd name="T15" fmla="*/ 119 h 523"/>
                  <a:gd name="T16" fmla="*/ 501 w 526"/>
                  <a:gd name="T17" fmla="*/ 151 h 523"/>
                  <a:gd name="T18" fmla="*/ 515 w 526"/>
                  <a:gd name="T19" fmla="*/ 186 h 523"/>
                  <a:gd name="T20" fmla="*/ 524 w 526"/>
                  <a:gd name="T21" fmla="*/ 223 h 523"/>
                  <a:gd name="T22" fmla="*/ 526 w 526"/>
                  <a:gd name="T23" fmla="*/ 261 h 523"/>
                  <a:gd name="T24" fmla="*/ 524 w 526"/>
                  <a:gd name="T25" fmla="*/ 301 h 523"/>
                  <a:gd name="T26" fmla="*/ 515 w 526"/>
                  <a:gd name="T27" fmla="*/ 338 h 523"/>
                  <a:gd name="T28" fmla="*/ 501 w 526"/>
                  <a:gd name="T29" fmla="*/ 372 h 523"/>
                  <a:gd name="T30" fmla="*/ 484 w 526"/>
                  <a:gd name="T31" fmla="*/ 405 h 523"/>
                  <a:gd name="T32" fmla="*/ 462 w 526"/>
                  <a:gd name="T33" fmla="*/ 433 h 523"/>
                  <a:gd name="T34" fmla="*/ 436 w 526"/>
                  <a:gd name="T35" fmla="*/ 460 h 523"/>
                  <a:gd name="T36" fmla="*/ 407 w 526"/>
                  <a:gd name="T37" fmla="*/ 482 h 523"/>
                  <a:gd name="T38" fmla="*/ 374 w 526"/>
                  <a:gd name="T39" fmla="*/ 499 h 523"/>
                  <a:gd name="T40" fmla="*/ 339 w 526"/>
                  <a:gd name="T41" fmla="*/ 513 h 523"/>
                  <a:gd name="T42" fmla="*/ 303 w 526"/>
                  <a:gd name="T43" fmla="*/ 521 h 523"/>
                  <a:gd name="T44" fmla="*/ 263 w 526"/>
                  <a:gd name="T45" fmla="*/ 523 h 523"/>
                  <a:gd name="T46" fmla="*/ 225 w 526"/>
                  <a:gd name="T47" fmla="*/ 521 h 523"/>
                  <a:gd name="T48" fmla="*/ 188 w 526"/>
                  <a:gd name="T49" fmla="*/ 513 h 523"/>
                  <a:gd name="T50" fmla="*/ 153 w 526"/>
                  <a:gd name="T51" fmla="*/ 499 h 523"/>
                  <a:gd name="T52" fmla="*/ 120 w 526"/>
                  <a:gd name="T53" fmla="*/ 482 h 523"/>
                  <a:gd name="T54" fmla="*/ 90 w 526"/>
                  <a:gd name="T55" fmla="*/ 460 h 523"/>
                  <a:gd name="T56" fmla="*/ 65 w 526"/>
                  <a:gd name="T57" fmla="*/ 433 h 523"/>
                  <a:gd name="T58" fmla="*/ 43 w 526"/>
                  <a:gd name="T59" fmla="*/ 405 h 523"/>
                  <a:gd name="T60" fmla="*/ 24 w 526"/>
                  <a:gd name="T61" fmla="*/ 372 h 523"/>
                  <a:gd name="T62" fmla="*/ 11 w 526"/>
                  <a:gd name="T63" fmla="*/ 338 h 523"/>
                  <a:gd name="T64" fmla="*/ 3 w 526"/>
                  <a:gd name="T65" fmla="*/ 301 h 523"/>
                  <a:gd name="T66" fmla="*/ 0 w 526"/>
                  <a:gd name="T67" fmla="*/ 261 h 523"/>
                  <a:gd name="T68" fmla="*/ 3 w 526"/>
                  <a:gd name="T69" fmla="*/ 223 h 523"/>
                  <a:gd name="T70" fmla="*/ 11 w 526"/>
                  <a:gd name="T71" fmla="*/ 186 h 523"/>
                  <a:gd name="T72" fmla="*/ 24 w 526"/>
                  <a:gd name="T73" fmla="*/ 151 h 523"/>
                  <a:gd name="T74" fmla="*/ 43 w 526"/>
                  <a:gd name="T75" fmla="*/ 119 h 523"/>
                  <a:gd name="T76" fmla="*/ 65 w 526"/>
                  <a:gd name="T77" fmla="*/ 90 h 523"/>
                  <a:gd name="T78" fmla="*/ 90 w 526"/>
                  <a:gd name="T79" fmla="*/ 64 h 523"/>
                  <a:gd name="T80" fmla="*/ 120 w 526"/>
                  <a:gd name="T81" fmla="*/ 42 h 523"/>
                  <a:gd name="T82" fmla="*/ 153 w 526"/>
                  <a:gd name="T83" fmla="*/ 24 h 523"/>
                  <a:gd name="T84" fmla="*/ 188 w 526"/>
                  <a:gd name="T85" fmla="*/ 10 h 523"/>
                  <a:gd name="T86" fmla="*/ 225 w 526"/>
                  <a:gd name="T87" fmla="*/ 2 h 523"/>
                  <a:gd name="T88" fmla="*/ 263 w 526"/>
                  <a:gd name="T8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3">
                    <a:moveTo>
                      <a:pt x="263" y="0"/>
                    </a:moveTo>
                    <a:lnTo>
                      <a:pt x="303" y="2"/>
                    </a:lnTo>
                    <a:lnTo>
                      <a:pt x="339" y="10"/>
                    </a:lnTo>
                    <a:lnTo>
                      <a:pt x="374" y="24"/>
                    </a:lnTo>
                    <a:lnTo>
                      <a:pt x="407" y="42"/>
                    </a:lnTo>
                    <a:lnTo>
                      <a:pt x="436" y="64"/>
                    </a:lnTo>
                    <a:lnTo>
                      <a:pt x="462" y="90"/>
                    </a:lnTo>
                    <a:lnTo>
                      <a:pt x="484" y="119"/>
                    </a:lnTo>
                    <a:lnTo>
                      <a:pt x="501" y="151"/>
                    </a:lnTo>
                    <a:lnTo>
                      <a:pt x="515" y="186"/>
                    </a:lnTo>
                    <a:lnTo>
                      <a:pt x="524" y="223"/>
                    </a:lnTo>
                    <a:lnTo>
                      <a:pt x="526" y="261"/>
                    </a:lnTo>
                    <a:lnTo>
                      <a:pt x="524" y="301"/>
                    </a:lnTo>
                    <a:lnTo>
                      <a:pt x="515" y="338"/>
                    </a:lnTo>
                    <a:lnTo>
                      <a:pt x="501" y="372"/>
                    </a:lnTo>
                    <a:lnTo>
                      <a:pt x="484" y="405"/>
                    </a:lnTo>
                    <a:lnTo>
                      <a:pt x="462" y="433"/>
                    </a:lnTo>
                    <a:lnTo>
                      <a:pt x="436" y="460"/>
                    </a:lnTo>
                    <a:lnTo>
                      <a:pt x="407" y="482"/>
                    </a:lnTo>
                    <a:lnTo>
                      <a:pt x="374" y="499"/>
                    </a:lnTo>
                    <a:lnTo>
                      <a:pt x="339" y="513"/>
                    </a:lnTo>
                    <a:lnTo>
                      <a:pt x="303" y="521"/>
                    </a:lnTo>
                    <a:lnTo>
                      <a:pt x="263" y="523"/>
                    </a:lnTo>
                    <a:lnTo>
                      <a:pt x="225" y="521"/>
                    </a:lnTo>
                    <a:lnTo>
                      <a:pt x="188" y="513"/>
                    </a:lnTo>
                    <a:lnTo>
                      <a:pt x="153" y="499"/>
                    </a:lnTo>
                    <a:lnTo>
                      <a:pt x="120" y="482"/>
                    </a:lnTo>
                    <a:lnTo>
                      <a:pt x="90" y="460"/>
                    </a:lnTo>
                    <a:lnTo>
                      <a:pt x="65" y="433"/>
                    </a:lnTo>
                    <a:lnTo>
                      <a:pt x="43" y="405"/>
                    </a:lnTo>
                    <a:lnTo>
                      <a:pt x="24" y="372"/>
                    </a:lnTo>
                    <a:lnTo>
                      <a:pt x="11" y="338"/>
                    </a:lnTo>
                    <a:lnTo>
                      <a:pt x="3" y="301"/>
                    </a:lnTo>
                    <a:lnTo>
                      <a:pt x="0" y="261"/>
                    </a:lnTo>
                    <a:lnTo>
                      <a:pt x="3" y="223"/>
                    </a:lnTo>
                    <a:lnTo>
                      <a:pt x="11" y="186"/>
                    </a:lnTo>
                    <a:lnTo>
                      <a:pt x="24" y="151"/>
                    </a:lnTo>
                    <a:lnTo>
                      <a:pt x="43" y="119"/>
                    </a:lnTo>
                    <a:lnTo>
                      <a:pt x="65" y="90"/>
                    </a:lnTo>
                    <a:lnTo>
                      <a:pt x="90" y="64"/>
                    </a:lnTo>
                    <a:lnTo>
                      <a:pt x="120" y="42"/>
                    </a:lnTo>
                    <a:lnTo>
                      <a:pt x="153" y="24"/>
                    </a:lnTo>
                    <a:lnTo>
                      <a:pt x="188" y="10"/>
                    </a:lnTo>
                    <a:lnTo>
                      <a:pt x="225" y="2"/>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2893C1"/>
                  </a:solidFill>
                </a:endParaRPr>
              </a:p>
            </p:txBody>
          </p:sp>
        </p:grpSp>
      </p:grpSp>
      <p:grpSp>
        <p:nvGrpSpPr>
          <p:cNvPr id="4" name="Group 3"/>
          <p:cNvGrpSpPr/>
          <p:nvPr/>
        </p:nvGrpSpPr>
        <p:grpSpPr>
          <a:xfrm>
            <a:off x="13685575" y="5229808"/>
            <a:ext cx="6572452" cy="5178994"/>
            <a:chOff x="13283239" y="4754320"/>
            <a:chExt cx="6572452" cy="5178994"/>
          </a:xfrm>
        </p:grpSpPr>
        <p:sp>
          <p:nvSpPr>
            <p:cNvPr id="38" name="Rectangle 37"/>
            <p:cNvSpPr/>
            <p:nvPr/>
          </p:nvSpPr>
          <p:spPr>
            <a:xfrm>
              <a:off x="14130649" y="6763215"/>
              <a:ext cx="4877631" cy="3170099"/>
            </a:xfrm>
            <a:prstGeom prst="rect">
              <a:avLst/>
            </a:prstGeom>
          </p:spPr>
          <p:txBody>
            <a:bodyPr wrap="square">
              <a:spAutoFit/>
            </a:bodyPr>
            <a:lstStyle/>
            <a:p>
              <a:pPr algn="ctr" defTabSz="1371600" hangingPunct="1">
                <a:lnSpc>
                  <a:spcPct val="100000"/>
                </a:lnSpc>
              </a:pPr>
              <a:r>
                <a:rPr lang="en-GB" sz="20000" b="1" kern="1200" spc="0" dirty="0">
                  <a:solidFill>
                    <a:srgbClr val="7030A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9" name="Rectangle 38"/>
            <p:cNvSpPr/>
            <p:nvPr/>
          </p:nvSpPr>
          <p:spPr>
            <a:xfrm>
              <a:off x="13283239" y="4754320"/>
              <a:ext cx="6572452" cy="1015663"/>
            </a:xfrm>
            <a:prstGeom prst="rect">
              <a:avLst/>
            </a:prstGeom>
          </p:spPr>
          <p:txBody>
            <a:bodyPr wrap="square">
              <a:spAutoFit/>
            </a:bodyPr>
            <a:lstStyle/>
            <a:p>
              <a:pPr algn="ctr">
                <a:lnSpc>
                  <a:spcPct val="100000"/>
                </a:lnSpc>
              </a:pPr>
              <a:r>
                <a:rPr lang="fr-FR" sz="6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Droits d’auteur</a:t>
              </a:r>
            </a:p>
          </p:txBody>
        </p:sp>
      </p:grpSp>
      <p:cxnSp>
        <p:nvCxnSpPr>
          <p:cNvPr id="41" name="Straight Connector 40"/>
          <p:cNvCxnSpPr/>
          <p:nvPr/>
        </p:nvCxnSpPr>
        <p:spPr>
          <a:xfrm>
            <a:off x="12989847" y="4868773"/>
            <a:ext cx="0" cy="5814705"/>
          </a:xfrm>
          <a:prstGeom prst="line">
            <a:avLst/>
          </a:prstGeom>
          <a:noFill/>
          <a:ln w="57150" cap="flat">
            <a:solidFill>
              <a:srgbClr val="3F7EBC"/>
            </a:solidFill>
            <a:prstDash val="solid"/>
            <a:miter lim="400000"/>
          </a:ln>
          <a:effectLst/>
          <a:sp3d/>
        </p:spPr>
        <p:style>
          <a:lnRef idx="0">
            <a:scrgbClr r="0" g="0" b="0"/>
          </a:lnRef>
          <a:fillRef idx="0">
            <a:scrgbClr r="0" g="0" b="0"/>
          </a:fillRef>
          <a:effectRef idx="0">
            <a:scrgbClr r="0" g="0" b="0"/>
          </a:effectRef>
          <a:fontRef idx="none"/>
        </p:style>
      </p:cxnSp>
      <p:sp>
        <p:nvSpPr>
          <p:cNvPr id="2" name="Slide Number Placeholder 1"/>
          <p:cNvSpPr>
            <a:spLocks noGrp="1"/>
          </p:cNvSpPr>
          <p:nvPr>
            <p:ph type="sldNum" sz="quarter" idx="4"/>
          </p:nvPr>
        </p:nvSpPr>
        <p:spPr/>
        <p:txBody>
          <a:bodyPr/>
          <a:lstStyle/>
          <a:p>
            <a:fld id="{54A79FDF-0332-472F-850D-1D030698853D}" type="slidenum">
              <a:rPr lang="en-US" smtClean="0"/>
              <a:pPr/>
              <a:t>16</a:t>
            </a:fld>
            <a:endParaRPr lang="en-US" dirty="0"/>
          </a:p>
        </p:txBody>
      </p:sp>
    </p:spTree>
    <p:extLst>
      <p:ext uri="{BB962C8B-B14F-4D97-AF65-F5344CB8AC3E}">
        <p14:creationId xmlns:p14="http://schemas.microsoft.com/office/powerpoint/2010/main" val="14150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2000"/>
                                        <p:tgtEl>
                                          <p:spTgt spid="14"/>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childTnLst>
                          </p:cTn>
                        </p:par>
                        <p:par>
                          <p:cTn id="17" fill="hold">
                            <p:stCondLst>
                              <p:cond delay="4000"/>
                            </p:stCondLst>
                            <p:childTnLst>
                              <p:par>
                                <p:cTn id="18" presetID="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2600" y="1126611"/>
            <a:ext cx="21859481" cy="1523366"/>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Les produits couverts par POCOSA</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8378214" y="4204486"/>
            <a:ext cx="5245347" cy="8011120"/>
            <a:chOff x="8378214" y="4058182"/>
            <a:chExt cx="5245347" cy="8011120"/>
          </a:xfrm>
        </p:grpSpPr>
        <p:pic>
          <p:nvPicPr>
            <p:cNvPr id="16" name="Picture 15">
              <a:extLst>
                <a:ext uri="{FF2B5EF4-FFF2-40B4-BE49-F238E27FC236}">
                  <a16:creationId xmlns:a16="http://schemas.microsoft.com/office/drawing/2014/main" id="{0D2EC9AC-DEB1-4AA6-BD02-9E97D7E14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723" y="4058182"/>
              <a:ext cx="4478890" cy="6345320"/>
            </a:xfrm>
            <a:prstGeom prst="rect">
              <a:avLst/>
            </a:prstGeom>
            <a:ln w="9525" cap="sq">
              <a:solidFill>
                <a:schemeClr val="tx1">
                  <a:lumMod val="40000"/>
                  <a:lumOff val="60000"/>
                </a:schemeClr>
              </a:solidFill>
              <a:prstDash val="solid"/>
              <a:miter lim="800000"/>
            </a:ln>
            <a:effectLst>
              <a:outerShdw blurRad="76200" dir="13500000" sy="23000" kx="1200000" algn="br" rotWithShape="0">
                <a:prstClr val="black">
                  <a:alpha val="20000"/>
                </a:prstClr>
              </a:outerShdw>
            </a:effectLst>
          </p:spPr>
        </p:pic>
        <p:sp>
          <p:nvSpPr>
            <p:cNvPr id="19" name="TextBox 18">
              <a:extLst>
                <a:ext uri="{FF2B5EF4-FFF2-40B4-BE49-F238E27FC236}">
                  <a16:creationId xmlns:a16="http://schemas.microsoft.com/office/drawing/2014/main" id="{F93B35F7-ACCC-4EB7-B117-561D0F28B285}"/>
                </a:ext>
              </a:extLst>
            </p:cNvPr>
            <p:cNvSpPr txBox="1"/>
            <p:nvPr/>
          </p:nvSpPr>
          <p:spPr>
            <a:xfrm>
              <a:off x="8378214" y="11299861"/>
              <a:ext cx="5245347" cy="769441"/>
            </a:xfrm>
            <a:prstGeom prst="rect">
              <a:avLst/>
            </a:prstGeom>
            <a:noFill/>
          </p:spPr>
          <p:txBody>
            <a:bodyPr wrap="none" rtlCol="0">
              <a:spAutoFit/>
            </a:bodyPr>
            <a:lstStyle/>
            <a:p>
              <a:pPr algn="l" defTabSz="1371600" hangingPunct="1">
                <a:lnSpc>
                  <a:spcPct val="100000"/>
                </a:lnSpc>
                <a:defRPr/>
              </a:pPr>
              <a:r>
                <a:rPr lang="en-US" sz="4400" kern="1200" spc="0" dirty="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National Adoptions</a:t>
              </a:r>
            </a:p>
          </p:txBody>
        </p:sp>
      </p:grpSp>
      <p:grpSp>
        <p:nvGrpSpPr>
          <p:cNvPr id="9" name="Group 8"/>
          <p:cNvGrpSpPr/>
          <p:nvPr/>
        </p:nvGrpSpPr>
        <p:grpSpPr>
          <a:xfrm>
            <a:off x="14189408" y="4173464"/>
            <a:ext cx="8738417" cy="8078718"/>
            <a:chOff x="14189408" y="4027160"/>
            <a:chExt cx="8738417" cy="8078718"/>
          </a:xfrm>
        </p:grpSpPr>
        <p:pic>
          <p:nvPicPr>
            <p:cNvPr id="17" name="Picture 16">
              <a:extLst>
                <a:ext uri="{FF2B5EF4-FFF2-40B4-BE49-F238E27FC236}">
                  <a16:creationId xmlns:a16="http://schemas.microsoft.com/office/drawing/2014/main" id="{4E7FB0E8-F2FB-4B9A-B2D5-3A469112465C}"/>
                </a:ext>
              </a:extLst>
            </p:cNvPr>
            <p:cNvPicPr>
              <a:picLocks noChangeAspect="1"/>
            </p:cNvPicPr>
            <p:nvPr/>
          </p:nvPicPr>
          <p:blipFill>
            <a:blip r:embed="rId4"/>
            <a:stretch>
              <a:fillRect/>
            </a:stretch>
          </p:blipFill>
          <p:spPr>
            <a:xfrm>
              <a:off x="14189408" y="4027160"/>
              <a:ext cx="5941043" cy="38788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5C67B553-5DF3-42E3-B897-C16B44F7EADC}"/>
                </a:ext>
              </a:extLst>
            </p:cNvPr>
            <p:cNvSpPr txBox="1"/>
            <p:nvPr/>
          </p:nvSpPr>
          <p:spPr>
            <a:xfrm>
              <a:off x="20846962" y="6495996"/>
              <a:ext cx="1861407" cy="1446550"/>
            </a:xfrm>
            <a:prstGeom prst="rect">
              <a:avLst/>
            </a:prstGeom>
            <a:noFill/>
          </p:spPr>
          <p:txBody>
            <a:bodyPr wrap="square" rtlCol="0">
              <a:spAutoFit/>
            </a:bodyPr>
            <a:lstStyle/>
            <a:p>
              <a:pPr algn="l" defTabSz="1371600" hangingPunct="1">
                <a:lnSpc>
                  <a:spcPct val="100000"/>
                </a:lnSpc>
                <a:defRPr/>
              </a:pPr>
              <a:r>
                <a:rPr lang="en-US" sz="4400" kern="1200" spc="0" dirty="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Other </a:t>
              </a:r>
            </a:p>
            <a:p>
              <a:pPr algn="l" defTabSz="1371600" hangingPunct="1">
                <a:lnSpc>
                  <a:spcPct val="100000"/>
                </a:lnSpc>
                <a:defRPr/>
              </a:pPr>
              <a:r>
                <a:rPr lang="en-US" sz="4400" kern="1200" spc="0" dirty="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Works</a:t>
              </a:r>
            </a:p>
          </p:txBody>
        </p:sp>
        <p:pic>
          <p:nvPicPr>
            <p:cNvPr id="21" name="Picture 20">
              <a:extLst>
                <a:ext uri="{FF2B5EF4-FFF2-40B4-BE49-F238E27FC236}">
                  <a16:creationId xmlns:a16="http://schemas.microsoft.com/office/drawing/2014/main" id="{9F65AD05-AEFF-4067-B717-842F8525DFB7}"/>
                </a:ext>
              </a:extLst>
            </p:cNvPr>
            <p:cNvPicPr>
              <a:picLocks noChangeAspect="1"/>
            </p:cNvPicPr>
            <p:nvPr/>
          </p:nvPicPr>
          <p:blipFill>
            <a:blip r:embed="rId5"/>
            <a:stretch>
              <a:fillRect/>
            </a:stretch>
          </p:blipFill>
          <p:spPr>
            <a:xfrm>
              <a:off x="15818262" y="8552750"/>
              <a:ext cx="7109563" cy="3553128"/>
            </a:xfrm>
            <a:prstGeom prst="rect">
              <a:avLst/>
            </a:prstGeom>
            <a:ln w="38100" cap="sq">
              <a:no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a:off x="2387133" y="4204486"/>
            <a:ext cx="4492629" cy="8011120"/>
            <a:chOff x="2387133" y="4058182"/>
            <a:chExt cx="4492629" cy="8011120"/>
          </a:xfrm>
        </p:grpSpPr>
        <p:sp>
          <p:nvSpPr>
            <p:cNvPr id="18" name="TextBox 17">
              <a:extLst>
                <a:ext uri="{FF2B5EF4-FFF2-40B4-BE49-F238E27FC236}">
                  <a16:creationId xmlns:a16="http://schemas.microsoft.com/office/drawing/2014/main" id="{EE65C57F-014F-41FE-BB63-B336984E6E22}"/>
                </a:ext>
              </a:extLst>
            </p:cNvPr>
            <p:cNvSpPr txBox="1"/>
            <p:nvPr/>
          </p:nvSpPr>
          <p:spPr>
            <a:xfrm>
              <a:off x="2387133" y="11299861"/>
              <a:ext cx="4435830" cy="769441"/>
            </a:xfrm>
            <a:prstGeom prst="rect">
              <a:avLst/>
            </a:prstGeom>
            <a:noFill/>
          </p:spPr>
          <p:txBody>
            <a:bodyPr wrap="none" rtlCol="0">
              <a:spAutoFit/>
            </a:bodyPr>
            <a:lstStyle/>
            <a:p>
              <a:pPr algn="l" defTabSz="1371600" hangingPunct="1">
                <a:lnSpc>
                  <a:spcPct val="100000"/>
                </a:lnSpc>
                <a:defRPr/>
              </a:pPr>
              <a:r>
                <a:rPr lang="en-US" sz="4400" kern="1200" spc="0" dirty="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ISO Publications</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133" y="4058182"/>
              <a:ext cx="4492629" cy="6336711"/>
            </a:xfrm>
            <a:prstGeom prst="rect">
              <a:avLst/>
            </a:prstGeom>
            <a:ln>
              <a:solidFill>
                <a:schemeClr val="tx1">
                  <a:lumMod val="40000"/>
                  <a:lumOff val="60000"/>
                </a:schemeClr>
              </a:solidFill>
            </a:ln>
            <a:effectLst>
              <a:outerShdw blurRad="76200" dir="13500000" sy="23000" kx="1200000" algn="br" rotWithShape="0">
                <a:prstClr val="black">
                  <a:alpha val="20000"/>
                </a:prstClr>
              </a:outerShdw>
            </a:effectLst>
          </p:spPr>
        </p:pic>
      </p:grpSp>
      <p:sp>
        <p:nvSpPr>
          <p:cNvPr id="3" name="Slide Number Placeholder 2"/>
          <p:cNvSpPr>
            <a:spLocks noGrp="1"/>
          </p:cNvSpPr>
          <p:nvPr>
            <p:ph type="sldNum" sz="quarter" idx="4"/>
          </p:nvPr>
        </p:nvSpPr>
        <p:spPr/>
        <p:txBody>
          <a:bodyPr/>
          <a:lstStyle/>
          <a:p>
            <a:fld id="{54A79FDF-0332-472F-850D-1D030698853D}" type="slidenum">
              <a:rPr lang="en-US" smtClean="0"/>
              <a:pPr/>
              <a:t>17</a:t>
            </a:fld>
            <a:endParaRPr lang="en-US" dirty="0"/>
          </a:p>
        </p:txBody>
      </p:sp>
    </p:spTree>
    <p:extLst>
      <p:ext uri="{BB962C8B-B14F-4D97-AF65-F5344CB8AC3E}">
        <p14:creationId xmlns:p14="http://schemas.microsoft.com/office/powerpoint/2010/main" val="38534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2000"/>
                                        <p:tgtEl>
                                          <p:spTgt spid="1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7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4750"/>
                            </p:stCondLst>
                            <p:childTnLst>
                              <p:par>
                                <p:cTn id="19" presetID="2" presetClass="entr" presetSubtype="4" fill="hold" nodeType="afterEffect">
                                  <p:stCondLst>
                                    <p:cond delay="7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Image result for translation icon">
            <a:extLst>
              <a:ext uri="{FF2B5EF4-FFF2-40B4-BE49-F238E27FC236}">
                <a16:creationId xmlns:a16="http://schemas.microsoft.com/office/drawing/2014/main" id="{D228A70C-7B8A-4426-9643-D3FB6737702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6526" y="4453614"/>
            <a:ext cx="7492955" cy="57196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99518" y="808034"/>
            <a:ext cx="14182349" cy="1523366"/>
          </a:xfrm>
          <a:prstGeom prst="rect">
            <a:avLst/>
          </a:prstGeom>
        </p:spPr>
        <p:txBody>
          <a:bodyPr wrap="square">
            <a:spAutoFit/>
          </a:bodyPr>
          <a:lstStyle/>
          <a:p>
            <a:pPr algn="l"/>
            <a:r>
              <a:rPr lang="en-US" sz="8000" b="1" spc="-163" dirty="0">
                <a:solidFill>
                  <a:srgbClr val="0074BF"/>
                </a:solidFill>
                <a:latin typeface="Century Gothic" panose="020B0502020202020204" pitchFamily="34" charset="0"/>
                <a:sym typeface="Montserrat-Bold"/>
              </a:rPr>
              <a:t>Publications ISO – </a:t>
            </a:r>
            <a:r>
              <a:rPr lang="fr-FR" sz="8000" b="1" spc="-163" dirty="0">
                <a:solidFill>
                  <a:srgbClr val="0074BF"/>
                </a:solidFill>
                <a:latin typeface="Century Gothic" panose="020B0502020202020204" pitchFamily="34" charset="0"/>
                <a:sym typeface="Montserrat-Bold"/>
              </a:rPr>
              <a:t>Traductions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7539018" y="4629378"/>
            <a:ext cx="15651169" cy="923330"/>
          </a:xfrm>
          <a:prstGeom prst="rect">
            <a:avLst/>
          </a:prstGeom>
        </p:spPr>
        <p:txBody>
          <a:bodyPr wrap="square">
            <a:spAutoFit/>
          </a:bodyPr>
          <a:lstStyle/>
          <a:p>
            <a:pPr algn="l" defTabSz="1371600" hangingPunct="1">
              <a:lnSpc>
                <a:spcPct val="100000"/>
              </a:lnSpc>
            </a:pP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Toutes les normes ISO sont publiées en anglais</a:t>
            </a:r>
            <a:r>
              <a:rPr lang="en-US"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58" name="Rectangle 57"/>
          <p:cNvSpPr/>
          <p:nvPr/>
        </p:nvSpPr>
        <p:spPr>
          <a:xfrm>
            <a:off x="11051319" y="6500887"/>
            <a:ext cx="10526155" cy="3416320"/>
          </a:xfrm>
          <a:prstGeom prst="rect">
            <a:avLst/>
          </a:prstGeom>
        </p:spPr>
        <p:txBody>
          <a:bodyPr wrap="square">
            <a:spAutoFit/>
          </a:bodyPr>
          <a:lstStyle/>
          <a:p>
            <a:pPr algn="l" defTabSz="1371600" hangingPunct="1">
              <a:lnSpc>
                <a:spcPct val="100000"/>
              </a:lnSpc>
            </a:pP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Les membres se réservent le droit de faire traduire les publications ISO dans leur langue nationale.</a:t>
            </a:r>
          </a:p>
        </p:txBody>
      </p:sp>
      <p:sp>
        <p:nvSpPr>
          <p:cNvPr id="2" name="Slide Number Placeholder 1"/>
          <p:cNvSpPr>
            <a:spLocks noGrp="1"/>
          </p:cNvSpPr>
          <p:nvPr>
            <p:ph type="sldNum" sz="quarter" idx="4"/>
          </p:nvPr>
        </p:nvSpPr>
        <p:spPr/>
        <p:txBody>
          <a:bodyPr/>
          <a:lstStyle/>
          <a:p>
            <a:fld id="{54A79FDF-0332-472F-850D-1D030698853D}" type="slidenum">
              <a:rPr lang="en-US" smtClean="0"/>
              <a:pPr/>
              <a:t>18</a:t>
            </a:fld>
            <a:endParaRPr lang="en-US" dirty="0"/>
          </a:p>
        </p:txBody>
      </p:sp>
    </p:spTree>
    <p:extLst>
      <p:ext uri="{BB962C8B-B14F-4D97-AF65-F5344CB8AC3E}">
        <p14:creationId xmlns:p14="http://schemas.microsoft.com/office/powerpoint/2010/main" val="8540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000" fill="hold"/>
                                        <p:tgtEl>
                                          <p:spTgt spid="56"/>
                                        </p:tgtEl>
                                        <p:attrNameLst>
                                          <p:attrName>ppt_x</p:attrName>
                                        </p:attrNameLst>
                                      </p:cBhvr>
                                      <p:tavLst>
                                        <p:tav tm="0">
                                          <p:val>
                                            <p:strVal val="0-#ppt_w/2"/>
                                          </p:val>
                                        </p:tav>
                                        <p:tav tm="100000">
                                          <p:val>
                                            <p:strVal val="#ppt_x"/>
                                          </p:val>
                                        </p:tav>
                                      </p:tavLst>
                                    </p:anim>
                                    <p:anim calcmode="lin" valueType="num">
                                      <p:cBhvr additive="base">
                                        <p:cTn id="12" dur="10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decel="50000" fill="hold" grpId="0" nodeType="afterEffect">
                                  <p:stCondLst>
                                    <p:cond delay="50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1+#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decel="50000" fill="hold" grpId="0" nodeType="afterEffect">
                                  <p:stCondLst>
                                    <p:cond delay="100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000" fill="hold"/>
                                        <p:tgtEl>
                                          <p:spTgt spid="58"/>
                                        </p:tgtEl>
                                        <p:attrNameLst>
                                          <p:attrName>ppt_x</p:attrName>
                                        </p:attrNameLst>
                                      </p:cBhvr>
                                      <p:tavLst>
                                        <p:tav tm="0">
                                          <p:val>
                                            <p:strVal val="1+#ppt_w/2"/>
                                          </p:val>
                                        </p:tav>
                                        <p:tav tm="100000">
                                          <p:val>
                                            <p:strVal val="#ppt_x"/>
                                          </p:val>
                                        </p:tav>
                                      </p:tavLst>
                                    </p:anim>
                                    <p:anim calcmode="lin" valueType="num">
                                      <p:cBhvr additive="base">
                                        <p:cTn id="22" dur="1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91456"/>
            <a:ext cx="24383999" cy="3797261"/>
          </a:xfrm>
          <a:prstGeom prst="rect">
            <a:avLst/>
          </a:prstGeom>
        </p:spPr>
        <p:txBody>
          <a:bodyPr vert="horz" lIns="91440" tIns="45720" rIns="91440" bIns="45720" rtlCol="0" anchor="ctr">
            <a:no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lvl="0" algn="ctr" defTabSz="410746">
              <a:lnSpc>
                <a:spcPts val="14400"/>
              </a:lnSpc>
              <a:spcBef>
                <a:spcPts val="0"/>
              </a:spcBef>
              <a:spcAft>
                <a:spcPts val="2133"/>
              </a:spcAft>
              <a:buClr>
                <a:srgbClr val="0074BF"/>
              </a:buClr>
              <a:buSzPct val="80000"/>
            </a:pPr>
            <a:endParaRPr lang="fr-FR" sz="7200" dirty="0">
              <a:solidFill>
                <a:schemeClr val="tx2"/>
              </a:solidFill>
            </a:endParaRPr>
          </a:p>
        </p:txBody>
      </p:sp>
      <p:sp>
        <p:nvSpPr>
          <p:cNvPr id="2" name="Title 1"/>
          <p:cNvSpPr>
            <a:spLocks noGrp="1"/>
          </p:cNvSpPr>
          <p:nvPr>
            <p:ph type="title"/>
          </p:nvPr>
        </p:nvSpPr>
        <p:spPr/>
        <p:txBody>
          <a:bodyPr/>
          <a:lstStyle/>
          <a:p>
            <a:r>
              <a:rPr lang="en-US" dirty="0"/>
              <a:t>Section 4.3.1b</a:t>
            </a:r>
            <a:br>
              <a:rPr lang="en-US" dirty="0"/>
            </a:br>
            <a:r>
              <a:rPr lang="fr-FR" dirty="0"/>
              <a:t>Guide 21 de l’ISO relatif aux  adoptions nationales</a:t>
            </a:r>
            <a:br>
              <a:rPr lang="fr-FR" dirty="0"/>
            </a:br>
            <a:endParaRPr lang="fr-FR" dirty="0"/>
          </a:p>
        </p:txBody>
      </p:sp>
    </p:spTree>
    <p:extLst>
      <p:ext uri="{BB962C8B-B14F-4D97-AF65-F5344CB8AC3E}">
        <p14:creationId xmlns:p14="http://schemas.microsoft.com/office/powerpoint/2010/main" val="32710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Quelles actions peut-on engager?</a:t>
            </a:r>
          </a:p>
        </p:txBody>
      </p:sp>
    </p:spTree>
    <p:extLst>
      <p:ext uri="{BB962C8B-B14F-4D97-AF65-F5344CB8AC3E}">
        <p14:creationId xmlns:p14="http://schemas.microsoft.com/office/powerpoint/2010/main" val="320036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1243184"/>
            <a:ext cx="22268595" cy="2909066"/>
          </a:xfrm>
          <a:prstGeom prst="rect">
            <a:avLst/>
          </a:prstGeom>
        </p:spPr>
        <p:txBody>
          <a:bodyPr wrap="square">
            <a:spAutoFit/>
          </a:bodyPr>
          <a:lstStyle/>
          <a:p>
            <a:pPr algn="l">
              <a:lnSpc>
                <a:spcPct val="120000"/>
              </a:lnSpc>
            </a:pPr>
            <a:r>
              <a:rPr lang="fr-FR" sz="8000" b="1" spc="-163" dirty="0">
                <a:solidFill>
                  <a:srgbClr val="0074BF"/>
                </a:solidFill>
                <a:latin typeface="Century Gothic" panose="020B0502020202020204" pitchFamily="34" charset="0"/>
                <a:sym typeface="Montserrat-Bold"/>
              </a:rPr>
              <a:t>Adoption nationale: </a:t>
            </a:r>
            <a:br>
              <a:rPr lang="fr-FR" sz="8000" b="1" spc="-163" dirty="0">
                <a:solidFill>
                  <a:srgbClr val="0074BF"/>
                </a:solidFill>
                <a:latin typeface="Century Gothic" panose="020B0502020202020204" pitchFamily="34" charset="0"/>
                <a:sym typeface="Montserrat-Bold"/>
              </a:rPr>
            </a:br>
            <a:r>
              <a:rPr lang="fr-FR" sz="8000" spc="-163" dirty="0">
                <a:solidFill>
                  <a:srgbClr val="0074BF"/>
                </a:solidFill>
                <a:latin typeface="Century Gothic" panose="020B0502020202020204" pitchFamily="34" charset="0"/>
                <a:sym typeface="Montserrat-Bold"/>
              </a:rPr>
              <a:t>définition</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1050878" y="5143320"/>
            <a:ext cx="14274466" cy="5753242"/>
          </a:xfrm>
          <a:prstGeom prst="rect">
            <a:avLst/>
          </a:prstGeom>
        </p:spPr>
        <p:txBody>
          <a:bodyPr wrap="square">
            <a:spAutoFit/>
          </a:bodyPr>
          <a:lstStyle/>
          <a:p>
            <a:pPr algn="l"/>
            <a:r>
              <a:rPr lang="fr-FR" sz="4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Une adoption nationale est une publication, basée sur une Norme internationale, ou une approbation de cette Norme internationale, ayant le même statut qu'un document normatif national, en plus  des écarts identifiés par rapport à la Norme internationale. </a:t>
            </a:r>
          </a:p>
          <a:p>
            <a:pPr algn="l"/>
            <a:endParaRPr lang="en-US" sz="4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528" y="1243184"/>
            <a:ext cx="8019941" cy="8019941"/>
          </a:xfrm>
          <a:prstGeom prst="rect">
            <a:avLst/>
          </a:prstGeom>
        </p:spPr>
      </p:pic>
      <p:sp>
        <p:nvSpPr>
          <p:cNvPr id="3" name="Slide Number Placeholder 2"/>
          <p:cNvSpPr>
            <a:spLocks noGrp="1"/>
          </p:cNvSpPr>
          <p:nvPr>
            <p:ph type="sldNum" sz="quarter" idx="4"/>
          </p:nvPr>
        </p:nvSpPr>
        <p:spPr/>
        <p:txBody>
          <a:bodyPr/>
          <a:lstStyle/>
          <a:p>
            <a:fld id="{54A79FDF-0332-472F-850D-1D030698853D}" type="slidenum">
              <a:rPr lang="en-US" smtClean="0"/>
              <a:pPr/>
              <a:t>20</a:t>
            </a:fld>
            <a:endParaRPr lang="en-US" dirty="0"/>
          </a:p>
        </p:txBody>
      </p:sp>
    </p:spTree>
    <p:extLst>
      <p:ext uri="{BB962C8B-B14F-4D97-AF65-F5344CB8AC3E}">
        <p14:creationId xmlns:p14="http://schemas.microsoft.com/office/powerpoint/2010/main" val="18936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 calcmode="lin" valueType="num">
                                      <p:cBhvr>
                                        <p:cTn id="13" dur="1250" fill="hold"/>
                                        <p:tgtEl>
                                          <p:spTgt spid="2"/>
                                        </p:tgtEl>
                                        <p:attrNameLst>
                                          <p:attrName>style.rotation</p:attrName>
                                        </p:attrNameLst>
                                      </p:cBhvr>
                                      <p:tavLst>
                                        <p:tav tm="0">
                                          <p:val>
                                            <p:fltVal val="90"/>
                                          </p:val>
                                        </p:tav>
                                        <p:tav tm="100000">
                                          <p:val>
                                            <p:fltVal val="0"/>
                                          </p:val>
                                        </p:tav>
                                      </p:tavLst>
                                    </p:anim>
                                    <p:animEffect transition="in" filter="fade">
                                      <p:cBhvr>
                                        <p:cTn id="14" dur="1250"/>
                                        <p:tgtEl>
                                          <p:spTgt spid="2"/>
                                        </p:tgtEl>
                                      </p:cBhvr>
                                    </p:animEffect>
                                  </p:childTnLst>
                                </p:cTn>
                              </p:par>
                            </p:childTnLst>
                          </p:cTn>
                        </p:par>
                        <p:par>
                          <p:cTn id="15" fill="hold">
                            <p:stCondLst>
                              <p:cond delay="1250"/>
                            </p:stCondLst>
                            <p:childTnLst>
                              <p:par>
                                <p:cTn id="16" presetID="1"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8285" y="514548"/>
            <a:ext cx="23323296" cy="1414233"/>
          </a:xfrm>
          <a:prstGeom prst="rect">
            <a:avLst/>
          </a:prstGeom>
        </p:spPr>
        <p:txBody>
          <a:bodyPr wrap="square">
            <a:spAutoFit/>
          </a:bodyPr>
          <a:lstStyle/>
          <a:p>
            <a:pPr algn="l">
              <a:lnSpc>
                <a:spcPct val="120000"/>
              </a:lnSpc>
            </a:pPr>
            <a:r>
              <a:rPr lang="fr-FR" sz="7900" b="1" spc="-163" dirty="0">
                <a:solidFill>
                  <a:srgbClr val="0074BF"/>
                </a:solidFill>
                <a:latin typeface="Century Gothic" panose="020B0502020202020204" pitchFamily="34" charset="0"/>
                <a:sym typeface="Montserrat-Bold"/>
              </a:rPr>
              <a:t>Adoption nationale: </a:t>
            </a:r>
            <a:r>
              <a:rPr lang="fr-FR" sz="7900" spc="-163" dirty="0">
                <a:solidFill>
                  <a:srgbClr val="0074BF"/>
                </a:solidFill>
                <a:latin typeface="Century Gothic" panose="020B0502020202020204" pitchFamily="34" charset="0"/>
                <a:sym typeface="Montserrat-Bold"/>
              </a:rPr>
              <a:t>niveaux de correspondance</a:t>
            </a:r>
            <a:endParaRPr lang="fr-FR" sz="79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36646135"/>
              </p:ext>
            </p:extLst>
          </p:nvPr>
        </p:nvGraphicFramePr>
        <p:xfrm>
          <a:off x="748285" y="2401187"/>
          <a:ext cx="23105363" cy="10217533"/>
        </p:xfrm>
        <a:graphic>
          <a:graphicData uri="http://schemas.openxmlformats.org/drawingml/2006/table">
            <a:tbl>
              <a:tblPr firstRow="1" bandRow="1">
                <a:tableStyleId>{5940675A-B579-460E-94D1-54222C63F5DA}</a:tableStyleId>
              </a:tblPr>
              <a:tblGrid>
                <a:gridCol w="6242636">
                  <a:extLst>
                    <a:ext uri="{9D8B030D-6E8A-4147-A177-3AD203B41FA5}">
                      <a16:colId xmlns:a16="http://schemas.microsoft.com/office/drawing/2014/main" val="1439634460"/>
                    </a:ext>
                  </a:extLst>
                </a:gridCol>
                <a:gridCol w="10353639">
                  <a:extLst>
                    <a:ext uri="{9D8B030D-6E8A-4147-A177-3AD203B41FA5}">
                      <a16:colId xmlns:a16="http://schemas.microsoft.com/office/drawing/2014/main" val="824919544"/>
                    </a:ext>
                  </a:extLst>
                </a:gridCol>
                <a:gridCol w="6509088">
                  <a:extLst>
                    <a:ext uri="{9D8B030D-6E8A-4147-A177-3AD203B41FA5}">
                      <a16:colId xmlns:a16="http://schemas.microsoft.com/office/drawing/2014/main" val="4272193727"/>
                    </a:ext>
                  </a:extLst>
                </a:gridCol>
              </a:tblGrid>
              <a:tr h="885121">
                <a:tc>
                  <a:txBody>
                    <a:bodyPr/>
                    <a:lstStyle/>
                    <a:p>
                      <a:r>
                        <a:rPr lang="fr-FR" sz="4000" noProof="0" dirty="0">
                          <a:solidFill>
                            <a:schemeClr val="tx2"/>
                          </a:solidFill>
                          <a:latin typeface="+mj-lt"/>
                        </a:rPr>
                        <a:t>Identique</a:t>
                      </a:r>
                    </a:p>
                  </a:txBody>
                  <a:tcPr anchor="ctr">
                    <a:solidFill>
                      <a:schemeClr val="accent1">
                        <a:lumMod val="75000"/>
                      </a:schemeClr>
                    </a:solidFill>
                  </a:tcPr>
                </a:tc>
                <a:tc>
                  <a:txBody>
                    <a:bodyPr/>
                    <a:lstStyle/>
                    <a:p>
                      <a:r>
                        <a:rPr lang="fr-FR" sz="4000" noProof="0" dirty="0">
                          <a:solidFill>
                            <a:schemeClr val="tx2"/>
                          </a:solidFill>
                          <a:latin typeface="+mj-lt"/>
                        </a:rPr>
                        <a:t>Modifié</a:t>
                      </a:r>
                    </a:p>
                  </a:txBody>
                  <a:tcPr anchor="ctr">
                    <a:solidFill>
                      <a:schemeClr val="accent1">
                        <a:lumMod val="75000"/>
                      </a:schemeClr>
                    </a:solidFill>
                  </a:tcPr>
                </a:tc>
                <a:tc>
                  <a:txBody>
                    <a:bodyPr/>
                    <a:lstStyle/>
                    <a:p>
                      <a:r>
                        <a:rPr lang="fr-FR" sz="4000" noProof="0" dirty="0">
                          <a:solidFill>
                            <a:schemeClr val="tx2"/>
                          </a:solidFill>
                          <a:latin typeface="+mj-lt"/>
                        </a:rPr>
                        <a:t>Non-identique</a:t>
                      </a:r>
                    </a:p>
                  </a:txBody>
                  <a:tcPr anchor="ctr">
                    <a:solidFill>
                      <a:schemeClr val="accent1">
                        <a:lumMod val="75000"/>
                      </a:schemeClr>
                    </a:solidFill>
                  </a:tcPr>
                </a:tc>
                <a:extLst>
                  <a:ext uri="{0D108BD9-81ED-4DB2-BD59-A6C34878D82A}">
                    <a16:rowId xmlns:a16="http://schemas.microsoft.com/office/drawing/2014/main" val="3361536800"/>
                  </a:ext>
                </a:extLst>
              </a:tr>
              <a:tr h="9332412">
                <a:tc>
                  <a:txBody>
                    <a:bodyPr/>
                    <a:lstStyle/>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Pas d’ajout ni de rature.</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Modifications permises comme spécifiquement prévu dans le Guide 21, ex.:</a:t>
                      </a:r>
                    </a:p>
                    <a:p>
                      <a:pPr marL="1390650" marR="0" lvl="2" indent="-685800" algn="l" defTabSz="821490" eaLnBrk="1" latinLnBrk="0" hangingPunct="1">
                        <a:lnSpc>
                          <a:spcPct val="100000"/>
                        </a:lnSpc>
                        <a:spcBef>
                          <a:spcPts val="0"/>
                        </a:spcBef>
                        <a:spcAft>
                          <a:spcPts val="1200"/>
                        </a:spcAft>
                        <a:buClr>
                          <a:schemeClr val="accent1">
                            <a:lumMod val="50000"/>
                          </a:schemeClr>
                        </a:buClr>
                        <a:buSzTx/>
                        <a:buFont typeface="Courier New" panose="02070309020205020404" pitchFamily="49" charset="0"/>
                        <a:buChar char="o"/>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Virgule décimale au lieu du point décimale </a:t>
                      </a:r>
                    </a:p>
                    <a:p>
                      <a:pPr marL="1390650" marR="0" lvl="2" indent="-685800" algn="l" defTabSz="821490" eaLnBrk="1" latinLnBrk="0" hangingPunct="1">
                        <a:lnSpc>
                          <a:spcPct val="100000"/>
                        </a:lnSpc>
                        <a:spcBef>
                          <a:spcPts val="0"/>
                        </a:spcBef>
                        <a:spcAft>
                          <a:spcPts val="1200"/>
                        </a:spcAft>
                        <a:buClr>
                          <a:schemeClr val="accent1">
                            <a:lumMod val="50000"/>
                          </a:schemeClr>
                        </a:buClr>
                        <a:buSzTx/>
                        <a:buFont typeface="Courier New" panose="02070309020205020404" pitchFamily="49" charset="0"/>
                        <a:buChar char="o"/>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Ajout d’informations nationales  </a:t>
                      </a:r>
                    </a:p>
                    <a:p>
                      <a:pPr marL="1390650" marR="0" lvl="2" indent="-685800" algn="l" defTabSz="821490" eaLnBrk="1" latinLnBrk="0" hangingPunct="1">
                        <a:lnSpc>
                          <a:spcPct val="100000"/>
                        </a:lnSpc>
                        <a:spcBef>
                          <a:spcPts val="0"/>
                        </a:spcBef>
                        <a:spcAft>
                          <a:spcPts val="1200"/>
                        </a:spcAft>
                        <a:buClr>
                          <a:schemeClr val="accent1">
                            <a:lumMod val="50000"/>
                          </a:schemeClr>
                        </a:buClr>
                        <a:buSzTx/>
                        <a:buFont typeface="Courier New" panose="02070309020205020404" pitchFamily="49" charset="0"/>
                        <a:buChar char="o"/>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Information sur les valeurs recalculées en unités différentes </a:t>
                      </a:r>
                      <a:endParaRPr lang="fr-FR" sz="3600" noProof="0" dirty="0"/>
                    </a:p>
                  </a:txBody>
                  <a:tcPr marL="365760" marR="274320" marT="274320" marB="137160">
                    <a:solidFill>
                      <a:schemeClr val="accent1">
                        <a:lumMod val="20000"/>
                        <a:lumOff val="80000"/>
                      </a:schemeClr>
                    </a:solidFill>
                  </a:tcPr>
                </a:tc>
                <a:tc>
                  <a:txBody>
                    <a:bodyPr/>
                    <a:lstStyle/>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Peut comporter des écarts techniques, tels que des ajouts, des suppressions et des changements apportés à la norme lors de l’adoption régionale ou nationale. </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Chaque modification doit être clairement indiquée, de préférence dans une annexe à part ou au niveau de la préface ou de  l’introduction.</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Les modifications de la structure de la norme doivent être limitées afin qu’une comparaison facile soit possible entre la norme adoptée et la norme internationale.</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Le numéro attribué ne peut être le même  que celui déjà assigné</a:t>
                      </a:r>
                      <a:r>
                        <a:rPr lang="en-ZA"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 à </a:t>
                      </a: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la norme ISO.</a:t>
                      </a:r>
                      <a:endParaRPr lang="fr-FR" sz="3600" noProof="0" dirty="0"/>
                    </a:p>
                  </a:txBody>
                  <a:tcPr marL="365760" marR="274320" marT="274320" marB="137160">
                    <a:solidFill>
                      <a:schemeClr val="accent1">
                        <a:lumMod val="20000"/>
                        <a:lumOff val="80000"/>
                      </a:schemeClr>
                    </a:solidFill>
                  </a:tcPr>
                </a:tc>
                <a:tc>
                  <a:txBody>
                    <a:bodyPr/>
                    <a:lstStyle/>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Le contenu technique de la norme régionale ou nationale n’est pas équivalent à celui de la norme internationale</a:t>
                      </a:r>
                      <a:r>
                        <a:rPr lang="en-US" sz="3600" b="0" i="0" u="none" strike="noStrike" cap="none" spc="0" baseline="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La structure est modifiée. </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Les modifications n’ont pas été clairement identifiées </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Ne constitue pas une adoption.</a:t>
                      </a:r>
                    </a:p>
                    <a:p>
                      <a:pPr marL="6858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Le numéro attribué ne peut être le même que celui déjà assigné à la norme ISO.</a:t>
                      </a:r>
                    </a:p>
                    <a:p>
                      <a:pPr>
                        <a:spcAft>
                          <a:spcPts val="1200"/>
                        </a:spcAft>
                      </a:pPr>
                      <a:endParaRPr lang="en-US" sz="3600" dirty="0"/>
                    </a:p>
                  </a:txBody>
                  <a:tcPr marL="365760" marR="274320" marT="274320" marB="137160">
                    <a:solidFill>
                      <a:schemeClr val="accent1">
                        <a:lumMod val="20000"/>
                        <a:lumOff val="80000"/>
                      </a:schemeClr>
                    </a:solidFill>
                  </a:tcPr>
                </a:tc>
                <a:extLst>
                  <a:ext uri="{0D108BD9-81ED-4DB2-BD59-A6C34878D82A}">
                    <a16:rowId xmlns:a16="http://schemas.microsoft.com/office/drawing/2014/main" val="1313033193"/>
                  </a:ext>
                </a:extLst>
              </a:tr>
            </a:tbl>
          </a:graphicData>
        </a:graphic>
      </p:graphicFrame>
    </p:spTree>
    <p:extLst>
      <p:ext uri="{BB962C8B-B14F-4D97-AF65-F5344CB8AC3E}">
        <p14:creationId xmlns:p14="http://schemas.microsoft.com/office/powerpoint/2010/main" val="1717703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67712" y="443603"/>
            <a:ext cx="22860000" cy="1551194"/>
          </a:xfrm>
          <a:prstGeom prst="rect">
            <a:avLst/>
          </a:prstGeom>
        </p:spPr>
        <p:txBody>
          <a:bodyPr wrap="square">
            <a:spAutoFit/>
          </a:bodyPr>
          <a:lstStyle/>
          <a:p>
            <a:pPr algn="l">
              <a:lnSpc>
                <a:spcPct val="120000"/>
              </a:lnSpc>
            </a:pPr>
            <a:r>
              <a:rPr lang="fr-FR" sz="7900" b="1" spc="-163" dirty="0">
                <a:solidFill>
                  <a:srgbClr val="0074BF"/>
                </a:solidFill>
                <a:latin typeface="Century Gothic" panose="020B0502020202020204" pitchFamily="34" charset="0"/>
                <a:sym typeface="Montserrat-Bold"/>
              </a:rPr>
              <a:t>Méthodes pour les adoptions</a:t>
            </a:r>
            <a:endParaRPr lang="fr-FR" sz="79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95663799"/>
              </p:ext>
            </p:extLst>
          </p:nvPr>
        </p:nvGraphicFramePr>
        <p:xfrm>
          <a:off x="2267712" y="2743200"/>
          <a:ext cx="20116800" cy="9838944"/>
        </p:xfrm>
        <a:graphic>
          <a:graphicData uri="http://schemas.openxmlformats.org/drawingml/2006/table">
            <a:tbl>
              <a:tblPr firstRow="1" bandRow="1">
                <a:tableStyleId>{5940675A-B579-460E-94D1-54222C63F5DA}</a:tableStyleId>
              </a:tblPr>
              <a:tblGrid>
                <a:gridCol w="10058400">
                  <a:extLst>
                    <a:ext uri="{9D8B030D-6E8A-4147-A177-3AD203B41FA5}">
                      <a16:colId xmlns:a16="http://schemas.microsoft.com/office/drawing/2014/main" val="1439634460"/>
                    </a:ext>
                  </a:extLst>
                </a:gridCol>
                <a:gridCol w="10058400">
                  <a:extLst>
                    <a:ext uri="{9D8B030D-6E8A-4147-A177-3AD203B41FA5}">
                      <a16:colId xmlns:a16="http://schemas.microsoft.com/office/drawing/2014/main" val="824919544"/>
                    </a:ext>
                  </a:extLst>
                </a:gridCol>
              </a:tblGrid>
              <a:tr h="1478234">
                <a:tc>
                  <a:txBody>
                    <a:bodyPr/>
                    <a:lstStyle/>
                    <a:p>
                      <a:r>
                        <a:rPr lang="fr-FR" sz="4000" noProof="0" dirty="0">
                          <a:solidFill>
                            <a:schemeClr val="tx2"/>
                          </a:solidFill>
                          <a:latin typeface="+mj-lt"/>
                        </a:rPr>
                        <a:t>La méthode de l’approbation</a:t>
                      </a:r>
                    </a:p>
                  </a:txBody>
                  <a:tcPr anchor="ctr">
                    <a:solidFill>
                      <a:schemeClr val="accent1">
                        <a:lumMod val="75000"/>
                      </a:schemeClr>
                    </a:solidFill>
                  </a:tcPr>
                </a:tc>
                <a:tc>
                  <a:txBody>
                    <a:bodyPr/>
                    <a:lstStyle/>
                    <a:p>
                      <a:r>
                        <a:rPr lang="fr-FR" sz="4000" noProof="0" dirty="0">
                          <a:solidFill>
                            <a:schemeClr val="tx2"/>
                          </a:solidFill>
                          <a:latin typeface="+mj-lt"/>
                        </a:rPr>
                        <a:t>La méthode</a:t>
                      </a:r>
                      <a:r>
                        <a:rPr lang="fr-FR" sz="4000" baseline="0" noProof="0" dirty="0">
                          <a:solidFill>
                            <a:schemeClr val="tx2"/>
                          </a:solidFill>
                          <a:latin typeface="+mj-lt"/>
                        </a:rPr>
                        <a:t> </a:t>
                      </a:r>
                      <a:r>
                        <a:rPr lang="fr-FR" sz="4000" noProof="0" dirty="0">
                          <a:solidFill>
                            <a:schemeClr val="tx2"/>
                          </a:solidFill>
                          <a:latin typeface="+mj-lt"/>
                        </a:rPr>
                        <a:t>républicaine</a:t>
                      </a:r>
                    </a:p>
                  </a:txBody>
                  <a:tcPr anchor="ctr">
                    <a:solidFill>
                      <a:schemeClr val="accent1">
                        <a:lumMod val="75000"/>
                      </a:schemeClr>
                    </a:solidFill>
                  </a:tcPr>
                </a:tc>
                <a:extLst>
                  <a:ext uri="{0D108BD9-81ED-4DB2-BD59-A6C34878D82A}">
                    <a16:rowId xmlns:a16="http://schemas.microsoft.com/office/drawing/2014/main" val="3361536800"/>
                  </a:ext>
                </a:extLst>
              </a:tr>
              <a:tr h="8360710">
                <a:tc>
                  <a:txBody>
                    <a:bodyPr/>
                    <a:lstStyle/>
                    <a:p>
                      <a:pPr marL="0" marR="0" indent="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None/>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L’organisme de normalisation régional ou national émet un avis d’approbation dans le journal officiel ou sous forme de document indépendant signalant que la Norme internationale a le statut de norme régionale ou nationale  avec ou sans l’attribution d’un numéro de référence régional ou national par rapport à la Norme internationale adoptée.</a:t>
                      </a:r>
                    </a:p>
                    <a:p>
                      <a:pPr marL="0" marR="0" indent="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None/>
                        <a:tabLst/>
                      </a:pPr>
                      <a:endPar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endParaRPr>
                    </a:p>
                    <a:p>
                      <a:pPr marL="0" marR="0" indent="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None/>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Essentiellement, il suffit d’ajouter une page de garde à la norme ISO.</a:t>
                      </a:r>
                    </a:p>
                  </a:txBody>
                  <a:tcPr marL="365760" marR="365760" marT="274320" marB="137160">
                    <a:solidFill>
                      <a:schemeClr val="accent1">
                        <a:lumMod val="20000"/>
                        <a:lumOff val="80000"/>
                      </a:schemeClr>
                    </a:solidFill>
                  </a:tcPr>
                </a:tc>
                <a:tc>
                  <a:txBody>
                    <a:bodyPr/>
                    <a:lstStyle/>
                    <a:p>
                      <a:pPr marL="0" marR="0" indent="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None/>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Trois approches possibles : </a:t>
                      </a:r>
                    </a:p>
                    <a:p>
                      <a:pPr marL="12192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réimpression </a:t>
                      </a:r>
                    </a:p>
                    <a:p>
                      <a:pPr marL="12192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traduction </a:t>
                      </a:r>
                    </a:p>
                    <a:p>
                      <a:pPr marL="1219200" marR="0" indent="-685800" algn="l" defTabSz="821490" eaLnBrk="1" latinLnBrk="0" hangingPunct="1">
                        <a:lnSpc>
                          <a:spcPct val="100000"/>
                        </a:lnSpc>
                        <a:spcBef>
                          <a:spcPts val="0"/>
                        </a:spcBef>
                        <a:spcAft>
                          <a:spcPts val="1200"/>
                        </a:spcAft>
                        <a:buClr>
                          <a:schemeClr val="accent1">
                            <a:lumMod val="50000"/>
                          </a:schemeClr>
                        </a:buClr>
                        <a:buSzTx/>
                        <a:buFont typeface="Wingdings" panose="05000000000000000000" pitchFamily="2" charset="2"/>
                        <a:buChar char="§"/>
                        <a:tabLst/>
                      </a:pPr>
                      <a:r>
                        <a:rPr lang="fr-FR" sz="3600" b="0" i="0" u="none" strike="noStrike" cap="none" spc="0" baseline="0" noProof="0" dirty="0">
                          <a:ln>
                            <a:noFill/>
                          </a:ln>
                          <a:solidFill>
                            <a:schemeClr val="bg1"/>
                          </a:solidFill>
                          <a:uFillTx/>
                          <a:latin typeface="Open Sans" panose="020B0606030504020204" pitchFamily="34" charset="0"/>
                          <a:ea typeface="Open Sans" panose="020B0606030504020204" pitchFamily="34" charset="0"/>
                          <a:cs typeface="Open Sans" panose="020B0606030504020204" pitchFamily="34" charset="0"/>
                          <a:sym typeface="Source Sans Pro"/>
                        </a:rPr>
                        <a:t>reformulation </a:t>
                      </a:r>
                    </a:p>
                  </a:txBody>
                  <a:tcPr marL="365760" marR="365760" marT="274320" marB="137160">
                    <a:solidFill>
                      <a:schemeClr val="accent1">
                        <a:lumMod val="20000"/>
                        <a:lumOff val="80000"/>
                      </a:schemeClr>
                    </a:solidFill>
                  </a:tcPr>
                </a:tc>
                <a:extLst>
                  <a:ext uri="{0D108BD9-81ED-4DB2-BD59-A6C34878D82A}">
                    <a16:rowId xmlns:a16="http://schemas.microsoft.com/office/drawing/2014/main" val="1313033193"/>
                  </a:ext>
                </a:extLst>
              </a:tr>
            </a:tbl>
          </a:graphicData>
        </a:graphic>
      </p:graphicFrame>
    </p:spTree>
    <p:extLst>
      <p:ext uri="{BB962C8B-B14F-4D97-AF65-F5344CB8AC3E}">
        <p14:creationId xmlns:p14="http://schemas.microsoft.com/office/powerpoint/2010/main" val="418860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06890" y="1016108"/>
            <a:ext cx="6437435" cy="1414233"/>
          </a:xfrm>
          <a:prstGeom prst="rect">
            <a:avLst/>
          </a:prstGeom>
        </p:spPr>
        <p:txBody>
          <a:bodyPr wrap="square">
            <a:spAutoFit/>
          </a:bodyPr>
          <a:lstStyle/>
          <a:p>
            <a:pPr algn="l">
              <a:lnSpc>
                <a:spcPct val="120000"/>
              </a:lnSpc>
            </a:pPr>
            <a:r>
              <a:rPr lang="fr-FR" sz="7900" b="1" spc="-163" dirty="0">
                <a:solidFill>
                  <a:srgbClr val="0074BF"/>
                </a:solidFill>
                <a:latin typeface="Century Gothic" panose="020B0502020202020204" pitchFamily="34" charset="0"/>
                <a:sym typeface="Montserrat-Bold"/>
              </a:rPr>
              <a:t>Récapitulatif</a:t>
            </a:r>
            <a:r>
              <a:rPr lang="en-US" sz="7900" b="1" spc="-163" dirty="0">
                <a:solidFill>
                  <a:srgbClr val="0074BF"/>
                </a:solidFill>
                <a:latin typeface="Century Gothic" panose="020B0502020202020204" pitchFamily="34" charset="0"/>
                <a:sym typeface="Montserrat-Bold"/>
              </a:rPr>
              <a:t>:</a:t>
            </a:r>
            <a:endParaRPr lang="en-GB" sz="7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244" y="9793266"/>
            <a:ext cx="3157980" cy="2906626"/>
          </a:xfrm>
          <a:prstGeom prst="rect">
            <a:avLst/>
          </a:prstGeom>
        </p:spPr>
      </p:pic>
      <p:pic>
        <p:nvPicPr>
          <p:cNvPr id="5" name="Picture 4">
            <a:extLst>
              <a:ext uri="{FF2B5EF4-FFF2-40B4-BE49-F238E27FC236}">
                <a16:creationId xmlns:a16="http://schemas.microsoft.com/office/drawing/2014/main" id="{BAFC9AB8-DC50-4DDC-9108-4D0E7FB746EF}"/>
              </a:ext>
            </a:extLst>
          </p:cNvPr>
          <p:cNvPicPr>
            <a:picLocks noChangeAspect="1"/>
          </p:cNvPicPr>
          <p:nvPr/>
        </p:nvPicPr>
        <p:blipFill>
          <a:blip r:embed="rId4"/>
          <a:stretch>
            <a:fillRect/>
          </a:stretch>
        </p:blipFill>
        <p:spPr>
          <a:xfrm>
            <a:off x="7644325" y="1016108"/>
            <a:ext cx="14886431" cy="11802031"/>
          </a:xfrm>
          <a:prstGeom prst="rect">
            <a:avLst/>
          </a:prstGeom>
        </p:spPr>
      </p:pic>
    </p:spTree>
    <p:extLst>
      <p:ext uri="{BB962C8B-B14F-4D97-AF65-F5344CB8AC3E}">
        <p14:creationId xmlns:p14="http://schemas.microsoft.com/office/powerpoint/2010/main" val="3789699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824" y="6256474"/>
            <a:ext cx="15081504" cy="1203052"/>
          </a:xfrm>
        </p:spPr>
        <p:txBody>
          <a:bodyPr/>
          <a:lstStyle/>
          <a:p>
            <a:r>
              <a:rPr lang="en-US" dirty="0"/>
              <a:t>Section 4.4.1</a:t>
            </a:r>
            <a:br>
              <a:rPr lang="en-US" dirty="0"/>
            </a:br>
            <a:r>
              <a:rPr lang="fr-FR" dirty="0"/>
              <a:t>ISO 30500 comme appui à la </a:t>
            </a:r>
            <a:br>
              <a:rPr lang="fr-FR" dirty="0"/>
            </a:br>
            <a:r>
              <a:rPr lang="fr-FR" dirty="0"/>
              <a:t>politique publique </a:t>
            </a:r>
            <a:br>
              <a:rPr lang="fr-FR" dirty="0"/>
            </a:br>
            <a:endParaRPr lang="fr-FR" dirty="0"/>
          </a:p>
        </p:txBody>
      </p:sp>
    </p:spTree>
    <p:extLst>
      <p:ext uri="{BB962C8B-B14F-4D97-AF65-F5344CB8AC3E}">
        <p14:creationId xmlns:p14="http://schemas.microsoft.com/office/powerpoint/2010/main" val="226896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0878" y="4993595"/>
            <a:ext cx="14951122" cy="1059393"/>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Outils efficaces et rentables</a:t>
            </a:r>
          </a:p>
        </p:txBody>
      </p:sp>
      <p:grpSp>
        <p:nvGrpSpPr>
          <p:cNvPr id="2" name="Group 1"/>
          <p:cNvGrpSpPr/>
          <p:nvPr/>
        </p:nvGrpSpPr>
        <p:grpSpPr>
          <a:xfrm>
            <a:off x="1050878" y="0"/>
            <a:ext cx="23333121" cy="12403125"/>
            <a:chOff x="1050878" y="0"/>
            <a:chExt cx="23333121" cy="12403125"/>
          </a:xfrm>
        </p:grpSpPr>
        <p:sp>
          <p:nvSpPr>
            <p:cNvPr id="14" name="Rectangle 13"/>
            <p:cNvSpPr/>
            <p:nvPr/>
          </p:nvSpPr>
          <p:spPr>
            <a:xfrm>
              <a:off x="1050878" y="1366563"/>
              <a:ext cx="22268595" cy="2554545"/>
            </a:xfrm>
            <a:prstGeom prst="rect">
              <a:avLst/>
            </a:prstGeom>
          </p:spPr>
          <p:txBody>
            <a:bodyPr wrap="square">
              <a:spAutoFit/>
            </a:bodyPr>
            <a:lstStyle/>
            <a:p>
              <a:pPr algn="l">
                <a:lnSpc>
                  <a:spcPct val="100000"/>
                </a:lnSpc>
              </a:pPr>
              <a:r>
                <a:rPr lang="fr-FR" sz="8000" b="1" spc="-163" dirty="0">
                  <a:solidFill>
                    <a:srgbClr val="0074BF"/>
                  </a:solidFill>
                  <a:latin typeface="Century Gothic" panose="020B0502020202020204" pitchFamily="34" charset="0"/>
                  <a:sym typeface="Montserrat-Bold"/>
                </a:rPr>
                <a:t>Les normes : </a:t>
              </a:r>
              <a:r>
                <a:rPr lang="fr-FR" sz="8000" spc="-163" dirty="0">
                  <a:solidFill>
                    <a:srgbClr val="0074BF"/>
                  </a:solidFill>
                  <a:latin typeface="Century Gothic" panose="020B0502020202020204" pitchFamily="34" charset="0"/>
                  <a:sym typeface="Montserrat-Bold"/>
                </a:rPr>
                <a:t>Puissants instruments </a:t>
              </a:r>
            </a:p>
            <a:p>
              <a:pPr algn="l">
                <a:lnSpc>
                  <a:spcPct val="100000"/>
                </a:lnSpc>
              </a:pPr>
              <a:r>
                <a:rPr lang="fr-FR" sz="8000" spc="-163" dirty="0">
                  <a:solidFill>
                    <a:srgbClr val="0074BF"/>
                  </a:solidFill>
                  <a:latin typeface="Century Gothic" panose="020B0502020202020204" pitchFamily="34" charset="0"/>
                  <a:sym typeface="Montserrat-Bold"/>
                </a:rPr>
                <a:t>pour les gouvernements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6029ED0-C448-4378-B3FB-7EF7D28251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77" r="9206"/>
            <a:stretch/>
          </p:blipFill>
          <p:spPr>
            <a:xfrm>
              <a:off x="17734546" y="0"/>
              <a:ext cx="6649453" cy="12403125"/>
            </a:xfrm>
            <a:prstGeom prst="rect">
              <a:avLst/>
            </a:prstGeom>
          </p:spPr>
        </p:pic>
      </p:grpSp>
      <p:sp>
        <p:nvSpPr>
          <p:cNvPr id="16" name="Rectangle 15"/>
          <p:cNvSpPr/>
          <p:nvPr/>
        </p:nvSpPr>
        <p:spPr>
          <a:xfrm>
            <a:off x="1050878" y="7071204"/>
            <a:ext cx="14951122" cy="1172629"/>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Obligations OTC de l’OMC </a:t>
            </a:r>
          </a:p>
        </p:txBody>
      </p:sp>
      <p:sp>
        <p:nvSpPr>
          <p:cNvPr id="18" name="Rectangle 17"/>
          <p:cNvSpPr/>
          <p:nvPr/>
        </p:nvSpPr>
        <p:spPr>
          <a:xfrm>
            <a:off x="1050878" y="8998019"/>
            <a:ext cx="15993538" cy="3219984"/>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Plus grande transparence et pleine concurrence, p.ex., dans le cadre de la passation de marchés publics</a:t>
            </a:r>
          </a:p>
        </p:txBody>
      </p:sp>
      <p:sp>
        <p:nvSpPr>
          <p:cNvPr id="4" name="Slide Number Placeholder 3"/>
          <p:cNvSpPr>
            <a:spLocks noGrp="1"/>
          </p:cNvSpPr>
          <p:nvPr>
            <p:ph type="sldNum" sz="quarter" idx="4"/>
          </p:nvPr>
        </p:nvSpPr>
        <p:spPr/>
        <p:txBody>
          <a:bodyPr/>
          <a:lstStyle/>
          <a:p>
            <a:fld id="{54A79FDF-0332-472F-850D-1D030698853D}" type="slidenum">
              <a:rPr lang="en-US" smtClean="0"/>
              <a:pPr/>
              <a:t>25</a:t>
            </a:fld>
            <a:endParaRPr lang="en-US" dirty="0"/>
          </a:p>
        </p:txBody>
      </p:sp>
    </p:spTree>
    <p:extLst>
      <p:ext uri="{BB962C8B-B14F-4D97-AF65-F5344CB8AC3E}">
        <p14:creationId xmlns:p14="http://schemas.microsoft.com/office/powerpoint/2010/main" val="2417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 presetClass="entr" presetSubtype="0" fill="hold" grpId="0" nodeType="afterEffect">
                                  <p:stCondLst>
                                    <p:cond delay="125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200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4000"/>
                            </p:stCondLst>
                            <p:childTnLst>
                              <p:par>
                                <p:cTn id="16" presetID="1" presetClass="entr" presetSubtype="0" fill="hold" grpId="0" nodeType="afterEffect">
                                  <p:stCondLst>
                                    <p:cond delay="200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494E0-FAFE-4AA7-9C00-C36E834988C0}"/>
              </a:ext>
            </a:extLst>
          </p:cNvPr>
          <p:cNvPicPr>
            <a:picLocks noChangeAspect="1"/>
          </p:cNvPicPr>
          <p:nvPr/>
        </p:nvPicPr>
        <p:blipFill>
          <a:blip r:embed="rId3"/>
          <a:stretch>
            <a:fillRect/>
          </a:stretch>
        </p:blipFill>
        <p:spPr>
          <a:xfrm>
            <a:off x="4000500" y="1924050"/>
            <a:ext cx="16383000" cy="9867899"/>
          </a:xfrm>
          <a:prstGeom prst="rect">
            <a:avLst/>
          </a:prstGeom>
        </p:spPr>
      </p:pic>
    </p:spTree>
    <p:extLst>
      <p:ext uri="{BB962C8B-B14F-4D97-AF65-F5344CB8AC3E}">
        <p14:creationId xmlns:p14="http://schemas.microsoft.com/office/powerpoint/2010/main" val="6912667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8525" y="499462"/>
            <a:ext cx="12563779" cy="4770537"/>
            <a:chOff x="993725" y="956662"/>
            <a:chExt cx="12563779" cy="4770537"/>
          </a:xfrm>
        </p:grpSpPr>
        <p:sp>
          <p:nvSpPr>
            <p:cNvPr id="14" name="Rectangle 13"/>
            <p:cNvSpPr/>
            <p:nvPr/>
          </p:nvSpPr>
          <p:spPr>
            <a:xfrm>
              <a:off x="4784311" y="956662"/>
              <a:ext cx="8773193" cy="4770537"/>
            </a:xfrm>
            <a:prstGeom prst="rect">
              <a:avLst/>
            </a:prstGeom>
          </p:spPr>
          <p:txBody>
            <a:bodyPr wrap="square">
              <a:spAutoFit/>
            </a:bodyPr>
            <a:lstStyle/>
            <a:p>
              <a:pPr algn="l">
                <a:lnSpc>
                  <a:spcPct val="100000"/>
                </a:lnSpc>
              </a:pPr>
              <a:r>
                <a:rPr lang="fr-FR" sz="7400" b="1" spc="-163" dirty="0">
                  <a:solidFill>
                    <a:srgbClr val="0074BF"/>
                  </a:solidFill>
                  <a:latin typeface="Century Gothic" panose="020B0502020202020204" pitchFamily="34" charset="0"/>
                  <a:sym typeface="Montserrat-Bold"/>
                </a:rPr>
                <a:t>Avantages de l’utilisation et du référencement des normes ISO</a:t>
              </a:r>
              <a:endParaRPr lang="fr-FR" sz="7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725" y="1436006"/>
              <a:ext cx="3483023" cy="3205798"/>
            </a:xfrm>
            <a:prstGeom prst="rect">
              <a:avLst/>
            </a:prstGeom>
          </p:spPr>
        </p:pic>
      </p:grpSp>
      <p:sp>
        <p:nvSpPr>
          <p:cNvPr id="15" name="Rectangle 14"/>
          <p:cNvSpPr/>
          <p:nvPr/>
        </p:nvSpPr>
        <p:spPr>
          <a:xfrm>
            <a:off x="1050878" y="5549441"/>
            <a:ext cx="12811426" cy="2139688"/>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bg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Environnement multi-acteurs et deux niveaux de consensus</a:t>
            </a:r>
          </a:p>
        </p:txBody>
      </p:sp>
      <p:sp>
        <p:nvSpPr>
          <p:cNvPr id="17" name="Rectangle 16"/>
          <p:cNvSpPr/>
          <p:nvPr/>
        </p:nvSpPr>
        <p:spPr>
          <a:xfrm>
            <a:off x="1050878" y="8427246"/>
            <a:ext cx="14951121" cy="1059393"/>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bg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Facilitation de la conformité par le régulateur </a:t>
            </a:r>
          </a:p>
        </p:txBody>
      </p:sp>
      <p:sp>
        <p:nvSpPr>
          <p:cNvPr id="19" name="Rectangle 18"/>
          <p:cNvSpPr/>
          <p:nvPr/>
        </p:nvSpPr>
        <p:spPr>
          <a:xfrm>
            <a:off x="1050878" y="9751242"/>
            <a:ext cx="14951122" cy="1172629"/>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bg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Application au plan mondial</a:t>
            </a:r>
          </a:p>
        </p:txBody>
      </p:sp>
      <p:sp>
        <p:nvSpPr>
          <p:cNvPr id="20" name="Rectangle 19"/>
          <p:cNvSpPr/>
          <p:nvPr/>
        </p:nvSpPr>
        <p:spPr>
          <a:xfrm>
            <a:off x="1050878" y="11432176"/>
            <a:ext cx="14951122" cy="1172629"/>
          </a:xfrm>
          <a:prstGeom prst="rect">
            <a:avLst/>
          </a:prstGeom>
        </p:spPr>
        <p:txBody>
          <a:bodyPr wrap="square" numCol="1">
            <a:spAutoFit/>
          </a:bodyPr>
          <a:lstStyle/>
          <a:p>
            <a:pPr marL="1104900" indent="-1028700" algn="l">
              <a:spcAft>
                <a:spcPts val="1200"/>
              </a:spcAft>
              <a:buClr>
                <a:srgbClr val="0070C0"/>
              </a:buClr>
              <a:buSzPct val="160000"/>
              <a:buFont typeface="Wingdings" panose="05000000000000000000" pitchFamily="2" charset="2"/>
              <a:buChar char="§"/>
            </a:pPr>
            <a:r>
              <a:rPr lang="fr-FR" sz="5400" dirty="0">
                <a:solidFill>
                  <a:schemeClr val="bg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Base pour une évaluation de la conformité</a:t>
            </a:r>
          </a:p>
        </p:txBody>
      </p:sp>
      <p:pic>
        <p:nvPicPr>
          <p:cNvPr id="10" name="Picture 9">
            <a:extLst>
              <a:ext uri="{FF2B5EF4-FFF2-40B4-BE49-F238E27FC236}">
                <a16:creationId xmlns:a16="http://schemas.microsoft.com/office/drawing/2014/main" id="{4D598FF9-8C17-45A8-BF84-92902C94FCF2}"/>
              </a:ext>
            </a:extLst>
          </p:cNvPr>
          <p:cNvPicPr>
            <a:picLocks noChangeAspect="1"/>
          </p:cNvPicPr>
          <p:nvPr/>
        </p:nvPicPr>
        <p:blipFill>
          <a:blip r:embed="rId4"/>
          <a:stretch>
            <a:fillRect/>
          </a:stretch>
        </p:blipFill>
        <p:spPr>
          <a:xfrm>
            <a:off x="16001998" y="1111195"/>
            <a:ext cx="8063009" cy="11909861"/>
          </a:xfrm>
          <a:prstGeom prst="rect">
            <a:avLst/>
          </a:prstGeom>
        </p:spPr>
      </p:pic>
    </p:spTree>
    <p:extLst>
      <p:ext uri="{BB962C8B-B14F-4D97-AF65-F5344CB8AC3E}">
        <p14:creationId xmlns:p14="http://schemas.microsoft.com/office/powerpoint/2010/main" val="3695127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3500"/>
                            </p:stCondLst>
                            <p:childTnLst>
                              <p:par>
                                <p:cTn id="13" presetID="1" presetClass="entr" presetSubtype="0" fill="hold" grpId="0" nodeType="after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500"/>
                            </p:stCondLst>
                            <p:childTnLst>
                              <p:par>
                                <p:cTn id="16" presetID="1" presetClass="entr" presetSubtype="0" fill="hold" grpId="0" nodeType="afterEffect">
                                  <p:stCondLst>
                                    <p:cond delay="200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7500"/>
                            </p:stCondLst>
                            <p:childTnLst>
                              <p:par>
                                <p:cTn id="19" presetID="1" presetClass="entr" presetSubtype="0" fill="hold" grpId="0" nodeType="afterEffect">
                                  <p:stCondLst>
                                    <p:cond delay="200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46DDC5-3D08-4F8E-A915-C1FB2E647786}"/>
              </a:ext>
            </a:extLst>
          </p:cNvPr>
          <p:cNvPicPr>
            <a:picLocks noChangeAspect="1"/>
          </p:cNvPicPr>
          <p:nvPr/>
        </p:nvPicPr>
        <p:blipFill>
          <a:blip r:embed="rId3"/>
          <a:stretch>
            <a:fillRect/>
          </a:stretch>
        </p:blipFill>
        <p:spPr>
          <a:xfrm>
            <a:off x="1241823" y="1239119"/>
            <a:ext cx="6378177" cy="3332881"/>
          </a:xfrm>
          <a:prstGeom prst="rect">
            <a:avLst/>
          </a:prstGeom>
        </p:spPr>
      </p:pic>
      <p:pic>
        <p:nvPicPr>
          <p:cNvPr id="16" name="Picture 15">
            <a:extLst>
              <a:ext uri="{FF2B5EF4-FFF2-40B4-BE49-F238E27FC236}">
                <a16:creationId xmlns:a16="http://schemas.microsoft.com/office/drawing/2014/main" id="{CED0C3C6-F39E-4E4E-8298-9F76D64D11ED}"/>
              </a:ext>
            </a:extLst>
          </p:cNvPr>
          <p:cNvPicPr>
            <a:picLocks noChangeAspect="1"/>
          </p:cNvPicPr>
          <p:nvPr/>
        </p:nvPicPr>
        <p:blipFill>
          <a:blip r:embed="rId4"/>
          <a:stretch>
            <a:fillRect/>
          </a:stretch>
        </p:blipFill>
        <p:spPr>
          <a:xfrm>
            <a:off x="8508620" y="3014904"/>
            <a:ext cx="3683380" cy="3843096"/>
          </a:xfrm>
          <a:prstGeom prst="rect">
            <a:avLst/>
          </a:prstGeom>
        </p:spPr>
      </p:pic>
      <p:pic>
        <p:nvPicPr>
          <p:cNvPr id="25" name="Picture 24">
            <a:extLst>
              <a:ext uri="{FF2B5EF4-FFF2-40B4-BE49-F238E27FC236}">
                <a16:creationId xmlns:a16="http://schemas.microsoft.com/office/drawing/2014/main" id="{934CB121-FC5E-4E90-B376-F410CC97FF51}"/>
              </a:ext>
            </a:extLst>
          </p:cNvPr>
          <p:cNvPicPr>
            <a:picLocks noChangeAspect="1"/>
          </p:cNvPicPr>
          <p:nvPr/>
        </p:nvPicPr>
        <p:blipFill>
          <a:blip r:embed="rId5"/>
          <a:stretch>
            <a:fillRect/>
          </a:stretch>
        </p:blipFill>
        <p:spPr>
          <a:xfrm>
            <a:off x="13135393" y="1242454"/>
            <a:ext cx="9139391" cy="11330545"/>
          </a:xfrm>
          <a:prstGeom prst="rect">
            <a:avLst/>
          </a:prstGeom>
        </p:spPr>
      </p:pic>
      <p:pic>
        <p:nvPicPr>
          <p:cNvPr id="26" name="Picture 25">
            <a:extLst>
              <a:ext uri="{FF2B5EF4-FFF2-40B4-BE49-F238E27FC236}">
                <a16:creationId xmlns:a16="http://schemas.microsoft.com/office/drawing/2014/main" id="{3208A58A-7AEC-4FAA-9155-01CA2ED60515}"/>
              </a:ext>
            </a:extLst>
          </p:cNvPr>
          <p:cNvPicPr>
            <a:picLocks noChangeAspect="1"/>
          </p:cNvPicPr>
          <p:nvPr/>
        </p:nvPicPr>
        <p:blipFill>
          <a:blip r:embed="rId6"/>
          <a:stretch>
            <a:fillRect/>
          </a:stretch>
        </p:blipFill>
        <p:spPr>
          <a:xfrm>
            <a:off x="1241823" y="8058844"/>
            <a:ext cx="2060988" cy="2171242"/>
          </a:xfrm>
          <a:prstGeom prst="rect">
            <a:avLst/>
          </a:prstGeom>
        </p:spPr>
      </p:pic>
      <p:pic>
        <p:nvPicPr>
          <p:cNvPr id="27" name="Picture 26">
            <a:extLst>
              <a:ext uri="{FF2B5EF4-FFF2-40B4-BE49-F238E27FC236}">
                <a16:creationId xmlns:a16="http://schemas.microsoft.com/office/drawing/2014/main" id="{D04DD22A-B7C9-4C56-8E1E-5CCBCF06CE4E}"/>
              </a:ext>
            </a:extLst>
          </p:cNvPr>
          <p:cNvPicPr>
            <a:picLocks noChangeAspect="1"/>
          </p:cNvPicPr>
          <p:nvPr/>
        </p:nvPicPr>
        <p:blipFill>
          <a:blip r:embed="rId7"/>
          <a:stretch>
            <a:fillRect/>
          </a:stretch>
        </p:blipFill>
        <p:spPr>
          <a:xfrm>
            <a:off x="3814545" y="8058379"/>
            <a:ext cx="2060989" cy="2171241"/>
          </a:xfrm>
          <a:prstGeom prst="rect">
            <a:avLst/>
          </a:prstGeom>
        </p:spPr>
      </p:pic>
      <p:pic>
        <p:nvPicPr>
          <p:cNvPr id="28" name="Picture 27">
            <a:extLst>
              <a:ext uri="{FF2B5EF4-FFF2-40B4-BE49-F238E27FC236}">
                <a16:creationId xmlns:a16="http://schemas.microsoft.com/office/drawing/2014/main" id="{BF76A115-B41A-4E3D-8733-CE861F9042DB}"/>
              </a:ext>
            </a:extLst>
          </p:cNvPr>
          <p:cNvPicPr>
            <a:picLocks noChangeAspect="1"/>
          </p:cNvPicPr>
          <p:nvPr/>
        </p:nvPicPr>
        <p:blipFill>
          <a:blip r:embed="rId8"/>
          <a:stretch>
            <a:fillRect/>
          </a:stretch>
        </p:blipFill>
        <p:spPr>
          <a:xfrm>
            <a:off x="6387268" y="8058379"/>
            <a:ext cx="2121352" cy="2171241"/>
          </a:xfrm>
          <a:prstGeom prst="rect">
            <a:avLst/>
          </a:prstGeom>
        </p:spPr>
      </p:pic>
      <p:pic>
        <p:nvPicPr>
          <p:cNvPr id="29" name="Picture 28">
            <a:extLst>
              <a:ext uri="{FF2B5EF4-FFF2-40B4-BE49-F238E27FC236}">
                <a16:creationId xmlns:a16="http://schemas.microsoft.com/office/drawing/2014/main" id="{67A35944-241A-4394-9C15-E28050DD30CB}"/>
              </a:ext>
            </a:extLst>
          </p:cNvPr>
          <p:cNvPicPr>
            <a:picLocks noChangeAspect="1"/>
          </p:cNvPicPr>
          <p:nvPr/>
        </p:nvPicPr>
        <p:blipFill>
          <a:blip r:embed="rId9"/>
          <a:stretch>
            <a:fillRect/>
          </a:stretch>
        </p:blipFill>
        <p:spPr>
          <a:xfrm>
            <a:off x="9020354" y="8058378"/>
            <a:ext cx="2060988" cy="2171241"/>
          </a:xfrm>
          <a:prstGeom prst="rect">
            <a:avLst/>
          </a:prstGeom>
        </p:spPr>
      </p:pic>
      <p:pic>
        <p:nvPicPr>
          <p:cNvPr id="30" name="Picture 29">
            <a:extLst>
              <a:ext uri="{FF2B5EF4-FFF2-40B4-BE49-F238E27FC236}">
                <a16:creationId xmlns:a16="http://schemas.microsoft.com/office/drawing/2014/main" id="{DFCF1B15-E1F0-4398-8B01-4DD2FF4AAE52}"/>
              </a:ext>
            </a:extLst>
          </p:cNvPr>
          <p:cNvPicPr>
            <a:picLocks noChangeAspect="1"/>
          </p:cNvPicPr>
          <p:nvPr/>
        </p:nvPicPr>
        <p:blipFill>
          <a:blip r:embed="rId10"/>
          <a:stretch>
            <a:fillRect/>
          </a:stretch>
        </p:blipFill>
        <p:spPr>
          <a:xfrm>
            <a:off x="1241823" y="10755810"/>
            <a:ext cx="2060988" cy="2171241"/>
          </a:xfrm>
          <a:prstGeom prst="rect">
            <a:avLst/>
          </a:prstGeom>
        </p:spPr>
      </p:pic>
      <p:pic>
        <p:nvPicPr>
          <p:cNvPr id="31" name="Picture 30">
            <a:extLst>
              <a:ext uri="{FF2B5EF4-FFF2-40B4-BE49-F238E27FC236}">
                <a16:creationId xmlns:a16="http://schemas.microsoft.com/office/drawing/2014/main" id="{3176063D-204E-41AD-A3F4-A118CF90E8EA}"/>
              </a:ext>
            </a:extLst>
          </p:cNvPr>
          <p:cNvPicPr>
            <a:picLocks noChangeAspect="1"/>
          </p:cNvPicPr>
          <p:nvPr/>
        </p:nvPicPr>
        <p:blipFill>
          <a:blip r:embed="rId11"/>
          <a:stretch>
            <a:fillRect/>
          </a:stretch>
        </p:blipFill>
        <p:spPr>
          <a:xfrm>
            <a:off x="3754181" y="10755811"/>
            <a:ext cx="2121353" cy="2171240"/>
          </a:xfrm>
          <a:prstGeom prst="rect">
            <a:avLst/>
          </a:prstGeom>
        </p:spPr>
      </p:pic>
      <p:pic>
        <p:nvPicPr>
          <p:cNvPr id="32" name="Picture 31">
            <a:extLst>
              <a:ext uri="{FF2B5EF4-FFF2-40B4-BE49-F238E27FC236}">
                <a16:creationId xmlns:a16="http://schemas.microsoft.com/office/drawing/2014/main" id="{417FEE86-E4A7-4010-BA94-5C2FF71D3153}"/>
              </a:ext>
            </a:extLst>
          </p:cNvPr>
          <p:cNvPicPr>
            <a:picLocks noChangeAspect="1"/>
          </p:cNvPicPr>
          <p:nvPr/>
        </p:nvPicPr>
        <p:blipFill>
          <a:blip r:embed="rId12"/>
          <a:stretch>
            <a:fillRect/>
          </a:stretch>
        </p:blipFill>
        <p:spPr>
          <a:xfrm>
            <a:off x="6387268" y="10755810"/>
            <a:ext cx="2121352" cy="2171242"/>
          </a:xfrm>
          <a:prstGeom prst="rect">
            <a:avLst/>
          </a:prstGeom>
        </p:spPr>
      </p:pic>
      <p:pic>
        <p:nvPicPr>
          <p:cNvPr id="33" name="Picture 32">
            <a:extLst>
              <a:ext uri="{FF2B5EF4-FFF2-40B4-BE49-F238E27FC236}">
                <a16:creationId xmlns:a16="http://schemas.microsoft.com/office/drawing/2014/main" id="{80A180F0-DAC7-40A1-9004-60F2E895BA8E}"/>
              </a:ext>
            </a:extLst>
          </p:cNvPr>
          <p:cNvPicPr>
            <a:picLocks noChangeAspect="1"/>
          </p:cNvPicPr>
          <p:nvPr/>
        </p:nvPicPr>
        <p:blipFill>
          <a:blip r:embed="rId13"/>
          <a:stretch>
            <a:fillRect/>
          </a:stretch>
        </p:blipFill>
        <p:spPr>
          <a:xfrm>
            <a:off x="9046829" y="10755810"/>
            <a:ext cx="2034513" cy="2171241"/>
          </a:xfrm>
          <a:prstGeom prst="rect">
            <a:avLst/>
          </a:prstGeom>
        </p:spPr>
      </p:pic>
    </p:spTree>
    <p:extLst>
      <p:ext uri="{BB962C8B-B14F-4D97-AF65-F5344CB8AC3E}">
        <p14:creationId xmlns:p14="http://schemas.microsoft.com/office/powerpoint/2010/main" val="22438233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99887" y="552850"/>
            <a:ext cx="23784226" cy="2431435"/>
          </a:xfrm>
          <a:prstGeom prst="rect">
            <a:avLst/>
          </a:prstGeom>
        </p:spPr>
        <p:txBody>
          <a:bodyPr wrap="square">
            <a:spAutoFit/>
          </a:bodyPr>
          <a:lstStyle/>
          <a:p>
            <a:pPr algn="l">
              <a:lnSpc>
                <a:spcPct val="100000"/>
              </a:lnSpc>
            </a:pPr>
            <a:r>
              <a:rPr lang="fr-FR" sz="7600" b="1" spc="-163" dirty="0">
                <a:solidFill>
                  <a:srgbClr val="0074BF"/>
                </a:solidFill>
                <a:latin typeface="Century Gothic" panose="020B0502020202020204" pitchFamily="34" charset="0"/>
                <a:ea typeface="Open Sans" panose="020B0606030504020204" pitchFamily="34" charset="0"/>
                <a:cs typeface="Open Sans" panose="020B0606030504020204" pitchFamily="34" charset="0"/>
                <a:sym typeface="Montserrat-Bold"/>
              </a:rPr>
              <a:t>Comment les normes internationales sont exploitées pour la gouvernance et la règlementation </a:t>
            </a:r>
            <a:endParaRPr lang="fr-FR" sz="7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p:cNvGrpSpPr/>
          <p:nvPr/>
        </p:nvGrpSpPr>
        <p:grpSpPr>
          <a:xfrm>
            <a:off x="14133213" y="3401569"/>
            <a:ext cx="8586515" cy="8838620"/>
            <a:chOff x="14114028" y="4011998"/>
            <a:chExt cx="8229600" cy="8229600"/>
          </a:xfrm>
        </p:grpSpPr>
        <p:sp>
          <p:nvSpPr>
            <p:cNvPr id="18" name="Rectangle 17"/>
            <p:cNvSpPr/>
            <p:nvPr/>
          </p:nvSpPr>
          <p:spPr>
            <a:xfrm>
              <a:off x="14114028" y="4011998"/>
              <a:ext cx="8229600" cy="822960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Rectangle 18"/>
            <p:cNvSpPr/>
            <p:nvPr/>
          </p:nvSpPr>
          <p:spPr>
            <a:xfrm>
              <a:off x="14429363" y="4477306"/>
              <a:ext cx="7598929" cy="7441704"/>
            </a:xfrm>
            <a:prstGeom prst="rect">
              <a:avLst/>
            </a:prstGeom>
          </p:spPr>
          <p:txBody>
            <a:bodyPr wrap="square">
              <a:spAutoFit/>
            </a:bodyPr>
            <a:lstStyle/>
            <a:p>
              <a:pPr algn="l" defTabSz="1371600" hangingPunct="1">
                <a:lnSpc>
                  <a:spcPct val="100000"/>
                </a:lnSpc>
                <a:spcAft>
                  <a:spcPts val="3600"/>
                </a:spcAft>
              </a:pPr>
              <a:r>
                <a:rPr lang="fr-FR" sz="54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Actions non-législatives </a:t>
              </a:r>
            </a:p>
            <a:p>
              <a:pPr marL="571500" indent="-571500" algn="l" defTabSz="1371600" hangingPunct="1">
                <a:lnSpc>
                  <a:spcPct val="100000"/>
                </a:lnSpc>
                <a:spcAft>
                  <a:spcPts val="1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Priorités en financement </a:t>
              </a:r>
            </a:p>
            <a:p>
              <a:pPr marL="571500" indent="-571500" algn="l" defTabSz="1371600" hangingPunct="1">
                <a:lnSpc>
                  <a:spcPct val="100000"/>
                </a:lnSpc>
                <a:spcAft>
                  <a:spcPts val="1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Mesures d’incitations </a:t>
              </a:r>
            </a:p>
            <a:p>
              <a:pPr marL="571500" indent="-571500" algn="l" defTabSz="1371600" hangingPunct="1">
                <a:lnSpc>
                  <a:spcPct val="100000"/>
                </a:lnSpc>
                <a:spcAft>
                  <a:spcPts val="1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Campagnes de sensibilisation </a:t>
              </a:r>
            </a:p>
            <a:p>
              <a:pPr marL="571500" indent="-571500" algn="l" defTabSz="1371600" hangingPunct="1">
                <a:lnSpc>
                  <a:spcPct val="100000"/>
                </a:lnSpc>
                <a:spcAft>
                  <a:spcPts val="1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Passation de marchés publics </a:t>
              </a:r>
            </a:p>
            <a:p>
              <a:pPr marL="571500" indent="-571500" algn="l" defTabSz="1371600" hangingPunct="1">
                <a:lnSpc>
                  <a:spcPct val="100000"/>
                </a:lnSpc>
                <a:spcAft>
                  <a:spcPts val="1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Codes de conduite</a:t>
              </a:r>
            </a:p>
            <a:p>
              <a:pPr algn="l" defTabSz="1371600" hangingPunct="1">
                <a:lnSpc>
                  <a:spcPct val="100000"/>
                </a:lnSpc>
              </a:pPr>
              <a:endParaRPr lang="en-US" sz="4800" b="1" kern="1200" spc="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 name="Group 2"/>
          <p:cNvGrpSpPr/>
          <p:nvPr/>
        </p:nvGrpSpPr>
        <p:grpSpPr>
          <a:xfrm>
            <a:off x="2523744" y="3401568"/>
            <a:ext cx="8258557" cy="8500407"/>
            <a:chOff x="2552701" y="3672376"/>
            <a:chExt cx="8229600" cy="8229600"/>
          </a:xfrm>
        </p:grpSpPr>
        <p:sp>
          <p:nvSpPr>
            <p:cNvPr id="12" name="Rectangle 11"/>
            <p:cNvSpPr/>
            <p:nvPr/>
          </p:nvSpPr>
          <p:spPr>
            <a:xfrm>
              <a:off x="2552701" y="3672376"/>
              <a:ext cx="8229600" cy="8229600"/>
            </a:xfrm>
            <a:prstGeom prst="rect">
              <a:avLst/>
            </a:prstGeom>
            <a:solidFill>
              <a:srgbClr val="2893C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0" name="Rectangle 19"/>
            <p:cNvSpPr/>
            <p:nvPr/>
          </p:nvSpPr>
          <p:spPr>
            <a:xfrm>
              <a:off x="3047163" y="4276079"/>
              <a:ext cx="7240674" cy="7022192"/>
            </a:xfrm>
            <a:prstGeom prst="rect">
              <a:avLst/>
            </a:prstGeom>
          </p:spPr>
          <p:txBody>
            <a:bodyPr wrap="square">
              <a:spAutoFit/>
            </a:bodyPr>
            <a:lstStyle/>
            <a:p>
              <a:pPr algn="l" defTabSz="1371600" hangingPunct="1">
                <a:lnSpc>
                  <a:spcPct val="100000"/>
                </a:lnSpc>
                <a:spcAft>
                  <a:spcPts val="2400"/>
                </a:spcAft>
              </a:pPr>
              <a:r>
                <a:rPr lang="fr-FR" sz="54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Actions législatives </a:t>
              </a:r>
            </a:p>
            <a:p>
              <a:pPr marL="571500" indent="-571500" algn="l" defTabSz="1371600" hangingPunct="1">
                <a:lnSpc>
                  <a:spcPct val="100000"/>
                </a:lnSpc>
                <a:spcAft>
                  <a:spcPts val="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Lois (ou Actes du parlement)</a:t>
              </a:r>
            </a:p>
            <a:p>
              <a:pPr marL="571500" indent="-571500" algn="l" defTabSz="1371600" hangingPunct="1">
                <a:lnSpc>
                  <a:spcPct val="100000"/>
                </a:lnSpc>
                <a:spcAft>
                  <a:spcPts val="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Règlementations techniques (en appui des exigences de la loi)</a:t>
              </a:r>
            </a:p>
            <a:p>
              <a:pPr marL="571500" indent="-571500" algn="l" defTabSz="1371600" hangingPunct="1">
                <a:lnSpc>
                  <a:spcPct val="100000"/>
                </a:lnSpc>
                <a:spcAft>
                  <a:spcPts val="800"/>
                </a:spcAft>
                <a:buFont typeface="Wingdings" panose="05000000000000000000" pitchFamily="2" charset="2"/>
                <a:buChar char="§"/>
              </a:pPr>
              <a:r>
                <a:rPr lang="fr-FR" sz="4200" b="1" kern="12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Autres actions y compris des règles, avis, décrets décisions juridiques, mandats, etc.</a:t>
              </a:r>
            </a:p>
          </p:txBody>
        </p:sp>
      </p:grpSp>
      <p:sp>
        <p:nvSpPr>
          <p:cNvPr id="4" name="Slide Number Placeholder 3"/>
          <p:cNvSpPr>
            <a:spLocks noGrp="1"/>
          </p:cNvSpPr>
          <p:nvPr>
            <p:ph type="sldNum" sz="quarter" idx="4"/>
          </p:nvPr>
        </p:nvSpPr>
        <p:spPr/>
        <p:txBody>
          <a:bodyPr/>
          <a:lstStyle/>
          <a:p>
            <a:fld id="{54A79FDF-0332-472F-850D-1D030698853D}" type="slidenum">
              <a:rPr lang="en-US" smtClean="0"/>
              <a:pPr/>
              <a:t>29</a:t>
            </a:fld>
            <a:endParaRPr lang="en-US" dirty="0"/>
          </a:p>
        </p:txBody>
      </p:sp>
    </p:spTree>
    <p:extLst>
      <p:ext uri="{BB962C8B-B14F-4D97-AF65-F5344CB8AC3E}">
        <p14:creationId xmlns:p14="http://schemas.microsoft.com/office/powerpoint/2010/main" val="13227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468709"/>
            <a:ext cx="22268595" cy="1523366"/>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Quelles actions peut-on engager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1050878" y="2623279"/>
            <a:ext cx="21999622" cy="1631216"/>
          </a:xfrm>
          <a:prstGeom prst="rect">
            <a:avLst/>
          </a:prstGeom>
        </p:spPr>
        <p:txBody>
          <a:bodyPr wrap="square">
            <a:spAutoFit/>
          </a:bodyPr>
          <a:lstStyle/>
          <a:p>
            <a:pPr algn="l" defTabSz="1371600" hangingPunct="1">
              <a:lnSpc>
                <a:spcPct val="100000"/>
              </a:lnSpc>
            </a:pPr>
            <a:r>
              <a:rPr lang="en-US" sz="50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Now that ISO 30500 is published, it is available for reference by policy makers, manufacturers, testing and certification bodies, and anyone else.</a:t>
            </a:r>
          </a:p>
        </p:txBody>
      </p:sp>
      <p:grpSp>
        <p:nvGrpSpPr>
          <p:cNvPr id="4" name="Group 3"/>
          <p:cNvGrpSpPr/>
          <p:nvPr/>
        </p:nvGrpSpPr>
        <p:grpSpPr>
          <a:xfrm>
            <a:off x="8547375" y="8461268"/>
            <a:ext cx="7289247" cy="2266070"/>
            <a:chOff x="9006412" y="9386469"/>
            <a:chExt cx="6896660" cy="1623962"/>
          </a:xfrm>
        </p:grpSpPr>
        <p:sp>
          <p:nvSpPr>
            <p:cNvPr id="33" name="Rounded Rectangle 32"/>
            <p:cNvSpPr/>
            <p:nvPr/>
          </p:nvSpPr>
          <p:spPr>
            <a:xfrm>
              <a:off x="9006412" y="9386469"/>
              <a:ext cx="6896660" cy="1623962"/>
            </a:xfrm>
            <a:prstGeom prst="roundRect">
              <a:avLst>
                <a:gd name="adj" fmla="val 31790"/>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34" name="Rectangle 33"/>
            <p:cNvSpPr/>
            <p:nvPr/>
          </p:nvSpPr>
          <p:spPr>
            <a:xfrm>
              <a:off x="10123264" y="9680120"/>
              <a:ext cx="4662955" cy="1036659"/>
            </a:xfrm>
            <a:prstGeom prst="rect">
              <a:avLst/>
            </a:prstGeom>
          </p:spPr>
          <p:txBody>
            <a:bodyPr wrap="square">
              <a:spAutoFit/>
            </a:bodyPr>
            <a:lstStyle/>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Adoption nationale  </a:t>
              </a:r>
            </a:p>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de l’ISO 30500</a:t>
              </a:r>
            </a:p>
          </p:txBody>
        </p:sp>
      </p:grpSp>
      <p:grpSp>
        <p:nvGrpSpPr>
          <p:cNvPr id="3" name="Group 2"/>
          <p:cNvGrpSpPr/>
          <p:nvPr/>
        </p:nvGrpSpPr>
        <p:grpSpPr>
          <a:xfrm>
            <a:off x="896085" y="8461269"/>
            <a:ext cx="7071563" cy="2359183"/>
            <a:chOff x="896085" y="9091166"/>
            <a:chExt cx="7071563" cy="2043875"/>
          </a:xfrm>
        </p:grpSpPr>
        <p:sp>
          <p:nvSpPr>
            <p:cNvPr id="12" name="Rounded Rectangle 11"/>
            <p:cNvSpPr/>
            <p:nvPr/>
          </p:nvSpPr>
          <p:spPr>
            <a:xfrm>
              <a:off x="896085" y="9091166"/>
              <a:ext cx="7071563" cy="2043875"/>
            </a:xfrm>
            <a:prstGeom prst="roundRect">
              <a:avLst>
                <a:gd name="adj" fmla="val 27483"/>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31" name="Rectangle 30"/>
            <p:cNvSpPr/>
            <p:nvPr/>
          </p:nvSpPr>
          <p:spPr>
            <a:xfrm>
              <a:off x="1016781" y="9486495"/>
              <a:ext cx="6730485" cy="1253217"/>
            </a:xfrm>
            <a:prstGeom prst="rect">
              <a:avLst/>
            </a:prstGeom>
          </p:spPr>
          <p:txBody>
            <a:bodyPr wrap="square">
              <a:spAutoFit/>
            </a:bodyPr>
            <a:lstStyle/>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Processus de certification </a:t>
              </a:r>
            </a:p>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pour les fabricants </a:t>
              </a:r>
            </a:p>
          </p:txBody>
        </p:sp>
      </p:grpSp>
      <p:grpSp>
        <p:nvGrpSpPr>
          <p:cNvPr id="5" name="Group 4"/>
          <p:cNvGrpSpPr/>
          <p:nvPr/>
        </p:nvGrpSpPr>
        <p:grpSpPr>
          <a:xfrm>
            <a:off x="16292362" y="8461270"/>
            <a:ext cx="7447941" cy="2266070"/>
            <a:chOff x="16292362" y="9083852"/>
            <a:chExt cx="7447941" cy="1785418"/>
          </a:xfrm>
        </p:grpSpPr>
        <p:sp>
          <p:nvSpPr>
            <p:cNvPr id="35" name="Rounded Rectangle 34"/>
            <p:cNvSpPr/>
            <p:nvPr/>
          </p:nvSpPr>
          <p:spPr>
            <a:xfrm>
              <a:off x="16318159" y="9083852"/>
              <a:ext cx="7422144" cy="1785418"/>
            </a:xfrm>
            <a:prstGeom prst="roundRect">
              <a:avLst>
                <a:gd name="adj" fmla="val 27483"/>
              </a:avLst>
            </a:prstGeom>
            <a:solidFill>
              <a:srgbClr val="D64D3A"/>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37" name="Rectangle 36"/>
            <p:cNvSpPr/>
            <p:nvPr/>
          </p:nvSpPr>
          <p:spPr>
            <a:xfrm>
              <a:off x="16292362" y="9406697"/>
              <a:ext cx="7422144" cy="1139725"/>
            </a:xfrm>
            <a:prstGeom prst="rect">
              <a:avLst/>
            </a:prstGeom>
          </p:spPr>
          <p:txBody>
            <a:bodyPr wrap="square">
              <a:spAutoFit/>
            </a:bodyPr>
            <a:lstStyle/>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ISO 30500 en appui à la </a:t>
              </a:r>
            </a:p>
            <a:p>
              <a:pPr algn="ctr" defTabSz="1371600" hangingPunct="1">
                <a:lnSpc>
                  <a:spcPct val="100000"/>
                </a:lnSpc>
              </a:pPr>
              <a:r>
                <a:rPr lang="fr-FR" sz="4400" kern="1200" spc="0" dirty="0">
                  <a:solidFill>
                    <a:schemeClr val="bg1"/>
                  </a:solidFill>
                  <a:latin typeface="Open Sans" panose="020B0606030504020204" pitchFamily="34" charset="0"/>
                  <a:ea typeface="Open Sans" panose="020B0606030504020204" pitchFamily="34" charset="0"/>
                  <a:cs typeface="Open Sans" panose="020B0606030504020204" pitchFamily="34" charset="0"/>
                </a:rPr>
                <a:t>politique publique  </a:t>
              </a:r>
            </a:p>
          </p:txBody>
        </p:sp>
      </p:grpSp>
      <p:sp>
        <p:nvSpPr>
          <p:cNvPr id="30" name="Rectangle 29"/>
          <p:cNvSpPr/>
          <p:nvPr/>
        </p:nvSpPr>
        <p:spPr>
          <a:xfrm>
            <a:off x="1016781" y="4756309"/>
            <a:ext cx="22571122" cy="1631216"/>
          </a:xfrm>
          <a:prstGeom prst="rect">
            <a:avLst/>
          </a:prstGeom>
        </p:spPr>
        <p:txBody>
          <a:bodyPr wrap="square">
            <a:spAutoFit/>
          </a:bodyPr>
          <a:lstStyle/>
          <a:p>
            <a:pPr algn="l" defTabSz="1371600" hangingPunct="1">
              <a:lnSpc>
                <a:spcPct val="100000"/>
              </a:lnSpc>
            </a:pPr>
            <a:r>
              <a:rPr lang="en-US" sz="50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Depending on your role, there are actions you can take to support recognition of the standard, and ultimately, marketization of reinvented toilet products.</a:t>
            </a:r>
          </a:p>
        </p:txBody>
      </p:sp>
      <p:sp>
        <p:nvSpPr>
          <p:cNvPr id="32" name="Rectangle 31"/>
          <p:cNvSpPr/>
          <p:nvPr/>
        </p:nvSpPr>
        <p:spPr>
          <a:xfrm>
            <a:off x="422029" y="7271543"/>
            <a:ext cx="21407411" cy="954107"/>
          </a:xfrm>
          <a:prstGeom prst="rect">
            <a:avLst/>
          </a:prstGeom>
        </p:spPr>
        <p:txBody>
          <a:bodyPr wrap="square">
            <a:spAutoFit/>
          </a:bodyPr>
          <a:lstStyle/>
          <a:p>
            <a:pPr algn="ctr" defTabSz="1371600" hangingPunct="1">
              <a:lnSpc>
                <a:spcPct val="100000"/>
              </a:lnSpc>
            </a:pPr>
            <a:r>
              <a:rPr lang="fr-FR" sz="5600" b="1" kern="1200" spc="0" dirty="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Choisissez la catégorie qui vous intéresse pour en savoir plus :</a:t>
            </a:r>
          </a:p>
        </p:txBody>
      </p:sp>
      <p:sp>
        <p:nvSpPr>
          <p:cNvPr id="23" name="Rectangle 22"/>
          <p:cNvSpPr/>
          <p:nvPr/>
        </p:nvSpPr>
        <p:spPr>
          <a:xfrm>
            <a:off x="810938" y="2118828"/>
            <a:ext cx="22370349" cy="2400657"/>
          </a:xfrm>
          <a:prstGeom prst="rect">
            <a:avLst/>
          </a:prstGeom>
        </p:spPr>
        <p:txBody>
          <a:bodyPr wrap="square">
            <a:spAutoFit/>
          </a:bodyPr>
          <a:lstStyle/>
          <a:p>
            <a:pPr algn="l" defTabSz="1371600" hangingPunct="1">
              <a:lnSpc>
                <a:spcPct val="100000"/>
              </a:lnSpc>
            </a:pPr>
            <a:r>
              <a:rPr lang="fr-FR" sz="5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Maintenant que la norme ISO 30500 est publiée, elle est disponible comme référentiel pour les décideurs, les fabricants, les organismes d’essai et de certification ou toute autre personne intéressée.</a:t>
            </a:r>
          </a:p>
        </p:txBody>
      </p:sp>
      <p:sp>
        <p:nvSpPr>
          <p:cNvPr id="24" name="Rectangle 23"/>
          <p:cNvSpPr/>
          <p:nvPr/>
        </p:nvSpPr>
        <p:spPr>
          <a:xfrm>
            <a:off x="796097" y="4773246"/>
            <a:ext cx="22571122" cy="2400657"/>
          </a:xfrm>
          <a:prstGeom prst="rect">
            <a:avLst/>
          </a:prstGeom>
        </p:spPr>
        <p:txBody>
          <a:bodyPr wrap="square">
            <a:spAutoFit/>
          </a:bodyPr>
          <a:lstStyle/>
          <a:p>
            <a:pPr algn="l" defTabSz="1371600" hangingPunct="1">
              <a:lnSpc>
                <a:spcPct val="100000"/>
              </a:lnSpc>
            </a:pPr>
            <a:r>
              <a:rPr lang="fr-FR" sz="5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Il existe des actions que vous pouvez engager, en fonction du rôle que </a:t>
            </a:r>
            <a:r>
              <a:rPr lang="fr-FR" sz="5000" b="1" kern="1200" spc="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vou</a:t>
            </a:r>
            <a:r>
              <a:rPr lang="fr-FR" sz="5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jouez, pour soutenir la reconnaissance de la norme et, </a:t>
            </a:r>
            <a:r>
              <a:rPr lang="fr-FR" sz="5000" b="1" i="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in fine, </a:t>
            </a:r>
            <a:r>
              <a:rPr lang="fr-FR" sz="5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la commercialisation des toilettes réinventées.</a:t>
            </a:r>
          </a:p>
        </p:txBody>
      </p:sp>
      <p:sp>
        <p:nvSpPr>
          <p:cNvPr id="15" name="Slide Number Placeholder 14"/>
          <p:cNvSpPr>
            <a:spLocks noGrp="1"/>
          </p:cNvSpPr>
          <p:nvPr>
            <p:ph type="sldNum" sz="quarter" idx="4"/>
          </p:nvPr>
        </p:nvSpPr>
        <p:spPr/>
        <p:txBody>
          <a:bodyPr/>
          <a:lstStyle/>
          <a:p>
            <a:fld id="{54A79FDF-0332-472F-850D-1D030698853D}" type="slidenum">
              <a:rPr lang="en-US" smtClean="0"/>
              <a:pPr/>
              <a:t>3</a:t>
            </a:fld>
            <a:endParaRPr lang="en-US" dirty="0"/>
          </a:p>
        </p:txBody>
      </p:sp>
    </p:spTree>
    <p:extLst>
      <p:ext uri="{BB962C8B-B14F-4D97-AF65-F5344CB8AC3E}">
        <p14:creationId xmlns:p14="http://schemas.microsoft.com/office/powerpoint/2010/main" val="20074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0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300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5500"/>
                            </p:stCondLst>
                            <p:childTnLst>
                              <p:par>
                                <p:cTn id="16" presetID="2" presetClass="entr" presetSubtype="1" decel="50000" fill="hold" grpId="0" nodeType="afterEffect">
                                  <p:stCondLst>
                                    <p:cond delay="50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000" fill="hold"/>
                                        <p:tgtEl>
                                          <p:spTgt spid="32"/>
                                        </p:tgtEl>
                                        <p:attrNameLst>
                                          <p:attrName>ppt_x</p:attrName>
                                        </p:attrNameLst>
                                      </p:cBhvr>
                                      <p:tavLst>
                                        <p:tav tm="0">
                                          <p:val>
                                            <p:strVal val="#ppt_x"/>
                                          </p:val>
                                        </p:tav>
                                        <p:tav tm="100000">
                                          <p:val>
                                            <p:strVal val="#ppt_x"/>
                                          </p:val>
                                        </p:tav>
                                      </p:tavLst>
                                    </p:anim>
                                    <p:anim calcmode="lin" valueType="num">
                                      <p:cBhvr additive="base">
                                        <p:cTn id="19" dur="10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11500"/>
                            </p:stCondLst>
                            <p:childTnLst>
                              <p:par>
                                <p:cTn id="21" presetID="1"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12500"/>
                            </p:stCondLst>
                            <p:childTnLst>
                              <p:par>
                                <p:cTn id="24" presetID="1" presetClass="entr" presetSubtype="0" fill="hold" nodeType="afterEffect">
                                  <p:stCondLst>
                                    <p:cond delay="150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14000"/>
                            </p:stCondLst>
                            <p:childTnLst>
                              <p:par>
                                <p:cTn id="27" presetID="1" presetClass="entr" presetSubtype="0" fill="hold" nodeType="afterEffect">
                                  <p:stCondLst>
                                    <p:cond delay="150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15500"/>
                            </p:stCondLst>
                            <p:childTnLst>
                              <p:par>
                                <p:cTn id="30" presetID="1" presetClass="entr" presetSubtype="0" fill="hold" grpId="0" nodeType="afterEffect">
                                  <p:stCondLst>
                                    <p:cond delay="200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17500"/>
                            </p:stCondLst>
                            <p:childTnLst>
                              <p:par>
                                <p:cTn id="33" presetID="1" presetClass="entr" presetSubtype="0" fill="hold" grpId="0" nodeType="afterEffect">
                                  <p:stCondLst>
                                    <p:cond delay="300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P spid="30" grpId="0"/>
      <p:bldP spid="3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3877" y="319978"/>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Exemples des actions non-législatives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653877" y="1815491"/>
            <a:ext cx="18844872" cy="4462760"/>
          </a:xfrm>
          <a:prstGeom prst="rect">
            <a:avLst/>
          </a:prstGeom>
        </p:spPr>
        <p:txBody>
          <a:bodyPr wrap="square">
            <a:spAutoFit/>
          </a:bodyPr>
          <a:lstStyle/>
          <a:p>
            <a:pPr algn="l" defTabSz="1371600" hangingPunct="1">
              <a:lnSpc>
                <a:spcPct val="100000"/>
              </a:lnSpc>
              <a:spcAft>
                <a:spcPts val="1200"/>
              </a:spcAft>
            </a:pPr>
            <a:r>
              <a:rPr lang="fr-FR" sz="54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Système d’incitations </a:t>
            </a:r>
          </a:p>
          <a:p>
            <a:pPr algn="l" defTabSz="1371600" hangingPunct="1">
              <a:lnSpc>
                <a:spcPct val="100000"/>
              </a:lnSpc>
              <a:spcAft>
                <a:spcPts val="1200"/>
              </a:spcAft>
            </a:pPr>
            <a:r>
              <a:rPr lang="en-US" sz="4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Canada: </a:t>
            </a:r>
            <a:r>
              <a:rPr lang="fr-FR" sz="4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Subventions en faveur des organisations industrielles qui adoptent des systèmes et des processus visant à améliorer la performance énergétique. L'un des critères d'admissibilité à une subvention est que les entreprises doivent mettre en œuvre la norme CAN/CSA ISO 50001 applicables aux systèmes de gestion de l’énergie. </a:t>
            </a:r>
          </a:p>
        </p:txBody>
      </p:sp>
      <p:sp>
        <p:nvSpPr>
          <p:cNvPr id="15" name="Rectangle 14"/>
          <p:cNvSpPr/>
          <p:nvPr/>
        </p:nvSpPr>
        <p:spPr>
          <a:xfrm>
            <a:off x="636371" y="6425675"/>
            <a:ext cx="18844871" cy="5816977"/>
          </a:xfrm>
          <a:prstGeom prst="rect">
            <a:avLst/>
          </a:prstGeom>
        </p:spPr>
        <p:txBody>
          <a:bodyPr wrap="square">
            <a:spAutoFit/>
          </a:bodyPr>
          <a:lstStyle/>
          <a:p>
            <a:pPr algn="l" defTabSz="1371600" hangingPunct="1">
              <a:lnSpc>
                <a:spcPct val="100000"/>
              </a:lnSpc>
              <a:spcAft>
                <a:spcPts val="1200"/>
              </a:spcAft>
            </a:pPr>
            <a:r>
              <a:rPr lang="fr-FR" sz="54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Passation de marchés publics</a:t>
            </a:r>
            <a:endPar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l" defTabSz="1371600" hangingPunct="1">
              <a:lnSpc>
                <a:spcPct val="100000"/>
              </a:lnSpc>
              <a:spcAft>
                <a:spcPts val="1200"/>
              </a:spcAft>
            </a:pPr>
            <a:r>
              <a:rPr lang="fr-FR" sz="4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Japon: la «Politique de base du gouvernement pour la promotion de l'approvisionnement en biens et services respectueux de l'environnement» qualifie 267 articles de produits respectueux de l'environnement et, depuis 2014, elle fait référence à 72 normes JIS (y compris les normes CEI et ISO qui ont été adoptées au niveau national comme des normes JIS) en tant que normes en matière d’essais et de produits.</a:t>
            </a:r>
            <a:endParaRPr lang="en-US" sz="4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8" name="Picture 17" descr="http://www.iso.org/iso/ES/pub200002.jpg">
            <a:extLst>
              <a:ext uri="{FF2B5EF4-FFF2-40B4-BE49-F238E27FC236}">
                <a16:creationId xmlns:a16="http://schemas.microsoft.com/office/drawing/2014/main" id="{10F96525-FFAC-4311-96C8-449245AA89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98749" y="6955360"/>
            <a:ext cx="4231373" cy="4296566"/>
          </a:xfrm>
          <a:prstGeom prst="rect">
            <a:avLst/>
          </a:prstGeom>
          <a:noFill/>
          <a:ln>
            <a:noFill/>
          </a:ln>
        </p:spPr>
      </p:pic>
      <p:pic>
        <p:nvPicPr>
          <p:cNvPr id="19" name="Picture 18">
            <a:extLst>
              <a:ext uri="{FF2B5EF4-FFF2-40B4-BE49-F238E27FC236}">
                <a16:creationId xmlns:a16="http://schemas.microsoft.com/office/drawing/2014/main" id="{D32F30CB-BA78-44C5-8DC0-55FFACF56877}"/>
              </a:ext>
            </a:extLst>
          </p:cNvPr>
          <p:cNvPicPr>
            <a:picLocks noChangeAspect="1"/>
          </p:cNvPicPr>
          <p:nvPr/>
        </p:nvPicPr>
        <p:blipFill rotWithShape="1">
          <a:blip r:embed="rId4"/>
          <a:srcRect l="38262" t="519" r="22992" b="817"/>
          <a:stretch/>
        </p:blipFill>
        <p:spPr>
          <a:xfrm>
            <a:off x="19498750" y="2182826"/>
            <a:ext cx="4231373" cy="3929231"/>
          </a:xfrm>
          <a:prstGeom prst="rect">
            <a:avLst/>
          </a:prstGeom>
        </p:spPr>
      </p:pic>
      <p:sp>
        <p:nvSpPr>
          <p:cNvPr id="3" name="Slide Number Placeholder 2"/>
          <p:cNvSpPr>
            <a:spLocks noGrp="1"/>
          </p:cNvSpPr>
          <p:nvPr>
            <p:ph type="sldNum" sz="quarter" idx="4"/>
          </p:nvPr>
        </p:nvSpPr>
        <p:spPr/>
        <p:txBody>
          <a:bodyPr/>
          <a:lstStyle/>
          <a:p>
            <a:fld id="{54A79FDF-0332-472F-850D-1D030698853D}" type="slidenum">
              <a:rPr lang="en-US" smtClean="0"/>
              <a:pPr/>
              <a:t>30</a:t>
            </a:fld>
            <a:endParaRPr lang="en-US" dirty="0"/>
          </a:p>
        </p:txBody>
      </p:sp>
    </p:spTree>
    <p:extLst>
      <p:ext uri="{BB962C8B-B14F-4D97-AF65-F5344CB8AC3E}">
        <p14:creationId xmlns:p14="http://schemas.microsoft.com/office/powerpoint/2010/main" val="32549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0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468709"/>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Exemples des actions législatives</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p:cNvGrpSpPr/>
          <p:nvPr/>
        </p:nvGrpSpPr>
        <p:grpSpPr>
          <a:xfrm>
            <a:off x="1050877" y="2369111"/>
            <a:ext cx="22268595" cy="5732739"/>
            <a:chOff x="1050877" y="2369111"/>
            <a:chExt cx="22268595" cy="5732739"/>
          </a:xfrm>
        </p:grpSpPr>
        <p:sp>
          <p:nvSpPr>
            <p:cNvPr id="9" name="Rounded Rectangle 8"/>
            <p:cNvSpPr/>
            <p:nvPr/>
          </p:nvSpPr>
          <p:spPr>
            <a:xfrm>
              <a:off x="1050877" y="2369111"/>
              <a:ext cx="22268595" cy="4869889"/>
            </a:xfrm>
            <a:prstGeom prst="roundRect">
              <a:avLst>
                <a:gd name="adj" fmla="val 18245"/>
              </a:avLst>
            </a:prstGeom>
            <a:solidFill>
              <a:srgbClr val="CAE9EC"/>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noFill/>
                  <a:effectLst/>
                  <a:uLnTx/>
                  <a:uFillTx/>
                  <a:latin typeface="Calibri" panose="020F0502020204030204"/>
                  <a:ea typeface="+mn-ea"/>
                  <a:cs typeface="+mn-cs"/>
                </a:rPr>
                <a:t>1</a:t>
              </a:r>
            </a:p>
          </p:txBody>
        </p:sp>
        <p:sp>
          <p:nvSpPr>
            <p:cNvPr id="13" name="Rectangle 12"/>
            <p:cNvSpPr/>
            <p:nvPr/>
          </p:nvSpPr>
          <p:spPr>
            <a:xfrm>
              <a:off x="1650524" y="2797834"/>
              <a:ext cx="21285676" cy="5304016"/>
            </a:xfrm>
            <a:prstGeom prst="rect">
              <a:avLst/>
            </a:prstGeom>
          </p:spPr>
          <p:txBody>
            <a:bodyPr wrap="square">
              <a:spAutoFit/>
            </a:bodyPr>
            <a:lstStyle/>
            <a:p>
              <a:pPr algn="l" defTabSz="1371600" hangingPunct="1">
                <a:lnSpc>
                  <a:spcPct val="100000"/>
                </a:lnSpc>
                <a:spcAft>
                  <a:spcPts val="1200"/>
                </a:spcAft>
              </a:pPr>
              <a:r>
                <a:rPr lang="fr-FR" sz="4400" b="1" kern="1200" spc="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Référence directe </a:t>
              </a:r>
            </a:p>
            <a:p>
              <a:pPr marL="571500" indent="-571500" algn="l" defTabSz="1371600" hangingPunct="1">
                <a:lnSpc>
                  <a:spcPct val="100000"/>
                </a:lnSpc>
                <a:spcAft>
                  <a:spcPts val="1000"/>
                </a:spcAft>
                <a:buClr>
                  <a:schemeClr val="accent2">
                    <a:lumMod val="50000"/>
                  </a:schemeClr>
                </a:buClr>
                <a:buFont typeface="Wingdings" panose="05000000000000000000" pitchFamily="2" charset="2"/>
                <a:buChar char="§"/>
              </a:pPr>
              <a:r>
                <a:rPr lang="fr-FR" sz="32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46 CFR (Code américain des règlementations fédérales) 111.105-11 Titre 46 — Navigation Chapitre I — Garde côtière,  Département de la sécurité intérieure, Partie 111_Systemes électriques  — Exigences générales, Sous-partie 111.105_Lieux dangereux, Sec.  111.105-11 Systèmes à sécurité intrinsèque. Sect.  111.105-11 Systèmes à sécurité intrinsèque.</a:t>
              </a:r>
            </a:p>
            <a:p>
              <a:pPr marL="571500" indent="-571500" algn="l" defTabSz="1371600" hangingPunct="1">
                <a:lnSpc>
                  <a:spcPct val="100000"/>
                </a:lnSpc>
                <a:spcAft>
                  <a:spcPts val="1000"/>
                </a:spcAft>
                <a:buClr>
                  <a:schemeClr val="accent2">
                    <a:lumMod val="50000"/>
                  </a:schemeClr>
                </a:buClr>
                <a:buFont typeface="Wingdings" panose="05000000000000000000" pitchFamily="2" charset="2"/>
                <a:buChar char="§"/>
              </a:pPr>
              <a:r>
                <a:rPr lang="fr-FR" sz="32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Extrait du règlement : “(a) Chaque système dont la présente sous-partie exige la sécurité intrinsèque doit utiliser des composants approuvés conformes à UL 913 ou IEC 60079-11 (les deux incorporés par référence; voir 46 CFR 110.10-1).”</a:t>
              </a:r>
            </a:p>
            <a:p>
              <a:pPr algn="l" defTabSz="1371600" hangingPunct="1">
                <a:lnSpc>
                  <a:spcPct val="100000"/>
                </a:lnSpc>
              </a:pPr>
              <a:endParaRPr lang="en-US" sz="4400" b="1" kern="1200" spc="0" dirty="0">
                <a:solidFill>
                  <a:schemeClr val="bg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 name="Group 3"/>
          <p:cNvGrpSpPr/>
          <p:nvPr/>
        </p:nvGrpSpPr>
        <p:grpSpPr>
          <a:xfrm>
            <a:off x="1159065" y="7446631"/>
            <a:ext cx="22268594" cy="4790977"/>
            <a:chOff x="1050877" y="7629623"/>
            <a:chExt cx="22268594" cy="4790977"/>
          </a:xfrm>
        </p:grpSpPr>
        <p:sp>
          <p:nvSpPr>
            <p:cNvPr id="11" name="Rounded Rectangle 10"/>
            <p:cNvSpPr/>
            <p:nvPr/>
          </p:nvSpPr>
          <p:spPr>
            <a:xfrm>
              <a:off x="1050877" y="7629623"/>
              <a:ext cx="22268594" cy="4790977"/>
            </a:xfrm>
            <a:prstGeom prst="roundRect">
              <a:avLst>
                <a:gd name="adj" fmla="val 18245"/>
              </a:avLst>
            </a:prstGeom>
            <a:solidFill>
              <a:srgbClr val="CAE9EC"/>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noFill/>
                  <a:effectLst/>
                  <a:uLnTx/>
                  <a:uFillTx/>
                  <a:latin typeface="Calibri" panose="020F0502020204030204"/>
                  <a:ea typeface="+mn-ea"/>
                  <a:cs typeface="+mn-cs"/>
                </a:rPr>
                <a:t>1</a:t>
              </a:r>
            </a:p>
          </p:txBody>
        </p:sp>
        <p:sp>
          <p:nvSpPr>
            <p:cNvPr id="17" name="Rectangle 16"/>
            <p:cNvSpPr/>
            <p:nvPr/>
          </p:nvSpPr>
          <p:spPr>
            <a:xfrm>
              <a:off x="1650524" y="8277163"/>
              <a:ext cx="21285676" cy="4006225"/>
            </a:xfrm>
            <a:prstGeom prst="rect">
              <a:avLst/>
            </a:prstGeom>
          </p:spPr>
          <p:txBody>
            <a:bodyPr wrap="square">
              <a:spAutoFit/>
            </a:bodyPr>
            <a:lstStyle/>
            <a:p>
              <a:pPr algn="l" defTabSz="1371600" hangingPunct="1">
                <a:lnSpc>
                  <a:spcPct val="100000"/>
                </a:lnSpc>
                <a:spcAft>
                  <a:spcPts val="1200"/>
                </a:spcAft>
              </a:pPr>
              <a:r>
                <a:rPr lang="fr-FR" sz="4400" b="1" kern="1200" spc="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Référence implicite </a:t>
              </a:r>
            </a:p>
            <a:p>
              <a:pPr marL="571500" indent="-571500" algn="l" defTabSz="1371600" hangingPunct="1">
                <a:lnSpc>
                  <a:spcPct val="100000"/>
                </a:lnSpc>
                <a:spcAft>
                  <a:spcPts val="1000"/>
                </a:spcAft>
                <a:buClr>
                  <a:schemeClr val="accent2">
                    <a:lumMod val="50000"/>
                  </a:schemeClr>
                </a:buClr>
                <a:buFont typeface="Wingdings" panose="05000000000000000000" pitchFamily="2" charset="2"/>
                <a:buChar char="§"/>
              </a:pPr>
              <a:r>
                <a:rPr lang="fr-FR" sz="32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Règlement (CE) 1223/2009 Cosmétiques. Article 8, alinéa 2: “le respect des bonnes pratiques de fabrication est présumée lorsque le fabricant se conforme aux normes harmonisées applicables, dont les références ont été publiées au Journal officiel de l’Union européenne.”</a:t>
              </a:r>
            </a:p>
            <a:p>
              <a:pPr marL="571500" indent="-571500" algn="l" defTabSz="1371600" hangingPunct="1">
                <a:lnSpc>
                  <a:spcPct val="100000"/>
                </a:lnSpc>
                <a:spcAft>
                  <a:spcPts val="1000"/>
                </a:spcAft>
                <a:buClr>
                  <a:schemeClr val="accent2">
                    <a:lumMod val="50000"/>
                  </a:schemeClr>
                </a:buClr>
                <a:buFont typeface="Wingdings" panose="05000000000000000000" pitchFamily="2" charset="2"/>
                <a:buChar char="§"/>
              </a:pPr>
              <a:r>
                <a:rPr lang="fr-FR" sz="32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La référence to EN ISO 22716:2007 Cosmétiques – Bonnes pratiques de fabrication (BPF) – Lignes directrices sur les bonnes pratiques de fabrication (ISO 22716:2007) se trouve dans la base de données des normes harmonisées (NH), </a:t>
              </a:r>
              <a:endParaRPr lang="fr-FR" sz="4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 name="Slide Number Placeholder 4"/>
          <p:cNvSpPr>
            <a:spLocks noGrp="1"/>
          </p:cNvSpPr>
          <p:nvPr>
            <p:ph type="sldNum" sz="quarter" idx="4"/>
          </p:nvPr>
        </p:nvSpPr>
        <p:spPr/>
        <p:txBody>
          <a:bodyPr/>
          <a:lstStyle/>
          <a:p>
            <a:fld id="{54A79FDF-0332-472F-850D-1D030698853D}" type="slidenum">
              <a:rPr lang="en-US" smtClean="0"/>
              <a:pPr/>
              <a:t>31</a:t>
            </a:fld>
            <a:endParaRPr lang="en-US" dirty="0"/>
          </a:p>
        </p:txBody>
      </p:sp>
    </p:spTree>
    <p:extLst>
      <p:ext uri="{BB962C8B-B14F-4D97-AF65-F5344CB8AC3E}">
        <p14:creationId xmlns:p14="http://schemas.microsoft.com/office/powerpoint/2010/main" val="31584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1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20965" y="848938"/>
            <a:ext cx="8019627" cy="6247864"/>
          </a:xfrm>
          <a:prstGeom prst="rect">
            <a:avLst/>
          </a:prstGeom>
        </p:spPr>
        <p:txBody>
          <a:bodyPr wrap="square">
            <a:spAutoFit/>
          </a:bodyPr>
          <a:lstStyle/>
          <a:p>
            <a:pPr algn="l">
              <a:lnSpc>
                <a:spcPct val="100000"/>
              </a:lnSpc>
            </a:pPr>
            <a:r>
              <a:rPr lang="fr-FR" sz="8000" b="1" spc="-163" dirty="0">
                <a:solidFill>
                  <a:srgbClr val="0074BF"/>
                </a:solidFill>
                <a:latin typeface="Century Gothic" panose="020B0502020202020204" pitchFamily="34" charset="0"/>
                <a:sym typeface="Montserrat-Bold"/>
              </a:rPr>
              <a:t>Normes</a:t>
            </a:r>
            <a:r>
              <a:rPr lang="en-US" sz="8000" b="1" spc="-163" dirty="0">
                <a:solidFill>
                  <a:srgbClr val="0074BF"/>
                </a:solidFill>
                <a:latin typeface="Century Gothic" panose="020B0502020202020204" pitchFamily="34" charset="0"/>
                <a:sym typeface="Montserrat-Bold"/>
              </a:rPr>
              <a:t> : </a:t>
            </a:r>
            <a:br>
              <a:rPr lang="en-US" sz="8000" b="1" spc="-163" dirty="0">
                <a:solidFill>
                  <a:srgbClr val="0074BF"/>
                </a:solidFill>
                <a:latin typeface="Century Gothic" panose="020B0502020202020204" pitchFamily="34" charset="0"/>
                <a:sym typeface="Montserrat-Bold"/>
              </a:rPr>
            </a:br>
            <a:r>
              <a:rPr lang="fr-FR" sz="8000" spc="-163" dirty="0">
                <a:solidFill>
                  <a:srgbClr val="0074BF"/>
                </a:solidFill>
                <a:latin typeface="Century Gothic" panose="020B0502020202020204" pitchFamily="34" charset="0"/>
                <a:sym typeface="Montserrat-Bold"/>
              </a:rPr>
              <a:t>Diverses options </a:t>
            </a:r>
          </a:p>
          <a:p>
            <a:pPr algn="l">
              <a:lnSpc>
                <a:spcPct val="100000"/>
              </a:lnSpc>
            </a:pPr>
            <a:r>
              <a:rPr lang="fr-FR" sz="8000" spc="-163" dirty="0">
                <a:solidFill>
                  <a:srgbClr val="0074BF"/>
                </a:solidFill>
                <a:latin typeface="Century Gothic" panose="020B0502020202020204" pitchFamily="34" charset="0"/>
                <a:sym typeface="Montserrat-Bold"/>
              </a:rPr>
              <a:t>pour appuyer </a:t>
            </a:r>
          </a:p>
          <a:p>
            <a:pPr algn="l">
              <a:lnSpc>
                <a:spcPct val="100000"/>
              </a:lnSpc>
            </a:pPr>
            <a:r>
              <a:rPr lang="fr-FR" sz="8000" spc="-163" dirty="0">
                <a:solidFill>
                  <a:srgbClr val="0074BF"/>
                </a:solidFill>
                <a:latin typeface="Century Gothic" panose="020B0502020202020204" pitchFamily="34" charset="0"/>
                <a:sym typeface="Montserrat-Bold"/>
              </a:rPr>
              <a:t>les politiques </a:t>
            </a:r>
          </a:p>
          <a:p>
            <a:pPr algn="l">
              <a:lnSpc>
                <a:spcPct val="100000"/>
              </a:lnSpc>
            </a:pPr>
            <a:r>
              <a:rPr lang="fr-FR" sz="8000" spc="-163" dirty="0">
                <a:solidFill>
                  <a:srgbClr val="0074BF"/>
                </a:solidFill>
                <a:latin typeface="Century Gothic" panose="020B0502020202020204" pitchFamily="34" charset="0"/>
                <a:sym typeface="Montserrat-Bold"/>
              </a:rPr>
              <a:t>publiques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0ED35D76-14B6-44F0-89F2-59EAA889326A}"/>
              </a:ext>
            </a:extLst>
          </p:cNvPr>
          <p:cNvGrpSpPr/>
          <p:nvPr/>
        </p:nvGrpSpPr>
        <p:grpSpPr>
          <a:xfrm>
            <a:off x="8640592" y="848938"/>
            <a:ext cx="15350378" cy="11543591"/>
            <a:chOff x="1321970" y="1674375"/>
            <a:chExt cx="6156138" cy="4507329"/>
          </a:xfrm>
        </p:grpSpPr>
        <p:sp>
          <p:nvSpPr>
            <p:cNvPr id="9" name="Freeform 28">
              <a:extLst>
                <a:ext uri="{FF2B5EF4-FFF2-40B4-BE49-F238E27FC236}">
                  <a16:creationId xmlns:a16="http://schemas.microsoft.com/office/drawing/2014/main" id="{2A43B155-BF87-4E6D-8DE7-E55DA97CC91E}"/>
                </a:ext>
              </a:extLst>
            </p:cNvPr>
            <p:cNvSpPr/>
            <p:nvPr/>
          </p:nvSpPr>
          <p:spPr>
            <a:xfrm>
              <a:off x="4457952" y="4958923"/>
              <a:ext cx="1302397" cy="1222781"/>
            </a:xfrm>
            <a:custGeom>
              <a:avLst/>
              <a:gdLst>
                <a:gd name="connsiteX0" fmla="*/ 0 w 755490"/>
                <a:gd name="connsiteY0" fmla="*/ 377788 h 755576"/>
                <a:gd name="connsiteX1" fmla="*/ 377745 w 755490"/>
                <a:gd name="connsiteY1" fmla="*/ 0 h 755576"/>
                <a:gd name="connsiteX2" fmla="*/ 755490 w 755490"/>
                <a:gd name="connsiteY2" fmla="*/ 377788 h 755576"/>
                <a:gd name="connsiteX3" fmla="*/ 377745 w 755490"/>
                <a:gd name="connsiteY3" fmla="*/ 755576 h 755576"/>
                <a:gd name="connsiteX4" fmla="*/ 0 w 755490"/>
                <a:gd name="connsiteY4" fmla="*/ 377788 h 75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90" h="755576">
                  <a:moveTo>
                    <a:pt x="0" y="377788"/>
                  </a:moveTo>
                  <a:cubicBezTo>
                    <a:pt x="0" y="169141"/>
                    <a:pt x="169122" y="0"/>
                    <a:pt x="377745" y="0"/>
                  </a:cubicBezTo>
                  <a:cubicBezTo>
                    <a:pt x="586368" y="0"/>
                    <a:pt x="755490" y="169141"/>
                    <a:pt x="755490" y="377788"/>
                  </a:cubicBezTo>
                  <a:cubicBezTo>
                    <a:pt x="755490" y="586435"/>
                    <a:pt x="586368" y="755576"/>
                    <a:pt x="377745" y="755576"/>
                  </a:cubicBezTo>
                  <a:cubicBezTo>
                    <a:pt x="169122" y="755576"/>
                    <a:pt x="0" y="586435"/>
                    <a:pt x="0" y="377788"/>
                  </a:cubicBezTo>
                  <a:close/>
                </a:path>
              </a:pathLst>
            </a:custGeom>
            <a:solidFill>
              <a:srgbClr val="3366FF">
                <a:lumMod val="50000"/>
              </a:srgbClr>
            </a:solidFill>
            <a:ln w="25400" cap="flat" cmpd="sng" algn="ctr">
              <a:solidFill>
                <a:srgbClr val="FFFFFF">
                  <a:hueOff val="0"/>
                  <a:satOff val="0"/>
                  <a:lumOff val="0"/>
                  <a:alphaOff val="0"/>
                </a:srgbClr>
              </a:solidFill>
              <a:prstDash val="solid"/>
            </a:ln>
            <a:effectLst/>
          </p:spPr>
          <p:txBody>
            <a:bodyPr spcFirstLastPara="0" vert="horz" wrap="square" lIns="150186" tIns="150201" rIns="150186" bIns="150201" numCol="1" spcCol="1270" anchor="ctr" anchorCtr="0">
              <a:noAutofit/>
            </a:bodyPr>
            <a:lstStyle/>
            <a:p>
              <a:pPr algn="ctr" defTabSz="300038" hangingPunct="1">
                <a:lnSpc>
                  <a:spcPct val="90000"/>
                </a:lnSpc>
                <a:spcBef>
                  <a:spcPct val="0"/>
                </a:spcBef>
                <a:spcAft>
                  <a:spcPct val="35000"/>
                </a:spcAft>
                <a:defRPr/>
              </a:pPr>
              <a:r>
                <a:rPr lang="fr-FR" sz="3200" spc="0" dirty="0">
                  <a:solidFill>
                    <a:srgbClr val="FFFFFF"/>
                  </a:solidFill>
                  <a:latin typeface="MetaPro-Book"/>
                  <a:ea typeface="+mn-ea"/>
                  <a:cs typeface="+mn-cs"/>
                </a:rPr>
                <a:t>sensibilisation</a:t>
              </a:r>
            </a:p>
          </p:txBody>
        </p:sp>
        <p:grpSp>
          <p:nvGrpSpPr>
            <p:cNvPr id="11" name="Group 10">
              <a:extLst>
                <a:ext uri="{FF2B5EF4-FFF2-40B4-BE49-F238E27FC236}">
                  <a16:creationId xmlns:a16="http://schemas.microsoft.com/office/drawing/2014/main" id="{CC8D5A78-B48F-47A3-B4C9-01E5780F0058}"/>
                </a:ext>
              </a:extLst>
            </p:cNvPr>
            <p:cNvGrpSpPr/>
            <p:nvPr/>
          </p:nvGrpSpPr>
          <p:grpSpPr>
            <a:xfrm>
              <a:off x="1321970" y="1674375"/>
              <a:ext cx="6156138" cy="4336319"/>
              <a:chOff x="2835956" y="1384940"/>
              <a:chExt cx="5386114" cy="3865020"/>
            </a:xfrm>
          </p:grpSpPr>
          <p:sp>
            <p:nvSpPr>
              <p:cNvPr id="12" name="Freeform 26">
                <a:extLst>
                  <a:ext uri="{FF2B5EF4-FFF2-40B4-BE49-F238E27FC236}">
                    <a16:creationId xmlns:a16="http://schemas.microsoft.com/office/drawing/2014/main" id="{E00627E8-4F56-4602-9E67-6C6B4A51A1D3}"/>
                  </a:ext>
                </a:extLst>
              </p:cNvPr>
              <p:cNvSpPr/>
              <p:nvPr/>
            </p:nvSpPr>
            <p:spPr>
              <a:xfrm>
                <a:off x="2835956" y="2007089"/>
                <a:ext cx="1838338" cy="1838548"/>
              </a:xfrm>
              <a:custGeom>
                <a:avLst/>
                <a:gdLst>
                  <a:gd name="connsiteX0" fmla="*/ 0 w 1251314"/>
                  <a:gd name="connsiteY0" fmla="*/ 625729 h 1251457"/>
                  <a:gd name="connsiteX1" fmla="*/ 625657 w 1251314"/>
                  <a:gd name="connsiteY1" fmla="*/ 0 h 1251457"/>
                  <a:gd name="connsiteX2" fmla="*/ 1251314 w 1251314"/>
                  <a:gd name="connsiteY2" fmla="*/ 625729 h 1251457"/>
                  <a:gd name="connsiteX3" fmla="*/ 625657 w 1251314"/>
                  <a:gd name="connsiteY3" fmla="*/ 1251458 h 1251457"/>
                  <a:gd name="connsiteX4" fmla="*/ 0 w 1251314"/>
                  <a:gd name="connsiteY4" fmla="*/ 625729 h 12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14" h="1251457">
                    <a:moveTo>
                      <a:pt x="0" y="625729"/>
                    </a:moveTo>
                    <a:cubicBezTo>
                      <a:pt x="0" y="280148"/>
                      <a:pt x="280116" y="0"/>
                      <a:pt x="625657" y="0"/>
                    </a:cubicBezTo>
                    <a:cubicBezTo>
                      <a:pt x="971198" y="0"/>
                      <a:pt x="1251314" y="280148"/>
                      <a:pt x="1251314" y="625729"/>
                    </a:cubicBezTo>
                    <a:cubicBezTo>
                      <a:pt x="1251314" y="971310"/>
                      <a:pt x="971198" y="1251458"/>
                      <a:pt x="625657" y="1251458"/>
                    </a:cubicBezTo>
                    <a:cubicBezTo>
                      <a:pt x="280116" y="1251458"/>
                      <a:pt x="0" y="971310"/>
                      <a:pt x="0" y="625729"/>
                    </a:cubicBezTo>
                    <a:close/>
                  </a:path>
                </a:pathLst>
              </a:custGeom>
              <a:solidFill>
                <a:srgbClr val="0070C0"/>
              </a:solidFill>
              <a:ln w="25400" cap="flat" cmpd="sng" algn="ctr">
                <a:solidFill>
                  <a:srgbClr val="FFFFFF">
                    <a:hueOff val="0"/>
                    <a:satOff val="0"/>
                    <a:lumOff val="0"/>
                    <a:alphaOff val="0"/>
                  </a:srgbClr>
                </a:solidFill>
                <a:prstDash val="solid"/>
              </a:ln>
              <a:effectLst/>
            </p:spPr>
            <p:txBody>
              <a:bodyPr spcFirstLastPara="0" vert="horz" wrap="square" lIns="266165" tIns="266189" rIns="266165" bIns="266189" numCol="1" spcCol="1270" anchor="ctr" anchorCtr="0">
                <a:noAutofit/>
              </a:bodyPr>
              <a:lstStyle/>
              <a:p>
                <a:pPr algn="ctr" defTabSz="700088" hangingPunct="1">
                  <a:lnSpc>
                    <a:spcPct val="90000"/>
                  </a:lnSpc>
                  <a:spcBef>
                    <a:spcPct val="0"/>
                  </a:spcBef>
                  <a:spcAft>
                    <a:spcPct val="35000"/>
                  </a:spcAft>
                  <a:defRPr/>
                </a:pPr>
                <a:r>
                  <a:rPr lang="en-US" sz="4800" spc="0" dirty="0">
                    <a:solidFill>
                      <a:srgbClr val="FFFFFF"/>
                    </a:solidFill>
                    <a:latin typeface="MetaPro-Book"/>
                    <a:ea typeface="+mn-ea"/>
                    <a:cs typeface="+mn-cs"/>
                  </a:rPr>
                  <a:t>legislation</a:t>
                </a:r>
              </a:p>
            </p:txBody>
          </p:sp>
          <p:grpSp>
            <p:nvGrpSpPr>
              <p:cNvPr id="13" name="Group 12">
                <a:extLst>
                  <a:ext uri="{FF2B5EF4-FFF2-40B4-BE49-F238E27FC236}">
                    <a16:creationId xmlns:a16="http://schemas.microsoft.com/office/drawing/2014/main" id="{999EA06F-4388-449B-805F-BC27AF9A56D0}"/>
                  </a:ext>
                </a:extLst>
              </p:cNvPr>
              <p:cNvGrpSpPr/>
              <p:nvPr/>
            </p:nvGrpSpPr>
            <p:grpSpPr>
              <a:xfrm>
                <a:off x="3564697" y="1384940"/>
                <a:ext cx="4657373" cy="3865020"/>
                <a:chOff x="3564697" y="1384940"/>
                <a:chExt cx="4657373" cy="3865020"/>
              </a:xfrm>
            </p:grpSpPr>
            <p:sp>
              <p:nvSpPr>
                <p:cNvPr id="15" name="Freeform 23">
                  <a:extLst>
                    <a:ext uri="{FF2B5EF4-FFF2-40B4-BE49-F238E27FC236}">
                      <a16:creationId xmlns:a16="http://schemas.microsoft.com/office/drawing/2014/main" id="{0DF041BE-6528-40E4-A8DD-46F442CF5E68}"/>
                    </a:ext>
                  </a:extLst>
                </p:cNvPr>
                <p:cNvSpPr/>
                <p:nvPr/>
              </p:nvSpPr>
              <p:spPr>
                <a:xfrm>
                  <a:off x="5931246" y="1384940"/>
                  <a:ext cx="849497" cy="847797"/>
                </a:xfrm>
                <a:custGeom>
                  <a:avLst/>
                  <a:gdLst>
                    <a:gd name="connsiteX0" fmla="*/ 0 w 755490"/>
                    <a:gd name="connsiteY0" fmla="*/ 377788 h 755576"/>
                    <a:gd name="connsiteX1" fmla="*/ 377745 w 755490"/>
                    <a:gd name="connsiteY1" fmla="*/ 0 h 755576"/>
                    <a:gd name="connsiteX2" fmla="*/ 755490 w 755490"/>
                    <a:gd name="connsiteY2" fmla="*/ 377788 h 755576"/>
                    <a:gd name="connsiteX3" fmla="*/ 377745 w 755490"/>
                    <a:gd name="connsiteY3" fmla="*/ 755576 h 755576"/>
                    <a:gd name="connsiteX4" fmla="*/ 0 w 755490"/>
                    <a:gd name="connsiteY4" fmla="*/ 377788 h 75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90" h="755576">
                      <a:moveTo>
                        <a:pt x="0" y="377788"/>
                      </a:moveTo>
                      <a:cubicBezTo>
                        <a:pt x="0" y="169141"/>
                        <a:pt x="169122" y="0"/>
                        <a:pt x="377745" y="0"/>
                      </a:cubicBezTo>
                      <a:cubicBezTo>
                        <a:pt x="586368" y="0"/>
                        <a:pt x="755490" y="169141"/>
                        <a:pt x="755490" y="377788"/>
                      </a:cubicBezTo>
                      <a:cubicBezTo>
                        <a:pt x="755490" y="586435"/>
                        <a:pt x="586368" y="755576"/>
                        <a:pt x="377745" y="755576"/>
                      </a:cubicBezTo>
                      <a:cubicBezTo>
                        <a:pt x="169122" y="755576"/>
                        <a:pt x="0" y="586435"/>
                        <a:pt x="0" y="377788"/>
                      </a:cubicBezTo>
                      <a:close/>
                    </a:path>
                  </a:pathLst>
                </a:custGeom>
                <a:solidFill>
                  <a:srgbClr val="2893C1"/>
                </a:solidFill>
                <a:ln w="25400" cap="flat" cmpd="sng" algn="ctr">
                  <a:solidFill>
                    <a:srgbClr val="FFFFFF">
                      <a:hueOff val="0"/>
                      <a:satOff val="0"/>
                      <a:lumOff val="0"/>
                      <a:alphaOff val="0"/>
                    </a:srgbClr>
                  </a:solidFill>
                  <a:prstDash val="solid"/>
                </a:ln>
                <a:effectLst/>
              </p:spPr>
              <p:txBody>
                <a:bodyPr spcFirstLastPara="0" vert="horz" wrap="square" lIns="150186" tIns="150201" rIns="150186" bIns="150201" numCol="1" spcCol="1270" anchor="ctr" anchorCtr="0">
                  <a:noAutofit/>
                </a:bodyPr>
                <a:lstStyle/>
                <a:p>
                  <a:pPr algn="ctr" defTabSz="300038" hangingPunct="1">
                    <a:lnSpc>
                      <a:spcPct val="90000"/>
                    </a:lnSpc>
                    <a:spcBef>
                      <a:spcPct val="0"/>
                    </a:spcBef>
                    <a:spcAft>
                      <a:spcPct val="35000"/>
                    </a:spcAft>
                    <a:defRPr/>
                  </a:pPr>
                  <a:r>
                    <a:rPr lang="fr-FR" sz="2800" spc="0" dirty="0">
                      <a:solidFill>
                        <a:srgbClr val="FFFFFF"/>
                      </a:solidFill>
                      <a:latin typeface="MetaPro-Book"/>
                      <a:ea typeface="+mn-ea"/>
                      <a:cs typeface="+mn-cs"/>
                    </a:rPr>
                    <a:t>passation de marchés </a:t>
                  </a:r>
                </a:p>
              </p:txBody>
            </p:sp>
            <p:sp>
              <p:nvSpPr>
                <p:cNvPr id="17" name="Freeform 21">
                  <a:extLst>
                    <a:ext uri="{FF2B5EF4-FFF2-40B4-BE49-F238E27FC236}">
                      <a16:creationId xmlns:a16="http://schemas.microsoft.com/office/drawing/2014/main" id="{A1CA806E-4D1D-4849-9648-AEC60A355103}"/>
                    </a:ext>
                  </a:extLst>
                </p:cNvPr>
                <p:cNvSpPr/>
                <p:nvPr/>
              </p:nvSpPr>
              <p:spPr>
                <a:xfrm>
                  <a:off x="6810803" y="2404294"/>
                  <a:ext cx="1411267" cy="1149683"/>
                </a:xfrm>
                <a:custGeom>
                  <a:avLst/>
                  <a:gdLst>
                    <a:gd name="connsiteX0" fmla="*/ 0 w 1251314"/>
                    <a:gd name="connsiteY0" fmla="*/ 625729 h 1251457"/>
                    <a:gd name="connsiteX1" fmla="*/ 625657 w 1251314"/>
                    <a:gd name="connsiteY1" fmla="*/ 0 h 1251457"/>
                    <a:gd name="connsiteX2" fmla="*/ 1251314 w 1251314"/>
                    <a:gd name="connsiteY2" fmla="*/ 625729 h 1251457"/>
                    <a:gd name="connsiteX3" fmla="*/ 625657 w 1251314"/>
                    <a:gd name="connsiteY3" fmla="*/ 1251458 h 1251457"/>
                    <a:gd name="connsiteX4" fmla="*/ 0 w 1251314"/>
                    <a:gd name="connsiteY4" fmla="*/ 625729 h 12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14" h="1251457">
                      <a:moveTo>
                        <a:pt x="0" y="625729"/>
                      </a:moveTo>
                      <a:cubicBezTo>
                        <a:pt x="0" y="280148"/>
                        <a:pt x="280116" y="0"/>
                        <a:pt x="625657" y="0"/>
                      </a:cubicBezTo>
                      <a:cubicBezTo>
                        <a:pt x="971198" y="0"/>
                        <a:pt x="1251314" y="280148"/>
                        <a:pt x="1251314" y="625729"/>
                      </a:cubicBezTo>
                      <a:cubicBezTo>
                        <a:pt x="1251314" y="971310"/>
                        <a:pt x="971198" y="1251458"/>
                        <a:pt x="625657" y="1251458"/>
                      </a:cubicBezTo>
                      <a:cubicBezTo>
                        <a:pt x="280116" y="1251458"/>
                        <a:pt x="0" y="971310"/>
                        <a:pt x="0" y="625729"/>
                      </a:cubicBezTo>
                      <a:close/>
                    </a:path>
                  </a:pathLst>
                </a:custGeom>
                <a:solidFill>
                  <a:srgbClr val="3366FF">
                    <a:lumMod val="50000"/>
                  </a:srgbClr>
                </a:solidFill>
                <a:ln w="25400" cap="flat" cmpd="sng" algn="ctr">
                  <a:solidFill>
                    <a:srgbClr val="FFFFFF">
                      <a:hueOff val="0"/>
                      <a:satOff val="0"/>
                      <a:lumOff val="0"/>
                      <a:alphaOff val="0"/>
                    </a:srgbClr>
                  </a:solidFill>
                  <a:prstDash val="solid"/>
                </a:ln>
                <a:effectLst/>
              </p:spPr>
              <p:txBody>
                <a:bodyPr spcFirstLastPara="0" vert="horz" wrap="square" lIns="266165" tIns="266189" rIns="266165" bIns="266189" numCol="1" spcCol="1270" anchor="ctr" anchorCtr="0">
                  <a:noAutofit/>
                </a:bodyPr>
                <a:lstStyle/>
                <a:p>
                  <a:pPr algn="r" defTabSz="700088" hangingPunct="1">
                    <a:lnSpc>
                      <a:spcPct val="90000"/>
                    </a:lnSpc>
                    <a:spcBef>
                      <a:spcPct val="0"/>
                    </a:spcBef>
                    <a:spcAft>
                      <a:spcPct val="35000"/>
                    </a:spcAft>
                    <a:defRPr/>
                  </a:pPr>
                  <a:r>
                    <a:rPr lang="fr-FR" sz="4400" spc="0" dirty="0">
                      <a:solidFill>
                        <a:srgbClr val="FFFFFF"/>
                      </a:solidFill>
                      <a:latin typeface="MetaPro-Book"/>
                      <a:ea typeface="+mn-ea"/>
                      <a:cs typeface="+mn-cs"/>
                    </a:rPr>
                    <a:t>politique commerciale</a:t>
                  </a:r>
                </a:p>
              </p:txBody>
            </p:sp>
            <p:sp>
              <p:nvSpPr>
                <p:cNvPr id="19" name="Freeform 6">
                  <a:extLst>
                    <a:ext uri="{FF2B5EF4-FFF2-40B4-BE49-F238E27FC236}">
                      <a16:creationId xmlns:a16="http://schemas.microsoft.com/office/drawing/2014/main" id="{31B37DD1-8151-403D-9B34-266D029F59DF}"/>
                    </a:ext>
                  </a:extLst>
                </p:cNvPr>
                <p:cNvSpPr/>
                <p:nvPr/>
              </p:nvSpPr>
              <p:spPr>
                <a:xfrm>
                  <a:off x="4461360" y="2045879"/>
                  <a:ext cx="2556274" cy="2556714"/>
                </a:xfrm>
                <a:custGeom>
                  <a:avLst/>
                  <a:gdLst>
                    <a:gd name="connsiteX0" fmla="*/ 0 w 2556274"/>
                    <a:gd name="connsiteY0" fmla="*/ 1278357 h 2556714"/>
                    <a:gd name="connsiteX1" fmla="*/ 1278137 w 2556274"/>
                    <a:gd name="connsiteY1" fmla="*/ 0 h 2556714"/>
                    <a:gd name="connsiteX2" fmla="*/ 2556274 w 2556274"/>
                    <a:gd name="connsiteY2" fmla="*/ 1278357 h 2556714"/>
                    <a:gd name="connsiteX3" fmla="*/ 1278137 w 2556274"/>
                    <a:gd name="connsiteY3" fmla="*/ 2556714 h 2556714"/>
                    <a:gd name="connsiteX4" fmla="*/ 0 w 2556274"/>
                    <a:gd name="connsiteY4" fmla="*/ 1278357 h 255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274" h="2556714">
                      <a:moveTo>
                        <a:pt x="0" y="1278357"/>
                      </a:moveTo>
                      <a:cubicBezTo>
                        <a:pt x="0" y="572340"/>
                        <a:pt x="572241" y="0"/>
                        <a:pt x="1278137" y="0"/>
                      </a:cubicBezTo>
                      <a:cubicBezTo>
                        <a:pt x="1984033" y="0"/>
                        <a:pt x="2556274" y="572340"/>
                        <a:pt x="2556274" y="1278357"/>
                      </a:cubicBezTo>
                      <a:cubicBezTo>
                        <a:pt x="2556274" y="1984374"/>
                        <a:pt x="1984033" y="2556714"/>
                        <a:pt x="1278137" y="2556714"/>
                      </a:cubicBezTo>
                      <a:cubicBezTo>
                        <a:pt x="572241" y="2556714"/>
                        <a:pt x="0" y="1984374"/>
                        <a:pt x="0" y="1278357"/>
                      </a:cubicBezTo>
                      <a:close/>
                    </a:path>
                  </a:pathLst>
                </a:custGeom>
                <a:solidFill>
                  <a:srgbClr val="002060"/>
                </a:solidFill>
                <a:ln w="25400" cap="flat" cmpd="sng" algn="ctr">
                  <a:solidFill>
                    <a:srgbClr val="FFFFFF">
                      <a:hueOff val="0"/>
                      <a:satOff val="0"/>
                      <a:lumOff val="0"/>
                      <a:alphaOff val="0"/>
                    </a:srgbClr>
                  </a:solidFill>
                  <a:prstDash val="solid"/>
                </a:ln>
                <a:effectLst/>
              </p:spPr>
              <p:txBody>
                <a:bodyPr spcFirstLastPara="0" vert="horz" wrap="square" lIns="506879" tIns="506951" rIns="506879" bIns="506951" numCol="1" spcCol="1270" anchor="ctr" anchorCtr="0">
                  <a:noAutofit/>
                </a:bodyPr>
                <a:lstStyle/>
                <a:p>
                  <a:pPr algn="ctr" defTabSz="1000125" hangingPunct="1">
                    <a:lnSpc>
                      <a:spcPct val="90000"/>
                    </a:lnSpc>
                    <a:spcBef>
                      <a:spcPct val="0"/>
                    </a:spcBef>
                    <a:spcAft>
                      <a:spcPct val="35000"/>
                    </a:spcAft>
                    <a:defRPr/>
                  </a:pPr>
                  <a:r>
                    <a:rPr lang="fr-FR" sz="5400" spc="0" dirty="0">
                      <a:solidFill>
                        <a:srgbClr val="FFFFFF"/>
                      </a:solidFill>
                      <a:latin typeface="MetaPro-Book"/>
                      <a:ea typeface="+mn-ea"/>
                      <a:cs typeface="+mn-cs"/>
                    </a:rPr>
                    <a:t>normes internationales </a:t>
                  </a:r>
                </a:p>
                <a:p>
                  <a:pPr algn="ctr" defTabSz="1000125" hangingPunct="1">
                    <a:lnSpc>
                      <a:spcPct val="90000"/>
                    </a:lnSpc>
                    <a:spcBef>
                      <a:spcPct val="0"/>
                    </a:spcBef>
                    <a:spcAft>
                      <a:spcPct val="35000"/>
                    </a:spcAft>
                    <a:defRPr/>
                  </a:pPr>
                  <a:endParaRPr lang="en-US" sz="5400" spc="0" dirty="0">
                    <a:solidFill>
                      <a:srgbClr val="FFFFFF"/>
                    </a:solidFill>
                    <a:latin typeface="MetaPro-Book"/>
                    <a:ea typeface="+mn-ea"/>
                    <a:cs typeface="+mn-cs"/>
                  </a:endParaRPr>
                </a:p>
              </p:txBody>
            </p:sp>
            <p:sp>
              <p:nvSpPr>
                <p:cNvPr id="20" name="Oval 19">
                  <a:extLst>
                    <a:ext uri="{FF2B5EF4-FFF2-40B4-BE49-F238E27FC236}">
                      <a16:creationId xmlns:a16="http://schemas.microsoft.com/office/drawing/2014/main" id="{A903CCF7-B857-4DE5-9A5C-573C1BFACB4C}"/>
                    </a:ext>
                  </a:extLst>
                </p:cNvPr>
                <p:cNvSpPr/>
                <p:nvPr/>
              </p:nvSpPr>
              <p:spPr>
                <a:xfrm>
                  <a:off x="5247382" y="4412531"/>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1" name="Oval 20">
                  <a:extLst>
                    <a:ext uri="{FF2B5EF4-FFF2-40B4-BE49-F238E27FC236}">
                      <a16:creationId xmlns:a16="http://schemas.microsoft.com/office/drawing/2014/main" id="{D69947A9-A5CA-4F7D-B9DE-56EF92A4775A}"/>
                    </a:ext>
                  </a:extLst>
                </p:cNvPr>
                <p:cNvSpPr/>
                <p:nvPr/>
              </p:nvSpPr>
              <p:spPr>
                <a:xfrm>
                  <a:off x="7204833" y="3353291"/>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2" name="Oval 21">
                  <a:extLst>
                    <a:ext uri="{FF2B5EF4-FFF2-40B4-BE49-F238E27FC236}">
                      <a16:creationId xmlns:a16="http://schemas.microsoft.com/office/drawing/2014/main" id="{086E5E8F-D0EE-45E7-8B2A-C87D67B0D00E}"/>
                    </a:ext>
                  </a:extLst>
                </p:cNvPr>
                <p:cNvSpPr/>
                <p:nvPr/>
              </p:nvSpPr>
              <p:spPr>
                <a:xfrm>
                  <a:off x="5305062" y="2333258"/>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3" name="Oval 22">
                  <a:extLst>
                    <a:ext uri="{FF2B5EF4-FFF2-40B4-BE49-F238E27FC236}">
                      <a16:creationId xmlns:a16="http://schemas.microsoft.com/office/drawing/2014/main" id="{EAF73C74-B759-4BCA-AA71-8E7344FFC9C7}"/>
                    </a:ext>
                  </a:extLst>
                </p:cNvPr>
                <p:cNvSpPr/>
                <p:nvPr/>
              </p:nvSpPr>
              <p:spPr>
                <a:xfrm>
                  <a:off x="4656423" y="3512472"/>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4" name="Freeform 12">
                  <a:extLst>
                    <a:ext uri="{FF2B5EF4-FFF2-40B4-BE49-F238E27FC236}">
                      <a16:creationId xmlns:a16="http://schemas.microsoft.com/office/drawing/2014/main" id="{F35CFF5A-2181-46BC-A51A-23C217ADFC11}"/>
                    </a:ext>
                  </a:extLst>
                </p:cNvPr>
                <p:cNvSpPr/>
                <p:nvPr/>
              </p:nvSpPr>
              <p:spPr>
                <a:xfrm>
                  <a:off x="3962558" y="1545167"/>
                  <a:ext cx="1284824" cy="1251457"/>
                </a:xfrm>
                <a:custGeom>
                  <a:avLst/>
                  <a:gdLst>
                    <a:gd name="connsiteX0" fmla="*/ 0 w 1039289"/>
                    <a:gd name="connsiteY0" fmla="*/ 519704 h 1039407"/>
                    <a:gd name="connsiteX1" fmla="*/ 519645 w 1039289"/>
                    <a:gd name="connsiteY1" fmla="*/ 0 h 1039407"/>
                    <a:gd name="connsiteX2" fmla="*/ 1039290 w 1039289"/>
                    <a:gd name="connsiteY2" fmla="*/ 519704 h 1039407"/>
                    <a:gd name="connsiteX3" fmla="*/ 519645 w 1039289"/>
                    <a:gd name="connsiteY3" fmla="*/ 1039408 h 1039407"/>
                    <a:gd name="connsiteX4" fmla="*/ 0 w 1039289"/>
                    <a:gd name="connsiteY4" fmla="*/ 519704 h 103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89" h="1039407">
                      <a:moveTo>
                        <a:pt x="0" y="519704"/>
                      </a:moveTo>
                      <a:cubicBezTo>
                        <a:pt x="0" y="232679"/>
                        <a:pt x="232653" y="0"/>
                        <a:pt x="519645" y="0"/>
                      </a:cubicBezTo>
                      <a:cubicBezTo>
                        <a:pt x="806637" y="0"/>
                        <a:pt x="1039290" y="232679"/>
                        <a:pt x="1039290" y="519704"/>
                      </a:cubicBezTo>
                      <a:cubicBezTo>
                        <a:pt x="1039290" y="806729"/>
                        <a:pt x="806637" y="1039408"/>
                        <a:pt x="519645" y="1039408"/>
                      </a:cubicBezTo>
                      <a:cubicBezTo>
                        <a:pt x="232653" y="1039408"/>
                        <a:pt x="0" y="806729"/>
                        <a:pt x="0" y="519704"/>
                      </a:cubicBezTo>
                      <a:close/>
                    </a:path>
                  </a:pathLst>
                </a:custGeom>
                <a:solidFill>
                  <a:srgbClr val="7030A0"/>
                </a:solidFill>
                <a:ln w="25400" cap="flat" cmpd="sng" algn="ctr">
                  <a:solidFill>
                    <a:srgbClr val="FFFFFF">
                      <a:hueOff val="0"/>
                      <a:satOff val="0"/>
                      <a:lumOff val="0"/>
                      <a:alphaOff val="0"/>
                    </a:srgbClr>
                  </a:solidFill>
                  <a:prstDash val="solid"/>
                </a:ln>
                <a:effectLst/>
              </p:spPr>
              <p:txBody>
                <a:bodyPr spcFirstLastPara="0" vert="horz" wrap="square" lIns="214088" tIns="214109" rIns="214088" bIns="214109" numCol="1" spcCol="1270" anchor="ctr" anchorCtr="0">
                  <a:noAutofit/>
                </a:bodyPr>
                <a:lstStyle/>
                <a:p>
                  <a:pPr algn="ctr" defTabSz="500063" hangingPunct="1">
                    <a:lnSpc>
                      <a:spcPct val="90000"/>
                    </a:lnSpc>
                    <a:spcBef>
                      <a:spcPct val="0"/>
                    </a:spcBef>
                    <a:spcAft>
                      <a:spcPct val="35000"/>
                    </a:spcAft>
                    <a:defRPr/>
                  </a:pPr>
                  <a:r>
                    <a:rPr lang="fr-FR" sz="3600" spc="0" dirty="0">
                      <a:solidFill>
                        <a:srgbClr val="FFFFFF"/>
                      </a:solidFill>
                      <a:latin typeface="MetaPro-Book"/>
                      <a:ea typeface="+mn-ea"/>
                      <a:cs typeface="+mn-cs"/>
                    </a:rPr>
                    <a:t>règlementations techniques</a:t>
                  </a:r>
                </a:p>
              </p:txBody>
            </p:sp>
            <p:sp>
              <p:nvSpPr>
                <p:cNvPr id="25" name="Oval 24">
                  <a:extLst>
                    <a:ext uri="{FF2B5EF4-FFF2-40B4-BE49-F238E27FC236}">
                      <a16:creationId xmlns:a16="http://schemas.microsoft.com/office/drawing/2014/main" id="{2CBCCAD5-8EDC-4718-BFDE-80368171826F}"/>
                    </a:ext>
                  </a:extLst>
                </p:cNvPr>
                <p:cNvSpPr/>
                <p:nvPr/>
              </p:nvSpPr>
              <p:spPr>
                <a:xfrm>
                  <a:off x="5632789" y="2342396"/>
                  <a:ext cx="284205" cy="284637"/>
                </a:xfrm>
                <a:prstGeom prst="ellipse">
                  <a:avLst/>
                </a:prstGeom>
                <a:solidFill>
                  <a:srgbClr val="2893C1"/>
                </a:solidFill>
                <a:ln w="25400" cap="flat" cmpd="sng" algn="ctr">
                  <a:solidFill>
                    <a:srgbClr val="FFFFFF">
                      <a:hueOff val="0"/>
                      <a:satOff val="0"/>
                      <a:lumOff val="0"/>
                      <a:alphaOff val="0"/>
                    </a:srgbClr>
                  </a:solidFill>
                  <a:prstDash val="solid"/>
                </a:ln>
                <a:effectLst/>
              </p:spPr>
            </p:sp>
            <p:sp>
              <p:nvSpPr>
                <p:cNvPr id="26" name="Oval 25">
                  <a:extLst>
                    <a:ext uri="{FF2B5EF4-FFF2-40B4-BE49-F238E27FC236}">
                      <a16:creationId xmlns:a16="http://schemas.microsoft.com/office/drawing/2014/main" id="{E3321F03-8AFD-4F23-82E4-83CDEBC309E6}"/>
                    </a:ext>
                  </a:extLst>
                </p:cNvPr>
                <p:cNvSpPr/>
                <p:nvPr/>
              </p:nvSpPr>
              <p:spPr>
                <a:xfrm>
                  <a:off x="3760285" y="3851022"/>
                  <a:ext cx="513876" cy="513992"/>
                </a:xfrm>
                <a:prstGeom prst="ellipse">
                  <a:avLst/>
                </a:prstGeom>
                <a:solidFill>
                  <a:srgbClr val="2893C1"/>
                </a:solidFill>
                <a:ln w="25400" cap="flat" cmpd="sng" algn="ctr">
                  <a:solidFill>
                    <a:srgbClr val="FFFFFF">
                      <a:hueOff val="0"/>
                      <a:satOff val="0"/>
                      <a:lumOff val="0"/>
                      <a:alphaOff val="0"/>
                    </a:srgbClr>
                  </a:solidFill>
                  <a:prstDash val="solid"/>
                </a:ln>
                <a:effectLst/>
              </p:spPr>
            </p:sp>
            <p:sp>
              <p:nvSpPr>
                <p:cNvPr id="27" name="Freeform 15">
                  <a:extLst>
                    <a:ext uri="{FF2B5EF4-FFF2-40B4-BE49-F238E27FC236}">
                      <a16:creationId xmlns:a16="http://schemas.microsoft.com/office/drawing/2014/main" id="{30684B79-10AA-47BB-8BFD-AB9F126E27CC}"/>
                    </a:ext>
                  </a:extLst>
                </p:cNvPr>
                <p:cNvSpPr/>
                <p:nvPr/>
              </p:nvSpPr>
              <p:spPr>
                <a:xfrm>
                  <a:off x="6627132" y="3579506"/>
                  <a:ext cx="1514961" cy="1432452"/>
                </a:xfrm>
                <a:custGeom>
                  <a:avLst/>
                  <a:gdLst>
                    <a:gd name="connsiteX0" fmla="*/ 0 w 1039289"/>
                    <a:gd name="connsiteY0" fmla="*/ 519704 h 1039407"/>
                    <a:gd name="connsiteX1" fmla="*/ 519645 w 1039289"/>
                    <a:gd name="connsiteY1" fmla="*/ 0 h 1039407"/>
                    <a:gd name="connsiteX2" fmla="*/ 1039290 w 1039289"/>
                    <a:gd name="connsiteY2" fmla="*/ 519704 h 1039407"/>
                    <a:gd name="connsiteX3" fmla="*/ 519645 w 1039289"/>
                    <a:gd name="connsiteY3" fmla="*/ 1039408 h 1039407"/>
                    <a:gd name="connsiteX4" fmla="*/ 0 w 1039289"/>
                    <a:gd name="connsiteY4" fmla="*/ 519704 h 103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289" h="1039407">
                      <a:moveTo>
                        <a:pt x="0" y="519704"/>
                      </a:moveTo>
                      <a:cubicBezTo>
                        <a:pt x="0" y="232679"/>
                        <a:pt x="232653" y="0"/>
                        <a:pt x="519645" y="0"/>
                      </a:cubicBezTo>
                      <a:cubicBezTo>
                        <a:pt x="806637" y="0"/>
                        <a:pt x="1039290" y="232679"/>
                        <a:pt x="1039290" y="519704"/>
                      </a:cubicBezTo>
                      <a:cubicBezTo>
                        <a:pt x="1039290" y="806729"/>
                        <a:pt x="806637" y="1039408"/>
                        <a:pt x="519645" y="1039408"/>
                      </a:cubicBezTo>
                      <a:cubicBezTo>
                        <a:pt x="232653" y="1039408"/>
                        <a:pt x="0" y="806729"/>
                        <a:pt x="0" y="519704"/>
                      </a:cubicBezTo>
                      <a:close/>
                    </a:path>
                  </a:pathLst>
                </a:custGeom>
                <a:solidFill>
                  <a:srgbClr val="7030A0"/>
                </a:solidFill>
                <a:ln w="25400" cap="flat" cmpd="sng" algn="ctr">
                  <a:solidFill>
                    <a:srgbClr val="FFFFFF">
                      <a:hueOff val="0"/>
                      <a:satOff val="0"/>
                      <a:lumOff val="0"/>
                      <a:alphaOff val="0"/>
                    </a:srgbClr>
                  </a:solidFill>
                  <a:prstDash val="solid"/>
                </a:ln>
                <a:effectLst/>
              </p:spPr>
              <p:txBody>
                <a:bodyPr spcFirstLastPara="0" vert="horz" wrap="square" lIns="214088" tIns="214109" rIns="214088" bIns="214109" numCol="1" spcCol="1270" anchor="ctr" anchorCtr="0">
                  <a:noAutofit/>
                </a:bodyPr>
                <a:lstStyle/>
                <a:p>
                  <a:pPr algn="ctr" defTabSz="500063" hangingPunct="1">
                    <a:lnSpc>
                      <a:spcPct val="90000"/>
                    </a:lnSpc>
                    <a:spcBef>
                      <a:spcPct val="0"/>
                    </a:spcBef>
                    <a:spcAft>
                      <a:spcPct val="35000"/>
                    </a:spcAft>
                    <a:defRPr/>
                  </a:pPr>
                  <a:r>
                    <a:rPr lang="en-US" sz="3800" spc="0" dirty="0">
                      <a:solidFill>
                        <a:srgbClr val="FFFFFF"/>
                      </a:solidFill>
                      <a:latin typeface="MetaPro-Book"/>
                      <a:ea typeface="+mn-ea"/>
                      <a:cs typeface="+mn-cs"/>
                    </a:rPr>
                    <a:t>protection des </a:t>
                  </a:r>
                  <a:r>
                    <a:rPr lang="fr-FR" sz="3800" spc="0" dirty="0">
                      <a:solidFill>
                        <a:srgbClr val="FFFFFF"/>
                      </a:solidFill>
                      <a:latin typeface="MetaPro-Book"/>
                      <a:ea typeface="+mn-ea"/>
                      <a:cs typeface="+mn-cs"/>
                    </a:rPr>
                    <a:t>consommateurs </a:t>
                  </a:r>
                </a:p>
              </p:txBody>
            </p:sp>
            <p:sp>
              <p:nvSpPr>
                <p:cNvPr id="29" name="Oval 28">
                  <a:extLst>
                    <a:ext uri="{FF2B5EF4-FFF2-40B4-BE49-F238E27FC236}">
                      <a16:creationId xmlns:a16="http://schemas.microsoft.com/office/drawing/2014/main" id="{EF79C817-2F61-4BB5-9C8C-272C5EDDCEC1}"/>
                    </a:ext>
                  </a:extLst>
                </p:cNvPr>
                <p:cNvSpPr/>
                <p:nvPr/>
              </p:nvSpPr>
              <p:spPr>
                <a:xfrm>
                  <a:off x="3564697" y="4462788"/>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0" name="Oval 29">
                  <a:extLst>
                    <a:ext uri="{FF2B5EF4-FFF2-40B4-BE49-F238E27FC236}">
                      <a16:creationId xmlns:a16="http://schemas.microsoft.com/office/drawing/2014/main" id="{205E604C-ACE5-4B02-9BC1-7A9C253FDEAB}"/>
                    </a:ext>
                  </a:extLst>
                </p:cNvPr>
                <p:cNvSpPr/>
                <p:nvPr/>
              </p:nvSpPr>
              <p:spPr>
                <a:xfrm>
                  <a:off x="5618107" y="4169469"/>
                  <a:ext cx="206075" cy="206054"/>
                </a:xfrm>
                <a:prstGeom prst="ellipse">
                  <a:avLst/>
                </a:prstGeom>
                <a:solidFill>
                  <a:srgbClr val="2893C1"/>
                </a:solidFill>
                <a:ln w="25400" cap="flat" cmpd="sng" algn="ctr">
                  <a:solidFill>
                    <a:srgbClr val="FFFFFF">
                      <a:hueOff val="0"/>
                      <a:satOff val="0"/>
                      <a:lumOff val="0"/>
                      <a:alphaOff val="0"/>
                    </a:srgbClr>
                  </a:solidFill>
                  <a:prstDash val="solid"/>
                </a:ln>
                <a:effectLst/>
              </p:spPr>
            </p:sp>
            <p:sp>
              <p:nvSpPr>
                <p:cNvPr id="31" name="Freeform 19">
                  <a:extLst>
                    <a:ext uri="{FF2B5EF4-FFF2-40B4-BE49-F238E27FC236}">
                      <a16:creationId xmlns:a16="http://schemas.microsoft.com/office/drawing/2014/main" id="{11D804C4-33A1-481A-B868-A547C884134C}"/>
                    </a:ext>
                  </a:extLst>
                </p:cNvPr>
                <p:cNvSpPr/>
                <p:nvPr/>
              </p:nvSpPr>
              <p:spPr>
                <a:xfrm>
                  <a:off x="4064062" y="4087724"/>
                  <a:ext cx="1175190" cy="1162236"/>
                </a:xfrm>
                <a:custGeom>
                  <a:avLst/>
                  <a:gdLst>
                    <a:gd name="connsiteX0" fmla="*/ 0 w 877243"/>
                    <a:gd name="connsiteY0" fmla="*/ 438672 h 877343"/>
                    <a:gd name="connsiteX1" fmla="*/ 438622 w 877243"/>
                    <a:gd name="connsiteY1" fmla="*/ 0 h 877343"/>
                    <a:gd name="connsiteX2" fmla="*/ 877244 w 877243"/>
                    <a:gd name="connsiteY2" fmla="*/ 438672 h 877343"/>
                    <a:gd name="connsiteX3" fmla="*/ 438622 w 877243"/>
                    <a:gd name="connsiteY3" fmla="*/ 877344 h 877343"/>
                    <a:gd name="connsiteX4" fmla="*/ 0 w 877243"/>
                    <a:gd name="connsiteY4" fmla="*/ 438672 h 877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43" h="877343">
                      <a:moveTo>
                        <a:pt x="0" y="438672"/>
                      </a:moveTo>
                      <a:cubicBezTo>
                        <a:pt x="0" y="196400"/>
                        <a:pt x="196378" y="0"/>
                        <a:pt x="438622" y="0"/>
                      </a:cubicBezTo>
                      <a:cubicBezTo>
                        <a:pt x="680866" y="0"/>
                        <a:pt x="877244" y="196400"/>
                        <a:pt x="877244" y="438672"/>
                      </a:cubicBezTo>
                      <a:cubicBezTo>
                        <a:pt x="877244" y="680944"/>
                        <a:pt x="680866" y="877344"/>
                        <a:pt x="438622" y="877344"/>
                      </a:cubicBezTo>
                      <a:cubicBezTo>
                        <a:pt x="196378" y="877344"/>
                        <a:pt x="0" y="680944"/>
                        <a:pt x="0" y="438672"/>
                      </a:cubicBezTo>
                      <a:close/>
                    </a:path>
                  </a:pathLst>
                </a:custGeom>
                <a:solidFill>
                  <a:srgbClr val="0070C0"/>
                </a:solidFill>
                <a:ln w="25400" cap="flat" cmpd="sng" algn="ctr">
                  <a:solidFill>
                    <a:srgbClr val="FFFFFF">
                      <a:hueOff val="0"/>
                      <a:satOff val="0"/>
                      <a:lumOff val="0"/>
                      <a:alphaOff val="0"/>
                    </a:srgbClr>
                  </a:solidFill>
                  <a:prstDash val="solid"/>
                </a:ln>
                <a:effectLst/>
              </p:spPr>
              <p:txBody>
                <a:bodyPr spcFirstLastPara="0" vert="horz" wrap="square" lIns="174531" tIns="174549" rIns="174531" bIns="174549" numCol="1" spcCol="1270" anchor="ctr" anchorCtr="0">
                  <a:noAutofit/>
                </a:bodyPr>
                <a:lstStyle/>
                <a:p>
                  <a:pPr algn="ctr" defTabSz="350045" hangingPunct="1">
                    <a:lnSpc>
                      <a:spcPct val="90000"/>
                    </a:lnSpc>
                    <a:spcBef>
                      <a:spcPct val="0"/>
                    </a:spcBef>
                    <a:spcAft>
                      <a:spcPct val="35000"/>
                    </a:spcAft>
                    <a:defRPr/>
                  </a:pPr>
                  <a:r>
                    <a:rPr lang="en-US" sz="3200" spc="0" dirty="0">
                      <a:solidFill>
                        <a:srgbClr val="FFFFFF"/>
                      </a:solidFill>
                      <a:latin typeface="MetaPro-Book"/>
                      <a:ea typeface="+mn-ea"/>
                      <a:cs typeface="+mn-cs"/>
                    </a:rPr>
                    <a:t> </a:t>
                  </a:r>
                  <a:r>
                    <a:rPr lang="fr-FR" sz="3200" spc="0" dirty="0">
                      <a:solidFill>
                        <a:srgbClr val="FFFFFF"/>
                      </a:solidFill>
                      <a:latin typeface="MetaPro-Book"/>
                      <a:ea typeface="+mn-ea"/>
                      <a:cs typeface="+mn-cs"/>
                    </a:rPr>
                    <a:t>protection de l’environnement</a:t>
                  </a:r>
                </a:p>
              </p:txBody>
            </p:sp>
            <p:sp>
              <p:nvSpPr>
                <p:cNvPr id="32" name="Oval 31">
                  <a:extLst>
                    <a:ext uri="{FF2B5EF4-FFF2-40B4-BE49-F238E27FC236}">
                      <a16:creationId xmlns:a16="http://schemas.microsoft.com/office/drawing/2014/main" id="{370370DB-E844-4A7E-8150-E2D6066A27A1}"/>
                    </a:ext>
                  </a:extLst>
                </p:cNvPr>
                <p:cNvSpPr/>
                <p:nvPr/>
              </p:nvSpPr>
              <p:spPr>
                <a:xfrm>
                  <a:off x="7642059" y="3755452"/>
                  <a:ext cx="206075" cy="206054"/>
                </a:xfrm>
                <a:prstGeom prst="ellipse">
                  <a:avLst/>
                </a:prstGeom>
                <a:solidFill>
                  <a:srgbClr val="4F7DB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4" name="Oval 33">
                  <a:extLst>
                    <a:ext uri="{FF2B5EF4-FFF2-40B4-BE49-F238E27FC236}">
                      <a16:creationId xmlns:a16="http://schemas.microsoft.com/office/drawing/2014/main" id="{A1CC952B-60B7-4C06-A912-CAA7DAE06933}"/>
                    </a:ext>
                  </a:extLst>
                </p:cNvPr>
                <p:cNvSpPr/>
                <p:nvPr/>
              </p:nvSpPr>
              <p:spPr>
                <a:xfrm>
                  <a:off x="4161686" y="3347627"/>
                  <a:ext cx="206075" cy="206054"/>
                </a:xfrm>
                <a:prstGeom prst="ellipse">
                  <a:avLst/>
                </a:prstGeom>
                <a:solidFill>
                  <a:srgbClr val="2893C1"/>
                </a:solidFill>
                <a:ln w="25400" cap="flat" cmpd="sng" algn="ctr">
                  <a:solidFill>
                    <a:srgbClr val="FFFFFF">
                      <a:hueOff val="0"/>
                      <a:satOff val="0"/>
                      <a:lumOff val="0"/>
                      <a:alphaOff val="0"/>
                    </a:srgbClr>
                  </a:solidFill>
                  <a:prstDash val="solid"/>
                </a:ln>
                <a:effectLst/>
              </p:spPr>
            </p:sp>
            <p:sp>
              <p:nvSpPr>
                <p:cNvPr id="35" name="Oval 34">
                  <a:extLst>
                    <a:ext uri="{FF2B5EF4-FFF2-40B4-BE49-F238E27FC236}">
                      <a16:creationId xmlns:a16="http://schemas.microsoft.com/office/drawing/2014/main" id="{674FC70A-1265-4C2C-89EB-B3A7DEA99A14}"/>
                    </a:ext>
                  </a:extLst>
                </p:cNvPr>
                <p:cNvSpPr/>
                <p:nvPr/>
              </p:nvSpPr>
              <p:spPr>
                <a:xfrm>
                  <a:off x="6894933" y="1430459"/>
                  <a:ext cx="206075" cy="206054"/>
                </a:xfrm>
                <a:prstGeom prst="ellipse">
                  <a:avLst/>
                </a:prstGeom>
                <a:solidFill>
                  <a:srgbClr val="2893C1"/>
                </a:solidFill>
                <a:ln w="25400" cap="flat" cmpd="sng" algn="ctr">
                  <a:solidFill>
                    <a:srgbClr val="FFFFFF">
                      <a:hueOff val="0"/>
                      <a:satOff val="0"/>
                      <a:lumOff val="0"/>
                      <a:alphaOff val="0"/>
                    </a:srgbClr>
                  </a:solidFill>
                  <a:prstDash val="solid"/>
                </a:ln>
                <a:effectLst/>
              </p:spPr>
            </p:sp>
          </p:grpSp>
        </p:grpSp>
      </p:grpSp>
      <p:sp>
        <p:nvSpPr>
          <p:cNvPr id="3" name="Slide Number Placeholder 2"/>
          <p:cNvSpPr>
            <a:spLocks noGrp="1"/>
          </p:cNvSpPr>
          <p:nvPr>
            <p:ph type="sldNum" sz="quarter" idx="4"/>
          </p:nvPr>
        </p:nvSpPr>
        <p:spPr/>
        <p:txBody>
          <a:bodyPr/>
          <a:lstStyle/>
          <a:p>
            <a:fld id="{54A79FDF-0332-472F-850D-1D030698853D}" type="slidenum">
              <a:rPr lang="en-US" smtClean="0"/>
              <a:pPr/>
              <a:t>32</a:t>
            </a:fld>
            <a:endParaRPr lang="en-US" dirty="0"/>
          </a:p>
        </p:txBody>
      </p:sp>
    </p:spTree>
    <p:extLst>
      <p:ext uri="{BB962C8B-B14F-4D97-AF65-F5344CB8AC3E}">
        <p14:creationId xmlns:p14="http://schemas.microsoft.com/office/powerpoint/2010/main" val="13172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 calcmode="lin" valueType="num">
                                      <p:cBhvr>
                                        <p:cTn id="14" dur="1500" fill="hold"/>
                                        <p:tgtEl>
                                          <p:spTgt spid="8"/>
                                        </p:tgtEl>
                                        <p:attrNameLst>
                                          <p:attrName>style.rotation</p:attrName>
                                        </p:attrNameLst>
                                      </p:cBhvr>
                                      <p:tavLst>
                                        <p:tav tm="0">
                                          <p:val>
                                            <p:fltVal val="90"/>
                                          </p:val>
                                        </p:tav>
                                        <p:tav tm="100000">
                                          <p:val>
                                            <p:fltVal val="0"/>
                                          </p:val>
                                        </p:tav>
                                      </p:tavLst>
                                    </p:anim>
                                    <p:animEffect transition="in" filter="fade">
                                      <p:cBhvr>
                                        <p:cTn id="15"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42146" y="2011594"/>
            <a:ext cx="15305727" cy="3293209"/>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Nous sommes là pour </a:t>
            </a:r>
          </a:p>
          <a:p>
            <a:pPr algn="l"/>
            <a:r>
              <a:rPr lang="fr-FR" sz="8000" b="1" spc="-163" dirty="0">
                <a:solidFill>
                  <a:srgbClr val="0074BF"/>
                </a:solidFill>
                <a:latin typeface="Century Gothic" panose="020B0502020202020204" pitchFamily="34" charset="0"/>
                <a:sym typeface="Montserrat-Bold"/>
              </a:rPr>
              <a:t>vous aider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1532323" y="5123982"/>
            <a:ext cx="18579565" cy="2733056"/>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tant que secrétariat du PC 305, l'ANSI s'engage à soutenir l'adoption et la reconnaissance de la norme ISO 30500 dans les pays où les technologies de toilettes réinventées sont le plus nécessaires.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77" y="871704"/>
            <a:ext cx="5591269" cy="33192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9657" y="1383413"/>
            <a:ext cx="3381536" cy="3112388"/>
          </a:xfrm>
          <a:prstGeom prst="rect">
            <a:avLst/>
          </a:prstGeom>
        </p:spPr>
      </p:pic>
      <p:sp>
        <p:nvSpPr>
          <p:cNvPr id="11" name="Text Placeholder 2"/>
          <p:cNvSpPr txBox="1">
            <a:spLocks/>
          </p:cNvSpPr>
          <p:nvPr/>
        </p:nvSpPr>
        <p:spPr>
          <a:xfrm>
            <a:off x="1532323" y="7872300"/>
            <a:ext cx="18127334" cy="4065700"/>
          </a:xfrm>
          <a:prstGeom prst="rect">
            <a:avLst/>
          </a:prstGeom>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sz="3600" kern="1200">
                <a:solidFill>
                  <a:srgbClr val="0A55A3"/>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6000" b="1" dirty="0">
                <a:solidFill>
                  <a:srgbClr val="3F7EBC"/>
                </a:solidFill>
                <a:latin typeface="Century Gothic" panose="020B0502020202020204" pitchFamily="34" charset="0"/>
              </a:rPr>
              <a:t>Pour plus d’informations</a:t>
            </a:r>
            <a:r>
              <a:rPr lang="en-US" sz="6000" b="1" dirty="0">
                <a:solidFill>
                  <a:srgbClr val="3F7EBC"/>
                </a:solidFill>
                <a:latin typeface="Century Gothic" panose="020B0502020202020204" pitchFamily="34" charset="0"/>
              </a:rPr>
              <a:t>:</a:t>
            </a:r>
          </a:p>
          <a:p>
            <a:endParaRPr lang="en-US" sz="4400" b="1" dirty="0">
              <a:solidFill>
                <a:srgbClr val="3F7EBC"/>
              </a:solidFill>
              <a:latin typeface="Century Gothic" panose="020B0502020202020204" pitchFamily="34" charset="0"/>
            </a:endParaRPr>
          </a:p>
          <a:p>
            <a:r>
              <a:rPr lang="en-US" sz="5400" b="1" dirty="0">
                <a:latin typeface="Open Sans" panose="020B0606030504020204"/>
                <a:hlinkClick r:id="rId5"/>
              </a:rPr>
              <a:t>https://sanitation.ansi.org/</a:t>
            </a:r>
            <a:endParaRPr lang="en-US" sz="5400" b="1" dirty="0">
              <a:latin typeface="Open Sans" panose="020B0606030504020204"/>
            </a:endParaRPr>
          </a:p>
          <a:p>
            <a:r>
              <a:rPr lang="en-US" sz="5400" dirty="0">
                <a:solidFill>
                  <a:schemeClr val="tx1">
                    <a:lumMod val="65000"/>
                    <a:lumOff val="35000"/>
                  </a:schemeClr>
                </a:solidFill>
                <a:latin typeface="Open Sans" panose="020B0606030504020204"/>
              </a:rPr>
              <a:t>sanitation@ansi.org</a:t>
            </a:r>
          </a:p>
          <a:p>
            <a:endParaRPr lang="en-US" sz="4400" b="1" dirty="0">
              <a:solidFill>
                <a:srgbClr val="3F7EBC"/>
              </a:solidFill>
              <a:latin typeface="Century Gothic" panose="020B0502020202020204" pitchFamily="34" charset="0"/>
            </a:endParaRPr>
          </a:p>
        </p:txBody>
      </p:sp>
      <p:sp>
        <p:nvSpPr>
          <p:cNvPr id="2" name="Slide Number Placeholder 1"/>
          <p:cNvSpPr>
            <a:spLocks noGrp="1"/>
          </p:cNvSpPr>
          <p:nvPr>
            <p:ph type="sldNum" sz="quarter" idx="4"/>
          </p:nvPr>
        </p:nvSpPr>
        <p:spPr/>
        <p:txBody>
          <a:bodyPr/>
          <a:lstStyle/>
          <a:p>
            <a:fld id="{54A79FDF-0332-472F-850D-1D030698853D}" type="slidenum">
              <a:rPr lang="en-US" smtClean="0"/>
              <a:pPr/>
              <a:t>33</a:t>
            </a:fld>
            <a:endParaRPr lang="en-US" dirty="0"/>
          </a:p>
        </p:txBody>
      </p:sp>
    </p:spTree>
    <p:extLst>
      <p:ext uri="{BB962C8B-B14F-4D97-AF65-F5344CB8AC3E}">
        <p14:creationId xmlns:p14="http://schemas.microsoft.com/office/powerpoint/2010/main" val="33589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1" presetClass="entr" presetSubtype="0" fill="hold" grpId="0" nodeType="afterEffect">
                                  <p:stCondLst>
                                    <p:cond delay="150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56" y="5364280"/>
            <a:ext cx="20592288" cy="2110939"/>
          </a:xfrm>
        </p:spPr>
        <p:txBody>
          <a:bodyPr/>
          <a:lstStyle/>
          <a:p>
            <a:r>
              <a:rPr lang="en-US" dirty="0"/>
              <a:t>Section 4.2.1</a:t>
            </a:r>
            <a:br>
              <a:rPr lang="en-US" dirty="0"/>
            </a:br>
            <a:r>
              <a:rPr lang="fr-FR" dirty="0"/>
              <a:t>Éléments fondamentaux de la procédure </a:t>
            </a:r>
            <a:br>
              <a:rPr lang="fr-FR" dirty="0"/>
            </a:br>
            <a:r>
              <a:rPr lang="fr-FR" dirty="0"/>
              <a:t>de certification pour les fabricants  </a:t>
            </a:r>
            <a:br>
              <a:rPr lang="fr-FR" dirty="0"/>
            </a:br>
            <a:endParaRPr lang="fr-FR" dirty="0"/>
          </a:p>
        </p:txBody>
      </p:sp>
    </p:spTree>
    <p:extLst>
      <p:ext uri="{BB962C8B-B14F-4D97-AF65-F5344CB8AC3E}">
        <p14:creationId xmlns:p14="http://schemas.microsoft.com/office/powerpoint/2010/main" val="327589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468709"/>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Qu’est-ce que l’évaluation de la conformité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1050878" y="2813203"/>
            <a:ext cx="21999622" cy="2862322"/>
          </a:xfrm>
          <a:prstGeom prst="rect">
            <a:avLst/>
          </a:prstGeom>
        </p:spPr>
        <p:txBody>
          <a:bodyPr wrap="square">
            <a:spAutoFit/>
          </a:bodyPr>
          <a:lstStyle/>
          <a:p>
            <a:pPr algn="l" defTabSz="1371600" hangingPunct="1">
              <a:lnSpc>
                <a:spcPct val="100000"/>
              </a:lnSpc>
            </a:pPr>
            <a:r>
              <a:rPr lang="fr-FR" sz="60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Les normes </a:t>
            </a:r>
            <a:r>
              <a:rPr lang="fr-FR" sz="6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ne sont que de bonnes idées à moins que les produits, les processus, les systèmes et le personnel s'y conforment de façon fiable.</a:t>
            </a:r>
          </a:p>
        </p:txBody>
      </p:sp>
      <p:sp>
        <p:nvSpPr>
          <p:cNvPr id="15" name="Rectangle 14"/>
          <p:cNvSpPr/>
          <p:nvPr/>
        </p:nvSpPr>
        <p:spPr>
          <a:xfrm>
            <a:off x="1050878" y="6144535"/>
            <a:ext cx="22134109" cy="1938992"/>
          </a:xfrm>
          <a:prstGeom prst="rect">
            <a:avLst/>
          </a:prstGeom>
        </p:spPr>
        <p:txBody>
          <a:bodyPr wrap="square">
            <a:spAutoFit/>
          </a:bodyPr>
          <a:lstStyle/>
          <a:p>
            <a:pPr algn="l" defTabSz="1371600" hangingPunct="1">
              <a:lnSpc>
                <a:spcPct val="100000"/>
              </a:lnSpc>
            </a:pPr>
            <a:r>
              <a:rPr lang="fr-FR" sz="60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L’évaluation de la conformité </a:t>
            </a:r>
            <a:r>
              <a:rPr lang="fr-FR" sz="6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permet de s’assurer que les exigences d'une norme sont respectées.</a:t>
            </a:r>
          </a:p>
        </p:txBody>
      </p:sp>
      <p:sp>
        <p:nvSpPr>
          <p:cNvPr id="16" name="Rectangle 15"/>
          <p:cNvSpPr/>
          <p:nvPr/>
        </p:nvSpPr>
        <p:spPr>
          <a:xfrm>
            <a:off x="1050878" y="8552537"/>
            <a:ext cx="22134109" cy="2862322"/>
          </a:xfrm>
          <a:prstGeom prst="rect">
            <a:avLst/>
          </a:prstGeom>
        </p:spPr>
        <p:txBody>
          <a:bodyPr wrap="square">
            <a:spAutoFit/>
          </a:bodyPr>
          <a:lstStyle/>
          <a:p>
            <a:pPr algn="l" defTabSz="1371600" hangingPunct="1">
              <a:lnSpc>
                <a:spcPct val="100000"/>
              </a:lnSpc>
            </a:pPr>
            <a:r>
              <a:rPr lang="fr-FR" sz="60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Les organismes de certification</a:t>
            </a:r>
            <a:r>
              <a:rPr lang="fr-FR" sz="6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effectuent cette évaluation, qui permet de vérifier si les exigences de la norme sont respectées</a:t>
            </a:r>
            <a:r>
              <a:rPr lang="en-US" sz="60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4" name="Slide Number Placeholder 3"/>
          <p:cNvSpPr>
            <a:spLocks noGrp="1"/>
          </p:cNvSpPr>
          <p:nvPr>
            <p:ph type="sldNum" sz="quarter" idx="4"/>
          </p:nvPr>
        </p:nvSpPr>
        <p:spPr/>
        <p:txBody>
          <a:bodyPr/>
          <a:lstStyle/>
          <a:p>
            <a:fld id="{54A79FDF-0332-472F-850D-1D030698853D}" type="slidenum">
              <a:rPr lang="en-US" smtClean="0"/>
              <a:pPr/>
              <a:t>5</a:t>
            </a:fld>
            <a:endParaRPr lang="en-US" dirty="0"/>
          </a:p>
        </p:txBody>
      </p:sp>
    </p:spTree>
    <p:extLst>
      <p:ext uri="{BB962C8B-B14F-4D97-AF65-F5344CB8AC3E}">
        <p14:creationId xmlns:p14="http://schemas.microsoft.com/office/powerpoint/2010/main" val="29779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300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grpId="0" nodeType="afterEffect">
                                  <p:stCondLst>
                                    <p:cond delay="300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878" y="468709"/>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Qu’est-ce que l’évaluation de la conformité?</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p:cNvSpPr/>
          <p:nvPr/>
        </p:nvSpPr>
        <p:spPr>
          <a:xfrm>
            <a:off x="736185" y="2367963"/>
            <a:ext cx="14910216" cy="2585323"/>
          </a:xfrm>
          <a:prstGeom prst="rect">
            <a:avLst/>
          </a:prstGeom>
        </p:spPr>
        <p:txBody>
          <a:bodyPr wrap="square">
            <a:spAutoFit/>
          </a:bodyPr>
          <a:lstStyle/>
          <a:p>
            <a:pPr algn="l" defTabSz="1371600" hangingPunct="1">
              <a:lnSpc>
                <a:spcPct val="100000"/>
              </a:lnSpc>
            </a:pP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Vous pouvez envisager un </a:t>
            </a:r>
            <a:r>
              <a:rPr lang="fr-FR" sz="54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organisme de certification </a:t>
            </a: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comme une couche protectrice, à l’instar des couches d'un oignon. </a:t>
            </a:r>
          </a:p>
        </p:txBody>
      </p:sp>
      <p:sp>
        <p:nvSpPr>
          <p:cNvPr id="15" name="Rectangle 14"/>
          <p:cNvSpPr/>
          <p:nvPr/>
        </p:nvSpPr>
        <p:spPr>
          <a:xfrm>
            <a:off x="16120534" y="2367963"/>
            <a:ext cx="7198939" cy="9233297"/>
          </a:xfrm>
          <a:prstGeom prst="rect">
            <a:avLst/>
          </a:prstGeom>
        </p:spPr>
        <p:txBody>
          <a:bodyPr wrap="square">
            <a:spAutoFit/>
          </a:bodyPr>
          <a:lstStyle/>
          <a:p>
            <a:pPr algn="l" defTabSz="1371600" hangingPunct="1">
              <a:lnSpc>
                <a:spcPct val="100000"/>
              </a:lnSpc>
            </a:pP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Sur la base des exigences de la </a:t>
            </a:r>
            <a:r>
              <a:rPr lang="fr-FR" sz="54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norme</a:t>
            </a:r>
            <a:r>
              <a:rPr lang="fr-FR" sz="5400" b="1" kern="1200" spc="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un organisme de certification évalue le produit ou le système pour aider le fabricant à démontrer la conformité - c’est bien cela </a:t>
            </a:r>
            <a:r>
              <a:rPr lang="fr-FR" sz="5400" b="1" kern="1200" spc="0"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l’évaluation de la conformité.  </a:t>
            </a:r>
          </a:p>
        </p:txBody>
      </p:sp>
      <p:sp>
        <p:nvSpPr>
          <p:cNvPr id="3" name="Slide Number Placeholder 2"/>
          <p:cNvSpPr>
            <a:spLocks noGrp="1"/>
          </p:cNvSpPr>
          <p:nvPr>
            <p:ph type="sldNum" sz="quarter" idx="4"/>
          </p:nvPr>
        </p:nvSpPr>
        <p:spPr/>
        <p:txBody>
          <a:bodyPr/>
          <a:lstStyle/>
          <a:p>
            <a:fld id="{54A79FDF-0332-472F-850D-1D030698853D}" type="slidenum">
              <a:rPr lang="en-US" smtClean="0"/>
              <a:pPr/>
              <a:t>6</a:t>
            </a:fld>
            <a:endParaRPr lang="en-US" dirty="0"/>
          </a:p>
        </p:txBody>
      </p:sp>
      <p:pic>
        <p:nvPicPr>
          <p:cNvPr id="7" name="Picture 6">
            <a:extLst>
              <a:ext uri="{FF2B5EF4-FFF2-40B4-BE49-F238E27FC236}">
                <a16:creationId xmlns:a16="http://schemas.microsoft.com/office/drawing/2014/main" id="{85EC0E61-E8EC-4021-A72D-0A6E5FAD5BDD}"/>
              </a:ext>
            </a:extLst>
          </p:cNvPr>
          <p:cNvPicPr>
            <a:picLocks noChangeAspect="1"/>
          </p:cNvPicPr>
          <p:nvPr/>
        </p:nvPicPr>
        <p:blipFill>
          <a:blip r:embed="rId3"/>
          <a:stretch>
            <a:fillRect/>
          </a:stretch>
        </p:blipFill>
        <p:spPr>
          <a:xfrm>
            <a:off x="736184" y="5159769"/>
            <a:ext cx="14088533" cy="6759381"/>
          </a:xfrm>
          <a:prstGeom prst="rect">
            <a:avLst/>
          </a:prstGeom>
        </p:spPr>
      </p:pic>
    </p:spTree>
    <p:extLst>
      <p:ext uri="{BB962C8B-B14F-4D97-AF65-F5344CB8AC3E}">
        <p14:creationId xmlns:p14="http://schemas.microsoft.com/office/powerpoint/2010/main" val="24416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500" fill="hold"/>
                                        <p:tgtEl>
                                          <p:spTgt spid="48"/>
                                        </p:tgtEl>
                                        <p:attrNameLst>
                                          <p:attrName>ppt_x</p:attrName>
                                        </p:attrNameLst>
                                      </p:cBhvr>
                                      <p:tavLst>
                                        <p:tav tm="0">
                                          <p:val>
                                            <p:strVal val="0-#ppt_w/2"/>
                                          </p:val>
                                        </p:tav>
                                        <p:tav tm="100000">
                                          <p:val>
                                            <p:strVal val="#ppt_x"/>
                                          </p:val>
                                        </p:tav>
                                      </p:tavLst>
                                    </p:anim>
                                    <p:anim calcmode="lin" valueType="num">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500" fill="hold"/>
                                        <p:tgtEl>
                                          <p:spTgt spid="15"/>
                                        </p:tgtEl>
                                        <p:attrNameLst>
                                          <p:attrName>ppt_x</p:attrName>
                                        </p:attrNameLst>
                                      </p:cBhvr>
                                      <p:tavLst>
                                        <p:tav tm="0">
                                          <p:val>
                                            <p:strVal val="1+#ppt_w/2"/>
                                          </p:val>
                                        </p:tav>
                                        <p:tav tm="100000">
                                          <p:val>
                                            <p:strVal val="#ppt_x"/>
                                          </p:val>
                                        </p:tav>
                                      </p:tavLst>
                                    </p:anim>
                                    <p:anim calcmode="lin" valueType="num">
                                      <p:cBhvr additive="base">
                                        <p:cTn id="13"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669925"/>
            <a:ext cx="22098000" cy="1658938"/>
          </a:xfrm>
        </p:spPr>
        <p:txBody>
          <a:bodyPr/>
          <a:lstStyle/>
          <a:p>
            <a:r>
              <a:rPr lang="en-US" dirty="0"/>
              <a:t>En savoir plus avec TÜV SÜD</a:t>
            </a:r>
          </a:p>
        </p:txBody>
      </p:sp>
      <p:grpSp>
        <p:nvGrpSpPr>
          <p:cNvPr id="11" name="Group 10"/>
          <p:cNvGrpSpPr/>
          <p:nvPr/>
        </p:nvGrpSpPr>
        <p:grpSpPr>
          <a:xfrm>
            <a:off x="3883527" y="2645015"/>
            <a:ext cx="16256000" cy="8940800"/>
            <a:chOff x="4140200" y="3366909"/>
            <a:chExt cx="16256000" cy="8940800"/>
          </a:xfrm>
        </p:grpSpPr>
        <p:sp>
          <p:nvSpPr>
            <p:cNvPr id="12" name="Freeform 11"/>
            <p:cNvSpPr/>
            <p:nvPr/>
          </p:nvSpPr>
          <p:spPr>
            <a:xfrm>
              <a:off x="4140200" y="3366909"/>
              <a:ext cx="16256000" cy="2709333"/>
            </a:xfrm>
            <a:custGeom>
              <a:avLst/>
              <a:gdLst>
                <a:gd name="connsiteX0" fmla="*/ 0 w 16256000"/>
                <a:gd name="connsiteY0" fmla="*/ 270933 h 2709333"/>
                <a:gd name="connsiteX1" fmla="*/ 270933 w 16256000"/>
                <a:gd name="connsiteY1" fmla="*/ 0 h 2709333"/>
                <a:gd name="connsiteX2" fmla="*/ 15985067 w 16256000"/>
                <a:gd name="connsiteY2" fmla="*/ 0 h 2709333"/>
                <a:gd name="connsiteX3" fmla="*/ 16256000 w 16256000"/>
                <a:gd name="connsiteY3" fmla="*/ 270933 h 2709333"/>
                <a:gd name="connsiteX4" fmla="*/ 16256000 w 16256000"/>
                <a:gd name="connsiteY4" fmla="*/ 2438400 h 2709333"/>
                <a:gd name="connsiteX5" fmla="*/ 15985067 w 16256000"/>
                <a:gd name="connsiteY5" fmla="*/ 2709333 h 2709333"/>
                <a:gd name="connsiteX6" fmla="*/ 270933 w 16256000"/>
                <a:gd name="connsiteY6" fmla="*/ 2709333 h 2709333"/>
                <a:gd name="connsiteX7" fmla="*/ 0 w 16256000"/>
                <a:gd name="connsiteY7" fmla="*/ 2438400 h 2709333"/>
                <a:gd name="connsiteX8" fmla="*/ 0 w 16256000"/>
                <a:gd name="connsiteY8" fmla="*/ 270933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0" h="2709333">
                  <a:moveTo>
                    <a:pt x="0" y="270933"/>
                  </a:moveTo>
                  <a:cubicBezTo>
                    <a:pt x="0" y="121301"/>
                    <a:pt x="121301" y="0"/>
                    <a:pt x="270933" y="0"/>
                  </a:cubicBezTo>
                  <a:lnTo>
                    <a:pt x="15985067" y="0"/>
                  </a:lnTo>
                  <a:cubicBezTo>
                    <a:pt x="16134699" y="0"/>
                    <a:pt x="16256000" y="121301"/>
                    <a:pt x="16256000" y="270933"/>
                  </a:cubicBezTo>
                  <a:lnTo>
                    <a:pt x="16256000" y="2438400"/>
                  </a:lnTo>
                  <a:cubicBezTo>
                    <a:pt x="16256000" y="2588032"/>
                    <a:pt x="16134699" y="2709333"/>
                    <a:pt x="15985067" y="2709333"/>
                  </a:cubicBezTo>
                  <a:lnTo>
                    <a:pt x="270933" y="2709333"/>
                  </a:lnTo>
                  <a:cubicBezTo>
                    <a:pt x="121301" y="2709333"/>
                    <a:pt x="0" y="2588032"/>
                    <a:pt x="0" y="2438400"/>
                  </a:cubicBezTo>
                  <a:lnTo>
                    <a:pt x="0" y="270933"/>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179" tIns="161904" rIns="203179" bIns="161904" numCol="1" spcCol="1270" anchor="ctr" anchorCtr="0">
              <a:noAutofit/>
            </a:bodyPr>
            <a:lstStyle/>
            <a:p>
              <a:pPr lvl="0" algn="ctr" defTabSz="2889250">
                <a:lnSpc>
                  <a:spcPct val="90000"/>
                </a:lnSpc>
                <a:spcBef>
                  <a:spcPct val="0"/>
                </a:spcBef>
                <a:spcAft>
                  <a:spcPct val="35000"/>
                </a:spcAft>
              </a:pPr>
              <a:r>
                <a:rPr lang="fr-FR" sz="6500" b="1" i="0" kern="1200" dirty="0">
                  <a:solidFill>
                    <a:schemeClr val="bg1"/>
                  </a:solidFill>
                </a:rPr>
                <a:t>Essais et Certification au titre de l’ISO 30500</a:t>
              </a:r>
              <a:endParaRPr lang="fr-FR" sz="6500" kern="1200" dirty="0">
                <a:solidFill>
                  <a:schemeClr val="bg1"/>
                </a:solidFill>
              </a:endParaRPr>
            </a:p>
          </p:txBody>
        </p:sp>
        <p:sp>
          <p:nvSpPr>
            <p:cNvPr id="13" name="Rounded Rectangle 12"/>
            <p:cNvSpPr/>
            <p:nvPr/>
          </p:nvSpPr>
          <p:spPr>
            <a:xfrm>
              <a:off x="4140200" y="6563922"/>
              <a:ext cx="2709333" cy="2709333"/>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eform 13"/>
            <p:cNvSpPr/>
            <p:nvPr/>
          </p:nvSpPr>
          <p:spPr>
            <a:xfrm>
              <a:off x="7012093" y="6563922"/>
              <a:ext cx="13384106" cy="2709333"/>
            </a:xfrm>
            <a:custGeom>
              <a:avLst/>
              <a:gdLst>
                <a:gd name="connsiteX0" fmla="*/ 0 w 13384106"/>
                <a:gd name="connsiteY0" fmla="*/ 451646 h 2709333"/>
                <a:gd name="connsiteX1" fmla="*/ 451646 w 13384106"/>
                <a:gd name="connsiteY1" fmla="*/ 0 h 2709333"/>
                <a:gd name="connsiteX2" fmla="*/ 12932460 w 13384106"/>
                <a:gd name="connsiteY2" fmla="*/ 0 h 2709333"/>
                <a:gd name="connsiteX3" fmla="*/ 13384106 w 13384106"/>
                <a:gd name="connsiteY3" fmla="*/ 451646 h 2709333"/>
                <a:gd name="connsiteX4" fmla="*/ 13384106 w 13384106"/>
                <a:gd name="connsiteY4" fmla="*/ 2257687 h 2709333"/>
                <a:gd name="connsiteX5" fmla="*/ 12932460 w 13384106"/>
                <a:gd name="connsiteY5" fmla="*/ 2709333 h 2709333"/>
                <a:gd name="connsiteX6" fmla="*/ 451646 w 13384106"/>
                <a:gd name="connsiteY6" fmla="*/ 2709333 h 2709333"/>
                <a:gd name="connsiteX7" fmla="*/ 0 w 13384106"/>
                <a:gd name="connsiteY7" fmla="*/ 2257687 h 2709333"/>
                <a:gd name="connsiteX8" fmla="*/ 0 w 13384106"/>
                <a:gd name="connsiteY8" fmla="*/ 451646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4106" h="2709333">
                  <a:moveTo>
                    <a:pt x="0" y="451646"/>
                  </a:moveTo>
                  <a:cubicBezTo>
                    <a:pt x="0" y="202209"/>
                    <a:pt x="202209" y="0"/>
                    <a:pt x="451646" y="0"/>
                  </a:cubicBezTo>
                  <a:lnTo>
                    <a:pt x="12932460" y="0"/>
                  </a:lnTo>
                  <a:cubicBezTo>
                    <a:pt x="13181897" y="0"/>
                    <a:pt x="13384106" y="202209"/>
                    <a:pt x="13384106" y="451646"/>
                  </a:cubicBezTo>
                  <a:lnTo>
                    <a:pt x="13384106" y="2257687"/>
                  </a:lnTo>
                  <a:cubicBezTo>
                    <a:pt x="13384106" y="2507124"/>
                    <a:pt x="13181897" y="2709333"/>
                    <a:pt x="12932460" y="2709333"/>
                  </a:cubicBezTo>
                  <a:lnTo>
                    <a:pt x="451646" y="2709333"/>
                  </a:lnTo>
                  <a:cubicBezTo>
                    <a:pt x="202209" y="2709333"/>
                    <a:pt x="0" y="2507124"/>
                    <a:pt x="0" y="2257687"/>
                  </a:cubicBezTo>
                  <a:lnTo>
                    <a:pt x="0" y="451646"/>
                  </a:lnTo>
                  <a:close/>
                </a:path>
              </a:pathLst>
            </a:custGeom>
            <a:solidFill>
              <a:srgbClr val="2893C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79" tIns="544779" rIns="544779" bIns="544779" numCol="1" spcCol="1270" anchor="ctr" anchorCtr="0">
              <a:noAutofit/>
            </a:bodyPr>
            <a:lstStyle/>
            <a:p>
              <a:pPr lvl="0" algn="ctr" defTabSz="2578100">
                <a:lnSpc>
                  <a:spcPct val="90000"/>
                </a:lnSpc>
                <a:spcBef>
                  <a:spcPct val="0"/>
                </a:spcBef>
                <a:spcAft>
                  <a:spcPct val="35000"/>
                </a:spcAft>
              </a:pPr>
              <a:r>
                <a:rPr lang="fr-FR" sz="5800" kern="1200" dirty="0">
                  <a:solidFill>
                    <a:schemeClr val="bg1"/>
                  </a:solidFill>
                </a:rPr>
                <a:t>Avez-vous un produit susceptible d’être conforme à la norme ISO 30500?</a:t>
              </a:r>
            </a:p>
          </p:txBody>
        </p:sp>
        <p:sp>
          <p:nvSpPr>
            <p:cNvPr id="15" name="Rounded Rectangle 14"/>
            <p:cNvSpPr/>
            <p:nvPr/>
          </p:nvSpPr>
          <p:spPr>
            <a:xfrm>
              <a:off x="4140200" y="9598376"/>
              <a:ext cx="2709333" cy="2709333"/>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7012093" y="9598376"/>
              <a:ext cx="13384106" cy="2709333"/>
            </a:xfrm>
            <a:custGeom>
              <a:avLst/>
              <a:gdLst>
                <a:gd name="connsiteX0" fmla="*/ 0 w 13384106"/>
                <a:gd name="connsiteY0" fmla="*/ 451646 h 2709333"/>
                <a:gd name="connsiteX1" fmla="*/ 451646 w 13384106"/>
                <a:gd name="connsiteY1" fmla="*/ 0 h 2709333"/>
                <a:gd name="connsiteX2" fmla="*/ 12932460 w 13384106"/>
                <a:gd name="connsiteY2" fmla="*/ 0 h 2709333"/>
                <a:gd name="connsiteX3" fmla="*/ 13384106 w 13384106"/>
                <a:gd name="connsiteY3" fmla="*/ 451646 h 2709333"/>
                <a:gd name="connsiteX4" fmla="*/ 13384106 w 13384106"/>
                <a:gd name="connsiteY4" fmla="*/ 2257687 h 2709333"/>
                <a:gd name="connsiteX5" fmla="*/ 12932460 w 13384106"/>
                <a:gd name="connsiteY5" fmla="*/ 2709333 h 2709333"/>
                <a:gd name="connsiteX6" fmla="*/ 451646 w 13384106"/>
                <a:gd name="connsiteY6" fmla="*/ 2709333 h 2709333"/>
                <a:gd name="connsiteX7" fmla="*/ 0 w 13384106"/>
                <a:gd name="connsiteY7" fmla="*/ 2257687 h 2709333"/>
                <a:gd name="connsiteX8" fmla="*/ 0 w 13384106"/>
                <a:gd name="connsiteY8" fmla="*/ 451646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4106" h="2709333">
                  <a:moveTo>
                    <a:pt x="0" y="451646"/>
                  </a:moveTo>
                  <a:cubicBezTo>
                    <a:pt x="0" y="202209"/>
                    <a:pt x="202209" y="0"/>
                    <a:pt x="451646" y="0"/>
                  </a:cubicBezTo>
                  <a:lnTo>
                    <a:pt x="12932460" y="0"/>
                  </a:lnTo>
                  <a:cubicBezTo>
                    <a:pt x="13181897" y="0"/>
                    <a:pt x="13384106" y="202209"/>
                    <a:pt x="13384106" y="451646"/>
                  </a:cubicBezTo>
                  <a:lnTo>
                    <a:pt x="13384106" y="2257687"/>
                  </a:lnTo>
                  <a:cubicBezTo>
                    <a:pt x="13384106" y="2507124"/>
                    <a:pt x="13181897" y="2709333"/>
                    <a:pt x="12932460" y="2709333"/>
                  </a:cubicBezTo>
                  <a:lnTo>
                    <a:pt x="451646" y="2709333"/>
                  </a:lnTo>
                  <a:cubicBezTo>
                    <a:pt x="202209" y="2709333"/>
                    <a:pt x="0" y="2507124"/>
                    <a:pt x="0" y="2257687"/>
                  </a:cubicBezTo>
                  <a:lnTo>
                    <a:pt x="0" y="451646"/>
                  </a:lnTo>
                  <a:close/>
                </a:path>
              </a:pathLst>
            </a:custGeom>
            <a:solidFill>
              <a:srgbClr val="2893C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79" tIns="544779" rIns="544779" bIns="544779" numCol="1" spcCol="1270" anchor="ctr" anchorCtr="0">
              <a:noAutofit/>
            </a:bodyPr>
            <a:lstStyle/>
            <a:p>
              <a:pPr lvl="0" algn="ctr" defTabSz="2578100">
                <a:lnSpc>
                  <a:spcPct val="90000"/>
                </a:lnSpc>
                <a:spcBef>
                  <a:spcPct val="0"/>
                </a:spcBef>
                <a:spcAft>
                  <a:spcPct val="35000"/>
                </a:spcAft>
              </a:pPr>
              <a:r>
                <a:rPr lang="fr-FR" sz="5800" kern="1200" dirty="0">
                  <a:solidFill>
                    <a:schemeClr val="bg1"/>
                  </a:solidFill>
                </a:rPr>
                <a:t>Intéressez-vous à la valeur que revêtent les essais et la certification par les tiers?  </a:t>
              </a:r>
            </a:p>
          </p:txBody>
        </p:sp>
      </p:grpSp>
      <p:sp>
        <p:nvSpPr>
          <p:cNvPr id="3" name="Slide Number Placeholder 2"/>
          <p:cNvSpPr>
            <a:spLocks noGrp="1"/>
          </p:cNvSpPr>
          <p:nvPr>
            <p:ph type="sldNum" sz="quarter" idx="4"/>
          </p:nvPr>
        </p:nvSpPr>
        <p:spPr/>
        <p:txBody>
          <a:bodyPr/>
          <a:lstStyle/>
          <a:p>
            <a:fld id="{54A79FDF-0332-472F-850D-1D030698853D}" type="slidenum">
              <a:rPr lang="en-US" smtClean="0"/>
              <a:pPr/>
              <a:t>7</a:t>
            </a:fld>
            <a:endParaRPr lang="en-US" dirty="0"/>
          </a:p>
        </p:txBody>
      </p:sp>
    </p:spTree>
    <p:extLst>
      <p:ext uri="{BB962C8B-B14F-4D97-AF65-F5344CB8AC3E}">
        <p14:creationId xmlns:p14="http://schemas.microsoft.com/office/powerpoint/2010/main" val="1041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0"/>
                                        <p:tgtEl>
                                          <p:spTgt spid="11"/>
                                        </p:tgtEl>
                                      </p:cBhvr>
                                    </p:animEffect>
                                    <p:anim calcmode="lin" valueType="num">
                                      <p:cBhvr>
                                        <p:cTn id="8" dur="2500" fill="hold"/>
                                        <p:tgtEl>
                                          <p:spTgt spid="11"/>
                                        </p:tgtEl>
                                        <p:attrNameLst>
                                          <p:attrName>ppt_x</p:attrName>
                                        </p:attrNameLst>
                                      </p:cBhvr>
                                      <p:tavLst>
                                        <p:tav tm="0">
                                          <p:val>
                                            <p:strVal val="#ppt_x"/>
                                          </p:val>
                                        </p:tav>
                                        <p:tav tm="100000">
                                          <p:val>
                                            <p:strVal val="#ppt_x"/>
                                          </p:val>
                                        </p:tav>
                                      </p:tavLst>
                                    </p:anim>
                                    <p:anim calcmode="lin" valueType="num">
                                      <p:cBhvr>
                                        <p:cTn id="9" dur="2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3792" y="5654948"/>
            <a:ext cx="21616416" cy="1203052"/>
          </a:xfrm>
        </p:spPr>
        <p:txBody>
          <a:bodyPr/>
          <a:lstStyle/>
          <a:p>
            <a:r>
              <a:rPr lang="en-US" dirty="0"/>
              <a:t>Section 4.3.1</a:t>
            </a:r>
            <a:br>
              <a:rPr lang="en-US" dirty="0"/>
            </a:br>
            <a:r>
              <a:rPr lang="fr-FR" dirty="0"/>
              <a:t>Adoption de l’ISO 30500 au </a:t>
            </a:r>
            <a:br>
              <a:rPr lang="fr-FR" dirty="0"/>
            </a:br>
            <a:r>
              <a:rPr lang="fr-FR" dirty="0"/>
              <a:t>niveau national</a:t>
            </a:r>
            <a:r>
              <a:rPr lang="en-US" dirty="0"/>
              <a:t/>
            </a:r>
            <a:br>
              <a:rPr lang="en-US" dirty="0"/>
            </a:br>
            <a:endParaRPr lang="en-US" dirty="0"/>
          </a:p>
        </p:txBody>
      </p:sp>
    </p:spTree>
    <p:extLst>
      <p:ext uri="{BB962C8B-B14F-4D97-AF65-F5344CB8AC3E}">
        <p14:creationId xmlns:p14="http://schemas.microsoft.com/office/powerpoint/2010/main" val="182015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832" y="2705908"/>
            <a:ext cx="12976854" cy="4401269"/>
            <a:chOff x="642832" y="3100401"/>
            <a:chExt cx="12976854" cy="4401269"/>
          </a:xfrm>
        </p:grpSpPr>
        <p:sp>
          <p:nvSpPr>
            <p:cNvPr id="48" name="Rectangle 47"/>
            <p:cNvSpPr/>
            <p:nvPr/>
          </p:nvSpPr>
          <p:spPr>
            <a:xfrm>
              <a:off x="4551886" y="3100401"/>
              <a:ext cx="9067800" cy="4401269"/>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normes ISO sont disponibles pour adoption comme normes nationales par les membres ISO ou les organismes nationaux de normalisation.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32" y="3260901"/>
              <a:ext cx="3577005" cy="3292299"/>
            </a:xfrm>
            <a:prstGeom prst="rect">
              <a:avLst/>
            </a:prstGeom>
          </p:spPr>
        </p:pic>
      </p:grpSp>
      <p:sp>
        <p:nvSpPr>
          <p:cNvPr id="7" name="Rectangle 6"/>
          <p:cNvSpPr/>
          <p:nvPr/>
        </p:nvSpPr>
        <p:spPr>
          <a:xfrm>
            <a:off x="4551886" y="7914616"/>
            <a:ext cx="18985447" cy="3521029"/>
          </a:xfrm>
          <a:prstGeom prst="rect">
            <a:avLst/>
          </a:prstGeom>
        </p:spPr>
        <p:txBody>
          <a:bodyPr wrap="square">
            <a:spAutoFit/>
          </a:bodyPr>
          <a:lstStyle/>
          <a:p>
            <a:pPr algn="l"/>
            <a:r>
              <a:rPr lang="fr-FR" sz="4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procédures d'adoption nationale des normes ISO sont décrites dans les documents d'orientation de l’ISO, y compris les consignes que doivent suivre les organismes nationaux de normalisation au regard des droits d'auteur, des ventes et de la diffusion.</a:t>
            </a:r>
          </a:p>
        </p:txBody>
      </p:sp>
      <p:grpSp>
        <p:nvGrpSpPr>
          <p:cNvPr id="3" name="Group 2"/>
          <p:cNvGrpSpPr/>
          <p:nvPr/>
        </p:nvGrpSpPr>
        <p:grpSpPr>
          <a:xfrm>
            <a:off x="451133" y="852639"/>
            <a:ext cx="22730154" cy="7031784"/>
            <a:chOff x="-362616" y="1618673"/>
            <a:chExt cx="22730154" cy="7031784"/>
          </a:xfrm>
        </p:grpSpPr>
        <p:sp>
          <p:nvSpPr>
            <p:cNvPr id="14" name="Rectangle 13"/>
            <p:cNvSpPr/>
            <p:nvPr/>
          </p:nvSpPr>
          <p:spPr>
            <a:xfrm>
              <a:off x="-362616" y="1618673"/>
              <a:ext cx="22268595" cy="1692771"/>
            </a:xfrm>
            <a:prstGeom prst="rect">
              <a:avLst/>
            </a:prstGeom>
          </p:spPr>
          <p:txBody>
            <a:bodyPr wrap="square">
              <a:spAutoFit/>
            </a:bodyPr>
            <a:lstStyle/>
            <a:p>
              <a:pPr algn="l"/>
              <a:r>
                <a:rPr lang="fr-FR" sz="8000" b="1" spc="-163" dirty="0">
                  <a:solidFill>
                    <a:srgbClr val="0074BF"/>
                  </a:solidFill>
                  <a:latin typeface="Century Gothic" panose="020B0502020202020204" pitchFamily="34" charset="0"/>
                  <a:sym typeface="Montserrat-Bold"/>
                </a:rPr>
                <a:t>À propos des adoptions nationales </a:t>
              </a:r>
              <a:endParaRPr lang="fr-FR" sz="8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3533" y="2596452"/>
              <a:ext cx="6054005" cy="6054005"/>
            </a:xfrm>
            <a:prstGeom prst="rect">
              <a:avLst/>
            </a:prstGeom>
          </p:spPr>
        </p:pic>
      </p:grpSp>
      <p:sp>
        <p:nvSpPr>
          <p:cNvPr id="9" name="Slide Number Placeholder 8"/>
          <p:cNvSpPr>
            <a:spLocks noGrp="1"/>
          </p:cNvSpPr>
          <p:nvPr>
            <p:ph type="sldNum" sz="quarter" idx="4"/>
          </p:nvPr>
        </p:nvSpPr>
        <p:spPr/>
        <p:txBody>
          <a:bodyPr/>
          <a:lstStyle/>
          <a:p>
            <a:fld id="{54A79FDF-0332-472F-850D-1D030698853D}" type="slidenum">
              <a:rPr lang="en-US" smtClean="0"/>
              <a:pPr/>
              <a:t>9</a:t>
            </a:fld>
            <a:endParaRPr lang="en-US" dirty="0"/>
          </a:p>
        </p:txBody>
      </p:sp>
    </p:spTree>
    <p:extLst>
      <p:ext uri="{BB962C8B-B14F-4D97-AF65-F5344CB8AC3E}">
        <p14:creationId xmlns:p14="http://schemas.microsoft.com/office/powerpoint/2010/main" val="28872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 presetClass="entr" presetSubtype="0" fill="hold" nodeType="afterEffect">
                                  <p:stCondLst>
                                    <p:cond delay="15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250"/>
                            </p:stCondLst>
                            <p:childTnLst>
                              <p:par>
                                <p:cTn id="13" presetID="1" presetClass="entr" presetSubtype="0" fill="hold" grpId="0" nodeType="afterEffect">
                                  <p:stCondLst>
                                    <p:cond delay="25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Parent Slide">
  <a:themeElements>
    <a:clrScheme name="ANSI 2018 Slide Template Colors">
      <a:dk1>
        <a:srgbClr val="25272B"/>
      </a:dk1>
      <a:lt1>
        <a:srgbClr val="878D97"/>
      </a:lt1>
      <a:dk2>
        <a:srgbClr val="40444A"/>
      </a:dk2>
      <a:lt2>
        <a:srgbClr val="FFFFFF"/>
      </a:lt2>
      <a:accent1>
        <a:srgbClr val="39939D"/>
      </a:accent1>
      <a:accent2>
        <a:srgbClr val="0074BF"/>
      </a:accent2>
      <a:accent3>
        <a:srgbClr val="35B9F9"/>
      </a:accent3>
      <a:accent4>
        <a:srgbClr val="D6EDFD"/>
      </a:accent4>
      <a:accent5>
        <a:srgbClr val="AF82CC"/>
      </a:accent5>
      <a:accent6>
        <a:srgbClr val="773F9B"/>
      </a:accent6>
      <a:hlink>
        <a:srgbClr val="773F9B"/>
      </a:hlink>
      <a:folHlink>
        <a:srgbClr val="828994"/>
      </a:folHlink>
    </a:clrScheme>
    <a:fontScheme name="ANSI 2018 Slide Template fonts">
      <a:majorFont>
        <a:latin typeface="Century Gothic"/>
        <a:ea typeface="Montserrat-Bold"/>
        <a:cs typeface="Montserrat-Bold"/>
      </a:majorFont>
      <a:minorFont>
        <a:latin typeface="Corbe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NSI presentation template 16x9" id="{D1D21F74-C74B-418F-96B4-912A4A2501C1}" vid="{C2BC7AA5-5F59-4E3C-B092-0E95F82A73B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dirty="0"/>
        </a:defPPr>
      </a:lstStyle>
    </a:txDef>
  </a:objectDefaults>
  <a:extraClrSchemeLst/>
  <a:extLst>
    <a:ext uri="{05A4C25C-085E-4340-85A3-A5531E510DB2}">
      <thm15:themeFamily xmlns:thm15="http://schemas.microsoft.com/office/thememl/2012/main" name="Presentation3" id="{2998F7FB-FFF7-4D37-942A-250337AE4D12}" vid="{65CC472A-25D9-4242-819E-8DF03D5B133F}"/>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4309</TotalTime>
  <Words>2033</Words>
  <Application>Microsoft Office PowerPoint</Application>
  <PresentationFormat>Custom</PresentationFormat>
  <Paragraphs>208</Paragraphs>
  <Slides>33</Slides>
  <Notes>28</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33</vt:i4>
      </vt:variant>
    </vt:vector>
  </HeadingPairs>
  <TitlesOfParts>
    <vt:vector size="52" baseType="lpstr">
      <vt:lpstr>Arial</vt:lpstr>
      <vt:lpstr>Calibri</vt:lpstr>
      <vt:lpstr>Century Gothic</vt:lpstr>
      <vt:lpstr>Corbel</vt:lpstr>
      <vt:lpstr>Courier New</vt:lpstr>
      <vt:lpstr>Helvetica Light</vt:lpstr>
      <vt:lpstr>Helvetica Neue</vt:lpstr>
      <vt:lpstr>MetaPro-Book</vt:lpstr>
      <vt:lpstr>Montserrat-Bold</vt:lpstr>
      <vt:lpstr>Open Sans</vt:lpstr>
      <vt:lpstr>Open Sans Light</vt:lpstr>
      <vt:lpstr>Roboto Light</vt:lpstr>
      <vt:lpstr>Roboto Medium</vt:lpstr>
      <vt:lpstr>Source Sans Pro</vt:lpstr>
      <vt:lpstr>Source Sans Pro Light</vt:lpstr>
      <vt:lpstr>Trebuchet MS</vt:lpstr>
      <vt:lpstr>Wingdings</vt:lpstr>
      <vt:lpstr>Parent Slide</vt:lpstr>
      <vt:lpstr>Office Theme</vt:lpstr>
      <vt:lpstr>Comment se servir d’une norme ISO</vt:lpstr>
      <vt:lpstr>Quelles actions peut-on engager?</vt:lpstr>
      <vt:lpstr>PowerPoint Presentation</vt:lpstr>
      <vt:lpstr>Section 4.2.1 Éléments fondamentaux de la procédure  de certification pour les fabricants   </vt:lpstr>
      <vt:lpstr>PowerPoint Presentation</vt:lpstr>
      <vt:lpstr>PowerPoint Presentation</vt:lpstr>
      <vt:lpstr>En savoir plus avec TÜV SÜD</vt:lpstr>
      <vt:lpstr>Section 4.3.1 Adoption de l’ISO 30500 au  niveau national </vt:lpstr>
      <vt:lpstr>PowerPoint Presentation</vt:lpstr>
      <vt:lpstr>PowerPoint Presentation</vt:lpstr>
      <vt:lpstr>PowerPoint Presentation</vt:lpstr>
      <vt:lpstr>PowerPoint Presentation</vt:lpstr>
      <vt:lpstr>PowerPoint Presentation</vt:lpstr>
      <vt:lpstr>Section 4.3.1a Politique de l’ISO sur les droits d’auteur et les ventes  </vt:lpstr>
      <vt:lpstr>PowerPoint Presentation</vt:lpstr>
      <vt:lpstr>PowerPoint Presentation</vt:lpstr>
      <vt:lpstr>PowerPoint Presentation</vt:lpstr>
      <vt:lpstr>PowerPoint Presentation</vt:lpstr>
      <vt:lpstr>Section 4.3.1b Guide 21 de l’ISO relatif aux  adoptions nationales </vt:lpstr>
      <vt:lpstr>PowerPoint Presentation</vt:lpstr>
      <vt:lpstr>PowerPoint Presentation</vt:lpstr>
      <vt:lpstr>PowerPoint Presentation</vt:lpstr>
      <vt:lpstr>PowerPoint Presentation</vt:lpstr>
      <vt:lpstr>Section 4.4.1 ISO 30500 comme appui à la  politique publique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Susanah Doucet</dc:creator>
  <cp:lastModifiedBy>Attiya Sayyed</cp:lastModifiedBy>
  <cp:revision>229</cp:revision>
  <dcterms:created xsi:type="dcterms:W3CDTF">2018-09-18T12:24:36Z</dcterms:created>
  <dcterms:modified xsi:type="dcterms:W3CDTF">2020-06-25T18:29:43Z</dcterms:modified>
</cp:coreProperties>
</file>