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" y="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C3F79-A91F-4BBD-A3B1-807DE736FEC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8963A-329D-45EB-B621-7E1E78463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89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481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3300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111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0069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2360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790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9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2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76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31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99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725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005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63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28A5-D265-4F48-ACB7-1FB32DC4FF1B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077-D1AA-4A56-817A-05EB64217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14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28A5-D265-4F48-ACB7-1FB32DC4FF1B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077-D1AA-4A56-817A-05EB64217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22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28A5-D265-4F48-ACB7-1FB32DC4FF1B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077-D1AA-4A56-817A-05EB64217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190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/>
        </p:nvSpPr>
        <p:spPr>
          <a:xfrm>
            <a:off x="-14946" y="0"/>
            <a:ext cx="4475284" cy="4835769"/>
          </a:xfrm>
          <a:custGeom>
            <a:avLst/>
            <a:gdLst>
              <a:gd name="connsiteX0" fmla="*/ 17584 w 4475284"/>
              <a:gd name="connsiteY0" fmla="*/ 0 h 4835769"/>
              <a:gd name="connsiteX1" fmla="*/ 0 w 4475284"/>
              <a:gd name="connsiteY1" fmla="*/ 4835769 h 4835769"/>
              <a:gd name="connsiteX2" fmla="*/ 2321169 w 4475284"/>
              <a:gd name="connsiteY2" fmla="*/ 4835769 h 4835769"/>
              <a:gd name="connsiteX3" fmla="*/ 4475284 w 4475284"/>
              <a:gd name="connsiteY3" fmla="*/ 0 h 4835769"/>
              <a:gd name="connsiteX4" fmla="*/ 17584 w 4475284"/>
              <a:gd name="connsiteY4" fmla="*/ 0 h 4835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5284" h="4835769">
                <a:moveTo>
                  <a:pt x="17584" y="0"/>
                </a:moveTo>
                <a:cubicBezTo>
                  <a:pt x="11723" y="1611923"/>
                  <a:pt x="5861" y="3223846"/>
                  <a:pt x="0" y="4835769"/>
                </a:cubicBezTo>
                <a:lnTo>
                  <a:pt x="2321169" y="4835769"/>
                </a:lnTo>
                <a:lnTo>
                  <a:pt x="4475284" y="0"/>
                </a:lnTo>
                <a:lnTo>
                  <a:pt x="1758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001Cwrap_final_greenF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3"/>
            <a:ext cx="5386261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" name="Picture 11" descr="VEN-Logo_BLK copy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7675"/>
          <a:stretch/>
        </p:blipFill>
        <p:spPr>
          <a:xfrm>
            <a:off x="7844223" y="578645"/>
            <a:ext cx="3011131" cy="146304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7480523" y="4546525"/>
            <a:ext cx="4021299" cy="482601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 baseline="0">
                <a:solidFill>
                  <a:srgbClr val="37609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Month Day, 2017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587965" y="5153161"/>
            <a:ext cx="3911787" cy="1195389"/>
          </a:xfrm>
        </p:spPr>
        <p:txBody>
          <a:bodyPr anchor="ctr">
            <a:noAutofit/>
          </a:bodyPr>
          <a:lstStyle>
            <a:lvl1pPr marL="0" indent="0">
              <a:buNone/>
              <a:defRPr sz="1600" baseline="0">
                <a:solidFill>
                  <a:srgbClr val="37609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Author</a:t>
            </a:r>
          </a:p>
          <a:p>
            <a:pPr lvl="0"/>
            <a:r>
              <a:rPr lang="en-US" dirty="0"/>
              <a:t>Partner, Venable LLP</a:t>
            </a:r>
          </a:p>
          <a:p>
            <a:pPr lvl="0"/>
            <a:r>
              <a:rPr lang="en-US" dirty="0"/>
              <a:t>____________@Venable.com</a:t>
            </a:r>
          </a:p>
          <a:p>
            <a:pPr lvl="0"/>
            <a:r>
              <a:rPr lang="en-US" dirty="0"/>
              <a:t>202.344.4000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86480" y="2775392"/>
            <a:ext cx="7936505" cy="1698179"/>
          </a:xfrm>
        </p:spPr>
        <p:txBody>
          <a:bodyPr anchor="t">
            <a:normAutofit/>
          </a:bodyPr>
          <a:lstStyle>
            <a:lvl1pPr algn="ctr">
              <a:defRPr sz="3400" b="0" cap="none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7503171" y="5156018"/>
            <a:ext cx="4021299" cy="1195389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solidFill>
                  <a:srgbClr val="37609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Author</a:t>
            </a:r>
          </a:p>
          <a:p>
            <a:pPr lvl="0"/>
            <a:r>
              <a:rPr lang="en-US" dirty="0"/>
              <a:t>Partner, Venable LLP</a:t>
            </a:r>
          </a:p>
          <a:p>
            <a:pPr lvl="0"/>
            <a:r>
              <a:rPr lang="en-US" dirty="0"/>
              <a:t>____________@Venable.com</a:t>
            </a:r>
          </a:p>
          <a:p>
            <a:pPr lvl="0"/>
            <a:r>
              <a:rPr lang="en-US" dirty="0"/>
              <a:t>202.344.4000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0933397" y="6497240"/>
            <a:ext cx="1164101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5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© 2018 Venable</a:t>
            </a:r>
            <a:r>
              <a:rPr lang="en-US" sz="850" baseline="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LLP</a:t>
            </a:r>
            <a:endParaRPr lang="en-US" sz="850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9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28A5-D265-4F48-ACB7-1FB32DC4FF1B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077-D1AA-4A56-817A-05EB64217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28A5-D265-4F48-ACB7-1FB32DC4FF1B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077-D1AA-4A56-817A-05EB64217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62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28A5-D265-4F48-ACB7-1FB32DC4FF1B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077-D1AA-4A56-817A-05EB64217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6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28A5-D265-4F48-ACB7-1FB32DC4FF1B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077-D1AA-4A56-817A-05EB64217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6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28A5-D265-4F48-ACB7-1FB32DC4FF1B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077-D1AA-4A56-817A-05EB64217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3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28A5-D265-4F48-ACB7-1FB32DC4FF1B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077-D1AA-4A56-817A-05EB64217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4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28A5-D265-4F48-ACB7-1FB32DC4FF1B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077-D1AA-4A56-817A-05EB64217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0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28A5-D265-4F48-ACB7-1FB32DC4FF1B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077-D1AA-4A56-817A-05EB64217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59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328A5-D265-4F48-ACB7-1FB32DC4FF1B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05077-D1AA-4A56-817A-05EB64217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06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8"/>
          <p:cNvSpPr txBox="1">
            <a:spLocks/>
          </p:cNvSpPr>
          <p:nvPr/>
        </p:nvSpPr>
        <p:spPr bwMode="auto">
          <a:xfrm>
            <a:off x="4876800" y="4930775"/>
            <a:ext cx="2590800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en-US" altLang="en-US" sz="2000" dirty="0">
              <a:solidFill>
                <a:prstClr val="black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18" name="Title 3"/>
          <p:cNvSpPr txBox="1">
            <a:spLocks/>
          </p:cNvSpPr>
          <p:nvPr/>
        </p:nvSpPr>
        <p:spPr bwMode="auto">
          <a:xfrm>
            <a:off x="4648200" y="1693333"/>
            <a:ext cx="7239000" cy="216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4400" dirty="0"/>
              <a:t>What are </a:t>
            </a:r>
            <a:r>
              <a:rPr lang="en-US" sz="4400" dirty="0" smtClean="0"/>
              <a:t>standards? Development, use &amp; benefits explained</a:t>
            </a:r>
            <a:endParaRPr lang="en-US" altLang="en-US" sz="4000" dirty="0">
              <a:solidFill>
                <a:prstClr val="black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19" name="Text Placeholder 18"/>
          <p:cNvSpPr txBox="1">
            <a:spLocks/>
          </p:cNvSpPr>
          <p:nvPr/>
        </p:nvSpPr>
        <p:spPr bwMode="auto">
          <a:xfrm>
            <a:off x="4664413" y="4805427"/>
            <a:ext cx="6781800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000" dirty="0" smtClean="0">
                <a:solidFill>
                  <a:prstClr val="black"/>
                </a:solidFill>
                <a:latin typeface="Tw Cen MT Condensed" panose="020B0606020104020203" pitchFamily="34" charset="0"/>
              </a:rPr>
              <a:t>Jeffrey </a:t>
            </a:r>
            <a:r>
              <a:rPr lang="en-US" altLang="en-US" sz="2000" dirty="0">
                <a:solidFill>
                  <a:prstClr val="black"/>
                </a:solidFill>
                <a:latin typeface="Tw Cen MT Condensed" panose="020B0606020104020203" pitchFamily="34" charset="0"/>
              </a:rPr>
              <a:t>G. Weiss	       		Tyler G. Welti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dirty="0">
                <a:solidFill>
                  <a:prstClr val="black"/>
                </a:solidFill>
                <a:latin typeface="Tw Cen MT Condensed" panose="020B0606020104020203" pitchFamily="34" charset="0"/>
              </a:rPr>
              <a:t>Partner         		 	Counsel        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dirty="0">
                <a:solidFill>
                  <a:prstClr val="black"/>
                </a:solidFill>
                <a:latin typeface="Tw Cen MT Condensed" panose="020B0606020104020203" pitchFamily="34" charset="0"/>
              </a:rPr>
              <a:t>Venable LLP		    		Venable LLP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1800" dirty="0">
              <a:solidFill>
                <a:prstClr val="black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302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09169" y="0"/>
            <a:ext cx="9977640" cy="77893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Background on standards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70558" y="778933"/>
            <a:ext cx="11365134" cy="5723566"/>
          </a:xfrm>
        </p:spPr>
        <p:txBody>
          <a:bodyPr>
            <a:normAutofit fontScale="92500" lnSpcReduction="10000"/>
          </a:bodyPr>
          <a:lstStyle/>
          <a:p>
            <a:pPr marL="338138" indent="0">
              <a:buNone/>
            </a:pPr>
            <a:r>
              <a:rPr lang="en-US" sz="3200" b="1" u="sng" dirty="0"/>
              <a:t>Benefits of using international standards</a:t>
            </a:r>
          </a:p>
          <a:p>
            <a:pPr marL="338138" indent="0">
              <a:buNone/>
            </a:pPr>
            <a:endParaRPr lang="en-US" sz="1100" dirty="0"/>
          </a:p>
          <a:p>
            <a:r>
              <a:rPr lang="en-US" dirty="0"/>
              <a:t>International standards are more likely to be of higher technical quality because they are developed by a global pool of experts</a:t>
            </a:r>
          </a:p>
          <a:p>
            <a:endParaRPr lang="en-US" sz="800" dirty="0"/>
          </a:p>
          <a:p>
            <a:r>
              <a:rPr lang="en-US" dirty="0"/>
              <a:t>International standards are more likely to enjoy higher levels of stakeholder buy-in because they are developed in a multi-stakeholder environment through a consensus process</a:t>
            </a:r>
          </a:p>
          <a:p>
            <a:endParaRPr lang="en-US" sz="800" dirty="0"/>
          </a:p>
          <a:p>
            <a:r>
              <a:rPr lang="en-US" dirty="0"/>
              <a:t>International standards process is designed to take account of a balance of interests, including those of historically underrepresented and vulnerable segments of society</a:t>
            </a:r>
          </a:p>
          <a:p>
            <a:r>
              <a:rPr lang="en-US" dirty="0"/>
              <a:t>International standards can transform a market by providing trust/confidence to governments, market players, consumers that a new product has a sound scientific/technical basis, meets performance requirements, and has been validated by a </a:t>
            </a:r>
            <a:r>
              <a:rPr lang="en-US"/>
              <a:t>global consensus</a:t>
            </a:r>
            <a:endParaRPr lang="en-US" dirty="0"/>
          </a:p>
          <a:p>
            <a:endParaRPr lang="en-US" sz="3100" dirty="0"/>
          </a:p>
          <a:p>
            <a:pPr lvl="1"/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428697" y="6434767"/>
            <a:ext cx="606995" cy="365125"/>
          </a:xfrm>
        </p:spPr>
        <p:txBody>
          <a:bodyPr/>
          <a:lstStyle/>
          <a:p>
            <a:fld id="{3068B960-88A1-C74E-A5B4-1A8BD00E1087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10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81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09169" y="0"/>
            <a:ext cx="9977640" cy="77893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Background on standards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70558" y="778933"/>
            <a:ext cx="11365134" cy="5723566"/>
          </a:xfrm>
        </p:spPr>
        <p:txBody>
          <a:bodyPr>
            <a:normAutofit fontScale="92500" lnSpcReduction="20000"/>
          </a:bodyPr>
          <a:lstStyle/>
          <a:p>
            <a:pPr marL="338138" indent="0">
              <a:buNone/>
            </a:pPr>
            <a:r>
              <a:rPr lang="en-US" sz="3200" b="1" u="sng" dirty="0"/>
              <a:t>Risks of using standards</a:t>
            </a:r>
          </a:p>
          <a:p>
            <a:pPr marL="338138" indent="0">
              <a:buNone/>
            </a:pPr>
            <a:endParaRPr lang="en-US" sz="1100" dirty="0"/>
          </a:p>
          <a:p>
            <a:r>
              <a:rPr lang="en-US" dirty="0"/>
              <a:t>Risks related to standards themselves</a:t>
            </a:r>
          </a:p>
          <a:p>
            <a:pPr lvl="1"/>
            <a:r>
              <a:rPr lang="en-US" dirty="0"/>
              <a:t>Distorting markets by favoring one product over another</a:t>
            </a:r>
          </a:p>
          <a:p>
            <a:pPr lvl="1"/>
            <a:r>
              <a:rPr lang="en-US" dirty="0"/>
              <a:t>Inhibiting innovation by prescribing the only way of doing something</a:t>
            </a:r>
          </a:p>
          <a:p>
            <a:endParaRPr lang="en-US" sz="800" dirty="0"/>
          </a:p>
          <a:p>
            <a:r>
              <a:rPr lang="en-US" dirty="0"/>
              <a:t>Risks related to how standards are used by governments</a:t>
            </a:r>
          </a:p>
          <a:p>
            <a:pPr lvl="1"/>
            <a:r>
              <a:rPr lang="en-US" dirty="0"/>
              <a:t>Creating non-tariff barriers to trade </a:t>
            </a:r>
          </a:p>
          <a:p>
            <a:pPr lvl="1"/>
            <a:r>
              <a:rPr lang="en-US" dirty="0"/>
              <a:t>Increasing costs to businesses and decreasing competition</a:t>
            </a:r>
          </a:p>
          <a:p>
            <a:pPr lvl="1"/>
            <a:endParaRPr lang="en-US" sz="800" dirty="0"/>
          </a:p>
          <a:p>
            <a:r>
              <a:rPr lang="en-US" dirty="0"/>
              <a:t>IP and monopoly concerns</a:t>
            </a:r>
          </a:p>
          <a:p>
            <a:endParaRPr lang="en-US" sz="900" dirty="0"/>
          </a:p>
          <a:p>
            <a:r>
              <a:rPr lang="en-US" dirty="0"/>
              <a:t>Standards not working as intended </a:t>
            </a:r>
          </a:p>
          <a:p>
            <a:pPr lvl="1"/>
            <a:r>
              <a:rPr lang="en-US" dirty="0"/>
              <a:t>E.g. due to supply chain constraints, lack of global relevance, inappropriate adoption practices </a:t>
            </a:r>
          </a:p>
          <a:p>
            <a:pPr marL="457200" lvl="1" indent="0">
              <a:buNone/>
            </a:pPr>
            <a:endParaRPr lang="en-US" sz="9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are important tools available to manage these risks!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428697" y="6434767"/>
            <a:ext cx="606995" cy="365125"/>
          </a:xfrm>
        </p:spPr>
        <p:txBody>
          <a:bodyPr/>
          <a:lstStyle/>
          <a:p>
            <a:fld id="{3068B960-88A1-C74E-A5B4-1A8BD00E1087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11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368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09169" y="0"/>
            <a:ext cx="9977640" cy="77893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Background on standards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70558" y="778933"/>
            <a:ext cx="11365134" cy="5723566"/>
          </a:xfrm>
        </p:spPr>
        <p:txBody>
          <a:bodyPr>
            <a:normAutofit/>
          </a:bodyPr>
          <a:lstStyle/>
          <a:p>
            <a:pPr marL="338138" indent="0">
              <a:buNone/>
            </a:pPr>
            <a:r>
              <a:rPr lang="en-US" sz="3000" b="1" u="sng" dirty="0"/>
              <a:t>How are international standards used?</a:t>
            </a:r>
            <a:endParaRPr lang="en-US" sz="3000" dirty="0"/>
          </a:p>
          <a:p>
            <a:endParaRPr lang="en-US" sz="800" dirty="0"/>
          </a:p>
          <a:p>
            <a:r>
              <a:rPr lang="en-US" sz="3100" dirty="0"/>
              <a:t>Non-government actions</a:t>
            </a:r>
          </a:p>
          <a:p>
            <a:pPr lvl="1"/>
            <a:r>
              <a:rPr lang="en-US" sz="2600" dirty="0"/>
              <a:t>Used as the de facto basis for doing business in markets</a:t>
            </a:r>
          </a:p>
          <a:p>
            <a:pPr lvl="1"/>
            <a:r>
              <a:rPr lang="en-US" sz="2600" dirty="0"/>
              <a:t>2</a:t>
            </a:r>
            <a:r>
              <a:rPr lang="en-US" sz="2600" baseline="30000" dirty="0"/>
              <a:t>nd</a:t>
            </a:r>
            <a:r>
              <a:rPr lang="en-US" sz="2600" dirty="0"/>
              <a:t> and 3</a:t>
            </a:r>
            <a:r>
              <a:rPr lang="en-US" sz="2600" baseline="30000" dirty="0"/>
              <a:t>rd</a:t>
            </a:r>
            <a:r>
              <a:rPr lang="en-US" sz="2600" dirty="0"/>
              <a:t> party labeling/certification systems</a:t>
            </a:r>
          </a:p>
          <a:p>
            <a:pPr lvl="1"/>
            <a:endParaRPr lang="en-US" sz="800" dirty="0"/>
          </a:p>
          <a:p>
            <a:r>
              <a:rPr lang="en-US" sz="3100" dirty="0"/>
              <a:t>Governmental actions</a:t>
            </a:r>
          </a:p>
          <a:p>
            <a:pPr lvl="1"/>
            <a:r>
              <a:rPr lang="en-US" sz="2600" dirty="0"/>
              <a:t>Incorporated in laws, regulations, and other programs</a:t>
            </a:r>
          </a:p>
          <a:p>
            <a:pPr lvl="1"/>
            <a:r>
              <a:rPr lang="en-US" sz="2600" dirty="0"/>
              <a:t>Funding priorities/cost-sharing programs </a:t>
            </a:r>
          </a:p>
          <a:p>
            <a:pPr lvl="1"/>
            <a:r>
              <a:rPr lang="en-US" sz="2600" dirty="0"/>
              <a:t>Public procurement decisions </a:t>
            </a:r>
          </a:p>
          <a:p>
            <a:pPr lvl="1"/>
            <a:r>
              <a:rPr lang="en-US" sz="2600" dirty="0"/>
              <a:t>Incentive systems/tax breaks</a:t>
            </a:r>
          </a:p>
          <a:p>
            <a:pPr lvl="1"/>
            <a:r>
              <a:rPr lang="en-US" sz="2600" dirty="0"/>
              <a:t>Awareness campaigns</a:t>
            </a:r>
          </a:p>
          <a:p>
            <a:pPr lvl="1"/>
            <a:r>
              <a:rPr lang="en-US" sz="2600" dirty="0"/>
              <a:t>Codes of conduct for government employees</a:t>
            </a:r>
          </a:p>
          <a:p>
            <a:endParaRPr lang="en-US" sz="3100" dirty="0"/>
          </a:p>
          <a:p>
            <a:pPr lvl="1"/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428697" y="6434767"/>
            <a:ext cx="606995" cy="365125"/>
          </a:xfrm>
        </p:spPr>
        <p:txBody>
          <a:bodyPr/>
          <a:lstStyle/>
          <a:p>
            <a:fld id="{3068B960-88A1-C74E-A5B4-1A8BD00E1087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12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551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09169" y="0"/>
            <a:ext cx="9977640" cy="77893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Background on standards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70558" y="778933"/>
            <a:ext cx="11365134" cy="5723566"/>
          </a:xfrm>
        </p:spPr>
        <p:txBody>
          <a:bodyPr>
            <a:normAutofit lnSpcReduction="10000"/>
          </a:bodyPr>
          <a:lstStyle/>
          <a:p>
            <a:pPr marL="338138" indent="0">
              <a:buNone/>
            </a:pPr>
            <a:r>
              <a:rPr lang="en-US" sz="3000" b="1" u="sng" dirty="0"/>
              <a:t>How are international standards used?</a:t>
            </a:r>
            <a:endParaRPr lang="en-US" sz="3000" dirty="0"/>
          </a:p>
          <a:p>
            <a:endParaRPr lang="en-US" sz="800" dirty="0"/>
          </a:p>
          <a:p>
            <a:r>
              <a:rPr lang="en-US" sz="3100" dirty="0"/>
              <a:t>Conformity assessment, major types: c</a:t>
            </a:r>
            <a:r>
              <a:rPr lang="en-US" sz="2700" dirty="0"/>
              <a:t>ertification; testing; inspection; surveillance </a:t>
            </a:r>
          </a:p>
          <a:p>
            <a:pPr lvl="1"/>
            <a:r>
              <a:rPr lang="en-US" sz="2800" dirty="0"/>
              <a:t>Can be conducted by a first party (manufacturer); second party;  (purchaser/user); and/or a third party (labs, inspection bodies, certification bodies)</a:t>
            </a:r>
          </a:p>
          <a:p>
            <a:pPr lvl="1"/>
            <a:r>
              <a:rPr lang="en-US" sz="2800" dirty="0"/>
              <a:t>Can be done on their own, or in combinations (e.g., testing and 3</a:t>
            </a:r>
            <a:r>
              <a:rPr lang="en-US" sz="2800" baseline="30000" dirty="0"/>
              <a:t>rd</a:t>
            </a:r>
            <a:r>
              <a:rPr lang="en-US" sz="2800" dirty="0"/>
              <a:t> party certification)</a:t>
            </a:r>
          </a:p>
          <a:p>
            <a:pPr lvl="1"/>
            <a:endParaRPr lang="en-US" sz="800" dirty="0"/>
          </a:p>
          <a:p>
            <a:r>
              <a:rPr lang="en-US" sz="3100" dirty="0"/>
              <a:t>Conformity assessment bodies</a:t>
            </a:r>
          </a:p>
          <a:p>
            <a:pPr lvl="1"/>
            <a:r>
              <a:rPr lang="en-US" sz="2800" dirty="0"/>
              <a:t>Government approval required in some countries</a:t>
            </a:r>
          </a:p>
          <a:p>
            <a:pPr lvl="1"/>
            <a:endParaRPr lang="en-US" sz="800" dirty="0"/>
          </a:p>
          <a:p>
            <a:r>
              <a:rPr lang="en-US" sz="3100" dirty="0"/>
              <a:t>Maintenance</a:t>
            </a:r>
          </a:p>
          <a:p>
            <a:pPr lvl="1"/>
            <a:r>
              <a:rPr lang="en-US" sz="2800" dirty="0"/>
              <a:t>Need to review every five years</a:t>
            </a:r>
          </a:p>
          <a:p>
            <a:endParaRPr lang="en-US" sz="3500" dirty="0"/>
          </a:p>
          <a:p>
            <a:pPr lvl="1"/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428697" y="6434767"/>
            <a:ext cx="606995" cy="365125"/>
          </a:xfrm>
        </p:spPr>
        <p:txBody>
          <a:bodyPr/>
          <a:lstStyle/>
          <a:p>
            <a:fld id="{3068B960-88A1-C74E-A5B4-1A8BD00E1087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13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856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09169" y="0"/>
            <a:ext cx="9977640" cy="77893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Background on standards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70558" y="778933"/>
            <a:ext cx="11365134" cy="5723566"/>
          </a:xfrm>
        </p:spPr>
        <p:txBody>
          <a:bodyPr>
            <a:normAutofit fontScale="92500" lnSpcReduction="10000"/>
          </a:bodyPr>
          <a:lstStyle/>
          <a:p>
            <a:pPr marL="338138" indent="0">
              <a:buNone/>
            </a:pPr>
            <a:r>
              <a:rPr lang="en-US" sz="3000" b="1" u="sng" dirty="0"/>
              <a:t>How can the use of standards be encouraged?</a:t>
            </a:r>
            <a:endParaRPr lang="en-US" sz="3000" dirty="0"/>
          </a:p>
          <a:p>
            <a:endParaRPr lang="en-US" sz="800" dirty="0"/>
          </a:p>
          <a:p>
            <a:r>
              <a:rPr lang="en-US" sz="3100" dirty="0"/>
              <a:t>Financial incentives</a:t>
            </a:r>
          </a:p>
          <a:p>
            <a:pPr lvl="1"/>
            <a:r>
              <a:rPr lang="en-US" sz="2800" dirty="0"/>
              <a:t>From governments:  e.g., tax reductions, rebates, procurement decisions, funding</a:t>
            </a:r>
          </a:p>
          <a:p>
            <a:pPr lvl="1"/>
            <a:r>
              <a:rPr lang="en-US" sz="2800" dirty="0"/>
              <a:t>From non-governmental actors:  funding, competitions, awards</a:t>
            </a:r>
          </a:p>
          <a:p>
            <a:pPr lvl="1"/>
            <a:endParaRPr lang="en-US" sz="800" dirty="0"/>
          </a:p>
          <a:p>
            <a:r>
              <a:rPr lang="en-US" sz="3100" dirty="0"/>
              <a:t>Non-financial incentives </a:t>
            </a:r>
          </a:p>
          <a:p>
            <a:pPr lvl="1"/>
            <a:r>
              <a:rPr lang="en-US" sz="2800" dirty="0"/>
              <a:t>Voluntary labeling schemes (labels are a branding tool that can provide a competitive advantage in the marketplace)</a:t>
            </a:r>
          </a:p>
          <a:p>
            <a:pPr lvl="1"/>
            <a:endParaRPr lang="en-US" sz="800" dirty="0"/>
          </a:p>
          <a:p>
            <a:r>
              <a:rPr lang="en-US" sz="3100" dirty="0"/>
              <a:t>Technical assistance/capacity building</a:t>
            </a:r>
          </a:p>
          <a:p>
            <a:endParaRPr lang="en-US" sz="900" dirty="0"/>
          </a:p>
          <a:p>
            <a:r>
              <a:rPr lang="en-US" sz="3100" dirty="0"/>
              <a:t>Obtaining stakeholder buy-in (e.g., public awareness campaigns, workshops, use of international standard)</a:t>
            </a:r>
          </a:p>
          <a:p>
            <a:endParaRPr lang="en-US" sz="3500" dirty="0"/>
          </a:p>
          <a:p>
            <a:pPr lvl="1"/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428697" y="6434767"/>
            <a:ext cx="606995" cy="365125"/>
          </a:xfrm>
        </p:spPr>
        <p:txBody>
          <a:bodyPr/>
          <a:lstStyle/>
          <a:p>
            <a:fld id="{3068B960-88A1-C74E-A5B4-1A8BD00E1087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14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731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1690159"/>
            <a:ext cx="10363200" cy="1470025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Background </a:t>
            </a:r>
            <a:r>
              <a:rPr lang="en-US" sz="4000" b="1" dirty="0"/>
              <a:t>on the development and </a:t>
            </a:r>
            <a:br>
              <a:rPr lang="en-US" sz="4000" b="1" dirty="0"/>
            </a:br>
            <a:r>
              <a:rPr lang="en-US" sz="4000" b="1" dirty="0"/>
              <a:t>use of standards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3068B960-88A1-C74E-A5B4-1A8BD00E1087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2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9472" y="3319033"/>
            <a:ext cx="5253053" cy="267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479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09169" y="0"/>
            <a:ext cx="9977640" cy="77893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Background on standards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70558" y="778933"/>
            <a:ext cx="11054861" cy="6316134"/>
          </a:xfrm>
        </p:spPr>
        <p:txBody>
          <a:bodyPr>
            <a:normAutofit fontScale="92500" lnSpcReduction="10000"/>
          </a:bodyPr>
          <a:lstStyle/>
          <a:p>
            <a:pPr marL="338138" indent="0">
              <a:buNone/>
            </a:pPr>
            <a:r>
              <a:rPr lang="en-US" sz="3200" b="1" u="sng" dirty="0"/>
              <a:t>What are standards?</a:t>
            </a:r>
          </a:p>
          <a:p>
            <a:pPr marL="338138" indent="0">
              <a:buNone/>
            </a:pPr>
            <a:endParaRPr lang="en-US" sz="1100" dirty="0"/>
          </a:p>
          <a:p>
            <a:r>
              <a:rPr lang="en-US" dirty="0"/>
              <a:t>ISO/IEC</a:t>
            </a:r>
          </a:p>
          <a:p>
            <a:pPr lvl="1"/>
            <a:r>
              <a:rPr lang="en-US" dirty="0"/>
              <a:t>A “document, established by consensus and approved by a recognized body, that provides, for common and repeated use, rules, guidelines or characteristics for activities or their results, aimed at the achievement of the optimum degree of order in a given context”</a:t>
            </a:r>
          </a:p>
          <a:p>
            <a:pPr lvl="1"/>
            <a:endParaRPr lang="en-US" sz="900" dirty="0"/>
          </a:p>
          <a:p>
            <a:r>
              <a:rPr lang="en-US" dirty="0"/>
              <a:t>Office of Management and Budget’s Circular A-119 </a:t>
            </a:r>
          </a:p>
          <a:p>
            <a:pPr lvl="1"/>
            <a:r>
              <a:rPr lang="en-US" dirty="0"/>
              <a:t>C</a:t>
            </a:r>
            <a:r>
              <a:rPr lang="x-none" dirty="0"/>
              <a:t>ommon and repeated use of rules, conditions, guidelines or characteristics for products </a:t>
            </a:r>
            <a:r>
              <a:rPr lang="en-US" dirty="0"/>
              <a:t>/ </a:t>
            </a:r>
            <a:r>
              <a:rPr lang="x-none" dirty="0"/>
              <a:t>practices;</a:t>
            </a:r>
            <a:endParaRPr lang="en-US" dirty="0"/>
          </a:p>
          <a:p>
            <a:pPr lvl="1"/>
            <a:r>
              <a:rPr lang="en-US" dirty="0"/>
              <a:t>T</a:t>
            </a:r>
            <a:r>
              <a:rPr lang="x-none" dirty="0"/>
              <a:t>he definition of terms; classification of components; delineation of procedures; specification of dimensions, materials, performance, designs, or operations; measurement of quality and quantity in describing materials, processes, products, systems, services, or practices; test methods and sampling procedures; formats for information and communication exchange; or descriptions of fit and</a:t>
            </a:r>
            <a:r>
              <a:rPr lang="en-US" dirty="0"/>
              <a:t> </a:t>
            </a:r>
            <a:r>
              <a:rPr lang="x-none" dirty="0"/>
              <a:t>measurements of size or strength; and</a:t>
            </a:r>
            <a:endParaRPr lang="en-US" dirty="0"/>
          </a:p>
          <a:p>
            <a:pPr lvl="1"/>
            <a:r>
              <a:rPr lang="en-US" dirty="0"/>
              <a:t>Terminology, symbols, packaging, marking or labeling requirements as they apply to a product, process, or production method.</a:t>
            </a:r>
          </a:p>
          <a:p>
            <a:endParaRPr lang="en-US" sz="3100" dirty="0"/>
          </a:p>
          <a:p>
            <a:pPr marL="971550" lvl="1" indent="-514350">
              <a:buFont typeface="+mj-lt"/>
              <a:buAutoNum type="alphaLcPeriod"/>
            </a:pPr>
            <a:endParaRPr lang="en-US" sz="3100" dirty="0"/>
          </a:p>
          <a:p>
            <a:pPr lvl="1"/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428697" y="6434767"/>
            <a:ext cx="606995" cy="365125"/>
          </a:xfrm>
        </p:spPr>
        <p:txBody>
          <a:bodyPr/>
          <a:lstStyle/>
          <a:p>
            <a:fld id="{3068B960-88A1-C74E-A5B4-1A8BD00E1087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3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327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09169" y="0"/>
            <a:ext cx="9977640" cy="77893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Background on standards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70558" y="778933"/>
            <a:ext cx="11054861" cy="5723566"/>
          </a:xfrm>
        </p:spPr>
        <p:txBody>
          <a:bodyPr>
            <a:normAutofit lnSpcReduction="10000"/>
          </a:bodyPr>
          <a:lstStyle/>
          <a:p>
            <a:pPr marL="338138" indent="0">
              <a:buNone/>
            </a:pPr>
            <a:r>
              <a:rPr lang="en-US" sz="3200" b="1" u="sng" dirty="0"/>
              <a:t>What types of standards are there?</a:t>
            </a:r>
          </a:p>
          <a:p>
            <a:pPr marL="338138" indent="0">
              <a:buNone/>
            </a:pPr>
            <a:endParaRPr lang="en-US" sz="1100" dirty="0"/>
          </a:p>
          <a:p>
            <a:r>
              <a:rPr lang="en-US" dirty="0"/>
              <a:t>Performance standard</a:t>
            </a:r>
          </a:p>
          <a:p>
            <a:pPr lvl="1"/>
            <a:r>
              <a:rPr lang="en-US" dirty="0"/>
              <a:t>Stated in terms of required results with criteria for verifying compliance, and does not specify required methods for achieving the results</a:t>
            </a:r>
          </a:p>
          <a:p>
            <a:r>
              <a:rPr lang="en-US" dirty="0"/>
              <a:t>Design or prescriptive standard</a:t>
            </a:r>
          </a:p>
          <a:p>
            <a:pPr lvl="1"/>
            <a:r>
              <a:rPr lang="en-US" dirty="0"/>
              <a:t>Specifies design requirements, such as materials to be used, how a requirement is to be achieved, or how an item is to be made</a:t>
            </a:r>
          </a:p>
          <a:p>
            <a:r>
              <a:rPr lang="en-US" dirty="0"/>
              <a:t>Non-consensus standard</a:t>
            </a:r>
          </a:p>
          <a:p>
            <a:pPr lvl="1"/>
            <a:r>
              <a:rPr lang="en-US" dirty="0"/>
              <a:t>Includes industry and company standards and “government-unique standards” that are not developed through a full consensus process</a:t>
            </a:r>
          </a:p>
          <a:p>
            <a:r>
              <a:rPr lang="en-US" dirty="0"/>
              <a:t>Voluntary consensus standard</a:t>
            </a:r>
          </a:p>
          <a:p>
            <a:pPr lvl="1"/>
            <a:r>
              <a:rPr lang="en-US" dirty="0"/>
              <a:t>Developed in a specifically defined open and fair environment with general agreement by stakeholders (OMB Circular A-119, NTTAA)</a:t>
            </a:r>
          </a:p>
          <a:p>
            <a:pPr marL="0" indent="0">
              <a:buNone/>
            </a:pPr>
            <a:endParaRPr lang="en-US" sz="3100" dirty="0"/>
          </a:p>
          <a:p>
            <a:pPr marL="971550" lvl="1" indent="-514350">
              <a:buFont typeface="+mj-lt"/>
              <a:buAutoNum type="alphaLcPeriod"/>
            </a:pPr>
            <a:endParaRPr lang="en-US" sz="3100" dirty="0"/>
          </a:p>
          <a:p>
            <a:pPr lvl="1"/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428697" y="6434767"/>
            <a:ext cx="606995" cy="365125"/>
          </a:xfrm>
        </p:spPr>
        <p:txBody>
          <a:bodyPr/>
          <a:lstStyle/>
          <a:p>
            <a:fld id="{3068B960-88A1-C74E-A5B4-1A8BD00E1087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4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365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09169" y="0"/>
            <a:ext cx="9977640" cy="77893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Background on standards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70558" y="778933"/>
            <a:ext cx="11365134" cy="5723566"/>
          </a:xfrm>
        </p:spPr>
        <p:txBody>
          <a:bodyPr>
            <a:normAutofit lnSpcReduction="10000"/>
          </a:bodyPr>
          <a:lstStyle/>
          <a:p>
            <a:pPr marL="338138" indent="0">
              <a:buNone/>
            </a:pPr>
            <a:r>
              <a:rPr lang="en-US" sz="3200" b="1" u="sng" dirty="0"/>
              <a:t>International standards and world trade</a:t>
            </a:r>
          </a:p>
          <a:p>
            <a:pPr marL="338138" indent="0">
              <a:buNone/>
            </a:pPr>
            <a:endParaRPr lang="en-US" sz="1100" dirty="0"/>
          </a:p>
          <a:p>
            <a:r>
              <a:rPr lang="en-US" dirty="0"/>
              <a:t>The WTO’s Agreement on Technical Barriers to Trade (TBT) exists to ensure technical regulations, standards, and conformity assessment procedures do not create unnecessary obstacles to international trade</a:t>
            </a:r>
          </a:p>
          <a:p>
            <a:endParaRPr lang="en-US" sz="800" dirty="0"/>
          </a:p>
          <a:p>
            <a:r>
              <a:rPr lang="en-US" dirty="0"/>
              <a:t>The TBT Agreement recognizes that “international standards” can improve the efﬁciency of production and international trade</a:t>
            </a:r>
          </a:p>
          <a:p>
            <a:pPr lvl="1"/>
            <a:r>
              <a:rPr lang="en-US" dirty="0"/>
              <a:t>International standards, which are a subset of voluntary consensus standards, represent global consensus</a:t>
            </a:r>
            <a:r>
              <a:rPr lang="en-US" b="1" dirty="0"/>
              <a:t> </a:t>
            </a:r>
            <a:r>
              <a:rPr lang="en-US" dirty="0"/>
              <a:t>on a solution to an issue</a:t>
            </a:r>
          </a:p>
          <a:p>
            <a:pPr lvl="1"/>
            <a:endParaRPr lang="en-US" sz="900" dirty="0"/>
          </a:p>
          <a:p>
            <a:r>
              <a:rPr lang="en-US" dirty="0"/>
              <a:t>Two important WTO documents</a:t>
            </a:r>
          </a:p>
          <a:p>
            <a:pPr lvl="1"/>
            <a:r>
              <a:rPr lang="en-US" dirty="0"/>
              <a:t>WTO Committee on Technical Barriers to Trade’s six principles for international standards development</a:t>
            </a:r>
          </a:p>
          <a:p>
            <a:pPr lvl="1"/>
            <a:r>
              <a:rPr lang="en-US" dirty="0"/>
              <a:t>Annex 3 of the WTO/TBT Agreement – the Code of Good Practice for the Preparation, Adoption and Application of Standards</a:t>
            </a:r>
          </a:p>
          <a:p>
            <a:pPr marL="971550" lvl="1" indent="-514350">
              <a:buFont typeface="+mj-lt"/>
              <a:buAutoNum type="alphaLcPeriod"/>
            </a:pPr>
            <a:endParaRPr lang="en-US" sz="3100" dirty="0"/>
          </a:p>
          <a:p>
            <a:pPr lvl="1"/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428697" y="6434767"/>
            <a:ext cx="606995" cy="365125"/>
          </a:xfrm>
        </p:spPr>
        <p:txBody>
          <a:bodyPr/>
          <a:lstStyle/>
          <a:p>
            <a:fld id="{3068B960-88A1-C74E-A5B4-1A8BD00E1087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5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841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09169" y="0"/>
            <a:ext cx="9977640" cy="77893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Background on standards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70558" y="778933"/>
            <a:ext cx="11365134" cy="5723566"/>
          </a:xfrm>
        </p:spPr>
        <p:txBody>
          <a:bodyPr>
            <a:normAutofit/>
          </a:bodyPr>
          <a:lstStyle/>
          <a:p>
            <a:pPr marL="338138" indent="0">
              <a:buNone/>
            </a:pPr>
            <a:r>
              <a:rPr lang="en-US" sz="3200" b="1" u="sng" dirty="0"/>
              <a:t>Who developed ISO 30500?</a:t>
            </a:r>
          </a:p>
          <a:p>
            <a:pPr marL="338138" indent="0">
              <a:buNone/>
            </a:pPr>
            <a:endParaRPr lang="en-US" sz="1100" dirty="0"/>
          </a:p>
          <a:p>
            <a:r>
              <a:rPr lang="en-US" dirty="0"/>
              <a:t>ISO is a non-governmental standard-setting body based in Geneva, Switzerland </a:t>
            </a:r>
          </a:p>
          <a:p>
            <a:endParaRPr lang="en-US" sz="800" dirty="0"/>
          </a:p>
          <a:p>
            <a:r>
              <a:rPr lang="en-US" dirty="0"/>
              <a:t>Comprised of the national standards organizations of its 162 member countries</a:t>
            </a:r>
          </a:p>
          <a:p>
            <a:endParaRPr lang="en-US" sz="800" dirty="0"/>
          </a:p>
          <a:p>
            <a:r>
              <a:rPr lang="en-US" dirty="0"/>
              <a:t>Published over 22,000 international standards and related documents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/>
              <a:t>ISO 30500 was developed by a technical committee 					 with 32 participating member countries and 								   16 observing member countries </a:t>
            </a:r>
          </a:p>
          <a:p>
            <a:pPr lvl="1"/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428697" y="6434767"/>
            <a:ext cx="606995" cy="365125"/>
          </a:xfrm>
        </p:spPr>
        <p:txBody>
          <a:bodyPr/>
          <a:lstStyle/>
          <a:p>
            <a:fld id="{3068B960-88A1-C74E-A5B4-1A8BD00E1087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6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267" y="4910667"/>
            <a:ext cx="2353733" cy="195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213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09169" y="0"/>
            <a:ext cx="9977640" cy="77893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Background on standards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70558" y="778933"/>
            <a:ext cx="11365134" cy="5723566"/>
          </a:xfrm>
        </p:spPr>
        <p:txBody>
          <a:bodyPr>
            <a:normAutofit/>
          </a:bodyPr>
          <a:lstStyle/>
          <a:p>
            <a:pPr marL="338138" indent="0">
              <a:buNone/>
            </a:pPr>
            <a:r>
              <a:rPr lang="en-US" sz="3200" b="1" u="sng" dirty="0"/>
              <a:t>How does ISO develop standards?</a:t>
            </a:r>
          </a:p>
          <a:p>
            <a:pPr marL="338138" indent="0">
              <a:buNone/>
            </a:pPr>
            <a:endParaRPr lang="en-US" sz="1100" dirty="0"/>
          </a:p>
          <a:p>
            <a:r>
              <a:rPr lang="en-US" dirty="0"/>
              <a:t>ISO’s 4 principles on standards development—standards should be:</a:t>
            </a:r>
          </a:p>
          <a:p>
            <a:pPr lvl="1"/>
            <a:r>
              <a:rPr lang="en-US" dirty="0"/>
              <a:t>Proposed in response to a need in the market</a:t>
            </a:r>
          </a:p>
          <a:p>
            <a:pPr lvl="1"/>
            <a:r>
              <a:rPr lang="en-US" dirty="0"/>
              <a:t>Based on global expert opinion</a:t>
            </a:r>
          </a:p>
          <a:p>
            <a:pPr lvl="1"/>
            <a:r>
              <a:rPr lang="en-US" dirty="0"/>
              <a:t>Developed through a multi-stakeholder process</a:t>
            </a:r>
          </a:p>
          <a:p>
            <a:pPr lvl="1"/>
            <a:r>
              <a:rPr lang="en-US" dirty="0"/>
              <a:t>Based on consensus</a:t>
            </a:r>
          </a:p>
          <a:p>
            <a:pPr lvl="1"/>
            <a:endParaRPr lang="en-US" sz="800" dirty="0"/>
          </a:p>
          <a:p>
            <a:r>
              <a:rPr lang="en-US" dirty="0"/>
              <a:t>ISO Common Patent Policy</a:t>
            </a:r>
          </a:p>
          <a:p>
            <a:pPr lvl="1"/>
            <a:r>
              <a:rPr lang="en-US" dirty="0"/>
              <a:t>Requires any party participating in ISO’s activities to disclose any known patents or pending patent applications essential to standards</a:t>
            </a:r>
          </a:p>
          <a:p>
            <a:pPr lvl="1"/>
            <a:r>
              <a:rPr lang="en-US" dirty="0"/>
              <a:t>Patent holders must decide to license on a nondiscriminatory basis or not grant a license. </a:t>
            </a:r>
          </a:p>
          <a:p>
            <a:endParaRPr lang="en-US" sz="3100" dirty="0"/>
          </a:p>
          <a:p>
            <a:pPr lvl="1"/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428697" y="6434767"/>
            <a:ext cx="606995" cy="365125"/>
          </a:xfrm>
        </p:spPr>
        <p:txBody>
          <a:bodyPr/>
          <a:lstStyle/>
          <a:p>
            <a:fld id="{3068B960-88A1-C74E-A5B4-1A8BD00E1087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7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354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09169" y="0"/>
            <a:ext cx="9977640" cy="77893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Background on standards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760499" y="914399"/>
            <a:ext cx="11365134" cy="5520368"/>
          </a:xfrm>
        </p:spPr>
        <p:txBody>
          <a:bodyPr>
            <a:normAutofit lnSpcReduction="10000"/>
          </a:bodyPr>
          <a:lstStyle/>
          <a:p>
            <a:pPr marL="338138" indent="0">
              <a:buNone/>
            </a:pPr>
            <a:r>
              <a:rPr lang="en-US" sz="3200" b="1" u="sng" dirty="0"/>
              <a:t>How does ISO develop standards?</a:t>
            </a:r>
          </a:p>
          <a:p>
            <a:pPr marL="338138" indent="0">
              <a:buNone/>
            </a:pPr>
            <a:endParaRPr lang="en-US" sz="11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The process is designed to be consistent with the TBT Agreement and the six principles:</a:t>
            </a:r>
            <a:endParaRPr lang="en-US" sz="3500" dirty="0"/>
          </a:p>
          <a:p>
            <a:pPr lvl="2"/>
            <a:r>
              <a:rPr lang="en-US" dirty="0"/>
              <a:t>Transparency</a:t>
            </a:r>
          </a:p>
          <a:p>
            <a:pPr lvl="2"/>
            <a:r>
              <a:rPr lang="en-US" dirty="0"/>
              <a:t>Openness</a:t>
            </a:r>
          </a:p>
          <a:p>
            <a:pPr lvl="2"/>
            <a:r>
              <a:rPr lang="en-US" dirty="0"/>
              <a:t>Impartiality and consensus </a:t>
            </a:r>
          </a:p>
          <a:p>
            <a:pPr lvl="2"/>
            <a:endParaRPr lang="en-US" dirty="0"/>
          </a:p>
          <a:p>
            <a:pPr lvl="1"/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428697" y="6434767"/>
            <a:ext cx="606995" cy="365125"/>
          </a:xfrm>
        </p:spPr>
        <p:txBody>
          <a:bodyPr/>
          <a:lstStyle/>
          <a:p>
            <a:fld id="{3068B960-88A1-C74E-A5B4-1A8BD00E1087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8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169" y="1557866"/>
            <a:ext cx="9220744" cy="155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300" y="3138802"/>
            <a:ext cx="4965962" cy="575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964267" y="2252133"/>
            <a:ext cx="12788371" cy="886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964267" y="3509433"/>
            <a:ext cx="12788371" cy="886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Content Placeholder 9"/>
          <p:cNvSpPr txBox="1">
            <a:spLocks/>
          </p:cNvSpPr>
          <p:nvPr/>
        </p:nvSpPr>
        <p:spPr>
          <a:xfrm>
            <a:off x="4570499" y="5147832"/>
            <a:ext cx="5335501" cy="1422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 kern="12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2400" kern="12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 marL="1143000" indent="-2286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 marL="1600200" indent="-2286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800" kern="12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 marL="2057400" indent="-2286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»"/>
              <a:defRPr sz="1800" kern="12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dirty="0">
                <a:solidFill>
                  <a:prstClr val="black"/>
                </a:solidFill>
              </a:rPr>
              <a:t>Effectiveness and relevance 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Coherence 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Development dimension</a:t>
            </a:r>
          </a:p>
          <a:p>
            <a:pPr lvl="2"/>
            <a:endParaRPr lang="en-US" dirty="0">
              <a:solidFill>
                <a:prstClr val="black"/>
              </a:solidFill>
            </a:endParaRPr>
          </a:p>
          <a:p>
            <a:pPr lvl="1"/>
            <a:endParaRPr lang="en-US" sz="3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698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09169" y="0"/>
            <a:ext cx="9977640" cy="77893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Background on standards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70558" y="778933"/>
            <a:ext cx="11365134" cy="5723566"/>
          </a:xfrm>
        </p:spPr>
        <p:txBody>
          <a:bodyPr>
            <a:normAutofit/>
          </a:bodyPr>
          <a:lstStyle/>
          <a:p>
            <a:pPr marL="338138" indent="0">
              <a:buNone/>
            </a:pPr>
            <a:r>
              <a:rPr lang="en-US" sz="3200" b="1" u="sng" dirty="0"/>
              <a:t>Benefits of using international standards</a:t>
            </a:r>
          </a:p>
          <a:p>
            <a:pPr marL="338138" indent="0">
              <a:buNone/>
            </a:pPr>
            <a:endParaRPr lang="en-US" sz="1100" dirty="0"/>
          </a:p>
          <a:p>
            <a:r>
              <a:rPr lang="en-US" dirty="0"/>
              <a:t>Standards reduce costs in the public and private sectors</a:t>
            </a:r>
          </a:p>
          <a:p>
            <a:pPr lvl="1"/>
            <a:r>
              <a:rPr lang="en-US" dirty="0"/>
              <a:t>Help policy makers save time and money in addressing a particular policy issue </a:t>
            </a:r>
          </a:p>
          <a:p>
            <a:pPr lvl="1"/>
            <a:r>
              <a:rPr lang="en-US" dirty="0"/>
              <a:t>Improve public sector performance, including with respect to public procurement</a:t>
            </a:r>
          </a:p>
          <a:p>
            <a:pPr lvl="1"/>
            <a:r>
              <a:rPr lang="en-US" dirty="0"/>
              <a:t>Allow products to be supplied and used across different markets, reducing market inefficiencies and facilitating regulatory compliance</a:t>
            </a:r>
          </a:p>
          <a:p>
            <a:pPr lvl="1"/>
            <a:endParaRPr lang="en-US" sz="900" dirty="0"/>
          </a:p>
          <a:p>
            <a:r>
              <a:rPr lang="en-US" dirty="0"/>
              <a:t>Standards facilitate trade, commerce, and innovation</a:t>
            </a:r>
          </a:p>
          <a:p>
            <a:pPr lvl="1"/>
            <a:r>
              <a:rPr lang="en-US" dirty="0"/>
              <a:t>Reduce incidence of unnecessary obstacles to trade</a:t>
            </a:r>
          </a:p>
          <a:p>
            <a:pPr lvl="1"/>
            <a:r>
              <a:rPr lang="en-US" dirty="0"/>
              <a:t>Incentivize innovation, particularly where performance-based</a:t>
            </a:r>
          </a:p>
          <a:p>
            <a:pPr lvl="1"/>
            <a:r>
              <a:rPr lang="en-US" dirty="0"/>
              <a:t>Compliance can be demonstrated through the use of </a:t>
            </a:r>
            <a:r>
              <a:rPr lang="en-US" b="1" dirty="0"/>
              <a:t>conformity assessment </a:t>
            </a:r>
            <a:r>
              <a:rPr lang="en-US" dirty="0"/>
              <a:t>to enhance confidence and trust</a:t>
            </a:r>
          </a:p>
          <a:p>
            <a:endParaRPr lang="en-US" sz="3100" dirty="0"/>
          </a:p>
          <a:p>
            <a:pPr lvl="1"/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428697" y="6434767"/>
            <a:ext cx="606995" cy="365125"/>
          </a:xfrm>
        </p:spPr>
        <p:txBody>
          <a:bodyPr/>
          <a:lstStyle/>
          <a:p>
            <a:fld id="{3068B960-88A1-C74E-A5B4-1A8BD00E1087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9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003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1165</Words>
  <Application>Microsoft Office PowerPoint</Application>
  <PresentationFormat>Widescreen</PresentationFormat>
  <Paragraphs>168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Ebrima</vt:lpstr>
      <vt:lpstr>Tw Cen MT Condensed</vt:lpstr>
      <vt:lpstr>Office Theme</vt:lpstr>
      <vt:lpstr>PowerPoint Presentation</vt:lpstr>
      <vt:lpstr>Background on the development and  use of standards </vt:lpstr>
      <vt:lpstr>Background on standards</vt:lpstr>
      <vt:lpstr>Background on standards</vt:lpstr>
      <vt:lpstr>Background on standards</vt:lpstr>
      <vt:lpstr>Background on standards</vt:lpstr>
      <vt:lpstr>Background on standards</vt:lpstr>
      <vt:lpstr>Background on standards</vt:lpstr>
      <vt:lpstr>Background on standards</vt:lpstr>
      <vt:lpstr>Background on standards</vt:lpstr>
      <vt:lpstr>Background on standards</vt:lpstr>
      <vt:lpstr>Background on standards</vt:lpstr>
      <vt:lpstr>Background on standards</vt:lpstr>
      <vt:lpstr>Background on standards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Comer</dc:creator>
  <cp:lastModifiedBy>Irina Kiselyer</cp:lastModifiedBy>
  <cp:revision>1</cp:revision>
  <dcterms:created xsi:type="dcterms:W3CDTF">2020-04-30T17:59:08Z</dcterms:created>
  <dcterms:modified xsi:type="dcterms:W3CDTF">2020-06-11T17:49:07Z</dcterms:modified>
</cp:coreProperties>
</file>