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70"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rtl="0">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C2E4"/>
    <a:srgbClr val="FFDE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49" d="100"/>
          <a:sy n="49" d="100"/>
        </p:scale>
        <p:origin x="72" y="78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AB9C3F79-A91F-4BBD-A3B1-807DE736FECF}" type="datetimeFigureOut">
              <a:rPr lang="en-US" smtClean="0"/>
              <a:t>7/3/2020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48963A-329D-45EB-B621-7E1E78463DC8}" type="slidenum">
              <a:rPr lang="en-US" smtClean="0"/>
              <a:t>‹#›</a:t>
            </a:fld>
            <a:endParaRPr lang="en-US"/>
          </a:p>
        </p:txBody>
      </p:sp>
    </p:spTree>
    <p:extLst>
      <p:ext uri="{BB962C8B-B14F-4D97-AF65-F5344CB8AC3E}">
        <p14:creationId xmlns:p14="http://schemas.microsoft.com/office/powerpoint/2010/main" val="17785895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33960481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317330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7421115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6580069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2112360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2217908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1189592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345942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p>
        </p:txBody>
      </p:sp>
    </p:spTree>
    <p:extLst>
      <p:ext uri="{BB962C8B-B14F-4D97-AF65-F5344CB8AC3E}">
        <p14:creationId xmlns:p14="http://schemas.microsoft.com/office/powerpoint/2010/main" val="83687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2178319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404299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3816725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971005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US" dirty="0"/>
          </a:p>
        </p:txBody>
      </p:sp>
      <p:sp>
        <p:nvSpPr>
          <p:cNvPr id="4" name="Slide Number Placeholder 3"/>
          <p:cNvSpPr>
            <a:spLocks noGrp="1"/>
          </p:cNvSpPr>
          <p:nvPr>
            <p:ph type="sldNum" sz="quarter" idx="10"/>
          </p:nvPr>
        </p:nvSpPr>
        <p:spPr/>
        <p:txBody>
          <a:bodyPr rtlCol="0"/>
          <a:lstStyle/>
          <a:p>
            <a:pPr rtl="0"/>
            <a:endParaRPr lang="en-US">
              <a:solidFill>
                <a:prstClr val="black"/>
              </a:solidFill>
            </a:endParaRPr>
          </a:p>
        </p:txBody>
      </p:sp>
    </p:spTree>
    <p:extLst>
      <p:ext uri="{BB962C8B-B14F-4D97-AF65-F5344CB8AC3E}">
        <p14:creationId xmlns:p14="http://schemas.microsoft.com/office/powerpoint/2010/main" val="1378631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rtlCol="0" anchor="b"/>
          <a:lstStyle>
            <a:lvl1pPr algn="ctr">
              <a:defRPr sz="6000"/>
            </a:lvl1pPr>
          </a:lstStyle>
          <a:p>
            <a:pPr rtl="0"/>
            <a:r>
              <a:rPr lang="zh-cn"/>
              <a:t>Click to edit Master title style</a:t>
            </a:r>
          </a:p>
        </p:txBody>
      </p:sp>
      <p:sp>
        <p:nvSpPr>
          <p:cNvPr id="3" name="Subtitle 2"/>
          <p:cNvSpPr>
            <a:spLocks noGrp="1"/>
          </p:cNvSpPr>
          <p:nvPr>
            <p:ph type="subTitle" idx="1"/>
          </p:nvPr>
        </p:nvSpPr>
        <p:spPr>
          <a:xfrm>
            <a:off x="1524000" y="3602038"/>
            <a:ext cx="9144000" cy="1655762"/>
          </a:xfrm>
        </p:spPr>
        <p:txBody>
          <a:bodyPr rtlCol="0"/>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t>Click to edit Master subtitle style</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099014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cn"/>
              <a:t>Click to edit Master title style</a:t>
            </a:r>
          </a:p>
        </p:txBody>
      </p:sp>
      <p:sp>
        <p:nvSpPr>
          <p:cNvPr id="3" name="Vertical Text Placeholder 2"/>
          <p:cNvSpPr>
            <a:spLocks noGrp="1"/>
          </p:cNvSpPr>
          <p:nvPr>
            <p:ph type="body" orient="vert" idx="1"/>
          </p:nvPr>
        </p:nvSpPr>
        <p:spPr/>
        <p:txBody>
          <a:bodyPr vert="eaVert"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158252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rtlCol="0"/>
          <a:lstStyle/>
          <a:p>
            <a:pPr rtl="0"/>
            <a:r>
              <a:rPr lang="zh-cn"/>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913190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10" name="Freeform 9"/>
          <p:cNvSpPr/>
          <p:nvPr userDrawn="1"/>
        </p:nvSpPr>
        <p:spPr>
          <a:xfrm>
            <a:off x="-14946" y="0"/>
            <a:ext cx="4475284" cy="4835769"/>
          </a:xfrm>
          <a:custGeom>
            <a:avLst/>
            <a:gdLst>
              <a:gd name="connsiteX0" fmla="*/ 17584 w 4475284"/>
              <a:gd name="connsiteY0" fmla="*/ 0 h 4835769"/>
              <a:gd name="connsiteX1" fmla="*/ 0 w 4475284"/>
              <a:gd name="connsiteY1" fmla="*/ 4835769 h 4835769"/>
              <a:gd name="connsiteX2" fmla="*/ 2321169 w 4475284"/>
              <a:gd name="connsiteY2" fmla="*/ 4835769 h 4835769"/>
              <a:gd name="connsiteX3" fmla="*/ 4475284 w 4475284"/>
              <a:gd name="connsiteY3" fmla="*/ 0 h 4835769"/>
              <a:gd name="connsiteX4" fmla="*/ 17584 w 4475284"/>
              <a:gd name="connsiteY4" fmla="*/ 0 h 48357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5284" h="4835769">
                <a:moveTo>
                  <a:pt x="17584" y="0"/>
                </a:moveTo>
                <a:cubicBezTo>
                  <a:pt x="11723" y="1611923"/>
                  <a:pt x="5861" y="3223846"/>
                  <a:pt x="0" y="4835769"/>
                </a:cubicBezTo>
                <a:lnTo>
                  <a:pt x="2321169" y="4835769"/>
                </a:lnTo>
                <a:lnTo>
                  <a:pt x="4475284" y="0"/>
                </a:lnTo>
                <a:lnTo>
                  <a:pt x="17584" y="0"/>
                </a:lnTo>
                <a:close/>
              </a:path>
            </a:pathLst>
          </a:cu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rtl="0"/>
            <a:endParaRPr lang="en-US"/>
          </a:p>
        </p:txBody>
      </p:sp>
      <p:pic>
        <p:nvPicPr>
          <p:cNvPr id="14" name="Picture 13" descr="001Cwrap_final_greenF.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653"/>
            <a:ext cx="5386261" cy="6858000"/>
          </a:xfrm>
          <a:prstGeom prst="rect">
            <a:avLst/>
          </a:prstGeom>
        </p:spPr>
      </p:pic>
      <p:sp>
        <p:nvSpPr>
          <p:cNvPr id="5" name="Footer Placeholder 4"/>
          <p:cNvSpPr>
            <a:spLocks noGrp="1"/>
          </p:cNvSpPr>
          <p:nvPr>
            <p:ph type="ftr" sz="quarter" idx="11"/>
          </p:nvPr>
        </p:nvSpPr>
        <p:spPr/>
        <p:txBody>
          <a:bodyPr rtlCol="0"/>
          <a:lstStyle/>
          <a:p>
            <a:pPr rtl="0"/>
            <a:endParaRPr lang="en-US" dirty="0"/>
          </a:p>
        </p:txBody>
      </p:sp>
      <p:pic>
        <p:nvPicPr>
          <p:cNvPr id="12" name="Picture 11" descr="VEN-Logo_BLK copy.png"/>
          <p:cNvPicPr>
            <a:picLocks noChangeAspect="1"/>
          </p:cNvPicPr>
          <p:nvPr userDrawn="1"/>
        </p:nvPicPr>
        <p:blipFill rotWithShape="1">
          <a:blip r:embed="rId3">
            <a:extLst>
              <a:ext uri="{28A0092B-C50C-407E-A947-70E740481C1C}">
                <a14:useLocalDpi xmlns:a14="http://schemas.microsoft.com/office/drawing/2010/main"/>
              </a:ext>
            </a:extLst>
          </a:blip>
          <a:srcRect r="17675"/>
          <a:stretch/>
        </p:blipFill>
        <p:spPr>
          <a:xfrm>
            <a:off x="7844223" y="578645"/>
            <a:ext cx="3011131" cy="1463040"/>
          </a:xfrm>
          <a:prstGeom prst="rect">
            <a:avLst/>
          </a:prstGeom>
        </p:spPr>
      </p:pic>
      <p:sp>
        <p:nvSpPr>
          <p:cNvPr id="8" name="Text Placeholder 2"/>
          <p:cNvSpPr>
            <a:spLocks noGrp="1"/>
          </p:cNvSpPr>
          <p:nvPr>
            <p:ph type="body" idx="13" hasCustomPrompt="1"/>
          </p:nvPr>
        </p:nvSpPr>
        <p:spPr>
          <a:xfrm>
            <a:off x="7480523" y="4546525"/>
            <a:ext cx="4021299" cy="482601"/>
          </a:xfrm>
        </p:spPr>
        <p:txBody>
          <a:bodyPr rtlCol="0" anchor="ctr">
            <a:normAutofit/>
          </a:bodyPr>
          <a:lstStyle>
            <a:lvl1pPr marL="0" indent="0" algn="l">
              <a:buNone/>
              <a:defRPr sz="1600" baseline="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t>Month Day, 2017</a:t>
            </a:r>
          </a:p>
        </p:txBody>
      </p:sp>
      <p:sp>
        <p:nvSpPr>
          <p:cNvPr id="3" name="Text Placeholder 2"/>
          <p:cNvSpPr>
            <a:spLocks noGrp="1"/>
          </p:cNvSpPr>
          <p:nvPr>
            <p:ph type="body" idx="1" hasCustomPrompt="1"/>
          </p:nvPr>
        </p:nvSpPr>
        <p:spPr>
          <a:xfrm>
            <a:off x="3587965" y="5153161"/>
            <a:ext cx="3911787" cy="1195389"/>
          </a:xfrm>
        </p:spPr>
        <p:txBody>
          <a:bodyPr rtlCol="0" anchor="ctr">
            <a:noAutofit/>
          </a:bodyPr>
          <a:lstStyle>
            <a:lvl1pPr marL="0" indent="0">
              <a:buNone/>
              <a:defRPr sz="1600" baseline="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t>Author</a:t>
            </a:r>
          </a:p>
          <a:p>
            <a:pPr lvl="0" rtl="0"/>
            <a:r>
              <a:rPr lang="zh-cn"/>
              <a:t>Partner, Venable LLP</a:t>
            </a:r>
          </a:p>
          <a:p>
            <a:pPr lvl="0" rtl="0"/>
            <a:r>
              <a:rPr lang="zh-cn"/>
              <a:t>____________@Venable.com</a:t>
            </a:r>
          </a:p>
          <a:p>
            <a:pPr lvl="0" rtl="0"/>
            <a:r>
              <a:rPr lang="zh-cn"/>
              <a:t>202.344.4000</a:t>
            </a:r>
          </a:p>
        </p:txBody>
      </p:sp>
      <p:sp>
        <p:nvSpPr>
          <p:cNvPr id="2" name="Title 1"/>
          <p:cNvSpPr>
            <a:spLocks noGrp="1"/>
          </p:cNvSpPr>
          <p:nvPr>
            <p:ph type="title" hasCustomPrompt="1"/>
          </p:nvPr>
        </p:nvSpPr>
        <p:spPr>
          <a:xfrm>
            <a:off x="3586480" y="2775392"/>
            <a:ext cx="7936505" cy="1698179"/>
          </a:xfrm>
        </p:spPr>
        <p:txBody>
          <a:bodyPr rtlCol="0" anchor="t">
            <a:normAutofit/>
          </a:bodyPr>
          <a:lstStyle>
            <a:lvl1pPr algn="ctr">
              <a:defRPr sz="3400" b="0" cap="none">
                <a:latin typeface="Ebrima" panose="02000000000000000000" pitchFamily="2" charset="0"/>
                <a:ea typeface="Ebrima" panose="02000000000000000000" pitchFamily="2" charset="0"/>
                <a:cs typeface="Ebrima" panose="02000000000000000000" pitchFamily="2" charset="0"/>
              </a:defRPr>
            </a:lvl1pPr>
          </a:lstStyle>
          <a:p>
            <a:pPr rtl="0"/>
            <a:r>
              <a:rPr lang="zh-cn"/>
              <a:t>Click To Edit Master Title Style</a:t>
            </a:r>
          </a:p>
        </p:txBody>
      </p:sp>
      <p:sp>
        <p:nvSpPr>
          <p:cNvPr id="7" name="Text Placeholder 2"/>
          <p:cNvSpPr>
            <a:spLocks noGrp="1"/>
          </p:cNvSpPr>
          <p:nvPr>
            <p:ph type="body" idx="12" hasCustomPrompt="1"/>
          </p:nvPr>
        </p:nvSpPr>
        <p:spPr>
          <a:xfrm>
            <a:off x="7503171" y="5156018"/>
            <a:ext cx="4021299" cy="1195389"/>
          </a:xfrm>
        </p:spPr>
        <p:txBody>
          <a:bodyPr rtlCol="0" anchor="ctr">
            <a:noAutofit/>
          </a:bodyPr>
          <a:lstStyle>
            <a:lvl1pPr marL="0" indent="0">
              <a:buNone/>
              <a:defRPr sz="1600">
                <a:solidFill>
                  <a:srgbClr val="37609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t>Author</a:t>
            </a:r>
          </a:p>
          <a:p>
            <a:pPr lvl="0" rtl="0"/>
            <a:r>
              <a:rPr lang="zh-cn"/>
              <a:t>Partner, Venable LLP</a:t>
            </a:r>
          </a:p>
          <a:p>
            <a:pPr lvl="0" rtl="0"/>
            <a:r>
              <a:rPr lang="zh-cn"/>
              <a:t>____________@Venable.com</a:t>
            </a:r>
          </a:p>
          <a:p>
            <a:pPr lvl="0" rtl="0"/>
            <a:r>
              <a:rPr lang="zh-cn"/>
              <a:t>202.344.4000</a:t>
            </a:r>
          </a:p>
        </p:txBody>
      </p:sp>
      <p:sp>
        <p:nvSpPr>
          <p:cNvPr id="4" name="TextBox 3"/>
          <p:cNvSpPr txBox="1"/>
          <p:nvPr userDrawn="1"/>
        </p:nvSpPr>
        <p:spPr>
          <a:xfrm>
            <a:off x="10933397" y="6497240"/>
            <a:ext cx="1164101" cy="223138"/>
          </a:xfrm>
          <a:prstGeom prst="rect">
            <a:avLst/>
          </a:prstGeom>
          <a:noFill/>
        </p:spPr>
        <p:txBody>
          <a:bodyPr wrap="none" rtlCol="0">
            <a:spAutoFit/>
          </a:bodyPr>
          <a:lstStyle/>
          <a:p>
            <a:pPr rtl="0"/>
            <a:r>
              <a:rPr lang="zh-cn" sz="850">
                <a:solidFill>
                  <a:schemeClr val="bg1">
                    <a:lumMod val="65000"/>
                  </a:schemeClr>
                </a:solidFill>
                <a:latin typeface="Ebrima" panose="02000000000000000000" pitchFamily="2" charset="0"/>
                <a:ea typeface="Ebrima" panose="02000000000000000000" pitchFamily="2" charset="0"/>
                <a:cs typeface="Ebrima" panose="02000000000000000000" pitchFamily="2" charset="0"/>
              </a:rPr>
              <a:t>© 2018 Venable LLP</a:t>
            </a:r>
            <a:endParaRPr lang="en-US" sz="850" dirty="0">
              <a:solidFill>
                <a:schemeClr val="bg1">
                  <a:lumMod val="65000"/>
                </a:schemeClr>
              </a:solidFill>
              <a:latin typeface="Ebrima" panose="02000000000000000000" pitchFamily="2"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33279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cn"/>
              <a:t>Click to edit Master title style</a:t>
            </a:r>
          </a:p>
        </p:txBody>
      </p:sp>
      <p:sp>
        <p:nvSpPr>
          <p:cNvPr id="3" name="Content Placeholder 2"/>
          <p:cNvSpPr>
            <a:spLocks noGrp="1"/>
          </p:cNvSpPr>
          <p:nvPr>
            <p:ph idx="1"/>
          </p:nvPr>
        </p:nvSpPr>
        <p:spPr/>
        <p:txBody>
          <a:bodyPr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941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rtlCol="0" anchor="b"/>
          <a:lstStyle>
            <a:lvl1pPr>
              <a:defRPr sz="6000"/>
            </a:lvl1pPr>
          </a:lstStyle>
          <a:p>
            <a:pPr rtl="0"/>
            <a:r>
              <a:rPr lang="zh-cn"/>
              <a:t>Click to edit Master title style</a:t>
            </a:r>
          </a:p>
        </p:txBody>
      </p:sp>
      <p:sp>
        <p:nvSpPr>
          <p:cNvPr id="3" name="Text Placeholder 2"/>
          <p:cNvSpPr>
            <a:spLocks noGrp="1"/>
          </p:cNvSpPr>
          <p:nvPr>
            <p:ph type="body" idx="1"/>
          </p:nvPr>
        </p:nvSpPr>
        <p:spPr>
          <a:xfrm>
            <a:off x="831850" y="4589463"/>
            <a:ext cx="10515600" cy="1500187"/>
          </a:xfrm>
        </p:spPr>
        <p:txBody>
          <a:bodyPr rtlCol="0"/>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zh-cn"/>
              <a:t>Edit Master text styles</a:t>
            </a:r>
          </a:p>
        </p:txBody>
      </p:sp>
      <p:sp>
        <p:nvSpPr>
          <p:cNvPr id="4" name="Date Placeholder 3"/>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5" name="Footer Placeholder 4"/>
          <p:cNvSpPr>
            <a:spLocks noGrp="1"/>
          </p:cNvSpPr>
          <p:nvPr>
            <p:ph type="ftr" sz="quarter" idx="11"/>
          </p:nvPr>
        </p:nvSpPr>
        <p:spPr/>
        <p:txBody>
          <a:bodyPr rtlCol="0"/>
          <a:lstStyle/>
          <a:p>
            <a:pPr rtl="0"/>
            <a:endParaRPr lang="en-US"/>
          </a:p>
        </p:txBody>
      </p:sp>
      <p:sp>
        <p:nvSpPr>
          <p:cNvPr id="6" name="Slide Number Placeholder 5"/>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39307626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cn"/>
              <a:t>Click to edit Master title style</a:t>
            </a:r>
          </a:p>
        </p:txBody>
      </p:sp>
      <p:sp>
        <p:nvSpPr>
          <p:cNvPr id="3" name="Content Placeholder 2"/>
          <p:cNvSpPr>
            <a:spLocks noGrp="1"/>
          </p:cNvSpPr>
          <p:nvPr>
            <p:ph sz="half" idx="1"/>
          </p:nvPr>
        </p:nvSpPr>
        <p:spPr>
          <a:xfrm>
            <a:off x="838200" y="1825625"/>
            <a:ext cx="5181600" cy="4351338"/>
          </a:xfrm>
        </p:spPr>
        <p:txBody>
          <a:bodyPr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4" name="Content Placeholder 3"/>
          <p:cNvSpPr>
            <a:spLocks noGrp="1"/>
          </p:cNvSpPr>
          <p:nvPr>
            <p:ph sz="half" idx="2"/>
          </p:nvPr>
        </p:nvSpPr>
        <p:spPr>
          <a:xfrm>
            <a:off x="6172200" y="1825625"/>
            <a:ext cx="5181600" cy="4351338"/>
          </a:xfrm>
        </p:spPr>
        <p:txBody>
          <a:bodyPr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43056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rtlCol="0"/>
          <a:lstStyle/>
          <a:p>
            <a:pPr rtl="0"/>
            <a:r>
              <a:rPr lang="zh-cn"/>
              <a:t>Click to edit Master title style</a:t>
            </a:r>
          </a:p>
        </p:txBody>
      </p:sp>
      <p:sp>
        <p:nvSpPr>
          <p:cNvPr id="3" name="Text Placeholder 2"/>
          <p:cNvSpPr>
            <a:spLocks noGrp="1"/>
          </p:cNvSpPr>
          <p:nvPr>
            <p:ph type="body" idx="1"/>
          </p:nvPr>
        </p:nvSpPr>
        <p:spPr>
          <a:xfrm>
            <a:off x="839788" y="1681163"/>
            <a:ext cx="5157787"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t>Edit Master text styles</a:t>
            </a:r>
          </a:p>
        </p:txBody>
      </p:sp>
      <p:sp>
        <p:nvSpPr>
          <p:cNvPr id="4" name="Content Placeholder 3"/>
          <p:cNvSpPr>
            <a:spLocks noGrp="1"/>
          </p:cNvSpPr>
          <p:nvPr>
            <p:ph sz="half" idx="2"/>
          </p:nvPr>
        </p:nvSpPr>
        <p:spPr>
          <a:xfrm>
            <a:off x="839788" y="2505075"/>
            <a:ext cx="5157787" cy="3684588"/>
          </a:xfrm>
        </p:spPr>
        <p:txBody>
          <a:bodyPr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5" name="Text Placeholder 4"/>
          <p:cNvSpPr>
            <a:spLocks noGrp="1"/>
          </p:cNvSpPr>
          <p:nvPr>
            <p:ph type="body" sz="quarter" idx="3"/>
          </p:nvPr>
        </p:nvSpPr>
        <p:spPr>
          <a:xfrm>
            <a:off x="6172200" y="1681163"/>
            <a:ext cx="5183188" cy="823912"/>
          </a:xfrm>
        </p:spPr>
        <p:txBody>
          <a:bodyPr rtlCol="0"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t>Edit Master text styles</a:t>
            </a:r>
          </a:p>
        </p:txBody>
      </p:sp>
      <p:sp>
        <p:nvSpPr>
          <p:cNvPr id="6" name="Content Placeholder 5"/>
          <p:cNvSpPr>
            <a:spLocks noGrp="1"/>
          </p:cNvSpPr>
          <p:nvPr>
            <p:ph sz="quarter" idx="4"/>
          </p:nvPr>
        </p:nvSpPr>
        <p:spPr>
          <a:xfrm>
            <a:off x="6172200" y="2505075"/>
            <a:ext cx="5183188" cy="3684588"/>
          </a:xfrm>
        </p:spPr>
        <p:txBody>
          <a:bodyPr rtlCol="0"/>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7" name="Date Placeholder 6"/>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8" name="Footer Placeholder 7"/>
          <p:cNvSpPr>
            <a:spLocks noGrp="1"/>
          </p:cNvSpPr>
          <p:nvPr>
            <p:ph type="ftr" sz="quarter" idx="11"/>
          </p:nvPr>
        </p:nvSpPr>
        <p:spPr/>
        <p:txBody>
          <a:bodyPr rtlCol="0"/>
          <a:lstStyle/>
          <a:p>
            <a:pPr rtl="0"/>
            <a:endParaRPr lang="en-US"/>
          </a:p>
        </p:txBody>
      </p:sp>
      <p:sp>
        <p:nvSpPr>
          <p:cNvPr id="9" name="Slide Number Placeholder 8"/>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729669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lstStyle/>
          <a:p>
            <a:pPr rtl="0"/>
            <a:r>
              <a:rPr lang="zh-cn"/>
              <a:t>Click to edit Master title style</a:t>
            </a:r>
          </a:p>
        </p:txBody>
      </p:sp>
      <p:sp>
        <p:nvSpPr>
          <p:cNvPr id="3" name="Date Placeholder 2"/>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4" name="Footer Placeholder 3"/>
          <p:cNvSpPr>
            <a:spLocks noGrp="1"/>
          </p:cNvSpPr>
          <p:nvPr>
            <p:ph type="ftr" sz="quarter" idx="11"/>
          </p:nvPr>
        </p:nvSpPr>
        <p:spPr/>
        <p:txBody>
          <a:bodyPr rtlCol="0"/>
          <a:lstStyle/>
          <a:p>
            <a:pPr rtl="0"/>
            <a:endParaRPr lang="en-US"/>
          </a:p>
        </p:txBody>
      </p:sp>
      <p:sp>
        <p:nvSpPr>
          <p:cNvPr id="5" name="Slide Number Placeholder 4"/>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308423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3" name="Footer Placeholder 2"/>
          <p:cNvSpPr>
            <a:spLocks noGrp="1"/>
          </p:cNvSpPr>
          <p:nvPr>
            <p:ph type="ftr" sz="quarter" idx="11"/>
          </p:nvPr>
        </p:nvSpPr>
        <p:spPr/>
        <p:txBody>
          <a:bodyPr rtlCol="0"/>
          <a:lstStyle/>
          <a:p>
            <a:pPr rtl="0"/>
            <a:endParaRPr lang="en-US"/>
          </a:p>
        </p:txBody>
      </p:sp>
      <p:sp>
        <p:nvSpPr>
          <p:cNvPr id="4" name="Slide Number Placeholder 3"/>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41593492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zh-cn"/>
              <a:t>Click to edit Master title style</a:t>
            </a:r>
          </a:p>
        </p:txBody>
      </p:sp>
      <p:sp>
        <p:nvSpPr>
          <p:cNvPr id="3" name="Content Placeholder 2"/>
          <p:cNvSpPr>
            <a:spLocks noGrp="1"/>
          </p:cNvSpPr>
          <p:nvPr>
            <p:ph idx="1"/>
          </p:nvPr>
        </p:nvSpPr>
        <p:spPr>
          <a:xfrm>
            <a:off x="5183188" y="987425"/>
            <a:ext cx="6172200" cy="4873625"/>
          </a:xfrm>
        </p:spPr>
        <p:txBody>
          <a:bodyPr rtlCol="0"/>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t>Edit Master text styles</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145760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rtlCol="0" anchor="b"/>
          <a:lstStyle>
            <a:lvl1pPr>
              <a:defRPr sz="3200"/>
            </a:lvl1pPr>
          </a:lstStyle>
          <a:p>
            <a:pPr rtl="0"/>
            <a:r>
              <a:rPr lang="zh-cn"/>
              <a:t>Click to edit Master title style</a:t>
            </a:r>
          </a:p>
        </p:txBody>
      </p:sp>
      <p:sp>
        <p:nvSpPr>
          <p:cNvPr id="3" name="Picture Placeholder 2"/>
          <p:cNvSpPr>
            <a:spLocks noGrp="1"/>
          </p:cNvSpPr>
          <p:nvPr>
            <p:ph type="pic" idx="1"/>
          </p:nvPr>
        </p:nvSpPr>
        <p:spPr>
          <a:xfrm>
            <a:off x="5183188" y="987425"/>
            <a:ext cx="6172200" cy="4873625"/>
          </a:xfrm>
        </p:spPr>
        <p:txBody>
          <a:bodyPr rtlCol="0"/>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endParaRPr lang="en-US"/>
          </a:p>
        </p:txBody>
      </p:sp>
      <p:sp>
        <p:nvSpPr>
          <p:cNvPr id="4" name="Text Placeholder 3"/>
          <p:cNvSpPr>
            <a:spLocks noGrp="1"/>
          </p:cNvSpPr>
          <p:nvPr>
            <p:ph type="body" sz="half" idx="2"/>
          </p:nvPr>
        </p:nvSpPr>
        <p:spPr>
          <a:xfrm>
            <a:off x="839788" y="2057400"/>
            <a:ext cx="3932237" cy="3811588"/>
          </a:xfrm>
        </p:spPr>
        <p:txBody>
          <a:bodyPr rtlCol="0"/>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zh-cn"/>
              <a:t>Edit Master text styles</a:t>
            </a:r>
          </a:p>
        </p:txBody>
      </p:sp>
      <p:sp>
        <p:nvSpPr>
          <p:cNvPr id="5" name="Date Placeholder 4"/>
          <p:cNvSpPr>
            <a:spLocks noGrp="1"/>
          </p:cNvSpPr>
          <p:nvPr>
            <p:ph type="dt" sz="half" idx="10"/>
          </p:nvPr>
        </p:nvSpPr>
        <p:spPr/>
        <p:txBody>
          <a:bodyPr rtlCol="0"/>
          <a:lstStyle/>
          <a:p>
            <a:pPr rtl="0"/>
            <a:fld id="{23F328A5-D265-4F48-ACB7-1FB32DC4FF1B}" type="datetimeFigureOut">
              <a:rPr lang="en-US" smtClean="0"/>
              <a:t>7/3/2020</a:t>
            </a:fld>
            <a:endParaRPr lang="en-US"/>
          </a:p>
        </p:txBody>
      </p:sp>
      <p:sp>
        <p:nvSpPr>
          <p:cNvPr id="6" name="Footer Placeholder 5"/>
          <p:cNvSpPr>
            <a:spLocks noGrp="1"/>
          </p:cNvSpPr>
          <p:nvPr>
            <p:ph type="ftr" sz="quarter" idx="11"/>
          </p:nvPr>
        </p:nvSpPr>
        <p:spPr/>
        <p:txBody>
          <a:bodyPr rtlCol="0"/>
          <a:lstStyle/>
          <a:p>
            <a:pPr rtl="0"/>
            <a:endParaRPr lang="en-US"/>
          </a:p>
        </p:txBody>
      </p:sp>
      <p:sp>
        <p:nvSpPr>
          <p:cNvPr id="7" name="Slide Number Placeholder 6"/>
          <p:cNvSpPr>
            <a:spLocks noGrp="1"/>
          </p:cNvSpPr>
          <p:nvPr>
            <p:ph type="sldNum" sz="quarter" idx="12"/>
          </p:nvPr>
        </p:nvSpPr>
        <p:spPr/>
        <p:txBody>
          <a:bodyPr rtlCol="0"/>
          <a:lstStyle/>
          <a:p>
            <a:pPr rtl="0"/>
            <a:fld id="{A8B05077-D1AA-4A56-817A-05EB64217445}" type="slidenum">
              <a:rPr lang="en-US" smtClean="0"/>
              <a:t>‹#›</a:t>
            </a:fld>
            <a:endParaRPr lang="en-US"/>
          </a:p>
        </p:txBody>
      </p:sp>
    </p:spTree>
    <p:extLst>
      <p:ext uri="{BB962C8B-B14F-4D97-AF65-F5344CB8AC3E}">
        <p14:creationId xmlns:p14="http://schemas.microsoft.com/office/powerpoint/2010/main" val="2819259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zh-cn"/>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zh-cn"/>
              <a:t>Edit Master text styles</a:t>
            </a:r>
          </a:p>
          <a:p>
            <a:pPr lvl="1" rtl="0"/>
            <a:r>
              <a:rPr lang="zh-cn"/>
              <a:t>Second level</a:t>
            </a:r>
          </a:p>
          <a:p>
            <a:pPr lvl="2" rtl="0"/>
            <a:r>
              <a:rPr lang="zh-cn"/>
              <a:t>Third level</a:t>
            </a:r>
          </a:p>
          <a:p>
            <a:pPr lvl="3" rtl="0"/>
            <a:r>
              <a:rPr lang="zh-cn"/>
              <a:t>Fourth level</a:t>
            </a:r>
          </a:p>
          <a:p>
            <a:pPr lvl="4" rtl="0"/>
            <a:r>
              <a:rPr lang="zh-cn"/>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rtl="0"/>
            <a:fld id="{23F328A5-D265-4F48-ACB7-1FB32DC4FF1B}" type="datetimeFigureOut">
              <a:rPr lang="en-US" smtClean="0"/>
              <a:t>7/3/2020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rtl="0"/>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rtl="0"/>
            <a:fld id="{A8B05077-D1AA-4A56-817A-05EB64217445}" type="slidenum">
              <a:rPr lang="en-US" smtClean="0"/>
              <a:t>‹#›</a:t>
            </a:fld>
            <a:endParaRPr lang="en-US"/>
          </a:p>
        </p:txBody>
      </p:sp>
    </p:spTree>
    <p:extLst>
      <p:ext uri="{BB962C8B-B14F-4D97-AF65-F5344CB8AC3E}">
        <p14:creationId xmlns:p14="http://schemas.microsoft.com/office/powerpoint/2010/main" val="7410069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 Placeholder 18"/>
          <p:cNvSpPr txBox="1">
            <a:spLocks/>
          </p:cNvSpPr>
          <p:nvPr/>
        </p:nvSpPr>
        <p:spPr bwMode="auto">
          <a:xfrm>
            <a:off x="4876800" y="4930775"/>
            <a:ext cx="2590800" cy="1195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buFont typeface="Arial" panose="020B0604020202020204" pitchFamily="34" charset="0"/>
              <a:buNone/>
            </a:pPr>
            <a:endParaRPr lang="en-US" altLang="en-US" sz="2000" dirty="0">
              <a:solidFill>
                <a:prstClr val="black"/>
              </a:solidFill>
              <a:latin typeface="Tw Cen MT Condensed" panose="020B0606020104020203" pitchFamily="34" charset="0"/>
            </a:endParaRPr>
          </a:p>
        </p:txBody>
      </p:sp>
      <p:sp>
        <p:nvSpPr>
          <p:cNvPr id="18" name="Title 3"/>
          <p:cNvSpPr txBox="1">
            <a:spLocks/>
          </p:cNvSpPr>
          <p:nvPr/>
        </p:nvSpPr>
        <p:spPr bwMode="auto">
          <a:xfrm>
            <a:off x="4648200" y="2542874"/>
            <a:ext cx="7239000" cy="131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chor="b">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spcBef>
                <a:spcPct val="0"/>
              </a:spcBef>
              <a:buNone/>
            </a:pPr>
            <a:r>
              <a:rPr lang="zh-cn" sz="4400"/>
              <a:t>什么是标准？解释标准的制定、使用及其优势</a:t>
            </a:r>
            <a:endParaRPr lang="en-US" altLang="en-US" sz="4000" dirty="0">
              <a:solidFill>
                <a:prstClr val="black"/>
              </a:solidFill>
              <a:latin typeface="Tw Cen MT Condensed" panose="020B0606020104020203" pitchFamily="34" charset="0"/>
            </a:endParaRPr>
          </a:p>
        </p:txBody>
      </p:sp>
      <p:sp>
        <p:nvSpPr>
          <p:cNvPr id="19" name="Text Placeholder 18"/>
          <p:cNvSpPr txBox="1">
            <a:spLocks/>
          </p:cNvSpPr>
          <p:nvPr/>
        </p:nvSpPr>
        <p:spPr bwMode="auto">
          <a:xfrm>
            <a:off x="4664413" y="4805427"/>
            <a:ext cx="6781800" cy="1557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rtl="0">
              <a:buFont typeface="Arial" panose="020B0604020202020204" pitchFamily="34" charset="0"/>
              <a:buNone/>
            </a:pPr>
            <a:r>
              <a:rPr lang="zh-cn" sz="2000" dirty="0">
                <a:solidFill>
                  <a:prstClr val="black"/>
                </a:solidFill>
                <a:latin typeface="Tw Cen MT Condensed" panose="020B0606020104020203" pitchFamily="34" charset="0"/>
              </a:rPr>
              <a:t>Jeffrey G. Weiss	       		Tyler G. Welti</a:t>
            </a:r>
          </a:p>
          <a:p>
            <a:pPr rtl="0">
              <a:buFont typeface="Arial" panose="020B0604020202020204" pitchFamily="34" charset="0"/>
              <a:buNone/>
            </a:pPr>
            <a:r>
              <a:rPr lang="zh-cn" sz="2000" dirty="0">
                <a:solidFill>
                  <a:prstClr val="black"/>
                </a:solidFill>
                <a:latin typeface="Tw Cen MT Condensed" panose="020B0606020104020203" pitchFamily="34" charset="0"/>
              </a:rPr>
              <a:t>合作伙伴        		 	法律顾问          </a:t>
            </a:r>
          </a:p>
          <a:p>
            <a:pPr rtl="0">
              <a:buFont typeface="Arial" panose="020B0604020202020204" pitchFamily="34" charset="0"/>
              <a:buNone/>
            </a:pPr>
            <a:r>
              <a:rPr lang="zh-cn" sz="2000" dirty="0">
                <a:solidFill>
                  <a:prstClr val="black"/>
                </a:solidFill>
                <a:latin typeface="Tw Cen MT Condensed" panose="020B0606020104020203" pitchFamily="34" charset="0"/>
              </a:rPr>
              <a:t>Venable LLP		    		Venable LLP</a:t>
            </a:r>
          </a:p>
          <a:p>
            <a:pPr rtl="0">
              <a:buFont typeface="Arial" panose="020B0604020202020204" pitchFamily="34" charset="0"/>
              <a:buNone/>
            </a:pPr>
            <a:endParaRPr lang="en-US" altLang="en-US" sz="1800" dirty="0">
              <a:solidFill>
                <a:prstClr val="black"/>
              </a:solidFill>
              <a:latin typeface="Tw Cen MT Condensed" panose="020B0606020104020203" pitchFamily="34" charset="0"/>
            </a:endParaRPr>
          </a:p>
        </p:txBody>
      </p:sp>
    </p:spTree>
    <p:extLst>
      <p:ext uri="{BB962C8B-B14F-4D97-AF65-F5344CB8AC3E}">
        <p14:creationId xmlns:p14="http://schemas.microsoft.com/office/powerpoint/2010/main" val="2179302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529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931333"/>
            <a:ext cx="11365134" cy="4909549"/>
          </a:xfrm>
        </p:spPr>
        <p:txBody>
          <a:bodyPr rtlCol="0">
            <a:spAutoFit/>
          </a:bodyPr>
          <a:lstStyle/>
          <a:p>
            <a:pPr marL="338138" indent="0" rtl="0">
              <a:buNone/>
            </a:pPr>
            <a:r>
              <a:rPr lang="zh-cn" sz="3200" b="1" u="sng" dirty="0"/>
              <a:t>采用国际标准的优势</a:t>
            </a:r>
          </a:p>
          <a:p>
            <a:pPr marL="338138" indent="0" rtl="0">
              <a:buNone/>
            </a:pPr>
            <a:endParaRPr lang="en-US" sz="1100" dirty="0"/>
          </a:p>
          <a:p>
            <a:pPr rtl="0"/>
            <a:r>
              <a:rPr lang="zh-cn" dirty="0"/>
              <a:t>国际标准由全球专家共同制定，因此技术质量可能相对很高</a:t>
            </a:r>
          </a:p>
          <a:p>
            <a:pPr rtl="0"/>
            <a:endParaRPr lang="en-US" sz="800" dirty="0"/>
          </a:p>
          <a:p>
            <a:pPr rtl="0"/>
            <a:r>
              <a:rPr lang="zh-cn" dirty="0"/>
              <a:t>国际标准是在多方利益相关方环境中通过共识制定的，因此利益相关方认同度可能相对更高</a:t>
            </a:r>
          </a:p>
          <a:p>
            <a:pPr rtl="0"/>
            <a:endParaRPr lang="en-US" sz="800" dirty="0"/>
          </a:p>
          <a:p>
            <a:pPr rtl="0"/>
            <a:r>
              <a:rPr lang="zh-cn" dirty="0"/>
              <a:t>国际标准程序的设计兼顾利益均衡，包括历史上未被充分代表的群体和社会弱势群体的利益均衡</a:t>
            </a:r>
          </a:p>
          <a:p>
            <a:pPr rtl="0"/>
            <a:r>
              <a:rPr lang="zh-cn" dirty="0"/>
              <a:t>国际标准可以改变市场，为政府、市场参与者、消费者提供信任/信心，使其相信新产品有坚实的科学/技术基础、符合性能要求并已得到全球共识的验证</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10</a:t>
            </a:fld>
            <a:endParaRPr lang="en-US" dirty="0">
              <a:solidFill>
                <a:prstClr val="white">
                  <a:lumMod val="65000"/>
                </a:prstClr>
              </a:solidFill>
            </a:endParaRPr>
          </a:p>
        </p:txBody>
      </p:sp>
    </p:spTree>
    <p:extLst>
      <p:ext uri="{BB962C8B-B14F-4D97-AF65-F5344CB8AC3E}">
        <p14:creationId xmlns:p14="http://schemas.microsoft.com/office/powerpoint/2010/main" val="2472810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529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931333"/>
            <a:ext cx="11365134" cy="5926667"/>
          </a:xfrm>
        </p:spPr>
        <p:txBody>
          <a:bodyPr rtlCol="0">
            <a:normAutofit fontScale="92500" lnSpcReduction="10000"/>
          </a:bodyPr>
          <a:lstStyle/>
          <a:p>
            <a:pPr marL="338138" indent="0" rtl="0">
              <a:buNone/>
            </a:pPr>
            <a:r>
              <a:rPr lang="zh-cn" sz="3200" b="1" u="sng" dirty="0"/>
              <a:t>使用标准的风险</a:t>
            </a:r>
          </a:p>
          <a:p>
            <a:pPr marL="338138" indent="0" rtl="0">
              <a:buNone/>
            </a:pPr>
            <a:endParaRPr lang="en-US" sz="1100" dirty="0"/>
          </a:p>
          <a:p>
            <a:pPr rtl="0"/>
            <a:r>
              <a:rPr lang="zh-cn" dirty="0"/>
              <a:t>与标准自身相关的风险</a:t>
            </a:r>
          </a:p>
          <a:p>
            <a:pPr lvl="1" rtl="0"/>
            <a:r>
              <a:rPr lang="zh-cn" dirty="0"/>
              <a:t>对产品厚此薄彼从而歪曲市场</a:t>
            </a:r>
          </a:p>
          <a:p>
            <a:pPr lvl="1" rtl="0"/>
            <a:r>
              <a:rPr lang="zh-cn" dirty="0"/>
              <a:t>规定做事的唯一方法从而抑制创新</a:t>
            </a:r>
          </a:p>
          <a:p>
            <a:pPr rtl="0"/>
            <a:endParaRPr lang="en-US" sz="800" dirty="0"/>
          </a:p>
          <a:p>
            <a:pPr rtl="0"/>
            <a:r>
              <a:rPr lang="zh-cn" dirty="0"/>
              <a:t>政府对标准的使用方式相关风险</a:t>
            </a:r>
          </a:p>
          <a:p>
            <a:pPr lvl="1" rtl="0"/>
            <a:r>
              <a:rPr lang="zh-cn" dirty="0"/>
              <a:t>制造非关税贸易壁垒 </a:t>
            </a:r>
          </a:p>
          <a:p>
            <a:pPr lvl="1" rtl="0"/>
            <a:r>
              <a:rPr lang="zh-cn" dirty="0"/>
              <a:t>增加企业成本，减少竞争</a:t>
            </a:r>
          </a:p>
          <a:p>
            <a:pPr lvl="1" rtl="0"/>
            <a:endParaRPr lang="en-US" sz="800" dirty="0"/>
          </a:p>
          <a:p>
            <a:pPr rtl="0"/>
            <a:r>
              <a:rPr lang="zh-cn" dirty="0"/>
              <a:t>知识产权和垄断问题</a:t>
            </a:r>
          </a:p>
          <a:p>
            <a:pPr rtl="0"/>
            <a:endParaRPr lang="en-US" sz="900" dirty="0"/>
          </a:p>
          <a:p>
            <a:pPr rtl="0"/>
            <a:r>
              <a:rPr lang="zh-cn" dirty="0"/>
              <a:t>标准未按预期执行 </a:t>
            </a:r>
          </a:p>
          <a:p>
            <a:pPr lvl="1" rtl="0"/>
            <a:r>
              <a:rPr lang="zh-cn" dirty="0"/>
              <a:t>例如，因供应链限制、缺乏全球相关性、采用非适当做法而造成的问题 </a:t>
            </a:r>
          </a:p>
          <a:p>
            <a:pPr marL="457200" lvl="1" indent="0" rtl="0">
              <a:buNone/>
            </a:pPr>
            <a:endParaRPr lang="en-US" sz="900" dirty="0"/>
          </a:p>
          <a:p>
            <a:pPr marL="0" indent="0" rtl="0">
              <a:buNone/>
            </a:pPr>
            <a:endParaRPr lang="en-US" dirty="0"/>
          </a:p>
          <a:p>
            <a:pPr marL="0" indent="0" rtl="0">
              <a:buNone/>
            </a:pPr>
            <a:r>
              <a:rPr lang="zh-cn" dirty="0"/>
              <a:t>可以使用一些重要的工具管控此类风险！</a:t>
            </a:r>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11</a:t>
            </a:fld>
            <a:endParaRPr lang="en-US" dirty="0">
              <a:solidFill>
                <a:prstClr val="white">
                  <a:lumMod val="65000"/>
                </a:prstClr>
              </a:solidFill>
            </a:endParaRPr>
          </a:p>
        </p:txBody>
      </p:sp>
    </p:spTree>
    <p:extLst>
      <p:ext uri="{BB962C8B-B14F-4D97-AF65-F5344CB8AC3E}">
        <p14:creationId xmlns:p14="http://schemas.microsoft.com/office/powerpoint/2010/main" val="42883682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529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931333"/>
            <a:ext cx="11365134" cy="5430717"/>
          </a:xfrm>
        </p:spPr>
        <p:txBody>
          <a:bodyPr rtlCol="0">
            <a:spAutoFit/>
          </a:bodyPr>
          <a:lstStyle/>
          <a:p>
            <a:pPr marL="338138" indent="0" rtl="0">
              <a:buNone/>
            </a:pPr>
            <a:r>
              <a:rPr lang="zh-cn" sz="3000" b="1" u="sng" dirty="0"/>
              <a:t>如何采用国际标准？</a:t>
            </a:r>
            <a:endParaRPr lang="en-US" sz="3000" dirty="0"/>
          </a:p>
          <a:p>
            <a:pPr rtl="0"/>
            <a:endParaRPr lang="en-US" sz="800" dirty="0"/>
          </a:p>
          <a:p>
            <a:pPr rtl="0"/>
            <a:r>
              <a:rPr lang="zh-cn" sz="3100" dirty="0"/>
              <a:t>非政府行为</a:t>
            </a:r>
          </a:p>
          <a:p>
            <a:pPr lvl="1" rtl="0"/>
            <a:r>
              <a:rPr lang="zh-cn" sz="2600" dirty="0"/>
              <a:t>用作市场交易的事实依据</a:t>
            </a:r>
          </a:p>
          <a:p>
            <a:pPr lvl="1" rtl="0"/>
            <a:r>
              <a:rPr lang="zh-cn" sz="2600" dirty="0"/>
              <a:t>第二和第三方标签/认证体系</a:t>
            </a:r>
          </a:p>
          <a:p>
            <a:pPr lvl="1" rtl="0"/>
            <a:endParaRPr lang="en-US" sz="800" dirty="0"/>
          </a:p>
          <a:p>
            <a:pPr rtl="0"/>
            <a:r>
              <a:rPr lang="zh-cn" sz="3100" dirty="0"/>
              <a:t>政府行为</a:t>
            </a:r>
          </a:p>
          <a:p>
            <a:pPr lvl="1" rtl="0"/>
            <a:r>
              <a:rPr lang="zh-cn" sz="2600" dirty="0"/>
              <a:t>纳入法律、法规和其他方案</a:t>
            </a:r>
          </a:p>
          <a:p>
            <a:pPr lvl="1" rtl="0"/>
            <a:r>
              <a:rPr lang="zh-cn" sz="2600" dirty="0"/>
              <a:t>筹资优先事项/费用分摊方案 </a:t>
            </a:r>
          </a:p>
          <a:p>
            <a:pPr lvl="1" rtl="0"/>
            <a:r>
              <a:rPr lang="zh-cn" sz="2600" dirty="0"/>
              <a:t>公共采购决策 </a:t>
            </a:r>
          </a:p>
          <a:p>
            <a:pPr lvl="1" rtl="0"/>
            <a:r>
              <a:rPr lang="zh-cn" sz="2600" dirty="0"/>
              <a:t>激励制度/税收减免</a:t>
            </a:r>
          </a:p>
          <a:p>
            <a:pPr lvl="1" rtl="0"/>
            <a:r>
              <a:rPr lang="zh-cn" sz="2600" dirty="0"/>
              <a:t>认知推广活动</a:t>
            </a:r>
          </a:p>
          <a:p>
            <a:pPr lvl="1" rtl="0"/>
            <a:r>
              <a:rPr lang="zh-cn" sz="2600" dirty="0"/>
              <a:t>政府公务员行为准则</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12</a:t>
            </a:fld>
            <a:endParaRPr lang="en-US" dirty="0">
              <a:solidFill>
                <a:prstClr val="white">
                  <a:lumMod val="65000"/>
                </a:prstClr>
              </a:solidFill>
            </a:endParaRPr>
          </a:p>
        </p:txBody>
      </p:sp>
    </p:spTree>
    <p:extLst>
      <p:ext uri="{BB962C8B-B14F-4D97-AF65-F5344CB8AC3E}">
        <p14:creationId xmlns:p14="http://schemas.microsoft.com/office/powerpoint/2010/main" val="19485517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529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931333"/>
            <a:ext cx="11365134" cy="4964949"/>
          </a:xfrm>
        </p:spPr>
        <p:txBody>
          <a:bodyPr rtlCol="0">
            <a:spAutoFit/>
          </a:bodyPr>
          <a:lstStyle/>
          <a:p>
            <a:pPr marL="338138" indent="0" rtl="0">
              <a:buNone/>
            </a:pPr>
            <a:r>
              <a:rPr lang="zh-cn" sz="3000" b="1" u="sng" dirty="0"/>
              <a:t>如何采用国际标准？</a:t>
            </a:r>
            <a:endParaRPr lang="en-US" sz="3000" dirty="0"/>
          </a:p>
          <a:p>
            <a:pPr rtl="0"/>
            <a:endParaRPr lang="en-US" sz="800" dirty="0"/>
          </a:p>
          <a:p>
            <a:pPr rtl="0"/>
            <a:r>
              <a:rPr lang="zh-cn" sz="3100" dirty="0"/>
              <a:t>合格评定，主要类型：</a:t>
            </a:r>
            <a:r>
              <a:rPr lang="zh-cn" sz="2700" dirty="0"/>
              <a:t>认证、检测、检验、监督 </a:t>
            </a:r>
          </a:p>
          <a:p>
            <a:pPr lvl="1" rtl="0"/>
            <a:r>
              <a:rPr lang="zh-cn" sz="2800" dirty="0"/>
              <a:t>可由第一方（制造商）、第二方（购买者/使用者）和/或第三方（实验室、检验机构、认证机构）进行</a:t>
            </a:r>
          </a:p>
          <a:p>
            <a:pPr lvl="1" rtl="0"/>
            <a:r>
              <a:rPr lang="zh-cn" sz="2800" dirty="0"/>
              <a:t>可独立进行，也可组合进行（如检测和第三方认证）</a:t>
            </a:r>
          </a:p>
          <a:p>
            <a:pPr lvl="1" rtl="0"/>
            <a:endParaRPr lang="en-US" sz="800" dirty="0"/>
          </a:p>
          <a:p>
            <a:pPr rtl="0"/>
            <a:r>
              <a:rPr lang="zh-cn" sz="3100" dirty="0"/>
              <a:t>合格评定主体</a:t>
            </a:r>
          </a:p>
          <a:p>
            <a:pPr lvl="1" rtl="0"/>
            <a:r>
              <a:rPr lang="zh-cn" sz="2800" dirty="0"/>
              <a:t>某些国家需要政府批准</a:t>
            </a:r>
          </a:p>
          <a:p>
            <a:pPr lvl="1" rtl="0"/>
            <a:endParaRPr lang="en-US" sz="800" dirty="0"/>
          </a:p>
          <a:p>
            <a:pPr rtl="0"/>
            <a:r>
              <a:rPr lang="zh-cn" sz="3100" dirty="0"/>
              <a:t>维护</a:t>
            </a:r>
          </a:p>
          <a:p>
            <a:pPr lvl="1" rtl="0"/>
            <a:r>
              <a:rPr lang="zh-cn" sz="2800" dirty="0"/>
              <a:t>需要每五年进行审查</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13</a:t>
            </a:fld>
            <a:endParaRPr lang="en-US" dirty="0">
              <a:solidFill>
                <a:prstClr val="white">
                  <a:lumMod val="65000"/>
                </a:prstClr>
              </a:solidFill>
            </a:endParaRPr>
          </a:p>
        </p:txBody>
      </p:sp>
    </p:spTree>
    <p:extLst>
      <p:ext uri="{BB962C8B-B14F-4D97-AF65-F5344CB8AC3E}">
        <p14:creationId xmlns:p14="http://schemas.microsoft.com/office/powerpoint/2010/main" val="335185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529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931333"/>
            <a:ext cx="11365134" cy="5365058"/>
          </a:xfrm>
        </p:spPr>
        <p:txBody>
          <a:bodyPr rtlCol="0">
            <a:spAutoFit/>
          </a:bodyPr>
          <a:lstStyle/>
          <a:p>
            <a:pPr marL="338138" indent="0" rtl="0">
              <a:buNone/>
            </a:pPr>
            <a:r>
              <a:rPr lang="zh-cn" sz="3000" b="1" u="sng" dirty="0"/>
              <a:t>如何鼓励标准的使用？</a:t>
            </a:r>
            <a:endParaRPr lang="en-US" sz="3000" dirty="0"/>
          </a:p>
          <a:p>
            <a:pPr rtl="0"/>
            <a:endParaRPr lang="en-US" sz="800" dirty="0"/>
          </a:p>
          <a:p>
            <a:pPr rtl="0"/>
            <a:r>
              <a:rPr lang="zh-cn" sz="3100" dirty="0"/>
              <a:t>财政激励</a:t>
            </a:r>
          </a:p>
          <a:p>
            <a:pPr lvl="1" rtl="0"/>
            <a:r>
              <a:rPr lang="zh-cn" sz="2800" dirty="0"/>
              <a:t>政府方面：如减税、退税、采购决策、资金扶持</a:t>
            </a:r>
          </a:p>
          <a:p>
            <a:pPr lvl="1" rtl="0"/>
            <a:r>
              <a:rPr lang="zh-cn" sz="2800" dirty="0"/>
              <a:t>非政府方面：资金扶持、竞赛、奖项</a:t>
            </a:r>
          </a:p>
          <a:p>
            <a:pPr lvl="1" rtl="0"/>
            <a:endParaRPr lang="en-US" sz="800" dirty="0"/>
          </a:p>
          <a:p>
            <a:pPr rtl="0"/>
            <a:r>
              <a:rPr lang="zh-cn" sz="3100" dirty="0"/>
              <a:t>非财政激励 </a:t>
            </a:r>
          </a:p>
          <a:p>
            <a:pPr lvl="1" rtl="0"/>
            <a:r>
              <a:rPr lang="zh-cn" sz="2800" dirty="0"/>
              <a:t>自愿性标签计划（标签是一种品牌工具，可带来市场竞争优势）</a:t>
            </a:r>
          </a:p>
          <a:p>
            <a:pPr lvl="1" rtl="0"/>
            <a:endParaRPr lang="en-US" sz="800" dirty="0"/>
          </a:p>
          <a:p>
            <a:pPr rtl="0"/>
            <a:r>
              <a:rPr lang="zh-cn" sz="3100" dirty="0"/>
              <a:t>技术援助/能力建设</a:t>
            </a:r>
          </a:p>
          <a:p>
            <a:pPr rtl="0"/>
            <a:endParaRPr lang="en-US" sz="900" dirty="0"/>
          </a:p>
          <a:p>
            <a:pPr rtl="0"/>
            <a:r>
              <a:rPr lang="zh-cn" sz="3100" dirty="0"/>
              <a:t>赢得利益相关方认同（如公众认识推广活动、讲座、使用国际标准）</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14</a:t>
            </a:fld>
            <a:endParaRPr lang="en-US" dirty="0">
              <a:solidFill>
                <a:prstClr val="white">
                  <a:lumMod val="65000"/>
                </a:prstClr>
              </a:solidFill>
            </a:endParaRPr>
          </a:p>
        </p:txBody>
      </p:sp>
    </p:spTree>
    <p:extLst>
      <p:ext uri="{BB962C8B-B14F-4D97-AF65-F5344CB8AC3E}">
        <p14:creationId xmlns:p14="http://schemas.microsoft.com/office/powerpoint/2010/main" val="2547731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D834C05-8B45-4350-AC15-DA6100D1C1E2}"/>
              </a:ext>
            </a:extLst>
          </p:cNvPr>
          <p:cNvGrpSpPr/>
          <p:nvPr/>
        </p:nvGrpSpPr>
        <p:grpSpPr>
          <a:xfrm>
            <a:off x="3168583" y="3160184"/>
            <a:ext cx="5854830" cy="2925143"/>
            <a:chOff x="3403714" y="3194195"/>
            <a:chExt cx="5854830" cy="2925143"/>
          </a:xfrm>
        </p:grpSpPr>
        <p:pic>
          <p:nvPicPr>
            <p:cNvPr id="7" name="Picture 6">
              <a:extLst>
                <a:ext uri="{FF2B5EF4-FFF2-40B4-BE49-F238E27FC236}">
                  <a16:creationId xmlns:a16="http://schemas.microsoft.com/office/drawing/2014/main" id="{0A2CDAB4-A4CC-49B6-9037-20CE26A5A3B0}"/>
                </a:ext>
              </a:extLst>
            </p:cNvPr>
            <p:cNvPicPr>
              <a:picLocks noChangeAspect="1"/>
            </p:cNvPicPr>
            <p:nvPr/>
          </p:nvPicPr>
          <p:blipFill rotWithShape="1">
            <a:blip r:embed="rId3">
              <a:alphaModFix/>
              <a:extLst>
                <a:ext uri="{28A0092B-C50C-407E-A947-70E740481C1C}">
                  <a14:useLocalDpi xmlns:a14="http://schemas.microsoft.com/office/drawing/2010/main" val="0"/>
                </a:ext>
              </a:extLst>
            </a:blip>
            <a:srcRect t="11693" b="24255"/>
            <a:stretch/>
          </p:blipFill>
          <p:spPr>
            <a:xfrm>
              <a:off x="3403714" y="3194195"/>
              <a:ext cx="5854830" cy="2925143"/>
            </a:xfrm>
            <a:prstGeom prst="rect">
              <a:avLst/>
            </a:prstGeom>
          </p:spPr>
        </p:pic>
        <p:sp>
          <p:nvSpPr>
            <p:cNvPr id="8" name="TextBox 7">
              <a:extLst>
                <a:ext uri="{FF2B5EF4-FFF2-40B4-BE49-F238E27FC236}">
                  <a16:creationId xmlns:a16="http://schemas.microsoft.com/office/drawing/2014/main" id="{C9B5668E-BD7E-4FA8-9959-3E7FC88C93D8}"/>
                </a:ext>
              </a:extLst>
            </p:cNvPr>
            <p:cNvSpPr txBox="1"/>
            <p:nvPr/>
          </p:nvSpPr>
          <p:spPr>
            <a:xfrm>
              <a:off x="3591170" y="3645806"/>
              <a:ext cx="5253053" cy="938719"/>
            </a:xfrm>
            <a:prstGeom prst="rect">
              <a:avLst/>
            </a:prstGeom>
            <a:noFill/>
          </p:spPr>
          <p:txBody>
            <a:bodyPr wrap="square" rtlCol="0">
              <a:spAutoFit/>
            </a:bodyPr>
            <a:lstStyle/>
            <a:p>
              <a:pPr algn="ctr" rtl="0"/>
              <a:r>
                <a:rPr lang="zh-cn" sz="5500">
                  <a:ln w="19050">
                    <a:solidFill>
                      <a:schemeClr val="bg1"/>
                    </a:solidFill>
                  </a:ln>
                  <a:latin typeface="Arial" panose="020B0604020202020204" pitchFamily="34" charset="0"/>
                  <a:cs typeface="Arial" panose="020B0604020202020204" pitchFamily="34" charset="0"/>
                </a:rPr>
                <a:t>国际</a:t>
              </a:r>
              <a:r>
                <a:rPr lang="zh-cn" sz="5500">
                  <a:ln w="19050">
                    <a:solidFill>
                      <a:schemeClr val="bg1"/>
                    </a:solidFill>
                  </a:ln>
                  <a:solidFill>
                    <a:srgbClr val="E60904"/>
                  </a:solidFill>
                  <a:latin typeface="Arial" panose="020B0604020202020204" pitchFamily="34" charset="0"/>
                  <a:cs typeface="Arial" panose="020B0604020202020204" pitchFamily="34" charset="0"/>
                </a:rPr>
                <a:t>标准</a:t>
              </a:r>
              <a:endParaRPr lang="fr-FR" sz="5500" dirty="0">
                <a:ln w="19050">
                  <a:solidFill>
                    <a:schemeClr val="bg1"/>
                  </a:solidFill>
                </a:ln>
                <a:solidFill>
                  <a:srgbClr val="E60904"/>
                </a:solidFill>
                <a:latin typeface="Arial" panose="020B0604020202020204" pitchFamily="34" charset="0"/>
                <a:cs typeface="Arial" panose="020B0604020202020204" pitchFamily="34" charset="0"/>
              </a:endParaRPr>
            </a:p>
          </p:txBody>
        </p:sp>
      </p:grpSp>
      <p:sp>
        <p:nvSpPr>
          <p:cNvPr id="2" name="Title 1"/>
          <p:cNvSpPr>
            <a:spLocks noGrp="1"/>
          </p:cNvSpPr>
          <p:nvPr>
            <p:ph type="ctrTitle"/>
          </p:nvPr>
        </p:nvSpPr>
        <p:spPr>
          <a:xfrm>
            <a:off x="914399" y="1405858"/>
            <a:ext cx="10363200" cy="1754326"/>
          </a:xfrm>
        </p:spPr>
        <p:txBody>
          <a:bodyPr rtlCol="0">
            <a:spAutoFit/>
          </a:bodyPr>
          <a:lstStyle/>
          <a:p>
            <a:r>
              <a:rPr lang="zh-cn" sz="4000" b="1" dirty="0"/>
              <a:t>标准制定和使用</a:t>
            </a:r>
            <a:r>
              <a:rPr lang="zh-cn" altLang="zh-CN" sz="4000" b="1" dirty="0"/>
              <a:t>的</a:t>
            </a:r>
            <a:br>
              <a:rPr lang="en-US" sz="4000" b="1" dirty="0"/>
            </a:br>
            <a:r>
              <a:rPr lang="zh-cn" sz="4000" b="1" dirty="0"/>
              <a:t>背景</a:t>
            </a:r>
            <a:br>
              <a:rPr lang="en-US" sz="4000" dirty="0"/>
            </a:br>
            <a:endParaRPr lang="en-US" sz="4000" dirty="0"/>
          </a:p>
        </p:txBody>
      </p:sp>
      <p:sp>
        <p:nvSpPr>
          <p:cNvPr id="4" name="Slide Number Placeholder 3"/>
          <p:cNvSpPr>
            <a:spLocks noGrp="1"/>
          </p:cNvSpPr>
          <p:nvPr>
            <p:ph type="sldNum" sz="quarter" idx="4294967295"/>
          </p:nvPr>
        </p:nvSpPr>
        <p:spPr>
          <a:xfrm>
            <a:off x="8610600" y="6400413"/>
            <a:ext cx="2743200" cy="276999"/>
          </a:xfrm>
        </p:spPr>
        <p:txBody>
          <a:bodyPr rtlCol="0">
            <a:spAutoFit/>
          </a:bodyPr>
          <a:lstStyle/>
          <a:p>
            <a:pPr rtl="0"/>
            <a:fld id="{3068B960-88A1-C74E-A5B4-1A8BD00E1087}" type="slidenum">
              <a:rPr lang="en-US" smtClean="0">
                <a:solidFill>
                  <a:prstClr val="white">
                    <a:lumMod val="65000"/>
                  </a:prstClr>
                </a:solidFill>
              </a:rPr>
              <a:pPr/>
              <a:t>2</a:t>
            </a:fld>
            <a:endParaRPr lang="en-US" dirty="0">
              <a:solidFill>
                <a:prstClr val="white">
                  <a:lumMod val="65000"/>
                </a:prstClr>
              </a:solidFill>
            </a:endParaRPr>
          </a:p>
        </p:txBody>
      </p:sp>
    </p:spTree>
    <p:extLst>
      <p:ext uri="{BB962C8B-B14F-4D97-AF65-F5344CB8AC3E}">
        <p14:creationId xmlns:p14="http://schemas.microsoft.com/office/powerpoint/2010/main" val="3251479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402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880533"/>
            <a:ext cx="11054861" cy="5285037"/>
          </a:xfrm>
        </p:spPr>
        <p:txBody>
          <a:bodyPr rtlCol="0">
            <a:spAutoFit/>
          </a:bodyPr>
          <a:lstStyle/>
          <a:p>
            <a:pPr marL="338138" indent="0" rtl="0">
              <a:buNone/>
            </a:pPr>
            <a:r>
              <a:rPr lang="zh-cn" sz="3200" b="1" u="sng" dirty="0"/>
              <a:t>什么是标准？</a:t>
            </a:r>
          </a:p>
          <a:p>
            <a:pPr marL="338138" indent="0" rtl="0">
              <a:buNone/>
            </a:pPr>
            <a:endParaRPr lang="en-US" sz="1100" dirty="0"/>
          </a:p>
          <a:p>
            <a:pPr rtl="0"/>
            <a:r>
              <a:rPr lang="zh-cn" dirty="0"/>
              <a:t>ISO/IEC</a:t>
            </a:r>
          </a:p>
          <a:p>
            <a:pPr lvl="1" rtl="0"/>
            <a:r>
              <a:rPr lang="zh-cn" dirty="0"/>
              <a:t>一种“以协商一致的方式制定并经公认机构批准的文件，为各项活动或其结果提供共同使用或重复使用的规则、准则或特性，旨在在特定背景下实现最佳秩度”</a:t>
            </a:r>
          </a:p>
          <a:p>
            <a:pPr lvl="1" rtl="0"/>
            <a:endParaRPr lang="en-US" sz="900" dirty="0"/>
          </a:p>
          <a:p>
            <a:pPr rtl="0"/>
            <a:r>
              <a:rPr lang="zh-cn" dirty="0"/>
              <a:t>行政管理与预算局第A-119号通告 </a:t>
            </a:r>
          </a:p>
          <a:p>
            <a:pPr lvl="1" rtl="0"/>
            <a:r>
              <a:rPr lang="zh-cn" dirty="0"/>
              <a:t>对产品/做法的规则、条款、准则或特性进行共同使用或反复采用；</a:t>
            </a:r>
            <a:endParaRPr lang="en-US" dirty="0"/>
          </a:p>
          <a:p>
            <a:pPr lvl="1" rtl="0"/>
            <a:r>
              <a:rPr lang="zh-cn" dirty="0"/>
              <a:t>术语的定义；部件的分类；流程的划定；尺寸、材料、性能、设计或操作的规格；描述材料、工艺、产品、系统、服务或措施时对品质和数量的衡量；试验方法和取样程序；信息和通信交流的格式；或搭配说明以及对尺寸或强度的衡量；以及</a:t>
            </a:r>
            <a:endParaRPr lang="en-US" dirty="0"/>
          </a:p>
          <a:p>
            <a:pPr lvl="1" rtl="0"/>
            <a:r>
              <a:rPr lang="zh-cn" dirty="0"/>
              <a:t>术语、符号、包装、标记或标签要求（适用于产品、工艺或生产方法）。</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3</a:t>
            </a:fld>
            <a:endParaRPr lang="en-US" dirty="0">
              <a:solidFill>
                <a:prstClr val="white">
                  <a:lumMod val="65000"/>
                </a:prstClr>
              </a:solidFill>
            </a:endParaRPr>
          </a:p>
        </p:txBody>
      </p:sp>
    </p:spTree>
    <p:extLst>
      <p:ext uri="{BB962C8B-B14F-4D97-AF65-F5344CB8AC3E}">
        <p14:creationId xmlns:p14="http://schemas.microsoft.com/office/powerpoint/2010/main" val="2736327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402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880533"/>
            <a:ext cx="11054861" cy="5131148"/>
          </a:xfrm>
        </p:spPr>
        <p:txBody>
          <a:bodyPr rtlCol="0">
            <a:spAutoFit/>
          </a:bodyPr>
          <a:lstStyle/>
          <a:p>
            <a:pPr marL="338138" indent="0" rtl="0">
              <a:buNone/>
            </a:pPr>
            <a:r>
              <a:rPr lang="zh-cn" sz="3200" b="1" u="sng" dirty="0"/>
              <a:t>标准分为哪些类型？</a:t>
            </a:r>
          </a:p>
          <a:p>
            <a:pPr marL="338138" indent="0" rtl="0">
              <a:buNone/>
            </a:pPr>
            <a:endParaRPr lang="en-US" sz="1100" dirty="0"/>
          </a:p>
          <a:p>
            <a:pPr rtl="0"/>
            <a:r>
              <a:rPr lang="zh-cn" dirty="0"/>
              <a:t>性能标准</a:t>
            </a:r>
          </a:p>
          <a:p>
            <a:pPr lvl="1" rtl="0"/>
            <a:r>
              <a:rPr lang="zh-cn" dirty="0"/>
              <a:t>以规定结果进行表述，并附有核查遵守情况的准则，但不说明实现相应结果的必要方法</a:t>
            </a:r>
          </a:p>
          <a:p>
            <a:pPr rtl="0"/>
            <a:r>
              <a:rPr lang="zh-cn" dirty="0"/>
              <a:t>设计性或规范性标准</a:t>
            </a:r>
          </a:p>
          <a:p>
            <a:pPr lvl="1" rtl="0"/>
            <a:r>
              <a:rPr lang="zh-cn" dirty="0"/>
              <a:t>规定设计要求，例如需要使用的材料、如何实现要求或如何制造某件物品</a:t>
            </a:r>
          </a:p>
          <a:p>
            <a:pPr rtl="0"/>
            <a:r>
              <a:rPr lang="zh-cn" dirty="0"/>
              <a:t>非共识标准</a:t>
            </a:r>
          </a:p>
          <a:p>
            <a:pPr lvl="1" rtl="0"/>
            <a:r>
              <a:rPr lang="zh-cn" dirty="0"/>
              <a:t>包括行业和公司标准，以及未经充分协商一致制定的“政府专有标准”</a:t>
            </a:r>
          </a:p>
          <a:p>
            <a:pPr rtl="0"/>
            <a:r>
              <a:rPr lang="zh-cn" dirty="0"/>
              <a:t>自愿共识标准</a:t>
            </a:r>
          </a:p>
          <a:p>
            <a:pPr lvl="1" rtl="0"/>
            <a:r>
              <a:rPr lang="zh-cn" dirty="0"/>
              <a:t>在明确定义的公开且公平的环境中制定，并得到利益相关方普遍同意（NTTAA第A-119号OMB通告）</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4</a:t>
            </a:fld>
            <a:endParaRPr lang="en-US" dirty="0">
              <a:solidFill>
                <a:prstClr val="white">
                  <a:lumMod val="65000"/>
                </a:prstClr>
              </a:solidFill>
            </a:endParaRPr>
          </a:p>
        </p:txBody>
      </p:sp>
    </p:spTree>
    <p:extLst>
      <p:ext uri="{BB962C8B-B14F-4D97-AF65-F5344CB8AC3E}">
        <p14:creationId xmlns:p14="http://schemas.microsoft.com/office/powerpoint/2010/main" val="32073651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40201"/>
            <a:ext cx="9977640" cy="701731"/>
          </a:xfrm>
        </p:spPr>
        <p:txBody>
          <a:bodyPr rtlCol="0">
            <a:spAutoFit/>
          </a:bodyPr>
          <a:lstStyle/>
          <a:p>
            <a:pPr algn="ctr" rtl="0"/>
            <a:r>
              <a:rPr lang="zh-cn" b="1">
                <a:solidFill>
                  <a:srgbClr val="002060"/>
                </a:solidFill>
              </a:rPr>
              <a:t>标准的背景知识</a:t>
            </a:r>
          </a:p>
        </p:txBody>
      </p:sp>
      <p:sp>
        <p:nvSpPr>
          <p:cNvPr id="10" name="Content Placeholder 9"/>
          <p:cNvSpPr>
            <a:spLocks noGrp="1"/>
          </p:cNvSpPr>
          <p:nvPr>
            <p:ph idx="1"/>
          </p:nvPr>
        </p:nvSpPr>
        <p:spPr>
          <a:xfrm>
            <a:off x="670558" y="880533"/>
            <a:ext cx="11365134" cy="4369401"/>
          </a:xfrm>
        </p:spPr>
        <p:txBody>
          <a:bodyPr rtlCol="0">
            <a:spAutoFit/>
          </a:bodyPr>
          <a:lstStyle/>
          <a:p>
            <a:pPr marL="338138" indent="0" rtl="0">
              <a:buNone/>
            </a:pPr>
            <a:r>
              <a:rPr lang="zh-cn" sz="3200" b="1" u="sng" dirty="0"/>
              <a:t>国际标准和世界贸易</a:t>
            </a:r>
          </a:p>
          <a:p>
            <a:pPr marL="338138" indent="0" rtl="0">
              <a:buNone/>
            </a:pPr>
            <a:endParaRPr lang="en-US" sz="1100" dirty="0"/>
          </a:p>
          <a:p>
            <a:pPr rtl="0"/>
            <a:r>
              <a:rPr lang="zh-cn" dirty="0"/>
              <a:t>WTO的《技术性贸易壁垒（TBT）协定》旨在确保技术法规、标准和合格评定程序不会对国际贸易造成非必要的障碍</a:t>
            </a:r>
          </a:p>
          <a:p>
            <a:pPr rtl="0"/>
            <a:endParaRPr lang="en-US" sz="800" dirty="0"/>
          </a:p>
          <a:p>
            <a:pPr rtl="0"/>
            <a:r>
              <a:rPr lang="zh-cn" dirty="0"/>
              <a:t>《TBT协定》认为“国际标准”可以提升生产和国际贸易的效率</a:t>
            </a:r>
          </a:p>
          <a:p>
            <a:pPr lvl="1" rtl="0"/>
            <a:r>
              <a:rPr lang="zh-cn" dirty="0"/>
              <a:t>国际标准涵盖于自愿共识标准之中，代表全球对某一问题解决方案的共识</a:t>
            </a:r>
          </a:p>
          <a:p>
            <a:pPr lvl="1" rtl="0"/>
            <a:endParaRPr lang="en-US" sz="900" dirty="0"/>
          </a:p>
          <a:p>
            <a:pPr rtl="0"/>
            <a:r>
              <a:rPr lang="zh-cn" dirty="0"/>
              <a:t>两份重要的WTO文件</a:t>
            </a:r>
          </a:p>
          <a:p>
            <a:pPr lvl="1" rtl="0"/>
            <a:r>
              <a:rPr lang="zh-cn" dirty="0"/>
              <a:t>WTO技术性贸易壁垒委员会制定国际标准的六项原则</a:t>
            </a:r>
          </a:p>
          <a:p>
            <a:pPr lvl="1" rtl="0"/>
            <a:r>
              <a:rPr lang="zh-cn" dirty="0"/>
              <a:t>WTO/《TBT协定》附件3 - 《关于制定、采用和实施标准的良好行为规范》</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5</a:t>
            </a:fld>
            <a:endParaRPr lang="en-US" dirty="0">
              <a:solidFill>
                <a:prstClr val="white">
                  <a:lumMod val="65000"/>
                </a:prstClr>
              </a:solidFill>
            </a:endParaRPr>
          </a:p>
        </p:txBody>
      </p:sp>
    </p:spTree>
    <p:extLst>
      <p:ext uri="{BB962C8B-B14F-4D97-AF65-F5344CB8AC3E}">
        <p14:creationId xmlns:p14="http://schemas.microsoft.com/office/powerpoint/2010/main" val="3582841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402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880533"/>
            <a:ext cx="11365134" cy="5122941"/>
          </a:xfrm>
        </p:spPr>
        <p:txBody>
          <a:bodyPr rtlCol="0">
            <a:spAutoFit/>
          </a:bodyPr>
          <a:lstStyle/>
          <a:p>
            <a:pPr marL="338138" indent="0" rtl="0">
              <a:buNone/>
            </a:pPr>
            <a:r>
              <a:rPr lang="zh-cn" sz="3200" b="1" u="sng" dirty="0"/>
              <a:t>ISO 30500标准由谁制定而成？</a:t>
            </a:r>
          </a:p>
          <a:p>
            <a:pPr marL="338138" indent="0" rtl="0">
              <a:buNone/>
            </a:pPr>
            <a:endParaRPr lang="en-US" sz="1100" dirty="0"/>
          </a:p>
          <a:p>
            <a:pPr rtl="0"/>
            <a:r>
              <a:rPr lang="zh-cn" dirty="0"/>
              <a:t>ISO是一家非政府标准制定机构，总部设在瑞士日内瓦 </a:t>
            </a:r>
          </a:p>
          <a:p>
            <a:pPr rtl="0"/>
            <a:endParaRPr lang="en-US" sz="800" dirty="0"/>
          </a:p>
          <a:p>
            <a:pPr rtl="0"/>
            <a:r>
              <a:rPr lang="zh-cn" dirty="0"/>
              <a:t>由162个成员国的国家标准组织组成</a:t>
            </a:r>
          </a:p>
          <a:p>
            <a:pPr rtl="0"/>
            <a:endParaRPr lang="en-US" sz="800" dirty="0"/>
          </a:p>
          <a:p>
            <a:pPr rtl="0"/>
            <a:r>
              <a:rPr lang="zh-cn" dirty="0"/>
              <a:t>推出国际标准及相关文件22000余份</a:t>
            </a:r>
          </a:p>
          <a:p>
            <a:pPr marL="0" indent="0" rtl="0">
              <a:buNone/>
            </a:pPr>
            <a:endParaRPr lang="en-US" sz="800" dirty="0"/>
          </a:p>
          <a:p>
            <a:pPr rtl="0"/>
            <a:r>
              <a:rPr lang="zh-cn" dirty="0"/>
              <a:t>ISO 30500标准由包括32个参与成员国</a:t>
            </a:r>
            <a:endParaRPr lang="en-US" altLang="zh-CN" dirty="0"/>
          </a:p>
          <a:p>
            <a:pPr marL="0" indent="0" rtl="0">
              <a:buNone/>
            </a:pPr>
            <a:r>
              <a:rPr lang="en-US" altLang="zh-CN" dirty="0"/>
              <a:t>      </a:t>
            </a:r>
            <a:r>
              <a:rPr lang="zh-cn" dirty="0"/>
              <a:t>和16个观察成员国的</a:t>
            </a:r>
            <a:endParaRPr lang="en-US" altLang="zh-CN" dirty="0"/>
          </a:p>
          <a:p>
            <a:pPr marL="0" indent="0" rtl="0">
              <a:buNone/>
            </a:pPr>
            <a:r>
              <a:rPr lang="en-US" altLang="zh-CN" dirty="0"/>
              <a:t>       </a:t>
            </a:r>
            <a:r>
              <a:rPr lang="zh-cn" dirty="0"/>
              <a:t>技术委员会制定 </a:t>
            </a:r>
          </a:p>
          <a:p>
            <a:pPr lvl="1" rtl="0"/>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6</a:t>
            </a:fld>
            <a:endParaRPr lang="en-US" dirty="0">
              <a:solidFill>
                <a:prstClr val="white">
                  <a:lumMod val="65000"/>
                </a:prstClr>
              </a:solidFill>
            </a:endParaRPr>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9838267" y="4910667"/>
            <a:ext cx="2353733" cy="1957219"/>
          </a:xfrm>
          <a:prstGeom prst="rect">
            <a:avLst/>
          </a:prstGeom>
        </p:spPr>
      </p:pic>
    </p:spTree>
    <p:extLst>
      <p:ext uri="{BB962C8B-B14F-4D97-AF65-F5344CB8AC3E}">
        <p14:creationId xmlns:p14="http://schemas.microsoft.com/office/powerpoint/2010/main" val="104121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402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880533"/>
            <a:ext cx="11365134" cy="5453288"/>
          </a:xfrm>
        </p:spPr>
        <p:txBody>
          <a:bodyPr rtlCol="0">
            <a:spAutoFit/>
          </a:bodyPr>
          <a:lstStyle/>
          <a:p>
            <a:pPr marL="338138" indent="0" rtl="0">
              <a:buNone/>
            </a:pPr>
            <a:r>
              <a:rPr lang="zh-cn" sz="3200" b="1" u="sng"/>
              <a:t>ISO如何制定标准？</a:t>
            </a:r>
          </a:p>
          <a:p>
            <a:pPr marL="338138" indent="0" rtl="0">
              <a:buNone/>
            </a:pPr>
            <a:endParaRPr lang="en-US" sz="1100" dirty="0"/>
          </a:p>
          <a:p>
            <a:pPr rtl="0"/>
            <a:r>
              <a:rPr lang="zh-cn"/>
              <a:t>ISO标准制定的4个原则——标准应满足以下条件：</a:t>
            </a:r>
          </a:p>
          <a:p>
            <a:pPr lvl="1" rtl="0"/>
            <a:r>
              <a:rPr lang="zh-cn"/>
              <a:t>应市场需求而发起</a:t>
            </a:r>
          </a:p>
          <a:p>
            <a:pPr lvl="1" rtl="0"/>
            <a:r>
              <a:rPr lang="zh-cn"/>
              <a:t>以全球专家意见为基础</a:t>
            </a:r>
          </a:p>
          <a:p>
            <a:pPr lvl="1" rtl="0"/>
            <a:r>
              <a:rPr lang="zh-cn"/>
              <a:t>通过多方利益相关方程序制定</a:t>
            </a:r>
          </a:p>
          <a:p>
            <a:pPr lvl="1" rtl="0"/>
            <a:r>
              <a:rPr lang="zh-cn"/>
              <a:t>以共识为基础</a:t>
            </a:r>
          </a:p>
          <a:p>
            <a:pPr lvl="1" rtl="0"/>
            <a:endParaRPr lang="en-US" sz="800" dirty="0"/>
          </a:p>
          <a:p>
            <a:pPr rtl="0"/>
            <a:r>
              <a:rPr lang="zh-cn"/>
              <a:t>ISO共有专利政策</a:t>
            </a:r>
          </a:p>
          <a:p>
            <a:pPr lvl="1" rtl="0"/>
            <a:r>
              <a:rPr lang="zh-cn"/>
              <a:t>参与ISO活动的任何一方应公开对标准至关重要的任何已知专利或未决专利申请</a:t>
            </a:r>
          </a:p>
          <a:p>
            <a:pPr lvl="1" rtl="0"/>
            <a:r>
              <a:rPr lang="zh-cn"/>
              <a:t>专利权人必须本着非歧视性的原则，决定授予许可或不授予许可。 </a:t>
            </a:r>
          </a:p>
          <a:p>
            <a:pPr rtl="0"/>
            <a:endParaRPr lang="en-US" sz="3100" dirty="0"/>
          </a:p>
          <a:p>
            <a:pPr lvl="1" rtl="0"/>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7</a:t>
            </a:fld>
            <a:endParaRPr lang="en-US" dirty="0">
              <a:solidFill>
                <a:prstClr val="white">
                  <a:lumMod val="65000"/>
                </a:prstClr>
              </a:solidFill>
            </a:endParaRPr>
          </a:p>
        </p:txBody>
      </p:sp>
    </p:spTree>
    <p:extLst>
      <p:ext uri="{BB962C8B-B14F-4D97-AF65-F5344CB8AC3E}">
        <p14:creationId xmlns:p14="http://schemas.microsoft.com/office/powerpoint/2010/main" val="13333544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9"/>
          <p:cNvSpPr>
            <a:spLocks noGrp="1"/>
          </p:cNvSpPr>
          <p:nvPr>
            <p:ph idx="1"/>
          </p:nvPr>
        </p:nvSpPr>
        <p:spPr>
          <a:xfrm>
            <a:off x="760499" y="1015999"/>
            <a:ext cx="11365134" cy="6166816"/>
          </a:xfrm>
        </p:spPr>
        <p:txBody>
          <a:bodyPr rtlCol="0">
            <a:spAutoFit/>
          </a:bodyPr>
          <a:lstStyle/>
          <a:p>
            <a:pPr marL="338138" indent="0" rtl="0">
              <a:buNone/>
            </a:pPr>
            <a:r>
              <a:rPr lang="zh-cn" sz="3200" b="1" u="sng" dirty="0"/>
              <a:t>ISO如何制定标准？</a:t>
            </a:r>
          </a:p>
          <a:p>
            <a:pPr marL="338138" indent="0" rtl="0">
              <a:buNone/>
            </a:pPr>
            <a:endParaRPr lang="en-US" sz="1100" dirty="0"/>
          </a:p>
          <a:p>
            <a:pPr rtl="0"/>
            <a:endParaRPr lang="en-US" dirty="0"/>
          </a:p>
          <a:p>
            <a:pPr rtl="0"/>
            <a:endParaRPr lang="en-US" dirty="0"/>
          </a:p>
          <a:p>
            <a:pPr rtl="0"/>
            <a:endParaRPr lang="en-US" dirty="0"/>
          </a:p>
          <a:p>
            <a:pPr rtl="0"/>
            <a:endParaRPr lang="en-US" dirty="0"/>
          </a:p>
          <a:p>
            <a:pPr marL="0" indent="0" rtl="0">
              <a:buNone/>
            </a:pPr>
            <a:endParaRPr lang="en-US" dirty="0"/>
          </a:p>
          <a:p>
            <a:pPr marL="457200" lvl="1" indent="0" rtl="0">
              <a:buNone/>
            </a:pPr>
            <a:endParaRPr lang="en-US" dirty="0"/>
          </a:p>
          <a:p>
            <a:pPr rtl="0"/>
            <a:r>
              <a:rPr lang="zh-cn" dirty="0"/>
              <a:t>该进程必须符合《TBT协定》和六项原则：</a:t>
            </a:r>
            <a:endParaRPr lang="en-US" sz="3500" dirty="0"/>
          </a:p>
          <a:p>
            <a:pPr lvl="2" rtl="0"/>
            <a:r>
              <a:rPr lang="zh-cn" dirty="0"/>
              <a:t>透明</a:t>
            </a:r>
          </a:p>
          <a:p>
            <a:pPr lvl="2" rtl="0"/>
            <a:r>
              <a:rPr lang="zh-cn" dirty="0"/>
              <a:t>公开</a:t>
            </a:r>
          </a:p>
          <a:p>
            <a:pPr lvl="2" rtl="0"/>
            <a:r>
              <a:rPr lang="zh-cn" dirty="0"/>
              <a:t>公正与共识 </a:t>
            </a:r>
          </a:p>
          <a:p>
            <a:pPr lvl="2" rtl="0"/>
            <a:endParaRPr lang="en-US" dirty="0"/>
          </a:p>
          <a:p>
            <a:pPr lvl="1" rtl="0"/>
            <a:endParaRPr lang="en-US" sz="3100" dirty="0"/>
          </a:p>
        </p:txBody>
      </p:sp>
      <p:sp>
        <p:nvSpPr>
          <p:cNvPr id="9" name="Title 8"/>
          <p:cNvSpPr>
            <a:spLocks noGrp="1"/>
          </p:cNvSpPr>
          <p:nvPr>
            <p:ph type="title"/>
          </p:nvPr>
        </p:nvSpPr>
        <p:spPr>
          <a:xfrm>
            <a:off x="1209169" y="140201"/>
            <a:ext cx="9977640" cy="701731"/>
          </a:xfrm>
        </p:spPr>
        <p:txBody>
          <a:bodyPr rtlCol="0">
            <a:spAutoFit/>
          </a:bodyPr>
          <a:lstStyle/>
          <a:p>
            <a:pPr algn="ctr" rtl="0"/>
            <a:r>
              <a:rPr lang="zh-cn" b="1" dirty="0">
                <a:solidFill>
                  <a:srgbClr val="002060"/>
                </a:solidFill>
              </a:rPr>
              <a:t>标准的背景知识</a:t>
            </a:r>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8</a:t>
            </a:fld>
            <a:endParaRPr lang="en-US" dirty="0">
              <a:solidFill>
                <a:prstClr val="white">
                  <a:lumMod val="65000"/>
                </a:prstClr>
              </a:solidFill>
            </a:endParaRPr>
          </a:p>
        </p:txBody>
      </p:sp>
      <p:sp>
        <p:nvSpPr>
          <p:cNvPr id="5" name="Rectangle 7"/>
          <p:cNvSpPr>
            <a:spLocks noChangeArrowheads="1"/>
          </p:cNvSpPr>
          <p:nvPr/>
        </p:nvSpPr>
        <p:spPr bwMode="auto">
          <a:xfrm>
            <a:off x="1964267" y="2252133"/>
            <a:ext cx="12788371" cy="886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ctr" anchorCtr="0" compatLnSpc="1">
            <a:prstTxWarp prst="textNoShape">
              <a:avLst/>
            </a:prstTxWarp>
            <a:spAutoFit/>
          </a:bodyPr>
          <a:lstStyle/>
          <a:p>
            <a:pPr defTabSz="914400" rtl="0" eaLnBrk="0" fontAlgn="base" hangingPunct="0">
              <a:spcBef>
                <a:spcPct val="0"/>
              </a:spcBef>
              <a:spcAft>
                <a:spcPct val="0"/>
              </a:spcAft>
            </a:pPr>
            <a:endParaRPr lang="en-US" altLang="en-US">
              <a:solidFill>
                <a:prstClr val="black"/>
              </a:solidFill>
              <a:latin typeface="Arial" panose="020B0604020202020204" pitchFamily="34" charset="0"/>
            </a:endParaRPr>
          </a:p>
        </p:txBody>
      </p:sp>
      <p:sp>
        <p:nvSpPr>
          <p:cNvPr id="17" name="Content Placeholder 9"/>
          <p:cNvSpPr txBox="1">
            <a:spLocks/>
          </p:cNvSpPr>
          <p:nvPr/>
        </p:nvSpPr>
        <p:spPr>
          <a:xfrm>
            <a:off x="4570499" y="5211332"/>
            <a:ext cx="5335501" cy="2108269"/>
          </a:xfrm>
          <a:prstGeom prst="rect">
            <a:avLst/>
          </a:prstGeom>
        </p:spPr>
        <p:txBody>
          <a:bodyPr vert="horz" lIns="91440" tIns="45720" rIns="91440" bIns="45720" rtlCol="0">
            <a:spAutoFit/>
          </a:bodyPr>
          <a:lstStyle>
            <a:lvl1pPr marL="342900" indent="-342900" algn="l" defTabSz="457200" rtl="0" eaLnBrk="1" latinLnBrk="0" hangingPunct="1">
              <a:spcBef>
                <a:spcPts val="0"/>
              </a:spcBef>
              <a:spcAft>
                <a:spcPts val="600"/>
              </a:spcAft>
              <a:buFont typeface="Arial"/>
              <a:buChar char="•"/>
              <a:defRPr sz="2800" kern="1200">
                <a:solidFill>
                  <a:schemeClr val="tx1"/>
                </a:solidFill>
                <a:latin typeface="Ebrima" panose="02000000000000000000" pitchFamily="2" charset="0"/>
                <a:ea typeface="Ebrima" panose="02000000000000000000" pitchFamily="2" charset="0"/>
                <a:cs typeface="Ebrima" panose="02000000000000000000" pitchFamily="2" charset="0"/>
              </a:defRPr>
            </a:lvl1pPr>
            <a:lvl2pPr marL="742950" indent="-285750" algn="l" defTabSz="457200" rtl="0" eaLnBrk="1" latinLnBrk="0" hangingPunct="1">
              <a:spcBef>
                <a:spcPts val="0"/>
              </a:spcBef>
              <a:spcAft>
                <a:spcPts val="600"/>
              </a:spcAft>
              <a:buFont typeface="Arial"/>
              <a:buChar char="–"/>
              <a:defRPr sz="2400" kern="1200">
                <a:solidFill>
                  <a:schemeClr val="tx1"/>
                </a:solidFill>
                <a:latin typeface="Ebrima" panose="02000000000000000000" pitchFamily="2" charset="0"/>
                <a:ea typeface="Ebrima" panose="02000000000000000000" pitchFamily="2" charset="0"/>
                <a:cs typeface="Ebrima" panose="02000000000000000000" pitchFamily="2" charset="0"/>
              </a:defRPr>
            </a:lvl2pPr>
            <a:lvl3pPr marL="1143000" indent="-228600" algn="l" defTabSz="457200" rtl="0" eaLnBrk="1" latinLnBrk="0" hangingPunct="1">
              <a:spcBef>
                <a:spcPts val="0"/>
              </a:spcBef>
              <a:spcAft>
                <a:spcPts val="600"/>
              </a:spcAft>
              <a:buFont typeface="Arial"/>
              <a:buChar char="•"/>
              <a:defRPr sz="2000" kern="1200">
                <a:solidFill>
                  <a:schemeClr val="tx1"/>
                </a:solidFill>
                <a:latin typeface="Ebrima" panose="02000000000000000000" pitchFamily="2" charset="0"/>
                <a:ea typeface="Ebrima" panose="02000000000000000000" pitchFamily="2" charset="0"/>
                <a:cs typeface="Ebrima" panose="02000000000000000000" pitchFamily="2" charset="0"/>
              </a:defRPr>
            </a:lvl3pPr>
            <a:lvl4pPr marL="1600200" indent="-228600" algn="l" defTabSz="457200" rtl="0" eaLnBrk="1" latinLnBrk="0" hangingPunct="1">
              <a:spcBef>
                <a:spcPts val="0"/>
              </a:spcBef>
              <a:spcAft>
                <a:spcPts val="600"/>
              </a:spcAft>
              <a:buFont typeface="Arial"/>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4pPr>
            <a:lvl5pPr marL="2057400" indent="-228600" algn="l" defTabSz="457200" rtl="0" eaLnBrk="1" latinLnBrk="0" hangingPunct="1">
              <a:spcBef>
                <a:spcPts val="0"/>
              </a:spcBef>
              <a:spcAft>
                <a:spcPts val="600"/>
              </a:spcAft>
              <a:buFont typeface="Arial"/>
              <a:buChar char="»"/>
              <a:defRPr sz="1800" kern="1200">
                <a:solidFill>
                  <a:schemeClr val="tx1"/>
                </a:solidFill>
                <a:latin typeface="Ebrima" panose="02000000000000000000" pitchFamily="2" charset="0"/>
                <a:ea typeface="Ebrima" panose="02000000000000000000" pitchFamily="2" charset="0"/>
                <a:cs typeface="Ebrima" panose="02000000000000000000" pitchFamily="2"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lvl="2" rtl="0"/>
            <a:r>
              <a:rPr lang="zh-cn" dirty="0">
                <a:solidFill>
                  <a:prstClr val="black"/>
                </a:solidFill>
              </a:rPr>
              <a:t>有效性与关联性 </a:t>
            </a:r>
          </a:p>
          <a:p>
            <a:pPr lvl="2" rtl="0"/>
            <a:r>
              <a:rPr lang="zh-cn" dirty="0">
                <a:solidFill>
                  <a:prstClr val="black"/>
                </a:solidFill>
              </a:rPr>
              <a:t>条理性 </a:t>
            </a:r>
          </a:p>
          <a:p>
            <a:pPr lvl="2" rtl="0"/>
            <a:r>
              <a:rPr lang="zh-cn" dirty="0">
                <a:solidFill>
                  <a:prstClr val="black"/>
                </a:solidFill>
              </a:rPr>
              <a:t>发展领域</a:t>
            </a:r>
          </a:p>
          <a:p>
            <a:pPr lvl="2" rtl="0"/>
            <a:endParaRPr lang="en-US" dirty="0">
              <a:solidFill>
                <a:prstClr val="black"/>
              </a:solidFill>
            </a:endParaRPr>
          </a:p>
          <a:p>
            <a:pPr lvl="1" rtl="0"/>
            <a:endParaRPr lang="en-US" sz="3100" dirty="0">
              <a:solidFill>
                <a:prstClr val="black"/>
              </a:solidFill>
            </a:endParaRPr>
          </a:p>
        </p:txBody>
      </p:sp>
      <p:grpSp>
        <p:nvGrpSpPr>
          <p:cNvPr id="16" name="Group 15">
            <a:extLst>
              <a:ext uri="{FF2B5EF4-FFF2-40B4-BE49-F238E27FC236}">
                <a16:creationId xmlns:a16="http://schemas.microsoft.com/office/drawing/2014/main" id="{20876F49-BE42-482C-9D2B-01C4182C7074}"/>
              </a:ext>
            </a:extLst>
          </p:cNvPr>
          <p:cNvGrpSpPr/>
          <p:nvPr/>
        </p:nvGrpSpPr>
        <p:grpSpPr>
          <a:xfrm>
            <a:off x="1288300" y="1812289"/>
            <a:ext cx="9074901" cy="1829466"/>
            <a:chOff x="1288300" y="1812289"/>
            <a:chExt cx="9074901" cy="1829466"/>
          </a:xfrm>
        </p:grpSpPr>
        <p:grpSp>
          <p:nvGrpSpPr>
            <p:cNvPr id="8" name="Group 7">
              <a:extLst>
                <a:ext uri="{FF2B5EF4-FFF2-40B4-BE49-F238E27FC236}">
                  <a16:creationId xmlns:a16="http://schemas.microsoft.com/office/drawing/2014/main" id="{E16B1005-CF35-4812-9DF3-E6798EC9F81F}"/>
                </a:ext>
              </a:extLst>
            </p:cNvPr>
            <p:cNvGrpSpPr/>
            <p:nvPr/>
          </p:nvGrpSpPr>
          <p:grpSpPr>
            <a:xfrm>
              <a:off x="1288300" y="1812289"/>
              <a:ext cx="9074901" cy="1123321"/>
              <a:chOff x="2035571" y="2862633"/>
              <a:chExt cx="8949100" cy="1123321"/>
            </a:xfrm>
          </p:grpSpPr>
          <p:sp>
            <p:nvSpPr>
              <p:cNvPr id="11" name="Freeform: Shape 10">
                <a:extLst>
                  <a:ext uri="{FF2B5EF4-FFF2-40B4-BE49-F238E27FC236}">
                    <a16:creationId xmlns:a16="http://schemas.microsoft.com/office/drawing/2014/main" id="{5A4038F6-0D4D-464F-959C-D7D1E9985A78}"/>
                  </a:ext>
                </a:extLst>
              </p:cNvPr>
              <p:cNvSpPr/>
              <p:nvPr/>
            </p:nvSpPr>
            <p:spPr>
              <a:xfrm>
                <a:off x="2035571" y="2879475"/>
                <a:ext cx="1716394" cy="110647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0 w 3123406"/>
                  <a:gd name="connsiteY5"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123406" h="1249362">
                    <a:moveTo>
                      <a:pt x="0" y="0"/>
                    </a:moveTo>
                    <a:lnTo>
                      <a:pt x="2498725" y="0"/>
                    </a:lnTo>
                    <a:lnTo>
                      <a:pt x="3123406" y="624681"/>
                    </a:lnTo>
                    <a:lnTo>
                      <a:pt x="2498725" y="1249362"/>
                    </a:lnTo>
                    <a:lnTo>
                      <a:pt x="0" y="1249362"/>
                    </a:lnTo>
                    <a:lnTo>
                      <a:pt x="0" y="0"/>
                    </a:lnTo>
                    <a:close/>
                  </a:path>
                </a:pathLst>
              </a:custGeom>
              <a:solidFill>
                <a:srgbClr val="FFDEB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182880" tIns="182880" rIns="182880" bIns="170688" numCol="1" spcCol="1270" rtlCol="0" anchor="ctr" anchorCtr="0">
                <a:noAutofit/>
              </a:bodyPr>
              <a:lstStyle/>
              <a:p>
                <a:pPr lvl="0" defTabSz="2844800" rtl="0">
                  <a:lnSpc>
                    <a:spcPct val="150000"/>
                  </a:lnSpc>
                  <a:spcBef>
                    <a:spcPct val="0"/>
                  </a:spcBef>
                  <a:spcAft>
                    <a:spcPct val="35000"/>
                  </a:spcAft>
                  <a:buNone/>
                </a:pPr>
                <a:r>
                  <a:rPr lang="zh-cn" kern="1200" dirty="0">
                    <a:solidFill>
                      <a:schemeClr val="tx1"/>
                    </a:solidFill>
                    <a:latin typeface="Calibri "/>
                    <a:cs typeface="Arial" panose="020B0604020202020204" pitchFamily="34" charset="0"/>
                  </a:rPr>
                  <a:t>提议阶段</a:t>
                </a:r>
                <a:endParaRPr lang="fr-FR" kern="1200" dirty="0">
                  <a:solidFill>
                    <a:schemeClr val="tx1"/>
                  </a:solidFill>
                  <a:latin typeface="Calibri "/>
                  <a:cs typeface="Arial" panose="020B0604020202020204" pitchFamily="34" charset="0"/>
                </a:endParaRPr>
              </a:p>
            </p:txBody>
          </p:sp>
          <p:sp>
            <p:nvSpPr>
              <p:cNvPr id="12" name="Freeform: Shape 11">
                <a:extLst>
                  <a:ext uri="{FF2B5EF4-FFF2-40B4-BE49-F238E27FC236}">
                    <a16:creationId xmlns:a16="http://schemas.microsoft.com/office/drawing/2014/main" id="{9409D366-8577-4B2D-B723-B95B2059F1CD}"/>
                  </a:ext>
                </a:extLst>
              </p:cNvPr>
              <p:cNvSpPr/>
              <p:nvPr/>
            </p:nvSpPr>
            <p:spPr>
              <a:xfrm>
                <a:off x="3488799" y="2879475"/>
                <a:ext cx="1716394" cy="1106479"/>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0" rIns="182880" bIns="0" numCol="1" spcCol="1270" rtlCol="0" anchor="ctr" anchorCtr="0">
                <a:noAutofit/>
              </a:bodyPr>
              <a:lstStyle/>
              <a:p>
                <a:pPr lvl="0" defTabSz="2400300" rtl="0">
                  <a:lnSpc>
                    <a:spcPct val="150000"/>
                  </a:lnSpc>
                  <a:spcBef>
                    <a:spcPct val="0"/>
                  </a:spcBef>
                  <a:spcAft>
                    <a:spcPct val="35000"/>
                  </a:spcAft>
                  <a:buNone/>
                </a:pPr>
                <a:r>
                  <a:rPr lang="zh-cn" kern="1200" dirty="0">
                    <a:solidFill>
                      <a:schemeClr val="tx1"/>
                    </a:solidFill>
                    <a:latin typeface="Calibri "/>
                    <a:cs typeface="Arial" panose="020B0604020202020204" pitchFamily="34" charset="0"/>
                  </a:rPr>
                  <a:t>筹备阶段</a:t>
                </a:r>
                <a:endParaRPr lang="fr-FR" kern="1200" dirty="0">
                  <a:solidFill>
                    <a:schemeClr val="tx1"/>
                  </a:solidFill>
                  <a:latin typeface="Calibri "/>
                  <a:cs typeface="Arial" panose="020B0604020202020204" pitchFamily="34" charset="0"/>
                </a:endParaRPr>
              </a:p>
            </p:txBody>
          </p:sp>
          <p:sp>
            <p:nvSpPr>
              <p:cNvPr id="18" name="Freeform: Shape 17">
                <a:extLst>
                  <a:ext uri="{FF2B5EF4-FFF2-40B4-BE49-F238E27FC236}">
                    <a16:creationId xmlns:a16="http://schemas.microsoft.com/office/drawing/2014/main" id="{75404C49-38B9-4301-999A-8FDAA69DE3D7}"/>
                  </a:ext>
                </a:extLst>
              </p:cNvPr>
              <p:cNvSpPr/>
              <p:nvPr/>
            </p:nvSpPr>
            <p:spPr>
              <a:xfrm>
                <a:off x="4955733" y="2862633"/>
                <a:ext cx="1716394" cy="1123321"/>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365760" tIns="144018" rIns="0" bIns="144018" numCol="1" spcCol="1270" rtlCol="0" anchor="ctr" anchorCtr="0">
                <a:noAutofit/>
              </a:bodyPr>
              <a:lstStyle/>
              <a:p>
                <a:pPr indent="0" defTabSz="2400300" rtl="0">
                  <a:lnSpc>
                    <a:spcPct val="150000"/>
                  </a:lnSpc>
                  <a:spcBef>
                    <a:spcPct val="0"/>
                  </a:spcBef>
                  <a:spcAft>
                    <a:spcPct val="35000"/>
                  </a:spcAft>
                </a:pPr>
                <a:r>
                  <a:rPr lang="zh-cn" dirty="0">
                    <a:solidFill>
                      <a:schemeClr val="tx1"/>
                    </a:solidFill>
                    <a:latin typeface="Calibri "/>
                    <a:cs typeface="Arial" panose="020B0604020202020204" pitchFamily="34" charset="0"/>
                  </a:rPr>
                  <a:t>委员会阶段</a:t>
                </a:r>
                <a:endParaRPr lang="fr-FR" dirty="0">
                  <a:solidFill>
                    <a:schemeClr val="tx1"/>
                  </a:solidFill>
                  <a:latin typeface="Calibri "/>
                  <a:cs typeface="Arial" panose="020B0604020202020204" pitchFamily="34" charset="0"/>
                </a:endParaRPr>
              </a:p>
            </p:txBody>
          </p:sp>
          <p:sp>
            <p:nvSpPr>
              <p:cNvPr id="19" name="Freeform: Shape 18">
                <a:extLst>
                  <a:ext uri="{FF2B5EF4-FFF2-40B4-BE49-F238E27FC236}">
                    <a16:creationId xmlns:a16="http://schemas.microsoft.com/office/drawing/2014/main" id="{EE6AF9F7-0C26-4B8D-80E8-9BF1FDA78F2F}"/>
                  </a:ext>
                </a:extLst>
              </p:cNvPr>
              <p:cNvSpPr/>
              <p:nvPr/>
            </p:nvSpPr>
            <p:spPr>
              <a:xfrm>
                <a:off x="6443066" y="2879476"/>
                <a:ext cx="1716394" cy="1106478"/>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FFDEB6"/>
              </a:solidFill>
              <a:ln>
                <a:solidFill>
                  <a:srgbClr val="FFDEB6"/>
                </a:solid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indent="0" defTabSz="2400300" rtl="0">
                  <a:lnSpc>
                    <a:spcPct val="150000"/>
                  </a:lnSpc>
                  <a:spcBef>
                    <a:spcPct val="0"/>
                  </a:spcBef>
                  <a:spcAft>
                    <a:spcPct val="35000"/>
                  </a:spcAft>
                </a:pPr>
                <a:r>
                  <a:rPr lang="zh-cn" dirty="0">
                    <a:solidFill>
                      <a:schemeClr val="tx1"/>
                    </a:solidFill>
                    <a:latin typeface="Calibri "/>
                    <a:cs typeface="Arial" panose="020B0604020202020204" pitchFamily="34" charset="0"/>
                  </a:rPr>
                  <a:t>问询阶段</a:t>
                </a:r>
                <a:endParaRPr lang="fr-FR" dirty="0">
                  <a:solidFill>
                    <a:schemeClr val="tx1"/>
                  </a:solidFill>
                  <a:latin typeface="Calibri "/>
                  <a:cs typeface="Arial" panose="020B0604020202020204" pitchFamily="34" charset="0"/>
                </a:endParaRPr>
              </a:p>
            </p:txBody>
          </p:sp>
          <p:sp>
            <p:nvSpPr>
              <p:cNvPr id="20" name="Freeform: Shape 19">
                <a:extLst>
                  <a:ext uri="{FF2B5EF4-FFF2-40B4-BE49-F238E27FC236}">
                    <a16:creationId xmlns:a16="http://schemas.microsoft.com/office/drawing/2014/main" id="{D3ACA52A-6755-4C72-A1E9-BC64ADF2E0EB}"/>
                  </a:ext>
                </a:extLst>
              </p:cNvPr>
              <p:cNvSpPr/>
              <p:nvPr/>
            </p:nvSpPr>
            <p:spPr>
              <a:xfrm>
                <a:off x="7930919" y="2862634"/>
                <a:ext cx="1716394" cy="1106478"/>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123406" h="1249362">
                    <a:moveTo>
                      <a:pt x="0" y="0"/>
                    </a:moveTo>
                    <a:lnTo>
                      <a:pt x="2498725" y="0"/>
                    </a:lnTo>
                    <a:lnTo>
                      <a:pt x="3123406" y="624681"/>
                    </a:lnTo>
                    <a:lnTo>
                      <a:pt x="2498725" y="1249362"/>
                    </a:lnTo>
                    <a:lnTo>
                      <a:pt x="0" y="1249362"/>
                    </a:lnTo>
                    <a:lnTo>
                      <a:pt x="624681" y="624681"/>
                    </a:lnTo>
                    <a:lnTo>
                      <a:pt x="0" y="0"/>
                    </a:lnTo>
                    <a:close/>
                  </a:path>
                </a:pathLst>
              </a:custGeom>
              <a:solidFill>
                <a:srgbClr val="AFC2E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182880" bIns="144018" numCol="1" spcCol="1270" rtlCol="0" anchor="ctr" anchorCtr="0">
                <a:noAutofit/>
              </a:bodyPr>
              <a:lstStyle/>
              <a:p>
                <a:pPr indent="0" defTabSz="2400300" rtl="0">
                  <a:lnSpc>
                    <a:spcPct val="150000"/>
                  </a:lnSpc>
                  <a:spcBef>
                    <a:spcPct val="0"/>
                  </a:spcBef>
                  <a:spcAft>
                    <a:spcPct val="35000"/>
                  </a:spcAft>
                </a:pPr>
                <a:r>
                  <a:rPr lang="zh-cn" dirty="0">
                    <a:solidFill>
                      <a:schemeClr val="tx1"/>
                    </a:solidFill>
                    <a:latin typeface="Calibri "/>
                    <a:cs typeface="Arial" panose="020B0604020202020204" pitchFamily="34" charset="0"/>
                  </a:rPr>
                  <a:t>审批阶段</a:t>
                </a:r>
                <a:endParaRPr lang="fr-FR" dirty="0">
                  <a:solidFill>
                    <a:schemeClr val="tx1"/>
                  </a:solidFill>
                  <a:latin typeface="Calibri "/>
                  <a:cs typeface="Arial" panose="020B0604020202020204" pitchFamily="34" charset="0"/>
                </a:endParaRPr>
              </a:p>
            </p:txBody>
          </p:sp>
          <p:sp>
            <p:nvSpPr>
              <p:cNvPr id="21" name="Freeform: Shape 20">
                <a:extLst>
                  <a:ext uri="{FF2B5EF4-FFF2-40B4-BE49-F238E27FC236}">
                    <a16:creationId xmlns:a16="http://schemas.microsoft.com/office/drawing/2014/main" id="{6E4B4ABD-5598-403C-903D-A1FA8A5CB025}"/>
                  </a:ext>
                </a:extLst>
              </p:cNvPr>
              <p:cNvSpPr/>
              <p:nvPr/>
            </p:nvSpPr>
            <p:spPr>
              <a:xfrm>
                <a:off x="9389485" y="2879476"/>
                <a:ext cx="1595186" cy="1089636"/>
              </a:xfrm>
              <a:custGeom>
                <a:avLst/>
                <a:gdLst>
                  <a:gd name="connsiteX0" fmla="*/ 0 w 3123406"/>
                  <a:gd name="connsiteY0" fmla="*/ 0 h 1249362"/>
                  <a:gd name="connsiteX1" fmla="*/ 2498725 w 3123406"/>
                  <a:gd name="connsiteY1" fmla="*/ 0 h 1249362"/>
                  <a:gd name="connsiteX2" fmla="*/ 3123406 w 3123406"/>
                  <a:gd name="connsiteY2" fmla="*/ 624681 h 1249362"/>
                  <a:gd name="connsiteX3" fmla="*/ 2498725 w 3123406"/>
                  <a:gd name="connsiteY3" fmla="*/ 1249362 h 1249362"/>
                  <a:gd name="connsiteX4" fmla="*/ 0 w 3123406"/>
                  <a:gd name="connsiteY4" fmla="*/ 1249362 h 1249362"/>
                  <a:gd name="connsiteX5" fmla="*/ 624681 w 3123406"/>
                  <a:gd name="connsiteY5" fmla="*/ 624681 h 1249362"/>
                  <a:gd name="connsiteX6" fmla="*/ 0 w 3123406"/>
                  <a:gd name="connsiteY6" fmla="*/ 0 h 1249362"/>
                  <a:gd name="connsiteX0" fmla="*/ 0 w 2540156"/>
                  <a:gd name="connsiteY0" fmla="*/ 0 h 1249362"/>
                  <a:gd name="connsiteX1" fmla="*/ 2498725 w 2540156"/>
                  <a:gd name="connsiteY1" fmla="*/ 0 h 1249362"/>
                  <a:gd name="connsiteX2" fmla="*/ 2540156 w 2540156"/>
                  <a:gd name="connsiteY2" fmla="*/ 634108 h 1249362"/>
                  <a:gd name="connsiteX3" fmla="*/ 2498725 w 2540156"/>
                  <a:gd name="connsiteY3" fmla="*/ 1249362 h 1249362"/>
                  <a:gd name="connsiteX4" fmla="*/ 0 w 2540156"/>
                  <a:gd name="connsiteY4" fmla="*/ 1249362 h 1249362"/>
                  <a:gd name="connsiteX5" fmla="*/ 624681 w 2540156"/>
                  <a:gd name="connsiteY5" fmla="*/ 624681 h 1249362"/>
                  <a:gd name="connsiteX6" fmla="*/ 0 w 2540156"/>
                  <a:gd name="connsiteY6" fmla="*/ 0 h 1249362"/>
                  <a:gd name="connsiteX0" fmla="*/ 0 w 2498726"/>
                  <a:gd name="connsiteY0" fmla="*/ 0 h 1249362"/>
                  <a:gd name="connsiteX1" fmla="*/ 2498725 w 2498726"/>
                  <a:gd name="connsiteY1" fmla="*/ 0 h 1249362"/>
                  <a:gd name="connsiteX2" fmla="*/ 2488157 w 2498726"/>
                  <a:gd name="connsiteY2" fmla="*/ 629346 h 1249362"/>
                  <a:gd name="connsiteX3" fmla="*/ 2498725 w 2498726"/>
                  <a:gd name="connsiteY3" fmla="*/ 1249362 h 1249362"/>
                  <a:gd name="connsiteX4" fmla="*/ 0 w 2498726"/>
                  <a:gd name="connsiteY4" fmla="*/ 1249362 h 1249362"/>
                  <a:gd name="connsiteX5" fmla="*/ 624681 w 2498726"/>
                  <a:gd name="connsiteY5" fmla="*/ 624681 h 1249362"/>
                  <a:gd name="connsiteX6" fmla="*/ 0 w 2498726"/>
                  <a:gd name="connsiteY6" fmla="*/ 0 h 1249362"/>
                  <a:gd name="connsiteX0" fmla="*/ 0 w 2501157"/>
                  <a:gd name="connsiteY0" fmla="*/ 0 h 1249362"/>
                  <a:gd name="connsiteX1" fmla="*/ 2498725 w 2501157"/>
                  <a:gd name="connsiteY1" fmla="*/ 0 h 1249362"/>
                  <a:gd name="connsiteX2" fmla="*/ 2501157 w 2501157"/>
                  <a:gd name="connsiteY2" fmla="*/ 626965 h 1249362"/>
                  <a:gd name="connsiteX3" fmla="*/ 2498725 w 2501157"/>
                  <a:gd name="connsiteY3" fmla="*/ 1249362 h 1249362"/>
                  <a:gd name="connsiteX4" fmla="*/ 0 w 2501157"/>
                  <a:gd name="connsiteY4" fmla="*/ 1249362 h 1249362"/>
                  <a:gd name="connsiteX5" fmla="*/ 624681 w 2501157"/>
                  <a:gd name="connsiteY5" fmla="*/ 624681 h 1249362"/>
                  <a:gd name="connsiteX6" fmla="*/ 0 w 2501157"/>
                  <a:gd name="connsiteY6" fmla="*/ 0 h 1249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01157" h="1249362">
                    <a:moveTo>
                      <a:pt x="0" y="0"/>
                    </a:moveTo>
                    <a:lnTo>
                      <a:pt x="2498725" y="0"/>
                    </a:lnTo>
                    <a:cubicBezTo>
                      <a:pt x="2499536" y="208988"/>
                      <a:pt x="2500346" y="417977"/>
                      <a:pt x="2501157" y="626965"/>
                    </a:cubicBezTo>
                    <a:cubicBezTo>
                      <a:pt x="2500346" y="834431"/>
                      <a:pt x="2499536" y="1041896"/>
                      <a:pt x="2498725" y="1249362"/>
                    </a:cubicBezTo>
                    <a:lnTo>
                      <a:pt x="0" y="1249362"/>
                    </a:lnTo>
                    <a:lnTo>
                      <a:pt x="624681" y="624681"/>
                    </a:lnTo>
                    <a:lnTo>
                      <a:pt x="0" y="0"/>
                    </a:lnTo>
                    <a:close/>
                  </a:path>
                </a:pathLst>
              </a:custGeom>
              <a:solidFill>
                <a:srgbClr val="FFDEB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457200" tIns="144018" rIns="0" bIns="144018" numCol="1" spcCol="1270" rtlCol="0" anchor="ctr" anchorCtr="0">
                <a:noAutofit/>
              </a:bodyPr>
              <a:lstStyle/>
              <a:p>
                <a:pPr indent="0" defTabSz="2400300" rtl="0">
                  <a:lnSpc>
                    <a:spcPct val="150000"/>
                  </a:lnSpc>
                  <a:spcBef>
                    <a:spcPct val="0"/>
                  </a:spcBef>
                  <a:spcAft>
                    <a:spcPct val="35000"/>
                  </a:spcAft>
                </a:pPr>
                <a:r>
                  <a:rPr lang="zh-cn" dirty="0">
                    <a:solidFill>
                      <a:schemeClr val="tx1"/>
                    </a:solidFill>
                    <a:latin typeface="Calibri "/>
                    <a:cs typeface="Arial" panose="020B0604020202020204" pitchFamily="34" charset="0"/>
                  </a:rPr>
                  <a:t>发布阶段</a:t>
                </a:r>
                <a:endParaRPr lang="fr-FR" dirty="0">
                  <a:solidFill>
                    <a:schemeClr val="tx1"/>
                  </a:solidFill>
                  <a:latin typeface="Calibri "/>
                  <a:cs typeface="Arial" panose="020B0604020202020204" pitchFamily="34" charset="0"/>
                </a:endParaRPr>
              </a:p>
            </p:txBody>
          </p:sp>
        </p:grpSp>
        <p:sp>
          <p:nvSpPr>
            <p:cNvPr id="14" name="Rectangle 13">
              <a:extLst>
                <a:ext uri="{FF2B5EF4-FFF2-40B4-BE49-F238E27FC236}">
                  <a16:creationId xmlns:a16="http://schemas.microsoft.com/office/drawing/2014/main" id="{6C2C3F82-3AE5-4799-AEEC-1E9579B9B861}"/>
                </a:ext>
              </a:extLst>
            </p:cNvPr>
            <p:cNvSpPr/>
            <p:nvPr/>
          </p:nvSpPr>
          <p:spPr>
            <a:xfrm>
              <a:off x="1362075" y="3248302"/>
              <a:ext cx="400050" cy="369332"/>
            </a:xfrm>
            <a:prstGeom prst="rect">
              <a:avLst/>
            </a:prstGeom>
            <a:solidFill>
              <a:srgbClr val="FFDEB6"/>
            </a:solidFill>
            <a:ln>
              <a:solidFill>
                <a:srgbClr val="FFDEB6"/>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rtl="0"/>
              <a:endParaRPr lang="fr-FR"/>
            </a:p>
          </p:txBody>
        </p:sp>
        <p:sp>
          <p:nvSpPr>
            <p:cNvPr id="22" name="Rectangle 21">
              <a:extLst>
                <a:ext uri="{FF2B5EF4-FFF2-40B4-BE49-F238E27FC236}">
                  <a16:creationId xmlns:a16="http://schemas.microsoft.com/office/drawing/2014/main" id="{DC70A57F-840A-46DC-8BC4-D9589F34A024}"/>
                </a:ext>
              </a:extLst>
            </p:cNvPr>
            <p:cNvSpPr/>
            <p:nvPr/>
          </p:nvSpPr>
          <p:spPr>
            <a:xfrm>
              <a:off x="4297760" y="3241996"/>
              <a:ext cx="400050" cy="369332"/>
            </a:xfrm>
            <a:prstGeom prst="rect">
              <a:avLst/>
            </a:prstGeom>
            <a:solidFill>
              <a:srgbClr val="AFC2E4"/>
            </a:solidFill>
            <a:ln>
              <a:solidFill>
                <a:srgbClr val="AFC2E4"/>
              </a:solid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rtl="0"/>
              <a:endParaRPr lang="fr-FR"/>
            </a:p>
          </p:txBody>
        </p:sp>
        <p:sp>
          <p:nvSpPr>
            <p:cNvPr id="15" name="TextBox 14">
              <a:extLst>
                <a:ext uri="{FF2B5EF4-FFF2-40B4-BE49-F238E27FC236}">
                  <a16:creationId xmlns:a16="http://schemas.microsoft.com/office/drawing/2014/main" id="{DD2309D0-5B85-4AD0-A2E2-9E55E665B39D}"/>
                </a:ext>
              </a:extLst>
            </p:cNvPr>
            <p:cNvSpPr txBox="1"/>
            <p:nvPr/>
          </p:nvSpPr>
          <p:spPr>
            <a:xfrm>
              <a:off x="2025035" y="3180090"/>
              <a:ext cx="1682307" cy="461665"/>
            </a:xfrm>
            <a:prstGeom prst="rect">
              <a:avLst/>
            </a:prstGeom>
            <a:noFill/>
          </p:spPr>
          <p:txBody>
            <a:bodyPr wrap="square" rtlCol="0">
              <a:spAutoFit/>
            </a:bodyPr>
            <a:lstStyle/>
            <a:p>
              <a:pPr rtl="0"/>
              <a:r>
                <a:rPr lang="zh-cn" sz="2400" dirty="0">
                  <a:latin typeface="Fieldwork "/>
                </a:rPr>
                <a:t>强制</a:t>
              </a:r>
              <a:endParaRPr lang="fr-FR" sz="2400" dirty="0">
                <a:latin typeface="Fieldwork "/>
              </a:endParaRPr>
            </a:p>
          </p:txBody>
        </p:sp>
        <p:sp>
          <p:nvSpPr>
            <p:cNvPr id="24" name="TextBox 23">
              <a:extLst>
                <a:ext uri="{FF2B5EF4-FFF2-40B4-BE49-F238E27FC236}">
                  <a16:creationId xmlns:a16="http://schemas.microsoft.com/office/drawing/2014/main" id="{95AFE419-C158-4A69-8A78-9A0365DD1CA9}"/>
                </a:ext>
              </a:extLst>
            </p:cNvPr>
            <p:cNvSpPr txBox="1"/>
            <p:nvPr/>
          </p:nvSpPr>
          <p:spPr>
            <a:xfrm>
              <a:off x="5007585" y="3180090"/>
              <a:ext cx="1682307" cy="461665"/>
            </a:xfrm>
            <a:prstGeom prst="rect">
              <a:avLst/>
            </a:prstGeom>
            <a:noFill/>
          </p:spPr>
          <p:txBody>
            <a:bodyPr wrap="square" rtlCol="0">
              <a:spAutoFit/>
            </a:bodyPr>
            <a:lstStyle/>
            <a:p>
              <a:pPr rtl="0"/>
              <a:r>
                <a:rPr lang="zh-cn" sz="2400" dirty="0">
                  <a:latin typeface="Fieldwork "/>
                </a:rPr>
                <a:t>可选</a:t>
              </a:r>
              <a:endParaRPr lang="fr-FR" sz="2400" dirty="0">
                <a:latin typeface="Fieldwork "/>
              </a:endParaRPr>
            </a:p>
          </p:txBody>
        </p:sp>
      </p:grpSp>
    </p:spTree>
    <p:extLst>
      <p:ext uri="{BB962C8B-B14F-4D97-AF65-F5344CB8AC3E}">
        <p14:creationId xmlns:p14="http://schemas.microsoft.com/office/powerpoint/2010/main" val="664698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1209169" y="152901"/>
            <a:ext cx="9977640" cy="701731"/>
          </a:xfrm>
        </p:spPr>
        <p:txBody>
          <a:bodyPr rtlCol="0">
            <a:spAutoFit/>
          </a:bodyPr>
          <a:lstStyle/>
          <a:p>
            <a:pPr algn="ctr" rtl="0"/>
            <a:r>
              <a:rPr lang="zh-cn" b="1" dirty="0">
                <a:solidFill>
                  <a:srgbClr val="002060"/>
                </a:solidFill>
              </a:rPr>
              <a:t>标准的背景知识</a:t>
            </a:r>
          </a:p>
        </p:txBody>
      </p:sp>
      <p:sp>
        <p:nvSpPr>
          <p:cNvPr id="10" name="Content Placeholder 9"/>
          <p:cNvSpPr>
            <a:spLocks noGrp="1"/>
          </p:cNvSpPr>
          <p:nvPr>
            <p:ph idx="1"/>
          </p:nvPr>
        </p:nvSpPr>
        <p:spPr>
          <a:xfrm>
            <a:off x="670558" y="931333"/>
            <a:ext cx="11365134" cy="4748479"/>
          </a:xfrm>
        </p:spPr>
        <p:txBody>
          <a:bodyPr rtlCol="0">
            <a:spAutoFit/>
          </a:bodyPr>
          <a:lstStyle/>
          <a:p>
            <a:pPr marL="338138" indent="0" rtl="0">
              <a:buNone/>
            </a:pPr>
            <a:r>
              <a:rPr lang="zh-cn" sz="3200" b="1" u="sng" dirty="0"/>
              <a:t>采用国际标准的优势</a:t>
            </a:r>
          </a:p>
          <a:p>
            <a:pPr marL="338138" indent="0" rtl="0">
              <a:buNone/>
            </a:pPr>
            <a:endParaRPr lang="en-US" sz="1100" dirty="0"/>
          </a:p>
          <a:p>
            <a:pPr rtl="0"/>
            <a:r>
              <a:rPr lang="zh-cn" dirty="0"/>
              <a:t>标准可降低公共和私营机构成本</a:t>
            </a:r>
          </a:p>
          <a:p>
            <a:pPr lvl="1" rtl="0"/>
            <a:r>
              <a:rPr lang="zh-cn" dirty="0"/>
              <a:t>帮助决策者在处理特定政策问题时节省时间和金钱 </a:t>
            </a:r>
          </a:p>
          <a:p>
            <a:pPr lvl="1" rtl="0"/>
            <a:r>
              <a:rPr lang="zh-cn" dirty="0"/>
              <a:t>提升公共部门的效能，包括公共采购效能</a:t>
            </a:r>
          </a:p>
          <a:p>
            <a:pPr lvl="1" rtl="0"/>
            <a:r>
              <a:rPr lang="zh-cn" dirty="0"/>
              <a:t>允许在不同的市场上供应和使用产品，降低市场效率低下的情况，并提高法规遵守度</a:t>
            </a:r>
          </a:p>
          <a:p>
            <a:pPr lvl="1" rtl="0"/>
            <a:endParaRPr lang="en-US" sz="900" dirty="0"/>
          </a:p>
          <a:p>
            <a:pPr rtl="0"/>
            <a:r>
              <a:rPr lang="zh-cn" dirty="0"/>
              <a:t>标准有利于贸易、商业和创新</a:t>
            </a:r>
          </a:p>
          <a:p>
            <a:pPr lvl="1" rtl="0"/>
            <a:r>
              <a:rPr lang="zh-cn" dirty="0"/>
              <a:t>减少不必要的贸易壁垒</a:t>
            </a:r>
          </a:p>
          <a:p>
            <a:pPr lvl="1" rtl="0"/>
            <a:r>
              <a:rPr lang="zh-cn" dirty="0"/>
              <a:t>激励创新，尤其是以绩效为导向的情况</a:t>
            </a:r>
          </a:p>
          <a:p>
            <a:pPr lvl="1" rtl="0"/>
            <a:r>
              <a:rPr lang="zh-cn" dirty="0"/>
              <a:t>可以通过使用</a:t>
            </a:r>
            <a:r>
              <a:rPr lang="zh-cn" b="1" dirty="0"/>
              <a:t>合格评定</a:t>
            </a:r>
            <a:r>
              <a:rPr lang="zh-cn" dirty="0"/>
              <a:t>验证合规性，以增强信心，提高信任度</a:t>
            </a:r>
            <a:endParaRPr lang="en-US" sz="3100" dirty="0"/>
          </a:p>
        </p:txBody>
      </p:sp>
      <p:sp>
        <p:nvSpPr>
          <p:cNvPr id="4" name="Slide Number Placeholder 3"/>
          <p:cNvSpPr>
            <a:spLocks noGrp="1"/>
          </p:cNvSpPr>
          <p:nvPr>
            <p:ph type="sldNum" sz="quarter" idx="4294967295"/>
          </p:nvPr>
        </p:nvSpPr>
        <p:spPr>
          <a:xfrm>
            <a:off x="11428697" y="6478830"/>
            <a:ext cx="606995" cy="276999"/>
          </a:xfrm>
        </p:spPr>
        <p:txBody>
          <a:bodyPr rtlCol="0">
            <a:spAutoFit/>
          </a:bodyPr>
          <a:lstStyle/>
          <a:p>
            <a:pPr rtl="0"/>
            <a:fld id="{3068B960-88A1-C74E-A5B4-1A8BD00E1087}" type="slidenum">
              <a:rPr lang="en-US" smtClean="0">
                <a:solidFill>
                  <a:prstClr val="white">
                    <a:lumMod val="65000"/>
                  </a:prstClr>
                </a:solidFill>
              </a:rPr>
              <a:pPr/>
              <a:t>9</a:t>
            </a:fld>
            <a:endParaRPr lang="en-US" dirty="0">
              <a:solidFill>
                <a:prstClr val="white">
                  <a:lumMod val="65000"/>
                </a:prstClr>
              </a:solidFill>
            </a:endParaRPr>
          </a:p>
        </p:txBody>
      </p:sp>
    </p:spTree>
    <p:extLst>
      <p:ext uri="{BB962C8B-B14F-4D97-AF65-F5344CB8AC3E}">
        <p14:creationId xmlns:p14="http://schemas.microsoft.com/office/powerpoint/2010/main" val="17030036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TotalTime>
  <Words>1129</Words>
  <Application>Microsoft Office PowerPoint</Application>
  <PresentationFormat>宽屏</PresentationFormat>
  <Paragraphs>177</Paragraphs>
  <Slides>14</Slides>
  <Notes>14</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14</vt:i4>
      </vt:variant>
    </vt:vector>
  </HeadingPairs>
  <TitlesOfParts>
    <vt:vector size="22" baseType="lpstr">
      <vt:lpstr>Calibri </vt:lpstr>
      <vt:lpstr>Fieldwork </vt:lpstr>
      <vt:lpstr>Arial</vt:lpstr>
      <vt:lpstr>Calibri</vt:lpstr>
      <vt:lpstr>Calibri Light</vt:lpstr>
      <vt:lpstr>Ebrima</vt:lpstr>
      <vt:lpstr>Tw Cen MT Condensed</vt:lpstr>
      <vt:lpstr>Office Theme</vt:lpstr>
      <vt:lpstr>PowerPoint 演示文稿</vt:lpstr>
      <vt:lpstr>标准制定和使用的 背景 </vt:lpstr>
      <vt:lpstr>标准的背景知识</vt:lpstr>
      <vt:lpstr>标准的背景知识</vt:lpstr>
      <vt:lpstr>标准的背景知识</vt:lpstr>
      <vt:lpstr>标准的背景知识</vt:lpstr>
      <vt:lpstr>标准的背景知识</vt:lpstr>
      <vt:lpstr>标准的背景知识</vt:lpstr>
      <vt:lpstr>标准的背景知识</vt:lpstr>
      <vt:lpstr>标准的背景知识</vt:lpstr>
      <vt:lpstr>标准的背景知识</vt:lpstr>
      <vt:lpstr>标准的背景知识</vt:lpstr>
      <vt:lpstr>标准的背景知识</vt:lpstr>
      <vt:lpstr>标准的背景知识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Comer</dc:creator>
  <cp:lastModifiedBy>Song Rona</cp:lastModifiedBy>
  <cp:revision>14</cp:revision>
  <dcterms:created xsi:type="dcterms:W3CDTF">2020-04-30T17:59:08Z</dcterms:created>
  <dcterms:modified xsi:type="dcterms:W3CDTF">2020-07-03T01:03:06Z</dcterms:modified>
</cp:coreProperties>
</file>