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E4"/>
    <a:srgbClr val="FFEB23"/>
    <a:srgbClr val="C6DF8C"/>
    <a:srgbClr val="6B308C"/>
    <a:srgbClr val="A5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87" autoAdjust="0"/>
  </p:normalViewPr>
  <p:slideViewPr>
    <p:cSldViewPr snapToGrid="0">
      <p:cViewPr>
        <p:scale>
          <a:sx n="75" d="100"/>
          <a:sy n="75" d="100"/>
        </p:scale>
        <p:origin x="187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D933A-087E-4DC0-887A-ED84AC6A5FB1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C546D7-1B9C-4061-AD6A-33810E35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Author</a:t>
            </a:r>
          </a:p>
          <a:p>
            <a:pPr lvl="0" rtl="0"/>
            <a:r>
              <a:rPr lang="zh-cn"/>
              <a:t>Partner, Venable LLP</a:t>
            </a:r>
          </a:p>
          <a:p>
            <a:pPr lvl="0" rtl="0"/>
            <a:r>
              <a:rPr lang="zh-cn"/>
              <a:t>____________@Venable.com</a:t>
            </a:r>
          </a:p>
          <a:p>
            <a:pPr lvl="0" rtl="0"/>
            <a:r>
              <a:rPr lang="zh-cn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rtlCol="0"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Author</a:t>
            </a:r>
          </a:p>
          <a:p>
            <a:pPr lvl="0" rtl="0"/>
            <a:r>
              <a:rPr lang="zh-cn"/>
              <a:t>Partner, Venable LLP</a:t>
            </a:r>
          </a:p>
          <a:p>
            <a:pPr lvl="0" rtl="0"/>
            <a:r>
              <a:rPr lang="zh-cn"/>
              <a:t>____________@Venable.com</a:t>
            </a:r>
          </a:p>
          <a:p>
            <a:pPr lvl="0" rtl="0"/>
            <a:r>
              <a:rPr lang="zh-cn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zh-cn" sz="85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/>
              <a:t>Edit Master text styles</a:t>
            </a:r>
          </a:p>
          <a:p>
            <a:pPr lvl="1" rtl="0"/>
            <a:r>
              <a:rPr lang="zh-cn"/>
              <a:t>Second level</a:t>
            </a:r>
          </a:p>
          <a:p>
            <a:pPr lvl="2" rtl="0"/>
            <a:r>
              <a:rPr lang="zh-cn"/>
              <a:t>Third level</a:t>
            </a:r>
          </a:p>
          <a:p>
            <a:pPr lvl="3" rtl="0"/>
            <a:r>
              <a:rPr lang="zh-cn"/>
              <a:t>Fourth level</a:t>
            </a:r>
          </a:p>
          <a:p>
            <a:pPr lvl="4" rtl="0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7D1EAC8-1FF1-45A7-BD9C-67B9139DBD43}" type="datetimeFigureOut">
              <a:rPr lang="en-US" smtClean="0"/>
              <a:t>Thu 02.07.20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3152271"/>
            <a:ext cx="7239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  <a:buNone/>
            </a:pPr>
            <a:r>
              <a:rPr lang="zh-cn" sz="4400"/>
              <a:t>非洲和亚洲标准化政策概述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5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Jeffrey G. Weiss	       		Tyler G. Welti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合作伙伴        		 	法律顾问          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zh-cn" sz="200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19528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印度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142209"/>
            <a:ext cx="10465322" cy="1605568"/>
          </a:xfrm>
        </p:spPr>
        <p:txBody>
          <a:bodyPr rtlCol="0">
            <a:spAutoFit/>
          </a:bodyPr>
          <a:lstStyle/>
          <a:p>
            <a:pPr rtl="0"/>
            <a:r>
              <a:rPr lang="zh-cn" dirty="0"/>
              <a:t>印度标准局是负责标准制定、合格评定和质量保证的国家机构</a:t>
            </a:r>
          </a:p>
          <a:p>
            <a:pPr lvl="1" rtl="0"/>
            <a:r>
              <a:rPr lang="zh-cn" dirty="0"/>
              <a:t>某些金属和其他商品供应商必须在测试中心进行产品测试，以确保产品符合标准</a:t>
            </a:r>
          </a:p>
          <a:p>
            <a:pPr lvl="1" rtl="0"/>
            <a:r>
              <a:rPr lang="zh-cn" dirty="0"/>
              <a:t>符合标准的产品必须带有品质标志（贵金属）和标准标志（其他商品）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B84097-5429-47A7-852A-5D7DDAE7C82F}"/>
              </a:ext>
            </a:extLst>
          </p:cNvPr>
          <p:cNvGrpSpPr/>
          <p:nvPr/>
        </p:nvGrpSpPr>
        <p:grpSpPr>
          <a:xfrm>
            <a:off x="3168584" y="3160184"/>
            <a:ext cx="5854830" cy="2925143"/>
            <a:chOff x="3403714" y="3194195"/>
            <a:chExt cx="5854830" cy="29251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A4883-6E79-4F15-89D9-2DADD1105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3" b="24255"/>
            <a:stretch/>
          </p:blipFill>
          <p:spPr>
            <a:xfrm>
              <a:off x="3403714" y="3194195"/>
              <a:ext cx="5854830" cy="29251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42EC30-BD76-4D3B-BD24-FD0868800C7E}"/>
                </a:ext>
              </a:extLst>
            </p:cNvPr>
            <p:cNvSpPr txBox="1"/>
            <p:nvPr/>
          </p:nvSpPr>
          <p:spPr>
            <a:xfrm>
              <a:off x="3591170" y="3645806"/>
              <a:ext cx="525305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5500">
                  <a:ln w="19050"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国际</a:t>
              </a:r>
              <a:r>
                <a:rPr lang="zh-cn" sz="5500">
                  <a:ln w="19050">
                    <a:solidFill>
                      <a:schemeClr val="bg1"/>
                    </a:solidFill>
                  </a:ln>
                  <a:solidFill>
                    <a:srgbClr val="E60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标准</a:t>
              </a:r>
              <a:endParaRPr lang="fr-FR" sz="5500" dirty="0">
                <a:ln w="19050">
                  <a:solidFill>
                    <a:schemeClr val="bg1"/>
                  </a:solidFill>
                </a:ln>
                <a:solidFill>
                  <a:srgbClr val="E60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959855"/>
            <a:ext cx="10363200" cy="1200329"/>
          </a:xfrm>
        </p:spPr>
        <p:txBody>
          <a:bodyPr rtlCol="0">
            <a:spAutoFit/>
          </a:bodyPr>
          <a:lstStyle/>
          <a:p>
            <a:pPr rtl="0"/>
            <a:r>
              <a:rPr lang="zh-cn" sz="4000" b="1"/>
              <a:t>使用标准支持公共政策的国家和地区政策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413"/>
            <a:ext cx="2743200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19528" cy="701731"/>
          </a:xfrm>
        </p:spPr>
        <p:txBody>
          <a:bodyPr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重点地区的标准化政策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3433" y="3195851"/>
            <a:ext cx="3988567" cy="36621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539" y="1143000"/>
            <a:ext cx="8357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-cn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非洲：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ARSO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ECOWAS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塞内加尔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肯尼亚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南非</a:t>
            </a:r>
          </a:p>
          <a:p>
            <a:pPr lvl="1" rtl="0"/>
            <a:endParaRPr lang="en-US" sz="28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-cn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亚洲：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中国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zh-cn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印度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rtl="0"/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20832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非洲地区标准化组织（ARSO）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143000"/>
            <a:ext cx="10465322" cy="4893647"/>
          </a:xfrm>
        </p:spPr>
        <p:txBody>
          <a:bodyPr rtlCol="0">
            <a:spAutoFit/>
          </a:bodyPr>
          <a:lstStyle/>
          <a:p>
            <a:pPr rtl="0"/>
            <a:r>
              <a:rPr lang="zh-cn" sz="2600" i="1" dirty="0"/>
              <a:t>什么是ARSO？</a:t>
            </a:r>
          </a:p>
          <a:p>
            <a:pPr lvl="1" rtl="0"/>
            <a:r>
              <a:rPr lang="zh-cn" dirty="0"/>
              <a:t>非洲政府间标准组织，负责制定、</a:t>
            </a:r>
            <a:br>
              <a:rPr lang="en-US" dirty="0"/>
            </a:br>
            <a:r>
              <a:rPr lang="zh-cn" dirty="0"/>
              <a:t>统一和实施国家和/或次区域标准</a:t>
            </a:r>
            <a:br>
              <a:rPr lang="en-US" dirty="0"/>
            </a:br>
            <a:r>
              <a:rPr lang="zh-cn" dirty="0"/>
              <a:t>作为“非洲标准”</a:t>
            </a:r>
          </a:p>
          <a:p>
            <a:pPr lvl="1" rtl="0"/>
            <a:r>
              <a:rPr lang="zh-cn" dirty="0"/>
              <a:t>八大区域经济共同体（REC）也制定了</a:t>
            </a:r>
            <a:br>
              <a:rPr lang="en-US" dirty="0"/>
            </a:br>
            <a:r>
              <a:rPr lang="zh-cn" dirty="0"/>
              <a:t>适用于其管辖范围内的区域标准</a:t>
            </a:r>
          </a:p>
          <a:p>
            <a:pPr marL="457200" lvl="1" indent="0" rtl="0">
              <a:buNone/>
            </a:pPr>
            <a:endParaRPr lang="en-US" sz="1100" dirty="0"/>
          </a:p>
          <a:p>
            <a:pPr rtl="0"/>
            <a:r>
              <a:rPr lang="zh-cn" sz="2600" i="1" dirty="0"/>
              <a:t>非洲标准统一模式（ASHAM）</a:t>
            </a:r>
          </a:p>
          <a:p>
            <a:pPr lvl="1" rtl="0"/>
            <a:r>
              <a:rPr lang="zh-cn" dirty="0"/>
              <a:t>采用/统一ISO标准作为非洲标准的程序</a:t>
            </a:r>
          </a:p>
          <a:p>
            <a:pPr lvl="1" rtl="0"/>
            <a:r>
              <a:rPr lang="zh-cn" dirty="0"/>
              <a:t>程序：标准由2/3的成员国的投票“接受”；ARSO理事会“批准”；ARSO大会正式“通过”；要求成员国在其管辖范围内采用该标准</a:t>
            </a:r>
          </a:p>
          <a:p>
            <a:pPr lvl="1" rtl="0"/>
            <a:endParaRPr lang="en-US" sz="2600" dirty="0"/>
          </a:p>
          <a:p>
            <a:pPr marL="457200" lvl="1" indent="0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51" t="10711" r="11187" b="10772"/>
          <a:stretch/>
        </p:blipFill>
        <p:spPr>
          <a:xfrm>
            <a:off x="9684221" y="831683"/>
            <a:ext cx="2362200" cy="2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1101" y="215148"/>
            <a:ext cx="10247596" cy="701731"/>
          </a:xfrm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</a:rPr>
              <a:t>西非国家经济共同体（</a:t>
            </a:r>
            <a:r>
              <a:rPr lang="en-US" altLang="zh-CN" b="1" dirty="0">
                <a:solidFill>
                  <a:srgbClr val="002060"/>
                </a:solidFill>
              </a:rPr>
              <a:t>ECOWAS</a:t>
            </a:r>
            <a:r>
              <a:rPr lang="zh-cn" altLang="en-US" b="1" dirty="0">
                <a:solidFill>
                  <a:srgbClr val="002060"/>
                </a:solidFill>
              </a:rPr>
              <a:t>）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143000"/>
            <a:ext cx="11018787" cy="4473019"/>
          </a:xfrm>
        </p:spPr>
        <p:txBody>
          <a:bodyPr rtlCol="0">
            <a:spAutoFit/>
          </a:bodyPr>
          <a:lstStyle/>
          <a:p>
            <a:pPr rtl="0"/>
            <a:r>
              <a:rPr lang="zh-cn" sz="2600" i="1" dirty="0"/>
              <a:t>什么是ECOWAS？</a:t>
            </a:r>
          </a:p>
          <a:p>
            <a:pPr lvl="1" rtl="0"/>
            <a:r>
              <a:rPr lang="zh-cn" dirty="0"/>
              <a:t>由15个成员国组成的区域性组织。 </a:t>
            </a:r>
          </a:p>
          <a:p>
            <a:pPr lvl="1" rtl="0"/>
            <a:r>
              <a:rPr lang="zh-cn" dirty="0"/>
              <a:t>使命：促进整个西非的经济合作和一体化 </a:t>
            </a:r>
          </a:p>
          <a:p>
            <a:pPr lvl="1" rtl="0"/>
            <a:endParaRPr lang="en-US" sz="1000" dirty="0"/>
          </a:p>
          <a:p>
            <a:pPr rtl="0"/>
            <a:r>
              <a:rPr lang="zh-cn" sz="2600" dirty="0"/>
              <a:t>制定“ECOSTAND”统一标准</a:t>
            </a:r>
          </a:p>
          <a:p>
            <a:pPr lvl="1" rtl="0"/>
            <a:r>
              <a:rPr lang="zh-cn" sz="2300" dirty="0"/>
              <a:t>自动取代国家标准 </a:t>
            </a:r>
          </a:p>
          <a:p>
            <a:pPr lvl="1" rtl="0"/>
            <a:r>
              <a:rPr lang="zh-cn" sz="2300" dirty="0"/>
              <a:t>缩短采用标准的时间，降低实施成本</a:t>
            </a:r>
          </a:p>
          <a:p>
            <a:pPr marL="457200" lvl="1" indent="0" rtl="0">
              <a:buNone/>
            </a:pPr>
            <a:endParaRPr lang="en-US" sz="1000" dirty="0"/>
          </a:p>
          <a:p>
            <a:pPr rtl="0"/>
            <a:r>
              <a:rPr lang="zh-cn" sz="2600" dirty="0"/>
              <a:t>塞内加尔预期将提议设立</a:t>
            </a:r>
            <a:br>
              <a:rPr lang="en-US" sz="2600" dirty="0"/>
            </a:br>
            <a:r>
              <a:rPr lang="zh-cn" sz="2600" dirty="0"/>
              <a:t>技术统一委员会</a:t>
            </a:r>
            <a:br>
              <a:rPr lang="en-US" sz="2600" dirty="0"/>
            </a:br>
            <a:r>
              <a:rPr lang="zh-cn" sz="2600" dirty="0"/>
              <a:t>以审查ISO 30500和</a:t>
            </a:r>
            <a:br>
              <a:rPr lang="en-US" sz="2600" dirty="0"/>
            </a:br>
            <a:r>
              <a:rPr lang="zh-cn" sz="2600" dirty="0"/>
              <a:t>24521标准的统一问题。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0DBB37-B5A5-4C6C-A3C3-861D818D6A8E}"/>
              </a:ext>
            </a:extLst>
          </p:cNvPr>
          <p:cNvGrpSpPr/>
          <p:nvPr/>
        </p:nvGrpSpPr>
        <p:grpSpPr>
          <a:xfrm>
            <a:off x="6908581" y="3956514"/>
            <a:ext cx="5283419" cy="2907442"/>
            <a:chOff x="6908581" y="3956514"/>
            <a:chExt cx="5283419" cy="2907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89" y="3956514"/>
              <a:ext cx="5033211" cy="290744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2D6EC5-D518-4E52-B87A-F6328CDDA09B}"/>
                </a:ext>
              </a:extLst>
            </p:cNvPr>
            <p:cNvSpPr txBox="1"/>
            <p:nvPr/>
          </p:nvSpPr>
          <p:spPr>
            <a:xfrm>
              <a:off x="8205789" y="5795961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几内亚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04F38-6B97-4533-9F5D-882F4DB896F3}"/>
                </a:ext>
              </a:extLst>
            </p:cNvPr>
            <p:cNvSpPr txBox="1"/>
            <p:nvPr/>
          </p:nvSpPr>
          <p:spPr>
            <a:xfrm>
              <a:off x="9591676" y="4791076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马里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FF8D8F-2838-466E-B813-DE4F769CE0D5}"/>
                </a:ext>
              </a:extLst>
            </p:cNvPr>
            <p:cNvSpPr txBox="1"/>
            <p:nvPr/>
          </p:nvSpPr>
          <p:spPr>
            <a:xfrm>
              <a:off x="11149832" y="4860758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尼日尔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C6D36C-5160-4DF8-97F0-890921E41B47}"/>
                </a:ext>
              </a:extLst>
            </p:cNvPr>
            <p:cNvSpPr txBox="1"/>
            <p:nvPr/>
          </p:nvSpPr>
          <p:spPr>
            <a:xfrm>
              <a:off x="10718827" y="6017967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尼日利亚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0BAC-B362-4FE8-8295-8D578A44A432}"/>
                </a:ext>
              </a:extLst>
            </p:cNvPr>
            <p:cNvSpPr txBox="1"/>
            <p:nvPr/>
          </p:nvSpPr>
          <p:spPr>
            <a:xfrm>
              <a:off x="9990512" y="5873031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贝宁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D8D29F-0F1E-4ED6-80A6-0F87D7D5187D}"/>
                </a:ext>
              </a:extLst>
            </p:cNvPr>
            <p:cNvSpPr txBox="1"/>
            <p:nvPr/>
          </p:nvSpPr>
          <p:spPr>
            <a:xfrm>
              <a:off x="10015525" y="6171662"/>
              <a:ext cx="4732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多哥 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D8864-5BB5-433A-9396-9EA89CD5C43E}"/>
                </a:ext>
              </a:extLst>
            </p:cNvPr>
            <p:cNvSpPr txBox="1"/>
            <p:nvPr/>
          </p:nvSpPr>
          <p:spPr>
            <a:xfrm>
              <a:off x="9536155" y="5625638"/>
              <a:ext cx="719136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布基纳法索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5E4A41-DD7F-4293-A840-5661DBD6BE94}"/>
                </a:ext>
              </a:extLst>
            </p:cNvPr>
            <p:cNvSpPr txBox="1"/>
            <p:nvPr/>
          </p:nvSpPr>
          <p:spPr>
            <a:xfrm>
              <a:off x="9590735" y="6268610"/>
              <a:ext cx="562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加纳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1D6F03-AAAB-424C-A59B-E8517DD7B112}"/>
                </a:ext>
              </a:extLst>
            </p:cNvPr>
            <p:cNvSpPr txBox="1"/>
            <p:nvPr/>
          </p:nvSpPr>
          <p:spPr>
            <a:xfrm>
              <a:off x="8954102" y="6191573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科特迪瓦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98FA30-D120-4A5E-B58E-DFC427F45B0B}"/>
                </a:ext>
              </a:extLst>
            </p:cNvPr>
            <p:cNvSpPr txBox="1"/>
            <p:nvPr/>
          </p:nvSpPr>
          <p:spPr>
            <a:xfrm>
              <a:off x="7832076" y="5267779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塞内加尔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C87E3-E646-4FA1-99ED-22528A9650DB}"/>
                </a:ext>
              </a:extLst>
            </p:cNvPr>
            <p:cNvSpPr txBox="1"/>
            <p:nvPr/>
          </p:nvSpPr>
          <p:spPr>
            <a:xfrm>
              <a:off x="6908581" y="5100652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佛得角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D9A2B3-49FD-472C-A280-086BECB41D62}"/>
                </a:ext>
              </a:extLst>
            </p:cNvPr>
            <p:cNvSpPr txBox="1"/>
            <p:nvPr/>
          </p:nvSpPr>
          <p:spPr>
            <a:xfrm>
              <a:off x="7152460" y="5734339"/>
              <a:ext cx="1013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几内亚比绍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41F468-0372-480F-A304-19CFF7B20D20}"/>
                </a:ext>
              </a:extLst>
            </p:cNvPr>
            <p:cNvSpPr txBox="1"/>
            <p:nvPr/>
          </p:nvSpPr>
          <p:spPr>
            <a:xfrm>
              <a:off x="7340654" y="5429140"/>
              <a:ext cx="671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冈比亚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CB0EEA-8C58-40A1-8114-8601F3CF1574}"/>
                </a:ext>
              </a:extLst>
            </p:cNvPr>
            <p:cNvSpPr txBox="1"/>
            <p:nvPr/>
          </p:nvSpPr>
          <p:spPr>
            <a:xfrm>
              <a:off x="7937521" y="6157571"/>
              <a:ext cx="671776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塞拉利昂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199B36-6C2C-4626-A1AD-A147267CAA60}"/>
                </a:ext>
              </a:extLst>
            </p:cNvPr>
            <p:cNvSpPr txBox="1"/>
            <p:nvPr/>
          </p:nvSpPr>
          <p:spPr>
            <a:xfrm>
              <a:off x="8345863" y="6471796"/>
              <a:ext cx="671776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rtl="0"/>
              <a:r>
                <a:rPr 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利比里亚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4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19528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塞内加尔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9289" y="1143000"/>
            <a:ext cx="10719288" cy="3882601"/>
          </a:xfrm>
        </p:spPr>
        <p:txBody>
          <a:bodyPr rtlCol="0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zh-cn" dirty="0"/>
              <a:t>国家标准机构：塞内加尔标准化协会（ASN）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zh-cn" dirty="0"/>
              <a:t>ASN是非洲电工标准化委员会（AFSEC）、ARSO、ECOWAS、IEC附属国家计划和ISO的成员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zh-cn" dirty="0"/>
              <a:t>未明确规定标准化程序</a:t>
            </a:r>
          </a:p>
          <a:p>
            <a:pPr marL="914400" lvl="2" indent="0" rtl="0">
              <a:buNone/>
            </a:pPr>
            <a:endParaRPr lang="en-US" sz="2700" dirty="0"/>
          </a:p>
          <a:p>
            <a:pPr marL="0" indent="0" rtl="0">
              <a:buNone/>
            </a:pPr>
            <a:endParaRPr lang="en-US" sz="3100" dirty="0"/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lvl="1" rtl="0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990" y="4888118"/>
            <a:ext cx="2542252" cy="19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20634"/>
            <a:ext cx="10219528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b="1" dirty="0">
                <a:solidFill>
                  <a:srgbClr val="002060"/>
                </a:solidFill>
              </a:rPr>
              <a:t>肯尼亚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143000"/>
            <a:ext cx="10743351" cy="3477362"/>
          </a:xfrm>
        </p:spPr>
        <p:txBody>
          <a:bodyPr rtlCol="0">
            <a:spAutoFit/>
          </a:bodyPr>
          <a:lstStyle/>
          <a:p>
            <a:pPr rtl="0"/>
            <a:r>
              <a:rPr lang="zh-cn" dirty="0"/>
              <a:t>肯尼亚标准局（KEBS） </a:t>
            </a:r>
          </a:p>
          <a:p>
            <a:pPr rtl="0"/>
            <a:r>
              <a:rPr lang="zh-cn" dirty="0"/>
              <a:t>KEBS当前根据ISO对发展中国家的技术支持方案实施国家标准化计划</a:t>
            </a:r>
          </a:p>
          <a:p>
            <a:pPr lvl="1" rtl="0"/>
            <a:r>
              <a:rPr lang="zh-cn" dirty="0"/>
              <a:t>该计划“提供了一个框架……用来决定如何借助优先级和规划使用有限的标准化资源”</a:t>
            </a:r>
          </a:p>
          <a:p>
            <a:pPr lvl="2" rtl="0"/>
            <a:r>
              <a:rPr lang="zh-cn" u="sng" dirty="0">
                <a:solidFill>
                  <a:srgbClr val="000000"/>
                </a:solidFill>
              </a:rPr>
              <a:t>经济影响战略</a:t>
            </a:r>
            <a:endParaRPr lang="en-US" dirty="0"/>
          </a:p>
          <a:p>
            <a:pPr lvl="2" rtl="0"/>
            <a:r>
              <a:rPr lang="zh-cn" sz="2000" u="sng" dirty="0"/>
              <a:t>社会影响战略</a:t>
            </a:r>
            <a:r>
              <a:rPr lang="zh-cn" sz="2000" dirty="0"/>
              <a:t> </a:t>
            </a:r>
          </a:p>
          <a:p>
            <a:pPr lvl="2" rtl="0"/>
            <a:r>
              <a:rPr lang="zh-cn" u="sng" dirty="0"/>
              <a:t>政府政策重点</a:t>
            </a:r>
            <a:endParaRPr lang="en-US" dirty="0"/>
          </a:p>
          <a:p>
            <a:pPr lvl="2" rtl="0"/>
            <a:r>
              <a:rPr lang="zh-cn" sz="2000" u="sng" dirty="0"/>
              <a:t>利益相关方参与战略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37" y="4698813"/>
            <a:ext cx="4389755" cy="21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9" y="218988"/>
            <a:ext cx="10219528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南非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169728"/>
            <a:ext cx="10887739" cy="2140586"/>
          </a:xfrm>
        </p:spPr>
        <p:txBody>
          <a:bodyPr rtlCol="0">
            <a:spAutoFit/>
          </a:bodyPr>
          <a:lstStyle/>
          <a:p>
            <a:pPr rtl="0"/>
            <a:r>
              <a:rPr lang="zh-cn" sz="3000" dirty="0"/>
              <a:t>南非标准局（SABS） </a:t>
            </a:r>
          </a:p>
          <a:p>
            <a:pPr lvl="1" rtl="0"/>
            <a:r>
              <a:rPr lang="zh-cn" sz="2600" dirty="0"/>
              <a:t>根据《标准法》制定、促进和维护自愿性标准。 </a:t>
            </a:r>
          </a:p>
          <a:p>
            <a:pPr lvl="1" rtl="0"/>
            <a:r>
              <a:rPr lang="zh-cn" sz="2600" dirty="0"/>
              <a:t>提供合格评定服务。</a:t>
            </a:r>
          </a:p>
          <a:p>
            <a:pPr lvl="1" rtl="0"/>
            <a:r>
              <a:rPr lang="zh-cn" sz="2600" dirty="0"/>
              <a:t>实施自愿性SABS“标志计划”以表明</a:t>
            </a:r>
            <a:br>
              <a:rPr lang="en-US" sz="2600" dirty="0"/>
            </a:br>
            <a:r>
              <a:rPr lang="zh-cn" sz="2600" dirty="0"/>
              <a:t>产品符合标准。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683" y="3955211"/>
            <a:ext cx="51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04" y="4141448"/>
            <a:ext cx="3585210" cy="21391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0B3EA7-4721-4435-8771-D3B9FB91FE56}"/>
              </a:ext>
            </a:extLst>
          </p:cNvPr>
          <p:cNvGrpSpPr/>
          <p:nvPr/>
        </p:nvGrpSpPr>
        <p:grpSpPr>
          <a:xfrm>
            <a:off x="9721117" y="2437442"/>
            <a:ext cx="2394379" cy="4362449"/>
            <a:chOff x="9721117" y="2437442"/>
            <a:chExt cx="2394379" cy="4362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1117" y="2437442"/>
              <a:ext cx="2314575" cy="436244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78F30-89E7-45C3-9D96-FC4ABDD0D225}"/>
                </a:ext>
              </a:extLst>
            </p:cNvPr>
            <p:cNvSpPr txBox="1"/>
            <p:nvPr/>
          </p:nvSpPr>
          <p:spPr>
            <a:xfrm>
              <a:off x="10233182" y="3572128"/>
              <a:ext cx="18192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zh-cn" sz="2600" b="1">
                  <a:solidFill>
                    <a:srgbClr val="A53042"/>
                  </a:solidFill>
                </a:rPr>
                <a:t>测试</a:t>
              </a:r>
            </a:p>
            <a:p>
              <a:pPr rtl="0"/>
              <a:r>
                <a:rPr lang="zh-cn" sz="2600" b="1">
                  <a:solidFill>
                    <a:srgbClr val="A53042"/>
                  </a:solidFill>
                </a:rPr>
                <a:t>批准</a:t>
              </a:r>
              <a:endParaRPr lang="fr-FR" sz="2600" b="1" dirty="0">
                <a:solidFill>
                  <a:srgbClr val="A5304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5A3BE-95F6-4D8F-8985-59DC09FC32C4}"/>
                </a:ext>
              </a:extLst>
            </p:cNvPr>
            <p:cNvSpPr txBox="1"/>
            <p:nvPr/>
          </p:nvSpPr>
          <p:spPr>
            <a:xfrm rot="170592">
              <a:off x="10296221" y="5149621"/>
              <a:ext cx="18192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zh-cn" sz="2600" b="1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儿童</a:t>
              </a:r>
            </a:p>
            <a:p>
              <a:pPr rtl="0"/>
              <a:r>
                <a:rPr lang="zh-cn" sz="2600" b="1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安全</a:t>
              </a:r>
              <a:endParaRPr lang="fr-FR" sz="2600" b="1" dirty="0">
                <a:solidFill>
                  <a:srgbClr val="6B308C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BD51DB-48C5-49B6-8986-08A56F5E615F}"/>
                </a:ext>
              </a:extLst>
            </p:cNvPr>
            <p:cNvSpPr txBox="1"/>
            <p:nvPr/>
          </p:nvSpPr>
          <p:spPr>
            <a:xfrm rot="273471">
              <a:off x="10284894" y="5985023"/>
              <a:ext cx="1819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zh-cn" sz="2800" spc="-100">
                  <a:solidFill>
                    <a:srgbClr val="C6DF8C"/>
                  </a:solidFill>
                  <a:latin typeface="Arial Rounded MT "/>
                </a:rPr>
                <a:t>源自设计</a:t>
              </a:r>
              <a:endParaRPr lang="fr-FR" sz="2800" spc="-100" dirty="0">
                <a:solidFill>
                  <a:srgbClr val="C6DF8C"/>
                </a:solidFill>
                <a:latin typeface="Arial Rounded MT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1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9168" y="200676"/>
            <a:ext cx="10220831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zh-cn" b="1" dirty="0">
                <a:solidFill>
                  <a:srgbClr val="002060"/>
                </a:solidFill>
              </a:rPr>
              <a:t>中国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152372"/>
            <a:ext cx="10714275" cy="3579441"/>
          </a:xfrm>
        </p:spPr>
        <p:txBody>
          <a:bodyPr wrap="square" rtlCol="0">
            <a:spAutoFit/>
          </a:bodyPr>
          <a:lstStyle/>
          <a:p>
            <a:pPr rtl="0"/>
            <a:r>
              <a:rPr lang="zh-cn" dirty="0"/>
              <a:t>中国标准化管理委员会负责监管标准化工作</a:t>
            </a:r>
          </a:p>
          <a:p>
            <a:pPr rtl="0"/>
            <a:r>
              <a:rPr lang="zh-cn" dirty="0"/>
              <a:t>依据近期修订的《标准化法》制定和执行标准</a:t>
            </a:r>
          </a:p>
          <a:p>
            <a:pPr lvl="1" rtl="0"/>
            <a:r>
              <a:rPr lang="zh-cn" dirty="0"/>
              <a:t>国家、行业、地方、协会和企业标准</a:t>
            </a:r>
          </a:p>
          <a:p>
            <a:pPr lvl="1" rtl="0"/>
            <a:r>
              <a:rPr lang="zh-cn" u="sng" dirty="0"/>
              <a:t>强制性国家标准</a:t>
            </a:r>
            <a:r>
              <a:rPr lang="zh-cn" dirty="0"/>
              <a:t>由行政部门提出并起草，经标准化管理部门批准后实施。不符合标准的产品不能销售</a:t>
            </a:r>
          </a:p>
          <a:p>
            <a:pPr lvl="1" rtl="0"/>
            <a:r>
              <a:rPr lang="zh-cn" u="sng" dirty="0"/>
              <a:t>自愿性国家标准</a:t>
            </a:r>
            <a:r>
              <a:rPr lang="zh-cn" dirty="0"/>
              <a:t>也由</a:t>
            </a:r>
            <a:br>
              <a:rPr lang="en-US" dirty="0"/>
            </a:br>
            <a:r>
              <a:rPr lang="zh-cn" dirty="0"/>
              <a:t>行政部门通过利益相关方的</a:t>
            </a:r>
            <a:br>
              <a:rPr lang="en-US" dirty="0"/>
            </a:br>
            <a:r>
              <a:rPr lang="zh-cn" dirty="0"/>
              <a:t>技术委员会制定</a:t>
            </a:r>
          </a:p>
          <a:p>
            <a:pPr lvl="1" rtl="0"/>
            <a:r>
              <a:rPr lang="zh-cn" dirty="0"/>
              <a:t>行业标准和地方标准均为自愿性标准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CD08F0-EAF3-474A-8636-8452C9B135B3}"/>
              </a:ext>
            </a:extLst>
          </p:cNvPr>
          <p:cNvGrpSpPr/>
          <p:nvPr/>
        </p:nvGrpSpPr>
        <p:grpSpPr>
          <a:xfrm>
            <a:off x="8159692" y="3427169"/>
            <a:ext cx="4202540" cy="3331390"/>
            <a:chOff x="8159692" y="3617669"/>
            <a:chExt cx="4202540" cy="33313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0234" y="3617669"/>
              <a:ext cx="3951766" cy="323759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26BBFD-0670-496B-B76F-9DDC0050759E}"/>
                </a:ext>
              </a:extLst>
            </p:cNvPr>
            <p:cNvSpPr txBox="1"/>
            <p:nvPr/>
          </p:nvSpPr>
          <p:spPr>
            <a:xfrm>
              <a:off x="9621362" y="4038600"/>
              <a:ext cx="1285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600" dirty="0">
                  <a:solidFill>
                    <a:srgbClr val="FFEB23"/>
                  </a:solidFill>
                </a:rPr>
                <a:t>GB</a:t>
              </a:r>
              <a:br>
                <a:rPr lang="en-US" sz="1600" dirty="0">
                  <a:solidFill>
                    <a:srgbClr val="FFEB23"/>
                  </a:solidFill>
                </a:rPr>
              </a:br>
              <a:r>
                <a:rPr lang="zh-cn" sz="1600" dirty="0">
                  <a:solidFill>
                    <a:srgbClr val="FFEB23"/>
                  </a:solidFill>
                </a:rPr>
                <a:t>国家标准</a:t>
              </a:r>
              <a:endParaRPr lang="fr-FR" sz="1600" dirty="0">
                <a:solidFill>
                  <a:srgbClr val="FFEB2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52817-9AC4-4B6D-96D6-5E5BAC93C66E}"/>
                </a:ext>
              </a:extLst>
            </p:cNvPr>
            <p:cNvSpPr txBox="1"/>
            <p:nvPr/>
          </p:nvSpPr>
          <p:spPr>
            <a:xfrm>
              <a:off x="9317987" y="4835267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600" b="1" dirty="0"/>
                <a:t>行业标准</a:t>
              </a:r>
              <a:endParaRPr lang="fr-FR" sz="16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BC08C6-4A3F-4CDD-ACED-501D1B13193A}"/>
                </a:ext>
              </a:extLst>
            </p:cNvPr>
            <p:cNvSpPr txBox="1"/>
            <p:nvPr/>
          </p:nvSpPr>
          <p:spPr>
            <a:xfrm>
              <a:off x="9317987" y="5385713"/>
              <a:ext cx="18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600" b="1" dirty="0"/>
                <a:t>地方标准</a:t>
              </a:r>
              <a:endParaRPr lang="fr-FR" sz="1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80BD3B-4CD8-4545-849F-DA613D234EB9}"/>
                </a:ext>
              </a:extLst>
            </p:cNvPr>
            <p:cNvSpPr txBox="1"/>
            <p:nvPr/>
          </p:nvSpPr>
          <p:spPr>
            <a:xfrm>
              <a:off x="8721087" y="6025856"/>
              <a:ext cx="3079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600" b="1" dirty="0"/>
                <a:t>企业标准</a:t>
              </a:r>
              <a:endParaRPr lang="fr-FR" sz="16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D31FC7-8D01-4DAD-923C-7147E7B4E4B1}"/>
                </a:ext>
              </a:extLst>
            </p:cNvPr>
            <p:cNvSpPr txBox="1"/>
            <p:nvPr/>
          </p:nvSpPr>
          <p:spPr>
            <a:xfrm>
              <a:off x="8159692" y="6425839"/>
              <a:ext cx="4202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2800" b="1" dirty="0"/>
                <a:t>中国标准体系</a:t>
              </a:r>
              <a:endParaRPr lang="fr-FR" sz="28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34662-2225-4115-B141-3F5F760216AC}"/>
                </a:ext>
              </a:extLst>
            </p:cNvPr>
            <p:cNvSpPr txBox="1"/>
            <p:nvPr/>
          </p:nvSpPr>
          <p:spPr>
            <a:xfrm>
              <a:off x="9181322" y="5748857"/>
              <a:ext cx="1955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sz="1200">
                  <a:solidFill>
                    <a:srgbClr val="9FCDE4"/>
                  </a:solidFill>
                </a:rPr>
                <a:t>www.gbstandarsd.org</a:t>
              </a:r>
              <a:endParaRPr lang="fr-FR" sz="1200" dirty="0">
                <a:solidFill>
                  <a:srgbClr val="9FCD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29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531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Rounded MT </vt:lpstr>
      <vt:lpstr>Arial</vt:lpstr>
      <vt:lpstr>Arial Rounded MT Bold</vt:lpstr>
      <vt:lpstr>Calibri</vt:lpstr>
      <vt:lpstr>Calibri Light</vt:lpstr>
      <vt:lpstr>Ebrima</vt:lpstr>
      <vt:lpstr>Times New Roman</vt:lpstr>
      <vt:lpstr>Tw Cen MT Condensed</vt:lpstr>
      <vt:lpstr>Office Theme</vt:lpstr>
      <vt:lpstr>PowerPoint Presentation</vt:lpstr>
      <vt:lpstr>使用标准支持公共政策的国家和地区政策 </vt:lpstr>
      <vt:lpstr>重点地区的标准化政策</vt:lpstr>
      <vt:lpstr>非洲地区标准化组织（ARSO）</vt:lpstr>
      <vt:lpstr>西非国家经济共同体（ECOWAS）</vt:lpstr>
      <vt:lpstr>塞内加尔</vt:lpstr>
      <vt:lpstr>肯尼亚</vt:lpstr>
      <vt:lpstr>南非</vt:lpstr>
      <vt:lpstr>中国</vt:lpstr>
      <vt:lpstr>印度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Florin  C</cp:lastModifiedBy>
  <cp:revision>12</cp:revision>
  <dcterms:created xsi:type="dcterms:W3CDTF">2020-04-30T18:32:43Z</dcterms:created>
  <dcterms:modified xsi:type="dcterms:W3CDTF">2020-07-02T15:46:46Z</dcterms:modified>
</cp:coreProperties>
</file>