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933A-087E-4DC0-887A-ED84AC6A5FB1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546D7-1B9C-4061-AD6A-33810E35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4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9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3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3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5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4946" y="0"/>
            <a:ext cx="4475284" cy="4835769"/>
          </a:xfrm>
          <a:custGeom>
            <a:avLst/>
            <a:gdLst>
              <a:gd name="connsiteX0" fmla="*/ 17584 w 4475284"/>
              <a:gd name="connsiteY0" fmla="*/ 0 h 4835769"/>
              <a:gd name="connsiteX1" fmla="*/ 0 w 4475284"/>
              <a:gd name="connsiteY1" fmla="*/ 4835769 h 4835769"/>
              <a:gd name="connsiteX2" fmla="*/ 2321169 w 4475284"/>
              <a:gd name="connsiteY2" fmla="*/ 4835769 h 4835769"/>
              <a:gd name="connsiteX3" fmla="*/ 4475284 w 4475284"/>
              <a:gd name="connsiteY3" fmla="*/ 0 h 4835769"/>
              <a:gd name="connsiteX4" fmla="*/ 17584 w 4475284"/>
              <a:gd name="connsiteY4" fmla="*/ 0 h 48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284" h="4835769">
                <a:moveTo>
                  <a:pt x="17584" y="0"/>
                </a:moveTo>
                <a:cubicBezTo>
                  <a:pt x="11723" y="1611923"/>
                  <a:pt x="5861" y="3223846"/>
                  <a:pt x="0" y="4835769"/>
                </a:cubicBezTo>
                <a:lnTo>
                  <a:pt x="2321169" y="4835769"/>
                </a:lnTo>
                <a:lnTo>
                  <a:pt x="4475284" y="0"/>
                </a:lnTo>
                <a:lnTo>
                  <a:pt x="175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001Cwrap_final_green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"/>
            <a:ext cx="538626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VEN-Logo_BLK copy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75"/>
          <a:stretch/>
        </p:blipFill>
        <p:spPr>
          <a:xfrm>
            <a:off x="7844223" y="578645"/>
            <a:ext cx="3011131" cy="14630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480523" y="4546525"/>
            <a:ext cx="4021299" cy="482601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Month Day,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7965" y="5153161"/>
            <a:ext cx="3911787" cy="1195389"/>
          </a:xfrm>
        </p:spPr>
        <p:txBody>
          <a:bodyPr anchor="ctr">
            <a:noAutofit/>
          </a:bodyPr>
          <a:lstStyle>
            <a:lvl1pPr marL="0" indent="0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Partner, Venable LLP</a:t>
            </a:r>
          </a:p>
          <a:p>
            <a:pPr lvl="0"/>
            <a:r>
              <a:rPr lang="en-US" dirty="0"/>
              <a:t>____________@Venable.com</a:t>
            </a:r>
          </a:p>
          <a:p>
            <a:pPr lvl="0"/>
            <a:r>
              <a:rPr lang="en-US" dirty="0"/>
              <a:t>202.344.4000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480" y="2775392"/>
            <a:ext cx="7936505" cy="1698179"/>
          </a:xfrm>
        </p:spPr>
        <p:txBody>
          <a:bodyPr anchor="t">
            <a:normAutofit/>
          </a:bodyPr>
          <a:lstStyle>
            <a:lvl1pPr algn="ctr">
              <a:defRPr sz="3400" b="0" cap="none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503171" y="5156018"/>
            <a:ext cx="4021299" cy="1195389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Partner, Venable LLP</a:t>
            </a:r>
          </a:p>
          <a:p>
            <a:pPr lvl="0"/>
            <a:r>
              <a:rPr lang="en-US" dirty="0"/>
              <a:t>____________@Venable.com</a:t>
            </a:r>
          </a:p>
          <a:p>
            <a:pPr lvl="0"/>
            <a:r>
              <a:rPr lang="en-US" dirty="0"/>
              <a:t>202.344.4000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33397" y="6497240"/>
            <a:ext cx="116410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2018 Venable</a:t>
            </a:r>
            <a:r>
              <a:rPr lang="en-US" sz="850" baseline="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LLP</a:t>
            </a:r>
            <a:endParaRPr lang="en-US" sz="85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8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1EAC8-1FF1-45A7-BD9C-67B9139DBD4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7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/>
          <p:cNvSpPr txBox="1">
            <a:spLocks/>
          </p:cNvSpPr>
          <p:nvPr/>
        </p:nvSpPr>
        <p:spPr bwMode="auto">
          <a:xfrm>
            <a:off x="4876800" y="4930775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2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4648200" y="1693333"/>
            <a:ext cx="7239000" cy="216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4400" dirty="0" smtClean="0"/>
              <a:t>A snapshot of standardization policies in Africa &amp; Asia</a:t>
            </a:r>
            <a:endParaRPr lang="en-US" altLang="en-US" sz="4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9" name="Text Placeholder 18"/>
          <p:cNvSpPr txBox="1">
            <a:spLocks/>
          </p:cNvSpPr>
          <p:nvPr/>
        </p:nvSpPr>
        <p:spPr bwMode="auto">
          <a:xfrm>
            <a:off x="4664413" y="4805427"/>
            <a:ext cx="6781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prstClr val="black"/>
                </a:solidFill>
                <a:latin typeface="Tw Cen MT Condensed" panose="020B0606020104020203" pitchFamily="34" charset="0"/>
              </a:rPr>
              <a:t>Jeffrey </a:t>
            </a:r>
            <a:r>
              <a:rPr lang="en-US" altLang="en-US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G. Weiss	       		Tyler G. Welti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Partner         		 	Counsel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Venable LLP		    		Venable LLP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8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4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India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015999"/>
            <a:ext cx="10465322" cy="5317167"/>
          </a:xfrm>
        </p:spPr>
        <p:txBody>
          <a:bodyPr>
            <a:normAutofit/>
          </a:bodyPr>
          <a:lstStyle/>
          <a:p>
            <a:r>
              <a:rPr lang="en-US" dirty="0"/>
              <a:t>Bureau of Indian Standards is national body for standards development, conformity assessment, and quality assurance</a:t>
            </a:r>
          </a:p>
          <a:p>
            <a:pPr lvl="1"/>
            <a:r>
              <a:rPr lang="en-US" dirty="0"/>
              <a:t>Producers of certain metals and other goods must have products tested at testing and marking centers for conformity with standards</a:t>
            </a:r>
          </a:p>
          <a:p>
            <a:pPr lvl="1"/>
            <a:r>
              <a:rPr lang="en-US" dirty="0"/>
              <a:t>Products that conform to standards must bear Hallmark (for precious metals) and Standards Mark (for other goods)</a:t>
            </a:r>
          </a:p>
          <a:p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6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690159"/>
            <a:ext cx="103632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National </a:t>
            </a:r>
            <a:r>
              <a:rPr lang="en-US" sz="4000" b="1" dirty="0"/>
              <a:t>and regional policies on using standards to support public policy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225" y="3319033"/>
            <a:ext cx="4632537" cy="23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7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10219528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Standardization Policies in Key Regions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3433" y="3195851"/>
            <a:ext cx="3988567" cy="36621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6539" y="1143000"/>
            <a:ext cx="83571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Africa: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ECOWAS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Senegal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Kenya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South Africa</a:t>
            </a:r>
          </a:p>
          <a:p>
            <a:pPr lvl="1"/>
            <a:endParaRPr lang="en-US" sz="28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4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9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8" y="0"/>
            <a:ext cx="10436731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African Organization of Standardization (ARSO)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143000"/>
            <a:ext cx="10465322" cy="5317167"/>
          </a:xfrm>
        </p:spPr>
        <p:txBody>
          <a:bodyPr>
            <a:normAutofit/>
          </a:bodyPr>
          <a:lstStyle/>
          <a:p>
            <a:r>
              <a:rPr lang="en-US" sz="2600" i="1" dirty="0"/>
              <a:t>What is ARSO?</a:t>
            </a:r>
          </a:p>
          <a:p>
            <a:pPr lvl="1"/>
            <a:r>
              <a:rPr lang="en-US" dirty="0"/>
              <a:t>Intergovernmental standards body in Africa that develops,</a:t>
            </a:r>
            <a:br>
              <a:rPr lang="en-US" dirty="0"/>
            </a:br>
            <a:r>
              <a:rPr lang="en-US" dirty="0"/>
              <a:t>harmonizes, and implements national and/or sub-regional</a:t>
            </a:r>
            <a:br>
              <a:rPr lang="en-US" dirty="0"/>
            </a:br>
            <a:r>
              <a:rPr lang="en-US" dirty="0"/>
              <a:t>standards as “African Standards”</a:t>
            </a:r>
          </a:p>
          <a:p>
            <a:pPr lvl="1"/>
            <a:r>
              <a:rPr lang="en-US" dirty="0"/>
              <a:t>Eight Regional Economic Communities (RECs) also develop </a:t>
            </a:r>
            <a:br>
              <a:rPr lang="en-US" dirty="0"/>
            </a:br>
            <a:r>
              <a:rPr lang="en-US" dirty="0"/>
              <a:t>regional standards applicable within their jurisdictions</a:t>
            </a:r>
          </a:p>
          <a:p>
            <a:pPr marL="457200" lvl="1" indent="0">
              <a:buNone/>
            </a:pPr>
            <a:endParaRPr lang="en-US" sz="1100" dirty="0"/>
          </a:p>
          <a:p>
            <a:r>
              <a:rPr lang="en-US" sz="2600" i="1" dirty="0"/>
              <a:t>African Standards Harmonization Model (ASHAM)</a:t>
            </a:r>
          </a:p>
          <a:p>
            <a:pPr lvl="1"/>
            <a:r>
              <a:rPr lang="en-US" dirty="0"/>
              <a:t>Process for adopting/harmonizing ISO Standards as African Standards</a:t>
            </a:r>
          </a:p>
          <a:p>
            <a:pPr lvl="1"/>
            <a:r>
              <a:rPr lang="en-US" dirty="0"/>
              <a:t>Process: standards “accepted” by 2/3 vote of member states; “endorsed” by the ARSO Council; formally “adopted” by ARSO General Assembly; member states are directed to adopt the standard within their jurisdictions</a:t>
            </a:r>
          </a:p>
          <a:p>
            <a:pPr lvl="1"/>
            <a:endParaRPr lang="en-US" sz="26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51" t="10711" r="11187" b="10772"/>
          <a:stretch/>
        </p:blipFill>
        <p:spPr>
          <a:xfrm>
            <a:off x="9684221" y="831683"/>
            <a:ext cx="2362200" cy="24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3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07953" y="0"/>
            <a:ext cx="10385931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Economic Community of West African States (ECOWAS)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56381" y="961187"/>
            <a:ext cx="11018787" cy="5319297"/>
          </a:xfrm>
        </p:spPr>
        <p:txBody>
          <a:bodyPr>
            <a:normAutofit/>
          </a:bodyPr>
          <a:lstStyle/>
          <a:p>
            <a:r>
              <a:rPr lang="en-US" sz="2600" i="1" dirty="0"/>
              <a:t>What is ECOWAS?</a:t>
            </a:r>
          </a:p>
          <a:p>
            <a:pPr lvl="1"/>
            <a:r>
              <a:rPr lang="en-US" dirty="0"/>
              <a:t>Regional organization of 15 member states. </a:t>
            </a:r>
          </a:p>
          <a:p>
            <a:pPr lvl="1"/>
            <a:r>
              <a:rPr lang="en-US" dirty="0"/>
              <a:t>Mission: promote economic cooperation &amp; integration across West Africa </a:t>
            </a:r>
          </a:p>
          <a:p>
            <a:pPr lvl="1"/>
            <a:endParaRPr lang="en-US" sz="1000" dirty="0"/>
          </a:p>
          <a:p>
            <a:r>
              <a:rPr lang="en-US" sz="2600" dirty="0"/>
              <a:t>Develops “ECOSTANDs” to harmonize standards</a:t>
            </a:r>
          </a:p>
          <a:p>
            <a:pPr lvl="1"/>
            <a:r>
              <a:rPr lang="en-US" sz="2300" dirty="0"/>
              <a:t>Automatically supersede national standards </a:t>
            </a:r>
          </a:p>
          <a:p>
            <a:pPr lvl="1"/>
            <a:r>
              <a:rPr lang="en-US" sz="2300" dirty="0"/>
              <a:t>Shortens timeline for adoption of standards &amp; reduces implementation costs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2600" dirty="0"/>
              <a:t>Senegal is expected to propose creation</a:t>
            </a:r>
            <a:br>
              <a:rPr lang="en-US" sz="2600" dirty="0"/>
            </a:br>
            <a:r>
              <a:rPr lang="en-US" sz="2600" dirty="0"/>
              <a:t>of a Technical Harmonization </a:t>
            </a:r>
            <a:br>
              <a:rPr lang="en-US" sz="2600" dirty="0"/>
            </a:br>
            <a:r>
              <a:rPr lang="en-US" sz="2600" dirty="0"/>
              <a:t>Committee to review ISO 30500 and </a:t>
            </a:r>
            <a:br>
              <a:rPr lang="en-US" sz="2600" dirty="0"/>
            </a:br>
            <a:r>
              <a:rPr lang="en-US" sz="2600" dirty="0"/>
              <a:t>24521 for harmonization.</a:t>
            </a:r>
          </a:p>
          <a:p>
            <a:pPr marL="971550" lvl="1" indent="-514350">
              <a:buFont typeface="+mj-lt"/>
              <a:buAutoNum type="alphaLcPeriod"/>
            </a:pPr>
            <a:endParaRPr lang="en-US" sz="3100" dirty="0"/>
          </a:p>
          <a:p>
            <a:pPr lvl="1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789" y="3949770"/>
            <a:ext cx="5033211" cy="29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4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Senegal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015999"/>
            <a:ext cx="10719288" cy="53171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National standards body: Senegalese Association for Standardization (ASN)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ASN is a member of the African </a:t>
            </a:r>
            <a:r>
              <a:rPr lang="en-US" dirty="0" err="1"/>
              <a:t>Electrotechnical</a:t>
            </a:r>
            <a:r>
              <a:rPr lang="en-US" dirty="0"/>
              <a:t> Standardization Commission (AFSEC), ARSO, ECOWAS, the IEC Affiliate Country Program, and ISO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 process is not well-defined</a:t>
            </a:r>
          </a:p>
          <a:p>
            <a:pPr marL="914400" lvl="2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3100" dirty="0"/>
          </a:p>
          <a:p>
            <a:pPr marL="971550" lvl="1" indent="-514350">
              <a:buFont typeface="+mj-lt"/>
              <a:buAutoNum type="alphaLcPeriod"/>
            </a:pPr>
            <a:endParaRPr lang="en-US" sz="3100" dirty="0"/>
          </a:p>
          <a:p>
            <a:pPr lvl="1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990" y="4888118"/>
            <a:ext cx="2542252" cy="19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4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Kenya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015999"/>
            <a:ext cx="10743351" cy="5506721"/>
          </a:xfrm>
        </p:spPr>
        <p:txBody>
          <a:bodyPr>
            <a:normAutofit/>
          </a:bodyPr>
          <a:lstStyle/>
          <a:p>
            <a:r>
              <a:rPr lang="en-US" dirty="0"/>
              <a:t>Kenya Bureau of Standards (KEBS) </a:t>
            </a:r>
          </a:p>
          <a:p>
            <a:r>
              <a:rPr lang="en-US" dirty="0"/>
              <a:t>KEBS is implementing a National Standardization Plan under ISO’s Technical Support Program for developing countries</a:t>
            </a:r>
          </a:p>
          <a:p>
            <a:pPr lvl="1"/>
            <a:r>
              <a:rPr lang="en-US" dirty="0"/>
              <a:t>The Plan “[p]</a:t>
            </a:r>
            <a:r>
              <a:rPr lang="en-US" dirty="0" err="1"/>
              <a:t>rovides</a:t>
            </a:r>
            <a:r>
              <a:rPr lang="en-US" dirty="0"/>
              <a:t> a framework for . . . deciding how to use limited standardization resources through prioritization and planning”</a:t>
            </a:r>
          </a:p>
          <a:p>
            <a:pPr lvl="2"/>
            <a:r>
              <a:rPr lang="en-US" u="sng" dirty="0">
                <a:solidFill>
                  <a:srgbClr val="000000"/>
                </a:solidFill>
              </a:rPr>
              <a:t>Economic Impact Strategy</a:t>
            </a:r>
            <a:endParaRPr lang="en-US" dirty="0"/>
          </a:p>
          <a:p>
            <a:pPr lvl="2"/>
            <a:r>
              <a:rPr lang="en-US" sz="2000" u="sng" dirty="0"/>
              <a:t>Social Impact Strategy</a:t>
            </a:r>
            <a:r>
              <a:rPr lang="en-US" sz="2000" dirty="0"/>
              <a:t> </a:t>
            </a:r>
          </a:p>
          <a:p>
            <a:pPr lvl="2"/>
            <a:r>
              <a:rPr lang="en-US" u="sng" dirty="0"/>
              <a:t>Government Policy Priority</a:t>
            </a:r>
            <a:endParaRPr lang="en-US" dirty="0"/>
          </a:p>
          <a:p>
            <a:pPr lvl="2"/>
            <a:r>
              <a:rPr lang="en-US" sz="2000" u="sng" dirty="0"/>
              <a:t>Stakeholder Engagement Strategy</a:t>
            </a:r>
            <a:endParaRPr lang="en-US" sz="2000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937" y="4698813"/>
            <a:ext cx="4389755" cy="21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105262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South Africa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93134" y="882502"/>
            <a:ext cx="10887739" cy="5243978"/>
          </a:xfrm>
        </p:spPr>
        <p:txBody>
          <a:bodyPr>
            <a:normAutofit/>
          </a:bodyPr>
          <a:lstStyle/>
          <a:p>
            <a:r>
              <a:rPr lang="en-US" sz="3000" dirty="0"/>
              <a:t>South African Bureau of Standards (SABS) </a:t>
            </a:r>
          </a:p>
          <a:p>
            <a:pPr lvl="1"/>
            <a:r>
              <a:rPr lang="en-US" sz="2600" dirty="0"/>
              <a:t>Develops, promotes, and maintains voluntary standards pursuant to the Standards Act. </a:t>
            </a:r>
          </a:p>
          <a:p>
            <a:pPr lvl="1"/>
            <a:r>
              <a:rPr lang="en-US" sz="2600" dirty="0"/>
              <a:t>Provides conformity assessment services.</a:t>
            </a:r>
          </a:p>
          <a:p>
            <a:pPr lvl="1"/>
            <a:r>
              <a:rPr lang="en-US" sz="2600" dirty="0"/>
              <a:t>Runs voluntary SABS “Mark Scheme” to indicate </a:t>
            </a:r>
            <a:br>
              <a:rPr lang="en-US" sz="2600" dirty="0"/>
            </a:br>
            <a:r>
              <a:rPr lang="en-US" sz="2600" dirty="0"/>
              <a:t>products conform to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4683" y="3955211"/>
            <a:ext cx="515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117" y="2437442"/>
            <a:ext cx="2314575" cy="436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04" y="4141448"/>
            <a:ext cx="3585210" cy="21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8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0"/>
            <a:ext cx="9977640" cy="10159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China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015999"/>
            <a:ext cx="11072317" cy="5317167"/>
          </a:xfrm>
        </p:spPr>
        <p:txBody>
          <a:bodyPr>
            <a:normAutofit/>
          </a:bodyPr>
          <a:lstStyle/>
          <a:p>
            <a:r>
              <a:rPr lang="en-US" dirty="0"/>
              <a:t>Standardization Administration of China supervises standardization</a:t>
            </a:r>
          </a:p>
          <a:p>
            <a:r>
              <a:rPr lang="en-US" dirty="0"/>
              <a:t>Standards are developed and enforced pursuant to the recently revised “Standardization Law”</a:t>
            </a:r>
          </a:p>
          <a:p>
            <a:pPr lvl="1"/>
            <a:r>
              <a:rPr lang="en-US" dirty="0"/>
              <a:t>National, sector, local, association, and enterprise standards</a:t>
            </a:r>
          </a:p>
          <a:p>
            <a:pPr lvl="1"/>
            <a:r>
              <a:rPr lang="en-US" u="sng" dirty="0"/>
              <a:t>Mandatory National Standards</a:t>
            </a:r>
            <a:r>
              <a:rPr lang="en-US" b="1" dirty="0"/>
              <a:t> </a:t>
            </a:r>
            <a:r>
              <a:rPr lang="en-US" dirty="0"/>
              <a:t>are proposed and drafted by administrative departments, subject to approval by Standardization Administration.  Products that do not comply cannot be sold</a:t>
            </a:r>
          </a:p>
          <a:p>
            <a:pPr lvl="1"/>
            <a:r>
              <a:rPr lang="en-US" u="sng" dirty="0"/>
              <a:t>Voluntary National Standards</a:t>
            </a:r>
            <a:r>
              <a:rPr lang="en-US" dirty="0"/>
              <a:t> also developed </a:t>
            </a:r>
            <a:br>
              <a:rPr lang="en-US" dirty="0"/>
            </a:br>
            <a:r>
              <a:rPr lang="en-US" dirty="0"/>
              <a:t>by administrative departments through </a:t>
            </a:r>
            <a:br>
              <a:rPr lang="en-US" dirty="0"/>
            </a:br>
            <a:r>
              <a:rPr lang="en-US" dirty="0"/>
              <a:t>technical committees of stakeholders</a:t>
            </a:r>
          </a:p>
          <a:p>
            <a:pPr lvl="1"/>
            <a:r>
              <a:rPr lang="en-US" dirty="0"/>
              <a:t>Sector and local standards are always voluntary</a:t>
            </a:r>
          </a:p>
          <a:p>
            <a:endParaRPr lang="en-US" sz="3100" dirty="0"/>
          </a:p>
          <a:p>
            <a:pPr marL="971550" lvl="1" indent="-514350">
              <a:buFont typeface="+mj-lt"/>
              <a:buAutoNum type="alphaLcPeriod"/>
            </a:pPr>
            <a:endParaRPr lang="en-US" sz="3100" dirty="0"/>
          </a:p>
          <a:p>
            <a:pPr marL="971550" lvl="1" indent="-514350">
              <a:buFont typeface="+mj-lt"/>
              <a:buAutoNum type="alphaLcPeriod"/>
            </a:pPr>
            <a:endParaRPr lang="en-US" sz="3100" dirty="0"/>
          </a:p>
          <a:p>
            <a:pPr lvl="1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34767"/>
            <a:ext cx="606995" cy="365125"/>
          </a:xfrm>
        </p:spPr>
        <p:txBody>
          <a:bodyPr/>
          <a:lstStyle/>
          <a:p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300" b="8709"/>
          <a:stretch/>
        </p:blipFill>
        <p:spPr>
          <a:xfrm>
            <a:off x="8240234" y="3614930"/>
            <a:ext cx="3951766" cy="32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9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536</Words>
  <Application>Microsoft Office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Ebrima</vt:lpstr>
      <vt:lpstr>Tw Cen MT Condensed</vt:lpstr>
      <vt:lpstr>Office Theme</vt:lpstr>
      <vt:lpstr>PowerPoint Presentation</vt:lpstr>
      <vt:lpstr>National and regional policies on using standards to support public policy </vt:lpstr>
      <vt:lpstr>Standardization Policies in Key Regions</vt:lpstr>
      <vt:lpstr>African Organization of Standardization (ARSO)</vt:lpstr>
      <vt:lpstr>Economic Community of West African States (ECOWAS)</vt:lpstr>
      <vt:lpstr>Senegal</vt:lpstr>
      <vt:lpstr>Kenya</vt:lpstr>
      <vt:lpstr>South Africa</vt:lpstr>
      <vt:lpstr>China</vt:lpstr>
      <vt:lpstr>India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Comer</dc:creator>
  <cp:lastModifiedBy>Irina Kiselyer</cp:lastModifiedBy>
  <cp:revision>2</cp:revision>
  <dcterms:created xsi:type="dcterms:W3CDTF">2020-04-30T18:32:43Z</dcterms:created>
  <dcterms:modified xsi:type="dcterms:W3CDTF">2020-05-27T19:53:38Z</dcterms:modified>
</cp:coreProperties>
</file>