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395" r:id="rId2"/>
    <p:sldId id="412" r:id="rId3"/>
    <p:sldId id="485" r:id="rId4"/>
    <p:sldId id="486" r:id="rId5"/>
    <p:sldId id="487" r:id="rId6"/>
    <p:sldId id="488" r:id="rId7"/>
    <p:sldId id="489" r:id="rId8"/>
    <p:sldId id="491" r:id="rId9"/>
    <p:sldId id="492" r:id="rId10"/>
    <p:sldId id="493" r:id="rId11"/>
    <p:sldId id="422" r:id="rId12"/>
    <p:sldId id="424" r:id="rId13"/>
    <p:sldId id="467" r:id="rId14"/>
    <p:sldId id="471" r:id="rId15"/>
    <p:sldId id="426" r:id="rId16"/>
    <p:sldId id="398" r:id="rId17"/>
    <p:sldId id="321" r:id="rId18"/>
    <p:sldId id="454" r:id="rId19"/>
    <p:sldId id="472" r:id="rId20"/>
    <p:sldId id="473" r:id="rId21"/>
    <p:sldId id="474" r:id="rId22"/>
    <p:sldId id="484" r:id="rId23"/>
    <p:sldId id="478" r:id="rId24"/>
    <p:sldId id="479" r:id="rId25"/>
    <p:sldId id="480" r:id="rId26"/>
    <p:sldId id="475" r:id="rId27"/>
    <p:sldId id="476" r:id="rId28"/>
    <p:sldId id="477" r:id="rId29"/>
    <p:sldId id="370" r:id="rId30"/>
    <p:sldId id="371" r:id="rId31"/>
    <p:sldId id="372" r:id="rId32"/>
    <p:sldId id="450" r:id="rId33"/>
    <p:sldId id="494" r:id="rId34"/>
    <p:sldId id="380" r:id="rId35"/>
    <p:sldId id="382" r:id="rId36"/>
    <p:sldId id="455" r:id="rId37"/>
    <p:sldId id="456" r:id="rId38"/>
    <p:sldId id="483" r:id="rId39"/>
    <p:sldId id="45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a Velkushanova" initials="KV" lastIdx="1" clrIdx="0">
    <p:extLst>
      <p:ext uri="{19B8F6BF-5375-455C-9EA6-DF929625EA0E}">
        <p15:presenceInfo xmlns:p15="http://schemas.microsoft.com/office/powerpoint/2012/main" userId="Konstantina Velkushanova" providerId="None"/>
      </p:ext>
    </p:extLst>
  </p:cmAuthor>
  <p:cmAuthor id="2" name="Estella Zandile Jingxi" initials="EZJ" lastIdx="2" clrIdx="1">
    <p:extLst>
      <p:ext uri="{19B8F6BF-5375-455C-9EA6-DF929625EA0E}">
        <p15:presenceInfo xmlns:p15="http://schemas.microsoft.com/office/powerpoint/2012/main" userId="S-1-5-21-2192172037-3510142257-2222540262-320719" providerId="AD"/>
      </p:ext>
    </p:extLst>
  </p:cmAuthor>
  <p:cmAuthor id="3" name="Akin Akinsete" initials="AA" lastIdx="13" clrIdx="2">
    <p:extLst>
      <p:ext uri="{19B8F6BF-5375-455C-9EA6-DF929625EA0E}">
        <p15:presenceInfo xmlns:p15="http://schemas.microsoft.com/office/powerpoint/2012/main" userId="S::akina@wrc.org.za::0c99eafe-c5d8-49da-8335-727506e6b9f7" providerId="AD"/>
      </p:ext>
    </p:extLst>
  </p:cmAuthor>
  <p:cmAuthor id="4" name="Konstantina Velkushanova" initials="KV [2]" lastIdx="8" clrIdx="3">
    <p:extLst>
      <p:ext uri="{19B8F6BF-5375-455C-9EA6-DF929625EA0E}">
        <p15:presenceInfo xmlns:p15="http://schemas.microsoft.com/office/powerpoint/2012/main" userId="S-1-5-21-2192172037-3510142257-2222540262-116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3615" autoAdjust="0"/>
  </p:normalViewPr>
  <p:slideViewPr>
    <p:cSldViewPr snapToGrid="0">
      <p:cViewPr varScale="1">
        <p:scale>
          <a:sx n="83" d="100"/>
          <a:sy n="83" d="100"/>
        </p:scale>
        <p:origin x="120" y="690"/>
      </p:cViewPr>
      <p:guideLst/>
    </p:cSldViewPr>
  </p:slideViewPr>
  <p:outlineViewPr>
    <p:cViewPr>
      <p:scale>
        <a:sx n="33" d="100"/>
        <a:sy n="33" d="100"/>
      </p:scale>
      <p:origin x="0" y="-137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B2C52-1143-4A77-A56D-FBD0BBAB750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B0193A25-B068-4DF6-9204-69FEAE0998F4}">
      <dgm:prSet phldrT="[Text]" custT="1"/>
      <dgm:spPr>
        <a:ln>
          <a:solidFill>
            <a:schemeClr val="accent1">
              <a:lumMod val="75000"/>
            </a:schemeClr>
          </a:solidFill>
        </a:ln>
      </dgm:spPr>
      <dgm:t>
        <a:bodyPr anchor="ctr"/>
        <a:lstStyle/>
        <a:p>
          <a:r>
            <a:rPr lang="en-US" sz="1800" b="1" dirty="0">
              <a:latin typeface="Arial" panose="020B0604020202020204" pitchFamily="34" charset="0"/>
              <a:cs typeface="Arial" panose="020B0604020202020204" pitchFamily="34" charset="0"/>
            </a:rPr>
            <a:t>White Paper on Water Supply and Sanitation </a:t>
          </a:r>
        </a:p>
      </dgm:t>
    </dgm:pt>
    <dgm:pt modelId="{2B04706A-31F0-46C1-BA84-89547CE1EE1F}" type="parTrans" cxnId="{91165B67-7498-4045-BAB7-E3819954BEA0}">
      <dgm:prSet/>
      <dgm:spPr/>
      <dgm:t>
        <a:bodyPr/>
        <a:lstStyle/>
        <a:p>
          <a:endParaRPr lang="en-US"/>
        </a:p>
      </dgm:t>
    </dgm:pt>
    <dgm:pt modelId="{85B5E610-C31B-4E20-96AE-CBBC1A6F042B}" type="sibTrans" cxnId="{91165B67-7498-4045-BAB7-E3819954BEA0}">
      <dgm:prSet/>
      <dgm:spPr/>
      <dgm:t>
        <a:bodyPr/>
        <a:lstStyle/>
        <a:p>
          <a:endParaRPr lang="en-US"/>
        </a:p>
      </dgm:t>
    </dgm:pt>
    <dgm:pt modelId="{BF67F1A0-9A6B-4236-A7E6-CCB0732AF017}">
      <dgm:prSet phldrT="[Text]" custT="1"/>
      <dgm:spPr>
        <a:ln>
          <a:solidFill>
            <a:schemeClr val="accent1">
              <a:lumMod val="75000"/>
            </a:schemeClr>
          </a:solidFill>
        </a:ln>
      </dgm:spPr>
      <dgm:t>
        <a:bodyPr anchor="ctr"/>
        <a:lstStyle/>
        <a:p>
          <a:r>
            <a:rPr lang="en-US" altLang="en-US" sz="1800" b="1" dirty="0">
              <a:latin typeface="Arial" panose="020B0604020202020204" pitchFamily="34" charset="0"/>
            </a:rPr>
            <a:t>Water </a:t>
          </a:r>
          <a:r>
            <a:rPr lang="en-US" altLang="en-US" sz="1800" b="1" dirty="0" smtClean="0">
              <a:latin typeface="Arial" panose="020B0604020202020204" pitchFamily="34" charset="0"/>
            </a:rPr>
            <a:t>Services </a:t>
          </a:r>
          <a:r>
            <a:rPr lang="en-US" altLang="en-US" sz="1800" b="1" dirty="0">
              <a:latin typeface="Arial" panose="020B0604020202020204" pitchFamily="34" charset="0"/>
            </a:rPr>
            <a:t>Act</a:t>
          </a:r>
          <a:endParaRPr lang="en-US" sz="2000" b="1" dirty="0"/>
        </a:p>
      </dgm:t>
    </dgm:pt>
    <dgm:pt modelId="{0A8B96CD-86DC-4F57-8281-75189CA1B25E}" type="parTrans" cxnId="{B613BF59-7EFF-4A2C-8681-E526C77821D8}">
      <dgm:prSet/>
      <dgm:spPr/>
      <dgm:t>
        <a:bodyPr/>
        <a:lstStyle/>
        <a:p>
          <a:endParaRPr lang="en-US"/>
        </a:p>
      </dgm:t>
    </dgm:pt>
    <dgm:pt modelId="{6EE22F32-CFDE-4D53-908D-6ACC2AEA85ED}" type="sibTrans" cxnId="{B613BF59-7EFF-4A2C-8681-E526C77821D8}">
      <dgm:prSet/>
      <dgm:spPr/>
      <dgm:t>
        <a:bodyPr/>
        <a:lstStyle/>
        <a:p>
          <a:endParaRPr lang="en-US"/>
        </a:p>
      </dgm:t>
    </dgm:pt>
    <dgm:pt modelId="{557416F4-8466-4CB4-8C61-D61F834F22C6}">
      <dgm:prSet phldrT="[Text]" custT="1"/>
      <dgm:spPr>
        <a:ln>
          <a:solidFill>
            <a:schemeClr val="accent1">
              <a:lumMod val="75000"/>
            </a:schemeClr>
          </a:solidFill>
        </a:ln>
      </dgm:spPr>
      <dgm:t>
        <a:bodyPr anchor="ctr"/>
        <a:lstStyle/>
        <a:p>
          <a:r>
            <a:rPr lang="en-US" sz="1800" b="1" spc="-50" dirty="0">
              <a:latin typeface="Arial" panose="020B0604020202020204" pitchFamily="34" charset="0"/>
              <a:cs typeface="Arial" panose="020B0604020202020204" pitchFamily="34" charset="0"/>
            </a:rPr>
            <a:t>White Paper on Basic Household Sanitation</a:t>
          </a:r>
        </a:p>
      </dgm:t>
    </dgm:pt>
    <dgm:pt modelId="{1586AC75-0C8B-4972-B98B-36A7B93847A6}" type="parTrans" cxnId="{BE977E22-1B57-415E-907A-3DB11E4C09F1}">
      <dgm:prSet/>
      <dgm:spPr/>
      <dgm:t>
        <a:bodyPr/>
        <a:lstStyle/>
        <a:p>
          <a:endParaRPr lang="en-US"/>
        </a:p>
      </dgm:t>
    </dgm:pt>
    <dgm:pt modelId="{C85922C6-415F-4434-B675-57D8049AEB9B}" type="sibTrans" cxnId="{BE977E22-1B57-415E-907A-3DB11E4C09F1}">
      <dgm:prSet/>
      <dgm:spPr/>
      <dgm:t>
        <a:bodyPr/>
        <a:lstStyle/>
        <a:p>
          <a:endParaRPr lang="en-US"/>
        </a:p>
      </dgm:t>
    </dgm:pt>
    <dgm:pt modelId="{B6367B3A-E293-4E01-B856-4E7E4623C490}">
      <dgm:prSet custT="1"/>
      <dgm:spPr>
        <a:ln>
          <a:solidFill>
            <a:schemeClr val="accent1">
              <a:lumMod val="75000"/>
            </a:schemeClr>
          </a:solidFill>
        </a:ln>
      </dgm:spPr>
      <dgm:t>
        <a:bodyPr anchor="ctr"/>
        <a:lstStyle/>
        <a:p>
          <a:r>
            <a:rPr lang="en-GB" sz="1800" b="1" dirty="0">
              <a:latin typeface="Arial" panose="020B0604020202020204" pitchFamily="34" charset="0"/>
            </a:rPr>
            <a:t>Green Drop and Blue Drop certification</a:t>
          </a:r>
        </a:p>
      </dgm:t>
    </dgm:pt>
    <dgm:pt modelId="{F3837C83-99B2-449D-A262-F7409FA6AED1}" type="parTrans" cxnId="{921F5F86-B7EB-4CDE-A310-45442A5CF95B}">
      <dgm:prSet/>
      <dgm:spPr/>
      <dgm:t>
        <a:bodyPr/>
        <a:lstStyle/>
        <a:p>
          <a:endParaRPr lang="en-GB"/>
        </a:p>
      </dgm:t>
    </dgm:pt>
    <dgm:pt modelId="{C48A1786-A0DA-42B6-9982-550998F0FF55}" type="sibTrans" cxnId="{921F5F86-B7EB-4CDE-A310-45442A5CF95B}">
      <dgm:prSet/>
      <dgm:spPr/>
      <dgm:t>
        <a:bodyPr/>
        <a:lstStyle/>
        <a:p>
          <a:endParaRPr lang="en-GB"/>
        </a:p>
      </dgm:t>
    </dgm:pt>
    <dgm:pt modelId="{53209771-6203-41B8-B9E9-E81DEA8272B8}">
      <dgm:prSet custT="1"/>
      <dgm:spPr>
        <a:ln>
          <a:solidFill>
            <a:schemeClr val="accent1">
              <a:lumMod val="75000"/>
            </a:schemeClr>
          </a:solidFill>
        </a:ln>
      </dgm:spPr>
      <dgm:t>
        <a:bodyPr anchor="ctr"/>
        <a:lstStyle/>
        <a:p>
          <a:r>
            <a:rPr lang="en-US" sz="1800" b="1" spc="-50" dirty="0">
              <a:latin typeface="Arial" panose="020B0604020202020204" pitchFamily="34" charset="0"/>
              <a:cs typeface="Arial" panose="020B0604020202020204" pitchFamily="34" charset="0"/>
            </a:rPr>
            <a:t>National Sanitation Policy Framework &amp; ISO:24521 </a:t>
          </a:r>
          <a:endParaRPr lang="en-GB" sz="2000" b="1" dirty="0">
            <a:latin typeface="Arial" panose="020B0604020202020204" pitchFamily="34" charset="0"/>
            <a:cs typeface="Arial" panose="020B0604020202020204" pitchFamily="34" charset="0"/>
          </a:endParaRPr>
        </a:p>
      </dgm:t>
    </dgm:pt>
    <dgm:pt modelId="{E183E16F-2B4E-4842-9ED3-AECE28C4E7BD}" type="parTrans" cxnId="{F1772068-E06D-4F10-8A9A-30F16C3FC696}">
      <dgm:prSet/>
      <dgm:spPr/>
      <dgm:t>
        <a:bodyPr/>
        <a:lstStyle/>
        <a:p>
          <a:endParaRPr lang="en-GB"/>
        </a:p>
      </dgm:t>
    </dgm:pt>
    <dgm:pt modelId="{02746333-7B79-41A6-8909-F91B28D28722}" type="sibTrans" cxnId="{F1772068-E06D-4F10-8A9A-30F16C3FC696}">
      <dgm:prSet/>
      <dgm:spPr/>
      <dgm:t>
        <a:bodyPr/>
        <a:lstStyle/>
        <a:p>
          <a:endParaRPr lang="en-GB"/>
        </a:p>
      </dgm:t>
    </dgm:pt>
    <dgm:pt modelId="{9BA07D04-774E-4C60-B3F8-97A6B6AB3853}">
      <dgm:prSet/>
      <dgm:spPr/>
      <dgm:t>
        <a:bodyPr/>
        <a:lstStyle/>
        <a:p>
          <a:endParaRPr lang="en-US"/>
        </a:p>
      </dgm:t>
    </dgm:pt>
    <dgm:pt modelId="{74B21F2C-CD7C-493B-BF57-CFEA808F975D}" type="parTrans" cxnId="{F7F7E4C1-D42D-4150-9682-3A5D2B2ECD8F}">
      <dgm:prSet/>
      <dgm:spPr/>
      <dgm:t>
        <a:bodyPr/>
        <a:lstStyle/>
        <a:p>
          <a:endParaRPr lang="en-US"/>
        </a:p>
      </dgm:t>
    </dgm:pt>
    <dgm:pt modelId="{F2086C0B-B2C7-411B-940C-CD895D9EE262}" type="sibTrans" cxnId="{F7F7E4C1-D42D-4150-9682-3A5D2B2ECD8F}">
      <dgm:prSet/>
      <dgm:spPr/>
      <dgm:t>
        <a:bodyPr/>
        <a:lstStyle/>
        <a:p>
          <a:endParaRPr lang="en-US"/>
        </a:p>
      </dgm:t>
    </dgm:pt>
    <dgm:pt modelId="{217C24E0-924A-44F4-B75F-87604E324852}">
      <dgm:prSet/>
      <dgm:spPr/>
      <dgm:t>
        <a:bodyPr/>
        <a:lstStyle/>
        <a:p>
          <a:endParaRPr lang="en-US"/>
        </a:p>
      </dgm:t>
    </dgm:pt>
    <dgm:pt modelId="{CECD42FF-680F-4254-B381-609ED1E21635}" type="parTrans" cxnId="{8E847C8E-60B7-4490-9143-B521D11ACA76}">
      <dgm:prSet/>
      <dgm:spPr/>
      <dgm:t>
        <a:bodyPr/>
        <a:lstStyle/>
        <a:p>
          <a:endParaRPr lang="en-US"/>
        </a:p>
      </dgm:t>
    </dgm:pt>
    <dgm:pt modelId="{C5ED6FC5-C2E4-4151-B378-F94343353E29}" type="sibTrans" cxnId="{8E847C8E-60B7-4490-9143-B521D11ACA76}">
      <dgm:prSet/>
      <dgm:spPr/>
      <dgm:t>
        <a:bodyPr/>
        <a:lstStyle/>
        <a:p>
          <a:endParaRPr lang="en-US"/>
        </a:p>
      </dgm:t>
    </dgm:pt>
    <dgm:pt modelId="{07186052-7D53-4C08-82BC-6D15ABFE4659}" type="pres">
      <dgm:prSet presAssocID="{EC5B2C52-1143-4A77-A56D-FBD0BBAB7509}" presName="arrowDiagram" presStyleCnt="0">
        <dgm:presLayoutVars>
          <dgm:chMax val="5"/>
          <dgm:dir/>
          <dgm:resizeHandles val="exact"/>
        </dgm:presLayoutVars>
      </dgm:prSet>
      <dgm:spPr/>
      <dgm:t>
        <a:bodyPr/>
        <a:lstStyle/>
        <a:p>
          <a:endParaRPr lang="en-US"/>
        </a:p>
      </dgm:t>
    </dgm:pt>
    <dgm:pt modelId="{D4C67C52-4D75-415F-B1C7-0E9354E6B05A}" type="pres">
      <dgm:prSet presAssocID="{EC5B2C52-1143-4A77-A56D-FBD0BBAB7509}" presName="arrow" presStyleLbl="bgShp" presStyleIdx="0" presStyleCnt="1" custLinFactNeighborX="6125" custLinFactNeighborY="447"/>
      <dgm:spPr/>
    </dgm:pt>
    <dgm:pt modelId="{878BEAB2-1428-40B8-8912-28F828D6EA53}" type="pres">
      <dgm:prSet presAssocID="{EC5B2C52-1143-4A77-A56D-FBD0BBAB7509}" presName="arrowDiagram5" presStyleCnt="0"/>
      <dgm:spPr/>
    </dgm:pt>
    <dgm:pt modelId="{50AA8720-1DFD-4515-A769-3752AC0A1DD3}" type="pres">
      <dgm:prSet presAssocID="{B0193A25-B068-4DF6-9204-69FEAE0998F4}" presName="bullet5a" presStyleLbl="node1" presStyleIdx="0" presStyleCnt="5" custLinFactX="69054" custLinFactNeighborX="100000" custLinFactNeighborY="486"/>
      <dgm:spPr/>
    </dgm:pt>
    <dgm:pt modelId="{634D27F4-8885-41A5-A85D-D58BB215A893}" type="pres">
      <dgm:prSet presAssocID="{B0193A25-B068-4DF6-9204-69FEAE0998F4}" presName="textBox5a" presStyleLbl="revTx" presStyleIdx="0" presStyleCnt="5" custScaleX="298001" custScaleY="46898" custLinFactNeighborX="97248" custLinFactNeighborY="19281">
        <dgm:presLayoutVars>
          <dgm:bulletEnabled val="1"/>
        </dgm:presLayoutVars>
      </dgm:prSet>
      <dgm:spPr/>
      <dgm:t>
        <a:bodyPr/>
        <a:lstStyle/>
        <a:p>
          <a:endParaRPr lang="en-US"/>
        </a:p>
      </dgm:t>
    </dgm:pt>
    <dgm:pt modelId="{C757F89A-E8AF-4211-83D1-63960606FBE6}" type="pres">
      <dgm:prSet presAssocID="{BF67F1A0-9A6B-4236-A7E6-CCB0732AF017}" presName="bullet5b" presStyleLbl="node1" presStyleIdx="1" presStyleCnt="5" custLinFactY="13552" custLinFactNeighborX="933" custLinFactNeighborY="100000"/>
      <dgm:spPr/>
    </dgm:pt>
    <dgm:pt modelId="{D463E3F8-2A23-4874-A882-BCD651E48FC7}" type="pres">
      <dgm:prSet presAssocID="{BF67F1A0-9A6B-4236-A7E6-CCB0732AF017}" presName="textBox5b" presStyleLbl="revTx" presStyleIdx="1" presStyleCnt="5" custScaleX="199568" custScaleY="23406" custLinFactX="1597" custLinFactNeighborX="100000" custLinFactNeighborY="3752">
        <dgm:presLayoutVars>
          <dgm:bulletEnabled val="1"/>
        </dgm:presLayoutVars>
      </dgm:prSet>
      <dgm:spPr/>
      <dgm:t>
        <a:bodyPr/>
        <a:lstStyle/>
        <a:p>
          <a:endParaRPr lang="en-US"/>
        </a:p>
      </dgm:t>
    </dgm:pt>
    <dgm:pt modelId="{0E745C94-9471-4F40-985F-67696325F713}" type="pres">
      <dgm:prSet presAssocID="{557416F4-8466-4CB4-8C61-D61F834F22C6}" presName="bullet5c" presStyleLbl="node1" presStyleIdx="2" presStyleCnt="5" custLinFactNeighborX="-13443" custLinFactNeighborY="61279"/>
      <dgm:spPr/>
    </dgm:pt>
    <dgm:pt modelId="{06068B7F-9E64-41FF-8006-6C78E4D5648A}" type="pres">
      <dgm:prSet presAssocID="{557416F4-8466-4CB4-8C61-D61F834F22C6}" presName="textBox5c" presStyleLbl="revTx" presStyleIdx="2" presStyleCnt="5" custScaleX="164174" custScaleY="21295" custLinFactX="-35673" custLinFactNeighborX="-100000" custLinFactNeighborY="-61763">
        <dgm:presLayoutVars>
          <dgm:bulletEnabled val="1"/>
        </dgm:presLayoutVars>
      </dgm:prSet>
      <dgm:spPr/>
      <dgm:t>
        <a:bodyPr/>
        <a:lstStyle/>
        <a:p>
          <a:endParaRPr lang="en-US"/>
        </a:p>
      </dgm:t>
    </dgm:pt>
    <dgm:pt modelId="{2C96E90E-DC4C-474A-924D-77A7FD83DBB2}" type="pres">
      <dgm:prSet presAssocID="{B6367B3A-E293-4E01-B856-4E7E4623C490}" presName="bullet5d" presStyleLbl="node1" presStyleIdx="3" presStyleCnt="5" custLinFactNeighborX="-55974" custLinFactNeighborY="42227"/>
      <dgm:spPr/>
    </dgm:pt>
    <dgm:pt modelId="{33E0B2C6-4013-43D0-BD31-E6B1581BF690}" type="pres">
      <dgm:prSet presAssocID="{B6367B3A-E293-4E01-B856-4E7E4623C490}" presName="textBox5d" presStyleLbl="revTx" presStyleIdx="3" presStyleCnt="5" custScaleX="170631" custScaleY="19833" custLinFactNeighborX="-2525" custLinFactNeighborY="-5788">
        <dgm:presLayoutVars>
          <dgm:bulletEnabled val="1"/>
        </dgm:presLayoutVars>
      </dgm:prSet>
      <dgm:spPr/>
      <dgm:t>
        <a:bodyPr/>
        <a:lstStyle/>
        <a:p>
          <a:endParaRPr lang="en-US"/>
        </a:p>
      </dgm:t>
    </dgm:pt>
    <dgm:pt modelId="{8E4E3386-77B6-4ED0-9241-A0B2CE2B218F}" type="pres">
      <dgm:prSet presAssocID="{53209771-6203-41B8-B9E9-E81DEA8272B8}" presName="bullet5e" presStyleLbl="node1" presStyleIdx="4" presStyleCnt="5" custLinFactNeighborX="-90981" custLinFactNeighborY="33750"/>
      <dgm:spPr/>
    </dgm:pt>
    <dgm:pt modelId="{E799F040-C049-4B44-98E5-BD116F29C27B}" type="pres">
      <dgm:prSet presAssocID="{53209771-6203-41B8-B9E9-E81DEA8272B8}" presName="textBox5e" presStyleLbl="revTx" presStyleIdx="4" presStyleCnt="5" custScaleX="194782" custScaleY="17682" custLinFactX="-64477" custLinFactNeighborX="-100000" custLinFactNeighborY="-66450">
        <dgm:presLayoutVars>
          <dgm:bulletEnabled val="1"/>
        </dgm:presLayoutVars>
      </dgm:prSet>
      <dgm:spPr/>
      <dgm:t>
        <a:bodyPr/>
        <a:lstStyle/>
        <a:p>
          <a:endParaRPr lang="en-US"/>
        </a:p>
      </dgm:t>
    </dgm:pt>
  </dgm:ptLst>
  <dgm:cxnLst>
    <dgm:cxn modelId="{F7F7E4C1-D42D-4150-9682-3A5D2B2ECD8F}" srcId="{EC5B2C52-1143-4A77-A56D-FBD0BBAB7509}" destId="{9BA07D04-774E-4C60-B3F8-97A6B6AB3853}" srcOrd="5" destOrd="0" parTransId="{74B21F2C-CD7C-493B-BF57-CFEA808F975D}" sibTransId="{F2086C0B-B2C7-411B-940C-CD895D9EE262}"/>
    <dgm:cxn modelId="{A539566D-5AF7-404D-AAFC-CA6D72E84E6B}" type="presOf" srcId="{BF67F1A0-9A6B-4236-A7E6-CCB0732AF017}" destId="{D463E3F8-2A23-4874-A882-BCD651E48FC7}" srcOrd="0" destOrd="0" presId="urn:microsoft.com/office/officeart/2005/8/layout/arrow2"/>
    <dgm:cxn modelId="{8E847C8E-60B7-4490-9143-B521D11ACA76}" srcId="{EC5B2C52-1143-4A77-A56D-FBD0BBAB7509}" destId="{217C24E0-924A-44F4-B75F-87604E324852}" srcOrd="6" destOrd="0" parTransId="{CECD42FF-680F-4254-B381-609ED1E21635}" sibTransId="{C5ED6FC5-C2E4-4151-B378-F94343353E29}"/>
    <dgm:cxn modelId="{DD221A85-DAC0-4F48-B655-31B6B21143DE}" type="presOf" srcId="{B6367B3A-E293-4E01-B856-4E7E4623C490}" destId="{33E0B2C6-4013-43D0-BD31-E6B1581BF690}" srcOrd="0" destOrd="0" presId="urn:microsoft.com/office/officeart/2005/8/layout/arrow2"/>
    <dgm:cxn modelId="{FDD62411-8E05-4D82-961A-CBFCB43B0EB0}" type="presOf" srcId="{B0193A25-B068-4DF6-9204-69FEAE0998F4}" destId="{634D27F4-8885-41A5-A85D-D58BB215A893}" srcOrd="0" destOrd="0" presId="urn:microsoft.com/office/officeart/2005/8/layout/arrow2"/>
    <dgm:cxn modelId="{594A7B17-D4C0-44FA-A9B6-4D6DA1EDF82C}" type="presOf" srcId="{53209771-6203-41B8-B9E9-E81DEA8272B8}" destId="{E799F040-C049-4B44-98E5-BD116F29C27B}" srcOrd="0" destOrd="0" presId="urn:microsoft.com/office/officeart/2005/8/layout/arrow2"/>
    <dgm:cxn modelId="{F1772068-E06D-4F10-8A9A-30F16C3FC696}" srcId="{EC5B2C52-1143-4A77-A56D-FBD0BBAB7509}" destId="{53209771-6203-41B8-B9E9-E81DEA8272B8}" srcOrd="4" destOrd="0" parTransId="{E183E16F-2B4E-4842-9ED3-AECE28C4E7BD}" sibTransId="{02746333-7B79-41A6-8909-F91B28D28722}"/>
    <dgm:cxn modelId="{921F5F86-B7EB-4CDE-A310-45442A5CF95B}" srcId="{EC5B2C52-1143-4A77-A56D-FBD0BBAB7509}" destId="{B6367B3A-E293-4E01-B856-4E7E4623C490}" srcOrd="3" destOrd="0" parTransId="{F3837C83-99B2-449D-A262-F7409FA6AED1}" sibTransId="{C48A1786-A0DA-42B6-9982-550998F0FF55}"/>
    <dgm:cxn modelId="{CD50ACE3-32C5-4920-BE44-6BCBBED7B600}" type="presOf" srcId="{557416F4-8466-4CB4-8C61-D61F834F22C6}" destId="{06068B7F-9E64-41FF-8006-6C78E4D5648A}" srcOrd="0" destOrd="0" presId="urn:microsoft.com/office/officeart/2005/8/layout/arrow2"/>
    <dgm:cxn modelId="{BE977E22-1B57-415E-907A-3DB11E4C09F1}" srcId="{EC5B2C52-1143-4A77-A56D-FBD0BBAB7509}" destId="{557416F4-8466-4CB4-8C61-D61F834F22C6}" srcOrd="2" destOrd="0" parTransId="{1586AC75-0C8B-4972-B98B-36A7B93847A6}" sibTransId="{C85922C6-415F-4434-B675-57D8049AEB9B}"/>
    <dgm:cxn modelId="{91165B67-7498-4045-BAB7-E3819954BEA0}" srcId="{EC5B2C52-1143-4A77-A56D-FBD0BBAB7509}" destId="{B0193A25-B068-4DF6-9204-69FEAE0998F4}" srcOrd="0" destOrd="0" parTransId="{2B04706A-31F0-46C1-BA84-89547CE1EE1F}" sibTransId="{85B5E610-C31B-4E20-96AE-CBBC1A6F042B}"/>
    <dgm:cxn modelId="{71F89129-A1B2-4CFB-B7BC-0AAD12342B42}" type="presOf" srcId="{EC5B2C52-1143-4A77-A56D-FBD0BBAB7509}" destId="{07186052-7D53-4C08-82BC-6D15ABFE4659}" srcOrd="0" destOrd="0" presId="urn:microsoft.com/office/officeart/2005/8/layout/arrow2"/>
    <dgm:cxn modelId="{B613BF59-7EFF-4A2C-8681-E526C77821D8}" srcId="{EC5B2C52-1143-4A77-A56D-FBD0BBAB7509}" destId="{BF67F1A0-9A6B-4236-A7E6-CCB0732AF017}" srcOrd="1" destOrd="0" parTransId="{0A8B96CD-86DC-4F57-8281-75189CA1B25E}" sibTransId="{6EE22F32-CFDE-4D53-908D-6ACC2AEA85ED}"/>
    <dgm:cxn modelId="{33A75CDC-0CB3-4E28-9F8D-DAE3D7671724}" type="presParOf" srcId="{07186052-7D53-4C08-82BC-6D15ABFE4659}" destId="{D4C67C52-4D75-415F-B1C7-0E9354E6B05A}" srcOrd="0" destOrd="0" presId="urn:microsoft.com/office/officeart/2005/8/layout/arrow2"/>
    <dgm:cxn modelId="{D2230677-8CD2-4436-B728-3B20FF2972F6}" type="presParOf" srcId="{07186052-7D53-4C08-82BC-6D15ABFE4659}" destId="{878BEAB2-1428-40B8-8912-28F828D6EA53}" srcOrd="1" destOrd="0" presId="urn:microsoft.com/office/officeart/2005/8/layout/arrow2"/>
    <dgm:cxn modelId="{AF685AF3-8D8B-4A9A-A096-0BA13354629C}" type="presParOf" srcId="{878BEAB2-1428-40B8-8912-28F828D6EA53}" destId="{50AA8720-1DFD-4515-A769-3752AC0A1DD3}" srcOrd="0" destOrd="0" presId="urn:microsoft.com/office/officeart/2005/8/layout/arrow2"/>
    <dgm:cxn modelId="{B6B4416F-AA91-4D87-AE4C-40D39605A062}" type="presParOf" srcId="{878BEAB2-1428-40B8-8912-28F828D6EA53}" destId="{634D27F4-8885-41A5-A85D-D58BB215A893}" srcOrd="1" destOrd="0" presId="urn:microsoft.com/office/officeart/2005/8/layout/arrow2"/>
    <dgm:cxn modelId="{9C6E6B20-D395-464C-90A3-501129CD8085}" type="presParOf" srcId="{878BEAB2-1428-40B8-8912-28F828D6EA53}" destId="{C757F89A-E8AF-4211-83D1-63960606FBE6}" srcOrd="2" destOrd="0" presId="urn:microsoft.com/office/officeart/2005/8/layout/arrow2"/>
    <dgm:cxn modelId="{B3CBC2BB-CBD9-491B-AA1C-3FEB065990A8}" type="presParOf" srcId="{878BEAB2-1428-40B8-8912-28F828D6EA53}" destId="{D463E3F8-2A23-4874-A882-BCD651E48FC7}" srcOrd="3" destOrd="0" presId="urn:microsoft.com/office/officeart/2005/8/layout/arrow2"/>
    <dgm:cxn modelId="{254B44E0-1621-4D53-B3CB-4FCB6AEC2971}" type="presParOf" srcId="{878BEAB2-1428-40B8-8912-28F828D6EA53}" destId="{0E745C94-9471-4F40-985F-67696325F713}" srcOrd="4" destOrd="0" presId="urn:microsoft.com/office/officeart/2005/8/layout/arrow2"/>
    <dgm:cxn modelId="{C030C775-F0B7-4586-9BF4-BA4354D600FC}" type="presParOf" srcId="{878BEAB2-1428-40B8-8912-28F828D6EA53}" destId="{06068B7F-9E64-41FF-8006-6C78E4D5648A}" srcOrd="5" destOrd="0" presId="urn:microsoft.com/office/officeart/2005/8/layout/arrow2"/>
    <dgm:cxn modelId="{7F8C4E6D-05E6-4A2B-A700-B079EF16011D}" type="presParOf" srcId="{878BEAB2-1428-40B8-8912-28F828D6EA53}" destId="{2C96E90E-DC4C-474A-924D-77A7FD83DBB2}" srcOrd="6" destOrd="0" presId="urn:microsoft.com/office/officeart/2005/8/layout/arrow2"/>
    <dgm:cxn modelId="{96048714-161D-4E7B-ACE1-EA7FE884E69F}" type="presParOf" srcId="{878BEAB2-1428-40B8-8912-28F828D6EA53}" destId="{33E0B2C6-4013-43D0-BD31-E6B1581BF690}" srcOrd="7" destOrd="0" presId="urn:microsoft.com/office/officeart/2005/8/layout/arrow2"/>
    <dgm:cxn modelId="{D2113C31-58D1-42C9-8EC3-DE40E62A722A}" type="presParOf" srcId="{878BEAB2-1428-40B8-8912-28F828D6EA53}" destId="{8E4E3386-77B6-4ED0-9241-A0B2CE2B218F}" srcOrd="8" destOrd="0" presId="urn:microsoft.com/office/officeart/2005/8/layout/arrow2"/>
    <dgm:cxn modelId="{54C680DE-3CC3-41A6-961F-DFC32AC4166F}" type="presParOf" srcId="{878BEAB2-1428-40B8-8912-28F828D6EA53}" destId="{E799F040-C049-4B44-98E5-BD116F29C27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67C52-4D75-415F-B1C7-0E9354E6B05A}">
      <dsp:nvSpPr>
        <dsp:cNvPr id="0" name=""/>
        <dsp:cNvSpPr/>
      </dsp:nvSpPr>
      <dsp:spPr>
        <a:xfrm>
          <a:off x="22023" y="0"/>
          <a:ext cx="7808830" cy="488051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A8720-1DFD-4515-A769-3752AC0A1DD3}">
      <dsp:nvSpPr>
        <dsp:cNvPr id="0" name=""/>
        <dsp:cNvSpPr/>
      </dsp:nvSpPr>
      <dsp:spPr>
        <a:xfrm>
          <a:off x="790620" y="3630026"/>
          <a:ext cx="179603" cy="179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D27F4-8885-41A5-A85D-D58BB215A893}">
      <dsp:nvSpPr>
        <dsp:cNvPr id="0" name=""/>
        <dsp:cNvSpPr/>
      </dsp:nvSpPr>
      <dsp:spPr>
        <a:xfrm>
          <a:off x="558868" y="4251323"/>
          <a:ext cx="3048421" cy="544750"/>
        </a:xfrm>
        <a:prstGeom prst="rect">
          <a:avLst/>
        </a:prstGeom>
        <a:no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95168" tIns="0" rIns="0" bIns="0" numCol="1" spcCol="1270" anchor="ctr"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White Paper on Water Supply and Sanitation </a:t>
          </a:r>
        </a:p>
      </dsp:txBody>
      <dsp:txXfrm>
        <a:off x="558868" y="4251323"/>
        <a:ext cx="3048421" cy="544750"/>
      </dsp:txXfrm>
    </dsp:sp>
    <dsp:sp modelId="{C757F89A-E8AF-4211-83D1-63960606FBE6}">
      <dsp:nvSpPr>
        <dsp:cNvPr id="0" name=""/>
        <dsp:cNvSpPr/>
      </dsp:nvSpPr>
      <dsp:spPr>
        <a:xfrm>
          <a:off x="1461816" y="3014237"/>
          <a:ext cx="281117" cy="2811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3E3F8-2A23-4874-A882-BCD651E48FC7}">
      <dsp:nvSpPr>
        <dsp:cNvPr id="0" name=""/>
        <dsp:cNvSpPr/>
      </dsp:nvSpPr>
      <dsp:spPr>
        <a:xfrm>
          <a:off x="2271386" y="3695457"/>
          <a:ext cx="2586931" cy="478638"/>
        </a:xfrm>
        <a:prstGeom prst="rect">
          <a:avLst/>
        </a:prstGeom>
        <a:no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48959" tIns="0" rIns="0" bIns="0" numCol="1" spcCol="1270" anchor="ctr" anchorCtr="0">
          <a:noAutofit/>
        </a:bodyPr>
        <a:lstStyle/>
        <a:p>
          <a:pPr lvl="0" algn="l" defTabSz="800100">
            <a:lnSpc>
              <a:spcPct val="90000"/>
            </a:lnSpc>
            <a:spcBef>
              <a:spcPct val="0"/>
            </a:spcBef>
            <a:spcAft>
              <a:spcPct val="35000"/>
            </a:spcAft>
          </a:pPr>
          <a:r>
            <a:rPr lang="en-US" altLang="en-US" sz="1800" b="1" kern="1200" dirty="0">
              <a:latin typeface="Arial" panose="020B0604020202020204" pitchFamily="34" charset="0"/>
            </a:rPr>
            <a:t>Water </a:t>
          </a:r>
          <a:r>
            <a:rPr lang="en-US" altLang="en-US" sz="1800" b="1" kern="1200" dirty="0" smtClean="0">
              <a:latin typeface="Arial" panose="020B0604020202020204" pitchFamily="34" charset="0"/>
            </a:rPr>
            <a:t>Services </a:t>
          </a:r>
          <a:r>
            <a:rPr lang="en-US" altLang="en-US" sz="1800" b="1" kern="1200" dirty="0">
              <a:latin typeface="Arial" panose="020B0604020202020204" pitchFamily="34" charset="0"/>
            </a:rPr>
            <a:t>Act</a:t>
          </a:r>
          <a:endParaRPr lang="en-US" sz="2000" b="1" kern="1200" dirty="0"/>
        </a:p>
      </dsp:txBody>
      <dsp:txXfrm>
        <a:off x="2271386" y="3695457"/>
        <a:ext cx="2586931" cy="478638"/>
      </dsp:txXfrm>
    </dsp:sp>
    <dsp:sp modelId="{0E745C94-9471-4F40-985F-67696325F713}">
      <dsp:nvSpPr>
        <dsp:cNvPr id="0" name=""/>
        <dsp:cNvSpPr/>
      </dsp:nvSpPr>
      <dsp:spPr>
        <a:xfrm>
          <a:off x="2658218" y="2179943"/>
          <a:ext cx="374823" cy="374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68B7F-9E64-41FF-8006-6C78E4D5648A}">
      <dsp:nvSpPr>
        <dsp:cNvPr id="0" name=""/>
        <dsp:cNvSpPr/>
      </dsp:nvSpPr>
      <dsp:spPr>
        <a:xfrm>
          <a:off x="367699" y="1522980"/>
          <a:ext cx="2474273" cy="584090"/>
        </a:xfrm>
        <a:prstGeom prst="rect">
          <a:avLst/>
        </a:prstGeom>
        <a:no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98611" tIns="0" rIns="0" bIns="0" numCol="1" spcCol="1270" anchor="ctr" anchorCtr="0">
          <a:noAutofit/>
        </a:bodyPr>
        <a:lstStyle/>
        <a:p>
          <a:pPr lvl="0" algn="l" defTabSz="800100">
            <a:lnSpc>
              <a:spcPct val="90000"/>
            </a:lnSpc>
            <a:spcBef>
              <a:spcPct val="0"/>
            </a:spcBef>
            <a:spcAft>
              <a:spcPct val="35000"/>
            </a:spcAft>
          </a:pPr>
          <a:r>
            <a:rPr lang="en-US" sz="1800" b="1" kern="1200" spc="-50" dirty="0">
              <a:latin typeface="Arial" panose="020B0604020202020204" pitchFamily="34" charset="0"/>
              <a:cs typeface="Arial" panose="020B0604020202020204" pitchFamily="34" charset="0"/>
            </a:rPr>
            <a:t>White Paper on Basic Household Sanitation</a:t>
          </a:r>
        </a:p>
      </dsp:txBody>
      <dsp:txXfrm>
        <a:off x="367699" y="1522980"/>
        <a:ext cx="2474273" cy="584090"/>
      </dsp:txXfrm>
    </dsp:sp>
    <dsp:sp modelId="{2C96E90E-DC4C-474A-924D-77A7FD83DBB2}">
      <dsp:nvSpPr>
        <dsp:cNvPr id="0" name=""/>
        <dsp:cNvSpPr/>
      </dsp:nvSpPr>
      <dsp:spPr>
        <a:xfrm>
          <a:off x="3890051" y="1572938"/>
          <a:ext cx="484147" cy="484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0B2C6-4013-43D0-BD31-E6B1581BF690}">
      <dsp:nvSpPr>
        <dsp:cNvPr id="0" name=""/>
        <dsp:cNvSpPr/>
      </dsp:nvSpPr>
      <dsp:spPr>
        <a:xfrm>
          <a:off x="3812142" y="2732016"/>
          <a:ext cx="2664857" cy="648528"/>
        </a:xfrm>
        <a:prstGeom prst="rect">
          <a:avLst/>
        </a:prstGeom>
        <a:no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256540" tIns="0" rIns="0" bIns="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rPr>
            <a:t>Green Drop and Blue Drop certification</a:t>
          </a:r>
        </a:p>
      </dsp:txBody>
      <dsp:txXfrm>
        <a:off x="3812142" y="2732016"/>
        <a:ext cx="2664857" cy="648528"/>
      </dsp:txXfrm>
    </dsp:sp>
    <dsp:sp modelId="{8E4E3386-77B6-4ED0-9241-A0B2CE2B218F}">
      <dsp:nvSpPr>
        <dsp:cNvPr id="0" name=""/>
        <dsp:cNvSpPr/>
      </dsp:nvSpPr>
      <dsp:spPr>
        <a:xfrm>
          <a:off x="5095179" y="1188211"/>
          <a:ext cx="616897" cy="6168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9F040-C049-4B44-98E5-BD116F29C27B}">
      <dsp:nvSpPr>
        <dsp:cNvPr id="0" name=""/>
        <dsp:cNvSpPr/>
      </dsp:nvSpPr>
      <dsp:spPr>
        <a:xfrm>
          <a:off x="2656005" y="379988"/>
          <a:ext cx="3042039" cy="635148"/>
        </a:xfrm>
        <a:prstGeom prst="rect">
          <a:avLst/>
        </a:prstGeom>
        <a:no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26881" tIns="0" rIns="0" bIns="0" numCol="1" spcCol="1270" anchor="ctr" anchorCtr="0">
          <a:noAutofit/>
        </a:bodyPr>
        <a:lstStyle/>
        <a:p>
          <a:pPr lvl="0" algn="l" defTabSz="800100">
            <a:lnSpc>
              <a:spcPct val="90000"/>
            </a:lnSpc>
            <a:spcBef>
              <a:spcPct val="0"/>
            </a:spcBef>
            <a:spcAft>
              <a:spcPct val="35000"/>
            </a:spcAft>
          </a:pPr>
          <a:r>
            <a:rPr lang="en-US" sz="1800" b="1" kern="1200" spc="-50" dirty="0">
              <a:latin typeface="Arial" panose="020B0604020202020204" pitchFamily="34" charset="0"/>
              <a:cs typeface="Arial" panose="020B0604020202020204" pitchFamily="34" charset="0"/>
            </a:rPr>
            <a:t>National Sanitation Policy Framework &amp; ISO:24521 </a:t>
          </a:r>
          <a:endParaRPr lang="en-GB" sz="2000" b="1" kern="1200" dirty="0">
            <a:latin typeface="Arial" panose="020B0604020202020204" pitchFamily="34" charset="0"/>
            <a:cs typeface="Arial" panose="020B0604020202020204" pitchFamily="34" charset="0"/>
          </a:endParaRPr>
        </a:p>
      </dsp:txBody>
      <dsp:txXfrm>
        <a:off x="2656005" y="379988"/>
        <a:ext cx="3042039" cy="63514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8AED2-DA13-45E6-8BBA-7DEC7A7CC5FB}" type="datetimeFigureOut">
              <a:rPr lang="en-ZA" smtClean="0"/>
              <a:t>2020/05/28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0DC33-E3BB-47A8-8985-5E4D1FB990B3}" type="slidenum">
              <a:rPr lang="en-ZA" smtClean="0"/>
              <a:t>‹#›</a:t>
            </a:fld>
            <a:endParaRPr lang="en-ZA" dirty="0"/>
          </a:p>
        </p:txBody>
      </p:sp>
    </p:spTree>
    <p:extLst>
      <p:ext uri="{BB962C8B-B14F-4D97-AF65-F5344CB8AC3E}">
        <p14:creationId xmlns:p14="http://schemas.microsoft.com/office/powerpoint/2010/main" val="83963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910DC33-E3BB-47A8-8985-5E4D1FB990B3}" type="slidenum">
              <a:rPr lang="en-ZA" smtClean="0"/>
              <a:t>21</a:t>
            </a:fld>
            <a:endParaRPr lang="en-ZA" dirty="0"/>
          </a:p>
        </p:txBody>
      </p:sp>
    </p:spTree>
    <p:extLst>
      <p:ext uri="{BB962C8B-B14F-4D97-AF65-F5344CB8AC3E}">
        <p14:creationId xmlns:p14="http://schemas.microsoft.com/office/powerpoint/2010/main" val="322974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70" indent="-172770">
              <a:buFont typeface="Arial" panose="020B0604020202020204" pitchFamily="34" charset="0"/>
              <a:buChar char="•"/>
            </a:pPr>
            <a:r>
              <a:rPr lang="en-US" sz="1000" dirty="0">
                <a:latin typeface="Calibri" panose="020F0502020204030204" pitchFamily="34" charset="0"/>
                <a:cs typeface="Calibri" panose="020F0502020204030204" pitchFamily="34" charset="0"/>
              </a:rPr>
              <a:t>Analysis of Dhaka, Bangladesh</a:t>
            </a:r>
            <a:endParaRPr lang="en-US" b="0" dirty="0">
              <a:solidFill>
                <a:srgbClr val="FF0000"/>
              </a:solidFill>
            </a:endParaRP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Bill &amp; Melinda Gates Foundation</a:t>
            </a: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FEC94F-12C8-4E9F-9CD8-BA76233A02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770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39</a:t>
            </a:fld>
            <a:endParaRPr lang="en-ZA" dirty="0">
              <a:solidFill>
                <a:prstClr val="black"/>
              </a:solidFill>
            </a:endParaRPr>
          </a:p>
        </p:txBody>
      </p:sp>
    </p:spTree>
    <p:extLst>
      <p:ext uri="{BB962C8B-B14F-4D97-AF65-F5344CB8AC3E}">
        <p14:creationId xmlns:p14="http://schemas.microsoft.com/office/powerpoint/2010/main" val="1451556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335" b="7540"/>
          <a:stretch/>
        </p:blipFill>
        <p:spPr>
          <a:xfrm>
            <a:off x="650787" y="446373"/>
            <a:ext cx="10967649" cy="5731196"/>
          </a:xfrm>
          <a:prstGeom prst="rect">
            <a:avLst/>
          </a:prstGeom>
        </p:spPr>
      </p:pic>
      <p:sp>
        <p:nvSpPr>
          <p:cNvPr id="2" name="Title 1"/>
          <p:cNvSpPr>
            <a:spLocks noGrp="1"/>
          </p:cNvSpPr>
          <p:nvPr>
            <p:ph type="ctrTitle"/>
          </p:nvPr>
        </p:nvSpPr>
        <p:spPr>
          <a:xfrm>
            <a:off x="1524000" y="1122363"/>
            <a:ext cx="9144000" cy="2387600"/>
          </a:xfrm>
        </p:spPr>
        <p:txBody>
          <a:bodyPr anchor="b"/>
          <a:lstStyle>
            <a:lvl1pPr marL="0" marR="0" indent="0" algn="ctr" defTabSz="914400" rtl="0" eaLnBrk="1" fontAlgn="auto" latinLnBrk="0" hangingPunct="1">
              <a:lnSpc>
                <a:spcPct val="100000"/>
              </a:lnSpc>
              <a:spcBef>
                <a:spcPts val="0"/>
              </a:spcBef>
              <a:spcAft>
                <a:spcPts val="0"/>
              </a:spcAft>
              <a:buClrTx/>
              <a:buSzTx/>
              <a:buFontTx/>
              <a:buNone/>
              <a:tabLst/>
              <a:defRPr sz="6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F018B49-EBBE-41F7-98E2-74ADACD769FE}" type="datetime1">
              <a:rPr lang="en-ZA" smtClean="0"/>
              <a:t>2020/05/28</a:t>
            </a:fld>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9" name="Rectangle 8"/>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p:nvPr userDrawn="1"/>
        </p:nvPicPr>
        <p:blipFill>
          <a:blip r:embed="rId4"/>
          <a:stretch>
            <a:fillRect/>
          </a:stretch>
        </p:blipFill>
        <p:spPr>
          <a:xfrm>
            <a:off x="10663132" y="307299"/>
            <a:ext cx="955304" cy="1350810"/>
          </a:xfrm>
          <a:prstGeom prst="rect">
            <a:avLst/>
          </a:prstGeom>
        </p:spPr>
      </p:pic>
      <p:sp>
        <p:nvSpPr>
          <p:cNvPr id="14"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5" name="Picture 14"/>
          <p:cNvPicPr/>
          <p:nvPr userDrawn="1"/>
        </p:nvPicPr>
        <p:blipFill>
          <a:blip r:embed="rId5"/>
          <a:stretch>
            <a:fillRect/>
          </a:stretch>
        </p:blipFill>
        <p:spPr>
          <a:xfrm>
            <a:off x="10663132" y="5017210"/>
            <a:ext cx="955304" cy="866305"/>
          </a:xfrm>
          <a:prstGeom prst="rect">
            <a:avLst/>
          </a:prstGeom>
        </p:spPr>
      </p:pic>
    </p:spTree>
    <p:extLst>
      <p:ext uri="{BB962C8B-B14F-4D97-AF65-F5344CB8AC3E}">
        <p14:creationId xmlns:p14="http://schemas.microsoft.com/office/powerpoint/2010/main" val="427570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CFECE-258D-4FE7-B7E4-24320C1A1C5A}"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54844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DB509C-AD92-49C5-967F-A6063089DE39}"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10862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FB1E509-C7D0-48C9-92CC-CB54256A32DF}"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80957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3" name="Footer Placeholder 2"/>
          <p:cNvSpPr>
            <a:spLocks noGrp="1"/>
          </p:cNvSpPr>
          <p:nvPr>
            <p:ph type="ftr" sz="quarter" idx="11"/>
          </p:nvPr>
        </p:nvSpPr>
        <p:spPr/>
        <p:txBody>
          <a:bodyPr/>
          <a:lstStyle/>
          <a:p>
            <a:r>
              <a:rPr lang="en-ZA" dirty="0"/>
              <a:t>Marketing, Communications, PR and Events</a:t>
            </a:r>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3"/>
          <a:stretch>
            <a:fillRect/>
          </a:stretch>
        </p:blipFill>
        <p:spPr>
          <a:xfrm>
            <a:off x="10663132" y="307299"/>
            <a:ext cx="955304" cy="1350810"/>
          </a:xfrm>
          <a:prstGeom prst="rect">
            <a:avLst/>
          </a:prstGeom>
        </p:spPr>
      </p:pic>
      <p:sp>
        <p:nvSpPr>
          <p:cNvPr id="11"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userDrawn="1"/>
        </p:nvPicPr>
        <p:blipFill>
          <a:blip r:embed="rId4"/>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8073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384313"/>
            <a:ext cx="10058400" cy="54847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16FAEA-55D8-4E28-8659-49B336BB247F}"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1498-956E-4D1B-A08A-374451FED104}" type="slidenum">
              <a:rPr lang="en-GB" smtClean="0"/>
              <a:t>‹#›</a:t>
            </a:fld>
            <a:endParaRPr lang="en-GB" dirty="0"/>
          </a:p>
        </p:txBody>
      </p:sp>
    </p:spTree>
    <p:extLst>
      <p:ext uri="{BB962C8B-B14F-4D97-AF65-F5344CB8AC3E}">
        <p14:creationId xmlns:p14="http://schemas.microsoft.com/office/powerpoint/2010/main" val="1281487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3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516FAEA-55D8-4E28-8659-49B336BB247F}" type="datetimeFigureOut">
              <a:rPr lang="en-GB" smtClean="0"/>
              <a:t>28/05/2020</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59151498-956E-4D1B-A08A-374451FED104}" type="slidenum">
              <a:rPr lang="en-GB" smtClean="0"/>
              <a:t>‹#›</a:t>
            </a:fld>
            <a:endParaRPr lang="en-GB" dirty="0"/>
          </a:p>
        </p:txBody>
      </p:sp>
    </p:spTree>
    <p:extLst>
      <p:ext uri="{BB962C8B-B14F-4D97-AF65-F5344CB8AC3E}">
        <p14:creationId xmlns:p14="http://schemas.microsoft.com/office/powerpoint/2010/main" val="366224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64C6055-5B48-4E03-AF93-EC6B1463E4C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79722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19E9-CF3E-4643-AD0C-32F6D0782D31}" type="datetime1">
              <a:rPr lang="en-ZA" smtClean="0"/>
              <a:t>2020/05/28</a:t>
            </a:fld>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p:nvPr userDrawn="1"/>
        </p:nvPicPr>
        <p:blipFill>
          <a:blip r:embed="rId3"/>
          <a:stretch>
            <a:fillRect/>
          </a:stretch>
        </p:blipFill>
        <p:spPr>
          <a:xfrm>
            <a:off x="10663132" y="307299"/>
            <a:ext cx="955304" cy="1350810"/>
          </a:xfrm>
          <a:prstGeom prst="rect">
            <a:avLst/>
          </a:prstGeom>
        </p:spPr>
      </p:pic>
      <p:sp>
        <p:nvSpPr>
          <p:cNvPr id="13"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4" name="Picture 13"/>
          <p:cNvPicPr/>
          <p:nvPr userDrawn="1"/>
        </p:nvPicPr>
        <p:blipFill>
          <a:blip r:embed="rId4"/>
          <a:stretch>
            <a:fillRect/>
          </a:stretch>
        </p:blipFill>
        <p:spPr>
          <a:xfrm>
            <a:off x="10663132" y="5017210"/>
            <a:ext cx="955304" cy="866305"/>
          </a:xfrm>
          <a:prstGeom prst="rect">
            <a:avLst/>
          </a:prstGeom>
        </p:spPr>
      </p:pic>
      <p:sp>
        <p:nvSpPr>
          <p:cNvPr id="15"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1846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15616" y="1113680"/>
            <a:ext cx="4649956" cy="5063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7EAD5BA-EA97-4591-BC62-4E8B7D8C3A5D}" type="datetime1">
              <a:rPr lang="en-ZA" smtClean="0"/>
              <a:t>2020/05/28</a:t>
            </a:fld>
            <a:endParaRPr lang="en-ZA" dirty="0"/>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9" name="Rectangle 8"/>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p:nvPr userDrawn="1"/>
        </p:nvPicPr>
        <p:blipFill>
          <a:blip r:embed="rId3"/>
          <a:stretch>
            <a:fillRect/>
          </a:stretch>
        </p:blipFill>
        <p:spPr>
          <a:xfrm>
            <a:off x="10663132" y="307299"/>
            <a:ext cx="955304" cy="1350810"/>
          </a:xfrm>
          <a:prstGeom prst="rect">
            <a:avLst/>
          </a:prstGeom>
        </p:spPr>
      </p:pic>
      <p:sp>
        <p:nvSpPr>
          <p:cNvPr id="14"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5" name="Picture 14"/>
          <p:cNvPicPr/>
          <p:nvPr userDrawn="1"/>
        </p:nvPicPr>
        <p:blipFill>
          <a:blip r:embed="rId4"/>
          <a:stretch>
            <a:fillRect/>
          </a:stretch>
        </p:blipFill>
        <p:spPr>
          <a:xfrm>
            <a:off x="10663132" y="5017210"/>
            <a:ext cx="955304" cy="866305"/>
          </a:xfrm>
          <a:prstGeom prst="rect">
            <a:avLst/>
          </a:prstGeom>
        </p:spPr>
      </p:pic>
      <p:sp>
        <p:nvSpPr>
          <p:cNvPr id="16"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4"/>
          </p:nvPr>
        </p:nvSpPr>
        <p:spPr>
          <a:xfrm>
            <a:off x="785193" y="1133560"/>
            <a:ext cx="4649956" cy="5063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571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760BF0F-F080-4BCE-89C9-2ADF00E8B077}" type="datetime1">
              <a:rPr lang="en-ZA" smtClean="0"/>
              <a:t>2020/05/28</a:t>
            </a:fld>
            <a:endParaRPr lang="en-ZA" dirty="0"/>
          </a:p>
        </p:txBody>
      </p:sp>
      <p:sp>
        <p:nvSpPr>
          <p:cNvPr id="8" name="Footer Placeholder 7"/>
          <p:cNvSpPr>
            <a:spLocks noGrp="1"/>
          </p:cNvSpPr>
          <p:nvPr>
            <p:ph type="ftr" sz="quarter" idx="11"/>
          </p:nvPr>
        </p:nvSpPr>
        <p:spPr/>
        <p:txBody>
          <a:bodyPr/>
          <a:lstStyle/>
          <a:p>
            <a:r>
              <a:rPr lang="en-ZA" dirty="0"/>
              <a:t>Marketing, Communications, PR and Events</a:t>
            </a:r>
          </a:p>
        </p:txBody>
      </p:sp>
      <p:sp>
        <p:nvSpPr>
          <p:cNvPr id="9" name="Slide Number Placeholder 8"/>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82273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9D19D15-95A2-4CE4-81E6-63671E8CC5BB}" type="datetime1">
              <a:rPr lang="en-ZA" smtClean="0"/>
              <a:t>2020/05/28</a:t>
            </a:fld>
            <a:endParaRPr lang="en-ZA" dirty="0"/>
          </a:p>
        </p:txBody>
      </p:sp>
      <p:sp>
        <p:nvSpPr>
          <p:cNvPr id="4" name="Footer Placeholder 3"/>
          <p:cNvSpPr>
            <a:spLocks noGrp="1"/>
          </p:cNvSpPr>
          <p:nvPr>
            <p:ph type="ftr" sz="quarter" idx="11"/>
          </p:nvPr>
        </p:nvSpPr>
        <p:spPr/>
        <p:txBody>
          <a:bodyPr/>
          <a:lstStyle/>
          <a:p>
            <a:r>
              <a:rPr lang="en-ZA" dirty="0"/>
              <a:t>Marketing, Communications, PR and Events</a:t>
            </a:r>
          </a:p>
        </p:txBody>
      </p:sp>
      <p:sp>
        <p:nvSpPr>
          <p:cNvPr id="5" name="Slide Number Placeholder 4"/>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47131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3"/>
          <a:stretch>
            <a:fillRect/>
          </a:stretch>
        </p:blipFill>
        <p:spPr>
          <a:xfrm>
            <a:off x="10663132" y="307299"/>
            <a:ext cx="955304" cy="1350810"/>
          </a:xfrm>
          <a:prstGeom prst="rect">
            <a:avLst/>
          </a:prstGeom>
        </p:spPr>
      </p:pic>
      <p:sp>
        <p:nvSpPr>
          <p:cNvPr id="11"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userDrawn="1"/>
        </p:nvPicPr>
        <p:blipFill>
          <a:blip r:embed="rId4"/>
          <a:stretch>
            <a:fillRect/>
          </a:stretch>
        </p:blipFill>
        <p:spPr>
          <a:xfrm>
            <a:off x="10663132" y="5017210"/>
            <a:ext cx="955304" cy="866305"/>
          </a:xfrm>
          <a:prstGeom prst="rect">
            <a:avLst/>
          </a:prstGeom>
        </p:spPr>
      </p:pic>
      <p:sp>
        <p:nvSpPr>
          <p:cNvPr id="15"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p:cNvSpPr>
            <a:spLocks noGrp="1"/>
          </p:cNvSpPr>
          <p:nvPr>
            <p:ph idx="1"/>
          </p:nvPr>
        </p:nvSpPr>
        <p:spPr>
          <a:xfrm>
            <a:off x="838200" y="1093025"/>
            <a:ext cx="9572345" cy="508393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4187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53" b="13587"/>
          <a:stretch/>
        </p:blipFill>
        <p:spPr>
          <a:xfrm>
            <a:off x="648182" y="983848"/>
            <a:ext cx="10970254" cy="5335929"/>
          </a:xfrm>
          <a:prstGeom prst="rect">
            <a:avLst/>
          </a:prstGeom>
        </p:spPr>
      </p:pic>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3" name="Footer Placeholder 2"/>
          <p:cNvSpPr>
            <a:spLocks noGrp="1"/>
          </p:cNvSpPr>
          <p:nvPr>
            <p:ph type="ftr" sz="quarter" idx="11"/>
          </p:nvPr>
        </p:nvSpPr>
        <p:spPr/>
        <p:txBody>
          <a:bodyPr/>
          <a:lstStyle/>
          <a:p>
            <a:r>
              <a:rPr lang="en-ZA" dirty="0"/>
              <a:t>Marketing, Communications, PR and Events</a:t>
            </a:r>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4"/>
          <a:stretch>
            <a:fillRect/>
          </a:stretch>
        </p:blipFill>
        <p:spPr>
          <a:xfrm>
            <a:off x="10663132" y="307299"/>
            <a:ext cx="955304" cy="1350810"/>
          </a:xfrm>
          <a:prstGeom prst="rect">
            <a:avLst/>
          </a:prstGeom>
        </p:spPr>
      </p:pic>
      <p:sp>
        <p:nvSpPr>
          <p:cNvPr id="11"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userDrawn="1"/>
        </p:nvPicPr>
        <p:blipFill>
          <a:blip r:embed="rId5"/>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825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04FB0-E962-4E23-8FD2-05A30569B242}"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67440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08CC-3DD7-4170-AA62-7C4752CB0A73}" type="datetime1">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Marketing, Communications, PR and Events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6680-C8A7-4B16-9D12-C8E67A63F5D0}" type="slidenum">
              <a:rPr lang="en-ZA" smtClean="0"/>
              <a:t>‹#›</a:t>
            </a:fld>
            <a:endParaRPr lang="en-ZA" dirty="0"/>
          </a:p>
        </p:txBody>
      </p:sp>
    </p:spTree>
    <p:extLst>
      <p:ext uri="{BB962C8B-B14F-4D97-AF65-F5344CB8AC3E}">
        <p14:creationId xmlns:p14="http://schemas.microsoft.com/office/powerpoint/2010/main" val="22358967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sfd.susana.org/about/the-sfd"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sfd.susana.org/data-to-graphic"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unstats.un.org/sdgs/report/2019/The-Sustainable-Development-Goals-Report-2019.pdf" TargetMode="External"/><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unstats.un.org/sdgs/report/2019/The-Sustainable-Development-Goals-Report-2019.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search/open+defecation"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unstats.un.org/sdgs/report/2019/The-Sustainable-Development-Goals-Report-2019.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shdata.org/"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28545" y="2013597"/>
            <a:ext cx="6459166" cy="159212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endParaRPr lang="en-GB" dirty="0"/>
          </a:p>
        </p:txBody>
      </p:sp>
      <p:sp>
        <p:nvSpPr>
          <p:cNvPr id="4" name="Title 3"/>
          <p:cNvSpPr>
            <a:spLocks noGrp="1"/>
          </p:cNvSpPr>
          <p:nvPr>
            <p:ph type="ctrTitle"/>
          </p:nvPr>
        </p:nvSpPr>
        <p:spPr>
          <a:xfrm>
            <a:off x="1483454" y="1398127"/>
            <a:ext cx="9144000" cy="2387600"/>
          </a:xfrm>
        </p:spPr>
        <p:txBody>
          <a:bodyPr>
            <a:normAutofit/>
          </a:bodyPr>
          <a:lstStyle/>
          <a:p>
            <a:r>
              <a:rPr lang="en-ZA" sz="4800" b="1" dirty="0">
                <a:latin typeface="Arial" panose="020B0604020202020204" pitchFamily="34" charset="0"/>
                <a:cs typeface="Arial" panose="020B0604020202020204" pitchFamily="34" charset="0"/>
              </a:rPr>
              <a:t>SA Water and Sanitation Regulations and Status</a:t>
            </a:r>
            <a:br>
              <a:rPr lang="en-ZA" sz="4800" b="1" dirty="0">
                <a:latin typeface="Arial" panose="020B0604020202020204" pitchFamily="34" charset="0"/>
                <a:cs typeface="Arial" panose="020B0604020202020204" pitchFamily="34" charset="0"/>
              </a:rPr>
            </a:br>
            <a:r>
              <a:rPr lang="en-ZA" sz="4800" b="1" dirty="0">
                <a:latin typeface="Arial" panose="020B0604020202020204" pitchFamily="34" charset="0"/>
                <a:cs typeface="Arial" panose="020B0604020202020204" pitchFamily="34" charset="0"/>
              </a:rPr>
              <a:t>and the role of ISO Standards </a:t>
            </a:r>
            <a:endParaRPr lang="en-GB" sz="4800" dirty="0"/>
          </a:p>
        </p:txBody>
      </p:sp>
      <p:sp>
        <p:nvSpPr>
          <p:cNvPr id="2" name="Rectangle 1"/>
          <p:cNvSpPr/>
          <p:nvPr/>
        </p:nvSpPr>
        <p:spPr>
          <a:xfrm>
            <a:off x="2610862" y="3862588"/>
            <a:ext cx="7294532" cy="1077218"/>
          </a:xfrm>
          <a:prstGeom prst="rect">
            <a:avLst/>
          </a:prstGeom>
        </p:spPr>
        <p:txBody>
          <a:bodyPr wrap="square">
            <a:spAutoFit/>
          </a:bodyPr>
          <a:lstStyle/>
          <a:p>
            <a:pPr algn="ctr"/>
            <a:r>
              <a:rPr lang="en-GB" sz="3200" b="1" dirty="0"/>
              <a:t>Dr Konstantina Velkushanova </a:t>
            </a:r>
          </a:p>
          <a:p>
            <a:pPr algn="ctr"/>
            <a:r>
              <a:rPr lang="en-GB" sz="3200" b="1" dirty="0"/>
              <a:t>UKZN, Pollution Research </a:t>
            </a:r>
            <a:r>
              <a:rPr lang="en-GB" sz="3200" b="1" dirty="0" smtClean="0"/>
              <a:t>Group </a:t>
            </a:r>
            <a:endParaRPr lang="en-GB" sz="3200" b="1" dirty="0"/>
          </a:p>
        </p:txBody>
      </p:sp>
    </p:spTree>
    <p:extLst>
      <p:ext uri="{BB962C8B-B14F-4D97-AF65-F5344CB8AC3E}">
        <p14:creationId xmlns:p14="http://schemas.microsoft.com/office/powerpoint/2010/main" val="409194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GB" dirty="0"/>
              <a:t>Current status in South Africa</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r>
              <a:rPr lang="en-ZA" dirty="0" smtClean="0"/>
              <a:t>93</a:t>
            </a:r>
            <a:r>
              <a:rPr lang="en-ZA" dirty="0"/>
              <a:t>% urban sanitation coverage </a:t>
            </a:r>
            <a:r>
              <a:rPr lang="en-ZA" dirty="0" smtClean="0"/>
              <a:t>achieved by 2017, </a:t>
            </a:r>
            <a:r>
              <a:rPr lang="en-ZA" dirty="0"/>
              <a:t>exceeding </a:t>
            </a:r>
            <a:r>
              <a:rPr lang="en-ZA" dirty="0" smtClean="0"/>
              <a:t>the 2019 </a:t>
            </a:r>
            <a:r>
              <a:rPr lang="en-ZA" dirty="0"/>
              <a:t>target of 90% </a:t>
            </a:r>
            <a:r>
              <a:rPr lang="en-ZA" dirty="0" smtClean="0"/>
              <a:t>coverage </a:t>
            </a:r>
            <a:endParaRPr lang="en-ZA" dirty="0"/>
          </a:p>
          <a:p>
            <a:pPr marL="457200" indent="-457200">
              <a:buFont typeface="Arial" panose="020B0604020202020204" pitchFamily="34" charset="0"/>
              <a:buChar char="•"/>
            </a:pPr>
            <a:r>
              <a:rPr lang="en-ZA" dirty="0"/>
              <a:t>Annual budgets for WASH from South African Government almost US$ 3 </a:t>
            </a:r>
            <a:r>
              <a:rPr lang="en-ZA" dirty="0" smtClean="0"/>
              <a:t>billion </a:t>
            </a:r>
            <a:endParaRPr lang="en-ZA" dirty="0"/>
          </a:p>
          <a:p>
            <a:pPr marL="457200" indent="-457200">
              <a:buFont typeface="Arial" panose="020B0604020202020204" pitchFamily="34" charset="0"/>
              <a:buChar char="•"/>
            </a:pPr>
            <a:r>
              <a:rPr lang="en-GB" dirty="0" smtClean="0"/>
              <a:t>In </a:t>
            </a:r>
            <a:r>
              <a:rPr lang="en-GB" dirty="0"/>
              <a:t>2018 South Africa spent 2.32% of the GDP towards WASH expenditures with the </a:t>
            </a:r>
            <a:r>
              <a:rPr lang="en-US" dirty="0"/>
              <a:t>total </a:t>
            </a:r>
            <a:r>
              <a:rPr lang="en-ZA" dirty="0"/>
              <a:t>WASH expenditure per capita being 141US$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0" indent="0">
              <a:buNone/>
            </a:pPr>
            <a:r>
              <a:rPr lang="en-ZA" sz="900" dirty="0"/>
              <a:t>* GLAAS 2018/2019 country survey</a:t>
            </a:r>
          </a:p>
          <a:p>
            <a:pPr marL="0" indent="0">
              <a:buNone/>
            </a:pPr>
            <a:endParaRPr lang="en-GB" dirty="0"/>
          </a:p>
        </p:txBody>
      </p:sp>
    </p:spTree>
    <p:extLst>
      <p:ext uri="{BB962C8B-B14F-4D97-AF65-F5344CB8AC3E}">
        <p14:creationId xmlns:p14="http://schemas.microsoft.com/office/powerpoint/2010/main" val="15224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1433" y="113473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ZA" sz="5400" b="1"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436694"/>
            <a:ext cx="9144000" cy="2387600"/>
          </a:xfrm>
        </p:spPr>
        <p:txBody>
          <a:bodyPr>
            <a:noAutofit/>
          </a:bodyPr>
          <a:lstStyle/>
          <a:p>
            <a:r>
              <a:rPr lang="en-ZA" b="1" dirty="0">
                <a:latin typeface="Arial" panose="020B0604020202020204" pitchFamily="34" charset="0"/>
                <a:cs typeface="Arial" panose="020B0604020202020204" pitchFamily="34" charset="0"/>
              </a:rPr>
              <a:t>Stakeholders in Water &amp; Sanitation in South Africa</a:t>
            </a:r>
            <a:endParaRPr lang="en-GB" dirty="0"/>
          </a:p>
        </p:txBody>
      </p:sp>
    </p:spTree>
    <p:extLst>
      <p:ext uri="{BB962C8B-B14F-4D97-AF65-F5344CB8AC3E}">
        <p14:creationId xmlns:p14="http://schemas.microsoft.com/office/powerpoint/2010/main" val="339932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700699" y="1113680"/>
            <a:ext cx="4649956" cy="5063283"/>
          </a:xfrm>
        </p:spPr>
        <p:txBody>
          <a:bodyPr>
            <a:normAutofit fontScale="70000" lnSpcReduction="20000"/>
          </a:bodyPr>
          <a:lstStyle/>
          <a:p>
            <a:pPr marL="0" indent="0">
              <a:buNone/>
            </a:pPr>
            <a:r>
              <a:rPr lang="en-ZA" sz="3100" b="1" dirty="0">
                <a:latin typeface="Arial" panose="020B0604020202020204" pitchFamily="34" charset="0"/>
                <a:cs typeface="Arial" panose="020B0604020202020204" pitchFamily="34" charset="0"/>
              </a:rPr>
              <a:t>Stakeholders in the Sanitation sector </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Central Government </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Provincial Government </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Local Government </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National Water Advisory Council</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Private Sector</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Non-Governmental Organisations (NGOs)</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International Co-operation</a:t>
            </a:r>
          </a:p>
          <a:p>
            <a:endParaRPr lang="en-GB" dirty="0"/>
          </a:p>
        </p:txBody>
      </p:sp>
      <p:sp>
        <p:nvSpPr>
          <p:cNvPr id="3" name="Text Placeholder 2"/>
          <p:cNvSpPr>
            <a:spLocks noGrp="1"/>
          </p:cNvSpPr>
          <p:nvPr>
            <p:ph type="body" idx="13"/>
          </p:nvPr>
        </p:nvSpPr>
        <p:spPr/>
        <p:txBody>
          <a:bodyPr>
            <a:normAutofit fontScale="92500"/>
          </a:bodyPr>
          <a:lstStyle/>
          <a:p>
            <a:r>
              <a:rPr lang="en-US" dirty="0"/>
              <a:t>INSTITUTIONAL ARRANGEMENTS IN THE SANITATION SECTOR</a:t>
            </a:r>
            <a:endParaRPr lang="en-GB" dirty="0"/>
          </a:p>
        </p:txBody>
      </p:sp>
      <p:grpSp>
        <p:nvGrpSpPr>
          <p:cNvPr id="5" name="Group 4"/>
          <p:cNvGrpSpPr/>
          <p:nvPr/>
        </p:nvGrpSpPr>
        <p:grpSpPr>
          <a:xfrm>
            <a:off x="5417507" y="1113680"/>
            <a:ext cx="6143032" cy="3868498"/>
            <a:chOff x="152982" y="1923166"/>
            <a:chExt cx="5973498" cy="3868498"/>
          </a:xfrm>
          <a:solidFill>
            <a:schemeClr val="accent6">
              <a:lumMod val="20000"/>
              <a:lumOff val="80000"/>
            </a:schemeClr>
          </a:solidFill>
        </p:grpSpPr>
        <p:grpSp>
          <p:nvGrpSpPr>
            <p:cNvPr id="8" name="Group 7"/>
            <p:cNvGrpSpPr/>
            <p:nvPr/>
          </p:nvGrpSpPr>
          <p:grpSpPr>
            <a:xfrm>
              <a:off x="152982" y="1923166"/>
              <a:ext cx="5973498" cy="3868498"/>
              <a:chOff x="951439" y="1572767"/>
              <a:chExt cx="6607980" cy="4279394"/>
            </a:xfrm>
            <a:grpFill/>
          </p:grpSpPr>
          <p:sp>
            <p:nvSpPr>
              <p:cNvPr id="4" name="object 4"/>
              <p:cNvSpPr/>
              <p:nvPr/>
            </p:nvSpPr>
            <p:spPr>
              <a:xfrm>
                <a:off x="2997708" y="1572767"/>
                <a:ext cx="1732914" cy="952500"/>
              </a:xfrm>
              <a:custGeom>
                <a:avLst/>
                <a:gdLst/>
                <a:ahLst/>
                <a:cxnLst/>
                <a:rect l="l" t="t" r="r" b="b"/>
                <a:pathLst>
                  <a:path w="1732914" h="952500">
                    <a:moveTo>
                      <a:pt x="0" y="952500"/>
                    </a:moveTo>
                    <a:lnTo>
                      <a:pt x="1732788" y="952500"/>
                    </a:lnTo>
                    <a:lnTo>
                      <a:pt x="1732788" y="0"/>
                    </a:lnTo>
                    <a:lnTo>
                      <a:pt x="0" y="0"/>
                    </a:lnTo>
                    <a:lnTo>
                      <a:pt x="0" y="95250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txBox="1"/>
              <p:nvPr/>
            </p:nvSpPr>
            <p:spPr>
              <a:xfrm>
                <a:off x="3113659" y="1619504"/>
                <a:ext cx="1501775" cy="933448"/>
              </a:xfrm>
              <a:prstGeom prst="rect">
                <a:avLst/>
              </a:prstGeom>
              <a:grpFill/>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smtClean="0">
                    <a:ln>
                      <a:noFill/>
                    </a:ln>
                    <a:solidFill>
                      <a:prstClr val="black"/>
                    </a:solidFill>
                    <a:effectLst/>
                    <a:uLnTx/>
                    <a:uFillTx/>
                    <a:latin typeface="Arial"/>
                    <a:ea typeface="+mn-ea"/>
                    <a:cs typeface="Arial"/>
                  </a:rPr>
                  <a:t>Dept</a:t>
                </a:r>
                <a:r>
                  <a:rPr kumimoji="0" lang="en-US" sz="1800" b="1" i="0" u="none" strike="noStrike" kern="1200" cap="none" spc="-5" normalizeH="0" baseline="0" noProof="0" dirty="0" smtClean="0">
                    <a:ln>
                      <a:noFill/>
                    </a:ln>
                    <a:solidFill>
                      <a:prstClr val="black"/>
                    </a:solidFill>
                    <a:effectLst/>
                    <a:uLnTx/>
                    <a:uFillTx/>
                    <a:latin typeface="Arial"/>
                    <a:ea typeface="+mn-ea"/>
                    <a:cs typeface="Arial"/>
                  </a:rPr>
                  <a:t>.</a:t>
                </a:r>
                <a:r>
                  <a:rPr kumimoji="0" sz="1800" b="1" i="0" u="none" strike="noStrike" kern="1200" cap="none" spc="-5" normalizeH="0" baseline="0" noProof="0" dirty="0" smtClean="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of</a:t>
                </a:r>
                <a:r>
                  <a:rPr kumimoji="0" sz="1800" b="1" i="0" u="none" strike="noStrike" kern="1200" cap="none" spc="-70" normalizeH="0" baseline="0" noProof="0" dirty="0">
                    <a:ln>
                      <a:noFill/>
                    </a:ln>
                    <a:solidFill>
                      <a:prstClr val="black"/>
                    </a:solidFill>
                    <a:effectLst/>
                    <a:uLnTx/>
                    <a:uFillTx/>
                    <a:latin typeface="Arial"/>
                    <a:ea typeface="+mn-ea"/>
                    <a:cs typeface="Arial"/>
                  </a:rPr>
                  <a:t> </a:t>
                </a:r>
                <a:r>
                  <a:rPr kumimoji="0" sz="1800" b="1" i="0" u="none" strike="noStrike" kern="1200" cap="none" spc="-20" normalizeH="0" baseline="0" noProof="0" dirty="0">
                    <a:ln>
                      <a:noFill/>
                    </a:ln>
                    <a:solidFill>
                      <a:prstClr val="black"/>
                    </a:solidFill>
                    <a:effectLst/>
                    <a:uLnTx/>
                    <a:uFillTx/>
                    <a:latin typeface="Arial"/>
                    <a:ea typeface="+mn-ea"/>
                    <a:cs typeface="Arial"/>
                  </a:rPr>
                  <a:t>Water  </a:t>
                </a:r>
                <a:r>
                  <a:rPr kumimoji="0" sz="1800" b="1" i="0" u="none" strike="noStrike" kern="1200" cap="none" spc="-5" normalizeH="0" baseline="0" noProof="0" dirty="0">
                    <a:ln>
                      <a:noFill/>
                    </a:ln>
                    <a:solidFill>
                      <a:prstClr val="black"/>
                    </a:solidFill>
                    <a:effectLst/>
                    <a:uLnTx/>
                    <a:uFillTx/>
                    <a:latin typeface="Arial"/>
                    <a:ea typeface="+mn-ea"/>
                    <a:cs typeface="Arial"/>
                  </a:rPr>
                  <a:t>and    Sanitation</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p:nvPr/>
            </p:nvSpPr>
            <p:spPr>
              <a:xfrm>
                <a:off x="5869049" y="3080385"/>
                <a:ext cx="1641475" cy="1033780"/>
              </a:xfrm>
              <a:custGeom>
                <a:avLst/>
                <a:gdLst/>
                <a:ahLst/>
                <a:cxnLst/>
                <a:rect l="l" t="t" r="r" b="b"/>
                <a:pathLst>
                  <a:path w="1641475" h="1033779">
                    <a:moveTo>
                      <a:pt x="0" y="1033272"/>
                    </a:moveTo>
                    <a:lnTo>
                      <a:pt x="1641348" y="1033272"/>
                    </a:lnTo>
                    <a:lnTo>
                      <a:pt x="1641348" y="0"/>
                    </a:lnTo>
                    <a:lnTo>
                      <a:pt x="0" y="0"/>
                    </a:lnTo>
                    <a:lnTo>
                      <a:pt x="0" y="103327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14"/>
              <p:cNvSpPr/>
              <p:nvPr/>
            </p:nvSpPr>
            <p:spPr>
              <a:xfrm>
                <a:off x="5856908" y="3059360"/>
                <a:ext cx="1641475" cy="1033780"/>
              </a:xfrm>
              <a:custGeom>
                <a:avLst/>
                <a:gdLst/>
                <a:ahLst/>
                <a:cxnLst/>
                <a:rect l="l" t="t" r="r" b="b"/>
                <a:pathLst>
                  <a:path w="1641475" h="1033779">
                    <a:moveTo>
                      <a:pt x="0" y="1033272"/>
                    </a:moveTo>
                    <a:lnTo>
                      <a:pt x="1641348" y="1033272"/>
                    </a:lnTo>
                    <a:lnTo>
                      <a:pt x="1641348" y="0"/>
                    </a:lnTo>
                    <a:lnTo>
                      <a:pt x="0" y="0"/>
                    </a:lnTo>
                    <a:lnTo>
                      <a:pt x="0" y="1033272"/>
                    </a:lnTo>
                    <a:close/>
                  </a:path>
                </a:pathLst>
              </a:custGeom>
              <a:grpFill/>
              <a:ln w="12192">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5"/>
              <p:cNvSpPr txBox="1"/>
              <p:nvPr/>
            </p:nvSpPr>
            <p:spPr>
              <a:xfrm>
                <a:off x="6008352" y="3093179"/>
                <a:ext cx="1218645" cy="933448"/>
              </a:xfrm>
              <a:prstGeom prst="rect">
                <a:avLst/>
              </a:prstGeom>
              <a:grpFill/>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Arial"/>
                    <a:ea typeface="+mn-ea"/>
                    <a:cs typeface="Arial"/>
                  </a:rPr>
                  <a:t>Water  </a:t>
                </a:r>
                <a:r>
                  <a:rPr kumimoji="0" sz="1800" b="1" i="0" u="none" strike="noStrike" kern="1200" cap="none" spc="-10" normalizeH="0" baseline="0" noProof="0" dirty="0">
                    <a:ln>
                      <a:noFill/>
                    </a:ln>
                    <a:solidFill>
                      <a:prstClr val="black"/>
                    </a:solidFill>
                    <a:effectLst/>
                    <a:uLnTx/>
                    <a:uFillTx/>
                    <a:latin typeface="Arial"/>
                    <a:ea typeface="+mn-ea"/>
                    <a:cs typeface="Arial"/>
                  </a:rPr>
                  <a:t>Services  </a:t>
                </a:r>
                <a:r>
                  <a:rPr kumimoji="0" sz="1800" b="1" i="0" u="none" strike="noStrike" kern="1200" cap="none" spc="-5" normalizeH="0" baseline="0" noProof="0" dirty="0">
                    <a:ln>
                      <a:noFill/>
                    </a:ln>
                    <a:solidFill>
                      <a:prstClr val="black"/>
                    </a:solidFill>
                    <a:effectLst/>
                    <a:uLnTx/>
                    <a:uFillTx/>
                    <a:latin typeface="Arial"/>
                    <a:ea typeface="+mn-ea"/>
                    <a:cs typeface="Arial"/>
                  </a:rPr>
                  <a:t>Pro</a:t>
                </a:r>
                <a:r>
                  <a:rPr kumimoji="0" sz="1800" b="1" i="0" u="none" strike="noStrike" kern="1200" cap="none" spc="-50" normalizeH="0" baseline="0" noProof="0" dirty="0">
                    <a:ln>
                      <a:noFill/>
                    </a:ln>
                    <a:solidFill>
                      <a:prstClr val="black"/>
                    </a:solidFill>
                    <a:effectLst/>
                    <a:uLnTx/>
                    <a:uFillTx/>
                    <a:latin typeface="Arial"/>
                    <a:ea typeface="+mn-ea"/>
                    <a:cs typeface="Arial"/>
                  </a:rPr>
                  <a:t>v</a:t>
                </a:r>
                <a:r>
                  <a:rPr kumimoji="0" sz="1800" b="1" i="0" u="none" strike="noStrike" kern="1200" cap="none" spc="0" normalizeH="0" baseline="0" noProof="0" dirty="0">
                    <a:ln>
                      <a:noFill/>
                    </a:ln>
                    <a:solidFill>
                      <a:prstClr val="black"/>
                    </a:solidFill>
                    <a:effectLst/>
                    <a:uLnTx/>
                    <a:uFillTx/>
                    <a:latin typeface="Arial"/>
                    <a:ea typeface="+mn-ea"/>
                    <a:cs typeface="Arial"/>
                  </a:rPr>
                  <a:t>i</a:t>
                </a:r>
                <a:r>
                  <a:rPr kumimoji="0" sz="1800" b="1" i="0" u="none" strike="noStrike" kern="1200" cap="none" spc="5" normalizeH="0" baseline="0" noProof="0" dirty="0">
                    <a:ln>
                      <a:noFill/>
                    </a:ln>
                    <a:solidFill>
                      <a:prstClr val="black"/>
                    </a:solidFill>
                    <a:effectLst/>
                    <a:uLnTx/>
                    <a:uFillTx/>
                    <a:latin typeface="Arial"/>
                    <a:ea typeface="+mn-ea"/>
                    <a:cs typeface="Arial"/>
                  </a:rPr>
                  <a:t>d</a:t>
                </a:r>
                <a:r>
                  <a:rPr kumimoji="0" sz="1800" b="1" i="0" u="none" strike="noStrike" kern="1200" cap="none" spc="-5" normalizeH="0" baseline="0" noProof="0" dirty="0">
                    <a:ln>
                      <a:noFill/>
                    </a:ln>
                    <a:solidFill>
                      <a:prstClr val="black"/>
                    </a:solidFill>
                    <a:effectLst/>
                    <a:uLnTx/>
                    <a:uFillTx/>
                    <a:latin typeface="Arial"/>
                    <a:ea typeface="+mn-ea"/>
                    <a:cs typeface="Arial"/>
                  </a:rPr>
                  <a:t>e</a:t>
                </a:r>
                <a:r>
                  <a:rPr kumimoji="0" sz="1800" b="1" i="0" u="none" strike="noStrike" kern="1200" cap="none" spc="-15" normalizeH="0" baseline="0" noProof="0" dirty="0">
                    <a:ln>
                      <a:noFill/>
                    </a:ln>
                    <a:solidFill>
                      <a:prstClr val="black"/>
                    </a:solidFill>
                    <a:effectLst/>
                    <a:uLnTx/>
                    <a:uFillTx/>
                    <a:latin typeface="Arial"/>
                    <a:ea typeface="+mn-ea"/>
                    <a:cs typeface="Arial"/>
                  </a:rPr>
                  <a:t>r</a:t>
                </a:r>
                <a:r>
                  <a:rPr kumimoji="0" sz="1800" b="1" i="0" u="none" strike="noStrike" kern="1200" cap="none" spc="-5" normalizeH="0" baseline="0" noProof="0" dirty="0">
                    <a:ln>
                      <a:noFill/>
                    </a:ln>
                    <a:solidFill>
                      <a:prstClr val="black"/>
                    </a:solidFill>
                    <a:effectLst/>
                    <a:uLnTx/>
                    <a:uFillTx/>
                    <a:latin typeface="Arial"/>
                    <a:ea typeface="+mn-ea"/>
                    <a:cs typeface="Arial"/>
                  </a:rPr>
                  <a:t>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p:nvPr/>
            </p:nvSpPr>
            <p:spPr>
              <a:xfrm>
                <a:off x="2934865" y="3111419"/>
                <a:ext cx="1844039" cy="1096010"/>
              </a:xfrm>
              <a:custGeom>
                <a:avLst/>
                <a:gdLst/>
                <a:ahLst/>
                <a:cxnLst/>
                <a:rect l="l" t="t" r="r" b="b"/>
                <a:pathLst>
                  <a:path w="1844040" h="1096010">
                    <a:moveTo>
                      <a:pt x="0" y="1095756"/>
                    </a:moveTo>
                    <a:lnTo>
                      <a:pt x="1844040" y="1095756"/>
                    </a:lnTo>
                    <a:lnTo>
                      <a:pt x="1844040" y="0"/>
                    </a:lnTo>
                    <a:lnTo>
                      <a:pt x="0" y="0"/>
                    </a:lnTo>
                    <a:lnTo>
                      <a:pt x="0" y="1095756"/>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17"/>
              <p:cNvSpPr/>
              <p:nvPr/>
            </p:nvSpPr>
            <p:spPr>
              <a:xfrm>
                <a:off x="2931805" y="3099794"/>
                <a:ext cx="1844039" cy="1096010"/>
              </a:xfrm>
              <a:custGeom>
                <a:avLst/>
                <a:gdLst/>
                <a:ahLst/>
                <a:cxnLst/>
                <a:rect l="l" t="t" r="r" b="b"/>
                <a:pathLst>
                  <a:path w="1844040" h="1096010">
                    <a:moveTo>
                      <a:pt x="0" y="1095756"/>
                    </a:moveTo>
                    <a:lnTo>
                      <a:pt x="1844040" y="1095756"/>
                    </a:lnTo>
                    <a:lnTo>
                      <a:pt x="1844040" y="0"/>
                    </a:lnTo>
                    <a:lnTo>
                      <a:pt x="0" y="0"/>
                    </a:lnTo>
                    <a:lnTo>
                      <a:pt x="0" y="1095756"/>
                    </a:lnTo>
                    <a:close/>
                  </a:path>
                </a:pathLst>
              </a:custGeom>
              <a:grpFill/>
              <a:ln w="12192">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18"/>
              <p:cNvSpPr txBox="1"/>
              <p:nvPr/>
            </p:nvSpPr>
            <p:spPr>
              <a:xfrm>
                <a:off x="3015467" y="3206892"/>
                <a:ext cx="1649095" cy="574675"/>
              </a:xfrm>
              <a:prstGeom prst="rect">
                <a:avLst/>
              </a:prstGeom>
              <a:grpFill/>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Arial"/>
                    <a:ea typeface="+mn-ea"/>
                    <a:cs typeface="Arial"/>
                  </a:rPr>
                  <a:t>Water</a:t>
                </a:r>
                <a:r>
                  <a:rPr kumimoji="0" sz="1800" b="1" i="0" u="none" strike="noStrike" kern="1200" cap="none" spc="-5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Services</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1270" marR="0" lvl="0" indent="0" algn="ctr"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Authorities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p:nvPr/>
            </p:nvSpPr>
            <p:spPr>
              <a:xfrm>
                <a:off x="994381" y="3124620"/>
                <a:ext cx="1256030" cy="1494338"/>
              </a:xfrm>
              <a:custGeom>
                <a:avLst/>
                <a:gdLst/>
                <a:ahLst/>
                <a:cxnLst/>
                <a:rect l="l" t="t" r="r" b="b"/>
                <a:pathLst>
                  <a:path w="1256030" h="1303020">
                    <a:moveTo>
                      <a:pt x="0" y="1303019"/>
                    </a:moveTo>
                    <a:lnTo>
                      <a:pt x="1255776" y="1303019"/>
                    </a:lnTo>
                    <a:lnTo>
                      <a:pt x="1255776" y="0"/>
                    </a:lnTo>
                    <a:lnTo>
                      <a:pt x="0" y="0"/>
                    </a:lnTo>
                    <a:lnTo>
                      <a:pt x="0" y="1303019"/>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bject 20"/>
              <p:cNvSpPr/>
              <p:nvPr/>
            </p:nvSpPr>
            <p:spPr>
              <a:xfrm>
                <a:off x="951439" y="3045760"/>
                <a:ext cx="1285709" cy="1573198"/>
              </a:xfrm>
              <a:custGeom>
                <a:avLst/>
                <a:gdLst/>
                <a:ahLst/>
                <a:cxnLst/>
                <a:rect l="l" t="t" r="r" b="b"/>
                <a:pathLst>
                  <a:path w="1256030" h="1303020">
                    <a:moveTo>
                      <a:pt x="0" y="1303019"/>
                    </a:moveTo>
                    <a:lnTo>
                      <a:pt x="1255776" y="1303019"/>
                    </a:lnTo>
                    <a:lnTo>
                      <a:pt x="1255776" y="0"/>
                    </a:lnTo>
                    <a:lnTo>
                      <a:pt x="0" y="0"/>
                    </a:lnTo>
                    <a:lnTo>
                      <a:pt x="0" y="1303019"/>
                    </a:lnTo>
                    <a:close/>
                  </a:path>
                </a:pathLst>
              </a:custGeom>
              <a:grpFill/>
              <a:ln w="6096">
                <a:solidFill>
                  <a:srgbClr val="385D89"/>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21"/>
              <p:cNvSpPr txBox="1"/>
              <p:nvPr/>
            </p:nvSpPr>
            <p:spPr>
              <a:xfrm>
                <a:off x="982240" y="3056071"/>
                <a:ext cx="1254907" cy="1546290"/>
              </a:xfrm>
              <a:prstGeom prst="rect">
                <a:avLst/>
              </a:prstGeom>
              <a:grpFill/>
            </p:spPr>
            <p:txBody>
              <a:bodyPr vert="horz" wrap="square" lIns="0" tIns="12700" rIns="0" bIns="0" rtlCol="0">
                <a:spAutoFit/>
              </a:bodyPr>
              <a:lstStyle/>
              <a:p>
                <a:pPr marL="12700" marR="5080" lvl="0" indent="-2540" algn="ctr">
                  <a:spcBef>
                    <a:spcPts val="100"/>
                  </a:spcBef>
                </a:pPr>
                <a:r>
                  <a:rPr lang="en-US" b="1" dirty="0"/>
                  <a:t>National Water and Sanitation Advisory Committee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22"/>
              <p:cNvSpPr/>
              <p:nvPr/>
            </p:nvSpPr>
            <p:spPr>
              <a:xfrm>
                <a:off x="5813534" y="4871781"/>
                <a:ext cx="1739264" cy="980380"/>
              </a:xfrm>
              <a:custGeom>
                <a:avLst/>
                <a:gdLst/>
                <a:ahLst/>
                <a:cxnLst/>
                <a:rect l="l" t="t" r="r" b="b"/>
                <a:pathLst>
                  <a:path w="1739264" h="1313814">
                    <a:moveTo>
                      <a:pt x="0" y="1313687"/>
                    </a:moveTo>
                    <a:lnTo>
                      <a:pt x="1738883" y="1313687"/>
                    </a:lnTo>
                    <a:lnTo>
                      <a:pt x="1738883" y="0"/>
                    </a:lnTo>
                    <a:lnTo>
                      <a:pt x="0" y="0"/>
                    </a:lnTo>
                    <a:lnTo>
                      <a:pt x="0" y="1313687"/>
                    </a:lnTo>
                    <a:close/>
                  </a:path>
                </a:pathLst>
              </a:custGeom>
              <a:grpFill/>
              <a:ln>
                <a:solidFill>
                  <a:schemeClr val="accent1">
                    <a:lumMod val="60000"/>
                    <a:lumOff val="4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23"/>
              <p:cNvSpPr/>
              <p:nvPr/>
            </p:nvSpPr>
            <p:spPr>
              <a:xfrm>
                <a:off x="5820155" y="4850892"/>
                <a:ext cx="1739264" cy="1001269"/>
              </a:xfrm>
              <a:custGeom>
                <a:avLst/>
                <a:gdLst/>
                <a:ahLst/>
                <a:cxnLst/>
                <a:rect l="l" t="t" r="r" b="b"/>
                <a:pathLst>
                  <a:path w="1739264" h="1313814">
                    <a:moveTo>
                      <a:pt x="0" y="1313687"/>
                    </a:moveTo>
                    <a:lnTo>
                      <a:pt x="1738883" y="1313687"/>
                    </a:lnTo>
                    <a:lnTo>
                      <a:pt x="1738883" y="0"/>
                    </a:lnTo>
                    <a:lnTo>
                      <a:pt x="0" y="0"/>
                    </a:lnTo>
                    <a:lnTo>
                      <a:pt x="0" y="1313687"/>
                    </a:lnTo>
                    <a:close/>
                  </a:path>
                </a:pathLst>
              </a:custGeom>
              <a:grpFill/>
              <a:ln w="6096">
                <a:solidFill>
                  <a:srgbClr val="385D89"/>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bject 31"/>
              <p:cNvSpPr/>
              <p:nvPr/>
            </p:nvSpPr>
            <p:spPr>
              <a:xfrm>
                <a:off x="4139992" y="4908613"/>
                <a:ext cx="1076325" cy="783590"/>
              </a:xfrm>
              <a:custGeom>
                <a:avLst/>
                <a:gdLst/>
                <a:ahLst/>
                <a:cxnLst/>
                <a:rect l="l" t="t" r="r" b="b"/>
                <a:pathLst>
                  <a:path w="1076325" h="783589">
                    <a:moveTo>
                      <a:pt x="0" y="783336"/>
                    </a:moveTo>
                    <a:lnTo>
                      <a:pt x="1075944" y="783336"/>
                    </a:lnTo>
                    <a:lnTo>
                      <a:pt x="1075944" y="0"/>
                    </a:lnTo>
                    <a:lnTo>
                      <a:pt x="0" y="0"/>
                    </a:lnTo>
                    <a:lnTo>
                      <a:pt x="0" y="783336"/>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32"/>
              <p:cNvSpPr/>
              <p:nvPr/>
            </p:nvSpPr>
            <p:spPr>
              <a:xfrm>
                <a:off x="4139614" y="4908613"/>
                <a:ext cx="1076703" cy="783590"/>
              </a:xfrm>
              <a:custGeom>
                <a:avLst/>
                <a:gdLst/>
                <a:ahLst/>
                <a:cxnLst/>
                <a:rect l="l" t="t" r="r" b="b"/>
                <a:pathLst>
                  <a:path w="1076325" h="783589">
                    <a:moveTo>
                      <a:pt x="0" y="783336"/>
                    </a:moveTo>
                    <a:lnTo>
                      <a:pt x="1075944" y="783336"/>
                    </a:lnTo>
                    <a:lnTo>
                      <a:pt x="1075944" y="0"/>
                    </a:lnTo>
                    <a:lnTo>
                      <a:pt x="0" y="0"/>
                    </a:lnTo>
                    <a:lnTo>
                      <a:pt x="0" y="783336"/>
                    </a:lnTo>
                    <a:close/>
                  </a:path>
                </a:pathLst>
              </a:custGeom>
              <a:grpFill/>
              <a:ln w="12192">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4199636" y="5140104"/>
                <a:ext cx="977190" cy="320607"/>
              </a:xfrm>
              <a:prstGeom prst="rect">
                <a:avLst/>
              </a:prstGeom>
              <a:grp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S</a:t>
                </a:r>
                <a:r>
                  <a:rPr kumimoji="0" sz="1800" b="1" i="0" u="none" strike="noStrike" kern="1200" cap="none" spc="-60" normalizeH="0" baseline="0" noProof="0" dirty="0">
                    <a:ln>
                      <a:noFill/>
                    </a:ln>
                    <a:solidFill>
                      <a:prstClr val="black"/>
                    </a:solidFill>
                    <a:effectLst/>
                    <a:uLnTx/>
                    <a:uFillTx/>
                    <a:latin typeface="Arial"/>
                    <a:ea typeface="+mn-ea"/>
                    <a:cs typeface="Arial"/>
                  </a:rPr>
                  <a:t>A</a:t>
                </a:r>
                <a:r>
                  <a:rPr kumimoji="0" sz="1800" b="1" i="0" u="none" strike="noStrike" kern="1200" cap="none" spc="0" normalizeH="0" baseline="0" noProof="0" dirty="0">
                    <a:ln>
                      <a:noFill/>
                    </a:ln>
                    <a:solidFill>
                      <a:prstClr val="black"/>
                    </a:solidFill>
                    <a:effectLst/>
                    <a:uLnTx/>
                    <a:uFillTx/>
                    <a:latin typeface="Arial"/>
                    <a:ea typeface="+mn-ea"/>
                    <a:cs typeface="Arial"/>
                  </a:rPr>
                  <a:t>L</a:t>
                </a:r>
                <a:r>
                  <a:rPr kumimoji="0" sz="1800" b="1" i="0" u="none" strike="noStrike" kern="1200" cap="none" spc="15" normalizeH="0" baseline="0" noProof="0" dirty="0">
                    <a:ln>
                      <a:noFill/>
                    </a:ln>
                    <a:solidFill>
                      <a:prstClr val="black"/>
                    </a:solidFill>
                    <a:effectLst/>
                    <a:uLnTx/>
                    <a:uFillTx/>
                    <a:latin typeface="Arial"/>
                    <a:ea typeface="+mn-ea"/>
                    <a:cs typeface="Arial"/>
                  </a:rPr>
                  <a:t>G</a:t>
                </a:r>
                <a:r>
                  <a:rPr kumimoji="0" sz="1800" b="1" i="0" u="none" strike="noStrike" kern="1200" cap="none" spc="-5" normalizeH="0" baseline="0" noProof="0" dirty="0">
                    <a:ln>
                      <a:noFill/>
                    </a:ln>
                    <a:solidFill>
                      <a:prstClr val="black"/>
                    </a:solidFill>
                    <a:effectLst/>
                    <a:uLnTx/>
                    <a:uFillTx/>
                    <a:latin typeface="Arial"/>
                    <a:ea typeface="+mn-ea"/>
                    <a:cs typeface="Arial"/>
                  </a:rPr>
                  <a:t>A</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4" name="object 34"/>
              <p:cNvSpPr/>
              <p:nvPr/>
            </p:nvSpPr>
            <p:spPr>
              <a:xfrm>
                <a:off x="2470502" y="4935324"/>
                <a:ext cx="1464945" cy="790724"/>
              </a:xfrm>
              <a:custGeom>
                <a:avLst/>
                <a:gdLst/>
                <a:ahLst/>
                <a:cxnLst/>
                <a:rect l="l" t="t" r="r" b="b"/>
                <a:pathLst>
                  <a:path w="1464945" h="783589">
                    <a:moveTo>
                      <a:pt x="0" y="783336"/>
                    </a:moveTo>
                    <a:lnTo>
                      <a:pt x="1464564" y="783336"/>
                    </a:lnTo>
                    <a:lnTo>
                      <a:pt x="1464564" y="0"/>
                    </a:lnTo>
                    <a:lnTo>
                      <a:pt x="0" y="0"/>
                    </a:lnTo>
                    <a:lnTo>
                      <a:pt x="0" y="783336"/>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bject 35"/>
              <p:cNvSpPr/>
              <p:nvPr/>
            </p:nvSpPr>
            <p:spPr>
              <a:xfrm>
                <a:off x="2455770" y="4934208"/>
                <a:ext cx="1494408" cy="783590"/>
              </a:xfrm>
              <a:custGeom>
                <a:avLst/>
                <a:gdLst/>
                <a:ahLst/>
                <a:cxnLst/>
                <a:rect l="l" t="t" r="r" b="b"/>
                <a:pathLst>
                  <a:path w="1464945" h="783589">
                    <a:moveTo>
                      <a:pt x="0" y="783336"/>
                    </a:moveTo>
                    <a:lnTo>
                      <a:pt x="1464564" y="783336"/>
                    </a:lnTo>
                    <a:lnTo>
                      <a:pt x="1464564" y="0"/>
                    </a:lnTo>
                    <a:lnTo>
                      <a:pt x="0" y="0"/>
                    </a:lnTo>
                    <a:lnTo>
                      <a:pt x="0" y="783336"/>
                    </a:lnTo>
                    <a:close/>
                  </a:path>
                </a:pathLst>
              </a:custGeom>
              <a:grpFill/>
              <a:ln w="12192">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bject 36"/>
              <p:cNvSpPr txBox="1"/>
              <p:nvPr/>
            </p:nvSpPr>
            <p:spPr>
              <a:xfrm>
                <a:off x="2463881" y="4971410"/>
                <a:ext cx="1464793" cy="627028"/>
              </a:xfrm>
              <a:prstGeom prst="rect">
                <a:avLst/>
              </a:prstGeom>
              <a:grpFill/>
            </p:spPr>
            <p:txBody>
              <a:bodyPr vert="horz" wrap="square" lIns="0" tIns="12700" rIns="0" bIns="0" rtlCol="0">
                <a:spAutoFit/>
              </a:bodyPr>
              <a:lstStyle/>
              <a:p>
                <a:pPr marL="12700" marR="5080" lvl="0" indent="762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Dept </a:t>
                </a:r>
                <a:r>
                  <a:rPr kumimoji="0" sz="1800" b="1" i="0" u="none" strike="noStrike" kern="1200" cap="none" spc="0" normalizeH="0" baseline="0" noProof="0" dirty="0">
                    <a:ln>
                      <a:noFill/>
                    </a:ln>
                    <a:solidFill>
                      <a:prstClr val="black"/>
                    </a:solidFill>
                    <a:effectLst/>
                    <a:uLnTx/>
                    <a:uFillTx/>
                    <a:latin typeface="Arial"/>
                    <a:ea typeface="+mn-ea"/>
                    <a:cs typeface="Arial"/>
                  </a:rPr>
                  <a:t>of  </a:t>
                </a:r>
                <a:r>
                  <a:rPr kumimoji="0" sz="1800" b="1" i="0" u="none" strike="noStrike" kern="1200" cap="none" spc="0" normalizeH="0" baseline="0" noProof="0" dirty="0" smtClean="0">
                    <a:ln>
                      <a:noFill/>
                    </a:ln>
                    <a:solidFill>
                      <a:prstClr val="black"/>
                    </a:solidFill>
                    <a:effectLst/>
                    <a:uLnTx/>
                    <a:uFillTx/>
                    <a:latin typeface="Arial"/>
                    <a:ea typeface="+mn-ea"/>
                    <a:cs typeface="Arial"/>
                  </a:rPr>
                  <a:t>COG</a:t>
                </a:r>
                <a:r>
                  <a:rPr kumimoji="0" sz="1800" b="1" i="0" u="none" strike="noStrike" kern="1200" cap="none" spc="-125" normalizeH="0" baseline="0" noProof="0" dirty="0" smtClean="0">
                    <a:ln>
                      <a:noFill/>
                    </a:ln>
                    <a:solidFill>
                      <a:prstClr val="black"/>
                    </a:solidFill>
                    <a:effectLst/>
                    <a:uLnTx/>
                    <a:uFillTx/>
                    <a:latin typeface="Arial"/>
                    <a:ea typeface="+mn-ea"/>
                    <a:cs typeface="Arial"/>
                  </a:rPr>
                  <a:t>T</a:t>
                </a:r>
                <a:r>
                  <a:rPr kumimoji="0" sz="1800" b="1" i="0" u="none" strike="noStrike" kern="1200" cap="none" spc="-5" normalizeH="0" baseline="0" noProof="0" dirty="0" smtClean="0">
                    <a:ln>
                      <a:noFill/>
                    </a:ln>
                    <a:solidFill>
                      <a:prstClr val="black"/>
                    </a:solidFill>
                    <a:effectLst/>
                    <a:uLnTx/>
                    <a:uFillTx/>
                    <a:latin typeface="Arial"/>
                    <a:ea typeface="+mn-ea"/>
                    <a:cs typeface="Arial"/>
                  </a:rPr>
                  <a:t>A</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8" name="object 38"/>
              <p:cNvSpPr/>
              <p:nvPr/>
            </p:nvSpPr>
            <p:spPr>
              <a:xfrm rot="16200000">
                <a:off x="4531065" y="4243021"/>
                <a:ext cx="693356" cy="598166"/>
              </a:xfrm>
              <a:custGeom>
                <a:avLst/>
                <a:gdLst/>
                <a:ahLst/>
                <a:cxnLst/>
                <a:rect l="l" t="t" r="r" b="b"/>
                <a:pathLst>
                  <a:path w="2961004">
                    <a:moveTo>
                      <a:pt x="0" y="0"/>
                    </a:moveTo>
                    <a:lnTo>
                      <a:pt x="2960497" y="0"/>
                    </a:lnTo>
                  </a:path>
                </a:pathLst>
              </a:custGeom>
              <a:grp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50"/>
              <p:cNvSpPr/>
              <p:nvPr/>
            </p:nvSpPr>
            <p:spPr>
              <a:xfrm flipH="1">
                <a:off x="3820764" y="2780537"/>
                <a:ext cx="45719" cy="307632"/>
              </a:xfrm>
              <a:custGeom>
                <a:avLst/>
                <a:gdLst/>
                <a:ahLst/>
                <a:cxnLst/>
                <a:rect l="l" t="t" r="r" b="b"/>
                <a:pathLst>
                  <a:path h="264160">
                    <a:moveTo>
                      <a:pt x="0" y="0"/>
                    </a:moveTo>
                    <a:lnTo>
                      <a:pt x="0" y="263651"/>
                    </a:lnTo>
                  </a:path>
                </a:pathLst>
              </a:custGeom>
              <a:grpFill/>
              <a:ln/>
            </p:spPr>
            <p:style>
              <a:lnRef idx="1">
                <a:schemeClr val="dk1"/>
              </a:lnRef>
              <a:fillRef idx="0">
                <a:schemeClr val="dk1"/>
              </a:fillRef>
              <a:effectRef idx="0">
                <a:schemeClr val="dk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bject 53"/>
              <p:cNvSpPr/>
              <p:nvPr/>
            </p:nvSpPr>
            <p:spPr>
              <a:xfrm>
                <a:off x="3864864" y="2525267"/>
                <a:ext cx="0" cy="255270"/>
              </a:xfrm>
              <a:custGeom>
                <a:avLst/>
                <a:gdLst/>
                <a:ahLst/>
                <a:cxnLst/>
                <a:rect l="l" t="t" r="r" b="b"/>
                <a:pathLst>
                  <a:path h="255269">
                    <a:moveTo>
                      <a:pt x="0" y="0"/>
                    </a:moveTo>
                    <a:lnTo>
                      <a:pt x="0" y="255016"/>
                    </a:lnTo>
                  </a:path>
                </a:pathLst>
              </a:custGeom>
              <a:grpFill/>
              <a:ln/>
            </p:spPr>
            <p:style>
              <a:lnRef idx="1">
                <a:schemeClr val="dk1"/>
              </a:lnRef>
              <a:fillRef idx="0">
                <a:schemeClr val="dk1"/>
              </a:fillRef>
              <a:effectRef idx="0">
                <a:schemeClr val="dk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bject 38"/>
              <p:cNvSpPr/>
              <p:nvPr/>
            </p:nvSpPr>
            <p:spPr>
              <a:xfrm rot="5400000" flipV="1">
                <a:off x="3319052" y="4295683"/>
                <a:ext cx="708994" cy="523795"/>
              </a:xfrm>
              <a:custGeom>
                <a:avLst/>
                <a:gdLst/>
                <a:ahLst/>
                <a:cxnLst/>
                <a:rect l="l" t="t" r="r" b="b"/>
                <a:pathLst>
                  <a:path w="2961004">
                    <a:moveTo>
                      <a:pt x="0" y="0"/>
                    </a:moveTo>
                    <a:lnTo>
                      <a:pt x="2960497" y="0"/>
                    </a:lnTo>
                  </a:path>
                </a:pathLst>
              </a:custGeom>
              <a:grp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bject 38"/>
              <p:cNvSpPr/>
              <p:nvPr/>
            </p:nvSpPr>
            <p:spPr>
              <a:xfrm rot="16200000" flipV="1">
                <a:off x="5635488" y="3867889"/>
                <a:ext cx="693356" cy="1230600"/>
              </a:xfrm>
              <a:custGeom>
                <a:avLst/>
                <a:gdLst/>
                <a:ahLst/>
                <a:cxnLst/>
                <a:rect l="l" t="t" r="r" b="b"/>
                <a:pathLst>
                  <a:path w="2961004">
                    <a:moveTo>
                      <a:pt x="0" y="0"/>
                    </a:moveTo>
                    <a:lnTo>
                      <a:pt x="2960497" y="0"/>
                    </a:lnTo>
                  </a:path>
                </a:pathLst>
              </a:custGeom>
              <a:grp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6008350" y="5238229"/>
                <a:ext cx="1314784" cy="369332"/>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NGO &amp; CBO</a:t>
                </a:r>
              </a:p>
            </p:txBody>
          </p:sp>
        </p:grpSp>
        <p:cxnSp>
          <p:nvCxnSpPr>
            <p:cNvPr id="10" name="Elbow Connector 9"/>
            <p:cNvCxnSpPr>
              <a:stCxn id="21" idx="0"/>
              <a:endCxn id="15" idx="0"/>
            </p:cNvCxnSpPr>
            <p:nvPr/>
          </p:nvCxnSpPr>
          <p:spPr>
            <a:xfrm rot="5400000" flipH="1" flipV="1">
              <a:off x="2997385" y="1048240"/>
              <a:ext cx="28422" cy="4527127"/>
            </a:xfrm>
            <a:prstGeom prst="bentConnector3">
              <a:avLst>
                <a:gd name="adj1" fmla="val 904307"/>
              </a:avLst>
            </a:prstGeom>
            <a:grpFill/>
          </p:spPr>
          <p:style>
            <a:lnRef idx="3">
              <a:schemeClr val="dk1"/>
            </a:lnRef>
            <a:fillRef idx="0">
              <a:schemeClr val="dk1"/>
            </a:fillRef>
            <a:effectRef idx="2">
              <a:schemeClr val="dk1"/>
            </a:effectRef>
            <a:fontRef idx="minor">
              <a:schemeClr val="tx1"/>
            </a:fontRef>
          </p:style>
        </p:cxnSp>
      </p:grpSp>
      <p:sp>
        <p:nvSpPr>
          <p:cNvPr id="37" name="object 4"/>
          <p:cNvSpPr/>
          <p:nvPr/>
        </p:nvSpPr>
        <p:spPr>
          <a:xfrm>
            <a:off x="9186147" y="1121683"/>
            <a:ext cx="1566524" cy="861043"/>
          </a:xfrm>
          <a:custGeom>
            <a:avLst/>
            <a:gdLst/>
            <a:ahLst/>
            <a:cxnLst/>
            <a:rect l="l" t="t" r="r" b="b"/>
            <a:pathLst>
              <a:path w="1732914" h="952500">
                <a:moveTo>
                  <a:pt x="0" y="952500"/>
                </a:moveTo>
                <a:lnTo>
                  <a:pt x="1732788" y="952500"/>
                </a:lnTo>
                <a:lnTo>
                  <a:pt x="1732788" y="0"/>
                </a:lnTo>
                <a:lnTo>
                  <a:pt x="0" y="0"/>
                </a:lnTo>
                <a:lnTo>
                  <a:pt x="0" y="952500"/>
                </a:lnTo>
                <a:close/>
              </a:path>
            </a:pathLst>
          </a:custGeom>
          <a:solidFill>
            <a:srgbClr val="8EB4E2"/>
          </a:solidFill>
        </p:spPr>
        <p:txBody>
          <a:bodyPr wrap="square" lIns="0" tIns="0" rIns="0" bIns="0" rtlCol="0"/>
          <a:lstStyle/>
          <a:p>
            <a:pPr marL="12700" marR="5080" lvl="0" algn="ctr">
              <a:spcBef>
                <a:spcPts val="100"/>
              </a:spcBef>
              <a:defRPr/>
            </a:pPr>
            <a:r>
              <a:rPr lang="en-GB" b="1" spc="-5" dirty="0" smtClean="0">
                <a:solidFill>
                  <a:prstClr val="black"/>
                </a:solidFill>
                <a:latin typeface="Arial"/>
                <a:cs typeface="Arial"/>
              </a:rPr>
              <a:t>Dept. </a:t>
            </a:r>
            <a:r>
              <a:rPr lang="en-GB" b="1" dirty="0">
                <a:solidFill>
                  <a:prstClr val="black"/>
                </a:solidFill>
                <a:latin typeface="Arial"/>
                <a:cs typeface="Arial"/>
              </a:rPr>
              <a:t>of</a:t>
            </a:r>
            <a:r>
              <a:rPr lang="en-GB" b="1" spc="-70" dirty="0">
                <a:solidFill>
                  <a:prstClr val="black"/>
                </a:solidFill>
                <a:latin typeface="Arial"/>
                <a:cs typeface="Arial"/>
              </a:rPr>
              <a:t> </a:t>
            </a:r>
            <a:r>
              <a:rPr lang="en-GB" b="1" spc="-20" dirty="0">
                <a:solidFill>
                  <a:prstClr val="black"/>
                </a:solidFill>
                <a:latin typeface="Arial"/>
                <a:cs typeface="Arial"/>
              </a:rPr>
              <a:t>Human Settlements</a:t>
            </a:r>
            <a:endParaRPr lang="en-GB" dirty="0">
              <a:solidFill>
                <a:prstClr val="black"/>
              </a:solidFill>
              <a:latin typeface="Arial"/>
              <a:cs typeface="Arial"/>
            </a:endParaRPr>
          </a:p>
        </p:txBody>
      </p:sp>
      <p:sp>
        <p:nvSpPr>
          <p:cNvPr id="9" name="TextBox 8"/>
          <p:cNvSpPr txBox="1"/>
          <p:nvPr/>
        </p:nvSpPr>
        <p:spPr>
          <a:xfrm>
            <a:off x="6829686" y="5285367"/>
            <a:ext cx="3652916" cy="954107"/>
          </a:xfrm>
          <a:prstGeom prst="rect">
            <a:avLst/>
          </a:prstGeom>
          <a:noFill/>
        </p:spPr>
        <p:txBody>
          <a:bodyPr wrap="square" rtlCol="0">
            <a:spAutoFit/>
          </a:bodyPr>
          <a:lstStyle/>
          <a:p>
            <a:r>
              <a:rPr lang="en-ZA" sz="1400" dirty="0" smtClean="0"/>
              <a:t>COGTA – Cooperative Governance and Traditional Affairs</a:t>
            </a:r>
          </a:p>
          <a:p>
            <a:r>
              <a:rPr lang="en-ZA" sz="1400" dirty="0" smtClean="0"/>
              <a:t>SALGA – SA Local Government Association</a:t>
            </a:r>
          </a:p>
          <a:p>
            <a:r>
              <a:rPr lang="en-ZA" sz="1400" dirty="0" smtClean="0"/>
              <a:t>CBO – Community Based Organisation </a:t>
            </a:r>
            <a:endParaRPr lang="en-ZA" sz="1400" dirty="0"/>
          </a:p>
        </p:txBody>
      </p:sp>
    </p:spTree>
    <p:extLst>
      <p:ext uri="{BB962C8B-B14F-4D97-AF65-F5344CB8AC3E}">
        <p14:creationId xmlns:p14="http://schemas.microsoft.com/office/powerpoint/2010/main" val="336891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13</a:t>
            </a:fld>
            <a:endParaRPr lang="en-ZA" dirty="0"/>
          </a:p>
        </p:txBody>
      </p:sp>
      <p:sp>
        <p:nvSpPr>
          <p:cNvPr id="4" name="Text Placeholder 3"/>
          <p:cNvSpPr>
            <a:spLocks noGrp="1"/>
          </p:cNvSpPr>
          <p:nvPr>
            <p:ph type="body" idx="13"/>
          </p:nvPr>
        </p:nvSpPr>
        <p:spPr/>
        <p:txBody>
          <a:bodyPr/>
          <a:lstStyle/>
          <a:p>
            <a:r>
              <a:rPr lang="en-ZA" dirty="0"/>
              <a:t>Water and Sanitation – National Level</a:t>
            </a:r>
            <a:endParaRPr lang="en-GB" dirty="0"/>
          </a:p>
        </p:txBody>
      </p:sp>
      <p:sp>
        <p:nvSpPr>
          <p:cNvPr id="6" name="Content Placeholder 2"/>
          <p:cNvSpPr>
            <a:spLocks noGrp="1"/>
          </p:cNvSpPr>
          <p:nvPr>
            <p:ph idx="4294967295"/>
          </p:nvPr>
        </p:nvSpPr>
        <p:spPr>
          <a:xfrm>
            <a:off x="696685" y="1143000"/>
            <a:ext cx="9987643" cy="5382344"/>
          </a:xfrm>
          <a:prstGeom prst="rect">
            <a:avLst/>
          </a:prstGeom>
        </p:spPr>
        <p:txBody>
          <a:bodyPr>
            <a:normAutofit/>
          </a:bodyPr>
          <a:lstStyle/>
          <a:p>
            <a:pPr lvl="0"/>
            <a:r>
              <a:rPr lang="en-GB" sz="2000" b="1" dirty="0"/>
              <a:t>The Department of Water </a:t>
            </a:r>
            <a:r>
              <a:rPr lang="en-GB" sz="2000" b="1" dirty="0" smtClean="0"/>
              <a:t>and </a:t>
            </a:r>
            <a:r>
              <a:rPr lang="en-GB" sz="2000" b="1" dirty="0"/>
              <a:t>Sanitation (</a:t>
            </a:r>
            <a:r>
              <a:rPr lang="en-GB" sz="2000" b="1" dirty="0" smtClean="0"/>
              <a:t>DWS</a:t>
            </a:r>
            <a:r>
              <a:rPr lang="en-GB" sz="2000" b="1" dirty="0"/>
              <a:t>)</a:t>
            </a:r>
            <a:r>
              <a:rPr lang="en-GB" sz="2000" dirty="0"/>
              <a:t> </a:t>
            </a:r>
          </a:p>
          <a:p>
            <a:pPr lvl="1"/>
            <a:r>
              <a:rPr lang="en-GB" sz="1800" dirty="0"/>
              <a:t>The water and sanitation sector leader in South Africa. </a:t>
            </a:r>
          </a:p>
          <a:p>
            <a:pPr lvl="1"/>
            <a:r>
              <a:rPr lang="en-GB" sz="1800" dirty="0"/>
              <a:t>The custodian of SA’s water resources, the National Water Act and the Water Services Act. </a:t>
            </a:r>
          </a:p>
          <a:p>
            <a:pPr lvl="0"/>
            <a:r>
              <a:rPr lang="en-GB" sz="2000" b="1" dirty="0"/>
              <a:t>The Department of Human Settlements (DHS)</a:t>
            </a:r>
            <a:endParaRPr lang="en-GB" sz="2000" dirty="0"/>
          </a:p>
          <a:p>
            <a:pPr lvl="1"/>
            <a:r>
              <a:rPr lang="en-GB" sz="1800" dirty="0"/>
              <a:t>The custodian of the national Housing Act and the National Housing Programmes contained in the National Housing Code. </a:t>
            </a:r>
          </a:p>
          <a:p>
            <a:pPr lvl="0"/>
            <a:r>
              <a:rPr lang="en-GB" sz="2000" b="1" dirty="0"/>
              <a:t>The Department of Cooperative Governance and Traditional Affairs (CoGTA)</a:t>
            </a:r>
            <a:endParaRPr lang="en-GB" sz="2000" dirty="0"/>
          </a:p>
          <a:p>
            <a:pPr lvl="1"/>
            <a:r>
              <a:rPr lang="en-GB" sz="1800" dirty="0"/>
              <a:t>The custodian of the Municipal Systems Act and the Municipal Structures</a:t>
            </a:r>
          </a:p>
          <a:p>
            <a:pPr lvl="1"/>
            <a:r>
              <a:rPr lang="en-GB" sz="1800" dirty="0"/>
              <a:t>Coordinate and oversee the implementation of the FBS policy</a:t>
            </a:r>
            <a:endParaRPr lang="en-ZA" sz="1800" dirty="0"/>
          </a:p>
          <a:p>
            <a:pPr lvl="0"/>
            <a:r>
              <a:rPr lang="en-GB" sz="2000" b="1" dirty="0"/>
              <a:t>The Department of Health (DOH)</a:t>
            </a:r>
            <a:endParaRPr lang="en-GB" sz="2000" dirty="0"/>
          </a:p>
          <a:p>
            <a:pPr lvl="1"/>
            <a:r>
              <a:rPr lang="en-GB" sz="1800" dirty="0"/>
              <a:t>Coordinate the planning and interventions for health and hygiene behaviour of communities</a:t>
            </a:r>
          </a:p>
          <a:p>
            <a:pPr lvl="1"/>
            <a:r>
              <a:rPr lang="en-GB" sz="1800" dirty="0"/>
              <a:t>Create a demand for sanitation services through health and hygiene awareness and education programmes.</a:t>
            </a:r>
            <a:endParaRPr lang="en-ZA" sz="1800" dirty="0"/>
          </a:p>
          <a:p>
            <a:pPr lvl="0"/>
            <a:r>
              <a:rPr lang="en-GB" sz="2000" b="1" dirty="0"/>
              <a:t>National Treasury</a:t>
            </a:r>
            <a:r>
              <a:rPr lang="en-GB" sz="2000" dirty="0"/>
              <a:t> </a:t>
            </a:r>
          </a:p>
          <a:p>
            <a:pPr lvl="1"/>
            <a:r>
              <a:rPr lang="en-GB" sz="1800" dirty="0"/>
              <a:t>In terms of sanitation relates to the funding of the different departments and spheres of government for rollout of programmes. </a:t>
            </a:r>
            <a:endParaRPr lang="en-ZA" sz="1800" dirty="0"/>
          </a:p>
        </p:txBody>
      </p:sp>
    </p:spTree>
    <p:extLst>
      <p:ext uri="{BB962C8B-B14F-4D97-AF65-F5344CB8AC3E}">
        <p14:creationId xmlns:p14="http://schemas.microsoft.com/office/powerpoint/2010/main" val="3902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14</a:t>
            </a:fld>
            <a:endParaRPr lang="en-ZA" dirty="0"/>
          </a:p>
        </p:txBody>
      </p:sp>
      <p:sp>
        <p:nvSpPr>
          <p:cNvPr id="4" name="Text Placeholder 3"/>
          <p:cNvSpPr>
            <a:spLocks noGrp="1"/>
          </p:cNvSpPr>
          <p:nvPr>
            <p:ph type="body" idx="13"/>
          </p:nvPr>
        </p:nvSpPr>
        <p:spPr/>
        <p:txBody>
          <a:bodyPr/>
          <a:lstStyle/>
          <a:p>
            <a:r>
              <a:rPr lang="en-ZA" dirty="0"/>
              <a:t>Water service institutions</a:t>
            </a:r>
            <a:endParaRPr lang="en-GB" dirty="0"/>
          </a:p>
        </p:txBody>
      </p:sp>
      <p:sp>
        <p:nvSpPr>
          <p:cNvPr id="5" name="Content Placeholder 4"/>
          <p:cNvSpPr>
            <a:spLocks noGrp="1"/>
          </p:cNvSpPr>
          <p:nvPr>
            <p:ph sz="half" idx="14"/>
          </p:nvPr>
        </p:nvSpPr>
        <p:spPr>
          <a:xfrm>
            <a:off x="424542" y="1119727"/>
            <a:ext cx="10782301" cy="5305340"/>
          </a:xfrm>
        </p:spPr>
        <p:txBody>
          <a:bodyPr>
            <a:normAutofit fontScale="85000" lnSpcReduction="20000"/>
          </a:bodyPr>
          <a:lstStyle/>
          <a:p>
            <a:r>
              <a:rPr lang="en-ZA" sz="2400" b="1" dirty="0"/>
              <a:t>Water </a:t>
            </a:r>
            <a:r>
              <a:rPr lang="en-ZA" sz="2400" b="1" dirty="0" smtClean="0"/>
              <a:t>Services </a:t>
            </a:r>
            <a:r>
              <a:rPr lang="en-ZA" sz="2400" b="1" dirty="0"/>
              <a:t>Authority (WSA)</a:t>
            </a:r>
          </a:p>
          <a:p>
            <a:pPr lvl="1"/>
            <a:r>
              <a:rPr lang="en-ZA" sz="2100" dirty="0"/>
              <a:t>Any Municipality ensuring access to water services in the Act</a:t>
            </a:r>
          </a:p>
          <a:p>
            <a:pPr lvl="1"/>
            <a:r>
              <a:rPr lang="en-ZA" sz="2100" dirty="0"/>
              <a:t>Can perform as a Water </a:t>
            </a:r>
            <a:r>
              <a:rPr lang="en-ZA" sz="2100" dirty="0" smtClean="0"/>
              <a:t>Services </a:t>
            </a:r>
            <a:r>
              <a:rPr lang="en-ZA" sz="2100" dirty="0"/>
              <a:t>Provider</a:t>
            </a:r>
          </a:p>
          <a:p>
            <a:pPr lvl="1"/>
            <a:r>
              <a:rPr lang="en-ZA" sz="2100" dirty="0"/>
              <a:t>May form a joint venture with another water services institution</a:t>
            </a:r>
          </a:p>
          <a:p>
            <a:pPr lvl="1"/>
            <a:r>
              <a:rPr lang="en-ZA" sz="2100" dirty="0"/>
              <a:t>Must prepare a WSDP to ensure effective, efficient, affordable and sustainable access to water services</a:t>
            </a:r>
          </a:p>
          <a:p>
            <a:pPr lvl="1"/>
            <a:r>
              <a:rPr lang="en-ZA" sz="2100" dirty="0"/>
              <a:t>WSDP is a link between water services provision and water resources management</a:t>
            </a:r>
          </a:p>
          <a:p>
            <a:r>
              <a:rPr lang="en-ZA" sz="2400" b="1" dirty="0"/>
              <a:t>Water </a:t>
            </a:r>
            <a:r>
              <a:rPr lang="en-ZA" sz="2400" b="1" dirty="0" smtClean="0"/>
              <a:t>Services </a:t>
            </a:r>
            <a:r>
              <a:rPr lang="en-ZA" sz="2400" b="1" dirty="0"/>
              <a:t>Provider (WSP)</a:t>
            </a:r>
          </a:p>
          <a:p>
            <a:pPr lvl="1"/>
            <a:r>
              <a:rPr lang="en-ZA" sz="2100" dirty="0"/>
              <a:t>To provide water services in accordance with the Constitution, the Water Services Act and by-laws of the water services authority</a:t>
            </a:r>
          </a:p>
          <a:p>
            <a:pPr lvl="1"/>
            <a:r>
              <a:rPr lang="en-ZA" sz="2100" dirty="0"/>
              <a:t>WSA may perform the functions of the Water </a:t>
            </a:r>
            <a:r>
              <a:rPr lang="en-ZA" sz="2100" dirty="0" smtClean="0"/>
              <a:t>Services </a:t>
            </a:r>
            <a:r>
              <a:rPr lang="en-ZA" sz="2100" dirty="0"/>
              <a:t>Provider</a:t>
            </a:r>
          </a:p>
          <a:p>
            <a:r>
              <a:rPr lang="en-ZA" sz="2400" b="1" dirty="0"/>
              <a:t>Water Boards </a:t>
            </a:r>
          </a:p>
          <a:p>
            <a:pPr lvl="1"/>
            <a:r>
              <a:rPr lang="en-ZA" sz="2100" dirty="0" smtClean="0"/>
              <a:t>Government-owned</a:t>
            </a:r>
            <a:endParaRPr lang="en-ZA" sz="2100" dirty="0"/>
          </a:p>
          <a:p>
            <a:pPr lvl="1"/>
            <a:r>
              <a:rPr lang="en-ZA" sz="2100" dirty="0"/>
              <a:t>Key role in the South African water sector </a:t>
            </a:r>
          </a:p>
          <a:p>
            <a:pPr lvl="1"/>
            <a:r>
              <a:rPr lang="en-ZA" sz="2100" dirty="0"/>
              <a:t>Provide technical assistance to Municipalities</a:t>
            </a:r>
          </a:p>
          <a:p>
            <a:pPr lvl="1"/>
            <a:r>
              <a:rPr lang="en-ZA" sz="2100" dirty="0"/>
              <a:t>Report to the Department of Water </a:t>
            </a:r>
            <a:r>
              <a:rPr lang="en-ZA" sz="2100" dirty="0" smtClean="0"/>
              <a:t>and Sanitation</a:t>
            </a:r>
            <a:endParaRPr lang="en-ZA" sz="2100" dirty="0"/>
          </a:p>
          <a:p>
            <a:pPr lvl="1"/>
            <a:r>
              <a:rPr lang="en-ZA" sz="2100" dirty="0"/>
              <a:t>15 water boards in SA </a:t>
            </a:r>
          </a:p>
          <a:p>
            <a:pPr lvl="1"/>
            <a:r>
              <a:rPr lang="en-ZA" sz="2100" dirty="0"/>
              <a:t>The three largest are </a:t>
            </a:r>
            <a:r>
              <a:rPr lang="en-ZA" sz="2100" dirty="0" smtClean="0"/>
              <a:t>Rand Water, </a:t>
            </a:r>
            <a:r>
              <a:rPr lang="en-ZA" sz="2100" dirty="0"/>
              <a:t>Umgeni </a:t>
            </a:r>
            <a:r>
              <a:rPr lang="en-ZA" sz="2100" dirty="0" smtClean="0"/>
              <a:t>Water, </a:t>
            </a:r>
            <a:r>
              <a:rPr lang="en-ZA" sz="2100" dirty="0"/>
              <a:t>Overberg Water</a:t>
            </a:r>
          </a:p>
          <a:p>
            <a:pPr lvl="1"/>
            <a:r>
              <a:rPr lang="en-ZA" sz="2100" dirty="0"/>
              <a:t>Provide water services to </a:t>
            </a:r>
            <a:r>
              <a:rPr lang="en-ZA" sz="2100" dirty="0" smtClean="0"/>
              <a:t>WSAs</a:t>
            </a:r>
            <a:endParaRPr lang="en-ZA" sz="2100" dirty="0"/>
          </a:p>
          <a:p>
            <a:r>
              <a:rPr lang="en-ZA" sz="2400" b="1" dirty="0"/>
              <a:t>Water Research Commission (WRC)</a:t>
            </a:r>
            <a:endParaRPr lang="en-ZA" sz="2400" dirty="0"/>
          </a:p>
          <a:p>
            <a:endParaRPr lang="en-GB" sz="2400" dirty="0"/>
          </a:p>
        </p:txBody>
      </p:sp>
    </p:spTree>
    <p:extLst>
      <p:ext uri="{BB962C8B-B14F-4D97-AF65-F5344CB8AC3E}">
        <p14:creationId xmlns:p14="http://schemas.microsoft.com/office/powerpoint/2010/main" val="397550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15</a:t>
            </a:fld>
            <a:endParaRPr lang="en-ZA" dirty="0"/>
          </a:p>
        </p:txBody>
      </p:sp>
      <p:sp>
        <p:nvSpPr>
          <p:cNvPr id="7" name="Text Placeholder 6"/>
          <p:cNvSpPr>
            <a:spLocks noGrp="1"/>
          </p:cNvSpPr>
          <p:nvPr>
            <p:ph type="body" idx="13"/>
          </p:nvPr>
        </p:nvSpPr>
        <p:spPr/>
        <p:txBody>
          <a:bodyPr>
            <a:normAutofit fontScale="92500"/>
          </a:bodyPr>
          <a:lstStyle/>
          <a:p>
            <a:r>
              <a:rPr lang="en-US" dirty="0"/>
              <a:t>INSTITUTIONAL ARRANGEMENTS IN THE WATER SECTOR</a:t>
            </a:r>
            <a:endParaRPr lang="en-GB" dirty="0"/>
          </a:p>
        </p:txBody>
      </p:sp>
      <p:pic>
        <p:nvPicPr>
          <p:cNvPr id="8" name="Picture 7"/>
          <p:cNvPicPr>
            <a:picLocks noChangeAspect="1"/>
          </p:cNvPicPr>
          <p:nvPr/>
        </p:nvPicPr>
        <p:blipFill>
          <a:blip r:embed="rId2"/>
          <a:stretch>
            <a:fillRect/>
          </a:stretch>
        </p:blipFill>
        <p:spPr>
          <a:xfrm>
            <a:off x="1278949" y="1284628"/>
            <a:ext cx="8703251" cy="4746938"/>
          </a:xfrm>
          <a:prstGeom prst="rect">
            <a:avLst/>
          </a:prstGeom>
        </p:spPr>
      </p:pic>
      <p:cxnSp>
        <p:nvCxnSpPr>
          <p:cNvPr id="10" name="Straight Connector 9"/>
          <p:cNvCxnSpPr/>
          <p:nvPr/>
        </p:nvCxnSpPr>
        <p:spPr>
          <a:xfrm>
            <a:off x="2496457" y="2670629"/>
            <a:ext cx="362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03717" y="3200398"/>
            <a:ext cx="362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96457" y="3658097"/>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6913" y="3868553"/>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99659" y="4383810"/>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96454" y="4224149"/>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9659" y="4993410"/>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0967" y="4746669"/>
            <a:ext cx="18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07317" y="3214912"/>
            <a:ext cx="203202" cy="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85549" y="2351314"/>
            <a:ext cx="203202" cy="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258628" y="2423884"/>
            <a:ext cx="68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51372" y="2939138"/>
            <a:ext cx="68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51374" y="3461654"/>
            <a:ext cx="68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58629" y="3976907"/>
            <a:ext cx="68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53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75895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ZA" sz="5400" b="1" dirty="0">
                <a:solidFill>
                  <a:schemeClr val="tx1"/>
                </a:solidFill>
                <a:latin typeface="Arial" panose="020B0604020202020204" pitchFamily="34" charset="0"/>
                <a:cs typeface="Arial" panose="020B0604020202020204" pitchFamily="34" charset="0"/>
              </a:rPr>
              <a:t/>
            </a:r>
            <a:br>
              <a:rPr lang="en-ZA" sz="5400" b="1" dirty="0">
                <a:solidFill>
                  <a:schemeClr val="tx1"/>
                </a:solidFill>
                <a:latin typeface="Arial" panose="020B0604020202020204" pitchFamily="34" charset="0"/>
                <a:cs typeface="Arial" panose="020B0604020202020204" pitchFamily="34" charset="0"/>
              </a:rPr>
            </a:br>
            <a:endParaRPr lang="en-ZA" sz="5400" b="1"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ZA" b="1" dirty="0">
                <a:latin typeface="Arial" panose="020B0604020202020204" pitchFamily="34" charset="0"/>
                <a:cs typeface="Arial" panose="020B0604020202020204" pitchFamily="34" charset="0"/>
              </a:rPr>
              <a:t>South Africa’s Water &amp; Sanitation Regulations</a:t>
            </a:r>
            <a:endParaRPr lang="en-GB" dirty="0"/>
          </a:p>
        </p:txBody>
      </p:sp>
    </p:spTree>
    <p:extLst>
      <p:ext uri="{BB962C8B-B14F-4D97-AF65-F5344CB8AC3E}">
        <p14:creationId xmlns:p14="http://schemas.microsoft.com/office/powerpoint/2010/main" val="4353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ZA" dirty="0"/>
              <a:t>South Africa’s Water &amp; Sanitation Regulations </a:t>
            </a:r>
            <a:endParaRPr lang="en-GB" dirty="0"/>
          </a:p>
        </p:txBody>
      </p:sp>
      <p:sp>
        <p:nvSpPr>
          <p:cNvPr id="5" name="Subtitle 4"/>
          <p:cNvSpPr>
            <a:spLocks noGrp="1"/>
          </p:cNvSpPr>
          <p:nvPr>
            <p:ph idx="1"/>
          </p:nvPr>
        </p:nvSpPr>
        <p:spPr>
          <a:xfrm>
            <a:off x="657616" y="1093025"/>
            <a:ext cx="9914351" cy="5083938"/>
          </a:xfrm>
        </p:spPr>
        <p:txBody>
          <a:bodyPr>
            <a:noAutofit/>
          </a:bodyPr>
          <a:lstStyle/>
          <a:p>
            <a:pPr marL="0" indent="0">
              <a:lnSpc>
                <a:spcPct val="150000"/>
              </a:lnSpc>
              <a:spcBef>
                <a:spcPts val="600"/>
              </a:spcBef>
              <a:spcAft>
                <a:spcPts val="600"/>
              </a:spcAft>
              <a:buNone/>
            </a:pPr>
            <a:r>
              <a:rPr lang="en-US" sz="2000" b="1" spc="-50" dirty="0">
                <a:solidFill>
                  <a:prstClr val="black">
                    <a:lumMod val="85000"/>
                    <a:lumOff val="15000"/>
                  </a:prstClr>
                </a:solidFill>
              </a:rPr>
              <a:t>Legislation	</a:t>
            </a:r>
            <a:r>
              <a:rPr lang="en-US" sz="2000" b="1" spc="-50" dirty="0">
                <a:solidFill>
                  <a:srgbClr val="FF0000"/>
                </a:solidFill>
              </a:rPr>
              <a:t>National Water </a:t>
            </a:r>
            <a:r>
              <a:rPr lang="en-US" sz="2000" b="1" spc="-50" dirty="0" smtClean="0">
                <a:solidFill>
                  <a:srgbClr val="FF0000"/>
                </a:solidFill>
              </a:rPr>
              <a:t>Services </a:t>
            </a:r>
            <a:r>
              <a:rPr lang="en-US" sz="2000" b="1" spc="-50" dirty="0">
                <a:solidFill>
                  <a:srgbClr val="FF0000"/>
                </a:solidFill>
              </a:rPr>
              <a:t>Act (1997)</a:t>
            </a:r>
            <a:br>
              <a:rPr lang="en-US" sz="2000" b="1" spc="-50" dirty="0">
                <a:solidFill>
                  <a:srgbClr val="FF0000"/>
                </a:solidFill>
              </a:rPr>
            </a:br>
            <a:r>
              <a:rPr lang="en-US" sz="2000" b="1" spc="-50" dirty="0"/>
              <a:t>Policies</a:t>
            </a:r>
            <a:r>
              <a:rPr lang="en-US" sz="2000" spc="-50" dirty="0"/>
              <a:t> 	The White Paper on Water Supply and Sanitation (1994</a:t>
            </a:r>
            <a:r>
              <a:rPr lang="en-US" sz="2000" spc="-50" dirty="0" smtClean="0"/>
              <a:t>)</a:t>
            </a:r>
            <a:r>
              <a:rPr lang="en-US" sz="2000" spc="-50" dirty="0"/>
              <a:t/>
            </a:r>
            <a:br>
              <a:rPr lang="en-US" sz="2000" spc="-50" dirty="0"/>
            </a:br>
            <a:r>
              <a:rPr lang="en-US" sz="2000" spc="-50" dirty="0"/>
              <a:t>                  	The White Paper on a National Water Policy of South Africa (1997</a:t>
            </a:r>
            <a:r>
              <a:rPr lang="en-US" sz="2000" spc="-50" dirty="0" smtClean="0"/>
              <a:t>) </a:t>
            </a:r>
            <a:r>
              <a:rPr lang="en-US" sz="2000" spc="-50" dirty="0"/>
              <a:t/>
            </a:r>
            <a:br>
              <a:rPr lang="en-US" sz="2000" spc="-50" dirty="0"/>
            </a:br>
            <a:r>
              <a:rPr lang="en-US" sz="2000" spc="-50" dirty="0"/>
              <a:t>                   	The White Paper on Basic Household Sanitation (2001)</a:t>
            </a:r>
            <a:br>
              <a:rPr lang="en-US" sz="2000" spc="-50" dirty="0"/>
            </a:br>
            <a:r>
              <a:rPr lang="en-US" sz="2000" b="1" spc="-50" dirty="0"/>
              <a:t>Strategies</a:t>
            </a:r>
            <a:r>
              <a:rPr lang="en-US" sz="2000" spc="-50" dirty="0"/>
              <a:t> 	</a:t>
            </a:r>
            <a:r>
              <a:rPr lang="en-US" sz="2000" b="1" spc="-50" dirty="0">
                <a:solidFill>
                  <a:srgbClr val="FF0000"/>
                </a:solidFill>
              </a:rPr>
              <a:t>National Water &amp; Sanitation  Masterplan (2018)</a:t>
            </a:r>
            <a:r>
              <a:rPr lang="en-US" sz="2000" spc="-50" dirty="0"/>
              <a:t/>
            </a:r>
            <a:br>
              <a:rPr lang="en-US" sz="2000" spc="-50" dirty="0"/>
            </a:br>
            <a:r>
              <a:rPr lang="en-US" sz="2000" spc="-50" dirty="0"/>
              <a:t>                   	National Sanitation Policy Frame work (2016)</a:t>
            </a:r>
            <a:br>
              <a:rPr lang="en-US" sz="2000" spc="-50" dirty="0"/>
            </a:br>
            <a:r>
              <a:rPr lang="en-US" sz="2000" spc="-50" dirty="0"/>
              <a:t>                   	Water Service regulation strategy				</a:t>
            </a:r>
            <a:r>
              <a:rPr lang="en-US" sz="2000" b="1" spc="-50" dirty="0">
                <a:solidFill>
                  <a:schemeClr val="accent6">
                    <a:lumMod val="75000"/>
                  </a:schemeClr>
                </a:solidFill>
              </a:rPr>
              <a:t/>
            </a:r>
            <a:br>
              <a:rPr lang="en-US" sz="2000" b="1" spc="-50" dirty="0">
                <a:solidFill>
                  <a:schemeClr val="accent6">
                    <a:lumMod val="75000"/>
                  </a:schemeClr>
                </a:solidFill>
              </a:rPr>
            </a:br>
            <a:r>
              <a:rPr lang="en-US" sz="2000" b="1" spc="-50" dirty="0"/>
              <a:t>Certification </a:t>
            </a:r>
            <a:r>
              <a:rPr lang="en-US" sz="2000" spc="-50" dirty="0"/>
              <a:t>	Green drop (2008)</a:t>
            </a:r>
            <a:br>
              <a:rPr lang="en-US" sz="2000" spc="-50" dirty="0"/>
            </a:br>
            <a:r>
              <a:rPr lang="en-US" sz="2000" spc="-50" dirty="0"/>
              <a:t>		Blue drop (2008)</a:t>
            </a:r>
            <a:r>
              <a:rPr lang="en-US" sz="2000" b="1" spc="-50" dirty="0"/>
              <a:t/>
            </a:r>
            <a:br>
              <a:rPr lang="en-US" sz="2000" b="1" spc="-50" dirty="0"/>
            </a:br>
            <a:r>
              <a:rPr lang="en-US" sz="2000" b="1" spc="-50" dirty="0"/>
              <a:t>Standards  	</a:t>
            </a:r>
            <a:r>
              <a:rPr lang="en-US" sz="2000" b="1" spc="-50" dirty="0">
                <a:solidFill>
                  <a:srgbClr val="FF0000"/>
                </a:solidFill>
              </a:rPr>
              <a:t>BS/ISO 30500 (2018)</a:t>
            </a:r>
            <a:r>
              <a:rPr lang="en-US" sz="2000" spc="-50" dirty="0"/>
              <a:t/>
            </a:r>
            <a:br>
              <a:rPr lang="en-US" sz="2000" spc="-50" dirty="0"/>
            </a:br>
            <a:r>
              <a:rPr lang="en-US" sz="2000" spc="-50" dirty="0"/>
              <a:t>		ISO 24521 (2016)</a:t>
            </a:r>
            <a:r>
              <a:rPr lang="en-US" spc="-50" dirty="0">
                <a:latin typeface="Arial" panose="020B0604020202020204" pitchFamily="34" charset="0"/>
                <a:cs typeface="Arial" panose="020B0604020202020204" pitchFamily="34" charset="0"/>
              </a:rPr>
              <a:t/>
            </a:r>
            <a:br>
              <a:rPr lang="en-US" spc="-50"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89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rot="5400000">
            <a:off x="3730485" y="-503096"/>
            <a:ext cx="5083175" cy="8276942"/>
          </a:xfrm>
          <a:prstGeom prst="round2SameRect">
            <a:avLst>
              <a:gd name="adj1" fmla="val 45343"/>
              <a:gd name="adj2" fmla="val 0"/>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3AF06680-C8A7-4B16-9D12-C8E67A63F5D0}" type="slidenum">
              <a:rPr lang="en-ZA" smtClean="0"/>
              <a:t>18</a:t>
            </a:fld>
            <a:endParaRPr lang="en-ZA" dirty="0"/>
          </a:p>
        </p:txBody>
      </p:sp>
      <p:sp>
        <p:nvSpPr>
          <p:cNvPr id="3" name="Text Placeholder 2"/>
          <p:cNvSpPr>
            <a:spLocks noGrp="1"/>
          </p:cNvSpPr>
          <p:nvPr>
            <p:ph type="body" idx="13"/>
          </p:nvPr>
        </p:nvSpPr>
        <p:spPr/>
        <p:txBody>
          <a:bodyPr/>
          <a:lstStyle/>
          <a:p>
            <a:r>
              <a:rPr lang="en-ZA" dirty="0"/>
              <a:t>History of Sanitation in South Africa: </a:t>
            </a:r>
            <a:r>
              <a:rPr lang="en-GB" dirty="0"/>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8834461"/>
              </p:ext>
            </p:extLst>
          </p:nvPr>
        </p:nvGraphicFramePr>
        <p:xfrm>
          <a:off x="2133601" y="1296444"/>
          <a:ext cx="7830854" cy="48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Same Side Corner Rectangle 5"/>
          <p:cNvSpPr/>
          <p:nvPr/>
        </p:nvSpPr>
        <p:spPr>
          <a:xfrm rot="5400000">
            <a:off x="-1189040" y="2987674"/>
            <a:ext cx="5083175" cy="1295403"/>
          </a:xfrm>
          <a:prstGeom prst="round2SameRect">
            <a:avLst>
              <a:gd name="adj1" fmla="val 45343"/>
              <a:gd name="adj2" fmla="val 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704846" y="1214438"/>
            <a:ext cx="1295404" cy="369332"/>
          </a:xfrm>
          <a:prstGeom prst="rect">
            <a:avLst/>
          </a:prstGeom>
          <a:noFill/>
        </p:spPr>
        <p:txBody>
          <a:bodyPr wrap="square" rtlCol="0">
            <a:spAutoFit/>
          </a:bodyPr>
          <a:lstStyle/>
          <a:p>
            <a:r>
              <a:rPr lang="en-GB" b="1" dirty="0"/>
              <a:t>Pre-1994</a:t>
            </a:r>
          </a:p>
        </p:txBody>
      </p:sp>
      <p:sp>
        <p:nvSpPr>
          <p:cNvPr id="8" name="TextBox 7"/>
          <p:cNvSpPr txBox="1"/>
          <p:nvPr/>
        </p:nvSpPr>
        <p:spPr>
          <a:xfrm>
            <a:off x="704846" y="1583770"/>
            <a:ext cx="1295404" cy="3416320"/>
          </a:xfrm>
          <a:prstGeom prst="rect">
            <a:avLst/>
          </a:prstGeom>
          <a:noFill/>
        </p:spPr>
        <p:txBody>
          <a:bodyPr wrap="square" rtlCol="0">
            <a:spAutoFit/>
          </a:bodyPr>
          <a:lstStyle/>
          <a:p>
            <a:r>
              <a:rPr lang="en-GB" b="1" dirty="0"/>
              <a:t>Only </a:t>
            </a:r>
            <a:r>
              <a:rPr lang="en-US" altLang="en-US" b="1" dirty="0"/>
              <a:t>Water Act (1956) </a:t>
            </a:r>
          </a:p>
          <a:p>
            <a:r>
              <a:rPr lang="en-US" b="1" dirty="0"/>
              <a:t>dealing with water resources</a:t>
            </a:r>
          </a:p>
          <a:p>
            <a:endParaRPr lang="en-US" b="1" dirty="0"/>
          </a:p>
          <a:p>
            <a:r>
              <a:rPr lang="en-US" b="1" dirty="0"/>
              <a:t>No legislation on water services and sanitation</a:t>
            </a:r>
            <a:endParaRPr lang="en-GB" b="1" dirty="0"/>
          </a:p>
        </p:txBody>
      </p:sp>
      <p:sp>
        <p:nvSpPr>
          <p:cNvPr id="10" name="TextBox 9"/>
          <p:cNvSpPr txBox="1"/>
          <p:nvPr/>
        </p:nvSpPr>
        <p:spPr>
          <a:xfrm>
            <a:off x="2133601" y="1214438"/>
            <a:ext cx="3324224" cy="369332"/>
          </a:xfrm>
          <a:prstGeom prst="rect">
            <a:avLst/>
          </a:prstGeom>
          <a:noFill/>
        </p:spPr>
        <p:txBody>
          <a:bodyPr wrap="square" rtlCol="0">
            <a:spAutoFit/>
          </a:bodyPr>
          <a:lstStyle/>
          <a:p>
            <a:r>
              <a:rPr lang="en-GB" b="1" dirty="0"/>
              <a:t>Post-1994</a:t>
            </a:r>
          </a:p>
        </p:txBody>
      </p:sp>
      <p:sp>
        <p:nvSpPr>
          <p:cNvPr id="11" name="Oval 10"/>
          <p:cNvSpPr/>
          <p:nvPr/>
        </p:nvSpPr>
        <p:spPr>
          <a:xfrm>
            <a:off x="8355011" y="2210648"/>
            <a:ext cx="700088" cy="685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9055099" y="3428294"/>
            <a:ext cx="2451676" cy="1200329"/>
          </a:xfrm>
          <a:prstGeom prst="rect">
            <a:avLst/>
          </a:prstGeom>
          <a:noFill/>
          <a:ln>
            <a:solidFill>
              <a:schemeClr val="accent1">
                <a:lumMod val="75000"/>
              </a:schemeClr>
            </a:solidFill>
          </a:ln>
        </p:spPr>
        <p:txBody>
          <a:bodyPr wrap="square" rtlCol="0" anchor="ctr">
            <a:spAutoFit/>
          </a:bodyPr>
          <a:lstStyle/>
          <a:p>
            <a:r>
              <a:rPr lang="en-US" b="1" spc="-50" dirty="0">
                <a:latin typeface="Arial" panose="020B0604020202020204" pitchFamily="34" charset="0"/>
                <a:cs typeface="Arial" panose="020B0604020202020204" pitchFamily="34" charset="0"/>
              </a:rPr>
              <a:t>National Water &amp; Sanitation  masterplan &amp; SANS/ISO:30500</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4947781" y="3977014"/>
            <a:ext cx="1164920" cy="461665"/>
          </a:xfrm>
          <a:prstGeom prst="rect">
            <a:avLst/>
          </a:prstGeom>
          <a:noFill/>
        </p:spPr>
        <p:txBody>
          <a:bodyPr wrap="square" rtlCol="0">
            <a:spAutoFit/>
          </a:bodyPr>
          <a:lstStyle/>
          <a:p>
            <a:r>
              <a:rPr lang="en-US" sz="2400" b="1" dirty="0"/>
              <a:t>2001</a:t>
            </a:r>
            <a:endParaRPr lang="en-US" sz="2400" dirty="0"/>
          </a:p>
        </p:txBody>
      </p:sp>
      <p:sp>
        <p:nvSpPr>
          <p:cNvPr id="13" name="TextBox 12"/>
          <p:cNvSpPr txBox="1"/>
          <p:nvPr/>
        </p:nvSpPr>
        <p:spPr>
          <a:xfrm>
            <a:off x="6059564" y="3566794"/>
            <a:ext cx="1164920" cy="461665"/>
          </a:xfrm>
          <a:prstGeom prst="rect">
            <a:avLst/>
          </a:prstGeom>
          <a:noFill/>
        </p:spPr>
        <p:txBody>
          <a:bodyPr wrap="square" rtlCol="0">
            <a:spAutoFit/>
          </a:bodyPr>
          <a:lstStyle/>
          <a:p>
            <a:r>
              <a:rPr lang="en-US" sz="2400" b="1" dirty="0"/>
              <a:t>2008</a:t>
            </a:r>
            <a:endParaRPr lang="en-US" sz="2400" dirty="0"/>
          </a:p>
        </p:txBody>
      </p:sp>
      <p:sp>
        <p:nvSpPr>
          <p:cNvPr id="14" name="TextBox 13"/>
          <p:cNvSpPr txBox="1"/>
          <p:nvPr/>
        </p:nvSpPr>
        <p:spPr>
          <a:xfrm>
            <a:off x="3693091" y="4594509"/>
            <a:ext cx="1164920" cy="461665"/>
          </a:xfrm>
          <a:prstGeom prst="rect">
            <a:avLst/>
          </a:prstGeom>
          <a:noFill/>
        </p:spPr>
        <p:txBody>
          <a:bodyPr wrap="square" rtlCol="0">
            <a:spAutoFit/>
          </a:bodyPr>
          <a:lstStyle/>
          <a:p>
            <a:r>
              <a:rPr lang="en-US" sz="2400" b="1" dirty="0"/>
              <a:t>1997</a:t>
            </a:r>
            <a:endParaRPr lang="en-US" sz="2400" dirty="0"/>
          </a:p>
        </p:txBody>
      </p:sp>
      <p:sp>
        <p:nvSpPr>
          <p:cNvPr id="15" name="TextBox 14"/>
          <p:cNvSpPr txBox="1"/>
          <p:nvPr/>
        </p:nvSpPr>
        <p:spPr>
          <a:xfrm>
            <a:off x="2686833" y="5123145"/>
            <a:ext cx="1164920" cy="461665"/>
          </a:xfrm>
          <a:prstGeom prst="rect">
            <a:avLst/>
          </a:prstGeom>
          <a:noFill/>
        </p:spPr>
        <p:txBody>
          <a:bodyPr wrap="square" rtlCol="0">
            <a:spAutoFit/>
          </a:bodyPr>
          <a:lstStyle/>
          <a:p>
            <a:r>
              <a:rPr lang="en-US" sz="2400" b="1" dirty="0"/>
              <a:t>1994</a:t>
            </a:r>
            <a:endParaRPr lang="en-US" sz="2400" dirty="0"/>
          </a:p>
        </p:txBody>
      </p:sp>
      <p:sp>
        <p:nvSpPr>
          <p:cNvPr id="16" name="TextBox 15"/>
          <p:cNvSpPr txBox="1"/>
          <p:nvPr/>
        </p:nvSpPr>
        <p:spPr>
          <a:xfrm>
            <a:off x="7224635" y="3234142"/>
            <a:ext cx="1164920" cy="461665"/>
          </a:xfrm>
          <a:prstGeom prst="rect">
            <a:avLst/>
          </a:prstGeom>
          <a:noFill/>
        </p:spPr>
        <p:txBody>
          <a:bodyPr wrap="square" rtlCol="0">
            <a:spAutoFit/>
          </a:bodyPr>
          <a:lstStyle/>
          <a:p>
            <a:r>
              <a:rPr lang="en-US" sz="2400" b="1" dirty="0"/>
              <a:t>2016</a:t>
            </a:r>
            <a:endParaRPr lang="en-US" sz="2400" dirty="0"/>
          </a:p>
        </p:txBody>
      </p:sp>
      <p:sp>
        <p:nvSpPr>
          <p:cNvPr id="17" name="TextBox 16"/>
          <p:cNvSpPr txBox="1"/>
          <p:nvPr/>
        </p:nvSpPr>
        <p:spPr>
          <a:xfrm>
            <a:off x="8472639" y="2960294"/>
            <a:ext cx="1164920" cy="461665"/>
          </a:xfrm>
          <a:prstGeom prst="rect">
            <a:avLst/>
          </a:prstGeom>
          <a:noFill/>
        </p:spPr>
        <p:txBody>
          <a:bodyPr wrap="square" rtlCol="0">
            <a:spAutoFit/>
          </a:bodyPr>
          <a:lstStyle/>
          <a:p>
            <a:r>
              <a:rPr lang="en-US" sz="2400" b="1" dirty="0"/>
              <a:t>2018</a:t>
            </a:r>
            <a:endParaRPr lang="en-US" sz="2400" dirty="0"/>
          </a:p>
        </p:txBody>
      </p:sp>
    </p:spTree>
    <p:extLst>
      <p:ext uri="{BB962C8B-B14F-4D97-AF65-F5344CB8AC3E}">
        <p14:creationId xmlns:p14="http://schemas.microsoft.com/office/powerpoint/2010/main" val="4175113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19</a:t>
            </a:fld>
            <a:endParaRPr lang="en-ZA" dirty="0"/>
          </a:p>
        </p:txBody>
      </p:sp>
      <p:sp>
        <p:nvSpPr>
          <p:cNvPr id="3" name="Text Placeholder 2"/>
          <p:cNvSpPr>
            <a:spLocks noGrp="1"/>
          </p:cNvSpPr>
          <p:nvPr>
            <p:ph type="body" idx="13"/>
          </p:nvPr>
        </p:nvSpPr>
        <p:spPr/>
        <p:txBody>
          <a:bodyPr/>
          <a:lstStyle/>
          <a:p>
            <a:r>
              <a:rPr lang="en-ZA" dirty="0"/>
              <a:t>South African Legislation</a:t>
            </a:r>
            <a:endParaRPr lang="en-GB" dirty="0"/>
          </a:p>
        </p:txBody>
      </p:sp>
      <p:sp>
        <p:nvSpPr>
          <p:cNvPr id="4" name="Content Placeholder 3"/>
          <p:cNvSpPr>
            <a:spLocks noGrp="1"/>
          </p:cNvSpPr>
          <p:nvPr>
            <p:ph idx="1"/>
          </p:nvPr>
        </p:nvSpPr>
        <p:spPr/>
        <p:txBody>
          <a:bodyPr>
            <a:normAutofit lnSpcReduction="10000"/>
          </a:bodyPr>
          <a:lstStyle/>
          <a:p>
            <a:pPr fontAlgn="t"/>
            <a:r>
              <a:rPr lang="en-ZA" b="1" dirty="0"/>
              <a:t>1994 New South Africa</a:t>
            </a:r>
          </a:p>
          <a:p>
            <a:pPr fontAlgn="t"/>
            <a:r>
              <a:rPr lang="en-GB" b="1" dirty="0"/>
              <a:t>1994 </a:t>
            </a:r>
            <a:r>
              <a:rPr lang="en-GB" dirty="0"/>
              <a:t>White Paper on Water Supply and Sanitation Policy 		</a:t>
            </a:r>
          </a:p>
          <a:p>
            <a:pPr fontAlgn="t"/>
            <a:r>
              <a:rPr lang="en-GB" b="1" dirty="0"/>
              <a:t>1996 </a:t>
            </a:r>
            <a:r>
              <a:rPr lang="en-GB" b="1" dirty="0">
                <a:solidFill>
                  <a:srgbClr val="C00000"/>
                </a:solidFill>
              </a:rPr>
              <a:t>Constitution of the Republic of South Africa</a:t>
            </a:r>
          </a:p>
          <a:p>
            <a:pPr lvl="1" fontAlgn="t"/>
            <a:r>
              <a:rPr lang="en-GB" b="1" dirty="0"/>
              <a:t>Section 24: </a:t>
            </a:r>
            <a:r>
              <a:rPr lang="en-GB" b="1" i="1" dirty="0"/>
              <a:t>“Everyone has a right to an environment that is not harmful to their health or well-being”</a:t>
            </a:r>
          </a:p>
          <a:p>
            <a:pPr fontAlgn="t"/>
            <a:r>
              <a:rPr lang="en-ZA" b="1" dirty="0"/>
              <a:t>1996 National Sanitation Policy </a:t>
            </a:r>
            <a:r>
              <a:rPr lang="en-ZA" dirty="0"/>
              <a:t>	</a:t>
            </a:r>
          </a:p>
          <a:p>
            <a:pPr fontAlgn="t"/>
            <a:r>
              <a:rPr lang="en-GB" b="1" dirty="0"/>
              <a:t>1997 </a:t>
            </a:r>
            <a:r>
              <a:rPr lang="en-GB" b="1" dirty="0">
                <a:solidFill>
                  <a:srgbClr val="C00000"/>
                </a:solidFill>
              </a:rPr>
              <a:t>Water Services Act 108 </a:t>
            </a:r>
            <a:r>
              <a:rPr lang="en-GB" dirty="0"/>
              <a:t>		</a:t>
            </a:r>
          </a:p>
          <a:p>
            <a:pPr fontAlgn="t"/>
            <a:r>
              <a:rPr lang="en-ZA" b="1" dirty="0"/>
              <a:t>1998 National Water Act 36 </a:t>
            </a:r>
            <a:r>
              <a:rPr lang="en-ZA" dirty="0"/>
              <a:t>	</a:t>
            </a:r>
            <a:r>
              <a:rPr lang="en-ZA" sz="2800" dirty="0"/>
              <a:t>	</a:t>
            </a:r>
          </a:p>
          <a:p>
            <a:pPr fontAlgn="t"/>
            <a:r>
              <a:rPr lang="en-ZA" b="1" dirty="0"/>
              <a:t>2000 </a:t>
            </a:r>
            <a:r>
              <a:rPr lang="en-ZA" dirty="0"/>
              <a:t>Municipal Systems Act 32</a:t>
            </a:r>
          </a:p>
          <a:p>
            <a:pPr fontAlgn="t"/>
            <a:r>
              <a:rPr lang="en-ZA" b="1" dirty="0"/>
              <a:t>2000 </a:t>
            </a:r>
            <a:r>
              <a:rPr lang="en-GB" b="1" dirty="0"/>
              <a:t>Free Basic Services (FBS) policy </a:t>
            </a:r>
          </a:p>
          <a:p>
            <a:pPr lvl="2" fontAlgn="t"/>
            <a:r>
              <a:rPr lang="en-GB" sz="2400" dirty="0"/>
              <a:t>Free basic services for the poor including water supply, sanitation, refuse removal and electricity</a:t>
            </a:r>
            <a:endParaRPr lang="en-ZA" sz="2400" dirty="0"/>
          </a:p>
          <a:p>
            <a:pPr fontAlgn="t"/>
            <a:r>
              <a:rPr lang="en-ZA" b="1" dirty="0"/>
              <a:t>2001 </a:t>
            </a:r>
            <a:r>
              <a:rPr lang="en-GB" dirty="0"/>
              <a:t>White Paper on Basic Household Sanitation </a:t>
            </a:r>
          </a:p>
          <a:p>
            <a:pPr fontAlgn="t"/>
            <a:endParaRPr lang="en-ZA" dirty="0"/>
          </a:p>
          <a:p>
            <a:endParaRPr lang="en-GB" dirty="0"/>
          </a:p>
        </p:txBody>
      </p:sp>
    </p:spTree>
    <p:extLst>
      <p:ext uri="{BB962C8B-B14F-4D97-AF65-F5344CB8AC3E}">
        <p14:creationId xmlns:p14="http://schemas.microsoft.com/office/powerpoint/2010/main" val="76323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a:t>
            </a:fld>
            <a:endParaRPr lang="en-ZA" dirty="0"/>
          </a:p>
        </p:txBody>
      </p:sp>
      <p:sp>
        <p:nvSpPr>
          <p:cNvPr id="3" name="Text Placeholder 2"/>
          <p:cNvSpPr>
            <a:spLocks noGrp="1"/>
          </p:cNvSpPr>
          <p:nvPr>
            <p:ph type="body" idx="13"/>
          </p:nvPr>
        </p:nvSpPr>
        <p:spPr/>
        <p:txBody>
          <a:bodyPr/>
          <a:lstStyle/>
          <a:p>
            <a:r>
              <a:rPr lang="en-GB" dirty="0"/>
              <a:t>Acronyms</a:t>
            </a:r>
          </a:p>
        </p:txBody>
      </p:sp>
      <p:sp>
        <p:nvSpPr>
          <p:cNvPr id="4" name="Content Placeholder 3"/>
          <p:cNvSpPr>
            <a:spLocks noGrp="1"/>
          </p:cNvSpPr>
          <p:nvPr>
            <p:ph idx="1"/>
          </p:nvPr>
        </p:nvSpPr>
        <p:spPr>
          <a:xfrm>
            <a:off x="838200" y="1402448"/>
            <a:ext cx="9572345" cy="5083938"/>
          </a:xfrm>
        </p:spPr>
        <p:txBody>
          <a:bodyPr/>
          <a:lstStyle/>
          <a:p>
            <a:pPr marL="0" indent="0">
              <a:buNone/>
            </a:pPr>
            <a:r>
              <a:rPr lang="en-GB" b="1" dirty="0"/>
              <a:t>ISO</a:t>
            </a:r>
            <a:r>
              <a:rPr lang="en-GB" dirty="0"/>
              <a:t>		</a:t>
            </a:r>
            <a:r>
              <a:rPr lang="en-ZA" dirty="0"/>
              <a:t>International </a:t>
            </a:r>
            <a:r>
              <a:rPr lang="en-ZA" dirty="0" smtClean="0"/>
              <a:t>Organisation </a:t>
            </a:r>
            <a:r>
              <a:rPr lang="en-ZA" dirty="0"/>
              <a:t>for </a:t>
            </a:r>
            <a:r>
              <a:rPr lang="en-ZA" dirty="0" smtClean="0"/>
              <a:t>Standardisation </a:t>
            </a:r>
            <a:endParaRPr lang="en-ZA" dirty="0"/>
          </a:p>
          <a:p>
            <a:pPr marL="0" indent="0">
              <a:buNone/>
            </a:pPr>
            <a:r>
              <a:rPr lang="en-ZA" b="1" dirty="0"/>
              <a:t>SA</a:t>
            </a:r>
            <a:r>
              <a:rPr lang="en-ZA" dirty="0"/>
              <a:t>		South Africa</a:t>
            </a:r>
            <a:r>
              <a:rPr lang="en-GB" dirty="0"/>
              <a:t> </a:t>
            </a:r>
          </a:p>
          <a:p>
            <a:pPr marL="0" indent="0">
              <a:buNone/>
            </a:pPr>
            <a:r>
              <a:rPr lang="en-GB" b="1" dirty="0"/>
              <a:t>WSA	</a:t>
            </a:r>
            <a:r>
              <a:rPr lang="en-GB" dirty="0"/>
              <a:t>	Water </a:t>
            </a:r>
            <a:r>
              <a:rPr lang="en-GB" dirty="0" smtClean="0"/>
              <a:t>Services </a:t>
            </a:r>
            <a:r>
              <a:rPr lang="en-GB" dirty="0"/>
              <a:t>Act </a:t>
            </a:r>
          </a:p>
          <a:p>
            <a:pPr marL="0" indent="0">
              <a:buNone/>
            </a:pPr>
            <a:r>
              <a:rPr lang="en-GB" b="1" dirty="0"/>
              <a:t>WPSS	</a:t>
            </a:r>
            <a:r>
              <a:rPr lang="en-GB" dirty="0"/>
              <a:t>	</a:t>
            </a:r>
            <a:r>
              <a:rPr lang="en-US" dirty="0"/>
              <a:t>White Paper on Water Supply and Sanitation</a:t>
            </a:r>
          </a:p>
          <a:p>
            <a:pPr marL="0" indent="0">
              <a:buNone/>
            </a:pPr>
            <a:r>
              <a:rPr lang="en-US" b="1" dirty="0"/>
              <a:t>SDG</a:t>
            </a:r>
            <a:r>
              <a:rPr lang="en-US" dirty="0"/>
              <a:t>		Sustainable Development Goal </a:t>
            </a:r>
          </a:p>
          <a:p>
            <a:pPr marL="0" indent="0">
              <a:buNone/>
            </a:pPr>
            <a:r>
              <a:rPr lang="en-US" b="1" dirty="0"/>
              <a:t>WASH</a:t>
            </a:r>
            <a:r>
              <a:rPr lang="en-US" dirty="0"/>
              <a:t>	Water, Sanitation and Hygiene </a:t>
            </a:r>
            <a:endParaRPr lang="en-US" dirty="0" smtClean="0"/>
          </a:p>
          <a:p>
            <a:pPr marL="0" indent="0">
              <a:buNone/>
            </a:pPr>
            <a:r>
              <a:rPr lang="en-ZA" b="1" dirty="0"/>
              <a:t>COGTA</a:t>
            </a:r>
            <a:r>
              <a:rPr lang="en-ZA" dirty="0"/>
              <a:t> </a:t>
            </a:r>
            <a:r>
              <a:rPr lang="en-ZA" dirty="0" smtClean="0"/>
              <a:t>	Cooperative </a:t>
            </a:r>
            <a:r>
              <a:rPr lang="en-ZA" dirty="0"/>
              <a:t>Governance and Traditional Affairs</a:t>
            </a:r>
          </a:p>
          <a:p>
            <a:pPr marL="0" indent="0">
              <a:buNone/>
            </a:pPr>
            <a:r>
              <a:rPr lang="en-ZA" b="1" dirty="0"/>
              <a:t>SALGA</a:t>
            </a:r>
            <a:r>
              <a:rPr lang="en-ZA" dirty="0"/>
              <a:t> </a:t>
            </a:r>
            <a:r>
              <a:rPr lang="en-ZA" dirty="0" smtClean="0"/>
              <a:t>	SA </a:t>
            </a:r>
            <a:r>
              <a:rPr lang="en-ZA" dirty="0"/>
              <a:t>Local Government Association</a:t>
            </a:r>
          </a:p>
          <a:p>
            <a:pPr marL="0" indent="0">
              <a:buNone/>
            </a:pPr>
            <a:r>
              <a:rPr lang="en-ZA" b="1" dirty="0"/>
              <a:t>CBO</a:t>
            </a:r>
            <a:r>
              <a:rPr lang="en-ZA" dirty="0"/>
              <a:t> </a:t>
            </a:r>
            <a:r>
              <a:rPr lang="en-ZA" dirty="0" smtClean="0"/>
              <a:t>		Community Based Organisation </a:t>
            </a:r>
            <a:endParaRPr lang="en-ZA"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732659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20</a:t>
            </a:fld>
            <a:endParaRPr lang="en-ZA" dirty="0"/>
          </a:p>
        </p:txBody>
      </p:sp>
      <p:sp>
        <p:nvSpPr>
          <p:cNvPr id="4" name="Content Placeholder 3"/>
          <p:cNvSpPr>
            <a:spLocks noGrp="1"/>
          </p:cNvSpPr>
          <p:nvPr>
            <p:ph idx="1"/>
          </p:nvPr>
        </p:nvSpPr>
        <p:spPr/>
        <p:txBody>
          <a:bodyPr>
            <a:normAutofit fontScale="92500" lnSpcReduction="10000"/>
          </a:bodyPr>
          <a:lstStyle/>
          <a:p>
            <a:pPr fontAlgn="t"/>
            <a:r>
              <a:rPr lang="en-ZA" b="1" dirty="0"/>
              <a:t>2001</a:t>
            </a:r>
            <a:r>
              <a:rPr lang="en-GB" dirty="0"/>
              <a:t>Free Basic Water (FBW) Implementation Strategy</a:t>
            </a:r>
            <a:endParaRPr lang="en-ZA" dirty="0"/>
          </a:p>
          <a:p>
            <a:pPr fontAlgn="t"/>
            <a:r>
              <a:rPr lang="en-ZA" b="1" dirty="0"/>
              <a:t>2001 </a:t>
            </a:r>
            <a:r>
              <a:rPr lang="en-GB" dirty="0"/>
              <a:t>Compulsory National Standards (water conservation) </a:t>
            </a:r>
            <a:endParaRPr lang="en-ZA" dirty="0"/>
          </a:p>
          <a:p>
            <a:pPr fontAlgn="t"/>
            <a:r>
              <a:rPr lang="en-ZA" b="1" dirty="0"/>
              <a:t>2001 </a:t>
            </a:r>
            <a:r>
              <a:rPr lang="en-GB" dirty="0"/>
              <a:t>Norms and Standards (water tariffs)</a:t>
            </a:r>
            <a:endParaRPr lang="en-ZA" dirty="0"/>
          </a:p>
          <a:p>
            <a:pPr fontAlgn="t"/>
            <a:r>
              <a:rPr lang="en-ZA" b="1" dirty="0"/>
              <a:t>2002 </a:t>
            </a:r>
            <a:r>
              <a:rPr lang="en-GB" dirty="0"/>
              <a:t>Sanitation Technology Options</a:t>
            </a:r>
            <a:endParaRPr lang="en-ZA" dirty="0"/>
          </a:p>
          <a:p>
            <a:pPr fontAlgn="t"/>
            <a:r>
              <a:rPr lang="en-ZA" b="1" dirty="0"/>
              <a:t>2003 </a:t>
            </a:r>
            <a:r>
              <a:rPr lang="en-GB" b="1" dirty="0">
                <a:solidFill>
                  <a:srgbClr val="C00000"/>
                </a:solidFill>
              </a:rPr>
              <a:t>Strategic Framework for Water Services</a:t>
            </a:r>
          </a:p>
          <a:p>
            <a:pPr lvl="2" fontAlgn="t"/>
            <a:r>
              <a:rPr lang="en-GB" sz="2200" b="1" i="1" dirty="0"/>
              <a:t>Water is </a:t>
            </a:r>
            <a:r>
              <a:rPr lang="en-GB" sz="2200" b="1" i="1" dirty="0" smtClean="0"/>
              <a:t>Life, </a:t>
            </a:r>
            <a:r>
              <a:rPr lang="en-GB" sz="2200" b="1" i="1" dirty="0"/>
              <a:t>Sanitation is dignity</a:t>
            </a:r>
            <a:endParaRPr lang="en-ZA" sz="2200" b="1" i="1" dirty="0"/>
          </a:p>
          <a:p>
            <a:pPr fontAlgn="t"/>
            <a:r>
              <a:rPr lang="en-ZA" b="1" dirty="0"/>
              <a:t>2003 </a:t>
            </a:r>
            <a:r>
              <a:rPr lang="en-GB" dirty="0"/>
              <a:t>A Protocol to Manage the Potential of Groundwater Contamination </a:t>
            </a:r>
            <a:r>
              <a:rPr lang="en-GB" dirty="0" smtClean="0"/>
              <a:t>	from </a:t>
            </a:r>
            <a:r>
              <a:rPr lang="en-GB" dirty="0"/>
              <a:t>On-Site Sanitation</a:t>
            </a:r>
          </a:p>
          <a:p>
            <a:pPr fontAlgn="t"/>
            <a:r>
              <a:rPr lang="en-ZA" b="1" dirty="0"/>
              <a:t>2004 </a:t>
            </a:r>
            <a:r>
              <a:rPr lang="en-GB" b="1" dirty="0"/>
              <a:t>National Water Resource Strategy </a:t>
            </a:r>
            <a:r>
              <a:rPr lang="en-GB" dirty="0"/>
              <a:t>	</a:t>
            </a:r>
          </a:p>
          <a:p>
            <a:pPr fontAlgn="t"/>
            <a:r>
              <a:rPr lang="en-ZA" b="1" dirty="0"/>
              <a:t>2005 </a:t>
            </a:r>
            <a:r>
              <a:rPr lang="en-GB" b="1" dirty="0">
                <a:solidFill>
                  <a:srgbClr val="C00000"/>
                </a:solidFill>
              </a:rPr>
              <a:t>National Sanitation Strategy </a:t>
            </a:r>
            <a:endParaRPr lang="en-GB" dirty="0"/>
          </a:p>
          <a:p>
            <a:pPr fontAlgn="t"/>
            <a:r>
              <a:rPr lang="en-ZA" b="1" dirty="0"/>
              <a:t>2005 </a:t>
            </a:r>
            <a:r>
              <a:rPr lang="en-GB" dirty="0"/>
              <a:t>National Health and Hygiene education strategy</a:t>
            </a:r>
            <a:endParaRPr lang="en-ZA" dirty="0"/>
          </a:p>
          <a:p>
            <a:pPr fontAlgn="t"/>
            <a:r>
              <a:rPr lang="en-ZA" b="1" dirty="0"/>
              <a:t>2005 </a:t>
            </a:r>
            <a:r>
              <a:rPr lang="en-GB" dirty="0" smtClean="0"/>
              <a:t>Municipal-Public-Private-Partnership </a:t>
            </a:r>
            <a:r>
              <a:rPr lang="en-GB" dirty="0"/>
              <a:t>Regulations</a:t>
            </a:r>
            <a:endParaRPr lang="en-ZA" dirty="0"/>
          </a:p>
          <a:p>
            <a:pPr fontAlgn="t"/>
            <a:r>
              <a:rPr lang="en-ZA" b="1" dirty="0"/>
              <a:t>2007 </a:t>
            </a:r>
            <a:r>
              <a:rPr lang="en-GB" dirty="0"/>
              <a:t>Guidelines for the Costing of Household Sanitation Projects</a:t>
            </a:r>
            <a:endParaRPr lang="en-ZA" dirty="0"/>
          </a:p>
        </p:txBody>
      </p:sp>
    </p:spTree>
    <p:extLst>
      <p:ext uri="{BB962C8B-B14F-4D97-AF65-F5344CB8AC3E}">
        <p14:creationId xmlns:p14="http://schemas.microsoft.com/office/powerpoint/2010/main" val="3876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21</a:t>
            </a:fld>
            <a:endParaRPr lang="en-ZA" dirty="0"/>
          </a:p>
        </p:txBody>
      </p:sp>
      <p:sp>
        <p:nvSpPr>
          <p:cNvPr id="4" name="Content Placeholder 3"/>
          <p:cNvSpPr>
            <a:spLocks noGrp="1"/>
          </p:cNvSpPr>
          <p:nvPr>
            <p:ph idx="1"/>
          </p:nvPr>
        </p:nvSpPr>
        <p:spPr/>
        <p:txBody>
          <a:bodyPr>
            <a:normAutofit/>
          </a:bodyPr>
          <a:lstStyle/>
          <a:p>
            <a:pPr fontAlgn="t"/>
            <a:r>
              <a:rPr lang="en-ZA" b="1" dirty="0"/>
              <a:t>2007 </a:t>
            </a:r>
            <a:r>
              <a:rPr lang="en-ZA" dirty="0"/>
              <a:t>Strategy for sanitation services for </a:t>
            </a:r>
            <a:r>
              <a:rPr lang="en-ZA" dirty="0" smtClean="0"/>
              <a:t>informal settlements</a:t>
            </a:r>
            <a:endParaRPr lang="en-ZA" b="1" dirty="0"/>
          </a:p>
          <a:p>
            <a:pPr fontAlgn="t"/>
            <a:r>
              <a:rPr lang="en-ZA" b="1" dirty="0"/>
              <a:t>2008 </a:t>
            </a:r>
            <a:r>
              <a:rPr lang="en-GB" dirty="0"/>
              <a:t>National Water Services </a:t>
            </a:r>
            <a:r>
              <a:rPr lang="en-GB" dirty="0" smtClean="0"/>
              <a:t>Regulation Strategy</a:t>
            </a:r>
            <a:endParaRPr lang="en-ZA" dirty="0"/>
          </a:p>
          <a:p>
            <a:pPr fontAlgn="t"/>
            <a:r>
              <a:rPr lang="en-ZA" b="1" dirty="0"/>
              <a:t>2009 </a:t>
            </a:r>
            <a:r>
              <a:rPr lang="en-GB" b="1" dirty="0">
                <a:solidFill>
                  <a:srgbClr val="C00000"/>
                </a:solidFill>
              </a:rPr>
              <a:t>Free Basic Sanitation (FBSan) Implementation Strategy 	  </a:t>
            </a:r>
            <a:endParaRPr lang="en-GB" dirty="0">
              <a:solidFill>
                <a:srgbClr val="C00000"/>
              </a:solidFill>
            </a:endParaRPr>
          </a:p>
          <a:p>
            <a:pPr lvl="1" fontAlgn="t"/>
            <a:r>
              <a:rPr lang="en-GB" sz="2200" b="1" i="1" dirty="0"/>
              <a:t>“providing all citizens with free basic sanitation by 2014”</a:t>
            </a:r>
          </a:p>
          <a:p>
            <a:pPr fontAlgn="t"/>
            <a:r>
              <a:rPr lang="en-ZA" b="1" dirty="0"/>
              <a:t>2011 </a:t>
            </a:r>
            <a:r>
              <a:rPr lang="en-GB" dirty="0"/>
              <a:t>Revision of the White Paper on Basic </a:t>
            </a:r>
            <a:r>
              <a:rPr lang="en-GB" dirty="0" smtClean="0"/>
              <a:t>Household </a:t>
            </a:r>
            <a:r>
              <a:rPr lang="en-GB" dirty="0"/>
              <a:t>Sanitation</a:t>
            </a:r>
            <a:endParaRPr lang="en-ZA" dirty="0"/>
          </a:p>
          <a:p>
            <a:pPr fontAlgn="t"/>
            <a:r>
              <a:rPr lang="en-ZA" b="1" dirty="0"/>
              <a:t>2013 </a:t>
            </a:r>
            <a:r>
              <a:rPr lang="en-GB" dirty="0"/>
              <a:t>National Development Plan (NDP)</a:t>
            </a:r>
            <a:endParaRPr lang="en-ZA" dirty="0"/>
          </a:p>
          <a:p>
            <a:pPr fontAlgn="t"/>
            <a:r>
              <a:rPr lang="en-ZA" b="1" dirty="0"/>
              <a:t>2013</a:t>
            </a:r>
            <a:r>
              <a:rPr lang="en-ZA" dirty="0"/>
              <a:t> </a:t>
            </a:r>
            <a:r>
              <a:rPr lang="en-GB" b="1" dirty="0">
                <a:solidFill>
                  <a:srgbClr val="FF0000"/>
                </a:solidFill>
              </a:rPr>
              <a:t>National Water Resource Strategy </a:t>
            </a:r>
            <a:r>
              <a:rPr lang="en-GB" b="1" dirty="0"/>
              <a:t>(update from 2004)</a:t>
            </a:r>
            <a:endParaRPr lang="en-ZA" b="1" dirty="0"/>
          </a:p>
          <a:p>
            <a:r>
              <a:rPr lang="en-US" b="1" spc="-50" dirty="0"/>
              <a:t>2016</a:t>
            </a:r>
            <a:r>
              <a:rPr lang="en-US" spc="-50" dirty="0"/>
              <a:t> National Sanitation Policy Frame work </a:t>
            </a:r>
          </a:p>
          <a:p>
            <a:r>
              <a:rPr lang="en-US" b="1" spc="-50" dirty="0">
                <a:solidFill>
                  <a:srgbClr val="FF0000"/>
                </a:solidFill>
              </a:rPr>
              <a:t>2018 National Water &amp; Sanitation  Masterplan</a:t>
            </a:r>
          </a:p>
          <a:p>
            <a:r>
              <a:rPr lang="en-US" b="1" spc="-50" dirty="0">
                <a:solidFill>
                  <a:srgbClr val="FF0000"/>
                </a:solidFill>
              </a:rPr>
              <a:t>2018 BS/ISO 30500</a:t>
            </a:r>
            <a:endParaRPr lang="en-GB" dirty="0"/>
          </a:p>
        </p:txBody>
      </p:sp>
    </p:spTree>
    <p:extLst>
      <p:ext uri="{BB962C8B-B14F-4D97-AF65-F5344CB8AC3E}">
        <p14:creationId xmlns:p14="http://schemas.microsoft.com/office/powerpoint/2010/main" val="102830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93025"/>
            <a:ext cx="9572345" cy="5007738"/>
          </a:xfrm>
        </p:spPr>
        <p:txBody>
          <a:bodyPr>
            <a:normAutofit/>
          </a:bodyPr>
          <a:lstStyle/>
          <a:p>
            <a:pPr marL="457200" indent="-457200">
              <a:buFont typeface="Arial" panose="020B0604020202020204" pitchFamily="34" charset="0"/>
              <a:buChar char="•"/>
            </a:pPr>
            <a:r>
              <a:rPr lang="en-ZA" dirty="0"/>
              <a:t>The development of innovative sanitation solution standards is a national priority according to the Industrial Policy Action Plan (IPAP) and the National Development Plan (NDP) of South </a:t>
            </a:r>
            <a:r>
              <a:rPr lang="en-ZA" dirty="0" smtClean="0"/>
              <a:t>Africa*</a:t>
            </a:r>
            <a:endParaRPr lang="en-ZA" dirty="0"/>
          </a:p>
          <a:p>
            <a:pPr marL="457200" indent="-457200">
              <a:buFont typeface="Arial" panose="020B0604020202020204" pitchFamily="34" charset="0"/>
              <a:buChar char="•"/>
            </a:pPr>
            <a:r>
              <a:rPr lang="en-ZA" dirty="0">
                <a:solidFill>
                  <a:srgbClr val="FF0000"/>
                </a:solidFill>
              </a:rPr>
              <a:t>Non‐sewered sanitation systems are included in the Water and Sanitation Master </a:t>
            </a:r>
            <a:r>
              <a:rPr lang="en-ZA" dirty="0" smtClean="0">
                <a:solidFill>
                  <a:srgbClr val="FF0000"/>
                </a:solidFill>
              </a:rPr>
              <a:t>Plan</a:t>
            </a:r>
            <a:endParaRPr lang="en-ZA" dirty="0">
              <a:solidFill>
                <a:srgbClr val="FF0000"/>
              </a:solidFill>
            </a:endParaRPr>
          </a:p>
          <a:p>
            <a:pPr marL="457200" indent="-457200" algn="just"/>
            <a:r>
              <a:rPr lang="en-ZA" dirty="0"/>
              <a:t>The urgency of addressing the issue of inadequate sanitation was highlighted by the former Public Protector following the untimely passing of Michael Komape, who drowned in a pit latrine in 2014, furthermore this was an issue of focus in the recent </a:t>
            </a:r>
            <a:r>
              <a:rPr lang="en-ZA" dirty="0" smtClean="0"/>
              <a:t>Medium-Term </a:t>
            </a:r>
            <a:r>
              <a:rPr lang="en-ZA" dirty="0"/>
              <a:t>Budget Policy </a:t>
            </a:r>
            <a:r>
              <a:rPr lang="en-ZA" dirty="0" smtClean="0"/>
              <a:t>Statement</a:t>
            </a:r>
            <a:r>
              <a:rPr lang="en-ZA" dirty="0"/>
              <a:t>  </a:t>
            </a:r>
            <a:endParaRPr lang="en-GB" dirty="0"/>
          </a:p>
          <a:p>
            <a:pPr marL="0" indent="0" algn="just">
              <a:buNone/>
            </a:pPr>
            <a:endParaRPr lang="en-ZA" dirty="0"/>
          </a:p>
          <a:p>
            <a:pPr marL="0" indent="0" algn="just">
              <a:buNone/>
            </a:pPr>
            <a:endParaRPr lang="en-ZA" dirty="0"/>
          </a:p>
          <a:p>
            <a:pPr marL="0" indent="0" algn="just">
              <a:buNone/>
            </a:pPr>
            <a:r>
              <a:rPr lang="en-ZA" dirty="0"/>
              <a:t>*</a:t>
            </a:r>
            <a:r>
              <a:rPr lang="en-ZA" sz="1000" dirty="0"/>
              <a:t>SABS Volume 1 / Issue 1/ October 2018</a:t>
            </a:r>
            <a:endParaRPr lang="en-GB" sz="1000" dirty="0"/>
          </a:p>
          <a:p>
            <a:pPr marL="457200" indent="-457200">
              <a:buFont typeface="Arial" panose="020B0604020202020204" pitchFamily="34" charset="0"/>
              <a:buChar char="•"/>
            </a:pPr>
            <a:endParaRPr lang="en-ZA" dirty="0"/>
          </a:p>
        </p:txBody>
      </p:sp>
    </p:spTree>
    <p:extLst>
      <p:ext uri="{BB962C8B-B14F-4D97-AF65-F5344CB8AC3E}">
        <p14:creationId xmlns:p14="http://schemas.microsoft.com/office/powerpoint/2010/main" val="370031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GB" dirty="0"/>
          </a:p>
        </p:txBody>
      </p:sp>
      <p:sp>
        <p:nvSpPr>
          <p:cNvPr id="2" name="Title 1"/>
          <p:cNvSpPr>
            <a:spLocks noGrp="1"/>
          </p:cNvSpPr>
          <p:nvPr>
            <p:ph type="title" idx="4294967295"/>
          </p:nvPr>
        </p:nvSpPr>
        <p:spPr>
          <a:xfrm>
            <a:off x="838200" y="1709738"/>
            <a:ext cx="9572345" cy="2852737"/>
          </a:xfrm>
        </p:spPr>
        <p:txBody>
          <a:bodyPr>
            <a:normAutofit/>
          </a:bodyPr>
          <a:lstStyle/>
          <a:p>
            <a:pPr algn="ctr"/>
            <a:r>
              <a:rPr lang="en-GB" sz="5400" b="1" dirty="0">
                <a:latin typeface="Arial" panose="020B0604020202020204" pitchFamily="34" charset="0"/>
                <a:cs typeface="Arial" panose="020B0604020202020204" pitchFamily="34" charset="0"/>
              </a:rPr>
              <a:t>Water Services Act (1997)</a:t>
            </a:r>
            <a:endParaRPr lang="en-ZA"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4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ZA" dirty="0"/>
              <a:t>Background of the WSA-1997</a:t>
            </a:r>
            <a:endParaRPr lang="en-GB" dirty="0"/>
          </a:p>
        </p:txBody>
      </p:sp>
      <p:sp>
        <p:nvSpPr>
          <p:cNvPr id="3" name="Content Placeholder 2"/>
          <p:cNvSpPr>
            <a:spLocks noGrp="1"/>
          </p:cNvSpPr>
          <p:nvPr>
            <p:ph idx="1"/>
          </p:nvPr>
        </p:nvSpPr>
        <p:spPr>
          <a:xfrm>
            <a:off x="569934" y="1093025"/>
            <a:ext cx="9840611" cy="5083938"/>
          </a:xfrm>
          <a:ln>
            <a:solidFill>
              <a:schemeClr val="bg1"/>
            </a:solidFill>
          </a:ln>
        </p:spPr>
        <p:txBody>
          <a:bodyPr>
            <a:noAutofit/>
          </a:bodyPr>
          <a:lstStyle/>
          <a:p>
            <a:r>
              <a:rPr lang="en-ZA" b="1" dirty="0"/>
              <a:t>Water Services Act (Act 108 of 1997) </a:t>
            </a:r>
          </a:p>
          <a:p>
            <a:pPr lvl="1"/>
            <a:r>
              <a:rPr lang="en-ZA" sz="2400" dirty="0"/>
              <a:t>Main objectives – providing for the right of access to basic water supply and sanitation necessary to secure sufficient water and an environment not harmful to human health and well-being</a:t>
            </a:r>
          </a:p>
          <a:p>
            <a:pPr lvl="1"/>
            <a:r>
              <a:rPr lang="en-ZA" sz="2400" dirty="0"/>
              <a:t>It establishes the institutional arrangements for water services provision</a:t>
            </a:r>
          </a:p>
          <a:p>
            <a:pPr lvl="1"/>
            <a:r>
              <a:rPr lang="en-ZA" sz="2400" dirty="0"/>
              <a:t>Sets out the responsibilities for each of the institutions</a:t>
            </a:r>
          </a:p>
          <a:p>
            <a:pPr lvl="1"/>
            <a:r>
              <a:rPr lang="en-GB" sz="2400" dirty="0"/>
              <a:t>Sets the “</a:t>
            </a:r>
            <a:r>
              <a:rPr lang="en-GB" sz="2400" i="1" dirty="0"/>
              <a:t>right to basic </a:t>
            </a:r>
            <a:r>
              <a:rPr lang="en-GB" sz="2400" i="1" dirty="0" smtClean="0"/>
              <a:t>sanitation</a:t>
            </a:r>
            <a:r>
              <a:rPr lang="en-GB" sz="2400" dirty="0" smtClean="0"/>
              <a:t>”</a:t>
            </a:r>
            <a:endParaRPr lang="en-ZA" sz="2400" dirty="0"/>
          </a:p>
          <a:p>
            <a:endParaRPr lang="en-GB" sz="2800" dirty="0"/>
          </a:p>
          <a:p>
            <a:pPr>
              <a:buFont typeface="Wingdings" panose="05000000000000000000" pitchFamily="2" charset="2"/>
              <a:buChar char="§"/>
            </a:pPr>
            <a:endParaRPr lang="en-ZA" sz="2800" dirty="0"/>
          </a:p>
        </p:txBody>
      </p:sp>
    </p:spTree>
    <p:extLst>
      <p:ext uri="{BB962C8B-B14F-4D97-AF65-F5344CB8AC3E}">
        <p14:creationId xmlns:p14="http://schemas.microsoft.com/office/powerpoint/2010/main" val="416631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ZA" dirty="0"/>
              <a:t>Right of access to basic water supply and basic sanitation</a:t>
            </a:r>
            <a:endParaRPr lang="en-GB" dirty="0"/>
          </a:p>
        </p:txBody>
      </p:sp>
      <p:sp>
        <p:nvSpPr>
          <p:cNvPr id="3" name="Content Placeholder 2"/>
          <p:cNvSpPr>
            <a:spLocks noGrp="1"/>
          </p:cNvSpPr>
          <p:nvPr>
            <p:ph idx="1"/>
          </p:nvPr>
        </p:nvSpPr>
        <p:spPr>
          <a:xfrm>
            <a:off x="751115" y="1408711"/>
            <a:ext cx="9572345" cy="5083938"/>
          </a:xfrm>
        </p:spPr>
        <p:txBody>
          <a:bodyPr/>
          <a:lstStyle/>
          <a:p>
            <a:pPr>
              <a:buFont typeface="Arial" panose="020B0604020202020204" pitchFamily="34" charset="0"/>
              <a:buChar char="•"/>
            </a:pPr>
            <a:r>
              <a:rPr lang="en-ZA" i="1" dirty="0">
                <a:solidFill>
                  <a:srgbClr val="FF0000"/>
                </a:solidFill>
              </a:rPr>
              <a:t>“</a:t>
            </a:r>
            <a:r>
              <a:rPr lang="en-ZA" sz="2800" b="1" i="1" dirty="0">
                <a:solidFill>
                  <a:srgbClr val="FF0000"/>
                </a:solidFill>
              </a:rPr>
              <a:t>Everyone has a right of access to basic water supply and basic </a:t>
            </a:r>
            <a:r>
              <a:rPr lang="en-ZA" sz="2800" b="1" i="1" dirty="0" smtClean="0">
                <a:solidFill>
                  <a:srgbClr val="FF0000"/>
                </a:solidFill>
              </a:rPr>
              <a:t>sanitation</a:t>
            </a:r>
            <a:endParaRPr lang="en-ZA" sz="2800" b="1" i="1" dirty="0">
              <a:solidFill>
                <a:srgbClr val="FF0000"/>
              </a:solidFill>
            </a:endParaRPr>
          </a:p>
          <a:p>
            <a:pPr>
              <a:buFont typeface="Arial" panose="020B0604020202020204" pitchFamily="34" charset="0"/>
              <a:buChar char="•"/>
            </a:pPr>
            <a:r>
              <a:rPr lang="en-ZA" sz="2800" b="1" i="1" dirty="0">
                <a:solidFill>
                  <a:srgbClr val="FF0000"/>
                </a:solidFill>
              </a:rPr>
              <a:t>Every water services institution must take reasonable measures to realise these </a:t>
            </a:r>
            <a:r>
              <a:rPr lang="en-GB" sz="2800" b="1" i="1" dirty="0" smtClean="0">
                <a:solidFill>
                  <a:srgbClr val="FF0000"/>
                </a:solidFill>
              </a:rPr>
              <a:t>rights </a:t>
            </a:r>
            <a:endParaRPr lang="en-GB" sz="2800" b="1" i="1" dirty="0">
              <a:solidFill>
                <a:srgbClr val="FF0000"/>
              </a:solidFill>
            </a:endParaRPr>
          </a:p>
          <a:p>
            <a:pPr>
              <a:buFont typeface="Arial" panose="020B0604020202020204" pitchFamily="34" charset="0"/>
              <a:buChar char="•"/>
            </a:pPr>
            <a:r>
              <a:rPr lang="en-ZA" sz="2800" b="1" i="1" dirty="0">
                <a:solidFill>
                  <a:srgbClr val="FF0000"/>
                </a:solidFill>
              </a:rPr>
              <a:t>Every water services authority must, in its water services development </a:t>
            </a:r>
            <a:r>
              <a:rPr lang="en-ZA" sz="2800" b="1" i="1" dirty="0" smtClean="0">
                <a:solidFill>
                  <a:srgbClr val="FF0000"/>
                </a:solidFill>
              </a:rPr>
              <a:t>plan, </a:t>
            </a:r>
            <a:r>
              <a:rPr lang="en-ZA" sz="2800" b="1" i="1" dirty="0">
                <a:solidFill>
                  <a:srgbClr val="FF0000"/>
                </a:solidFill>
              </a:rPr>
              <a:t>provide for measures to realise these </a:t>
            </a:r>
            <a:r>
              <a:rPr lang="en-ZA" sz="2800" b="1" i="1" dirty="0" smtClean="0">
                <a:solidFill>
                  <a:srgbClr val="FF0000"/>
                </a:solidFill>
              </a:rPr>
              <a:t>rights</a:t>
            </a:r>
            <a:endParaRPr lang="en-ZA" sz="2800" b="1" i="1" dirty="0">
              <a:solidFill>
                <a:srgbClr val="FF0000"/>
              </a:solidFill>
            </a:endParaRPr>
          </a:p>
          <a:p>
            <a:pPr>
              <a:buFont typeface="Arial" panose="020B0604020202020204" pitchFamily="34" charset="0"/>
              <a:buChar char="•"/>
            </a:pPr>
            <a:r>
              <a:rPr lang="en-ZA" sz="2800" b="1" i="1" dirty="0">
                <a:solidFill>
                  <a:srgbClr val="FF0000"/>
                </a:solidFill>
              </a:rPr>
              <a:t>The rights mentioned in this section are subject to the limitations contained in this </a:t>
            </a:r>
            <a:r>
              <a:rPr lang="en-GB" sz="2800" b="1" i="1" dirty="0" smtClean="0">
                <a:solidFill>
                  <a:srgbClr val="FF0000"/>
                </a:solidFill>
              </a:rPr>
              <a:t>Act”</a:t>
            </a:r>
            <a:endParaRPr lang="en-GB" sz="2800" b="1" i="1" dirty="0">
              <a:solidFill>
                <a:srgbClr val="FF0000"/>
              </a:solidFill>
            </a:endParaRPr>
          </a:p>
        </p:txBody>
      </p:sp>
    </p:spTree>
    <p:extLst>
      <p:ext uri="{BB962C8B-B14F-4D97-AF65-F5344CB8AC3E}">
        <p14:creationId xmlns:p14="http://schemas.microsoft.com/office/powerpoint/2010/main" val="274114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GB" dirty="0"/>
          </a:p>
        </p:txBody>
      </p:sp>
      <p:sp>
        <p:nvSpPr>
          <p:cNvPr id="2" name="Title 1"/>
          <p:cNvSpPr>
            <a:spLocks noGrp="1"/>
          </p:cNvSpPr>
          <p:nvPr>
            <p:ph type="title" idx="4294967295"/>
          </p:nvPr>
        </p:nvSpPr>
        <p:spPr>
          <a:xfrm>
            <a:off x="742952" y="1981204"/>
            <a:ext cx="10515600" cy="2852737"/>
          </a:xfrm>
        </p:spPr>
        <p:txBody>
          <a:bodyPr>
            <a:normAutofit/>
          </a:bodyPr>
          <a:lstStyle/>
          <a:p>
            <a:pPr algn="ctr"/>
            <a:r>
              <a:rPr lang="en-US" sz="5400" b="1" dirty="0">
                <a:latin typeface="Arial" panose="020B0604020202020204" pitchFamily="34" charset="0"/>
                <a:cs typeface="Arial" panose="020B0604020202020204" pitchFamily="34" charset="0"/>
              </a:rPr>
              <a:t>National Sanitation Policy Framework (2016)</a:t>
            </a:r>
            <a:r>
              <a:rPr lang="en-US" sz="5400" b="1" dirty="0">
                <a:solidFill>
                  <a:prstClr val="black">
                    <a:lumMod val="85000"/>
                    <a:lumOff val="15000"/>
                  </a:prstClr>
                </a:solidFill>
                <a:latin typeface="Arial" panose="020B0604020202020204" pitchFamily="34" charset="0"/>
                <a:cs typeface="Arial" panose="020B0604020202020204" pitchFamily="34" charset="0"/>
              </a:rPr>
              <a:t/>
            </a:r>
            <a:br>
              <a:rPr lang="en-US" sz="5400" b="1" dirty="0">
                <a:solidFill>
                  <a:prstClr val="black">
                    <a:lumMod val="85000"/>
                    <a:lumOff val="15000"/>
                  </a:prstClr>
                </a:solidFill>
                <a:latin typeface="Arial" panose="020B0604020202020204" pitchFamily="34" charset="0"/>
                <a:cs typeface="Arial" panose="020B0604020202020204" pitchFamily="34" charset="0"/>
              </a:rPr>
            </a:br>
            <a:endParaRPr lang="en-ZA"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8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ZA" dirty="0"/>
              <a:t>National Sanitation policy </a:t>
            </a:r>
            <a:r>
              <a:rPr lang="en-ZA" dirty="0" smtClean="0"/>
              <a:t>Frame- </a:t>
            </a:r>
            <a:r>
              <a:rPr lang="en-ZA" dirty="0"/>
              <a:t>Work </a:t>
            </a:r>
            <a:endParaRPr lang="en-GB" dirty="0"/>
          </a:p>
        </p:txBody>
      </p:sp>
      <p:sp>
        <p:nvSpPr>
          <p:cNvPr id="3" name="Content Placeholder 2"/>
          <p:cNvSpPr>
            <a:spLocks noGrp="1"/>
          </p:cNvSpPr>
          <p:nvPr>
            <p:ph idx="1"/>
          </p:nvPr>
        </p:nvSpPr>
        <p:spPr/>
        <p:txBody>
          <a:bodyPr>
            <a:normAutofit/>
          </a:bodyPr>
          <a:lstStyle/>
          <a:p>
            <a:pPr marL="0" indent="0">
              <a:buNone/>
            </a:pPr>
            <a:r>
              <a:rPr lang="en-US" b="1" dirty="0"/>
              <a:t>Vision of the National Sanitation policy </a:t>
            </a:r>
            <a:r>
              <a:rPr lang="en-US" b="1" dirty="0" smtClean="0"/>
              <a:t>framework </a:t>
            </a:r>
            <a:endParaRPr lang="en-US" b="1" dirty="0"/>
          </a:p>
          <a:p>
            <a:pPr marL="0" indent="0">
              <a:buNone/>
            </a:pPr>
            <a:r>
              <a:rPr lang="en-US" sz="2000" b="1" i="1" dirty="0">
                <a:solidFill>
                  <a:srgbClr val="FF0000"/>
                </a:solidFill>
              </a:rPr>
              <a:t>Sanitation services in South Africa contribute significantly to public health and are hygienic, equitable, sustainable and efficient for all </a:t>
            </a:r>
            <a:r>
              <a:rPr lang="en-US" sz="2000" b="1" i="1" dirty="0" smtClean="0">
                <a:solidFill>
                  <a:srgbClr val="FF0000"/>
                </a:solidFill>
              </a:rPr>
              <a:t>people</a:t>
            </a:r>
            <a:endParaRPr lang="en-US" sz="2000" b="1" i="1" dirty="0">
              <a:solidFill>
                <a:srgbClr val="FF0000"/>
              </a:solidFill>
            </a:endParaRPr>
          </a:p>
          <a:p>
            <a:pPr marL="0" indent="0">
              <a:buNone/>
            </a:pPr>
            <a:r>
              <a:rPr lang="en-US" b="1" dirty="0">
                <a:solidFill>
                  <a:schemeClr val="tx1"/>
                </a:solidFill>
                <a:latin typeface="Arial" panose="020B0604020202020204" pitchFamily="34" charset="0"/>
                <a:cs typeface="Arial" panose="020B0604020202020204" pitchFamily="34" charset="0"/>
              </a:rPr>
              <a:t>The focus of the National  Sanitation Policy 2016 is to ensure and strengthen</a:t>
            </a:r>
            <a:r>
              <a:rPr lang="en-US" dirty="0">
                <a:solidFill>
                  <a:schemeClr val="tx1"/>
                </a:solidFill>
                <a:latin typeface="Arial" panose="020B0604020202020204" pitchFamily="34" charset="0"/>
                <a:cs typeface="Arial" panose="020B0604020202020204" pitchFamily="34" charset="0"/>
              </a:rPr>
              <a:t>:</a:t>
            </a:r>
          </a:p>
          <a:p>
            <a:r>
              <a:rPr lang="en-US" sz="2000" dirty="0">
                <a:solidFill>
                  <a:schemeClr val="tx1"/>
                </a:solidFill>
                <a:latin typeface="Arial" panose="020B0604020202020204" pitchFamily="34" charset="0"/>
                <a:cs typeface="Arial" panose="020B0604020202020204" pitchFamily="34" charset="0"/>
              </a:rPr>
              <a:t>Integrated sanitation </a:t>
            </a:r>
            <a:r>
              <a:rPr lang="en-US" sz="2000" dirty="0" smtClean="0">
                <a:solidFill>
                  <a:schemeClr val="tx1"/>
                </a:solidFill>
                <a:latin typeface="Arial" panose="020B0604020202020204" pitchFamily="34" charset="0"/>
                <a:cs typeface="Arial" panose="020B0604020202020204" pitchFamily="34" charset="0"/>
              </a:rPr>
              <a:t>services</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Institutional arrangements for sanitation </a:t>
            </a:r>
            <a:r>
              <a:rPr lang="en-US" sz="2000" dirty="0" smtClean="0">
                <a:solidFill>
                  <a:schemeClr val="tx1"/>
                </a:solidFill>
                <a:latin typeface="Arial" panose="020B0604020202020204" pitchFamily="34" charset="0"/>
                <a:cs typeface="Arial" panose="020B0604020202020204" pitchFamily="34" charset="0"/>
              </a:rPr>
              <a:t>services</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Participation in sanitation </a:t>
            </a:r>
            <a:r>
              <a:rPr lang="en-US" sz="2000" dirty="0" smtClean="0">
                <a:solidFill>
                  <a:schemeClr val="tx1"/>
                </a:solidFill>
                <a:latin typeface="Arial" panose="020B0604020202020204" pitchFamily="34" charset="0"/>
                <a:cs typeface="Arial" panose="020B0604020202020204" pitchFamily="34" charset="0"/>
              </a:rPr>
              <a:t>services</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Capacity and resources for sanitation services </a:t>
            </a:r>
            <a:r>
              <a:rPr lang="en-US" sz="2000" dirty="0" smtClean="0">
                <a:solidFill>
                  <a:schemeClr val="tx1"/>
                </a:solidFill>
                <a:latin typeface="Arial" panose="020B0604020202020204" pitchFamily="34" charset="0"/>
                <a:cs typeface="Arial" panose="020B0604020202020204" pitchFamily="34" charset="0"/>
              </a:rPr>
              <a:t>delivery</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Financial effectiveness and efficient sanitation </a:t>
            </a:r>
            <a:r>
              <a:rPr lang="en-US" sz="2000" dirty="0" smtClean="0">
                <a:solidFill>
                  <a:schemeClr val="tx1"/>
                </a:solidFill>
                <a:latin typeface="Arial" panose="020B0604020202020204" pitchFamily="34" charset="0"/>
                <a:cs typeface="Arial" panose="020B0604020202020204" pitchFamily="34" charset="0"/>
              </a:rPr>
              <a:t>services</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Sustainable sanitation provision in the </a:t>
            </a:r>
            <a:r>
              <a:rPr lang="en-US" sz="2000" dirty="0" smtClean="0">
                <a:solidFill>
                  <a:schemeClr val="tx1"/>
                </a:solidFill>
                <a:latin typeface="Arial" panose="020B0604020202020204" pitchFamily="34" charset="0"/>
                <a:cs typeface="Arial" panose="020B0604020202020204" pitchFamily="34" charset="0"/>
              </a:rPr>
              <a:t>country</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Regulation of sanitation services</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8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28</a:t>
            </a:fld>
            <a:endParaRPr lang="en-ZA" dirty="0"/>
          </a:p>
        </p:txBody>
      </p:sp>
      <p:sp>
        <p:nvSpPr>
          <p:cNvPr id="4" name="Content Placeholder 3"/>
          <p:cNvSpPr>
            <a:spLocks noGrp="1"/>
          </p:cNvSpPr>
          <p:nvPr>
            <p:ph idx="1"/>
          </p:nvPr>
        </p:nvSpPr>
        <p:spPr/>
        <p:txBody>
          <a:bodyPr/>
          <a:lstStyle/>
          <a:p>
            <a:pPr marL="0" indent="0">
              <a:buNone/>
            </a:pPr>
            <a:r>
              <a:rPr lang="en-US" b="1" u="sng" dirty="0">
                <a:solidFill>
                  <a:srgbClr val="FF0000"/>
                </a:solidFill>
              </a:rPr>
              <a:t>It is not all about flushing</a:t>
            </a:r>
          </a:p>
          <a:p>
            <a:pPr algn="just"/>
            <a:r>
              <a:rPr lang="en-US" sz="2000" dirty="0"/>
              <a:t>“</a:t>
            </a:r>
            <a:r>
              <a:rPr lang="en-US" sz="2000" i="1" dirty="0"/>
              <a:t>We must introduce new technologies that appreciate that water is a scarce resource and as such provide solutions to dispose of effluent via alternative methods. It’s not all about </a:t>
            </a:r>
            <a:r>
              <a:rPr lang="en-US" sz="2000" i="1" dirty="0" smtClean="0"/>
              <a:t>flushing…...We </a:t>
            </a:r>
            <a:r>
              <a:rPr lang="en-US" sz="2000" i="1" dirty="0"/>
              <a:t>must begin by challenging the property development sector through regulation and licensing requirements to invest itself in developing properties less reliant on water for sanitation in order to ensure we introduce the alternative solutions to </a:t>
            </a:r>
            <a:r>
              <a:rPr lang="en-US" sz="2000" i="1" dirty="0" smtClean="0"/>
              <a:t>low-, middle- </a:t>
            </a:r>
            <a:r>
              <a:rPr lang="en-US" sz="2000" i="1" dirty="0"/>
              <a:t>and </a:t>
            </a:r>
            <a:r>
              <a:rPr lang="en-US" sz="2000" i="1" dirty="0" smtClean="0"/>
              <a:t>high-income </a:t>
            </a:r>
            <a:r>
              <a:rPr lang="en-US" sz="2000" i="1" dirty="0"/>
              <a:t>areas</a:t>
            </a:r>
            <a:r>
              <a:rPr lang="en-US" sz="2000" dirty="0"/>
              <a:t>” </a:t>
            </a:r>
            <a:r>
              <a:rPr lang="en-US" sz="2000" dirty="0" smtClean="0"/>
              <a:t>(Previous Minister of Water and Sanitation </a:t>
            </a:r>
            <a:r>
              <a:rPr lang="en-US" sz="2000" dirty="0"/>
              <a:t>Ms. Nomvula </a:t>
            </a:r>
            <a:r>
              <a:rPr lang="en-US" sz="2000" dirty="0" smtClean="0"/>
              <a:t>Mokonyane, 2016)</a:t>
            </a:r>
            <a:endParaRPr lang="en-US" sz="2000" dirty="0"/>
          </a:p>
          <a:p>
            <a:r>
              <a:rPr lang="en-US" sz="2000" dirty="0"/>
              <a:t>Sanitation is one of the basic necessities, which contributes to human dignity and quality of life and is an essential </a:t>
            </a:r>
            <a:r>
              <a:rPr lang="en-US" sz="2000" dirty="0" smtClean="0"/>
              <a:t>prerequisite </a:t>
            </a:r>
            <a:r>
              <a:rPr lang="en-US" sz="2000" dirty="0"/>
              <a:t>for success in the fight against poverty, hunger, child deaths, gender inequality and empowerment.</a:t>
            </a:r>
          </a:p>
          <a:p>
            <a:endParaRPr lang="en-GB" dirty="0"/>
          </a:p>
        </p:txBody>
      </p:sp>
    </p:spTree>
    <p:extLst>
      <p:ext uri="{BB962C8B-B14F-4D97-AF65-F5344CB8AC3E}">
        <p14:creationId xmlns:p14="http://schemas.microsoft.com/office/powerpoint/2010/main" val="385525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dirty="0"/>
          </a:p>
        </p:txBody>
      </p:sp>
      <p:sp>
        <p:nvSpPr>
          <p:cNvPr id="2" name="Title 1"/>
          <p:cNvSpPr>
            <a:spLocks noGrp="1"/>
          </p:cNvSpPr>
          <p:nvPr>
            <p:ph type="title" idx="4294967295"/>
          </p:nvPr>
        </p:nvSpPr>
        <p:spPr>
          <a:xfrm>
            <a:off x="514354" y="1981204"/>
            <a:ext cx="10515600" cy="2852737"/>
          </a:xfrm>
        </p:spPr>
        <p:txBody>
          <a:bodyPr>
            <a:normAutofit/>
          </a:bodyPr>
          <a:lstStyle/>
          <a:p>
            <a:pPr algn="ctr"/>
            <a:r>
              <a:rPr lang="en-US" sz="5400" b="1" dirty="0">
                <a:solidFill>
                  <a:prstClr val="black">
                    <a:lumMod val="85000"/>
                    <a:lumOff val="15000"/>
                  </a:prstClr>
                </a:solidFill>
                <a:latin typeface="Arial" panose="020B0604020202020204" pitchFamily="34" charset="0"/>
                <a:cs typeface="Arial" panose="020B0604020202020204" pitchFamily="34" charset="0"/>
              </a:rPr>
              <a:t>National Water &amp; Sanitation  masterplan (2018)</a:t>
            </a:r>
            <a:br>
              <a:rPr lang="en-US" sz="5400" b="1" dirty="0">
                <a:solidFill>
                  <a:prstClr val="black">
                    <a:lumMod val="85000"/>
                    <a:lumOff val="15000"/>
                  </a:prstClr>
                </a:solidFill>
                <a:latin typeface="Arial" panose="020B0604020202020204" pitchFamily="34" charset="0"/>
                <a:cs typeface="Arial" panose="020B0604020202020204" pitchFamily="34" charset="0"/>
              </a:rPr>
            </a:br>
            <a:endParaRPr lang="en-ZA" sz="5400" b="1" dirty="0">
              <a:latin typeface="Arial" panose="020B0604020202020204" pitchFamily="34" charset="0"/>
              <a:cs typeface="Arial" panose="020B0604020202020204" pitchFamily="34" charset="0"/>
            </a:endParaRPr>
          </a:p>
        </p:txBody>
      </p:sp>
      <p:sp>
        <p:nvSpPr>
          <p:cNvPr id="3" name="TextBox 2"/>
          <p:cNvSpPr txBox="1"/>
          <p:nvPr/>
        </p:nvSpPr>
        <p:spPr>
          <a:xfrm>
            <a:off x="2749463" y="4443901"/>
            <a:ext cx="6338169" cy="584775"/>
          </a:xfrm>
          <a:prstGeom prst="rect">
            <a:avLst/>
          </a:prstGeom>
          <a:noFill/>
        </p:spPr>
        <p:txBody>
          <a:bodyPr wrap="square" rtlCol="0">
            <a:spAutoFit/>
          </a:bodyPr>
          <a:lstStyle/>
          <a:p>
            <a:r>
              <a:rPr lang="en-ZA" sz="3200" b="1" dirty="0">
                <a:solidFill>
                  <a:srgbClr val="FF0000"/>
                </a:solidFill>
              </a:rPr>
              <a:t>“Water is Life, Sanitation is </a:t>
            </a:r>
            <a:r>
              <a:rPr lang="en-ZA" sz="3200" b="1" dirty="0" smtClean="0">
                <a:solidFill>
                  <a:srgbClr val="FF0000"/>
                </a:solidFill>
              </a:rPr>
              <a:t>Dignity</a:t>
            </a:r>
            <a:r>
              <a:rPr lang="en-ZA" sz="3200" b="1" dirty="0">
                <a:solidFill>
                  <a:srgbClr val="FF0000"/>
                </a:solidFill>
              </a:rPr>
              <a:t>”</a:t>
            </a:r>
            <a:endParaRPr lang="en-ZA" sz="3200" dirty="0">
              <a:solidFill>
                <a:srgbClr val="FF0000"/>
              </a:solidFill>
            </a:endParaRPr>
          </a:p>
        </p:txBody>
      </p:sp>
    </p:spTree>
    <p:extLst>
      <p:ext uri="{BB962C8B-B14F-4D97-AF65-F5344CB8AC3E}">
        <p14:creationId xmlns:p14="http://schemas.microsoft.com/office/powerpoint/2010/main" val="39536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Arial" panose="020B0604020202020204" pitchFamily="34" charset="0"/>
                <a:cs typeface="Arial" panose="020B0604020202020204" pitchFamily="34" charset="0"/>
              </a:rPr>
              <a:t>Current state of Water and Sanitation</a:t>
            </a:r>
          </a:p>
        </p:txBody>
      </p:sp>
      <p:sp>
        <p:nvSpPr>
          <p:cNvPr id="3" name="Subtitle 2"/>
          <p:cNvSpPr>
            <a:spLocks noGrp="1"/>
          </p:cNvSpPr>
          <p:nvPr>
            <p:ph type="subTitle" idx="1"/>
          </p:nvPr>
        </p:nvSpPr>
        <p:spPr/>
        <p:txBody>
          <a:bodyPr>
            <a:normAutofit/>
          </a:bodyPr>
          <a:lstStyle/>
          <a:p>
            <a:r>
              <a:rPr lang="en-GB" sz="4000" b="1" dirty="0"/>
              <a:t>South Africa and the World</a:t>
            </a:r>
          </a:p>
        </p:txBody>
      </p:sp>
    </p:spTree>
    <p:extLst>
      <p:ext uri="{BB962C8B-B14F-4D97-AF65-F5344CB8AC3E}">
        <p14:creationId xmlns:p14="http://schemas.microsoft.com/office/powerpoint/2010/main" val="212663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ZA" dirty="0"/>
              <a:t>Water is Life, Sanitation is dignity</a:t>
            </a:r>
            <a:endParaRPr lang="en-GB" dirty="0"/>
          </a:p>
        </p:txBody>
      </p:sp>
      <p:sp>
        <p:nvSpPr>
          <p:cNvPr id="3" name="Content Placeholder 2"/>
          <p:cNvSpPr>
            <a:spLocks noGrp="1"/>
          </p:cNvSpPr>
          <p:nvPr>
            <p:ph idx="1"/>
          </p:nvPr>
        </p:nvSpPr>
        <p:spPr>
          <a:xfrm>
            <a:off x="838200" y="1367345"/>
            <a:ext cx="9572345" cy="5083938"/>
          </a:xfrm>
        </p:spPr>
        <p:txBody>
          <a:bodyPr>
            <a:normAutofit/>
          </a:bodyPr>
          <a:lstStyle/>
          <a:p>
            <a:pPr marL="0" indent="0">
              <a:buNone/>
            </a:pPr>
            <a:r>
              <a:rPr lang="en-ZA" dirty="0">
                <a:solidFill>
                  <a:schemeClr val="tx1"/>
                </a:solidFill>
                <a:latin typeface="Arial" panose="020B0604020202020204" pitchFamily="34" charset="0"/>
                <a:cs typeface="Arial" panose="020B0604020202020204" pitchFamily="34" charset="0"/>
              </a:rPr>
              <a:t>The National Water &amp; Sanitation Masterplan is based on 5 key objectives that define the </a:t>
            </a:r>
            <a:r>
              <a:rPr lang="en-ZA" b="1" dirty="0">
                <a:solidFill>
                  <a:schemeClr val="tx1"/>
                </a:solidFill>
                <a:latin typeface="Arial" panose="020B0604020202020204" pitchFamily="34" charset="0"/>
                <a:cs typeface="Arial" panose="020B0604020202020204" pitchFamily="34" charset="0"/>
              </a:rPr>
              <a:t>“New Normal” </a:t>
            </a:r>
            <a:r>
              <a:rPr lang="en-ZA" dirty="0">
                <a:solidFill>
                  <a:schemeClr val="tx1"/>
                </a:solidFill>
                <a:latin typeface="Arial" panose="020B0604020202020204" pitchFamily="34" charset="0"/>
                <a:cs typeface="Arial" panose="020B0604020202020204" pitchFamily="34" charset="0"/>
              </a:rPr>
              <a:t>for Water &amp; Sanitation management in SA:</a:t>
            </a:r>
          </a:p>
          <a:p>
            <a:pPr marL="342900" lvl="5" indent="-342900">
              <a:lnSpc>
                <a:spcPct val="150000"/>
              </a:lnSpc>
            </a:pPr>
            <a:r>
              <a:rPr lang="en-ZA" sz="2000" dirty="0">
                <a:solidFill>
                  <a:schemeClr val="tx1"/>
                </a:solidFill>
                <a:latin typeface="Arial" panose="020B0604020202020204" pitchFamily="34" charset="0"/>
                <a:cs typeface="Arial" panose="020B0604020202020204" pitchFamily="34" charset="0"/>
              </a:rPr>
              <a:t>Resilient &amp; fit-for-use water supply </a:t>
            </a:r>
          </a:p>
          <a:p>
            <a:pPr marL="342900" lvl="5" indent="-342900">
              <a:lnSpc>
                <a:spcPct val="150000"/>
              </a:lnSpc>
            </a:pPr>
            <a:r>
              <a:rPr lang="en-ZA" sz="2000" dirty="0">
                <a:solidFill>
                  <a:schemeClr val="tx1"/>
                </a:solidFill>
                <a:latin typeface="Arial" panose="020B0604020202020204" pitchFamily="34" charset="0"/>
                <a:cs typeface="Arial" panose="020B0604020202020204" pitchFamily="34" charset="0"/>
              </a:rPr>
              <a:t>Universal water &amp; sanitation provision </a:t>
            </a:r>
          </a:p>
          <a:p>
            <a:pPr marL="342900" lvl="5" indent="-342900">
              <a:lnSpc>
                <a:spcPct val="150000"/>
              </a:lnSpc>
            </a:pPr>
            <a:r>
              <a:rPr lang="en-ZA" sz="2000" dirty="0">
                <a:solidFill>
                  <a:schemeClr val="tx1"/>
                </a:solidFill>
                <a:latin typeface="Arial" panose="020B0604020202020204" pitchFamily="34" charset="0"/>
                <a:cs typeface="Arial" panose="020B0604020202020204" pitchFamily="34" charset="0"/>
              </a:rPr>
              <a:t>Equitable sharing &amp; allocation of water resources </a:t>
            </a:r>
          </a:p>
          <a:p>
            <a:pPr marL="342900" lvl="5" indent="-342900">
              <a:lnSpc>
                <a:spcPct val="150000"/>
              </a:lnSpc>
            </a:pPr>
            <a:r>
              <a:rPr lang="en-ZA" sz="2000" dirty="0">
                <a:solidFill>
                  <a:schemeClr val="tx1"/>
                </a:solidFill>
                <a:latin typeface="Arial" panose="020B0604020202020204" pitchFamily="34" charset="0"/>
                <a:cs typeface="Arial" panose="020B0604020202020204" pitchFamily="34" charset="0"/>
              </a:rPr>
              <a:t>Effective infrastructure management, maintenance &amp; </a:t>
            </a:r>
            <a:r>
              <a:rPr lang="en-ZA" sz="2000" dirty="0" smtClean="0">
                <a:solidFill>
                  <a:schemeClr val="tx1"/>
                </a:solidFill>
                <a:latin typeface="Arial" panose="020B0604020202020204" pitchFamily="34" charset="0"/>
                <a:cs typeface="Arial" panose="020B0604020202020204" pitchFamily="34" charset="0"/>
              </a:rPr>
              <a:t>operation </a:t>
            </a:r>
            <a:endParaRPr lang="en-ZA" sz="2000" dirty="0">
              <a:solidFill>
                <a:schemeClr val="tx1"/>
              </a:solidFill>
              <a:latin typeface="Arial" panose="020B0604020202020204" pitchFamily="34" charset="0"/>
              <a:cs typeface="Arial" panose="020B0604020202020204" pitchFamily="34" charset="0"/>
            </a:endParaRPr>
          </a:p>
          <a:p>
            <a:pPr marL="342900" lvl="5" indent="-342900">
              <a:lnSpc>
                <a:spcPct val="150000"/>
              </a:lnSpc>
            </a:pPr>
            <a:r>
              <a:rPr lang="en-ZA" sz="2000" dirty="0">
                <a:solidFill>
                  <a:schemeClr val="tx1"/>
                </a:solidFill>
                <a:latin typeface="Arial" panose="020B0604020202020204" pitchFamily="34" charset="0"/>
                <a:cs typeface="Arial" panose="020B0604020202020204" pitchFamily="34" charset="0"/>
              </a:rPr>
              <a:t>Reduction in future water demand </a:t>
            </a:r>
          </a:p>
          <a:p>
            <a:endParaRPr lang="en-ZA" dirty="0"/>
          </a:p>
        </p:txBody>
      </p:sp>
    </p:spTree>
    <p:extLst>
      <p:ext uri="{BB962C8B-B14F-4D97-AF65-F5344CB8AC3E}">
        <p14:creationId xmlns:p14="http://schemas.microsoft.com/office/powerpoint/2010/main" val="547258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ZA" dirty="0"/>
              <a:t>Key Challenges identified in the Master plan relating to sanitation: </a:t>
            </a:r>
            <a:endParaRPr lang="en-GB" dirty="0"/>
          </a:p>
        </p:txBody>
      </p:sp>
      <p:sp>
        <p:nvSpPr>
          <p:cNvPr id="3" name="Content Placeholder 2"/>
          <p:cNvSpPr>
            <a:spLocks noGrp="1"/>
          </p:cNvSpPr>
          <p:nvPr>
            <p:ph idx="1"/>
          </p:nvPr>
        </p:nvSpPr>
        <p:spPr/>
        <p:txBody>
          <a:bodyPr>
            <a:normAutofit/>
          </a:bodyPr>
          <a:lstStyle/>
          <a:p>
            <a:pPr algn="just"/>
            <a:r>
              <a:rPr lang="en-US" dirty="0">
                <a:solidFill>
                  <a:schemeClr val="tx1"/>
                </a:solidFill>
                <a:latin typeface="Arial" panose="020B0604020202020204" pitchFamily="34" charset="0"/>
                <a:cs typeface="Arial" panose="020B0604020202020204" pitchFamily="34" charset="0"/>
              </a:rPr>
              <a:t>Waterborne sanitation is unsustainable, need to adopt “water-less” sanitation technology. Pragmatic management of the Free Basic Water policy is </a:t>
            </a:r>
            <a:r>
              <a:rPr lang="en-US" dirty="0" smtClean="0">
                <a:solidFill>
                  <a:schemeClr val="tx1"/>
                </a:solidFill>
                <a:latin typeface="Arial" panose="020B0604020202020204" pitchFamily="34" charset="0"/>
                <a:cs typeface="Arial" panose="020B0604020202020204" pitchFamily="34" charset="0"/>
              </a:rPr>
              <a:t>required </a:t>
            </a:r>
            <a:endParaRPr lang="en-US" dirty="0">
              <a:solidFill>
                <a:schemeClr val="tx1"/>
              </a:solidFill>
              <a:latin typeface="Arial" panose="020B0604020202020204" pitchFamily="34" charset="0"/>
              <a:cs typeface="Arial" panose="020B0604020202020204" pitchFamily="34" charset="0"/>
            </a:endParaRPr>
          </a:p>
          <a:p>
            <a:pPr algn="just"/>
            <a:endParaRPr lang="en-US" dirty="0">
              <a:solidFill>
                <a:schemeClr val="tx1"/>
              </a:solidFill>
              <a:latin typeface="Arial" panose="020B0604020202020204" pitchFamily="34" charset="0"/>
              <a:cs typeface="Arial" panose="020B0604020202020204" pitchFamily="34" charset="0"/>
            </a:endParaRPr>
          </a:p>
          <a:p>
            <a:pPr algn="just"/>
            <a:r>
              <a:rPr lang="en-US" dirty="0">
                <a:solidFill>
                  <a:schemeClr val="tx1"/>
                </a:solidFill>
                <a:latin typeface="Arial" panose="020B0604020202020204" pitchFamily="34" charset="0"/>
                <a:cs typeface="Arial" panose="020B0604020202020204" pitchFamily="34" charset="0"/>
              </a:rPr>
              <a:t>77% of rural households are indigent (</a:t>
            </a:r>
            <a:r>
              <a:rPr lang="en-US" dirty="0" smtClean="0">
                <a:solidFill>
                  <a:schemeClr val="tx1"/>
                </a:solidFill>
                <a:latin typeface="Arial" panose="020B0604020202020204" pitchFamily="34" charset="0"/>
                <a:cs typeface="Arial" panose="020B0604020202020204" pitchFamily="34" charset="0"/>
              </a:rPr>
              <a:t>poverty-stricken) </a:t>
            </a:r>
            <a:r>
              <a:rPr lang="en-US" dirty="0">
                <a:solidFill>
                  <a:schemeClr val="tx1"/>
                </a:solidFill>
                <a:latin typeface="Arial" panose="020B0604020202020204" pitchFamily="34" charset="0"/>
                <a:cs typeface="Arial" panose="020B0604020202020204" pitchFamily="34" charset="0"/>
              </a:rPr>
              <a:t>and therefore entitled to free basic water which is placing a significant strain on municipalities with a low revenue </a:t>
            </a:r>
            <a:r>
              <a:rPr lang="en-US" dirty="0" smtClean="0">
                <a:solidFill>
                  <a:schemeClr val="tx1"/>
                </a:solidFill>
                <a:latin typeface="Arial" panose="020B0604020202020204" pitchFamily="34" charset="0"/>
                <a:cs typeface="Arial" panose="020B0604020202020204" pitchFamily="34" charset="0"/>
              </a:rPr>
              <a:t>base</a:t>
            </a:r>
            <a:endParaRPr lang="en-US" dirty="0">
              <a:solidFill>
                <a:schemeClr val="tx1"/>
              </a:solidFill>
              <a:latin typeface="Arial" panose="020B0604020202020204" pitchFamily="34" charset="0"/>
              <a:cs typeface="Arial" panose="020B0604020202020204" pitchFamily="34" charset="0"/>
            </a:endParaRPr>
          </a:p>
          <a:p>
            <a:pPr algn="just"/>
            <a:endParaRPr lang="en-ZA" dirty="0">
              <a:solidFill>
                <a:schemeClr val="tx1"/>
              </a:solidFill>
              <a:latin typeface="Arial" panose="020B0604020202020204" pitchFamily="34" charset="0"/>
              <a:cs typeface="Arial" panose="020B0604020202020204" pitchFamily="34" charset="0"/>
            </a:endParaRPr>
          </a:p>
          <a:p>
            <a:pPr algn="just"/>
            <a:r>
              <a:rPr lang="en-US" dirty="0">
                <a:solidFill>
                  <a:schemeClr val="tx1"/>
                </a:solidFill>
                <a:latin typeface="Arial" panose="020B0604020202020204" pitchFamily="34" charset="0"/>
                <a:cs typeface="Arial" panose="020B0604020202020204" pitchFamily="34" charset="0"/>
              </a:rPr>
              <a:t>South Africa invests </a:t>
            </a:r>
            <a:r>
              <a:rPr lang="en-US" b="1" dirty="0" smtClean="0">
                <a:solidFill>
                  <a:srgbClr val="FF0000"/>
                </a:solidFill>
                <a:latin typeface="Arial" panose="020B0604020202020204" pitchFamily="34" charset="0"/>
                <a:cs typeface="Arial" panose="020B0604020202020204" pitchFamily="34" charset="0"/>
              </a:rPr>
              <a:t>R42 </a:t>
            </a:r>
            <a:r>
              <a:rPr lang="en-US" b="1" dirty="0">
                <a:solidFill>
                  <a:srgbClr val="FF0000"/>
                </a:solidFill>
                <a:latin typeface="Arial" panose="020B0604020202020204" pitchFamily="34" charset="0"/>
                <a:cs typeface="Arial" panose="020B0604020202020204" pitchFamily="34" charset="0"/>
              </a:rPr>
              <a:t>billion </a:t>
            </a:r>
            <a:r>
              <a:rPr lang="en-US" dirty="0">
                <a:solidFill>
                  <a:schemeClr val="tx1"/>
                </a:solidFill>
                <a:latin typeface="Arial" panose="020B0604020202020204" pitchFamily="34" charset="0"/>
                <a:cs typeface="Arial" panose="020B0604020202020204" pitchFamily="34" charset="0"/>
              </a:rPr>
              <a:t>per year into water infrastructure, and </a:t>
            </a:r>
            <a:r>
              <a:rPr lang="en-US" b="1" dirty="0">
                <a:solidFill>
                  <a:srgbClr val="FF0000"/>
                </a:solidFill>
                <a:latin typeface="Arial" panose="020B0604020202020204" pitchFamily="34" charset="0"/>
                <a:cs typeface="Arial" panose="020B0604020202020204" pitchFamily="34" charset="0"/>
              </a:rPr>
              <a:t>R13 billion </a:t>
            </a:r>
            <a:r>
              <a:rPr lang="en-US" dirty="0">
                <a:solidFill>
                  <a:schemeClr val="tx1"/>
                </a:solidFill>
                <a:latin typeface="Arial" panose="020B0604020202020204" pitchFamily="34" charset="0"/>
                <a:cs typeface="Arial" panose="020B0604020202020204" pitchFamily="34" charset="0"/>
              </a:rPr>
              <a:t>into sanitation. The estimated capital investment requirement is R90 billion per year over the next ten years, which is </a:t>
            </a:r>
            <a:r>
              <a:rPr lang="en-US" dirty="0" smtClean="0">
                <a:solidFill>
                  <a:schemeClr val="tx1"/>
                </a:solidFill>
                <a:latin typeface="Arial" panose="020B0604020202020204" pitchFamily="34" charset="0"/>
                <a:cs typeface="Arial" panose="020B0604020202020204" pitchFamily="34" charset="0"/>
              </a:rPr>
              <a:t>R33 </a:t>
            </a:r>
            <a:r>
              <a:rPr lang="en-US" dirty="0">
                <a:solidFill>
                  <a:schemeClr val="tx1"/>
                </a:solidFill>
                <a:latin typeface="Arial" panose="020B0604020202020204" pitchFamily="34" charset="0"/>
                <a:cs typeface="Arial" panose="020B0604020202020204" pitchFamily="34" charset="0"/>
              </a:rPr>
              <a:t>billion per annum more than the current investment. </a:t>
            </a:r>
          </a:p>
          <a:p>
            <a:pPr algn="just">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89596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9600" b="1" dirty="0">
                <a:latin typeface="Arial" panose="020B0604020202020204" pitchFamily="34" charset="0"/>
                <a:cs typeface="Arial" panose="020B0604020202020204" pitchFamily="34" charset="0"/>
              </a:rPr>
              <a:t>Certification</a:t>
            </a:r>
          </a:p>
        </p:txBody>
      </p:sp>
      <p:sp>
        <p:nvSpPr>
          <p:cNvPr id="2" name="Slide Number Placeholder 1"/>
          <p:cNvSpPr>
            <a:spLocks noGrp="1"/>
          </p:cNvSpPr>
          <p:nvPr>
            <p:ph type="sldNum" sz="quarter" idx="12"/>
          </p:nvPr>
        </p:nvSpPr>
        <p:spPr/>
        <p:txBody>
          <a:bodyPr/>
          <a:lstStyle/>
          <a:p>
            <a:fld id="{3AF06680-C8A7-4B16-9D12-C8E67A63F5D0}" type="slidenum">
              <a:rPr lang="en-ZA" smtClean="0"/>
              <a:t>32</a:t>
            </a:fld>
            <a:endParaRPr lang="en-ZA" dirty="0"/>
          </a:p>
        </p:txBody>
      </p:sp>
    </p:spTree>
    <p:extLst>
      <p:ext uri="{BB962C8B-B14F-4D97-AF65-F5344CB8AC3E}">
        <p14:creationId xmlns:p14="http://schemas.microsoft.com/office/powerpoint/2010/main" val="137747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90871"/>
            <a:ext cx="10515600" cy="4598780"/>
          </a:xfrm>
        </p:spPr>
        <p:txBody>
          <a:bodyPr>
            <a:normAutofit/>
          </a:bodyPr>
          <a:lstStyle/>
          <a:p>
            <a:pPr>
              <a:lnSpc>
                <a:spcPct val="150000"/>
              </a:lnSpc>
              <a:spcBef>
                <a:spcPts val="600"/>
              </a:spcBef>
            </a:pPr>
            <a:r>
              <a:rPr lang="en-US" sz="2200" dirty="0" smtClean="0">
                <a:solidFill>
                  <a:schemeClr val="tx1"/>
                </a:solidFill>
                <a:latin typeface="Arial" panose="020B0604020202020204" pitchFamily="34" charset="0"/>
                <a:cs typeface="Arial" panose="020B0604020202020204" pitchFamily="34" charset="0"/>
              </a:rPr>
              <a:t>A regulatory approach </a:t>
            </a:r>
            <a:r>
              <a:rPr lang="en-US" sz="2200" dirty="0">
                <a:solidFill>
                  <a:schemeClr val="tx1"/>
                </a:solidFill>
                <a:latin typeface="Arial" panose="020B0604020202020204" pitchFamily="34" charset="0"/>
                <a:cs typeface="Arial" panose="020B0604020202020204" pitchFamily="34" charset="0"/>
              </a:rPr>
              <a:t>that </a:t>
            </a:r>
            <a:r>
              <a:rPr lang="en-US" sz="2200" dirty="0" smtClean="0">
                <a:solidFill>
                  <a:schemeClr val="tx1"/>
                </a:solidFill>
                <a:latin typeface="Arial" panose="020B0604020202020204" pitchFamily="34" charset="0"/>
                <a:cs typeface="Arial" panose="020B0604020202020204" pitchFamily="34" charset="0"/>
              </a:rPr>
              <a:t>gained a significant </a:t>
            </a:r>
            <a:r>
              <a:rPr lang="en-US" sz="2200" dirty="0">
                <a:solidFill>
                  <a:schemeClr val="tx1"/>
                </a:solidFill>
                <a:latin typeface="Arial" panose="020B0604020202020204" pitchFamily="34" charset="0"/>
                <a:cs typeface="Arial" panose="020B0604020202020204" pitchFamily="34" charset="0"/>
              </a:rPr>
              <a:t>momentum in South Africa is </a:t>
            </a:r>
            <a:r>
              <a:rPr lang="en-US" sz="2200" dirty="0" smtClean="0">
                <a:solidFill>
                  <a:schemeClr val="tx1"/>
                </a:solidFill>
                <a:latin typeface="Arial" panose="020B0604020202020204" pitchFamily="34" charset="0"/>
                <a:cs typeface="Arial" panose="020B0604020202020204" pitchFamily="34" charset="0"/>
              </a:rPr>
              <a:t>an incentive-based regulation introduced </a:t>
            </a:r>
            <a:r>
              <a:rPr lang="en-US" sz="2200" dirty="0">
                <a:solidFill>
                  <a:schemeClr val="tx1"/>
                </a:solidFill>
                <a:latin typeface="Arial" panose="020B0604020202020204" pitchFamily="34" charset="0"/>
                <a:cs typeface="Arial" panose="020B0604020202020204" pitchFamily="34" charset="0"/>
              </a:rPr>
              <a:t>in September </a:t>
            </a:r>
            <a:r>
              <a:rPr lang="en-US" sz="2200" dirty="0" smtClean="0">
                <a:solidFill>
                  <a:schemeClr val="tx1"/>
                </a:solidFill>
                <a:latin typeface="Arial" panose="020B0604020202020204" pitchFamily="34" charset="0"/>
                <a:cs typeface="Arial" panose="020B0604020202020204" pitchFamily="34" charset="0"/>
              </a:rPr>
              <a:t>2008 by the </a:t>
            </a:r>
            <a:r>
              <a:rPr lang="en-US" sz="2200" dirty="0">
                <a:solidFill>
                  <a:schemeClr val="tx1"/>
                </a:solidFill>
                <a:latin typeface="Arial" panose="020B0604020202020204" pitchFamily="34" charset="0"/>
                <a:cs typeface="Arial" panose="020B0604020202020204" pitchFamily="34" charset="0"/>
              </a:rPr>
              <a:t>Department of Water and Sanitation to encourage continuous progress and to acknowledge excellence in </a:t>
            </a:r>
            <a:r>
              <a:rPr lang="en-US" sz="2200" dirty="0" smtClean="0">
                <a:solidFill>
                  <a:schemeClr val="tx1"/>
                </a:solidFill>
                <a:latin typeface="Arial" panose="020B0604020202020204" pitchFamily="34" charset="0"/>
                <a:cs typeface="Arial" panose="020B0604020202020204" pitchFamily="34" charset="0"/>
              </a:rPr>
              <a:t>two </a:t>
            </a:r>
            <a:r>
              <a:rPr lang="en-US" sz="2200" dirty="0">
                <a:solidFill>
                  <a:schemeClr val="tx1"/>
                </a:solidFill>
                <a:latin typeface="Arial" panose="020B0604020202020204" pitchFamily="34" charset="0"/>
                <a:cs typeface="Arial" panose="020B0604020202020204" pitchFamily="34" charset="0"/>
              </a:rPr>
              <a:t>programmes: </a:t>
            </a:r>
            <a:endParaRPr lang="en-US" sz="2200" dirty="0" smtClean="0">
              <a:solidFill>
                <a:schemeClr val="tx1"/>
              </a:solidFill>
              <a:latin typeface="Arial" panose="020B0604020202020204" pitchFamily="34" charset="0"/>
              <a:cs typeface="Arial" panose="020B0604020202020204" pitchFamily="34" charset="0"/>
            </a:endParaRPr>
          </a:p>
          <a:p>
            <a:pPr marL="800100" lvl="1" indent="-342900">
              <a:lnSpc>
                <a:spcPct val="150000"/>
              </a:lnSpc>
              <a:spcBef>
                <a:spcPts val="600"/>
              </a:spcBef>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Blue </a:t>
            </a:r>
            <a:r>
              <a:rPr lang="en-US" dirty="0">
                <a:solidFill>
                  <a:schemeClr val="tx1"/>
                </a:solidFill>
                <a:latin typeface="Arial" panose="020B0604020202020204" pitchFamily="34" charset="0"/>
                <a:cs typeface="Arial" panose="020B0604020202020204" pitchFamily="34" charset="0"/>
              </a:rPr>
              <a:t>Drop Certification Programme for Drinking Water Quality Management </a:t>
            </a:r>
            <a:r>
              <a:rPr lang="en-US" dirty="0" smtClean="0">
                <a:solidFill>
                  <a:schemeClr val="tx1"/>
                </a:solidFill>
                <a:latin typeface="Arial" panose="020B0604020202020204" pitchFamily="34" charset="0"/>
                <a:cs typeface="Arial" panose="020B0604020202020204" pitchFamily="34" charset="0"/>
              </a:rPr>
              <a:t>Regulation, and</a:t>
            </a:r>
          </a:p>
          <a:p>
            <a:pPr marL="800100" lvl="1" indent="-342900">
              <a:lnSpc>
                <a:spcPct val="150000"/>
              </a:lnSpc>
              <a:spcBef>
                <a:spcPts val="600"/>
              </a:spcBef>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Green </a:t>
            </a:r>
            <a:r>
              <a:rPr lang="en-US" dirty="0">
                <a:solidFill>
                  <a:schemeClr val="tx1"/>
                </a:solidFill>
                <a:latin typeface="Arial" panose="020B0604020202020204" pitchFamily="34" charset="0"/>
                <a:cs typeface="Arial" panose="020B0604020202020204" pitchFamily="34" charset="0"/>
              </a:rPr>
              <a:t>Drop Certification Programme for Wastewater </a:t>
            </a:r>
            <a:r>
              <a:rPr lang="en-US" dirty="0" smtClean="0">
                <a:solidFill>
                  <a:schemeClr val="tx1"/>
                </a:solidFill>
                <a:latin typeface="Arial" panose="020B0604020202020204" pitchFamily="34" charset="0"/>
                <a:cs typeface="Arial" panose="020B0604020202020204" pitchFamily="34" charset="0"/>
              </a:rPr>
              <a:t>Quality Management </a:t>
            </a:r>
            <a:r>
              <a:rPr lang="en-US" dirty="0">
                <a:solidFill>
                  <a:schemeClr val="tx1"/>
                </a:solidFill>
                <a:latin typeface="Arial" panose="020B0604020202020204" pitchFamily="34" charset="0"/>
                <a:cs typeface="Arial" panose="020B0604020202020204" pitchFamily="34" charset="0"/>
              </a:rPr>
              <a:t>Regulation.</a:t>
            </a:r>
          </a:p>
          <a:p>
            <a:pPr marL="342900" indent="-342900">
              <a:lnSpc>
                <a:spcPct val="100000"/>
              </a:lnSpc>
              <a:spcBef>
                <a:spcPts val="600"/>
              </a:spcBef>
              <a:buFont typeface="Arial" panose="020B0604020202020204" pitchFamily="34" charset="0"/>
              <a:buChar char="•"/>
            </a:pPr>
            <a:endParaRPr lang="en-ZA" sz="2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AF06680-C8A7-4B16-9D12-C8E67A63F5D0}" type="slidenum">
              <a:rPr lang="en-ZA" smtClean="0"/>
              <a:t>33</a:t>
            </a:fld>
            <a:endParaRPr lang="en-ZA" dirty="0"/>
          </a:p>
        </p:txBody>
      </p:sp>
    </p:spTree>
    <p:extLst>
      <p:ext uri="{BB962C8B-B14F-4D97-AF65-F5344CB8AC3E}">
        <p14:creationId xmlns:p14="http://schemas.microsoft.com/office/powerpoint/2010/main" val="1907481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3"/>
          </p:nvPr>
        </p:nvSpPr>
        <p:spPr/>
        <p:txBody>
          <a:bodyPr/>
          <a:lstStyle/>
          <a:p>
            <a:r>
              <a:rPr lang="en-ZA" dirty="0"/>
              <a:t>The Blue Drop </a:t>
            </a:r>
            <a:endParaRPr lang="en-GB" dirty="0"/>
          </a:p>
        </p:txBody>
      </p:sp>
      <p:sp>
        <p:nvSpPr>
          <p:cNvPr id="6" name="Content Placeholder 5"/>
          <p:cNvSpPr>
            <a:spLocks noGrp="1"/>
          </p:cNvSpPr>
          <p:nvPr>
            <p:ph idx="1"/>
          </p:nvPr>
        </p:nvSpPr>
        <p:spPr>
          <a:xfrm>
            <a:off x="641927" y="1432390"/>
            <a:ext cx="8190924" cy="5083938"/>
          </a:xfrm>
        </p:spPr>
        <p:txBody>
          <a:bodyPr>
            <a:normAutofit fontScale="77500" lnSpcReduction="20000"/>
          </a:bodyPr>
          <a:lstStyle/>
          <a:p>
            <a:pPr marL="0" indent="0">
              <a:buNone/>
            </a:pPr>
            <a:r>
              <a:rPr lang="en-US" b="1" dirty="0"/>
              <a:t>What is Blue Drop </a:t>
            </a:r>
            <a:r>
              <a:rPr lang="en-US" b="1" dirty="0" smtClean="0"/>
              <a:t>(</a:t>
            </a:r>
            <a:r>
              <a:rPr lang="en-US" b="1" dirty="0"/>
              <a:t>BD</a:t>
            </a:r>
            <a:r>
              <a:rPr lang="en-US" b="1" dirty="0" smtClean="0"/>
              <a:t>)?</a:t>
            </a:r>
            <a:endParaRPr lang="en-US" dirty="0"/>
          </a:p>
          <a:p>
            <a:pPr marL="144000">
              <a:lnSpc>
                <a:spcPct val="120000"/>
              </a:lnSpc>
              <a:spcBef>
                <a:spcPts val="600"/>
              </a:spcBef>
            </a:pPr>
            <a:r>
              <a:rPr lang="en-US" sz="2900" dirty="0"/>
              <a:t>Annual national municipality water audit by the Department of Water &amp; </a:t>
            </a:r>
            <a:r>
              <a:rPr lang="en-US" sz="2900" dirty="0" smtClean="0"/>
              <a:t>Sanitation.</a:t>
            </a:r>
            <a:endParaRPr lang="en-US" sz="2900" dirty="0"/>
          </a:p>
          <a:p>
            <a:pPr marL="171450" indent="-171450">
              <a:lnSpc>
                <a:spcPct val="120000"/>
              </a:lnSpc>
              <a:spcBef>
                <a:spcPts val="600"/>
              </a:spcBef>
            </a:pPr>
            <a:r>
              <a:rPr lang="en-US" sz="2900" dirty="0"/>
              <a:t>This involves auditing of municipal water supply systems based on defined assessment criteria per audit cycle. The assessment criteria include drinking water quality compliance as prescribed through SANS 241.</a:t>
            </a:r>
          </a:p>
          <a:p>
            <a:pPr marL="171450" indent="-171450">
              <a:lnSpc>
                <a:spcPct val="120000"/>
              </a:lnSpc>
              <a:spcBef>
                <a:spcPts val="600"/>
              </a:spcBef>
            </a:pPr>
            <a:r>
              <a:rPr lang="en-US" sz="2900" dirty="0"/>
              <a:t>Status is an award of excellence only to municipalities with score higher than 95%</a:t>
            </a:r>
          </a:p>
          <a:p>
            <a:pPr marL="171450" indent="-171450">
              <a:lnSpc>
                <a:spcPct val="120000"/>
              </a:lnSpc>
              <a:spcBef>
                <a:spcPts val="600"/>
              </a:spcBef>
            </a:pPr>
            <a:r>
              <a:rPr lang="en-US" sz="2900" dirty="0"/>
              <a:t>The BD Certification Programme allows for proactive management and regulation of drinking water quality management based upon legislated norms and standards, as well as international best practice. </a:t>
            </a:r>
          </a:p>
        </p:txBody>
      </p:sp>
      <p:pic>
        <p:nvPicPr>
          <p:cNvPr id="4" name="Picture 2" descr="droplet icon"/>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305" r="19600" b="4380"/>
          <a:stretch/>
        </p:blipFill>
        <p:spPr bwMode="auto">
          <a:xfrm>
            <a:off x="9460523" y="1847056"/>
            <a:ext cx="2256692" cy="242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94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GB" dirty="0"/>
              <a:t>The Green Drop</a:t>
            </a:r>
          </a:p>
        </p:txBody>
      </p:sp>
      <p:sp>
        <p:nvSpPr>
          <p:cNvPr id="3" name="Content Placeholder 2"/>
          <p:cNvSpPr>
            <a:spLocks noGrp="1"/>
          </p:cNvSpPr>
          <p:nvPr>
            <p:ph idx="1"/>
          </p:nvPr>
        </p:nvSpPr>
        <p:spPr>
          <a:xfrm>
            <a:off x="838201" y="1014608"/>
            <a:ext cx="6007099" cy="5426306"/>
          </a:xfrm>
        </p:spPr>
        <p:txBody>
          <a:bodyPr>
            <a:normAutofit lnSpcReduction="10000"/>
          </a:bodyPr>
          <a:lstStyle/>
          <a:p>
            <a:pPr marL="0" indent="0">
              <a:lnSpc>
                <a:spcPct val="150000"/>
              </a:lnSpc>
              <a:buNone/>
            </a:pPr>
            <a:r>
              <a:rPr lang="en-US" sz="2000" b="1" dirty="0"/>
              <a:t>What is Green </a:t>
            </a:r>
            <a:r>
              <a:rPr lang="en-US" sz="2000" b="1" dirty="0" smtClean="0"/>
              <a:t>Drop </a:t>
            </a:r>
            <a:r>
              <a:rPr lang="en-US" sz="2000" b="1" dirty="0"/>
              <a:t>(BD</a:t>
            </a:r>
            <a:r>
              <a:rPr lang="en-US" sz="2000" b="1" dirty="0" smtClean="0"/>
              <a:t>)?</a:t>
            </a:r>
            <a:endParaRPr lang="en-US" sz="2000" dirty="0"/>
          </a:p>
          <a:p>
            <a:pPr>
              <a:lnSpc>
                <a:spcPct val="150000"/>
              </a:lnSpc>
            </a:pPr>
            <a:r>
              <a:rPr lang="en-ZA" sz="2000" dirty="0"/>
              <a:t>The Green Drop Programme aims to sustainably improve the quality of wastewater management in South Africa by identifying and developing the core competencies required to achieve this</a:t>
            </a:r>
          </a:p>
          <a:p>
            <a:pPr>
              <a:lnSpc>
                <a:spcPct val="150000"/>
              </a:lnSpc>
            </a:pPr>
            <a:r>
              <a:rPr lang="en-ZA" sz="2000" dirty="0"/>
              <a:t>Incentive-based mechanism </a:t>
            </a:r>
            <a:r>
              <a:rPr lang="en-ZA" sz="2000" dirty="0" smtClean="0"/>
              <a:t>−  Aims </a:t>
            </a:r>
            <a:r>
              <a:rPr lang="en-ZA" sz="2000" dirty="0"/>
              <a:t>to facilitate compliance with regulatory objectives and standards through motivation and reward rather than direct regulation</a:t>
            </a:r>
          </a:p>
          <a:p>
            <a:pPr>
              <a:lnSpc>
                <a:spcPct val="150000"/>
              </a:lnSpc>
            </a:pPr>
            <a:r>
              <a:rPr lang="en-ZA" sz="2000" dirty="0"/>
              <a:t>Administered by the </a:t>
            </a:r>
            <a:r>
              <a:rPr lang="en-ZA" sz="2000" dirty="0" smtClean="0"/>
              <a:t>Water Services Directorate </a:t>
            </a:r>
            <a:r>
              <a:rPr lang="en-ZA" sz="2000" dirty="0"/>
              <a:t>within DWS (DWA, 2010)</a:t>
            </a:r>
            <a:endParaRPr lang="en-GB" sz="2000" dirty="0"/>
          </a:p>
          <a:p>
            <a:pPr marL="457200" indent="-457200">
              <a:lnSpc>
                <a:spcPct val="150000"/>
              </a:lnSpc>
              <a:buFont typeface="+mj-lt"/>
              <a:buAutoNum type="arabicParenR"/>
            </a:pPr>
            <a:endParaRPr lang="en-GB" sz="1800" dirty="0"/>
          </a:p>
        </p:txBody>
      </p:sp>
      <p:pic>
        <p:nvPicPr>
          <p:cNvPr id="5" name="Picture 4"/>
          <p:cNvPicPr>
            <a:picLocks noChangeAspect="1"/>
          </p:cNvPicPr>
          <p:nvPr/>
        </p:nvPicPr>
        <p:blipFill rotWithShape="1">
          <a:blip r:embed="rId2"/>
          <a:srcRect l="6265" t="3971" r="10408" b="5483"/>
          <a:stretch/>
        </p:blipFill>
        <p:spPr>
          <a:xfrm>
            <a:off x="8526095" y="1423717"/>
            <a:ext cx="1726838" cy="1973533"/>
          </a:xfrm>
          <a:prstGeom prst="rect">
            <a:avLst/>
          </a:prstGeom>
        </p:spPr>
      </p:pic>
      <p:pic>
        <p:nvPicPr>
          <p:cNvPr id="6" name="Picture 5"/>
          <p:cNvPicPr>
            <a:picLocks noChangeAspect="1"/>
          </p:cNvPicPr>
          <p:nvPr/>
        </p:nvPicPr>
        <p:blipFill rotWithShape="1">
          <a:blip r:embed="rId3"/>
          <a:srcRect l="50156" t="32492" r="13633" b="38119"/>
          <a:stretch/>
        </p:blipFill>
        <p:spPr>
          <a:xfrm>
            <a:off x="6753279" y="3708400"/>
            <a:ext cx="5180449" cy="2363894"/>
          </a:xfrm>
          <a:prstGeom prst="rect">
            <a:avLst/>
          </a:prstGeom>
        </p:spPr>
      </p:pic>
    </p:spTree>
    <p:extLst>
      <p:ext uri="{BB962C8B-B14F-4D97-AF65-F5344CB8AC3E}">
        <p14:creationId xmlns:p14="http://schemas.microsoft.com/office/powerpoint/2010/main" val="4271403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ZA" dirty="0"/>
              <a:t>The Brown Drop </a:t>
            </a:r>
          </a:p>
        </p:txBody>
      </p:sp>
      <p:sp>
        <p:nvSpPr>
          <p:cNvPr id="7" name="Content Placeholder 6"/>
          <p:cNvSpPr>
            <a:spLocks noGrp="1"/>
          </p:cNvSpPr>
          <p:nvPr>
            <p:ph idx="1"/>
          </p:nvPr>
        </p:nvSpPr>
        <p:spPr>
          <a:xfrm>
            <a:off x="1122872" y="1093025"/>
            <a:ext cx="9572345" cy="5083938"/>
          </a:xfrm>
        </p:spPr>
        <p:txBody>
          <a:bodyPr>
            <a:normAutofit/>
          </a:bodyPr>
          <a:lstStyle/>
          <a:p>
            <a:pPr>
              <a:lnSpc>
                <a:spcPct val="150000"/>
              </a:lnSpc>
            </a:pPr>
            <a:r>
              <a:rPr lang="en-US" sz="1800" dirty="0"/>
              <a:t>“Brown Drop”  or </a:t>
            </a:r>
            <a:r>
              <a:rPr lang="en-US" sz="1800" b="1" dirty="0"/>
              <a:t>Shit Flow Diagram</a:t>
            </a:r>
            <a:r>
              <a:rPr lang="en-US" sz="1800" dirty="0"/>
              <a:t> </a:t>
            </a:r>
            <a:r>
              <a:rPr lang="en-US" sz="1800" b="1" dirty="0"/>
              <a:t>(SFD) </a:t>
            </a:r>
            <a:r>
              <a:rPr lang="en-US" sz="1800" dirty="0"/>
              <a:t>is a tool to support understanding and communication on excreta ‘flows’ through a city or town; it shows how all excreta generated in a city that are or are not contained as they move from containment to disposal/end-use. </a:t>
            </a:r>
          </a:p>
          <a:p>
            <a:pPr>
              <a:lnSpc>
                <a:spcPct val="150000"/>
              </a:lnSpc>
            </a:pPr>
            <a:r>
              <a:rPr lang="en-US" sz="1800" dirty="0"/>
              <a:t>Brown Drop/SFDs are a useful tool to inform urban sanitation programming, by visualizing the status of urban sanitation services in terms of the ultimate fate of excreta.</a:t>
            </a:r>
          </a:p>
          <a:p>
            <a:pPr>
              <a:lnSpc>
                <a:spcPct val="150000"/>
              </a:lnSpc>
            </a:pPr>
            <a:r>
              <a:rPr lang="en-US" sz="1800" dirty="0"/>
              <a:t> They offer an innovative way to engage city stakeholders from political leaders to sanitation experts and civil society organizations in a coordinated dialogue about excreta management</a:t>
            </a:r>
            <a:r>
              <a:rPr lang="en-US" dirty="0"/>
              <a:t>.</a:t>
            </a:r>
            <a:endParaRPr lang="en-ZA" dirty="0"/>
          </a:p>
        </p:txBody>
      </p:sp>
      <p:pic>
        <p:nvPicPr>
          <p:cNvPr id="1030" name="Picture 6" descr="Image result for poop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212" y="184356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27150" y="5835204"/>
            <a:ext cx="3693062" cy="369332"/>
          </a:xfrm>
          <a:prstGeom prst="rect">
            <a:avLst/>
          </a:prstGeom>
        </p:spPr>
        <p:txBody>
          <a:bodyPr wrap="none">
            <a:spAutoFit/>
          </a:bodyPr>
          <a:lstStyle/>
          <a:p>
            <a:r>
              <a:rPr lang="en-GB" dirty="0">
                <a:hlinkClick r:id="rId3"/>
              </a:rPr>
              <a:t>https://sfd.susana.org/about/the-sfd</a:t>
            </a:r>
            <a:r>
              <a:rPr lang="en-GB" dirty="0"/>
              <a:t> </a:t>
            </a:r>
          </a:p>
        </p:txBody>
      </p:sp>
      <p:sp>
        <p:nvSpPr>
          <p:cNvPr id="4" name="Rectangle 3"/>
          <p:cNvSpPr/>
          <p:nvPr/>
        </p:nvSpPr>
        <p:spPr>
          <a:xfrm>
            <a:off x="647700" y="5786923"/>
            <a:ext cx="6204445" cy="523220"/>
          </a:xfrm>
          <a:prstGeom prst="rect">
            <a:avLst/>
          </a:prstGeom>
        </p:spPr>
        <p:txBody>
          <a:bodyPr wrap="square">
            <a:spAutoFit/>
          </a:bodyPr>
          <a:lstStyle/>
          <a:p>
            <a:r>
              <a:rPr lang="en-GB" sz="1400" dirty="0"/>
              <a:t>Resource: An excreta flow diagram – A Sanitation </a:t>
            </a:r>
            <a:r>
              <a:rPr lang="en-US" sz="1400" dirty="0"/>
              <a:t>Game Changer for South Africa, WRC (2017)</a:t>
            </a:r>
            <a:endParaRPr lang="en-GB" sz="1400" dirty="0"/>
          </a:p>
        </p:txBody>
      </p:sp>
    </p:spTree>
    <p:extLst>
      <p:ext uri="{BB962C8B-B14F-4D97-AF65-F5344CB8AC3E}">
        <p14:creationId xmlns:p14="http://schemas.microsoft.com/office/powerpoint/2010/main" val="22037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anim calcmode="lin" valueType="num">
                                      <p:cBhvr>
                                        <p:cTn id="8" dur="2000" fill="hold"/>
                                        <p:tgtEl>
                                          <p:spTgt spid="1030"/>
                                        </p:tgtEl>
                                        <p:attrNameLst>
                                          <p:attrName>ppt_w</p:attrName>
                                        </p:attrNameLst>
                                      </p:cBhvr>
                                      <p:tavLst>
                                        <p:tav tm="0" fmla="#ppt_w*sin(2.5*pi*$)">
                                          <p:val>
                                            <p:fltVal val="0"/>
                                          </p:val>
                                        </p:tav>
                                        <p:tav tm="100000">
                                          <p:val>
                                            <p:fltVal val="1"/>
                                          </p:val>
                                        </p:tav>
                                      </p:tavLst>
                                    </p:anim>
                                    <p:anim calcmode="lin" valueType="num">
                                      <p:cBhvr>
                                        <p:cTn id="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Example of Poor Fecal Sludge management (FSM)</a:t>
            </a:r>
            <a:endParaRPr lang="en-ZA" dirty="0"/>
          </a:p>
        </p:txBody>
      </p:sp>
      <p:sp>
        <p:nvSpPr>
          <p:cNvPr id="9" name="Slide Number Placeholder 3"/>
          <p:cNvSpPr txBox="1">
            <a:spLocks/>
          </p:cNvSpPr>
          <p:nvPr/>
        </p:nvSpPr>
        <p:spPr>
          <a:xfrm>
            <a:off x="8997548" y="1124294"/>
            <a:ext cx="399503"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DF686B8-C880-FF40-96DC-14FF2413C34E}" type="slidenum">
              <a:rPr lang="en-US">
                <a:solidFill>
                  <a:prstClr val="white"/>
                </a:solidFill>
              </a:rPr>
              <a:pPr>
                <a:defRPr/>
              </a:pPr>
              <a:t>37</a:t>
            </a:fld>
            <a:endParaRPr lang="en-US" dirty="0">
              <a:solidFill>
                <a:prstClr val="white"/>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1162" y="1954530"/>
            <a:ext cx="8870449" cy="3781372"/>
          </a:xfrm>
          <a:prstGeom prst="rect">
            <a:avLst/>
          </a:prstGeom>
        </p:spPr>
      </p:pic>
      <p:sp>
        <p:nvSpPr>
          <p:cNvPr id="10" name="Text Placeholder 3"/>
          <p:cNvSpPr>
            <a:spLocks noGrp="1"/>
          </p:cNvSpPr>
          <p:nvPr>
            <p:ph idx="1"/>
          </p:nvPr>
        </p:nvSpPr>
        <p:spPr/>
        <p:txBody>
          <a:bodyPr>
            <a:normAutofit/>
          </a:bodyPr>
          <a:lstStyle/>
          <a:p>
            <a:pPr marL="0" indent="0">
              <a:buNone/>
            </a:pPr>
            <a:r>
              <a:rPr lang="en-US" sz="1600" b="1" dirty="0"/>
              <a:t>            </a:t>
            </a:r>
          </a:p>
          <a:p>
            <a:pPr marL="0" indent="0">
              <a:buNone/>
            </a:pPr>
            <a:r>
              <a:rPr lang="en-US" sz="1600" b="1" dirty="0"/>
              <a:t>              Institutional open defecation </a:t>
            </a:r>
            <a:r>
              <a:rPr lang="en-US" sz="1600" b="1" dirty="0" smtClean="0"/>
              <a:t>− </a:t>
            </a:r>
            <a:r>
              <a:rPr lang="en-US" sz="1600" b="1" dirty="0"/>
              <a:t>Sludge direct to the environment: no service chain</a:t>
            </a:r>
          </a:p>
        </p:txBody>
      </p:sp>
    </p:spTree>
    <p:extLst>
      <p:ext uri="{BB962C8B-B14F-4D97-AF65-F5344CB8AC3E}">
        <p14:creationId xmlns:p14="http://schemas.microsoft.com/office/powerpoint/2010/main" val="220604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38</a:t>
            </a:fld>
            <a:endParaRPr lang="en-ZA" dirty="0"/>
          </a:p>
        </p:txBody>
      </p:sp>
      <p:sp>
        <p:nvSpPr>
          <p:cNvPr id="3" name="Text Placeholder 2"/>
          <p:cNvSpPr>
            <a:spLocks noGrp="1"/>
          </p:cNvSpPr>
          <p:nvPr>
            <p:ph type="body" idx="13"/>
          </p:nvPr>
        </p:nvSpPr>
        <p:spPr/>
        <p:txBody>
          <a:bodyPr/>
          <a:lstStyle/>
          <a:p>
            <a:r>
              <a:rPr lang="en-GB" dirty="0"/>
              <a:t>SFD in Durban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011" y="1116510"/>
            <a:ext cx="7185640" cy="5083175"/>
          </a:xfrm>
        </p:spPr>
      </p:pic>
      <p:sp>
        <p:nvSpPr>
          <p:cNvPr id="6" name="Rectangle 5"/>
          <p:cNvSpPr/>
          <p:nvPr/>
        </p:nvSpPr>
        <p:spPr>
          <a:xfrm>
            <a:off x="8063373" y="5830353"/>
            <a:ext cx="3837654" cy="369332"/>
          </a:xfrm>
          <a:prstGeom prst="rect">
            <a:avLst/>
          </a:prstGeom>
        </p:spPr>
        <p:txBody>
          <a:bodyPr wrap="none">
            <a:spAutoFit/>
          </a:bodyPr>
          <a:lstStyle/>
          <a:p>
            <a:r>
              <a:rPr lang="en-GB" dirty="0">
                <a:hlinkClick r:id="rId3"/>
              </a:rPr>
              <a:t>https://sfd.susana.org/data-to-graphic</a:t>
            </a:r>
            <a:r>
              <a:rPr lang="en-GB" dirty="0"/>
              <a:t> </a:t>
            </a:r>
          </a:p>
        </p:txBody>
      </p:sp>
    </p:spTree>
    <p:extLst>
      <p:ext uri="{BB962C8B-B14F-4D97-AF65-F5344CB8AC3E}">
        <p14:creationId xmlns:p14="http://schemas.microsoft.com/office/powerpoint/2010/main" val="93664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14" y="2803466"/>
            <a:ext cx="2868869" cy="523220"/>
          </a:xfrm>
          <a:prstGeom prst="rect">
            <a:avLst/>
          </a:prstGeom>
        </p:spPr>
        <p:txBody>
          <a:bodyPr wrap="square">
            <a:spAutoFit/>
          </a:bodyPr>
          <a:lstStyle/>
          <a:p>
            <a:pPr algn="r"/>
            <a:r>
              <a:rPr lang="en-ZA" sz="2800" b="1" cap="all" dirty="0">
                <a:solidFill>
                  <a:prstClr val="white"/>
                </a:solidFill>
                <a:latin typeface="Arial Black" panose="020B0A04020102020204" pitchFamily="34" charset="0"/>
              </a:rPr>
              <a:t>Thank You!</a:t>
            </a:r>
            <a:endParaRPr lang="en-ZA" sz="2800" dirty="0">
              <a:solidFill>
                <a:prstClr val="white"/>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3AF06680-C8A7-4B16-9D12-C8E67A63F5D0}" type="slidenum">
              <a:rPr lang="en-ZA" smtClean="0">
                <a:solidFill>
                  <a:prstClr val="black">
                    <a:tint val="75000"/>
                  </a:prstClr>
                </a:solidFill>
              </a:rPr>
              <a:pPr/>
              <a:t>39</a:t>
            </a:fld>
            <a:endParaRPr lang="en-ZA" dirty="0">
              <a:solidFill>
                <a:prstClr val="black">
                  <a:tint val="75000"/>
                </a:prstClr>
              </a:solidFill>
            </a:endParaRPr>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82" y="438717"/>
            <a:ext cx="2146979" cy="499843"/>
          </a:xfrm>
          <a:prstGeom prst="rect">
            <a:avLst/>
          </a:prstGeom>
        </p:spPr>
      </p:pic>
      <p:sp>
        <p:nvSpPr>
          <p:cNvPr id="20" name="Rectangle 19"/>
          <p:cNvSpPr/>
          <p:nvPr/>
        </p:nvSpPr>
        <p:spPr>
          <a:xfrm>
            <a:off x="3168086" y="918961"/>
            <a:ext cx="8450350" cy="56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p:cNvSpPr txBox="1"/>
          <p:nvPr/>
        </p:nvSpPr>
        <p:spPr>
          <a:xfrm>
            <a:off x="2320298" y="3220497"/>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SABS &amp; WRC team</a:t>
            </a:r>
          </a:p>
        </p:txBody>
      </p:sp>
      <p:sp>
        <p:nvSpPr>
          <p:cNvPr id="14" name="TextBox 13"/>
          <p:cNvSpPr txBox="1"/>
          <p:nvPr/>
        </p:nvSpPr>
        <p:spPr>
          <a:xfrm>
            <a:off x="2627440" y="1016663"/>
            <a:ext cx="6901168" cy="400110"/>
          </a:xfrm>
          <a:prstGeom prst="rect">
            <a:avLst/>
          </a:prstGeom>
          <a:noFill/>
        </p:spPr>
        <p:txBody>
          <a:bodyPr wrap="square" rtlCol="0">
            <a:spAutoFit/>
          </a:bodyPr>
          <a:lstStyle/>
          <a:p>
            <a:pPr algn="r"/>
            <a:endParaRPr lang="en-ZA" sz="2000" i="1" dirty="0">
              <a:solidFill>
                <a:prstClr val="black"/>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0663131" y="341258"/>
            <a:ext cx="955304" cy="1350810"/>
          </a:xfrm>
          <a:prstGeom prst="rect">
            <a:avLst/>
          </a:prstGeom>
        </p:spPr>
      </p:pic>
      <p:sp>
        <p:nvSpPr>
          <p:cNvPr id="18" name="TextBox 17"/>
          <p:cNvSpPr txBox="1"/>
          <p:nvPr/>
        </p:nvSpPr>
        <p:spPr>
          <a:xfrm>
            <a:off x="2320298" y="3803016"/>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QUESTIONS</a:t>
            </a:r>
          </a:p>
        </p:txBody>
      </p:sp>
      <p:sp>
        <p:nvSpPr>
          <p:cNvPr id="5" name="TextBox 4"/>
          <p:cNvSpPr txBox="1"/>
          <p:nvPr/>
        </p:nvSpPr>
        <p:spPr>
          <a:xfrm>
            <a:off x="648182" y="4528713"/>
            <a:ext cx="10970253" cy="1754326"/>
          </a:xfrm>
          <a:prstGeom prst="rect">
            <a:avLst/>
          </a:prstGeom>
          <a:solidFill>
            <a:schemeClr val="bg1"/>
          </a:solidFill>
        </p:spPr>
        <p:txBody>
          <a:bodyPr wrap="square" rtlCol="0">
            <a:spAutoFit/>
          </a:bodyPr>
          <a:lstStyle/>
          <a:p>
            <a:r>
              <a:rPr lang="en-GB" dirty="0">
                <a:solidFill>
                  <a:prstClr val="black"/>
                </a:solidFill>
              </a:rPr>
              <a:t>Content collated by Pollution Research Group, University of </a:t>
            </a:r>
            <a:r>
              <a:rPr lang="en-GB" dirty="0" smtClean="0">
                <a:solidFill>
                  <a:prstClr val="black"/>
                </a:solidFill>
              </a:rPr>
              <a:t>KwaZulu</a:t>
            </a:r>
            <a:r>
              <a:rPr lang="en-GB" dirty="0">
                <a:solidFill>
                  <a:prstClr val="black"/>
                </a:solidFill>
              </a:rPr>
              <a:t>-</a:t>
            </a:r>
            <a:r>
              <a:rPr lang="en-GB" dirty="0" smtClean="0">
                <a:solidFill>
                  <a:prstClr val="black"/>
                </a:solidFill>
              </a:rPr>
              <a:t>Natal</a:t>
            </a:r>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pic>
        <p:nvPicPr>
          <p:cNvPr id="22" name="Picture 21"/>
          <p:cNvPicPr/>
          <p:nvPr/>
        </p:nvPicPr>
        <p:blipFill>
          <a:blip r:embed="rId5"/>
          <a:stretch>
            <a:fillRect/>
          </a:stretch>
        </p:blipFill>
        <p:spPr>
          <a:xfrm>
            <a:off x="10663132" y="5017210"/>
            <a:ext cx="955304" cy="866305"/>
          </a:xfrm>
          <a:prstGeom prst="rect">
            <a:avLst/>
          </a:prstGeom>
        </p:spPr>
      </p:pic>
      <p:pic>
        <p:nvPicPr>
          <p:cNvPr id="2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57580" y="4682982"/>
            <a:ext cx="2837178" cy="14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9920" y="5165873"/>
            <a:ext cx="4099442"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4</a:t>
            </a:fld>
            <a:endParaRPr lang="en-ZA" dirty="0"/>
          </a:p>
        </p:txBody>
      </p:sp>
      <p:sp>
        <p:nvSpPr>
          <p:cNvPr id="4" name="Text Placeholder 3"/>
          <p:cNvSpPr>
            <a:spLocks noGrp="1"/>
          </p:cNvSpPr>
          <p:nvPr>
            <p:ph type="body" idx="13"/>
          </p:nvPr>
        </p:nvSpPr>
        <p:spPr/>
        <p:txBody>
          <a:bodyPr/>
          <a:lstStyle/>
          <a:p>
            <a:r>
              <a:rPr lang="en-GB" dirty="0"/>
              <a:t>The World</a:t>
            </a:r>
          </a:p>
        </p:txBody>
      </p:sp>
      <p:sp>
        <p:nvSpPr>
          <p:cNvPr id="5" name="Content Placeholder 4"/>
          <p:cNvSpPr>
            <a:spLocks noGrp="1"/>
          </p:cNvSpPr>
          <p:nvPr>
            <p:ph sz="half" idx="14"/>
          </p:nvPr>
        </p:nvSpPr>
        <p:spPr>
          <a:xfrm>
            <a:off x="785192" y="1133560"/>
            <a:ext cx="9692829" cy="5063283"/>
          </a:xfrm>
        </p:spPr>
        <p:txBody>
          <a:bodyPr/>
          <a:lstStyle/>
          <a:p>
            <a:pPr marL="0" indent="0">
              <a:buNone/>
            </a:pPr>
            <a:r>
              <a:rPr lang="en-US" sz="2000" b="1" dirty="0">
                <a:solidFill>
                  <a:srgbClr val="FF0000"/>
                </a:solidFill>
              </a:rPr>
              <a:t>“Despite progress, accelerated action is needed to provide billions of people with safely managed drinking water and sanitation” (SDG Report 2019, UN)</a:t>
            </a:r>
          </a:p>
        </p:txBody>
      </p:sp>
      <p:pic>
        <p:nvPicPr>
          <p:cNvPr id="7" name="Picture 6"/>
          <p:cNvPicPr>
            <a:picLocks noChangeAspect="1"/>
          </p:cNvPicPr>
          <p:nvPr/>
        </p:nvPicPr>
        <p:blipFill>
          <a:blip r:embed="rId2"/>
          <a:stretch>
            <a:fillRect/>
          </a:stretch>
        </p:blipFill>
        <p:spPr>
          <a:xfrm>
            <a:off x="785192" y="2561015"/>
            <a:ext cx="3688890" cy="3635828"/>
          </a:xfrm>
          <a:prstGeom prst="rect">
            <a:avLst/>
          </a:prstGeom>
        </p:spPr>
      </p:pic>
      <p:sp>
        <p:nvSpPr>
          <p:cNvPr id="8" name="Rectangle 7"/>
          <p:cNvSpPr/>
          <p:nvPr/>
        </p:nvSpPr>
        <p:spPr>
          <a:xfrm>
            <a:off x="4648200" y="5905959"/>
            <a:ext cx="7271876" cy="307777"/>
          </a:xfrm>
          <a:prstGeom prst="rect">
            <a:avLst/>
          </a:prstGeom>
        </p:spPr>
        <p:txBody>
          <a:bodyPr wrap="square">
            <a:spAutoFit/>
          </a:bodyPr>
          <a:lstStyle/>
          <a:p>
            <a:r>
              <a:rPr lang="en-GB" sz="1400" dirty="0">
                <a:hlinkClick r:id="rId3"/>
              </a:rPr>
              <a:t>https://unstats.un.org/sdgs/report/2019/The-Sustainable-Development-Goals-Report-2019.pdf</a:t>
            </a:r>
            <a:r>
              <a:rPr lang="en-GB" sz="1400" dirty="0"/>
              <a:t> </a:t>
            </a:r>
          </a:p>
        </p:txBody>
      </p:sp>
      <p:sp>
        <p:nvSpPr>
          <p:cNvPr id="9" name="TextBox 8"/>
          <p:cNvSpPr txBox="1"/>
          <p:nvPr/>
        </p:nvSpPr>
        <p:spPr>
          <a:xfrm>
            <a:off x="881743" y="1914684"/>
            <a:ext cx="3978728" cy="584775"/>
          </a:xfrm>
          <a:prstGeom prst="rect">
            <a:avLst/>
          </a:prstGeom>
          <a:noFill/>
        </p:spPr>
        <p:txBody>
          <a:bodyPr wrap="square" rtlCol="0">
            <a:spAutoFit/>
          </a:bodyPr>
          <a:lstStyle/>
          <a:p>
            <a:r>
              <a:rPr lang="en-GB" sz="1600" b="1" dirty="0"/>
              <a:t>Global coverage of sanitation, drinking water and hygiene services, 2000-2017, %</a:t>
            </a:r>
          </a:p>
        </p:txBody>
      </p:sp>
      <p:pic>
        <p:nvPicPr>
          <p:cNvPr id="10" name="Picture 9"/>
          <p:cNvPicPr>
            <a:picLocks noChangeAspect="1"/>
          </p:cNvPicPr>
          <p:nvPr/>
        </p:nvPicPr>
        <p:blipFill>
          <a:blip r:embed="rId4"/>
          <a:stretch>
            <a:fillRect/>
          </a:stretch>
        </p:blipFill>
        <p:spPr>
          <a:xfrm>
            <a:off x="5470894" y="2689809"/>
            <a:ext cx="6138939" cy="3170903"/>
          </a:xfrm>
          <a:prstGeom prst="rect">
            <a:avLst/>
          </a:prstGeom>
        </p:spPr>
      </p:pic>
      <p:sp>
        <p:nvSpPr>
          <p:cNvPr id="11" name="Rectangle 10"/>
          <p:cNvSpPr/>
          <p:nvPr/>
        </p:nvSpPr>
        <p:spPr>
          <a:xfrm>
            <a:off x="5759325" y="1813566"/>
            <a:ext cx="5382204" cy="830997"/>
          </a:xfrm>
          <a:prstGeom prst="rect">
            <a:avLst/>
          </a:prstGeom>
        </p:spPr>
        <p:txBody>
          <a:bodyPr wrap="square">
            <a:spAutoFit/>
          </a:bodyPr>
          <a:lstStyle/>
          <a:p>
            <a:r>
              <a:rPr lang="en-US" sz="1600" b="1" dirty="0">
                <a:cs typeface="Arial" panose="020B0604020202020204" pitchFamily="34" charset="0"/>
              </a:rPr>
              <a:t>Level of water stress: freshwater withdrawal as a proportion of total renewable </a:t>
            </a:r>
            <a:r>
              <a:rPr lang="en-GB" sz="1600" b="1" dirty="0">
                <a:cs typeface="Arial" panose="020B0604020202020204" pitchFamily="34" charset="0"/>
              </a:rPr>
              <a:t>freshwater resources, latest available year, </a:t>
            </a:r>
            <a:r>
              <a:rPr lang="en-GB" sz="1600" b="1" dirty="0" smtClean="0">
                <a:cs typeface="Arial" panose="020B0604020202020204" pitchFamily="34" charset="0"/>
              </a:rPr>
              <a:t>2000-2015 </a:t>
            </a:r>
            <a:r>
              <a:rPr lang="en-GB" sz="1600" b="1" dirty="0">
                <a:cs typeface="Arial" panose="020B0604020202020204" pitchFamily="34" charset="0"/>
              </a:rPr>
              <a:t>(percentage)</a:t>
            </a:r>
          </a:p>
        </p:txBody>
      </p:sp>
    </p:spTree>
    <p:extLst>
      <p:ext uri="{BB962C8B-B14F-4D97-AF65-F5344CB8AC3E}">
        <p14:creationId xmlns:p14="http://schemas.microsoft.com/office/powerpoint/2010/main" val="216329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53144" y="1113680"/>
            <a:ext cx="7162800" cy="5063283"/>
          </a:xfrm>
        </p:spPr>
        <p:txBody>
          <a:bodyPr>
            <a:noAutofit/>
          </a:bodyPr>
          <a:lstStyle/>
          <a:p>
            <a:pPr marL="465138" indent="-465138"/>
            <a:r>
              <a:rPr lang="en-ZA" sz="2400" b="1" dirty="0">
                <a:cs typeface="Arial" panose="020B0604020202020204" pitchFamily="34" charset="0"/>
              </a:rPr>
              <a:t>Population lacking basic sanitation services decreased from 2.7 billion to 2 billion</a:t>
            </a:r>
            <a:endParaRPr lang="en-GB" sz="2400" b="1" dirty="0">
              <a:cs typeface="Arial" panose="020B0604020202020204" pitchFamily="34" charset="0"/>
            </a:endParaRPr>
          </a:p>
          <a:p>
            <a:pPr marL="465138" indent="-465138"/>
            <a:r>
              <a:rPr lang="en-ZA" sz="2400" b="1" dirty="0">
                <a:cs typeface="Arial" panose="020B0604020202020204" pitchFamily="34" charset="0"/>
              </a:rPr>
              <a:t>2.1 billion people gained access to at least basic sanitation services </a:t>
            </a:r>
          </a:p>
          <a:p>
            <a:pPr marL="465138" indent="-465138"/>
            <a:r>
              <a:rPr lang="en-ZA" sz="2400" b="1" dirty="0">
                <a:cs typeface="Arial" panose="020B0604020202020204" pitchFamily="34" charset="0"/>
              </a:rPr>
              <a:t>4 out of 10 people used safely managed sanitation services in 2017</a:t>
            </a:r>
          </a:p>
          <a:p>
            <a:pPr marL="465138" indent="-465138">
              <a:buFont typeface="Arial" panose="020B0604020202020204" pitchFamily="34" charset="0"/>
              <a:buChar char="•"/>
            </a:pPr>
            <a:r>
              <a:rPr lang="en-ZA" sz="2400" b="1" dirty="0">
                <a:cs typeface="Arial" panose="020B0604020202020204" pitchFamily="34" charset="0"/>
              </a:rPr>
              <a:t>Population using safely managed sanitation services increased from </a:t>
            </a:r>
            <a:r>
              <a:rPr lang="en-ZA" sz="2400" b="1" dirty="0" smtClean="0">
                <a:cs typeface="Arial" panose="020B0604020202020204" pitchFamily="34" charset="0"/>
              </a:rPr>
              <a:t>28% </a:t>
            </a:r>
            <a:r>
              <a:rPr lang="en-ZA" sz="2400" b="1" dirty="0">
                <a:cs typeface="Arial" panose="020B0604020202020204" pitchFamily="34" charset="0"/>
              </a:rPr>
              <a:t>to 45%</a:t>
            </a:r>
          </a:p>
          <a:p>
            <a:pPr marL="465138" indent="-465138"/>
            <a:r>
              <a:rPr lang="en-ZA" sz="2400" b="1" dirty="0">
                <a:cs typeface="Arial" panose="020B0604020202020204" pitchFamily="34" charset="0"/>
              </a:rPr>
              <a:t>Rural coverage of safely managed sanitation services increased from 22% to 43%</a:t>
            </a:r>
          </a:p>
          <a:p>
            <a:pPr marL="465138" indent="-465138">
              <a:buFont typeface="Arial" panose="020B0604020202020204" pitchFamily="34" charset="0"/>
              <a:buChar char="•"/>
            </a:pPr>
            <a:endParaRPr lang="en-ZA" sz="2000" dirty="0">
              <a:cs typeface="Arial" panose="020B0604020202020204" pitchFamily="34" charset="0"/>
            </a:endParaRPr>
          </a:p>
        </p:txBody>
      </p:sp>
      <p:sp>
        <p:nvSpPr>
          <p:cNvPr id="3" name="Text Placeholder 2"/>
          <p:cNvSpPr>
            <a:spLocks noGrp="1"/>
          </p:cNvSpPr>
          <p:nvPr>
            <p:ph type="body" idx="13"/>
          </p:nvPr>
        </p:nvSpPr>
        <p:spPr/>
        <p:txBody>
          <a:bodyPr/>
          <a:lstStyle/>
          <a:p>
            <a:r>
              <a:rPr lang="en-GB" dirty="0"/>
              <a:t>The World</a:t>
            </a:r>
          </a:p>
        </p:txBody>
      </p:sp>
      <p:pic>
        <p:nvPicPr>
          <p:cNvPr id="5" name="Picture 4"/>
          <p:cNvPicPr>
            <a:picLocks noChangeAspect="1"/>
          </p:cNvPicPr>
          <p:nvPr/>
        </p:nvPicPr>
        <p:blipFill rotWithShape="1">
          <a:blip r:embed="rId2"/>
          <a:srcRect l="63778" t="29631" r="9499" b="17825"/>
          <a:stretch/>
        </p:blipFill>
        <p:spPr>
          <a:xfrm>
            <a:off x="7908471" y="1249751"/>
            <a:ext cx="4206590" cy="4650306"/>
          </a:xfrm>
          <a:prstGeom prst="rect">
            <a:avLst/>
          </a:prstGeom>
        </p:spPr>
      </p:pic>
      <p:sp>
        <p:nvSpPr>
          <p:cNvPr id="7" name="Rectangle 6"/>
          <p:cNvSpPr/>
          <p:nvPr/>
        </p:nvSpPr>
        <p:spPr>
          <a:xfrm>
            <a:off x="4648200" y="5905959"/>
            <a:ext cx="7271876" cy="307777"/>
          </a:xfrm>
          <a:prstGeom prst="rect">
            <a:avLst/>
          </a:prstGeom>
        </p:spPr>
        <p:txBody>
          <a:bodyPr wrap="square">
            <a:spAutoFit/>
          </a:bodyPr>
          <a:lstStyle/>
          <a:p>
            <a:r>
              <a:rPr lang="en-GB" sz="1400" dirty="0">
                <a:hlinkClick r:id="rId3"/>
              </a:rPr>
              <a:t>https://unstats.un.org/sdgs/report/2019/The-Sustainable-Development-Goals-Report-2019.pdf</a:t>
            </a:r>
            <a:r>
              <a:rPr lang="en-GB" sz="1400" dirty="0"/>
              <a:t> </a:t>
            </a:r>
          </a:p>
        </p:txBody>
      </p:sp>
    </p:spTree>
    <p:extLst>
      <p:ext uri="{BB962C8B-B14F-4D97-AF65-F5344CB8AC3E}">
        <p14:creationId xmlns:p14="http://schemas.microsoft.com/office/powerpoint/2010/main" val="281843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GB" dirty="0"/>
              <a:t>The World</a:t>
            </a:r>
          </a:p>
        </p:txBody>
      </p:sp>
      <p:sp>
        <p:nvSpPr>
          <p:cNvPr id="5" name="Content Placeholder 4"/>
          <p:cNvSpPr>
            <a:spLocks noGrp="1"/>
          </p:cNvSpPr>
          <p:nvPr>
            <p:ph idx="1"/>
          </p:nvPr>
        </p:nvSpPr>
        <p:spPr>
          <a:xfrm>
            <a:off x="620038" y="1093025"/>
            <a:ext cx="6144017" cy="3767446"/>
          </a:xfrm>
        </p:spPr>
        <p:txBody>
          <a:bodyPr>
            <a:noAutofit/>
          </a:bodyPr>
          <a:lstStyle/>
          <a:p>
            <a:pPr>
              <a:lnSpc>
                <a:spcPct val="120000"/>
              </a:lnSpc>
              <a:spcBef>
                <a:spcPts val="600"/>
              </a:spcBef>
            </a:pPr>
            <a:r>
              <a:rPr lang="en-ZA" sz="2000" dirty="0"/>
              <a:t>Open defecation reduced by half (</a:t>
            </a:r>
            <a:r>
              <a:rPr lang="en-ZA" sz="2000" dirty="0">
                <a:solidFill>
                  <a:srgbClr val="FF0000"/>
                </a:solidFill>
              </a:rPr>
              <a:t>but </a:t>
            </a:r>
            <a:r>
              <a:rPr lang="en-ZA" sz="2000" b="1" dirty="0">
                <a:solidFill>
                  <a:srgbClr val="FF0000"/>
                </a:solidFill>
              </a:rPr>
              <a:t>673 million – 9% – still practice open defecation!</a:t>
            </a:r>
            <a:r>
              <a:rPr lang="en-ZA" sz="2000" dirty="0"/>
              <a:t>)</a:t>
            </a:r>
          </a:p>
          <a:p>
            <a:pPr>
              <a:lnSpc>
                <a:spcPct val="120000"/>
              </a:lnSpc>
              <a:spcBef>
                <a:spcPts val="600"/>
              </a:spcBef>
              <a:buFont typeface="Arial" panose="020B0604020202020204" pitchFamily="34" charset="0"/>
              <a:buChar char="•"/>
            </a:pPr>
            <a:r>
              <a:rPr lang="en-ZA" sz="2000" dirty="0"/>
              <a:t>23 countries reduced open defecation rates &gt;1% </a:t>
            </a:r>
          </a:p>
          <a:p>
            <a:pPr>
              <a:lnSpc>
                <a:spcPct val="120000"/>
              </a:lnSpc>
              <a:spcBef>
                <a:spcPts val="600"/>
              </a:spcBef>
              <a:buFont typeface="Arial" panose="020B0604020202020204" pitchFamily="34" charset="0"/>
              <a:buChar char="•"/>
            </a:pPr>
            <a:r>
              <a:rPr lang="en-ZA" sz="2000" dirty="0"/>
              <a:t>51 countries had &gt;99% basic sanitation coverage; 1 in 4 of them close to </a:t>
            </a:r>
            <a:r>
              <a:rPr lang="en-ZA" sz="2000" dirty="0" smtClean="0"/>
              <a:t>achieving </a:t>
            </a:r>
            <a:r>
              <a:rPr lang="en-ZA" sz="2000" dirty="0"/>
              <a:t>‘nearly universal’ coverage by 2030</a:t>
            </a:r>
          </a:p>
          <a:p>
            <a:pPr>
              <a:lnSpc>
                <a:spcPct val="120000"/>
              </a:lnSpc>
              <a:spcBef>
                <a:spcPts val="600"/>
              </a:spcBef>
            </a:pPr>
            <a:r>
              <a:rPr lang="en-ZA" sz="2000" dirty="0"/>
              <a:t>Less than 1 in 3 ‘high burden’ countries with open defecation &gt;5% on track to achieve ‘near elimination’ (&lt;1%) by 2030.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923" y="1784567"/>
            <a:ext cx="4099601" cy="3183220"/>
          </a:xfrm>
          <a:prstGeom prst="rect">
            <a:avLst/>
          </a:prstGeom>
        </p:spPr>
      </p:pic>
      <p:sp>
        <p:nvSpPr>
          <p:cNvPr id="4" name="Rectangle 3"/>
          <p:cNvSpPr/>
          <p:nvPr/>
        </p:nvSpPr>
        <p:spPr>
          <a:xfrm>
            <a:off x="7377831" y="5038966"/>
            <a:ext cx="3375764" cy="307777"/>
          </a:xfrm>
          <a:prstGeom prst="rect">
            <a:avLst/>
          </a:prstGeom>
        </p:spPr>
        <p:txBody>
          <a:bodyPr wrap="square">
            <a:spAutoFit/>
          </a:bodyPr>
          <a:lstStyle/>
          <a:p>
            <a:r>
              <a:rPr lang="en-GB" sz="1400" dirty="0">
                <a:hlinkClick r:id="rId3"/>
              </a:rPr>
              <a:t>www.google.com/search/opendefecation</a:t>
            </a:r>
            <a:r>
              <a:rPr lang="en-GB" sz="1400" dirty="0"/>
              <a:t>  </a:t>
            </a:r>
          </a:p>
        </p:txBody>
      </p:sp>
      <p:sp>
        <p:nvSpPr>
          <p:cNvPr id="6" name="Rectangle 5"/>
          <p:cNvSpPr/>
          <p:nvPr/>
        </p:nvSpPr>
        <p:spPr>
          <a:xfrm>
            <a:off x="4648200" y="5905959"/>
            <a:ext cx="7271876" cy="307777"/>
          </a:xfrm>
          <a:prstGeom prst="rect">
            <a:avLst/>
          </a:prstGeom>
        </p:spPr>
        <p:txBody>
          <a:bodyPr wrap="square">
            <a:spAutoFit/>
          </a:bodyPr>
          <a:lstStyle/>
          <a:p>
            <a:r>
              <a:rPr lang="en-GB" sz="1400" dirty="0">
                <a:hlinkClick r:id="rId4"/>
              </a:rPr>
              <a:t>https://unstats.un.org/sdgs/report/2019/The-Sustainable-Development-Goals-Report-2019.pdf</a:t>
            </a:r>
            <a:r>
              <a:rPr lang="en-GB" sz="1400" dirty="0"/>
              <a:t> </a:t>
            </a:r>
          </a:p>
        </p:txBody>
      </p:sp>
    </p:spTree>
    <p:extLst>
      <p:ext uri="{BB962C8B-B14F-4D97-AF65-F5344CB8AC3E}">
        <p14:creationId xmlns:p14="http://schemas.microsoft.com/office/powerpoint/2010/main" val="35233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6836" t="22070" r="4141" b="8521"/>
          <a:stretch/>
        </p:blipFill>
        <p:spPr>
          <a:xfrm>
            <a:off x="6963501" y="1058252"/>
            <a:ext cx="4765855" cy="4765856"/>
          </a:xfrm>
          <a:prstGeom prst="rect">
            <a:avLst/>
          </a:prstGeom>
        </p:spPr>
      </p:pic>
      <p:sp>
        <p:nvSpPr>
          <p:cNvPr id="6" name="Text Placeholder 5"/>
          <p:cNvSpPr>
            <a:spLocks noGrp="1"/>
          </p:cNvSpPr>
          <p:nvPr>
            <p:ph type="body" idx="13"/>
          </p:nvPr>
        </p:nvSpPr>
        <p:spPr>
          <a:xfrm>
            <a:off x="7684718" y="135933"/>
            <a:ext cx="2725827" cy="823912"/>
          </a:xfrm>
        </p:spPr>
        <p:txBody>
          <a:bodyPr/>
          <a:lstStyle/>
          <a:p>
            <a:r>
              <a:rPr lang="en-GB" dirty="0"/>
              <a:t>Current status in South Africa</a:t>
            </a:r>
          </a:p>
        </p:txBody>
      </p:sp>
      <p:sp>
        <p:nvSpPr>
          <p:cNvPr id="9" name="Rectangle 8"/>
          <p:cNvSpPr/>
          <p:nvPr/>
        </p:nvSpPr>
        <p:spPr>
          <a:xfrm>
            <a:off x="9583187" y="5399314"/>
            <a:ext cx="2225738" cy="369332"/>
          </a:xfrm>
          <a:prstGeom prst="rect">
            <a:avLst/>
          </a:prstGeom>
        </p:spPr>
        <p:txBody>
          <a:bodyPr wrap="none">
            <a:spAutoFit/>
          </a:bodyPr>
          <a:lstStyle/>
          <a:p>
            <a:r>
              <a:rPr lang="en-GB" dirty="0">
                <a:hlinkClick r:id="rId3"/>
              </a:rPr>
              <a:t>https://washdata.org</a:t>
            </a:r>
            <a:r>
              <a:rPr lang="en-GB" dirty="0"/>
              <a:t> </a:t>
            </a:r>
          </a:p>
        </p:txBody>
      </p:sp>
      <p:pic>
        <p:nvPicPr>
          <p:cNvPr id="11" name="Content Placeholder 9"/>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r="20455"/>
          <a:stretch/>
        </p:blipFill>
        <p:spPr>
          <a:xfrm>
            <a:off x="89794" y="1829281"/>
            <a:ext cx="7089366" cy="3372639"/>
          </a:xfrm>
          <a:prstGeom prst="rect">
            <a:avLst/>
          </a:prstGeom>
        </p:spPr>
      </p:pic>
    </p:spTree>
    <p:extLst>
      <p:ext uri="{BB962C8B-B14F-4D97-AF65-F5344CB8AC3E}">
        <p14:creationId xmlns:p14="http://schemas.microsoft.com/office/powerpoint/2010/main" val="374188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GB" dirty="0"/>
              <a:t>Current status in South Africa</a:t>
            </a:r>
          </a:p>
        </p:txBody>
      </p:sp>
      <p:pic>
        <p:nvPicPr>
          <p:cNvPr id="5" name="Picture 4"/>
          <p:cNvPicPr/>
          <p:nvPr/>
        </p:nvPicPr>
        <p:blipFill>
          <a:blip r:embed="rId2"/>
          <a:stretch>
            <a:fillRect/>
          </a:stretch>
        </p:blipFill>
        <p:spPr>
          <a:xfrm>
            <a:off x="650356" y="1554718"/>
            <a:ext cx="6360044" cy="343664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650356" y="5802371"/>
            <a:ext cx="2916248" cy="369332"/>
          </a:xfrm>
          <a:prstGeom prst="rect">
            <a:avLst/>
          </a:prstGeom>
        </p:spPr>
        <p:txBody>
          <a:bodyPr wrap="none">
            <a:spAutoFit/>
          </a:bodyPr>
          <a:lstStyle/>
          <a:p>
            <a:r>
              <a:rPr lang="en-ZA" dirty="0">
                <a:latin typeface="Arial" panose="020B0604020202020204" pitchFamily="34" charset="0"/>
                <a:ea typeface="Calibri" panose="020F0502020204030204" pitchFamily="34" charset="0"/>
              </a:rPr>
              <a:t>GHS 2015 2017, </a:t>
            </a:r>
            <a:r>
              <a:rPr lang="en-ZA" dirty="0" smtClean="0">
                <a:latin typeface="Arial" panose="020B0604020202020204" pitchFamily="34" charset="0"/>
                <a:ea typeface="Calibri" panose="020F0502020204030204" pitchFamily="34" charset="0"/>
              </a:rPr>
              <a:t>StatsSA </a:t>
            </a:r>
            <a:endParaRPr lang="en-ZA" dirty="0"/>
          </a:p>
        </p:txBody>
      </p:sp>
      <p:sp>
        <p:nvSpPr>
          <p:cNvPr id="3" name="Rectangle 2"/>
          <p:cNvSpPr/>
          <p:nvPr/>
        </p:nvSpPr>
        <p:spPr>
          <a:xfrm>
            <a:off x="7152641" y="1554717"/>
            <a:ext cx="4124959" cy="3416320"/>
          </a:xfrm>
          <a:prstGeom prst="rect">
            <a:avLst/>
          </a:prstGeom>
          <a:ln>
            <a:solidFill>
              <a:schemeClr val="tx1"/>
            </a:solidFill>
          </a:ln>
        </p:spPr>
        <p:txBody>
          <a:bodyPr wrap="square">
            <a:spAutoFit/>
          </a:bodyPr>
          <a:lstStyle/>
          <a:p>
            <a:pPr marL="285750" indent="-285750">
              <a:lnSpc>
                <a:spcPct val="150000"/>
              </a:lnSpc>
              <a:buFont typeface="Arial" panose="020B0604020202020204" pitchFamily="34" charset="0"/>
              <a:buChar char="•"/>
            </a:pPr>
            <a:r>
              <a:rPr lang="en-ZA" dirty="0" smtClean="0">
                <a:latin typeface="Arial" panose="020B0604020202020204" pitchFamily="34" charset="0"/>
                <a:ea typeface="Calibri" panose="020F0502020204030204" pitchFamily="34" charset="0"/>
              </a:rPr>
              <a:t>Increased access </a:t>
            </a:r>
            <a:r>
              <a:rPr lang="en-ZA" dirty="0">
                <a:latin typeface="Arial" panose="020B0604020202020204" pitchFamily="34" charset="0"/>
                <a:ea typeface="Calibri" panose="020F0502020204030204" pitchFamily="34" charset="0"/>
              </a:rPr>
              <a:t>to improved sanitation </a:t>
            </a:r>
            <a:r>
              <a:rPr lang="en-ZA" dirty="0" smtClean="0">
                <a:latin typeface="Arial" panose="020B0604020202020204" pitchFamily="34" charset="0"/>
                <a:ea typeface="Calibri" panose="020F0502020204030204" pitchFamily="34" charset="0"/>
              </a:rPr>
              <a:t>between 2015 and 2017 (from </a:t>
            </a:r>
            <a:r>
              <a:rPr lang="en-ZA" dirty="0">
                <a:latin typeface="Arial" panose="020B0604020202020204" pitchFamily="34" charset="0"/>
                <a:ea typeface="Calibri" panose="020F0502020204030204" pitchFamily="34" charset="0"/>
              </a:rPr>
              <a:t>80</a:t>
            </a:r>
            <a:r>
              <a:rPr lang="en-ZA" dirty="0" smtClean="0">
                <a:latin typeface="Arial" panose="020B0604020202020204" pitchFamily="34" charset="0"/>
                <a:ea typeface="Calibri" panose="020F0502020204030204" pitchFamily="34" charset="0"/>
              </a:rPr>
              <a:t>% </a:t>
            </a:r>
            <a:r>
              <a:rPr lang="en-ZA" dirty="0">
                <a:latin typeface="Arial" panose="020B0604020202020204" pitchFamily="34" charset="0"/>
                <a:ea typeface="Calibri" panose="020F0502020204030204" pitchFamily="34" charset="0"/>
              </a:rPr>
              <a:t>to 83</a:t>
            </a:r>
            <a:r>
              <a:rPr lang="en-ZA" dirty="0" smtClean="0">
                <a:latin typeface="Arial" panose="020B0604020202020204" pitchFamily="34" charset="0"/>
                <a:ea typeface="Calibri" panose="020F0502020204030204" pitchFamily="34" charset="0"/>
              </a:rPr>
              <a:t>%)</a:t>
            </a:r>
          </a:p>
          <a:p>
            <a:pPr marL="285750" indent="-285750">
              <a:lnSpc>
                <a:spcPct val="150000"/>
              </a:lnSpc>
              <a:buFont typeface="Arial" panose="020B0604020202020204" pitchFamily="34" charset="0"/>
              <a:buChar char="•"/>
            </a:pPr>
            <a:r>
              <a:rPr lang="en-ZA" dirty="0" smtClean="0">
                <a:latin typeface="Arial" panose="020B0604020202020204" pitchFamily="34" charset="0"/>
                <a:ea typeface="Calibri" panose="020F0502020204030204" pitchFamily="34" charset="0"/>
              </a:rPr>
              <a:t>70</a:t>
            </a:r>
            <a:r>
              <a:rPr lang="en-ZA" dirty="0">
                <a:latin typeface="Arial" panose="020B0604020202020204" pitchFamily="34" charset="0"/>
                <a:ea typeface="Calibri" panose="020F0502020204030204" pitchFamily="34" charset="0"/>
              </a:rPr>
              <a:t>% </a:t>
            </a:r>
            <a:r>
              <a:rPr lang="en-ZA" dirty="0" smtClean="0">
                <a:latin typeface="Arial" panose="020B0604020202020204" pitchFamily="34" charset="0"/>
                <a:ea typeface="Calibri" panose="020F0502020204030204" pitchFamily="34" charset="0"/>
              </a:rPr>
              <a:t>with access to </a:t>
            </a:r>
            <a:r>
              <a:rPr lang="en-ZA" dirty="0">
                <a:latin typeface="Arial" panose="020B0604020202020204" pitchFamily="34" charset="0"/>
                <a:ea typeface="Calibri" panose="020F0502020204030204" pitchFamily="34" charset="0"/>
              </a:rPr>
              <a:t>basic </a:t>
            </a:r>
            <a:r>
              <a:rPr lang="en-ZA" dirty="0" smtClean="0">
                <a:latin typeface="Arial" panose="020B0604020202020204" pitchFamily="34" charset="0"/>
                <a:ea typeface="Calibri" panose="020F0502020204030204" pitchFamily="34" charset="0"/>
              </a:rPr>
              <a:t>service</a:t>
            </a:r>
            <a:endParaRPr lang="en-ZA" dirty="0">
              <a:latin typeface="Arial" panose="020B060402020202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ZA" dirty="0" smtClean="0">
                <a:latin typeface="Arial" panose="020B0604020202020204" pitchFamily="34" charset="0"/>
                <a:ea typeface="Calibri" panose="020F0502020204030204" pitchFamily="34" charset="0"/>
              </a:rPr>
              <a:t>13</a:t>
            </a:r>
            <a:r>
              <a:rPr lang="en-ZA" dirty="0">
                <a:latin typeface="Arial" panose="020B0604020202020204" pitchFamily="34" charset="0"/>
                <a:ea typeface="Calibri" panose="020F0502020204030204" pitchFamily="34" charset="0"/>
              </a:rPr>
              <a:t>% </a:t>
            </a:r>
            <a:r>
              <a:rPr lang="en-ZA" dirty="0" smtClean="0">
                <a:latin typeface="Arial" panose="020B0604020202020204" pitchFamily="34" charset="0"/>
                <a:ea typeface="Calibri" panose="020F0502020204030204" pitchFamily="34" charset="0"/>
              </a:rPr>
              <a:t>with </a:t>
            </a:r>
            <a:r>
              <a:rPr lang="en-ZA" dirty="0">
                <a:latin typeface="Arial" panose="020B0604020202020204" pitchFamily="34" charset="0"/>
                <a:ea typeface="Calibri" panose="020F0502020204030204" pitchFamily="34" charset="0"/>
              </a:rPr>
              <a:t>access to limited service </a:t>
            </a:r>
            <a:endParaRPr lang="en-ZA" dirty="0" smtClean="0">
              <a:latin typeface="Arial" panose="020B060402020202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ZA" dirty="0" smtClean="0">
                <a:latin typeface="Arial" panose="020B0604020202020204" pitchFamily="34" charset="0"/>
                <a:ea typeface="Calibri" panose="020F0502020204030204" pitchFamily="34" charset="0"/>
              </a:rPr>
              <a:t>17% without access to improved sanitation</a:t>
            </a:r>
          </a:p>
          <a:p>
            <a:pPr marL="285750" indent="-285750">
              <a:lnSpc>
                <a:spcPct val="150000"/>
              </a:lnSpc>
              <a:buFont typeface="Arial" panose="020B0604020202020204" pitchFamily="34" charset="0"/>
              <a:buChar char="•"/>
            </a:pPr>
            <a:r>
              <a:rPr lang="en-ZA" dirty="0" smtClean="0">
                <a:latin typeface="Arial" panose="020B0604020202020204" pitchFamily="34" charset="0"/>
                <a:ea typeface="Calibri" panose="020F0502020204030204" pitchFamily="34" charset="0"/>
              </a:rPr>
              <a:t>2% practicing open defecation</a:t>
            </a:r>
          </a:p>
        </p:txBody>
      </p:sp>
    </p:spTree>
    <p:extLst>
      <p:ext uri="{BB962C8B-B14F-4D97-AF65-F5344CB8AC3E}">
        <p14:creationId xmlns:p14="http://schemas.microsoft.com/office/powerpoint/2010/main" val="39181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GB" dirty="0"/>
              <a:t>Current status in South Africa</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ZA" b="1" dirty="0" smtClean="0"/>
              <a:t>Open </a:t>
            </a:r>
            <a:r>
              <a:rPr lang="en-ZA" b="1" dirty="0"/>
              <a:t>defecation </a:t>
            </a:r>
            <a:r>
              <a:rPr lang="en-ZA" b="1" dirty="0" smtClean="0"/>
              <a:t>practiced (not necessarily daily) at </a:t>
            </a:r>
            <a:r>
              <a:rPr lang="en-ZA" b="1" dirty="0"/>
              <a:t>household level is 19% of the population </a:t>
            </a:r>
            <a:r>
              <a:rPr lang="en-ZA" dirty="0"/>
              <a:t>(according to selected national </a:t>
            </a:r>
            <a:r>
              <a:rPr lang="en-GB" dirty="0"/>
              <a:t>households surveys between 2015-2018)</a:t>
            </a:r>
          </a:p>
          <a:p>
            <a:pPr marL="457200" indent="-457200">
              <a:buFont typeface="Arial" panose="020B0604020202020204" pitchFamily="34" charset="0"/>
              <a:buChar char="•"/>
            </a:pPr>
            <a:r>
              <a:rPr lang="en-GB" dirty="0"/>
              <a:t>Access to improved sanitation facilities at the national level </a:t>
            </a:r>
            <a:r>
              <a:rPr lang="en-GB" dirty="0" smtClean="0"/>
              <a:t>as at </a:t>
            </a:r>
            <a:r>
              <a:rPr lang="en-GB" dirty="0"/>
              <a:t>2017:</a:t>
            </a:r>
          </a:p>
          <a:p>
            <a:pPr marL="914400" lvl="1" indent="-457200"/>
            <a:r>
              <a:rPr lang="en-GB" sz="2400" dirty="0"/>
              <a:t>58% sewered connections, </a:t>
            </a:r>
          </a:p>
          <a:p>
            <a:pPr marL="914400" lvl="1" indent="-457200"/>
            <a:r>
              <a:rPr lang="en-GB" sz="2400" dirty="0"/>
              <a:t>29% ventilated improved pit latrines or similar </a:t>
            </a:r>
          </a:p>
          <a:p>
            <a:pPr marL="914400" lvl="1" indent="-457200"/>
            <a:r>
              <a:rPr lang="en-GB" sz="2400" dirty="0"/>
              <a:t>3% septic tanks</a:t>
            </a:r>
          </a:p>
          <a:p>
            <a:pPr marL="457200" indent="-457200">
              <a:buFont typeface="Arial" panose="020B0604020202020204" pitchFamily="34" charset="0"/>
              <a:buChar char="•"/>
            </a:pPr>
            <a:r>
              <a:rPr lang="en-GB" b="1" dirty="0"/>
              <a:t>Urban South Africa 86% sewered</a:t>
            </a:r>
            <a:r>
              <a:rPr lang="en-GB" dirty="0"/>
              <a:t> vs </a:t>
            </a:r>
            <a:r>
              <a:rPr lang="en-GB" b="1" dirty="0"/>
              <a:t>rural SA 5% sewered</a:t>
            </a:r>
            <a:r>
              <a:rPr lang="en-GB" dirty="0"/>
              <a:t>. </a:t>
            </a:r>
          </a:p>
          <a:p>
            <a:pPr marL="457200" indent="-457200">
              <a:buFont typeface="Arial" panose="020B0604020202020204" pitchFamily="34" charset="0"/>
              <a:buChar char="•"/>
            </a:pPr>
            <a:r>
              <a:rPr lang="en-GB" b="1" dirty="0" smtClean="0"/>
              <a:t>Rural South Africa </a:t>
            </a:r>
            <a:r>
              <a:rPr lang="en-GB" dirty="0" smtClean="0"/>
              <a:t>71</a:t>
            </a:r>
            <a:r>
              <a:rPr lang="en-GB" dirty="0"/>
              <a:t>% </a:t>
            </a:r>
            <a:r>
              <a:rPr lang="en-GB" dirty="0" smtClean="0"/>
              <a:t>uses </a:t>
            </a:r>
            <a:r>
              <a:rPr lang="en-GB" dirty="0"/>
              <a:t>pit latrines or similar and 5% septic tanks</a:t>
            </a:r>
          </a:p>
        </p:txBody>
      </p:sp>
    </p:spTree>
    <p:extLst>
      <p:ext uri="{BB962C8B-B14F-4D97-AF65-F5344CB8AC3E}">
        <p14:creationId xmlns:p14="http://schemas.microsoft.com/office/powerpoint/2010/main" val="1377078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16451</TotalTime>
  <Words>2513</Words>
  <Application>Microsoft Office PowerPoint</Application>
  <PresentationFormat>Widescreen</PresentationFormat>
  <Paragraphs>275</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Wingdings</vt:lpstr>
      <vt:lpstr>1_Office Theme</vt:lpstr>
      <vt:lpstr>SA Water and Sanitation Regulations and Status and the role of ISO Standards </vt:lpstr>
      <vt:lpstr>PowerPoint Presentation</vt:lpstr>
      <vt:lpstr>Current state of Water and Sanitation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Stakeholders in Water &amp; Sanitation in South Africa</vt:lpstr>
      <vt:lpstr>PowerPoint Presentation</vt:lpstr>
      <vt:lpstr>PowerPoint Presentation</vt:lpstr>
      <vt:lpstr>PowerPoint Presentation</vt:lpstr>
      <vt:lpstr>PowerPoint Presentation</vt:lpstr>
      <vt:lpstr>South Africa’s Water &amp; Sanitation Regulations</vt:lpstr>
      <vt:lpstr>PowerPoint Presentation</vt:lpstr>
      <vt:lpstr>PowerPoint Presentation</vt:lpstr>
      <vt:lpstr>PowerPoint Presentation</vt:lpstr>
      <vt:lpstr>PowerPoint Presentation</vt:lpstr>
      <vt:lpstr>PowerPoint Presentation</vt:lpstr>
      <vt:lpstr>PowerPoint Presentation</vt:lpstr>
      <vt:lpstr>Water Services Act (1997)</vt:lpstr>
      <vt:lpstr>PowerPoint Presentation</vt:lpstr>
      <vt:lpstr>PowerPoint Presentation</vt:lpstr>
      <vt:lpstr>National Sanitation Policy Framework (2016) </vt:lpstr>
      <vt:lpstr>PowerPoint Presentation</vt:lpstr>
      <vt:lpstr>PowerPoint Presentation</vt:lpstr>
      <vt:lpstr>National Water &amp; Sanitation  masterplan (2018) </vt:lpstr>
      <vt:lpstr>PowerPoint Presentation</vt:lpstr>
      <vt:lpstr>PowerPoint Presentation</vt:lpstr>
      <vt:lpstr>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Mary</dc:creator>
  <cp:lastModifiedBy>Irina Kiselyer</cp:lastModifiedBy>
  <cp:revision>299</cp:revision>
  <dcterms:created xsi:type="dcterms:W3CDTF">2019-09-11T09:01:00Z</dcterms:created>
  <dcterms:modified xsi:type="dcterms:W3CDTF">2020-05-28T21:45:01Z</dcterms:modified>
</cp:coreProperties>
</file>