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9" r:id="rId2"/>
    <p:sldId id="297" r:id="rId3"/>
    <p:sldId id="271" r:id="rId4"/>
    <p:sldId id="298" r:id="rId5"/>
    <p:sldId id="291" r:id="rId6"/>
    <p:sldId id="270" r:id="rId7"/>
    <p:sldId id="276" r:id="rId8"/>
    <p:sldId id="299" r:id="rId9"/>
    <p:sldId id="257" r:id="rId10"/>
    <p:sldId id="296" r:id="rId11"/>
    <p:sldId id="293" r:id="rId12"/>
    <p:sldId id="300" r:id="rId13"/>
    <p:sldId id="294" r:id="rId14"/>
    <p:sldId id="295" r:id="rId15"/>
    <p:sldId id="292" r:id="rId16"/>
    <p:sldId id="281" r:id="rId17"/>
  </p:sldIdLst>
  <p:sldSz cx="12192000" cy="6858000"/>
  <p:notesSz cx="6858000" cy="9144000"/>
  <p:custDataLst>
    <p:tags r:id="rId20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5E7B"/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2285" autoAdjust="0"/>
  </p:normalViewPr>
  <p:slideViewPr>
    <p:cSldViewPr snapToGrid="0" snapToObjects="1">
      <p:cViewPr>
        <p:scale>
          <a:sx n="40" d="100"/>
          <a:sy n="40" d="100"/>
        </p:scale>
        <p:origin x="93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FE507-EA04-4D46-B3BD-B531910EBF15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ABDA9F2-5903-4202-AAB3-39BCD21D96AE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FF670F-11D8-4DD8-AB94-AC3C61DFA77F}" type="par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517E15B-475B-46A7-9EC3-A3747EBE553C}" type="sibTrans" cxnId="{E1B3B667-CC6A-4462-96BD-2CAC33E85E59}">
      <dgm:prSet/>
      <dgm:spPr/>
      <dgm:t>
        <a:bodyPr rtlCol="0"/>
        <a:lstStyle/>
        <a:p>
          <a:pPr algn="ctr" rtl="0"/>
          <a:endParaRPr lang="en-US"/>
        </a:p>
      </dgm:t>
    </dgm:pt>
    <dgm:pt modelId="{939BE24C-445B-467A-8E6D-E725FDD4CEA1}">
      <dgm:prSet phldrT="[Text]" custT="1"/>
      <dgm:spPr>
        <a:solidFill>
          <a:srgbClr val="0A55A3">
            <a:alpha val="10000"/>
          </a:srgbClr>
        </a:solidFill>
        <a:ln>
          <a:solidFill>
            <a:srgbClr val="0A55A3"/>
          </a:solidFill>
        </a:ln>
      </dgm:spPr>
      <dgm:t>
        <a:bodyPr rtlCol="0"/>
        <a:lstStyle/>
        <a:p>
          <a:pPr algn="ctr" rtl="0"/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</a:t>
          </a:r>
          <a:b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 </a:t>
          </a:r>
          <a:r>
            <a:rPr lang="pt-pt" sz="1800" b="1" i="1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62813-60D9-440C-A1BD-F86D85A674F6}" type="par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AE8BC0DC-3AB4-4D24-8749-93CEF76A7410}" type="sibTrans" cxnId="{20717DBF-90AA-4C70-A697-706D799EFC83}">
      <dgm:prSet/>
      <dgm:spPr/>
      <dgm:t>
        <a:bodyPr rtlCol="0"/>
        <a:lstStyle/>
        <a:p>
          <a:pPr algn="ctr" rtl="0"/>
          <a:endParaRPr lang="en-US"/>
        </a:p>
      </dgm:t>
    </dgm:pt>
    <dgm:pt modelId="{FF19FB63-EDB4-4FFA-8552-70310C95C6E6}" type="pres">
      <dgm:prSet presAssocID="{912FE507-EA04-4D46-B3BD-B531910EBF1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0FF8BF-087D-4162-BC05-8D7F4AE36DB5}" type="pres">
      <dgm:prSet presAssocID="{6ABDA9F2-5903-4202-AAB3-39BCD21D96AE}" presName="arrow" presStyleLbl="node1" presStyleIdx="0" presStyleCnt="2" custScaleY="100069" custRadScaleRad="98950" custRadScaleInc="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ED643-47B0-4315-AFAC-4A3C7EC08E97}" type="pres">
      <dgm:prSet presAssocID="{939BE24C-445B-467A-8E6D-E725FDD4CEA1}" presName="arrow" presStyleLbl="node1" presStyleIdx="1" presStyleCnt="2" custScaleY="100069" custRadScaleRad="100019" custRadScaleInc="-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B3B667-CC6A-4462-96BD-2CAC33E85E59}" srcId="{912FE507-EA04-4D46-B3BD-B531910EBF15}" destId="{6ABDA9F2-5903-4202-AAB3-39BCD21D96AE}" srcOrd="0" destOrd="0" parTransId="{9AFF670F-11D8-4DD8-AB94-AC3C61DFA77F}" sibTransId="{9517E15B-475B-46A7-9EC3-A3747EBE553C}"/>
    <dgm:cxn modelId="{8AF0939F-9D36-4328-A119-C537380E0371}" type="presOf" srcId="{912FE507-EA04-4D46-B3BD-B531910EBF15}" destId="{FF19FB63-EDB4-4FFA-8552-70310C95C6E6}" srcOrd="0" destOrd="0" presId="urn:microsoft.com/office/officeart/2005/8/layout/arrow5"/>
    <dgm:cxn modelId="{FDB6F6E4-BD31-4A49-85ED-D6836AC3B717}" type="presOf" srcId="{6ABDA9F2-5903-4202-AAB3-39BCD21D96AE}" destId="{5F0FF8BF-087D-4162-BC05-8D7F4AE36DB5}" srcOrd="0" destOrd="0" presId="urn:microsoft.com/office/officeart/2005/8/layout/arrow5"/>
    <dgm:cxn modelId="{AB813D2C-ACB5-49DB-9594-D144F0D46166}" type="presOf" srcId="{939BE24C-445B-467A-8E6D-E725FDD4CEA1}" destId="{BE5ED643-47B0-4315-AFAC-4A3C7EC08E97}" srcOrd="0" destOrd="0" presId="urn:microsoft.com/office/officeart/2005/8/layout/arrow5"/>
    <dgm:cxn modelId="{20717DBF-90AA-4C70-A697-706D799EFC83}" srcId="{912FE507-EA04-4D46-B3BD-B531910EBF15}" destId="{939BE24C-445B-467A-8E6D-E725FDD4CEA1}" srcOrd="1" destOrd="0" parTransId="{56162813-60D9-440C-A1BD-F86D85A674F6}" sibTransId="{AE8BC0DC-3AB4-4D24-8749-93CEF76A7410}"/>
    <dgm:cxn modelId="{C79FB7EA-155D-46DA-8FAD-C534C4C584D0}" type="presParOf" srcId="{FF19FB63-EDB4-4FFA-8552-70310C95C6E6}" destId="{5F0FF8BF-087D-4162-BC05-8D7F4AE36DB5}" srcOrd="0" destOrd="0" presId="urn:microsoft.com/office/officeart/2005/8/layout/arrow5"/>
    <dgm:cxn modelId="{97C43AF1-AA1F-4E09-B773-3B28FB5DD451}" type="presParOf" srcId="{FF19FB63-EDB4-4FFA-8552-70310C95C6E6}" destId="{BE5ED643-47B0-4315-AFAC-4A3C7EC08E9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F8BF-087D-4162-BC05-8D7F4AE36DB5}">
      <dsp:nvSpPr>
        <dsp:cNvPr id="0" name=""/>
        <dsp:cNvSpPr/>
      </dsp:nvSpPr>
      <dsp:spPr>
        <a:xfrm rot="16200000">
          <a:off x="18339" y="709569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ISO 24521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pt-pt" sz="1800" b="0" i="0" kern="1200" dirty="0" err="1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optimiza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os serviços de águas residuais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existentes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7305" y="1460739"/>
        <a:ext cx="2477516" cy="1500271"/>
      </dsp:txXfrm>
    </dsp:sp>
    <dsp:sp modelId="{BE5ED643-47B0-4315-AFAC-4A3C7EC08E97}">
      <dsp:nvSpPr>
        <dsp:cNvPr id="0" name=""/>
        <dsp:cNvSpPr/>
      </dsp:nvSpPr>
      <dsp:spPr>
        <a:xfrm rot="5400000">
          <a:off x="3218169" y="718287"/>
          <a:ext cx="3000541" cy="3002611"/>
        </a:xfrm>
        <a:prstGeom prst="downArrow">
          <a:avLst>
            <a:gd name="adj1" fmla="val 50000"/>
            <a:gd name="adj2" fmla="val 35000"/>
          </a:avLst>
        </a:prstGeom>
        <a:solidFill>
          <a:srgbClr val="0A55A3">
            <a:alpha val="10000"/>
          </a:srgbClr>
        </a:solidFill>
        <a:ln w="12700" cap="flat" cmpd="sng" algn="ctr">
          <a:solidFill>
            <a:srgbClr val="0A55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rtlCol="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</a:t>
          </a:r>
          <a:r>
            <a:rPr lang="pt-pt" sz="1800" b="1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ISO 30500 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o desenvolvimento </a:t>
          </a:r>
          <a:b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 </a:t>
          </a:r>
          <a:r>
            <a:rPr lang="pt-pt" sz="1800" b="1" i="1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novas</a:t>
          </a:r>
          <a:r>
            <a:rPr lang="pt-pt" sz="1800" b="0" i="0" kern="1200" dirty="0">
              <a:solidFill>
                <a:srgbClr val="0A55A3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tecnologias e soluções</a:t>
          </a:r>
          <a:endParaRPr lang="en-US" sz="1800" kern="1200" dirty="0">
            <a:solidFill>
              <a:srgbClr val="0A55A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42230" y="1469457"/>
        <a:ext cx="2477516" cy="1500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9C2CC1-78D1-F74F-A143-A8C6013D1B30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A42A14-ACC8-4140-8B4A-5E6F6AC37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9FED7F-2DB6-3C4E-A6FC-5467CCE30A76}" type="datetimeFigureOut">
              <a:rPr lang="en-US" smtClean="0"/>
              <a:t>6/16/2020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E93119-44EB-4843-BB2D-287C228612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Bv1ClEujMuk" TargetMode="External"/><Relationship Id="rId7" Type="http://schemas.openxmlformats.org/officeDocument/2006/relationships/hyperlink" Target="https://v.youku.com/v_show/id_XNDY2MzIzMTY2MA==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Twa_87erxG8" TargetMode="External"/><Relationship Id="rId5" Type="http://schemas.openxmlformats.org/officeDocument/2006/relationships/hyperlink" Target="https://www.youtube.com/watch?v=kfKC9B6UNNU" TargetMode="External"/><Relationship Id="rId4" Type="http://schemas.openxmlformats.org/officeDocument/2006/relationships/hyperlink" Target="https://www.youtube.com/watch?v=GVj5jApNIVg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anitation.ansi.org/Forum" TargetMode="External"/><Relationship Id="rId4" Type="http://schemas.openxmlformats.org/officeDocument/2006/relationships/hyperlink" Target="https://sanitation.ansi.org/News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YwMjYxMDk0NA==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t" TargetMode="External"/><Relationship Id="rId4" Type="http://schemas.openxmlformats.org/officeDocument/2006/relationships/hyperlink" Target="https://www.youtube.com/watch?v=Gxl_DB-peqc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13bG0cFeuLQ" TargetMode="External"/><Relationship Id="rId7" Type="http://schemas.openxmlformats.org/officeDocument/2006/relationships/hyperlink" Target="https://v.youku.com/v_show/id_XNDY2MzIxMzIxMg==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QGnZL4zCvrk" TargetMode="External"/><Relationship Id="rId5" Type="http://schemas.openxmlformats.org/officeDocument/2006/relationships/hyperlink" Target="https://www.youtube.com/watch?v=mbpXRaz9gs4" TargetMode="External"/><Relationship Id="rId4" Type="http://schemas.openxmlformats.org/officeDocument/2006/relationships/hyperlink" Target="https://www.youtube.com/watch?v=_Xoxhfc_W_g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Estas normas são muito minuciosas - têm de ser, pelo que queremos facilitar o mais possível a formação das partes interessadas sobre os materiais.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 são peritos sobre a forma de lançar iniciativas no vosso país e nas vossas comunidades, mas esta é uma lista para fazer fluir as ideias e algumas das melhores práticas que o ANSI desenvolveu: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 formações em curso a nível mundial e informar as partes interessadas a nível nacional.  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 quem deve receber formação sobre normas técnicas de produtos? 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deve receber formação sobre instalações de tratamento de águas residuais? </a:t>
            </a:r>
          </a:p>
          <a:p>
            <a:pPr marL="1085850" lvl="2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provável que sejam os departamentos municipais de água e saneamento, mas há mais alguém? 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organizações poderiam facilitar as formações?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formas de envolver o meio académico ou o sector privado?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estabeleceu uma parceria com o Cap-Net UNDP para realizar formações virtuais e presenciais. O ANSI partilhará informações sobre a forma de se registar para receber estas formações logo que estejam disponíveis. 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possui ainda materiais de formação elaborados por parceiros do sector WASH, que pode descarregar e utilizar no seu site em: 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https://sanitation.ansi.org/Resources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8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É fundamental que estejamos a fazer tudo o que estiver ao nosso alcance para educar as principais partes interessadas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Estas normas podem constituir uma verdadeira diferença na saúde e segurança das comunidades – mas apenas se as partes interessadas e os decisores relevantes estiverem sensibilizados para tal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Se o ANSI puder ser um recurso para a partilha de contactos no sector da água e saneamento no seu país, informe-nos por favor e teremos todo o gosto em ligá-lo à nossa rede.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Veja um pequeno vídeo sobre as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Standards &amp; the SDGs (Normas ISO e os ODSs)</a:t>
            </a:r>
            <a:r>
              <a:rPr lang="pt-pt" dirty="0"/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Standards and the SDGs (English Subtitles) 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https://www.youtube.com/watch?v=Bv1ClEujMuk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ISO et ODD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https://www.youtube.com/watch?v=GVj5jApNIVg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ISO e os Objectivos de Desenvolvimento Sustentável (legendas)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https://www.youtube.com/watch?v=kfKC9B6UNNU</a:t>
            </a:r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 and the SDGs //  ISO 标准和可持续发展目标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https://www.youtube.com/watch?v=Twa_87erxG8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https://v.youku.com/v_show/id_XNDY2MzIzMTY2MA==.html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4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/>
              <a:t>Para os peritos técnicos, gestores e operadores de águas residuais e de lamas fecais – aqueles que serão mais afectados pela adopção destas normas -, constatámos ser crucial participarem de formações mais aprofundadas do que as que possamos estar a ministrar a outros grupos, e que asseguremos que as novas normas sejam plenamente compreendidas e implementadas.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estabeleceu uma parceria com o Cap-Net UNDP para realizar formações virtuais e presenciais. O ANSI partilhará informações sobre a forma de se registar para receber estas formações logo que estejam disponíveis. </a:t>
            </a:r>
          </a:p>
          <a:p>
            <a:pPr marL="628650" lvl="1" indent="-171450" rtl="0" fontAlgn="ctr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possui ainda materiais de formação elaborados por parceiros do sector WASH, que pode descarregar e utilizar no seu site em: 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https://sanitation.ansi.org/Resources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igualmente importante elaborar uma lista de partes interessadas relevantes que beneficiariam de formações sobre as normas ISO de saneamento não ligado à rede de esgotos. Isto permite que o organismo nacional de normalização informe facilmente as partes interessadas por correio electrónico quando as formações decorrerem virtual ou presencialmente.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i="1"/>
              <a:t>**Edite o diapositivo acima para incluir as empresas e organizações nacionais do seu país**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54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Mais uma vez – todos vocês são peritos, mas com o conhecimento que adquirimos ao trabalhar com governos que adoptaram estas normas, gostaria de destacar quatro boas práticas durante estas formações: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A especificidade é fundamental – queremos demonstrar claramente o significado das normas para empregos específicos e requisitos de competências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Falámos do enorme impacto que estas normas podem ter nas comunidades e no país como um todo; é realmente importante mostrar o impacto que estas normas terão na saúde pública, na segurança e na economia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Sabem muito bem – estas normas incluem muita informação e como tal queremos ter a certeza de que estamos a dar tempo (e a encorajar as pessoas) para o debate e as perguntas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Por último, uma sessão de formação ou informação não deve ser a última vez que se fala com formandos ou participantes. Para perceber o impacto desejado, constatámos ser deveras importante partilhar informações de contacto para questões, partilhar recursos relevantes e voltar a contactar os participantes cerca de duas semanas depois para ver se surgiram problemas ou desafios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56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A adopção destas normas é uma enorme vitória! Não apenas para a saúde pública, mas para [país] em maior escala – encorajamo-lo a sensibilizar o público em geral, a educar e a formar as partes interessadas.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Não se esqueça que o ANSI é um recurso!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O ANSI pode ajudar com materiais para enviar comunicados de imprensa para os meios de comunicação social, com publicações nas redes sociais e com a forma de falar com a imprensa sobre as normas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Visite a página Ferramentas de Comunicação do nosso site para descarregar outros PowerPoints, folhetos, vídeos em: </a:t>
            </a:r>
            <a:r>
              <a:rPr lang="pt-pt">
                <a:hlinkClick r:id="rId3"/>
              </a:rPr>
              <a:t>https://sanitation.ansi.org/Resources</a:t>
            </a:r>
            <a:endParaRPr lang="en-US" dirty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/>
              <a:t>Se tem um comunicado de imprensa ou notícia que gostaria de partilhar, o ANSI pode publicá-lo no nosso site em: </a:t>
            </a:r>
            <a:r>
              <a:rPr lang="pt-pt">
                <a:hlinkClick r:id="rId4"/>
              </a:rPr>
              <a:t>https://sanitation.ansi.org/News</a:t>
            </a:r>
            <a:endParaRPr lang="en-US" dirty="0"/>
          </a:p>
          <a:p>
            <a:pPr marL="1085850" lvl="2" indent="-171450" rtl="0">
              <a:buFont typeface="Arial" panose="020B0604020202020204" pitchFamily="34" charset="0"/>
              <a:buChar char="•"/>
            </a:pPr>
            <a:r>
              <a:rPr lang="pt-pt"/>
              <a:t>Ou, se quiser fazer perguntas ou partilhar informações ou boas notícias, utilize o fórum do nosso site em: </a:t>
            </a:r>
            <a:r>
              <a:rPr lang="pt-pt">
                <a:hlinkClick r:id="rId5"/>
              </a:rPr>
              <a:t>https://sanitation.ansi.org/Forum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Muito obrigado por estar hoje aqui para discutir duas normas internacionais recentemente adoptadas em [país] relacionadas com o saneamento não ligado à rede de esgotos. Antes de começarmos, veja este vídeo de 2 minutos que explica as normas.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Veja um vídeo de 2 minutos que explica as Normas de Saneamento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(legendas) </a:t>
            </a:r>
            <a:r>
              <a:rPr lang="en-US" dirty="0" smtClean="0">
                <a:hlinkClick r:id="rId5"/>
              </a:rPr>
              <a:t>https://www.youtube.com/watch?v=9TJPg1AkoJ0&amp;t</a:t>
            </a:r>
            <a:endParaRPr lang="en-US" dirty="0" smtClean="0"/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 Explained in 2 Minutes (Chinese subtitles)/ 两分钟了解卫生标准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https://v.youku.com/v_show/id_XNDYwMjYxMDk0NA==.html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dirty="0"/>
          </a:p>
          <a:p>
            <a:pPr marL="0" indent="0" rtl="0">
              <a:buFont typeface="Arial" panose="020B0604020202020204" pitchFamily="34" charset="0"/>
              <a:buNone/>
            </a:pPr>
            <a:endParaRPr lang="en-US" dirty="0"/>
          </a:p>
          <a:p>
            <a:pPr marL="0" indent="0" rtl="0">
              <a:buFont typeface="Arial" panose="020B0604020202020204" pitchFamily="34" charset="0"/>
              <a:buNone/>
            </a:pPr>
            <a:r>
              <a:rPr lang="pt-pt" dirty="0"/>
              <a:t>Agora que viram o vídeo, alguém quer colocar alguma questão? Se não, passamos à apresentação.</a:t>
            </a:r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6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falarmos do que se segue à adopção, gostaria de salientar a razão pela qual a adopção conjunta das normas ISO 30500 e ISO 24521 teve mais impacto. </a:t>
            </a:r>
          </a:p>
          <a:p>
            <a:pPr rtl="0"/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normas ISO 24521 e ISO 30500 trabalham em conjunto para melhorar a saúde, reduzir o impacto ambiental do tratamento das águas residuais e oferecer opções acessíveis aos utilizadores e às populações.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24521 optimiza os serviços de águas residuais </a:t>
            </a:r>
            <a:r>
              <a:rPr lang="pt-pt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existentes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(que actualmente tratam as lamas fecais recebidas)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30500 incentiva o desenvolvimento de </a:t>
            </a:r>
            <a:r>
              <a:rPr lang="pt-pt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tecnologias e soluções, uma vez que as tecnologias actuais não estão a conseguir dar resposta aos desafios subjacentes à falta de saneamento, incluindo a pobreza, as infra-estruturas e os recursos.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ISO 24521 inclui referências normativas a duas outras normas: a ISO 24510, que fornece orientações para a avaliação e melhoria dos serviços aos utilizadores; e a ISO 24511, que fornece orientações para a gestão dos serviços de águas residuais e para a avaliação dos serviços de águas residuais. Esta apresentação não abrange a ISO 24510 ou a ISO 24511, mas o ANSI ou o seu organismo nacional de normalização pode fornecer-lhe mais informações sobre as ditas orientações, caso esteja interessado.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Veja um pequeno vídeo sobre as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Hand in Hand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seu idioma preferido: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https://www.youtube.com/watch?v=13bG0cFeuLQ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et ISO 24521: main dans la main (sous-titres Français)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https://www.youtube.com/watch?v=_Xoxhfc_W_g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Lado a lado (legendas)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https://www.youtube.com/watch?v=mbpXRaz9gs4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30500 and ISO 24521: Hand in Hand  // ISO 30500 和 ISO 24521: 携手共进 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（中文字幕）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https://www.youtube.com/watch?v=QGnZL4zCvrk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https://v.youku.com/v_show/id_XNDY2MzIxMzIxMg==.html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3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Porque é que isto é importante?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Quando se ligam os pontos, uma norma nacional vai muito além dos peritos e engenheiros que a desenvolveram e pode beneficiar-nos a todos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trata-se de </a:t>
            </a:r>
            <a:r>
              <a:rPr lang="pt-pt" b="1" dirty="0"/>
              <a:t>proteger a saúde das nossas famílias e dos nossos filhos</a:t>
            </a:r>
            <a:r>
              <a:rPr lang="pt-pt" dirty="0"/>
              <a:t>, e do </a:t>
            </a:r>
            <a:r>
              <a:rPr lang="pt-pt" b="1" dirty="0"/>
              <a:t>desenvolvimento sustentável da população</a:t>
            </a:r>
            <a:r>
              <a:rPr lang="pt-pt" dirty="0"/>
              <a:t> o que, em última análise, conduz ao </a:t>
            </a:r>
            <a:r>
              <a:rPr lang="pt-pt" b="1" dirty="0"/>
              <a:t>crescimento económico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4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Como decisores e líderes na vossa comunidade, o vosso papel é essencial para proteger os membros da comunidade de sistemas de saneamento prejudiciais, não higiénicos ou inseguros.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A vossa liderança é fundamental para fazer avançar estas normas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As parcerias entre o organismo nacional de normalização e vocês, os peritos em WASH, são essenciais para implementar estas normas no nosso país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8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 typeface="Arial" panose="020B0604020202020204" pitchFamily="34" charset="0"/>
              <a:buNone/>
            </a:pPr>
            <a:r>
              <a:rPr lang="pt-pt"/>
              <a:t>AGENDA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Pretendemos debater o que se segue - como divulgar estas normas às partes interessadas relevantes, que logística é necessário pensar, como comunicar tudo isto e o significado que tem para a população.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/>
              <a:t>Queremos que isto vos seja o mais útil possível e por isso, mais uma vez, encorajamo-vos a colocar questões que depois serão respondidas e debatidas.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tem um modelo de comunicado de imprensa que podem descarregar e adaptar para utilização.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ANSI também tem um modelo de publicação nas redes sociais e 6 pequenos vídeos que podem ser partilhados com os vossos parceiros, apresentados no site da vossa organização, Facebook, LinkedIn, páginas do Twitter.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 de comunicado de imprensa, modelo de redes sociais, vídeos explicativos, PowerPoints e folhetos que podem usar podem ser consultados em: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https://sanitation.ansi.org/Resources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2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pt" dirty="0"/>
              <a:t>Para vermos todas as vantagens das normas ISO 30500 e 24521, é importante assegurar que todas as partes interessadas - desde o sector privado até ao governo - estão sensibilizadas para o valor destas normas internacionais; por isso, precisamos de fazer as seguintes perguntas: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Quem são as partes interessadas relevantes?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Quem precisa de ter conhecimento das normas?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Quais são os ministérios relevantes?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Onde deve ser partilhada a informação sobre as normas ISO 30500 e ISO 24521?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Quem mais precisa de ser envolvido nesta discussão - falta alguém na sala? 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pt-pt" dirty="0"/>
              <a:t>Há formas de tomar como base as iniciativas ministeriais ou do sector privado existentes e incluir um elemento das normas? (O brainstorming sobre isto pode ser muito elucidativo).</a:t>
            </a:r>
            <a:endParaRPr lang="en-US" dirty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4313" y="1280320"/>
            <a:ext cx="5143500" cy="855662"/>
          </a:xfr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313" y="366552"/>
            <a:ext cx="5600699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" y="2515235"/>
            <a:ext cx="4786313" cy="1325880"/>
          </a:xfrm>
        </p:spPr>
        <p:txBody>
          <a:bodyPr lIns="0" tIns="0" rIns="0" bIns="0" rtlCol="0" anchor="ctr" anchorCtr="0">
            <a:normAutofit/>
          </a:bodyPr>
          <a:lstStyle>
            <a:lvl1pPr algn="r">
              <a:defRPr sz="4000"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rtlCol="0" anchor="ctr"/>
          <a:lstStyle>
            <a:lvl1pPr marL="2286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C5B748-98DB-439F-A8EA-A9B3D31D9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" y="0"/>
            <a:ext cx="12185509" cy="685800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CAD39AD-4C23-4BF6-82A7-FD955D48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CA1C6EB-59B1-4282-980B-111D0EC0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2DACB73-55DB-427B-A568-089CC5CD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2410F4-9C87-40CA-A4E3-DD84868536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BCB6086-FCB7-4737-8D01-8602AF04D42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610600" y="79797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704F56-8F1F-433B-B53D-7E6BB0409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US"/>
              <a:t>5/19/2020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FA0B7275-42E7-9344-8EE7-3495E2503A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wa_87erxG8" TargetMode="External"/><Relationship Id="rId3" Type="http://schemas.openxmlformats.org/officeDocument/2006/relationships/notesSlide" Target="../notesSlides/notesSlide12.xml"/><Relationship Id="rId7" Type="http://schemas.openxmlformats.org/officeDocument/2006/relationships/hyperlink" Target="https://www.youtube.com/watch?v=kfKC9B6UNNU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hyperlink" Target="https://www.youtube.com/watch?v=GVj5jApNIVg" TargetMode="External"/><Relationship Id="rId5" Type="http://schemas.openxmlformats.org/officeDocument/2006/relationships/hyperlink" Target="https://www.youtube.com/watch?v=Bv1ClEujMuk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hyperlink" Target="https://sanitation.ansi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SPT3YMJdNo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youtube.com/watch?v=9TJPg1AkoJ0&amp;t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GnZL4zCvrk" TargetMode="External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hyperlink" Target="https://www.youtube.com/watch?v=_Xoxhfc_W_g" TargetMode="External"/><Relationship Id="rId5" Type="http://schemas.openxmlformats.org/officeDocument/2006/relationships/hyperlink" Target="https://www.youtube.com/watch?v=13bG0cFeuLQ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2509A2-26C3-6548-A9F9-F1294E5FF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t-pt" dirty="0"/>
              <a:t>Nome do apresentador</a:t>
            </a:r>
          </a:p>
          <a:p>
            <a:pPr rtl="0"/>
            <a:r>
              <a:rPr lang="pt-pt" dirty="0"/>
              <a:t>Organização</a:t>
            </a:r>
          </a:p>
          <a:p>
            <a:pPr rtl="0"/>
            <a:r>
              <a:rPr lang="pt-pt" dirty="0"/>
              <a:t>Data</a:t>
            </a:r>
          </a:p>
          <a:p>
            <a:pPr rtl="0"/>
            <a:r>
              <a:rPr lang="pt-pt" dirty="0"/>
              <a:t>Localização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64348-C019-BA4B-A1D5-BC712DD6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B57B0-656C-C84B-BB8C-90916B1E1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62500" lnSpcReduction="20000"/>
          </a:bodyPr>
          <a:lstStyle/>
          <a:p>
            <a:pPr rtl="0"/>
            <a:r>
              <a:rPr lang="pt-pt" dirty="0"/>
              <a:t>medidas para envolver o sector </a:t>
            </a:r>
            <a:endParaRPr lang="pt-PT" dirty="0"/>
          </a:p>
          <a:p>
            <a:pPr rtl="0"/>
            <a:r>
              <a:rPr lang="pt-pt" dirty="0"/>
              <a:t>do WASH após a adopção </a:t>
            </a:r>
            <a:endParaRPr lang="pt-PT" dirty="0"/>
          </a:p>
          <a:p>
            <a:pPr rtl="0"/>
            <a:r>
              <a:rPr lang="pt-pt" dirty="0"/>
              <a:t>das normas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23B1A-6042-6840-BBA7-CFBA47DF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pt"/>
              <a:t>ISO 30500 e ISO 24521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21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55DF-9366-D64C-8DDB-E04C6B00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planeamento e logística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2AAFD8-9B01-BC4E-B361-C73D41529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rtl="0">
              <a:buNone/>
            </a:pPr>
            <a:r>
              <a:rPr lang="pt-pt" dirty="0"/>
              <a:t>antes da realização de sessões de informação e formação:</a:t>
            </a:r>
          </a:p>
          <a:p>
            <a:pPr rtl="0"/>
            <a:r>
              <a:rPr lang="pt-pt" dirty="0"/>
              <a:t>estabelecer ligação com os parceiros organizacionais</a:t>
            </a:r>
          </a:p>
          <a:p>
            <a:pPr rtl="0"/>
            <a:r>
              <a:rPr lang="pt-pt" dirty="0"/>
              <a:t>identificar os formandos em todos os sectores</a:t>
            </a:r>
          </a:p>
          <a:p>
            <a:pPr rtl="0"/>
            <a:r>
              <a:rPr lang="pt-pt" dirty="0"/>
              <a:t>assegurar currículos e materiais de formação apropriados</a:t>
            </a:r>
          </a:p>
          <a:p>
            <a:pPr rtl="0"/>
            <a:r>
              <a:rPr lang="pt-pt" dirty="0"/>
              <a:t>identificar e orientar os formadores</a:t>
            </a:r>
          </a:p>
          <a:p>
            <a:pPr rtl="0"/>
            <a:r>
              <a:rPr lang="pt-pt" dirty="0"/>
              <a:t>reservar locais apropriados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27341-FF6F-1F42-A2D0-3AB4EB1C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329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2D7F-19AC-D147-BCFB-5083DB9D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235"/>
            <a:ext cx="4900613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sessões de informação e aprendizagem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7112-607F-8740-BF3E-9ECE39A8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692658"/>
            <a:ext cx="5683392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600" dirty="0"/>
              <a:t>sensibilizar as partes interessadas e os decisores que possam ainda não ter conhecimento da </a:t>
            </a:r>
            <a:r>
              <a:rPr lang="pt-pt" sz="2600" dirty="0" err="1"/>
              <a:t>adopção</a:t>
            </a:r>
            <a:r>
              <a:rPr lang="pt-pt" sz="2600" dirty="0"/>
              <a:t> através da realização de seminários, workshops ou reuniões participativas </a:t>
            </a:r>
          </a:p>
          <a:p>
            <a:pPr rtl="0"/>
            <a:r>
              <a:rPr lang="pt-pt" sz="2600" dirty="0"/>
              <a:t>Certificar-se de que as partes interessadas relevantes estão conscientes de que estas normas ajudam a cumprir o ODS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3F424-C001-904A-8BE9-F36C8EE4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079090" y="5438711"/>
            <a:ext cx="1282764" cy="128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697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61513A2-7117-4C52-9EE3-9D546587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3A4B90-6A94-44F2-8D1A-AD55F299030C}"/>
              </a:ext>
            </a:extLst>
          </p:cNvPr>
          <p:cNvGrpSpPr/>
          <p:nvPr/>
        </p:nvGrpSpPr>
        <p:grpSpPr>
          <a:xfrm>
            <a:off x="437660" y="266414"/>
            <a:ext cx="9170645" cy="5617028"/>
            <a:chOff x="1592090" y="266414"/>
            <a:chExt cx="9170645" cy="56170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22CDF3-3B07-4D15-AB5F-8991C526B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6199"/>
            <a:stretch/>
          </p:blipFill>
          <p:spPr>
            <a:xfrm>
              <a:off x="1592090" y="266414"/>
              <a:ext cx="9170645" cy="8404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AD299E-4A84-4882-932E-69ED5E851B82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EC7FE6D-C697-4AB0-8372-A357C5EA6648}"/>
              </a:ext>
            </a:extLst>
          </p:cNvPr>
          <p:cNvSpPr txBox="1"/>
          <p:nvPr/>
        </p:nvSpPr>
        <p:spPr>
          <a:xfrm>
            <a:off x="602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4EB5F-805E-4976-991E-7A3F5DAAB179}"/>
              </a:ext>
            </a:extLst>
          </p:cNvPr>
          <p:cNvSpPr txBox="1"/>
          <p:nvPr/>
        </p:nvSpPr>
        <p:spPr>
          <a:xfrm>
            <a:off x="3409460" y="322740"/>
            <a:ext cx="50132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400" dirty="0"/>
              <a:t>Normas ISO e os Objectivos de Desenvolvimento Sustentável </a:t>
            </a:r>
            <a:endParaRPr lang="pt-pt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D9C2F9-EC7E-4102-AA21-D3EFC529A2E0}"/>
              </a:ext>
            </a:extLst>
          </p:cNvPr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 err="1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 err="1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 err="1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167" y="1040366"/>
            <a:ext cx="8502591" cy="4839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75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29B6-3E49-FF4D-A0BD-BF6FC872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formações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C5076-EA36-D445-A04D-708BB369D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7"/>
            <a:ext cx="5683392" cy="4616227"/>
          </a:xfrm>
        </p:spPr>
        <p:txBody>
          <a:bodyPr rtlCol="0">
            <a:noAutofit/>
          </a:bodyPr>
          <a:lstStyle/>
          <a:p>
            <a:pPr rtl="0"/>
            <a:r>
              <a:rPr lang="pt-pt" sz="2600" dirty="0"/>
              <a:t>realizar formações mais aprofundadas para os peritos técnicos e outras partes interessadas que desempenham um papel fundamental na aplicação</a:t>
            </a:r>
          </a:p>
          <a:p>
            <a:pPr lvl="1" rtl="0"/>
            <a:r>
              <a:rPr lang="pt-pt" sz="2600" dirty="0"/>
              <a:t>gestores e operadores de águas residuais </a:t>
            </a:r>
          </a:p>
          <a:p>
            <a:pPr lvl="1" rtl="0"/>
            <a:r>
              <a:rPr lang="pt-pt" sz="2600" dirty="0"/>
              <a:t>departamentos nacionais, regionais e/ou municipais de água e saneamento</a:t>
            </a:r>
          </a:p>
          <a:p>
            <a:pPr rtl="0"/>
            <a:r>
              <a:rPr lang="pt-pt" sz="2600" dirty="0"/>
              <a:t>informar as partes interessadas das formações virtuais e presenciais realizadas pelo </a:t>
            </a:r>
            <a:r>
              <a:rPr lang="pt-pt" sz="2600" dirty="0" err="1"/>
              <a:t>Cap</a:t>
            </a:r>
            <a:r>
              <a:rPr lang="pt-pt" sz="2600" dirty="0"/>
              <a:t>-Net UNDP</a:t>
            </a:r>
          </a:p>
          <a:p>
            <a:pPr lvl="1" rtl="0"/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709B2-27EA-0C4C-8F1D-833079CB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38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9D7EB-E20C-8F4C-8C25-5E4210BE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dirty="0"/>
              <a:t>apresentações eficazes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C092-D44A-0246-A8F7-3571F05BD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475860"/>
            <a:ext cx="5683392" cy="5738327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t-pt" sz="2000" dirty="0"/>
              <a:t>seguir as melhores práticas para garantir que as sessões de informação e as formações têm o maior impacto </a:t>
            </a:r>
          </a:p>
          <a:p>
            <a:pPr rtl="0">
              <a:lnSpc>
                <a:spcPct val="100000"/>
              </a:lnSpc>
            </a:pPr>
            <a:r>
              <a:rPr lang="pt-pt" sz="2000" b="1" dirty="0"/>
              <a:t>ser específico</a:t>
            </a:r>
            <a:r>
              <a:rPr lang="pt-pt" sz="2000" dirty="0"/>
              <a:t> - definir os conhecimentos e as competências necessários para os postos de trabalho relevantes no âmbito de cada norma</a:t>
            </a:r>
          </a:p>
          <a:p>
            <a:pPr rtl="0">
              <a:lnSpc>
                <a:spcPct val="100000"/>
              </a:lnSpc>
            </a:pPr>
            <a:r>
              <a:rPr lang="pt-pt" sz="2000" b="1" dirty="0"/>
              <a:t>demonstrar as inter-relações</a:t>
            </a:r>
            <a:r>
              <a:rPr lang="pt-pt" sz="2000" dirty="0"/>
              <a:t> - descrever como cada </a:t>
            </a:r>
            <a:r>
              <a:rPr lang="pt-pt" sz="2000" dirty="0" err="1"/>
              <a:t>actividade</a:t>
            </a:r>
            <a:r>
              <a:rPr lang="pt-pt" sz="2000" dirty="0"/>
              <a:t> contribui para um objectivo mais vasto</a:t>
            </a:r>
          </a:p>
          <a:p>
            <a:pPr rtl="0">
              <a:lnSpc>
                <a:spcPct val="100000"/>
              </a:lnSpc>
            </a:pPr>
            <a:r>
              <a:rPr lang="pt-pt" sz="2000" b="1" dirty="0"/>
              <a:t>incluir tempo para discussão</a:t>
            </a:r>
            <a:r>
              <a:rPr lang="pt-pt" sz="2000" dirty="0"/>
              <a:t> - dar aos participantes a oportunidade de fazer perguntas e de aprofundar temas do seu interesse</a:t>
            </a:r>
          </a:p>
          <a:p>
            <a:pPr rtl="0">
              <a:lnSpc>
                <a:spcPct val="100000"/>
              </a:lnSpc>
            </a:pPr>
            <a:r>
              <a:rPr lang="pt-pt" sz="2000" b="1" dirty="0"/>
              <a:t>acompanhar os participantes</a:t>
            </a:r>
            <a:r>
              <a:rPr lang="pt-pt" sz="2000" dirty="0"/>
              <a:t> - partilhar informações de contacto e recursos e voltar a ligar duas semanas depois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8DA02-EC5B-5D4B-A73F-B540A11E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26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610BE-5DC1-E949-8271-2D90C7D6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9" y="2515235"/>
            <a:ext cx="4786313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comunicar uma conquista em matéria de saúde pública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AEE52-77A3-4D48-B9C4-2BC160CC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131430"/>
            <a:ext cx="5683392" cy="4352544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pt-pt" sz="2400" dirty="0"/>
              <a:t>O ANSI pode ajudar à implementação das </a:t>
            </a:r>
            <a:r>
              <a:rPr lang="pt-pt" sz="2400" dirty="0" err="1"/>
              <a:t>actividades</a:t>
            </a:r>
            <a:r>
              <a:rPr lang="pt-pt" sz="2400" dirty="0"/>
              <a:t> e dos conteúdos, incluindo:</a:t>
            </a:r>
          </a:p>
          <a:p>
            <a:pPr rtl="0"/>
            <a:r>
              <a:rPr lang="pt-pt" sz="2400" dirty="0"/>
              <a:t>modelo de comunicado de imprensa</a:t>
            </a:r>
          </a:p>
          <a:p>
            <a:pPr rtl="0"/>
            <a:r>
              <a:rPr lang="pt-pt" sz="2400" dirty="0"/>
              <a:t>conteúdo digital </a:t>
            </a:r>
          </a:p>
          <a:p>
            <a:pPr lvl="1" rtl="0"/>
            <a:r>
              <a:rPr lang="pt-pt" dirty="0"/>
              <a:t>modelos de publicações para as redes sociais</a:t>
            </a:r>
          </a:p>
          <a:p>
            <a:pPr lvl="1" rtl="0"/>
            <a:r>
              <a:rPr lang="pt-pt" dirty="0"/>
              <a:t>Vídeos explicativos</a:t>
            </a:r>
          </a:p>
          <a:p>
            <a:pPr rtl="0"/>
            <a:r>
              <a:rPr lang="pt-pt" sz="2400" dirty="0"/>
              <a:t>estratégia nos meios de comunicação social e pontos de discussão ganhos</a:t>
            </a:r>
          </a:p>
          <a:p>
            <a:pPr lvl="1" rtl="0"/>
            <a:r>
              <a:rPr lang="pt-pt" dirty="0"/>
              <a:t>TV local e nacional, rádio, jornais</a:t>
            </a:r>
          </a:p>
          <a:p>
            <a:pPr lvl="1" rtl="0"/>
            <a:r>
              <a:rPr lang="pt-pt" dirty="0"/>
              <a:t>trabalhos académicos</a:t>
            </a:r>
          </a:p>
          <a:p>
            <a:pPr lvl="1" rtl="0"/>
            <a:r>
              <a:rPr lang="pt-pt" dirty="0"/>
              <a:t>boletins informativos relevantes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D8DA7-969C-EE4C-940D-7230B8D6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8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1102" cy="6842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121743" y="185184"/>
            <a:ext cx="4088596" cy="9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2400" b="1" dirty="0">
                <a:hlinkClick r:id="rId4"/>
              </a:rPr>
              <a:t>https://sanitation.ansi.org/</a:t>
            </a:r>
            <a:endParaRPr lang="en-US" sz="2400" b="1" dirty="0"/>
          </a:p>
          <a:p>
            <a:pPr algn="l" rtl="0"/>
            <a:r>
              <a:rPr lang="pt-pt" sz="2400" dirty="0"/>
              <a:t>sanitation@ansi.org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DBBA43-29AD-4C36-90A6-D2A9CE02989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FA0B7275-42E7-9344-8EE7-3495E2503A8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A447F-C34C-4510-AC44-4DD47C1BAE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25238" y="5792456"/>
            <a:ext cx="2834640" cy="885825"/>
          </a:xfrm>
          <a:prstGeom prst="rect">
            <a:avLst/>
          </a:prstGeom>
        </p:spPr>
      </p:pic>
      <p:sp>
        <p:nvSpPr>
          <p:cNvPr id="21" name="Subtitle 13">
            <a:extLst>
              <a:ext uri="{FF2B5EF4-FFF2-40B4-BE49-F238E27FC236}">
                <a16:creationId xmlns:a16="http://schemas.microsoft.com/office/drawing/2014/main" id="{FEB8D483-7AA6-4C35-8750-09BFF8639CF3}"/>
              </a:ext>
            </a:extLst>
          </p:cNvPr>
          <p:cNvSpPr txBox="1">
            <a:spLocks/>
          </p:cNvSpPr>
          <p:nvPr/>
        </p:nvSpPr>
        <p:spPr>
          <a:xfrm>
            <a:off x="8553409" y="93530"/>
            <a:ext cx="3547501" cy="1930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dirty="0"/>
              <a:t>Nome</a:t>
            </a:r>
            <a:endParaRPr lang="ro-RO" dirty="0"/>
          </a:p>
          <a:p>
            <a:pPr rtl="0"/>
            <a:r>
              <a:rPr lang="pt-pt" dirty="0"/>
              <a:t>Data</a:t>
            </a:r>
          </a:p>
          <a:p>
            <a:pPr rtl="0"/>
            <a:r>
              <a:rPr lang="pt-pt" dirty="0"/>
              <a:t>Evento</a:t>
            </a:r>
          </a:p>
          <a:p>
            <a:pPr rtl="0"/>
            <a:r>
              <a:rPr lang="pt-pt" dirty="0"/>
              <a:t>Localização</a:t>
            </a:r>
            <a:endParaRPr lang="ro-RO" dirty="0"/>
          </a:p>
          <a:p>
            <a:pPr rtl="0"/>
            <a:endParaRPr lang="ro-R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77DD2F6-608B-409A-9795-C0861B35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3E0D69-F4D0-45FD-87C0-136C06AFAAB3}"/>
              </a:ext>
            </a:extLst>
          </p:cNvPr>
          <p:cNvGrpSpPr/>
          <p:nvPr/>
        </p:nvGrpSpPr>
        <p:grpSpPr>
          <a:xfrm>
            <a:off x="494810" y="392143"/>
            <a:ext cx="9170645" cy="5617029"/>
            <a:chOff x="1592090" y="266413"/>
            <a:chExt cx="9170645" cy="56170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B544DA-6E90-4687-9654-70C9E60F4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AEDAA4-3278-4E95-B377-3BEA3463CB59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071AB3B-7E10-4F0D-B7D2-A832EB2FE33A}"/>
              </a:ext>
            </a:extLst>
          </p:cNvPr>
          <p:cNvSpPr txBox="1"/>
          <p:nvPr/>
        </p:nvSpPr>
        <p:spPr>
          <a:xfrm>
            <a:off x="57752" y="534743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086DFB-7693-48E3-ACC6-E0AB675A8EBA}"/>
              </a:ext>
            </a:extLst>
          </p:cNvPr>
          <p:cNvSpPr txBox="1"/>
          <p:nvPr/>
        </p:nvSpPr>
        <p:spPr>
          <a:xfrm>
            <a:off x="3466610" y="44847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Normas de saneamento em 2 minutos </a:t>
            </a:r>
            <a:endParaRPr lang="pt-p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705C3-A224-450C-A816-EECED567389D}"/>
              </a:ext>
            </a:extLst>
          </p:cNvPr>
          <p:cNvSpPr txBox="1"/>
          <p:nvPr/>
        </p:nvSpPr>
        <p:spPr>
          <a:xfrm>
            <a:off x="9944100" y="1298038"/>
            <a:ext cx="1737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229" y="1164980"/>
            <a:ext cx="8403005" cy="4638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2515235"/>
            <a:ext cx="5118251" cy="132588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pt" dirty="0"/>
              <a:t>juntos: </a:t>
            </a:r>
            <a:r>
              <a:rPr lang="pt-PT" dirty="0"/>
              <a:t/>
            </a:r>
            <a:br>
              <a:rPr lang="pt-PT" dirty="0"/>
            </a:br>
            <a:r>
              <a:rPr lang="pt-pt" sz="3600" dirty="0"/>
              <a:t>para revolucionar</a:t>
            </a:r>
            <a:r>
              <a:rPr lang="pt-PT" sz="3600" dirty="0"/>
              <a:t> </a:t>
            </a:r>
            <a:r>
              <a:rPr lang="pt-pt" sz="3600" dirty="0"/>
              <a:t>o</a:t>
            </a:r>
            <a:r>
              <a:rPr lang="pt-PT" sz="3600" dirty="0"/>
              <a:t> </a:t>
            </a:r>
            <a:r>
              <a:rPr lang="pt-pt" sz="3600" dirty="0"/>
              <a:t>WASH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904" y="575733"/>
            <a:ext cx="5683392" cy="3913336"/>
          </a:xfrm>
        </p:spPr>
        <p:txBody>
          <a:bodyPr rtlCol="0" anchor="t"/>
          <a:lstStyle/>
          <a:p>
            <a:pPr marL="0" indent="0" rtl="0">
              <a:buNone/>
            </a:pPr>
            <a:r>
              <a:rPr lang="pt-pt" dirty="0"/>
              <a:t>A </a:t>
            </a:r>
            <a:r>
              <a:rPr lang="pt-pt" dirty="0" err="1"/>
              <a:t>adopção</a:t>
            </a:r>
            <a:r>
              <a:rPr lang="pt-pt" dirty="0"/>
              <a:t>, revisão e utilização simultânea das normas ISO 24521 e ISO 30500 pode revolucionar o sector do saneamento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4A488A-05A7-2145-B715-4A4AAFBF4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994951"/>
              </p:ext>
            </p:extLst>
          </p:nvPr>
        </p:nvGraphicFramePr>
        <p:xfrm>
          <a:off x="5768904" y="1604592"/>
          <a:ext cx="6219746" cy="447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43697F41-40E1-4D93-8F98-A7F2E5A9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FA0B7275-42E7-9344-8EE7-3495E2503A86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566DE0-E3BD-4612-8254-E1AC896869A4}"/>
              </a:ext>
            </a:extLst>
          </p:cNvPr>
          <p:cNvGrpSpPr/>
          <p:nvPr/>
        </p:nvGrpSpPr>
        <p:grpSpPr>
          <a:xfrm>
            <a:off x="426230" y="415004"/>
            <a:ext cx="9170645" cy="5617028"/>
            <a:chOff x="1592090" y="266414"/>
            <a:chExt cx="9170645" cy="56170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905945-DEAF-449A-AC4D-F6329C6F2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6199"/>
            <a:stretch/>
          </p:blipFill>
          <p:spPr>
            <a:xfrm>
              <a:off x="1592090" y="266414"/>
              <a:ext cx="9170645" cy="84049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A605FA-44FC-47EE-AE2F-E58D35D3EC14}"/>
                </a:ext>
              </a:extLst>
            </p:cNvPr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77680C-6165-4583-91D5-C7ECEF0B0AFE}"/>
              </a:ext>
            </a:extLst>
          </p:cNvPr>
          <p:cNvSpPr txBox="1"/>
          <p:nvPr/>
        </p:nvSpPr>
        <p:spPr>
          <a:xfrm>
            <a:off x="-10828" y="537029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1468BC-2193-4E0B-86BD-12A2DEC96D79}"/>
              </a:ext>
            </a:extLst>
          </p:cNvPr>
          <p:cNvSpPr txBox="1"/>
          <p:nvPr/>
        </p:nvSpPr>
        <p:spPr>
          <a:xfrm>
            <a:off x="3398030" y="47133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ISO 30500 e ISO 24521: Lado a lado </a:t>
            </a:r>
            <a:endParaRPr lang="pt-pt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6BC27D-FF9D-4E39-A5C6-E0C2AA9899F7}"/>
              </a:ext>
            </a:extLst>
          </p:cNvPr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pt-pt" sz="2800" dirty="0">
                <a:hlinkClick r:id="rId5"/>
              </a:rPr>
              <a:t>English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6"/>
              </a:rPr>
              <a:t>Français</a:t>
            </a:r>
            <a:r>
              <a:rPr lang="pt-pt" sz="2800" dirty="0"/>
              <a:t> </a:t>
            </a:r>
          </a:p>
          <a:p>
            <a:pPr rtl="0"/>
            <a:r>
              <a:rPr lang="pt-pt" sz="2800" dirty="0">
                <a:hlinkClick r:id="rId7"/>
              </a:rPr>
              <a:t>Português</a:t>
            </a:r>
            <a:endParaRPr lang="pt-pt" sz="2800" dirty="0"/>
          </a:p>
          <a:p>
            <a:pPr rtl="0"/>
            <a:r>
              <a:rPr lang="pt-pt" sz="2800" dirty="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99" y="1235984"/>
            <a:ext cx="8536185" cy="4796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41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3961-D07D-0643-925C-20F3D76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8" y="2515235"/>
            <a:ext cx="4900613" cy="1325880"/>
          </a:xfrm>
        </p:spPr>
        <p:txBody>
          <a:bodyPr rtlCol="0">
            <a:normAutofit/>
          </a:bodyPr>
          <a:lstStyle/>
          <a:p>
            <a:pPr rtl="0"/>
            <a:r>
              <a:rPr lang="pt-pt" sz="3800" dirty="0"/>
              <a:t>porque é importante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A3BE-24AD-134C-8E94-E02DD7F23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sz="2600" dirty="0"/>
              <a:t>a </a:t>
            </a:r>
            <a:r>
              <a:rPr lang="pt-pt" sz="2600" dirty="0" err="1"/>
              <a:t>adopção</a:t>
            </a:r>
            <a:r>
              <a:rPr lang="pt-pt" sz="2600" dirty="0"/>
              <a:t> e utilização das normas ISO permite às nossas comunidades </a:t>
            </a:r>
            <a:r>
              <a:rPr lang="pt-pt" sz="2600" b="1" dirty="0"/>
              <a:t>racionalizar os serviços de saneamento para proteger a saúde e promover o desenvolvimento comunitário sustentável</a:t>
            </a:r>
            <a:r>
              <a:rPr lang="pt-pt" sz="2600" dirty="0"/>
              <a:t> (e, em última análise, </a:t>
            </a:r>
            <a:r>
              <a:rPr lang="pt-PT" sz="2600" dirty="0"/>
              <a:t/>
            </a:r>
            <a:br>
              <a:rPr lang="pt-PT" sz="2600" dirty="0"/>
            </a:br>
            <a:r>
              <a:rPr lang="pt-pt" sz="2600" dirty="0"/>
              <a:t>o crescimento económico)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4D80-7AFA-DE43-AED7-43CC4CFB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96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o seu papel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pt-pt" dirty="0"/>
              <a:t>os governos, os parlamentos e as autoridades públicas locais desempenham um papel essencial para garantir a aplicação e utilização eficazes das normas ISO após a sua </a:t>
            </a:r>
            <a:r>
              <a:rPr lang="pt-pt" dirty="0" err="1"/>
              <a:t>adopção</a:t>
            </a:r>
            <a:r>
              <a:rPr lang="pt-pt" dirty="0"/>
              <a:t> a nível nacional</a:t>
            </a:r>
          </a:p>
          <a:p>
            <a:pPr rtl="0"/>
            <a:endParaRPr lang="en-US" dirty="0"/>
          </a:p>
          <a:p>
            <a:pPr rtl="0"/>
            <a:r>
              <a:rPr lang="pt-pt" dirty="0"/>
              <a:t>o envolvimento institucional tornará o sector da água e do saneamento mais produtivo e a gestão dos recursos hídricos mais sustentável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61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dirty="0"/>
              <a:t>agenda: </a:t>
            </a:r>
            <a:r>
              <a:rPr lang="en-US" dirty="0"/>
              <a:t/>
            </a:r>
            <a:br>
              <a:rPr lang="en-US" dirty="0"/>
            </a:br>
            <a:r>
              <a:rPr lang="pt-pt" dirty="0"/>
              <a:t>o que se segue?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112769"/>
            <a:ext cx="5683392" cy="4352544"/>
          </a:xfrm>
        </p:spPr>
        <p:txBody>
          <a:bodyPr rtlCol="0">
            <a:normAutofit/>
          </a:bodyPr>
          <a:lstStyle/>
          <a:p>
            <a:pPr rtl="0"/>
            <a:r>
              <a:rPr lang="pt-pt" sz="2600" dirty="0"/>
              <a:t>informar o público</a:t>
            </a:r>
          </a:p>
          <a:p>
            <a:pPr rtl="0"/>
            <a:r>
              <a:rPr lang="pt-pt" sz="2600" dirty="0"/>
              <a:t>envolvimento das partes interessadas</a:t>
            </a:r>
          </a:p>
          <a:p>
            <a:pPr rtl="0"/>
            <a:r>
              <a:rPr lang="pt-pt" sz="2600" dirty="0"/>
              <a:t>planeamento e logística</a:t>
            </a:r>
          </a:p>
          <a:p>
            <a:pPr rtl="0"/>
            <a:r>
              <a:rPr lang="pt-pt" sz="2600" dirty="0"/>
              <a:t>sessões de informação e aprendizagem</a:t>
            </a:r>
          </a:p>
          <a:p>
            <a:pPr rtl="0"/>
            <a:r>
              <a:rPr lang="pt-pt" sz="2600" dirty="0"/>
              <a:t>formações</a:t>
            </a:r>
          </a:p>
          <a:p>
            <a:pPr rtl="0"/>
            <a:r>
              <a:rPr lang="pt-pt" sz="2600" dirty="0"/>
              <a:t>apresentações eficazes</a:t>
            </a:r>
          </a:p>
          <a:p>
            <a:pPr rtl="0"/>
            <a:r>
              <a:rPr lang="pt-pt" sz="2600" dirty="0"/>
              <a:t>comunicar uma conquista em matéria de saúde pública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/>
              <a:t>Informar o </a:t>
            </a:r>
            <a:r>
              <a:rPr lang="pt-PT" dirty="0"/>
              <a:t/>
            </a:r>
            <a:br>
              <a:rPr lang="pt-PT" dirty="0"/>
            </a:br>
            <a:r>
              <a:rPr lang="pt-pt" dirty="0"/>
              <a:t>público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085" y="519949"/>
            <a:ext cx="5795029" cy="4777740"/>
          </a:xfrm>
        </p:spPr>
        <p:txBody>
          <a:bodyPr rtlCol="0">
            <a:normAutofit/>
          </a:bodyPr>
          <a:lstStyle/>
          <a:p>
            <a:pPr rtl="0"/>
            <a:r>
              <a:rPr lang="pt-pt" sz="2400" dirty="0"/>
              <a:t>Alertar os meios de comunicação social para a </a:t>
            </a:r>
            <a:r>
              <a:rPr lang="pt-pt" sz="2400" dirty="0" err="1"/>
              <a:t>adopção</a:t>
            </a:r>
            <a:r>
              <a:rPr lang="pt-pt" sz="2400" dirty="0"/>
              <a:t> a nível nacional de normas ISO de saneamento não ligado à rede de esgotos</a:t>
            </a:r>
          </a:p>
          <a:p>
            <a:pPr lvl="1" rtl="0"/>
            <a:r>
              <a:rPr lang="pt-pt" dirty="0"/>
              <a:t>Isto pode incluir comunicados de imprensa, anúncios no site do NSB, publicações nas redes sociais, etc.</a:t>
            </a:r>
          </a:p>
          <a:p>
            <a:pPr lvl="1" rtl="0"/>
            <a:r>
              <a:rPr lang="pt-pt" dirty="0"/>
              <a:t>Não se esqueça de informar todas as partes interessadas relevantes no WASH (membros de comités técnicos, meio académico, governo, </a:t>
            </a:r>
            <a:r>
              <a:rPr lang="pt-pt" dirty="0" err="1"/>
              <a:t>ONGs</a:t>
            </a:r>
            <a:r>
              <a:rPr lang="pt-pt" dirty="0"/>
              <a:t>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29" y="4661888"/>
            <a:ext cx="2266405" cy="1535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4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compromisso das </a:t>
            </a:r>
            <a:r>
              <a:rPr lang="en-US" dirty="0"/>
              <a:t/>
            </a:r>
            <a:br>
              <a:rPr lang="en-US" dirty="0"/>
            </a:br>
            <a:r>
              <a:rPr lang="pt-pt"/>
              <a:t>envolvimento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pt-pt" sz="2400" dirty="0"/>
              <a:t>as partes interessadas dos diferentes sectores têm todas um papel a desempenhar para garantir a aplicação e a utilização bem-sucedidas das normas ISO após a sua </a:t>
            </a:r>
            <a:r>
              <a:rPr lang="pt-pt" sz="2400" dirty="0" err="1"/>
              <a:t>adopção</a:t>
            </a:r>
            <a:endParaRPr lang="pt-pt" sz="2400" dirty="0"/>
          </a:p>
          <a:p>
            <a:pPr rtl="0"/>
            <a:r>
              <a:rPr lang="pt-pt" sz="2400" dirty="0" err="1"/>
              <a:t>ONGs</a:t>
            </a:r>
            <a:endParaRPr lang="pt-pt" sz="2400" dirty="0"/>
          </a:p>
          <a:p>
            <a:pPr rtl="0"/>
            <a:r>
              <a:rPr lang="pt-pt" sz="2400" dirty="0"/>
              <a:t>ministérios</a:t>
            </a:r>
          </a:p>
          <a:p>
            <a:pPr rtl="0"/>
            <a:r>
              <a:rPr lang="pt-pt" sz="2400" dirty="0"/>
              <a:t>administração local</a:t>
            </a:r>
          </a:p>
          <a:p>
            <a:pPr rtl="0"/>
            <a:r>
              <a:rPr lang="pt-pt" sz="2400" dirty="0"/>
              <a:t>meio académico</a:t>
            </a:r>
          </a:p>
          <a:p>
            <a:pPr rtl="0"/>
            <a:r>
              <a:rPr lang="pt-pt" sz="2400" dirty="0"/>
              <a:t>sector privado</a:t>
            </a:r>
          </a:p>
          <a:p>
            <a:pPr rtl="0"/>
            <a:r>
              <a:rPr lang="pt-pt" sz="2400" dirty="0"/>
              <a:t>quem mais? (debate)</a:t>
            </a:r>
          </a:p>
          <a:p>
            <a:pPr lvl="1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21944</TotalTime>
  <Words>2479</Words>
  <Application>Microsoft Office PowerPoint</Application>
  <PresentationFormat>Widescreen</PresentationFormat>
  <Paragraphs>200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游ゴシック</vt:lpstr>
      <vt:lpstr>Arial</vt:lpstr>
      <vt:lpstr>Calibri</vt:lpstr>
      <vt:lpstr>PingFang SC Regular</vt:lpstr>
      <vt:lpstr>Office Theme</vt:lpstr>
      <vt:lpstr>ISO 30500 e ISO 24521</vt:lpstr>
      <vt:lpstr>PowerPoint Presentation</vt:lpstr>
      <vt:lpstr>juntos:  para revolucionar o WASH</vt:lpstr>
      <vt:lpstr>PowerPoint Presentation</vt:lpstr>
      <vt:lpstr>porque é importante</vt:lpstr>
      <vt:lpstr>o seu papel</vt:lpstr>
      <vt:lpstr>agenda:  o que se segue?</vt:lpstr>
      <vt:lpstr>Informar o  público</vt:lpstr>
      <vt:lpstr>compromisso das  envolvimento</vt:lpstr>
      <vt:lpstr>planeamento e logística  </vt:lpstr>
      <vt:lpstr>sessões de informação e aprendizagem</vt:lpstr>
      <vt:lpstr>PowerPoint Presentation</vt:lpstr>
      <vt:lpstr>formações</vt:lpstr>
      <vt:lpstr>apresentações eficazes</vt:lpstr>
      <vt:lpstr>comunicar uma conquista em matéria de saúde pública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224</cp:revision>
  <dcterms:created xsi:type="dcterms:W3CDTF">2020-01-07T19:54:53Z</dcterms:created>
  <dcterms:modified xsi:type="dcterms:W3CDTF">2020-06-16T15:54:40Z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16DEC35F-E970-4D3E-A524-6AB825173662</vt:lpwstr>
  </property>
  <property fmtid="{D5CDD505-2E9C-101B-9397-08002B2CF9AE}" pid="3" name="ArticulatePath">
    <vt:lpwstr>Country-level Awareness Building Post-Adoption PPT 2020 _ Sensibilização ao Nível do País Pós-Adopção PPT 2020</vt:lpwstr>
  </property>
</Properties>
</file>