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9" r:id="rId2"/>
    <p:sldId id="261" r:id="rId3"/>
    <p:sldId id="264" r:id="rId4"/>
    <p:sldId id="260" r:id="rId5"/>
    <p:sldId id="258" r:id="rId6"/>
    <p:sldId id="272" r:id="rId7"/>
    <p:sldId id="265" r:id="rId8"/>
    <p:sldId id="268" r:id="rId9"/>
    <p:sldId id="267" r:id="rId10"/>
    <p:sldId id="269" r:id="rId11"/>
    <p:sldId id="266" r:id="rId12"/>
    <p:sldId id="273" r:id="rId13"/>
    <p:sldId id="262" r:id="rId14"/>
    <p:sldId id="274" r:id="rId15"/>
    <p:sldId id="275" r:id="rId16"/>
    <p:sldId id="277" r:id="rId17"/>
    <p:sldId id="278" r:id="rId18"/>
    <p:sldId id="279" r:id="rId19"/>
  </p:sldIdLst>
  <p:sldSz cx="12192000" cy="6858000"/>
  <p:notesSz cx="6858000" cy="9144000"/>
  <p:custDataLst>
    <p:tags r:id="rId21"/>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F2DCDB"/>
    <a:srgbClr val="CCFFCC"/>
    <a:srgbClr val="3BA0BB"/>
    <a:srgbClr val="B9CDE5"/>
    <a:srgbClr val="0E328E"/>
    <a:srgbClr val="D9EFEC"/>
    <a:srgbClr val="C4C6E2"/>
    <a:srgbClr val="0A55A3"/>
    <a:srgbClr val="3E7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67227" autoAdjust="0"/>
  </p:normalViewPr>
  <p:slideViewPr>
    <p:cSldViewPr snapToGrid="0">
      <p:cViewPr varScale="1">
        <p:scale>
          <a:sx n="39" d="100"/>
          <a:sy n="39" d="100"/>
        </p:scale>
        <p:origin x="33" y="1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ABB63-939D-4354-A094-CC803ED90DF7}" type="doc">
      <dgm:prSet loTypeId="urn:microsoft.com/office/officeart/2005/8/layout/venn2" loCatId="relationship" qsTypeId="urn:microsoft.com/office/officeart/2005/8/quickstyle/simple1" qsCatId="simple" csTypeId="urn:microsoft.com/office/officeart/2005/8/colors/accent1_3" csCatId="accent1" phldr="1"/>
      <dgm:spPr/>
      <dgm:t>
        <a:bodyPr rtlCol="0"/>
        <a:lstStyle/>
        <a:p>
          <a:pPr rtl="0"/>
          <a:endParaRPr lang="en-US"/>
        </a:p>
      </dgm:t>
    </dgm:pt>
    <dgm:pt modelId="{1F35A9B0-8225-4424-987D-4FD1AE415F60}">
      <dgm:prSet phldrT="[Text]" custT="1"/>
      <dgm:spPr/>
      <dgm:t>
        <a:bodyPr rtlCol="0"/>
        <a:lstStyle/>
        <a:p>
          <a:pPr rtl="0"/>
          <a:r>
            <a:rPr lang="fr" sz="2400" b="1" dirty="0"/>
            <a:t>Parties prenantes tertiaires</a:t>
          </a:r>
          <a:endParaRPr lang="en-US" sz="2400" dirty="0"/>
        </a:p>
      </dgm:t>
    </dgm:pt>
    <dgm:pt modelId="{4368CC50-45B1-4163-A536-29BD46AE4EE4}" type="sibTrans" cxnId="{8E0B1DC8-D122-4F8E-8023-FBC203588B48}">
      <dgm:prSet/>
      <dgm:spPr/>
      <dgm:t>
        <a:bodyPr rtlCol="0"/>
        <a:lstStyle/>
        <a:p>
          <a:pPr rtl="0"/>
          <a:endParaRPr lang="en-US"/>
        </a:p>
      </dgm:t>
    </dgm:pt>
    <dgm:pt modelId="{DB33252F-DEC4-400F-8F85-BB7226E78E8C}" type="parTrans" cxnId="{8E0B1DC8-D122-4F8E-8023-FBC203588B48}">
      <dgm:prSet/>
      <dgm:spPr/>
      <dgm:t>
        <a:bodyPr rtlCol="0"/>
        <a:lstStyle/>
        <a:p>
          <a:pPr rtl="0"/>
          <a:endParaRPr lang="en-US"/>
        </a:p>
      </dgm:t>
    </dgm:pt>
    <dgm:pt modelId="{9A8C5ADC-23D3-401F-9EE4-F9EA3BA29E91}">
      <dgm:prSet phldrT="[Text]" custT="1"/>
      <dgm:spPr/>
      <dgm:t>
        <a:bodyPr rtlCol="0"/>
        <a:lstStyle/>
        <a:p>
          <a:pPr rtl="0"/>
          <a:r>
            <a:rPr lang="fr" sz="2400" b="1" dirty="0"/>
            <a:t>Parties prenantes secondaires</a:t>
          </a:r>
          <a:endParaRPr lang="en-US" sz="2400" dirty="0"/>
        </a:p>
      </dgm:t>
    </dgm:pt>
    <dgm:pt modelId="{B675B01A-9909-47BF-BB23-BAFDB5A93655}" type="sibTrans" cxnId="{67CD2668-CE63-4A47-8F18-3C451D25B578}">
      <dgm:prSet/>
      <dgm:spPr/>
      <dgm:t>
        <a:bodyPr rtlCol="0"/>
        <a:lstStyle/>
        <a:p>
          <a:pPr rtl="0"/>
          <a:endParaRPr lang="en-US"/>
        </a:p>
      </dgm:t>
    </dgm:pt>
    <dgm:pt modelId="{85CC51CC-B06A-4ED7-9257-194CEEAFEDEB}" type="parTrans" cxnId="{67CD2668-CE63-4A47-8F18-3C451D25B578}">
      <dgm:prSet/>
      <dgm:spPr/>
      <dgm:t>
        <a:bodyPr rtlCol="0"/>
        <a:lstStyle/>
        <a:p>
          <a:pPr rtl="0"/>
          <a:endParaRPr lang="en-US"/>
        </a:p>
      </dgm:t>
    </dgm:pt>
    <dgm:pt modelId="{ED3F6E85-EC0E-4693-B9EC-8FC8A36F66BF}">
      <dgm:prSet phldrT="[Text]" custT="1"/>
      <dgm:spPr/>
      <dgm:t>
        <a:bodyPr rtlCol="0"/>
        <a:lstStyle/>
        <a:p>
          <a:pPr rtl="0"/>
          <a:r>
            <a:rPr lang="fr" sz="2400" b="1"/>
            <a:t>Parties prenantes primaires</a:t>
          </a:r>
          <a:endParaRPr lang="en-US" sz="2400" dirty="0"/>
        </a:p>
      </dgm:t>
    </dgm:pt>
    <dgm:pt modelId="{9EE2C188-9AD9-4ADA-982C-FDC7DB3FC771}" type="sibTrans" cxnId="{50E77C3C-1199-43A2-ACDA-42EA0F4480E9}">
      <dgm:prSet/>
      <dgm:spPr/>
      <dgm:t>
        <a:bodyPr rtlCol="0"/>
        <a:lstStyle/>
        <a:p>
          <a:pPr rtl="0"/>
          <a:endParaRPr lang="en-US"/>
        </a:p>
      </dgm:t>
    </dgm:pt>
    <dgm:pt modelId="{8808EED0-0486-4A24-8295-20B86E25CB2C}" type="parTrans" cxnId="{50E77C3C-1199-43A2-ACDA-42EA0F4480E9}">
      <dgm:prSet/>
      <dgm:spPr/>
      <dgm:t>
        <a:bodyPr rtlCol="0"/>
        <a:lstStyle/>
        <a:p>
          <a:pPr rtl="0"/>
          <a:endParaRPr lang="en-US"/>
        </a:p>
      </dgm:t>
    </dgm:pt>
    <dgm:pt modelId="{5100E515-D2AF-4635-B09C-F197D1991CF5}">
      <dgm:prSet phldrT="[Text]" custT="1"/>
      <dgm:spPr/>
      <dgm:t>
        <a:bodyPr rtlCol="0"/>
        <a:lstStyle/>
        <a:p>
          <a:pPr rtl="0"/>
          <a:r>
            <a:rPr lang="fr" sz="2400"/>
            <a:t>ISO 30500 /</a:t>
          </a:r>
        </a:p>
        <a:p>
          <a:pPr rtl="0"/>
          <a:r>
            <a:rPr lang="fr" sz="2400"/>
            <a:t> ISO 24521</a:t>
          </a:r>
        </a:p>
      </dgm:t>
    </dgm:pt>
    <dgm:pt modelId="{4B1CE418-E079-473F-A8D4-5CEA5E41E41B}" type="parTrans" cxnId="{DC7390FA-F8B9-455E-812A-0CC94C9B1922}">
      <dgm:prSet/>
      <dgm:spPr/>
      <dgm:t>
        <a:bodyPr rtlCol="0"/>
        <a:lstStyle/>
        <a:p>
          <a:pPr rtl="0"/>
          <a:endParaRPr lang="en-US"/>
        </a:p>
      </dgm:t>
    </dgm:pt>
    <dgm:pt modelId="{DBB19F27-74F0-4343-8B7B-6827C580E172}" type="sibTrans" cxnId="{DC7390FA-F8B9-455E-812A-0CC94C9B1922}">
      <dgm:prSet/>
      <dgm:spPr/>
      <dgm:t>
        <a:bodyPr rtlCol="0"/>
        <a:lstStyle/>
        <a:p>
          <a:pPr rtl="0"/>
          <a:endParaRPr lang="en-US"/>
        </a:p>
      </dgm:t>
    </dgm:pt>
    <dgm:pt modelId="{9C5D9885-5DE2-43A2-8E29-70DB3E9A9B11}" type="pres">
      <dgm:prSet presAssocID="{29CABB63-939D-4354-A094-CC803ED90DF7}" presName="Name0" presStyleCnt="0">
        <dgm:presLayoutVars>
          <dgm:chMax val="7"/>
          <dgm:resizeHandles val="exact"/>
        </dgm:presLayoutVars>
      </dgm:prSet>
      <dgm:spPr/>
      <dgm:t>
        <a:bodyPr/>
        <a:lstStyle/>
        <a:p>
          <a:endParaRPr lang="en-US"/>
        </a:p>
      </dgm:t>
    </dgm:pt>
    <dgm:pt modelId="{F3C87F7E-1C1A-4C89-B52B-4BF659F1706A}" type="pres">
      <dgm:prSet presAssocID="{29CABB63-939D-4354-A094-CC803ED90DF7}" presName="comp1" presStyleCnt="0"/>
      <dgm:spPr/>
    </dgm:pt>
    <dgm:pt modelId="{7A4D58F6-33BD-4A90-9258-031AC6794172}" type="pres">
      <dgm:prSet presAssocID="{29CABB63-939D-4354-A094-CC803ED90DF7}" presName="circle1" presStyleLbl="node1" presStyleIdx="0" presStyleCnt="4" custScaleX="198642"/>
      <dgm:spPr/>
      <dgm:t>
        <a:bodyPr/>
        <a:lstStyle/>
        <a:p>
          <a:endParaRPr lang="en-US"/>
        </a:p>
      </dgm:t>
    </dgm:pt>
    <dgm:pt modelId="{8104F4A3-63FF-44AB-9B6B-E60279CCB941}" type="pres">
      <dgm:prSet presAssocID="{29CABB63-939D-4354-A094-CC803ED90DF7}" presName="c1text" presStyleLbl="node1" presStyleIdx="0" presStyleCnt="4">
        <dgm:presLayoutVars>
          <dgm:bulletEnabled val="1"/>
        </dgm:presLayoutVars>
      </dgm:prSet>
      <dgm:spPr/>
      <dgm:t>
        <a:bodyPr/>
        <a:lstStyle/>
        <a:p>
          <a:endParaRPr lang="en-US"/>
        </a:p>
      </dgm:t>
    </dgm:pt>
    <dgm:pt modelId="{6B100E8C-3240-437D-B6B6-AE7CCBC38BB5}" type="pres">
      <dgm:prSet presAssocID="{29CABB63-939D-4354-A094-CC803ED90DF7}" presName="comp2" presStyleCnt="0"/>
      <dgm:spPr/>
    </dgm:pt>
    <dgm:pt modelId="{64604CAC-CD42-4B55-B2E0-A7F550BCA79B}" type="pres">
      <dgm:prSet presAssocID="{29CABB63-939D-4354-A094-CC803ED90DF7}" presName="circle2" presStyleLbl="node1" presStyleIdx="1" presStyleCnt="4" custScaleX="198642"/>
      <dgm:spPr/>
      <dgm:t>
        <a:bodyPr/>
        <a:lstStyle/>
        <a:p>
          <a:endParaRPr lang="en-US"/>
        </a:p>
      </dgm:t>
    </dgm:pt>
    <dgm:pt modelId="{266FA1EB-BCD0-4919-AD58-95E67DDEA92C}" type="pres">
      <dgm:prSet presAssocID="{29CABB63-939D-4354-A094-CC803ED90DF7}" presName="c2text" presStyleLbl="node1" presStyleIdx="1" presStyleCnt="4">
        <dgm:presLayoutVars>
          <dgm:bulletEnabled val="1"/>
        </dgm:presLayoutVars>
      </dgm:prSet>
      <dgm:spPr/>
      <dgm:t>
        <a:bodyPr/>
        <a:lstStyle/>
        <a:p>
          <a:endParaRPr lang="en-US"/>
        </a:p>
      </dgm:t>
    </dgm:pt>
    <dgm:pt modelId="{46B17BF7-B2D5-4941-8FC0-2EEF2A30E294}" type="pres">
      <dgm:prSet presAssocID="{29CABB63-939D-4354-A094-CC803ED90DF7}" presName="comp3" presStyleCnt="0"/>
      <dgm:spPr/>
    </dgm:pt>
    <dgm:pt modelId="{6912749C-4831-4CB6-922D-D828A68627AF}" type="pres">
      <dgm:prSet presAssocID="{29CABB63-939D-4354-A094-CC803ED90DF7}" presName="circle3" presStyleLbl="node1" presStyleIdx="2" presStyleCnt="4" custScaleX="198642"/>
      <dgm:spPr/>
      <dgm:t>
        <a:bodyPr/>
        <a:lstStyle/>
        <a:p>
          <a:endParaRPr lang="en-US"/>
        </a:p>
      </dgm:t>
    </dgm:pt>
    <dgm:pt modelId="{BF6B3A97-20F4-4723-9A07-BD94DD23E4C1}" type="pres">
      <dgm:prSet presAssocID="{29CABB63-939D-4354-A094-CC803ED90DF7}" presName="c3text" presStyleLbl="node1" presStyleIdx="2" presStyleCnt="4">
        <dgm:presLayoutVars>
          <dgm:bulletEnabled val="1"/>
        </dgm:presLayoutVars>
      </dgm:prSet>
      <dgm:spPr/>
      <dgm:t>
        <a:bodyPr/>
        <a:lstStyle/>
        <a:p>
          <a:endParaRPr lang="en-US"/>
        </a:p>
      </dgm:t>
    </dgm:pt>
    <dgm:pt modelId="{ABFDB5DE-6537-43B8-97CF-0D85D40917A2}" type="pres">
      <dgm:prSet presAssocID="{29CABB63-939D-4354-A094-CC803ED90DF7}" presName="comp4" presStyleCnt="0"/>
      <dgm:spPr/>
    </dgm:pt>
    <dgm:pt modelId="{A79CD3B9-7586-47C3-871C-A5B9B3FE8589}" type="pres">
      <dgm:prSet presAssocID="{29CABB63-939D-4354-A094-CC803ED90DF7}" presName="circle4" presStyleLbl="node1" presStyleIdx="3" presStyleCnt="4" custScaleX="198642"/>
      <dgm:spPr/>
      <dgm:t>
        <a:bodyPr/>
        <a:lstStyle/>
        <a:p>
          <a:endParaRPr lang="en-US"/>
        </a:p>
      </dgm:t>
    </dgm:pt>
    <dgm:pt modelId="{482273C0-83FC-440D-96AF-AADF30FBF5F6}" type="pres">
      <dgm:prSet presAssocID="{29CABB63-939D-4354-A094-CC803ED90DF7}" presName="c4text" presStyleLbl="node1" presStyleIdx="3" presStyleCnt="4">
        <dgm:presLayoutVars>
          <dgm:bulletEnabled val="1"/>
        </dgm:presLayoutVars>
      </dgm:prSet>
      <dgm:spPr/>
      <dgm:t>
        <a:bodyPr/>
        <a:lstStyle/>
        <a:p>
          <a:endParaRPr lang="en-US"/>
        </a:p>
      </dgm:t>
    </dgm:pt>
  </dgm:ptLst>
  <dgm:cxnLst>
    <dgm:cxn modelId="{7CA09EC3-5C00-4D37-BFA4-239056CE2BC6}" type="presOf" srcId="{1F35A9B0-8225-4424-987D-4FD1AE415F60}" destId="{7A4D58F6-33BD-4A90-9258-031AC6794172}" srcOrd="0" destOrd="0" presId="urn:microsoft.com/office/officeart/2005/8/layout/venn2"/>
    <dgm:cxn modelId="{CFE75DEA-8434-4EF1-AB5B-514858FA1E8B}" type="presOf" srcId="{9A8C5ADC-23D3-401F-9EE4-F9EA3BA29E91}" destId="{64604CAC-CD42-4B55-B2E0-A7F550BCA79B}" srcOrd="0" destOrd="0" presId="urn:microsoft.com/office/officeart/2005/8/layout/venn2"/>
    <dgm:cxn modelId="{98639B13-606D-4DCD-8152-BB2A2A613559}" type="presOf" srcId="{1F35A9B0-8225-4424-987D-4FD1AE415F60}" destId="{8104F4A3-63FF-44AB-9B6B-E60279CCB941}" srcOrd="1" destOrd="0" presId="urn:microsoft.com/office/officeart/2005/8/layout/venn2"/>
    <dgm:cxn modelId="{0442F284-B469-46B1-A83D-CD8F44594919}" type="presOf" srcId="{5100E515-D2AF-4635-B09C-F197D1991CF5}" destId="{482273C0-83FC-440D-96AF-AADF30FBF5F6}" srcOrd="1" destOrd="0" presId="urn:microsoft.com/office/officeart/2005/8/layout/venn2"/>
    <dgm:cxn modelId="{50E77C3C-1199-43A2-ACDA-42EA0F4480E9}" srcId="{29CABB63-939D-4354-A094-CC803ED90DF7}" destId="{ED3F6E85-EC0E-4693-B9EC-8FC8A36F66BF}" srcOrd="2" destOrd="0" parTransId="{8808EED0-0486-4A24-8295-20B86E25CB2C}" sibTransId="{9EE2C188-9AD9-4ADA-982C-FDC7DB3FC771}"/>
    <dgm:cxn modelId="{C8FED2A0-E7D8-45AB-ABCD-3130B0D1E18C}" type="presOf" srcId="{5100E515-D2AF-4635-B09C-F197D1991CF5}" destId="{A79CD3B9-7586-47C3-871C-A5B9B3FE8589}" srcOrd="0" destOrd="0" presId="urn:microsoft.com/office/officeart/2005/8/layout/venn2"/>
    <dgm:cxn modelId="{67CD2668-CE63-4A47-8F18-3C451D25B578}" srcId="{29CABB63-939D-4354-A094-CC803ED90DF7}" destId="{9A8C5ADC-23D3-401F-9EE4-F9EA3BA29E91}" srcOrd="1" destOrd="0" parTransId="{85CC51CC-B06A-4ED7-9257-194CEEAFEDEB}" sibTransId="{B675B01A-9909-47BF-BB23-BAFDB5A93655}"/>
    <dgm:cxn modelId="{4CFFB1E4-1ACF-4DDC-ABA8-CE5ADFA8F299}" type="presOf" srcId="{29CABB63-939D-4354-A094-CC803ED90DF7}" destId="{9C5D9885-5DE2-43A2-8E29-70DB3E9A9B11}" srcOrd="0" destOrd="0" presId="urn:microsoft.com/office/officeart/2005/8/layout/venn2"/>
    <dgm:cxn modelId="{8382E7D0-F9E6-4A40-92F3-84D026D08C65}" type="presOf" srcId="{ED3F6E85-EC0E-4693-B9EC-8FC8A36F66BF}" destId="{6912749C-4831-4CB6-922D-D828A68627AF}" srcOrd="0" destOrd="0" presId="urn:microsoft.com/office/officeart/2005/8/layout/venn2"/>
    <dgm:cxn modelId="{DC7390FA-F8B9-455E-812A-0CC94C9B1922}" srcId="{29CABB63-939D-4354-A094-CC803ED90DF7}" destId="{5100E515-D2AF-4635-B09C-F197D1991CF5}" srcOrd="3" destOrd="0" parTransId="{4B1CE418-E079-473F-A8D4-5CEA5E41E41B}" sibTransId="{DBB19F27-74F0-4343-8B7B-6827C580E172}"/>
    <dgm:cxn modelId="{8E0B1DC8-D122-4F8E-8023-FBC203588B48}" srcId="{29CABB63-939D-4354-A094-CC803ED90DF7}" destId="{1F35A9B0-8225-4424-987D-4FD1AE415F60}" srcOrd="0" destOrd="0" parTransId="{DB33252F-DEC4-400F-8F85-BB7226E78E8C}" sibTransId="{4368CC50-45B1-4163-A536-29BD46AE4EE4}"/>
    <dgm:cxn modelId="{CF4EE0F0-1FE0-40CE-855E-10FE52E58065}" type="presOf" srcId="{ED3F6E85-EC0E-4693-B9EC-8FC8A36F66BF}" destId="{BF6B3A97-20F4-4723-9A07-BD94DD23E4C1}" srcOrd="1" destOrd="0" presId="urn:microsoft.com/office/officeart/2005/8/layout/venn2"/>
    <dgm:cxn modelId="{0E0B3077-C690-4733-9302-CE2E553C3B5E}" type="presOf" srcId="{9A8C5ADC-23D3-401F-9EE4-F9EA3BA29E91}" destId="{266FA1EB-BCD0-4919-AD58-95E67DDEA92C}" srcOrd="1" destOrd="0" presId="urn:microsoft.com/office/officeart/2005/8/layout/venn2"/>
    <dgm:cxn modelId="{76F92206-C8AE-46BD-9D80-0ECBF26B4FB5}" type="presParOf" srcId="{9C5D9885-5DE2-43A2-8E29-70DB3E9A9B11}" destId="{F3C87F7E-1C1A-4C89-B52B-4BF659F1706A}" srcOrd="0" destOrd="0" presId="urn:microsoft.com/office/officeart/2005/8/layout/venn2"/>
    <dgm:cxn modelId="{228B80E4-EAFD-4296-B570-9574D57F255E}" type="presParOf" srcId="{F3C87F7E-1C1A-4C89-B52B-4BF659F1706A}" destId="{7A4D58F6-33BD-4A90-9258-031AC6794172}" srcOrd="0" destOrd="0" presId="urn:microsoft.com/office/officeart/2005/8/layout/venn2"/>
    <dgm:cxn modelId="{B6E3B21C-8DD3-4748-A4AD-C05760A59D0A}" type="presParOf" srcId="{F3C87F7E-1C1A-4C89-B52B-4BF659F1706A}" destId="{8104F4A3-63FF-44AB-9B6B-E60279CCB941}" srcOrd="1" destOrd="0" presId="urn:microsoft.com/office/officeart/2005/8/layout/venn2"/>
    <dgm:cxn modelId="{EC951C7F-8CEB-4348-9F7D-F2DF9F436204}" type="presParOf" srcId="{9C5D9885-5DE2-43A2-8E29-70DB3E9A9B11}" destId="{6B100E8C-3240-437D-B6B6-AE7CCBC38BB5}" srcOrd="1" destOrd="0" presId="urn:microsoft.com/office/officeart/2005/8/layout/venn2"/>
    <dgm:cxn modelId="{47F5E749-423D-4CAC-85D3-81C168B1A0F0}" type="presParOf" srcId="{6B100E8C-3240-437D-B6B6-AE7CCBC38BB5}" destId="{64604CAC-CD42-4B55-B2E0-A7F550BCA79B}" srcOrd="0" destOrd="0" presId="urn:microsoft.com/office/officeart/2005/8/layout/venn2"/>
    <dgm:cxn modelId="{7D8B8436-F436-431A-A984-A26DFF20903C}" type="presParOf" srcId="{6B100E8C-3240-437D-B6B6-AE7CCBC38BB5}" destId="{266FA1EB-BCD0-4919-AD58-95E67DDEA92C}" srcOrd="1" destOrd="0" presId="urn:microsoft.com/office/officeart/2005/8/layout/venn2"/>
    <dgm:cxn modelId="{35D57FA6-4FAF-46F9-A5A9-69057949B293}" type="presParOf" srcId="{9C5D9885-5DE2-43A2-8E29-70DB3E9A9B11}" destId="{46B17BF7-B2D5-4941-8FC0-2EEF2A30E294}" srcOrd="2" destOrd="0" presId="urn:microsoft.com/office/officeart/2005/8/layout/venn2"/>
    <dgm:cxn modelId="{CDCA634C-A853-4791-863A-AAC0AC115283}" type="presParOf" srcId="{46B17BF7-B2D5-4941-8FC0-2EEF2A30E294}" destId="{6912749C-4831-4CB6-922D-D828A68627AF}" srcOrd="0" destOrd="0" presId="urn:microsoft.com/office/officeart/2005/8/layout/venn2"/>
    <dgm:cxn modelId="{00AA54E0-1DE4-48E7-B1C6-9E212163155B}" type="presParOf" srcId="{46B17BF7-B2D5-4941-8FC0-2EEF2A30E294}" destId="{BF6B3A97-20F4-4723-9A07-BD94DD23E4C1}" srcOrd="1" destOrd="0" presId="urn:microsoft.com/office/officeart/2005/8/layout/venn2"/>
    <dgm:cxn modelId="{0ADFDEB3-8B8E-458D-B40E-8CBBD22B3F64}" type="presParOf" srcId="{9C5D9885-5DE2-43A2-8E29-70DB3E9A9B11}" destId="{ABFDB5DE-6537-43B8-97CF-0D85D40917A2}" srcOrd="3" destOrd="0" presId="urn:microsoft.com/office/officeart/2005/8/layout/venn2"/>
    <dgm:cxn modelId="{AE102346-B70A-401F-9C15-45254C0BB889}" type="presParOf" srcId="{ABFDB5DE-6537-43B8-97CF-0D85D40917A2}" destId="{A79CD3B9-7586-47C3-871C-A5B9B3FE8589}" srcOrd="0" destOrd="0" presId="urn:microsoft.com/office/officeart/2005/8/layout/venn2"/>
    <dgm:cxn modelId="{A0E8946A-57B2-4CF2-B5F5-EC43780841F6}" type="presParOf" srcId="{ABFDB5DE-6537-43B8-97CF-0D85D40917A2}" destId="{482273C0-83FC-440D-96AF-AADF30FBF5F6}"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58F6-33BD-4A90-9258-031AC6794172}">
      <dsp:nvSpPr>
        <dsp:cNvPr id="0" name=""/>
        <dsp:cNvSpPr/>
      </dsp:nvSpPr>
      <dsp:spPr>
        <a:xfrm>
          <a:off x="422026" y="0"/>
          <a:ext cx="10317487" cy="5194011"/>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rtlCol="0" anchor="ctr" anchorCtr="0">
          <a:noAutofit/>
        </a:bodyPr>
        <a:lstStyle/>
        <a:p>
          <a:pPr lvl="0" algn="ctr" defTabSz="1066800" rtl="0">
            <a:lnSpc>
              <a:spcPct val="90000"/>
            </a:lnSpc>
            <a:spcBef>
              <a:spcPct val="0"/>
            </a:spcBef>
            <a:spcAft>
              <a:spcPct val="35000"/>
            </a:spcAft>
          </a:pPr>
          <a:r>
            <a:rPr lang="fr" sz="2400" b="1" kern="1200" dirty="0"/>
            <a:t>Parties prenantes tertiaires</a:t>
          </a:r>
          <a:endParaRPr lang="en-US" sz="2400" kern="1200" dirty="0"/>
        </a:p>
      </dsp:txBody>
      <dsp:txXfrm>
        <a:off x="4138385" y="259700"/>
        <a:ext cx="2884769" cy="779101"/>
      </dsp:txXfrm>
    </dsp:sp>
    <dsp:sp modelId="{64604CAC-CD42-4B55-B2E0-A7F550BCA79B}">
      <dsp:nvSpPr>
        <dsp:cNvPr id="0" name=""/>
        <dsp:cNvSpPr/>
      </dsp:nvSpPr>
      <dsp:spPr>
        <a:xfrm>
          <a:off x="1453775" y="1038802"/>
          <a:ext cx="8253989" cy="4155208"/>
        </a:xfrm>
        <a:prstGeom prst="ellipse">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rtlCol="0" anchor="ctr" anchorCtr="0">
          <a:noAutofit/>
        </a:bodyPr>
        <a:lstStyle/>
        <a:p>
          <a:pPr lvl="0" algn="ctr" defTabSz="1066800" rtl="0">
            <a:lnSpc>
              <a:spcPct val="90000"/>
            </a:lnSpc>
            <a:spcBef>
              <a:spcPct val="0"/>
            </a:spcBef>
            <a:spcAft>
              <a:spcPct val="35000"/>
            </a:spcAft>
          </a:pPr>
          <a:r>
            <a:rPr lang="fr" sz="2400" b="1" kern="1200" dirty="0"/>
            <a:t>Parties prenantes secondaires</a:t>
          </a:r>
          <a:endParaRPr lang="en-US" sz="2400" kern="1200" dirty="0"/>
        </a:p>
      </dsp:txBody>
      <dsp:txXfrm>
        <a:off x="4138385" y="1288114"/>
        <a:ext cx="2884769" cy="747937"/>
      </dsp:txXfrm>
    </dsp:sp>
    <dsp:sp modelId="{6912749C-4831-4CB6-922D-D828A68627AF}">
      <dsp:nvSpPr>
        <dsp:cNvPr id="0" name=""/>
        <dsp:cNvSpPr/>
      </dsp:nvSpPr>
      <dsp:spPr>
        <a:xfrm>
          <a:off x="2485524" y="2077604"/>
          <a:ext cx="6190492" cy="3116406"/>
        </a:xfrm>
        <a:prstGeom prst="ellipse">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rtlCol="0" anchor="ctr" anchorCtr="0">
          <a:noAutofit/>
        </a:bodyPr>
        <a:lstStyle/>
        <a:p>
          <a:pPr lvl="0" algn="ctr" defTabSz="1066800" rtl="0">
            <a:lnSpc>
              <a:spcPct val="90000"/>
            </a:lnSpc>
            <a:spcBef>
              <a:spcPct val="0"/>
            </a:spcBef>
            <a:spcAft>
              <a:spcPct val="35000"/>
            </a:spcAft>
          </a:pPr>
          <a:r>
            <a:rPr lang="fr" sz="2400" b="1" kern="1200"/>
            <a:t>Parties prenantes primaires</a:t>
          </a:r>
          <a:endParaRPr lang="en-US" sz="2400" kern="1200" dirty="0"/>
        </a:p>
      </dsp:txBody>
      <dsp:txXfrm>
        <a:off x="4138385" y="2311334"/>
        <a:ext cx="2884769" cy="701191"/>
      </dsp:txXfrm>
    </dsp:sp>
    <dsp:sp modelId="{A79CD3B9-7586-47C3-871C-A5B9B3FE8589}">
      <dsp:nvSpPr>
        <dsp:cNvPr id="0" name=""/>
        <dsp:cNvSpPr/>
      </dsp:nvSpPr>
      <dsp:spPr>
        <a:xfrm>
          <a:off x="3517273" y="3116406"/>
          <a:ext cx="4126994" cy="2077604"/>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rtlCol="0" anchor="ctr" anchorCtr="0">
          <a:noAutofit/>
        </a:bodyPr>
        <a:lstStyle/>
        <a:p>
          <a:pPr lvl="0" algn="ctr" defTabSz="1066800" rtl="0">
            <a:lnSpc>
              <a:spcPct val="90000"/>
            </a:lnSpc>
            <a:spcBef>
              <a:spcPct val="0"/>
            </a:spcBef>
            <a:spcAft>
              <a:spcPct val="35000"/>
            </a:spcAft>
          </a:pPr>
          <a:r>
            <a:rPr lang="fr" sz="2400" kern="1200"/>
            <a:t>ISO 30500 /</a:t>
          </a:r>
        </a:p>
        <a:p>
          <a:pPr lvl="0" algn="ctr" defTabSz="1066800" rtl="0">
            <a:lnSpc>
              <a:spcPct val="90000"/>
            </a:lnSpc>
            <a:spcBef>
              <a:spcPct val="0"/>
            </a:spcBef>
            <a:spcAft>
              <a:spcPct val="35000"/>
            </a:spcAft>
          </a:pPr>
          <a:r>
            <a:rPr lang="fr" sz="2400" kern="1200"/>
            <a:t> ISO 24521</a:t>
          </a:r>
        </a:p>
      </dsp:txBody>
      <dsp:txXfrm>
        <a:off x="4121657" y="3635807"/>
        <a:ext cx="2918226" cy="103880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4806B29-BBDD-456D-9A2C-10826F9CF084}"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25E8BC-3E76-466B-AE3A-5AE7DF01FB0F}" type="slidenum">
              <a:rPr lang="en-US" smtClean="0"/>
              <a:t>‹#›</a:t>
            </a:fld>
            <a:endParaRPr lang="en-US"/>
          </a:p>
        </p:txBody>
      </p:sp>
    </p:spTree>
    <p:extLst>
      <p:ext uri="{BB962C8B-B14F-4D97-AF65-F5344CB8AC3E}">
        <p14:creationId xmlns:p14="http://schemas.microsoft.com/office/powerpoint/2010/main" val="361074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Envisagez de recruter des experts de l’EAH en milieu aussi bien rural qu’urbain. Certaines technologies des normes NSS peuvent convenir à différents contextes. </a:t>
            </a:r>
          </a:p>
          <a:p>
            <a:pPr rtl="0"/>
            <a:r>
              <a:rPr lang="fr" dirty="0"/>
              <a:t>Les experts de l’EAH auront une compréhension des utilisateurs finaux des NSS : toilettes réinventées (norme ISO 30500) ou directives opérationnelles des stations d’épuration des eaux usées (normes ISO 24521, ISO 24510, ISO 24511)</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4</a:t>
            </a:fld>
            <a:endParaRPr lang="en-US"/>
          </a:p>
        </p:txBody>
      </p:sp>
    </p:spTree>
    <p:extLst>
      <p:ext uri="{BB962C8B-B14F-4D97-AF65-F5344CB8AC3E}">
        <p14:creationId xmlns:p14="http://schemas.microsoft.com/office/powerpoint/2010/main" val="51032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Réfléchissez aux tactiques que vous utilisez et à celles qui vous semblent les plus efficaces lorsque vous communiquez avec différentes parties prenantes à différents stades de l’adoption et de la mise en œuvre d’une norme.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15</a:t>
            </a:fld>
            <a:endParaRPr lang="en-US"/>
          </a:p>
        </p:txBody>
      </p:sp>
    </p:spTree>
    <p:extLst>
      <p:ext uri="{BB962C8B-B14F-4D97-AF65-F5344CB8AC3E}">
        <p14:creationId xmlns:p14="http://schemas.microsoft.com/office/powerpoint/2010/main" val="261432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Indiquez les stratégies et tactiques spécifiques qui seraient importantes pour parvenir à un engagement dans la révision, l’adoption et la mise en œuvre des normes NSS.</a:t>
            </a:r>
            <a:endParaRPr lang="en-US" dirty="0"/>
          </a:p>
          <a:p>
            <a:pPr rtl="0"/>
            <a:endParaRPr lang="en-US" dirty="0"/>
          </a:p>
          <a:p>
            <a:pPr rtl="0"/>
            <a:r>
              <a:rPr lang="fr"/>
              <a:t>Cette stratégie peut être utilisée pour n’importe quelle norme, pas seulement pour les NSS.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16</a:t>
            </a:fld>
            <a:endParaRPr lang="en-US"/>
          </a:p>
        </p:txBody>
      </p:sp>
    </p:spTree>
    <p:extLst>
      <p:ext uri="{BB962C8B-B14F-4D97-AF65-F5344CB8AC3E}">
        <p14:creationId xmlns:p14="http://schemas.microsoft.com/office/powerpoint/2010/main" val="58679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Consultez la boîte à outils de l’ANSI pour télécharger d’autres PowerPoints qui vous guideront dans les étapes à suivre après l’adoption nationale d’une norme : </a:t>
            </a:r>
            <a:r>
              <a:rPr lang="en-US" dirty="0" smtClean="0"/>
              <a:t>https://sanitation.ansi.org/FrenchToolbox</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17</a:t>
            </a:fld>
            <a:endParaRPr lang="en-US"/>
          </a:p>
        </p:txBody>
      </p:sp>
    </p:spTree>
    <p:extLst>
      <p:ext uri="{BB962C8B-B14F-4D97-AF65-F5344CB8AC3E}">
        <p14:creationId xmlns:p14="http://schemas.microsoft.com/office/powerpoint/2010/main" val="428250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Tree>
    <p:extLst>
      <p:ext uri="{BB962C8B-B14F-4D97-AF65-F5344CB8AC3E}">
        <p14:creationId xmlns:p14="http://schemas.microsoft.com/office/powerpoint/2010/main" val="105188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Prenez le temps d’identifier les parties prenantes avec lesquelles vous travaillerez, de la révision à l’adoption et à la mise en œuvre. </a:t>
            </a:r>
          </a:p>
          <a:p>
            <a:pPr rtl="0"/>
            <a:endParaRPr lang="en-US" baseline="0" dirty="0"/>
          </a:p>
          <a:p>
            <a:pPr rtl="0"/>
            <a:r>
              <a:rPr lang="fr" dirty="0"/>
              <a:t>Il est important de faire le suivi de vos parties prenantes dans un fichier Excel et de les informer des mises à jour à réviser/adopter et de les encourager à participer quand c’est possible. </a:t>
            </a:r>
          </a:p>
          <a:p>
            <a:pPr rtl="0"/>
            <a:endParaRPr lang="en-US" baseline="0" dirty="0"/>
          </a:p>
          <a:p>
            <a:pPr rtl="0"/>
            <a:r>
              <a:rPr lang="fr" dirty="0"/>
              <a:t>La section suivante vous donnera l’occasion de faire un brainstorming avec les parties prenantes.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5</a:t>
            </a:fld>
            <a:endParaRPr lang="en-US"/>
          </a:p>
        </p:txBody>
      </p:sp>
    </p:spTree>
    <p:extLst>
      <p:ext uri="{BB962C8B-B14F-4D97-AF65-F5344CB8AC3E}">
        <p14:creationId xmlns:p14="http://schemas.microsoft.com/office/powerpoint/2010/main" val="354860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Visualisez vos parties prenantes.</a:t>
            </a:r>
          </a:p>
          <a:p>
            <a:pPr rtl="0"/>
            <a:endParaRPr lang="en-US" dirty="0"/>
          </a:p>
          <a:p>
            <a:pPr rtl="0"/>
            <a:r>
              <a:rPr lang="fr" dirty="0"/>
              <a:t>La meilleure façon de mener cet exercice est de le faire en groupe. </a:t>
            </a:r>
          </a:p>
          <a:p>
            <a:pPr marL="171450" indent="-171450" rtl="0">
              <a:buFont typeface="Arial" panose="020B0604020202020204" pitchFamily="34" charset="0"/>
              <a:buChar char="•"/>
            </a:pPr>
            <a:r>
              <a:rPr lang="fr" dirty="0"/>
              <a:t>Pensez à ceux dont il est question dans l’adoption et la mise en œuvre des normes ISO 30500 et/ou ISO 24521 au niveau national. </a:t>
            </a:r>
          </a:p>
          <a:p>
            <a:pPr marL="171450" indent="-171450" rtl="0">
              <a:buFont typeface="Arial" panose="020B0604020202020204" pitchFamily="34" charset="0"/>
              <a:buChar char="•"/>
            </a:pPr>
            <a:r>
              <a:rPr lang="fr" dirty="0"/>
              <a:t>Dessinez trois cercles les uns à l’intérieur des autres et commencez à cartographier vos parties prenantes</a:t>
            </a:r>
          </a:p>
          <a:p>
            <a:pPr marL="628650" lvl="1" indent="-171450" rtl="0">
              <a:buFont typeface="Arial" panose="020B0604020202020204" pitchFamily="34" charset="0"/>
              <a:buChar char="•"/>
            </a:pPr>
            <a:r>
              <a:rPr lang="fr" dirty="0"/>
              <a:t>Parties prenantes primaires Qui est le plus proche de la révision nationale ? Qui doit être directement impliqué ?</a:t>
            </a:r>
          </a:p>
          <a:p>
            <a:pPr marL="628650" lvl="1" indent="-171450" rtl="0">
              <a:buFont typeface="Arial" panose="020B0604020202020204" pitchFamily="34" charset="0"/>
              <a:buChar char="•"/>
            </a:pPr>
            <a:r>
              <a:rPr lang="fr" dirty="0"/>
              <a:t>Parties prenantes secondaires Lorsque la révision/l’adoption nationale est terminée, qui doit apprendre ces normes et les mettre en œuvre ?</a:t>
            </a:r>
          </a:p>
          <a:p>
            <a:pPr marL="628650" lvl="1" indent="-171450" rtl="0">
              <a:buFont typeface="Arial" panose="020B0604020202020204" pitchFamily="34" charset="0"/>
              <a:buChar char="•"/>
            </a:pPr>
            <a:r>
              <a:rPr lang="fr" dirty="0"/>
              <a:t>Parties prenantes tertiaires Quelqu’un d’autre est-il impliqué dans le processus de révision, d’adoption/de publication et de mise en œuvre des normes au niveau national ? </a:t>
            </a:r>
          </a:p>
          <a:p>
            <a:pPr rtl="0"/>
            <a:endParaRPr lang="en-US" baseline="0" dirty="0"/>
          </a:p>
          <a:p>
            <a:pPr rtl="0"/>
            <a:r>
              <a:rPr lang="fr" dirty="0"/>
              <a:t>À prendre en compte :</a:t>
            </a:r>
          </a:p>
          <a:p>
            <a:pPr marL="171450" indent="-171450" rtl="0">
              <a:buFont typeface="Arial" panose="020B0604020202020204" pitchFamily="34" charset="0"/>
              <a:buChar char="•"/>
            </a:pPr>
            <a:r>
              <a:rPr lang="fr" dirty="0"/>
              <a:t>Demandez-vous pourquoi les parties prenantes tertiaires sont les plus éloignées ? Devraient-elles être incluses au début ? Pourquoi ou pourquoi pas ? </a:t>
            </a:r>
          </a:p>
          <a:p>
            <a:pPr marL="171450" indent="-171450" rtl="0">
              <a:buFont typeface="Arial" panose="020B0604020202020204" pitchFamily="34" charset="0"/>
              <a:buChar char="•"/>
            </a:pPr>
            <a:endParaRPr lang="en-US" baseline="0" dirty="0"/>
          </a:p>
          <a:p>
            <a:pPr marL="0" indent="0" rtl="0">
              <a:buFont typeface="Arial" panose="020B0604020202020204" pitchFamily="34" charset="0"/>
              <a:buNone/>
            </a:pPr>
            <a:endParaRPr lang="en-US" baseline="0" dirty="0"/>
          </a:p>
          <a:p>
            <a:pPr marL="0" indent="0" rtl="0">
              <a:buFont typeface="Arial" panose="020B0604020202020204" pitchFamily="34" charset="0"/>
              <a:buNone/>
            </a:pPr>
            <a:r>
              <a:rPr lang="fr" dirty="0"/>
              <a:t>Quelques exemples tirés de l’exercice précédent... </a:t>
            </a:r>
          </a:p>
          <a:p>
            <a:pPr lvl="0" rtl="0"/>
            <a:r>
              <a:rPr lang="fr" sz="1200" b="1" dirty="0"/>
              <a:t>Parties prenantes primaires - </a:t>
            </a:r>
            <a:r>
              <a:rPr lang="fr" sz="1200" dirty="0"/>
              <a:t> Entités publiques : santé, environnement, eau et assainissement, autorités locales et ONN</a:t>
            </a:r>
          </a:p>
          <a:p>
            <a:pPr lvl="0" rtl="0"/>
            <a:r>
              <a:rPr lang="fr" sz="1200" b="1" dirty="0"/>
              <a:t>Parties prenantes secondaires</a:t>
            </a:r>
            <a:r>
              <a:rPr lang="fr" sz="1200" dirty="0"/>
              <a:t> - Instituts de recherche, promoteurs immobiliers, ONG, organismes d’évaluation de la conformité, fabricants, industrie, commerçants, importateurs</a:t>
            </a:r>
          </a:p>
          <a:p>
            <a:pPr lvl="0" rtl="0"/>
            <a:r>
              <a:rPr lang="fr" sz="1200" b="1" dirty="0"/>
              <a:t>Parties prenantes tertiaires - </a:t>
            </a:r>
            <a:r>
              <a:rPr lang="fr" sz="1200" dirty="0"/>
              <a:t>Travailleurs sociaux, universitaires, hôpitaux, écoles, ménages, fabricants, consommateurs, associations, entreprises de construction</a:t>
            </a:r>
            <a:endParaRPr lang="en-US" sz="1200" b="1" dirty="0"/>
          </a:p>
          <a:p>
            <a:pPr marL="0" indent="0" rtl="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7</a:t>
            </a:fld>
            <a:endParaRPr lang="en-US"/>
          </a:p>
        </p:txBody>
      </p:sp>
    </p:spTree>
    <p:extLst>
      <p:ext uri="{BB962C8B-B14F-4D97-AF65-F5344CB8AC3E}">
        <p14:creationId xmlns:p14="http://schemas.microsoft.com/office/powerpoint/2010/main" val="88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Lisez cet exemple pour vous donner quelques idées. </a:t>
            </a:r>
          </a:p>
          <a:p>
            <a:pPr rtl="0"/>
            <a:r>
              <a:rPr lang="fr"/>
              <a:t>Pouvez-vous améliorer ce point ?</a:t>
            </a:r>
          </a:p>
          <a:p>
            <a:pPr rtl="0"/>
            <a:endParaRPr lang="en-US" baseline="0" dirty="0"/>
          </a:p>
          <a:p>
            <a:pPr rtl="0"/>
            <a:r>
              <a:rPr lang="fr"/>
              <a:t>Vous pouvez observer comment différents groupes ont identifié des parties prenantes similaires dans différents groupes. </a:t>
            </a:r>
          </a:p>
          <a:p>
            <a:pPr rtl="0"/>
            <a:endParaRPr lang="en-US" baseline="0" dirty="0"/>
          </a:p>
          <a:p>
            <a:pPr rtl="0"/>
            <a:r>
              <a:rPr lang="fr"/>
              <a:t>Matière à réflexion : </a:t>
            </a:r>
          </a:p>
          <a:p>
            <a:pPr marL="171450" indent="-171450" rtl="0">
              <a:buFontTx/>
              <a:buChar char="-"/>
            </a:pPr>
            <a:r>
              <a:rPr lang="fr"/>
              <a:t>Et si les stratégies d’adoption se concentraient sur les utilisateurs finaux (/communautés cibles et leurs autorités locales) ?</a:t>
            </a:r>
          </a:p>
          <a:p>
            <a:pPr marL="171450" indent="-171450" rtl="0">
              <a:buFontTx/>
              <a:buChar char="-"/>
            </a:pPr>
            <a:r>
              <a:rPr lang="fr"/>
              <a:t>Quel serait l’impact d’un recadrage des normes NSS comme moyen d’atteindre une fin, et non comme une fin en soi ?</a:t>
            </a:r>
          </a:p>
          <a:p>
            <a:pPr marL="171450" indent="-171450" rtl="0">
              <a:buFontTx/>
              <a:buChar char="-"/>
            </a:pPr>
            <a:endParaRPr lang="en-US" baseline="0" dirty="0"/>
          </a:p>
          <a:p>
            <a:pPr marL="171450" indent="-171450" rtl="0">
              <a:buFontTx/>
              <a:buChar char="-"/>
            </a:pPr>
            <a:endParaRPr lang="en-US" baseline="0" dirty="0"/>
          </a:p>
          <a:p>
            <a:pPr rtl="0"/>
            <a:r>
              <a:rPr lang="fr"/>
              <a:t>Il n’y a pas de bonnes ou mauvaises réponses !</a:t>
            </a:r>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8</a:t>
            </a:fld>
            <a:endParaRPr lang="en-US"/>
          </a:p>
        </p:txBody>
      </p:sp>
    </p:spTree>
    <p:extLst>
      <p:ext uri="{BB962C8B-B14F-4D97-AF65-F5344CB8AC3E}">
        <p14:creationId xmlns:p14="http://schemas.microsoft.com/office/powerpoint/2010/main" val="25649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Après avoir visualisé les parties prenantes, identifiez pourquoi chacune d’entre elles s’intéresse aux normes NSS. </a:t>
            </a:r>
          </a:p>
          <a:p>
            <a:pPr marL="171450" indent="-171450" rtl="0">
              <a:buFont typeface="Arial" panose="020B0604020202020204" pitchFamily="34" charset="0"/>
              <a:buChar char="•"/>
            </a:pPr>
            <a:r>
              <a:rPr lang="fr"/>
              <a:t>Définissez tous leurs intérêts et motivations.</a:t>
            </a:r>
          </a:p>
          <a:p>
            <a:pPr marL="171450" indent="-171450" rtl="0">
              <a:buFont typeface="Arial" panose="020B0604020202020204" pitchFamily="34" charset="0"/>
              <a:buChar char="•"/>
            </a:pPr>
            <a:r>
              <a:rPr lang="fr"/>
              <a:t>Quel serait leur « gain » et leur intérêt à ce que l’adoption/la mise en œuvre soit réussie ?</a:t>
            </a:r>
          </a:p>
          <a:p>
            <a:pPr marL="171450" indent="-171450" rtl="0">
              <a:buFont typeface="Arial" panose="020B0604020202020204" pitchFamily="34" charset="0"/>
              <a:buChar char="•"/>
            </a:pPr>
            <a:r>
              <a:rPr lang="fr"/>
              <a:t>Identifiez les stratégies actuelles qui peuvent être utilisées pour impliquer ces parties prenantes dans les comités techniques, les sessions d’information et les perspectives de formation </a:t>
            </a:r>
          </a:p>
          <a:p>
            <a:pPr marL="0" indent="0" rtl="0">
              <a:buFont typeface="Arial" panose="020B0604020202020204" pitchFamily="34" charset="0"/>
              <a:buNone/>
            </a:pPr>
            <a:endParaRPr lang="en-US" baseline="0" dirty="0"/>
          </a:p>
          <a:p>
            <a:pPr marL="0" indent="0" rtl="0">
              <a:buFont typeface="Arial" panose="020B0604020202020204" pitchFamily="34" charset="0"/>
              <a:buNone/>
            </a:pPr>
            <a:r>
              <a:rPr lang="fr"/>
              <a:t>Faites un tableau comme celui de la slide pour chaque groupe de parties prenantes.</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9</a:t>
            </a:fld>
            <a:endParaRPr lang="en-US"/>
          </a:p>
        </p:txBody>
      </p:sp>
    </p:spTree>
    <p:extLst>
      <p:ext uri="{BB962C8B-B14F-4D97-AF65-F5344CB8AC3E}">
        <p14:creationId xmlns:p14="http://schemas.microsoft.com/office/powerpoint/2010/main" val="356770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Lisez cet exemple pour vous donner quelques idées. </a:t>
            </a:r>
          </a:p>
          <a:p>
            <a:pPr rtl="0"/>
            <a:r>
              <a:rPr lang="fr"/>
              <a:t>Agrandissez chaque image pour les voir clairement. </a:t>
            </a:r>
          </a:p>
          <a:p>
            <a:pPr rtl="0"/>
            <a:r>
              <a:rPr lang="fr"/>
              <a:t>Il n’y a pas de bonnes ou mauvaises réponses !</a:t>
            </a:r>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10</a:t>
            </a:fld>
            <a:endParaRPr lang="en-US"/>
          </a:p>
        </p:txBody>
      </p:sp>
    </p:spTree>
    <p:extLst>
      <p:ext uri="{BB962C8B-B14F-4D97-AF65-F5344CB8AC3E}">
        <p14:creationId xmlns:p14="http://schemas.microsoft.com/office/powerpoint/2010/main" val="77032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ctr" latinLnBrk="0" hangingPunct="1">
              <a:lnSpc>
                <a:spcPct val="100000"/>
              </a:lnSpc>
              <a:spcBef>
                <a:spcPts val="0"/>
              </a:spcBef>
              <a:spcAft>
                <a:spcPts val="0"/>
              </a:spcAft>
              <a:buClrTx/>
              <a:buSzTx/>
              <a:buFontTx/>
              <a:buNone/>
              <a:tabLst/>
              <a:defRPr/>
            </a:pPr>
            <a:r>
              <a:rPr lang="fr" sz="1200" b="0" i="0" kern="1200">
                <a:solidFill>
                  <a:schemeClr val="tx1"/>
                </a:solidFill>
                <a:effectLst/>
                <a:latin typeface="+mn-lt"/>
                <a:ea typeface="+mn-ea"/>
                <a:cs typeface="+mn-cs"/>
              </a:rPr>
              <a:t>Consultez cette compilation des parties prenantes, de leurs motivations et de leurs gains lors </a:t>
            </a:r>
            <a:r>
              <a:rPr lang="fr"/>
              <a:t>de l’atelier « Peer to Peer ONN » organisé par le Comité d’harmonisation technique de l’ONN africain pour réviser les normes d’assainissement autonome (ISO 30500, ISO 24510, ISO 24511, ISO 24521).</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ctr" latinLnBrk="0" hangingPunct="1">
              <a:lnSpc>
                <a:spcPct val="100000"/>
              </a:lnSpc>
              <a:spcBef>
                <a:spcPts val="0"/>
              </a:spcBef>
              <a:spcAft>
                <a:spcPts val="0"/>
              </a:spcAft>
              <a:buClrTx/>
              <a:buSzTx/>
              <a:buFontTx/>
              <a:buNone/>
              <a:tabLst/>
              <a:defRPr/>
            </a:pPr>
            <a:r>
              <a:rPr lang="fr"/>
              <a:t>Utilisez l’exemple de cette slide et celle ci-dessus pour identifier vos propres parties prenantes pour la révision nationale des normes NSS. </a:t>
            </a:r>
            <a:endParaRPr lang="en-US" dirty="0"/>
          </a:p>
          <a:p>
            <a:pPr rtl="0" fontAlgn="ct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11</a:t>
            </a:fld>
            <a:endParaRPr lang="en-US"/>
          </a:p>
        </p:txBody>
      </p:sp>
    </p:spTree>
    <p:extLst>
      <p:ext uri="{BB962C8B-B14F-4D97-AF65-F5344CB8AC3E}">
        <p14:creationId xmlns:p14="http://schemas.microsoft.com/office/powerpoint/2010/main" val="11030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13</a:t>
            </a:fld>
            <a:endParaRPr lang="en-US"/>
          </a:p>
        </p:txBody>
      </p:sp>
    </p:spTree>
    <p:extLst>
      <p:ext uri="{BB962C8B-B14F-4D97-AF65-F5344CB8AC3E}">
        <p14:creationId xmlns:p14="http://schemas.microsoft.com/office/powerpoint/2010/main" val="351920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Les dirigeants utilisent plusieurs stratégies de base pour obtenir des résultats efficaces. Les plus utilisées sont présentées sur cette slide. </a:t>
            </a:r>
            <a:endParaRPr lang="en-US" dirty="0"/>
          </a:p>
        </p:txBody>
      </p:sp>
      <p:sp>
        <p:nvSpPr>
          <p:cNvPr id="4" name="Slide Number Placeholder 3"/>
          <p:cNvSpPr>
            <a:spLocks noGrp="1"/>
          </p:cNvSpPr>
          <p:nvPr>
            <p:ph type="sldNum" sz="quarter" idx="10"/>
          </p:nvPr>
        </p:nvSpPr>
        <p:spPr/>
        <p:txBody>
          <a:bodyPr rtlCol="0"/>
          <a:lstStyle/>
          <a:p>
            <a:pPr rtl="0"/>
            <a:fld id="{0125E8BC-3E76-466B-AE3A-5AE7DF01FB0F}" type="slidenum">
              <a:rPr lang="en-US" smtClean="0"/>
              <a:t>14</a:t>
            </a:fld>
            <a:endParaRPr lang="en-US"/>
          </a:p>
        </p:txBody>
      </p:sp>
    </p:spTree>
    <p:extLst>
      <p:ext uri="{BB962C8B-B14F-4D97-AF65-F5344CB8AC3E}">
        <p14:creationId xmlns:p14="http://schemas.microsoft.com/office/powerpoint/2010/main" val="2478254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a:prstGeom prst="rect">
            <a:avLst/>
          </a:prstGeo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Presenter(s)</a:t>
            </a:r>
          </a:p>
          <a:p>
            <a:pPr rtl="0"/>
            <a:r>
              <a:rPr lang="fr"/>
              <a:t>Date</a:t>
            </a:r>
          </a:p>
          <a:p>
            <a:pPr rtl="0"/>
            <a:r>
              <a:rPr lang="fr"/>
              <a:t>Event</a:t>
            </a:r>
          </a:p>
          <a:p>
            <a:pPr rtl="0"/>
            <a:r>
              <a:rPr lang="fr"/>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894682"/>
            <a:ext cx="4686725" cy="855662"/>
          </a:xfrm>
          <a:prstGeom prst="rect">
            <a:avLst/>
          </a:prstGeom>
        </p:spPr>
        <p:txBody>
          <a:bodyPr lIns="0" tIns="0" rIns="0" bIns="0" rtlCol="0" anchor="t"/>
          <a:lstStyle>
            <a:lvl1pPr marL="0" indent="0" algn="r">
              <a:buNone/>
              <a:defRPr/>
            </a:lvl1pPr>
          </a:lstStyle>
          <a:p>
            <a:pPr lvl="0" rtl="0"/>
            <a:r>
              <a:rPr lang="fr"/>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859789" y="1038065"/>
            <a:ext cx="3926524" cy="715145"/>
          </a:xfrm>
        </p:spPr>
        <p:txBody>
          <a:bodyPr lIns="0" tIns="0" rIns="0" bIns="0" rtlCol="0" anchor="ctr" anchorCtr="0"/>
          <a:lstStyle>
            <a:lvl1pPr algn="r">
              <a:defRPr b="1">
                <a:solidFill>
                  <a:srgbClr val="0A55A3"/>
                </a:solidFill>
              </a:defRPr>
            </a:lvl1pPr>
          </a:lstStyle>
          <a:p>
            <a:pPr rtl="0"/>
            <a:r>
              <a:rPr lang="fr"/>
              <a:t>title style</a:t>
            </a:r>
          </a:p>
        </p:txBody>
      </p:sp>
    </p:spTree>
    <p:extLst>
      <p:ext uri="{BB962C8B-B14F-4D97-AF65-F5344CB8AC3E}">
        <p14:creationId xmlns:p14="http://schemas.microsoft.com/office/powerpoint/2010/main" val="200319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a:prstGeom prst="rect">
            <a:avLst/>
          </a:prstGeo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a:prstGeom prst="rect">
            <a:avLst/>
          </a:prstGeo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219071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a:xfrm>
            <a:off x="838200" y="1825625"/>
            <a:ext cx="10515600" cy="4351338"/>
          </a:xfrm>
          <a:prstGeom prst="rect">
            <a:avLst/>
          </a:prstGeo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040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a:prstGeom prst="rect">
            <a:avLst/>
          </a:prstGeo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024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B406B-9A3E-DF4B-9113-23A0BDAEEA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rtlCol="0"/>
          <a:lstStyle/>
          <a:p>
            <a:pPr rtl="0"/>
            <a:r>
              <a:rPr lang="en-US"/>
              <a:t>9/18/2020</a:t>
            </a: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9"/>
            <a:ext cx="2952750" cy="2371725"/>
          </a:xfrm>
        </p:spPr>
        <p:txBody>
          <a:bodyPr rtlCol="0">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501064" y="3931957"/>
            <a:ext cx="354750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Presenter(s)</a:t>
            </a:r>
          </a:p>
          <a:p>
            <a:pPr rtl="0"/>
            <a:r>
              <a:rPr lang="fr"/>
              <a:t>Date</a:t>
            </a:r>
          </a:p>
          <a:p>
            <a:pPr rtl="0"/>
            <a:r>
              <a:rPr lang="fr"/>
              <a:t>Event</a:t>
            </a:r>
          </a:p>
          <a:p>
            <a:pPr rtl="0"/>
            <a:r>
              <a:rPr lang="fr"/>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tretch>
            <a:fillRect/>
          </a:stretch>
        </p:blipFill>
        <p:spPr>
          <a:xfrm>
            <a:off x="8138649" y="5972176"/>
            <a:ext cx="2834640" cy="885825"/>
          </a:xfrm>
          <a:prstGeom prst="rect">
            <a:avLst/>
          </a:prstGeom>
        </p:spPr>
      </p:pic>
    </p:spTree>
    <p:extLst>
      <p:ext uri="{BB962C8B-B14F-4D97-AF65-F5344CB8AC3E}">
        <p14:creationId xmlns:p14="http://schemas.microsoft.com/office/powerpoint/2010/main" val="321228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389133" y="2515235"/>
            <a:ext cx="3926524" cy="1325880"/>
          </a:xfrm>
        </p:spPr>
        <p:txBody>
          <a:bodyPr lIns="0" tIns="0" rIns="0" bIns="0" rtlCol="0" anchor="ctr" anchorCtr="0"/>
          <a:lstStyle>
            <a:lvl1pPr algn="r">
              <a:defRPr b="1" baseline="0">
                <a:solidFill>
                  <a:srgbClr val="0A55A3"/>
                </a:solidFill>
              </a:defRPr>
            </a:lvl1pPr>
          </a:lstStyle>
          <a:p>
            <a:pPr rtl="0"/>
            <a:r>
              <a:rPr lang="fr"/>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prstGeom prst="rect">
            <a:avLst/>
          </a:prstGeom>
          <a:noFill/>
        </p:spPr>
        <p:txBody>
          <a:bodyPr lIns="0" tIns="0" rIns="0" bIns="0" rtlCol="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117602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E259E-8B94-1748-884F-311C6C0C255E}"/>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5507C57-2048-2046-AD54-0E863C98F1E1}"/>
              </a:ext>
            </a:extLst>
          </p:cNvPr>
          <p:cNvSpPr>
            <a:spLocks noGrp="1"/>
          </p:cNvSpPr>
          <p:nvPr>
            <p:ph type="body" idx="1" hasCustomPrompt="1"/>
          </p:nvPr>
        </p:nvSpPr>
        <p:spPr>
          <a:xfrm>
            <a:off x="838200" y="1928813"/>
            <a:ext cx="10515600" cy="1500187"/>
          </a:xfrm>
          <a:prstGeom prst="rect">
            <a:avLst/>
          </a:prstGeom>
        </p:spPr>
        <p:txBody>
          <a:bodyPr rtlCol="0">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discussion</a:t>
            </a:r>
          </a:p>
        </p:txBody>
      </p:sp>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389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23067B25-CCA3-D04F-B882-F41CB15FD363}"/>
              </a:ext>
            </a:extLst>
          </p:cNvPr>
          <p:cNvSpPr>
            <a:spLocks noGrp="1"/>
          </p:cNvSpPr>
          <p:nvPr>
            <p:ph sz="half" idx="13"/>
          </p:nvPr>
        </p:nvSpPr>
        <p:spPr>
          <a:xfrm>
            <a:off x="6172200" y="1825625"/>
            <a:ext cx="5181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pic>
        <p:nvPicPr>
          <p:cNvPr id="9" name="Picture 8">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86811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Content Placeholder 2">
            <a:extLst>
              <a:ext uri="{FF2B5EF4-FFF2-40B4-BE49-F238E27FC236}">
                <a16:creationId xmlns:a16="http://schemas.microsoft.com/office/drawing/2014/main" id="{23067B25-CCA3-D04F-B882-F41CB15FD363}"/>
              </a:ext>
            </a:extLst>
          </p:cNvPr>
          <p:cNvSpPr>
            <a:spLocks noGrp="1"/>
          </p:cNvSpPr>
          <p:nvPr>
            <p:ph sz="half" idx="13"/>
          </p:nvPr>
        </p:nvSpPr>
        <p:spPr>
          <a:xfrm>
            <a:off x="838200" y="2505075"/>
            <a:ext cx="5159375" cy="367188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11" name="Content Placeholder 2">
            <a:extLst>
              <a:ext uri="{FF2B5EF4-FFF2-40B4-BE49-F238E27FC236}">
                <a16:creationId xmlns:a16="http://schemas.microsoft.com/office/drawing/2014/main" id="{23067B25-CCA3-D04F-B882-F41CB15FD363}"/>
              </a:ext>
            </a:extLst>
          </p:cNvPr>
          <p:cNvSpPr>
            <a:spLocks noGrp="1"/>
          </p:cNvSpPr>
          <p:nvPr>
            <p:ph sz="half" idx="14"/>
          </p:nvPr>
        </p:nvSpPr>
        <p:spPr>
          <a:xfrm>
            <a:off x="6172200" y="2505075"/>
            <a:ext cx="5159375" cy="367188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pic>
        <p:nvPicPr>
          <p:cNvPr id="12" name="Picture 11">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69480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
        <p:nvSpPr>
          <p:cNvPr id="7"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10515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Tree>
    <p:extLst>
      <p:ext uri="{BB962C8B-B14F-4D97-AF65-F5344CB8AC3E}">
        <p14:creationId xmlns:p14="http://schemas.microsoft.com/office/powerpoint/2010/main" val="135085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10515600" cy="4351338"/>
          </a:xfrm>
          <a:prstGeom prst="rect">
            <a:avLst/>
          </a:prstGeom>
        </p:spPr>
        <p:txBody>
          <a:bodyPr rtlCol="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Tree>
    <p:extLst>
      <p:ext uri="{BB962C8B-B14F-4D97-AF65-F5344CB8AC3E}">
        <p14:creationId xmlns:p14="http://schemas.microsoft.com/office/powerpoint/2010/main" val="341589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719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a:prstGeom prst="rect">
            <a:avLst/>
          </a:prstGeom>
        </p:spPr>
        <p:txBody>
          <a:bodyPr rtlCol="0"/>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148019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9/18/2020</a:t>
            </a:r>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754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hyperlink" Target="https://sanitation.ansi.org/"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itle 4"/>
          <p:cNvSpPr>
            <a:spLocks noGrp="1"/>
          </p:cNvSpPr>
          <p:nvPr>
            <p:ph type="title"/>
          </p:nvPr>
        </p:nvSpPr>
        <p:spPr>
          <a:xfrm>
            <a:off x="842204" y="808893"/>
            <a:ext cx="10148181" cy="1366348"/>
          </a:xfrm>
        </p:spPr>
        <p:txBody>
          <a:bodyPr rtlCol="0">
            <a:normAutofit/>
          </a:bodyPr>
          <a:lstStyle/>
          <a:p>
            <a:pPr algn="l" rtl="0"/>
            <a:r>
              <a:rPr lang="fr" dirty="0"/>
              <a:t>sensibiliser le secteur de l’EAH avant la révision nationale</a:t>
            </a:r>
          </a:p>
        </p:txBody>
      </p:sp>
      <p:sp>
        <p:nvSpPr>
          <p:cNvPr id="6" name="Subtitle 1">
            <a:extLst>
              <a:ext uri="{FF2B5EF4-FFF2-40B4-BE49-F238E27FC236}">
                <a16:creationId xmlns:a16="http://schemas.microsoft.com/office/drawing/2014/main" id="{960E455D-9593-8E4D-B682-432031393CFA}"/>
              </a:ext>
            </a:extLst>
          </p:cNvPr>
          <p:cNvSpPr>
            <a:spLocks noGrp="1"/>
          </p:cNvSpPr>
          <p:nvPr>
            <p:ph type="subTitle" idx="1"/>
          </p:nvPr>
        </p:nvSpPr>
        <p:spPr>
          <a:xfrm>
            <a:off x="7817223" y="3931956"/>
            <a:ext cx="4231341" cy="1930961"/>
          </a:xfrm>
        </p:spPr>
        <p:txBody>
          <a:bodyPr rtlCol="0"/>
          <a:lstStyle/>
          <a:p>
            <a:pPr rtl="0"/>
            <a:r>
              <a:rPr lang="fr"/>
              <a:t>Nom de l’animateur</a:t>
            </a:r>
          </a:p>
          <a:p>
            <a:pPr rtl="0"/>
            <a:r>
              <a:rPr lang="fr"/>
              <a:t>Organisation</a:t>
            </a:r>
          </a:p>
          <a:p>
            <a:pPr rtl="0"/>
            <a:r>
              <a:rPr lang="fr"/>
              <a:t>Date</a:t>
            </a:r>
          </a:p>
          <a:p>
            <a:pPr rtl="0"/>
            <a:r>
              <a:rPr lang="fr"/>
              <a:t>Lieu</a:t>
            </a:r>
          </a:p>
        </p:txBody>
      </p:sp>
    </p:spTree>
    <p:custDataLst>
      <p:tags r:id="rId1"/>
    </p:custDataLst>
    <p:extLst>
      <p:ext uri="{BB962C8B-B14F-4D97-AF65-F5344CB8AC3E}">
        <p14:creationId xmlns:p14="http://schemas.microsoft.com/office/powerpoint/2010/main" val="346297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85538" y="5584875"/>
            <a:ext cx="4389120" cy="127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p:txBody>
          <a:bodyPr rtlCol="0">
            <a:noAutofit/>
          </a:bodyPr>
          <a:lstStyle/>
          <a:p>
            <a:pPr rtl="0"/>
            <a:r>
              <a:rPr lang="fr" sz="3000" dirty="0"/>
              <a:t>Votre rôle dans l’identification des parties prenantes :</a:t>
            </a:r>
            <a:r>
              <a:rPr lang="en-US" sz="3000" dirty="0"/>
              <a:t/>
            </a:r>
            <a:br>
              <a:rPr lang="en-US" sz="3000" dirty="0"/>
            </a:br>
            <a:r>
              <a:rPr lang="fr" sz="3000" i="1" dirty="0"/>
              <a:t>cartographie structurée des parties prenantes</a:t>
            </a:r>
            <a:r>
              <a:rPr lang="en-US" sz="3000" i="1" dirty="0"/>
              <a:t/>
            </a:r>
            <a:br>
              <a:rPr lang="en-US" sz="3000" i="1" dirty="0"/>
            </a:br>
            <a:r>
              <a:rPr lang="fr" sz="3000" i="1" dirty="0"/>
              <a:t>exemples</a:t>
            </a:r>
            <a:endParaRPr lang="en-US" sz="3000"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838200" y="5758159"/>
            <a:ext cx="10515600" cy="923330"/>
          </a:xfrm>
          <a:prstGeom prst="rect">
            <a:avLst/>
          </a:prstGeom>
          <a:noFill/>
        </p:spPr>
        <p:txBody>
          <a:bodyPr wrap="square" rtlCol="0">
            <a:spAutoFit/>
          </a:bodyPr>
          <a:lstStyle/>
          <a:p>
            <a:pPr rtl="0"/>
            <a:r>
              <a:rPr lang="fr"/>
              <a:t>Un exemple de cartographie structurée des parties prenantes lors de l’atelier « Peer to Peer ONN » organisé par le Comité d’harmonisation technique de l’ONN africain pour réviser les normes d’assainissement autonome (ISO 30500, ISO 24510, ISO 24511, ISO 24521) </a:t>
            </a:r>
          </a:p>
        </p:txBody>
      </p:sp>
      <p:pic>
        <p:nvPicPr>
          <p:cNvPr id="5" name="Picture 4"/>
          <p:cNvPicPr>
            <a:picLocks noChangeAspect="1"/>
          </p:cNvPicPr>
          <p:nvPr/>
        </p:nvPicPr>
        <p:blipFill>
          <a:blip r:embed="rId4"/>
          <a:stretch>
            <a:fillRect/>
          </a:stretch>
        </p:blipFill>
        <p:spPr>
          <a:xfrm>
            <a:off x="838200" y="1863972"/>
            <a:ext cx="5276850" cy="3657600"/>
          </a:xfrm>
          <a:prstGeom prst="rect">
            <a:avLst/>
          </a:prstGeom>
        </p:spPr>
      </p:pic>
      <p:pic>
        <p:nvPicPr>
          <p:cNvPr id="10" name="Picture 9"/>
          <p:cNvPicPr>
            <a:picLocks noChangeAspect="1"/>
          </p:cNvPicPr>
          <p:nvPr/>
        </p:nvPicPr>
        <p:blipFill>
          <a:blip r:embed="rId5"/>
          <a:stretch>
            <a:fillRect/>
          </a:stretch>
        </p:blipFill>
        <p:spPr>
          <a:xfrm>
            <a:off x="8609830" y="1150299"/>
            <a:ext cx="3164828" cy="2070668"/>
          </a:xfrm>
          <a:prstGeom prst="rect">
            <a:avLst/>
          </a:prstGeom>
        </p:spPr>
      </p:pic>
      <p:pic>
        <p:nvPicPr>
          <p:cNvPr id="11" name="Picture 10"/>
          <p:cNvPicPr>
            <a:picLocks noChangeAspect="1"/>
          </p:cNvPicPr>
          <p:nvPr/>
        </p:nvPicPr>
        <p:blipFill>
          <a:blip r:embed="rId6"/>
          <a:stretch>
            <a:fillRect/>
          </a:stretch>
        </p:blipFill>
        <p:spPr>
          <a:xfrm>
            <a:off x="6436186" y="3349762"/>
            <a:ext cx="3371485" cy="2321755"/>
          </a:xfrm>
          <a:prstGeom prst="rect">
            <a:avLst/>
          </a:prstGeom>
        </p:spPr>
      </p:pic>
    </p:spTree>
    <p:custDataLst>
      <p:tags r:id="rId1"/>
    </p:custDataLst>
    <p:extLst>
      <p:ext uri="{BB962C8B-B14F-4D97-AF65-F5344CB8AC3E}">
        <p14:creationId xmlns:p14="http://schemas.microsoft.com/office/powerpoint/2010/main" val="242848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idx="4294967295"/>
          </p:nvPr>
        </p:nvSpPr>
        <p:spPr>
          <a:xfrm>
            <a:off x="838200" y="252583"/>
            <a:ext cx="10515600" cy="1325563"/>
          </a:xfrm>
        </p:spPr>
        <p:txBody>
          <a:bodyPr rtlCol="0">
            <a:noAutofit/>
          </a:bodyPr>
          <a:lstStyle/>
          <a:p>
            <a:pPr rtl="0"/>
            <a:r>
              <a:rPr lang="fr" sz="3000" dirty="0"/>
              <a:t>Votre rôle dans l’identification des parties prenantes :</a:t>
            </a:r>
            <a:r>
              <a:rPr lang="en-US" sz="3000" dirty="0"/>
              <a:t/>
            </a:r>
            <a:br>
              <a:rPr lang="en-US" sz="3000" dirty="0"/>
            </a:br>
            <a:r>
              <a:rPr lang="fr" sz="3000" i="1" dirty="0"/>
              <a:t>cartographie structurée des parties prenantes</a:t>
            </a:r>
            <a:r>
              <a:rPr lang="en-US" sz="3000" i="1" dirty="0"/>
              <a:t/>
            </a:r>
            <a:br>
              <a:rPr lang="en-US" sz="3000" i="1" dirty="0"/>
            </a:br>
            <a:r>
              <a:rPr lang="fr" sz="3000" i="1" dirty="0"/>
              <a:t>exemple de compilation</a:t>
            </a:r>
            <a:endParaRPr lang="en-US" sz="3000" dirty="0"/>
          </a:p>
        </p:txBody>
      </p:sp>
      <p:graphicFrame>
        <p:nvGraphicFramePr>
          <p:cNvPr id="5" name="Table 4">
            <a:extLst>
              <a:ext uri="{FF2B5EF4-FFF2-40B4-BE49-F238E27FC236}">
                <a16:creationId xmlns:a16="http://schemas.microsoft.com/office/drawing/2014/main" id="{54BA6C38-34DC-456D-87C4-F7F67A45A2DE}"/>
              </a:ext>
            </a:extLst>
          </p:cNvPr>
          <p:cNvGraphicFramePr>
            <a:graphicFrameLocks noGrp="1"/>
          </p:cNvGraphicFramePr>
          <p:nvPr>
            <p:extLst>
              <p:ext uri="{D42A27DB-BD31-4B8C-83A1-F6EECF244321}">
                <p14:modId xmlns:p14="http://schemas.microsoft.com/office/powerpoint/2010/main" val="848367974"/>
              </p:ext>
            </p:extLst>
          </p:nvPr>
        </p:nvGraphicFramePr>
        <p:xfrm>
          <a:off x="425946" y="1578146"/>
          <a:ext cx="11340107" cy="4710380"/>
        </p:xfrm>
        <a:graphic>
          <a:graphicData uri="http://schemas.openxmlformats.org/drawingml/2006/table">
            <a:tbl>
              <a:tblPr>
                <a:tableStyleId>{5C22544A-7EE6-4342-B048-85BDC9FD1C3A}</a:tableStyleId>
              </a:tblPr>
              <a:tblGrid>
                <a:gridCol w="2523188">
                  <a:extLst>
                    <a:ext uri="{9D8B030D-6E8A-4147-A177-3AD203B41FA5}">
                      <a16:colId xmlns:a16="http://schemas.microsoft.com/office/drawing/2014/main" val="1013665259"/>
                    </a:ext>
                  </a:extLst>
                </a:gridCol>
                <a:gridCol w="4526274">
                  <a:extLst>
                    <a:ext uri="{9D8B030D-6E8A-4147-A177-3AD203B41FA5}">
                      <a16:colId xmlns:a16="http://schemas.microsoft.com/office/drawing/2014/main" val="3618319917"/>
                    </a:ext>
                  </a:extLst>
                </a:gridCol>
                <a:gridCol w="4290645">
                  <a:extLst>
                    <a:ext uri="{9D8B030D-6E8A-4147-A177-3AD203B41FA5}">
                      <a16:colId xmlns:a16="http://schemas.microsoft.com/office/drawing/2014/main" val="1455641906"/>
                    </a:ext>
                  </a:extLst>
                </a:gridCol>
              </a:tblGrid>
              <a:tr h="354805">
                <a:tc>
                  <a:txBody>
                    <a:bodyPr/>
                    <a:lstStyle/>
                    <a:p>
                      <a:pPr algn="ctr" rtl="0">
                        <a:lnSpc>
                          <a:spcPct val="100000"/>
                        </a:lnSpc>
                        <a:spcAft>
                          <a:spcPts val="0"/>
                        </a:spcAft>
                      </a:pPr>
                      <a:r>
                        <a:rPr lang="fr" sz="1400" b="1">
                          <a:effectLst/>
                          <a:latin typeface="Arial" panose="020B0604020202020204" pitchFamily="34" charset="0"/>
                          <a:cs typeface="Arial" panose="020B0604020202020204" pitchFamily="34" charset="0"/>
                        </a:rPr>
                        <a:t>Parties prenantes</a:t>
                      </a:r>
                      <a:endParaRPr lang="ro-RO" sz="140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4378" marT="91440" marB="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B9CDE5"/>
                    </a:solidFill>
                  </a:tcPr>
                </a:tc>
                <a:tc>
                  <a:txBody>
                    <a:bodyPr/>
                    <a:lstStyle/>
                    <a:p>
                      <a:pPr algn="ctr" rtl="0">
                        <a:lnSpc>
                          <a:spcPct val="100000"/>
                        </a:lnSpc>
                        <a:spcAft>
                          <a:spcPts val="0"/>
                        </a:spcAft>
                      </a:pPr>
                      <a:r>
                        <a:rPr lang="fr" sz="1400" b="1">
                          <a:effectLst/>
                          <a:latin typeface="Arial" panose="020B0604020202020204" pitchFamily="34" charset="0"/>
                          <a:cs typeface="Arial" panose="020B0604020202020204" pitchFamily="34" charset="0"/>
                        </a:rPr>
                        <a:t>Leur « pourquoi » ?</a:t>
                      </a:r>
                      <a:endParaRPr lang="ro-RO" sz="1400" b="1" dirty="0">
                        <a:effectLst/>
                        <a:latin typeface="Arial" panose="020B0604020202020204" pitchFamily="34" charset="0"/>
                        <a:cs typeface="Arial" panose="020B0604020202020204" pitchFamily="34" charset="0"/>
                      </a:endParaRPr>
                    </a:p>
                    <a:p>
                      <a:pPr algn="ctr" rtl="0">
                        <a:lnSpc>
                          <a:spcPct val="100000"/>
                        </a:lnSpc>
                        <a:spcAft>
                          <a:spcPts val="0"/>
                        </a:spcAft>
                      </a:pPr>
                      <a:r>
                        <a:rPr lang="fr" sz="1400" b="1">
                          <a:effectLst/>
                          <a:latin typeface="Arial" panose="020B0604020202020204" pitchFamily="34" charset="0"/>
                          <a:cs typeface="Arial" panose="020B0604020202020204" pitchFamily="34" charset="0"/>
                        </a:rPr>
                        <a:t>Contexte (intérêts &amp; inquiétudes)</a:t>
                      </a:r>
                      <a:endParaRPr lang="ro-RO" sz="140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4378" marT="91440" marB="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B9CDE5"/>
                    </a:solidFill>
                  </a:tcPr>
                </a:tc>
                <a:tc>
                  <a:txBody>
                    <a:bodyPr/>
                    <a:lstStyle/>
                    <a:p>
                      <a:pPr algn="ctr" rtl="0">
                        <a:lnSpc>
                          <a:spcPct val="100000"/>
                        </a:lnSpc>
                        <a:spcAft>
                          <a:spcPts val="0"/>
                        </a:spcAft>
                      </a:pPr>
                      <a:r>
                        <a:rPr lang="fr" sz="1400" b="1">
                          <a:effectLst/>
                          <a:latin typeface="Arial" panose="020B0604020202020204" pitchFamily="34" charset="0"/>
                          <a:cs typeface="Arial" panose="020B0604020202020204" pitchFamily="34" charset="0"/>
                        </a:rPr>
                        <a:t>Leur « gains »</a:t>
                      </a:r>
                      <a:endParaRPr lang="ro-RO" sz="1400" b="1" dirty="0">
                        <a:effectLst/>
                        <a:latin typeface="Arial" panose="020B0604020202020204" pitchFamily="34" charset="0"/>
                        <a:cs typeface="Arial" panose="020B0604020202020204" pitchFamily="34" charset="0"/>
                      </a:endParaRPr>
                    </a:p>
                    <a:p>
                      <a:pPr algn="ctr" rtl="0">
                        <a:lnSpc>
                          <a:spcPct val="100000"/>
                        </a:lnSpc>
                        <a:spcAft>
                          <a:spcPts val="0"/>
                        </a:spcAft>
                      </a:pPr>
                      <a:r>
                        <a:rPr lang="fr" sz="1400" b="1">
                          <a:effectLst/>
                          <a:latin typeface="Arial" panose="020B0604020202020204" pitchFamily="34" charset="0"/>
                          <a:cs typeface="Arial" panose="020B0604020202020204" pitchFamily="34" charset="0"/>
                        </a:rPr>
                        <a:t>Adoption et mise en œuvre</a:t>
                      </a:r>
                      <a:endParaRPr lang="ro-RO" sz="140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4378" marT="91440" marB="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B9CDE5"/>
                    </a:solidFill>
                  </a:tcPr>
                </a:tc>
                <a:extLst>
                  <a:ext uri="{0D108BD9-81ED-4DB2-BD59-A6C34878D82A}">
                    <a16:rowId xmlns:a16="http://schemas.microsoft.com/office/drawing/2014/main" val="510992625"/>
                  </a:ext>
                </a:extLst>
              </a:tr>
              <a:tr h="808716">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Gouvernement - Sphères spécifiques (santé, eau et assainissement, installations humaines) et régulateurs</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Leur responsabilité est de développer des politiques basées sur leur mandat (souvent défini de manière restreinte - par exemple « éradiquer les maladies transmissibles ») ; la prévention contre les produits de qualité inférieure par l’adoption et la mise en œuvre de normes ;</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Mise en œuvre et respect des directives ; croissance sociale et économique ; réduction des coûts des soins de santé ; impact à long terme grâce à des produits de qualité supérieure ; création d’emplois, réalisation des objectifs des ODD</a:t>
                      </a:r>
                      <a:endParaRPr lang="ro-RO" sz="100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2213709"/>
                  </a:ext>
                </a:extLst>
              </a:tr>
              <a:tr h="289054">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Utilisateurs finaux (« consommateurs »)</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facilité d’utilisation, accessibilité ; entretien et durabilité ; vie privée/dignité, aspiration, etc. ; hygiène</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qualité de vie  besoins fondamentaux satisfaits/satisfaction ; dignité, environnement plus sain, aspirations satisfaites (mobilité sociale)</a:t>
                      </a:r>
                      <a:endParaRPr lang="ro-RO" sz="100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5435487"/>
                  </a:ext>
                </a:extLst>
              </a:tr>
              <a:tr h="640304">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Organismes nationaux de normalisation (ONN)</a:t>
                      </a:r>
                      <a:endParaRPr lang="ro-RO" sz="100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Promotion du commerce ; satisfaction des attentes des parties prenantes/exécution de leur mandat ; accord des individus, des associations de consommateurs et des groupes de défense ;</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Preuve de la promotion du commerce, de la croissance économique et de l’amélioration du bien-être des communautés ; accomplissement du mandat ; référence dans les règlements</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1528466"/>
                  </a:ext>
                </a:extLst>
              </a:tr>
              <a:tr h="315991">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Dirigeants communautaires, ONG</a:t>
                      </a:r>
                      <a:endParaRPr lang="ro-RO" sz="100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Salubrité de l’eau, amélioration de l’hygiène, environnement plus propre ; reconnaissance/expression pratique de leur mandat - réalisation de leur « promesse »</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reconnaissance par leurs électeurs ; preuve de progrès</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522116"/>
                  </a:ext>
                </a:extLst>
              </a:tr>
              <a:tr h="433892">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Fabricants de toilettes sans eau</a:t>
                      </a:r>
                      <a:endParaRPr lang="ro-RO" sz="100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Recettes générées/retour sur l’investissement initial en R&amp;D ; intégration sur le marché et part de marché ; améliorations continues des produits et de la conception</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Accès à un ÉNORME marché ; Profit (ROI) ; Valeur de la marque ; Responsabilité sociale des entreprises ; Réputation ; Croissance de leur activité</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3911247"/>
                  </a:ext>
                </a:extLst>
              </a:tr>
              <a:tr h="475941">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CA (Laboratoires)/Organismes d’évaluation de la conformité/Partenaires de mise en œuvre</a:t>
                      </a:r>
                      <a:endParaRPr lang="ro-RO" sz="100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Conformité des conceptions ; Sécurité/fiabilité des échantillons d’essai ; Pratiques de certification, d’inspection et de test bien définies ; Normalisation tout au long de la chaîne de valeur ; Facilité de mise en œuvre à l’échelle</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Contrôles qualité établis, respectés et cohérents ; Accomplissement de leur mandat ; Soutien financier de leurs bailleurs de fonds (par exemple, SIDA)</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6003710"/>
                  </a:ext>
                </a:extLst>
              </a:tr>
              <a:tr h="0">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???Universités/chercheurs</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a:effectLst/>
                          <a:latin typeface="Arial" panose="020B0604020202020204" pitchFamily="34" charset="0"/>
                          <a:cs typeface="Arial" panose="020B0604020202020204" pitchFamily="34" charset="0"/>
                        </a:rPr>
                        <a:t>groupe d’intérêt clé...</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rtl="0">
                        <a:lnSpc>
                          <a:spcPct val="100000"/>
                        </a:lnSpc>
                        <a:spcAft>
                          <a:spcPts val="0"/>
                        </a:spcAft>
                      </a:pPr>
                      <a:r>
                        <a:rPr lang="fr" sz="1000" dirty="0">
                          <a:effectLst/>
                          <a:latin typeface="Arial" panose="020B0604020202020204" pitchFamily="34" charset="0"/>
                          <a:cs typeface="Arial" panose="020B0604020202020204" pitchFamily="34" charset="0"/>
                        </a:rPr>
                        <a:t> </a:t>
                      </a:r>
                      <a:endParaRPr lang="ro-RO" sz="10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6629148"/>
                  </a:ext>
                </a:extLst>
              </a:tr>
            </a:tbl>
          </a:graphicData>
        </a:graphic>
      </p:graphicFrame>
    </p:spTree>
    <p:custDataLst>
      <p:tags r:id="rId1"/>
    </p:custDataLst>
    <p:extLst>
      <p:ext uri="{BB962C8B-B14F-4D97-AF65-F5344CB8AC3E}">
        <p14:creationId xmlns:p14="http://schemas.microsoft.com/office/powerpoint/2010/main" val="283637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lstStyle/>
          <a:p>
            <a:pPr rtl="0"/>
            <a:r>
              <a:rPr lang="fr" b="1"/>
              <a:t>Communication avec les parties prenantes</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914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participation concrète</a:t>
            </a:r>
          </a:p>
        </p:txBody>
      </p:sp>
      <p:sp>
        <p:nvSpPr>
          <p:cNvPr id="3" name="Content Placeholder 2"/>
          <p:cNvSpPr>
            <a:spLocks noGrp="1"/>
          </p:cNvSpPr>
          <p:nvPr>
            <p:ph idx="1"/>
          </p:nvPr>
        </p:nvSpPr>
        <p:spPr>
          <a:xfrm>
            <a:off x="5768904" y="1028992"/>
            <a:ext cx="5683392" cy="4963246"/>
          </a:xfrm>
        </p:spPr>
        <p:txBody>
          <a:bodyPr rtlCol="0"/>
          <a:lstStyle/>
          <a:p>
            <a:pPr marL="0" indent="0" rtl="0">
              <a:buNone/>
            </a:pPr>
            <a:r>
              <a:rPr lang="fr" sz="2200" b="1" dirty="0"/>
              <a:t>Lors de la sensibilisation avec les parties prenantes NSS...</a:t>
            </a:r>
          </a:p>
          <a:p>
            <a:pPr rtl="0"/>
            <a:r>
              <a:rPr lang="fr" sz="1800" dirty="0"/>
              <a:t>Démontrez la corrélation entre l’ODD 6 des Nations Unies, les normes et les priorités nationales  </a:t>
            </a:r>
          </a:p>
          <a:p>
            <a:pPr rtl="0"/>
            <a:r>
              <a:rPr lang="fr" sz="1800" dirty="0"/>
              <a:t>Déterminez si les parties prenantes sont les mieux adaptées aux :</a:t>
            </a:r>
          </a:p>
          <a:p>
            <a:pPr lvl="1" rtl="0"/>
            <a:r>
              <a:rPr lang="fr" sz="1800" dirty="0"/>
              <a:t>Comités techniques</a:t>
            </a:r>
          </a:p>
          <a:p>
            <a:pPr lvl="1" rtl="0"/>
            <a:r>
              <a:rPr lang="fr" sz="1800" dirty="0"/>
              <a:t>Séances d’information ou techniques</a:t>
            </a:r>
          </a:p>
          <a:p>
            <a:pPr lvl="1" rtl="0"/>
            <a:r>
              <a:rPr lang="fr" sz="1800" dirty="0"/>
              <a:t>Séances de formation</a:t>
            </a:r>
          </a:p>
          <a:p>
            <a:pPr rtl="0"/>
            <a:r>
              <a:rPr lang="fr" sz="1800" dirty="0"/>
              <a:t>Suivi avec les parties prenantes après le premier contact :</a:t>
            </a:r>
          </a:p>
          <a:p>
            <a:pPr lvl="1" rtl="0"/>
            <a:r>
              <a:rPr lang="fr" sz="1800" dirty="0"/>
              <a:t>Partagez vos coordonnées et vos ressources, et prévoyez de les recontacter dans les deux semaines.</a:t>
            </a:r>
          </a:p>
          <a:p>
            <a:pPr rtl="0"/>
            <a:r>
              <a:rPr lang="fr" sz="1800" dirty="0"/>
              <a:t>Faites le suivi de vos parties prenantes et votre engagement dans un document Word ou Excel</a:t>
            </a:r>
          </a:p>
          <a:p>
            <a:pPr marL="457200" lvl="1" indent="0" rtl="0">
              <a:buNone/>
            </a:pPr>
            <a:endParaRPr lang="en-US" sz="1800" dirty="0"/>
          </a:p>
          <a:p>
            <a:pPr rtl="0"/>
            <a:endParaRPr lang="en-US" sz="1800" dirty="0"/>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97144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Des stratégies qui influencent</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838200" y="1388825"/>
            <a:ext cx="7354899" cy="461665"/>
          </a:xfrm>
          <a:prstGeom prst="rect">
            <a:avLst/>
          </a:prstGeom>
        </p:spPr>
        <p:txBody>
          <a:bodyPr wrap="none" rtlCol="0">
            <a:spAutoFit/>
          </a:bodyPr>
          <a:lstStyle/>
          <a:p>
            <a:pPr rtl="0"/>
            <a:r>
              <a:rPr lang="fr" sz="2400">
                <a:solidFill>
                  <a:srgbClr val="0A55A3"/>
                </a:solidFill>
                <a:latin typeface="Arial" panose="020B0604020202020204" pitchFamily="34" charset="0"/>
                <a:cs typeface="Arial" panose="020B0604020202020204" pitchFamily="34" charset="0"/>
              </a:rPr>
              <a:t>Comment obtenir l’engagement des parties prenantes identifiées :</a:t>
            </a:r>
          </a:p>
        </p:txBody>
      </p:sp>
      <p:graphicFrame>
        <p:nvGraphicFramePr>
          <p:cNvPr id="6" name="Table 5">
            <a:extLst>
              <a:ext uri="{FF2B5EF4-FFF2-40B4-BE49-F238E27FC236}">
                <a16:creationId xmlns:a16="http://schemas.microsoft.com/office/drawing/2014/main" id="{1D5CBA5F-93B3-4572-B7DB-CA90E8B51631}"/>
              </a:ext>
            </a:extLst>
          </p:cNvPr>
          <p:cNvGraphicFramePr>
            <a:graphicFrameLocks noGrp="1"/>
          </p:cNvGraphicFramePr>
          <p:nvPr>
            <p:extLst>
              <p:ext uri="{D42A27DB-BD31-4B8C-83A1-F6EECF244321}">
                <p14:modId xmlns:p14="http://schemas.microsoft.com/office/powerpoint/2010/main" val="2654558451"/>
              </p:ext>
            </p:extLst>
          </p:nvPr>
        </p:nvGraphicFramePr>
        <p:xfrm>
          <a:off x="709246" y="2005144"/>
          <a:ext cx="10644554" cy="4702852"/>
        </p:xfrm>
        <a:graphic>
          <a:graphicData uri="http://schemas.openxmlformats.org/drawingml/2006/table">
            <a:tbl>
              <a:tblPr firstRow="1" firstCol="1" bandRow="1">
                <a:tableStyleId>{5C22544A-7EE6-4342-B048-85BDC9FD1C3A}</a:tableStyleId>
              </a:tblPr>
              <a:tblGrid>
                <a:gridCol w="2009172">
                  <a:extLst>
                    <a:ext uri="{9D8B030D-6E8A-4147-A177-3AD203B41FA5}">
                      <a16:colId xmlns:a16="http://schemas.microsoft.com/office/drawing/2014/main" val="3135712533"/>
                    </a:ext>
                  </a:extLst>
                </a:gridCol>
                <a:gridCol w="2546431">
                  <a:extLst>
                    <a:ext uri="{9D8B030D-6E8A-4147-A177-3AD203B41FA5}">
                      <a16:colId xmlns:a16="http://schemas.microsoft.com/office/drawing/2014/main" val="3829768879"/>
                    </a:ext>
                  </a:extLst>
                </a:gridCol>
                <a:gridCol w="6088951">
                  <a:extLst>
                    <a:ext uri="{9D8B030D-6E8A-4147-A177-3AD203B41FA5}">
                      <a16:colId xmlns:a16="http://schemas.microsoft.com/office/drawing/2014/main" val="480833710"/>
                    </a:ext>
                  </a:extLst>
                </a:gridCol>
              </a:tblGrid>
              <a:tr h="731584">
                <a:tc rowSpan="4">
                  <a:txBody>
                    <a:bodyPr/>
                    <a:lstStyle/>
                    <a:p>
                      <a:pPr algn="ctr" rtl="0">
                        <a:lnSpc>
                          <a:spcPct val="100000"/>
                        </a:lnSpc>
                        <a:spcAft>
                          <a:spcPts val="0"/>
                        </a:spcAft>
                      </a:pPr>
                      <a:r>
                        <a:rPr lang="fr" sz="2400">
                          <a:solidFill>
                            <a:srgbClr val="0E328E"/>
                          </a:solidFill>
                          <a:effectLst/>
                          <a:latin typeface="Arial" panose="020B0604020202020204" pitchFamily="34" charset="0"/>
                          <a:cs typeface="Arial" panose="020B0604020202020204" pitchFamily="34" charset="0"/>
                        </a:rPr>
                        <a:t>TACTIQUES DE BASE </a:t>
                      </a:r>
                      <a:r>
                        <a:rPr lang="en-US" sz="2400" dirty="0">
                          <a:solidFill>
                            <a:srgbClr val="0E328E"/>
                          </a:solidFill>
                          <a:effectLst/>
                          <a:latin typeface="Arial" panose="020B0604020202020204" pitchFamily="34" charset="0"/>
                          <a:cs typeface="Arial" panose="020B0604020202020204" pitchFamily="34" charset="0"/>
                        </a:rPr>
                        <a:t/>
                      </a:r>
                      <a:br>
                        <a:rPr lang="en-US" sz="2400" dirty="0">
                          <a:solidFill>
                            <a:srgbClr val="0E328E"/>
                          </a:solidFill>
                          <a:effectLst/>
                          <a:latin typeface="Arial" panose="020B0604020202020204" pitchFamily="34" charset="0"/>
                          <a:cs typeface="Arial" panose="020B0604020202020204" pitchFamily="34" charset="0"/>
                        </a:rPr>
                      </a:br>
                      <a:r>
                        <a:rPr lang="fr" sz="2400">
                          <a:solidFill>
                            <a:srgbClr val="0E328E"/>
                          </a:solidFill>
                          <a:effectLst/>
                          <a:latin typeface="Arial" panose="020B0604020202020204" pitchFamily="34" charset="0"/>
                          <a:cs typeface="Arial" panose="020B0604020202020204" pitchFamily="34" charset="0"/>
                        </a:rPr>
                        <a:t>(le plus souvent utilisées par les dirigeants et les plus efficaces pour obtenir des résultats)</a:t>
                      </a:r>
                      <a:endParaRPr lang="ro-RO" sz="2400"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182880" marR="182880" marT="182880" marB="182880" vert="vert27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rgbClr val="C4C6E2"/>
                    </a:solidFill>
                  </a:tcPr>
                </a:tc>
                <a:tc>
                  <a:txBody>
                    <a:bodyPr/>
                    <a:lstStyle/>
                    <a:p>
                      <a:pPr algn="ctr" rtl="0">
                        <a:lnSpc>
                          <a:spcPct val="100000"/>
                        </a:lnSpc>
                        <a:spcAft>
                          <a:spcPts val="0"/>
                        </a:spcAft>
                      </a:pPr>
                      <a:r>
                        <a:rPr lang="fr" sz="1600" b="1" dirty="0">
                          <a:solidFill>
                            <a:srgbClr val="0E328E"/>
                          </a:solidFill>
                          <a:effectLst/>
                          <a:latin typeface="Arial" panose="020B0604020202020204" pitchFamily="34" charset="0"/>
                          <a:cs typeface="Arial" panose="020B0604020202020204" pitchFamily="34" charset="0"/>
                        </a:rPr>
                        <a:t>La persuasion rationnelle</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fr" sz="1600" b="0">
                          <a:solidFill>
                            <a:schemeClr val="bg2">
                              <a:lumMod val="50000"/>
                            </a:schemeClr>
                          </a:solidFill>
                          <a:effectLst/>
                          <a:latin typeface="Arial" panose="020B0604020202020204" pitchFamily="34" charset="0"/>
                          <a:cs typeface="Arial" panose="020B0604020202020204" pitchFamily="34" charset="0"/>
                        </a:rPr>
                        <a:t>La personne qui souhaite influencer utilise des arguments logiques et des preuves factuelles pour persuader qu’une proposition ou une demande est viable et susceptible de mener à la réalisation des objectifs de la tâche.</a:t>
                      </a:r>
                      <a:endParaRPr lang="ro-RO" sz="1600" b="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103189293"/>
                  </a:ext>
                </a:extLst>
              </a:tr>
              <a:tr h="526567">
                <a:tc vMerge="1">
                  <a:txBody>
                    <a:bodyPr/>
                    <a:lstStyle/>
                    <a:p>
                      <a:pPr rtl="0"/>
                      <a:endParaRPr lang="fr-FR"/>
                    </a:p>
                  </a:txBody>
                  <a:tcPr/>
                </a:tc>
                <a:tc>
                  <a:txBody>
                    <a:bodyPr/>
                    <a:lstStyle/>
                    <a:p>
                      <a:pPr algn="ctr" rtl="0">
                        <a:lnSpc>
                          <a:spcPct val="100000"/>
                        </a:lnSpc>
                        <a:spcAft>
                          <a:spcPts val="0"/>
                        </a:spcAft>
                      </a:pPr>
                      <a:r>
                        <a:rPr lang="fr" sz="1600" b="1">
                          <a:solidFill>
                            <a:srgbClr val="0E328E"/>
                          </a:solidFill>
                          <a:effectLst/>
                          <a:latin typeface="Arial" panose="020B0604020202020204" pitchFamily="34" charset="0"/>
                          <a:cs typeface="Arial" panose="020B0604020202020204" pitchFamily="34" charset="0"/>
                        </a:rPr>
                        <a:t>Des appels inspirants</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fr" sz="1600" b="0" dirty="0">
                          <a:solidFill>
                            <a:schemeClr val="bg2">
                              <a:lumMod val="50000"/>
                            </a:schemeClr>
                          </a:solidFill>
                          <a:effectLst/>
                          <a:latin typeface="Arial" panose="020B0604020202020204" pitchFamily="34" charset="0"/>
                          <a:cs typeface="Arial" panose="020B0604020202020204" pitchFamily="34" charset="0"/>
                        </a:rPr>
                        <a:t>La personne qui souhaite influencer fait une demande ou une proposition qui suscite l’enthousiasme de son interlocuteur en faisant appel à ses valeurs, ses idéaux et ses aspirations, ou en renforçant la confiance en soi de celui-ci.</a:t>
                      </a:r>
                      <a:endParaRPr lang="ro-RO" sz="1600" b="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228756"/>
                  </a:ext>
                </a:extLst>
              </a:tr>
              <a:tr h="702089">
                <a:tc vMerge="1">
                  <a:txBody>
                    <a:bodyPr/>
                    <a:lstStyle/>
                    <a:p>
                      <a:pPr rtl="0"/>
                      <a:endParaRPr lang="fr-FR"/>
                    </a:p>
                  </a:txBody>
                  <a:tcPr/>
                </a:tc>
                <a:tc>
                  <a:txBody>
                    <a:bodyPr/>
                    <a:lstStyle/>
                    <a:p>
                      <a:pPr algn="ctr" rtl="0">
                        <a:lnSpc>
                          <a:spcPct val="100000"/>
                        </a:lnSpc>
                        <a:spcAft>
                          <a:spcPts val="0"/>
                        </a:spcAft>
                      </a:pPr>
                      <a:r>
                        <a:rPr lang="fr" sz="1600" b="1">
                          <a:solidFill>
                            <a:srgbClr val="0E328E"/>
                          </a:solidFill>
                          <a:effectLst/>
                          <a:latin typeface="Arial" panose="020B0604020202020204" pitchFamily="34" charset="0"/>
                          <a:cs typeface="Arial" panose="020B0604020202020204" pitchFamily="34" charset="0"/>
                        </a:rPr>
                        <a:t>La consultation</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fr" sz="1600" b="0">
                          <a:solidFill>
                            <a:schemeClr val="bg2">
                              <a:lumMod val="50000"/>
                            </a:schemeClr>
                          </a:solidFill>
                          <a:effectLst/>
                          <a:latin typeface="Arial" panose="020B0604020202020204" pitchFamily="34" charset="0"/>
                          <a:cs typeface="Arial" panose="020B0604020202020204" pitchFamily="34" charset="0"/>
                        </a:rPr>
                        <a:t>La personne qui souhaite influencer sollicite la participation de son interlocuteur à la planification d’une stratégie, d’une activité ou d’un changement pour lequel le soutien et l’aide de celui-ci sont souhaités. Elle peut aussi être disposée à modifier une proposition pour tenir compte des préoccupations et des suggestions de son interlocuteur.</a:t>
                      </a:r>
                      <a:endParaRPr lang="ro-RO" sz="1600" b="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769654021"/>
                  </a:ext>
                </a:extLst>
              </a:tr>
              <a:tr h="877612">
                <a:tc vMerge="1">
                  <a:txBody>
                    <a:bodyPr/>
                    <a:lstStyle/>
                    <a:p>
                      <a:pPr rtl="0"/>
                      <a:endParaRPr lang="fr-FR"/>
                    </a:p>
                  </a:txBody>
                  <a:tcPr/>
                </a:tc>
                <a:tc>
                  <a:txBody>
                    <a:bodyPr/>
                    <a:lstStyle/>
                    <a:p>
                      <a:pPr algn="ctr" rtl="0">
                        <a:lnSpc>
                          <a:spcPct val="100000"/>
                        </a:lnSpc>
                        <a:spcAft>
                          <a:spcPts val="0"/>
                        </a:spcAft>
                      </a:pPr>
                      <a:r>
                        <a:rPr lang="fr" sz="1600" b="1">
                          <a:solidFill>
                            <a:srgbClr val="0E328E"/>
                          </a:solidFill>
                          <a:effectLst/>
                          <a:latin typeface="Arial" panose="020B0604020202020204" pitchFamily="34" charset="0"/>
                          <a:cs typeface="Arial" panose="020B0604020202020204" pitchFamily="34" charset="0"/>
                        </a:rPr>
                        <a:t>La collaboration</a:t>
                      </a:r>
                      <a:endParaRPr lang="ro-RO" sz="16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fr" sz="1600" dirty="0">
                          <a:solidFill>
                            <a:schemeClr val="bg2">
                              <a:lumMod val="50000"/>
                            </a:schemeClr>
                          </a:solidFill>
                          <a:effectLst/>
                          <a:latin typeface="Arial" panose="020B0604020202020204" pitchFamily="34" charset="0"/>
                          <a:cs typeface="Arial" panose="020B0604020202020204" pitchFamily="34" charset="0"/>
                        </a:rPr>
                        <a:t>La personne qui souhaite influencer fournit l’aide ou les ressources nécessaires si elle doit exécuter une demande ou approuver un changement proposé.</a:t>
                      </a:r>
                      <a:endParaRPr lang="ro-RO" sz="1600" dirty="0">
                        <a:solidFill>
                          <a:schemeClr val="bg2">
                            <a:lumMod val="50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91440"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0097733"/>
                  </a:ext>
                </a:extLst>
              </a:tr>
            </a:tbl>
          </a:graphicData>
        </a:graphic>
      </p:graphicFrame>
    </p:spTree>
    <p:custDataLst>
      <p:tags r:id="rId1"/>
    </p:custDataLst>
    <p:extLst>
      <p:ext uri="{BB962C8B-B14F-4D97-AF65-F5344CB8AC3E}">
        <p14:creationId xmlns:p14="http://schemas.microsoft.com/office/powerpoint/2010/main" val="69168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136525"/>
            <a:ext cx="10515600" cy="1325563"/>
          </a:xfrm>
        </p:spPr>
        <p:txBody>
          <a:bodyPr rtlCol="0"/>
          <a:lstStyle/>
          <a:p>
            <a:pPr rtl="0"/>
            <a:r>
              <a:rPr lang="fr" dirty="0"/>
              <a:t>Des stratégies qui influencent</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3" name="Content Placeholder 12"/>
          <p:cNvSpPr>
            <a:spLocks noGrp="1"/>
          </p:cNvSpPr>
          <p:nvPr>
            <p:ph sz="half" idx="1"/>
          </p:nvPr>
        </p:nvSpPr>
        <p:spPr>
          <a:xfrm>
            <a:off x="243313" y="1847850"/>
            <a:ext cx="2517472" cy="4351338"/>
          </a:xfrm>
        </p:spPr>
        <p:txBody>
          <a:bodyPr rtlCol="0"/>
          <a:lstStyle/>
          <a:p>
            <a:pPr rtl="0"/>
            <a:r>
              <a:rPr lang="fr" dirty="0"/>
              <a:t>Explorez des stratégies supplémentaires pour sensibiliser les parties prenantes</a:t>
            </a:r>
          </a:p>
        </p:txBody>
      </p:sp>
      <p:graphicFrame>
        <p:nvGraphicFramePr>
          <p:cNvPr id="4" name="Table 3">
            <a:extLst>
              <a:ext uri="{FF2B5EF4-FFF2-40B4-BE49-F238E27FC236}">
                <a16:creationId xmlns:a16="http://schemas.microsoft.com/office/drawing/2014/main" id="{15B835ED-4D8D-4383-8AD3-7D74B8E98DD9}"/>
              </a:ext>
            </a:extLst>
          </p:cNvPr>
          <p:cNvGraphicFramePr>
            <a:graphicFrameLocks noGrp="1"/>
          </p:cNvGraphicFramePr>
          <p:nvPr>
            <p:extLst>
              <p:ext uri="{D42A27DB-BD31-4B8C-83A1-F6EECF244321}">
                <p14:modId xmlns:p14="http://schemas.microsoft.com/office/powerpoint/2010/main" val="2983402980"/>
              </p:ext>
            </p:extLst>
          </p:nvPr>
        </p:nvGraphicFramePr>
        <p:xfrm>
          <a:off x="2760785" y="1369996"/>
          <a:ext cx="9187903" cy="5145861"/>
        </p:xfrm>
        <a:graphic>
          <a:graphicData uri="http://schemas.openxmlformats.org/drawingml/2006/table">
            <a:tbl>
              <a:tblPr firstRow="1" firstCol="1" bandRow="1">
                <a:tableStyleId>{5C22544A-7EE6-4342-B048-85BDC9FD1C3A}</a:tableStyleId>
              </a:tblPr>
              <a:tblGrid>
                <a:gridCol w="1918566">
                  <a:extLst>
                    <a:ext uri="{9D8B030D-6E8A-4147-A177-3AD203B41FA5}">
                      <a16:colId xmlns:a16="http://schemas.microsoft.com/office/drawing/2014/main" val="3135712533"/>
                    </a:ext>
                  </a:extLst>
                </a:gridCol>
                <a:gridCol w="2520134">
                  <a:extLst>
                    <a:ext uri="{9D8B030D-6E8A-4147-A177-3AD203B41FA5}">
                      <a16:colId xmlns:a16="http://schemas.microsoft.com/office/drawing/2014/main" val="3829768879"/>
                    </a:ext>
                  </a:extLst>
                </a:gridCol>
                <a:gridCol w="4749203">
                  <a:extLst>
                    <a:ext uri="{9D8B030D-6E8A-4147-A177-3AD203B41FA5}">
                      <a16:colId xmlns:a16="http://schemas.microsoft.com/office/drawing/2014/main" val="480833710"/>
                    </a:ext>
                  </a:extLst>
                </a:gridCol>
              </a:tblGrid>
              <a:tr h="731584">
                <a:tc rowSpan="7">
                  <a:txBody>
                    <a:bodyPr/>
                    <a:lstStyle/>
                    <a:p>
                      <a:pPr algn="ctr" rtl="0">
                        <a:lnSpc>
                          <a:spcPct val="100000"/>
                        </a:lnSpc>
                        <a:spcAft>
                          <a:spcPts val="0"/>
                        </a:spcAft>
                      </a:pPr>
                      <a:r>
                        <a:rPr lang="fr" sz="1600" dirty="0">
                          <a:solidFill>
                            <a:srgbClr val="0E328E"/>
                          </a:solidFill>
                          <a:effectLst/>
                          <a:latin typeface="Arial" panose="020B0604020202020204" pitchFamily="34" charset="0"/>
                          <a:cs typeface="Arial" panose="020B0604020202020204" pitchFamily="34" charset="0"/>
                        </a:rPr>
                        <a:t>TACTIQUES COMPLÉMENTAIRES</a:t>
                      </a:r>
                      <a:r>
                        <a:rPr lang="en-US" sz="1600" dirty="0">
                          <a:solidFill>
                            <a:srgbClr val="0E328E"/>
                          </a:solidFill>
                          <a:effectLst/>
                          <a:latin typeface="Arial" panose="020B0604020202020204" pitchFamily="34" charset="0"/>
                          <a:cs typeface="Arial" panose="020B0604020202020204" pitchFamily="34" charset="0"/>
                        </a:rPr>
                        <a:t/>
                      </a:r>
                      <a:br>
                        <a:rPr lang="en-US" sz="1600" dirty="0">
                          <a:solidFill>
                            <a:srgbClr val="0E328E"/>
                          </a:solidFill>
                          <a:effectLst/>
                          <a:latin typeface="Arial" panose="020B0604020202020204" pitchFamily="34" charset="0"/>
                          <a:cs typeface="Arial" panose="020B0604020202020204" pitchFamily="34" charset="0"/>
                        </a:rPr>
                      </a:br>
                      <a:r>
                        <a:rPr lang="fr" sz="1600" dirty="0">
                          <a:solidFill>
                            <a:srgbClr val="0E328E"/>
                          </a:solidFill>
                          <a:effectLst/>
                          <a:latin typeface="Arial" panose="020B0604020202020204" pitchFamily="34" charset="0"/>
                          <a:cs typeface="Arial" panose="020B0604020202020204" pitchFamily="34" charset="0"/>
                        </a:rPr>
                        <a:t>(souvent combinées à d’autres) </a:t>
                      </a:r>
                      <a:endParaRPr lang="ro-RO" sz="1600"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marT="0" marB="0" vert="vert27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rgbClr val="C4C6E2"/>
                    </a:solidFill>
                  </a:tcPr>
                </a:tc>
                <a:tc>
                  <a:txBody>
                    <a:bodyPr/>
                    <a:lstStyle/>
                    <a:p>
                      <a:pPr algn="ctr" rtl="0">
                        <a:lnSpc>
                          <a:spcPct val="100000"/>
                        </a:lnSpc>
                        <a:spcAft>
                          <a:spcPts val="0"/>
                        </a:spcAft>
                      </a:pPr>
                      <a:r>
                        <a:rPr lang="fr" sz="1200" b="1">
                          <a:solidFill>
                            <a:srgbClr val="0E328E"/>
                          </a:solidFill>
                          <a:effectLst/>
                          <a:latin typeface="Arial" panose="020B0604020202020204" pitchFamily="34" charset="0"/>
                          <a:cs typeface="Arial" panose="020B0604020202020204" pitchFamily="34" charset="0"/>
                        </a:rPr>
                        <a:t>L’insinuation</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fr" sz="1200" b="0">
                          <a:solidFill>
                            <a:schemeClr val="bg2">
                              <a:lumMod val="25000"/>
                            </a:schemeClr>
                          </a:solidFill>
                          <a:effectLst/>
                          <a:latin typeface="Arial" panose="020B0604020202020204" pitchFamily="34" charset="0"/>
                          <a:cs typeface="Arial" panose="020B0604020202020204" pitchFamily="34" charset="0"/>
                        </a:rPr>
                        <a:t>La personne qui souhaite influencer utilise les éloges, la flatterie, un comportement amical ou serviable pour mettre son interlocuteur de bonne humeur ou pour que celui-ci ait une bonne image d’elle avant de recevoir sa demande.</a:t>
                      </a:r>
                      <a:endParaRPr lang="ro-RO" sz="1200" b="0" dirty="0">
                        <a:solidFill>
                          <a:schemeClr val="bg2">
                            <a:lumMod val="25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103189293"/>
                  </a:ext>
                </a:extLst>
              </a:tr>
              <a:tr h="526567">
                <a:tc vMerge="1">
                  <a:txBody>
                    <a:bodyPr/>
                    <a:lstStyle/>
                    <a:p>
                      <a:pPr rtl="0"/>
                      <a:endParaRPr lang="fr-FR"/>
                    </a:p>
                  </a:txBody>
                  <a:tcPr/>
                </a:tc>
                <a:tc>
                  <a:txBody>
                    <a:bodyPr/>
                    <a:lstStyle/>
                    <a:p>
                      <a:pPr algn="ctr" rtl="0">
                        <a:lnSpc>
                          <a:spcPct val="100000"/>
                        </a:lnSpc>
                        <a:spcAft>
                          <a:spcPts val="0"/>
                        </a:spcAft>
                      </a:pPr>
                      <a:r>
                        <a:rPr lang="fr" sz="1200" b="1" dirty="0">
                          <a:solidFill>
                            <a:srgbClr val="0E328E"/>
                          </a:solidFill>
                          <a:effectLst/>
                          <a:latin typeface="Arial" panose="020B0604020202020204" pitchFamily="34" charset="0"/>
                          <a:cs typeface="Arial" panose="020B0604020202020204" pitchFamily="34" charset="0"/>
                        </a:rPr>
                        <a:t>Les recours personnels</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fr" sz="1200" b="0">
                          <a:solidFill>
                            <a:schemeClr val="bg2">
                              <a:lumMod val="25000"/>
                            </a:schemeClr>
                          </a:solidFill>
                          <a:effectLst/>
                          <a:latin typeface="Arial" panose="020B0604020202020204" pitchFamily="34" charset="0"/>
                          <a:cs typeface="Arial" panose="020B0604020202020204" pitchFamily="34" charset="0"/>
                        </a:rPr>
                        <a:t>La personne qui souhaite influencer fait appel aux sentiments de loyauté et d’amitié de son interlocuteur à son égard lorsqu’elle demande quelque chose.</a:t>
                      </a:r>
                      <a:endParaRPr lang="ro-RO" sz="1200" b="0" dirty="0">
                        <a:solidFill>
                          <a:schemeClr val="bg2">
                            <a:lumMod val="25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228756"/>
                  </a:ext>
                </a:extLst>
              </a:tr>
              <a:tr h="702089">
                <a:tc vMerge="1">
                  <a:txBody>
                    <a:bodyPr/>
                    <a:lstStyle/>
                    <a:p>
                      <a:pPr rtl="0"/>
                      <a:endParaRPr lang="fr-FR"/>
                    </a:p>
                  </a:txBody>
                  <a:tcPr/>
                </a:tc>
                <a:tc>
                  <a:txBody>
                    <a:bodyPr/>
                    <a:lstStyle/>
                    <a:p>
                      <a:pPr algn="ctr" rtl="0">
                        <a:lnSpc>
                          <a:spcPct val="100000"/>
                        </a:lnSpc>
                        <a:spcAft>
                          <a:spcPts val="0"/>
                        </a:spcAft>
                      </a:pPr>
                      <a:r>
                        <a:rPr lang="fr" sz="1200" b="1" dirty="0">
                          <a:solidFill>
                            <a:srgbClr val="0E328E"/>
                          </a:solidFill>
                          <a:effectLst/>
                          <a:latin typeface="Arial" panose="020B0604020202020204" pitchFamily="34" charset="0"/>
                          <a:cs typeface="Arial" panose="020B0604020202020204" pitchFamily="34" charset="0"/>
                        </a:rPr>
                        <a:t>L’échange</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fr" sz="1200" b="0">
                          <a:solidFill>
                            <a:schemeClr val="bg2">
                              <a:lumMod val="25000"/>
                            </a:schemeClr>
                          </a:solidFill>
                          <a:effectLst/>
                          <a:latin typeface="Arial" panose="020B0604020202020204" pitchFamily="34" charset="0"/>
                          <a:cs typeface="Arial" panose="020B0604020202020204" pitchFamily="34" charset="0"/>
                        </a:rPr>
                        <a:t>La personne qui souhaite influencer propose un échange de faveurs, indique sa volonté de rendre la pareille ultérieurement ou promet une part des bénéfices si l’interlocuteur aide à accomplir une tâche.</a:t>
                      </a:r>
                      <a:endParaRPr lang="ro-RO" sz="1200" b="0" dirty="0">
                        <a:solidFill>
                          <a:schemeClr val="bg2">
                            <a:lumMod val="25000"/>
                          </a:schemeClr>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769654021"/>
                  </a:ext>
                </a:extLst>
              </a:tr>
              <a:tr h="877612">
                <a:tc vMerge="1">
                  <a:txBody>
                    <a:bodyPr/>
                    <a:lstStyle/>
                    <a:p>
                      <a:pPr rtl="0"/>
                      <a:endParaRPr lang="fr-FR"/>
                    </a:p>
                  </a:txBody>
                  <a:tcPr/>
                </a:tc>
                <a:tc>
                  <a:txBody>
                    <a:bodyPr/>
                    <a:lstStyle/>
                    <a:p>
                      <a:pPr algn="ctr" rtl="0">
                        <a:lnSpc>
                          <a:spcPct val="100000"/>
                        </a:lnSpc>
                        <a:spcAft>
                          <a:spcPts val="0"/>
                        </a:spcAft>
                      </a:pPr>
                      <a:r>
                        <a:rPr lang="fr" sz="1200" b="1">
                          <a:solidFill>
                            <a:srgbClr val="0E328E"/>
                          </a:solidFill>
                          <a:effectLst/>
                          <a:latin typeface="Arial" panose="020B0604020202020204" pitchFamily="34" charset="0"/>
                          <a:cs typeface="Arial" panose="020B0604020202020204" pitchFamily="34" charset="0"/>
                        </a:rPr>
                        <a:t>La justification</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fr" sz="1200" dirty="0">
                          <a:effectLst/>
                          <a:latin typeface="Arial" panose="020B0604020202020204" pitchFamily="34" charset="0"/>
                          <a:cs typeface="Arial" panose="020B0604020202020204" pitchFamily="34" charset="0"/>
                        </a:rPr>
                        <a:t>La personne qui souhaite influencer cherche à établir la légitimité d’une demande en revendiquant l’autorité ou le droit de la présenter, ou en vérifiant que la demande est conforme aux politiques, règles, pratiques ou traditions de l’organisation.</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0097733"/>
                  </a:ext>
                </a:extLst>
              </a:tr>
              <a:tr h="731584">
                <a:tc vMerge="1">
                  <a:txBody>
                    <a:bodyPr/>
                    <a:lstStyle/>
                    <a:p>
                      <a:pPr rtl="0"/>
                      <a:endParaRPr lang="fr-FR"/>
                    </a:p>
                  </a:txBody>
                  <a:tcPr/>
                </a:tc>
                <a:tc>
                  <a:txBody>
                    <a:bodyPr/>
                    <a:lstStyle/>
                    <a:p>
                      <a:pPr algn="ctr" rtl="0">
                        <a:lnSpc>
                          <a:spcPct val="100000"/>
                        </a:lnSpc>
                        <a:spcAft>
                          <a:spcPts val="0"/>
                        </a:spcAft>
                      </a:pPr>
                      <a:r>
                        <a:rPr lang="fr" sz="1200" b="1">
                          <a:solidFill>
                            <a:srgbClr val="0E328E"/>
                          </a:solidFill>
                          <a:effectLst/>
                          <a:latin typeface="Arial" panose="020B0604020202020204" pitchFamily="34" charset="0"/>
                          <a:cs typeface="Arial" panose="020B0604020202020204" pitchFamily="34" charset="0"/>
                        </a:rPr>
                        <a:t>La construction d’une coalition</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fr" sz="1200">
                          <a:effectLst/>
                          <a:latin typeface="Arial" panose="020B0604020202020204" pitchFamily="34" charset="0"/>
                          <a:cs typeface="Arial" panose="020B0604020202020204" pitchFamily="34" charset="0"/>
                        </a:rPr>
                        <a:t>La personne qui souhaite influencer cherche à obtenir l’aide d’autres personnes pour persuader son interlocuteur de faire quelque chose, ou utilise le soutien d’autres personnes comme raison pour que son interlocuteur accepte lui aussi.</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2586968020"/>
                  </a:ext>
                </a:extLst>
              </a:tr>
              <a:tr h="526567">
                <a:tc vMerge="1">
                  <a:txBody>
                    <a:bodyPr/>
                    <a:lstStyle/>
                    <a:p>
                      <a:pPr rtl="0"/>
                      <a:endParaRPr lang="fr-FR"/>
                    </a:p>
                  </a:txBody>
                  <a:tcPr/>
                </a:tc>
                <a:tc>
                  <a:txBody>
                    <a:bodyPr/>
                    <a:lstStyle/>
                    <a:p>
                      <a:pPr algn="ctr" rtl="0">
                        <a:lnSpc>
                          <a:spcPct val="100000"/>
                        </a:lnSpc>
                        <a:spcAft>
                          <a:spcPts val="0"/>
                        </a:spcAft>
                      </a:pPr>
                      <a:r>
                        <a:rPr lang="fr" sz="1200" b="1">
                          <a:solidFill>
                            <a:srgbClr val="0E328E"/>
                          </a:solidFill>
                          <a:effectLst/>
                          <a:latin typeface="Arial" panose="020B0604020202020204" pitchFamily="34" charset="0"/>
                          <a:cs typeface="Arial" panose="020B0604020202020204" pitchFamily="34" charset="0"/>
                        </a:rPr>
                        <a:t>La pression</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36195" rtl="0">
                        <a:lnSpc>
                          <a:spcPct val="100000"/>
                        </a:lnSpc>
                        <a:spcAft>
                          <a:spcPts val="0"/>
                        </a:spcAft>
                      </a:pPr>
                      <a:r>
                        <a:rPr lang="fr" sz="1200">
                          <a:effectLst/>
                          <a:latin typeface="Arial" panose="020B0604020202020204" pitchFamily="34" charset="0"/>
                          <a:cs typeface="Arial" panose="020B0604020202020204" pitchFamily="34" charset="0"/>
                        </a:rPr>
                        <a:t>La personne qui souhaite influencer a recours à des revendications, des menaces, des vérifications fréquentes ou des rappels persistants pour inciter son interlocuteur à faire ce qu’elle veut.</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7516615"/>
                  </a:ext>
                </a:extLst>
              </a:tr>
              <a:tr h="399451">
                <a:tc vMerge="1">
                  <a:txBody>
                    <a:bodyPr/>
                    <a:lstStyle/>
                    <a:p>
                      <a:pPr rtl="0"/>
                      <a:endParaRPr lang="fr-FR"/>
                    </a:p>
                  </a:txBody>
                  <a:tcPr/>
                </a:tc>
                <a:tc>
                  <a:txBody>
                    <a:bodyPr/>
                    <a:lstStyle/>
                    <a:p>
                      <a:pPr algn="ctr" rtl="0">
                        <a:lnSpc>
                          <a:spcPct val="100000"/>
                        </a:lnSpc>
                        <a:spcAft>
                          <a:spcPts val="0"/>
                        </a:spcAft>
                      </a:pPr>
                      <a:r>
                        <a:rPr lang="fr" sz="1200" b="1">
                          <a:solidFill>
                            <a:srgbClr val="0E328E"/>
                          </a:solidFill>
                          <a:effectLst/>
                          <a:latin typeface="Arial" panose="020B0604020202020204" pitchFamily="34" charset="0"/>
                          <a:cs typeface="Arial" panose="020B0604020202020204" pitchFamily="34" charset="0"/>
                        </a:rPr>
                        <a:t>L’évaluation</a:t>
                      </a:r>
                      <a:endParaRPr lang="ro-RO" sz="1200" b="1" dirty="0">
                        <a:solidFill>
                          <a:srgbClr val="0E328E"/>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ctr">
                    <a:lnL w="3810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rgbClr val="D9EFEC"/>
                    </a:solidFill>
                  </a:tcPr>
                </a:tc>
                <a:tc>
                  <a:txBody>
                    <a:bodyPr/>
                    <a:lstStyle/>
                    <a:p>
                      <a:pPr marL="36195" rtl="0">
                        <a:lnSpc>
                          <a:spcPct val="100000"/>
                        </a:lnSpc>
                        <a:spcAft>
                          <a:spcPts val="0"/>
                        </a:spcAft>
                      </a:pPr>
                      <a:r>
                        <a:rPr lang="fr" sz="1200" dirty="0">
                          <a:effectLst/>
                          <a:latin typeface="Arial" panose="020B0604020202020204" pitchFamily="34" charset="0"/>
                          <a:cs typeface="Arial" panose="020B0604020202020204" pitchFamily="34" charset="0"/>
                        </a:rPr>
                        <a:t>La personne qui souhaite influencer explique comment l’exécution d’une demande ou le soutien d’une proposition sera bénéfique pour son interlocuteur ou l’aidera à le faire progresser dans sa carrière.</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3135" marR="3135" anchor="b">
                    <a:lnL w="1905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rgbClr val="D9EFEC"/>
                    </a:solidFill>
                  </a:tcPr>
                </a:tc>
                <a:extLst>
                  <a:ext uri="{0D108BD9-81ED-4DB2-BD59-A6C34878D82A}">
                    <a16:rowId xmlns:a16="http://schemas.microsoft.com/office/drawing/2014/main" val="1735949739"/>
                  </a:ext>
                </a:extLst>
              </a:tr>
            </a:tbl>
          </a:graphicData>
        </a:graphic>
      </p:graphicFrame>
    </p:spTree>
    <p:custDataLst>
      <p:tags r:id="rId1"/>
    </p:custDataLst>
    <p:extLst>
      <p:ext uri="{BB962C8B-B14F-4D97-AF65-F5344CB8AC3E}">
        <p14:creationId xmlns:p14="http://schemas.microsoft.com/office/powerpoint/2010/main" val="313761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Comment obtenir l’engagement des parties prenantes</a:t>
            </a:r>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sz="half" idx="1"/>
          </p:nvPr>
        </p:nvSpPr>
        <p:spPr>
          <a:xfrm>
            <a:off x="838200" y="1825625"/>
            <a:ext cx="4685270" cy="4895850"/>
          </a:xfrm>
        </p:spPr>
        <p:txBody>
          <a:bodyPr rtlCol="0"/>
          <a:lstStyle/>
          <a:p>
            <a:pPr rtl="0"/>
            <a:r>
              <a:rPr lang="fr" sz="2000" dirty="0"/>
              <a:t>Pensez à la manière dont vous dialoguez avec les parties prenantes et réfléchissez aux moyens de les faire participer tout au long du processus de révision et d’adoption des normes NSS afin qu’elles se sentent impliquées dans le résultat</a:t>
            </a:r>
          </a:p>
          <a:p>
            <a:pPr rtl="0"/>
            <a:r>
              <a:rPr lang="fr" sz="2000" dirty="0"/>
              <a:t>Prenez en compte chaque partie prenante et analysez son degré de compréhension et d’alignement sur l’importance des normes NSS. Utilisez le tableau à droite pour comprendre comment interagir au mieux avec la partie prenante afin qu’elle ait une meilleure compréhension. </a:t>
            </a:r>
          </a:p>
        </p:txBody>
      </p:sp>
      <p:graphicFrame>
        <p:nvGraphicFramePr>
          <p:cNvPr id="7" name="Table 6">
            <a:extLst>
              <a:ext uri="{FF2B5EF4-FFF2-40B4-BE49-F238E27FC236}">
                <a16:creationId xmlns:a16="http://schemas.microsoft.com/office/drawing/2014/main" id="{9CDFA52E-51FE-4138-A2C9-E6CCCC5D43E0}"/>
              </a:ext>
            </a:extLst>
          </p:cNvPr>
          <p:cNvGraphicFramePr>
            <a:graphicFrameLocks noGrp="1"/>
          </p:cNvGraphicFramePr>
          <p:nvPr>
            <p:extLst>
              <p:ext uri="{D42A27DB-BD31-4B8C-83A1-F6EECF244321}">
                <p14:modId xmlns:p14="http://schemas.microsoft.com/office/powerpoint/2010/main" val="3356807972"/>
              </p:ext>
            </p:extLst>
          </p:nvPr>
        </p:nvGraphicFramePr>
        <p:xfrm>
          <a:off x="5500320" y="1467161"/>
          <a:ext cx="6340581" cy="4732020"/>
        </p:xfrm>
        <a:graphic>
          <a:graphicData uri="http://schemas.openxmlformats.org/drawingml/2006/table">
            <a:tbl>
              <a:tblPr firstRow="1" firstCol="1" bandRow="1">
                <a:tableStyleId>{5C22544A-7EE6-4342-B048-85BDC9FD1C3A}</a:tableStyleId>
              </a:tblPr>
              <a:tblGrid>
                <a:gridCol w="645110">
                  <a:extLst>
                    <a:ext uri="{9D8B030D-6E8A-4147-A177-3AD203B41FA5}">
                      <a16:colId xmlns:a16="http://schemas.microsoft.com/office/drawing/2014/main" val="38645114"/>
                    </a:ext>
                  </a:extLst>
                </a:gridCol>
                <a:gridCol w="533162">
                  <a:extLst>
                    <a:ext uri="{9D8B030D-6E8A-4147-A177-3AD203B41FA5}">
                      <a16:colId xmlns:a16="http://schemas.microsoft.com/office/drawing/2014/main" val="3367552610"/>
                    </a:ext>
                  </a:extLst>
                </a:gridCol>
                <a:gridCol w="2639028">
                  <a:extLst>
                    <a:ext uri="{9D8B030D-6E8A-4147-A177-3AD203B41FA5}">
                      <a16:colId xmlns:a16="http://schemas.microsoft.com/office/drawing/2014/main" val="3850643774"/>
                    </a:ext>
                  </a:extLst>
                </a:gridCol>
                <a:gridCol w="2523281">
                  <a:extLst>
                    <a:ext uri="{9D8B030D-6E8A-4147-A177-3AD203B41FA5}">
                      <a16:colId xmlns:a16="http://schemas.microsoft.com/office/drawing/2014/main" val="4025836500"/>
                    </a:ext>
                  </a:extLst>
                </a:gridCol>
              </a:tblGrid>
              <a:tr h="480382">
                <a:tc rowSpan="4">
                  <a:txBody>
                    <a:bodyPr/>
                    <a:lstStyle/>
                    <a:p>
                      <a:pPr algn="ctr" rtl="0">
                        <a:lnSpc>
                          <a:spcPct val="150000"/>
                        </a:lnSpc>
                        <a:spcAft>
                          <a:spcPts val="0"/>
                        </a:spcAft>
                      </a:pPr>
                      <a:r>
                        <a:rPr lang="fr" sz="1600">
                          <a:solidFill>
                            <a:schemeClr val="tx1"/>
                          </a:solidFill>
                          <a:effectLst/>
                          <a:latin typeface="Arial" panose="020B0604020202020204" pitchFamily="34" charset="0"/>
                          <a:cs typeface="Arial" panose="020B0604020202020204" pitchFamily="34" charset="0"/>
                        </a:rPr>
                        <a:t> Compréhension</a:t>
                      </a:r>
                      <a:endParaRPr lang="ro-RO" sz="1600" dirty="0">
                        <a:solidFill>
                          <a:schemeClr val="tx1"/>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rtl="0">
                        <a:lnSpc>
                          <a:spcPct val="150000"/>
                        </a:lnSpc>
                        <a:spcAft>
                          <a:spcPts val="0"/>
                        </a:spcAft>
                      </a:pPr>
                      <a:r>
                        <a:rPr lang="fr" sz="1600">
                          <a:solidFill>
                            <a:schemeClr val="tx1"/>
                          </a:solidFill>
                          <a:effectLst/>
                          <a:latin typeface="Arial" panose="020B0604020202020204" pitchFamily="34" charset="0"/>
                          <a:cs typeface="Arial" panose="020B0604020202020204" pitchFamily="34" charset="0"/>
                        </a:rPr>
                        <a:t>Accord</a:t>
                      </a:r>
                      <a:endParaRPr lang="ro-RO" sz="1600" dirty="0">
                        <a:solidFill>
                          <a:schemeClr val="tx1"/>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0"/>
                      <a:endParaRPr lang="fr-FR"/>
                    </a:p>
                  </a:txBody>
                  <a:tcPr/>
                </a:tc>
                <a:tc hMerge="1">
                  <a:txBody>
                    <a:bodyPr/>
                    <a:lstStyle/>
                    <a:p>
                      <a:pPr rtl="0"/>
                      <a:endParaRPr lang="fr-FR"/>
                    </a:p>
                  </a:txBody>
                  <a:tcPr/>
                </a:tc>
                <a:extLst>
                  <a:ext uri="{0D108BD9-81ED-4DB2-BD59-A6C34878D82A}">
                    <a16:rowId xmlns:a16="http://schemas.microsoft.com/office/drawing/2014/main" val="3270576073"/>
                  </a:ext>
                </a:extLst>
              </a:tr>
              <a:tr h="0">
                <a:tc vMerge="1">
                  <a:txBody>
                    <a:bodyPr/>
                    <a:lstStyle/>
                    <a:p>
                      <a:pPr rtl="0"/>
                      <a:endParaRPr lang="fr-FR"/>
                    </a:p>
                  </a:txBody>
                  <a:tcPr/>
                </a:tc>
                <a:tc>
                  <a:txBody>
                    <a:bodyPr/>
                    <a:lstStyle/>
                    <a:p>
                      <a:pPr rtl="0">
                        <a:lnSpc>
                          <a:spcPct val="150000"/>
                        </a:lnSpc>
                        <a:spcAft>
                          <a:spcPts val="0"/>
                        </a:spcAft>
                      </a:pPr>
                      <a:r>
                        <a:rPr lang="fr" sz="1100">
                          <a:effectLst/>
                          <a:latin typeface="Arial" panose="020B0604020202020204" pitchFamily="34" charset="0"/>
                          <a:cs typeface="Arial" panose="020B0604020202020204" pitchFamily="34" charset="0"/>
                        </a:rPr>
                        <a:t> </a:t>
                      </a:r>
                      <a:endParaRPr lang="ro-RO" sz="11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0" marT="0" marB="91440">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50000"/>
                        </a:lnSpc>
                        <a:spcAft>
                          <a:spcPts val="0"/>
                        </a:spcAft>
                      </a:pPr>
                      <a:r>
                        <a:rPr lang="fr" sz="1050" b="1">
                          <a:effectLst/>
                          <a:latin typeface="Arial" panose="020B0604020202020204" pitchFamily="34" charset="0"/>
                          <a:cs typeface="Arial" panose="020B0604020202020204" pitchFamily="34" charset="0"/>
                        </a:rPr>
                        <a:t>Résistance/défi</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0" marT="0" marB="914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50000"/>
                        </a:lnSpc>
                        <a:spcAft>
                          <a:spcPts val="0"/>
                        </a:spcAft>
                      </a:pPr>
                      <a:r>
                        <a:rPr lang="fr" sz="1050" b="1">
                          <a:effectLst/>
                          <a:latin typeface="Arial" panose="020B0604020202020204" pitchFamily="34" charset="0"/>
                          <a:cs typeface="Arial" panose="020B0604020202020204" pitchFamily="34" charset="0"/>
                        </a:rPr>
                        <a:t>Accord/soutien</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L="0" marR="0" marT="0" marB="914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78864"/>
                  </a:ext>
                </a:extLst>
              </a:tr>
              <a:tr h="1363768">
                <a:tc vMerge="1">
                  <a:txBody>
                    <a:bodyPr/>
                    <a:lstStyle/>
                    <a:p>
                      <a:pPr rtl="0"/>
                      <a:endParaRPr lang="fr-FR"/>
                    </a:p>
                  </a:txBody>
                  <a:tcPr/>
                </a:tc>
                <a:tc>
                  <a:txBody>
                    <a:bodyPr/>
                    <a:lstStyle/>
                    <a:p>
                      <a:pPr algn="ctr" rtl="0">
                        <a:lnSpc>
                          <a:spcPct val="150000"/>
                        </a:lnSpc>
                        <a:spcAft>
                          <a:spcPts val="0"/>
                        </a:spcAft>
                      </a:pPr>
                      <a:r>
                        <a:rPr lang="fr" sz="1050" b="1">
                          <a:effectLst/>
                          <a:latin typeface="Arial" panose="020B0604020202020204" pitchFamily="34" charset="0"/>
                          <a:cs typeface="Arial" panose="020B0604020202020204" pitchFamily="34" charset="0"/>
                        </a:rPr>
                        <a:t> Comprendre</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0" marB="91440" vert="vert27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50000"/>
                        </a:lnSpc>
                        <a:spcAft>
                          <a:spcPts val="0"/>
                        </a:spcAft>
                      </a:pPr>
                      <a:r>
                        <a:rPr lang="fr" sz="1200" dirty="0">
                          <a:effectLst/>
                          <a:latin typeface="Arial" panose="020B0604020202020204" pitchFamily="34" charset="0"/>
                          <a:cs typeface="Arial" panose="020B0604020202020204" pitchFamily="34" charset="0"/>
                        </a:rPr>
                        <a:t>1</a:t>
                      </a:r>
                      <a:endParaRPr lang="ro-RO" sz="1200" dirty="0">
                        <a:effectLst/>
                        <a:latin typeface="Arial" panose="020B0604020202020204" pitchFamily="34" charset="0"/>
                        <a:cs typeface="Arial" panose="020B0604020202020204" pitchFamily="34" charset="0"/>
                      </a:endParaRPr>
                    </a:p>
                    <a:p>
                      <a:pPr algn="ctr" rtl="0">
                        <a:lnSpc>
                          <a:spcPct val="150000"/>
                        </a:lnSpc>
                        <a:spcAft>
                          <a:spcPts val="0"/>
                        </a:spcAft>
                      </a:pPr>
                      <a:r>
                        <a:rPr lang="fr" sz="1200" dirty="0">
                          <a:effectLst/>
                          <a:latin typeface="Arial" panose="020B0604020202020204" pitchFamily="34" charset="0"/>
                          <a:cs typeface="Arial" panose="020B0604020202020204" pitchFamily="34" charset="0"/>
                        </a:rPr>
                        <a:t>Faites preuve de sincérité, écoutez, comprenez et apprenez de leurs préoccupations, ne « vendez » pas la solution (partie prenante à haut risque)</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2743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A0BB"/>
                    </a:solidFill>
                  </a:tcPr>
                </a:tc>
                <a:tc>
                  <a:txBody>
                    <a:bodyPr/>
                    <a:lstStyle/>
                    <a:p>
                      <a:pPr algn="ctr" rtl="0">
                        <a:lnSpc>
                          <a:spcPct val="150000"/>
                        </a:lnSpc>
                        <a:spcAft>
                          <a:spcPts val="0"/>
                        </a:spcAft>
                      </a:pPr>
                      <a:r>
                        <a:rPr lang="fr" sz="1200">
                          <a:effectLst/>
                          <a:latin typeface="Arial" panose="020B0604020202020204" pitchFamily="34" charset="0"/>
                          <a:cs typeface="Arial" panose="020B0604020202020204" pitchFamily="34" charset="0"/>
                        </a:rPr>
                        <a:t>2</a:t>
                      </a:r>
                      <a:endParaRPr lang="ro-RO" sz="1200" dirty="0">
                        <a:effectLst/>
                        <a:latin typeface="Arial" panose="020B0604020202020204" pitchFamily="34" charset="0"/>
                        <a:cs typeface="Arial" panose="020B0604020202020204" pitchFamily="34" charset="0"/>
                      </a:endParaRPr>
                    </a:p>
                    <a:p>
                      <a:pPr algn="l" rtl="0">
                        <a:lnSpc>
                          <a:spcPct val="150000"/>
                        </a:lnSpc>
                        <a:spcAft>
                          <a:spcPts val="0"/>
                        </a:spcAft>
                      </a:pPr>
                      <a:r>
                        <a:rPr lang="fr" sz="1200">
                          <a:effectLst/>
                          <a:latin typeface="Arial" panose="020B0604020202020204" pitchFamily="34" charset="0"/>
                          <a:cs typeface="Arial" panose="020B0604020202020204" pitchFamily="34" charset="0"/>
                        </a:rPr>
                        <a:t>Cultivez, soutenez et encouragez leur mobilisation/approbation auprès des autres</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2743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3136866247"/>
                  </a:ext>
                </a:extLst>
              </a:tr>
              <a:tr h="1712784">
                <a:tc vMerge="1">
                  <a:txBody>
                    <a:bodyPr/>
                    <a:lstStyle/>
                    <a:p>
                      <a:pPr rtl="0"/>
                      <a:endParaRPr lang="fr-FR"/>
                    </a:p>
                  </a:txBody>
                  <a:tcPr/>
                </a:tc>
                <a:tc>
                  <a:txBody>
                    <a:bodyPr/>
                    <a:lstStyle/>
                    <a:p>
                      <a:pPr algn="ctr" rtl="0">
                        <a:lnSpc>
                          <a:spcPct val="150000"/>
                        </a:lnSpc>
                        <a:spcAft>
                          <a:spcPts val="0"/>
                        </a:spcAft>
                      </a:pPr>
                      <a:r>
                        <a:rPr lang="fr" sz="1050" b="1">
                          <a:effectLst/>
                          <a:latin typeface="Arial" panose="020B0604020202020204" pitchFamily="34" charset="0"/>
                          <a:cs typeface="Arial" panose="020B0604020202020204" pitchFamily="34" charset="0"/>
                        </a:rPr>
                        <a:t> Ne pas comprendre</a:t>
                      </a:r>
                      <a:endParaRPr lang="ro-RO" sz="1050" b="1"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0" marB="91440" vert="vert27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lnSpc>
                          <a:spcPct val="150000"/>
                        </a:lnSpc>
                        <a:spcAft>
                          <a:spcPts val="0"/>
                        </a:spcAft>
                      </a:pPr>
                      <a:r>
                        <a:rPr lang="fr" sz="1200">
                          <a:effectLst/>
                          <a:latin typeface="Arial" panose="020B0604020202020204" pitchFamily="34" charset="0"/>
                          <a:cs typeface="Arial" panose="020B0604020202020204" pitchFamily="34" charset="0"/>
                        </a:rPr>
                        <a:t>3</a:t>
                      </a:r>
                      <a:endParaRPr lang="ro-RO" sz="1200" dirty="0">
                        <a:effectLst/>
                        <a:latin typeface="Arial" panose="020B0604020202020204" pitchFamily="34" charset="0"/>
                        <a:cs typeface="Arial" panose="020B0604020202020204" pitchFamily="34" charset="0"/>
                      </a:endParaRPr>
                    </a:p>
                    <a:p>
                      <a:pPr algn="l" rtl="0">
                        <a:lnSpc>
                          <a:spcPct val="150000"/>
                        </a:lnSpc>
                        <a:spcAft>
                          <a:spcPts val="0"/>
                        </a:spcAft>
                      </a:pPr>
                      <a:r>
                        <a:rPr lang="fr" sz="1200">
                          <a:effectLst/>
                          <a:latin typeface="Arial" panose="020B0604020202020204" pitchFamily="34" charset="0"/>
                          <a:cs typeface="Arial" panose="020B0604020202020204" pitchFamily="34" charset="0"/>
                        </a:rPr>
                        <a:t>Concentrez-vous sur le développement de leur compréhension (et comprenez leurs propres résistances/préoccupations)</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rtl="0">
                        <a:lnSpc>
                          <a:spcPct val="150000"/>
                        </a:lnSpc>
                        <a:spcAft>
                          <a:spcPts val="0"/>
                        </a:spcAft>
                      </a:pPr>
                      <a:r>
                        <a:rPr lang="fr" sz="1200" dirty="0">
                          <a:effectLst/>
                          <a:latin typeface="Arial" panose="020B0604020202020204" pitchFamily="34" charset="0"/>
                          <a:cs typeface="Arial" panose="020B0604020202020204" pitchFamily="34" charset="0"/>
                        </a:rPr>
                        <a:t>4</a:t>
                      </a:r>
                      <a:endParaRPr lang="ro-RO" sz="1200" dirty="0">
                        <a:effectLst/>
                        <a:latin typeface="Arial" panose="020B0604020202020204" pitchFamily="34" charset="0"/>
                        <a:cs typeface="Arial" panose="020B0604020202020204" pitchFamily="34" charset="0"/>
                      </a:endParaRPr>
                    </a:p>
                    <a:p>
                      <a:pPr algn="l" rtl="0">
                        <a:lnSpc>
                          <a:spcPct val="150000"/>
                        </a:lnSpc>
                        <a:spcAft>
                          <a:spcPts val="0"/>
                        </a:spcAft>
                      </a:pPr>
                      <a:r>
                        <a:rPr lang="fr" sz="1200" dirty="0">
                          <a:effectLst/>
                          <a:latin typeface="Arial" panose="020B0604020202020204" pitchFamily="34" charset="0"/>
                          <a:cs typeface="Arial" panose="020B0604020202020204" pitchFamily="34" charset="0"/>
                        </a:rPr>
                        <a:t>Continuez à informer et à tester la compréhension, améliorez la compréhension par la consultation et la vérification des hypothèses (risque élevé)</a:t>
                      </a:r>
                      <a:endParaRPr lang="ro-RO" sz="1200" dirty="0">
                        <a:solidFill>
                          <a:srgbClr val="000000"/>
                        </a:solidFill>
                        <a:effectLst/>
                        <a:latin typeface="Arial" panose="020B0604020202020204" pitchFamily="34" charset="0"/>
                        <a:ea typeface="Microsoft Sans Serif" panose="020B0604020202020204" pitchFamily="34" charset="0"/>
                        <a:cs typeface="Arial" panose="020B0604020202020204" pitchFamily="34" charset="0"/>
                      </a:endParaRPr>
                    </a:p>
                  </a:txBody>
                  <a:tcPr marT="91440" marB="9144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CDB"/>
                    </a:solidFill>
                  </a:tcPr>
                </a:tc>
                <a:extLst>
                  <a:ext uri="{0D108BD9-81ED-4DB2-BD59-A6C34878D82A}">
                    <a16:rowId xmlns:a16="http://schemas.microsoft.com/office/drawing/2014/main" val="548074222"/>
                  </a:ext>
                </a:extLst>
              </a:tr>
            </a:tbl>
          </a:graphicData>
        </a:graphic>
      </p:graphicFrame>
    </p:spTree>
    <p:custDataLst>
      <p:tags r:id="rId1"/>
    </p:custDataLst>
    <p:extLst>
      <p:ext uri="{BB962C8B-B14F-4D97-AF65-F5344CB8AC3E}">
        <p14:creationId xmlns:p14="http://schemas.microsoft.com/office/powerpoint/2010/main" val="349782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32" y="2515235"/>
            <a:ext cx="4868667" cy="1325880"/>
          </a:xfrm>
        </p:spPr>
        <p:txBody>
          <a:bodyPr rtlCol="0"/>
          <a:lstStyle/>
          <a:p>
            <a:pPr rtl="0"/>
            <a:r>
              <a:rPr lang="fr" dirty="0"/>
              <a:t>la ligne d’arrivée	</a:t>
            </a:r>
          </a:p>
        </p:txBody>
      </p:sp>
      <p:sp>
        <p:nvSpPr>
          <p:cNvPr id="3" name="Content Placeholder 2"/>
          <p:cNvSpPr>
            <a:spLocks noGrp="1"/>
          </p:cNvSpPr>
          <p:nvPr>
            <p:ph idx="1"/>
          </p:nvPr>
        </p:nvSpPr>
        <p:spPr>
          <a:xfrm>
            <a:off x="5768904" y="1153874"/>
            <a:ext cx="5683392" cy="4352544"/>
          </a:xfrm>
        </p:spPr>
        <p:txBody>
          <a:bodyPr rtlCol="0"/>
          <a:lstStyle/>
          <a:p>
            <a:pPr marL="0" indent="0" rtl="0">
              <a:buNone/>
            </a:pPr>
            <a:r>
              <a:rPr lang="fr" sz="2400" b="1" dirty="0"/>
              <a:t>Il n’y a pas de ligne d’arrivée !</a:t>
            </a:r>
          </a:p>
          <a:p>
            <a:pPr rtl="0"/>
            <a:r>
              <a:rPr lang="fr" sz="2400" dirty="0"/>
              <a:t>Le fait de nouer des liens solides avec les parties prenantes avant la révision nationale renforcera à la fois la valeur et la portée de cette révision, de l’adoption et de la mise en œuvre des normes NSS. </a:t>
            </a:r>
          </a:p>
          <a:p>
            <a:pPr rtl="0"/>
            <a:r>
              <a:rPr lang="fr" sz="2400" dirty="0"/>
              <a:t>La publication et l’adoption ne signifient pas que votre engagement est terminé :</a:t>
            </a:r>
          </a:p>
          <a:p>
            <a:pPr lvl="1" rtl="0"/>
            <a:r>
              <a:rPr lang="fr" sz="2000" dirty="0"/>
              <a:t>Assurez-vous d’être en contact avec les bonnes personnes pour voir ces normes mises en œuvre dans votre pays. </a:t>
            </a:r>
          </a:p>
          <a:p>
            <a:pPr lvl="1" rtl="0"/>
            <a:r>
              <a:rPr lang="fr" sz="2000" dirty="0"/>
              <a:t>Faites un suivi avec vos groupes de parties prenantes pour les soutenir dans leur mise en œuvre des normes.</a:t>
            </a:r>
          </a:p>
          <a:p>
            <a:pPr lvl="1" rtl="0"/>
            <a:r>
              <a:rPr lang="fr" sz="2000" dirty="0"/>
              <a:t>Poursuivez le partage des connaissances en organisant des séances informatives et techniques.</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64165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rtlCol="0"/>
          <a:lstStyle/>
          <a:p>
            <a:pPr rtl="0"/>
            <a:endParaRPr lang="en-US" dirty="0"/>
          </a:p>
        </p:txBody>
      </p:sp>
      <p:sp>
        <p:nvSpPr>
          <p:cNvPr id="14" name="Subtitle 13">
            <a:extLst>
              <a:ext uri="{FF2B5EF4-FFF2-40B4-BE49-F238E27FC236}">
                <a16:creationId xmlns:a16="http://schemas.microsoft.com/office/drawing/2014/main" id="{FC9B942C-3A6E-8443-9ACD-7C57D473DE26}"/>
              </a:ext>
            </a:extLst>
          </p:cNvPr>
          <p:cNvSpPr>
            <a:spLocks noGrp="1"/>
          </p:cNvSpPr>
          <p:nvPr>
            <p:ph type="subTitle" idx="13"/>
          </p:nvPr>
        </p:nvSpPr>
        <p:spPr>
          <a:xfrm>
            <a:off x="7959969" y="4958863"/>
            <a:ext cx="4088596" cy="904055"/>
          </a:xfrm>
        </p:spPr>
        <p:txBody>
          <a:bodyPr rtlCol="0">
            <a:normAutofit/>
          </a:bodyPr>
          <a:lstStyle/>
          <a:p>
            <a:pPr rtl="0"/>
            <a:r>
              <a:rPr lang="fr" sz="2000" b="1">
                <a:hlinkClick r:id="rId4"/>
              </a:rPr>
              <a:t>https://sanitation.ansi.org/</a:t>
            </a:r>
            <a:endParaRPr lang="en-US" sz="2000" b="1" dirty="0"/>
          </a:p>
          <a:p>
            <a:pPr rtl="0"/>
            <a:r>
              <a:rPr lang="fr" sz="2000"/>
              <a:t>sanitation@ansi.org</a:t>
            </a:r>
          </a:p>
        </p:txBody>
      </p:sp>
      <p:sp>
        <p:nvSpPr>
          <p:cNvPr id="5" name="Subtitle 13">
            <a:extLst>
              <a:ext uri="{FF2B5EF4-FFF2-40B4-BE49-F238E27FC236}">
                <a16:creationId xmlns:a16="http://schemas.microsoft.com/office/drawing/2014/main" id="{9449C7B4-0D95-4585-BDB4-24D1B3E9FEE6}"/>
              </a:ext>
            </a:extLst>
          </p:cNvPr>
          <p:cNvSpPr txBox="1">
            <a:spLocks/>
          </p:cNvSpPr>
          <p:nvPr/>
        </p:nvSpPr>
        <p:spPr>
          <a:xfrm>
            <a:off x="96128" y="514083"/>
            <a:ext cx="4905241" cy="1107983"/>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kern="1200" smtClean="0">
                <a:solidFill>
                  <a:srgbClr val="0A55A3"/>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A55A3"/>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A55A3"/>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 sz="2000" b="1"/>
              <a:t>Des questions ou des commentaires ? Envoyez-nous un e-mail à : </a:t>
            </a:r>
          </a:p>
          <a:p>
            <a:pPr algn="l"/>
            <a:r>
              <a:rPr lang="fr" sz="2000"/>
              <a:t>sanitation@ansi.org</a:t>
            </a:r>
            <a:endParaRPr lang="fr" sz="2000" dirty="0"/>
          </a:p>
        </p:txBody>
      </p:sp>
    </p:spTree>
    <p:custDataLst>
      <p:tags r:id="rId1"/>
    </p:custDataLst>
    <p:extLst>
      <p:ext uri="{BB962C8B-B14F-4D97-AF65-F5344CB8AC3E}">
        <p14:creationId xmlns:p14="http://schemas.microsoft.com/office/powerpoint/2010/main" val="3627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33" y="2515235"/>
            <a:ext cx="4833498" cy="1325880"/>
          </a:xfrm>
        </p:spPr>
        <p:txBody>
          <a:bodyPr rtlCol="0">
            <a:normAutofit fontScale="90000"/>
          </a:bodyPr>
          <a:lstStyle/>
          <a:p>
            <a:pPr rtl="0"/>
            <a:r>
              <a:rPr lang="fr" dirty="0"/>
              <a:t>Rôle de l’organisme national de normalisation</a:t>
            </a:r>
          </a:p>
        </p:txBody>
      </p:sp>
      <p:sp>
        <p:nvSpPr>
          <p:cNvPr id="3" name="Content Placeholder 2"/>
          <p:cNvSpPr>
            <a:spLocks noGrp="1"/>
          </p:cNvSpPr>
          <p:nvPr>
            <p:ph idx="1"/>
          </p:nvPr>
        </p:nvSpPr>
        <p:spPr>
          <a:xfrm>
            <a:off x="5768904" y="1407027"/>
            <a:ext cx="5683392" cy="3542296"/>
          </a:xfrm>
        </p:spPr>
        <p:txBody>
          <a:bodyPr rtlCol="0"/>
          <a:lstStyle/>
          <a:p>
            <a:pPr marL="0" indent="0" rtl="0">
              <a:buNone/>
            </a:pPr>
            <a:r>
              <a:rPr lang="fr" sz="2400" b="1" dirty="0"/>
              <a:t>Avant de procéder à la révision nationale des normes ISO sur l’assainissement autonome (NSS), posez-vous les questions suivantes : </a:t>
            </a:r>
          </a:p>
          <a:p>
            <a:pPr rtl="0"/>
            <a:r>
              <a:rPr lang="fr" dirty="0"/>
              <a:t>Quelles sont les priorités de votre organisme national de normalisation (ONN) ?</a:t>
            </a:r>
          </a:p>
          <a:p>
            <a:pPr lvl="1" rtl="0"/>
            <a:r>
              <a:rPr lang="fr" sz="2200" dirty="0"/>
              <a:t>Est-il possible d’introduire de nouvelles normes de révision à l’heure actuelle ? </a:t>
            </a:r>
          </a:p>
          <a:p>
            <a:pPr lvl="1" rtl="0"/>
            <a:r>
              <a:rPr lang="fr" sz="2200" dirty="0"/>
              <a:t>Avez-vous besoin de proposer la révision du NSS pour l’inclure dans les priorités de l’année prochaine ?</a:t>
            </a:r>
          </a:p>
          <a:p>
            <a:pPr lvl="1" rtl="0"/>
            <a:r>
              <a:rPr lang="fr" sz="2200" dirty="0"/>
              <a:t>Avez-vous besoin du soutien d’une autorité ministérielle ou d’une partie prenante pour procéder à la révision ?</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9649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comités techniques</a:t>
            </a:r>
          </a:p>
        </p:txBody>
      </p:sp>
      <p:sp>
        <p:nvSpPr>
          <p:cNvPr id="3" name="Content Placeholder 2"/>
          <p:cNvSpPr>
            <a:spLocks noGrp="1"/>
          </p:cNvSpPr>
          <p:nvPr>
            <p:ph idx="1"/>
          </p:nvPr>
        </p:nvSpPr>
        <p:spPr>
          <a:xfrm>
            <a:off x="5768904" y="1237785"/>
            <a:ext cx="5683392" cy="3542296"/>
          </a:xfrm>
        </p:spPr>
        <p:txBody>
          <a:bodyPr rtlCol="0"/>
          <a:lstStyle/>
          <a:p>
            <a:pPr rtl="0"/>
            <a:r>
              <a:rPr lang="fr" sz="3200"/>
              <a:t>Votre ONN dispose-t-il d’un comité technique (CT) sur l’assainissement ou l’EAH ? </a:t>
            </a:r>
          </a:p>
          <a:p>
            <a:pPr rtl="0"/>
            <a:r>
              <a:rPr lang="fr" sz="3200"/>
              <a:t>Avez-vous des experts en assainissement autonome dans ce CT ?</a:t>
            </a:r>
          </a:p>
          <a:p>
            <a:pPr lvl="1" rtl="0"/>
            <a:r>
              <a:rPr lang="fr" sz="2800"/>
              <a:t>Faut-il recruter des experts ? </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82560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fr"/>
              <a:t>importance des experts de l’EAH dans votre CT</a:t>
            </a:r>
          </a:p>
        </p:txBody>
      </p:sp>
      <p:sp>
        <p:nvSpPr>
          <p:cNvPr id="3" name="Content Placeholder 2"/>
          <p:cNvSpPr>
            <a:spLocks noGrp="1"/>
          </p:cNvSpPr>
          <p:nvPr>
            <p:ph idx="1"/>
          </p:nvPr>
        </p:nvSpPr>
        <p:spPr/>
        <p:txBody>
          <a:bodyPr rtlCol="0"/>
          <a:lstStyle/>
          <a:p>
            <a:pPr rtl="0"/>
            <a:r>
              <a:rPr lang="fr"/>
              <a:t>Les experts de l’EAH des zones rurales et urbaines ont une connaissance approfondie des situations et des réalités du terrain.</a:t>
            </a:r>
          </a:p>
          <a:p>
            <a:pPr rtl="0"/>
            <a:r>
              <a:rPr lang="fr"/>
              <a:t>Les experts de l’EAH peuvent démontrer la nécessité des normes NSS aux autorités ministérielles concernées et aux dirigeants des ONN pour soutenir la révision nationale.</a:t>
            </a:r>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5334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fr"/>
              <a:t>identification des parties prenantes</a:t>
            </a:r>
          </a:p>
        </p:txBody>
      </p:sp>
      <p:sp>
        <p:nvSpPr>
          <p:cNvPr id="3" name="Content Placeholder 2"/>
          <p:cNvSpPr>
            <a:spLocks noGrp="1"/>
          </p:cNvSpPr>
          <p:nvPr>
            <p:ph idx="1"/>
          </p:nvPr>
        </p:nvSpPr>
        <p:spPr>
          <a:xfrm>
            <a:off x="5768903" y="3051893"/>
            <a:ext cx="6033963" cy="2895902"/>
          </a:xfrm>
        </p:spPr>
        <p:txBody>
          <a:bodyPr numCol="2" rtlCol="0"/>
          <a:lstStyle/>
          <a:p>
            <a:pPr lvl="1" rtl="0">
              <a:buFont typeface="Arial" panose="020B0604020202020204" pitchFamily="34" charset="0"/>
              <a:buChar char="•"/>
            </a:pPr>
            <a:r>
              <a:rPr lang="fr" sz="2000" dirty="0"/>
              <a:t>ONG</a:t>
            </a:r>
          </a:p>
          <a:p>
            <a:pPr lvl="1" rtl="0">
              <a:buFont typeface="Arial" panose="020B0604020202020204" pitchFamily="34" charset="0"/>
              <a:buChar char="•"/>
            </a:pPr>
            <a:r>
              <a:rPr lang="fr" sz="2000" dirty="0"/>
              <a:t>Autorités ministérielles</a:t>
            </a:r>
          </a:p>
          <a:p>
            <a:pPr lvl="1" rtl="0">
              <a:buFont typeface="Arial" panose="020B0604020202020204" pitchFamily="34" charset="0"/>
              <a:buChar char="•"/>
            </a:pPr>
            <a:r>
              <a:rPr lang="fr" sz="2000" dirty="0"/>
              <a:t>Gouvernement local</a:t>
            </a:r>
          </a:p>
          <a:p>
            <a:pPr lvl="1" rtl="0">
              <a:buFont typeface="Arial" panose="020B0604020202020204" pitchFamily="34" charset="0"/>
              <a:buChar char="•"/>
            </a:pPr>
            <a:r>
              <a:rPr lang="fr" sz="2000" dirty="0"/>
              <a:t>Universités</a:t>
            </a:r>
          </a:p>
          <a:p>
            <a:pPr lvl="1" rtl="0">
              <a:buFont typeface="Arial" panose="020B0604020202020204" pitchFamily="34" charset="0"/>
              <a:buChar char="•"/>
            </a:pPr>
            <a:r>
              <a:rPr lang="fr" sz="2000" dirty="0"/>
              <a:t>Secteur privé</a:t>
            </a:r>
          </a:p>
          <a:p>
            <a:pPr lvl="1" rtl="0">
              <a:buFont typeface="Arial" panose="020B0604020202020204" pitchFamily="34" charset="0"/>
              <a:buChar char="•"/>
            </a:pPr>
            <a:r>
              <a:rPr lang="fr" sz="2000" dirty="0"/>
              <a:t>Entreprises d’ingénierie</a:t>
            </a:r>
          </a:p>
          <a:p>
            <a:pPr lvl="1" rtl="0">
              <a:buFont typeface="Arial" panose="020B0604020202020204" pitchFamily="34" charset="0"/>
              <a:buChar char="•"/>
            </a:pPr>
            <a:r>
              <a:rPr lang="fr" sz="2000" dirty="0"/>
              <a:t>Organisations de consultants</a:t>
            </a:r>
          </a:p>
          <a:p>
            <a:pPr lvl="1" rtl="0">
              <a:buFont typeface="Arial" panose="020B0604020202020204" pitchFamily="34" charset="0"/>
              <a:buChar char="•"/>
            </a:pPr>
            <a:r>
              <a:rPr lang="fr" sz="2000" dirty="0"/>
              <a:t>Régulateurs</a:t>
            </a:r>
          </a:p>
          <a:p>
            <a:pPr lvl="1" rtl="0">
              <a:buFont typeface="Arial" panose="020B0604020202020204" pitchFamily="34" charset="0"/>
              <a:buChar char="•"/>
            </a:pPr>
            <a:r>
              <a:rPr lang="fr" sz="2000" dirty="0"/>
              <a:t>Fabricants, fournisseurs et autres intervenants en aval de la chaîne de valeur</a:t>
            </a:r>
          </a:p>
          <a:p>
            <a:pPr lvl="1" rtl="0">
              <a:buFont typeface="Arial" panose="020B0604020202020204" pitchFamily="34" charset="0"/>
              <a:buChar char="•"/>
            </a:pPr>
            <a:r>
              <a:rPr lang="fr" sz="2000" dirty="0"/>
              <a:t>Promoteurs immobiliers, propriétaires et promoteurs d’écoquartiers et de bâtiments écologiques </a:t>
            </a:r>
          </a:p>
          <a:p>
            <a:pPr lvl="1" rtl="0"/>
            <a:endParaRPr lang="en-US" sz="2000" dirty="0"/>
          </a:p>
        </p:txBody>
      </p:sp>
      <p:sp>
        <p:nvSpPr>
          <p:cNvPr id="4" name="Slide Number Placeholder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2"/>
          <p:cNvSpPr txBox="1">
            <a:spLocks/>
          </p:cNvSpPr>
          <p:nvPr/>
        </p:nvSpPr>
        <p:spPr>
          <a:xfrm>
            <a:off x="6126479" y="676783"/>
            <a:ext cx="5683392" cy="1466977"/>
          </a:xfrm>
          <a:prstGeom prst="rect">
            <a:avLst/>
          </a:prstGeom>
          <a:noFill/>
        </p:spPr>
        <p:txBody>
          <a:bodyPr lIns="0" tIns="0" rIns="0" bIns="0" rtlCol="0" anchor="ctr"/>
          <a:lstStyle>
            <a:lvl1pPr marL="228600" indent="-228600" algn="l" defTabSz="914400" rtl="0" eaLnBrk="1" latinLnBrk="0" hangingPunct="1">
              <a:lnSpc>
                <a:spcPct val="90000"/>
              </a:lnSpc>
              <a:spcBef>
                <a:spcPts val="1000"/>
              </a:spcBef>
              <a:buClr>
                <a:srgbClr val="0A55A3"/>
              </a:buClr>
              <a:buSzPct val="75000"/>
              <a:buFont typeface="PingFang SC Regular" panose="020B0400000000000000" pitchFamily="34" charset="-122"/>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A55A3"/>
              </a:buClr>
              <a:buSzPct val="75000"/>
              <a:buFont typeface="PingFang SC Regular" panose="020B0400000000000000" pitchFamily="34" charset="-122"/>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PingFang SC Regular" panose="020B0400000000000000" pitchFamily="34" charset="-122"/>
              <a:buNone/>
            </a:pPr>
            <a:r>
              <a:rPr lang="fr" b="1" dirty="0"/>
              <a:t>Identifiez les parties prenantes dans les différents secteurs</a:t>
            </a:r>
          </a:p>
          <a:p>
            <a:pPr rtl="0"/>
            <a:r>
              <a:rPr lang="fr" sz="2400" dirty="0"/>
              <a:t>Encouragez les membres des comités techniques à faire appel à leurs réseaux</a:t>
            </a:r>
          </a:p>
          <a:p>
            <a:pPr rtl="0"/>
            <a:r>
              <a:rPr lang="fr" sz="2400" dirty="0"/>
              <a:t>Les parties prenantes peuvent être :</a:t>
            </a:r>
          </a:p>
        </p:txBody>
      </p:sp>
    </p:spTree>
    <p:custDataLst>
      <p:tags r:id="rId1"/>
    </p:custDataLst>
    <p:extLst>
      <p:ext uri="{BB962C8B-B14F-4D97-AF65-F5344CB8AC3E}">
        <p14:creationId xmlns:p14="http://schemas.microsoft.com/office/powerpoint/2010/main" val="318778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lstStyle/>
          <a:p>
            <a:pPr rtl="0"/>
            <a:r>
              <a:rPr lang="fr" b="1"/>
              <a:t>Identification des parties prenantes</a:t>
            </a:r>
          </a:p>
          <a:p>
            <a:pPr rtl="0"/>
            <a:endParaRPr lang="en-US"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1825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85538" y="5584875"/>
            <a:ext cx="4389120" cy="127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p:txBody>
          <a:bodyPr rtlCol="0">
            <a:noAutofit/>
          </a:bodyPr>
          <a:lstStyle/>
          <a:p>
            <a:pPr rtl="0"/>
            <a:r>
              <a:rPr lang="fr" sz="3200" dirty="0"/>
              <a:t>Votre rôle dans l’identification des parties prenantes :</a:t>
            </a:r>
            <a:r>
              <a:rPr lang="en-US" sz="3200" dirty="0"/>
              <a:t/>
            </a:r>
            <a:br>
              <a:rPr lang="en-US" sz="3200" dirty="0"/>
            </a:br>
            <a:r>
              <a:rPr lang="fr" sz="3200" i="1" dirty="0"/>
              <a:t>cartographie visuelle des parties prenantes</a:t>
            </a:r>
            <a:endParaRPr lang="en-US" sz="3200"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233981892"/>
              </p:ext>
            </p:extLst>
          </p:nvPr>
        </p:nvGraphicFramePr>
        <p:xfrm>
          <a:off x="838201" y="1690688"/>
          <a:ext cx="11161541" cy="5194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027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85538" y="5584875"/>
            <a:ext cx="4389120" cy="127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p:txBody>
          <a:bodyPr rtlCol="0">
            <a:noAutofit/>
          </a:bodyPr>
          <a:lstStyle/>
          <a:p>
            <a:pPr rtl="0"/>
            <a:r>
              <a:rPr lang="fr" sz="3200" dirty="0"/>
              <a:t>Votre rôle dans l’identification des parties prenantes :</a:t>
            </a:r>
            <a:r>
              <a:rPr lang="en-US" sz="3200" dirty="0"/>
              <a:t/>
            </a:r>
            <a:br>
              <a:rPr lang="en-US" sz="3200" dirty="0"/>
            </a:br>
            <a:r>
              <a:rPr lang="fr" sz="3200" i="1" dirty="0"/>
              <a:t>cartographie visuelle des parties prenantes un exemple</a:t>
            </a:r>
            <a:endParaRPr lang="en-US" sz="3200"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rotWithShape="1">
          <a:blip r:embed="rId4"/>
          <a:srcRect t="6117"/>
          <a:stretch/>
        </p:blipFill>
        <p:spPr>
          <a:xfrm>
            <a:off x="838200" y="1868291"/>
            <a:ext cx="4975336" cy="3538981"/>
          </a:xfrm>
          <a:prstGeom prst="rect">
            <a:avLst/>
          </a:prstGeom>
        </p:spPr>
      </p:pic>
      <p:pic>
        <p:nvPicPr>
          <p:cNvPr id="8" name="Picture 7"/>
          <p:cNvPicPr>
            <a:picLocks noChangeAspect="1"/>
          </p:cNvPicPr>
          <p:nvPr/>
        </p:nvPicPr>
        <p:blipFill>
          <a:blip r:embed="rId5"/>
          <a:stretch>
            <a:fillRect/>
          </a:stretch>
        </p:blipFill>
        <p:spPr>
          <a:xfrm>
            <a:off x="6695215" y="1868291"/>
            <a:ext cx="4658585" cy="3538981"/>
          </a:xfrm>
          <a:prstGeom prst="rect">
            <a:avLst/>
          </a:prstGeom>
        </p:spPr>
      </p:pic>
      <p:sp>
        <p:nvSpPr>
          <p:cNvPr id="9" name="TextBox 8"/>
          <p:cNvSpPr txBox="1"/>
          <p:nvPr/>
        </p:nvSpPr>
        <p:spPr>
          <a:xfrm>
            <a:off x="838200" y="5758159"/>
            <a:ext cx="10515600" cy="923330"/>
          </a:xfrm>
          <a:prstGeom prst="rect">
            <a:avLst/>
          </a:prstGeom>
          <a:noFill/>
        </p:spPr>
        <p:txBody>
          <a:bodyPr wrap="square" rtlCol="0">
            <a:spAutoFit/>
          </a:bodyPr>
          <a:lstStyle/>
          <a:p>
            <a:pPr rtl="0"/>
            <a:r>
              <a:rPr lang="fr" dirty="0"/>
              <a:t>Un exemple de cartographie visuelle des parties prenantes lors de l’atelier « Peer to Peer ONN » organisé par le Comité d’harmonisation technique de l’ONN africain pour réviser les normes d’assainissement autonome (ISO 30500, ISO 24510, ISO 24511, ISO 24521) </a:t>
            </a:r>
          </a:p>
        </p:txBody>
      </p:sp>
    </p:spTree>
    <p:custDataLst>
      <p:tags r:id="rId1"/>
    </p:custDataLst>
    <p:extLst>
      <p:ext uri="{BB962C8B-B14F-4D97-AF65-F5344CB8AC3E}">
        <p14:creationId xmlns:p14="http://schemas.microsoft.com/office/powerpoint/2010/main" val="230461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fr" sz="3200" dirty="0"/>
              <a:t>Votre rôle dans l’identification des parties prenantes :</a:t>
            </a:r>
            <a:r>
              <a:rPr lang="en-US" sz="3200" dirty="0"/>
              <a:t/>
            </a:r>
            <a:br>
              <a:rPr lang="en-US" sz="3200" dirty="0"/>
            </a:br>
            <a:r>
              <a:rPr lang="fr" sz="3200" i="1" dirty="0"/>
              <a:t>cartographie structurée des parties prenantes</a:t>
            </a:r>
            <a:endParaRPr lang="en-US" sz="3200" dirty="0"/>
          </a:p>
        </p:txBody>
      </p:sp>
      <p:sp>
        <p:nvSpPr>
          <p:cNvPr id="3" name="Slide Number Placeholder 2"/>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A0B7275-42E7-9344-8EE7-3495E2503A8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6"/>
          <p:cNvSpPr>
            <a:spLocks noGrp="1"/>
          </p:cNvSpPr>
          <p:nvPr>
            <p:ph sz="half" idx="13"/>
          </p:nvPr>
        </p:nvSpPr>
        <p:spPr>
          <a:xfrm>
            <a:off x="649459" y="2679453"/>
            <a:ext cx="5691553" cy="3906593"/>
          </a:xfrm>
        </p:spPr>
        <p:txBody>
          <a:bodyPr rtlCol="0"/>
          <a:lstStyle/>
          <a:p>
            <a:pPr rtl="0"/>
            <a:r>
              <a:rPr lang="fr" sz="2400" dirty="0"/>
              <a:t>Faites un tableau</a:t>
            </a:r>
          </a:p>
          <a:p>
            <a:pPr rtl="0"/>
            <a:r>
              <a:rPr lang="fr" sz="2400" dirty="0"/>
              <a:t>Définissez tous leurs intérêts et motivations.</a:t>
            </a:r>
          </a:p>
          <a:p>
            <a:pPr rtl="0"/>
            <a:r>
              <a:rPr lang="fr" sz="2400" dirty="0"/>
              <a:t>Quel serait leur « gain » et leur intérêt à ce que l’adoption/la mise en œuvre soit réussie ?</a:t>
            </a:r>
          </a:p>
          <a:p>
            <a:pPr rtl="0"/>
            <a:r>
              <a:rPr lang="fr" sz="2400" dirty="0"/>
              <a:t>Identifiez les stratégies actuelles qui peuvent être utilisées pour impliquer ces parties prenantes dans les comités techniques, les sessions d’information et les perspectives de formation </a:t>
            </a:r>
          </a:p>
          <a:p>
            <a:pPr rtl="0"/>
            <a:endParaRPr lang="en-US" sz="2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01373155"/>
              </p:ext>
            </p:extLst>
          </p:nvPr>
        </p:nvGraphicFramePr>
        <p:xfrm>
          <a:off x="6543040" y="3361079"/>
          <a:ext cx="5516880" cy="2619874"/>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2279941770"/>
                    </a:ext>
                  </a:extLst>
                </a:gridCol>
                <a:gridCol w="1488440">
                  <a:extLst>
                    <a:ext uri="{9D8B030D-6E8A-4147-A177-3AD203B41FA5}">
                      <a16:colId xmlns:a16="http://schemas.microsoft.com/office/drawing/2014/main" val="2279602110"/>
                    </a:ext>
                  </a:extLst>
                </a:gridCol>
                <a:gridCol w="1379220">
                  <a:extLst>
                    <a:ext uri="{9D8B030D-6E8A-4147-A177-3AD203B41FA5}">
                      <a16:colId xmlns:a16="http://schemas.microsoft.com/office/drawing/2014/main" val="2138373276"/>
                    </a:ext>
                  </a:extLst>
                </a:gridCol>
                <a:gridCol w="1379220">
                  <a:extLst>
                    <a:ext uri="{9D8B030D-6E8A-4147-A177-3AD203B41FA5}">
                      <a16:colId xmlns:a16="http://schemas.microsoft.com/office/drawing/2014/main" val="1240066735"/>
                    </a:ext>
                  </a:extLst>
                </a:gridCol>
              </a:tblGrid>
              <a:tr h="1708761">
                <a:tc>
                  <a:txBody>
                    <a:bodyPr/>
                    <a:lstStyle/>
                    <a:p>
                      <a:pPr rtl="0"/>
                      <a:r>
                        <a:rPr lang="fr" sz="1600" dirty="0"/>
                        <a:t>Parties prenantes</a:t>
                      </a:r>
                    </a:p>
                  </a:txBody>
                  <a:tcPr marL="45057" marR="45057"/>
                </a:tc>
                <a:tc>
                  <a:txBody>
                    <a:bodyPr/>
                    <a:lstStyle/>
                    <a:p>
                      <a:pPr rtl="0"/>
                      <a:r>
                        <a:rPr lang="fr" sz="1600" b="1" dirty="0"/>
                        <a:t>Quels sont leurs intérêts et leurs inquiétudes vis-à-vis des normes ISO 30500/ISO 24521 ?</a:t>
                      </a:r>
                    </a:p>
                  </a:txBody>
                  <a:tcPr marL="45057" marR="45057"/>
                </a:tc>
                <a:tc>
                  <a:txBody>
                    <a:bodyPr/>
                    <a:lstStyle/>
                    <a:p>
                      <a:pPr rtl="0"/>
                      <a:r>
                        <a:rPr lang="fr" sz="1600" dirty="0"/>
                        <a:t>Quelles seraient leurs « gains » en termes d’adoption et d’impact ?</a:t>
                      </a:r>
                      <a:endParaRPr lang="en-US" sz="1600" dirty="0"/>
                    </a:p>
                  </a:txBody>
                  <a:tcPr marL="45057" marR="45057"/>
                </a:tc>
                <a:tc>
                  <a:txBody>
                    <a:bodyPr/>
                    <a:lstStyle/>
                    <a:p>
                      <a:pPr rtl="0"/>
                      <a:r>
                        <a:rPr lang="fr" sz="1600" dirty="0"/>
                        <a:t>Quelles sont les stratégies pour influencer leurs décisions ?</a:t>
                      </a:r>
                      <a:endParaRPr lang="en-US" sz="1600" dirty="0"/>
                    </a:p>
                  </a:txBody>
                  <a:tcPr marL="45057" marR="45057"/>
                </a:tc>
                <a:extLst>
                  <a:ext uri="{0D108BD9-81ED-4DB2-BD59-A6C34878D82A}">
                    <a16:rowId xmlns:a16="http://schemas.microsoft.com/office/drawing/2014/main" val="2801000171"/>
                  </a:ext>
                </a:extLst>
              </a:tr>
              <a:tr h="410777">
                <a:tc>
                  <a:txBody>
                    <a:bodyPr/>
                    <a:lstStyle/>
                    <a:p>
                      <a:pPr rtl="0"/>
                      <a:r>
                        <a:rPr lang="fr"/>
                        <a:t>Exemple 1 </a:t>
                      </a:r>
                      <a:endParaRPr lang="en-US" dirty="0"/>
                    </a:p>
                  </a:txBody>
                  <a:tcPr marL="45057" marR="45057"/>
                </a:tc>
                <a:tc>
                  <a:txBody>
                    <a:bodyPr/>
                    <a:lstStyle/>
                    <a:p>
                      <a:pPr rtl="0"/>
                      <a:endParaRPr lang="en-US" dirty="0"/>
                    </a:p>
                  </a:txBody>
                  <a:tcPr marL="45057" marR="45057"/>
                </a:tc>
                <a:tc>
                  <a:txBody>
                    <a:bodyPr/>
                    <a:lstStyle/>
                    <a:p>
                      <a:pPr rtl="0"/>
                      <a:endParaRPr lang="en-US" dirty="0"/>
                    </a:p>
                  </a:txBody>
                  <a:tcPr marL="45057" marR="45057"/>
                </a:tc>
                <a:tc>
                  <a:txBody>
                    <a:bodyPr/>
                    <a:lstStyle/>
                    <a:p>
                      <a:pPr rtl="0"/>
                      <a:endParaRPr lang="en-US"/>
                    </a:p>
                  </a:txBody>
                  <a:tcPr marL="45057" marR="45057"/>
                </a:tc>
                <a:extLst>
                  <a:ext uri="{0D108BD9-81ED-4DB2-BD59-A6C34878D82A}">
                    <a16:rowId xmlns:a16="http://schemas.microsoft.com/office/drawing/2014/main" val="218692158"/>
                  </a:ext>
                </a:extLst>
              </a:tr>
              <a:tr h="410777">
                <a:tc>
                  <a:txBody>
                    <a:bodyPr/>
                    <a:lstStyle/>
                    <a:p>
                      <a:pPr rtl="0"/>
                      <a:r>
                        <a:rPr lang="fr"/>
                        <a:t>Exemple 2</a:t>
                      </a:r>
                    </a:p>
                  </a:txBody>
                  <a:tcPr marL="45057" marR="45057"/>
                </a:tc>
                <a:tc>
                  <a:txBody>
                    <a:bodyPr/>
                    <a:lstStyle/>
                    <a:p>
                      <a:pPr rtl="0"/>
                      <a:endParaRPr lang="en-US" dirty="0"/>
                    </a:p>
                  </a:txBody>
                  <a:tcPr marL="45057" marR="45057"/>
                </a:tc>
                <a:tc>
                  <a:txBody>
                    <a:bodyPr/>
                    <a:lstStyle/>
                    <a:p>
                      <a:pPr rtl="0"/>
                      <a:endParaRPr lang="en-US"/>
                    </a:p>
                  </a:txBody>
                  <a:tcPr marL="45057" marR="45057"/>
                </a:tc>
                <a:tc>
                  <a:txBody>
                    <a:bodyPr/>
                    <a:lstStyle/>
                    <a:p>
                      <a:pPr rtl="0"/>
                      <a:endParaRPr lang="en-US" dirty="0"/>
                    </a:p>
                  </a:txBody>
                  <a:tcPr marL="45057" marR="45057"/>
                </a:tc>
                <a:extLst>
                  <a:ext uri="{0D108BD9-81ED-4DB2-BD59-A6C34878D82A}">
                    <a16:rowId xmlns:a16="http://schemas.microsoft.com/office/drawing/2014/main" val="2659345606"/>
                  </a:ext>
                </a:extLst>
              </a:tr>
            </a:tbl>
          </a:graphicData>
        </a:graphic>
      </p:graphicFrame>
      <p:sp>
        <p:nvSpPr>
          <p:cNvPr id="8" name="Rectangle 7"/>
          <p:cNvSpPr/>
          <p:nvPr/>
        </p:nvSpPr>
        <p:spPr>
          <a:xfrm>
            <a:off x="838200" y="1764350"/>
            <a:ext cx="11005624" cy="954107"/>
          </a:xfrm>
          <a:prstGeom prst="rect">
            <a:avLst/>
          </a:prstGeom>
        </p:spPr>
        <p:txBody>
          <a:bodyPr wrap="square" rtlCol="0">
            <a:spAutoFit/>
          </a:bodyPr>
          <a:lstStyle/>
          <a:p>
            <a:pPr rtl="0"/>
            <a:r>
              <a:rPr lang="fr" sz="2800" b="1" dirty="0">
                <a:solidFill>
                  <a:srgbClr val="0A55A3"/>
                </a:solidFill>
                <a:latin typeface="Arial" panose="020B0604020202020204" pitchFamily="34" charset="0"/>
                <a:cs typeface="Arial" panose="020B0604020202020204" pitchFamily="34" charset="0"/>
              </a:rPr>
              <a:t>Après avoir visualisé les parties prenantes, identifiez pourquoi chacune d’entre elles s’intéresse aux normes NSS. </a:t>
            </a:r>
          </a:p>
        </p:txBody>
      </p:sp>
    </p:spTree>
    <p:custDataLst>
      <p:tags r:id="rId1"/>
    </p:custDataLst>
    <p:extLst>
      <p:ext uri="{BB962C8B-B14F-4D97-AF65-F5344CB8AC3E}">
        <p14:creationId xmlns:p14="http://schemas.microsoft.com/office/powerpoint/2010/main" val="1084860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TotalTime>
  <Words>2732</Words>
  <Application>Microsoft Office PowerPoint</Application>
  <PresentationFormat>Widescreen</PresentationFormat>
  <Paragraphs>232</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Microsoft Sans Serif</vt:lpstr>
      <vt:lpstr>PingFang SC Regular</vt:lpstr>
      <vt:lpstr>1_Office Theme</vt:lpstr>
      <vt:lpstr>sensibiliser le secteur de l’EAH avant la révision nationale</vt:lpstr>
      <vt:lpstr>Rôle de l’organisme national de normalisation</vt:lpstr>
      <vt:lpstr>comités techniques</vt:lpstr>
      <vt:lpstr>importance des experts de l’EAH dans votre CT</vt:lpstr>
      <vt:lpstr>identification des parties prenantes</vt:lpstr>
      <vt:lpstr>PowerPoint Presentation</vt:lpstr>
      <vt:lpstr>Votre rôle dans l’identification des parties prenantes : cartographie visuelle des parties prenantes</vt:lpstr>
      <vt:lpstr>Votre rôle dans l’identification des parties prenantes : cartographie visuelle des parties prenantes un exemple</vt:lpstr>
      <vt:lpstr>Votre rôle dans l’identification des parties prenantes : cartographie structurée des parties prenantes</vt:lpstr>
      <vt:lpstr>Votre rôle dans l’identification des parties prenantes : cartographie structurée des parties prenantes exemples</vt:lpstr>
      <vt:lpstr>Votre rôle dans l’identification des parties prenantes : cartographie structurée des parties prenantes exemple de compilation</vt:lpstr>
      <vt:lpstr>PowerPoint Presentation</vt:lpstr>
      <vt:lpstr>participation concrète</vt:lpstr>
      <vt:lpstr>Des stratégies qui influencent</vt:lpstr>
      <vt:lpstr>Des stratégies qui influencent</vt:lpstr>
      <vt:lpstr>Comment obtenir l’engagement des parties prenantes</vt:lpstr>
      <vt:lpstr>la ligne d’arrivée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Attiya Sayyed</dc:creator>
  <cp:lastModifiedBy>Attiya Sayyed</cp:lastModifiedBy>
  <cp:revision>68</cp:revision>
  <dcterms:created xsi:type="dcterms:W3CDTF">2020-02-04T19:01:50Z</dcterms:created>
  <dcterms:modified xsi:type="dcterms:W3CDTF">2020-09-28T19:08:52Z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B2540125-7700-482A-ACDF-B6CC5CFDABBC</vt:lpwstr>
  </property>
  <property fmtid="{D5CDD505-2E9C-101B-9397-08002B2CF9AE}" pid="3" name="ArticulatePath">
    <vt:lpwstr>Engaging WASH Sector Actors Before National Review</vt:lpwstr>
  </property>
</Properties>
</file>