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1"/>
  </p:notesMasterIdLst>
  <p:sldIdLst>
    <p:sldId id="395" r:id="rId2"/>
    <p:sldId id="412" r:id="rId3"/>
    <p:sldId id="485" r:id="rId4"/>
    <p:sldId id="486" r:id="rId5"/>
    <p:sldId id="487" r:id="rId6"/>
    <p:sldId id="488" r:id="rId7"/>
    <p:sldId id="489" r:id="rId8"/>
    <p:sldId id="491" r:id="rId9"/>
    <p:sldId id="492" r:id="rId10"/>
    <p:sldId id="493" r:id="rId11"/>
    <p:sldId id="422" r:id="rId12"/>
    <p:sldId id="424" r:id="rId13"/>
    <p:sldId id="467" r:id="rId14"/>
    <p:sldId id="471" r:id="rId15"/>
    <p:sldId id="426" r:id="rId16"/>
    <p:sldId id="398" r:id="rId17"/>
    <p:sldId id="321" r:id="rId18"/>
    <p:sldId id="454" r:id="rId19"/>
    <p:sldId id="472" r:id="rId20"/>
    <p:sldId id="473" r:id="rId21"/>
    <p:sldId id="474" r:id="rId22"/>
    <p:sldId id="484" r:id="rId23"/>
    <p:sldId id="478" r:id="rId24"/>
    <p:sldId id="479" r:id="rId25"/>
    <p:sldId id="480" r:id="rId26"/>
    <p:sldId id="475" r:id="rId27"/>
    <p:sldId id="476" r:id="rId28"/>
    <p:sldId id="477" r:id="rId29"/>
    <p:sldId id="370" r:id="rId30"/>
    <p:sldId id="371" r:id="rId31"/>
    <p:sldId id="372" r:id="rId32"/>
    <p:sldId id="450" r:id="rId33"/>
    <p:sldId id="494" r:id="rId34"/>
    <p:sldId id="380" r:id="rId35"/>
    <p:sldId id="382" r:id="rId36"/>
    <p:sldId id="455" r:id="rId37"/>
    <p:sldId id="456" r:id="rId38"/>
    <p:sldId id="483" r:id="rId39"/>
    <p:sldId id="457" r:id="rId40"/>
  </p:sldIdLst>
  <p:sldSz cx="12192000" cy="6858000"/>
  <p:notesSz cx="6858000" cy="9144000"/>
  <p:custDataLst>
    <p:tags r:id="rId42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a Velkushanova" initials="KV" lastIdx="1" clrIdx="0">
    <p:extLst>
      <p:ext uri="{19B8F6BF-5375-455C-9EA6-DF929625EA0E}">
        <p15:presenceInfo xmlns:p15="http://schemas.microsoft.com/office/powerpoint/2012/main" userId="Konstantina Velkushanova" providerId="None"/>
      </p:ext>
    </p:extLst>
  </p:cmAuthor>
  <p:cmAuthor id="2" name="Estella Zandile Jingxi" initials="EZJ" lastIdx="2" clrIdx="1">
    <p:extLst>
      <p:ext uri="{19B8F6BF-5375-455C-9EA6-DF929625EA0E}">
        <p15:presenceInfo xmlns:p15="http://schemas.microsoft.com/office/powerpoint/2012/main" userId="S-1-5-21-2192172037-3510142257-2222540262-320719" providerId="AD"/>
      </p:ext>
    </p:extLst>
  </p:cmAuthor>
  <p:cmAuthor id="3" name="Akin Akinsete" initials="AA" lastIdx="13" clrIdx="2">
    <p:extLst>
      <p:ext uri="{19B8F6BF-5375-455C-9EA6-DF929625EA0E}">
        <p15:presenceInfo xmlns:p15="http://schemas.microsoft.com/office/powerpoint/2012/main" userId="S::akina@wrc.org.za::0c99eafe-c5d8-49da-8335-727506e6b9f7" providerId="AD"/>
      </p:ext>
    </p:extLst>
  </p:cmAuthor>
  <p:cmAuthor id="4" name="Konstantina Velkushanova" initials="KV [2]" lastIdx="8" clrIdx="3">
    <p:extLst>
      <p:ext uri="{19B8F6BF-5375-455C-9EA6-DF929625EA0E}">
        <p15:presenceInfo xmlns:p15="http://schemas.microsoft.com/office/powerpoint/2012/main" userId="S-1-5-21-2192172037-3510142257-2222540262-116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243" autoAdjust="0"/>
    <p:restoredTop sz="88428" autoAdjust="0"/>
  </p:normalViewPr>
  <p:slideViewPr>
    <p:cSldViewPr snapToGrid="0">
      <p:cViewPr varScale="1">
        <p:scale>
          <a:sx n="93" d="100"/>
          <a:sy n="93" d="100"/>
        </p:scale>
        <p:origin x="90" y="324"/>
      </p:cViewPr>
      <p:guideLst/>
    </p:cSldViewPr>
  </p:slideViewPr>
  <p:outlineViewPr>
    <p:cViewPr>
      <p:scale>
        <a:sx n="33" d="100"/>
        <a:sy n="33" d="100"/>
      </p:scale>
      <p:origin x="0" y="-13709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B2C52-1143-4A77-A56D-FBD0BBAB750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GB"/>
        </a:p>
      </dgm:t>
    </dgm:pt>
    <dgm:pt modelId="{B0193A25-B068-4DF6-9204-69FEAE0998F4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rtl="0"/>
          <a:r>
            <a:rPr lang="zh" sz="1800" b="1">
              <a:latin typeface="Arial" panose="020B0604020202020204" pitchFamily="34" charset="0"/>
              <a:cs typeface="Arial" panose="020B0604020202020204" pitchFamily="34" charset="0"/>
            </a:rPr>
            <a:t>《供水和卫生状况白皮书》 </a:t>
          </a:r>
        </a:p>
      </dgm:t>
    </dgm:pt>
    <dgm:pt modelId="{2B04706A-31F0-46C1-BA84-89547CE1EE1F}" type="parTrans" cxnId="{91165B67-7498-4045-BAB7-E3819954BEA0}">
      <dgm:prSet/>
      <dgm:spPr/>
      <dgm:t>
        <a:bodyPr rtlCol="0"/>
        <a:lstStyle/>
        <a:p>
          <a:pPr rtl="0"/>
          <a:endParaRPr lang="en-US"/>
        </a:p>
      </dgm:t>
    </dgm:pt>
    <dgm:pt modelId="{85B5E610-C31B-4E20-96AE-CBBC1A6F042B}" type="sibTrans" cxnId="{91165B67-7498-4045-BAB7-E3819954BEA0}">
      <dgm:prSet/>
      <dgm:spPr/>
      <dgm:t>
        <a:bodyPr rtlCol="0"/>
        <a:lstStyle/>
        <a:p>
          <a:pPr rtl="0"/>
          <a:endParaRPr lang="en-US"/>
        </a:p>
      </dgm:t>
    </dgm:pt>
    <dgm:pt modelId="{BF67F1A0-9A6B-4236-A7E6-CCB0732AF017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rtl="0"/>
          <a:r>
            <a:rPr lang="zh" sz="1800" b="1">
              <a:latin typeface="Arial" panose="020B0604020202020204" pitchFamily="34" charset="0"/>
            </a:rPr>
            <a:t>《水务服务法》</a:t>
          </a:r>
          <a:endParaRPr lang="en-US" sz="2000" b="1" dirty="0"/>
        </a:p>
      </dgm:t>
    </dgm:pt>
    <dgm:pt modelId="{0A8B96CD-86DC-4F57-8281-75189CA1B25E}" type="parTrans" cxnId="{B613BF59-7EFF-4A2C-8681-E526C77821D8}">
      <dgm:prSet/>
      <dgm:spPr/>
      <dgm:t>
        <a:bodyPr rtlCol="0"/>
        <a:lstStyle/>
        <a:p>
          <a:pPr rtl="0"/>
          <a:endParaRPr lang="en-US"/>
        </a:p>
      </dgm:t>
    </dgm:pt>
    <dgm:pt modelId="{6EE22F32-CFDE-4D53-908D-6ACC2AEA85ED}" type="sibTrans" cxnId="{B613BF59-7EFF-4A2C-8681-E526C77821D8}">
      <dgm:prSet/>
      <dgm:spPr/>
      <dgm:t>
        <a:bodyPr rtlCol="0"/>
        <a:lstStyle/>
        <a:p>
          <a:pPr rtl="0"/>
          <a:endParaRPr lang="en-US"/>
        </a:p>
      </dgm:t>
    </dgm:pt>
    <dgm:pt modelId="{557416F4-8466-4CB4-8C61-D61F834F22C6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algn="ctr" rtl="0"/>
          <a:r>
            <a:rPr lang="zh" sz="1800" b="1" spc="-50" dirty="0">
              <a:latin typeface="Arial" panose="020B0604020202020204" pitchFamily="34" charset="0"/>
              <a:cs typeface="Arial" panose="020B0604020202020204" pitchFamily="34" charset="0"/>
            </a:rPr>
            <a:t>《家庭基本卫生状况白皮书》</a:t>
          </a:r>
        </a:p>
      </dgm:t>
    </dgm:pt>
    <dgm:pt modelId="{1586AC75-0C8B-4972-B98B-36A7B93847A6}" type="parTrans" cxnId="{BE977E22-1B57-415E-907A-3DB11E4C09F1}">
      <dgm:prSet/>
      <dgm:spPr/>
      <dgm:t>
        <a:bodyPr rtlCol="0"/>
        <a:lstStyle/>
        <a:p>
          <a:pPr rtl="0"/>
          <a:endParaRPr lang="en-US"/>
        </a:p>
      </dgm:t>
    </dgm:pt>
    <dgm:pt modelId="{C85922C6-415F-4434-B675-57D8049AEB9B}" type="sibTrans" cxnId="{BE977E22-1B57-415E-907A-3DB11E4C09F1}">
      <dgm:prSet/>
      <dgm:spPr/>
      <dgm:t>
        <a:bodyPr rtlCol="0"/>
        <a:lstStyle/>
        <a:p>
          <a:pPr rtl="0"/>
          <a:endParaRPr lang="en-US"/>
        </a:p>
      </dgm:t>
    </dgm:pt>
    <dgm:pt modelId="{B6367B3A-E293-4E01-B856-4E7E4623C490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algn="just" rtl="0"/>
          <a:r>
            <a:rPr lang="zh" sz="1800" b="1" dirty="0">
              <a:latin typeface="Arial" panose="020B0604020202020204" pitchFamily="34" charset="0"/>
            </a:rPr>
            <a:t>绿滴和蓝滴认证</a:t>
          </a:r>
        </a:p>
      </dgm:t>
    </dgm:pt>
    <dgm:pt modelId="{F3837C83-99B2-449D-A262-F7409FA6AED1}" type="parTrans" cxnId="{921F5F86-B7EB-4CDE-A310-45442A5CF95B}">
      <dgm:prSet/>
      <dgm:spPr/>
      <dgm:t>
        <a:bodyPr rtlCol="0"/>
        <a:lstStyle/>
        <a:p>
          <a:pPr rtl="0"/>
          <a:endParaRPr lang="en-GB"/>
        </a:p>
      </dgm:t>
    </dgm:pt>
    <dgm:pt modelId="{C48A1786-A0DA-42B6-9982-550998F0FF55}" type="sibTrans" cxnId="{921F5F86-B7EB-4CDE-A310-45442A5CF95B}">
      <dgm:prSet/>
      <dgm:spPr/>
      <dgm:t>
        <a:bodyPr rtlCol="0"/>
        <a:lstStyle/>
        <a:p>
          <a:pPr rtl="0"/>
          <a:endParaRPr lang="en-GB"/>
        </a:p>
      </dgm:t>
    </dgm:pt>
    <dgm:pt modelId="{53209771-6203-41B8-B9E9-E81DEA8272B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 rtlCol="0" anchor="ctr"/>
        <a:lstStyle/>
        <a:p>
          <a:pPr algn="ctr" rtl="0"/>
          <a:r>
            <a:rPr lang="zh" sz="1800" b="1" spc="-50" dirty="0">
              <a:latin typeface="Arial" panose="020B0604020202020204" pitchFamily="34" charset="0"/>
              <a:cs typeface="Arial" panose="020B0604020202020204" pitchFamily="34" charset="0"/>
            </a:rPr>
            <a:t>《国家卫生政策框架》和ISO:24521标准 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3E16F-2B4E-4842-9ED3-AECE28C4E7BD}" type="parTrans" cxnId="{F1772068-E06D-4F10-8A9A-30F16C3FC696}">
      <dgm:prSet/>
      <dgm:spPr/>
      <dgm:t>
        <a:bodyPr rtlCol="0"/>
        <a:lstStyle/>
        <a:p>
          <a:pPr rtl="0"/>
          <a:endParaRPr lang="en-GB"/>
        </a:p>
      </dgm:t>
    </dgm:pt>
    <dgm:pt modelId="{02746333-7B79-41A6-8909-F91B28D28722}" type="sibTrans" cxnId="{F1772068-E06D-4F10-8A9A-30F16C3FC696}">
      <dgm:prSet/>
      <dgm:spPr/>
      <dgm:t>
        <a:bodyPr rtlCol="0"/>
        <a:lstStyle/>
        <a:p>
          <a:pPr rtl="0"/>
          <a:endParaRPr lang="en-GB"/>
        </a:p>
      </dgm:t>
    </dgm:pt>
    <dgm:pt modelId="{9BA07D04-774E-4C60-B3F8-97A6B6AB3853}">
      <dgm:prSet/>
      <dgm:spPr/>
      <dgm:t>
        <a:bodyPr rtlCol="0"/>
        <a:lstStyle/>
        <a:p>
          <a:pPr rtl="0"/>
          <a:endParaRPr lang="en-US"/>
        </a:p>
      </dgm:t>
    </dgm:pt>
    <dgm:pt modelId="{74B21F2C-CD7C-493B-BF57-CFEA808F975D}" type="parTrans" cxnId="{F7F7E4C1-D42D-4150-9682-3A5D2B2ECD8F}">
      <dgm:prSet/>
      <dgm:spPr/>
      <dgm:t>
        <a:bodyPr rtlCol="0"/>
        <a:lstStyle/>
        <a:p>
          <a:pPr rtl="0"/>
          <a:endParaRPr lang="en-US"/>
        </a:p>
      </dgm:t>
    </dgm:pt>
    <dgm:pt modelId="{F2086C0B-B2C7-411B-940C-CD895D9EE262}" type="sibTrans" cxnId="{F7F7E4C1-D42D-4150-9682-3A5D2B2ECD8F}">
      <dgm:prSet/>
      <dgm:spPr/>
      <dgm:t>
        <a:bodyPr rtlCol="0"/>
        <a:lstStyle/>
        <a:p>
          <a:pPr rtl="0"/>
          <a:endParaRPr lang="en-US"/>
        </a:p>
      </dgm:t>
    </dgm:pt>
    <dgm:pt modelId="{217C24E0-924A-44F4-B75F-87604E324852}">
      <dgm:prSet/>
      <dgm:spPr/>
      <dgm:t>
        <a:bodyPr rtlCol="0"/>
        <a:lstStyle/>
        <a:p>
          <a:pPr rtl="0"/>
          <a:endParaRPr lang="en-US"/>
        </a:p>
      </dgm:t>
    </dgm:pt>
    <dgm:pt modelId="{CECD42FF-680F-4254-B381-609ED1E21635}" type="parTrans" cxnId="{8E847C8E-60B7-4490-9143-B521D11ACA76}">
      <dgm:prSet/>
      <dgm:spPr/>
      <dgm:t>
        <a:bodyPr rtlCol="0"/>
        <a:lstStyle/>
        <a:p>
          <a:pPr rtl="0"/>
          <a:endParaRPr lang="en-US"/>
        </a:p>
      </dgm:t>
    </dgm:pt>
    <dgm:pt modelId="{C5ED6FC5-C2E4-4151-B378-F94343353E29}" type="sibTrans" cxnId="{8E847C8E-60B7-4490-9143-B521D11ACA76}">
      <dgm:prSet/>
      <dgm:spPr/>
      <dgm:t>
        <a:bodyPr rtlCol="0"/>
        <a:lstStyle/>
        <a:p>
          <a:pPr rtl="0"/>
          <a:endParaRPr lang="en-US"/>
        </a:p>
      </dgm:t>
    </dgm:pt>
    <dgm:pt modelId="{07186052-7D53-4C08-82BC-6D15ABFE4659}" type="pres">
      <dgm:prSet presAssocID="{EC5B2C52-1143-4A77-A56D-FBD0BBAB750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67C52-4D75-415F-B1C7-0E9354E6B05A}" type="pres">
      <dgm:prSet presAssocID="{EC5B2C52-1143-4A77-A56D-FBD0BBAB7509}" presName="arrow" presStyleLbl="bgShp" presStyleIdx="0" presStyleCnt="1" custLinFactNeighborX="6125" custLinFactNeighborY="447"/>
      <dgm:spPr/>
    </dgm:pt>
    <dgm:pt modelId="{878BEAB2-1428-40B8-8912-28F828D6EA53}" type="pres">
      <dgm:prSet presAssocID="{EC5B2C52-1143-4A77-A56D-FBD0BBAB7509}" presName="arrowDiagram5" presStyleCnt="0"/>
      <dgm:spPr/>
    </dgm:pt>
    <dgm:pt modelId="{50AA8720-1DFD-4515-A769-3752AC0A1DD3}" type="pres">
      <dgm:prSet presAssocID="{B0193A25-B068-4DF6-9204-69FEAE0998F4}" presName="bullet5a" presStyleLbl="node1" presStyleIdx="0" presStyleCnt="5" custLinFactX="69054" custLinFactNeighborX="100000" custLinFactNeighborY="486"/>
      <dgm:spPr/>
    </dgm:pt>
    <dgm:pt modelId="{634D27F4-8885-41A5-A85D-D58BB215A893}" type="pres">
      <dgm:prSet presAssocID="{B0193A25-B068-4DF6-9204-69FEAE0998F4}" presName="textBox5a" presStyleLbl="revTx" presStyleIdx="0" presStyleCnt="5" custScaleX="298001" custScaleY="46898" custLinFactNeighborX="97248" custLinFactNeighborY="19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F89A-E8AF-4211-83D1-63960606FBE6}" type="pres">
      <dgm:prSet presAssocID="{BF67F1A0-9A6B-4236-A7E6-CCB0732AF017}" presName="bullet5b" presStyleLbl="node1" presStyleIdx="1" presStyleCnt="5" custLinFactY="13552" custLinFactNeighborX="933" custLinFactNeighborY="100000"/>
      <dgm:spPr/>
    </dgm:pt>
    <dgm:pt modelId="{D463E3F8-2A23-4874-A882-BCD651E48FC7}" type="pres">
      <dgm:prSet presAssocID="{BF67F1A0-9A6B-4236-A7E6-CCB0732AF017}" presName="textBox5b" presStyleLbl="revTx" presStyleIdx="1" presStyleCnt="5" custScaleX="199568" custScaleY="23406" custLinFactX="21885" custLinFactNeighborX="100000" custLinFactNeighborY="-1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45C94-9471-4F40-985F-67696325F713}" type="pres">
      <dgm:prSet presAssocID="{557416F4-8466-4CB4-8C61-D61F834F22C6}" presName="bullet5c" presStyleLbl="node1" presStyleIdx="2" presStyleCnt="5" custLinFactNeighborX="-13443" custLinFactNeighborY="61279"/>
      <dgm:spPr/>
    </dgm:pt>
    <dgm:pt modelId="{06068B7F-9E64-41FF-8006-6C78E4D5648A}" type="pres">
      <dgm:prSet presAssocID="{557416F4-8466-4CB4-8C61-D61F834F22C6}" presName="textBox5c" presStyleLbl="revTx" presStyleIdx="2" presStyleCnt="5" custScaleX="200958" custScaleY="21295" custLinFactX="-5282" custLinFactNeighborX="-100000" custLinFactNeighborY="-61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6E90E-DC4C-474A-924D-77A7FD83DBB2}" type="pres">
      <dgm:prSet presAssocID="{B6367B3A-E293-4E01-B856-4E7E4623C490}" presName="bullet5d" presStyleLbl="node1" presStyleIdx="3" presStyleCnt="5" custLinFactNeighborX="-55974" custLinFactNeighborY="42227"/>
      <dgm:spPr/>
    </dgm:pt>
    <dgm:pt modelId="{33E0B2C6-4013-43D0-BD31-E6B1581BF690}" type="pres">
      <dgm:prSet presAssocID="{B6367B3A-E293-4E01-B856-4E7E4623C490}" presName="textBox5d" presStyleLbl="revTx" presStyleIdx="3" presStyleCnt="5" custScaleX="124230" custScaleY="19833" custLinFactNeighborX="-22051" custLinFactNeighborY="-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E3386-77B6-4ED0-9241-A0B2CE2B218F}" type="pres">
      <dgm:prSet presAssocID="{53209771-6203-41B8-B9E9-E81DEA8272B8}" presName="bullet5e" presStyleLbl="node1" presStyleIdx="4" presStyleCnt="5" custLinFactNeighborX="-90981" custLinFactNeighborY="33750"/>
      <dgm:spPr/>
    </dgm:pt>
    <dgm:pt modelId="{E799F040-C049-4B44-98E5-BD116F29C27B}" type="pres">
      <dgm:prSet presAssocID="{53209771-6203-41B8-B9E9-E81DEA8272B8}" presName="textBox5e" presStyleLbl="revTx" presStyleIdx="4" presStyleCnt="5" custScaleX="174526" custScaleY="17682" custLinFactX="-64477" custLinFactNeighborX="-100000" custLinFactNeighborY="-66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7E4C1-D42D-4150-9682-3A5D2B2ECD8F}" srcId="{EC5B2C52-1143-4A77-A56D-FBD0BBAB7509}" destId="{9BA07D04-774E-4C60-B3F8-97A6B6AB3853}" srcOrd="5" destOrd="0" parTransId="{74B21F2C-CD7C-493B-BF57-CFEA808F975D}" sibTransId="{F2086C0B-B2C7-411B-940C-CD895D9EE262}"/>
    <dgm:cxn modelId="{A539566D-5AF7-404D-AAFC-CA6D72E84E6B}" type="presOf" srcId="{BF67F1A0-9A6B-4236-A7E6-CCB0732AF017}" destId="{D463E3F8-2A23-4874-A882-BCD651E48FC7}" srcOrd="0" destOrd="0" presId="urn:microsoft.com/office/officeart/2005/8/layout/arrow2"/>
    <dgm:cxn modelId="{8E847C8E-60B7-4490-9143-B521D11ACA76}" srcId="{EC5B2C52-1143-4A77-A56D-FBD0BBAB7509}" destId="{217C24E0-924A-44F4-B75F-87604E324852}" srcOrd="6" destOrd="0" parTransId="{CECD42FF-680F-4254-B381-609ED1E21635}" sibTransId="{C5ED6FC5-C2E4-4151-B378-F94343353E29}"/>
    <dgm:cxn modelId="{DD221A85-DAC0-4F48-B655-31B6B21143DE}" type="presOf" srcId="{B6367B3A-E293-4E01-B856-4E7E4623C490}" destId="{33E0B2C6-4013-43D0-BD31-E6B1581BF690}" srcOrd="0" destOrd="0" presId="urn:microsoft.com/office/officeart/2005/8/layout/arrow2"/>
    <dgm:cxn modelId="{FDD62411-8E05-4D82-961A-CBFCB43B0EB0}" type="presOf" srcId="{B0193A25-B068-4DF6-9204-69FEAE0998F4}" destId="{634D27F4-8885-41A5-A85D-D58BB215A893}" srcOrd="0" destOrd="0" presId="urn:microsoft.com/office/officeart/2005/8/layout/arrow2"/>
    <dgm:cxn modelId="{594A7B17-D4C0-44FA-A9B6-4D6DA1EDF82C}" type="presOf" srcId="{53209771-6203-41B8-B9E9-E81DEA8272B8}" destId="{E799F040-C049-4B44-98E5-BD116F29C27B}" srcOrd="0" destOrd="0" presId="urn:microsoft.com/office/officeart/2005/8/layout/arrow2"/>
    <dgm:cxn modelId="{F1772068-E06D-4F10-8A9A-30F16C3FC696}" srcId="{EC5B2C52-1143-4A77-A56D-FBD0BBAB7509}" destId="{53209771-6203-41B8-B9E9-E81DEA8272B8}" srcOrd="4" destOrd="0" parTransId="{E183E16F-2B4E-4842-9ED3-AECE28C4E7BD}" sibTransId="{02746333-7B79-41A6-8909-F91B28D28722}"/>
    <dgm:cxn modelId="{921F5F86-B7EB-4CDE-A310-45442A5CF95B}" srcId="{EC5B2C52-1143-4A77-A56D-FBD0BBAB7509}" destId="{B6367B3A-E293-4E01-B856-4E7E4623C490}" srcOrd="3" destOrd="0" parTransId="{F3837C83-99B2-449D-A262-F7409FA6AED1}" sibTransId="{C48A1786-A0DA-42B6-9982-550998F0FF55}"/>
    <dgm:cxn modelId="{CD50ACE3-32C5-4920-BE44-6BCBBED7B600}" type="presOf" srcId="{557416F4-8466-4CB4-8C61-D61F834F22C6}" destId="{06068B7F-9E64-41FF-8006-6C78E4D5648A}" srcOrd="0" destOrd="0" presId="urn:microsoft.com/office/officeart/2005/8/layout/arrow2"/>
    <dgm:cxn modelId="{BE977E22-1B57-415E-907A-3DB11E4C09F1}" srcId="{EC5B2C52-1143-4A77-A56D-FBD0BBAB7509}" destId="{557416F4-8466-4CB4-8C61-D61F834F22C6}" srcOrd="2" destOrd="0" parTransId="{1586AC75-0C8B-4972-B98B-36A7B93847A6}" sibTransId="{C85922C6-415F-4434-B675-57D8049AEB9B}"/>
    <dgm:cxn modelId="{91165B67-7498-4045-BAB7-E3819954BEA0}" srcId="{EC5B2C52-1143-4A77-A56D-FBD0BBAB7509}" destId="{B0193A25-B068-4DF6-9204-69FEAE0998F4}" srcOrd="0" destOrd="0" parTransId="{2B04706A-31F0-46C1-BA84-89547CE1EE1F}" sibTransId="{85B5E610-C31B-4E20-96AE-CBBC1A6F042B}"/>
    <dgm:cxn modelId="{71F89129-A1B2-4CFB-B7BC-0AAD12342B42}" type="presOf" srcId="{EC5B2C52-1143-4A77-A56D-FBD0BBAB7509}" destId="{07186052-7D53-4C08-82BC-6D15ABFE4659}" srcOrd="0" destOrd="0" presId="urn:microsoft.com/office/officeart/2005/8/layout/arrow2"/>
    <dgm:cxn modelId="{B613BF59-7EFF-4A2C-8681-E526C77821D8}" srcId="{EC5B2C52-1143-4A77-A56D-FBD0BBAB7509}" destId="{BF67F1A0-9A6B-4236-A7E6-CCB0732AF017}" srcOrd="1" destOrd="0" parTransId="{0A8B96CD-86DC-4F57-8281-75189CA1B25E}" sibTransId="{6EE22F32-CFDE-4D53-908D-6ACC2AEA85ED}"/>
    <dgm:cxn modelId="{33A75CDC-0CB3-4E28-9F8D-DAE3D7671724}" type="presParOf" srcId="{07186052-7D53-4C08-82BC-6D15ABFE4659}" destId="{D4C67C52-4D75-415F-B1C7-0E9354E6B05A}" srcOrd="0" destOrd="0" presId="urn:microsoft.com/office/officeart/2005/8/layout/arrow2"/>
    <dgm:cxn modelId="{D2230677-8CD2-4436-B728-3B20FF2972F6}" type="presParOf" srcId="{07186052-7D53-4C08-82BC-6D15ABFE4659}" destId="{878BEAB2-1428-40B8-8912-28F828D6EA53}" srcOrd="1" destOrd="0" presId="urn:microsoft.com/office/officeart/2005/8/layout/arrow2"/>
    <dgm:cxn modelId="{AF685AF3-8D8B-4A9A-A096-0BA13354629C}" type="presParOf" srcId="{878BEAB2-1428-40B8-8912-28F828D6EA53}" destId="{50AA8720-1DFD-4515-A769-3752AC0A1DD3}" srcOrd="0" destOrd="0" presId="urn:microsoft.com/office/officeart/2005/8/layout/arrow2"/>
    <dgm:cxn modelId="{B6B4416F-AA91-4D87-AE4C-40D39605A062}" type="presParOf" srcId="{878BEAB2-1428-40B8-8912-28F828D6EA53}" destId="{634D27F4-8885-41A5-A85D-D58BB215A893}" srcOrd="1" destOrd="0" presId="urn:microsoft.com/office/officeart/2005/8/layout/arrow2"/>
    <dgm:cxn modelId="{9C6E6B20-D395-464C-90A3-501129CD8085}" type="presParOf" srcId="{878BEAB2-1428-40B8-8912-28F828D6EA53}" destId="{C757F89A-E8AF-4211-83D1-63960606FBE6}" srcOrd="2" destOrd="0" presId="urn:microsoft.com/office/officeart/2005/8/layout/arrow2"/>
    <dgm:cxn modelId="{B3CBC2BB-CBD9-491B-AA1C-3FEB065990A8}" type="presParOf" srcId="{878BEAB2-1428-40B8-8912-28F828D6EA53}" destId="{D463E3F8-2A23-4874-A882-BCD651E48FC7}" srcOrd="3" destOrd="0" presId="urn:microsoft.com/office/officeart/2005/8/layout/arrow2"/>
    <dgm:cxn modelId="{254B44E0-1621-4D53-B3CB-4FCB6AEC2971}" type="presParOf" srcId="{878BEAB2-1428-40B8-8912-28F828D6EA53}" destId="{0E745C94-9471-4F40-985F-67696325F713}" srcOrd="4" destOrd="0" presId="urn:microsoft.com/office/officeart/2005/8/layout/arrow2"/>
    <dgm:cxn modelId="{C030C775-F0B7-4586-9BF4-BA4354D600FC}" type="presParOf" srcId="{878BEAB2-1428-40B8-8912-28F828D6EA53}" destId="{06068B7F-9E64-41FF-8006-6C78E4D5648A}" srcOrd="5" destOrd="0" presId="urn:microsoft.com/office/officeart/2005/8/layout/arrow2"/>
    <dgm:cxn modelId="{7F8C4E6D-05E6-4A2B-A700-B079EF16011D}" type="presParOf" srcId="{878BEAB2-1428-40B8-8912-28F828D6EA53}" destId="{2C96E90E-DC4C-474A-924D-77A7FD83DBB2}" srcOrd="6" destOrd="0" presId="urn:microsoft.com/office/officeart/2005/8/layout/arrow2"/>
    <dgm:cxn modelId="{96048714-161D-4E7B-ACE1-EA7FE884E69F}" type="presParOf" srcId="{878BEAB2-1428-40B8-8912-28F828D6EA53}" destId="{33E0B2C6-4013-43D0-BD31-E6B1581BF690}" srcOrd="7" destOrd="0" presId="urn:microsoft.com/office/officeart/2005/8/layout/arrow2"/>
    <dgm:cxn modelId="{D2113C31-58D1-42C9-8EC3-DE40E62A722A}" type="presParOf" srcId="{878BEAB2-1428-40B8-8912-28F828D6EA53}" destId="{8E4E3386-77B6-4ED0-9241-A0B2CE2B218F}" srcOrd="8" destOrd="0" presId="urn:microsoft.com/office/officeart/2005/8/layout/arrow2"/>
    <dgm:cxn modelId="{54C680DE-3CC3-41A6-961F-DFC32AC4166F}" type="presParOf" srcId="{878BEAB2-1428-40B8-8912-28F828D6EA53}" destId="{E799F040-C049-4B44-98E5-BD116F29C27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7C52-4D75-415F-B1C7-0E9354E6B05A}">
      <dsp:nvSpPr>
        <dsp:cNvPr id="0" name=""/>
        <dsp:cNvSpPr/>
      </dsp:nvSpPr>
      <dsp:spPr>
        <a:xfrm>
          <a:off x="22023" y="0"/>
          <a:ext cx="7808830" cy="48805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A8720-1DFD-4515-A769-3752AC0A1DD3}">
      <dsp:nvSpPr>
        <dsp:cNvPr id="0" name=""/>
        <dsp:cNvSpPr/>
      </dsp:nvSpPr>
      <dsp:spPr>
        <a:xfrm>
          <a:off x="869707" y="3630026"/>
          <a:ext cx="179603" cy="179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27F4-8885-41A5-A85D-D58BB215A893}">
      <dsp:nvSpPr>
        <dsp:cNvPr id="0" name=""/>
        <dsp:cNvSpPr/>
      </dsp:nvSpPr>
      <dsp:spPr>
        <a:xfrm>
          <a:off x="637955" y="4251323"/>
          <a:ext cx="3048421" cy="544750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168" tIns="0" rIns="0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" sz="1800" b="1" kern="1200">
              <a:latin typeface="Arial" panose="020B0604020202020204" pitchFamily="34" charset="0"/>
              <a:cs typeface="Arial" panose="020B0604020202020204" pitchFamily="34" charset="0"/>
            </a:rPr>
            <a:t>《</a:t>
          </a:r>
          <a:r>
            <a:rPr lang="zh" altLang="en-US" sz="1800" b="1" kern="1200">
              <a:latin typeface="Arial" panose="020B0604020202020204" pitchFamily="34" charset="0"/>
              <a:cs typeface="Arial" panose="020B0604020202020204" pitchFamily="34" charset="0"/>
            </a:rPr>
            <a:t>供水和卫生状况白皮书</a:t>
          </a:r>
          <a:r>
            <a:rPr lang="en-US" altLang="zh" sz="1800" b="1" kern="1200">
              <a:latin typeface="Arial" panose="020B0604020202020204" pitchFamily="34" charset="0"/>
              <a:cs typeface="Arial" panose="020B0604020202020204" pitchFamily="34" charset="0"/>
            </a:rPr>
            <a:t>》 </a:t>
          </a:r>
        </a:p>
      </dsp:txBody>
      <dsp:txXfrm>
        <a:off x="637955" y="4251323"/>
        <a:ext cx="3048421" cy="544750"/>
      </dsp:txXfrm>
    </dsp:sp>
    <dsp:sp modelId="{C757F89A-E8AF-4211-83D1-63960606FBE6}">
      <dsp:nvSpPr>
        <dsp:cNvPr id="0" name=""/>
        <dsp:cNvSpPr/>
      </dsp:nvSpPr>
      <dsp:spPr>
        <a:xfrm>
          <a:off x="1540903" y="3014237"/>
          <a:ext cx="281117" cy="281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3E3F8-2A23-4874-A882-BCD651E48FC7}">
      <dsp:nvSpPr>
        <dsp:cNvPr id="0" name=""/>
        <dsp:cNvSpPr/>
      </dsp:nvSpPr>
      <dsp:spPr>
        <a:xfrm>
          <a:off x="2613460" y="3587382"/>
          <a:ext cx="2586931" cy="478638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9" tIns="0" rIns="0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1800" b="1" kern="1200">
              <a:latin typeface="Arial" panose="020B0604020202020204" pitchFamily="34" charset="0"/>
            </a:rPr>
            <a:t>《水务服务法》</a:t>
          </a:r>
          <a:endParaRPr lang="en-US" sz="2000" b="1" kern="1200" dirty="0"/>
        </a:p>
      </dsp:txBody>
      <dsp:txXfrm>
        <a:off x="2613460" y="3587382"/>
        <a:ext cx="2586931" cy="478638"/>
      </dsp:txXfrm>
    </dsp:sp>
    <dsp:sp modelId="{0E745C94-9471-4F40-985F-67696325F713}">
      <dsp:nvSpPr>
        <dsp:cNvPr id="0" name=""/>
        <dsp:cNvSpPr/>
      </dsp:nvSpPr>
      <dsp:spPr>
        <a:xfrm>
          <a:off x="2737306" y="2179943"/>
          <a:ext cx="374823" cy="374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68B7F-9E64-41FF-8006-6C78E4D5648A}">
      <dsp:nvSpPr>
        <dsp:cNvPr id="0" name=""/>
        <dsp:cNvSpPr/>
      </dsp:nvSpPr>
      <dsp:spPr>
        <a:xfrm>
          <a:off x="627625" y="1541412"/>
          <a:ext cx="3028646" cy="584090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11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" sz="18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《</a:t>
          </a:r>
          <a:r>
            <a:rPr lang="zh" altLang="en-US" sz="18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家庭基本卫生状况白皮书</a:t>
          </a:r>
          <a:r>
            <a:rPr lang="en-US" altLang="zh" sz="18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》</a:t>
          </a:r>
        </a:p>
      </dsp:txBody>
      <dsp:txXfrm>
        <a:off x="627625" y="1541412"/>
        <a:ext cx="3028646" cy="584090"/>
      </dsp:txXfrm>
    </dsp:sp>
    <dsp:sp modelId="{2C96E90E-DC4C-474A-924D-77A7FD83DBB2}">
      <dsp:nvSpPr>
        <dsp:cNvPr id="0" name=""/>
        <dsp:cNvSpPr/>
      </dsp:nvSpPr>
      <dsp:spPr>
        <a:xfrm>
          <a:off x="3969139" y="1572938"/>
          <a:ext cx="484147" cy="484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0B2C6-4013-43D0-BD31-E6B1581BF690}">
      <dsp:nvSpPr>
        <dsp:cNvPr id="0" name=""/>
        <dsp:cNvSpPr/>
      </dsp:nvSpPr>
      <dsp:spPr>
        <a:xfrm>
          <a:off x="3948617" y="2680579"/>
          <a:ext cx="1940182" cy="648528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540" tIns="0" rIns="0" bIns="0" numCol="1" spcCol="1270" rtlCol="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altLang="en-US" sz="1800" b="1" kern="1200" dirty="0">
              <a:latin typeface="Arial" panose="020B0604020202020204" pitchFamily="34" charset="0"/>
            </a:rPr>
            <a:t>绿滴和蓝滴认证</a:t>
          </a:r>
        </a:p>
      </dsp:txBody>
      <dsp:txXfrm>
        <a:off x="3948617" y="2680579"/>
        <a:ext cx="1940182" cy="648528"/>
      </dsp:txXfrm>
    </dsp:sp>
    <dsp:sp modelId="{8E4E3386-77B6-4ED0-9241-A0B2CE2B218F}">
      <dsp:nvSpPr>
        <dsp:cNvPr id="0" name=""/>
        <dsp:cNvSpPr/>
      </dsp:nvSpPr>
      <dsp:spPr>
        <a:xfrm>
          <a:off x="5174267" y="1188211"/>
          <a:ext cx="616897" cy="616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9F040-C049-4B44-98E5-BD116F29C27B}">
      <dsp:nvSpPr>
        <dsp:cNvPr id="0" name=""/>
        <dsp:cNvSpPr/>
      </dsp:nvSpPr>
      <dsp:spPr>
        <a:xfrm>
          <a:off x="2893269" y="379988"/>
          <a:ext cx="2725687" cy="635148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881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1800" b="1" kern="1200" spc="-50" dirty="0">
              <a:latin typeface="Arial" panose="020B0604020202020204" pitchFamily="34" charset="0"/>
              <a:cs typeface="Arial" panose="020B0604020202020204" pitchFamily="34" charset="0"/>
            </a:rPr>
            <a:t>《国家卫生政策框架》和ISO:24521标准 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3269" y="379988"/>
        <a:ext cx="2725687" cy="635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98AED2-DA13-45E6-8BBA-7DEC7A7CC5FB}" type="datetimeFigureOut">
              <a:rPr lang="en-ZA" smtClean="0"/>
              <a:t>2020/07/01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910DC33-E3BB-47A8-8985-5E4D1FB990B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963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910DC33-E3BB-47A8-8985-5E4D1FB990B3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242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910DC33-E3BB-47A8-8985-5E4D1FB990B3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974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2770" indent="-172770" rtl="0">
              <a:buFont typeface="Arial" panose="020B0604020202020204" pitchFamily="34" charset="0"/>
              <a:buChar char="•"/>
            </a:pPr>
            <a:r>
              <a:rPr lang="zh" sz="1000" dirty="0">
                <a:latin typeface="Calibri" panose="020F0502020204030204" pitchFamily="34" charset="0"/>
                <a:cs typeface="Calibri" panose="020F0502020204030204" pitchFamily="34" charset="0"/>
              </a:rPr>
              <a:t>孟加拉国达卡分析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18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©比尔和梅琳达·盖茨基金会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EC94F-12C8-4E9F-9CD8-BA76233A02B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770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910DC33-E3BB-47A8-8985-5E4D1FB990B3}" type="slidenum">
              <a:rPr lang="en-ZA" smtClean="0"/>
              <a:t>38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679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>
                <a:solidFill>
                  <a:prstClr val="black"/>
                </a:solidFill>
              </a:rPr>
              <a:pPr/>
              <a:t>39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5" b="7540"/>
          <a:stretch/>
        </p:blipFill>
        <p:spPr>
          <a:xfrm>
            <a:off x="650787" y="446373"/>
            <a:ext cx="10967649" cy="5731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3" name="Picture 12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SABS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和水资源研究委员会</a:t>
            </a:r>
            <a:endParaRPr lang="z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70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4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62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57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"/>
              <a:t>Marketing, Communications, PR and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SABS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和水资源研究委员会</a:t>
            </a:r>
            <a:endParaRPr lang="z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73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84313"/>
            <a:ext cx="10058400" cy="5484781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6FAEA-55D8-4E28-8659-49B336BB247F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51498-956E-4D1B-A08A-374451FED104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48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6FAEA-55D8-4E28-8659-49B336BB247F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51498-956E-4D1B-A08A-374451FED104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2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" dirty="0"/>
              <a:t>Click to edit Master text styles</a:t>
            </a:r>
          </a:p>
          <a:p>
            <a:pPr lvl="1" rtl="0"/>
            <a:r>
              <a:rPr lang="zh" dirty="0"/>
              <a:t>Second level</a:t>
            </a:r>
          </a:p>
          <a:p>
            <a:pPr lvl="2" rtl="0"/>
            <a:r>
              <a:rPr lang="zh" dirty="0"/>
              <a:t>Third level</a:t>
            </a:r>
          </a:p>
          <a:p>
            <a:pPr lvl="3" rtl="0"/>
            <a:r>
              <a:rPr lang="zh" dirty="0"/>
              <a:t>Fourth level</a:t>
            </a:r>
          </a:p>
          <a:p>
            <a:pPr lvl="4" rtl="0"/>
            <a:r>
              <a:rPr lang="zh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2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2" name="Picture 11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SABS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和水资源研究委员会</a:t>
            </a:r>
            <a:endParaRPr lang="z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135933"/>
            <a:ext cx="5157787" cy="823912"/>
          </a:xfrm>
        </p:spPr>
        <p:txBody>
          <a:bodyPr rtlCol="0" anchor="b"/>
          <a:lstStyle>
            <a:lvl1pPr marL="0" indent="0" algn="r">
              <a:buNone/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46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616" y="1113680"/>
            <a:ext cx="4649956" cy="5063283"/>
          </a:xfrm>
        </p:spPr>
        <p:txBody>
          <a:bodyPr rtlCol="0"/>
          <a:lstStyle/>
          <a:p>
            <a:pPr lvl="0" rtl="0"/>
            <a:r>
              <a:rPr lang="zh" dirty="0"/>
              <a:t>Click to edit Master text styles</a:t>
            </a:r>
          </a:p>
          <a:p>
            <a:pPr lvl="1" rtl="0"/>
            <a:r>
              <a:rPr lang="zh" dirty="0"/>
              <a:t>Second level</a:t>
            </a:r>
          </a:p>
          <a:p>
            <a:pPr lvl="2" rtl="0"/>
            <a:r>
              <a:rPr lang="zh" dirty="0"/>
              <a:t>Third level</a:t>
            </a:r>
          </a:p>
          <a:p>
            <a:pPr lvl="3" rtl="0"/>
            <a:r>
              <a:rPr lang="zh" dirty="0"/>
              <a:t>Fourth level</a:t>
            </a:r>
          </a:p>
          <a:p>
            <a:pPr lvl="4" rtl="0"/>
            <a:r>
              <a:rPr lang="zh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3" name="Picture 12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SABS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和水资源研究委员会</a:t>
            </a:r>
            <a:endParaRPr lang="z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135933"/>
            <a:ext cx="5157787" cy="823912"/>
          </a:xfrm>
        </p:spPr>
        <p:txBody>
          <a:bodyPr rtlCol="0" anchor="b"/>
          <a:lstStyle>
            <a:lvl1pPr marL="0" indent="0" algn="r">
              <a:buNone/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785193" y="1133560"/>
            <a:ext cx="4649956" cy="5063283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71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" dirty="0"/>
              <a:t>Click to edit Master text styles</a:t>
            </a:r>
          </a:p>
          <a:p>
            <a:pPr lvl="1" rtl="0"/>
            <a:r>
              <a:rPr lang="zh" dirty="0"/>
              <a:t>Second level</a:t>
            </a:r>
          </a:p>
          <a:p>
            <a:pPr lvl="2" rtl="0"/>
            <a:r>
              <a:rPr lang="zh" dirty="0"/>
              <a:t>Third level</a:t>
            </a:r>
          </a:p>
          <a:p>
            <a:pPr lvl="3" rtl="0"/>
            <a:r>
              <a:rPr lang="zh" dirty="0"/>
              <a:t>Fourth level</a:t>
            </a:r>
          </a:p>
          <a:p>
            <a:pPr lvl="4" rtl="0"/>
            <a:r>
              <a:rPr lang="zh" dirty="0"/>
              <a:t>Fifth level</a:t>
            </a:r>
            <a:endParaRPr lang="en-Z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73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SABS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和水资源研究委员会</a:t>
            </a:r>
            <a:endParaRPr lang="z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252758" y="135933"/>
            <a:ext cx="5157787" cy="823912"/>
          </a:xfrm>
        </p:spPr>
        <p:txBody>
          <a:bodyPr rtlCol="0" anchor="b"/>
          <a:lstStyle>
            <a:lvl1pPr marL="0" indent="0" algn="r">
              <a:buNone/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8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b="13587"/>
          <a:stretch/>
        </p:blipFill>
        <p:spPr>
          <a:xfrm>
            <a:off x="648182" y="983848"/>
            <a:ext cx="10970254" cy="53359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86382" y="5700952"/>
            <a:ext cx="4114800" cy="365125"/>
          </a:xfrm>
        </p:spPr>
        <p:txBody>
          <a:bodyPr rtlCol="0"/>
          <a:lstStyle>
            <a:lvl1pPr rtl="0">
              <a:defRPr/>
            </a:lvl1pPr>
          </a:lstStyle>
          <a:p>
            <a:endParaRPr lang="z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832538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SABS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和水资源研究委员会</a:t>
            </a:r>
            <a:endParaRPr lang="z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/>
          <a:p>
            <a:pPr lvl="0" rtl="0"/>
            <a:r>
              <a:rPr lang="zh" dirty="0"/>
              <a:t>Click to edit Master text styles</a:t>
            </a:r>
          </a:p>
          <a:p>
            <a:pPr lvl="1" rtl="0"/>
            <a:r>
              <a:rPr lang="zh" dirty="0"/>
              <a:t>Second level</a:t>
            </a:r>
          </a:p>
          <a:p>
            <a:pPr lvl="2" rtl="0"/>
            <a:r>
              <a:rPr lang="zh" dirty="0"/>
              <a:t>Third level</a:t>
            </a:r>
          </a:p>
          <a:p>
            <a:pPr lvl="3" rtl="0"/>
            <a:r>
              <a:rPr lang="zh" dirty="0"/>
              <a:t>Fourth level</a:t>
            </a:r>
          </a:p>
          <a:p>
            <a:pPr lvl="4" rtl="0"/>
            <a:r>
              <a:rPr lang="zh" dirty="0"/>
              <a:t>Fifth level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altLang="zh-CN" dirty="0"/>
              <a:t>SABS</a:t>
            </a:r>
            <a:r>
              <a:rPr lang="zh-CN" altLang="en-US" dirty="0"/>
              <a:t>和水资源研究委员会</a:t>
            </a:r>
            <a:endParaRPr lang="z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4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zh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58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hyperlink" Target="https://sfd.susana.org/about/the-sf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19.png"/><Relationship Id="rId4" Type="http://schemas.openxmlformats.org/officeDocument/2006/relationships/hyperlink" Target="https://sfd.susana.org/data-to-graphic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report/2019/The-Sustainable-Development-Goals-Report-2019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report/2019/The-Sustainable-Development-Goals-Report-2019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hyperlink" Target="https://unstats.un.org/sdgs/report/2019/The-Sustainable-Development-Goals-Report-2019.pdf" TargetMode="External"/><Relationship Id="rId4" Type="http://schemas.openxmlformats.org/officeDocument/2006/relationships/hyperlink" Target="http://www.google.com/search/open+defec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data.org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28545" y="2013597"/>
            <a:ext cx="6459166" cy="1592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3454" y="139812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zh" sz="4800" b="1">
                <a:latin typeface="Arial" panose="020B0604020202020204" pitchFamily="34" charset="0"/>
                <a:cs typeface="Arial" panose="020B0604020202020204" pitchFamily="34" charset="0"/>
              </a:rPr>
              <a:t>SA水务和卫生法规现状</a:t>
            </a:r>
            <a: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" sz="4800" b="1">
                <a:latin typeface="Arial" panose="020B0604020202020204" pitchFamily="34" charset="0"/>
                <a:cs typeface="Arial" panose="020B0604020202020204" pitchFamily="34" charset="0"/>
              </a:rPr>
              <a:t>以及ISO标准的作用 </a:t>
            </a:r>
            <a:endParaRPr lang="en-GB" sz="4800" dirty="0"/>
          </a:p>
        </p:txBody>
      </p:sp>
      <p:sp>
        <p:nvSpPr>
          <p:cNvPr id="2" name="Rectangle 1"/>
          <p:cNvSpPr/>
          <p:nvPr/>
        </p:nvSpPr>
        <p:spPr>
          <a:xfrm>
            <a:off x="2610862" y="3862588"/>
            <a:ext cx="729453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" sz="3200" b="1"/>
              <a:t>Konstantina Velkushanova博士 </a:t>
            </a:r>
          </a:p>
          <a:p>
            <a:pPr algn="ctr" rtl="0"/>
            <a:r>
              <a:rPr lang="zh" sz="3200" b="1"/>
              <a:t>UKZN，污染研究小组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94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南非现状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endParaRPr lang="en-ZA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/>
              <a:t>到2017年，城市卫生设施覆盖率达到了93%，超过2019年设定的90%目标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/>
              <a:t>南非政府每年的WASH预算近30亿美元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/>
              <a:t>2018年，南非将GDP的2.32%用于WASH支出，人均WASH支出总额为141美元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 rtl="0">
              <a:buNone/>
            </a:pPr>
            <a:r>
              <a:rPr lang="zh" sz="900"/>
              <a:t>*GLAAS 2018/2019国家调查</a:t>
            </a:r>
          </a:p>
          <a:p>
            <a:pPr marL="0" indent="0" rtl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4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1433" y="113473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6694"/>
            <a:ext cx="9144000" cy="2387600"/>
          </a:xfrm>
        </p:spPr>
        <p:txBody>
          <a:bodyPr rtlCol="0">
            <a:noAutofit/>
          </a:bodyPr>
          <a:lstStyle/>
          <a:p>
            <a:pPr rtl="0"/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南非水务与卫生处理利益相关方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32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00699" y="1113680"/>
            <a:ext cx="4649956" cy="5063283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zh" sz="3100" b="1">
                <a:latin typeface="Arial" panose="020B0604020202020204" pitchFamily="34" charset="0"/>
                <a:cs typeface="Arial" panose="020B0604020202020204" pitchFamily="34" charset="0"/>
              </a:rPr>
              <a:t>卫生领域利益相关方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中央政府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省级政府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地方政府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国家水务咨询委员会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私营部门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非政府组织（NGO）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国际合作</a:t>
            </a:r>
          </a:p>
          <a:p>
            <a:pPr rt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"/>
              <a:t>卫生设施领域机构安排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417507" y="1113680"/>
            <a:ext cx="6143032" cy="3868498"/>
            <a:chOff x="152982" y="1923166"/>
            <a:chExt cx="5973498" cy="3868498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152982" y="1923166"/>
              <a:ext cx="5973498" cy="3868498"/>
              <a:chOff x="951439" y="1572767"/>
              <a:chExt cx="6607980" cy="4279394"/>
            </a:xfrm>
            <a:grpFill/>
          </p:grpSpPr>
          <p:sp>
            <p:nvSpPr>
              <p:cNvPr id="4" name="object 4"/>
              <p:cNvSpPr/>
              <p:nvPr/>
            </p:nvSpPr>
            <p:spPr>
              <a:xfrm>
                <a:off x="2997708" y="1572767"/>
                <a:ext cx="1732914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732914" h="952500">
                    <a:moveTo>
                      <a:pt x="0" y="952500"/>
                    </a:moveTo>
                    <a:lnTo>
                      <a:pt x="1732788" y="952500"/>
                    </a:lnTo>
                    <a:lnTo>
                      <a:pt x="1732788" y="0"/>
                    </a:lnTo>
                    <a:lnTo>
                      <a:pt x="0" y="0"/>
                    </a:lnTo>
                    <a:lnTo>
                      <a:pt x="0" y="9525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3113659" y="1619504"/>
                <a:ext cx="1501775" cy="641214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zh" sz="1800" b="1" i="0" u="none" strike="noStrike" kern="1200" cap="none" spc="-5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12700" marR="508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水务与卫生部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869049" y="3080385"/>
                <a:ext cx="1641475" cy="1033780"/>
              </a:xfrm>
              <a:custGeom>
                <a:avLst/>
                <a:gdLst/>
                <a:ahLst/>
                <a:cxnLst/>
                <a:rect l="l" t="t" r="r" b="b"/>
                <a:pathLst>
                  <a:path w="1641475" h="1033779">
                    <a:moveTo>
                      <a:pt x="0" y="1033272"/>
                    </a:moveTo>
                    <a:lnTo>
                      <a:pt x="1641348" y="1033272"/>
                    </a:lnTo>
                    <a:lnTo>
                      <a:pt x="1641348" y="0"/>
                    </a:lnTo>
                    <a:lnTo>
                      <a:pt x="0" y="0"/>
                    </a:lnTo>
                    <a:lnTo>
                      <a:pt x="0" y="1033272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856908" y="3059360"/>
                <a:ext cx="1641475" cy="1033780"/>
              </a:xfrm>
              <a:custGeom>
                <a:avLst/>
                <a:gdLst/>
                <a:ahLst/>
                <a:cxnLst/>
                <a:rect l="l" t="t" r="r" b="b"/>
                <a:pathLst>
                  <a:path w="1641475" h="1033779">
                    <a:moveTo>
                      <a:pt x="0" y="1033272"/>
                    </a:moveTo>
                    <a:lnTo>
                      <a:pt x="1641348" y="1033272"/>
                    </a:lnTo>
                    <a:lnTo>
                      <a:pt x="1641348" y="0"/>
                    </a:lnTo>
                    <a:lnTo>
                      <a:pt x="0" y="0"/>
                    </a:lnTo>
                    <a:lnTo>
                      <a:pt x="0" y="1033272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6068322" y="3150387"/>
                <a:ext cx="1218645" cy="933448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用水服务供应商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934865" y="3111419"/>
                <a:ext cx="1844039" cy="109601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1096010">
                    <a:moveTo>
                      <a:pt x="0" y="1095756"/>
                    </a:moveTo>
                    <a:lnTo>
                      <a:pt x="1844040" y="1095756"/>
                    </a:lnTo>
                    <a:lnTo>
                      <a:pt x="1844040" y="0"/>
                    </a:lnTo>
                    <a:lnTo>
                      <a:pt x="0" y="0"/>
                    </a:lnTo>
                    <a:lnTo>
                      <a:pt x="0" y="1095756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2931805" y="3099794"/>
                <a:ext cx="1844039" cy="109601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1096010">
                    <a:moveTo>
                      <a:pt x="0" y="1095756"/>
                    </a:moveTo>
                    <a:lnTo>
                      <a:pt x="1844040" y="1095756"/>
                    </a:lnTo>
                    <a:lnTo>
                      <a:pt x="1844040" y="0"/>
                    </a:lnTo>
                    <a:lnTo>
                      <a:pt x="0" y="0"/>
                    </a:lnTo>
                    <a:lnTo>
                      <a:pt x="0" y="1095756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3039616" y="3329774"/>
                <a:ext cx="1649095" cy="574675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-2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水务</a:t>
                </a:r>
                <a:r>
                  <a:rPr lang="zh" sz="1800" b="1" i="0" u="none" strike="noStrike" kern="1200" cap="none" spc="-1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服务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127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当局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994381" y="3124620"/>
                <a:ext cx="1256030" cy="1494338"/>
              </a:xfrm>
              <a:custGeom>
                <a:avLst/>
                <a:gdLst/>
                <a:ahLst/>
                <a:cxnLst/>
                <a:rect l="l" t="t" r="r" b="b"/>
                <a:pathLst>
                  <a:path w="1256030" h="1303020">
                    <a:moveTo>
                      <a:pt x="0" y="1303019"/>
                    </a:moveTo>
                    <a:lnTo>
                      <a:pt x="1255776" y="1303019"/>
                    </a:lnTo>
                    <a:lnTo>
                      <a:pt x="1255776" y="0"/>
                    </a:lnTo>
                    <a:lnTo>
                      <a:pt x="0" y="0"/>
                    </a:lnTo>
                    <a:lnTo>
                      <a:pt x="0" y="13030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951439" y="3045760"/>
                <a:ext cx="1285709" cy="1573198"/>
              </a:xfrm>
              <a:custGeom>
                <a:avLst/>
                <a:gdLst/>
                <a:ahLst/>
                <a:cxnLst/>
                <a:rect l="l" t="t" r="r" b="b"/>
                <a:pathLst>
                  <a:path w="1256030" h="1303020">
                    <a:moveTo>
                      <a:pt x="0" y="1303019"/>
                    </a:moveTo>
                    <a:lnTo>
                      <a:pt x="1255776" y="1303019"/>
                    </a:lnTo>
                    <a:lnTo>
                      <a:pt x="1255776" y="0"/>
                    </a:lnTo>
                    <a:lnTo>
                      <a:pt x="0" y="0"/>
                    </a:lnTo>
                    <a:lnTo>
                      <a:pt x="0" y="1303019"/>
                    </a:lnTo>
                    <a:close/>
                  </a:path>
                </a:pathLst>
              </a:custGeom>
              <a:grpFill/>
              <a:ln w="6096">
                <a:solidFill>
                  <a:srgbClr val="385D89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bject 21"/>
              <p:cNvSpPr txBox="1"/>
              <p:nvPr/>
            </p:nvSpPr>
            <p:spPr>
              <a:xfrm>
                <a:off x="982240" y="3056071"/>
                <a:ext cx="1254907" cy="1254055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lvl="0" indent="-2540" algn="ctr" rtl="0">
                  <a:spcBef>
                    <a:spcPts val="100"/>
                  </a:spcBef>
                </a:pPr>
                <a:endParaRPr lang="en-GB" altLang="zh" b="1" dirty="0"/>
              </a:p>
              <a:p>
                <a:pPr marL="12700" marR="5080" lvl="0" indent="-2540" algn="ctr" rtl="0">
                  <a:spcBef>
                    <a:spcPts val="100"/>
                  </a:spcBef>
                </a:pPr>
                <a:r>
                  <a:rPr lang="zh" b="1" dirty="0"/>
                  <a:t>国家水务与卫生咨询委员会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5813382" y="4841249"/>
                <a:ext cx="1739264" cy="980381"/>
              </a:xfrm>
              <a:custGeom>
                <a:avLst/>
                <a:gdLst/>
                <a:ahLst/>
                <a:cxnLst/>
                <a:rect l="l" t="t" r="r" b="b"/>
                <a:pathLst>
                  <a:path w="1739264" h="1313814">
                    <a:moveTo>
                      <a:pt x="0" y="1313687"/>
                    </a:moveTo>
                    <a:lnTo>
                      <a:pt x="1738883" y="1313687"/>
                    </a:lnTo>
                    <a:lnTo>
                      <a:pt x="1738883" y="0"/>
                    </a:lnTo>
                    <a:lnTo>
                      <a:pt x="0" y="0"/>
                    </a:lnTo>
                    <a:lnTo>
                      <a:pt x="0" y="1313687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5820155" y="4850892"/>
                <a:ext cx="1739264" cy="1001269"/>
              </a:xfrm>
              <a:custGeom>
                <a:avLst/>
                <a:gdLst/>
                <a:ahLst/>
                <a:cxnLst/>
                <a:rect l="l" t="t" r="r" b="b"/>
                <a:pathLst>
                  <a:path w="1739264" h="1313814">
                    <a:moveTo>
                      <a:pt x="0" y="1313687"/>
                    </a:moveTo>
                    <a:lnTo>
                      <a:pt x="1738883" y="1313687"/>
                    </a:lnTo>
                    <a:lnTo>
                      <a:pt x="1738883" y="0"/>
                    </a:lnTo>
                    <a:lnTo>
                      <a:pt x="0" y="0"/>
                    </a:lnTo>
                    <a:lnTo>
                      <a:pt x="0" y="1313687"/>
                    </a:lnTo>
                    <a:close/>
                  </a:path>
                </a:pathLst>
              </a:custGeom>
              <a:grpFill/>
              <a:ln w="6096">
                <a:solidFill>
                  <a:srgbClr val="385D89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4139992" y="4908613"/>
                <a:ext cx="1076325" cy="783590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783589">
                    <a:moveTo>
                      <a:pt x="0" y="783336"/>
                    </a:moveTo>
                    <a:lnTo>
                      <a:pt x="1075944" y="783336"/>
                    </a:lnTo>
                    <a:lnTo>
                      <a:pt x="107594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4139614" y="4908613"/>
                <a:ext cx="1076703" cy="783590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783589">
                    <a:moveTo>
                      <a:pt x="0" y="783336"/>
                    </a:moveTo>
                    <a:lnTo>
                      <a:pt x="1075944" y="783336"/>
                    </a:lnTo>
                    <a:lnTo>
                      <a:pt x="107594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bject 33"/>
              <p:cNvSpPr txBox="1"/>
              <p:nvPr/>
            </p:nvSpPr>
            <p:spPr>
              <a:xfrm>
                <a:off x="4199636" y="5140104"/>
                <a:ext cx="977190" cy="320607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lang="zh" sz="1800" b="1" i="0" u="none" strike="noStrike" kern="1200" cap="none" spc="-6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lang="zh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</a:t>
                </a:r>
                <a:r>
                  <a:rPr lang="zh" sz="1800" b="1" i="0" u="none" strike="noStrike" kern="1200" cap="none" spc="1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G</a:t>
                </a:r>
                <a:r>
                  <a:rPr lang="zh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470502" y="4935324"/>
                <a:ext cx="1464945" cy="790724"/>
              </a:xfrm>
              <a:custGeom>
                <a:avLst/>
                <a:gdLst/>
                <a:ahLst/>
                <a:cxnLst/>
                <a:rect l="l" t="t" r="r" b="b"/>
                <a:pathLst>
                  <a:path w="1464945" h="783589">
                    <a:moveTo>
                      <a:pt x="0" y="783336"/>
                    </a:moveTo>
                    <a:lnTo>
                      <a:pt x="1464564" y="783336"/>
                    </a:lnTo>
                    <a:lnTo>
                      <a:pt x="146456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455770" y="4934208"/>
                <a:ext cx="1494408" cy="783590"/>
              </a:xfrm>
              <a:custGeom>
                <a:avLst/>
                <a:gdLst/>
                <a:ahLst/>
                <a:cxnLst/>
                <a:rect l="l" t="t" r="r" b="b"/>
                <a:pathLst>
                  <a:path w="1464945" h="783589">
                    <a:moveTo>
                      <a:pt x="0" y="783336"/>
                    </a:moveTo>
                    <a:lnTo>
                      <a:pt x="1464564" y="783336"/>
                    </a:lnTo>
                    <a:lnTo>
                      <a:pt x="1464564" y="0"/>
                    </a:lnTo>
                    <a:lnTo>
                      <a:pt x="0" y="0"/>
                    </a:lnTo>
                    <a:lnTo>
                      <a:pt x="0" y="783336"/>
                    </a:lnTo>
                    <a:close/>
                  </a:path>
                </a:pathLst>
              </a:custGeom>
              <a:grpFill/>
              <a:ln w="12192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>
                <a:off x="2463881" y="5139252"/>
                <a:ext cx="1464793" cy="320607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lvl="0" indent="762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COG</a:t>
                </a:r>
                <a:r>
                  <a:rPr lang="zh" sz="1800" b="1" i="0" u="none" strike="noStrike" kern="1200" cap="none" spc="-12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</a:t>
                </a:r>
                <a:r>
                  <a:rPr lang="zh" sz="1800" b="1" i="0" u="none" strike="noStrike" kern="1200" cap="none" spc="-5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lang="en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部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8" name="object 38"/>
              <p:cNvSpPr/>
              <p:nvPr/>
            </p:nvSpPr>
            <p:spPr>
              <a:xfrm rot="16200000">
                <a:off x="4531065" y="4243021"/>
                <a:ext cx="693356" cy="598166"/>
              </a:xfrm>
              <a:custGeom>
                <a:avLst/>
                <a:gdLst/>
                <a:ahLst/>
                <a:cxnLst/>
                <a:rect l="l" t="t" r="r" b="b"/>
                <a:pathLst>
                  <a:path w="2961004">
                    <a:moveTo>
                      <a:pt x="0" y="0"/>
                    </a:moveTo>
                    <a:lnTo>
                      <a:pt x="2960497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bject 50"/>
              <p:cNvSpPr/>
              <p:nvPr/>
            </p:nvSpPr>
            <p:spPr>
              <a:xfrm flipH="1">
                <a:off x="3820764" y="2780537"/>
                <a:ext cx="45719" cy="307632"/>
              </a:xfrm>
              <a:custGeom>
                <a:avLst/>
                <a:gdLst/>
                <a:ahLst/>
                <a:cxnLst/>
                <a:rect l="l" t="t" r="r" b="b"/>
                <a:pathLst>
                  <a:path h="264160">
                    <a:moveTo>
                      <a:pt x="0" y="0"/>
                    </a:moveTo>
                    <a:lnTo>
                      <a:pt x="0" y="263651"/>
                    </a:lnTo>
                  </a:path>
                </a:pathLst>
              </a:custGeom>
              <a:grpFill/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3864864" y="2525267"/>
                <a:ext cx="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h="255269">
                    <a:moveTo>
                      <a:pt x="0" y="0"/>
                    </a:moveTo>
                    <a:lnTo>
                      <a:pt x="0" y="255016"/>
                    </a:lnTo>
                  </a:path>
                </a:pathLst>
              </a:custGeom>
              <a:grpFill/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bject 38"/>
              <p:cNvSpPr/>
              <p:nvPr/>
            </p:nvSpPr>
            <p:spPr>
              <a:xfrm rot="5400000" flipV="1">
                <a:off x="3319052" y="4295683"/>
                <a:ext cx="708994" cy="523795"/>
              </a:xfrm>
              <a:custGeom>
                <a:avLst/>
                <a:gdLst/>
                <a:ahLst/>
                <a:cxnLst/>
                <a:rect l="l" t="t" r="r" b="b"/>
                <a:pathLst>
                  <a:path w="2961004">
                    <a:moveTo>
                      <a:pt x="0" y="0"/>
                    </a:moveTo>
                    <a:lnTo>
                      <a:pt x="2960497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bject 38"/>
              <p:cNvSpPr/>
              <p:nvPr/>
            </p:nvSpPr>
            <p:spPr>
              <a:xfrm rot="16200000" flipV="1">
                <a:off x="5635488" y="3867889"/>
                <a:ext cx="693356" cy="1230600"/>
              </a:xfrm>
              <a:custGeom>
                <a:avLst/>
                <a:gdLst/>
                <a:ahLst/>
                <a:cxnLst/>
                <a:rect l="l" t="t" r="r" b="b"/>
                <a:pathLst>
                  <a:path w="2961004">
                    <a:moveTo>
                      <a:pt x="0" y="0"/>
                    </a:moveTo>
                    <a:lnTo>
                      <a:pt x="2960497" y="0"/>
                    </a:lnTo>
                  </a:path>
                </a:pathLst>
              </a:custGeom>
              <a:grpFill/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008352" y="5104745"/>
                <a:ext cx="1314784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1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NGO与CBO</a:t>
                </a:r>
              </a:p>
            </p:txBody>
          </p:sp>
        </p:grpSp>
        <p:cxnSp>
          <p:nvCxnSpPr>
            <p:cNvPr id="10" name="Elbow Connector 9"/>
            <p:cNvCxnSpPr>
              <a:cxnSpLocks/>
              <a:stCxn id="21" idx="0"/>
              <a:endCxn id="15" idx="0"/>
            </p:cNvCxnSpPr>
            <p:nvPr/>
          </p:nvCxnSpPr>
          <p:spPr>
            <a:xfrm rot="16200000" flipH="1">
              <a:off x="2996072" y="1016008"/>
              <a:ext cx="85260" cy="4581339"/>
            </a:xfrm>
            <a:prstGeom prst="bentConnector3">
              <a:avLst>
                <a:gd name="adj1" fmla="val -268121"/>
              </a:avLst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object 4"/>
          <p:cNvSpPr/>
          <p:nvPr/>
        </p:nvSpPr>
        <p:spPr>
          <a:xfrm>
            <a:off x="9085310" y="1109330"/>
            <a:ext cx="1566524" cy="861043"/>
          </a:xfrm>
          <a:custGeom>
            <a:avLst/>
            <a:gdLst/>
            <a:ahLst/>
            <a:cxnLst/>
            <a:rect l="l" t="t" r="r" b="b"/>
            <a:pathLst>
              <a:path w="1732914" h="952500">
                <a:moveTo>
                  <a:pt x="0" y="952500"/>
                </a:moveTo>
                <a:lnTo>
                  <a:pt x="1732788" y="952500"/>
                </a:lnTo>
                <a:lnTo>
                  <a:pt x="1732788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marL="12700" marR="5080" lvl="0" algn="ctr" rtl="0">
              <a:spcBef>
                <a:spcPts val="100"/>
              </a:spcBef>
              <a:defRPr/>
            </a:pPr>
            <a:endParaRPr lang="en-GB" altLang="zh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algn="ctr" rtl="0">
              <a:spcBef>
                <a:spcPts val="100"/>
              </a:spcBef>
              <a:defRPr/>
            </a:pPr>
            <a:r>
              <a:rPr lang="zh" b="1" dirty="0">
                <a:solidFill>
                  <a:prstClr val="black"/>
                </a:solidFill>
                <a:latin typeface="Arial"/>
                <a:cs typeface="Arial"/>
              </a:rPr>
              <a:t>人类住宅</a:t>
            </a:r>
            <a:r>
              <a:rPr dirty="0"/>
              <a:t>部</a:t>
            </a:r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9686" y="5285367"/>
            <a:ext cx="365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1400"/>
              <a:t>COGTA − 合作治理和传统事务</a:t>
            </a:r>
          </a:p>
          <a:p>
            <a:pPr rtl="0"/>
            <a:r>
              <a:rPr lang="zh" sz="1400"/>
              <a:t>SALGA – SA地方政府协会</a:t>
            </a:r>
          </a:p>
          <a:p>
            <a:pPr rtl="0"/>
            <a:r>
              <a:rPr lang="zh" sz="1400"/>
              <a:t>CBO - 社区组织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91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13</a:t>
            </a:fld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水务与卫生处理 – 国家级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96685" y="1143000"/>
            <a:ext cx="9987643" cy="53823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/>
            <a:r>
              <a:rPr lang="zh" sz="2000" b="1"/>
              <a:t>水务与卫生部（DWS）</a:t>
            </a:r>
            <a:r>
              <a:rPr lang="zh" sz="2000"/>
              <a:t> </a:t>
            </a:r>
          </a:p>
          <a:p>
            <a:pPr lvl="1" rtl="0"/>
            <a:r>
              <a:rPr lang="zh" sz="1800"/>
              <a:t>南非水务和卫生领域的领导者。 </a:t>
            </a:r>
          </a:p>
          <a:p>
            <a:pPr lvl="1" rtl="0"/>
            <a:r>
              <a:rPr lang="zh" sz="1800"/>
              <a:t>SA水资源、国家《国家水务法》和《水务服务法》管理者。 </a:t>
            </a:r>
          </a:p>
          <a:p>
            <a:pPr lvl="0" rtl="0"/>
            <a:r>
              <a:rPr lang="zh" sz="2000" b="1"/>
              <a:t>人类住宅部（DHS）</a:t>
            </a:r>
            <a:endParaRPr lang="en-GB" sz="2000" dirty="0"/>
          </a:p>
          <a:p>
            <a:pPr lvl="1" rtl="0"/>
            <a:r>
              <a:rPr lang="zh" sz="1800"/>
              <a:t>《国家住房法案》以及《国家住房法》所载《国家住房方案》的管理者。 </a:t>
            </a:r>
          </a:p>
          <a:p>
            <a:pPr lvl="0" rtl="0"/>
            <a:r>
              <a:rPr lang="zh" sz="2000" b="1"/>
              <a:t>合作治理和传统事务部（CoGTA）</a:t>
            </a:r>
            <a:endParaRPr lang="en-GB" sz="2000" dirty="0"/>
          </a:p>
          <a:p>
            <a:pPr lvl="1" rtl="0"/>
            <a:r>
              <a:rPr lang="zh" sz="1800"/>
              <a:t>《市政系统管理法》和市政机构的管理者</a:t>
            </a:r>
          </a:p>
          <a:p>
            <a:pPr lvl="1" rtl="0"/>
            <a:r>
              <a:rPr lang="zh" sz="1800"/>
              <a:t>协调和监督FBS政策的实施</a:t>
            </a:r>
            <a:endParaRPr lang="en-ZA" sz="1800" dirty="0"/>
          </a:p>
          <a:p>
            <a:pPr lvl="0" rtl="0"/>
            <a:r>
              <a:rPr lang="zh" sz="2000" b="1"/>
              <a:t>卫生部（DOH）</a:t>
            </a:r>
            <a:endParaRPr lang="en-GB" sz="2000" dirty="0"/>
          </a:p>
          <a:p>
            <a:pPr lvl="1" rtl="0"/>
            <a:r>
              <a:rPr lang="zh" sz="1800"/>
              <a:t>协调社区健康和卫生行为的规划与干预</a:t>
            </a:r>
          </a:p>
          <a:p>
            <a:pPr lvl="1" rtl="0"/>
            <a:r>
              <a:rPr lang="zh" sz="1800"/>
              <a:t>通过健康和卫生意识以及教育计划创造卫生服务需求。</a:t>
            </a:r>
            <a:endParaRPr lang="en-ZA" sz="1800" dirty="0"/>
          </a:p>
          <a:p>
            <a:pPr lvl="0" rtl="0"/>
            <a:r>
              <a:rPr lang="zh" sz="2000" b="1"/>
              <a:t>国库</a:t>
            </a:r>
            <a:r>
              <a:rPr lang="zh" sz="2000"/>
              <a:t> </a:t>
            </a:r>
          </a:p>
          <a:p>
            <a:pPr lvl="1" rtl="0"/>
            <a:r>
              <a:rPr lang="zh" sz="1800"/>
              <a:t>为政府不同部门和领域推出的卫生方案提供资金。 </a:t>
            </a:r>
            <a:endParaRPr lang="en-ZA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14</a:t>
            </a:fld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水务服务机构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24542" y="1119727"/>
            <a:ext cx="10782301" cy="530534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zh" sz="2400" b="1" dirty="0"/>
              <a:t>水务管理局（WSA）</a:t>
            </a:r>
          </a:p>
          <a:p>
            <a:pPr lvl="1" rtl="0"/>
            <a:r>
              <a:rPr lang="zh" sz="2100" dirty="0"/>
              <a:t>确保获得在法案中规定供水服务的任何市政当局</a:t>
            </a:r>
          </a:p>
          <a:p>
            <a:pPr lvl="1" rtl="0"/>
            <a:r>
              <a:rPr lang="zh" sz="2100" dirty="0"/>
              <a:t>可以作为水务提供商</a:t>
            </a:r>
          </a:p>
          <a:p>
            <a:pPr lvl="1" rtl="0"/>
            <a:r>
              <a:rPr lang="zh" sz="2100" dirty="0"/>
              <a:t>可与其他水务机构成立合资企业</a:t>
            </a:r>
          </a:p>
          <a:p>
            <a:pPr lvl="1" rtl="0"/>
            <a:r>
              <a:rPr lang="zh" sz="2100" dirty="0"/>
              <a:t>必须准备一份WSDP，以确保享有有效、高效、负担得起和可持续的水资源服务</a:t>
            </a:r>
          </a:p>
          <a:p>
            <a:pPr lvl="1" rtl="0"/>
            <a:r>
              <a:rPr lang="zh" sz="2100" dirty="0"/>
              <a:t>WSDP是提供水资源服务和水资源管理之间的纽带</a:t>
            </a:r>
          </a:p>
          <a:p>
            <a:pPr rtl="0"/>
            <a:r>
              <a:rPr lang="zh" sz="2400" b="1" dirty="0"/>
              <a:t>水务提供商（WSP）</a:t>
            </a:r>
          </a:p>
          <a:p>
            <a:pPr lvl="1" rtl="0"/>
            <a:r>
              <a:rPr lang="zh" sz="2100" dirty="0"/>
              <a:t>根据《宪法》、《水务法》及水务局相关条款提供水务服务</a:t>
            </a:r>
          </a:p>
          <a:p>
            <a:pPr lvl="1" rtl="0"/>
            <a:r>
              <a:rPr lang="zh" sz="2100" dirty="0"/>
              <a:t>WSA可以执行水务服务提供商的职能</a:t>
            </a:r>
          </a:p>
          <a:p>
            <a:pPr rtl="0"/>
            <a:r>
              <a:rPr lang="zh" sz="2400" b="1" dirty="0"/>
              <a:t>水资源委员会 </a:t>
            </a:r>
          </a:p>
          <a:p>
            <a:pPr lvl="1" rtl="0"/>
            <a:r>
              <a:rPr lang="zh" sz="2100" dirty="0"/>
              <a:t>国家所有</a:t>
            </a:r>
          </a:p>
          <a:p>
            <a:pPr lvl="1" rtl="0"/>
            <a:r>
              <a:rPr lang="zh" sz="2100" dirty="0"/>
              <a:t>在南非水务领域中具有关键作用 </a:t>
            </a:r>
          </a:p>
          <a:p>
            <a:pPr lvl="1" rtl="0"/>
            <a:r>
              <a:rPr lang="zh" sz="2100" dirty="0"/>
              <a:t>向市政当局提供技术协助</a:t>
            </a:r>
          </a:p>
          <a:p>
            <a:pPr lvl="1" rtl="0"/>
            <a:r>
              <a:rPr lang="zh" sz="2100" dirty="0"/>
              <a:t>向水务与卫生部报告</a:t>
            </a:r>
          </a:p>
          <a:p>
            <a:pPr lvl="1" rtl="0"/>
            <a:r>
              <a:rPr lang="zh" sz="2100" dirty="0"/>
              <a:t>SA共有15家水资源委员会 </a:t>
            </a:r>
          </a:p>
          <a:p>
            <a:pPr lvl="1" rtl="0"/>
            <a:r>
              <a:rPr lang="zh" sz="2100" dirty="0"/>
              <a:t>最大的三家水资源委员会分别是兰德水资源委员会（Rand Water）、乌梅杰水资源委员会</a:t>
            </a:r>
            <a:endParaRPr lang="en-GB" altLang="zh" sz="2100" dirty="0"/>
          </a:p>
          <a:p>
            <a:pPr marL="457200" lvl="1" indent="0" rtl="0">
              <a:buNone/>
            </a:pPr>
            <a:r>
              <a:rPr lang="zh" sz="2100" dirty="0"/>
              <a:t>（Umgeni Water）、奥弗贝格水资源委员会（Overberg Water）</a:t>
            </a:r>
          </a:p>
          <a:p>
            <a:pPr lvl="1" rtl="0"/>
            <a:r>
              <a:rPr lang="zh" sz="2100" dirty="0"/>
              <a:t>为WSA提供水务服务</a:t>
            </a:r>
          </a:p>
          <a:p>
            <a:pPr rtl="0"/>
            <a:r>
              <a:rPr lang="zh" sz="2400" b="1" dirty="0"/>
              <a:t>水资源研究委员会（WRC）</a:t>
            </a:r>
            <a:endParaRPr lang="en-ZA" sz="2400" dirty="0"/>
          </a:p>
          <a:p>
            <a:pPr rtl="0"/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50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15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"/>
              <a:t>水务领域机构安排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AC6C5-EF19-42C8-BC9D-B6405E14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057275"/>
            <a:ext cx="870585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D1655-07C7-4F3B-9886-978CC47CF8A7}"/>
              </a:ext>
            </a:extLst>
          </p:cNvPr>
          <p:cNvSpPr txBox="1"/>
          <p:nvPr/>
        </p:nvSpPr>
        <p:spPr>
          <a:xfrm>
            <a:off x="5829300" y="1129935"/>
            <a:ext cx="82296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rtl="0"/>
            <a:r>
              <a:rPr lang="zh" sz="1400"/>
              <a:t>部长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53E88-4D45-41A8-8231-A5356A774543}"/>
              </a:ext>
            </a:extLst>
          </p:cNvPr>
          <p:cNvSpPr txBox="1"/>
          <p:nvPr/>
        </p:nvSpPr>
        <p:spPr>
          <a:xfrm>
            <a:off x="6607549" y="1900596"/>
            <a:ext cx="111756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rtl="0"/>
            <a:r>
              <a:rPr lang="zh" sz="1400" dirty="0"/>
              <a:t>Komati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zh" sz="1400" dirty="0"/>
              <a:t>流域水务局</a:t>
            </a:r>
            <a:endParaRPr lang="ru-RU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08A52-73A8-4D87-B9E2-7A56B91163C9}"/>
              </a:ext>
            </a:extLst>
          </p:cNvPr>
          <p:cNvSpPr txBox="1"/>
          <p:nvPr/>
        </p:nvSpPr>
        <p:spPr>
          <a:xfrm>
            <a:off x="5062258" y="2631908"/>
            <a:ext cx="11175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/>
              <a:t>Orange Sengque Commission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1B19C7-792C-424D-ACC5-82B309515F6A}"/>
              </a:ext>
            </a:extLst>
          </p:cNvPr>
          <p:cNvSpPr txBox="1"/>
          <p:nvPr/>
        </p:nvSpPr>
        <p:spPr>
          <a:xfrm>
            <a:off x="6618839" y="2739629"/>
            <a:ext cx="11175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/>
              <a:t>Limpo Commission</a:t>
            </a:r>
            <a:endParaRPr lang="ru-RU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80DCD4-59FB-4CF3-A2ED-9C7532CF3A1F}"/>
              </a:ext>
            </a:extLst>
          </p:cNvPr>
          <p:cNvSpPr txBox="1"/>
          <p:nvPr/>
        </p:nvSpPr>
        <p:spPr>
          <a:xfrm>
            <a:off x="5062258" y="1800493"/>
            <a:ext cx="11175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/>
              <a:t>Trans Caledon Tunnel Authority</a:t>
            </a:r>
            <a:endParaRPr lang="ru-RU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3984D3-0426-4F11-AD36-553B98CDF65A}"/>
              </a:ext>
            </a:extLst>
          </p:cNvPr>
          <p:cNvSpPr txBox="1"/>
          <p:nvPr/>
        </p:nvSpPr>
        <p:spPr>
          <a:xfrm>
            <a:off x="4775276" y="3780086"/>
            <a:ext cx="1269962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rtl="0"/>
            <a:r>
              <a:rPr lang="zh" sz="1400" dirty="0"/>
              <a:t>水资源研究委员会</a:t>
            </a:r>
            <a:endParaRPr lang="ru-RU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D507E9-AACA-412B-A776-50AD00539552}"/>
              </a:ext>
            </a:extLst>
          </p:cNvPr>
          <p:cNvSpPr txBox="1"/>
          <p:nvPr/>
        </p:nvSpPr>
        <p:spPr>
          <a:xfrm>
            <a:off x="3395047" y="2223760"/>
            <a:ext cx="7807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Inkomati Usuthu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548040-9577-4DD2-999A-4C1B8D945BA6}"/>
              </a:ext>
            </a:extLst>
          </p:cNvPr>
          <p:cNvSpPr txBox="1"/>
          <p:nvPr/>
        </p:nvSpPr>
        <p:spPr>
          <a:xfrm>
            <a:off x="3447940" y="2847352"/>
            <a:ext cx="10021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Pongola UMzimkhulu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B08182-E7C1-4957-B018-F47ECA95CF03}"/>
              </a:ext>
            </a:extLst>
          </p:cNvPr>
          <p:cNvSpPr txBox="1"/>
          <p:nvPr/>
        </p:nvSpPr>
        <p:spPr>
          <a:xfrm>
            <a:off x="3284333" y="3579762"/>
            <a:ext cx="10021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Olifants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2FB572-DC6A-4E07-A314-CD9E273E92BA}"/>
              </a:ext>
            </a:extLst>
          </p:cNvPr>
          <p:cNvSpPr txBox="1"/>
          <p:nvPr/>
        </p:nvSpPr>
        <p:spPr>
          <a:xfrm>
            <a:off x="3416732" y="3987910"/>
            <a:ext cx="10021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Tsitsikama Mzimvubu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84C8E-CBED-4723-AFD3-EF661187428E}"/>
              </a:ext>
            </a:extLst>
          </p:cNvPr>
          <p:cNvSpPr txBox="1"/>
          <p:nvPr/>
        </p:nvSpPr>
        <p:spPr>
          <a:xfrm>
            <a:off x="3395047" y="4690243"/>
            <a:ext cx="1269962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rtl="0"/>
            <a:r>
              <a:rPr lang="zh" sz="1400"/>
              <a:t>水务服务局</a:t>
            </a:r>
            <a:endParaRPr lang="ru-RU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2EB9C4-381C-42F4-A805-5F8E814C207B}"/>
              </a:ext>
            </a:extLst>
          </p:cNvPr>
          <p:cNvSpPr txBox="1"/>
          <p:nvPr/>
        </p:nvSpPr>
        <p:spPr>
          <a:xfrm>
            <a:off x="2515441" y="5343978"/>
            <a:ext cx="1269962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rtl="0"/>
            <a:r>
              <a:rPr lang="zh" sz="1400" dirty="0">
                <a:solidFill>
                  <a:schemeClr val="bg1"/>
                </a:solidFill>
              </a:rPr>
              <a:t>用水者协会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003ECB-62AA-41A0-A247-8EB636EFBD48}"/>
              </a:ext>
            </a:extLst>
          </p:cNvPr>
          <p:cNvSpPr txBox="1"/>
          <p:nvPr/>
        </p:nvSpPr>
        <p:spPr>
          <a:xfrm>
            <a:off x="2125084" y="2229351"/>
            <a:ext cx="7807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Breede Gouritz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86D47C-7D6A-42E9-98EE-6F25BDA168B2}"/>
              </a:ext>
            </a:extLst>
          </p:cNvPr>
          <p:cNvSpPr txBox="1"/>
          <p:nvPr/>
        </p:nvSpPr>
        <p:spPr>
          <a:xfrm>
            <a:off x="2135281" y="2837203"/>
            <a:ext cx="7807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Limpopo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A11392-F249-4E9C-94AD-67CC0EDC2D37}"/>
              </a:ext>
            </a:extLst>
          </p:cNvPr>
          <p:cNvSpPr txBox="1"/>
          <p:nvPr/>
        </p:nvSpPr>
        <p:spPr>
          <a:xfrm>
            <a:off x="1914639" y="3275495"/>
            <a:ext cx="7807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Berg Olifants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25329A-7258-4405-AF3D-A9798F2C1E73}"/>
              </a:ext>
            </a:extLst>
          </p:cNvPr>
          <p:cNvSpPr txBox="1"/>
          <p:nvPr/>
        </p:nvSpPr>
        <p:spPr>
          <a:xfrm>
            <a:off x="2125083" y="3887807"/>
            <a:ext cx="7807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Orange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465567-7366-4364-8780-EA91B4676423}"/>
              </a:ext>
            </a:extLst>
          </p:cNvPr>
          <p:cNvSpPr txBox="1"/>
          <p:nvPr/>
        </p:nvSpPr>
        <p:spPr>
          <a:xfrm>
            <a:off x="2125082" y="4390662"/>
            <a:ext cx="7807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Vaal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EEC3B0-A877-4A4F-B05B-BEAFC02C517D}"/>
              </a:ext>
            </a:extLst>
          </p:cNvPr>
          <p:cNvSpPr txBox="1"/>
          <p:nvPr/>
        </p:nvSpPr>
        <p:spPr>
          <a:xfrm>
            <a:off x="7709872" y="2070658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Amatola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1785CF-E958-4BA8-B482-377961FFAD22}"/>
              </a:ext>
            </a:extLst>
          </p:cNvPr>
          <p:cNvSpPr txBox="1"/>
          <p:nvPr/>
        </p:nvSpPr>
        <p:spPr>
          <a:xfrm>
            <a:off x="7717491" y="2601675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Lepelle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4A9D36-B119-47DB-858D-01E45B132C1A}"/>
              </a:ext>
            </a:extLst>
          </p:cNvPr>
          <p:cNvSpPr txBox="1"/>
          <p:nvPr/>
        </p:nvSpPr>
        <p:spPr>
          <a:xfrm>
            <a:off x="7687011" y="3111276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Mhiathuze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8D16E5-22C7-47C7-B056-BE514DBC5FF6}"/>
              </a:ext>
            </a:extLst>
          </p:cNvPr>
          <p:cNvSpPr txBox="1"/>
          <p:nvPr/>
        </p:nvSpPr>
        <p:spPr>
          <a:xfrm>
            <a:off x="7717492" y="3628801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Rand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220E4B-8161-421A-A693-60D505A88DA6}"/>
              </a:ext>
            </a:extLst>
          </p:cNvPr>
          <p:cNvSpPr txBox="1"/>
          <p:nvPr/>
        </p:nvSpPr>
        <p:spPr>
          <a:xfrm>
            <a:off x="8487112" y="4393680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Umgeni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8A48CB-41DD-4762-BADF-2FC7C850AB50}"/>
              </a:ext>
            </a:extLst>
          </p:cNvPr>
          <p:cNvSpPr txBox="1"/>
          <p:nvPr/>
        </p:nvSpPr>
        <p:spPr>
          <a:xfrm>
            <a:off x="9338984" y="2078278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Bloem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555292-6B8C-48A1-907C-A60FE196E3DA}"/>
              </a:ext>
            </a:extLst>
          </p:cNvPr>
          <p:cNvSpPr txBox="1"/>
          <p:nvPr/>
        </p:nvSpPr>
        <p:spPr>
          <a:xfrm>
            <a:off x="9292983" y="2600534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Magalies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5E387B-87A7-41CD-845D-145504C2E487}"/>
              </a:ext>
            </a:extLst>
          </p:cNvPr>
          <p:cNvSpPr txBox="1"/>
          <p:nvPr/>
        </p:nvSpPr>
        <p:spPr>
          <a:xfrm>
            <a:off x="9292983" y="3121010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Overberg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E18AE0-B190-40EA-8B52-FAD9467BF1CE}"/>
              </a:ext>
            </a:extLst>
          </p:cNvPr>
          <p:cNvSpPr txBox="1"/>
          <p:nvPr/>
        </p:nvSpPr>
        <p:spPr>
          <a:xfrm>
            <a:off x="9346603" y="3636421"/>
            <a:ext cx="11175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400">
                <a:solidFill>
                  <a:schemeClr val="bg1"/>
                </a:solidFill>
              </a:rPr>
              <a:t>Sedibeng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53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ZA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南非水务与卫生设施条例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3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南非水务与卫生设施条例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657616" y="1093025"/>
            <a:ext cx="9914351" cy="5083938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" sz="2000" b="1" spc="-50" dirty="0">
                <a:solidFill>
                  <a:prstClr val="black">
                    <a:lumMod val="85000"/>
                    <a:lumOff val="15000"/>
                  </a:prstClr>
                </a:solidFill>
              </a:rPr>
              <a:t>法规	</a:t>
            </a:r>
            <a:r>
              <a:rPr lang="zh" sz="2000" b="1" spc="-50" dirty="0">
                <a:solidFill>
                  <a:srgbClr val="FF0000"/>
                </a:solidFill>
              </a:rPr>
              <a:t>《国家水务服务法》（1997）</a:t>
            </a:r>
            <a:r>
              <a:rPr lang="en-US" sz="2000" b="1" spc="-50" dirty="0">
                <a:solidFill>
                  <a:srgbClr val="FF0000"/>
                </a:solidFill>
              </a:rPr>
              <a:t/>
            </a:r>
            <a:br>
              <a:rPr lang="en-US" sz="2000" b="1" spc="-50" dirty="0">
                <a:solidFill>
                  <a:srgbClr val="FF0000"/>
                </a:solidFill>
              </a:rPr>
            </a:br>
            <a:r>
              <a:rPr lang="zh" sz="2000" b="1" spc="-50" dirty="0"/>
              <a:t>政策</a:t>
            </a:r>
            <a:r>
              <a:rPr lang="zh" sz="2000" spc="-50" dirty="0"/>
              <a:t>	《供水和卫生状况白皮书》（1994）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spc="-50" dirty="0"/>
              <a:t>              《南非国家水务政策白皮书》（1997）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spc="-50" dirty="0"/>
              <a:t>              《家庭基本卫生状况白皮书》（2001）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b="1" spc="-50" dirty="0"/>
              <a:t>战略</a:t>
            </a:r>
            <a:r>
              <a:rPr lang="zh" sz="2000" spc="-50" dirty="0"/>
              <a:t>	</a:t>
            </a:r>
            <a:r>
              <a:rPr lang="zh" sz="2000" b="1" spc="-50" dirty="0">
                <a:solidFill>
                  <a:srgbClr val="FF0000"/>
                </a:solidFill>
              </a:rPr>
              <a:t>《国家水务与卫生总体规划》（2018年）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spc="-50" dirty="0"/>
              <a:t>              《国家卫生政策框架》（2016）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spc="-50" dirty="0"/>
              <a:t>              《水务服务监管战略》				</a:t>
            </a:r>
            <a:r>
              <a:rPr lang="en-US" sz="2000" b="1" spc="-5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spc="-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" sz="2000" b="1" spc="-50" dirty="0"/>
              <a:t>认证 </a:t>
            </a:r>
            <a:r>
              <a:rPr lang="zh" sz="2000" spc="-50" dirty="0"/>
              <a:t>	绿滴（2008）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spc="-50" dirty="0"/>
              <a:t>	蓝滴（2008）</a:t>
            </a:r>
            <a:r>
              <a:rPr lang="en-US" sz="2000" b="1" spc="-50" dirty="0"/>
              <a:t/>
            </a:r>
            <a:br>
              <a:rPr lang="en-US" sz="2000" b="1" spc="-50" dirty="0"/>
            </a:br>
            <a:r>
              <a:rPr lang="zh" sz="2000" b="1" spc="-50" dirty="0"/>
              <a:t>标准  	</a:t>
            </a:r>
            <a:r>
              <a:rPr lang="zh" sz="2000" b="1" spc="-50" dirty="0">
                <a:solidFill>
                  <a:srgbClr val="FF0000"/>
                </a:solidFill>
              </a:rPr>
              <a:t>BS/ISO 30500（2018）</a:t>
            </a:r>
            <a:r>
              <a:rPr lang="en-US" sz="2000" spc="-50" dirty="0"/>
              <a:t/>
            </a:r>
            <a:br>
              <a:rPr lang="en-US" sz="2000" spc="-50" dirty="0"/>
            </a:br>
            <a:r>
              <a:rPr lang="zh" sz="2000" spc="-50" dirty="0"/>
              <a:t>	ISO 24521（2016）</a:t>
            </a: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89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5400000">
            <a:off x="3730485" y="-503096"/>
            <a:ext cx="5083175" cy="8276942"/>
          </a:xfrm>
          <a:prstGeom prst="round2SameRect">
            <a:avLst>
              <a:gd name="adj1" fmla="val 45343"/>
              <a:gd name="adj2" fmla="val 0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18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南非卫生事业发展历程：概述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93371"/>
              </p:ext>
            </p:extLst>
          </p:nvPr>
        </p:nvGraphicFramePr>
        <p:xfrm>
          <a:off x="2133601" y="1296444"/>
          <a:ext cx="7830854" cy="48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 Same Side Corner Rectangle 5"/>
          <p:cNvSpPr/>
          <p:nvPr/>
        </p:nvSpPr>
        <p:spPr>
          <a:xfrm rot="5400000">
            <a:off x="-1189040" y="2987674"/>
            <a:ext cx="5083175" cy="1295403"/>
          </a:xfrm>
          <a:prstGeom prst="round2SameRect">
            <a:avLst>
              <a:gd name="adj1" fmla="val 45343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4846" y="1214438"/>
            <a:ext cx="129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b="1"/>
              <a:t>1994年以前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845" y="1753890"/>
            <a:ext cx="1345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b="1" dirty="0"/>
              <a:t>水务相关规定仅限于 </a:t>
            </a:r>
          </a:p>
          <a:p>
            <a:pPr rtl="0"/>
            <a:r>
              <a:rPr lang="zh" b="1" dirty="0"/>
              <a:t>《水务法》（1956）</a:t>
            </a:r>
          </a:p>
          <a:p>
            <a:pPr rtl="0"/>
            <a:endParaRPr lang="en-US" b="1" dirty="0"/>
          </a:p>
          <a:p>
            <a:pPr rtl="0"/>
            <a:r>
              <a:rPr lang="zh" b="1" dirty="0"/>
              <a:t>没有关于水务服务和卫生处理的立法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1" y="1214438"/>
            <a:ext cx="332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b="1"/>
              <a:t>1994年之后</a:t>
            </a:r>
          </a:p>
        </p:txBody>
      </p:sp>
      <p:sp>
        <p:nvSpPr>
          <p:cNvPr id="11" name="Oval 10"/>
          <p:cNvSpPr/>
          <p:nvPr/>
        </p:nvSpPr>
        <p:spPr>
          <a:xfrm>
            <a:off x="8355011" y="2210648"/>
            <a:ext cx="700088" cy="685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055099" y="3566793"/>
            <a:ext cx="2451676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rtl="0"/>
            <a:r>
              <a:rPr lang="zh" b="1" spc="-50" dirty="0">
                <a:latin typeface="Arial" panose="020B0604020202020204" pitchFamily="34" charset="0"/>
                <a:cs typeface="Arial" panose="020B0604020202020204" pitchFamily="34" charset="0"/>
              </a:rPr>
              <a:t>《国家水务与卫生总体规划》以及SANS/ISO:30500标准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7781" y="397701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400" b="1" dirty="0"/>
              <a:t>2001年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9564" y="356679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400" b="1"/>
              <a:t>2008年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93091" y="4594509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400" b="1"/>
              <a:t>1997年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6833" y="5123145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400" b="1"/>
              <a:t>1994年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24635" y="3234142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400" b="1"/>
              <a:t>2016年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472639" y="2960294"/>
            <a:ext cx="116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400" b="1"/>
              <a:t>2018年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11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19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南非法规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 fontAlgn="t"/>
            <a:r>
              <a:rPr lang="zh" b="1" dirty="0"/>
              <a:t>1994年《新南非》</a:t>
            </a:r>
          </a:p>
          <a:p>
            <a:pPr rtl="0" fontAlgn="t"/>
            <a:r>
              <a:rPr lang="zh" b="1" dirty="0"/>
              <a:t>1994年</a:t>
            </a:r>
            <a:r>
              <a:rPr lang="zh" dirty="0"/>
              <a:t>《供水与卫生政策白皮书》		</a:t>
            </a:r>
          </a:p>
          <a:p>
            <a:pPr rtl="0" fontAlgn="t"/>
            <a:r>
              <a:rPr lang="zh" b="1" dirty="0"/>
              <a:t>1996年《</a:t>
            </a:r>
            <a:r>
              <a:rPr lang="zh" b="1" dirty="0">
                <a:solidFill>
                  <a:srgbClr val="C00000"/>
                </a:solidFill>
              </a:rPr>
              <a:t>南非共和国宪法</a:t>
            </a:r>
            <a:r>
              <a:rPr lang="zh" b="1" dirty="0"/>
              <a:t>》</a:t>
            </a:r>
          </a:p>
          <a:p>
            <a:pPr lvl="1" rtl="0" fontAlgn="t"/>
            <a:r>
              <a:rPr lang="zh" b="1" dirty="0"/>
              <a:t>第24节：</a:t>
            </a:r>
            <a:r>
              <a:rPr lang="zh" b="1" i="1" dirty="0"/>
              <a:t>“每个人都有权享有不损害其健康或福祉的环境”</a:t>
            </a:r>
          </a:p>
          <a:p>
            <a:pPr rtl="0" fontAlgn="t"/>
            <a:r>
              <a:rPr lang="zh" b="1" dirty="0"/>
              <a:t>1996《国家卫生政策框架》 </a:t>
            </a:r>
            <a:r>
              <a:rPr lang="zh" dirty="0"/>
              <a:t>	</a:t>
            </a:r>
          </a:p>
          <a:p>
            <a:pPr rtl="0" fontAlgn="t"/>
            <a:r>
              <a:rPr lang="zh" b="1" dirty="0"/>
              <a:t>1997年</a:t>
            </a:r>
            <a:r>
              <a:rPr lang="zh" b="1" dirty="0">
                <a:solidFill>
                  <a:srgbClr val="C00000"/>
                </a:solidFill>
              </a:rPr>
              <a:t>《水务服务法》108 </a:t>
            </a:r>
            <a:r>
              <a:rPr lang="zh" dirty="0"/>
              <a:t>		</a:t>
            </a:r>
          </a:p>
          <a:p>
            <a:pPr rtl="0" fontAlgn="t"/>
            <a:r>
              <a:rPr lang="zh" b="1" dirty="0"/>
              <a:t>1998年第36号《国家水务法》 </a:t>
            </a:r>
            <a:r>
              <a:rPr lang="zh" dirty="0"/>
              <a:t>	</a:t>
            </a:r>
            <a:r>
              <a:rPr lang="zh" sz="2800" dirty="0"/>
              <a:t>	</a:t>
            </a:r>
          </a:p>
          <a:p>
            <a:pPr rtl="0" fontAlgn="t"/>
            <a:r>
              <a:rPr lang="zh" b="1" dirty="0"/>
              <a:t>2000年</a:t>
            </a:r>
            <a:r>
              <a:rPr lang="zh" dirty="0"/>
              <a:t>第32号《市政系统法》</a:t>
            </a:r>
          </a:p>
          <a:p>
            <a:pPr rtl="0" fontAlgn="t"/>
            <a:r>
              <a:rPr lang="zh" b="1" dirty="0"/>
              <a:t>2000年《免费基本服务》（FBS）政策 </a:t>
            </a:r>
          </a:p>
          <a:p>
            <a:pPr lvl="2" rtl="0" fontAlgn="t"/>
            <a:r>
              <a:rPr lang="zh" sz="2400" dirty="0"/>
              <a:t>为穷人提供免费的基本服务，包括供水、卫生、</a:t>
            </a:r>
            <a:r>
              <a:rPr lang="en-GB" altLang="zh" sz="2400" dirty="0"/>
              <a:t/>
            </a:r>
            <a:br>
              <a:rPr lang="en-GB" altLang="zh" sz="2400" dirty="0"/>
            </a:br>
            <a:r>
              <a:rPr lang="zh" sz="2400" dirty="0"/>
              <a:t>垃圾处理和电力</a:t>
            </a:r>
            <a:endParaRPr lang="en-ZA" sz="2400" dirty="0"/>
          </a:p>
          <a:p>
            <a:pPr rtl="0" fontAlgn="t"/>
            <a:r>
              <a:rPr lang="zh" b="1" dirty="0"/>
              <a:t>2001年</a:t>
            </a:r>
            <a:r>
              <a:rPr lang="zh" dirty="0"/>
              <a:t>《家庭基本卫生状况白皮书》 </a:t>
            </a:r>
          </a:p>
          <a:p>
            <a:pPr rtl="0" fontAlgn="t"/>
            <a:endParaRPr lang="en-ZA" dirty="0"/>
          </a:p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3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缩略语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02448"/>
            <a:ext cx="9572345" cy="4352309"/>
          </a:xfrm>
        </p:spPr>
        <p:txBody>
          <a:bodyPr rtlCol="0"/>
          <a:lstStyle/>
          <a:p>
            <a:pPr marL="0" indent="0" rtl="0">
              <a:buNone/>
            </a:pPr>
            <a:r>
              <a:rPr lang="zh" b="1"/>
              <a:t>ISO</a:t>
            </a:r>
            <a:r>
              <a:rPr lang="zh"/>
              <a:t>		国际标准化组织 </a:t>
            </a:r>
          </a:p>
          <a:p>
            <a:pPr marL="0" indent="0" rtl="0">
              <a:buNone/>
            </a:pPr>
            <a:r>
              <a:rPr lang="zh" b="1"/>
              <a:t>SA</a:t>
            </a:r>
            <a:r>
              <a:rPr lang="zh"/>
              <a:t>		南非 </a:t>
            </a:r>
          </a:p>
          <a:p>
            <a:pPr marL="0" indent="0" rtl="0">
              <a:buNone/>
            </a:pPr>
            <a:r>
              <a:rPr lang="zh" b="1"/>
              <a:t>WSA	</a:t>
            </a:r>
            <a:r>
              <a:rPr lang="zh"/>
              <a:t>	《水务服务法》 </a:t>
            </a:r>
          </a:p>
          <a:p>
            <a:pPr marL="0" indent="0" rtl="0">
              <a:buNone/>
            </a:pPr>
            <a:r>
              <a:rPr lang="zh" b="1"/>
              <a:t>WPSS	</a:t>
            </a:r>
            <a:r>
              <a:rPr lang="zh"/>
              <a:t>	《供水和卫生状况白皮书》</a:t>
            </a:r>
          </a:p>
          <a:p>
            <a:pPr marL="0" indent="0" rtl="0">
              <a:buNone/>
            </a:pPr>
            <a:r>
              <a:rPr lang="zh" b="1"/>
              <a:t>SDG</a:t>
            </a:r>
            <a:r>
              <a:rPr lang="zh"/>
              <a:t>		可持续发展目标 </a:t>
            </a:r>
          </a:p>
          <a:p>
            <a:pPr marL="0" indent="0" rtl="0">
              <a:buNone/>
            </a:pPr>
            <a:r>
              <a:rPr lang="zh" b="1"/>
              <a:t>WASH</a:t>
            </a:r>
            <a:r>
              <a:rPr lang="zh"/>
              <a:t>	水资源、卫生设施和卫生习惯 </a:t>
            </a:r>
          </a:p>
          <a:p>
            <a:pPr marL="0" indent="0" rtl="0">
              <a:buNone/>
            </a:pPr>
            <a:r>
              <a:rPr lang="zh" b="1"/>
              <a:t>COGTA</a:t>
            </a:r>
            <a:r>
              <a:rPr lang="zh"/>
              <a:t>	合作治理和传统事务部</a:t>
            </a:r>
          </a:p>
          <a:p>
            <a:pPr marL="0" indent="0" rtl="0">
              <a:buNone/>
            </a:pPr>
            <a:r>
              <a:rPr lang="zh" b="1"/>
              <a:t>SALGA</a:t>
            </a:r>
            <a:r>
              <a:rPr lang="zh"/>
              <a:t>	SA地方政府协会</a:t>
            </a:r>
          </a:p>
          <a:p>
            <a:pPr marL="0" indent="0" rtl="0">
              <a:buNone/>
            </a:pPr>
            <a:r>
              <a:rPr lang="zh" b="1"/>
              <a:t>CBO</a:t>
            </a:r>
            <a:r>
              <a:rPr lang="zh"/>
              <a:t>		社区组织 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65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20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 fontAlgn="t"/>
            <a:r>
              <a:rPr lang="zh" b="1"/>
              <a:t>2001年</a:t>
            </a:r>
            <a:r>
              <a:rPr lang="zh"/>
              <a:t>《免费基本用水（FBW）实施策略》</a:t>
            </a:r>
            <a:endParaRPr lang="en-ZA" dirty="0"/>
          </a:p>
          <a:p>
            <a:pPr rtl="0" fontAlgn="t"/>
            <a:r>
              <a:rPr lang="zh" b="1"/>
              <a:t>2001年</a:t>
            </a:r>
            <a:r>
              <a:rPr lang="zh"/>
              <a:t>《强制性国家标准》（节水） </a:t>
            </a:r>
            <a:endParaRPr lang="en-ZA" dirty="0"/>
          </a:p>
          <a:p>
            <a:pPr rtl="0" fontAlgn="t"/>
            <a:r>
              <a:rPr lang="zh" b="1"/>
              <a:t>2001年</a:t>
            </a:r>
            <a:r>
              <a:rPr lang="zh"/>
              <a:t>《规范和标准》（水费）</a:t>
            </a:r>
            <a:endParaRPr lang="en-ZA" dirty="0"/>
          </a:p>
          <a:p>
            <a:pPr rtl="0" fontAlgn="t"/>
            <a:r>
              <a:rPr lang="zh" b="1"/>
              <a:t>2002年</a:t>
            </a:r>
            <a:r>
              <a:rPr lang="zh"/>
              <a:t>《卫生处理技术方案》</a:t>
            </a:r>
            <a:endParaRPr lang="en-ZA" dirty="0"/>
          </a:p>
          <a:p>
            <a:pPr rtl="0" fontAlgn="t"/>
            <a:r>
              <a:rPr lang="zh" b="1"/>
              <a:t>2003年</a:t>
            </a:r>
            <a:r>
              <a:rPr lang="zh" b="1">
                <a:solidFill>
                  <a:srgbClr val="C00000"/>
                </a:solidFill>
              </a:rPr>
              <a:t>《水资源服务战略框架》</a:t>
            </a:r>
          </a:p>
          <a:p>
            <a:pPr lvl="2" rtl="0" fontAlgn="t"/>
            <a:r>
              <a:rPr lang="zh" sz="2200" b="1" i="1"/>
              <a:t>水代表生命，卫生设施代表尊严</a:t>
            </a:r>
            <a:endParaRPr lang="en-ZA" sz="2200" b="1" i="1" dirty="0"/>
          </a:p>
          <a:p>
            <a:pPr rtl="0" fontAlgn="t"/>
            <a:r>
              <a:rPr lang="zh" b="1"/>
              <a:t>2003年</a:t>
            </a:r>
            <a:r>
              <a:rPr lang="zh"/>
              <a:t>《现场环境卫生对地下水	潜在污染的管理方案》</a:t>
            </a:r>
          </a:p>
          <a:p>
            <a:pPr rtl="0" fontAlgn="t"/>
            <a:r>
              <a:rPr lang="zh" b="1"/>
              <a:t>2004年《国家水资源战略》 </a:t>
            </a:r>
            <a:r>
              <a:rPr lang="zh"/>
              <a:t>	</a:t>
            </a:r>
          </a:p>
          <a:p>
            <a:pPr rtl="0" fontAlgn="t"/>
            <a:r>
              <a:rPr lang="zh" b="1"/>
              <a:t>2005年</a:t>
            </a:r>
            <a:r>
              <a:rPr lang="zh" b="1">
                <a:solidFill>
                  <a:srgbClr val="C00000"/>
                </a:solidFill>
              </a:rPr>
              <a:t>《国家卫生战略》 </a:t>
            </a:r>
            <a:endParaRPr lang="en-GB" dirty="0"/>
          </a:p>
          <a:p>
            <a:pPr rtl="0" fontAlgn="t"/>
            <a:r>
              <a:rPr lang="zh" b="1"/>
              <a:t>2005年</a:t>
            </a:r>
            <a:r>
              <a:rPr lang="zh"/>
              <a:t>《国家卫生健康教育战略》</a:t>
            </a:r>
            <a:endParaRPr lang="en-ZA" dirty="0"/>
          </a:p>
          <a:p>
            <a:pPr rtl="0" fontAlgn="t"/>
            <a:r>
              <a:rPr lang="zh" b="1"/>
              <a:t>2005年</a:t>
            </a:r>
            <a:r>
              <a:rPr lang="zh"/>
              <a:t>《市公私合营条例》</a:t>
            </a:r>
            <a:endParaRPr lang="en-ZA" dirty="0"/>
          </a:p>
          <a:p>
            <a:pPr rtl="0" fontAlgn="t"/>
            <a:r>
              <a:rPr lang="zh" b="1"/>
              <a:t>2007年</a:t>
            </a:r>
            <a:r>
              <a:rPr lang="zh"/>
              <a:t>《家庭卫生项目成本核算指南》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21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 fontAlgn="t"/>
            <a:r>
              <a:rPr lang="zh" b="1"/>
              <a:t>2007年</a:t>
            </a:r>
            <a:r>
              <a:rPr lang="zh"/>
              <a:t>《非正规住宅区域卫生服务战略》</a:t>
            </a:r>
            <a:endParaRPr lang="en-ZA" b="1" dirty="0"/>
          </a:p>
          <a:p>
            <a:pPr rtl="0" fontAlgn="t"/>
            <a:r>
              <a:rPr lang="zh" b="1"/>
              <a:t>2008年</a:t>
            </a:r>
            <a:r>
              <a:rPr lang="zh"/>
              <a:t>《国家水务服务监管战略》</a:t>
            </a:r>
            <a:endParaRPr lang="en-ZA" dirty="0"/>
          </a:p>
          <a:p>
            <a:pPr rtl="0" fontAlgn="t"/>
            <a:r>
              <a:rPr lang="zh" b="1"/>
              <a:t>2009年</a:t>
            </a:r>
            <a:r>
              <a:rPr lang="zh" b="1">
                <a:solidFill>
                  <a:srgbClr val="C00000"/>
                </a:solidFill>
              </a:rPr>
              <a:t>《免费基本卫生设施（FBSan）实施战略》	 </a:t>
            </a:r>
            <a:endParaRPr lang="en-GB" dirty="0">
              <a:solidFill>
                <a:srgbClr val="C00000"/>
              </a:solidFill>
            </a:endParaRPr>
          </a:p>
          <a:p>
            <a:pPr lvl="1" rtl="0" fontAlgn="t"/>
            <a:r>
              <a:rPr lang="zh" sz="2200" b="1" i="1"/>
              <a:t>“到2014年为所有公民提供免费的基本卫生设施”</a:t>
            </a:r>
          </a:p>
          <a:p>
            <a:pPr rtl="0" fontAlgn="t"/>
            <a:r>
              <a:rPr lang="zh"/>
              <a:t>《家庭基本卫生状况白皮书》</a:t>
            </a:r>
            <a:r>
              <a:rPr lang="zh" b="1"/>
              <a:t>2011年</a:t>
            </a:r>
            <a:r>
              <a:rPr lang="zh"/>
              <a:t>修订版</a:t>
            </a:r>
            <a:endParaRPr lang="en-ZA" dirty="0"/>
          </a:p>
          <a:p>
            <a:pPr rtl="0" fontAlgn="t"/>
            <a:r>
              <a:rPr lang="zh" b="1"/>
              <a:t>2013年</a:t>
            </a:r>
            <a:r>
              <a:rPr lang="zh"/>
              <a:t>《国家发展计划》（NDP）</a:t>
            </a:r>
            <a:endParaRPr lang="en-ZA" dirty="0"/>
          </a:p>
          <a:p>
            <a:pPr rtl="0" fontAlgn="t"/>
            <a:r>
              <a:rPr lang="zh" b="1"/>
              <a:t>2013年</a:t>
            </a:r>
            <a:r>
              <a:rPr lang="zh"/>
              <a:t>《</a:t>
            </a:r>
            <a:r>
              <a:rPr lang="zh" b="1">
                <a:solidFill>
                  <a:srgbClr val="FF0000"/>
                </a:solidFill>
              </a:rPr>
              <a:t>国家水资源战略</a:t>
            </a:r>
            <a:r>
              <a:rPr lang="zh"/>
              <a:t>》</a:t>
            </a:r>
            <a:r>
              <a:rPr lang="zh" b="1"/>
              <a:t>（2004年更新）</a:t>
            </a:r>
            <a:endParaRPr lang="en-ZA" b="1" dirty="0"/>
          </a:p>
          <a:p>
            <a:pPr rtl="0"/>
            <a:r>
              <a:rPr lang="zh" b="1" spc="-50"/>
              <a:t>2016年</a:t>
            </a:r>
            <a:r>
              <a:rPr lang="zh" spc="-50"/>
              <a:t>《国家卫生政策框架》 </a:t>
            </a:r>
          </a:p>
          <a:p>
            <a:pPr rtl="0"/>
            <a:r>
              <a:rPr lang="zh" b="1" spc="-50">
                <a:solidFill>
                  <a:srgbClr val="FF0000"/>
                </a:solidFill>
              </a:rPr>
              <a:t>2018年《国家水务与卫生处理总体规划》</a:t>
            </a:r>
          </a:p>
          <a:p>
            <a:pPr rtl="0"/>
            <a:r>
              <a:rPr lang="zh" b="1" spc="-50">
                <a:solidFill>
                  <a:srgbClr val="FF0000"/>
                </a:solidFill>
              </a:rPr>
              <a:t>2018 BS/ISO 30500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0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07738"/>
          </a:xfrm>
        </p:spPr>
        <p:txBody>
          <a:bodyPr rtlCol="0"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endParaRPr lang="en-GB" altLang="zh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 dirty="0"/>
              <a:t>国家优先事项是根据《南非工业政策行动计划》（IPAP）和《国家发展计划》（NDP）制定创新的卫生解决方案标准*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 dirty="0">
                <a:solidFill>
                  <a:srgbClr val="FF0000"/>
                </a:solidFill>
              </a:rPr>
              <a:t>《水务与卫生处理总体规划》中包括无下水道卫生系统</a:t>
            </a:r>
          </a:p>
          <a:p>
            <a:pPr marL="457200" indent="-457200" algn="just" rtl="0"/>
            <a:r>
              <a:rPr lang="zh" dirty="0"/>
              <a:t>2014年，Michael Komape在一个坑厕中溺水身亡。之后，前公共保护办公室（Public Protector）强调，迫切需要解决卫生处理设施不足问题。此外，最近的《中期预算政策说明》也重点关注了这一问题  </a:t>
            </a:r>
            <a:endParaRPr lang="en-GB" dirty="0"/>
          </a:p>
          <a:p>
            <a:pPr marL="0" indent="0" algn="just" rtl="0">
              <a:buNone/>
            </a:pPr>
            <a:endParaRPr lang="en-ZA" dirty="0"/>
          </a:p>
          <a:p>
            <a:pPr marL="0" indent="0" algn="just" rtl="0">
              <a:buNone/>
            </a:pPr>
            <a:endParaRPr lang="en-ZA" dirty="0"/>
          </a:p>
          <a:p>
            <a:pPr marL="0" indent="0" algn="just" rtl="0">
              <a:buNone/>
            </a:pPr>
            <a:r>
              <a:rPr lang="zh" dirty="0"/>
              <a:t>*</a:t>
            </a:r>
            <a:r>
              <a:rPr lang="zh" sz="1000" dirty="0"/>
              <a:t>SABS第1卷/第1期/2018年10月</a:t>
            </a:r>
            <a:endParaRPr lang="en-GB" sz="1000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313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709738"/>
            <a:ext cx="9572345" cy="2852737"/>
          </a:xfrm>
        </p:spPr>
        <p:txBody>
          <a:bodyPr rtlCol="0">
            <a:normAutofit/>
          </a:bodyPr>
          <a:lstStyle/>
          <a:p>
            <a:pPr algn="ctr" rtl="0"/>
            <a:r>
              <a:rPr lang="zh" sz="5400" b="1">
                <a:latin typeface="Arial" panose="020B0604020202020204" pitchFamily="34" charset="0"/>
                <a:cs typeface="Arial" panose="020B0604020202020204" pitchFamily="34" charset="0"/>
              </a:rPr>
              <a:t>《水务服务法》（1997）</a:t>
            </a: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44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WSA-1997的背景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34" y="1093025"/>
            <a:ext cx="9840611" cy="5083938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endParaRPr lang="en-GB" altLang="zh" b="1" dirty="0"/>
          </a:p>
          <a:p>
            <a:pPr rtl="0"/>
            <a:r>
              <a:rPr lang="zh" b="1" dirty="0"/>
              <a:t>《水务服务法》（1997年第108号法案） </a:t>
            </a:r>
          </a:p>
          <a:p>
            <a:pPr lvl="1" rtl="0"/>
            <a:r>
              <a:rPr lang="zh" sz="2400" dirty="0"/>
              <a:t>主要目标 − 让人民有权获得必要的基本供水和卫生设施，以确保水资源充足，环境不会损害人类健康和福祉</a:t>
            </a:r>
          </a:p>
          <a:p>
            <a:pPr lvl="1" rtl="0"/>
            <a:r>
              <a:rPr lang="zh" sz="2400" dirty="0"/>
              <a:t>确立了水务服务的机构安排</a:t>
            </a:r>
          </a:p>
          <a:p>
            <a:pPr lvl="1" rtl="0"/>
            <a:r>
              <a:rPr lang="zh" sz="2400" dirty="0"/>
              <a:t>明确了各机构的职责</a:t>
            </a:r>
          </a:p>
          <a:p>
            <a:pPr lvl="1" rtl="0"/>
            <a:r>
              <a:rPr lang="zh" sz="2400" dirty="0"/>
              <a:t>确立了“</a:t>
            </a:r>
            <a:r>
              <a:rPr lang="zh" sz="2400" i="1" dirty="0"/>
              <a:t>基本卫生权</a:t>
            </a:r>
            <a:r>
              <a:rPr lang="zh" sz="2400" dirty="0"/>
              <a:t>”</a:t>
            </a:r>
            <a:endParaRPr lang="en-ZA" sz="2400" dirty="0"/>
          </a:p>
          <a:p>
            <a:pPr rtl="0"/>
            <a:endParaRPr lang="en-GB" sz="2800" dirty="0"/>
          </a:p>
          <a:p>
            <a:pPr rtl="0">
              <a:buFont typeface="Wingdings" panose="05000000000000000000" pitchFamily="2" charset="2"/>
              <a:buChar char="§"/>
            </a:pPr>
            <a:endParaRPr lang="en-Z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317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获得基本供水和基本卫生设施的权利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1408711"/>
            <a:ext cx="9572345" cy="5083938"/>
          </a:xfrm>
        </p:spPr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endParaRPr lang="en-GB" altLang="zh" sz="2800" b="1" i="1" dirty="0">
              <a:solidFill>
                <a:srgbClr val="FF0000"/>
              </a:solidFill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zh" sz="2800" b="1" i="1" dirty="0">
                <a:solidFill>
                  <a:srgbClr val="FF0000"/>
                </a:solidFill>
              </a:rPr>
              <a:t>“人人有权获得基本供水和基本卫生设施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zh" sz="2800" b="1" i="1" dirty="0">
                <a:solidFill>
                  <a:srgbClr val="FF0000"/>
                </a:solidFill>
              </a:rPr>
              <a:t>各水务机构必须采取合理措施来实现这些权利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zh" sz="2800" b="1" i="1" dirty="0">
                <a:solidFill>
                  <a:srgbClr val="FF0000"/>
                </a:solidFill>
              </a:rPr>
              <a:t>各水务服务机构必须在其水务发展计划中规定实现这些权利的措施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zh" sz="2800" b="1" i="1" dirty="0">
                <a:solidFill>
                  <a:srgbClr val="FF0000"/>
                </a:solidFill>
              </a:rPr>
              <a:t>本节所述权利受本法所载限制的约束。”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14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2" y="1981204"/>
            <a:ext cx="10515600" cy="2852737"/>
          </a:xfrm>
        </p:spPr>
        <p:txBody>
          <a:bodyPr rtlCol="0">
            <a:normAutofit/>
          </a:bodyPr>
          <a:lstStyle/>
          <a:p>
            <a:pPr algn="ctr" rtl="0"/>
            <a:r>
              <a:rPr lang="zh" sz="5400" b="1">
                <a:latin typeface="Arial" panose="020B0604020202020204" pitchFamily="34" charset="0"/>
                <a:cs typeface="Arial" panose="020B0604020202020204" pitchFamily="34" charset="0"/>
              </a:rPr>
              <a:t>《国家卫生政策框架》（2016）</a:t>
            </a:r>
            <a:r>
              <a:rPr lang="en-US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18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《国家卫生政策框架》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" b="1"/>
              <a:t>《国家卫生政策框架》的构想 </a:t>
            </a:r>
          </a:p>
          <a:p>
            <a:pPr marL="0" indent="0" rtl="0">
              <a:buNone/>
            </a:pPr>
            <a:r>
              <a:rPr lang="zh" sz="2000" b="1" i="1">
                <a:solidFill>
                  <a:srgbClr val="FF0000"/>
                </a:solidFill>
              </a:rPr>
              <a:t>南非的卫生服务为公共卫生做出重要贡献，人人享有卫生、公平、可持续和高效的卫生服务</a:t>
            </a:r>
          </a:p>
          <a:p>
            <a:pPr marL="0" indent="0" rtl="0">
              <a:buNone/>
            </a:pPr>
            <a:r>
              <a:rPr lang="zh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2016年</a:t>
            </a:r>
            <a:r>
              <a:rPr lang="zh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e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国家卫生政策</a:t>
            </a:r>
            <a:r>
              <a:rPr lang="e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的重点是确保和加强以下几点</a:t>
            </a:r>
            <a:r>
              <a:rPr lang="e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综合卫生服务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卫生服务机构安排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参与卫生服务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提供卫生服务的能力和资源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财务效益和高效的卫生服务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国家提供可持续的卫生服务</a:t>
            </a:r>
          </a:p>
          <a:p>
            <a:pPr rtl="0"/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卫生服务法规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8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28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GB" altLang="zh" b="1" u="sng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zh" b="1" u="sng" dirty="0">
                <a:solidFill>
                  <a:srgbClr val="FF0000"/>
                </a:solidFill>
              </a:rPr>
              <a:t>提供卫生服务不仅仅包括提供冲洗设施</a:t>
            </a:r>
            <a:endParaRPr lang="en-GB" altLang="zh" b="1" u="sng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zh" b="1" u="sng" dirty="0">
              <a:solidFill>
                <a:srgbClr val="FF0000"/>
              </a:solidFill>
            </a:endParaRPr>
          </a:p>
          <a:p>
            <a:pPr algn="just" rtl="0"/>
            <a:r>
              <a:rPr lang="zh" sz="2000" dirty="0"/>
              <a:t>“</a:t>
            </a:r>
            <a:r>
              <a:rPr lang="zh" sz="2000" i="1" dirty="0"/>
              <a:t>我们必须引进新技术，认识到水是一种稀缺资源，所以，解决方案要做到能通过替代方法处理废水。提供卫生服务不仅仅包括提供冲洗设施……首先，我们必须通过监管和许可要求对房地产开发行业进行引导，投资开发不太依赖卫生用水的房地产，以确保为低收入、中等收入和高收入地区</a:t>
            </a:r>
            <a:r>
              <a:rPr lang="zh" sz="2000" dirty="0"/>
              <a:t>引入替代解决方案”（前水资源与卫生部长Nomvula Mokonyane女士，2016年）</a:t>
            </a:r>
            <a:endParaRPr lang="en-GB" altLang="zh" sz="2000" dirty="0"/>
          </a:p>
          <a:p>
            <a:pPr algn="just" rtl="0"/>
            <a:endParaRPr lang="zh" sz="2000" dirty="0"/>
          </a:p>
          <a:p>
            <a:pPr rtl="0"/>
            <a:r>
              <a:rPr lang="zh" sz="2000" dirty="0"/>
              <a:t>卫生设施是一项基本必需品，有助于提高人的尊严和维持生活品质，这是在消除贫穷、饥饿、儿童死亡、两性不平等和赋权斗争中取得成功的必要先决条件。</a:t>
            </a:r>
          </a:p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25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4354" y="1981204"/>
            <a:ext cx="10515600" cy="2852737"/>
          </a:xfrm>
        </p:spPr>
        <p:txBody>
          <a:bodyPr rtlCol="0">
            <a:normAutofit/>
          </a:bodyPr>
          <a:lstStyle/>
          <a:p>
            <a:pPr algn="ctr" rtl="0"/>
            <a:r>
              <a:rPr lang="zh" sz="5400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《国家水务与卫生总体规划》（2018年）</a:t>
            </a:r>
            <a:r>
              <a:rPr lang="en-US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9463" y="4443901"/>
            <a:ext cx="633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3200" b="1">
                <a:solidFill>
                  <a:srgbClr val="FF0000"/>
                </a:solidFill>
              </a:rPr>
              <a:t>“水代表生命，卫生代表尊严”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" b="1">
                <a:latin typeface="Arial" panose="020B0604020202020204" pitchFamily="34" charset="0"/>
                <a:cs typeface="Arial" panose="020B0604020202020204" pitchFamily="34" charset="0"/>
              </a:rPr>
              <a:t>水资源和卫生现状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" sz="4000" b="1"/>
              <a:t>南非及全球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637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水代表生命，卫生设施代表尊严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345"/>
            <a:ext cx="9572345" cy="50839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《国家水务与卫生总体规划》围绕界定SA水务与卫生管理“</a:t>
            </a:r>
            <a:r>
              <a:rPr lang="zh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新常态</a:t>
            </a:r>
            <a:r>
              <a:rPr lang="zh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”的5项关键目标制定而成：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弹性和适合使用的供水政策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全民用水和卫生条件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水资源的公平共享与配置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有效的基础设施管理、维护与运营 </a:t>
            </a:r>
          </a:p>
          <a:p>
            <a:pPr marL="342900" lvl="5" indent="-342900" rtl="0">
              <a:lnSpc>
                <a:spcPct val="150000"/>
              </a:lnSpc>
            </a:pPr>
            <a:r>
              <a:rPr lang="zh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减少未来需水量 </a:t>
            </a:r>
          </a:p>
          <a:p>
            <a:pPr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25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总体规划中确定的主要卫生挑战：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endParaRPr lang="en-GB" altLang="z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以用水为主的卫生系统是不可持续的，需要采用“无水”卫生技术。需要切实做好免费基本用水政策的管理工作 </a:t>
            </a:r>
          </a:p>
          <a:p>
            <a:pPr algn="just" rt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77%的农村家庭都穷困潦倒，因此有权获得免费的基本用水，这对低收入城市造成了巨大压力</a:t>
            </a:r>
          </a:p>
          <a:p>
            <a:pPr algn="just" rtl="0"/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南非每年在水务基础设施领域的投资达</a:t>
            </a:r>
            <a:r>
              <a:rPr lang="z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420亿南非兰特</a:t>
            </a:r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，在卫生设施领域的投资达</a:t>
            </a:r>
            <a:r>
              <a:rPr lang="zh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130亿南非兰特</a:t>
            </a:r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。预计未来十年的资本投资需求为每年900亿南非兰特，比目前的投资额每年增加330亿南非兰特。 </a:t>
            </a:r>
          </a:p>
          <a:p>
            <a:pPr algn="just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96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altLang="zh" sz="9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" sz="9600" b="1" dirty="0">
                <a:latin typeface="Arial" panose="020B0604020202020204" pitchFamily="34" charset="0"/>
                <a:cs typeface="Arial" panose="020B0604020202020204" pitchFamily="34" charset="0"/>
              </a:rPr>
              <a:t>认证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32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47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871"/>
            <a:ext cx="10515600" cy="459878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  <a:spcBef>
                <a:spcPts val="600"/>
              </a:spcBef>
            </a:pPr>
            <a:endParaRPr lang="en-GB" altLang="zh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</a:pPr>
            <a:r>
              <a:rPr lang="z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为了鼓励持续进步并认可下列两项计划所取得的卓越表现，水务与卫生部于2008年9月推出了一项以奖励为基础的法规，在南非取得了巨大发展成就： </a:t>
            </a:r>
          </a:p>
          <a:p>
            <a:pPr marL="800100" lvl="1" indent="-342900" rtl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饮用水质量管理条例蓝滴认证计划，以及</a:t>
            </a:r>
          </a:p>
          <a:p>
            <a:pPr marL="800100" lvl="1" indent="-342900" rtl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废水质量管理条例绿滴认证计划。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33</a:t>
            </a:fld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481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蓝滴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1926" y="1432390"/>
            <a:ext cx="8726009" cy="50839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" b="1" dirty="0"/>
              <a:t>什么是蓝滴（BD）？</a:t>
            </a:r>
            <a:endParaRPr lang="en-US" dirty="0"/>
          </a:p>
          <a:p>
            <a:pPr marL="144000" rtl="0">
              <a:lnSpc>
                <a:spcPct val="120000"/>
              </a:lnSpc>
              <a:spcBef>
                <a:spcPts val="600"/>
              </a:spcBef>
            </a:pPr>
            <a:r>
              <a:rPr lang="zh" sz="2900" dirty="0"/>
              <a:t>由水务与卫生部进行的一项年度全国市政用水审计。</a:t>
            </a:r>
          </a:p>
          <a:p>
            <a:pPr marL="171450" indent="-171450" rtl="0">
              <a:lnSpc>
                <a:spcPct val="120000"/>
              </a:lnSpc>
              <a:spcBef>
                <a:spcPts val="600"/>
              </a:spcBef>
            </a:pPr>
            <a:r>
              <a:rPr lang="zh" sz="2900" dirty="0"/>
              <a:t>包括根据每个审计周期确定的评估标准对市政供水系统进行审计。评估标准包括SANS 241规定的饮用水质量合规性。</a:t>
            </a:r>
          </a:p>
          <a:p>
            <a:pPr marL="171450" indent="-171450" rtl="0">
              <a:lnSpc>
                <a:spcPct val="120000"/>
              </a:lnSpc>
              <a:spcBef>
                <a:spcPts val="600"/>
              </a:spcBef>
            </a:pPr>
            <a:r>
              <a:rPr lang="zh" sz="2900" dirty="0"/>
              <a:t>只有得分高于95%的市政机构有资格获得优秀奖</a:t>
            </a:r>
          </a:p>
          <a:p>
            <a:pPr marL="171450" indent="-171450" rtl="0">
              <a:lnSpc>
                <a:spcPct val="120000"/>
              </a:lnSpc>
              <a:spcBef>
                <a:spcPts val="600"/>
              </a:spcBef>
            </a:pPr>
            <a:r>
              <a:rPr lang="zh" sz="2900" dirty="0"/>
              <a:t>BD认证计划是根据法律规范和标准以及国际最佳实践，对饮用水质量管理进行积极主动的管理和监管。 </a:t>
            </a:r>
          </a:p>
        </p:txBody>
      </p:sp>
      <p:pic>
        <p:nvPicPr>
          <p:cNvPr id="4" name="Picture 2" descr="droplet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5305" r="19600" b="4380"/>
          <a:stretch/>
        </p:blipFill>
        <p:spPr bwMode="auto">
          <a:xfrm>
            <a:off x="9460523" y="1847056"/>
            <a:ext cx="2256692" cy="24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94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绿滴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014608"/>
            <a:ext cx="5609252" cy="5426306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zh" sz="2000" b="1" dirty="0"/>
              <a:t>什么是绿滴（BD）？</a:t>
            </a:r>
            <a:endParaRPr lang="en-US" sz="2000" dirty="0"/>
          </a:p>
          <a:p>
            <a:pPr rtl="0">
              <a:lnSpc>
                <a:spcPct val="150000"/>
              </a:lnSpc>
            </a:pPr>
            <a:r>
              <a:rPr lang="zh" sz="2000" dirty="0"/>
              <a:t>绿滴计划旨在通过确定和发展核心竞争力，持续改善南非污水管理的质量</a:t>
            </a:r>
          </a:p>
          <a:p>
            <a:pPr rtl="0">
              <a:lnSpc>
                <a:spcPct val="150000"/>
              </a:lnSpc>
            </a:pPr>
            <a:r>
              <a:rPr lang="zh" sz="2000" dirty="0"/>
              <a:t>激励机制 − 旨在通过激励和奖励而非直接监管促进遵守监管目标和标准</a:t>
            </a:r>
          </a:p>
          <a:p>
            <a:pPr rtl="0">
              <a:lnSpc>
                <a:spcPct val="150000"/>
              </a:lnSpc>
            </a:pPr>
            <a:r>
              <a:rPr lang="zh" sz="2000" dirty="0"/>
              <a:t>由DWS下辖的水务服务局进行管理（DWA，2010年）</a:t>
            </a:r>
            <a:endParaRPr lang="en-GB" sz="2000" dirty="0"/>
          </a:p>
          <a:p>
            <a:pPr marL="457200" indent="-457200" rtl="0">
              <a:lnSpc>
                <a:spcPct val="150000"/>
              </a:lnSpc>
              <a:buFont typeface="+mj-lt"/>
              <a:buAutoNum type="arabicParenR"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65" t="3971" r="10408" b="5483"/>
          <a:stretch/>
        </p:blipFill>
        <p:spPr>
          <a:xfrm>
            <a:off x="8526095" y="1423717"/>
            <a:ext cx="1726838" cy="1973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5B5EC-2A67-41B6-9F45-BCC8C1CFD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4" y="3561545"/>
            <a:ext cx="5180952" cy="237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E5DAF-1CFF-48B3-A765-92333EF13A4E}"/>
              </a:ext>
            </a:extLst>
          </p:cNvPr>
          <p:cNvSpPr txBox="1"/>
          <p:nvPr/>
        </p:nvSpPr>
        <p:spPr>
          <a:xfrm>
            <a:off x="6822278" y="3978558"/>
            <a:ext cx="34076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600" dirty="0">
                <a:solidFill>
                  <a:schemeClr val="bg1"/>
                </a:solidFill>
              </a:rPr>
              <a:t>获得绿滴认证的废水系统，达到≥90%，并有下列标志…。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7310F-94BE-4C01-B308-946C7A602863}"/>
              </a:ext>
            </a:extLst>
          </p:cNvPr>
          <p:cNvSpPr txBox="1"/>
          <p:nvPr/>
        </p:nvSpPr>
        <p:spPr>
          <a:xfrm>
            <a:off x="6822278" y="5064951"/>
            <a:ext cx="41810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600" dirty="0">
                <a:solidFill>
                  <a:schemeClr val="bg1"/>
                </a:solidFill>
              </a:rPr>
              <a:t>处于临界状态的废水系统，且其性能非常差（低于30%），则会标记为…。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0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灰滴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20598"/>
            <a:ext cx="9572345" cy="5083938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endParaRPr lang="en-GB" altLang="zh" sz="1800" dirty="0"/>
          </a:p>
          <a:p>
            <a:pPr rtl="0">
              <a:lnSpc>
                <a:spcPct val="150000"/>
              </a:lnSpc>
            </a:pPr>
            <a:r>
              <a:rPr lang="zh" sz="1800" dirty="0"/>
              <a:t>“灰滴”或</a:t>
            </a:r>
            <a:r>
              <a:rPr lang="zh" sz="1800" b="1" dirty="0"/>
              <a:t>粪便流程图（SFD）</a:t>
            </a:r>
            <a:r>
              <a:rPr lang="zh" sz="1800" dirty="0"/>
              <a:t>是一种工具，用于支持对城市或城镇排泄物“流程”的理解和交流；流程图显示城市中产生的所有排泄物从围闭状态转移到处置/最终用途时是否被封闭。 </a:t>
            </a:r>
          </a:p>
          <a:p>
            <a:pPr rtl="0">
              <a:lnSpc>
                <a:spcPct val="150000"/>
              </a:lnSpc>
            </a:pPr>
            <a:r>
              <a:rPr lang="zh" sz="1800" dirty="0"/>
              <a:t>灰滴/SFD是一种实用的工具，可以从排泄物的最终归宿了解城市卫生服务的现状，从而为城市卫生规划提供有用信息。</a:t>
            </a:r>
          </a:p>
          <a:p>
            <a:pPr rtl="0">
              <a:lnSpc>
                <a:spcPct val="150000"/>
              </a:lnSpc>
            </a:pPr>
            <a:r>
              <a:rPr lang="zh" sz="1800" dirty="0"/>
              <a:t> 这种工具采用创新的方式，让城市的所有利益相关方（从政治领导人到卫生专家和民间社会组织）都参与到有关排泄物管理的协调对话</a:t>
            </a:r>
            <a:r>
              <a:rPr lang="zh" dirty="0"/>
              <a:t>。</a:t>
            </a:r>
            <a:endParaRPr lang="en-ZA" dirty="0"/>
          </a:p>
        </p:txBody>
      </p:sp>
      <p:pic>
        <p:nvPicPr>
          <p:cNvPr id="1030" name="Picture 6" descr="Image result for poop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12" y="184356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27150" y="5835204"/>
            <a:ext cx="36930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zh">
                <a:hlinkClick r:id="rId4"/>
              </a:rPr>
              <a:t>https://sfd.susana.org/about/the-sfd</a:t>
            </a:r>
            <a:r>
              <a:rPr lang="zh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5786923"/>
            <a:ext cx="620444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1400"/>
              <a:t>出处：An excreta flow diagram − A Sanitation Game Changer for South Africa, WRC (2017)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7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粪便污泥管理不善（FSM）示例</a:t>
            </a:r>
            <a:endParaRPr lang="en-ZA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997548" y="1124294"/>
            <a:ext cx="399503" cy="273844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fld id="{9DF686B8-C880-FF40-96DC-14FF2413C34E}" type="slidenum">
              <a:rPr lang="en-US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" sz="1600" b="1"/>
              <a:t>            </a:t>
            </a:r>
          </a:p>
          <a:p>
            <a:pPr marL="0" indent="0" rtl="0">
              <a:buNone/>
            </a:pPr>
            <a:r>
              <a:rPr lang="zh" sz="1600" b="1"/>
              <a:t>              机构露天排便 − 污泥直接排放至环境：无卫生服务链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A18D6-41A9-4FF1-B02A-D1C9A5F5E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335"/>
            <a:ext cx="8861916" cy="3780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2AEA4-22D9-4CF0-9A20-79138943F0C2}"/>
              </a:ext>
            </a:extLst>
          </p:cNvPr>
          <p:cNvSpPr txBox="1"/>
          <p:nvPr/>
        </p:nvSpPr>
        <p:spPr>
          <a:xfrm>
            <a:off x="1671508" y="1854200"/>
            <a:ext cx="8989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200">
                <a:solidFill>
                  <a:srgbClr val="59452A"/>
                </a:solidFill>
              </a:rPr>
              <a:t>围闭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156CA-6169-44BB-912A-F848410AAC72}"/>
              </a:ext>
            </a:extLst>
          </p:cNvPr>
          <p:cNvSpPr txBox="1"/>
          <p:nvPr/>
        </p:nvSpPr>
        <p:spPr>
          <a:xfrm>
            <a:off x="2903220" y="1864360"/>
            <a:ext cx="12801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200">
                <a:solidFill>
                  <a:srgbClr val="59452A"/>
                </a:solidFill>
              </a:rPr>
              <a:t>清掏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465E5-1F6E-44FA-9DB8-AE2267AF8BFD}"/>
              </a:ext>
            </a:extLst>
          </p:cNvPr>
          <p:cNvSpPr txBox="1"/>
          <p:nvPr/>
        </p:nvSpPr>
        <p:spPr>
          <a:xfrm>
            <a:off x="4434839" y="1864360"/>
            <a:ext cx="144304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200">
                <a:solidFill>
                  <a:srgbClr val="59452A"/>
                </a:solidFill>
              </a:rPr>
              <a:t>运输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3324B-2D88-4C4F-948F-82ACE3C3A4BB}"/>
              </a:ext>
            </a:extLst>
          </p:cNvPr>
          <p:cNvSpPr txBox="1"/>
          <p:nvPr/>
        </p:nvSpPr>
        <p:spPr>
          <a:xfrm>
            <a:off x="6027257" y="1864360"/>
            <a:ext cx="144304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200">
                <a:solidFill>
                  <a:srgbClr val="59452A"/>
                </a:solidFill>
              </a:rPr>
              <a:t>处理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EFF62-6D65-496D-8ECC-FC83D23A1AE0}"/>
              </a:ext>
            </a:extLst>
          </p:cNvPr>
          <p:cNvSpPr txBox="1"/>
          <p:nvPr/>
        </p:nvSpPr>
        <p:spPr>
          <a:xfrm>
            <a:off x="8058592" y="1869440"/>
            <a:ext cx="116701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200">
                <a:solidFill>
                  <a:srgbClr val="59452A"/>
                </a:solidFill>
              </a:rPr>
              <a:t>再利用/处置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5D41B-1D5D-479C-A6F4-979A53AF864C}"/>
              </a:ext>
            </a:extLst>
          </p:cNvPr>
          <p:cNvSpPr txBox="1"/>
          <p:nvPr/>
        </p:nvSpPr>
        <p:spPr>
          <a:xfrm>
            <a:off x="6344920" y="2092161"/>
            <a:ext cx="73692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>
                <a:solidFill>
                  <a:schemeClr val="accent1"/>
                </a:solidFill>
              </a:rPr>
              <a:t>有效处理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88E36-4EF6-4AA7-A38E-F07058C198ED}"/>
              </a:ext>
            </a:extLst>
          </p:cNvPr>
          <p:cNvSpPr txBox="1"/>
          <p:nvPr/>
        </p:nvSpPr>
        <p:spPr>
          <a:xfrm>
            <a:off x="8412504" y="2970176"/>
            <a:ext cx="86459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050">
                <a:solidFill>
                  <a:schemeClr val="bg1"/>
                </a:solidFill>
              </a:rPr>
              <a:t>2%粪便污泥经安全处置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09614-6AF6-4B25-A573-70D8CDB4A137}"/>
              </a:ext>
            </a:extLst>
          </p:cNvPr>
          <p:cNvSpPr txBox="1"/>
          <p:nvPr/>
        </p:nvSpPr>
        <p:spPr>
          <a:xfrm>
            <a:off x="4805353" y="2415326"/>
            <a:ext cx="55912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/>
              <a:t>泄漏</a:t>
            </a:r>
            <a:endParaRPr lang="ru-RU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A7011-262C-49BB-9342-F61161DF2E81}"/>
              </a:ext>
            </a:extLst>
          </p:cNvPr>
          <p:cNvSpPr txBox="1"/>
          <p:nvPr/>
        </p:nvSpPr>
        <p:spPr>
          <a:xfrm>
            <a:off x="4805352" y="3058054"/>
            <a:ext cx="55912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 dirty="0"/>
              <a:t>非法倾倒</a:t>
            </a:r>
            <a:endParaRPr lang="ru-RU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F57CB-B327-4A53-A8AA-0EBA9C37B7E3}"/>
              </a:ext>
            </a:extLst>
          </p:cNvPr>
          <p:cNvSpPr txBox="1"/>
          <p:nvPr/>
        </p:nvSpPr>
        <p:spPr>
          <a:xfrm>
            <a:off x="3088144" y="3131759"/>
            <a:ext cx="96520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/>
              <a:t>安全清掏</a:t>
            </a:r>
            <a:endParaRPr lang="ru-RU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FB721D-343A-4DB4-9C38-F3CB8542B4C1}"/>
              </a:ext>
            </a:extLst>
          </p:cNvPr>
          <p:cNvSpPr txBox="1"/>
          <p:nvPr/>
        </p:nvSpPr>
        <p:spPr>
          <a:xfrm>
            <a:off x="3048188" y="3403076"/>
            <a:ext cx="96520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 dirty="0"/>
              <a:t>不安全清掏</a:t>
            </a:r>
            <a:endParaRPr lang="ru-RU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EE6FD4-E1F3-4AAF-BE19-D04152990A84}"/>
              </a:ext>
            </a:extLst>
          </p:cNvPr>
          <p:cNvSpPr txBox="1"/>
          <p:nvPr/>
        </p:nvSpPr>
        <p:spPr>
          <a:xfrm>
            <a:off x="3015074" y="4071327"/>
            <a:ext cx="96520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 dirty="0"/>
              <a:t>任其泛滥或遗弃</a:t>
            </a:r>
            <a:endParaRPr lang="ru-RU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01552-6721-4159-96F4-A97221E0DDE7}"/>
              </a:ext>
            </a:extLst>
          </p:cNvPr>
          <p:cNvSpPr txBox="1"/>
          <p:nvPr/>
        </p:nvSpPr>
        <p:spPr>
          <a:xfrm>
            <a:off x="1514710" y="5219122"/>
            <a:ext cx="110148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200">
                <a:solidFill>
                  <a:srgbClr val="59452A"/>
                </a:solidFill>
              </a:rPr>
              <a:t>露天排便</a:t>
            </a:r>
            <a:endParaRPr lang="ru-RU" sz="1200" dirty="0">
              <a:solidFill>
                <a:srgbClr val="59452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F7BDA-83DA-4D06-951F-6DFC269ECB98}"/>
              </a:ext>
            </a:extLst>
          </p:cNvPr>
          <p:cNvSpPr txBox="1"/>
          <p:nvPr/>
        </p:nvSpPr>
        <p:spPr>
          <a:xfrm>
            <a:off x="1080465" y="5457128"/>
            <a:ext cx="191008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700">
                <a:solidFill>
                  <a:srgbClr val="59452A"/>
                </a:solidFill>
              </a:rPr>
              <a:t>资料来源：利用BMGF资助的研究进行的WSP分析</a:t>
            </a:r>
            <a:endParaRPr lang="ru-RU" sz="700" dirty="0">
              <a:solidFill>
                <a:srgbClr val="59452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D3D1E-BFBE-4CA3-A661-59CB5DD999DD}"/>
              </a:ext>
            </a:extLst>
          </p:cNvPr>
          <p:cNvSpPr txBox="1"/>
          <p:nvPr/>
        </p:nvSpPr>
        <p:spPr>
          <a:xfrm>
            <a:off x="3368908" y="5403520"/>
            <a:ext cx="167045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 b="1">
                <a:solidFill>
                  <a:schemeClr val="bg1"/>
                </a:solidFill>
              </a:rPr>
              <a:t>居住环境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4F0989-D85C-48A0-A5FB-4838B3D48169}"/>
              </a:ext>
            </a:extLst>
          </p:cNvPr>
          <p:cNvSpPr txBox="1"/>
          <p:nvPr/>
        </p:nvSpPr>
        <p:spPr>
          <a:xfrm>
            <a:off x="5709597" y="5403520"/>
            <a:ext cx="14430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 b="1">
                <a:solidFill>
                  <a:schemeClr val="bg1"/>
                </a:solidFill>
              </a:rPr>
              <a:t>排水系统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D87AD4-90CC-4DAC-ADCC-F6712C876665}"/>
              </a:ext>
            </a:extLst>
          </p:cNvPr>
          <p:cNvSpPr txBox="1"/>
          <p:nvPr/>
        </p:nvSpPr>
        <p:spPr>
          <a:xfrm>
            <a:off x="7602234" y="5403520"/>
            <a:ext cx="14430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1050" b="1">
                <a:solidFill>
                  <a:schemeClr val="bg1"/>
                </a:solidFill>
              </a:rPr>
              <a:t>受纳水体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74AF74-E54A-419D-9840-EEEA46CB43C5}"/>
              </a:ext>
            </a:extLst>
          </p:cNvPr>
          <p:cNvSpPr txBox="1"/>
          <p:nvPr/>
        </p:nvSpPr>
        <p:spPr>
          <a:xfrm>
            <a:off x="8406260" y="3508317"/>
            <a:ext cx="116701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050">
                <a:solidFill>
                  <a:schemeClr val="bg1"/>
                </a:solidFill>
              </a:rPr>
              <a:t>98%粪便污泥未经安全处置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96B9C5-A857-254A-8B46-206737531DC3}"/>
              </a:ext>
            </a:extLst>
          </p:cNvPr>
          <p:cNvSpPr/>
          <p:nvPr/>
        </p:nvSpPr>
        <p:spPr>
          <a:xfrm>
            <a:off x="6284419" y="2804138"/>
            <a:ext cx="8579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err="1"/>
              <a:t>未有效处理</a:t>
            </a:r>
            <a:endParaRPr lang="en-GB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2EFBA-6D3B-CA41-A864-4B054BC5834B}"/>
              </a:ext>
            </a:extLst>
          </p:cNvPr>
          <p:cNvSpPr/>
          <p:nvPr/>
        </p:nvSpPr>
        <p:spPr>
          <a:xfrm>
            <a:off x="1529423" y="2538063"/>
            <a:ext cx="7232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dirty="0" err="1">
                <a:solidFill>
                  <a:schemeClr val="bg1"/>
                </a:solidFill>
              </a:rPr>
              <a:t>从厕所到</a:t>
            </a:r>
            <a:endParaRPr lang="en-GB" sz="1050" dirty="0">
              <a:solidFill>
                <a:schemeClr val="bg1"/>
              </a:solidFill>
            </a:endParaRPr>
          </a:p>
          <a:p>
            <a:pPr algn="ctr"/>
            <a:r>
              <a:rPr lang="en-GB" sz="1050" dirty="0" err="1">
                <a:solidFill>
                  <a:schemeClr val="bg1"/>
                </a:solidFill>
              </a:rPr>
              <a:t>下水道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E35E2-6DD8-3C48-BB40-1AD7CB40F882}"/>
              </a:ext>
            </a:extLst>
          </p:cNvPr>
          <p:cNvSpPr/>
          <p:nvPr/>
        </p:nvSpPr>
        <p:spPr>
          <a:xfrm>
            <a:off x="1545976" y="3914902"/>
            <a:ext cx="723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err="1">
                <a:solidFill>
                  <a:schemeClr val="bg1"/>
                </a:solidFill>
              </a:rPr>
              <a:t>现场设施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04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38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德班SFD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3373" y="5830353"/>
            <a:ext cx="383765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zh">
                <a:hlinkClick r:id="rId4"/>
              </a:rPr>
              <a:t>https://sfd.susana.org/data-to-graphic</a:t>
            </a:r>
            <a:r>
              <a:rPr lang="zh"/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D4D5BF-6EF9-4319-A001-44EC273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5" y="1116510"/>
            <a:ext cx="7177366" cy="50831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E96EDF-3D4F-4F93-AB8F-C8AAC1AE352D}"/>
              </a:ext>
            </a:extLst>
          </p:cNvPr>
          <p:cNvSpPr txBox="1"/>
          <p:nvPr/>
        </p:nvSpPr>
        <p:spPr>
          <a:xfrm flipH="1">
            <a:off x="707625" y="1116510"/>
            <a:ext cx="39242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1200" b="1" dirty="0"/>
              <a:t>德班，夸祖鲁-纳塔尔，南非</a:t>
            </a:r>
          </a:p>
          <a:p>
            <a:pPr rtl="0"/>
            <a:r>
              <a:rPr lang="zh" sz="900" b="1" dirty="0"/>
              <a:t>版本：草案</a:t>
            </a:r>
          </a:p>
          <a:p>
            <a:pPr rtl="0"/>
            <a:r>
              <a:rPr lang="zh" sz="900" b="1" dirty="0"/>
              <a:t>SFD水平：未设定</a:t>
            </a:r>
            <a:endParaRPr lang="ru-RU" sz="9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4E3AF-5EE1-4084-8E79-8C7AAFE8A754}"/>
              </a:ext>
            </a:extLst>
          </p:cNvPr>
          <p:cNvSpPr txBox="1"/>
          <p:nvPr/>
        </p:nvSpPr>
        <p:spPr>
          <a:xfrm flipH="1">
            <a:off x="5507310" y="1116509"/>
            <a:ext cx="171529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endParaRPr lang="en-US" sz="900" b="1" dirty="0"/>
          </a:p>
          <a:p>
            <a:pPr rtl="0"/>
            <a:r>
              <a:rPr lang="zh" sz="900" b="1" dirty="0"/>
              <a:t>编制日期：2017年4月26日</a:t>
            </a:r>
          </a:p>
          <a:p>
            <a:pPr rtl="0"/>
            <a:r>
              <a:rPr lang="zh" sz="900" b="1" dirty="0"/>
              <a:t>编制人：PRG，南非</a:t>
            </a:r>
            <a:endParaRPr lang="ru-RU" sz="9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FB632-C3E3-458F-BB8D-F34CE4E72BE4}"/>
              </a:ext>
            </a:extLst>
          </p:cNvPr>
          <p:cNvSpPr txBox="1"/>
          <p:nvPr/>
        </p:nvSpPr>
        <p:spPr>
          <a:xfrm flipH="1">
            <a:off x="5583510" y="1724405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900" b="1"/>
              <a:t>处理</a:t>
            </a:r>
            <a:endParaRPr lang="ru-RU" sz="9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A5A85-A4FB-4266-8CCD-761F1841670C}"/>
              </a:ext>
            </a:extLst>
          </p:cNvPr>
          <p:cNvSpPr txBox="1"/>
          <p:nvPr/>
        </p:nvSpPr>
        <p:spPr>
          <a:xfrm flipH="1">
            <a:off x="3980778" y="1724405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900" b="1"/>
              <a:t>运输</a:t>
            </a:r>
            <a:endParaRPr lang="ru-RU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82BE-A4BB-4F4E-83D4-1E39599EE0B0}"/>
              </a:ext>
            </a:extLst>
          </p:cNvPr>
          <p:cNvSpPr txBox="1"/>
          <p:nvPr/>
        </p:nvSpPr>
        <p:spPr>
          <a:xfrm flipH="1">
            <a:off x="2378046" y="1724404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900" b="1"/>
              <a:t>清掏</a:t>
            </a:r>
            <a:endParaRPr lang="ru-RU" sz="9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36D99-2A14-4CC1-9C15-58EC4F8E8EB7}"/>
              </a:ext>
            </a:extLst>
          </p:cNvPr>
          <p:cNvSpPr txBox="1"/>
          <p:nvPr/>
        </p:nvSpPr>
        <p:spPr>
          <a:xfrm flipH="1">
            <a:off x="775314" y="1724404"/>
            <a:ext cx="13710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900" b="1"/>
              <a:t>围闭</a:t>
            </a:r>
            <a:endParaRPr lang="ru-RU" sz="9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E27FD-16C7-482A-9FB4-1EF5DF41E042}"/>
              </a:ext>
            </a:extLst>
          </p:cNvPr>
          <p:cNvSpPr txBox="1"/>
          <p:nvPr/>
        </p:nvSpPr>
        <p:spPr>
          <a:xfrm flipH="1">
            <a:off x="680954" y="2726596"/>
            <a:ext cx="58269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场所外卫生处理</a:t>
            </a:r>
            <a:endParaRPr lang="ru-RU" sz="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CD5F2-BAD1-43BF-81CF-900B3501C14E}"/>
              </a:ext>
            </a:extLst>
          </p:cNvPr>
          <p:cNvSpPr txBox="1"/>
          <p:nvPr/>
        </p:nvSpPr>
        <p:spPr>
          <a:xfrm flipH="1">
            <a:off x="1411205" y="2736143"/>
            <a:ext cx="68550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WW封闭：57%  </a:t>
            </a:r>
            <a:endParaRPr lang="ru-RU" sz="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FD13DF-3FD7-4B4D-ACF6-DC2E8BDFB3EB}"/>
              </a:ext>
            </a:extLst>
          </p:cNvPr>
          <p:cNvSpPr txBox="1"/>
          <p:nvPr/>
        </p:nvSpPr>
        <p:spPr>
          <a:xfrm flipH="1">
            <a:off x="654285" y="4063489"/>
            <a:ext cx="68550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/>
              <a:t>现场卫生处理</a:t>
            </a:r>
            <a:endParaRPr lang="ru-RU" sz="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C42C01-2008-4EF0-8AB9-A5CB085F34E1}"/>
              </a:ext>
            </a:extLst>
          </p:cNvPr>
          <p:cNvSpPr txBox="1"/>
          <p:nvPr/>
        </p:nvSpPr>
        <p:spPr>
          <a:xfrm flipH="1">
            <a:off x="1411205" y="3841812"/>
            <a:ext cx="68550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封闭FS：26%</a:t>
            </a:r>
            <a:endParaRPr lang="ru-RU" sz="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8D697B-659C-41C3-B3F8-426230432C9B}"/>
              </a:ext>
            </a:extLst>
          </p:cNvPr>
          <p:cNvSpPr txBox="1"/>
          <p:nvPr/>
        </p:nvSpPr>
        <p:spPr>
          <a:xfrm flipH="1">
            <a:off x="1411203" y="4407876"/>
            <a:ext cx="7782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未封闭FS：16%</a:t>
            </a:r>
            <a:endParaRPr lang="ru-RU" sz="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6292E-E4F3-41D3-B67E-64C812A8310A}"/>
              </a:ext>
            </a:extLst>
          </p:cNvPr>
          <p:cNvSpPr txBox="1"/>
          <p:nvPr/>
        </p:nvSpPr>
        <p:spPr>
          <a:xfrm flipH="1">
            <a:off x="654285" y="4656874"/>
            <a:ext cx="636035" cy="9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/>
              <a:t>露天排便</a:t>
            </a:r>
            <a:endParaRPr lang="ru-RU" sz="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97F22-84B5-4D3D-A221-E2000C7556B3}"/>
              </a:ext>
            </a:extLst>
          </p:cNvPr>
          <p:cNvSpPr txBox="1"/>
          <p:nvPr/>
        </p:nvSpPr>
        <p:spPr>
          <a:xfrm flipH="1">
            <a:off x="2406188" y="2736143"/>
            <a:ext cx="152573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WW封闭输送至处理场所：55%</a:t>
            </a:r>
            <a:endParaRPr lang="ru-RU" sz="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F81380-B4D1-4274-A145-5A35714A65EC}"/>
              </a:ext>
            </a:extLst>
          </p:cNvPr>
          <p:cNvSpPr txBox="1"/>
          <p:nvPr/>
        </p:nvSpPr>
        <p:spPr>
          <a:xfrm flipH="1">
            <a:off x="2378045" y="3794694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封闭FS – 未清掏：18%</a:t>
            </a:r>
            <a:endParaRPr lang="ru-RU" sz="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2313EE-8C01-4268-9402-852FFE270872}"/>
              </a:ext>
            </a:extLst>
          </p:cNvPr>
          <p:cNvSpPr txBox="1"/>
          <p:nvPr/>
        </p:nvSpPr>
        <p:spPr>
          <a:xfrm flipH="1">
            <a:off x="2378045" y="4063489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封闭FS – 已清掏：8%</a:t>
            </a:r>
            <a:endParaRPr lang="ru-RU" sz="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4E9687-E3AC-4CA6-AE33-AA122469BD58}"/>
              </a:ext>
            </a:extLst>
          </p:cNvPr>
          <p:cNvSpPr txBox="1"/>
          <p:nvPr/>
        </p:nvSpPr>
        <p:spPr>
          <a:xfrm flipH="1">
            <a:off x="3992084" y="4063489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FS输送至处理场所：8%</a:t>
            </a:r>
            <a:endParaRPr lang="ru-RU" sz="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D82843-C604-44DB-8DF0-2CA8AE725EAA}"/>
              </a:ext>
            </a:extLst>
          </p:cNvPr>
          <p:cNvSpPr txBox="1"/>
          <p:nvPr/>
        </p:nvSpPr>
        <p:spPr>
          <a:xfrm flipH="1">
            <a:off x="2355185" y="4407875"/>
            <a:ext cx="12795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未封闭FS：16%</a:t>
            </a:r>
            <a:endParaRPr lang="ru-RU" sz="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C2C576-C97B-4090-B74E-7FF26C36ABC8}"/>
              </a:ext>
            </a:extLst>
          </p:cNvPr>
          <p:cNvSpPr txBox="1"/>
          <p:nvPr/>
        </p:nvSpPr>
        <p:spPr>
          <a:xfrm flipH="1">
            <a:off x="2440326" y="5142420"/>
            <a:ext cx="4588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/>
              <a:t>1%</a:t>
            </a:r>
          </a:p>
          <a:p>
            <a:pPr algn="ctr" rtl="0"/>
            <a:r>
              <a:rPr lang="zh" sz="600" b="1"/>
              <a:t>露天排便</a:t>
            </a:r>
            <a:endParaRPr lang="ru-RU" sz="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02281-8D2D-4B86-9035-CEB52F13F61B}"/>
              </a:ext>
            </a:extLst>
          </p:cNvPr>
          <p:cNvSpPr txBox="1"/>
          <p:nvPr/>
        </p:nvSpPr>
        <p:spPr>
          <a:xfrm flipH="1">
            <a:off x="3367426" y="5071299"/>
            <a:ext cx="4588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/>
              <a:t>16%</a:t>
            </a:r>
          </a:p>
          <a:p>
            <a:pPr algn="ctr" rtl="0"/>
            <a:r>
              <a:rPr lang="zh" sz="600" b="1"/>
              <a:t>未封闭FS</a:t>
            </a:r>
            <a:r>
              <a:rPr lang="en-US" sz="600" b="1" dirty="0"/>
              <a:t/>
            </a:r>
            <a:br>
              <a:rPr lang="en-US" sz="600" b="1" dirty="0"/>
            </a:br>
            <a:r>
              <a:rPr lang="zh" sz="600" b="1"/>
              <a:t>– 未</a:t>
            </a:r>
            <a:r>
              <a:rPr lang="en-US" sz="600" b="1" dirty="0"/>
              <a:t/>
            </a:r>
            <a:br>
              <a:rPr lang="en-US" sz="600" b="1" dirty="0"/>
            </a:br>
            <a:r>
              <a:rPr lang="zh" sz="600" b="1"/>
              <a:t>清掏</a:t>
            </a:r>
            <a:endParaRPr lang="ru-RU" sz="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38150-6593-414D-A68E-F50160585606}"/>
              </a:ext>
            </a:extLst>
          </p:cNvPr>
          <p:cNvSpPr txBox="1"/>
          <p:nvPr/>
        </p:nvSpPr>
        <p:spPr>
          <a:xfrm flipH="1">
            <a:off x="3199910" y="5565843"/>
            <a:ext cx="671986" cy="91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>
                <a:solidFill>
                  <a:schemeClr val="bg1"/>
                </a:solidFill>
              </a:rPr>
              <a:t>本地区域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A0AF6E-F07D-4560-829E-3CF4AB285DFD}"/>
              </a:ext>
            </a:extLst>
          </p:cNvPr>
          <p:cNvSpPr txBox="1"/>
          <p:nvPr/>
        </p:nvSpPr>
        <p:spPr>
          <a:xfrm flipH="1">
            <a:off x="4485150" y="5565842"/>
            <a:ext cx="671986" cy="91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>
                <a:solidFill>
                  <a:schemeClr val="bg1"/>
                </a:solidFill>
              </a:rPr>
              <a:t>街区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7AB17F-AADB-41E0-A47F-FF69BF95421B}"/>
              </a:ext>
            </a:extLst>
          </p:cNvPr>
          <p:cNvSpPr txBox="1"/>
          <p:nvPr/>
        </p:nvSpPr>
        <p:spPr>
          <a:xfrm flipH="1">
            <a:off x="5515780" y="5565841"/>
            <a:ext cx="671986" cy="91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>
                <a:solidFill>
                  <a:schemeClr val="bg1"/>
                </a:solidFill>
              </a:rPr>
              <a:t>城市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DF1793-B04B-4FF4-96D2-C0DE7F9A1EDD}"/>
              </a:ext>
            </a:extLst>
          </p:cNvPr>
          <p:cNvSpPr txBox="1"/>
          <p:nvPr/>
        </p:nvSpPr>
        <p:spPr>
          <a:xfrm flipH="1">
            <a:off x="5157136" y="5840833"/>
            <a:ext cx="10306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 b="1"/>
              <a:t>未安全管理</a:t>
            </a:r>
            <a:endParaRPr lang="ru-RU" sz="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FAC5D2-9C60-4B2B-96DE-F8C95B8D7BAD}"/>
              </a:ext>
            </a:extLst>
          </p:cNvPr>
          <p:cNvSpPr txBox="1"/>
          <p:nvPr/>
        </p:nvSpPr>
        <p:spPr>
          <a:xfrm flipH="1">
            <a:off x="3826259" y="5840833"/>
            <a:ext cx="10306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 b="1"/>
              <a:t>安全管理</a:t>
            </a:r>
            <a:endParaRPr lang="ru-RU" sz="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AC2725-C1FC-48F3-B67B-70557038D69A}"/>
              </a:ext>
            </a:extLst>
          </p:cNvPr>
          <p:cNvSpPr txBox="1"/>
          <p:nvPr/>
        </p:nvSpPr>
        <p:spPr>
          <a:xfrm flipH="1">
            <a:off x="824473" y="5840833"/>
            <a:ext cx="25429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 b="1"/>
              <a:t>要点：WW：污水，FS：粪便污泥，SN：上清液 </a:t>
            </a:r>
            <a:endParaRPr lang="ru-RU" sz="8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962324-2B31-41A4-BE9F-5A5725A19F81}"/>
              </a:ext>
            </a:extLst>
          </p:cNvPr>
          <p:cNvSpPr txBox="1"/>
          <p:nvPr/>
        </p:nvSpPr>
        <p:spPr>
          <a:xfrm flipH="1">
            <a:off x="755897" y="6013523"/>
            <a:ext cx="51587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/>
              <a:t>SFD推广计划建议编写一份关于城市环境、所进行的分析和用于生成此图形而使用数据源的报告。</a:t>
            </a:r>
          </a:p>
          <a:p>
            <a:pPr rtl="0"/>
            <a:r>
              <a:rPr lang="zh" sz="600"/>
              <a:t>有关如何创建SFD报告的详细信息，请访问网址：sfd.Susana.org</a:t>
            </a:r>
            <a:endParaRPr lang="ru-RU" sz="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BB9B2F-905E-493D-B375-25FEA585FC04}"/>
              </a:ext>
            </a:extLst>
          </p:cNvPr>
          <p:cNvSpPr txBox="1"/>
          <p:nvPr/>
        </p:nvSpPr>
        <p:spPr>
          <a:xfrm flipH="1">
            <a:off x="5023341" y="5076591"/>
            <a:ext cx="4588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 dirty="0"/>
              <a:t>2%</a:t>
            </a:r>
          </a:p>
          <a:p>
            <a:pPr algn="ctr" rtl="0"/>
            <a:r>
              <a:rPr lang="zh" sz="600" b="1" dirty="0"/>
              <a:t>WW未输送至处理场所</a:t>
            </a:r>
            <a:endParaRPr lang="ru-RU" sz="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C8D315-5F87-42ED-BE94-BF42AC44425A}"/>
              </a:ext>
            </a:extLst>
          </p:cNvPr>
          <p:cNvSpPr txBox="1"/>
          <p:nvPr/>
        </p:nvSpPr>
        <p:spPr>
          <a:xfrm flipH="1">
            <a:off x="7222603" y="2634263"/>
            <a:ext cx="58269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" sz="600" b="1"/>
              <a:t>48%WW已处理</a:t>
            </a:r>
            <a:endParaRPr lang="ru-RU" sz="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FE0051-AE2B-4E57-9CCF-6F55DA7EAFA8}"/>
              </a:ext>
            </a:extLst>
          </p:cNvPr>
          <p:cNvSpPr txBox="1"/>
          <p:nvPr/>
        </p:nvSpPr>
        <p:spPr>
          <a:xfrm flipH="1">
            <a:off x="7181962" y="3635906"/>
            <a:ext cx="5142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封闭18%FS – 未清掏</a:t>
            </a:r>
            <a:endParaRPr lang="ru-RU" sz="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749BDA-ED30-4469-937E-44C3970F70C4}"/>
              </a:ext>
            </a:extLst>
          </p:cNvPr>
          <p:cNvSpPr txBox="1"/>
          <p:nvPr/>
        </p:nvSpPr>
        <p:spPr>
          <a:xfrm flipH="1">
            <a:off x="7181963" y="4085238"/>
            <a:ext cx="58269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600" b="1"/>
              <a:t>8%FS已处理</a:t>
            </a:r>
            <a:endParaRPr lang="ru-RU" sz="6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D30703-730D-423B-A9DF-45138CCD02AC}"/>
              </a:ext>
            </a:extLst>
          </p:cNvPr>
          <p:cNvSpPr txBox="1"/>
          <p:nvPr/>
        </p:nvSpPr>
        <p:spPr>
          <a:xfrm flipH="1">
            <a:off x="6730024" y="5074791"/>
            <a:ext cx="22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" b="1" dirty="0"/>
              <a:t>6% WW</a:t>
            </a:r>
            <a:r>
              <a:rPr lang="en-US" sz="600" b="1" dirty="0" err="1"/>
              <a:t>未处理</a:t>
            </a:r>
            <a:endParaRPr lang="ru-RU" sz="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48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414" y="2803466"/>
            <a:ext cx="2868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" sz="2800" b="1" cap="all" dirty="0">
                <a:solidFill>
                  <a:prstClr val="white"/>
                </a:solidFill>
                <a:latin typeface="Arial Black" panose="020B0A04020102020204" pitchFamily="34" charset="0"/>
              </a:rPr>
              <a:t>谢谢！</a:t>
            </a:r>
            <a:endParaRPr lang="en-ZA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438717"/>
            <a:ext cx="2146979" cy="4998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8086" y="918961"/>
            <a:ext cx="8450350" cy="56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0298" y="3220497"/>
            <a:ext cx="690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0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SABS与WRC团队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440" y="1016663"/>
            <a:ext cx="690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endParaRPr lang="en-ZA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1" y="341258"/>
            <a:ext cx="955304" cy="1350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28866" y="3775205"/>
            <a:ext cx="135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问题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182" y="4528713"/>
            <a:ext cx="1097025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lang="zh">
                <a:solidFill>
                  <a:prstClr val="black"/>
                </a:solidFill>
              </a:rPr>
              <a:t>内容由KwaZulu-Natal大学污染研究小组整理编制</a:t>
            </a: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580" y="4682982"/>
            <a:ext cx="2837178" cy="14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920" y="5165873"/>
            <a:ext cx="409944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34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</a:t>
            </a:fld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全球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785192" y="1133560"/>
            <a:ext cx="9692829" cy="5063283"/>
          </a:xfrm>
        </p:spPr>
        <p:txBody>
          <a:bodyPr rtlCol="0"/>
          <a:lstStyle/>
          <a:p>
            <a:pPr marL="0" indent="0" rtl="0">
              <a:buNone/>
            </a:pPr>
            <a:r>
              <a:rPr lang="zh" sz="2000" b="1" dirty="0">
                <a:solidFill>
                  <a:srgbClr val="FF0000"/>
                </a:solidFill>
              </a:rPr>
              <a:t>“尽管取得了进展，但仍需要加快行动，以便为数十亿人提供安全可靠的饮用水和卫生设施”（UN 2019年SDG报告）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5905959"/>
            <a:ext cx="72718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1400">
                <a:hlinkClick r:id="rId3"/>
              </a:rPr>
              <a:t>https://unstats.un.org/sdgs/report/2019/The-Sustainable-Development-Goals-Report-2019.pdf</a:t>
            </a:r>
            <a:r>
              <a:rPr lang="zh" sz="140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584" y="1866826"/>
            <a:ext cx="397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1600" b="1" dirty="0"/>
              <a:t>2000-2017年全球卫生、饮用水和卫生服务覆盖率（%）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9325" y="1813566"/>
            <a:ext cx="538220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1600" b="1">
                <a:cs typeface="Arial" panose="020B0604020202020204" pitchFamily="34" charset="0"/>
              </a:rPr>
              <a:t>水资源紧张程度：有据可查的最近年份2000-2015年年间淡水抽取量占可再生淡水资源总量的比例（百分比）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631419-4C00-4E84-B995-6DD96D38C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6" y="2818278"/>
            <a:ext cx="6144768" cy="31699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3EA89B-7FAC-4425-9263-8A86878E1CF6}"/>
              </a:ext>
            </a:extLst>
          </p:cNvPr>
          <p:cNvGrpSpPr/>
          <p:nvPr/>
        </p:nvGrpSpPr>
        <p:grpSpPr>
          <a:xfrm>
            <a:off x="785192" y="2490675"/>
            <a:ext cx="3688080" cy="3648096"/>
            <a:chOff x="785192" y="2490675"/>
            <a:chExt cx="3688080" cy="3648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EE07DD-A553-4FA3-8FC9-11E69EB3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92" y="2499459"/>
              <a:ext cx="3688080" cy="36393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7916A1-78C0-4B1C-9CB1-C34CE58C08AF}"/>
                </a:ext>
              </a:extLst>
            </p:cNvPr>
            <p:cNvSpPr txBox="1"/>
            <p:nvPr/>
          </p:nvSpPr>
          <p:spPr>
            <a:xfrm>
              <a:off x="1009227" y="2490675"/>
              <a:ext cx="10406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1000"/>
                <a:t>环境卫生</a:t>
              </a:r>
              <a:endParaRPr lang="ru-RU" sz="1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084D0-706C-4AEA-950A-D6E8BC1573BB}"/>
                </a:ext>
              </a:extLst>
            </p:cNvPr>
            <p:cNvSpPr txBox="1"/>
            <p:nvPr/>
          </p:nvSpPr>
          <p:spPr>
            <a:xfrm>
              <a:off x="2124309" y="2490675"/>
              <a:ext cx="10406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1000"/>
                <a:t>饮用水</a:t>
              </a:r>
              <a:endParaRPr lang="ru-RU" sz="1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BA267-F6E1-4944-9053-A2D3AA6D2CEA}"/>
                </a:ext>
              </a:extLst>
            </p:cNvPr>
            <p:cNvSpPr txBox="1"/>
            <p:nvPr/>
          </p:nvSpPr>
          <p:spPr>
            <a:xfrm>
              <a:off x="3177112" y="2499459"/>
              <a:ext cx="10406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1000"/>
                <a:t>个人卫生</a:t>
              </a:r>
              <a:endParaRPr lang="ru-RU" sz="1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58B570-68F3-443A-8FB2-131AC13BA437}"/>
                </a:ext>
              </a:extLst>
            </p:cNvPr>
            <p:cNvSpPr txBox="1"/>
            <p:nvPr/>
          </p:nvSpPr>
          <p:spPr>
            <a:xfrm>
              <a:off x="1269847" y="5422343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露天排便</a:t>
              </a:r>
              <a:endParaRPr lang="ru-RU" sz="8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764CDF-1F03-4D1E-8F9E-ECBB9A74993F}"/>
                </a:ext>
              </a:extLst>
            </p:cNvPr>
            <p:cNvSpPr txBox="1"/>
            <p:nvPr/>
          </p:nvSpPr>
          <p:spPr>
            <a:xfrm>
              <a:off x="1269847" y="5554238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未改善</a:t>
              </a:r>
              <a:endParaRPr lang="ru-RU" sz="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2B9C8E-A489-4552-9DBD-AAEB72805A28}"/>
                </a:ext>
              </a:extLst>
            </p:cNvPr>
            <p:cNvSpPr txBox="1"/>
            <p:nvPr/>
          </p:nvSpPr>
          <p:spPr>
            <a:xfrm>
              <a:off x="1269847" y="5690471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有限</a:t>
              </a:r>
              <a:endParaRPr lang="ru-RU" sz="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FC79F7-E48B-42A8-8C86-6D4BC84BFF89}"/>
                </a:ext>
              </a:extLst>
            </p:cNvPr>
            <p:cNvSpPr txBox="1"/>
            <p:nvPr/>
          </p:nvSpPr>
          <p:spPr>
            <a:xfrm>
              <a:off x="1269847" y="5807575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基础性</a:t>
              </a:r>
              <a:endParaRPr lang="ru-RU" sz="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E458A-DD25-4401-9BF1-9B08F237ADCE}"/>
                </a:ext>
              </a:extLst>
            </p:cNvPr>
            <p:cNvSpPr txBox="1"/>
            <p:nvPr/>
          </p:nvSpPr>
          <p:spPr>
            <a:xfrm>
              <a:off x="1269847" y="5943145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安全管理</a:t>
              </a:r>
              <a:endParaRPr lang="ru-RU" sz="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CCB584-E6FB-4B72-9B88-FD6585F3C064}"/>
                </a:ext>
              </a:extLst>
            </p:cNvPr>
            <p:cNvSpPr txBox="1"/>
            <p:nvPr/>
          </p:nvSpPr>
          <p:spPr>
            <a:xfrm>
              <a:off x="2417927" y="5431127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地表水</a:t>
              </a:r>
              <a:endParaRPr lang="ru-RU" sz="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29BD2D-165D-4D24-96BD-077D72DA7418}"/>
                </a:ext>
              </a:extLst>
            </p:cNvPr>
            <p:cNvSpPr txBox="1"/>
            <p:nvPr/>
          </p:nvSpPr>
          <p:spPr>
            <a:xfrm>
              <a:off x="2417927" y="5545454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未改善</a:t>
              </a:r>
              <a:endParaRPr lang="ru-RU" sz="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6932C0-8DE0-4D62-BA3B-09DD263C6C85}"/>
                </a:ext>
              </a:extLst>
            </p:cNvPr>
            <p:cNvSpPr txBox="1"/>
            <p:nvPr/>
          </p:nvSpPr>
          <p:spPr>
            <a:xfrm>
              <a:off x="2417927" y="5690178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有限</a:t>
              </a:r>
              <a:endParaRPr lang="ru-RU" sz="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B1C76C-C237-43B5-823C-6826B81D0E4E}"/>
                </a:ext>
              </a:extLst>
            </p:cNvPr>
            <p:cNvSpPr txBox="1"/>
            <p:nvPr/>
          </p:nvSpPr>
          <p:spPr>
            <a:xfrm>
              <a:off x="2417927" y="5813233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基础性</a:t>
              </a:r>
              <a:endParaRPr lang="ru-RU" sz="8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F90CDC-1F8B-4C53-B5BF-BE49C73B276A}"/>
                </a:ext>
              </a:extLst>
            </p:cNvPr>
            <p:cNvSpPr txBox="1"/>
            <p:nvPr/>
          </p:nvSpPr>
          <p:spPr>
            <a:xfrm>
              <a:off x="2417927" y="5936288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安全管理</a:t>
              </a:r>
              <a:endParaRPr lang="ru-RU" sz="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F0B7FE-7271-4D51-8B59-28768B6C1161}"/>
                </a:ext>
              </a:extLst>
            </p:cNvPr>
            <p:cNvSpPr txBox="1"/>
            <p:nvPr/>
          </p:nvSpPr>
          <p:spPr>
            <a:xfrm>
              <a:off x="3528976" y="5431126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无卫生设施</a:t>
              </a:r>
              <a:endParaRPr lang="ru-RU" sz="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D7B0F5-BC2A-4F6F-821A-6ED6DE47D586}"/>
                </a:ext>
              </a:extLst>
            </p:cNvPr>
            <p:cNvSpPr txBox="1"/>
            <p:nvPr/>
          </p:nvSpPr>
          <p:spPr>
            <a:xfrm>
              <a:off x="3528975" y="5552304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有限</a:t>
              </a:r>
              <a:endParaRPr lang="ru-RU" sz="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0FFE7A-D719-4121-8BE7-EB9AD126C908}"/>
                </a:ext>
              </a:extLst>
            </p:cNvPr>
            <p:cNvSpPr txBox="1"/>
            <p:nvPr/>
          </p:nvSpPr>
          <p:spPr>
            <a:xfrm>
              <a:off x="3528975" y="5675415"/>
              <a:ext cx="7800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800"/>
                <a:t>基础性</a:t>
              </a:r>
              <a:endParaRPr lang="ru-RU" sz="8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4FCDD49-62D6-443F-8A6A-6DFE2F8DDFB2}"/>
              </a:ext>
            </a:extLst>
          </p:cNvPr>
          <p:cNvSpPr txBox="1"/>
          <p:nvPr/>
        </p:nvSpPr>
        <p:spPr>
          <a:xfrm>
            <a:off x="6695603" y="5545454"/>
            <a:ext cx="7800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/>
              <a:t>少于10</a:t>
            </a:r>
            <a:endParaRPr lang="ru-RU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A685F1-2276-4E4D-9E5F-769AF4860239}"/>
              </a:ext>
            </a:extLst>
          </p:cNvPr>
          <p:cNvSpPr txBox="1"/>
          <p:nvPr/>
        </p:nvSpPr>
        <p:spPr>
          <a:xfrm>
            <a:off x="7931391" y="5545453"/>
            <a:ext cx="4383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/>
              <a:t>10-25</a:t>
            </a:r>
            <a:endParaRPr lang="ru-RU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A6EA85-DD89-4EF9-B992-FEBCC782390A}"/>
              </a:ext>
            </a:extLst>
          </p:cNvPr>
          <p:cNvSpPr txBox="1"/>
          <p:nvPr/>
        </p:nvSpPr>
        <p:spPr>
          <a:xfrm>
            <a:off x="8735798" y="5545453"/>
            <a:ext cx="4383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/>
              <a:t>25-70</a:t>
            </a:r>
            <a:endParaRPr lang="ru-RU" sz="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096870-DB46-420D-BAB0-6F237465C9E8}"/>
              </a:ext>
            </a:extLst>
          </p:cNvPr>
          <p:cNvSpPr txBox="1"/>
          <p:nvPr/>
        </p:nvSpPr>
        <p:spPr>
          <a:xfrm>
            <a:off x="9592623" y="5551948"/>
            <a:ext cx="7800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" sz="800"/>
              <a:t>70或以上</a:t>
            </a:r>
            <a:endParaRPr lang="ru-RU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29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3407" y="1258340"/>
            <a:ext cx="6438686" cy="5063283"/>
          </a:xfrm>
        </p:spPr>
        <p:txBody>
          <a:bodyPr rtlCol="0">
            <a:noAutofit/>
          </a:bodyPr>
          <a:lstStyle/>
          <a:p>
            <a:pPr marL="465138" indent="-465138" rtl="0"/>
            <a:endParaRPr lang="en-GB" altLang="zh" sz="2400" b="1" dirty="0">
              <a:cs typeface="Arial" panose="020B0604020202020204" pitchFamily="34" charset="0"/>
            </a:endParaRPr>
          </a:p>
          <a:p>
            <a:pPr marL="465138" indent="-465138" rtl="0"/>
            <a:r>
              <a:rPr lang="zh" sz="2400" b="1" dirty="0">
                <a:cs typeface="Arial" panose="020B0604020202020204" pitchFamily="34" charset="0"/>
              </a:rPr>
              <a:t>缺乏基本卫生服务的人口从27亿减少到了20亿</a:t>
            </a:r>
            <a:endParaRPr lang="en-GB" sz="2400" b="1" dirty="0">
              <a:cs typeface="Arial" panose="020B0604020202020204" pitchFamily="34" charset="0"/>
            </a:endParaRPr>
          </a:p>
          <a:p>
            <a:pPr marL="465138" indent="-465138" rtl="0"/>
            <a:r>
              <a:rPr lang="zh" sz="2400" b="1" dirty="0">
                <a:cs typeface="Arial" panose="020B0604020202020204" pitchFamily="34" charset="0"/>
              </a:rPr>
              <a:t>至少有21亿人获得基础性卫生服务 </a:t>
            </a:r>
          </a:p>
          <a:p>
            <a:pPr marL="465138" indent="-465138" rtl="0"/>
            <a:r>
              <a:rPr lang="zh" sz="2400" b="1" dirty="0">
                <a:cs typeface="Arial" panose="020B0604020202020204" pitchFamily="34" charset="0"/>
              </a:rPr>
              <a:t>2017年，10人中有4人用到了安全管理的卫生服务</a:t>
            </a:r>
          </a:p>
          <a:p>
            <a:pPr marL="465138" indent="-465138" rtl="0">
              <a:buFont typeface="Arial" panose="020B0604020202020204" pitchFamily="34" charset="0"/>
              <a:buChar char="•"/>
            </a:pPr>
            <a:r>
              <a:rPr lang="zh" sz="2400" b="1" dirty="0">
                <a:cs typeface="Arial" panose="020B0604020202020204" pitchFamily="34" charset="0"/>
              </a:rPr>
              <a:t>使用安全管理卫生服务的人口比例从28%增加到了45%</a:t>
            </a:r>
          </a:p>
          <a:p>
            <a:pPr marL="465138" indent="-465138" rtl="0"/>
            <a:r>
              <a:rPr lang="zh" sz="2400" b="1" dirty="0">
                <a:cs typeface="Arial" panose="020B0604020202020204" pitchFamily="34" charset="0"/>
              </a:rPr>
              <a:t>使用安全管理卫生服务的农村人口比例从22%增加到了43%</a:t>
            </a:r>
          </a:p>
          <a:p>
            <a:pPr marL="465138" indent="-465138" rtl="0">
              <a:buFont typeface="Arial" panose="020B0604020202020204" pitchFamily="34" charset="0"/>
              <a:buChar char="•"/>
            </a:pPr>
            <a:endParaRPr lang="en-ZA" sz="2000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全球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5905959"/>
            <a:ext cx="72718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1400">
                <a:hlinkClick r:id="rId3"/>
              </a:rPr>
              <a:t>https://unstats.un.org/sdgs/report/2019/The-Sustainable-Development-Goals-Report-2019.pdf</a:t>
            </a:r>
            <a:r>
              <a:rPr lang="zh" sz="140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4679E-0F71-4D2B-926D-2BFFB43883E2}"/>
              </a:ext>
            </a:extLst>
          </p:cNvPr>
          <p:cNvGrpSpPr/>
          <p:nvPr/>
        </p:nvGrpSpPr>
        <p:grpSpPr>
          <a:xfrm>
            <a:off x="7430177" y="1258340"/>
            <a:ext cx="4209524" cy="4647619"/>
            <a:chOff x="7430177" y="1258340"/>
            <a:chExt cx="4209524" cy="46476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13BF2B-5F05-4607-8E93-3BD0BDFD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177" y="1258340"/>
              <a:ext cx="4209524" cy="46476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65E417-97F8-45AE-B6F6-3328AF8C4AD5}"/>
                </a:ext>
              </a:extLst>
            </p:cNvPr>
            <p:cNvSpPr txBox="1"/>
            <p:nvPr/>
          </p:nvSpPr>
          <p:spPr>
            <a:xfrm>
              <a:off x="10020523" y="1506826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bg1">
                      <a:lumMod val="50000"/>
                    </a:schemeClr>
                  </a:solidFill>
                </a:rPr>
                <a:t>露天排便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2D12E8-1ED3-4392-957F-78886076C89B}"/>
                </a:ext>
              </a:extLst>
            </p:cNvPr>
            <p:cNvSpPr txBox="1"/>
            <p:nvPr/>
          </p:nvSpPr>
          <p:spPr>
            <a:xfrm>
              <a:off x="10020523" y="1755312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bg1">
                      <a:lumMod val="50000"/>
                    </a:schemeClr>
                  </a:solidFill>
                </a:rPr>
                <a:t>未改善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03AF67-0152-473B-B995-B2FAEB4A1A3E}"/>
                </a:ext>
              </a:extLst>
            </p:cNvPr>
            <p:cNvSpPr txBox="1"/>
            <p:nvPr/>
          </p:nvSpPr>
          <p:spPr>
            <a:xfrm>
              <a:off x="10020523" y="2001533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bg1">
                      <a:lumMod val="50000"/>
                    </a:schemeClr>
                  </a:solidFill>
                </a:rPr>
                <a:t>有限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F2E8F3-029E-4D64-8C1C-8C8FA1583525}"/>
                </a:ext>
              </a:extLst>
            </p:cNvPr>
            <p:cNvSpPr txBox="1"/>
            <p:nvPr/>
          </p:nvSpPr>
          <p:spPr>
            <a:xfrm>
              <a:off x="10022615" y="2247754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bg1">
                      <a:lumMod val="50000"/>
                    </a:schemeClr>
                  </a:solidFill>
                </a:rPr>
                <a:t>基础性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5784E8-2A62-410F-853E-C14B04DA4012}"/>
                </a:ext>
              </a:extLst>
            </p:cNvPr>
            <p:cNvSpPr txBox="1"/>
            <p:nvPr/>
          </p:nvSpPr>
          <p:spPr>
            <a:xfrm>
              <a:off x="10020523" y="2496240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bg1">
                      <a:lumMod val="50000"/>
                    </a:schemeClr>
                  </a:solidFill>
                </a:rPr>
                <a:t>安全管理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89992B-7B6E-4F2A-83D8-8721C9AF5727}"/>
                </a:ext>
              </a:extLst>
            </p:cNvPr>
            <p:cNvSpPr txBox="1"/>
            <p:nvPr/>
          </p:nvSpPr>
          <p:spPr>
            <a:xfrm rot="16200000">
              <a:off x="6928262" y="3417486"/>
              <a:ext cx="11884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1200">
                  <a:solidFill>
                    <a:schemeClr val="bg1">
                      <a:lumMod val="50000"/>
                    </a:schemeClr>
                  </a:solidFill>
                </a:rPr>
                <a:t>人口（%）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43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全球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3973" y="1344951"/>
            <a:ext cx="6144017" cy="3767446"/>
          </a:xfrm>
        </p:spPr>
        <p:txBody>
          <a:bodyPr rtlCol="0">
            <a:noAutofit/>
          </a:bodyPr>
          <a:lstStyle/>
          <a:p>
            <a:pPr rtl="0">
              <a:lnSpc>
                <a:spcPct val="120000"/>
              </a:lnSpc>
              <a:spcBef>
                <a:spcPts val="600"/>
              </a:spcBef>
            </a:pPr>
            <a:endParaRPr lang="en-GB" altLang="zh" sz="2000" dirty="0"/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zh" sz="2000" dirty="0"/>
              <a:t>露天排便人数减少了一半（</a:t>
            </a:r>
            <a:r>
              <a:rPr lang="zh" sz="2000" dirty="0">
                <a:solidFill>
                  <a:srgbClr val="FF0000"/>
                </a:solidFill>
              </a:rPr>
              <a:t>但是</a:t>
            </a:r>
            <a:r>
              <a:rPr lang="zh" sz="2000" b="1" dirty="0">
                <a:solidFill>
                  <a:srgbClr val="FF0000"/>
                </a:solidFill>
              </a:rPr>
              <a:t>仍有6.73亿人 – 9% – 在露天排便！）</a:t>
            </a:r>
          </a:p>
          <a:p>
            <a:pPr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" sz="2000" dirty="0"/>
              <a:t>23个国家的露天排便率下降幅度大于1% </a:t>
            </a:r>
          </a:p>
          <a:p>
            <a:pPr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" sz="2000" dirty="0"/>
              <a:t>51个国家的基础性卫生服务覆盖率超过99%；其中1/4将于2030年实现“几乎全民”覆盖的目标</a:t>
            </a:r>
          </a:p>
          <a:p>
            <a:pPr rtl="0">
              <a:lnSpc>
                <a:spcPct val="120000"/>
              </a:lnSpc>
              <a:spcBef>
                <a:spcPts val="600"/>
              </a:spcBef>
            </a:pPr>
            <a:r>
              <a:rPr lang="zh" sz="2000" dirty="0"/>
              <a:t>在露天排便人口大于5%的“高负担”国家中，每3个当中只有不到1个国家有望在2030年实现“接近消除”的目标（小于1%）。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23" y="1784567"/>
            <a:ext cx="4099601" cy="3183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7831" y="5038966"/>
            <a:ext cx="337576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1400">
                <a:hlinkClick r:id="rId4"/>
              </a:rPr>
              <a:t>www.google.com/search/opendefecation</a:t>
            </a:r>
            <a:r>
              <a:rPr lang="zh" sz="140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5905959"/>
            <a:ext cx="72718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1400">
                <a:hlinkClick r:id="rId5"/>
              </a:rPr>
              <a:t>https://unstats.un.org/sdgs/report/2019/The-Sustainable-Development-Goals-Report-2019.pdf</a:t>
            </a:r>
            <a:r>
              <a:rPr lang="zh" sz="14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3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7684718" y="135933"/>
            <a:ext cx="2725827" cy="823912"/>
          </a:xfrm>
        </p:spPr>
        <p:txBody>
          <a:bodyPr rtlCol="0"/>
          <a:lstStyle/>
          <a:p>
            <a:pPr rtl="0"/>
            <a:r>
              <a:rPr lang="zh"/>
              <a:t>南非现状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3187" y="5399314"/>
            <a:ext cx="222573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zh">
                <a:hlinkClick r:id="rId3"/>
              </a:rPr>
              <a:t>https://washdata.org</a:t>
            </a:r>
            <a:r>
              <a:rPr lang="zh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446F3-3B26-4B3C-9E4B-C13C3F80C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595"/>
            <a:ext cx="7089062" cy="33708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2602E8-7B43-4140-9636-B2389D251E5B}"/>
              </a:ext>
            </a:extLst>
          </p:cNvPr>
          <p:cNvGrpSpPr/>
          <p:nvPr/>
        </p:nvGrpSpPr>
        <p:grpSpPr>
          <a:xfrm>
            <a:off x="1345701" y="2051232"/>
            <a:ext cx="5743361" cy="2576602"/>
            <a:chOff x="1345701" y="2051232"/>
            <a:chExt cx="5743361" cy="25766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EBA5EB-D515-4E7D-B688-41215333E3D8}"/>
                </a:ext>
              </a:extLst>
            </p:cNvPr>
            <p:cNvSpPr txBox="1"/>
            <p:nvPr/>
          </p:nvSpPr>
          <p:spPr>
            <a:xfrm>
              <a:off x="6189625" y="2264593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安全管理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F68E87-AD89-44B0-9EF4-E7CD8A5A2A09}"/>
                </a:ext>
              </a:extLst>
            </p:cNvPr>
            <p:cNvSpPr txBox="1"/>
            <p:nvPr/>
          </p:nvSpPr>
          <p:spPr>
            <a:xfrm>
              <a:off x="6189615" y="2430495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未改善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1A9D2-298C-4E9A-83FC-25DFD0225542}"/>
                </a:ext>
              </a:extLst>
            </p:cNvPr>
            <p:cNvSpPr txBox="1"/>
            <p:nvPr/>
          </p:nvSpPr>
          <p:spPr>
            <a:xfrm>
              <a:off x="6189614" y="2583058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F7B9E-B756-4049-9844-5790676B4620}"/>
                </a:ext>
              </a:extLst>
            </p:cNvPr>
            <p:cNvSpPr txBox="1"/>
            <p:nvPr/>
          </p:nvSpPr>
          <p:spPr>
            <a:xfrm>
              <a:off x="6189613" y="2730999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基础性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821B9D-7C47-422A-AF77-555E5A534168}"/>
                </a:ext>
              </a:extLst>
            </p:cNvPr>
            <p:cNvSpPr txBox="1"/>
            <p:nvPr/>
          </p:nvSpPr>
          <p:spPr>
            <a:xfrm>
              <a:off x="6189622" y="2922823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露天排便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FFEB80-89BB-4CD3-833A-8ECF37B1B660}"/>
                </a:ext>
              </a:extLst>
            </p:cNvPr>
            <p:cNvSpPr txBox="1"/>
            <p:nvPr/>
          </p:nvSpPr>
          <p:spPr>
            <a:xfrm>
              <a:off x="6189613" y="3055888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未改善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23A73-8835-44E4-8D6D-06111DF7BF15}"/>
                </a:ext>
              </a:extLst>
            </p:cNvPr>
            <p:cNvSpPr txBox="1"/>
            <p:nvPr/>
          </p:nvSpPr>
          <p:spPr>
            <a:xfrm>
              <a:off x="6189613" y="3368827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基础性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D87987-64B6-4CB9-91E4-C908ABD63ACF}"/>
                </a:ext>
              </a:extLst>
            </p:cNvPr>
            <p:cNvSpPr txBox="1"/>
            <p:nvPr/>
          </p:nvSpPr>
          <p:spPr>
            <a:xfrm>
              <a:off x="6189613" y="3224635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83EF7C-E8EC-4583-85DA-95A86967665D}"/>
                </a:ext>
              </a:extLst>
            </p:cNvPr>
            <p:cNvSpPr txBox="1"/>
            <p:nvPr/>
          </p:nvSpPr>
          <p:spPr>
            <a:xfrm>
              <a:off x="6189612" y="3548196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无卫生设施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33E8BF-4DD8-42DC-BDBC-E45DEB76A19D}"/>
                </a:ext>
              </a:extLst>
            </p:cNvPr>
            <p:cNvSpPr txBox="1"/>
            <p:nvPr/>
          </p:nvSpPr>
          <p:spPr>
            <a:xfrm>
              <a:off x="6189612" y="3700759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702A3A-9367-4A9A-8E47-9C35555269BE}"/>
                </a:ext>
              </a:extLst>
            </p:cNvPr>
            <p:cNvSpPr txBox="1"/>
            <p:nvPr/>
          </p:nvSpPr>
          <p:spPr>
            <a:xfrm>
              <a:off x="6189612" y="3883990"/>
              <a:ext cx="899437" cy="137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基础性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2DF105-73C3-44FD-AC18-B7F58DDB383B}"/>
                </a:ext>
              </a:extLst>
            </p:cNvPr>
            <p:cNvSpPr txBox="1"/>
            <p:nvPr/>
          </p:nvSpPr>
          <p:spPr>
            <a:xfrm>
              <a:off x="2327157" y="2051232"/>
              <a:ext cx="2744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家庭数据–南非–卫生服务水平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9AE258-EFEC-40D6-BEAB-BDD0C14249DA}"/>
                </a:ext>
              </a:extLst>
            </p:cNvPr>
            <p:cNvSpPr txBox="1"/>
            <p:nvPr/>
          </p:nvSpPr>
          <p:spPr>
            <a:xfrm>
              <a:off x="1345701" y="4520112"/>
              <a:ext cx="7513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7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饮用水</a:t>
              </a:r>
              <a:endParaRPr lang="ru-RU" sz="7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0A6AA7-CC1C-43AA-9FCE-BBE4923E5C96}"/>
                </a:ext>
              </a:extLst>
            </p:cNvPr>
            <p:cNvSpPr txBox="1"/>
            <p:nvPr/>
          </p:nvSpPr>
          <p:spPr>
            <a:xfrm>
              <a:off x="3442725" y="4520112"/>
              <a:ext cx="7513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7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环境卫生</a:t>
              </a:r>
              <a:endParaRPr lang="ru-RU" sz="7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C9FE3D-C611-48FA-9BC3-1EA69DC6239B}"/>
                </a:ext>
              </a:extLst>
            </p:cNvPr>
            <p:cNvSpPr txBox="1"/>
            <p:nvPr/>
          </p:nvSpPr>
          <p:spPr>
            <a:xfrm>
              <a:off x="4942497" y="4520112"/>
              <a:ext cx="7513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7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个人卫生</a:t>
              </a:r>
              <a:endParaRPr lang="ru-RU" sz="7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DB2A7F-4386-42AA-8565-77375891541E}"/>
              </a:ext>
            </a:extLst>
          </p:cNvPr>
          <p:cNvGrpSpPr/>
          <p:nvPr/>
        </p:nvGrpSpPr>
        <p:grpSpPr>
          <a:xfrm>
            <a:off x="6915448" y="1670181"/>
            <a:ext cx="3702790" cy="3517640"/>
            <a:chOff x="6915447" y="1170634"/>
            <a:chExt cx="4761905" cy="47619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2E03BE-34A8-46E6-BFAA-7E25E598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447" y="1170634"/>
              <a:ext cx="4761905" cy="476190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D3A07A-5B9D-4D99-A41B-9881EEFF6D43}"/>
                </a:ext>
              </a:extLst>
            </p:cNvPr>
            <p:cNvSpPr txBox="1"/>
            <p:nvPr/>
          </p:nvSpPr>
          <p:spPr>
            <a:xfrm>
              <a:off x="7396711" y="2108701"/>
              <a:ext cx="89943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1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南非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9212C2-5983-4757-982F-C29A2413762D}"/>
                </a:ext>
              </a:extLst>
            </p:cNvPr>
            <p:cNvSpPr txBox="1"/>
            <p:nvPr/>
          </p:nvSpPr>
          <p:spPr>
            <a:xfrm>
              <a:off x="7396710" y="2349703"/>
              <a:ext cx="8994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饮用水</a:t>
              </a:r>
              <a:endParaRPr lang="ru-RU" sz="9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12B5F-3647-4407-9889-B9F740B186EF}"/>
                </a:ext>
              </a:extLst>
            </p:cNvPr>
            <p:cNvSpPr txBox="1"/>
            <p:nvPr/>
          </p:nvSpPr>
          <p:spPr>
            <a:xfrm>
              <a:off x="7396709" y="2802358"/>
              <a:ext cx="7597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安全管理状态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923CFC-8C31-40F9-A4E4-720824E2399C}"/>
                </a:ext>
              </a:extLst>
            </p:cNvPr>
            <p:cNvSpPr txBox="1"/>
            <p:nvPr/>
          </p:nvSpPr>
          <p:spPr>
            <a:xfrm>
              <a:off x="8390357" y="2802357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基本情况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8E5A96-2697-4075-950B-A76F3F735B67}"/>
                </a:ext>
              </a:extLst>
            </p:cNvPr>
            <p:cNvSpPr txBox="1"/>
            <p:nvPr/>
          </p:nvSpPr>
          <p:spPr>
            <a:xfrm>
              <a:off x="9304480" y="2795070"/>
              <a:ext cx="75973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地表水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B0506A-D44B-4429-98F8-04FF710DCDA3}"/>
                </a:ext>
              </a:extLst>
            </p:cNvPr>
            <p:cNvSpPr txBox="1"/>
            <p:nvPr/>
          </p:nvSpPr>
          <p:spPr>
            <a:xfrm>
              <a:off x="7396709" y="3519902"/>
              <a:ext cx="75973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安全管理状态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244EAE-B033-4729-B480-1C5BC32F3BA1}"/>
                </a:ext>
              </a:extLst>
            </p:cNvPr>
            <p:cNvSpPr txBox="1"/>
            <p:nvPr/>
          </p:nvSpPr>
          <p:spPr>
            <a:xfrm>
              <a:off x="7396709" y="3169365"/>
              <a:ext cx="89943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0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环境卫生</a:t>
              </a:r>
              <a:endParaRPr lang="ru-RU" sz="9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19E6BA-4D5C-4D63-A650-9110D7BF5506}"/>
                </a:ext>
              </a:extLst>
            </p:cNvPr>
            <p:cNvSpPr txBox="1"/>
            <p:nvPr/>
          </p:nvSpPr>
          <p:spPr>
            <a:xfrm>
              <a:off x="7387133" y="4359701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基本情况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F42527-CFB7-4202-82D0-B02331265C65}"/>
                </a:ext>
              </a:extLst>
            </p:cNvPr>
            <p:cNvSpPr txBox="1"/>
            <p:nvPr/>
          </p:nvSpPr>
          <p:spPr>
            <a:xfrm>
              <a:off x="8390218" y="3546393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基本情况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9F56E0-F6A0-4F47-9D25-68A8C4684E6B}"/>
                </a:ext>
              </a:extLst>
            </p:cNvPr>
            <p:cNvSpPr txBox="1"/>
            <p:nvPr/>
          </p:nvSpPr>
          <p:spPr>
            <a:xfrm>
              <a:off x="9318656" y="3562951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露天排便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093AAD-624C-4F4C-8983-DD5E354026E8}"/>
                </a:ext>
              </a:extLst>
            </p:cNvPr>
            <p:cNvSpPr txBox="1"/>
            <p:nvPr/>
          </p:nvSpPr>
          <p:spPr>
            <a:xfrm>
              <a:off x="8362585" y="4359701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有限状态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ECB113-FBC8-4DD6-AE4C-ED3BBD74DD41}"/>
                </a:ext>
              </a:extLst>
            </p:cNvPr>
            <p:cNvSpPr txBox="1"/>
            <p:nvPr/>
          </p:nvSpPr>
          <p:spPr>
            <a:xfrm>
              <a:off x="9338037" y="4359701"/>
              <a:ext cx="631723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无卫生设施状态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043309-550B-44C4-A68D-E6E00E1AE817}"/>
                </a:ext>
              </a:extLst>
            </p:cNvPr>
            <p:cNvSpPr txBox="1"/>
            <p:nvPr/>
          </p:nvSpPr>
          <p:spPr>
            <a:xfrm>
              <a:off x="9099822" y="4570490"/>
              <a:ext cx="122070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7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年份：2017年，住宅：合计</a:t>
              </a:r>
              <a:endParaRPr lang="ru-RU" sz="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277EEB-0681-4E67-AAE5-F3F354104DC7}"/>
                </a:ext>
              </a:extLst>
            </p:cNvPr>
            <p:cNvSpPr txBox="1"/>
            <p:nvPr/>
          </p:nvSpPr>
          <p:spPr>
            <a:xfrm>
              <a:off x="7396709" y="3939426"/>
              <a:ext cx="8994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900" b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个人卫生</a:t>
              </a:r>
              <a:endParaRPr lang="ru-RU" sz="9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188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南非现状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356" y="5802371"/>
            <a:ext cx="291624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zh">
                <a:latin typeface="Arial" panose="020B0604020202020204" pitchFamily="34" charset="0"/>
                <a:ea typeface="Calibri" panose="020F0502020204030204" pitchFamily="34" charset="0"/>
              </a:rPr>
              <a:t>GHS 2015 2017, StatsSA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7189963" y="1798546"/>
            <a:ext cx="4296020" cy="25315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dirty="0">
                <a:latin typeface="Arial" panose="020B0604020202020204" pitchFamily="34" charset="0"/>
                <a:ea typeface="Calibri" panose="020F0502020204030204" pitchFamily="34" charset="0"/>
              </a:rPr>
              <a:t>在2015年至2017年期间，改善卫生设施的机会增加（从80%增加到了83%）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dirty="0">
                <a:latin typeface="Arial" panose="020B0604020202020204" pitchFamily="34" charset="0"/>
                <a:ea typeface="Calibri" panose="020F0502020204030204" pitchFamily="34" charset="0"/>
              </a:rPr>
              <a:t>70%的人口能够获得基础性卫生服务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dirty="0">
                <a:latin typeface="Arial" panose="020B0604020202020204" pitchFamily="34" charset="0"/>
                <a:ea typeface="Calibri" panose="020F0502020204030204" pitchFamily="34" charset="0"/>
              </a:rPr>
              <a:t>13%的人口能够获得有限卫生服务 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dirty="0">
                <a:latin typeface="Arial" panose="020B0604020202020204" pitchFamily="34" charset="0"/>
                <a:ea typeface="Calibri" panose="020F0502020204030204" pitchFamily="34" charset="0"/>
              </a:rPr>
              <a:t>17%的人口无法获得改善卫生设施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" dirty="0">
                <a:latin typeface="Arial" panose="020B0604020202020204" pitchFamily="34" charset="0"/>
                <a:ea typeface="Calibri" panose="020F0502020204030204" pitchFamily="34" charset="0"/>
              </a:rPr>
              <a:t>2%的人口仍在露天排便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BA2657-727F-430C-A4EB-857401BADC59}"/>
              </a:ext>
            </a:extLst>
          </p:cNvPr>
          <p:cNvGrpSpPr/>
          <p:nvPr/>
        </p:nvGrpSpPr>
        <p:grpSpPr>
          <a:xfrm>
            <a:off x="594930" y="1494016"/>
            <a:ext cx="6470896" cy="3558044"/>
            <a:chOff x="594930" y="1494016"/>
            <a:chExt cx="6470896" cy="3558044"/>
          </a:xfrm>
        </p:grpSpPr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30" y="1494016"/>
              <a:ext cx="6470896" cy="3558044"/>
            </a:xfrm>
            <a:prstGeom prst="rect">
              <a:avLst/>
            </a:prstGeom>
            <a:ln w="3175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D55459-A012-4E13-8446-E54D14C190D2}"/>
                </a:ext>
              </a:extLst>
            </p:cNvPr>
            <p:cNvSpPr txBox="1"/>
            <p:nvPr/>
          </p:nvSpPr>
          <p:spPr>
            <a:xfrm>
              <a:off x="1899557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全国范围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15C8DB-5F4C-41FF-B11E-CC1112967D4F}"/>
                </a:ext>
              </a:extLst>
            </p:cNvPr>
            <p:cNvSpPr txBox="1"/>
            <p:nvPr/>
          </p:nvSpPr>
          <p:spPr>
            <a:xfrm>
              <a:off x="2464526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农村地区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2474C6-EC1A-484E-8E17-F5452AAC6871}"/>
                </a:ext>
              </a:extLst>
            </p:cNvPr>
            <p:cNvSpPr txBox="1"/>
            <p:nvPr/>
          </p:nvSpPr>
          <p:spPr>
            <a:xfrm>
              <a:off x="3028287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城市地区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86897D-3751-46A9-AF4D-4637E4077BA4}"/>
                </a:ext>
              </a:extLst>
            </p:cNvPr>
            <p:cNvSpPr txBox="1"/>
            <p:nvPr/>
          </p:nvSpPr>
          <p:spPr>
            <a:xfrm>
              <a:off x="3563984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全国范围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0B0C37-C0AE-4347-8FCD-C0F9DB0173DB}"/>
                </a:ext>
              </a:extLst>
            </p:cNvPr>
            <p:cNvSpPr txBox="1"/>
            <p:nvPr/>
          </p:nvSpPr>
          <p:spPr>
            <a:xfrm>
              <a:off x="4136573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农村地区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EDF3A-BC33-4EF9-9C1F-0B6A76A03E73}"/>
                </a:ext>
              </a:extLst>
            </p:cNvPr>
            <p:cNvSpPr txBox="1"/>
            <p:nvPr/>
          </p:nvSpPr>
          <p:spPr>
            <a:xfrm>
              <a:off x="4700334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城市地区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A32341-036C-4742-98B4-ECEE14932757}"/>
                </a:ext>
              </a:extLst>
            </p:cNvPr>
            <p:cNvSpPr txBox="1"/>
            <p:nvPr/>
          </p:nvSpPr>
          <p:spPr>
            <a:xfrm>
              <a:off x="5253685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全国范围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044514-57A9-4B80-8E9B-758649DDB890}"/>
                </a:ext>
              </a:extLst>
            </p:cNvPr>
            <p:cNvSpPr txBox="1"/>
            <p:nvPr/>
          </p:nvSpPr>
          <p:spPr>
            <a:xfrm>
              <a:off x="5826274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农村地区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0B8E95-3196-4BB1-86CF-21EB0F9D803D}"/>
                </a:ext>
              </a:extLst>
            </p:cNvPr>
            <p:cNvSpPr txBox="1"/>
            <p:nvPr/>
          </p:nvSpPr>
          <p:spPr>
            <a:xfrm>
              <a:off x="6390035" y="3388921"/>
              <a:ext cx="5573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城市地区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B5216C-F661-4D53-BEAE-D8ECF7D71322}"/>
                </a:ext>
              </a:extLst>
            </p:cNvPr>
            <p:cNvSpPr txBox="1"/>
            <p:nvPr/>
          </p:nvSpPr>
          <p:spPr>
            <a:xfrm>
              <a:off x="952500" y="3868981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基础性服务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F83AF4-1C66-4D58-96AA-D2F2759E4920}"/>
                </a:ext>
              </a:extLst>
            </p:cNvPr>
            <p:cNvSpPr txBox="1"/>
            <p:nvPr/>
          </p:nvSpPr>
          <p:spPr>
            <a:xfrm>
              <a:off x="952500" y="4145407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有限服务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9396EE-84EB-4C89-B8D6-40FEF6B85FA9}"/>
                </a:ext>
              </a:extLst>
            </p:cNvPr>
            <p:cNvSpPr txBox="1"/>
            <p:nvPr/>
          </p:nvSpPr>
          <p:spPr>
            <a:xfrm>
              <a:off x="952500" y="4421833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未改善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E26A70-FC21-48F8-8888-11EFFDF7CF61}"/>
                </a:ext>
              </a:extLst>
            </p:cNvPr>
            <p:cNvSpPr txBox="1"/>
            <p:nvPr/>
          </p:nvSpPr>
          <p:spPr>
            <a:xfrm>
              <a:off x="952500" y="4679994"/>
              <a:ext cx="9927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zh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露天排便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F0C2C4-BD09-4862-BFF3-0331477568AC}"/>
                </a:ext>
              </a:extLst>
            </p:cNvPr>
            <p:cNvSpPr txBox="1"/>
            <p:nvPr/>
          </p:nvSpPr>
          <p:spPr>
            <a:xfrm rot="16200000">
              <a:off x="287719" y="2588813"/>
              <a:ext cx="2076120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人口比例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818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r>
              <a:rPr lang="zh"/>
              <a:t>南非现状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Font typeface="Arial" panose="020B0604020202020204" pitchFamily="34" charset="0"/>
              <a:buChar char="•"/>
            </a:pPr>
            <a:endParaRPr lang="en-GB" altLang="zh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 b="1" dirty="0"/>
              <a:t>露天排便（不一定每天）家庭人口数量占总人口的19%</a:t>
            </a:r>
            <a:r>
              <a:rPr lang="zh" dirty="0"/>
              <a:t>（2015-2018年期间的选定全国住户调查结果）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 dirty="0"/>
              <a:t>截至2017年，全国范围获得改善卫生设施的数据：</a:t>
            </a:r>
          </a:p>
          <a:p>
            <a:pPr marL="914400" lvl="1" indent="-457200" rtl="0"/>
            <a:r>
              <a:rPr lang="zh" sz="2400" dirty="0"/>
              <a:t>58%的人口接通下水道， </a:t>
            </a:r>
          </a:p>
          <a:p>
            <a:pPr marL="914400" lvl="1" indent="-457200" rtl="0"/>
            <a:r>
              <a:rPr lang="zh" sz="2400" dirty="0"/>
              <a:t>29%的人口能够使用通风改良式坑厕或类似设施 </a:t>
            </a:r>
          </a:p>
          <a:p>
            <a:pPr marL="914400" lvl="1" indent="-457200" rtl="0"/>
            <a:r>
              <a:rPr lang="zh" sz="2400" dirty="0"/>
              <a:t>3%的人口能够用到配有化粪池的厕所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 b="1" dirty="0"/>
              <a:t>南非城市地区有86%的家庭接通下水道，</a:t>
            </a:r>
            <a:r>
              <a:rPr lang="zh" dirty="0"/>
              <a:t>而</a:t>
            </a:r>
            <a:r>
              <a:rPr lang="zh" b="1" dirty="0"/>
              <a:t>农村这一比例仅为5%。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zh" b="1" dirty="0"/>
              <a:t>南非农村</a:t>
            </a:r>
            <a:r>
              <a:rPr lang="zh" dirty="0"/>
              <a:t>71%的人口使用坑式厕所或类似设施，5%人口使用有化粪池的厕所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078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DESIGN_ID_1_OFFICE THEME" val="sBCiAmG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16749</TotalTime>
  <Words>6195</Words>
  <Application>Microsoft Office PowerPoint</Application>
  <PresentationFormat>Widescreen</PresentationFormat>
  <Paragraphs>451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宋体</vt:lpstr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1_Office Theme</vt:lpstr>
      <vt:lpstr>SA水务和卫生法规现状 以及ISO标准的作用 </vt:lpstr>
      <vt:lpstr>PowerPoint Presentation</vt:lpstr>
      <vt:lpstr>水资源和卫生现状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南非水务与卫生处理利益相关方</vt:lpstr>
      <vt:lpstr>PowerPoint Presentation</vt:lpstr>
      <vt:lpstr>PowerPoint Presentation</vt:lpstr>
      <vt:lpstr>PowerPoint Presentation</vt:lpstr>
      <vt:lpstr>PowerPoint Presentation</vt:lpstr>
      <vt:lpstr>南非水务与卫生设施条例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《水务服务法》（1997）</vt:lpstr>
      <vt:lpstr>PowerPoint Presentation</vt:lpstr>
      <vt:lpstr>PowerPoint Presentation</vt:lpstr>
      <vt:lpstr>《国家卫生政策框架》（2016） </vt:lpstr>
      <vt:lpstr>PowerPoint Presentation</vt:lpstr>
      <vt:lpstr>PowerPoint Presentation</vt:lpstr>
      <vt:lpstr>《国家水务与卫生总体规划》（2018年） </vt:lpstr>
      <vt:lpstr>PowerPoint Presentation</vt:lpstr>
      <vt:lpstr>PowerPoint Presentation</vt:lpstr>
      <vt:lpstr> 认证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Mary</dc:creator>
  <cp:lastModifiedBy>Irina Kiselyer</cp:lastModifiedBy>
  <cp:revision>337</cp:revision>
  <dcterms:created xsi:type="dcterms:W3CDTF">2019-09-11T09:01:00Z</dcterms:created>
  <dcterms:modified xsi:type="dcterms:W3CDTF">2020-07-01T16:51:00Z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9838C722-09AD-4D56-A39B-FAABE1CE5806</vt:lpwstr>
  </property>
  <property fmtid="{D5CDD505-2E9C-101B-9397-08002B2CF9AE}" pid="3" name="ArticulatePath">
    <vt:lpwstr>SA Water and Sanitation Regulations_Presentation</vt:lpwstr>
  </property>
</Properties>
</file>