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custDataLst>
    <p:tags r:id="rId17"/>
  </p:custDataLst>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2E4"/>
    <a:srgbClr val="FFD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62"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B9C3F79-A91F-4BBD-A3B1-807DE736FECF}"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48963A-329D-45EB-B621-7E1E78463DC8}" type="slidenum">
              <a:rPr lang="en-US" smtClean="0"/>
              <a:t>‹#›</a:t>
            </a:fld>
            <a:endParaRPr lang="en-US"/>
          </a:p>
        </p:txBody>
      </p:sp>
    </p:spTree>
    <p:extLst>
      <p:ext uri="{BB962C8B-B14F-4D97-AF65-F5344CB8AC3E}">
        <p14:creationId xmlns:p14="http://schemas.microsoft.com/office/powerpoint/2010/main" val="177858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396048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1733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742111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658006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11236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2179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118959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4594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83687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1783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40429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81672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9710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786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rtlCol="0" anchor="b"/>
          <a:lstStyle>
            <a:lvl1pPr algn="ctr">
              <a:defRPr sz="6000"/>
            </a:lvl1pPr>
          </a:lstStyle>
          <a:p>
            <a:pPr rtl="0"/>
            <a:r>
              <a:rPr lang="fr"/>
              <a:t>Click to edit Master title style</a:t>
            </a:r>
          </a:p>
        </p:txBody>
      </p:sp>
      <p:sp>
        <p:nvSpPr>
          <p:cNvPr id="3" name="Subtitle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
              <a:t>Click to edit Master subtitle style</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09901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p>
        </p:txBody>
      </p:sp>
      <p:sp>
        <p:nvSpPr>
          <p:cNvPr id="3" name="Vertical Text Placeholder 2"/>
          <p:cNvSpPr>
            <a:spLocks noGrp="1"/>
          </p:cNvSpPr>
          <p:nvPr>
            <p:ph type="body" orient="vert" idx="1"/>
          </p:nvPr>
        </p:nvSpPr>
        <p:spPr/>
        <p:txBody>
          <a:bodyPr vert="eaVert"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58252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p>
            <a:pPr rtl="0"/>
            <a:r>
              <a:rPr lang="fr"/>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91319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0" name="Freeform 9"/>
          <p:cNvSpPr/>
          <p:nvPr userDrawn="1"/>
        </p:nvSpPr>
        <p:spPr>
          <a:xfrm>
            <a:off x="-14946" y="0"/>
            <a:ext cx="4475284" cy="4835769"/>
          </a:xfrm>
          <a:custGeom>
            <a:avLst/>
            <a:gdLst>
              <a:gd name="connsiteX0" fmla="*/ 17584 w 4475284"/>
              <a:gd name="connsiteY0" fmla="*/ 0 h 4835769"/>
              <a:gd name="connsiteX1" fmla="*/ 0 w 4475284"/>
              <a:gd name="connsiteY1" fmla="*/ 4835769 h 4835769"/>
              <a:gd name="connsiteX2" fmla="*/ 2321169 w 4475284"/>
              <a:gd name="connsiteY2" fmla="*/ 4835769 h 4835769"/>
              <a:gd name="connsiteX3" fmla="*/ 4475284 w 4475284"/>
              <a:gd name="connsiteY3" fmla="*/ 0 h 4835769"/>
              <a:gd name="connsiteX4" fmla="*/ 17584 w 4475284"/>
              <a:gd name="connsiteY4" fmla="*/ 0 h 4835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5284" h="4835769">
                <a:moveTo>
                  <a:pt x="17584" y="0"/>
                </a:moveTo>
                <a:cubicBezTo>
                  <a:pt x="11723" y="1611923"/>
                  <a:pt x="5861" y="3223846"/>
                  <a:pt x="0" y="4835769"/>
                </a:cubicBezTo>
                <a:lnTo>
                  <a:pt x="2321169" y="4835769"/>
                </a:lnTo>
                <a:lnTo>
                  <a:pt x="4475284" y="0"/>
                </a:lnTo>
                <a:lnTo>
                  <a:pt x="17584"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a:p>
        </p:txBody>
      </p:sp>
      <p:pic>
        <p:nvPicPr>
          <p:cNvPr id="14" name="Picture 13" descr="001Cwrap_final_green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53"/>
            <a:ext cx="5386261" cy="6858000"/>
          </a:xfrm>
          <a:prstGeom prst="rect">
            <a:avLst/>
          </a:prstGeom>
        </p:spPr>
      </p:pic>
      <p:sp>
        <p:nvSpPr>
          <p:cNvPr id="5" name="Footer Placeholder 4"/>
          <p:cNvSpPr>
            <a:spLocks noGrp="1"/>
          </p:cNvSpPr>
          <p:nvPr>
            <p:ph type="ftr" sz="quarter" idx="11"/>
          </p:nvPr>
        </p:nvSpPr>
        <p:spPr/>
        <p:txBody>
          <a:bodyPr rtlCol="0"/>
          <a:lstStyle/>
          <a:p>
            <a:pPr rtl="0"/>
            <a:endParaRPr lang="en-US" dirty="0"/>
          </a:p>
        </p:txBody>
      </p:sp>
      <p:pic>
        <p:nvPicPr>
          <p:cNvPr id="12" name="Picture 11" descr="VEN-Logo_BLK copy.png"/>
          <p:cNvPicPr>
            <a:picLocks noChangeAspect="1"/>
          </p:cNvPicPr>
          <p:nvPr userDrawn="1"/>
        </p:nvPicPr>
        <p:blipFill rotWithShape="1">
          <a:blip r:embed="rId3">
            <a:extLst>
              <a:ext uri="{28A0092B-C50C-407E-A947-70E740481C1C}">
                <a14:useLocalDpi xmlns:a14="http://schemas.microsoft.com/office/drawing/2010/main"/>
              </a:ext>
            </a:extLst>
          </a:blip>
          <a:srcRect r="17675"/>
          <a:stretch/>
        </p:blipFill>
        <p:spPr>
          <a:xfrm>
            <a:off x="7844223" y="578645"/>
            <a:ext cx="3011131" cy="1463040"/>
          </a:xfrm>
          <a:prstGeom prst="rect">
            <a:avLst/>
          </a:prstGeom>
        </p:spPr>
      </p:pic>
      <p:sp>
        <p:nvSpPr>
          <p:cNvPr id="8" name="Text Placeholder 2"/>
          <p:cNvSpPr>
            <a:spLocks noGrp="1"/>
          </p:cNvSpPr>
          <p:nvPr>
            <p:ph type="body" idx="13" hasCustomPrompt="1"/>
          </p:nvPr>
        </p:nvSpPr>
        <p:spPr>
          <a:xfrm>
            <a:off x="7480523" y="4546525"/>
            <a:ext cx="4021299" cy="482601"/>
          </a:xfrm>
        </p:spPr>
        <p:txBody>
          <a:bodyPr rtlCol="0" anchor="ctr">
            <a:normAutofit/>
          </a:bodyPr>
          <a:lstStyle>
            <a:lvl1pPr marL="0" indent="0" algn="l">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
              <a:t>Month Day, 2017</a:t>
            </a:r>
          </a:p>
        </p:txBody>
      </p:sp>
      <p:sp>
        <p:nvSpPr>
          <p:cNvPr id="3" name="Text Placeholder 2"/>
          <p:cNvSpPr>
            <a:spLocks noGrp="1"/>
          </p:cNvSpPr>
          <p:nvPr>
            <p:ph type="body" idx="1" hasCustomPrompt="1"/>
          </p:nvPr>
        </p:nvSpPr>
        <p:spPr>
          <a:xfrm>
            <a:off x="3587965" y="5153161"/>
            <a:ext cx="3911787" cy="1195389"/>
          </a:xfrm>
        </p:spPr>
        <p:txBody>
          <a:bodyPr rtlCol="0" anchor="ctr">
            <a:noAutofit/>
          </a:bodyPr>
          <a:lstStyle>
            <a:lvl1pPr marL="0" indent="0">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
              <a:t>Author</a:t>
            </a:r>
          </a:p>
          <a:p>
            <a:pPr lvl="0" rtl="0"/>
            <a:r>
              <a:rPr lang="fr"/>
              <a:t>Partner, Venable LLP</a:t>
            </a:r>
          </a:p>
          <a:p>
            <a:pPr lvl="0" rtl="0"/>
            <a:r>
              <a:rPr lang="fr"/>
              <a:t>____________@Venable.com</a:t>
            </a:r>
          </a:p>
          <a:p>
            <a:pPr lvl="0" rtl="0"/>
            <a:r>
              <a:rPr lang="fr"/>
              <a:t>202.344.4000</a:t>
            </a:r>
          </a:p>
        </p:txBody>
      </p:sp>
      <p:sp>
        <p:nvSpPr>
          <p:cNvPr id="2" name="Title 1"/>
          <p:cNvSpPr>
            <a:spLocks noGrp="1"/>
          </p:cNvSpPr>
          <p:nvPr>
            <p:ph type="title" hasCustomPrompt="1"/>
          </p:nvPr>
        </p:nvSpPr>
        <p:spPr>
          <a:xfrm>
            <a:off x="3586480" y="2775392"/>
            <a:ext cx="7936505" cy="1698179"/>
          </a:xfrm>
        </p:spPr>
        <p:txBody>
          <a:bodyPr rtlCol="0" anchor="t">
            <a:normAutofit/>
          </a:bodyPr>
          <a:lstStyle>
            <a:lvl1pPr algn="ctr">
              <a:defRPr sz="3400" b="0" cap="none">
                <a:latin typeface="Ebrima" panose="02000000000000000000" pitchFamily="2" charset="0"/>
                <a:ea typeface="Ebrima" panose="02000000000000000000" pitchFamily="2" charset="0"/>
                <a:cs typeface="Ebrima" panose="02000000000000000000" pitchFamily="2" charset="0"/>
              </a:defRPr>
            </a:lvl1pPr>
          </a:lstStyle>
          <a:p>
            <a:pPr rtl="0"/>
            <a:r>
              <a:rPr lang="fr"/>
              <a:t>Click To Edit Master Title Style</a:t>
            </a:r>
          </a:p>
        </p:txBody>
      </p:sp>
      <p:sp>
        <p:nvSpPr>
          <p:cNvPr id="7" name="Text Placeholder 2"/>
          <p:cNvSpPr>
            <a:spLocks noGrp="1"/>
          </p:cNvSpPr>
          <p:nvPr>
            <p:ph type="body" idx="12" hasCustomPrompt="1"/>
          </p:nvPr>
        </p:nvSpPr>
        <p:spPr>
          <a:xfrm>
            <a:off x="7503171" y="5156018"/>
            <a:ext cx="4021299" cy="1195389"/>
          </a:xfrm>
        </p:spPr>
        <p:txBody>
          <a:bodyPr rtlCol="0" anchor="ctr">
            <a:noAutofit/>
          </a:bodyPr>
          <a:lstStyle>
            <a:lvl1pPr marL="0" indent="0">
              <a:buNone/>
              <a:defRPr sz="160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
              <a:t>Author</a:t>
            </a:r>
          </a:p>
          <a:p>
            <a:pPr lvl="0" rtl="0"/>
            <a:r>
              <a:rPr lang="fr"/>
              <a:t>Partner, Venable LLP</a:t>
            </a:r>
          </a:p>
          <a:p>
            <a:pPr lvl="0" rtl="0"/>
            <a:r>
              <a:rPr lang="fr"/>
              <a:t>____________@Venable.com</a:t>
            </a:r>
          </a:p>
          <a:p>
            <a:pPr lvl="0" rtl="0"/>
            <a:r>
              <a:rPr lang="fr"/>
              <a:t>202.344.4000</a:t>
            </a:r>
          </a:p>
        </p:txBody>
      </p:sp>
      <p:sp>
        <p:nvSpPr>
          <p:cNvPr id="4" name="TextBox 3"/>
          <p:cNvSpPr txBox="1"/>
          <p:nvPr userDrawn="1"/>
        </p:nvSpPr>
        <p:spPr>
          <a:xfrm>
            <a:off x="10933397" y="6497240"/>
            <a:ext cx="1164101" cy="223138"/>
          </a:xfrm>
          <a:prstGeom prst="rect">
            <a:avLst/>
          </a:prstGeom>
          <a:noFill/>
        </p:spPr>
        <p:txBody>
          <a:bodyPr wrap="none" rtlCol="0">
            <a:spAutoFit/>
          </a:bodyPr>
          <a:lstStyle/>
          <a:p>
            <a:pPr rtl="0"/>
            <a:r>
              <a:rPr lang="fr" sz="85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 2018 Venable LLP</a:t>
            </a:r>
            <a:endParaRPr lang="en-US" sz="85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279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p>
        </p:txBody>
      </p:sp>
      <p:sp>
        <p:nvSpPr>
          <p:cNvPr id="3" name="Content Placeholder 2"/>
          <p:cNvSpPr>
            <a:spLocks noGrp="1"/>
          </p:cNvSpPr>
          <p:nvPr>
            <p:ph idx="1"/>
          </p:nvPr>
        </p:nvSpPr>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941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vl1pPr>
          </a:lstStyle>
          <a:p>
            <a:pPr rtl="0"/>
            <a:r>
              <a:rPr lang="fr"/>
              <a:t>Click to edit Master title style</a:t>
            </a:r>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
              <a:t>Edit Master text styles</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93076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p>
        </p:txBody>
      </p:sp>
      <p:sp>
        <p:nvSpPr>
          <p:cNvPr id="3" name="Content Placeholder 2"/>
          <p:cNvSpPr>
            <a:spLocks noGrp="1"/>
          </p:cNvSpPr>
          <p:nvPr>
            <p:ph sz="half" idx="1"/>
          </p:nvPr>
        </p:nvSpPr>
        <p:spPr>
          <a:xfrm>
            <a:off x="838200" y="1825625"/>
            <a:ext cx="5181600" cy="4351338"/>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Content Placeholder 3"/>
          <p:cNvSpPr>
            <a:spLocks noGrp="1"/>
          </p:cNvSpPr>
          <p:nvPr>
            <p:ph sz="half" idx="2"/>
          </p:nvPr>
        </p:nvSpPr>
        <p:spPr>
          <a:xfrm>
            <a:off x="6172200" y="1825625"/>
            <a:ext cx="5181600" cy="4351338"/>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43056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p>
            <a:pPr rtl="0"/>
            <a:r>
              <a:rPr lang="fr"/>
              <a:t>Click to edit Master title style</a:t>
            </a:r>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
              <a:t>Edit Master text styles</a:t>
            </a:r>
          </a:p>
        </p:txBody>
      </p:sp>
      <p:sp>
        <p:nvSpPr>
          <p:cNvPr id="4" name="Content Placeholder 3"/>
          <p:cNvSpPr>
            <a:spLocks noGrp="1"/>
          </p:cNvSpPr>
          <p:nvPr>
            <p:ph sz="half" idx="2"/>
          </p:nvPr>
        </p:nvSpPr>
        <p:spPr>
          <a:xfrm>
            <a:off x="839788" y="2505075"/>
            <a:ext cx="5157787" cy="3684588"/>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
              <a:t>Edit Master text styles</a:t>
            </a:r>
          </a:p>
        </p:txBody>
      </p:sp>
      <p:sp>
        <p:nvSpPr>
          <p:cNvPr id="6" name="Content Placeholder 5"/>
          <p:cNvSpPr>
            <a:spLocks noGrp="1"/>
          </p:cNvSpPr>
          <p:nvPr>
            <p:ph sz="quarter" idx="4"/>
          </p:nvPr>
        </p:nvSpPr>
        <p:spPr>
          <a:xfrm>
            <a:off x="6172200" y="2505075"/>
            <a:ext cx="5183188" cy="3684588"/>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7" name="Date Placeholder 6"/>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72966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p>
        </p:txBody>
      </p:sp>
      <p:sp>
        <p:nvSpPr>
          <p:cNvPr id="3" name="Date Placeholder 2"/>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08423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415934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fr"/>
              <a:t>Click to edit Master title style</a:t>
            </a:r>
          </a:p>
        </p:txBody>
      </p:sp>
      <p:sp>
        <p:nvSpPr>
          <p:cNvPr id="3" name="Content Placeholder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45760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fr"/>
              <a:t>Click to edit Master title style</a:t>
            </a:r>
          </a:p>
        </p:txBody>
      </p:sp>
      <p:sp>
        <p:nvSpPr>
          <p:cNvPr id="3" name="Picture Placeholder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81925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fr"/>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23F328A5-D265-4F48-ACB7-1FB32DC4FF1B}" type="datetimeFigureOut">
              <a:rPr lang="en-US" smtClean="0"/>
              <a:t>7/3/2020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8B05077-D1AA-4A56-817A-05EB64217445}" type="slidenum">
              <a:rPr lang="en-US" smtClean="0"/>
              <a:t>‹#›</a:t>
            </a:fld>
            <a:endParaRPr lang="en-US"/>
          </a:p>
        </p:txBody>
      </p:sp>
    </p:spTree>
    <p:extLst>
      <p:ext uri="{BB962C8B-B14F-4D97-AF65-F5344CB8AC3E}">
        <p14:creationId xmlns:p14="http://schemas.microsoft.com/office/powerpoint/2010/main" val="74100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8"/>
          <p:cNvSpPr txBox="1">
            <a:spLocks/>
          </p:cNvSpPr>
          <p:nvPr/>
        </p:nvSpPr>
        <p:spPr bwMode="auto">
          <a:xfrm>
            <a:off x="4876800" y="4930775"/>
            <a:ext cx="25908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endParaRPr lang="en-US" altLang="en-US" sz="2000" dirty="0">
              <a:solidFill>
                <a:prstClr val="black"/>
              </a:solidFill>
              <a:latin typeface="Tw Cen MT Condensed" panose="020B0606020104020203" pitchFamily="34" charset="0"/>
            </a:endParaRPr>
          </a:p>
        </p:txBody>
      </p:sp>
      <p:sp>
        <p:nvSpPr>
          <p:cNvPr id="18" name="Title 3"/>
          <p:cNvSpPr txBox="1">
            <a:spLocks/>
          </p:cNvSpPr>
          <p:nvPr/>
        </p:nvSpPr>
        <p:spPr bwMode="auto">
          <a:xfrm>
            <a:off x="4648200" y="1933476"/>
            <a:ext cx="7239000" cy="192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chor="b">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spcBef>
                <a:spcPct val="0"/>
              </a:spcBef>
              <a:buNone/>
            </a:pPr>
            <a:r>
              <a:rPr lang="fr" sz="4400" dirty="0"/>
              <a:t>Que sont les normes ? Développement, utilisation </a:t>
            </a:r>
            <a:br>
              <a:rPr lang="fr" sz="4400" dirty="0"/>
            </a:br>
            <a:r>
              <a:rPr lang="fr" sz="4400" dirty="0"/>
              <a:t>et avantages expliqués</a:t>
            </a:r>
            <a:endParaRPr lang="en-US" altLang="en-US" sz="4000" dirty="0">
              <a:solidFill>
                <a:prstClr val="black"/>
              </a:solidFill>
              <a:latin typeface="Tw Cen MT Condensed" panose="020B0606020104020203" pitchFamily="34" charset="0"/>
            </a:endParaRPr>
          </a:p>
        </p:txBody>
      </p:sp>
      <p:sp>
        <p:nvSpPr>
          <p:cNvPr id="19" name="Text Placeholder 18"/>
          <p:cNvSpPr txBox="1">
            <a:spLocks/>
          </p:cNvSpPr>
          <p:nvPr/>
        </p:nvSpPr>
        <p:spPr bwMode="auto">
          <a:xfrm>
            <a:off x="4664413" y="4805427"/>
            <a:ext cx="6781800" cy="1557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r>
              <a:rPr lang="fr" sz="2000" dirty="0">
                <a:solidFill>
                  <a:prstClr val="black"/>
                </a:solidFill>
                <a:latin typeface="Tw Cen MT Condensed" panose="020B0606020104020203" pitchFamily="34" charset="0"/>
              </a:rPr>
              <a:t>Jeffrey G. Weiss	       		Tyler G. Welti</a:t>
            </a:r>
          </a:p>
          <a:p>
            <a:pPr rtl="0">
              <a:buFont typeface="Arial" panose="020B0604020202020204" pitchFamily="34" charset="0"/>
              <a:buNone/>
            </a:pPr>
            <a:r>
              <a:rPr lang="fr" sz="2000" dirty="0">
                <a:solidFill>
                  <a:prstClr val="black"/>
                </a:solidFill>
                <a:latin typeface="Tw Cen MT Condensed" panose="020B0606020104020203" pitchFamily="34" charset="0"/>
              </a:rPr>
              <a:t>Conseiller juridique         		</a:t>
            </a:r>
            <a:r>
              <a:rPr lang="en-US" sz="2000" dirty="0">
                <a:solidFill>
                  <a:prstClr val="black"/>
                </a:solidFill>
                <a:latin typeface="Tw Cen MT Condensed" panose="020B0606020104020203" pitchFamily="34" charset="0"/>
              </a:rPr>
              <a:t>P</a:t>
            </a:r>
            <a:r>
              <a:rPr lang="fr" sz="2000" dirty="0">
                <a:solidFill>
                  <a:prstClr val="black"/>
                </a:solidFill>
                <a:latin typeface="Tw Cen MT Condensed" panose="020B0606020104020203" pitchFamily="34" charset="0"/>
              </a:rPr>
              <a:t>artenaire          </a:t>
            </a:r>
          </a:p>
          <a:p>
            <a:pPr rtl="0">
              <a:buFont typeface="Arial" panose="020B0604020202020204" pitchFamily="34" charset="0"/>
              <a:buNone/>
            </a:pPr>
            <a:r>
              <a:rPr lang="fr" sz="2000" dirty="0">
                <a:solidFill>
                  <a:prstClr val="black"/>
                </a:solidFill>
                <a:latin typeface="Tw Cen MT Condensed" panose="020B0606020104020203" pitchFamily="34" charset="0"/>
              </a:rPr>
              <a:t>Venable LLP		    		Venable LLP</a:t>
            </a:r>
          </a:p>
          <a:p>
            <a:pPr rtl="0">
              <a:buFont typeface="Arial" panose="020B0604020202020204" pitchFamily="34" charset="0"/>
              <a:buNone/>
            </a:pPr>
            <a:endParaRPr lang="en-US" altLang="en-US" sz="1800" dirty="0">
              <a:solidFill>
                <a:prstClr val="black"/>
              </a:solidFill>
              <a:latin typeface="Tw Cen MT Condensed" panose="020B0606020104020203" pitchFamily="34" charset="0"/>
            </a:endParaRPr>
          </a:p>
        </p:txBody>
      </p:sp>
    </p:spTree>
    <p:extLst>
      <p:ext uri="{BB962C8B-B14F-4D97-AF65-F5344CB8AC3E}">
        <p14:creationId xmlns:p14="http://schemas.microsoft.com/office/powerpoint/2010/main" val="217930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365134" cy="6079067"/>
          </a:xfrm>
        </p:spPr>
        <p:txBody>
          <a:bodyPr rtlCol="0">
            <a:normAutofit fontScale="92500" lnSpcReduction="10000"/>
          </a:bodyPr>
          <a:lstStyle/>
          <a:p>
            <a:pPr marL="338138" indent="0" rtl="0">
              <a:buNone/>
            </a:pPr>
            <a:r>
              <a:rPr lang="fr" sz="3500" b="1" u="sng" dirty="0"/>
              <a:t>Avantages de l’utilisation de normes internationales</a:t>
            </a:r>
          </a:p>
          <a:p>
            <a:pPr marL="338138" indent="0" rtl="0">
              <a:buNone/>
            </a:pPr>
            <a:endParaRPr lang="en-US" sz="1100" dirty="0"/>
          </a:p>
          <a:p>
            <a:pPr rtl="0"/>
            <a:r>
              <a:rPr lang="fr" dirty="0"/>
              <a:t>Les normes internationales sont plus susceptibles d’être de meilleure qualité technique parce qu’elles sont mises au pont par un groupe d’experts internationaux.</a:t>
            </a:r>
          </a:p>
          <a:p>
            <a:pPr rtl="0"/>
            <a:endParaRPr lang="en-US" sz="800" dirty="0"/>
          </a:p>
          <a:p>
            <a:pPr rtl="0"/>
            <a:r>
              <a:rPr lang="fr" dirty="0"/>
              <a:t>Les normes internationales sont plus susceptibles de bénéficier d’un niveau d’adhésion plus élevé des parties prenantes, car elles sont élaborées dans un environnement multipartite par le biais d’un processus de consensus.</a:t>
            </a:r>
          </a:p>
          <a:p>
            <a:pPr rtl="0"/>
            <a:endParaRPr lang="en-US" sz="800" dirty="0"/>
          </a:p>
          <a:p>
            <a:pPr rtl="0"/>
            <a:r>
              <a:rPr lang="fr" dirty="0"/>
              <a:t>Le processus de normalisation internationale est conçu pour tenir compte d’un équilibre des intérêts, y compris de ceux des catégories historiquement sous-représentées et vulnérables de la société.</a:t>
            </a:r>
          </a:p>
          <a:p>
            <a:pPr rtl="0"/>
            <a:r>
              <a:rPr lang="fr" dirty="0"/>
              <a:t>Les normes internationales peuvent transformer un marché en apportant aux gouvernements, aux acteurs du marché et aux consommateurs une confiance selon laquelle un nouveau produit a un fondement scientifique/technique solide, répond aux exigences de performance et a été validé par un consensus mondial.</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10</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4728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365134" cy="6079067"/>
          </a:xfrm>
        </p:spPr>
        <p:txBody>
          <a:bodyPr rtlCol="0">
            <a:normAutofit fontScale="92500" lnSpcReduction="10000"/>
          </a:bodyPr>
          <a:lstStyle/>
          <a:p>
            <a:pPr marL="338138" indent="0" rtl="0">
              <a:buNone/>
            </a:pPr>
            <a:r>
              <a:rPr lang="fr" sz="3500" b="1" u="sng" dirty="0"/>
              <a:t>Risques liés à l’utilisation des normes</a:t>
            </a:r>
          </a:p>
          <a:p>
            <a:pPr marL="338138" indent="0" rtl="0">
              <a:buNone/>
            </a:pPr>
            <a:endParaRPr lang="en-US" sz="1100" dirty="0"/>
          </a:p>
          <a:p>
            <a:pPr rtl="0"/>
            <a:r>
              <a:rPr lang="fr" dirty="0"/>
              <a:t>Risques liés aux normes</a:t>
            </a:r>
          </a:p>
          <a:p>
            <a:pPr lvl="1" rtl="0"/>
            <a:r>
              <a:rPr lang="fr" dirty="0"/>
              <a:t>La distorsion des marchés en privilégiant un produit par rapport à un autre.</a:t>
            </a:r>
          </a:p>
          <a:p>
            <a:pPr lvl="1" rtl="0"/>
            <a:r>
              <a:rPr lang="fr" dirty="0"/>
              <a:t>L’entrave à l’innovation en imposant une seule façon de faire.</a:t>
            </a:r>
          </a:p>
          <a:p>
            <a:pPr rtl="0"/>
            <a:endParaRPr lang="en-US" sz="800" dirty="0"/>
          </a:p>
          <a:p>
            <a:pPr rtl="0"/>
            <a:r>
              <a:rPr lang="fr" dirty="0"/>
              <a:t>Risques liés à la manière dont les gouvernements utilisent les normes</a:t>
            </a:r>
          </a:p>
          <a:p>
            <a:pPr lvl="1" rtl="0"/>
            <a:r>
              <a:rPr lang="fr" dirty="0"/>
              <a:t>La création d’obstacles non tarifaires au commerce. </a:t>
            </a:r>
          </a:p>
          <a:p>
            <a:pPr lvl="1" rtl="0"/>
            <a:r>
              <a:rPr lang="fr" dirty="0"/>
              <a:t>L’augmentation des coûts pour les entreprises et la diminution de la concurrence.</a:t>
            </a:r>
          </a:p>
          <a:p>
            <a:pPr lvl="1" rtl="0"/>
            <a:endParaRPr lang="en-US" sz="800" dirty="0"/>
          </a:p>
          <a:p>
            <a:pPr rtl="0"/>
            <a:r>
              <a:rPr lang="fr" dirty="0"/>
              <a:t>Les questions de propriété intellectuelle et de monopole</a:t>
            </a:r>
          </a:p>
          <a:p>
            <a:pPr rtl="0"/>
            <a:endParaRPr lang="en-US" sz="900" dirty="0"/>
          </a:p>
          <a:p>
            <a:pPr rtl="0"/>
            <a:r>
              <a:rPr lang="fr" dirty="0"/>
              <a:t>Les normes qui ne fonctionnent pas comme prévu </a:t>
            </a:r>
          </a:p>
          <a:p>
            <a:pPr lvl="1" rtl="0"/>
            <a:r>
              <a:rPr lang="fr" dirty="0"/>
              <a:t>P. ex., en raison des contraintes de la chaîne d’approvisionnement, du manque de pertinence mondiale, des pratiques d’adoption inadaptées. </a:t>
            </a:r>
          </a:p>
          <a:p>
            <a:pPr marL="457200" lvl="1" indent="0" rtl="0">
              <a:buNone/>
            </a:pPr>
            <a:endParaRPr lang="en-US" sz="900" dirty="0"/>
          </a:p>
          <a:p>
            <a:pPr marL="0" indent="0" rtl="0">
              <a:buNone/>
            </a:pPr>
            <a:r>
              <a:rPr lang="fr" dirty="0"/>
              <a:t>Il existe des outils importants pour gérer ces risques !</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11</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428836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35391"/>
            <a:ext cx="11365134" cy="5790816"/>
          </a:xfrm>
        </p:spPr>
        <p:txBody>
          <a:bodyPr rtlCol="0">
            <a:spAutoFit/>
          </a:bodyPr>
          <a:lstStyle/>
          <a:p>
            <a:pPr marL="338138" indent="0" rtl="0">
              <a:buNone/>
            </a:pPr>
            <a:r>
              <a:rPr lang="fr" sz="3200" b="1" u="sng" dirty="0"/>
              <a:t>Comment les normes internationales sont-elles utilisées ?</a:t>
            </a:r>
            <a:endParaRPr lang="en-US" sz="3200" dirty="0"/>
          </a:p>
          <a:p>
            <a:pPr rtl="0"/>
            <a:endParaRPr lang="en-US" sz="800" dirty="0"/>
          </a:p>
          <a:p>
            <a:pPr rtl="0"/>
            <a:r>
              <a:rPr lang="fr" sz="2900" dirty="0"/>
              <a:t>Actions non gouvernementales</a:t>
            </a:r>
          </a:p>
          <a:p>
            <a:pPr lvl="1" rtl="0"/>
            <a:r>
              <a:rPr lang="fr" sz="2600" dirty="0"/>
              <a:t>Utilisées comme le fondement de fait pour les opérations commerciales sur les marchés.</a:t>
            </a:r>
          </a:p>
          <a:p>
            <a:pPr lvl="1" rtl="0"/>
            <a:r>
              <a:rPr lang="fr" sz="2600" dirty="0"/>
              <a:t>Systèmes de labellisation/certification de seconde et tierce parties.</a:t>
            </a:r>
          </a:p>
          <a:p>
            <a:pPr lvl="1" rtl="0"/>
            <a:endParaRPr lang="en-US" sz="800" dirty="0"/>
          </a:p>
          <a:p>
            <a:pPr rtl="0"/>
            <a:r>
              <a:rPr lang="fr" sz="2900" dirty="0"/>
              <a:t>Actions gouvernementales</a:t>
            </a:r>
          </a:p>
          <a:p>
            <a:pPr lvl="1" rtl="0"/>
            <a:r>
              <a:rPr lang="fr" sz="2600" dirty="0"/>
              <a:t>Incorporées dans les lois, règlements et autres programmes.</a:t>
            </a:r>
          </a:p>
          <a:p>
            <a:pPr lvl="1" rtl="0"/>
            <a:r>
              <a:rPr lang="fr" sz="2600" dirty="0"/>
              <a:t>Programmes de partage des coûts et priorités de financement. </a:t>
            </a:r>
          </a:p>
          <a:p>
            <a:pPr lvl="1" rtl="0"/>
            <a:r>
              <a:rPr lang="fr" sz="2600" dirty="0"/>
              <a:t>Décisions en matière de marchés publics. </a:t>
            </a:r>
          </a:p>
          <a:p>
            <a:pPr lvl="1" rtl="0"/>
            <a:r>
              <a:rPr lang="fr" sz="2600" dirty="0"/>
              <a:t>Systèmes incitatifs/allègements fiscaux.</a:t>
            </a:r>
          </a:p>
          <a:p>
            <a:pPr lvl="1" rtl="0"/>
            <a:r>
              <a:rPr lang="fr" sz="2600" dirty="0"/>
              <a:t>Campagnes de sensibilisation.</a:t>
            </a:r>
          </a:p>
          <a:p>
            <a:pPr lvl="1" rtl="0"/>
            <a:r>
              <a:rPr lang="fr" sz="2600" dirty="0"/>
              <a:t>Codes de conduite pour les fonctionnaires.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12</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94855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dirty="0">
                <a:solidFill>
                  <a:srgbClr val="002060"/>
                </a:solidFill>
              </a:rPr>
              <a:t>Contexte des normes</a:t>
            </a:r>
          </a:p>
        </p:txBody>
      </p:sp>
      <p:sp>
        <p:nvSpPr>
          <p:cNvPr id="10" name="Content Placeholder 9"/>
          <p:cNvSpPr>
            <a:spLocks noGrp="1"/>
          </p:cNvSpPr>
          <p:nvPr>
            <p:ph idx="1"/>
          </p:nvPr>
        </p:nvSpPr>
        <p:spPr>
          <a:xfrm>
            <a:off x="670558" y="735390"/>
            <a:ext cx="11365134" cy="6079067"/>
          </a:xfrm>
        </p:spPr>
        <p:txBody>
          <a:bodyPr rtlCol="0">
            <a:normAutofit/>
          </a:bodyPr>
          <a:lstStyle/>
          <a:p>
            <a:pPr marL="338138" indent="0" rtl="0">
              <a:buNone/>
            </a:pPr>
            <a:r>
              <a:rPr lang="fr" sz="3200" b="1" u="sng" dirty="0"/>
              <a:t>Comment les normes internationales sont-elles utilisées ?</a:t>
            </a:r>
            <a:endParaRPr lang="en-US" sz="3200" dirty="0"/>
          </a:p>
          <a:p>
            <a:pPr rtl="0"/>
            <a:endParaRPr lang="en-US" sz="800" dirty="0"/>
          </a:p>
          <a:p>
            <a:pPr rtl="0"/>
            <a:r>
              <a:rPr lang="fr" sz="2900" dirty="0"/>
              <a:t>Évaluation de la conformité, principaux types : </a:t>
            </a:r>
            <a:r>
              <a:rPr lang="fr" sz="2600" dirty="0"/>
              <a:t>certification, essais, inspection, surveillance. </a:t>
            </a:r>
          </a:p>
          <a:p>
            <a:pPr lvl="1" rtl="0"/>
            <a:r>
              <a:rPr lang="fr" sz="2600" dirty="0"/>
              <a:t>Peut être menée par une première partie (fabricant), une seconde partie (acheteur/utilisateur) et/ou une tierce partie (laboratoires, organismes d’inspection, organismes de certification).</a:t>
            </a:r>
          </a:p>
          <a:p>
            <a:pPr lvl="1" rtl="0"/>
            <a:r>
              <a:rPr lang="fr" sz="2600" dirty="0"/>
              <a:t>Peut être accomplie seule ou de façon combinée (p. ex., essais et certification par une tierce partie).</a:t>
            </a:r>
          </a:p>
          <a:p>
            <a:pPr lvl="1" rtl="0"/>
            <a:endParaRPr lang="en-US" sz="800" dirty="0"/>
          </a:p>
          <a:p>
            <a:pPr rtl="0"/>
            <a:r>
              <a:rPr lang="fr" sz="2900" dirty="0"/>
              <a:t>Organismes d’évaluation de conformité</a:t>
            </a:r>
          </a:p>
          <a:p>
            <a:pPr lvl="1" rtl="0"/>
            <a:r>
              <a:rPr lang="fr" sz="2600" dirty="0"/>
              <a:t>Approbation du gouvernement exigée dans certains pays.</a:t>
            </a:r>
          </a:p>
          <a:p>
            <a:pPr lvl="1" rtl="0"/>
            <a:endParaRPr lang="en-US" sz="800" dirty="0"/>
          </a:p>
          <a:p>
            <a:pPr rtl="0"/>
            <a:r>
              <a:rPr lang="fr" sz="2900" dirty="0"/>
              <a:t>Maintenance</a:t>
            </a:r>
          </a:p>
          <a:p>
            <a:pPr lvl="1" rtl="0"/>
            <a:r>
              <a:rPr lang="fr" sz="2600" dirty="0"/>
              <a:t>Révision nécessaire tous les cinq ans.</a:t>
            </a:r>
            <a:endParaRPr lang="en-US" sz="26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13</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35185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35391"/>
            <a:ext cx="11365134" cy="6079067"/>
          </a:xfrm>
        </p:spPr>
        <p:txBody>
          <a:bodyPr rtlCol="0">
            <a:normAutofit fontScale="92500"/>
          </a:bodyPr>
          <a:lstStyle/>
          <a:p>
            <a:pPr marL="338138" indent="0" rtl="0">
              <a:buNone/>
            </a:pPr>
            <a:r>
              <a:rPr lang="fr" sz="3500" b="1" u="sng" dirty="0"/>
              <a:t>Comment encourager l’utilisation des normes ?</a:t>
            </a:r>
            <a:endParaRPr lang="en-US" sz="3500" dirty="0"/>
          </a:p>
          <a:p>
            <a:pPr rtl="0"/>
            <a:endParaRPr lang="en-US" sz="800" dirty="0"/>
          </a:p>
          <a:p>
            <a:pPr rtl="0"/>
            <a:r>
              <a:rPr lang="fr" sz="3100" dirty="0"/>
              <a:t>Incitants financiers</a:t>
            </a:r>
          </a:p>
          <a:p>
            <a:pPr lvl="1" rtl="0"/>
            <a:r>
              <a:rPr lang="fr" sz="2800" dirty="0"/>
              <a:t>Des gouvernements : p. ex., réductions d’impôts, rabais, décisions en matière de marchés publics, financement.</a:t>
            </a:r>
          </a:p>
          <a:p>
            <a:pPr lvl="1" rtl="0"/>
            <a:r>
              <a:rPr lang="fr" sz="2800" dirty="0"/>
              <a:t>Des acteurs non gouvernementaux : financement, concours, récompenses.</a:t>
            </a:r>
          </a:p>
          <a:p>
            <a:pPr lvl="1" rtl="0"/>
            <a:endParaRPr lang="en-US" sz="800" dirty="0"/>
          </a:p>
          <a:p>
            <a:pPr rtl="0"/>
            <a:r>
              <a:rPr lang="fr" sz="3100" dirty="0"/>
              <a:t>Incitants non financiers </a:t>
            </a:r>
          </a:p>
          <a:p>
            <a:pPr lvl="1" rtl="0"/>
            <a:r>
              <a:rPr lang="fr" sz="2800" dirty="0"/>
              <a:t>Systèmes d’étiquetage volontaire (les labels sont des outils de valorisation qui peuvent procurer un avantage concurrentiel sur le marché).</a:t>
            </a:r>
          </a:p>
          <a:p>
            <a:pPr lvl="1" rtl="0"/>
            <a:endParaRPr lang="en-US" sz="800" dirty="0"/>
          </a:p>
          <a:p>
            <a:pPr rtl="0"/>
            <a:r>
              <a:rPr lang="fr" sz="3100" dirty="0"/>
              <a:t>Assistance technique/renforcement des capacités</a:t>
            </a:r>
          </a:p>
          <a:p>
            <a:pPr rtl="0"/>
            <a:endParaRPr lang="en-US" sz="900" dirty="0"/>
          </a:p>
          <a:p>
            <a:pPr rtl="0"/>
            <a:r>
              <a:rPr lang="fr" sz="3100" dirty="0"/>
              <a:t>Obtention de l’adhésion des parties prenantes (p. ex., campagnes de sensibilisation du public, ateliers, utilisation d’une norme internationale)</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14</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54773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D834C05-8B45-4350-AC15-DA6100D1C1E2}"/>
              </a:ext>
            </a:extLst>
          </p:cNvPr>
          <p:cNvGrpSpPr/>
          <p:nvPr/>
        </p:nvGrpSpPr>
        <p:grpSpPr>
          <a:xfrm>
            <a:off x="3168583" y="3160184"/>
            <a:ext cx="5854830" cy="2925143"/>
            <a:chOff x="3403714" y="3194195"/>
            <a:chExt cx="5854830" cy="2925143"/>
          </a:xfrm>
        </p:grpSpPr>
        <p:pic>
          <p:nvPicPr>
            <p:cNvPr id="7" name="Picture 6">
              <a:extLst>
                <a:ext uri="{FF2B5EF4-FFF2-40B4-BE49-F238E27FC236}">
                  <a16:creationId xmlns:a16="http://schemas.microsoft.com/office/drawing/2014/main" id="{0A2CDAB4-A4CC-49B6-9037-20CE26A5A3B0}"/>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t="11693" b="24255"/>
            <a:stretch/>
          </p:blipFill>
          <p:spPr>
            <a:xfrm>
              <a:off x="3403714" y="3194195"/>
              <a:ext cx="5854830" cy="2925143"/>
            </a:xfrm>
            <a:prstGeom prst="rect">
              <a:avLst/>
            </a:prstGeom>
          </p:spPr>
        </p:pic>
        <p:sp>
          <p:nvSpPr>
            <p:cNvPr id="8" name="TextBox 7">
              <a:extLst>
                <a:ext uri="{FF2B5EF4-FFF2-40B4-BE49-F238E27FC236}">
                  <a16:creationId xmlns:a16="http://schemas.microsoft.com/office/drawing/2014/main" id="{C9B5668E-BD7E-4FA8-9959-3E7FC88C93D8}"/>
                </a:ext>
              </a:extLst>
            </p:cNvPr>
            <p:cNvSpPr txBox="1"/>
            <p:nvPr/>
          </p:nvSpPr>
          <p:spPr>
            <a:xfrm>
              <a:off x="3591170" y="3645806"/>
              <a:ext cx="5253053" cy="1785104"/>
            </a:xfrm>
            <a:prstGeom prst="rect">
              <a:avLst/>
            </a:prstGeom>
            <a:noFill/>
          </p:spPr>
          <p:txBody>
            <a:bodyPr wrap="square" rtlCol="0">
              <a:spAutoFit/>
            </a:bodyPr>
            <a:lstStyle/>
            <a:p>
              <a:pPr algn="ctr" rtl="0"/>
              <a:r>
                <a:rPr lang="fr" sz="5500">
                  <a:ln w="19050">
                    <a:solidFill>
                      <a:schemeClr val="bg1"/>
                    </a:solidFill>
                  </a:ln>
                  <a:latin typeface="Arial" panose="020B0604020202020204" pitchFamily="34" charset="0"/>
                  <a:cs typeface="Arial" panose="020B0604020202020204" pitchFamily="34" charset="0"/>
                </a:rPr>
                <a:t>Normes </a:t>
              </a:r>
              <a:r>
                <a:rPr lang="fr" sz="5500">
                  <a:ln w="19050">
                    <a:solidFill>
                      <a:schemeClr val="bg1"/>
                    </a:solidFill>
                  </a:ln>
                  <a:solidFill>
                    <a:srgbClr val="E60904"/>
                  </a:solidFill>
                  <a:latin typeface="Arial" panose="020B0604020202020204" pitchFamily="34" charset="0"/>
                  <a:cs typeface="Arial" panose="020B0604020202020204" pitchFamily="34" charset="0"/>
                </a:rPr>
                <a:t>internationales</a:t>
              </a:r>
              <a:endParaRPr lang="fr-FR" sz="5500" dirty="0">
                <a:ln w="19050">
                  <a:solidFill>
                    <a:schemeClr val="bg1"/>
                  </a:solidFill>
                </a:ln>
                <a:solidFill>
                  <a:srgbClr val="E60904"/>
                </a:solidFill>
                <a:latin typeface="Arial" panose="020B0604020202020204" pitchFamily="34" charset="0"/>
                <a:cs typeface="Arial" panose="020B0604020202020204" pitchFamily="34" charset="0"/>
              </a:endParaRPr>
            </a:p>
          </p:txBody>
        </p:sp>
      </p:grpSp>
      <p:sp>
        <p:nvSpPr>
          <p:cNvPr id="2" name="Title 1"/>
          <p:cNvSpPr>
            <a:spLocks noGrp="1"/>
          </p:cNvSpPr>
          <p:nvPr>
            <p:ph type="ctrTitle"/>
          </p:nvPr>
        </p:nvSpPr>
        <p:spPr>
          <a:xfrm>
            <a:off x="914399" y="1405858"/>
            <a:ext cx="10363200" cy="1754326"/>
          </a:xfrm>
        </p:spPr>
        <p:txBody>
          <a:bodyPr rtlCol="0">
            <a:spAutoFit/>
          </a:bodyPr>
          <a:lstStyle/>
          <a:p>
            <a:pPr rtl="0"/>
            <a:r>
              <a:rPr lang="fr" sz="4000" b="1"/>
              <a:t>Contexte de définition </a:t>
            </a:r>
            <a:br>
              <a:rPr lang="en-US" sz="4000" b="1" dirty="0"/>
            </a:br>
            <a:r>
              <a:rPr lang="fr" sz="4000" b="1"/>
              <a:t>et d’utilisation des normes</a:t>
            </a:r>
            <a:br>
              <a:rPr lang="en-US" sz="4000" dirty="0"/>
            </a:br>
            <a:endParaRPr lang="en-US" sz="4000" dirty="0"/>
          </a:p>
        </p:txBody>
      </p:sp>
      <p:sp>
        <p:nvSpPr>
          <p:cNvPr id="4" name="Slide Number Placeholder 3"/>
          <p:cNvSpPr>
            <a:spLocks noGrp="1"/>
          </p:cNvSpPr>
          <p:nvPr>
            <p:ph type="sldNum" sz="quarter" idx="4294967295"/>
          </p:nvPr>
        </p:nvSpPr>
        <p:spPr>
          <a:xfrm>
            <a:off x="8610600" y="6400413"/>
            <a:ext cx="2743200" cy="276999"/>
          </a:xfrm>
        </p:spPr>
        <p:txBody>
          <a:bodyPr rtlCol="0">
            <a:spAutoFit/>
          </a:bodyPr>
          <a:lstStyle/>
          <a:p>
            <a:pPr rtl="0"/>
            <a:fld id="{3068B960-88A1-C74E-A5B4-1A8BD00E1087}" type="slidenum">
              <a:rPr lang="en-US" smtClean="0">
                <a:solidFill>
                  <a:prstClr val="white">
                    <a:lumMod val="65000"/>
                  </a:prstClr>
                </a:solidFill>
              </a:rPr>
              <a:pPr/>
              <a:t>2</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25147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054861" cy="6079067"/>
          </a:xfrm>
        </p:spPr>
        <p:txBody>
          <a:bodyPr rtlCol="0">
            <a:normAutofit fontScale="92500" lnSpcReduction="10000"/>
          </a:bodyPr>
          <a:lstStyle/>
          <a:p>
            <a:pPr marL="338138" indent="0" rtl="0">
              <a:buNone/>
            </a:pPr>
            <a:r>
              <a:rPr lang="fr" sz="3500" b="1" u="sng" dirty="0"/>
              <a:t>Que sont les normes ?</a:t>
            </a:r>
          </a:p>
          <a:p>
            <a:pPr marL="338138" indent="0" rtl="0">
              <a:buNone/>
            </a:pPr>
            <a:endParaRPr lang="en-US" sz="1100" dirty="0"/>
          </a:p>
          <a:p>
            <a:pPr rtl="0"/>
            <a:r>
              <a:rPr lang="fr" dirty="0"/>
              <a:t>ISO/IEC</a:t>
            </a:r>
          </a:p>
          <a:p>
            <a:pPr lvl="1" rtl="0"/>
            <a:r>
              <a:rPr lang="fr" dirty="0"/>
              <a:t>Un « document, établi par consensus et approuvé par un organisme reconnu, qui fournit, pour un usage commun et répété, des règles, des directives ou des caractéristiques pour des activités ou leurs résultats, afin d’atteindre le degré d’ordre optimal dans un contexte donné ».</a:t>
            </a:r>
          </a:p>
          <a:p>
            <a:pPr lvl="1" rtl="0"/>
            <a:endParaRPr lang="en-US" sz="900" dirty="0"/>
          </a:p>
          <a:p>
            <a:pPr rtl="0"/>
            <a:r>
              <a:rPr lang="fr" dirty="0"/>
              <a:t>Circulaire A-119 l’Office de Gestion et du Budget </a:t>
            </a:r>
          </a:p>
          <a:p>
            <a:pPr lvl="1" rtl="0"/>
            <a:r>
              <a:rPr lang="fr" dirty="0"/>
              <a:t>Utilisation commune et répétée des règles, conditions, directives ou caractéristiques des produits/pratiques.</a:t>
            </a:r>
            <a:endParaRPr lang="en-US" dirty="0"/>
          </a:p>
          <a:p>
            <a:pPr lvl="1" rtl="0"/>
            <a:r>
              <a:rPr lang="fr" dirty="0"/>
              <a:t>Définition des termes, classification des composants, délimitation des procédures, spécification des dimensions, des matériaux, des performances, des conceptions ou des opérations, mesure de la qualité et de la quantité dans la description des matériaux, des processus, des produits, des systèmes, des services ou des pratiques, méthodes d’essai et procédures d’échantillonnage, formats pour l’échange d’informations et la communication, ou descriptions de la forme et mesures de la taille ou de la solidité.</a:t>
            </a:r>
            <a:endParaRPr lang="en-US" dirty="0"/>
          </a:p>
          <a:p>
            <a:pPr lvl="1" rtl="0"/>
            <a:r>
              <a:rPr lang="fr" dirty="0"/>
              <a:t>Terminologie, symboles, exigences en matière d’emballage, de marquage ou d’étiquetage applicables à un produit, un processus ou une méthode de production.</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3</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73632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054861" cy="6079067"/>
          </a:xfrm>
        </p:spPr>
        <p:txBody>
          <a:bodyPr rtlCol="0">
            <a:normAutofit lnSpcReduction="10000"/>
          </a:bodyPr>
          <a:lstStyle/>
          <a:p>
            <a:pPr marL="338138" indent="0" rtl="0">
              <a:buNone/>
            </a:pPr>
            <a:r>
              <a:rPr lang="fr" sz="3200" b="1" u="sng" dirty="0"/>
              <a:t>Quels types de normes existe-t-il ?</a:t>
            </a:r>
          </a:p>
          <a:p>
            <a:pPr marL="338138" indent="0" rtl="0">
              <a:buNone/>
            </a:pPr>
            <a:endParaRPr lang="en-US" sz="1100" dirty="0"/>
          </a:p>
          <a:p>
            <a:pPr rtl="0"/>
            <a:r>
              <a:rPr lang="fr" dirty="0"/>
              <a:t>Norme de rendement</a:t>
            </a:r>
          </a:p>
          <a:p>
            <a:pPr lvl="1" rtl="0"/>
            <a:r>
              <a:rPr lang="fr" dirty="0"/>
              <a:t>Énoncée en termes de résultats requis accompagnés de critères de vérification de la conformité, et ne précise pas les méthodes requises pour atteindre les résultats.</a:t>
            </a:r>
          </a:p>
          <a:p>
            <a:pPr rtl="0"/>
            <a:r>
              <a:rPr lang="fr" dirty="0"/>
              <a:t>Norme de conception ou norme prescriptive</a:t>
            </a:r>
          </a:p>
          <a:p>
            <a:pPr lvl="1" rtl="0"/>
            <a:r>
              <a:rPr lang="fr" dirty="0"/>
              <a:t>Spécifie les exigences de conception, comme les matériaux à utiliser, la manière dont une exigence doit être satisfaite ou la façon dont un article doit être fabriqué.</a:t>
            </a:r>
          </a:p>
          <a:p>
            <a:pPr rtl="0"/>
            <a:r>
              <a:rPr lang="fr" dirty="0"/>
              <a:t>Norme non consensuelle</a:t>
            </a:r>
          </a:p>
          <a:p>
            <a:pPr lvl="1" rtl="0"/>
            <a:r>
              <a:rPr lang="fr" dirty="0"/>
              <a:t>Comprend les normes de l’industrie et des entreprises ainsi que les « normes propres au gouvernement » qui ne sont pas établies par un processus consensuel complet.</a:t>
            </a:r>
          </a:p>
          <a:p>
            <a:pPr rtl="0"/>
            <a:r>
              <a:rPr lang="fr" dirty="0"/>
              <a:t>Norme consensuelle volontaire</a:t>
            </a:r>
          </a:p>
          <a:p>
            <a:pPr lvl="1" rtl="0"/>
            <a:r>
              <a:rPr lang="fr" dirty="0"/>
              <a:t>Développée dans un environnement ouvert et équitable spécifiquement défini avec l’accord général des parties prenantes (circulaire OMB A-119, NTTAA).</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4</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20736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365134" cy="6079067"/>
          </a:xfrm>
        </p:spPr>
        <p:txBody>
          <a:bodyPr rtlCol="0">
            <a:normAutofit lnSpcReduction="10000"/>
          </a:bodyPr>
          <a:lstStyle/>
          <a:p>
            <a:pPr marL="338138" indent="0" rtl="0">
              <a:buNone/>
            </a:pPr>
            <a:r>
              <a:rPr lang="fr" sz="3200" b="1" u="sng" dirty="0"/>
              <a:t>Normes internationales et commerce mondial</a:t>
            </a:r>
          </a:p>
          <a:p>
            <a:pPr marL="338138" indent="0" rtl="0">
              <a:buNone/>
            </a:pPr>
            <a:endParaRPr lang="en-US" sz="1100" dirty="0"/>
          </a:p>
          <a:p>
            <a:pPr rtl="0"/>
            <a:r>
              <a:rPr lang="fr" dirty="0"/>
              <a:t>L’Accord de l’OMC sur les obstacles techniques au commerce (OTC) a pour objectif de garantir que les normes, les procédures d’évaluation de la conformité et les règlements techniques ne créent pas d’obstacles inutiles au commerce international.</a:t>
            </a:r>
          </a:p>
          <a:p>
            <a:pPr rtl="0"/>
            <a:endParaRPr lang="en-US" sz="800" dirty="0"/>
          </a:p>
          <a:p>
            <a:pPr rtl="0"/>
            <a:r>
              <a:rPr lang="fr" dirty="0"/>
              <a:t>L’Accord OTC reconnaît que les « normes internationales » peuvent améliorer l’efficacité de la production et du commerce international.</a:t>
            </a:r>
          </a:p>
          <a:p>
            <a:pPr lvl="1" rtl="0"/>
            <a:r>
              <a:rPr lang="fr" dirty="0"/>
              <a:t>Les normes internationales, qui sont un sous-ensemble des normes consensuelles volontaires, représentent un consensus mondial pour résoudre un problème.</a:t>
            </a:r>
          </a:p>
          <a:p>
            <a:pPr lvl="1" rtl="0"/>
            <a:endParaRPr lang="en-US" sz="900" dirty="0"/>
          </a:p>
          <a:p>
            <a:pPr rtl="0"/>
            <a:r>
              <a:rPr lang="fr" dirty="0"/>
              <a:t>Deux documents importants de l’OMC</a:t>
            </a:r>
          </a:p>
          <a:p>
            <a:pPr lvl="1" rtl="0"/>
            <a:r>
              <a:rPr lang="fr" dirty="0"/>
              <a:t>Les six principes du Comité des obstacles techniques au commerce de l’OMC pour la définition de normes internationales.</a:t>
            </a:r>
          </a:p>
          <a:p>
            <a:pPr lvl="1" rtl="0"/>
            <a:r>
              <a:rPr lang="fr" dirty="0"/>
              <a:t>L’annexe 3 de l’Accord OMC/OTC – le Code de bonnes pratiques pour la préparation, l’adoption et l’application de normes.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5</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58284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35391"/>
            <a:ext cx="11365134" cy="5148589"/>
          </a:xfrm>
        </p:spPr>
        <p:txBody>
          <a:bodyPr rtlCol="0">
            <a:spAutoFit/>
          </a:bodyPr>
          <a:lstStyle/>
          <a:p>
            <a:pPr marL="338138" indent="0" rtl="0">
              <a:buNone/>
            </a:pPr>
            <a:r>
              <a:rPr lang="fr" sz="3200" b="1" u="sng" dirty="0"/>
              <a:t>Qui a défini la norme ISO 30500 ?</a:t>
            </a:r>
          </a:p>
          <a:p>
            <a:pPr marL="338138" indent="0" rtl="0">
              <a:buNone/>
            </a:pPr>
            <a:endParaRPr lang="en-US" sz="1100" dirty="0"/>
          </a:p>
          <a:p>
            <a:pPr rtl="0"/>
            <a:r>
              <a:rPr lang="fr" dirty="0"/>
              <a:t>L’ISO est une organisation de normalisation non gouvernementale basée </a:t>
            </a:r>
            <a:br>
              <a:rPr lang="fr" dirty="0"/>
            </a:br>
            <a:r>
              <a:rPr lang="fr" dirty="0"/>
              <a:t>à Genève, en Suisse. </a:t>
            </a:r>
          </a:p>
          <a:p>
            <a:pPr rtl="0"/>
            <a:endParaRPr lang="en-US" sz="800" dirty="0"/>
          </a:p>
          <a:p>
            <a:pPr rtl="0"/>
            <a:r>
              <a:rPr lang="fr" dirty="0"/>
              <a:t>Elle est composée des organismes nationaux de normalisation de ses 162 pays membres.</a:t>
            </a:r>
          </a:p>
          <a:p>
            <a:pPr rtl="0"/>
            <a:endParaRPr lang="en-US" sz="800" dirty="0"/>
          </a:p>
          <a:p>
            <a:pPr rtl="0"/>
            <a:r>
              <a:rPr lang="fr" dirty="0"/>
              <a:t>Elle a publié plus de 22 000 normes internationales et documents connexes.</a:t>
            </a:r>
          </a:p>
          <a:p>
            <a:pPr marL="0" indent="0" rtl="0">
              <a:buNone/>
            </a:pPr>
            <a:endParaRPr lang="en-US" sz="800" dirty="0"/>
          </a:p>
          <a:p>
            <a:pPr rtl="0"/>
            <a:r>
              <a:rPr lang="fr" dirty="0"/>
              <a:t>Un comité technique a défini la norme ISO 30500 					 avec 32 pays membres participants et 								   16 pays membres observateurs.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6</a:t>
            </a:fld>
            <a:endParaRPr lang="en-US" dirty="0">
              <a:solidFill>
                <a:prstClr val="white">
                  <a:lumMod val="65000"/>
                </a:prstClr>
              </a:solidFill>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9838267" y="4910667"/>
            <a:ext cx="2353733" cy="1957219"/>
          </a:xfrm>
          <a:prstGeom prst="rect">
            <a:avLst/>
          </a:prstGeom>
        </p:spPr>
      </p:pic>
    </p:spTree>
    <p:custDataLst>
      <p:tags r:id="rId1"/>
    </p:custDataLst>
    <p:extLst>
      <p:ext uri="{BB962C8B-B14F-4D97-AF65-F5344CB8AC3E}">
        <p14:creationId xmlns:p14="http://schemas.microsoft.com/office/powerpoint/2010/main" val="104121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35391"/>
            <a:ext cx="11365134" cy="5787225"/>
          </a:xfrm>
        </p:spPr>
        <p:txBody>
          <a:bodyPr rtlCol="0">
            <a:spAutoFit/>
          </a:bodyPr>
          <a:lstStyle/>
          <a:p>
            <a:pPr marL="338138" indent="0" rtl="0">
              <a:buNone/>
            </a:pPr>
            <a:r>
              <a:rPr lang="fr" sz="3200" b="1" u="sng" dirty="0"/>
              <a:t>Comment l’ISO définit-elle des normes ?</a:t>
            </a:r>
          </a:p>
          <a:p>
            <a:pPr marL="338138" indent="0" rtl="0">
              <a:buNone/>
            </a:pPr>
            <a:endParaRPr lang="en-US" sz="1100" dirty="0"/>
          </a:p>
          <a:p>
            <a:pPr rtl="0"/>
            <a:r>
              <a:rPr lang="fr" dirty="0"/>
              <a:t>Les 4 principes de l’ISO sur la mise au point de normes—les normes </a:t>
            </a:r>
            <a:br>
              <a:rPr lang="fr" dirty="0"/>
            </a:br>
            <a:r>
              <a:rPr lang="fr" dirty="0"/>
              <a:t>doivent être :</a:t>
            </a:r>
          </a:p>
          <a:p>
            <a:pPr lvl="1" rtl="0"/>
            <a:r>
              <a:rPr lang="fr" dirty="0"/>
              <a:t>proposées en réponse à un besoin du marché</a:t>
            </a:r>
          </a:p>
          <a:p>
            <a:pPr lvl="1" rtl="0"/>
            <a:r>
              <a:rPr lang="fr" dirty="0"/>
              <a:t>fondées sur l’avis d’experts internationaux</a:t>
            </a:r>
          </a:p>
          <a:p>
            <a:pPr lvl="1" rtl="0"/>
            <a:r>
              <a:rPr lang="fr" dirty="0"/>
              <a:t>définies dans le cadre d’un processus multipartite</a:t>
            </a:r>
          </a:p>
          <a:p>
            <a:pPr lvl="1" rtl="0"/>
            <a:r>
              <a:rPr lang="fr" dirty="0"/>
              <a:t>fondées sur un consensus.</a:t>
            </a:r>
          </a:p>
          <a:p>
            <a:pPr lvl="1" rtl="0"/>
            <a:endParaRPr lang="en-US" sz="800" dirty="0"/>
          </a:p>
          <a:p>
            <a:pPr rtl="0"/>
            <a:r>
              <a:rPr lang="fr" dirty="0"/>
              <a:t>Politique commune de l’ISO en matière de brevets</a:t>
            </a:r>
          </a:p>
          <a:p>
            <a:pPr lvl="1" rtl="0"/>
            <a:r>
              <a:rPr lang="fr" dirty="0"/>
              <a:t>Obligation pour toute partie participant aux activités de l’ISO de communiquer tout brevet connu ou toute demande de brevet en cours d’examen essentiels aux normes.</a:t>
            </a:r>
          </a:p>
          <a:p>
            <a:pPr lvl="1" rtl="0"/>
            <a:r>
              <a:rPr lang="fr" dirty="0"/>
              <a:t>Les titulaires de brevets doivent décider d’accorder une licence sur une base non discriminatoire ou de ne pas accorder de licence.</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7</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33335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77949" y="731157"/>
            <a:ext cx="11365134" cy="4935710"/>
          </a:xfrm>
        </p:spPr>
        <p:txBody>
          <a:bodyPr rtlCol="0">
            <a:spAutoFit/>
          </a:bodyPr>
          <a:lstStyle/>
          <a:p>
            <a:pPr marL="338138" indent="0" rtl="0">
              <a:buNone/>
            </a:pPr>
            <a:r>
              <a:rPr lang="fr" sz="3200" b="1" u="sng" dirty="0"/>
              <a:t>Comment l’ISO définit-elle des normes ?</a:t>
            </a:r>
          </a:p>
          <a:p>
            <a:pPr marL="338138" indent="0" rtl="0">
              <a:buNone/>
            </a:pPr>
            <a:endParaRPr lang="en-US" sz="1100" dirty="0"/>
          </a:p>
          <a:p>
            <a:pPr rtl="0"/>
            <a:endParaRPr lang="en-US" dirty="0"/>
          </a:p>
          <a:p>
            <a:pPr rtl="0"/>
            <a:endParaRPr lang="en-US" dirty="0"/>
          </a:p>
          <a:p>
            <a:pPr rtl="0"/>
            <a:endParaRPr lang="en-US" dirty="0"/>
          </a:p>
          <a:p>
            <a:pPr rtl="0"/>
            <a:endParaRPr lang="en-US" dirty="0"/>
          </a:p>
          <a:p>
            <a:pPr marL="0" indent="0" rtl="0">
              <a:buNone/>
            </a:pPr>
            <a:endParaRPr lang="en-US" dirty="0"/>
          </a:p>
          <a:p>
            <a:pPr rtl="0"/>
            <a:r>
              <a:rPr lang="fr" dirty="0"/>
              <a:t>Le processus se veut cohérent avec l’Accord OTC et les six principes :</a:t>
            </a:r>
            <a:endParaRPr lang="en-US" sz="3500" dirty="0"/>
          </a:p>
          <a:p>
            <a:pPr lvl="2" rtl="0"/>
            <a:r>
              <a:rPr lang="fr" dirty="0"/>
              <a:t>Transparence</a:t>
            </a:r>
          </a:p>
          <a:p>
            <a:pPr lvl="2" rtl="0"/>
            <a:r>
              <a:rPr lang="fr" dirty="0"/>
              <a:t>Ouverture</a:t>
            </a:r>
          </a:p>
          <a:p>
            <a:pPr lvl="2" rtl="0"/>
            <a:r>
              <a:rPr lang="fr" dirty="0"/>
              <a:t>Impartialité et consensus</a:t>
            </a:r>
            <a:endParaRPr lang="en-US" sz="3100" dirty="0"/>
          </a:p>
        </p:txBody>
      </p:sp>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8</a:t>
            </a:fld>
            <a:endParaRPr lang="en-US" dirty="0">
              <a:solidFill>
                <a:prstClr val="white">
                  <a:lumMod val="65000"/>
                </a:prstClr>
              </a:solidFill>
            </a:endParaRPr>
          </a:p>
        </p:txBody>
      </p:sp>
      <p:sp>
        <p:nvSpPr>
          <p:cNvPr id="5" name="Rectangle 7"/>
          <p:cNvSpPr>
            <a:spLocks noChangeArrowheads="1"/>
          </p:cNvSpPr>
          <p:nvPr/>
        </p:nvSpPr>
        <p:spPr bwMode="auto">
          <a:xfrm>
            <a:off x="1964267" y="2252133"/>
            <a:ext cx="12788371" cy="886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defTabSz="914400" rtl="0" eaLnBrk="0" fontAlgn="base" hangingPunct="0">
              <a:spcBef>
                <a:spcPct val="0"/>
              </a:spcBef>
              <a:spcAft>
                <a:spcPct val="0"/>
              </a:spcAft>
            </a:pPr>
            <a:endParaRPr lang="en-US" altLang="en-US">
              <a:solidFill>
                <a:prstClr val="black"/>
              </a:solidFill>
              <a:latin typeface="Arial" panose="020B0604020202020204" pitchFamily="34" charset="0"/>
            </a:endParaRPr>
          </a:p>
        </p:txBody>
      </p:sp>
      <p:sp>
        <p:nvSpPr>
          <p:cNvPr id="6" name="Rectangle 8"/>
          <p:cNvSpPr>
            <a:spLocks noChangeArrowheads="1"/>
          </p:cNvSpPr>
          <p:nvPr/>
        </p:nvSpPr>
        <p:spPr bwMode="auto">
          <a:xfrm>
            <a:off x="1964267" y="3509433"/>
            <a:ext cx="12788371" cy="886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rtl="0"/>
            <a:endParaRPr lang="en-US">
              <a:solidFill>
                <a:prstClr val="black"/>
              </a:solidFill>
            </a:endParaRPr>
          </a:p>
        </p:txBody>
      </p:sp>
      <p:sp>
        <p:nvSpPr>
          <p:cNvPr id="17" name="Content Placeholder 9"/>
          <p:cNvSpPr txBox="1">
            <a:spLocks/>
          </p:cNvSpPr>
          <p:nvPr/>
        </p:nvSpPr>
        <p:spPr>
          <a:xfrm>
            <a:off x="4570499" y="4973663"/>
            <a:ext cx="5335501" cy="1169551"/>
          </a:xfrm>
          <a:prstGeom prst="rect">
            <a:avLst/>
          </a:prstGeom>
        </p:spPr>
        <p:txBody>
          <a:bodyPr vert="horz" lIns="91440" tIns="45720" rIns="91440" bIns="45720" rtlCol="0">
            <a:spAutoFit/>
          </a:bodyPr>
          <a:lstStyle>
            <a:lvl1pPr marL="342900" indent="-342900" algn="l" defTabSz="457200" rtl="0" eaLnBrk="1" latinLnBrk="0" hangingPunct="1">
              <a:spcBef>
                <a:spcPts val="0"/>
              </a:spcBef>
              <a:spcAft>
                <a:spcPts val="600"/>
              </a:spcAft>
              <a:buFont typeface="Arial"/>
              <a:buChar char="•"/>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742950" indent="-285750" algn="l" defTabSz="457200" rtl="0" eaLnBrk="1" latinLnBrk="0" hangingPunct="1">
              <a:spcBef>
                <a:spcPts val="0"/>
              </a:spcBef>
              <a:spcAft>
                <a:spcPts val="600"/>
              </a:spcAft>
              <a:buFont typeface="Arial"/>
              <a:buChar char="–"/>
              <a:defRPr sz="24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1143000" indent="-228600" algn="l" defTabSz="457200" rtl="0" eaLnBrk="1" latinLnBrk="0" hangingPunct="1">
              <a:spcBef>
                <a:spcPts val="0"/>
              </a:spcBef>
              <a:spcAft>
                <a:spcPts val="600"/>
              </a:spcAft>
              <a:buFont typeface="Arial"/>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6002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rtl="0"/>
            <a:r>
              <a:rPr lang="fr" dirty="0">
                <a:solidFill>
                  <a:prstClr val="black"/>
                </a:solidFill>
              </a:rPr>
              <a:t>Efficacité et pertinence </a:t>
            </a:r>
          </a:p>
          <a:p>
            <a:pPr lvl="2" rtl="0"/>
            <a:r>
              <a:rPr lang="fr" dirty="0">
                <a:solidFill>
                  <a:prstClr val="black"/>
                </a:solidFill>
              </a:rPr>
              <a:t>Cohérence </a:t>
            </a:r>
          </a:p>
          <a:p>
            <a:pPr lvl="2" rtl="0"/>
            <a:r>
              <a:rPr lang="fr" dirty="0">
                <a:solidFill>
                  <a:prstClr val="black"/>
                </a:solidFill>
              </a:rPr>
              <a:t>Dimension du développement</a:t>
            </a:r>
            <a:endParaRPr lang="en-US" sz="3100" dirty="0">
              <a:solidFill>
                <a:prstClr val="black"/>
              </a:solidFill>
            </a:endParaRPr>
          </a:p>
        </p:txBody>
      </p:sp>
      <p:grpSp>
        <p:nvGrpSpPr>
          <p:cNvPr id="16" name="Group 15">
            <a:extLst>
              <a:ext uri="{FF2B5EF4-FFF2-40B4-BE49-F238E27FC236}">
                <a16:creationId xmlns:a16="http://schemas.microsoft.com/office/drawing/2014/main" id="{20876F49-BE42-482C-9D2B-01C4182C7074}"/>
              </a:ext>
            </a:extLst>
          </p:cNvPr>
          <p:cNvGrpSpPr/>
          <p:nvPr/>
        </p:nvGrpSpPr>
        <p:grpSpPr>
          <a:xfrm>
            <a:off x="1288300" y="1784196"/>
            <a:ext cx="9074901" cy="1872204"/>
            <a:chOff x="1288300" y="1784196"/>
            <a:chExt cx="9074901" cy="1872204"/>
          </a:xfrm>
        </p:grpSpPr>
        <p:grpSp>
          <p:nvGrpSpPr>
            <p:cNvPr id="8" name="Group 7">
              <a:extLst>
                <a:ext uri="{FF2B5EF4-FFF2-40B4-BE49-F238E27FC236}">
                  <a16:creationId xmlns:a16="http://schemas.microsoft.com/office/drawing/2014/main" id="{E16B1005-CF35-4812-9DF3-E6798EC9F81F}"/>
                </a:ext>
              </a:extLst>
            </p:cNvPr>
            <p:cNvGrpSpPr/>
            <p:nvPr/>
          </p:nvGrpSpPr>
          <p:grpSpPr>
            <a:xfrm>
              <a:off x="1288300" y="1784196"/>
              <a:ext cx="9074901" cy="1224991"/>
              <a:chOff x="2035571" y="2834540"/>
              <a:chExt cx="8949100" cy="1224991"/>
            </a:xfrm>
          </p:grpSpPr>
          <p:sp>
            <p:nvSpPr>
              <p:cNvPr id="11" name="Freeform: Shape 10">
                <a:extLst>
                  <a:ext uri="{FF2B5EF4-FFF2-40B4-BE49-F238E27FC236}">
                    <a16:creationId xmlns:a16="http://schemas.microsoft.com/office/drawing/2014/main" id="{5A4038F6-0D4D-464F-959C-D7D1E9985A78}"/>
                  </a:ext>
                </a:extLst>
              </p:cNvPr>
              <p:cNvSpPr/>
              <p:nvPr/>
            </p:nvSpPr>
            <p:spPr>
              <a:xfrm>
                <a:off x="2035571" y="2834541"/>
                <a:ext cx="1716394" cy="1221007"/>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0 w 3123406"/>
                  <a:gd name="connsiteY5"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23406" h="1249362">
                    <a:moveTo>
                      <a:pt x="0" y="0"/>
                    </a:moveTo>
                    <a:lnTo>
                      <a:pt x="2498725" y="0"/>
                    </a:lnTo>
                    <a:lnTo>
                      <a:pt x="3123406" y="624681"/>
                    </a:lnTo>
                    <a:lnTo>
                      <a:pt x="2498725" y="1249362"/>
                    </a:lnTo>
                    <a:lnTo>
                      <a:pt x="0" y="1249362"/>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182880" bIns="170688" numCol="1" spcCol="1270" rtlCol="0" anchor="ctr" anchorCtr="0">
                <a:noAutofit/>
              </a:bodyPr>
              <a:lstStyle/>
              <a:p>
                <a:pPr lvl="0" defTabSz="2844800">
                  <a:spcBef>
                    <a:spcPct val="0"/>
                  </a:spcBef>
                  <a:spcAft>
                    <a:spcPct val="35000"/>
                  </a:spcAft>
                  <a:buNone/>
                </a:pPr>
                <a:r>
                  <a:rPr lang="fr" sz="1600" dirty="0">
                    <a:solidFill>
                      <a:schemeClr val="tx1"/>
                    </a:solidFill>
                    <a:latin typeface="Calibri "/>
                    <a:cs typeface="Arial" panose="020B0604020202020204" pitchFamily="34" charset="0"/>
                  </a:rPr>
                  <a:t>Phase de proposition</a:t>
                </a:r>
                <a:endParaRPr lang="fr-FR" sz="1600" dirty="0">
                  <a:solidFill>
                    <a:schemeClr val="tx1"/>
                  </a:solidFill>
                  <a:latin typeface="Calibri "/>
                  <a:cs typeface="Arial" panose="020B0604020202020204" pitchFamily="34" charset="0"/>
                </a:endParaRPr>
              </a:p>
            </p:txBody>
          </p:sp>
          <p:sp>
            <p:nvSpPr>
              <p:cNvPr id="12" name="Freeform: Shape 11">
                <a:extLst>
                  <a:ext uri="{FF2B5EF4-FFF2-40B4-BE49-F238E27FC236}">
                    <a16:creationId xmlns:a16="http://schemas.microsoft.com/office/drawing/2014/main" id="{9409D366-8577-4B2D-B723-B95B2059F1CD}"/>
                  </a:ext>
                </a:extLst>
              </p:cNvPr>
              <p:cNvSpPr/>
              <p:nvPr/>
            </p:nvSpPr>
            <p:spPr>
              <a:xfrm>
                <a:off x="3488799" y="2834540"/>
                <a:ext cx="1716394" cy="1224991"/>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0" rIns="182880" bIns="0" numCol="1" spcCol="1270" rtlCol="0" anchor="ctr" anchorCtr="0">
                <a:noAutofit/>
              </a:bodyPr>
              <a:lstStyle/>
              <a:p>
                <a:pPr defTabSz="2844800">
                  <a:spcBef>
                    <a:spcPct val="0"/>
                  </a:spcBef>
                  <a:spcAft>
                    <a:spcPct val="35000"/>
                  </a:spcAft>
                </a:pPr>
                <a:r>
                  <a:rPr lang="fr" sz="1600" dirty="0">
                    <a:solidFill>
                      <a:schemeClr val="tx1"/>
                    </a:solidFill>
                    <a:latin typeface="Calibri "/>
                    <a:cs typeface="Arial" panose="020B0604020202020204" pitchFamily="34" charset="0"/>
                  </a:rPr>
                  <a:t>Phase préparatoire</a:t>
                </a:r>
                <a:endParaRPr lang="fr-FR" sz="1600" dirty="0">
                  <a:solidFill>
                    <a:schemeClr val="tx1"/>
                  </a:solidFill>
                  <a:latin typeface="Calibri "/>
                  <a:cs typeface="Arial" panose="020B0604020202020204" pitchFamily="34" charset="0"/>
                </a:endParaRPr>
              </a:p>
            </p:txBody>
          </p:sp>
          <p:sp>
            <p:nvSpPr>
              <p:cNvPr id="18" name="Freeform: Shape 17">
                <a:extLst>
                  <a:ext uri="{FF2B5EF4-FFF2-40B4-BE49-F238E27FC236}">
                    <a16:creationId xmlns:a16="http://schemas.microsoft.com/office/drawing/2014/main" id="{75404C49-38B9-4301-999A-8FDAA69DE3D7}"/>
                  </a:ext>
                </a:extLst>
              </p:cNvPr>
              <p:cNvSpPr/>
              <p:nvPr/>
            </p:nvSpPr>
            <p:spPr>
              <a:xfrm>
                <a:off x="4955733" y="2834540"/>
                <a:ext cx="1716394" cy="1221006"/>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defTabSz="2844800">
                  <a:spcBef>
                    <a:spcPct val="0"/>
                  </a:spcBef>
                  <a:spcAft>
                    <a:spcPct val="35000"/>
                  </a:spcAft>
                </a:pPr>
                <a:r>
                  <a:rPr lang="fr" sz="1600" dirty="0">
                    <a:solidFill>
                      <a:schemeClr val="tx1"/>
                    </a:solidFill>
                    <a:latin typeface="Calibri "/>
                    <a:cs typeface="Arial" panose="020B0604020202020204" pitchFamily="34" charset="0"/>
                  </a:rPr>
                  <a:t>Phase de comité</a:t>
                </a:r>
                <a:endParaRPr lang="fr-FR" sz="1600" dirty="0">
                  <a:solidFill>
                    <a:schemeClr val="tx1"/>
                  </a:solidFill>
                  <a:latin typeface="Calibri "/>
                  <a:cs typeface="Arial" panose="020B0604020202020204" pitchFamily="34" charset="0"/>
                </a:endParaRPr>
              </a:p>
            </p:txBody>
          </p:sp>
          <p:sp>
            <p:nvSpPr>
              <p:cNvPr id="19" name="Freeform: Shape 18">
                <a:extLst>
                  <a:ext uri="{FF2B5EF4-FFF2-40B4-BE49-F238E27FC236}">
                    <a16:creationId xmlns:a16="http://schemas.microsoft.com/office/drawing/2014/main" id="{EE6AF9F7-0C26-4B8D-80E8-9BF1FDA78F2F}"/>
                  </a:ext>
                </a:extLst>
              </p:cNvPr>
              <p:cNvSpPr/>
              <p:nvPr/>
            </p:nvSpPr>
            <p:spPr>
              <a:xfrm>
                <a:off x="6443066" y="2834540"/>
                <a:ext cx="1716394" cy="1221006"/>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FFDEB6"/>
              </a:solidFill>
              <a:ln>
                <a:solidFill>
                  <a:srgbClr val="FFDEB6"/>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defTabSz="2844800">
                  <a:spcBef>
                    <a:spcPct val="0"/>
                  </a:spcBef>
                  <a:spcAft>
                    <a:spcPct val="35000"/>
                  </a:spcAft>
                </a:pPr>
                <a:r>
                  <a:rPr lang="fr" sz="1600" dirty="0">
                    <a:solidFill>
                      <a:schemeClr val="tx1"/>
                    </a:solidFill>
                    <a:latin typeface="Calibri "/>
                    <a:cs typeface="Arial" panose="020B0604020202020204" pitchFamily="34" charset="0"/>
                  </a:rPr>
                  <a:t>Phase d’enquête</a:t>
                </a:r>
                <a:endParaRPr lang="fr-FR" sz="1600" dirty="0">
                  <a:solidFill>
                    <a:schemeClr val="tx1"/>
                  </a:solidFill>
                  <a:latin typeface="Calibri "/>
                  <a:cs typeface="Arial" panose="020B0604020202020204" pitchFamily="34" charset="0"/>
                </a:endParaRPr>
              </a:p>
            </p:txBody>
          </p:sp>
          <p:sp>
            <p:nvSpPr>
              <p:cNvPr id="20" name="Freeform: Shape 19">
                <a:extLst>
                  <a:ext uri="{FF2B5EF4-FFF2-40B4-BE49-F238E27FC236}">
                    <a16:creationId xmlns:a16="http://schemas.microsoft.com/office/drawing/2014/main" id="{D3ACA52A-6755-4C72-A1E9-BC64ADF2E0EB}"/>
                  </a:ext>
                </a:extLst>
              </p:cNvPr>
              <p:cNvSpPr/>
              <p:nvPr/>
            </p:nvSpPr>
            <p:spPr>
              <a:xfrm>
                <a:off x="7930919" y="2834541"/>
                <a:ext cx="1716394" cy="1221006"/>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91440" bIns="144018" numCol="1" spcCol="1270" rtlCol="0" anchor="ctr" anchorCtr="0">
                <a:noAutofit/>
              </a:bodyPr>
              <a:lstStyle/>
              <a:p>
                <a:pPr indent="0" defTabSz="2844800">
                  <a:spcBef>
                    <a:spcPct val="0"/>
                  </a:spcBef>
                  <a:spcAft>
                    <a:spcPct val="35000"/>
                  </a:spcAft>
                </a:pPr>
                <a:r>
                  <a:rPr lang="fr" sz="1600" dirty="0">
                    <a:solidFill>
                      <a:schemeClr val="tx1"/>
                    </a:solidFill>
                    <a:latin typeface="Calibri "/>
                    <a:cs typeface="Arial" panose="020B0604020202020204" pitchFamily="34" charset="0"/>
                  </a:rPr>
                  <a:t>Phase d’approbation</a:t>
                </a:r>
                <a:endParaRPr lang="fr-FR" sz="1600" dirty="0">
                  <a:solidFill>
                    <a:schemeClr val="tx1"/>
                  </a:solidFill>
                  <a:latin typeface="Calibri "/>
                  <a:cs typeface="Arial" panose="020B0604020202020204" pitchFamily="34" charset="0"/>
                </a:endParaRPr>
              </a:p>
            </p:txBody>
          </p:sp>
          <p:sp>
            <p:nvSpPr>
              <p:cNvPr id="21" name="Freeform: Shape 20">
                <a:extLst>
                  <a:ext uri="{FF2B5EF4-FFF2-40B4-BE49-F238E27FC236}">
                    <a16:creationId xmlns:a16="http://schemas.microsoft.com/office/drawing/2014/main" id="{6E4B4ABD-5598-403C-903D-A1FA8A5CB025}"/>
                  </a:ext>
                </a:extLst>
              </p:cNvPr>
              <p:cNvSpPr/>
              <p:nvPr/>
            </p:nvSpPr>
            <p:spPr>
              <a:xfrm>
                <a:off x="9389485" y="2834540"/>
                <a:ext cx="1595186" cy="1221005"/>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 name="connsiteX0" fmla="*/ 0 w 2540156"/>
                  <a:gd name="connsiteY0" fmla="*/ 0 h 1249362"/>
                  <a:gd name="connsiteX1" fmla="*/ 2498725 w 2540156"/>
                  <a:gd name="connsiteY1" fmla="*/ 0 h 1249362"/>
                  <a:gd name="connsiteX2" fmla="*/ 2540156 w 2540156"/>
                  <a:gd name="connsiteY2" fmla="*/ 634108 h 1249362"/>
                  <a:gd name="connsiteX3" fmla="*/ 2498725 w 2540156"/>
                  <a:gd name="connsiteY3" fmla="*/ 1249362 h 1249362"/>
                  <a:gd name="connsiteX4" fmla="*/ 0 w 2540156"/>
                  <a:gd name="connsiteY4" fmla="*/ 1249362 h 1249362"/>
                  <a:gd name="connsiteX5" fmla="*/ 624681 w 2540156"/>
                  <a:gd name="connsiteY5" fmla="*/ 624681 h 1249362"/>
                  <a:gd name="connsiteX6" fmla="*/ 0 w 2540156"/>
                  <a:gd name="connsiteY6" fmla="*/ 0 h 1249362"/>
                  <a:gd name="connsiteX0" fmla="*/ 0 w 2498726"/>
                  <a:gd name="connsiteY0" fmla="*/ 0 h 1249362"/>
                  <a:gd name="connsiteX1" fmla="*/ 2498725 w 2498726"/>
                  <a:gd name="connsiteY1" fmla="*/ 0 h 1249362"/>
                  <a:gd name="connsiteX2" fmla="*/ 2488157 w 2498726"/>
                  <a:gd name="connsiteY2" fmla="*/ 629346 h 1249362"/>
                  <a:gd name="connsiteX3" fmla="*/ 2498725 w 2498726"/>
                  <a:gd name="connsiteY3" fmla="*/ 1249362 h 1249362"/>
                  <a:gd name="connsiteX4" fmla="*/ 0 w 2498726"/>
                  <a:gd name="connsiteY4" fmla="*/ 1249362 h 1249362"/>
                  <a:gd name="connsiteX5" fmla="*/ 624681 w 2498726"/>
                  <a:gd name="connsiteY5" fmla="*/ 624681 h 1249362"/>
                  <a:gd name="connsiteX6" fmla="*/ 0 w 2498726"/>
                  <a:gd name="connsiteY6" fmla="*/ 0 h 1249362"/>
                  <a:gd name="connsiteX0" fmla="*/ 0 w 2501157"/>
                  <a:gd name="connsiteY0" fmla="*/ 0 h 1249362"/>
                  <a:gd name="connsiteX1" fmla="*/ 2498725 w 2501157"/>
                  <a:gd name="connsiteY1" fmla="*/ 0 h 1249362"/>
                  <a:gd name="connsiteX2" fmla="*/ 2501157 w 2501157"/>
                  <a:gd name="connsiteY2" fmla="*/ 626965 h 1249362"/>
                  <a:gd name="connsiteX3" fmla="*/ 2498725 w 2501157"/>
                  <a:gd name="connsiteY3" fmla="*/ 1249362 h 1249362"/>
                  <a:gd name="connsiteX4" fmla="*/ 0 w 2501157"/>
                  <a:gd name="connsiteY4" fmla="*/ 1249362 h 1249362"/>
                  <a:gd name="connsiteX5" fmla="*/ 624681 w 2501157"/>
                  <a:gd name="connsiteY5" fmla="*/ 624681 h 1249362"/>
                  <a:gd name="connsiteX6" fmla="*/ 0 w 2501157"/>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1157" h="1249362">
                    <a:moveTo>
                      <a:pt x="0" y="0"/>
                    </a:moveTo>
                    <a:lnTo>
                      <a:pt x="2498725" y="0"/>
                    </a:lnTo>
                    <a:cubicBezTo>
                      <a:pt x="2499536" y="208988"/>
                      <a:pt x="2500346" y="417977"/>
                      <a:pt x="2501157" y="626965"/>
                    </a:cubicBezTo>
                    <a:cubicBezTo>
                      <a:pt x="2500346" y="834431"/>
                      <a:pt x="2499536" y="1041896"/>
                      <a:pt x="2498725" y="1249362"/>
                    </a:cubicBezTo>
                    <a:lnTo>
                      <a:pt x="0" y="1249362"/>
                    </a:lnTo>
                    <a:lnTo>
                      <a:pt x="624681" y="624681"/>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0" bIns="144018" numCol="1" spcCol="1270" rtlCol="0" anchor="ctr" anchorCtr="0">
                <a:noAutofit/>
              </a:bodyPr>
              <a:lstStyle/>
              <a:p>
                <a:pPr defTabSz="2844800">
                  <a:spcBef>
                    <a:spcPct val="0"/>
                  </a:spcBef>
                  <a:spcAft>
                    <a:spcPct val="35000"/>
                  </a:spcAft>
                </a:pPr>
                <a:r>
                  <a:rPr lang="fr" sz="1600" dirty="0">
                    <a:solidFill>
                      <a:schemeClr val="tx1"/>
                    </a:solidFill>
                    <a:latin typeface="Calibri "/>
                    <a:cs typeface="Arial" panose="020B0604020202020204" pitchFamily="34" charset="0"/>
                  </a:rPr>
                  <a:t>Phase de publication</a:t>
                </a:r>
                <a:endParaRPr lang="fr-FR" sz="1600" dirty="0">
                  <a:solidFill>
                    <a:schemeClr val="tx1"/>
                  </a:solidFill>
                  <a:latin typeface="Calibri "/>
                  <a:cs typeface="Arial" panose="020B0604020202020204" pitchFamily="34" charset="0"/>
                </a:endParaRPr>
              </a:p>
            </p:txBody>
          </p:sp>
        </p:grpSp>
        <p:sp>
          <p:nvSpPr>
            <p:cNvPr id="14" name="Rectangle 13">
              <a:extLst>
                <a:ext uri="{FF2B5EF4-FFF2-40B4-BE49-F238E27FC236}">
                  <a16:creationId xmlns:a16="http://schemas.microsoft.com/office/drawing/2014/main" id="{6C2C3F82-3AE5-4799-AEEC-1E9579B9B861}"/>
                </a:ext>
              </a:extLst>
            </p:cNvPr>
            <p:cNvSpPr/>
            <p:nvPr/>
          </p:nvSpPr>
          <p:spPr>
            <a:xfrm>
              <a:off x="1362075" y="3248302"/>
              <a:ext cx="400050" cy="369332"/>
            </a:xfrm>
            <a:prstGeom prst="rect">
              <a:avLst/>
            </a:prstGeom>
            <a:solidFill>
              <a:srgbClr val="FFDEB6"/>
            </a:solidFill>
            <a:ln>
              <a:solidFill>
                <a:srgbClr val="FFDE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22" name="Rectangle 21">
              <a:extLst>
                <a:ext uri="{FF2B5EF4-FFF2-40B4-BE49-F238E27FC236}">
                  <a16:creationId xmlns:a16="http://schemas.microsoft.com/office/drawing/2014/main" id="{DC70A57F-840A-46DC-8BC4-D9589F34A024}"/>
                </a:ext>
              </a:extLst>
            </p:cNvPr>
            <p:cNvSpPr/>
            <p:nvPr/>
          </p:nvSpPr>
          <p:spPr>
            <a:xfrm>
              <a:off x="4297760" y="3241996"/>
              <a:ext cx="400050" cy="369332"/>
            </a:xfrm>
            <a:prstGeom prst="rect">
              <a:avLst/>
            </a:prstGeom>
            <a:solidFill>
              <a:srgbClr val="AFC2E4"/>
            </a:solidFill>
            <a:ln>
              <a:solidFill>
                <a:srgbClr val="AFC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15" name="TextBox 14">
              <a:extLst>
                <a:ext uri="{FF2B5EF4-FFF2-40B4-BE49-F238E27FC236}">
                  <a16:creationId xmlns:a16="http://schemas.microsoft.com/office/drawing/2014/main" id="{DD2309D0-5B85-4AD0-A2E2-9E55E665B39D}"/>
                </a:ext>
              </a:extLst>
            </p:cNvPr>
            <p:cNvSpPr txBox="1"/>
            <p:nvPr/>
          </p:nvSpPr>
          <p:spPr>
            <a:xfrm>
              <a:off x="2025035" y="3256290"/>
              <a:ext cx="1682307" cy="400110"/>
            </a:xfrm>
            <a:prstGeom prst="rect">
              <a:avLst/>
            </a:prstGeom>
            <a:noFill/>
          </p:spPr>
          <p:txBody>
            <a:bodyPr wrap="square" rtlCol="0">
              <a:spAutoFit/>
            </a:bodyPr>
            <a:lstStyle/>
            <a:p>
              <a:pPr rtl="0"/>
              <a:r>
                <a:rPr lang="fr" sz="2000" dirty="0">
                  <a:latin typeface="Fieldwork "/>
                </a:rPr>
                <a:t>obligatoire</a:t>
              </a:r>
              <a:endParaRPr lang="fr-FR" sz="2000" dirty="0">
                <a:latin typeface="Fieldwork "/>
              </a:endParaRPr>
            </a:p>
          </p:txBody>
        </p:sp>
        <p:sp>
          <p:nvSpPr>
            <p:cNvPr id="24" name="TextBox 23">
              <a:extLst>
                <a:ext uri="{FF2B5EF4-FFF2-40B4-BE49-F238E27FC236}">
                  <a16:creationId xmlns:a16="http://schemas.microsoft.com/office/drawing/2014/main" id="{95AFE419-C158-4A69-8A78-9A0365DD1CA9}"/>
                </a:ext>
              </a:extLst>
            </p:cNvPr>
            <p:cNvSpPr txBox="1"/>
            <p:nvPr/>
          </p:nvSpPr>
          <p:spPr>
            <a:xfrm>
              <a:off x="5007585" y="3256290"/>
              <a:ext cx="1682307" cy="400110"/>
            </a:xfrm>
            <a:prstGeom prst="rect">
              <a:avLst/>
            </a:prstGeom>
            <a:noFill/>
          </p:spPr>
          <p:txBody>
            <a:bodyPr wrap="square" rtlCol="0">
              <a:spAutoFit/>
            </a:bodyPr>
            <a:lstStyle/>
            <a:p>
              <a:r>
                <a:rPr lang="fr" sz="2000" dirty="0">
                  <a:latin typeface="Fieldwork "/>
                </a:rPr>
                <a:t>facultative</a:t>
              </a:r>
              <a:endParaRPr lang="fr-FR" sz="2000" dirty="0">
                <a:latin typeface="Fieldwork "/>
              </a:endParaRPr>
            </a:p>
          </p:txBody>
        </p:sp>
      </p:grpSp>
    </p:spTree>
    <p:custDataLst>
      <p:tags r:id="rId1"/>
    </p:custDataLst>
    <p:extLst>
      <p:ext uri="{BB962C8B-B14F-4D97-AF65-F5344CB8AC3E}">
        <p14:creationId xmlns:p14="http://schemas.microsoft.com/office/powerpoint/2010/main" val="66469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fr" b="1">
                <a:solidFill>
                  <a:srgbClr val="002060"/>
                </a:solidFill>
              </a:rPr>
              <a:t>Contexte des normes</a:t>
            </a:r>
          </a:p>
        </p:txBody>
      </p:sp>
      <p:sp>
        <p:nvSpPr>
          <p:cNvPr id="10" name="Content Placeholder 9"/>
          <p:cNvSpPr>
            <a:spLocks noGrp="1"/>
          </p:cNvSpPr>
          <p:nvPr>
            <p:ph idx="1"/>
          </p:nvPr>
        </p:nvSpPr>
        <p:spPr>
          <a:xfrm>
            <a:off x="670558" y="778933"/>
            <a:ext cx="11365134" cy="5976896"/>
          </a:xfrm>
        </p:spPr>
        <p:txBody>
          <a:bodyPr rtlCol="0">
            <a:normAutofit lnSpcReduction="10000"/>
          </a:bodyPr>
          <a:lstStyle/>
          <a:p>
            <a:pPr marL="338138" indent="0" rtl="0">
              <a:buNone/>
            </a:pPr>
            <a:r>
              <a:rPr lang="fr" sz="3200" b="1" u="sng" dirty="0"/>
              <a:t>Avantages de l’utilisation de normes internationales</a:t>
            </a:r>
          </a:p>
          <a:p>
            <a:pPr marL="338138" indent="0" rtl="0">
              <a:buNone/>
            </a:pPr>
            <a:endParaRPr lang="en-US" sz="1100" dirty="0"/>
          </a:p>
          <a:p>
            <a:pPr rtl="0"/>
            <a:r>
              <a:rPr lang="fr" dirty="0"/>
              <a:t>Les normes réduisent les coûts dans les secteurs public et privé.</a:t>
            </a:r>
          </a:p>
          <a:p>
            <a:pPr lvl="1" rtl="0"/>
            <a:r>
              <a:rPr lang="fr" dirty="0"/>
              <a:t>Aident les décideurs politiques à gagner du temps et de l’argent dans le traitement d’un problème politique particulier. </a:t>
            </a:r>
          </a:p>
          <a:p>
            <a:pPr lvl="1" rtl="0"/>
            <a:r>
              <a:rPr lang="fr" dirty="0"/>
              <a:t>Améliorent les performances du secteur public, notamment sur le plan des marchés publics.</a:t>
            </a:r>
          </a:p>
          <a:p>
            <a:pPr lvl="1" rtl="0"/>
            <a:r>
              <a:rPr lang="fr" dirty="0"/>
              <a:t>Permettent une distribution et une utilisation de produits sur différents marchés, ce qui réduit les inefficacités du marché et contribue au respect de la réglementation.</a:t>
            </a:r>
          </a:p>
          <a:p>
            <a:pPr lvl="1" rtl="0"/>
            <a:endParaRPr lang="en-US" sz="900" dirty="0"/>
          </a:p>
          <a:p>
            <a:pPr rtl="0"/>
            <a:r>
              <a:rPr lang="fr" dirty="0"/>
              <a:t>Les normes facilitent les échanges, le commerce et l’innovation.</a:t>
            </a:r>
          </a:p>
          <a:p>
            <a:pPr lvl="1" rtl="0"/>
            <a:r>
              <a:rPr lang="fr" dirty="0"/>
              <a:t>Réduisent la présence d’obstacles inutiles au commerce.</a:t>
            </a:r>
          </a:p>
          <a:p>
            <a:pPr lvl="1" rtl="0"/>
            <a:r>
              <a:rPr lang="fr" dirty="0"/>
              <a:t>Encouragent l’innovation, en particulier dans les cas où elle est fondée sur les performances.</a:t>
            </a:r>
          </a:p>
          <a:p>
            <a:pPr lvl="1" rtl="0"/>
            <a:r>
              <a:rPr lang="fr" dirty="0"/>
              <a:t>Le respect des réglementations peut être démontré par l’</a:t>
            </a:r>
            <a:r>
              <a:rPr lang="fr" b="1" dirty="0"/>
              <a:t>évaluation de conformité </a:t>
            </a:r>
            <a:r>
              <a:rPr lang="fr" dirty="0"/>
              <a:t>pour renforcer la confiance.</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9</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7030036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1455</Words>
  <Application>Microsoft Office PowerPoint</Application>
  <PresentationFormat>Widescreen</PresentationFormat>
  <Paragraphs>173</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vt:lpstr>
      <vt:lpstr>Calibri Light</vt:lpstr>
      <vt:lpstr>Ebrima</vt:lpstr>
      <vt:lpstr>Fieldwork </vt:lpstr>
      <vt:lpstr>Tw Cen MT Condensed</vt:lpstr>
      <vt:lpstr>Office Theme</vt:lpstr>
      <vt:lpstr>PowerPoint Presentation</vt:lpstr>
      <vt:lpstr>Contexte de définition  et d’utilisation des normes </vt:lpstr>
      <vt:lpstr>Contexte des normes</vt:lpstr>
      <vt:lpstr>Contexte des normes</vt:lpstr>
      <vt:lpstr>Contexte des normes</vt:lpstr>
      <vt:lpstr>Contexte des normes</vt:lpstr>
      <vt:lpstr>Contexte des normes</vt:lpstr>
      <vt:lpstr>Contexte des normes</vt:lpstr>
      <vt:lpstr>Contexte des normes</vt:lpstr>
      <vt:lpstr>Contexte des normes</vt:lpstr>
      <vt:lpstr>Contexte des normes</vt:lpstr>
      <vt:lpstr>Contexte des normes</vt:lpstr>
      <vt:lpstr>Contexte des normes</vt:lpstr>
      <vt:lpstr>Contexte des normes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Comer</dc:creator>
  <cp:lastModifiedBy>User</cp:lastModifiedBy>
  <cp:revision>13</cp:revision>
  <dcterms:created xsi:type="dcterms:W3CDTF">2020-04-30T17:59:08Z</dcterms:created>
  <dcterms:modified xsi:type="dcterms:W3CDTF">2020-07-03T09:19:52Z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35971965-1851-42C9-B250-32B8B2F0D2BF</vt:lpwstr>
  </property>
  <property fmtid="{D5CDD505-2E9C-101B-9397-08002B2CF9AE}" pid="3" name="ArticulatePath">
    <vt:lpwstr>What's a standard-Venable _ Que sont les normes-Venable</vt:lpwstr>
  </property>
</Properties>
</file>