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49" r:id="rId2"/>
  </p:sldMasterIdLst>
  <p:notesMasterIdLst>
    <p:notesMasterId r:id="rId12"/>
  </p:notesMasterIdLst>
  <p:sldIdLst>
    <p:sldId id="259" r:id="rId3"/>
    <p:sldId id="257" r:id="rId4"/>
    <p:sldId id="258" r:id="rId5"/>
    <p:sldId id="262" r:id="rId6"/>
    <p:sldId id="263" r:id="rId7"/>
    <p:sldId id="266" r:id="rId8"/>
    <p:sldId id="264" r:id="rId9"/>
    <p:sldId id="267" r:id="rId10"/>
    <p:sldId id="268"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1pPr>
    <a:lvl2pPr marL="0" marR="0" indent="228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2pPr>
    <a:lvl3pPr marL="0" marR="0" indent="457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3pPr>
    <a:lvl4pPr marL="0" marR="0" indent="685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4pPr>
    <a:lvl5pPr marL="0" marR="0" indent="9144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5pPr>
    <a:lvl6pPr marL="0" marR="0" indent="11430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6pPr>
    <a:lvl7pPr marL="0" marR="0" indent="1371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7pPr>
    <a:lvl8pPr marL="0" marR="0" indent="1600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8pPr>
    <a:lvl9pPr marL="0" marR="0" indent="1828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A3"/>
    <a:srgbClr val="0000FF"/>
    <a:srgbClr val="F1ACFA"/>
    <a:srgbClr val="7F7F7F"/>
    <a:srgbClr val="8CC2C3"/>
    <a:srgbClr val="A27DC2"/>
    <a:srgbClr val="F8AB29"/>
    <a:srgbClr val="2893C1"/>
    <a:srgbClr val="97D2FF"/>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4" autoAdjust="0"/>
    <p:restoredTop sz="52179" autoAdjust="0"/>
  </p:normalViewPr>
  <p:slideViewPr>
    <p:cSldViewPr snapToGrid="0">
      <p:cViewPr varScale="1">
        <p:scale>
          <a:sx n="27" d="100"/>
          <a:sy n="27" d="100"/>
        </p:scale>
        <p:origin x="282" y="90"/>
      </p:cViewPr>
      <p:guideLst/>
    </p:cSldViewPr>
  </p:slideViewPr>
  <p:notesTextViewPr>
    <p:cViewPr>
      <p:scale>
        <a:sx n="1" d="1"/>
        <a:sy n="1" d="1"/>
      </p:scale>
      <p:origin x="0" y="0"/>
    </p:cViewPr>
  </p:notesTextViewPr>
  <p:notesViewPr>
    <p:cSldViewPr snapToGrid="0">
      <p:cViewPr varScale="1">
        <p:scale>
          <a:sx n="115" d="100"/>
          <a:sy n="115" d="100"/>
        </p:scale>
        <p:origin x="42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79049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9486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baseline="0" dirty="0"/>
          </a:p>
          <a:p>
            <a:pPr marL="0" marR="0" lvl="0" indent="0" defTabSz="457200" eaLnBrk="1" fontAlgn="auto" latinLnBrk="0" hangingPunct="1">
              <a:lnSpc>
                <a:spcPct val="117999"/>
              </a:lnSpc>
              <a:spcBef>
                <a:spcPts val="0"/>
              </a:spcBef>
              <a:spcAft>
                <a:spcPts val="0"/>
              </a:spcAft>
              <a:buClrTx/>
              <a:buSzTx/>
              <a:buFontTx/>
              <a:buNone/>
              <a:tabLst/>
              <a:defRPr/>
            </a:pPr>
            <a:r>
              <a:rPr lang="fr-FR" noProof="0" dirty="0"/>
              <a:t>ISO 30500 est une norme internationale élaborée au sein de l'Organisation internationale de normalisation, par un comité d'experts - Comité de projet 305. Cette section contient plus d'informations sur le fonctionnement du processus ISO et la façon dont on a abouti à un document à la fois aussi bien étoffé et bien ficelé sur le plan technique. </a:t>
            </a:r>
            <a:endParaRPr lang="en-US" noProof="0" dirty="0"/>
          </a:p>
          <a:p>
            <a:pPr marL="0" marR="0" lvl="0" indent="0" defTabSz="457200" eaLnBrk="1" fontAlgn="auto" latinLnBrk="0" hangingPunct="1">
              <a:lnSpc>
                <a:spcPct val="117999"/>
              </a:lnSpc>
              <a:spcBef>
                <a:spcPts val="0"/>
              </a:spcBef>
              <a:spcAft>
                <a:spcPts val="0"/>
              </a:spcAft>
              <a:buClrTx/>
              <a:buSzTx/>
              <a:buFontTx/>
              <a:buNone/>
              <a:tabLst/>
              <a:defRPr/>
            </a:pPr>
            <a:endParaRPr lang="en-US" noProof="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8859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r>
              <a:rPr lang="fr-FR" sz="2400" b="1" i="0" u="none" strike="noStrike" baseline="0" noProof="0" dirty="0">
                <a:latin typeface="Helvetica Neue"/>
                <a:ea typeface="Helvetica Neue"/>
                <a:cs typeface="Helvetica Neue"/>
                <a:sym typeface="Helvetica Neue"/>
              </a:rPr>
              <a:t>L'Organisation internationale de normalisation (ISO) </a:t>
            </a:r>
            <a:r>
              <a:rPr lang="fr-FR" sz="2400" b="0" i="0" u="none" strike="noStrike" baseline="0" noProof="0" dirty="0">
                <a:latin typeface="Helvetica Neue"/>
                <a:ea typeface="Helvetica Neue"/>
                <a:cs typeface="Helvetica Neue"/>
                <a:sym typeface="Helvetica Neue"/>
              </a:rPr>
              <a:t>est une organisation internationale non gouvernementale indépendante qui compte 163 organismes nationaux de normalisation. Des experts du monde entier travaillent en collaboration au sein de comités techniques pour élaborer des normes internationales volontaires, axées sur le consensus et pertinentes pour le marché, qui favorisent l'innovation et apportent des solutions permettant de relever les défis mondiaux. </a:t>
            </a:r>
          </a:p>
          <a:p>
            <a:pPr marL="342900" indent="-342900">
              <a:buFont typeface="Arial" panose="020B0604020202020204" pitchFamily="34" charset="0"/>
              <a:buChar char="•"/>
            </a:pPr>
            <a:r>
              <a:rPr lang="fr-FR" sz="2400" b="1" i="1" u="none" strike="noStrike" baseline="0" noProof="0" dirty="0">
                <a:latin typeface="Helvetica Neue"/>
                <a:ea typeface="Helvetica Neue"/>
                <a:cs typeface="Helvetica Neue"/>
                <a:sym typeface="Helvetica Neue"/>
              </a:rPr>
              <a:t>L'American National Standards Institute (ANSI) </a:t>
            </a:r>
            <a:r>
              <a:rPr lang="fr-FR" sz="2400" b="0" i="0" u="none" strike="noStrike" baseline="0" noProof="0" dirty="0">
                <a:latin typeface="Helvetica Neue"/>
                <a:ea typeface="Helvetica Neue"/>
                <a:cs typeface="Helvetica Neue"/>
                <a:sym typeface="Helvetica Neue"/>
              </a:rPr>
              <a:t>est le membre américain de l’ISO. Il œuvre pour lancer des solutions axées sur des normes élaborées en fonction des priorités nationales et mondiales. </a:t>
            </a:r>
            <a:r>
              <a:rPr lang="fr-FR" sz="2400" b="1" i="0" u="none" strike="noStrike" baseline="0" noProof="0" dirty="0">
                <a:latin typeface="Helvetica Neue"/>
                <a:ea typeface="Helvetica Neue"/>
                <a:cs typeface="Helvetica Neue"/>
                <a:sym typeface="Helvetica Neue"/>
              </a:rPr>
              <a:t>L'Association Sénégalaise de Normalisation (ASN</a:t>
            </a:r>
            <a:r>
              <a:rPr lang="fr-FR" sz="2400" b="0" i="0" u="none" strike="noStrike" baseline="0" noProof="0" dirty="0">
                <a:latin typeface="Helvetica Neue"/>
                <a:ea typeface="Helvetica Neue"/>
                <a:cs typeface="Helvetica Neue"/>
                <a:sym typeface="Helvetica Neue"/>
              </a:rPr>
              <a:t>), l'organisme national de normalisation du Sénégal et membre de l'ISO, élabore des normes nationales et supervise les activités d'évaluation de la conformité visant à promouvoir la sécurité et la qualité. </a:t>
            </a:r>
          </a:p>
          <a:p>
            <a:pPr marL="342900" indent="-342900">
              <a:buFont typeface="Arial" panose="020B0604020202020204" pitchFamily="34" charset="0"/>
              <a:buChar char="•"/>
            </a:pPr>
            <a:r>
              <a:rPr lang="fr-FR" sz="2400" b="0" i="0" u="none" strike="noStrike" baseline="0" noProof="0" dirty="0">
                <a:latin typeface="Helvetica Neue"/>
                <a:ea typeface="Helvetica Neue"/>
                <a:cs typeface="Helvetica Neue"/>
                <a:sym typeface="Helvetica Neue"/>
              </a:rPr>
              <a:t>L'ANSI et l'ASN ont constitué un secrétariat jumelé pour l'ISO PC 305. </a:t>
            </a:r>
          </a:p>
          <a:p>
            <a:pPr marL="342900" indent="-342900">
              <a:buFont typeface="Arial" panose="020B0604020202020204" pitchFamily="34" charset="0"/>
              <a:buChar char="•"/>
            </a:pPr>
            <a:endParaRPr lang="fr-FR" sz="2400" b="0" i="0" u="none" strike="noStrike" baseline="0" noProof="0" dirty="0">
              <a:latin typeface="Helvetica Neue"/>
              <a:ea typeface="Helvetica Neue"/>
              <a:cs typeface="Helvetica Neue"/>
              <a:sym typeface="Helvetica Neue"/>
            </a:endParaRPr>
          </a:p>
          <a:p>
            <a:pPr marL="0" indent="0">
              <a:buFont typeface="Arial" panose="020B0604020202020204" pitchFamily="34" charset="0"/>
              <a:buNone/>
            </a:pPr>
            <a:r>
              <a:rPr lang="fr-FR" sz="2400" b="0" i="0" u="none" strike="noStrike" baseline="0" noProof="0" dirty="0">
                <a:latin typeface="Helvetica Neue"/>
                <a:ea typeface="Helvetica Neue"/>
                <a:cs typeface="Helvetica Neue"/>
                <a:sym typeface="Helvetica Neue"/>
              </a:rPr>
              <a:t>Elaborées par des groupes d'ingénieurs et d'autres experts, </a:t>
            </a:r>
            <a:r>
              <a:rPr lang="fr-FR" sz="2400" b="1" i="0" u="none" strike="noStrike" baseline="0" noProof="0" dirty="0">
                <a:latin typeface="Helvetica Neue"/>
                <a:ea typeface="Helvetica Neue"/>
                <a:cs typeface="Helvetica Neue"/>
                <a:sym typeface="Helvetica Neue"/>
              </a:rPr>
              <a:t>les normes volontaires sont fondées sur le consensus </a:t>
            </a:r>
            <a:r>
              <a:rPr lang="fr-FR" sz="2400" b="0" i="0" u="none" strike="noStrike" baseline="0" noProof="0" dirty="0">
                <a:latin typeface="Helvetica Neue"/>
                <a:ea typeface="Helvetica Neue"/>
                <a:cs typeface="Helvetica Neue"/>
                <a:sym typeface="Helvetica Neue"/>
              </a:rPr>
              <a:t>et sont le fruit de la coopération entre les professionnels techniques, les entreprises, les groupes industriels et les représentants de gouvernements et de consommateurs. </a:t>
            </a:r>
            <a:r>
              <a:rPr lang="fr-FR" sz="2400" b="1" i="0" u="none" strike="noStrike" baseline="0" noProof="0" dirty="0">
                <a:latin typeface="Helvetica Neue"/>
                <a:ea typeface="Helvetica Neue"/>
                <a:cs typeface="Helvetica Neue"/>
                <a:sym typeface="Helvetica Neue"/>
              </a:rPr>
              <a:t>Les normes incarnent l'expertise conjuguée de ceux qui ont un intérêt dans la technologie</a:t>
            </a:r>
            <a:r>
              <a:rPr lang="fr-FR" sz="2400" b="0" i="0" u="none" strike="noStrike" baseline="0" noProof="0" dirty="0">
                <a:latin typeface="Helvetica Neue"/>
                <a:ea typeface="Helvetica Neue"/>
                <a:cs typeface="Helvetica Neue"/>
                <a:sym typeface="Helvetica Neue"/>
              </a:rPr>
              <a:t> et qui œuvrent pour trouver un terrain d’entente par rapport aux exigences et aux pratiques exemplaires. </a:t>
            </a:r>
          </a:p>
          <a:p>
            <a:pPr marL="0" indent="0">
              <a:buFont typeface="Arial" panose="020B0604020202020204" pitchFamily="34" charset="0"/>
              <a:buNone/>
            </a:pPr>
            <a:r>
              <a:rPr lang="en-US" sz="2400" b="0" i="0" u="none" strike="noStrike" baseline="0" dirty="0">
                <a:latin typeface="Helvetica Neue"/>
                <a:ea typeface="Helvetica Neue"/>
                <a:cs typeface="Helvetica Neue"/>
                <a:sym typeface="Helvetica Neue"/>
              </a:rPr>
              <a:t> </a:t>
            </a:r>
            <a:endParaRPr lang="en-US" altLang="en-US" sz="2400" dirty="0">
              <a:latin typeface="Arial" panose="020B0604020202020204" pitchFamily="34" charset="0"/>
            </a:endParaRPr>
          </a:p>
          <a:p>
            <a:pPr marL="685800" indent="-685800" eaLnBrk="0">
              <a:lnSpc>
                <a:spcPct val="115000"/>
              </a:lnSpc>
              <a:spcBef>
                <a:spcPct val="25000"/>
              </a:spcBef>
              <a:buClr>
                <a:srgbClr val="4195D3"/>
              </a:buClr>
              <a:buSzPct val="75000"/>
              <a:buFont typeface="Wingdings" pitchFamily="2" charset="2"/>
              <a:buChar char="n"/>
              <a:defRPr/>
            </a:pPr>
            <a:r>
              <a:rPr lang="fr-FR" sz="2400" b="0" i="0" u="none" strike="noStrike" baseline="0" noProof="0" dirty="0">
                <a:latin typeface="Helvetica Neue"/>
                <a:ea typeface="Helvetica Neue"/>
                <a:cs typeface="Helvetica Neue"/>
                <a:sym typeface="Helvetica Neue"/>
              </a:rPr>
              <a:t>Un membre par pays - ne peut pas être un particulier ou une entreprise</a:t>
            </a:r>
            <a:endParaRPr lang="en-US" sz="2400" dirty="0">
              <a:solidFill>
                <a:schemeClr val="bg1"/>
              </a:solidFill>
              <a:latin typeface="Helvetica Neue"/>
              <a:ea typeface="Helvetica Neue"/>
              <a:cs typeface="Helvetica Neue"/>
              <a:sym typeface="Helvetica Neue"/>
            </a:endParaRPr>
          </a:p>
          <a:p>
            <a:pPr marL="685800" indent="-685800" eaLnBrk="0">
              <a:lnSpc>
                <a:spcPct val="115000"/>
              </a:lnSpc>
              <a:spcBef>
                <a:spcPct val="25000"/>
              </a:spcBef>
              <a:buClr>
                <a:srgbClr val="4195D3"/>
              </a:buClr>
              <a:buSzPct val="75000"/>
              <a:buFont typeface="Wingdings" pitchFamily="2" charset="2"/>
              <a:buChar char="n"/>
              <a:defRPr/>
            </a:pPr>
            <a:r>
              <a:rPr lang="fr-FR" sz="2400" b="0" i="0" u="none" strike="noStrike" baseline="0" noProof="0" dirty="0">
                <a:latin typeface="Helvetica Neue"/>
                <a:ea typeface="Helvetica Neue"/>
                <a:cs typeface="Helvetica Neue"/>
                <a:sym typeface="Helvetica Neue"/>
              </a:rPr>
              <a:t>Les membres sont chargés d'organiser des consultations avec les parties prenantes du pays afin de convenir d’une position nationale</a:t>
            </a:r>
            <a:endParaRPr lang="en-US" sz="2400" dirty="0">
              <a:solidFill>
                <a:schemeClr val="bg1"/>
              </a:solidFill>
              <a:latin typeface="Helvetica Neue"/>
              <a:ea typeface="Helvetica Neue"/>
              <a:cs typeface="Helvetica Neue"/>
              <a:sym typeface="Helvetica Neue"/>
            </a:endParaRPr>
          </a:p>
          <a:p>
            <a:pPr marL="685800" marR="0" indent="-685800" defTabSz="457200" eaLnBrk="0" fontAlgn="auto" latinLnBrk="0" hangingPunct="1">
              <a:lnSpc>
                <a:spcPct val="115000"/>
              </a:lnSpc>
              <a:spcBef>
                <a:spcPct val="25000"/>
              </a:spcBef>
              <a:spcAft>
                <a:spcPts val="0"/>
              </a:spcAft>
              <a:buClr>
                <a:srgbClr val="4195D3"/>
              </a:buClr>
              <a:buSzPct val="75000"/>
              <a:buFont typeface="Wingdings" pitchFamily="2" charset="2"/>
              <a:buChar char="n"/>
              <a:tabLst/>
              <a:defRPr/>
            </a:pPr>
            <a:r>
              <a:rPr lang="fr-FR" sz="2400" b="0" i="0" u="none" strike="noStrike" baseline="0" noProof="0" dirty="0">
                <a:latin typeface="Helvetica Neue"/>
                <a:ea typeface="Helvetica Neue"/>
                <a:cs typeface="Helvetica Neue"/>
                <a:sym typeface="Helvetica Neue"/>
              </a:rPr>
              <a:t>Les membres représentent leurs pays dans l'élaboration des politiques et des normes ISO (par le biais de comités de projet ou techniques)</a:t>
            </a:r>
          </a:p>
          <a:p>
            <a:endParaRPr lang="en-US" sz="2400" dirty="0"/>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pPr marL="342900" indent="-342900">
              <a:buFont typeface="Arial" panose="020B0604020202020204" pitchFamily="34" charset="0"/>
              <a:buChar char="•"/>
            </a:pPr>
            <a:endParaRPr lang="en-US" sz="2400" b="0" i="0" u="none" strike="noStrike" baseline="0" dirty="0">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1654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200" b="0" i="0" noProof="0" dirty="0">
                <a:effectLst/>
                <a:latin typeface="Helvetica Neue"/>
                <a:ea typeface="Helvetica Neue"/>
                <a:cs typeface="Helvetica Neue"/>
                <a:sym typeface="Helvetica Neue"/>
              </a:rPr>
              <a:t>A l’instar d’une symphonie, il faut beaucoup de gens travaillant de concert pour élaborer une norme. Le rôle de l'ISO est comparable à celui d'un chef d'orchestre, alors que l'orchestre est composé d'experts techniques indépendants désignés par nos membres. Les experts forment un comité technique qui planche sur une thématique spécifique. Ils amorcent le processus par l'élaboration d'un projet qui répond à un besoin spécifique du marché. Ce document est ensuite diffusé pour commentaires et réflexion complémentaire . </a:t>
            </a:r>
          </a:p>
          <a:p>
            <a:r>
              <a:rPr lang="fr-FR" sz="2200" b="0" i="0" noProof="0" dirty="0">
                <a:effectLst/>
                <a:latin typeface="Helvetica Neue"/>
                <a:ea typeface="Helvetica Neue"/>
                <a:cs typeface="Helvetica Neue"/>
                <a:sym typeface="Helvetica Neue"/>
              </a:rPr>
              <a:t>Le processus de vote est la clé de voute du consensus. L’atteinte du consensus ouvre la voie au projet pour devenir une norme ISO. Lorsqu’aucun accord n’est trouvé, le projet est modifié davantage et voté à nouveau. </a:t>
            </a:r>
          </a:p>
          <a:p>
            <a:r>
              <a:rPr lang="fr-FR" sz="2200" b="0" i="0" noProof="0" dirty="0">
                <a:effectLst/>
                <a:latin typeface="Helvetica Neue"/>
                <a:ea typeface="Helvetica Neue"/>
                <a:cs typeface="Helvetica Neue"/>
                <a:sym typeface="Helvetica Neue"/>
              </a:rPr>
              <a:t>De la première proposition à la publication finale, l'élaboration d'une norme prend généralement environ 3 ans. Cet organigramme détaille les principaux jalons du processus. </a:t>
            </a:r>
          </a:p>
          <a:p>
            <a:endParaRPr lang="fr-FR" sz="2200" b="0" i="0" noProof="0" dirty="0">
              <a:effectLst/>
              <a:latin typeface="Helvetica Neue"/>
              <a:ea typeface="Helvetica Neue"/>
              <a:cs typeface="Helvetica Neue"/>
              <a:sym typeface="Helvetica Neue"/>
            </a:endParaRPr>
          </a:p>
          <a:p>
            <a:r>
              <a:rPr lang="fr-FR" sz="2200" b="0" i="0" noProof="0" dirty="0">
                <a:effectLst/>
                <a:latin typeface="Helvetica Neue"/>
                <a:ea typeface="Helvetica Neue"/>
                <a:cs typeface="Helvetica Neue"/>
                <a:sym typeface="Helvetica Neue"/>
              </a:rPr>
              <a:t>Principes clés de l'élaboration des normes</a:t>
            </a:r>
          </a:p>
          <a:p>
            <a:pPr marL="0" indent="0">
              <a:buNone/>
            </a:pPr>
            <a:r>
              <a:rPr lang="fr-FR" sz="2200" b="1" i="0" noProof="0" dirty="0">
                <a:effectLst/>
                <a:latin typeface="Helvetica Neue"/>
                <a:ea typeface="Helvetica Neue"/>
                <a:cs typeface="Helvetica Neue"/>
                <a:sym typeface="Helvetica Neue"/>
              </a:rPr>
              <a:t>1. Les normes ISO répondent à un besoin du marché</a:t>
            </a:r>
            <a:endParaRPr lang="fr-FR" sz="2200" b="0" i="0" baseline="0" noProof="0" dirty="0">
              <a:effectLst/>
              <a:latin typeface="Helvetica Neue"/>
              <a:ea typeface="Helvetica Neue"/>
              <a:cs typeface="Helvetica Neue"/>
              <a:sym typeface="Helvetica Neue"/>
            </a:endParaRPr>
          </a:p>
          <a:p>
            <a:pPr marL="0" indent="0">
              <a:buNone/>
            </a:pPr>
            <a:r>
              <a:rPr lang="fr-FR" sz="2200" b="0" i="0" noProof="0" dirty="0">
                <a:effectLst/>
                <a:latin typeface="Helvetica Neue"/>
                <a:ea typeface="Helvetica Neue"/>
                <a:cs typeface="Helvetica Neue"/>
                <a:sym typeface="Helvetica Neue"/>
              </a:rPr>
              <a:t>Il ne revient pas à l'ISO de décider à quel moment élaborer une nouvelle norme. L’ISO agit plutôt en réponse à une demande provenant du secteur industriel ou d'autres parties prenantes telles que les groupes de consommateurs. En général, un secteur ou un groupe industriel communique le besoin d'une norme à son membre national qui, à son tour, en saisit l'ISO.</a:t>
            </a:r>
          </a:p>
          <a:p>
            <a:pPr marL="0" indent="0">
              <a:buNone/>
            </a:pPr>
            <a:r>
              <a:rPr lang="fr-FR" sz="2200" b="1" i="0" noProof="0" dirty="0">
                <a:effectLst/>
                <a:latin typeface="Helvetica Neue"/>
                <a:ea typeface="Helvetica Neue"/>
                <a:cs typeface="Helvetica Neue"/>
                <a:sym typeface="Helvetica Neue"/>
              </a:rPr>
              <a:t>2. Les normes ISO sont basées sur les avis d'experts mondiaux </a:t>
            </a:r>
          </a:p>
          <a:p>
            <a:pPr marL="0" indent="0">
              <a:buNone/>
            </a:pPr>
            <a:r>
              <a:rPr lang="fr-FR" sz="2200" b="0" i="0" noProof="0" dirty="0">
                <a:effectLst/>
                <a:latin typeface="Helvetica Neue"/>
                <a:ea typeface="Helvetica Neue"/>
                <a:cs typeface="Helvetica Neue"/>
                <a:sym typeface="Helvetica Neue"/>
              </a:rPr>
              <a:t>Les normes ISO sont élaborées par des groupes d'experts du monde entier, qui font partie de groupes plus importants appelés comités techniques. Ces experts négocient tous les aspects de la norme, y compris son domaine d’application, ses définitions clés et son contenu. Voir la liste des </a:t>
            </a:r>
            <a:r>
              <a:rPr lang="fr-FR" sz="2200" b="0" i="0" u="sng" strike="noStrike" noProof="0" dirty="0">
                <a:solidFill>
                  <a:srgbClr val="0000FF"/>
                </a:solidFill>
                <a:effectLst/>
                <a:latin typeface="Helvetica Neue"/>
                <a:ea typeface="Helvetica Neue"/>
                <a:cs typeface="Helvetica Neue"/>
                <a:sym typeface="Helvetica Neue"/>
              </a:rPr>
              <a:t>comités techniques</a:t>
            </a:r>
            <a:r>
              <a:rPr lang="fr-FR" sz="2200" b="0" i="0" u="none" strike="noStrike" noProof="0" dirty="0">
                <a:solidFill>
                  <a:srgbClr val="0000FF"/>
                </a:solidFill>
                <a:effectLst/>
                <a:latin typeface="Helvetica Neue"/>
                <a:ea typeface="Helvetica Neue"/>
                <a:cs typeface="Helvetica Neue"/>
                <a:sym typeface="Helvetica Neue"/>
              </a:rPr>
              <a:t> pour en savoir plus</a:t>
            </a:r>
            <a:r>
              <a:rPr lang="fr-FR" sz="2200" b="0" i="0" noProof="0" dirty="0">
                <a:solidFill>
                  <a:srgbClr val="0000FF"/>
                </a:solidFill>
                <a:effectLst/>
                <a:latin typeface="Helvetica Neue"/>
                <a:ea typeface="Helvetica Neue"/>
                <a:cs typeface="Helvetica Neue"/>
                <a:sym typeface="Helvetica Neue"/>
              </a:rPr>
              <a:t>.</a:t>
            </a:r>
          </a:p>
          <a:p>
            <a:pPr marL="0" indent="0">
              <a:buNone/>
            </a:pPr>
            <a:r>
              <a:rPr lang="fr-FR" sz="2200" b="1" i="0" noProof="0" dirty="0">
                <a:effectLst/>
                <a:latin typeface="Helvetica Neue"/>
                <a:ea typeface="Helvetica Neue"/>
                <a:cs typeface="Helvetica Neue"/>
                <a:sym typeface="Helvetica Neue"/>
              </a:rPr>
              <a:t>3. Les normes ISO sont élaborées dans le cadre d'un processus multipartite</a:t>
            </a:r>
            <a:r>
              <a:rPr lang="fr-FR" sz="2200" b="0" i="0" baseline="0" noProof="0" dirty="0">
                <a:effectLst/>
                <a:latin typeface="Helvetica Neue"/>
                <a:ea typeface="Helvetica Neue"/>
                <a:cs typeface="Helvetica Neue"/>
                <a:sym typeface="Helvetica Neue"/>
              </a:rPr>
              <a:t> </a:t>
            </a:r>
          </a:p>
          <a:p>
            <a:pPr marL="0" indent="0">
              <a:buNone/>
            </a:pPr>
            <a:r>
              <a:rPr lang="fr-FR" sz="2200" b="0" i="0" noProof="0" dirty="0">
                <a:effectLst/>
                <a:latin typeface="Helvetica Neue"/>
                <a:ea typeface="Helvetica Neue"/>
                <a:cs typeface="Helvetica Neue"/>
                <a:sym typeface="Helvetica Neue"/>
              </a:rPr>
              <a:t>Les comités techniques sont composés d'experts de la filière industrielle concernée, mais également d'associations de consommateurs, d'universités, d'ONG et de gouvernements. Renseignez-vous davantage sur ceux </a:t>
            </a:r>
            <a:r>
              <a:rPr lang="fr-FR" sz="2200" b="0" i="0" u="sng" noProof="0" dirty="0">
                <a:effectLst/>
                <a:latin typeface="Helvetica Neue"/>
                <a:ea typeface="Helvetica Neue"/>
                <a:cs typeface="Helvetica Neue"/>
                <a:sym typeface="Helvetica Neue"/>
              </a:rPr>
              <a:t>qui élaborent les normes ISO</a:t>
            </a:r>
            <a:r>
              <a:rPr lang="fr-FR" sz="2200" b="0" i="0" noProof="0" dirty="0">
                <a:effectLst/>
                <a:latin typeface="Helvetica Neue"/>
                <a:ea typeface="Helvetica Neue"/>
                <a:cs typeface="Helvetica Neue"/>
                <a:sym typeface="Helvetica Neue"/>
              </a:rPr>
              <a:t>.</a:t>
            </a:r>
          </a:p>
          <a:p>
            <a:pPr marL="0" indent="0">
              <a:buNone/>
            </a:pPr>
            <a:r>
              <a:rPr lang="fr-FR" sz="2200" b="1" i="0" noProof="0" dirty="0">
                <a:effectLst/>
                <a:latin typeface="Helvetica Neue"/>
                <a:ea typeface="Helvetica Neue"/>
                <a:cs typeface="Helvetica Neue"/>
                <a:sym typeface="Helvetica Neue"/>
              </a:rPr>
              <a:t>4. Les normes ISO reposent sur un consensus</a:t>
            </a:r>
            <a:r>
              <a:rPr lang="fr-FR" sz="2200" b="0" i="0" noProof="0" dirty="0">
                <a:effectLst/>
                <a:latin typeface="Helvetica Neue"/>
                <a:ea typeface="Helvetica Neue"/>
                <a:cs typeface="Helvetica Neue"/>
                <a:sym typeface="Helvetica Neue"/>
              </a:rPr>
              <a:t>. </a:t>
            </a:r>
          </a:p>
          <a:p>
            <a:pPr marL="0" indent="0">
              <a:buNone/>
            </a:pPr>
            <a:r>
              <a:rPr lang="fr-FR" sz="2200" b="0" i="0" noProof="0" dirty="0">
                <a:effectLst/>
                <a:latin typeface="Helvetica Neue"/>
                <a:ea typeface="Helvetica Neue"/>
                <a:cs typeface="Helvetica Neue"/>
                <a:sym typeface="Helvetica Neue"/>
              </a:rPr>
              <a:t>L'élaboration des normes ISO repose sur une démarche consensuelle et les observations de toutes les parties prenantes sont prises en compte.</a:t>
            </a:r>
          </a:p>
          <a:p>
            <a:endParaRPr lang="en-US" sz="2200" b="0" i="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503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sz="2400" noProof="0" dirty="0"/>
              <a:t>Comme indiqué précédemment, le processus d’élaboration d'une norme ISO prend normalement 3 ans. Vu le rythme fulgurant l’évolution technologique et l'importance de ce secteur, une approche accélérée a été adoptée et le PC 305 a achevé ses travaux en environ 2 ans.</a:t>
            </a:r>
          </a:p>
          <a:p>
            <a:pPr marL="0" marR="0" lvl="0" indent="0" defTabSz="457200" eaLnBrk="1" fontAlgn="auto" latinLnBrk="0" hangingPunct="1">
              <a:lnSpc>
                <a:spcPct val="117999"/>
              </a:lnSpc>
              <a:spcBef>
                <a:spcPts val="0"/>
              </a:spcBef>
              <a:spcAft>
                <a:spcPts val="0"/>
              </a:spcAft>
              <a:buClrTx/>
              <a:buSzTx/>
              <a:buFontTx/>
              <a:buNone/>
              <a:tabLst/>
              <a:defRPr/>
            </a:pPr>
            <a:endParaRPr lang="en-SG" sz="240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2732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05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sz="2400" b="0" i="0" u="none" strike="noStrike" kern="1200" noProof="0" dirty="0">
                <a:solidFill>
                  <a:schemeClr val="tx1"/>
                </a:solidFill>
                <a:effectLst/>
                <a:latin typeface="Helvetica Neue"/>
                <a:ea typeface="Helvetica Neue"/>
                <a:cs typeface="Helvetica Neue"/>
                <a:sym typeface="Helvetica Neue"/>
              </a:rPr>
              <a:t>Ont participé à l’élaboration de la norme  ISO 30500, des experts en provenance de 46 pays, représentant les gouvernements,</a:t>
            </a:r>
            <a:r>
              <a:rPr lang="fr-FR" sz="2400" b="0" i="0" u="none" strike="noStrike" kern="1200" baseline="0" noProof="0" dirty="0">
                <a:solidFill>
                  <a:schemeClr val="tx1"/>
                </a:solidFill>
                <a:effectLst/>
                <a:latin typeface="Helvetica Neue"/>
                <a:ea typeface="Helvetica Neue"/>
                <a:cs typeface="Helvetica Neue"/>
                <a:sym typeface="Helvetica Neue"/>
              </a:rPr>
              <a:t> le secteur industriel, les universités et d'autres catégories d’acteurs</a:t>
            </a:r>
            <a:r>
              <a:rPr lang="fr-FR" sz="2400" b="0" i="0" u="none" strike="noStrike" kern="1200" noProof="0" dirty="0">
                <a:solidFill>
                  <a:schemeClr val="tx1"/>
                </a:solidFill>
                <a:effectLst/>
                <a:latin typeface="Helvetica Neue"/>
                <a:ea typeface="Helvetica Neue"/>
                <a:cs typeface="Helvetica Neue"/>
                <a:sym typeface="Helvetica Neue"/>
              </a:rPr>
              <a:t>.  </a:t>
            </a:r>
            <a:endParaRPr lang="fr-FR" noProof="0" dirty="0"/>
          </a:p>
        </p:txBody>
      </p:sp>
    </p:spTree>
    <p:extLst>
      <p:ext uri="{BB962C8B-B14F-4D97-AF65-F5344CB8AC3E}">
        <p14:creationId xmlns:p14="http://schemas.microsoft.com/office/powerpoint/2010/main" val="60400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0" i="0" u="none" strike="noStrike" kern="1200" dirty="0">
              <a:solidFill>
                <a:schemeClr val="tx1"/>
              </a:solidFill>
              <a:effectLst/>
              <a:latin typeface="Helvetica Neue"/>
              <a:ea typeface="Helvetica Neue"/>
              <a:cs typeface="Helvetica Neue"/>
              <a:sym typeface="Helvetica Neue"/>
            </a:endParaRPr>
          </a:p>
          <a:p>
            <a:pPr marL="342900" indent="-342900">
              <a:buFont typeface="Arial" panose="020B0604020202020204" pitchFamily="34" charset="0"/>
              <a:buChar char="•"/>
            </a:pPr>
            <a:r>
              <a:rPr lang="fr-FR" sz="2000" b="0" i="0" u="none" strike="noStrike" kern="1200" noProof="0" dirty="0">
                <a:solidFill>
                  <a:schemeClr val="tx1"/>
                </a:solidFill>
                <a:effectLst/>
                <a:latin typeface="Helvetica Neue"/>
                <a:ea typeface="Helvetica Neue"/>
                <a:cs typeface="Helvetica Neue"/>
                <a:sym typeface="Helvetica Neue"/>
              </a:rPr>
              <a:t>Des efforts supplémentaires ont été engagés pour s’assurer que le PC 305 comprenne une représentation mondiale, y compris des parties prenantes matériellement concernées. </a:t>
            </a:r>
          </a:p>
          <a:p>
            <a:pPr marL="342900" indent="-342900">
              <a:buFont typeface="Arial" panose="020B0604020202020204" pitchFamily="34" charset="0"/>
              <a:buChar char="•"/>
            </a:pPr>
            <a:r>
              <a:rPr lang="fr-FR" sz="2000" b="0" i="0" u="none" strike="noStrike" kern="1200" noProof="0" dirty="0">
                <a:solidFill>
                  <a:schemeClr val="tx1"/>
                </a:solidFill>
                <a:effectLst/>
                <a:latin typeface="Helvetica Neue"/>
                <a:ea typeface="Helvetica Neue"/>
                <a:cs typeface="Helvetica Neue"/>
                <a:sym typeface="Helvetica Neue"/>
              </a:rPr>
              <a:t>Suite à l’élaboration de la norme par un comité d'experts – composé de représentants de l'industrie, des gouvernements, du monde universitaire et des ONG - du monde entier, les essais sur les prototypes ont commencé en Afrique du Sud à l'Université du KwaZulu-Natal en 2017. Les prototypes souhaitant répondre aux exigences de la norme ISO 30500 notamment, les critères de performance et d’essais, ont également font l’objet d’essais en Inde et en Chine. </a:t>
            </a:r>
          </a:p>
          <a:p>
            <a:pPr marL="342900" indent="-342900">
              <a:buFont typeface="Arial" panose="020B0604020202020204" pitchFamily="34" charset="0"/>
              <a:buChar char="•"/>
            </a:pPr>
            <a:r>
              <a:rPr lang="fr-FR" sz="2000" b="0" i="0" u="none" strike="noStrike" kern="1200" noProof="0" dirty="0">
                <a:solidFill>
                  <a:schemeClr val="tx1"/>
                </a:solidFill>
                <a:effectLst/>
                <a:latin typeface="Helvetica Neue"/>
                <a:ea typeface="Helvetica Neue"/>
                <a:cs typeface="Helvetica Neue"/>
                <a:sym typeface="Helvetica Neue"/>
              </a:rPr>
              <a:t>Depuis 2018, l'ANSI plaide pour la promotion de la reconnaissance nationale de cette norme. L'ANSI reconnaît l'incroyable potentiel que revêtent les normes relatives à l’assainissement autonome</a:t>
            </a:r>
            <a:r>
              <a:rPr lang="fr-FR" sz="2000" b="0" i="0" u="none" strike="noStrike" kern="1200" baseline="0" noProof="0" dirty="0">
                <a:solidFill>
                  <a:schemeClr val="tx1"/>
                </a:solidFill>
                <a:effectLst/>
                <a:latin typeface="Helvetica Neue"/>
                <a:ea typeface="Helvetica Neue"/>
                <a:cs typeface="Helvetica Neue"/>
                <a:sym typeface="Helvetica Neue"/>
              </a:rPr>
              <a:t> </a:t>
            </a:r>
            <a:r>
              <a:rPr lang="fr-FR" sz="2000" b="0" i="0" u="none" strike="noStrike" kern="1200" noProof="0" dirty="0">
                <a:solidFill>
                  <a:schemeClr val="tx1"/>
                </a:solidFill>
                <a:effectLst/>
                <a:latin typeface="Helvetica Neue"/>
                <a:ea typeface="Helvetica Neue"/>
                <a:cs typeface="Helvetica Neue"/>
                <a:sym typeface="Helvetica Neue"/>
              </a:rPr>
              <a:t>quant à la  transformation des communautés du monde entier. Veuillez contacter l'ANSI ou votre organisme national de normalisation si vous avez des questions sur les normes afférentes à l’assainissement autonome. </a:t>
            </a:r>
          </a:p>
          <a:p>
            <a:pPr marL="0" indent="0">
              <a:buFont typeface="Arial" panose="020B0604020202020204" pitchFamily="34" charset="0"/>
              <a:buNone/>
            </a:pPr>
            <a:endParaRPr lang="en-US" sz="2000" b="0" i="0" u="none" strike="noStrike" kern="1200" dirty="0">
              <a:solidFill>
                <a:schemeClr val="tx1"/>
              </a:solidFill>
              <a:effectLst/>
              <a:latin typeface="Helvetica Neue"/>
              <a:ea typeface="Helvetica Neue"/>
              <a:cs typeface="Helvetica Neue"/>
              <a:sym typeface="Helvetica Neue"/>
            </a:endParaRPr>
          </a:p>
          <a:p>
            <a:pPr marL="0" indent="0">
              <a:buFont typeface="Arial" panose="020B0604020202020204" pitchFamily="34" charset="0"/>
              <a:buNone/>
            </a:pPr>
            <a:endParaRPr lang="en-US" sz="2000" b="0" i="0" u="none" strike="noStrike" kern="1200" dirty="0">
              <a:solidFill>
                <a:schemeClr val="tx1"/>
              </a:solidFill>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02936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89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74B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793" r="13486"/>
          <a:stretch/>
        </p:blipFill>
        <p:spPr>
          <a:xfrm flipH="1">
            <a:off x="0" y="10593659"/>
            <a:ext cx="24384000" cy="3122342"/>
          </a:xfrm>
          <a:prstGeom prst="rect">
            <a:avLst/>
          </a:prstGeom>
        </p:spPr>
      </p:pic>
      <p:sp>
        <p:nvSpPr>
          <p:cNvPr id="21" name="Text Placeholder 20"/>
          <p:cNvSpPr>
            <a:spLocks noGrp="1"/>
          </p:cNvSpPr>
          <p:nvPr>
            <p:ph type="body" sz="quarter" idx="13"/>
          </p:nvPr>
        </p:nvSpPr>
        <p:spPr>
          <a:xfrm>
            <a:off x="6513536" y="2296669"/>
            <a:ext cx="16198833" cy="2724150"/>
          </a:xfrm>
          <a:prstGeom prst="rect">
            <a:avLst/>
          </a:prstGeom>
        </p:spPr>
        <p:txBody>
          <a:bodyPr>
            <a:normAutofit/>
          </a:bodyPr>
          <a:lstStyle>
            <a:lvl1pPr marL="0" indent="0" algn="l">
              <a:lnSpc>
                <a:spcPts val="10800"/>
              </a:lnSpc>
              <a:buNone/>
              <a:defRPr sz="7800" b="1" spc="0"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a:r>
              <a:rPr lang="en-US"/>
              <a:t>Edit Master text styles</a:t>
            </a:r>
          </a:p>
        </p:txBody>
      </p:sp>
      <p:sp>
        <p:nvSpPr>
          <p:cNvPr id="23" name="Text Placeholder 22"/>
          <p:cNvSpPr>
            <a:spLocks noGrp="1"/>
          </p:cNvSpPr>
          <p:nvPr>
            <p:ph type="body" sz="quarter" idx="14"/>
          </p:nvPr>
        </p:nvSpPr>
        <p:spPr>
          <a:xfrm>
            <a:off x="6513536" y="5898748"/>
            <a:ext cx="16198833" cy="1162050"/>
          </a:xfrm>
          <a:prstGeom prst="rect">
            <a:avLst/>
          </a:prstGeom>
        </p:spPr>
        <p:txBody>
          <a:bodyPr/>
          <a:lstStyle>
            <a:lvl1pPr marL="0" indent="0" algn="l">
              <a:buFontTx/>
              <a:buNone/>
              <a:defRPr sz="5400" spc="0" baseline="0">
                <a:solidFill>
                  <a:srgbClr val="CED8E4"/>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a:t>Edit Master text styles</a:t>
            </a:r>
          </a:p>
        </p:txBody>
      </p:sp>
      <p:sp>
        <p:nvSpPr>
          <p:cNvPr id="25" name="Text Placeholder 24"/>
          <p:cNvSpPr>
            <a:spLocks noGrp="1"/>
          </p:cNvSpPr>
          <p:nvPr>
            <p:ph type="body" sz="quarter" idx="15" hasCustomPrompt="1"/>
          </p:nvPr>
        </p:nvSpPr>
        <p:spPr>
          <a:xfrm>
            <a:off x="10738759" y="11597327"/>
            <a:ext cx="12578441" cy="1533525"/>
          </a:xfrm>
          <a:prstGeom prst="rect">
            <a:avLst/>
          </a:prstGeom>
        </p:spPr>
        <p:txBody>
          <a:bodyPr>
            <a:noAutofit/>
          </a:bodyPr>
          <a:lstStyle>
            <a:lvl1pPr marL="0" indent="0" algn="r">
              <a:lnSpc>
                <a:spcPts val="6000"/>
              </a:lnSpc>
              <a:buFontTx/>
              <a:buNone/>
              <a:defRPr sz="4200" b="1" spc="0" baseline="0">
                <a:solidFill>
                  <a:srgbClr val="FFFFFF"/>
                </a:solidFill>
                <a:sym typeface="Wingdings" panose="05000000000000000000" pitchFamily="2" charset="2"/>
              </a:defRPr>
            </a:lvl1pPr>
            <a:lvl2pPr marL="444478" indent="0">
              <a:buFontTx/>
              <a:buNone/>
              <a:defRPr sz="4000"/>
            </a:lvl2pPr>
            <a:lvl3pPr marL="888956" indent="0">
              <a:buFontTx/>
              <a:buNone/>
              <a:defRPr sz="4000"/>
            </a:lvl3pPr>
            <a:lvl4pPr marL="1333433" indent="0">
              <a:buFontTx/>
              <a:buNone/>
              <a:defRPr sz="4000"/>
            </a:lvl4pPr>
            <a:lvl5pPr marL="1777912" indent="0">
              <a:buFontTx/>
              <a:buNone/>
              <a:defRPr sz="4000"/>
            </a:lvl5pPr>
          </a:lstStyle>
          <a:p>
            <a:pPr lvl="0"/>
            <a:r>
              <a:rPr lang="en-US" dirty="0"/>
              <a:t>Presenter Name, Presenter Title </a:t>
            </a:r>
            <a:br>
              <a:rPr lang="en-US" dirty="0"/>
            </a:br>
            <a:r>
              <a:rPr lang="en-US" dirty="0"/>
              <a:t>Date </a:t>
            </a:r>
            <a:r>
              <a:rPr lang="en-US" dirty="0" err="1"/>
              <a:t>Date</a:t>
            </a:r>
            <a:r>
              <a:rPr lang="en-US" dirty="0"/>
              <a:t> </a:t>
            </a:r>
            <a:r>
              <a:rPr lang="en-US" dirty="0" err="1"/>
              <a:t>Date</a:t>
            </a:r>
            <a:r>
              <a:rPr lang="en-US" dirty="0"/>
              <a:t>, Event, Etc.</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241007613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74005" y="0"/>
            <a:ext cx="11069418" cy="13716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778266" y="5030470"/>
            <a:ext cx="7853048" cy="2651760"/>
          </a:xfrm>
        </p:spPr>
        <p:txBody>
          <a:bodyPr lIns="0" tIns="0" rIns="0" bIns="0" anchor="ctr" anchorCtr="0"/>
          <a:lstStyle>
            <a:lvl1pPr algn="r">
              <a:defRPr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11605844" y="2505456"/>
            <a:ext cx="11366784" cy="8705088"/>
          </a:xfrm>
          <a:noFill/>
        </p:spPr>
        <p:txBody>
          <a:bodyPr lIns="0" tIns="0" rIns="0" bIns="0" anchor="ctr"/>
          <a:lstStyle>
            <a:lvl1pPr marL="457200" indent="-457200">
              <a:buClr>
                <a:srgbClr val="0A55A3"/>
              </a:buClr>
              <a:buSzPct val="75000"/>
              <a:buFont typeface="PingFang SC Regular" panose="020B0400000000000000" pitchFamily="34" charset="-122"/>
              <a:buChar char="＋"/>
              <a:defRPr>
                <a:solidFill>
                  <a:srgbClr val="0A55A3"/>
                </a:solidFill>
              </a:defRPr>
            </a:lvl1pPr>
            <a:lvl2pPr marL="1371600" indent="-457200">
              <a:buClr>
                <a:srgbClr val="0A55A3"/>
              </a:buClr>
              <a:buSzPct val="75000"/>
              <a:buFont typeface="PingFang SC Regular" panose="020B0400000000000000" pitchFamily="34" charset="-122"/>
              <a:buChar char="﹣"/>
              <a:defRPr>
                <a:solidFill>
                  <a:srgbClr val="0A55A3"/>
                </a:solidFill>
              </a:defRPr>
            </a:lvl2pPr>
            <a:lvl3pPr marL="2286000" indent="-457200">
              <a:buClr>
                <a:srgbClr val="0A55A3"/>
              </a:buClr>
              <a:buSzPct val="75000"/>
              <a:buFont typeface="PingFang SC Regular" panose="020B0400000000000000" pitchFamily="34" charset="-122"/>
              <a:buChar char="﹣"/>
              <a:defRPr>
                <a:solidFill>
                  <a:srgbClr val="0A55A3"/>
                </a:solidFill>
              </a:defRPr>
            </a:lvl3pPr>
            <a:lvl4pPr marL="3200400" indent="-457200">
              <a:buClr>
                <a:srgbClr val="0A55A3"/>
              </a:buClr>
              <a:buSzPct val="75000"/>
              <a:buFont typeface="PingFang SC Regular" panose="020B0400000000000000" pitchFamily="34" charset="-122"/>
              <a:buChar char="﹣"/>
              <a:defRPr>
                <a:solidFill>
                  <a:srgbClr val="0A55A3"/>
                </a:solidFill>
              </a:defRPr>
            </a:lvl4pPr>
            <a:lvl5pPr marL="4114800" indent="-4572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pPr defTabSz="1828800" hangingPunct="1">
              <a:lnSpc>
                <a:spcPct val="100000"/>
              </a:lnSpc>
              <a:defRPr/>
            </a:pPr>
            <a:fld id="{CE14D0A2-B78F-2E45-962B-C6201F1E61F8}"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16383000" y="11944351"/>
            <a:ext cx="5669280" cy="1771650"/>
          </a:xfrm>
          <a:prstGeom prst="rect">
            <a:avLst/>
          </a:prstGeom>
        </p:spPr>
      </p:pic>
    </p:spTree>
    <p:extLst>
      <p:ext uri="{BB962C8B-B14F-4D97-AF65-F5344CB8AC3E}">
        <p14:creationId xmlns:p14="http://schemas.microsoft.com/office/powerpoint/2010/main" val="37409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1676400" y="3857627"/>
            <a:ext cx="21031200" cy="3000374"/>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pPr defTabSz="1828800" hangingPunct="1">
              <a:lnSpc>
                <a:spcPct val="100000"/>
              </a:lnSpc>
              <a:defRPr/>
            </a:pPr>
            <a:fld id="{98414F58-76A1-624F-AE38-044EE08740B0}"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156502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pPr defTabSz="1828800" hangingPunct="1">
              <a:lnSpc>
                <a:spcPct val="100000"/>
              </a:lnSpc>
              <a:defRPr/>
            </a:pPr>
            <a:fld id="{DDFF1F50-7B4F-184D-BBE6-7DF0434CA170}"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6795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pPr defTabSz="1828800" hangingPunct="1">
              <a:lnSpc>
                <a:spcPct val="100000"/>
              </a:lnSpc>
              <a:defRPr/>
            </a:pPr>
            <a:fld id="{9B9D2CFE-5237-214A-948B-66842380581B}"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7107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pPr defTabSz="1828800" hangingPunct="1">
              <a:lnSpc>
                <a:spcPct val="100000"/>
              </a:lnSpc>
              <a:defRPr/>
            </a:pPr>
            <a:fld id="{99C18821-C09B-0A4E-AB78-6A7461ED3242}"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1761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pPr defTabSz="1828800" hangingPunct="1">
              <a:lnSpc>
                <a:spcPct val="100000"/>
              </a:lnSpc>
              <a:defRPr/>
            </a:pPr>
            <a:fld id="{F94D0AD7-351D-634D-A9D2-4677BED25FA7}"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45319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1676400" y="1974851"/>
            <a:ext cx="21034376" cy="9747250"/>
          </a:xfrm>
        </p:spPr>
        <p:txBody>
          <a:bodyPr/>
          <a:lstStyle>
            <a:lvl1pPr marL="0" indent="0">
              <a:buNone/>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pPr defTabSz="1828800" hangingPunct="1">
              <a:lnSpc>
                <a:spcPct val="100000"/>
              </a:lnSpc>
              <a:defRPr/>
            </a:pPr>
            <a:fld id="{7E1CDAFA-A6BA-264E-8860-96CD16B6D616}"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61370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pPr defTabSz="1828800" hangingPunct="1">
              <a:lnSpc>
                <a:spcPct val="100000"/>
              </a:lnSpc>
              <a:defRPr/>
            </a:pPr>
            <a:fld id="{EF90B94B-E58D-244A-9AA5-4A1876A4B1EA}"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78270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pPr defTabSz="1828800" hangingPunct="1">
              <a:lnSpc>
                <a:spcPct val="100000"/>
              </a:lnSpc>
              <a:defRPr/>
            </a:pPr>
            <a:fld id="{F283D726-3EF5-5443-AC54-84D1AD632BB3}"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02349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pPr defTabSz="1828800" hangingPunct="1">
              <a:lnSpc>
                <a:spcPct val="100000"/>
              </a:lnSpc>
              <a:defRPr/>
            </a:pPr>
            <a:fld id="{6DE1FBE8-6C0B-B14A-A313-30297CA75A20}"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50356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20935951" y="13057111"/>
            <a:ext cx="2985405"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2" name="Text Placeholder 11"/>
          <p:cNvSpPr>
            <a:spLocks noGrp="1"/>
          </p:cNvSpPr>
          <p:nvPr>
            <p:ph type="body" sz="quarter" idx="13"/>
          </p:nvPr>
        </p:nvSpPr>
        <p:spPr>
          <a:xfrm>
            <a:off x="1219200" y="2705100"/>
            <a:ext cx="22098000" cy="9983788"/>
          </a:xfrm>
        </p:spPr>
        <p:txBody>
          <a:bodyPr/>
          <a:lstStyle/>
          <a:p>
            <a:pPr lvl="0"/>
            <a:r>
              <a:rPr lang="en-US"/>
              <a:t>Edit Master text styles</a:t>
            </a: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42148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058253E-53EA-4986-AC9D-B494A9BAB20A}"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2DA9-ACF5-424A-BCDD-1EB8B407967E}" type="slidenum">
              <a:rPr lang="en-US" smtClean="0"/>
              <a:t>‹#›</a:t>
            </a:fld>
            <a:endParaRPr lang="en-US"/>
          </a:p>
        </p:txBody>
      </p:sp>
    </p:spTree>
    <p:extLst>
      <p:ext uri="{BB962C8B-B14F-4D97-AF65-F5344CB8AC3E}">
        <p14:creationId xmlns:p14="http://schemas.microsoft.com/office/powerpoint/2010/main" val="63684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B406B-9A3E-DF4B-9113-23A0BDAEEA64}"/>
              </a:ext>
            </a:extLst>
          </p:cNvPr>
          <p:cNvPicPr>
            <a:picLocks noChangeAspect="1"/>
          </p:cNvPicPr>
          <p:nvPr userDrawn="1"/>
        </p:nvPicPr>
        <p:blipFill>
          <a:blip r:embed="rId2"/>
          <a:stretch>
            <a:fillRect/>
          </a:stretch>
        </p:blipFill>
        <p:spPr>
          <a:xfrm>
            <a:off x="0" y="0"/>
            <a:ext cx="24384000" cy="137160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6/22/2020</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1257300" y="600077"/>
            <a:ext cx="5905500" cy="4743450"/>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17002127" y="7863913"/>
            <a:ext cx="709500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tretch>
            <a:fillRect/>
          </a:stretch>
        </p:blipFill>
        <p:spPr>
          <a:xfrm>
            <a:off x="16277298" y="11944351"/>
            <a:ext cx="5669280" cy="1771650"/>
          </a:xfrm>
          <a:prstGeom prst="rect">
            <a:avLst/>
          </a:prstGeom>
        </p:spPr>
      </p:pic>
    </p:spTree>
    <p:extLst>
      <p:ext uri="{BB962C8B-B14F-4D97-AF65-F5344CB8AC3E}">
        <p14:creationId xmlns:p14="http://schemas.microsoft.com/office/powerpoint/2010/main" val="347204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47701"/>
            <a:ext cx="22097999" cy="16809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Footer Placeholder 8"/>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20984939" y="13057111"/>
            <a:ext cx="2920092" cy="497548"/>
          </a:xfrm>
        </p:spPr>
        <p:txBody>
          <a:bodyPr/>
          <a:lstStyle/>
          <a:p>
            <a:r>
              <a:rPr lang="en-US" altLang="en-US" sz="280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3" name="Text Placeholder 12"/>
          <p:cNvSpPr>
            <a:spLocks noGrp="1"/>
          </p:cNvSpPr>
          <p:nvPr>
            <p:ph type="body" sz="quarter" idx="13"/>
          </p:nvPr>
        </p:nvSpPr>
        <p:spPr>
          <a:xfrm>
            <a:off x="1219200" y="2705101"/>
            <a:ext cx="22098000" cy="9820275"/>
          </a:xfrm>
        </p:spPr>
        <p:txBody>
          <a:bodyPr/>
          <a:lstStyle>
            <a:lvl1pPr marL="0" marR="0" indent="0"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None/>
              <a:tabLst/>
              <a:defRPr/>
            </a:lvl1pPr>
            <a:lvl2pPr marL="1005836" indent="0">
              <a:buNone/>
              <a:defRPr/>
            </a:lvl2pPr>
            <a:lvl3pPr marL="1451997" indent="0">
              <a:buNone/>
              <a:defRPr/>
            </a:lvl3pPr>
            <a:lvl4pPr marL="1987500" indent="0">
              <a:buNone/>
              <a:defRPr/>
            </a:lvl4pPr>
            <a:lvl5pPr marL="2671167" indent="0">
              <a:buNone/>
              <a:defRPr/>
            </a:lvl5pPr>
          </a:lstStyle>
          <a:p>
            <a:pPr lvl="0"/>
            <a:r>
              <a:rPr lang="en-US"/>
              <a:t>Edit Master text styles</a:t>
            </a:r>
          </a:p>
        </p:txBody>
      </p:sp>
    </p:spTree>
    <p:extLst>
      <p:ext uri="{BB962C8B-B14F-4D97-AF65-F5344CB8AC3E}">
        <p14:creationId xmlns:p14="http://schemas.microsoft.com/office/powerpoint/2010/main" val="4015413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1" y="12949512"/>
            <a:ext cx="24403051" cy="766495"/>
          </a:xfrm>
          <a:prstGeom prst="rect">
            <a:avLst/>
          </a:prstGeom>
        </p:spPr>
      </p:pic>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20903293" y="13057111"/>
            <a:ext cx="3018063"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9724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6301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a:solidFill>
                  <a:srgbClr val="DAE2EB"/>
                </a:solidFill>
              </a:rPr>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058" y="9548217"/>
            <a:ext cx="6734629" cy="4000437"/>
          </a:xfrm>
          <a:prstGeom prst="rect">
            <a:avLst/>
          </a:prstGeom>
        </p:spPr>
      </p:pic>
    </p:spTree>
    <p:extLst>
      <p:ext uri="{BB962C8B-B14F-4D97-AF65-F5344CB8AC3E}">
        <p14:creationId xmlns:p14="http://schemas.microsoft.com/office/powerpoint/2010/main" val="29002514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a:solidFill>
                  <a:srgbClr val="DAE2EB"/>
                </a:solidFill>
              </a:rPr>
              <a:t>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17007219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 more info">
    <p:bg>
      <p:bgPr>
        <a:solidFill>
          <a:srgbClr val="0074BF"/>
        </a:solidFill>
        <a:effectLst/>
      </p:bgPr>
    </p:bg>
    <p:spTree>
      <p:nvGrpSpPr>
        <p:cNvPr id="1" name=""/>
        <p:cNvGrpSpPr/>
        <p:nvPr/>
      </p:nvGrpSpPr>
      <p:grpSpPr>
        <a:xfrm>
          <a:off x="0" y="0"/>
          <a:ext cx="0" cy="0"/>
          <a:chOff x="0" y="0"/>
          <a:chExt cx="0" cy="0"/>
        </a:xfrm>
      </p:grpSpPr>
      <p:sp>
        <p:nvSpPr>
          <p:cNvPr id="8" name="TextBox 7"/>
          <p:cNvSpPr txBox="1"/>
          <p:nvPr userDrawn="1"/>
        </p:nvSpPr>
        <p:spPr>
          <a:xfrm>
            <a:off x="1288870" y="740009"/>
            <a:ext cx="14395813" cy="15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just" defTabSz="821490" rtl="0" eaLnBrk="1" fontAlgn="auto" latinLnBrk="0" hangingPunct="0">
              <a:lnSpc>
                <a:spcPct val="130000"/>
              </a:lnSpc>
              <a:spcBef>
                <a:spcPts val="0"/>
              </a:spcBef>
              <a:spcAft>
                <a:spcPts val="0"/>
              </a:spcAft>
              <a:buClrTx/>
              <a:buSzTx/>
              <a:buFontTx/>
              <a:buNone/>
              <a:tabLst/>
              <a:defRPr/>
            </a:pPr>
            <a:r>
              <a:rPr lang="en-US" sz="7200" b="0" spc="0" dirty="0">
                <a:solidFill>
                  <a:srgbClr val="97D2FF"/>
                </a:solidFill>
                <a:latin typeface="+mj-lt"/>
              </a:rPr>
              <a:t>For More Information</a:t>
            </a:r>
            <a:endParaRPr kumimoji="0" lang="en-US" sz="7200" b="0" i="0" u="none" strike="noStrike" cap="none" spc="-72" normalizeH="0" baseline="0" dirty="0">
              <a:ln>
                <a:noFill/>
              </a:ln>
              <a:solidFill>
                <a:srgbClr val="97D2FF"/>
              </a:solidFill>
              <a:effectLst/>
              <a:uFillTx/>
              <a:latin typeface="+mj-lt"/>
              <a:ea typeface="Source Sans Pro"/>
              <a:cs typeface="Source Sans Pro"/>
              <a:sym typeface="Source Sans Pro"/>
            </a:endParaRPr>
          </a:p>
        </p:txBody>
      </p:sp>
      <p:sp>
        <p:nvSpPr>
          <p:cNvPr id="9" name="TextBox 8"/>
          <p:cNvSpPr txBox="1"/>
          <p:nvPr userDrawn="1"/>
        </p:nvSpPr>
        <p:spPr>
          <a:xfrm>
            <a:off x="10763251" y="2914870"/>
            <a:ext cx="11963400" cy="1104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490" rtl="0" eaLnBrk="1" fontAlgn="auto" latinLnBrk="0" hangingPunct="0">
              <a:lnSpc>
                <a:spcPct val="130000"/>
              </a:lnSpc>
              <a:spcBef>
                <a:spcPts val="0"/>
              </a:spcBef>
              <a:spcAft>
                <a:spcPts val="0"/>
              </a:spcAft>
              <a:buClrTx/>
              <a:buSzTx/>
              <a:buFontTx/>
              <a:buNone/>
              <a:tabLst/>
              <a:defRPr/>
            </a:pPr>
            <a:r>
              <a:rPr lang="en-US" sz="4800" b="1" spc="0" baseline="0" dirty="0">
                <a:solidFill>
                  <a:srgbClr val="FFFFFF"/>
                </a:solidFill>
                <a:latin typeface="+mj-lt"/>
              </a:rPr>
              <a:t>American National Standards Institute</a:t>
            </a:r>
            <a:endParaRPr kumimoji="0" lang="en-US" sz="4800" b="1" i="0" u="none" strike="noStrike" cap="none" spc="-72" normalizeH="0" baseline="0" dirty="0">
              <a:ln>
                <a:noFill/>
              </a:ln>
              <a:solidFill>
                <a:srgbClr val="828994"/>
              </a:solidFill>
              <a:effectLst/>
              <a:uFillTx/>
              <a:latin typeface="+mj-lt"/>
              <a:ea typeface="Source Sans Pro"/>
              <a:cs typeface="Source Sans Pro"/>
              <a:sym typeface="Source Sans Pro"/>
            </a:endParaRPr>
          </a:p>
        </p:txBody>
      </p:sp>
      <p:sp>
        <p:nvSpPr>
          <p:cNvPr id="11" name="Rectangle 4"/>
          <p:cNvSpPr>
            <a:spLocks noChangeArrowheads="1"/>
          </p:cNvSpPr>
          <p:nvPr userDrawn="1"/>
        </p:nvSpPr>
        <p:spPr bwMode="auto">
          <a:xfrm>
            <a:off x="10763251" y="4223403"/>
            <a:ext cx="12558304" cy="9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69B3"/>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lnSpc>
                <a:spcPct val="125000"/>
              </a:lnSpc>
              <a:defRPr/>
            </a:pPr>
            <a:r>
              <a:rPr lang="en-US" altLang="en-US" sz="3600" b="1" spc="0" baseline="0" dirty="0">
                <a:solidFill>
                  <a:srgbClr val="97D2FF"/>
                </a:solidFill>
                <a:latin typeface="+mj-lt"/>
                <a:ea typeface="ＭＳ Ｐゴシック" charset="-128"/>
              </a:rPr>
              <a:t>Headquarters</a:t>
            </a:r>
            <a:r>
              <a:rPr lang="en-US" altLang="en-US" sz="3600" spc="0" baseline="0" dirty="0">
                <a:solidFill>
                  <a:srgbClr val="97D2FF"/>
                </a:solidFill>
                <a:latin typeface="+mj-lt"/>
                <a:ea typeface="ＭＳ Ｐゴシック" charset="-128"/>
              </a:rPr>
              <a:t>					</a:t>
            </a:r>
            <a:r>
              <a:rPr lang="en-US" altLang="en-US" sz="3600" b="1" spc="0" baseline="0" dirty="0">
                <a:solidFill>
                  <a:srgbClr val="97D2FF"/>
                </a:solidFill>
                <a:latin typeface="+mj-lt"/>
                <a:ea typeface="ＭＳ Ｐゴシック" charset="-128"/>
              </a:rPr>
              <a:t>New York Office</a:t>
            </a:r>
          </a:p>
          <a:p>
            <a:pPr algn="l">
              <a:lnSpc>
                <a:spcPct val="125000"/>
              </a:lnSpc>
              <a:defRPr/>
            </a:pPr>
            <a:r>
              <a:rPr lang="en-US" altLang="en-US" sz="3600" spc="0" baseline="0" dirty="0">
                <a:solidFill>
                  <a:srgbClr val="97D2FF"/>
                </a:solidFill>
                <a:latin typeface="+mj-lt"/>
                <a:ea typeface="ＭＳ Ｐゴシック" charset="-128"/>
              </a:rPr>
              <a:t>1899 L Street, NW				25 West 43rd Street</a:t>
            </a:r>
          </a:p>
          <a:p>
            <a:pPr algn="l">
              <a:lnSpc>
                <a:spcPct val="125000"/>
              </a:lnSpc>
              <a:defRPr/>
            </a:pPr>
            <a:r>
              <a:rPr lang="en-US" altLang="en-US" sz="3600" spc="0" baseline="0" dirty="0">
                <a:solidFill>
                  <a:srgbClr val="97D2FF"/>
                </a:solidFill>
                <a:latin typeface="+mj-lt"/>
                <a:ea typeface="ＭＳ Ｐゴシック" charset="-128"/>
              </a:rPr>
              <a:t>11th Floor						4th Floor	</a:t>
            </a:r>
          </a:p>
          <a:p>
            <a:pPr algn="l">
              <a:lnSpc>
                <a:spcPct val="125000"/>
              </a:lnSpc>
              <a:defRPr/>
            </a:pPr>
            <a:r>
              <a:rPr lang="en-US" altLang="en-US" sz="3600" spc="0" baseline="0" dirty="0">
                <a:solidFill>
                  <a:srgbClr val="97D2FF"/>
                </a:solidFill>
                <a:latin typeface="+mj-lt"/>
                <a:ea typeface="ＭＳ Ｐゴシック" charset="-128"/>
              </a:rPr>
              <a:t>Washington, DC  20036			New York, NY 10036	</a:t>
            </a:r>
          </a:p>
          <a:p>
            <a:pPr algn="l">
              <a:lnSpc>
                <a:spcPct val="125000"/>
              </a:lnSpc>
              <a:defRPr/>
            </a:pPr>
            <a:r>
              <a:rPr lang="en-US" altLang="en-US" sz="3600" spc="0" baseline="0" dirty="0">
                <a:solidFill>
                  <a:srgbClr val="97D2FF"/>
                </a:solidFill>
                <a:latin typeface="+mj-lt"/>
                <a:ea typeface="ＭＳ Ｐゴシック" charset="-128"/>
              </a:rPr>
              <a:t>T:  202.293.8020				T:   212.642.4900 </a:t>
            </a:r>
            <a:br>
              <a:rPr lang="en-US" altLang="en-US" sz="3600" spc="0" baseline="0" dirty="0">
                <a:solidFill>
                  <a:srgbClr val="97D2FF"/>
                </a:solidFill>
                <a:latin typeface="+mj-lt"/>
                <a:ea typeface="ＭＳ Ｐゴシック" charset="-128"/>
              </a:rPr>
            </a:br>
            <a:r>
              <a:rPr lang="en-US" altLang="en-US" sz="3600" spc="0" baseline="0" dirty="0">
                <a:solidFill>
                  <a:srgbClr val="97D2FF"/>
                </a:solidFill>
                <a:latin typeface="+mj-lt"/>
                <a:ea typeface="ＭＳ Ｐゴシック" charset="-128"/>
              </a:rPr>
              <a:t>F:  202.293.9287				F:   212.398.0023 </a:t>
            </a:r>
          </a:p>
          <a:p>
            <a:pPr algn="l">
              <a:lnSpc>
                <a:spcPct val="125000"/>
              </a:lnSpc>
              <a:defRPr/>
            </a:pPr>
            <a:endParaRPr lang="en-US" altLang="en-US" sz="4400" spc="0" baseline="0" dirty="0">
              <a:solidFill>
                <a:srgbClr val="FFFFFF"/>
              </a:solidFill>
              <a:latin typeface="+mj-lt"/>
              <a:ea typeface="ＭＳ Ｐゴシック" charset="-128"/>
            </a:endParaRPr>
          </a:p>
          <a:p>
            <a:pPr algn="ctr">
              <a:lnSpc>
                <a:spcPct val="150000"/>
              </a:lnSpc>
              <a:defRPr/>
            </a:pPr>
            <a:r>
              <a:rPr lang="en-US" altLang="en-US" sz="5400" b="1" spc="0" baseline="0" dirty="0">
                <a:solidFill>
                  <a:srgbClr val="FFFFFF"/>
                </a:solidFill>
                <a:latin typeface="+mj-lt"/>
                <a:ea typeface="ＭＳ Ｐゴシック" charset="-128"/>
              </a:rPr>
              <a:t>www.ansi.org</a:t>
            </a:r>
          </a:p>
          <a:p>
            <a:pPr algn="ctr">
              <a:lnSpc>
                <a:spcPct val="150000"/>
              </a:lnSpc>
              <a:defRPr/>
            </a:pPr>
            <a:endParaRPr lang="en-US" altLang="en-US" sz="2667" b="1" spc="0" baseline="0" dirty="0">
              <a:solidFill>
                <a:srgbClr val="FFFFFF"/>
              </a:solidFill>
              <a:latin typeface="+mj-lt"/>
              <a:ea typeface="ＭＳ Ｐゴシック" charset="-128"/>
            </a:endParaRPr>
          </a:p>
          <a:p>
            <a:pPr algn="ctr">
              <a:lnSpc>
                <a:spcPct val="150000"/>
              </a:lnSpc>
              <a:defRPr/>
            </a:pPr>
            <a:r>
              <a:rPr lang="en-US" altLang="en-US" sz="5400" b="1" spc="0" baseline="0" dirty="0">
                <a:solidFill>
                  <a:srgbClr val="FFFFFF"/>
                </a:solidFill>
                <a:latin typeface="+mj-lt"/>
                <a:ea typeface="ＭＳ Ｐゴシック" charset="-128"/>
              </a:rPr>
              <a:t>webstore.ansi.org</a:t>
            </a:r>
          </a:p>
          <a:p>
            <a:pPr algn="ctr">
              <a:lnSpc>
                <a:spcPct val="140000"/>
              </a:lnSpc>
              <a:defRPr/>
            </a:pPr>
            <a:endParaRPr lang="en-US" altLang="en-US" sz="5400" b="1" spc="0" baseline="0" dirty="0">
              <a:solidFill>
                <a:srgbClr val="FFFFFF"/>
              </a:solidFill>
              <a:latin typeface="+mj-lt"/>
              <a:ea typeface="ＭＳ Ｐゴシック" charset="-128"/>
            </a:endParaRPr>
          </a:p>
        </p:txBody>
      </p:sp>
      <p:sp>
        <p:nvSpPr>
          <p:cNvPr id="14" name="Text Placeholder 13"/>
          <p:cNvSpPr>
            <a:spLocks noGrp="1"/>
          </p:cNvSpPr>
          <p:nvPr userDrawn="1">
            <p:ph type="body" sz="quarter" idx="10" hasCustomPrompt="1"/>
          </p:nvPr>
        </p:nvSpPr>
        <p:spPr>
          <a:xfrm>
            <a:off x="1288868" y="3114404"/>
            <a:ext cx="8509363" cy="5416234"/>
          </a:xfrm>
          <a:prstGeom prst="rect">
            <a:avLst/>
          </a:prstGeom>
        </p:spPr>
        <p:txBody>
          <a:bodyPr/>
          <a:lstStyle>
            <a:lvl1pPr marL="0" indent="0">
              <a:buFontTx/>
              <a:buNone/>
              <a:defRPr sz="4000" b="1" spc="0" baseline="0">
                <a:solidFill>
                  <a:srgbClr val="FFFFFF"/>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dirty="0"/>
              <a:t>Contact Name</a:t>
            </a:r>
          </a:p>
          <a:p>
            <a:pPr lvl="0"/>
            <a:r>
              <a:rPr lang="en-US" dirty="0"/>
              <a:t>Job Title</a:t>
            </a:r>
          </a:p>
          <a:p>
            <a:pPr lvl="0"/>
            <a:r>
              <a:rPr lang="en-US" dirty="0"/>
              <a:t>Phone</a:t>
            </a:r>
          </a:p>
          <a:p>
            <a:pPr lvl="0"/>
            <a:r>
              <a:rPr lang="en-US" dirty="0"/>
              <a:t>Email</a:t>
            </a:r>
          </a:p>
          <a:p>
            <a:pPr lvl="0"/>
            <a:endParaRPr lang="en-US" dirty="0"/>
          </a:p>
          <a:p>
            <a:pPr lvl="0"/>
            <a:r>
              <a:rPr lang="en-US" dirty="0"/>
              <a:t>Web Page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57" y="10987313"/>
            <a:ext cx="4648934" cy="2761513"/>
          </a:xfrm>
          <a:prstGeom prst="rect">
            <a:avLst/>
          </a:prstGeom>
        </p:spPr>
      </p:pic>
    </p:spTree>
    <p:extLst>
      <p:ext uri="{BB962C8B-B14F-4D97-AF65-F5344CB8AC3E}">
        <p14:creationId xmlns:p14="http://schemas.microsoft.com/office/powerpoint/2010/main" val="38613113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15634447" y="7863913"/>
            <a:ext cx="846268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pPr defTabSz="1828800" hangingPunct="1">
              <a:lnSpc>
                <a:spcPct val="100000"/>
              </a:lnSpc>
              <a:defRPr/>
            </a:pPr>
            <a:fld id="{1578EBED-7CE0-9843-9786-21AEE62776F5}"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199177" y="3789364"/>
            <a:ext cx="9373450" cy="1711324"/>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1719578" y="2076131"/>
            <a:ext cx="7853048" cy="1430290"/>
          </a:xfrm>
        </p:spPr>
        <p:txBody>
          <a:bodyPr lIns="0" tIns="0" rIns="0" bIns="0" anchor="ctr" anchorCtr="0"/>
          <a:lstStyle>
            <a:lvl1pPr algn="r">
              <a:defRPr b="1">
                <a:solidFill>
                  <a:srgbClr val="0A55A3"/>
                </a:solidFill>
              </a:defRPr>
            </a:lvl1pPr>
          </a:lstStyle>
          <a:p>
            <a:r>
              <a:rPr lang="en-US" dirty="0"/>
              <a:t>title style</a:t>
            </a:r>
          </a:p>
        </p:txBody>
      </p:sp>
    </p:spTree>
    <p:extLst>
      <p:ext uri="{BB962C8B-B14F-4D97-AF65-F5344CB8AC3E}">
        <p14:creationId xmlns:p14="http://schemas.microsoft.com/office/powerpoint/2010/main" val="5268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sp>
        <p:nvSpPr>
          <p:cNvPr id="3" name="Text Placeholder 13"/>
          <p:cNvSpPr txBox="1">
            <a:spLocks/>
          </p:cNvSpPr>
          <p:nvPr userDrawn="1"/>
        </p:nvSpPr>
        <p:spPr>
          <a:xfrm>
            <a:off x="4248157" y="13059359"/>
            <a:ext cx="16687799" cy="495300"/>
          </a:xfrm>
          <a:prstGeom prst="rect">
            <a:avLst/>
          </a:prstGeom>
        </p:spPr>
        <p:txBody>
          <a:bodyPr/>
          <a:lstStyle>
            <a:lvl1pPr marL="0" marR="0" indent="0" algn="ctr" defTabSz="616133" rtl="0" eaLnBrk="1" latinLnBrk="0" hangingPunct="1">
              <a:lnSpc>
                <a:spcPct val="130000"/>
              </a:lnSpc>
              <a:spcBef>
                <a:spcPts val="0"/>
              </a:spcBef>
              <a:spcAft>
                <a:spcPts val="0"/>
              </a:spcAft>
              <a:buClrTx/>
              <a:buSzPct val="75000"/>
              <a:buFontTx/>
              <a:buNone/>
              <a:tabLst/>
              <a:defRPr sz="2250" b="0" i="0" u="none" strike="noStrike" cap="none" spc="-54" baseline="0">
                <a:ln>
                  <a:noFill/>
                </a:ln>
                <a:solidFill>
                  <a:srgbClr val="FFFFFF"/>
                </a:solidFill>
                <a:uFillTx/>
                <a:latin typeface="+mj-lt"/>
                <a:ea typeface="Corbel" panose="020B0503020204020204" pitchFamily="34" charset="0"/>
                <a:cs typeface="Corbel" panose="020B0503020204020204" pitchFamily="34" charset="0"/>
                <a:sym typeface="Wingdings" panose="05000000000000000000" pitchFamily="2" charset="2"/>
              </a:defRPr>
            </a:lvl1pPr>
            <a:lvl2pPr marL="333367"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666734"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1000100"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1333467" marR="0" indent="0" algn="just" defTabSz="616133" rtl="0" eaLnBrk="1" latinLnBrk="0" hangingPunct="1">
              <a:lnSpc>
                <a:spcPct val="130000"/>
              </a:lnSpc>
              <a:spcBef>
                <a:spcPts val="0"/>
              </a:spcBef>
              <a:spcAft>
                <a:spcPts val="0"/>
              </a:spcAft>
              <a:buClrTx/>
              <a:buSzPct val="75000"/>
              <a:buFontTx/>
              <a:buNone/>
              <a:tabLst/>
              <a:defRPr sz="30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18890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6pPr>
            <a:lvl7pPr marL="2222444"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7pPr>
            <a:lvl8pPr marL="2555811"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8pPr>
            <a:lvl9pPr marL="28891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9pPr>
          </a:lstStyle>
          <a:p>
            <a:endParaRPr lang="en-US" sz="3000" dirty="0"/>
          </a:p>
        </p:txBody>
      </p:sp>
      <p:sp>
        <p:nvSpPr>
          <p:cNvPr id="4" name="Slide Number Placeholder 17"/>
          <p:cNvSpPr>
            <a:spLocks noGrp="1" noChangeArrowheads="1"/>
          </p:cNvSpPr>
          <p:nvPr>
            <p:ph type="sldNum" sz="quarter" idx="4"/>
          </p:nvPr>
        </p:nvSpPr>
        <p:spPr bwMode="auto">
          <a:xfrm>
            <a:off x="20935951" y="13057111"/>
            <a:ext cx="3018063" cy="4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Trebuchet MS" panose="020B0603020202020204" pitchFamily="34" charset="0"/>
              </a:defRPr>
            </a:lvl1p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itle Placeholder 7"/>
          <p:cNvSpPr>
            <a:spLocks noGrp="1"/>
          </p:cNvSpPr>
          <p:nvPr>
            <p:ph type="title"/>
          </p:nvPr>
        </p:nvSpPr>
        <p:spPr>
          <a:xfrm>
            <a:off x="1219201" y="670561"/>
            <a:ext cx="22098000" cy="1658112"/>
          </a:xfrm>
          <a:prstGeom prst="rect">
            <a:avLst/>
          </a:prstGeom>
        </p:spPr>
        <p:txBody>
          <a:bodyPr vert="horz" lIns="91440" tIns="45720" rIns="91440" bIns="45720" rtlCol="0" anchor="b" anchorCtr="0">
            <a:normAutofit/>
          </a:bodyPr>
          <a:lstStyle/>
          <a:p>
            <a:endParaRPr lang="en-US" dirty="0"/>
          </a:p>
        </p:txBody>
      </p:sp>
      <p:sp>
        <p:nvSpPr>
          <p:cNvPr id="6" name="Text Placeholder 5"/>
          <p:cNvSpPr>
            <a:spLocks noGrp="1"/>
          </p:cNvSpPr>
          <p:nvPr>
            <p:ph type="body" idx="1"/>
          </p:nvPr>
        </p:nvSpPr>
        <p:spPr>
          <a:xfrm>
            <a:off x="1219200" y="2705100"/>
            <a:ext cx="22098000" cy="8875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8565068" y="12967343"/>
            <a:ext cx="8229600" cy="730250"/>
          </a:xfrm>
          <a:prstGeom prst="rect">
            <a:avLst/>
          </a:prstGeom>
        </p:spPr>
        <p:txBody>
          <a:bodyPr vert="horz" lIns="91440" tIns="45720" rIns="91440" bIns="45720" rtlCol="0" anchor="ctr"/>
          <a:lstStyle>
            <a:lvl1pPr algn="ctr">
              <a:defRPr sz="2933">
                <a:solidFill>
                  <a:schemeClr val="tx2"/>
                </a:solidFill>
                <a:latin typeface="+mj-lt"/>
              </a:defRPr>
            </a:lvl1pPr>
          </a:lstStyle>
          <a:p>
            <a:endParaRPr lang="en-US" dirty="0"/>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062" y="11405205"/>
            <a:ext cx="3663703" cy="2176276"/>
          </a:xfrm>
          <a:prstGeom prst="rect">
            <a:avLst/>
          </a:prstGeom>
        </p:spPr>
      </p:pic>
    </p:spTree>
    <p:extLst>
      <p:ext uri="{BB962C8B-B14F-4D97-AF65-F5344CB8AC3E}">
        <p14:creationId xmlns:p14="http://schemas.microsoft.com/office/powerpoint/2010/main" val="2737136714"/>
      </p:ext>
    </p:extLst>
  </p:cSld>
  <p:clrMap bg1="dk1" tx1="lt1" bg2="dk2" tx2="lt2" accent1="accent1" accent2="accent2" accent3="accent3" accent4="accent4" accent5="accent5" accent6="accent6" hlink="hlink" folHlink="folHlink"/>
  <p:sldLayoutIdLst>
    <p:sldLayoutId id="2147483735" r:id="rId1"/>
    <p:sldLayoutId id="2147483739" r:id="rId2"/>
    <p:sldLayoutId id="2147483746" r:id="rId3"/>
    <p:sldLayoutId id="2147483745" r:id="rId4"/>
    <p:sldLayoutId id="2147483747" r:id="rId5"/>
    <p:sldLayoutId id="2147483734" r:id="rId6"/>
    <p:sldLayoutId id="2147483748" r:id="rId7"/>
    <p:sldLayoutId id="2147483743" r:id="rId8"/>
  </p:sldLayoutIdLst>
  <p:transition spd="med"/>
  <p:hf hdr="0" dt="0"/>
  <p:txStyles>
    <p:titleStyle>
      <a:lvl1pPr marL="0" marR="0" indent="0" algn="l" defTabSz="821490" rtl="0" eaLnBrk="1" latinLnBrk="0" hangingPunct="1">
        <a:lnSpc>
          <a:spcPct val="100000"/>
        </a:lnSpc>
        <a:spcBef>
          <a:spcPts val="0"/>
        </a:spcBef>
        <a:spcAft>
          <a:spcPts val="0"/>
        </a:spcAft>
        <a:buClrTx/>
        <a:buSzTx/>
        <a:buFontTx/>
        <a:buNone/>
        <a:tabLst/>
        <a:defRPr sz="6000" b="1" i="0" u="none" strike="noStrike" cap="none" spc="-163" baseline="0">
          <a:ln>
            <a:noFill/>
          </a:ln>
          <a:solidFill>
            <a:schemeClr val="accent2"/>
          </a:solidFill>
          <a:uFillTx/>
          <a:latin typeface="Century Gothic" panose="020B0502020202020204" pitchFamily="34" charset="0"/>
          <a:ea typeface="+mn-ea"/>
          <a:cs typeface="+mn-cs"/>
          <a:sym typeface="Montserrat-Bold"/>
        </a:defRPr>
      </a:lvl1pPr>
      <a:lvl2pPr marL="0" marR="0" indent="22858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2pPr>
      <a:lvl3pPr marL="0" marR="0" indent="457178"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3pPr>
      <a:lvl4pPr marL="0" marR="0" indent="685766"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4pPr>
      <a:lvl5pPr marL="0" marR="0" indent="914354"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5pPr>
      <a:lvl6pPr marL="0" marR="0" indent="114294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6pPr>
      <a:lvl7pPr marL="0" marR="0" indent="137153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7pPr>
      <a:lvl8pPr marL="0" marR="0" indent="1600120"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8pPr>
      <a:lvl9pPr marL="0" marR="0" indent="182870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9pPr>
    </p:titleStyle>
    <p:bodyStyle>
      <a:lvl1pPr marL="914377" marR="0" indent="-914377"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Char char="u"/>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1pPr>
      <a:lvl2pPr marL="1828754" marR="0" indent="-822918" algn="l" defTabSz="914354" rtl="0" eaLnBrk="1" fontAlgn="auto" latinLnBrk="0" hangingPunct="1">
        <a:lnSpc>
          <a:spcPct val="105000"/>
        </a:lnSpc>
        <a:spcBef>
          <a:spcPts val="0"/>
        </a:spcBef>
        <a:spcAft>
          <a:spcPts val="1600"/>
        </a:spcAft>
        <a:buClr>
          <a:srgbClr val="35B9F9"/>
        </a:buClr>
        <a:buSzPct val="120000"/>
        <a:buFont typeface="Calibri" panose="020F0502020204030204" pitchFamily="34" charset="0"/>
        <a:buChar char="─"/>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2055233" marR="0" indent="-603236" algn="l" defTabSz="833946" rtl="0" eaLnBrk="1" latinLnBrk="0" hangingPunct="1">
        <a:lnSpc>
          <a:spcPct val="105000"/>
        </a:lnSpc>
        <a:spcBef>
          <a:spcPts val="0"/>
        </a:spcBef>
        <a:spcAft>
          <a:spcPts val="1067"/>
        </a:spcAft>
        <a:buClr>
          <a:schemeClr val="accent2"/>
        </a:buClr>
        <a:buSzPct val="80000"/>
        <a:buFont typeface="Calibri" panose="020F0502020204030204" pitchFamily="34" charset="0"/>
        <a:buChar char="─"/>
        <a:tabLst/>
        <a:defRPr sz="48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2671167" marR="0" indent="-683667" algn="l" defTabSz="821490" rtl="0" eaLnBrk="1" latinLnBrk="0" hangingPunct="1">
        <a:lnSpc>
          <a:spcPct val="130000"/>
        </a:lnSpc>
        <a:spcBef>
          <a:spcPts val="0"/>
        </a:spcBef>
        <a:spcAft>
          <a:spcPts val="533"/>
        </a:spcAft>
        <a:buClr>
          <a:schemeClr val="accent3"/>
        </a:buClr>
        <a:buSzPct val="75000"/>
        <a:buFont typeface="Wingdings" panose="05000000000000000000" pitchFamily="2" charset="2"/>
        <a:buChar char="u"/>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3274402" marR="0" indent="-603236" algn="l" defTabSz="821490" rtl="0" eaLnBrk="1" latinLnBrk="0" hangingPunct="1">
        <a:lnSpc>
          <a:spcPct val="130000"/>
        </a:lnSpc>
        <a:spcBef>
          <a:spcPts val="0"/>
        </a:spcBef>
        <a:spcAft>
          <a:spcPts val="0"/>
        </a:spcAft>
        <a:buClr>
          <a:schemeClr val="accent2"/>
        </a:buClr>
        <a:buSzPct val="70000"/>
        <a:buFont typeface="Wingdings" panose="05000000000000000000" pitchFamily="2" charset="2"/>
        <a:buChar char="n"/>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2518708"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6pPr>
      <a:lvl7pPr marL="2963185"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7pPr>
      <a:lvl8pPr marL="3407663"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8pPr>
      <a:lvl9pPr marL="3852141"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9pPr>
    </p:bodyStyle>
    <p:otherStyle>
      <a:lvl1pPr marL="0" marR="0" indent="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1pPr>
      <a:lvl2pPr marL="0" marR="0" indent="22858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2pPr>
      <a:lvl3pPr marL="0" marR="0" indent="457178"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3pPr>
      <a:lvl4pPr marL="0" marR="0" indent="685766"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4pPr>
      <a:lvl5pPr marL="0" marR="0" indent="914354"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5pPr>
      <a:lvl6pPr marL="0" marR="0" indent="114294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6pPr>
      <a:lvl7pPr marL="0" marR="0" indent="137153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7pPr>
      <a:lvl8pPr marL="0" marR="0" indent="160012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8pPr>
      <a:lvl9pPr marL="0" marR="0" indent="182870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9pPr>
    </p:otherStyle>
  </p:txStyles>
  <p:extLst>
    <p:ext uri="{27BBF7A9-308A-43DC-89C8-2F10F3537804}">
      <p15:sldGuideLst xmlns:p15="http://schemas.microsoft.com/office/powerpoint/2012/main">
        <p15:guide id="1" orient="horz" pos="1464">
          <p15:clr>
            <a:srgbClr val="F26B43"/>
          </p15:clr>
        </p15:guide>
        <p15:guide id="2" pos="7680">
          <p15:clr>
            <a:srgbClr val="F26B43"/>
          </p15:clr>
        </p15:guide>
        <p15:guide id="3" pos="768">
          <p15:clr>
            <a:srgbClr val="F26B43"/>
          </p15:clr>
        </p15:guide>
        <p15:guide id="4" orient="horz" pos="408">
          <p15:clr>
            <a:srgbClr val="F26B43"/>
          </p15:clr>
        </p15:guide>
        <p15:guide id="5" orient="horz" pos="1704">
          <p15:clr>
            <a:srgbClr val="F26B43"/>
          </p15:clr>
        </p15:guide>
        <p15:guide id="6" pos="14688">
          <p15:clr>
            <a:srgbClr val="F26B43"/>
          </p15:clr>
        </p15:guide>
        <p15:guide id="7" orient="horz" pos="8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3BB0E021-A12C-6F4D-9501-3BFC63E1CD7E}" type="datetime1">
              <a:rPr lang="en-US" kern="1200" spc="0" smtClean="0">
                <a:solidFill>
                  <a:prstClr val="black">
                    <a:tint val="75000"/>
                  </a:prstClr>
                </a:solidFill>
                <a:ea typeface="+mn-ea"/>
              </a:rPr>
              <a:pPr defTabSz="1828800" hangingPunct="1">
                <a:lnSpc>
                  <a:spcPct val="100000"/>
                </a:lnSpc>
                <a:defRPr/>
              </a:pPr>
              <a:t>6/22/2020</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4417449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l" defTabSz="1828800" rtl="0" eaLnBrk="1" latinLnBrk="0" hangingPunct="1">
        <a:lnSpc>
          <a:spcPct val="90000"/>
        </a:lnSpc>
        <a:spcBef>
          <a:spcPct val="0"/>
        </a:spcBef>
        <a:buNone/>
        <a:defRPr sz="8800" kern="1200">
          <a:solidFill>
            <a:srgbClr val="0A55A3"/>
          </a:solidFill>
          <a:latin typeface="Arial" panose="020B0604020202020204" pitchFamily="34" charset="0"/>
          <a:ea typeface="+mj-ea"/>
          <a:cs typeface="Arial" panose="020B060402020202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rgbClr val="0A55A3"/>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rgbClr val="0A55A3"/>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rgbClr val="0A55A3"/>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iso.org/committee/6170397.html?view=participati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 30500:</a:t>
            </a:r>
            <a:br>
              <a:rPr lang="en-US" dirty="0"/>
            </a:br>
            <a:endParaRPr lang="en-US" dirty="0"/>
          </a:p>
        </p:txBody>
      </p:sp>
      <p:sp>
        <p:nvSpPr>
          <p:cNvPr id="3" name="Subtitle 2"/>
          <p:cNvSpPr>
            <a:spLocks noGrp="1"/>
          </p:cNvSpPr>
          <p:nvPr>
            <p:ph type="subTitle" idx="1"/>
          </p:nvPr>
        </p:nvSpPr>
        <p:spPr/>
        <p:txBody>
          <a:bodyPr/>
          <a:lstStyle/>
          <a:p>
            <a:r>
              <a:rPr lang="fr-FR" dirty="0"/>
              <a:t>Nom du présentateur </a:t>
            </a:r>
          </a:p>
          <a:p>
            <a:r>
              <a:rPr lang="fr-FR" dirty="0"/>
              <a:t>Organisation</a:t>
            </a:r>
          </a:p>
          <a:p>
            <a:r>
              <a:rPr lang="fr-FR" dirty="0"/>
              <a:t>Date</a:t>
            </a:r>
          </a:p>
          <a:p>
            <a:r>
              <a:rPr lang="fr-FR" dirty="0"/>
              <a:t>Lieu</a:t>
            </a:r>
          </a:p>
        </p:txBody>
      </p:sp>
      <p:sp>
        <p:nvSpPr>
          <p:cNvPr id="6" name="Text Placeholder 5"/>
          <p:cNvSpPr>
            <a:spLocks noGrp="1"/>
          </p:cNvSpPr>
          <p:nvPr>
            <p:ph type="body" sz="quarter" idx="13"/>
          </p:nvPr>
        </p:nvSpPr>
        <p:spPr/>
        <p:txBody>
          <a:bodyPr>
            <a:normAutofit/>
          </a:bodyPr>
          <a:lstStyle/>
          <a:p>
            <a:r>
              <a:rPr lang="fr-FR" dirty="0"/>
              <a:t>Un processus de consensus mondial</a:t>
            </a:r>
          </a:p>
          <a:p>
            <a:endParaRPr lang="en-US" dirty="0"/>
          </a:p>
        </p:txBody>
      </p:sp>
    </p:spTree>
    <p:extLst>
      <p:ext uri="{BB962C8B-B14F-4D97-AF65-F5344CB8AC3E}">
        <p14:creationId xmlns:p14="http://schemas.microsoft.com/office/powerpoint/2010/main" val="357545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98030" y="354117"/>
            <a:ext cx="6216112" cy="871673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fr-FR" dirty="0"/>
              <a:t>Présentation de l’ISO 30500</a:t>
            </a:r>
          </a:p>
        </p:txBody>
      </p:sp>
      <p:pic>
        <p:nvPicPr>
          <p:cNvPr id="6" name="Picture 5">
            <a:extLst>
              <a:ext uri="{FF2B5EF4-FFF2-40B4-BE49-F238E27FC236}">
                <a16:creationId xmlns:a16="http://schemas.microsoft.com/office/drawing/2014/main" id="{0A985A40-B793-466D-89F9-D5E53E59B618}"/>
              </a:ext>
            </a:extLst>
          </p:cNvPr>
          <p:cNvPicPr/>
          <p:nvPr/>
        </p:nvPicPr>
        <p:blipFill rotWithShape="1">
          <a:blip r:embed="rId4"/>
          <a:srcRect l="33549" t="12526" r="35391" b="13120"/>
          <a:stretch/>
        </p:blipFill>
        <p:spPr bwMode="auto">
          <a:xfrm>
            <a:off x="18182777" y="3176675"/>
            <a:ext cx="5701351" cy="82716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41504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flipH="1">
            <a:off x="13599712" y="7711894"/>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27" name="Freeform 26"/>
          <p:cNvSpPr/>
          <p:nvPr/>
        </p:nvSpPr>
        <p:spPr>
          <a:xfrm rot="3170265" flipH="1">
            <a:off x="7399959" y="6436479"/>
            <a:ext cx="3280515" cy="40429"/>
          </a:xfrm>
          <a:custGeom>
            <a:avLst/>
            <a:gdLst>
              <a:gd name="connsiteX0" fmla="*/ 0 w 3245174"/>
              <a:gd name="connsiteY0" fmla="*/ 20214 h 40429"/>
              <a:gd name="connsiteX1" fmla="*/ 3245174 w 3245174"/>
              <a:gd name="connsiteY1" fmla="*/ 20214 h 40429"/>
            </a:gdLst>
            <a:ahLst/>
            <a:cxnLst>
              <a:cxn ang="0">
                <a:pos x="connsiteX0" y="connsiteY0"/>
              </a:cxn>
              <a:cxn ang="0">
                <a:pos x="connsiteX1" y="connsiteY1"/>
              </a:cxn>
            </a:cxnLst>
            <a:rect l="l" t="t" r="r" b="b"/>
            <a:pathLst>
              <a:path w="3245174" h="40429">
                <a:moveTo>
                  <a:pt x="0" y="20214"/>
                </a:moveTo>
                <a:lnTo>
                  <a:pt x="3245174"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4158" tIns="-60916" rIns="1554158" bIns="-60915"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sp>
        <p:nvSpPr>
          <p:cNvPr id="29" name="Freeform 28"/>
          <p:cNvSpPr/>
          <p:nvPr/>
        </p:nvSpPr>
        <p:spPr>
          <a:xfrm rot="1413863" flipH="1">
            <a:off x="7955256" y="7307978"/>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2" tIns="-33659" rIns="1036312" bIns="-33661"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1" name="Freeform 30"/>
          <p:cNvSpPr/>
          <p:nvPr/>
        </p:nvSpPr>
        <p:spPr>
          <a:xfrm rot="20186137" flipH="1">
            <a:off x="7955256" y="8178874"/>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3" tIns="-33660" rIns="1036311" bIns="-33660"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3" name="Freeform 32"/>
          <p:cNvSpPr/>
          <p:nvPr/>
        </p:nvSpPr>
        <p:spPr>
          <a:xfrm rot="18443364" flipH="1">
            <a:off x="7388564" y="9049990"/>
            <a:ext cx="3288356" cy="40429"/>
          </a:xfrm>
          <a:custGeom>
            <a:avLst/>
            <a:gdLst>
              <a:gd name="connsiteX0" fmla="*/ 0 w 3252931"/>
              <a:gd name="connsiteY0" fmla="*/ 20214 h 40429"/>
              <a:gd name="connsiteX1" fmla="*/ 3252931 w 3252931"/>
              <a:gd name="connsiteY1" fmla="*/ 20214 h 40429"/>
            </a:gdLst>
            <a:ahLst/>
            <a:cxnLst>
              <a:cxn ang="0">
                <a:pos x="connsiteX0" y="connsiteY0"/>
              </a:cxn>
              <a:cxn ang="0">
                <a:pos x="connsiteX1" y="connsiteY1"/>
              </a:cxn>
            </a:cxnLst>
            <a:rect l="l" t="t" r="r" b="b"/>
            <a:pathLst>
              <a:path w="3252931" h="40429">
                <a:moveTo>
                  <a:pt x="0" y="20214"/>
                </a:moveTo>
                <a:lnTo>
                  <a:pt x="3252931"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7843" tIns="-61110" rIns="1557841" bIns="-61108"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grpSp>
        <p:nvGrpSpPr>
          <p:cNvPr id="40" name="Group 39"/>
          <p:cNvGrpSpPr/>
          <p:nvPr/>
        </p:nvGrpSpPr>
        <p:grpSpPr>
          <a:xfrm>
            <a:off x="17169784" y="7157263"/>
            <a:ext cx="578128" cy="1025347"/>
            <a:chOff x="17169784" y="7157263"/>
            <a:chExt cx="578128" cy="1025347"/>
          </a:xfrm>
        </p:grpSpPr>
        <p:sp>
          <p:nvSpPr>
            <p:cNvPr id="37" name="Freeform 36"/>
            <p:cNvSpPr/>
            <p:nvPr/>
          </p:nvSpPr>
          <p:spPr>
            <a:xfrm flipH="1">
              <a:off x="17169784" y="7157263"/>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38" name="Freeform 37"/>
            <p:cNvSpPr/>
            <p:nvPr/>
          </p:nvSpPr>
          <p:spPr>
            <a:xfrm flipH="1">
              <a:off x="17169784" y="8142181"/>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grpSp>
      <p:sp>
        <p:nvSpPr>
          <p:cNvPr id="22" name="Freeform 21"/>
          <p:cNvSpPr/>
          <p:nvPr/>
        </p:nvSpPr>
        <p:spPr>
          <a:xfrm>
            <a:off x="17734312" y="611015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Politiques de l’ISO </a:t>
            </a:r>
          </a:p>
        </p:txBody>
      </p:sp>
      <p:sp>
        <p:nvSpPr>
          <p:cNvPr id="24" name="Freeform 23"/>
          <p:cNvSpPr/>
          <p:nvPr/>
        </p:nvSpPr>
        <p:spPr>
          <a:xfrm>
            <a:off x="14173214" y="6857999"/>
            <a:ext cx="2996570" cy="1790797"/>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5">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Organisme national de normalisation (membre ISO)</a:t>
            </a:r>
          </a:p>
        </p:txBody>
      </p:sp>
      <p:sp>
        <p:nvSpPr>
          <p:cNvPr id="26" name="Freeform 25"/>
          <p:cNvSpPr/>
          <p:nvPr/>
        </p:nvSpPr>
        <p:spPr>
          <a:xfrm>
            <a:off x="10002296" y="6335934"/>
            <a:ext cx="3620276" cy="2767797"/>
          </a:xfrm>
          <a:custGeom>
            <a:avLst/>
            <a:gdLst>
              <a:gd name="connsiteX0" fmla="*/ 0 w 3620276"/>
              <a:gd name="connsiteY0" fmla="*/ 276780 h 2767797"/>
              <a:gd name="connsiteX1" fmla="*/ 276780 w 3620276"/>
              <a:gd name="connsiteY1" fmla="*/ 0 h 2767797"/>
              <a:gd name="connsiteX2" fmla="*/ 3343496 w 3620276"/>
              <a:gd name="connsiteY2" fmla="*/ 0 h 2767797"/>
              <a:gd name="connsiteX3" fmla="*/ 3620276 w 3620276"/>
              <a:gd name="connsiteY3" fmla="*/ 276780 h 2767797"/>
              <a:gd name="connsiteX4" fmla="*/ 3620276 w 3620276"/>
              <a:gd name="connsiteY4" fmla="*/ 2491017 h 2767797"/>
              <a:gd name="connsiteX5" fmla="*/ 3343496 w 3620276"/>
              <a:gd name="connsiteY5" fmla="*/ 2767797 h 2767797"/>
              <a:gd name="connsiteX6" fmla="*/ 276780 w 3620276"/>
              <a:gd name="connsiteY6" fmla="*/ 2767797 h 2767797"/>
              <a:gd name="connsiteX7" fmla="*/ 0 w 3620276"/>
              <a:gd name="connsiteY7" fmla="*/ 2491017 h 2767797"/>
              <a:gd name="connsiteX8" fmla="*/ 0 w 3620276"/>
              <a:gd name="connsiteY8" fmla="*/ 276780 h 27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0276" h="2767797">
                <a:moveTo>
                  <a:pt x="0" y="276780"/>
                </a:moveTo>
                <a:cubicBezTo>
                  <a:pt x="0" y="123919"/>
                  <a:pt x="123919" y="0"/>
                  <a:pt x="276780" y="0"/>
                </a:cubicBezTo>
                <a:lnTo>
                  <a:pt x="3343496" y="0"/>
                </a:lnTo>
                <a:cubicBezTo>
                  <a:pt x="3496357" y="0"/>
                  <a:pt x="3620276" y="123919"/>
                  <a:pt x="3620276" y="276780"/>
                </a:cubicBezTo>
                <a:lnTo>
                  <a:pt x="3620276" y="2491017"/>
                </a:lnTo>
                <a:cubicBezTo>
                  <a:pt x="3620276" y="2643878"/>
                  <a:pt x="3496357" y="2767797"/>
                  <a:pt x="3343496" y="2767797"/>
                </a:cubicBezTo>
                <a:lnTo>
                  <a:pt x="276780" y="2767797"/>
                </a:lnTo>
                <a:cubicBezTo>
                  <a:pt x="123919" y="2767797"/>
                  <a:pt x="0" y="2643878"/>
                  <a:pt x="0" y="2491017"/>
                </a:cubicBezTo>
                <a:lnTo>
                  <a:pt x="0" y="276780"/>
                </a:lnTo>
                <a:close/>
              </a:path>
            </a:pathLst>
          </a:cu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386" tIns="101386" rIns="101386" bIns="101386"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Implication des acteurs et procédure en vigueur </a:t>
            </a:r>
          </a:p>
        </p:txBody>
      </p:sp>
      <p:sp>
        <p:nvSpPr>
          <p:cNvPr id="28" name="Freeform 27"/>
          <p:cNvSpPr/>
          <p:nvPr/>
        </p:nvSpPr>
        <p:spPr>
          <a:xfrm>
            <a:off x="5067870" y="4399142"/>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Industrie</a:t>
            </a:r>
          </a:p>
        </p:txBody>
      </p:sp>
      <p:sp>
        <p:nvSpPr>
          <p:cNvPr id="30" name="Freeform 29"/>
          <p:cNvSpPr/>
          <p:nvPr/>
        </p:nvSpPr>
        <p:spPr>
          <a:xfrm>
            <a:off x="5082817" y="6123798"/>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1">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Gouvernement</a:t>
            </a:r>
          </a:p>
        </p:txBody>
      </p:sp>
      <p:sp>
        <p:nvSpPr>
          <p:cNvPr id="32" name="Freeform 31"/>
          <p:cNvSpPr/>
          <p:nvPr/>
        </p:nvSpPr>
        <p:spPr>
          <a:xfrm>
            <a:off x="5082817" y="7846826"/>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Universités</a:t>
            </a:r>
          </a:p>
        </p:txBody>
      </p:sp>
      <p:sp>
        <p:nvSpPr>
          <p:cNvPr id="34" name="Freeform 33"/>
          <p:cNvSpPr/>
          <p:nvPr/>
        </p:nvSpPr>
        <p:spPr>
          <a:xfrm>
            <a:off x="5082817" y="9569855"/>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3">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Consommateurs</a:t>
            </a:r>
          </a:p>
        </p:txBody>
      </p:sp>
      <p:sp>
        <p:nvSpPr>
          <p:cNvPr id="35" name="Freeform 34"/>
          <p:cNvSpPr/>
          <p:nvPr/>
        </p:nvSpPr>
        <p:spPr>
          <a:xfrm>
            <a:off x="17734312" y="787367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fr-FR" sz="3200" kern="1200" dirty="0">
                <a:solidFill>
                  <a:schemeClr val="tx2"/>
                </a:solidFill>
              </a:rPr>
              <a:t>Normes de l’ISO </a:t>
            </a:r>
          </a:p>
        </p:txBody>
      </p:sp>
      <p:sp>
        <p:nvSpPr>
          <p:cNvPr id="5" name="Title 4"/>
          <p:cNvSpPr>
            <a:spLocks noGrp="1"/>
          </p:cNvSpPr>
          <p:nvPr>
            <p:ph type="title"/>
          </p:nvPr>
        </p:nvSpPr>
        <p:spPr/>
        <p:txBody>
          <a:bodyPr/>
          <a:lstStyle/>
          <a:p>
            <a:r>
              <a:rPr lang="fr-FR" dirty="0">
                <a:solidFill>
                  <a:srgbClr val="0A55A3"/>
                </a:solidFill>
                <a:latin typeface="Arial" panose="020B0604020202020204" pitchFamily="34" charset="0"/>
                <a:cs typeface="Arial" panose="020B0604020202020204" pitchFamily="34" charset="0"/>
              </a:rPr>
              <a:t>Un réseau d’organismes nationaux de normalisation</a:t>
            </a:r>
            <a:endParaRPr lang="en-US" dirty="0">
              <a:solidFill>
                <a:srgbClr val="0A55A3"/>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417" y="2739718"/>
            <a:ext cx="3215304" cy="2959387"/>
          </a:xfrm>
          <a:prstGeom prst="rect">
            <a:avLst/>
          </a:prstGeom>
        </p:spPr>
      </p:pic>
    </p:spTree>
    <p:extLst>
      <p:ext uri="{BB962C8B-B14F-4D97-AF65-F5344CB8AC3E}">
        <p14:creationId xmlns:p14="http://schemas.microsoft.com/office/powerpoint/2010/main" val="62757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500"/>
                                        <p:tgtEl>
                                          <p:spTgt spid="5"/>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1499"/>
                                          </p:stCondLst>
                                        </p:cTn>
                                        <p:tgtEl>
                                          <p:spTgt spid="24"/>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999"/>
                                          </p:stCondLst>
                                        </p:cTn>
                                        <p:tgtEl>
                                          <p:spTgt spid="25"/>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grpId="0" nodeType="afterEffect">
                                  <p:stCondLst>
                                    <p:cond delay="0"/>
                                  </p:stCondLst>
                                  <p:childTnLst>
                                    <p:set>
                                      <p:cBhvr>
                                        <p:cTn id="22" dur="1" fill="hold">
                                          <p:stCondLst>
                                            <p:cond delay="999"/>
                                          </p:stCondLst>
                                        </p:cTn>
                                        <p:tgtEl>
                                          <p:spTgt spid="27"/>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999"/>
                                          </p:stCondLst>
                                        </p:cTn>
                                        <p:tgtEl>
                                          <p:spTgt spid="28"/>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grpId="0" nodeType="afterEffect">
                                  <p:stCondLst>
                                    <p:cond delay="0"/>
                                  </p:stCondLst>
                                  <p:childTnLst>
                                    <p:set>
                                      <p:cBhvr>
                                        <p:cTn id="28" dur="1" fill="hold">
                                          <p:stCondLst>
                                            <p:cond delay="999"/>
                                          </p:stCondLst>
                                        </p:cTn>
                                        <p:tgtEl>
                                          <p:spTgt spid="29"/>
                                        </p:tgtEl>
                                        <p:attrNameLst>
                                          <p:attrName>style.visibility</p:attrName>
                                        </p:attrNameLst>
                                      </p:cBhvr>
                                      <p:to>
                                        <p:strVal val="visible"/>
                                      </p:to>
                                    </p:set>
                                  </p:childTnLst>
                                </p:cTn>
                              </p:par>
                            </p:childTnLst>
                          </p:cTn>
                        </p:par>
                        <p:par>
                          <p:cTn id="29" fill="hold">
                            <p:stCondLst>
                              <p:cond delay="8500"/>
                            </p:stCondLst>
                            <p:childTnLst>
                              <p:par>
                                <p:cTn id="30" presetID="1" presetClass="entr" presetSubtype="0" fill="hold" grpId="0" nodeType="afterEffect">
                                  <p:stCondLst>
                                    <p:cond delay="0"/>
                                  </p:stCondLst>
                                  <p:childTnLst>
                                    <p:set>
                                      <p:cBhvr>
                                        <p:cTn id="31" dur="1" fill="hold">
                                          <p:stCondLst>
                                            <p:cond delay="999"/>
                                          </p:stCondLst>
                                        </p:cTn>
                                        <p:tgtEl>
                                          <p:spTgt spid="30"/>
                                        </p:tgtEl>
                                        <p:attrNameLst>
                                          <p:attrName>style.visibility</p:attrName>
                                        </p:attrNameLst>
                                      </p:cBhvr>
                                      <p:to>
                                        <p:strVal val="visible"/>
                                      </p:to>
                                    </p:set>
                                  </p:childTnLst>
                                </p:cTn>
                              </p:par>
                            </p:childTnLst>
                          </p:cTn>
                        </p:par>
                        <p:par>
                          <p:cTn id="32" fill="hold">
                            <p:stCondLst>
                              <p:cond delay="9500"/>
                            </p:stCondLst>
                            <p:childTnLst>
                              <p:par>
                                <p:cTn id="33" presetID="1" presetClass="entr" presetSubtype="0" fill="hold" grpId="0" nodeType="afterEffect">
                                  <p:stCondLst>
                                    <p:cond delay="0"/>
                                  </p:stCondLst>
                                  <p:childTnLst>
                                    <p:set>
                                      <p:cBhvr>
                                        <p:cTn id="34" dur="1" fill="hold">
                                          <p:stCondLst>
                                            <p:cond delay="999"/>
                                          </p:stCondLst>
                                        </p:cTn>
                                        <p:tgtEl>
                                          <p:spTgt spid="31"/>
                                        </p:tgtEl>
                                        <p:attrNameLst>
                                          <p:attrName>style.visibility</p:attrName>
                                        </p:attrNameLst>
                                      </p:cBhvr>
                                      <p:to>
                                        <p:strVal val="visible"/>
                                      </p:to>
                                    </p:set>
                                  </p:childTnLst>
                                </p:cTn>
                              </p:par>
                            </p:childTnLst>
                          </p:cTn>
                        </p:par>
                        <p:par>
                          <p:cTn id="35" fill="hold">
                            <p:stCondLst>
                              <p:cond delay="10500"/>
                            </p:stCondLst>
                            <p:childTnLst>
                              <p:par>
                                <p:cTn id="36" presetID="1" presetClass="entr" presetSubtype="0" fill="hold" grpId="0" nodeType="afterEffect">
                                  <p:stCondLst>
                                    <p:cond delay="0"/>
                                  </p:stCondLst>
                                  <p:childTnLst>
                                    <p:set>
                                      <p:cBhvr>
                                        <p:cTn id="37" dur="1" fill="hold">
                                          <p:stCondLst>
                                            <p:cond delay="999"/>
                                          </p:stCondLst>
                                        </p:cTn>
                                        <p:tgtEl>
                                          <p:spTgt spid="32"/>
                                        </p:tgtEl>
                                        <p:attrNameLst>
                                          <p:attrName>style.visibility</p:attrName>
                                        </p:attrNameLst>
                                      </p:cBhvr>
                                      <p:to>
                                        <p:strVal val="visible"/>
                                      </p:to>
                                    </p:set>
                                  </p:childTnLst>
                                </p:cTn>
                              </p:par>
                            </p:childTnLst>
                          </p:cTn>
                        </p:par>
                        <p:par>
                          <p:cTn id="38" fill="hold">
                            <p:stCondLst>
                              <p:cond delay="11500"/>
                            </p:stCondLst>
                            <p:childTnLst>
                              <p:par>
                                <p:cTn id="39" presetID="1" presetClass="entr" presetSubtype="0" fill="hold" grpId="0" nodeType="afterEffect">
                                  <p:stCondLst>
                                    <p:cond delay="0"/>
                                  </p:stCondLst>
                                  <p:childTnLst>
                                    <p:set>
                                      <p:cBhvr>
                                        <p:cTn id="40" dur="1" fill="hold">
                                          <p:stCondLst>
                                            <p:cond delay="999"/>
                                          </p:stCondLst>
                                        </p:cTn>
                                        <p:tgtEl>
                                          <p:spTgt spid="33"/>
                                        </p:tgtEl>
                                        <p:attrNameLst>
                                          <p:attrName>style.visibility</p:attrName>
                                        </p:attrNameLst>
                                      </p:cBhvr>
                                      <p:to>
                                        <p:strVal val="visible"/>
                                      </p:to>
                                    </p:set>
                                  </p:childTnLst>
                                </p:cTn>
                              </p:par>
                            </p:childTnLst>
                          </p:cTn>
                        </p:par>
                        <p:par>
                          <p:cTn id="41" fill="hold">
                            <p:stCondLst>
                              <p:cond delay="12500"/>
                            </p:stCondLst>
                            <p:childTnLst>
                              <p:par>
                                <p:cTn id="42" presetID="1" presetClass="entr" presetSubtype="0" fill="hold" grpId="0" nodeType="afterEffect">
                                  <p:stCondLst>
                                    <p:cond delay="0"/>
                                  </p:stCondLst>
                                  <p:childTnLst>
                                    <p:set>
                                      <p:cBhvr>
                                        <p:cTn id="43" dur="1" fill="hold">
                                          <p:stCondLst>
                                            <p:cond delay="999"/>
                                          </p:stCondLst>
                                        </p:cTn>
                                        <p:tgtEl>
                                          <p:spTgt spid="34"/>
                                        </p:tgtEl>
                                        <p:attrNameLst>
                                          <p:attrName>style.visibility</p:attrName>
                                        </p:attrNameLst>
                                      </p:cBhvr>
                                      <p:to>
                                        <p:strVal val="visible"/>
                                      </p:to>
                                    </p:set>
                                  </p:child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999"/>
                                          </p:stCondLst>
                                        </p:cTn>
                                        <p:tgtEl>
                                          <p:spTgt spid="40"/>
                                        </p:tgtEl>
                                        <p:attrNameLst>
                                          <p:attrName>style.visibility</p:attrName>
                                        </p:attrNameLst>
                                      </p:cBhvr>
                                      <p:to>
                                        <p:strVal val="visible"/>
                                      </p:to>
                                    </p:set>
                                  </p:childTnLst>
                                </p:cTn>
                              </p:par>
                            </p:childTnLst>
                          </p:cTn>
                        </p:par>
                        <p:par>
                          <p:cTn id="47" fill="hold">
                            <p:stCondLst>
                              <p:cond delay="1550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5500"/>
                            </p:stCondLst>
                            <p:childTnLst>
                              <p:par>
                                <p:cTn id="51" presetID="1"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animBg="1"/>
      <p:bldP spid="33" grpId="0" animBg="1"/>
      <p:bldP spid="22" grpId="0" animBg="1"/>
      <p:bldP spid="24" grpId="0" animBg="1"/>
      <p:bldP spid="26" grpId="0" animBg="1"/>
      <p:bldP spid="28" grpId="0" animBg="1"/>
      <p:bldP spid="30" grpId="0" animBg="1"/>
      <p:bldP spid="32" grpId="0" animBg="1"/>
      <p:bldP spid="34" grpId="0" animBg="1"/>
      <p:bldP spid="35"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4672" y="6858000"/>
            <a:ext cx="10062692" cy="1664208"/>
          </a:xfrm>
        </p:spPr>
        <p:txBody>
          <a:bodyPr>
            <a:normAutofit fontScale="90000"/>
          </a:bodyPr>
          <a:lstStyle/>
          <a:p>
            <a:pPr algn="l"/>
            <a:r>
              <a:rPr lang="fr-FR" dirty="0"/>
              <a:t>Le processus d’élaboration d’une norme ISO </a:t>
            </a:r>
            <a:br>
              <a:rPr lang="fr-FR" dirty="0"/>
            </a:br>
            <a:endParaRPr lang="fr-FR" dirty="0"/>
          </a:p>
        </p:txBody>
      </p:sp>
      <p:pic>
        <p:nvPicPr>
          <p:cNvPr id="4" name="Picture 2" descr="ISO - Livrables">
            <a:extLst>
              <a:ext uri="{FF2B5EF4-FFF2-40B4-BE49-F238E27FC236}">
                <a16:creationId xmlns:a16="http://schemas.microsoft.com/office/drawing/2014/main" id="{8BBD321B-2CE5-4234-9E00-F77952A23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6636" y="271848"/>
            <a:ext cx="8379537" cy="1170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5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266" y="5030470"/>
            <a:ext cx="9694202" cy="3229880"/>
          </a:xfrm>
        </p:spPr>
        <p:txBody>
          <a:bodyPr>
            <a:normAutofit fontScale="90000"/>
          </a:bodyPr>
          <a:lstStyle/>
          <a:p>
            <a:r>
              <a:rPr lang="fr-FR" dirty="0"/>
              <a:t>Comité de projet (PC) 305 de l’ISO</a:t>
            </a:r>
            <a:br>
              <a:rPr lang="fr-FR"/>
            </a:br>
            <a:r>
              <a:rPr lang="fr-FR" sz="4400" b="0" dirty="0"/>
              <a:t>L</a:t>
            </a:r>
            <a:r>
              <a:rPr lang="fr-FR" sz="4400" b="0"/>
              <a:t>e </a:t>
            </a:r>
            <a:r>
              <a:rPr lang="fr-FR" sz="4400" b="0" dirty="0"/>
              <a:t>PC  305 a </a:t>
            </a:r>
            <a:r>
              <a:rPr lang="fr-FR" sz="4400" b="0"/>
              <a:t>élaboré ce </a:t>
            </a:r>
            <a:r>
              <a:rPr lang="fr-FR" sz="4400" b="0" dirty="0"/>
              <a:t>qui deviendra la norme  ISO 30500</a:t>
            </a:r>
          </a:p>
        </p:txBody>
      </p:sp>
      <p:grpSp>
        <p:nvGrpSpPr>
          <p:cNvPr id="2" name="Group 1"/>
          <p:cNvGrpSpPr/>
          <p:nvPr/>
        </p:nvGrpSpPr>
        <p:grpSpPr>
          <a:xfrm>
            <a:off x="11013461" y="311563"/>
            <a:ext cx="13370539" cy="11299591"/>
            <a:chOff x="3084736" y="2483895"/>
            <a:chExt cx="19365636" cy="10577012"/>
          </a:xfrm>
        </p:grpSpPr>
        <p:cxnSp>
          <p:nvCxnSpPr>
            <p:cNvPr id="79" name="Straight Connector 78"/>
            <p:cNvCxnSpPr/>
            <p:nvPr/>
          </p:nvCxnSpPr>
          <p:spPr>
            <a:xfrm>
              <a:off x="12711490" y="3358104"/>
              <a:ext cx="0" cy="3054676"/>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7" name="Group 116"/>
            <p:cNvGrpSpPr/>
            <p:nvPr/>
          </p:nvGrpSpPr>
          <p:grpSpPr>
            <a:xfrm>
              <a:off x="3084736" y="2483895"/>
              <a:ext cx="9757198" cy="4190491"/>
              <a:chOff x="3084736" y="1596786"/>
              <a:chExt cx="9757198" cy="4190491"/>
            </a:xfrm>
          </p:grpSpPr>
          <p:cxnSp>
            <p:nvCxnSpPr>
              <p:cNvPr id="78" name="Straight Connector 77"/>
              <p:cNvCxnSpPr/>
              <p:nvPr/>
            </p:nvCxnSpPr>
            <p:spPr>
              <a:xfrm>
                <a:off x="12711488" y="1596786"/>
                <a:ext cx="2" cy="1686332"/>
              </a:xfrm>
              <a:prstGeom prst="line">
                <a:avLst/>
              </a:prstGeom>
              <a:noFill/>
              <a:ln w="31750" cap="rnd" cmpd="sng" algn="ctr">
                <a:solidFill>
                  <a:srgbClr val="7F7F7F">
                    <a:lumMod val="40000"/>
                    <a:lumOff val="60000"/>
                  </a:srgbClr>
                </a:solidFill>
                <a:prstDash val="sysDash"/>
                <a:round/>
                <a:headEnd type="oval" w="med" len="med"/>
                <a:tailEnd type="oval" w="med" len="med"/>
              </a:ln>
              <a:effectLst/>
            </p:spPr>
          </p:cxnSp>
          <p:cxnSp>
            <p:nvCxnSpPr>
              <p:cNvPr id="84" name="Straight Connector 83"/>
              <p:cNvCxnSpPr/>
              <p:nvPr/>
            </p:nvCxnSpPr>
            <p:spPr>
              <a:xfrm flipH="1">
                <a:off x="10675039" y="3340538"/>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a:off x="12574402" y="3206727"/>
                <a:ext cx="267532" cy="149359"/>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p:cNvGrpSpPr/>
              <p:nvPr/>
            </p:nvGrpSpPr>
            <p:grpSpPr>
              <a:xfrm>
                <a:off x="3084736" y="2291996"/>
                <a:ext cx="7590301" cy="3495281"/>
                <a:chOff x="2419350" y="3183655"/>
                <a:chExt cx="5367198" cy="2471565"/>
              </a:xfrm>
            </p:grpSpPr>
            <p:grpSp>
              <p:nvGrpSpPr>
                <p:cNvPr id="103" name="Group 102"/>
                <p:cNvGrpSpPr/>
                <p:nvPr/>
              </p:nvGrpSpPr>
              <p:grpSpPr>
                <a:xfrm>
                  <a:off x="2419350" y="3183655"/>
                  <a:ext cx="4024827" cy="2471565"/>
                  <a:chOff x="2457450" y="3202705"/>
                  <a:chExt cx="4024827" cy="2471565"/>
                </a:xfrm>
              </p:grpSpPr>
              <p:sp>
                <p:nvSpPr>
                  <p:cNvPr id="107" name="Rectangle 106"/>
                  <p:cNvSpPr/>
                  <p:nvPr/>
                </p:nvSpPr>
                <p:spPr>
                  <a:xfrm>
                    <a:off x="3697678" y="3202705"/>
                    <a:ext cx="2763387" cy="366689"/>
                  </a:xfrm>
                  <a:prstGeom prst="rect">
                    <a:avLst/>
                  </a:prstGeom>
                </p:spPr>
                <p:txBody>
                  <a:bodyPr wrap="none">
                    <a:spAutoFit/>
                  </a:bodyPr>
                  <a:lstStyle/>
                  <a:p>
                    <a:pPr lvl="0" algn="r"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25 janvier 2016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08" name="Rectangle 107"/>
                  <p:cNvSpPr/>
                  <p:nvPr/>
                </p:nvSpPr>
                <p:spPr>
                  <a:xfrm>
                    <a:off x="2457450" y="3657479"/>
                    <a:ext cx="4024827" cy="2016791"/>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Nouvelle proposition d’éléments de travail  (NWIP) distribuée aux organismes membres de l’ISO pour vote sur trois mois</a:t>
                    </a:r>
                  </a:p>
                </p:txBody>
              </p:sp>
            </p:grpSp>
            <p:grpSp>
              <p:nvGrpSpPr>
                <p:cNvPr id="104" name="Group 103"/>
                <p:cNvGrpSpPr/>
                <p:nvPr/>
              </p:nvGrpSpPr>
              <p:grpSpPr>
                <a:xfrm>
                  <a:off x="6507488" y="3568289"/>
                  <a:ext cx="1279060" cy="975916"/>
                  <a:chOff x="6507488" y="3568289"/>
                  <a:chExt cx="1279060" cy="975916"/>
                </a:xfrm>
              </p:grpSpPr>
              <p:sp>
                <p:nvSpPr>
                  <p:cNvPr id="105" name="Rounded Rectangle 104"/>
                  <p:cNvSpPr/>
                  <p:nvPr/>
                </p:nvSpPr>
                <p:spPr>
                  <a:xfrm>
                    <a:off x="6507488" y="3568289"/>
                    <a:ext cx="1279060" cy="713608"/>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6" name="Round Same Side Corner Rectangle 105"/>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18" name="Group 117"/>
            <p:cNvGrpSpPr/>
            <p:nvPr/>
          </p:nvGrpSpPr>
          <p:grpSpPr>
            <a:xfrm>
              <a:off x="12578892" y="5389615"/>
              <a:ext cx="9695395" cy="1898727"/>
              <a:chOff x="12578892" y="5389615"/>
              <a:chExt cx="9695395" cy="1898727"/>
            </a:xfrm>
          </p:grpSpPr>
          <p:cxnSp>
            <p:nvCxnSpPr>
              <p:cNvPr id="81" name="Straight Connector 80"/>
              <p:cNvCxnSpPr/>
              <p:nvPr/>
            </p:nvCxnSpPr>
            <p:spPr>
              <a:xfrm rot="10800000" flipH="1">
                <a:off x="12715980" y="6449065"/>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90" name="Group 89"/>
              <p:cNvGrpSpPr/>
              <p:nvPr/>
            </p:nvGrpSpPr>
            <p:grpSpPr>
              <a:xfrm>
                <a:off x="14769596" y="5389615"/>
                <a:ext cx="7504691" cy="1898727"/>
                <a:chOff x="10681863" y="5374012"/>
                <a:chExt cx="5306662" cy="1342614"/>
              </a:xfrm>
            </p:grpSpPr>
            <p:grpSp>
              <p:nvGrpSpPr>
                <p:cNvPr id="91" name="Group 90"/>
                <p:cNvGrpSpPr/>
                <p:nvPr/>
              </p:nvGrpSpPr>
              <p:grpSpPr>
                <a:xfrm flipH="1">
                  <a:off x="11960923" y="5374012"/>
                  <a:ext cx="4027602" cy="908476"/>
                  <a:chOff x="2581876" y="3207825"/>
                  <a:chExt cx="4024827" cy="908476"/>
                </a:xfrm>
              </p:grpSpPr>
              <p:sp>
                <p:nvSpPr>
                  <p:cNvPr id="95" name="Rectangle 94"/>
                  <p:cNvSpPr/>
                  <p:nvPr/>
                </p:nvSpPr>
                <p:spPr>
                  <a:xfrm>
                    <a:off x="4224464" y="3207825"/>
                    <a:ext cx="2257813" cy="366688"/>
                  </a:xfrm>
                  <a:prstGeom prst="rect">
                    <a:avLst/>
                  </a:prstGeom>
                </p:spPr>
                <p:txBody>
                  <a:bodyPr wrap="none">
                    <a:spAutoFit/>
                  </a:bodyPr>
                  <a:lstStyle/>
                  <a:p>
                    <a:pPr lvl="0" algn="l"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30 mai 2016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96" name="Rectangle 95"/>
                  <p:cNvSpPr/>
                  <p:nvPr/>
                </p:nvSpPr>
                <p:spPr>
                  <a:xfrm>
                    <a:off x="2581876" y="3729241"/>
                    <a:ext cx="4024827" cy="387060"/>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Création du PC 305 </a:t>
                    </a:r>
                  </a:p>
                </p:txBody>
              </p:sp>
            </p:grpSp>
            <p:grpSp>
              <p:nvGrpSpPr>
                <p:cNvPr id="92" name="Group 91"/>
                <p:cNvGrpSpPr/>
                <p:nvPr/>
              </p:nvGrpSpPr>
              <p:grpSpPr>
                <a:xfrm>
                  <a:off x="10681863" y="5740699"/>
                  <a:ext cx="1279061" cy="975927"/>
                  <a:chOff x="6671602" y="6144613"/>
                  <a:chExt cx="1279061" cy="975927"/>
                </a:xfrm>
              </p:grpSpPr>
              <p:sp>
                <p:nvSpPr>
                  <p:cNvPr id="94" name="Round Same Side Corner Rectangle 93"/>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3" name="Rounded Rectangle 92"/>
                  <p:cNvSpPr/>
                  <p:nvPr/>
                </p:nvSpPr>
                <p:spPr>
                  <a:xfrm>
                    <a:off x="6671603" y="6144613"/>
                    <a:ext cx="1279060" cy="713607"/>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grpSp>
          </p:grpSp>
          <p:sp>
            <p:nvSpPr>
              <p:cNvPr id="82" name="Oval 81"/>
              <p:cNvSpPr/>
              <p:nvPr/>
            </p:nvSpPr>
            <p:spPr>
              <a:xfrm rot="10800000">
                <a:off x="12578892" y="6364082"/>
                <a:ext cx="267532" cy="149359"/>
              </a:xfrm>
              <a:prstGeom prst="ellipse">
                <a:avLst/>
              </a:prstGeom>
              <a:solidFill>
                <a:srgbClr val="2893C1"/>
              </a:solidFill>
              <a:ln w="31750" cap="flat" cmpd="sng" algn="ctr">
                <a:solidFill>
                  <a:srgbClr val="2893C1">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0" name="Group 119"/>
            <p:cNvGrpSpPr/>
            <p:nvPr/>
          </p:nvGrpSpPr>
          <p:grpSpPr>
            <a:xfrm>
              <a:off x="12578892" y="9537425"/>
              <a:ext cx="9871480" cy="3523482"/>
              <a:chOff x="12578892" y="9537425"/>
              <a:chExt cx="9871480" cy="3523482"/>
            </a:xfrm>
          </p:grpSpPr>
          <p:cxnSp>
            <p:nvCxnSpPr>
              <p:cNvPr id="83" name="Straight Connector 82"/>
              <p:cNvCxnSpPr/>
              <p:nvPr/>
            </p:nvCxnSpPr>
            <p:spPr>
              <a:xfrm>
                <a:off x="12711488" y="9537425"/>
                <a:ext cx="0" cy="3523482"/>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109" name="Straight Connector 108"/>
              <p:cNvCxnSpPr/>
              <p:nvPr/>
            </p:nvCxnSpPr>
            <p:spPr>
              <a:xfrm rot="10800000" flipH="1">
                <a:off x="12715980" y="11809670"/>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10" name="Oval 109"/>
              <p:cNvSpPr/>
              <p:nvPr/>
            </p:nvSpPr>
            <p:spPr>
              <a:xfrm rot="10800000">
                <a:off x="12578892" y="11682593"/>
                <a:ext cx="267532" cy="149359"/>
              </a:xfrm>
              <a:prstGeom prst="ellipse">
                <a:avLst/>
              </a:prstGeom>
              <a:solidFill>
                <a:srgbClr val="A27DC2"/>
              </a:solidFill>
              <a:ln w="31750" cap="flat" cmpd="sng" algn="ctr">
                <a:solidFill>
                  <a:srgbClr val="7030A0"/>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1" name="Rectangle 110"/>
              <p:cNvSpPr/>
              <p:nvPr/>
            </p:nvSpPr>
            <p:spPr>
              <a:xfrm flipH="1">
                <a:off x="16784588" y="10513194"/>
                <a:ext cx="3907985" cy="518571"/>
              </a:xfrm>
              <a:prstGeom prst="rect">
                <a:avLst/>
              </a:prstGeom>
            </p:spPr>
            <p:txBody>
              <a:bodyPr wrap="none">
                <a:spAutoFit/>
              </a:bodyPr>
              <a:lstStyle/>
              <a:p>
                <a:pPr lvl="0" algn="l"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31 janvier 2017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12" name="Rectangle 111"/>
              <p:cNvSpPr/>
              <p:nvPr/>
            </p:nvSpPr>
            <p:spPr>
              <a:xfrm flipH="1">
                <a:off x="16754528" y="11097311"/>
                <a:ext cx="5695844" cy="1469284"/>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Première réunion du Groupe de travail (GT) </a:t>
                </a:r>
                <a:br>
                  <a:rPr lang="fr-FR" sz="3200" b="1" kern="1200" spc="0" dirty="0">
                    <a:solidFill>
                      <a:srgbClr val="7F7F7F"/>
                    </a:solidFill>
                    <a:latin typeface="Calibri Light" panose="020F0302020204030204"/>
                    <a:ea typeface="+mn-ea"/>
                    <a:cs typeface="Segoe UI Light" panose="020B0502040204020203" pitchFamily="34" charset="0"/>
                  </a:rPr>
                </a:br>
                <a:r>
                  <a:rPr lang="fr-FR" sz="3200" b="1" kern="1200" spc="0" dirty="0">
                    <a:solidFill>
                      <a:srgbClr val="7F7F7F"/>
                    </a:solidFill>
                    <a:latin typeface="Calibri Light" panose="020F0302020204030204"/>
                    <a:ea typeface="+mn-ea"/>
                    <a:cs typeface="Segoe UI Light" panose="020B0502040204020203" pitchFamily="34" charset="0"/>
                  </a:rPr>
                  <a:t>Dakar, Sénégal</a:t>
                </a:r>
              </a:p>
            </p:txBody>
          </p:sp>
          <p:sp>
            <p:nvSpPr>
              <p:cNvPr id="113" name="Rounded Rectangle 112"/>
              <p:cNvSpPr/>
              <p:nvPr/>
            </p:nvSpPr>
            <p:spPr>
              <a:xfrm>
                <a:off x="14769599" y="11268793"/>
                <a:ext cx="1808845" cy="1009185"/>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grpSp>
        <p:grpSp>
          <p:nvGrpSpPr>
            <p:cNvPr id="119" name="Group 118"/>
            <p:cNvGrpSpPr/>
            <p:nvPr/>
          </p:nvGrpSpPr>
          <p:grpSpPr>
            <a:xfrm>
              <a:off x="3084737" y="6610295"/>
              <a:ext cx="9757196" cy="3685057"/>
              <a:chOff x="3084737" y="6746771"/>
              <a:chExt cx="9757196" cy="3685057"/>
            </a:xfrm>
          </p:grpSpPr>
          <p:cxnSp>
            <p:nvCxnSpPr>
              <p:cNvPr id="80" name="Straight Connector 79"/>
              <p:cNvCxnSpPr/>
              <p:nvPr/>
            </p:nvCxnSpPr>
            <p:spPr>
              <a:xfrm>
                <a:off x="12711488" y="6746771"/>
                <a:ext cx="2" cy="2790654"/>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86" name="Straight Connector 85"/>
              <p:cNvCxnSpPr/>
              <p:nvPr/>
            </p:nvCxnSpPr>
            <p:spPr>
              <a:xfrm flipH="1">
                <a:off x="10675037" y="9559633"/>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574401" y="9425823"/>
                <a:ext cx="267532" cy="149359"/>
              </a:xfrm>
              <a:prstGeom prst="ellipse">
                <a:avLst/>
              </a:prstGeom>
              <a:solidFill>
                <a:srgbClr val="F8AB29"/>
              </a:solidFill>
              <a:ln w="31750" cap="flat" cmpd="sng" algn="ctr">
                <a:solidFill>
                  <a:srgbClr val="F8AB29">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9" name="Group 88"/>
              <p:cNvGrpSpPr/>
              <p:nvPr/>
            </p:nvGrpSpPr>
            <p:grpSpPr>
              <a:xfrm>
                <a:off x="3084737" y="8497674"/>
                <a:ext cx="7617393" cy="1934154"/>
                <a:chOff x="2419352" y="7571760"/>
                <a:chExt cx="5386356" cy="1367665"/>
              </a:xfrm>
            </p:grpSpPr>
            <p:grpSp>
              <p:nvGrpSpPr>
                <p:cNvPr id="97" name="Group 96"/>
                <p:cNvGrpSpPr/>
                <p:nvPr/>
              </p:nvGrpSpPr>
              <p:grpSpPr>
                <a:xfrm>
                  <a:off x="2419352" y="7571760"/>
                  <a:ext cx="5254926" cy="1167781"/>
                  <a:chOff x="2516763" y="3202705"/>
                  <a:chExt cx="5254926" cy="1167781"/>
                </a:xfrm>
              </p:grpSpPr>
              <p:sp>
                <p:nvSpPr>
                  <p:cNvPr id="101" name="Rectangle 100"/>
                  <p:cNvSpPr/>
                  <p:nvPr/>
                </p:nvSpPr>
                <p:spPr>
                  <a:xfrm>
                    <a:off x="3610670" y="3202705"/>
                    <a:ext cx="2850397" cy="366689"/>
                  </a:xfrm>
                  <a:prstGeom prst="rect">
                    <a:avLst/>
                  </a:prstGeom>
                </p:spPr>
                <p:txBody>
                  <a:bodyPr wrap="none">
                    <a:spAutoFit/>
                  </a:bodyPr>
                  <a:lstStyle/>
                  <a:p>
                    <a:pPr lvl="0" algn="r"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24 octobre 2016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02" name="Rectangle 101"/>
                  <p:cNvSpPr/>
                  <p:nvPr/>
                </p:nvSpPr>
                <p:spPr>
                  <a:xfrm>
                    <a:off x="2516763" y="3657481"/>
                    <a:ext cx="5254926" cy="713005"/>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1</a:t>
                    </a:r>
                    <a:r>
                      <a:rPr lang="fr-FR" sz="3200" b="1" kern="1200" spc="0" baseline="30000" dirty="0">
                        <a:solidFill>
                          <a:srgbClr val="7F7F7F"/>
                        </a:solidFill>
                        <a:latin typeface="Calibri Light" panose="020F0302020204030204"/>
                        <a:ea typeface="+mn-ea"/>
                        <a:cs typeface="Segoe UI Light" panose="020B0502040204020203" pitchFamily="34" charset="0"/>
                      </a:rPr>
                      <a:t>e</a:t>
                    </a:r>
                    <a:r>
                      <a:rPr lang="fr-FR" sz="3200" b="1" kern="1200" spc="0" dirty="0">
                        <a:solidFill>
                          <a:srgbClr val="7F7F7F"/>
                        </a:solidFill>
                        <a:latin typeface="Calibri Light" panose="020F0302020204030204"/>
                        <a:ea typeface="+mn-ea"/>
                        <a:cs typeface="Segoe UI Light" panose="020B0502040204020203" pitchFamily="34" charset="0"/>
                      </a:rPr>
                      <a:t> réunion du PC 305, </a:t>
                    </a:r>
                    <a:br>
                      <a:rPr lang="fr-FR" sz="3200" b="1" kern="1200" spc="0" dirty="0">
                        <a:solidFill>
                          <a:srgbClr val="7F7F7F"/>
                        </a:solidFill>
                        <a:latin typeface="Calibri Light" panose="020F0302020204030204"/>
                        <a:ea typeface="+mn-ea"/>
                        <a:cs typeface="Segoe UI Light" panose="020B0502040204020203" pitchFamily="34" charset="0"/>
                      </a:rPr>
                    </a:br>
                    <a:r>
                      <a:rPr lang="fr-FR" sz="3200" b="1" kern="1200" spc="0" dirty="0">
                        <a:solidFill>
                          <a:srgbClr val="7F7F7F"/>
                        </a:solidFill>
                        <a:latin typeface="Calibri Light" panose="020F0302020204030204"/>
                        <a:ea typeface="+mn-ea"/>
                        <a:cs typeface="Segoe UI Light" panose="020B0502040204020203" pitchFamily="34" charset="0"/>
                      </a:rPr>
                      <a:t>Washington, DC, USA</a:t>
                    </a:r>
                  </a:p>
                </p:txBody>
              </p:sp>
            </p:grpSp>
            <p:grpSp>
              <p:nvGrpSpPr>
                <p:cNvPr id="98" name="Group 97"/>
                <p:cNvGrpSpPr/>
                <p:nvPr/>
              </p:nvGrpSpPr>
              <p:grpSpPr>
                <a:xfrm>
                  <a:off x="6526647" y="7963499"/>
                  <a:ext cx="1279061" cy="975926"/>
                  <a:chOff x="6671602" y="6144614"/>
                  <a:chExt cx="1279061" cy="975926"/>
                </a:xfrm>
              </p:grpSpPr>
              <p:sp>
                <p:nvSpPr>
                  <p:cNvPr id="99" name="Rounded Rectangle 98"/>
                  <p:cNvSpPr/>
                  <p:nvPr/>
                </p:nvSpPr>
                <p:spPr>
                  <a:xfrm>
                    <a:off x="6671603" y="6144614"/>
                    <a:ext cx="1279060" cy="713606"/>
                  </a:xfrm>
                  <a:prstGeom prst="roundRect">
                    <a:avLst>
                      <a:gd name="adj" fmla="val 4936"/>
                    </a:avLst>
                  </a:prstGeom>
                  <a:solidFill>
                    <a:srgbClr val="F8AB29"/>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0" name="Round Same Side Corner Rectangle 9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spTree>
    <p:extLst>
      <p:ext uri="{BB962C8B-B14F-4D97-AF65-F5344CB8AC3E}">
        <p14:creationId xmlns:p14="http://schemas.microsoft.com/office/powerpoint/2010/main" val="28720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18818" y="-371373"/>
            <a:ext cx="13365184" cy="12571386"/>
            <a:chOff x="1688188" y="-356383"/>
            <a:chExt cx="22305899" cy="11162767"/>
          </a:xfrm>
        </p:grpSpPr>
        <p:cxnSp>
          <p:nvCxnSpPr>
            <p:cNvPr id="70" name="Straight Connector 69"/>
            <p:cNvCxnSpPr/>
            <p:nvPr/>
          </p:nvCxnSpPr>
          <p:spPr>
            <a:xfrm>
              <a:off x="12734296" y="-356383"/>
              <a:ext cx="64295" cy="10429391"/>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 name="Group 10"/>
            <p:cNvGrpSpPr/>
            <p:nvPr/>
          </p:nvGrpSpPr>
          <p:grpSpPr>
            <a:xfrm>
              <a:off x="1831101" y="2594497"/>
              <a:ext cx="11119602" cy="1794021"/>
              <a:chOff x="1476676" y="1909274"/>
              <a:chExt cx="11119602" cy="1794021"/>
            </a:xfrm>
          </p:grpSpPr>
          <p:cxnSp>
            <p:nvCxnSpPr>
              <p:cNvPr id="86" name="Straight Connector 85"/>
              <p:cNvCxnSpPr/>
              <p:nvPr/>
            </p:nvCxnSpPr>
            <p:spPr>
              <a:xfrm flipH="1">
                <a:off x="10551221" y="288692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304279" y="2762156"/>
                <a:ext cx="291999" cy="177476"/>
              </a:xfrm>
              <a:prstGeom prst="ellipse">
                <a:avLst/>
              </a:prstGeom>
              <a:solidFill>
                <a:srgbClr val="95D1D2"/>
              </a:solidFill>
              <a:ln w="31750" cap="flat" cmpd="sng" algn="ctr">
                <a:solidFill>
                  <a:srgbClr val="95D1D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0" name="Group 89"/>
              <p:cNvGrpSpPr/>
              <p:nvPr/>
            </p:nvGrpSpPr>
            <p:grpSpPr>
              <a:xfrm>
                <a:off x="1476676" y="1909274"/>
                <a:ext cx="9340201" cy="1794021"/>
                <a:chOff x="809981" y="3183655"/>
                <a:chExt cx="7180807" cy="1360550"/>
              </a:xfrm>
            </p:grpSpPr>
            <p:grpSp>
              <p:nvGrpSpPr>
                <p:cNvPr id="114" name="Group 113"/>
                <p:cNvGrpSpPr/>
                <p:nvPr/>
              </p:nvGrpSpPr>
              <p:grpSpPr>
                <a:xfrm>
                  <a:off x="809981" y="3183655"/>
                  <a:ext cx="5746697" cy="1146046"/>
                  <a:chOff x="848081" y="3202705"/>
                  <a:chExt cx="5746697" cy="1146046"/>
                </a:xfrm>
              </p:grpSpPr>
              <p:sp>
                <p:nvSpPr>
                  <p:cNvPr id="118" name="Rectangle 117"/>
                  <p:cNvSpPr/>
                  <p:nvPr/>
                </p:nvSpPr>
                <p:spPr>
                  <a:xfrm>
                    <a:off x="1806072" y="3202705"/>
                    <a:ext cx="4654994" cy="373065"/>
                  </a:xfrm>
                  <a:prstGeom prst="rect">
                    <a:avLst/>
                  </a:prstGeom>
                </p:spPr>
                <p:txBody>
                  <a:bodyPr wrap="none">
                    <a:spAutoFit/>
                  </a:bodyPr>
                  <a:lstStyle/>
                  <a:p>
                    <a:pPr lvl="0" algn="r"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25-27 septembre 2017</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19" name="Rectangle 118"/>
                  <p:cNvSpPr/>
                  <p:nvPr/>
                </p:nvSpPr>
                <p:spPr>
                  <a:xfrm>
                    <a:off x="848081" y="3623348"/>
                    <a:ext cx="5746697" cy="725403"/>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3</a:t>
                    </a:r>
                    <a:r>
                      <a:rPr lang="fr-FR" sz="3200" b="1" kern="1200" spc="0" baseline="30000" dirty="0">
                        <a:solidFill>
                          <a:srgbClr val="7F7F7F"/>
                        </a:solidFill>
                        <a:latin typeface="Calibri Light" panose="020F0302020204030204"/>
                        <a:ea typeface="+mn-ea"/>
                        <a:cs typeface="Segoe UI Light" panose="020B0502040204020203" pitchFamily="34" charset="0"/>
                      </a:rPr>
                      <a:t>e</a:t>
                    </a:r>
                    <a:r>
                      <a:rPr lang="fr-FR" sz="3200" b="1" kern="1200" spc="0" dirty="0">
                        <a:solidFill>
                          <a:srgbClr val="7F7F7F"/>
                        </a:solidFill>
                        <a:latin typeface="Calibri Light" panose="020F0302020204030204"/>
                        <a:ea typeface="+mn-ea"/>
                        <a:cs typeface="Segoe UI Light" panose="020B0502040204020203" pitchFamily="34" charset="0"/>
                      </a:rPr>
                      <a:t> réunion du GT 1, </a:t>
                    </a:r>
                    <a:br>
                      <a:rPr lang="fr-FR" sz="3200" b="1" kern="1200" spc="0" dirty="0">
                        <a:solidFill>
                          <a:srgbClr val="7F7F7F"/>
                        </a:solidFill>
                        <a:latin typeface="Calibri Light" panose="020F0302020204030204"/>
                        <a:ea typeface="+mn-ea"/>
                        <a:cs typeface="Segoe UI Light" panose="020B0502040204020203" pitchFamily="34" charset="0"/>
                      </a:rPr>
                    </a:br>
                    <a:r>
                      <a:rPr lang="fr-FR" sz="3200" b="1" kern="1200" spc="0" dirty="0">
                        <a:solidFill>
                          <a:srgbClr val="7F7F7F"/>
                        </a:solidFill>
                        <a:latin typeface="Calibri Light" panose="020F0302020204030204"/>
                        <a:ea typeface="+mn-ea"/>
                        <a:cs typeface="Segoe UI Light" panose="020B0502040204020203" pitchFamily="34" charset="0"/>
                      </a:rPr>
                      <a:t>Berlin, Allemagne</a:t>
                    </a:r>
                  </a:p>
                </p:txBody>
              </p:sp>
            </p:grpSp>
            <p:grpSp>
              <p:nvGrpSpPr>
                <p:cNvPr id="115" name="Group 114"/>
                <p:cNvGrpSpPr/>
                <p:nvPr/>
              </p:nvGrpSpPr>
              <p:grpSpPr>
                <a:xfrm>
                  <a:off x="6303251" y="3611702"/>
                  <a:ext cx="1687537" cy="932503"/>
                  <a:chOff x="6303251" y="3611702"/>
                  <a:chExt cx="1687537" cy="932503"/>
                </a:xfrm>
              </p:grpSpPr>
              <p:sp>
                <p:nvSpPr>
                  <p:cNvPr id="116" name="Rounded Rectangle 115"/>
                  <p:cNvSpPr/>
                  <p:nvPr/>
                </p:nvSpPr>
                <p:spPr>
                  <a:xfrm>
                    <a:off x="6303251" y="3611702"/>
                    <a:ext cx="1687537" cy="626761"/>
                  </a:xfrm>
                  <a:prstGeom prst="roundRect">
                    <a:avLst>
                      <a:gd name="adj" fmla="val 4936"/>
                    </a:avLst>
                  </a:prstGeom>
                  <a:solidFill>
                    <a:srgbClr val="95D1D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17" name="Round Same Side Corner Rectangle 116"/>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7" name="Group 6"/>
            <p:cNvGrpSpPr/>
            <p:nvPr/>
          </p:nvGrpSpPr>
          <p:grpSpPr>
            <a:xfrm>
              <a:off x="1760317" y="5722625"/>
              <a:ext cx="11186842" cy="1803403"/>
              <a:chOff x="1409374" y="5059540"/>
              <a:chExt cx="11186842" cy="1803403"/>
            </a:xfrm>
          </p:grpSpPr>
          <p:cxnSp>
            <p:nvCxnSpPr>
              <p:cNvPr id="88" name="Straight Connector 87"/>
              <p:cNvCxnSpPr/>
              <p:nvPr/>
            </p:nvCxnSpPr>
            <p:spPr>
              <a:xfrm flipH="1">
                <a:off x="10551159" y="604970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9" name="Oval 88"/>
              <p:cNvSpPr/>
              <p:nvPr/>
            </p:nvSpPr>
            <p:spPr>
              <a:xfrm>
                <a:off x="12304217" y="5924945"/>
                <a:ext cx="291999" cy="177476"/>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1" name="Group 90"/>
              <p:cNvGrpSpPr/>
              <p:nvPr/>
            </p:nvGrpSpPr>
            <p:grpSpPr>
              <a:xfrm>
                <a:off x="1409374" y="5059540"/>
                <a:ext cx="9432363" cy="1803403"/>
                <a:chOff x="758286" y="7571760"/>
                <a:chExt cx="7251660" cy="1367665"/>
              </a:xfrm>
            </p:grpSpPr>
            <p:grpSp>
              <p:nvGrpSpPr>
                <p:cNvPr id="108" name="Group 107"/>
                <p:cNvGrpSpPr/>
                <p:nvPr/>
              </p:nvGrpSpPr>
              <p:grpSpPr>
                <a:xfrm>
                  <a:off x="758286" y="7571760"/>
                  <a:ext cx="5843059" cy="1180124"/>
                  <a:chOff x="855697" y="3202705"/>
                  <a:chExt cx="5843059" cy="1180124"/>
                </a:xfrm>
              </p:grpSpPr>
              <p:sp>
                <p:nvSpPr>
                  <p:cNvPr id="112" name="Rectangle 111"/>
                  <p:cNvSpPr/>
                  <p:nvPr/>
                </p:nvSpPr>
                <p:spPr>
                  <a:xfrm>
                    <a:off x="2972290" y="3202705"/>
                    <a:ext cx="3488776" cy="373064"/>
                  </a:xfrm>
                  <a:prstGeom prst="rect">
                    <a:avLst/>
                  </a:prstGeom>
                </p:spPr>
                <p:txBody>
                  <a:bodyPr wrap="none">
                    <a:spAutoFit/>
                  </a:bodyPr>
                  <a:lstStyle/>
                  <a:p>
                    <a:pPr lvl="0" algn="r"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21-25 mai 2018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13" name="Rectangle 112"/>
                  <p:cNvSpPr/>
                  <p:nvPr/>
                </p:nvSpPr>
                <p:spPr>
                  <a:xfrm>
                    <a:off x="855697" y="3657426"/>
                    <a:ext cx="5843059" cy="725403"/>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3</a:t>
                    </a:r>
                    <a:r>
                      <a:rPr lang="fr-FR" sz="3200" b="1" kern="1200" spc="0" baseline="30000" dirty="0">
                        <a:solidFill>
                          <a:srgbClr val="7F7F7F"/>
                        </a:solidFill>
                        <a:latin typeface="Calibri Light" panose="020F0302020204030204"/>
                        <a:ea typeface="+mn-ea"/>
                        <a:cs typeface="Segoe UI Light" panose="020B0502040204020203" pitchFamily="34" charset="0"/>
                      </a:rPr>
                      <a:t>e</a:t>
                    </a:r>
                    <a:r>
                      <a:rPr lang="fr-FR" sz="3200" b="1" kern="1200" spc="0" dirty="0">
                        <a:solidFill>
                          <a:srgbClr val="7F7F7F"/>
                        </a:solidFill>
                        <a:latin typeface="Calibri Light" panose="020F0302020204030204"/>
                        <a:ea typeface="+mn-ea"/>
                        <a:cs typeface="Segoe UI Light" panose="020B0502040204020203" pitchFamily="34" charset="0"/>
                      </a:rPr>
                      <a:t> PC 305 et  </a:t>
                    </a:r>
                    <a:br>
                      <a:rPr lang="fr-FR" sz="3200" b="1" kern="1200" spc="0" dirty="0">
                        <a:solidFill>
                          <a:srgbClr val="7F7F7F"/>
                        </a:solidFill>
                        <a:latin typeface="Calibri Light" panose="020F0302020204030204"/>
                        <a:ea typeface="+mn-ea"/>
                        <a:cs typeface="Segoe UI Light" panose="020B0502040204020203" pitchFamily="34" charset="0"/>
                      </a:rPr>
                    </a:br>
                    <a:r>
                      <a:rPr lang="fr-FR" sz="3200" b="1" kern="1200" spc="0" dirty="0">
                        <a:solidFill>
                          <a:srgbClr val="7F7F7F"/>
                        </a:solidFill>
                        <a:latin typeface="Calibri Light" panose="020F0302020204030204"/>
                        <a:ea typeface="+mn-ea"/>
                        <a:cs typeface="Segoe UI Light" panose="020B0502040204020203" pitchFamily="34" charset="0"/>
                      </a:rPr>
                      <a:t>4</a:t>
                    </a:r>
                    <a:r>
                      <a:rPr lang="fr-FR" sz="3200" b="1" kern="1200" spc="0" baseline="30000" dirty="0">
                        <a:solidFill>
                          <a:srgbClr val="7F7F7F"/>
                        </a:solidFill>
                        <a:latin typeface="Calibri Light" panose="020F0302020204030204"/>
                        <a:ea typeface="+mn-ea"/>
                        <a:cs typeface="Segoe UI Light" panose="020B0502040204020203" pitchFamily="34" charset="0"/>
                      </a:rPr>
                      <a:t>e</a:t>
                    </a:r>
                    <a:r>
                      <a:rPr lang="fr-FR" sz="3200" b="1" kern="1200" spc="0" dirty="0">
                        <a:solidFill>
                          <a:srgbClr val="7F7F7F"/>
                        </a:solidFill>
                        <a:latin typeface="Calibri Light" panose="020F0302020204030204"/>
                        <a:ea typeface="+mn-ea"/>
                        <a:cs typeface="Segoe UI Light" panose="020B0502040204020203" pitchFamily="34" charset="0"/>
                      </a:rPr>
                      <a:t>  réunion du GT 1, Népal</a:t>
                    </a:r>
                  </a:p>
                </p:txBody>
              </p:sp>
            </p:grpSp>
            <p:grpSp>
              <p:nvGrpSpPr>
                <p:cNvPr id="109" name="Group 108"/>
                <p:cNvGrpSpPr/>
                <p:nvPr/>
              </p:nvGrpSpPr>
              <p:grpSpPr>
                <a:xfrm>
                  <a:off x="6322410" y="8006922"/>
                  <a:ext cx="1687536" cy="932503"/>
                  <a:chOff x="6467365" y="6188037"/>
                  <a:chExt cx="1687536" cy="932503"/>
                </a:xfrm>
              </p:grpSpPr>
              <p:sp>
                <p:nvSpPr>
                  <p:cNvPr id="111" name="Round Same Side Corner Rectangle 110"/>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0" name="Rounded Rectangle 109"/>
                  <p:cNvSpPr/>
                  <p:nvPr/>
                </p:nvSpPr>
                <p:spPr>
                  <a:xfrm>
                    <a:off x="6467365" y="6188037"/>
                    <a:ext cx="1687536" cy="626760"/>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grpSp>
          </p:grpSp>
        </p:grpSp>
        <p:grpSp>
          <p:nvGrpSpPr>
            <p:cNvPr id="8" name="Group 7"/>
            <p:cNvGrpSpPr/>
            <p:nvPr/>
          </p:nvGrpSpPr>
          <p:grpSpPr>
            <a:xfrm>
              <a:off x="12671226" y="4145364"/>
              <a:ext cx="11322859" cy="2867974"/>
              <a:chOff x="14062965" y="3427820"/>
              <a:chExt cx="11322859" cy="2867974"/>
            </a:xfrm>
          </p:grpSpPr>
          <p:cxnSp>
            <p:nvCxnSpPr>
              <p:cNvPr id="84" name="Straight Connector 83"/>
              <p:cNvCxnSpPr/>
              <p:nvPr/>
            </p:nvCxnSpPr>
            <p:spPr>
              <a:xfrm rot="10800000" flipH="1">
                <a:off x="14182943" y="442239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rot="10800000">
                <a:off x="14062965" y="4303912"/>
                <a:ext cx="291999" cy="177476"/>
              </a:xfrm>
              <a:prstGeom prst="ellipse">
                <a:avLst/>
              </a:prstGeom>
              <a:solidFill>
                <a:srgbClr val="2893C1"/>
              </a:solidFill>
              <a:ln w="31750" cap="flat" cmpd="sng" algn="ctr">
                <a:solidFill>
                  <a:srgbClr val="97D2FF"/>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2" name="Group 91"/>
              <p:cNvGrpSpPr/>
              <p:nvPr/>
            </p:nvGrpSpPr>
            <p:grpSpPr>
              <a:xfrm>
                <a:off x="15806112" y="3427820"/>
                <a:ext cx="9579712" cy="2867974"/>
                <a:chOff x="10477626" y="5368892"/>
                <a:chExt cx="7364943" cy="2175014"/>
              </a:xfrm>
            </p:grpSpPr>
            <p:grpSp>
              <p:nvGrpSpPr>
                <p:cNvPr id="102" name="Group 101"/>
                <p:cNvGrpSpPr/>
                <p:nvPr/>
              </p:nvGrpSpPr>
              <p:grpSpPr>
                <a:xfrm flipH="1">
                  <a:off x="12085432" y="5368892"/>
                  <a:ext cx="5757137" cy="2175014"/>
                  <a:chOff x="729110" y="3202705"/>
                  <a:chExt cx="5753169" cy="2175014"/>
                </a:xfrm>
              </p:grpSpPr>
              <p:sp>
                <p:nvSpPr>
                  <p:cNvPr id="106" name="Rectangle 105"/>
                  <p:cNvSpPr/>
                  <p:nvPr/>
                </p:nvSpPr>
                <p:spPr>
                  <a:xfrm>
                    <a:off x="2399152" y="3202705"/>
                    <a:ext cx="4061885" cy="373064"/>
                  </a:xfrm>
                  <a:prstGeom prst="rect">
                    <a:avLst/>
                  </a:prstGeom>
                </p:spPr>
                <p:txBody>
                  <a:bodyPr wrap="none">
                    <a:spAutoFit/>
                  </a:bodyPr>
                  <a:lstStyle/>
                  <a:p>
                    <a:pPr lvl="0" algn="l"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14 novembre 2017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07" name="Rectangle 106"/>
                  <p:cNvSpPr/>
                  <p:nvPr/>
                </p:nvSpPr>
                <p:spPr>
                  <a:xfrm>
                    <a:off x="729110" y="3657479"/>
                    <a:ext cx="5753169" cy="1720240"/>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Projet de Norme  internationale (DIS) 30500 soumis à l’ISO pour  commentaires et vote par les organismes membres </a:t>
                    </a:r>
                  </a:p>
                </p:txBody>
              </p:sp>
            </p:grpSp>
            <p:grpSp>
              <p:nvGrpSpPr>
                <p:cNvPr id="103" name="Group 102"/>
                <p:cNvGrpSpPr/>
                <p:nvPr/>
              </p:nvGrpSpPr>
              <p:grpSpPr>
                <a:xfrm>
                  <a:off x="10477626" y="5784123"/>
                  <a:ext cx="1687536" cy="932503"/>
                  <a:chOff x="6467365" y="6188037"/>
                  <a:chExt cx="1687536" cy="932503"/>
                </a:xfrm>
              </p:grpSpPr>
              <p:sp>
                <p:nvSpPr>
                  <p:cNvPr id="104" name="Rounded Rectangle 103"/>
                  <p:cNvSpPr/>
                  <p:nvPr/>
                </p:nvSpPr>
                <p:spPr>
                  <a:xfrm>
                    <a:off x="6467365" y="6188037"/>
                    <a:ext cx="1687536" cy="626760"/>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05" name="Round Same Side Corner Rectangle 104"/>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2" name="Group 11"/>
            <p:cNvGrpSpPr/>
            <p:nvPr/>
          </p:nvGrpSpPr>
          <p:grpSpPr>
            <a:xfrm>
              <a:off x="12655158" y="876463"/>
              <a:ext cx="11103477" cy="1993446"/>
              <a:chOff x="12315357" y="308292"/>
              <a:chExt cx="11103477" cy="1993446"/>
            </a:xfrm>
          </p:grpSpPr>
          <p:cxnSp>
            <p:nvCxnSpPr>
              <p:cNvPr id="93" name="Straight Connector 92"/>
              <p:cNvCxnSpPr/>
              <p:nvPr/>
            </p:nvCxnSpPr>
            <p:spPr>
              <a:xfrm rot="10800000" flipH="1">
                <a:off x="12435335" y="1302871"/>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94" name="Oval 93"/>
              <p:cNvSpPr/>
              <p:nvPr/>
            </p:nvSpPr>
            <p:spPr>
              <a:xfrm rot="10800000">
                <a:off x="12315357" y="1184385"/>
                <a:ext cx="291999" cy="177476"/>
              </a:xfrm>
              <a:prstGeom prst="ellipse">
                <a:avLst/>
              </a:prstGeom>
              <a:solidFill>
                <a:srgbClr val="D64D3A"/>
              </a:solidFill>
              <a:ln w="31750" cap="flat" cmpd="sng" algn="ctr">
                <a:solidFill>
                  <a:srgbClr val="D64D3A">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5" name="Group 94"/>
              <p:cNvGrpSpPr/>
              <p:nvPr/>
            </p:nvGrpSpPr>
            <p:grpSpPr>
              <a:xfrm>
                <a:off x="14058504" y="308292"/>
                <a:ext cx="9360330" cy="1993446"/>
                <a:chOff x="10477626" y="1107087"/>
                <a:chExt cx="7196280" cy="1511789"/>
              </a:xfrm>
            </p:grpSpPr>
            <p:grpSp>
              <p:nvGrpSpPr>
                <p:cNvPr id="96" name="Group 95"/>
                <p:cNvGrpSpPr/>
                <p:nvPr/>
              </p:nvGrpSpPr>
              <p:grpSpPr>
                <a:xfrm flipH="1">
                  <a:off x="12085433" y="1107087"/>
                  <a:ext cx="5588473" cy="1511789"/>
                  <a:chOff x="897657" y="3202705"/>
                  <a:chExt cx="5584623" cy="1511789"/>
                </a:xfrm>
              </p:grpSpPr>
              <p:sp>
                <p:nvSpPr>
                  <p:cNvPr id="100" name="Rectangle 99"/>
                  <p:cNvSpPr/>
                  <p:nvPr/>
                </p:nvSpPr>
                <p:spPr>
                  <a:xfrm>
                    <a:off x="3605673" y="3202705"/>
                    <a:ext cx="2855365" cy="373064"/>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 </a:t>
                    </a: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19 juin 2017</a:t>
                    </a:r>
                  </a:p>
                </p:txBody>
              </p:sp>
              <p:sp>
                <p:nvSpPr>
                  <p:cNvPr id="101" name="Rectangle 100"/>
                  <p:cNvSpPr/>
                  <p:nvPr/>
                </p:nvSpPr>
                <p:spPr>
                  <a:xfrm>
                    <a:off x="897657" y="3657479"/>
                    <a:ext cx="5584623" cy="1057015"/>
                  </a:xfrm>
                  <a:prstGeom prst="rect">
                    <a:avLst/>
                  </a:prstGeom>
                </p:spPr>
                <p:txBody>
                  <a:bodyPr wrap="square">
                    <a:spAutoFit/>
                  </a:bodyPr>
                  <a:lstStyle/>
                  <a:p>
                    <a:pPr lvl="0"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Réunions du 2</a:t>
                    </a:r>
                    <a:r>
                      <a:rPr lang="fr-FR" sz="3200" b="1" kern="1200" spc="0" baseline="30000" dirty="0">
                        <a:solidFill>
                          <a:srgbClr val="7F7F7F"/>
                        </a:solidFill>
                        <a:latin typeface="Calibri Light" panose="020F0302020204030204"/>
                        <a:ea typeface="+mn-ea"/>
                        <a:cs typeface="Segoe UI Light" panose="020B0502040204020203" pitchFamily="34" charset="0"/>
                      </a:rPr>
                      <a:t>e</a:t>
                    </a:r>
                    <a:r>
                      <a:rPr lang="fr-FR" sz="3200" b="1" kern="1200" spc="0" dirty="0">
                        <a:solidFill>
                          <a:srgbClr val="7F7F7F"/>
                        </a:solidFill>
                        <a:latin typeface="Calibri Light" panose="020F0302020204030204"/>
                        <a:ea typeface="+mn-ea"/>
                        <a:cs typeface="Segoe UI Light" panose="020B0502040204020203" pitchFamily="34" charset="0"/>
                      </a:rPr>
                      <a:t> PC 305 et du GT 1, Durban, Afrique du Sud </a:t>
                    </a:r>
                  </a:p>
                </p:txBody>
              </p:sp>
            </p:grpSp>
            <p:grpSp>
              <p:nvGrpSpPr>
                <p:cNvPr id="97" name="Group 96"/>
                <p:cNvGrpSpPr/>
                <p:nvPr/>
              </p:nvGrpSpPr>
              <p:grpSpPr>
                <a:xfrm>
                  <a:off x="10477626" y="1522318"/>
                  <a:ext cx="1687536" cy="932503"/>
                  <a:chOff x="6467365" y="6188037"/>
                  <a:chExt cx="1687536" cy="932503"/>
                </a:xfrm>
              </p:grpSpPr>
              <p:sp>
                <p:nvSpPr>
                  <p:cNvPr id="98" name="Rounded Rectangle 97"/>
                  <p:cNvSpPr/>
                  <p:nvPr/>
                </p:nvSpPr>
                <p:spPr>
                  <a:xfrm>
                    <a:off x="6467365" y="6188037"/>
                    <a:ext cx="1687536" cy="626761"/>
                  </a:xfrm>
                  <a:prstGeom prst="roundRect">
                    <a:avLst>
                      <a:gd name="adj" fmla="val 4936"/>
                    </a:avLst>
                  </a:prstGeom>
                  <a:solidFill>
                    <a:srgbClr val="D64D3A"/>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99" name="Round Same Side Corner Rectangle 98"/>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0" name="Group 9"/>
            <p:cNvGrpSpPr/>
            <p:nvPr/>
          </p:nvGrpSpPr>
          <p:grpSpPr>
            <a:xfrm>
              <a:off x="12687268" y="7458723"/>
              <a:ext cx="11306819" cy="3312330"/>
              <a:chOff x="13476580" y="7072727"/>
              <a:chExt cx="11306819" cy="3312330"/>
            </a:xfrm>
          </p:grpSpPr>
          <p:cxnSp>
            <p:nvCxnSpPr>
              <p:cNvPr id="124" name="Straight Connector 123"/>
              <p:cNvCxnSpPr/>
              <p:nvPr/>
            </p:nvCxnSpPr>
            <p:spPr>
              <a:xfrm rot="10800000" flipH="1">
                <a:off x="13596558" y="807906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25" name="Oval 124"/>
              <p:cNvSpPr/>
              <p:nvPr/>
            </p:nvSpPr>
            <p:spPr>
              <a:xfrm rot="10800000">
                <a:off x="13476580" y="7959174"/>
                <a:ext cx="291999" cy="179576"/>
              </a:xfrm>
              <a:prstGeom prst="ellipse">
                <a:avLst/>
              </a:prstGeom>
              <a:solidFill>
                <a:srgbClr val="A27DC2"/>
              </a:solidFill>
              <a:ln w="31750" cap="flat" cmpd="sng" algn="ctr">
                <a:solidFill>
                  <a:srgbClr val="A27DC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6" name="Group 125"/>
              <p:cNvGrpSpPr/>
              <p:nvPr/>
            </p:nvGrpSpPr>
            <p:grpSpPr>
              <a:xfrm>
                <a:off x="15219726" y="7072727"/>
                <a:ext cx="9563673" cy="3312330"/>
                <a:chOff x="10477626" y="5368892"/>
                <a:chExt cx="7352612" cy="2482647"/>
              </a:xfrm>
            </p:grpSpPr>
            <p:grpSp>
              <p:nvGrpSpPr>
                <p:cNvPr id="127" name="Group 126"/>
                <p:cNvGrpSpPr/>
                <p:nvPr/>
              </p:nvGrpSpPr>
              <p:grpSpPr>
                <a:xfrm flipH="1">
                  <a:off x="12085435" y="5368892"/>
                  <a:ext cx="5744803" cy="2482647"/>
                  <a:chOff x="741432" y="3202705"/>
                  <a:chExt cx="5740845" cy="2482647"/>
                </a:xfrm>
              </p:grpSpPr>
              <p:sp>
                <p:nvSpPr>
                  <p:cNvPr id="131" name="Rectangle 130"/>
                  <p:cNvSpPr/>
                  <p:nvPr/>
                </p:nvSpPr>
                <p:spPr>
                  <a:xfrm>
                    <a:off x="3219257" y="3202705"/>
                    <a:ext cx="3241780" cy="368704"/>
                  </a:xfrm>
                  <a:prstGeom prst="rect">
                    <a:avLst/>
                  </a:prstGeom>
                </p:spPr>
                <p:txBody>
                  <a:bodyPr wrap="none">
                    <a:spAutoFit/>
                  </a:bodyPr>
                  <a:lstStyle/>
                  <a:p>
                    <a:pPr lvl="0" algn="l" defTabSz="1371600" hangingPunct="1">
                      <a:lnSpc>
                        <a:spcPct val="100000"/>
                      </a:lnSpc>
                    </a:pP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12 juillet 2018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132" name="Rectangle 131"/>
                  <p:cNvSpPr/>
                  <p:nvPr/>
                </p:nvSpPr>
                <p:spPr>
                  <a:xfrm>
                    <a:off x="741432" y="3657479"/>
                    <a:ext cx="5740845" cy="2027873"/>
                  </a:xfrm>
                  <a:prstGeom prst="rect">
                    <a:avLst/>
                  </a:prstGeom>
                </p:spPr>
                <p:txBody>
                  <a:bodyPr wrap="square">
                    <a:spAutoFit/>
                  </a:bodyPr>
                  <a:lstStyle/>
                  <a:p>
                    <a:pPr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Projet final de Norme internationale (FDIS) 30500 distribué aux organismes membres de l’ISO pour vote final avant la publication</a:t>
                    </a:r>
                  </a:p>
                </p:txBody>
              </p:sp>
            </p:grpSp>
            <p:grpSp>
              <p:nvGrpSpPr>
                <p:cNvPr id="128" name="Group 127"/>
                <p:cNvGrpSpPr/>
                <p:nvPr/>
              </p:nvGrpSpPr>
              <p:grpSpPr>
                <a:xfrm>
                  <a:off x="10477626" y="5784122"/>
                  <a:ext cx="1687536" cy="932504"/>
                  <a:chOff x="6467365" y="6188036"/>
                  <a:chExt cx="1687536" cy="932504"/>
                </a:xfrm>
              </p:grpSpPr>
              <p:sp>
                <p:nvSpPr>
                  <p:cNvPr id="129" name="Rounded Rectangle 128"/>
                  <p:cNvSpPr/>
                  <p:nvPr/>
                </p:nvSpPr>
                <p:spPr>
                  <a:xfrm>
                    <a:off x="6467365" y="6188036"/>
                    <a:ext cx="1687536" cy="626761"/>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130" name="Round Same Side Corner Rectangle 12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4" name="Group 3"/>
            <p:cNvGrpSpPr/>
            <p:nvPr/>
          </p:nvGrpSpPr>
          <p:grpSpPr>
            <a:xfrm flipH="1">
              <a:off x="1688188" y="9012658"/>
              <a:ext cx="11305635" cy="1793726"/>
              <a:chOff x="11452330" y="11198256"/>
              <a:chExt cx="11152257" cy="1798139"/>
            </a:xfrm>
          </p:grpSpPr>
          <p:cxnSp>
            <p:nvCxnSpPr>
              <p:cNvPr id="71" name="Straight Connector 70"/>
              <p:cNvCxnSpPr/>
              <p:nvPr/>
            </p:nvCxnSpPr>
            <p:spPr>
              <a:xfrm rot="10800000" flipH="1">
                <a:off x="11624354" y="1220459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72" name="Oval 71"/>
              <p:cNvSpPr/>
              <p:nvPr/>
            </p:nvSpPr>
            <p:spPr>
              <a:xfrm rot="10800000">
                <a:off x="11452330" y="12084704"/>
                <a:ext cx="292001" cy="179574"/>
              </a:xfrm>
              <a:prstGeom prst="ellipse">
                <a:avLst/>
              </a:prstGeom>
              <a:solidFill>
                <a:schemeClr val="accent3">
                  <a:lumMod val="60000"/>
                  <a:lumOff val="40000"/>
                </a:schemeClr>
              </a:solidFill>
              <a:ln w="31750" cap="flat" cmpd="sng" algn="ctr">
                <a:solidFill>
                  <a:schemeClr val="accent3">
                    <a:lumMod val="75000"/>
                  </a:scheme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3" name="Group 72"/>
              <p:cNvGrpSpPr/>
              <p:nvPr/>
            </p:nvGrpSpPr>
            <p:grpSpPr>
              <a:xfrm>
                <a:off x="13268534" y="11198256"/>
                <a:ext cx="9336053" cy="1798139"/>
                <a:chOff x="10493779" y="5368892"/>
                <a:chExt cx="7177616" cy="1347734"/>
              </a:xfrm>
            </p:grpSpPr>
            <p:grpSp>
              <p:nvGrpSpPr>
                <p:cNvPr id="74" name="Group 73"/>
                <p:cNvGrpSpPr/>
                <p:nvPr/>
              </p:nvGrpSpPr>
              <p:grpSpPr>
                <a:xfrm flipH="1">
                  <a:off x="10796681" y="5368892"/>
                  <a:ext cx="6874714" cy="949336"/>
                  <a:chOff x="900165" y="3202705"/>
                  <a:chExt cx="6869976" cy="949336"/>
                </a:xfrm>
              </p:grpSpPr>
              <p:sp>
                <p:nvSpPr>
                  <p:cNvPr id="78" name="Rectangle 77"/>
                  <p:cNvSpPr/>
                  <p:nvPr/>
                </p:nvSpPr>
                <p:spPr>
                  <a:xfrm>
                    <a:off x="4493267" y="3202705"/>
                    <a:ext cx="3276874" cy="369611"/>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1 </a:t>
                    </a:r>
                    <a:r>
                      <a:rPr lang="fr-FR"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octobre 2018 </a:t>
                    </a:r>
                    <a:endParaRPr kumimoji="0" lang="fr-FR" sz="3000" b="0" i="0" u="none" strike="noStrike" kern="1200" cap="none" spc="0" normalizeH="0" baseline="0" dirty="0">
                      <a:ln>
                        <a:noFill/>
                      </a:ln>
                      <a:solidFill>
                        <a:srgbClr val="7F7F7F"/>
                      </a:solidFill>
                      <a:effectLst/>
                      <a:uLnTx/>
                      <a:uFillTx/>
                      <a:latin typeface="Calibri" panose="020F0502020204030204"/>
                      <a:ea typeface="+mn-ea"/>
                      <a:cs typeface="+mn-cs"/>
                    </a:endParaRPr>
                  </a:p>
                </p:txBody>
              </p:sp>
              <p:sp>
                <p:nvSpPr>
                  <p:cNvPr id="79" name="Rectangle 78"/>
                  <p:cNvSpPr/>
                  <p:nvPr/>
                </p:nvSpPr>
                <p:spPr>
                  <a:xfrm>
                    <a:off x="900165" y="3761896"/>
                    <a:ext cx="5740845" cy="390145"/>
                  </a:xfrm>
                  <a:prstGeom prst="rect">
                    <a:avLst/>
                  </a:prstGeom>
                </p:spPr>
                <p:txBody>
                  <a:bodyPr wrap="square">
                    <a:spAutoFit/>
                  </a:bodyPr>
                  <a:lstStyle/>
                  <a:p>
                    <a:pPr algn="l" defTabSz="1371600" hangingPunct="1">
                      <a:lnSpc>
                        <a:spcPct val="100000"/>
                      </a:lnSpc>
                    </a:pPr>
                    <a:r>
                      <a:rPr lang="fr-FR" sz="3200" b="1" kern="1200" spc="0" dirty="0">
                        <a:solidFill>
                          <a:srgbClr val="7F7F7F"/>
                        </a:solidFill>
                        <a:latin typeface="Calibri Light" panose="020F0302020204030204"/>
                        <a:ea typeface="+mn-ea"/>
                        <a:cs typeface="Segoe UI Light" panose="020B0502040204020203" pitchFamily="34" charset="0"/>
                      </a:rPr>
                      <a:t>Publication de l’ISO 30500 </a:t>
                    </a:r>
                  </a:p>
                </p:txBody>
              </p:sp>
            </p:grpSp>
            <p:grpSp>
              <p:nvGrpSpPr>
                <p:cNvPr id="75" name="Group 74"/>
                <p:cNvGrpSpPr/>
                <p:nvPr/>
              </p:nvGrpSpPr>
              <p:grpSpPr>
                <a:xfrm>
                  <a:off x="10493779" y="5784123"/>
                  <a:ext cx="1669158" cy="932503"/>
                  <a:chOff x="6483518" y="6188037"/>
                  <a:chExt cx="1669158" cy="932503"/>
                </a:xfrm>
              </p:grpSpPr>
              <p:sp>
                <p:nvSpPr>
                  <p:cNvPr id="76" name="Rounded Rectangle 75"/>
                  <p:cNvSpPr/>
                  <p:nvPr/>
                </p:nvSpPr>
                <p:spPr>
                  <a:xfrm>
                    <a:off x="6483518" y="6188037"/>
                    <a:ext cx="1669158" cy="626760"/>
                  </a:xfrm>
                  <a:prstGeom prst="roundRect">
                    <a:avLst>
                      <a:gd name="adj" fmla="val 4936"/>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77" name="Round Same Side Corner Rectangle 76"/>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sp>
        <p:nvSpPr>
          <p:cNvPr id="152" name="Title 4"/>
          <p:cNvSpPr>
            <a:spLocks noGrp="1"/>
          </p:cNvSpPr>
          <p:nvPr>
            <p:ph type="title"/>
          </p:nvPr>
        </p:nvSpPr>
        <p:spPr>
          <a:xfrm>
            <a:off x="184023" y="5276566"/>
            <a:ext cx="10395420" cy="2651760"/>
          </a:xfrm>
        </p:spPr>
        <p:txBody>
          <a:bodyPr>
            <a:normAutofit fontScale="90000"/>
          </a:bodyPr>
          <a:lstStyle/>
          <a:p>
            <a:pPr algn="l"/>
            <a:r>
              <a:rPr lang="fr-FR" dirty="0"/>
              <a:t>Comité de projet (PC) 305 de l’ISO </a:t>
            </a:r>
            <a:br>
              <a:rPr lang="fr-FR" dirty="0"/>
            </a:br>
            <a:r>
              <a:rPr lang="fr-FR" sz="4400" b="0" dirty="0"/>
              <a:t>le PC 305 a élaboré ce qui deviendra la norme ISO 30500</a:t>
            </a:r>
          </a:p>
        </p:txBody>
      </p:sp>
    </p:spTree>
    <p:extLst>
      <p:ext uri="{BB962C8B-B14F-4D97-AF65-F5344CB8AC3E}">
        <p14:creationId xmlns:p14="http://schemas.microsoft.com/office/powerpoint/2010/main" val="375156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0" y="484188"/>
            <a:ext cx="22098000" cy="1681162"/>
          </a:xfrm>
        </p:spPr>
        <p:txBody>
          <a:bodyPr>
            <a:normAutofit fontScale="90000"/>
          </a:bodyPr>
          <a:lstStyle/>
          <a:p>
            <a:r>
              <a:rPr lang="en-US" b="1" dirty="0"/>
              <a:t>PC 305: </a:t>
            </a:r>
            <a:r>
              <a:rPr lang="fr-FR" b="1" dirty="0"/>
              <a:t>Représentant une communauté mondiale</a:t>
            </a:r>
            <a:endParaRPr lang="en-US" b="1" dirty="0"/>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70836" y="3046747"/>
            <a:ext cx="18845770" cy="80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3924" y="11977027"/>
            <a:ext cx="22256151" cy="1772793"/>
          </a:xfrm>
          <a:prstGeom prst="rect">
            <a:avLst/>
          </a:prstGeom>
          <a:noFill/>
        </p:spPr>
        <p:txBody>
          <a:bodyPr wrap="square" rtlCol="0">
            <a:spAutoFit/>
          </a:bodyPr>
          <a:lstStyle/>
          <a:p>
            <a:pPr algn="ctr"/>
            <a:r>
              <a:rPr lang="fr-FR" sz="2800" dirty="0">
                <a:solidFill>
                  <a:srgbClr val="0A55A3"/>
                </a:solidFill>
                <a:latin typeface="Arial" panose="020B0604020202020204" pitchFamily="34" charset="0"/>
                <a:cs typeface="Arial" panose="020B0604020202020204" pitchFamily="34" charset="0"/>
              </a:rPr>
              <a:t>ISO 30500 a été élaborée avec le concourt d’experts provenant de 48 pays, représentant les acteurs du secteur industriel, des gouvernements, du monde universitaire et des organisations non-gouvernementales.</a:t>
            </a:r>
          </a:p>
          <a:p>
            <a:pPr algn="ctr"/>
            <a:r>
              <a:rPr lang="en-US" sz="2800" dirty="0">
                <a:solidFill>
                  <a:srgbClr val="0A55A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8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590" y="5030470"/>
            <a:ext cx="9060678" cy="2651760"/>
          </a:xfrm>
        </p:spPr>
        <p:txBody>
          <a:bodyPr>
            <a:normAutofit fontScale="90000"/>
          </a:bodyPr>
          <a:lstStyle/>
          <a:p>
            <a:r>
              <a:rPr lang="en-US" dirty="0"/>
              <a:t>PC 305: </a:t>
            </a:r>
            <a:r>
              <a:rPr lang="fr-FR" dirty="0"/>
              <a:t>Représentant une communauté mondiale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163" y="425248"/>
            <a:ext cx="12654755" cy="8304683"/>
          </a:xfrm>
          <a:prstGeom prst="rect">
            <a:avLst/>
          </a:prstGeom>
        </p:spPr>
      </p:pic>
      <p:sp>
        <p:nvSpPr>
          <p:cNvPr id="4" name="Content Placeholder 3"/>
          <p:cNvSpPr>
            <a:spLocks noGrp="1"/>
          </p:cNvSpPr>
          <p:nvPr>
            <p:ph idx="1"/>
          </p:nvPr>
        </p:nvSpPr>
        <p:spPr>
          <a:xfrm>
            <a:off x="11342163" y="9412397"/>
            <a:ext cx="12654755" cy="2187275"/>
          </a:xfrm>
        </p:spPr>
        <p:txBody>
          <a:bodyPr>
            <a:noAutofit/>
          </a:bodyPr>
          <a:lstStyle/>
          <a:p>
            <a:pPr marL="0" indent="0">
              <a:lnSpc>
                <a:spcPct val="120000"/>
              </a:lnSpc>
              <a:buNone/>
            </a:pPr>
            <a:r>
              <a:rPr lang="en-US" sz="4300" dirty="0"/>
              <a:t>+ </a:t>
            </a:r>
            <a:r>
              <a:rPr lang="fr-FR" sz="4300" dirty="0"/>
              <a:t>Le PC 305 était composé d’experts provenant de 48 pays, représentant le secteur industriel, les gouvernements, le monde universitaire et des organisations non-gouvernementales.</a:t>
            </a:r>
            <a:endParaRPr lang="en-US" sz="4300" dirty="0"/>
          </a:p>
        </p:txBody>
      </p:sp>
    </p:spTree>
    <p:extLst>
      <p:ext uri="{BB962C8B-B14F-4D97-AF65-F5344CB8AC3E}">
        <p14:creationId xmlns:p14="http://schemas.microsoft.com/office/powerpoint/2010/main" val="24549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a:lstStyle/>
          <a:p>
            <a:endParaRPr lang="en-US" dirty="0"/>
          </a:p>
        </p:txBody>
      </p:sp>
      <p:sp>
        <p:nvSpPr>
          <p:cNvPr id="13" name="Text Placeholder 12">
            <a:extLst>
              <a:ext uri="{FF2B5EF4-FFF2-40B4-BE49-F238E27FC236}">
                <a16:creationId xmlns:a16="http://schemas.microsoft.com/office/drawing/2014/main" id="{8374AE34-0E19-144E-9463-7ECF56489B02}"/>
              </a:ext>
            </a:extLst>
          </p:cNvPr>
          <p:cNvSpPr>
            <a:spLocks noGrp="1"/>
          </p:cNvSpPr>
          <p:nvPr>
            <p:ph type="body" idx="1"/>
          </p:nvPr>
        </p:nvSpPr>
        <p:spPr>
          <a:xfrm>
            <a:off x="1257300" y="600077"/>
            <a:ext cx="5739848" cy="1984097"/>
          </a:xfrm>
        </p:spPr>
        <p:txBody>
          <a:bodyPr>
            <a:normAutofit/>
          </a:bodyPr>
          <a:lstStyle/>
          <a:p>
            <a:r>
              <a:rPr lang="en-US" dirty="0"/>
              <a:t>discussion</a:t>
            </a:r>
          </a:p>
        </p:txBody>
      </p:sp>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a:xfrm>
            <a:off x="15919938" y="9917725"/>
            <a:ext cx="8177192" cy="1808110"/>
          </a:xfrm>
        </p:spPr>
        <p:txBody>
          <a:bodyPr>
            <a:normAutofit/>
          </a:bodyPr>
          <a:lstStyle/>
          <a:p>
            <a:r>
              <a:rPr lang="en-US" sz="4000" b="1" dirty="0">
                <a:hlinkClick r:id="rId3"/>
              </a:rPr>
              <a:t>https://sanitation.ansi.org/</a:t>
            </a:r>
            <a:endParaRPr lang="en-US" sz="4000" b="1" dirty="0"/>
          </a:p>
          <a:p>
            <a:r>
              <a:rPr lang="en-US" sz="4000" dirty="0"/>
              <a:t>sanitation@ansi.org</a:t>
            </a:r>
          </a:p>
        </p:txBody>
      </p:sp>
    </p:spTree>
    <p:extLst>
      <p:ext uri="{BB962C8B-B14F-4D97-AF65-F5344CB8AC3E}">
        <p14:creationId xmlns:p14="http://schemas.microsoft.com/office/powerpoint/2010/main" val="3992984097"/>
      </p:ext>
    </p:extLst>
  </p:cSld>
  <p:clrMapOvr>
    <a:masterClrMapping/>
  </p:clrMapOvr>
</p:sld>
</file>

<file path=ppt/theme/theme1.xml><?xml version="1.0" encoding="utf-8"?>
<a:theme xmlns:a="http://schemas.openxmlformats.org/drawingml/2006/main" name="Parent Slide">
  <a:themeElements>
    <a:clrScheme name="ANSI 2018 Slide Template Colors">
      <a:dk1>
        <a:srgbClr val="25272B"/>
      </a:dk1>
      <a:lt1>
        <a:srgbClr val="878D97"/>
      </a:lt1>
      <a:dk2>
        <a:srgbClr val="40444A"/>
      </a:dk2>
      <a:lt2>
        <a:srgbClr val="FFFFFF"/>
      </a:lt2>
      <a:accent1>
        <a:srgbClr val="39939D"/>
      </a:accent1>
      <a:accent2>
        <a:srgbClr val="0074BF"/>
      </a:accent2>
      <a:accent3>
        <a:srgbClr val="35B9F9"/>
      </a:accent3>
      <a:accent4>
        <a:srgbClr val="D6EDFD"/>
      </a:accent4>
      <a:accent5>
        <a:srgbClr val="AF82CC"/>
      </a:accent5>
      <a:accent6>
        <a:srgbClr val="773F9B"/>
      </a:accent6>
      <a:hlink>
        <a:srgbClr val="773F9B"/>
      </a:hlink>
      <a:folHlink>
        <a:srgbClr val="828994"/>
      </a:folHlink>
    </a:clrScheme>
    <a:fontScheme name="ANSI 2018 Slide Template fonts">
      <a:majorFont>
        <a:latin typeface="Century Gothic"/>
        <a:ea typeface="Montserrat-Bold"/>
        <a:cs typeface="Montserrat-Bold"/>
      </a:majorFont>
      <a:minorFont>
        <a:latin typeface="Corbe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NSI presentation template 16x9" id="{D1D21F74-C74B-418F-96B4-912A4A2501C1}" vid="{C2BC7AA5-5F59-4E3C-B092-0E95F82A73B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ANSI presentation template 16x9</Template>
  <TotalTime>2504</TotalTime>
  <Words>1334</Words>
  <Application>Microsoft Office PowerPoint</Application>
  <PresentationFormat>Custom</PresentationFormat>
  <Paragraphs>94</Paragraphs>
  <Slides>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Arial</vt:lpstr>
      <vt:lpstr>Calibri</vt:lpstr>
      <vt:lpstr>Calibri Light</vt:lpstr>
      <vt:lpstr>Century Gothic</vt:lpstr>
      <vt:lpstr>Corbel</vt:lpstr>
      <vt:lpstr>Helvetica Neue</vt:lpstr>
      <vt:lpstr>Open Sans</vt:lpstr>
      <vt:lpstr>PingFang SC Regular</vt:lpstr>
      <vt:lpstr>Source Sans Pro</vt:lpstr>
      <vt:lpstr>Trebuchet MS</vt:lpstr>
      <vt:lpstr>Wingdings</vt:lpstr>
      <vt:lpstr>Parent Slide</vt:lpstr>
      <vt:lpstr>1_Office Theme</vt:lpstr>
      <vt:lpstr>ISO 30500: </vt:lpstr>
      <vt:lpstr>Présentation de l’ISO 30500</vt:lpstr>
      <vt:lpstr>Un réseau d’organismes nationaux de normalisation</vt:lpstr>
      <vt:lpstr>Le processus d’élaboration d’une norme ISO  </vt:lpstr>
      <vt:lpstr>Comité de projet (PC) 305 de l’ISO Le PC  305 a élaboré ce qui deviendra la norme  ISO 30500</vt:lpstr>
      <vt:lpstr>Comité de projet (PC) 305 de l’ISO  le PC 305 a élaboré ce qui deviendra la norme ISO 30500</vt:lpstr>
      <vt:lpstr>PC 305: Représentant une communauté mondiale</vt:lpstr>
      <vt:lpstr>PC 305: Représentant une communauté mondiale</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Susanah Doucet</dc:creator>
  <cp:lastModifiedBy>Mukasa Inc</cp:lastModifiedBy>
  <cp:revision>80</cp:revision>
  <dcterms:created xsi:type="dcterms:W3CDTF">2018-09-18T12:24:36Z</dcterms:created>
  <dcterms:modified xsi:type="dcterms:W3CDTF">2020-06-22T10:20:53Z</dcterms:modified>
</cp:coreProperties>
</file>