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1"/>
  </p:notesMasterIdLst>
  <p:sldIdLst>
    <p:sldId id="395" r:id="rId2"/>
    <p:sldId id="412" r:id="rId3"/>
    <p:sldId id="485" r:id="rId4"/>
    <p:sldId id="486" r:id="rId5"/>
    <p:sldId id="487" r:id="rId6"/>
    <p:sldId id="488" r:id="rId7"/>
    <p:sldId id="489" r:id="rId8"/>
    <p:sldId id="491" r:id="rId9"/>
    <p:sldId id="492" r:id="rId10"/>
    <p:sldId id="493" r:id="rId11"/>
    <p:sldId id="422" r:id="rId12"/>
    <p:sldId id="424" r:id="rId13"/>
    <p:sldId id="467" r:id="rId14"/>
    <p:sldId id="471" r:id="rId15"/>
    <p:sldId id="426" r:id="rId16"/>
    <p:sldId id="398" r:id="rId17"/>
    <p:sldId id="321" r:id="rId18"/>
    <p:sldId id="454" r:id="rId19"/>
    <p:sldId id="472" r:id="rId20"/>
    <p:sldId id="473" r:id="rId21"/>
    <p:sldId id="474" r:id="rId22"/>
    <p:sldId id="484" r:id="rId23"/>
    <p:sldId id="478" r:id="rId24"/>
    <p:sldId id="479" r:id="rId25"/>
    <p:sldId id="480" r:id="rId26"/>
    <p:sldId id="475" r:id="rId27"/>
    <p:sldId id="476" r:id="rId28"/>
    <p:sldId id="477" r:id="rId29"/>
    <p:sldId id="370" r:id="rId30"/>
    <p:sldId id="371" r:id="rId31"/>
    <p:sldId id="372" r:id="rId32"/>
    <p:sldId id="450" r:id="rId33"/>
    <p:sldId id="494" r:id="rId34"/>
    <p:sldId id="380" r:id="rId35"/>
    <p:sldId id="382" r:id="rId36"/>
    <p:sldId id="455" r:id="rId37"/>
    <p:sldId id="456" r:id="rId38"/>
    <p:sldId id="483" r:id="rId39"/>
    <p:sldId id="45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a Velkushanova" initials="KV" lastIdx="1" clrIdx="0"/>
  <p:cmAuthor id="2" name="Estella Zandile Jingxi" initials="EZJ" lastIdx="2" clrIdx="1"/>
  <p:cmAuthor id="3" name="Akin Akinsete" initials="AA" lastIdx="13" clrIdx="2"/>
  <p:cmAuthor id="4" name="Konstantina Velkushanova" initials="KV [2]"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3615" autoAdjust="0"/>
  </p:normalViewPr>
  <p:slideViewPr>
    <p:cSldViewPr snapToGrid="0">
      <p:cViewPr varScale="1">
        <p:scale>
          <a:sx n="65" d="100"/>
          <a:sy n="65" d="100"/>
        </p:scale>
        <p:origin x="732" y="39"/>
      </p:cViewPr>
      <p:guideLst>
        <p:guide orient="horz" pos="2160"/>
        <p:guide pos="3840"/>
      </p:guideLst>
    </p:cSldViewPr>
  </p:slideViewPr>
  <p:outlineViewPr>
    <p:cViewPr>
      <p:scale>
        <a:sx n="33" d="100"/>
        <a:sy n="33" d="100"/>
      </p:scale>
      <p:origin x="0" y="-13709"/>
    </p:cViewPr>
  </p:outlin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8AED2-DA13-45E6-8BBA-7DEC7A7CC5FB}" type="datetimeFigureOut">
              <a:rPr lang="en-ZA" smtClean="0"/>
              <a:t>2020/05/28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0DC33-E3BB-47A8-8985-5E4D1FB990B3}" type="slidenum">
              <a:rPr lang="en-ZA" smtClean="0"/>
              <a:t>‹#›</a:t>
            </a:fld>
            <a:endParaRPr lang="en-ZA" dirty="0"/>
          </a:p>
        </p:txBody>
      </p:sp>
    </p:spTree>
    <p:extLst>
      <p:ext uri="{BB962C8B-B14F-4D97-AF65-F5344CB8AC3E}">
        <p14:creationId xmlns:p14="http://schemas.microsoft.com/office/powerpoint/2010/main" val="83963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910DC33-E3BB-47A8-8985-5E4D1FB990B3}" type="slidenum">
              <a:rPr lang="en-ZA" smtClean="0"/>
              <a:t>1</a:t>
            </a:fld>
            <a:endParaRPr lang="en-ZA" dirty="0"/>
          </a:p>
        </p:txBody>
      </p:sp>
    </p:spTree>
    <p:extLst>
      <p:ext uri="{BB962C8B-B14F-4D97-AF65-F5344CB8AC3E}">
        <p14:creationId xmlns:p14="http://schemas.microsoft.com/office/powerpoint/2010/main" val="278594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910DC33-E3BB-47A8-8985-5E4D1FB990B3}" type="slidenum">
              <a:rPr lang="en-ZA" smtClean="0"/>
              <a:t>2</a:t>
            </a:fld>
            <a:endParaRPr lang="en-ZA" dirty="0"/>
          </a:p>
        </p:txBody>
      </p:sp>
    </p:spTree>
    <p:extLst>
      <p:ext uri="{BB962C8B-B14F-4D97-AF65-F5344CB8AC3E}">
        <p14:creationId xmlns:p14="http://schemas.microsoft.com/office/powerpoint/2010/main" val="68342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910DC33-E3BB-47A8-8985-5E4D1FB990B3}" type="slidenum">
              <a:rPr lang="en-ZA" smtClean="0"/>
              <a:t>3</a:t>
            </a:fld>
            <a:endParaRPr lang="en-ZA" dirty="0"/>
          </a:p>
        </p:txBody>
      </p:sp>
    </p:spTree>
    <p:extLst>
      <p:ext uri="{BB962C8B-B14F-4D97-AF65-F5344CB8AC3E}">
        <p14:creationId xmlns:p14="http://schemas.microsoft.com/office/powerpoint/2010/main" val="107054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910DC33-E3BB-47A8-8985-5E4D1FB990B3}" type="slidenum">
              <a:rPr lang="en-ZA" smtClean="0"/>
              <a:t>4</a:t>
            </a:fld>
            <a:endParaRPr lang="en-ZA" dirty="0"/>
          </a:p>
        </p:txBody>
      </p:sp>
    </p:spTree>
    <p:extLst>
      <p:ext uri="{BB962C8B-B14F-4D97-AF65-F5344CB8AC3E}">
        <p14:creationId xmlns:p14="http://schemas.microsoft.com/office/powerpoint/2010/main" val="36070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910DC33-E3BB-47A8-8985-5E4D1FB990B3}" type="slidenum">
              <a:rPr lang="en-ZA" smtClean="0"/>
              <a:t>21</a:t>
            </a:fld>
            <a:endParaRPr lang="en-ZA" dirty="0"/>
          </a:p>
        </p:txBody>
      </p:sp>
    </p:spTree>
    <p:extLst>
      <p:ext uri="{BB962C8B-B14F-4D97-AF65-F5344CB8AC3E}">
        <p14:creationId xmlns:p14="http://schemas.microsoft.com/office/powerpoint/2010/main" val="322974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70" indent="-172770">
              <a:buFont typeface="Arial" panose="020B0604020202020204" pitchFamily="34" charset="0"/>
              <a:buChar char="•"/>
            </a:pPr>
            <a:r>
              <a:rPr lang="en-US" sz="1000" dirty="0">
                <a:latin typeface="Calibri" panose="020F0502020204030204" pitchFamily="34" charset="0"/>
                <a:cs typeface="Calibri" panose="020F0502020204030204" pitchFamily="34" charset="0"/>
              </a:rPr>
              <a:t>Analysis of Dhaka, Bangladesh</a:t>
            </a:r>
            <a:endParaRPr lang="en-US" b="0" dirty="0">
              <a:solidFill>
                <a:srgbClr val="FF0000"/>
              </a:solidFill>
            </a:endParaRPr>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Bill &amp; Melinda Gates Foundation</a:t>
            </a: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FEC94F-12C8-4E9F-9CD8-BA76233A02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770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1B101-1257-45CC-9F1B-E67A3AE224F4}" type="slidenum">
              <a:rPr lang="en-ZA" smtClean="0">
                <a:solidFill>
                  <a:prstClr val="black"/>
                </a:solidFill>
              </a:rPr>
              <a:pPr/>
              <a:t>39</a:t>
            </a:fld>
            <a:endParaRPr lang="en-ZA" dirty="0">
              <a:solidFill>
                <a:prstClr val="black"/>
              </a:solidFill>
            </a:endParaRPr>
          </a:p>
        </p:txBody>
      </p:sp>
    </p:spTree>
    <p:extLst>
      <p:ext uri="{BB962C8B-B14F-4D97-AF65-F5344CB8AC3E}">
        <p14:creationId xmlns:p14="http://schemas.microsoft.com/office/powerpoint/2010/main" val="1451556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9335" b="7540"/>
          <a:stretch/>
        </p:blipFill>
        <p:spPr>
          <a:xfrm>
            <a:off x="650787" y="446373"/>
            <a:ext cx="10967649" cy="5731196"/>
          </a:xfrm>
          <a:prstGeom prst="rect">
            <a:avLst/>
          </a:prstGeom>
        </p:spPr>
      </p:pic>
      <p:sp>
        <p:nvSpPr>
          <p:cNvPr id="2" name="Title 1"/>
          <p:cNvSpPr>
            <a:spLocks noGrp="1"/>
          </p:cNvSpPr>
          <p:nvPr>
            <p:ph type="ctrTitle"/>
          </p:nvPr>
        </p:nvSpPr>
        <p:spPr>
          <a:xfrm>
            <a:off x="1524000" y="1122363"/>
            <a:ext cx="9144000" cy="2387600"/>
          </a:xfrm>
        </p:spPr>
        <p:txBody>
          <a:bodyPr anchor="b"/>
          <a:lstStyle>
            <a:lvl1pPr marL="0" marR="0" indent="0" algn="ctr" defTabSz="914400" rtl="0" eaLnBrk="1" fontAlgn="auto" latinLnBrk="0" hangingPunct="1">
              <a:lnSpc>
                <a:spcPct val="100000"/>
              </a:lnSpc>
              <a:spcBef>
                <a:spcPts val="0"/>
              </a:spcBef>
              <a:spcAft>
                <a:spcPts val="0"/>
              </a:spcAft>
              <a:buClrTx/>
              <a:buSzTx/>
              <a:buFontTx/>
              <a:buNone/>
              <a:tabLst/>
              <a:defRPr sz="6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F018B49-EBBE-41F7-98E2-74ADACD769FE}" type="datetime1">
              <a:rPr lang="en-ZA" smtClean="0"/>
              <a:t>2020/05/28</a:t>
            </a:fld>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9" name="Rectangle 8"/>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p:nvPr userDrawn="1"/>
        </p:nvPicPr>
        <p:blipFill>
          <a:blip r:embed="rId4"/>
          <a:stretch>
            <a:fillRect/>
          </a:stretch>
        </p:blipFill>
        <p:spPr>
          <a:xfrm>
            <a:off x="10663132" y="307299"/>
            <a:ext cx="955304" cy="1350810"/>
          </a:xfrm>
          <a:prstGeom prst="rect">
            <a:avLst/>
          </a:prstGeom>
        </p:spPr>
      </p:pic>
      <p:sp>
        <p:nvSpPr>
          <p:cNvPr id="14"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5" name="Picture 14"/>
          <p:cNvPicPr/>
          <p:nvPr userDrawn="1"/>
        </p:nvPicPr>
        <p:blipFill>
          <a:blip r:embed="rId5"/>
          <a:stretch>
            <a:fillRect/>
          </a:stretch>
        </p:blipFill>
        <p:spPr>
          <a:xfrm>
            <a:off x="10663132" y="5017210"/>
            <a:ext cx="955304" cy="866305"/>
          </a:xfrm>
          <a:prstGeom prst="rect">
            <a:avLst/>
          </a:prstGeom>
        </p:spPr>
      </p:pic>
    </p:spTree>
    <p:extLst>
      <p:ext uri="{BB962C8B-B14F-4D97-AF65-F5344CB8AC3E}">
        <p14:creationId xmlns:p14="http://schemas.microsoft.com/office/powerpoint/2010/main" val="4275704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CCFECE-258D-4FE7-B7E4-24320C1A1C5A}"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5484495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1DB509C-AD92-49C5-967F-A6063089DE39}"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21086276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FB1E509-C7D0-48C9-92CC-CB54256A32DF}"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8095731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3"/>
          <a:stretch>
            <a:fillRect/>
          </a:stretch>
        </p:blipFill>
        <p:spPr>
          <a:xfrm>
            <a:off x="10663132" y="307299"/>
            <a:ext cx="955304" cy="1350810"/>
          </a:xfrm>
          <a:prstGeom prst="rect">
            <a:avLst/>
          </a:prstGeom>
        </p:spPr>
      </p:pic>
      <p:sp>
        <p:nvSpPr>
          <p:cNvPr id="11" name="Footer Placeholder 2"/>
          <p:cNvSpPr txBox="1">
            <a:spLocks/>
          </p:cNvSpPr>
          <p:nvPr userDrawn="1"/>
        </p:nvSpPr>
        <p:spPr>
          <a:xfrm>
            <a:off x="4038600" y="64243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2" name="Picture 11"/>
          <p:cNvPicPr/>
          <p:nvPr userDrawn="1"/>
        </p:nvPicPr>
        <p:blipFill>
          <a:blip r:embed="rId4"/>
          <a:stretch>
            <a:fillRect/>
          </a:stretch>
        </p:blipFill>
        <p:spPr>
          <a:xfrm>
            <a:off x="10663132" y="5017210"/>
            <a:ext cx="955304" cy="866305"/>
          </a:xfrm>
          <a:prstGeom prst="rect">
            <a:avLst/>
          </a:prstGeom>
        </p:spPr>
      </p:pic>
      <p:sp>
        <p:nvSpPr>
          <p:cNvPr id="13" name="Content Placeholder 2"/>
          <p:cNvSpPr>
            <a:spLocks noGrp="1"/>
          </p:cNvSpPr>
          <p:nvPr>
            <p:ph idx="1"/>
          </p:nvPr>
        </p:nvSpPr>
        <p:spPr>
          <a:xfrm>
            <a:off x="838200" y="1093025"/>
            <a:ext cx="9572345" cy="508393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807309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384313"/>
            <a:ext cx="10058400" cy="54847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16FAEA-55D8-4E28-8659-49B336BB247F}"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151498-956E-4D1B-A08A-374451FED104}" type="slidenum">
              <a:rPr lang="en-GB" smtClean="0"/>
              <a:t>‹#›</a:t>
            </a:fld>
            <a:endParaRPr lang="en-GB" dirty="0"/>
          </a:p>
        </p:txBody>
      </p:sp>
    </p:spTree>
    <p:extLst>
      <p:ext uri="{BB962C8B-B14F-4D97-AF65-F5344CB8AC3E}">
        <p14:creationId xmlns:p14="http://schemas.microsoft.com/office/powerpoint/2010/main" val="12814878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3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516FAEA-55D8-4E28-8659-49B336BB247F}" type="datetimeFigureOut">
              <a:rPr lang="en-GB" smtClean="0"/>
              <a:t>28/05/2020</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59151498-956E-4D1B-A08A-374451FED104}" type="slidenum">
              <a:rPr lang="en-GB" smtClean="0"/>
              <a:t>‹#›</a:t>
            </a:fld>
            <a:endParaRPr lang="en-GB" dirty="0"/>
          </a:p>
        </p:txBody>
      </p:sp>
    </p:spTree>
    <p:extLst>
      <p:ext uri="{BB962C8B-B14F-4D97-AF65-F5344CB8AC3E}">
        <p14:creationId xmlns:p14="http://schemas.microsoft.com/office/powerpoint/2010/main" val="366224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64C6055-5B48-4E03-AF93-EC6B1463E4C1}" type="datetime1">
              <a:rPr lang="en-ZA" smtClean="0"/>
              <a:t>2020/05/28</a:t>
            </a:fld>
            <a:endParaRPr lang="en-ZA" dirty="0"/>
          </a:p>
        </p:txBody>
      </p:sp>
      <p:sp>
        <p:nvSpPr>
          <p:cNvPr id="5" name="Footer Placeholder 4"/>
          <p:cNvSpPr>
            <a:spLocks noGrp="1"/>
          </p:cNvSpPr>
          <p:nvPr>
            <p:ph type="ftr" sz="quarter" idx="11"/>
          </p:nvPr>
        </p:nvSpPr>
        <p:spPr/>
        <p:txBody>
          <a:bodyPr/>
          <a:lstStyle/>
          <a:p>
            <a:r>
              <a:rPr lang="en-ZA" dirty="0"/>
              <a:t>Marketing, Communications, PR and Events</a:t>
            </a:r>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7972261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19E9-CF3E-4643-AD0C-32F6D0782D31}" type="datetime1">
              <a:rPr lang="en-ZA" smtClean="0"/>
              <a:t>2020/05/28</a:t>
            </a:fld>
            <a:endParaRPr lang="en-ZA" dirty="0"/>
          </a:p>
        </p:txBody>
      </p:sp>
      <p:sp>
        <p:nvSpPr>
          <p:cNvPr id="6" name="Slide Number Placeholder 5"/>
          <p:cNvSpPr>
            <a:spLocks noGrp="1"/>
          </p:cNvSpPr>
          <p:nvPr>
            <p:ph type="sldNum" sz="quarter" idx="12"/>
          </p:nvPr>
        </p:nvSpPr>
        <p:spPr/>
        <p:txBody>
          <a:bodyPr/>
          <a:lstStyle/>
          <a:p>
            <a:fld id="{3AF06680-C8A7-4B16-9D12-C8E67A63F5D0}" type="slidenum">
              <a:rPr lang="en-ZA" smtClean="0"/>
              <a:t>‹#›</a:t>
            </a:fld>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p:nvPr userDrawn="1"/>
        </p:nvPicPr>
        <p:blipFill>
          <a:blip r:embed="rId3"/>
          <a:stretch>
            <a:fillRect/>
          </a:stretch>
        </p:blipFill>
        <p:spPr>
          <a:xfrm>
            <a:off x="10663132" y="307299"/>
            <a:ext cx="955304" cy="1350810"/>
          </a:xfrm>
          <a:prstGeom prst="rect">
            <a:avLst/>
          </a:prstGeom>
        </p:spPr>
      </p:pic>
      <p:sp>
        <p:nvSpPr>
          <p:cNvPr id="13"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4" name="Picture 13"/>
          <p:cNvPicPr/>
          <p:nvPr userDrawn="1"/>
        </p:nvPicPr>
        <p:blipFill>
          <a:blip r:embed="rId4"/>
          <a:stretch>
            <a:fillRect/>
          </a:stretch>
        </p:blipFill>
        <p:spPr>
          <a:xfrm>
            <a:off x="10663132" y="5017210"/>
            <a:ext cx="955304" cy="866305"/>
          </a:xfrm>
          <a:prstGeom prst="rect">
            <a:avLst/>
          </a:prstGeom>
        </p:spPr>
      </p:pic>
      <p:sp>
        <p:nvSpPr>
          <p:cNvPr id="15" name="Text Placeholder 2"/>
          <p:cNvSpPr>
            <a:spLocks noGrp="1"/>
          </p:cNvSpPr>
          <p:nvPr>
            <p:ph type="body" idx="13"/>
          </p:nvPr>
        </p:nvSpPr>
        <p:spPr>
          <a:xfrm>
            <a:off x="5252758" y="135933"/>
            <a:ext cx="5157787" cy="823912"/>
          </a:xfrm>
        </p:spPr>
        <p:txBody>
          <a:bodyPr anchor="b"/>
          <a:lstStyle>
            <a:lvl1pPr marL="0" indent="0" algn="r">
              <a:buNone/>
              <a:defRPr sz="2400" b="1"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184693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15616" y="1113680"/>
            <a:ext cx="4649956" cy="5063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7EAD5BA-EA97-4591-BC62-4E8B7D8C3A5D}" type="datetime1">
              <a:rPr lang="en-ZA" smtClean="0"/>
              <a:t>2020/05/28</a:t>
            </a:fld>
            <a:endParaRPr lang="en-ZA" dirty="0"/>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9" name="Rectangle 8"/>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p:nvPr userDrawn="1"/>
        </p:nvPicPr>
        <p:blipFill>
          <a:blip r:embed="rId3"/>
          <a:stretch>
            <a:fillRect/>
          </a:stretch>
        </p:blipFill>
        <p:spPr>
          <a:xfrm>
            <a:off x="10663132" y="307299"/>
            <a:ext cx="955304" cy="1350810"/>
          </a:xfrm>
          <a:prstGeom prst="rect">
            <a:avLst/>
          </a:prstGeom>
        </p:spPr>
      </p:pic>
      <p:sp>
        <p:nvSpPr>
          <p:cNvPr id="14"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5" name="Picture 14"/>
          <p:cNvPicPr/>
          <p:nvPr userDrawn="1"/>
        </p:nvPicPr>
        <p:blipFill>
          <a:blip r:embed="rId4"/>
          <a:stretch>
            <a:fillRect/>
          </a:stretch>
        </p:blipFill>
        <p:spPr>
          <a:xfrm>
            <a:off x="10663132" y="5017210"/>
            <a:ext cx="955304" cy="866305"/>
          </a:xfrm>
          <a:prstGeom prst="rect">
            <a:avLst/>
          </a:prstGeom>
        </p:spPr>
      </p:pic>
      <p:sp>
        <p:nvSpPr>
          <p:cNvPr id="16" name="Text Placeholder 2"/>
          <p:cNvSpPr>
            <a:spLocks noGrp="1"/>
          </p:cNvSpPr>
          <p:nvPr>
            <p:ph type="body" idx="13"/>
          </p:nvPr>
        </p:nvSpPr>
        <p:spPr>
          <a:xfrm>
            <a:off x="5252758" y="135933"/>
            <a:ext cx="5157787" cy="823912"/>
          </a:xfrm>
        </p:spPr>
        <p:txBody>
          <a:bodyPr anchor="b"/>
          <a:lstStyle>
            <a:lvl1pPr marL="0" indent="0" algn="r">
              <a:buNone/>
              <a:defRPr sz="2400" b="1"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4"/>
          </p:nvPr>
        </p:nvSpPr>
        <p:spPr>
          <a:xfrm>
            <a:off x="785193" y="1133560"/>
            <a:ext cx="4649956" cy="5063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857106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760BF0F-F080-4BCE-89C9-2ADF00E8B077}" type="datetime1">
              <a:rPr lang="en-ZA" smtClean="0"/>
              <a:t>2020/05/28</a:t>
            </a:fld>
            <a:endParaRPr lang="en-ZA" dirty="0"/>
          </a:p>
        </p:txBody>
      </p:sp>
      <p:sp>
        <p:nvSpPr>
          <p:cNvPr id="8" name="Footer Placeholder 7"/>
          <p:cNvSpPr>
            <a:spLocks noGrp="1"/>
          </p:cNvSpPr>
          <p:nvPr>
            <p:ph type="ftr" sz="quarter" idx="11"/>
          </p:nvPr>
        </p:nvSpPr>
        <p:spPr/>
        <p:txBody>
          <a:bodyPr/>
          <a:lstStyle/>
          <a:p>
            <a:r>
              <a:rPr lang="en-ZA" dirty="0"/>
              <a:t>Marketing, Communications, PR and Events</a:t>
            </a:r>
          </a:p>
        </p:txBody>
      </p:sp>
      <p:sp>
        <p:nvSpPr>
          <p:cNvPr id="9" name="Slide Number Placeholder 8"/>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18227396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9D19D15-95A2-4CE4-81E6-63671E8CC5BB}" type="datetime1">
              <a:rPr lang="en-ZA" smtClean="0"/>
              <a:t>2020/05/28</a:t>
            </a:fld>
            <a:endParaRPr lang="en-ZA" dirty="0"/>
          </a:p>
        </p:txBody>
      </p:sp>
      <p:sp>
        <p:nvSpPr>
          <p:cNvPr id="4" name="Footer Placeholder 3"/>
          <p:cNvSpPr>
            <a:spLocks noGrp="1"/>
          </p:cNvSpPr>
          <p:nvPr>
            <p:ph type="ftr" sz="quarter" idx="11"/>
          </p:nvPr>
        </p:nvSpPr>
        <p:spPr/>
        <p:txBody>
          <a:bodyPr/>
          <a:lstStyle/>
          <a:p>
            <a:r>
              <a:rPr lang="en-ZA" dirty="0"/>
              <a:t>Marketing, Communications, PR and Events</a:t>
            </a:r>
          </a:p>
        </p:txBody>
      </p:sp>
      <p:sp>
        <p:nvSpPr>
          <p:cNvPr id="5" name="Slide Number Placeholder 4"/>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34713159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3"/>
          <a:stretch>
            <a:fillRect/>
          </a:stretch>
        </p:blipFill>
        <p:spPr>
          <a:xfrm>
            <a:off x="10663132" y="307299"/>
            <a:ext cx="955304" cy="1350810"/>
          </a:xfrm>
          <a:prstGeom prst="rect">
            <a:avLst/>
          </a:prstGeom>
        </p:spPr>
      </p:pic>
      <p:sp>
        <p:nvSpPr>
          <p:cNvPr id="11" name="Footer Placeholder 2"/>
          <p:cNvSpPr txBox="1">
            <a:spLocks/>
          </p:cNvSpPr>
          <p:nvPr userDrawn="1"/>
        </p:nvSpPr>
        <p:spPr>
          <a:xfrm>
            <a:off x="383253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2" name="Picture 11"/>
          <p:cNvPicPr/>
          <p:nvPr userDrawn="1"/>
        </p:nvPicPr>
        <p:blipFill>
          <a:blip r:embed="rId4"/>
          <a:stretch>
            <a:fillRect/>
          </a:stretch>
        </p:blipFill>
        <p:spPr>
          <a:xfrm>
            <a:off x="10663132" y="5017210"/>
            <a:ext cx="955304" cy="866305"/>
          </a:xfrm>
          <a:prstGeom prst="rect">
            <a:avLst/>
          </a:prstGeom>
        </p:spPr>
      </p:pic>
      <p:sp>
        <p:nvSpPr>
          <p:cNvPr id="15" name="Text Placeholder 2"/>
          <p:cNvSpPr>
            <a:spLocks noGrp="1"/>
          </p:cNvSpPr>
          <p:nvPr>
            <p:ph type="body" idx="13"/>
          </p:nvPr>
        </p:nvSpPr>
        <p:spPr>
          <a:xfrm>
            <a:off x="5252758" y="135933"/>
            <a:ext cx="5157787" cy="823912"/>
          </a:xfrm>
        </p:spPr>
        <p:txBody>
          <a:bodyPr anchor="b"/>
          <a:lstStyle>
            <a:lvl1pPr marL="0" indent="0" algn="r">
              <a:buNone/>
              <a:defRPr sz="2400" b="1"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p:cNvSpPr>
            <a:spLocks noGrp="1"/>
          </p:cNvSpPr>
          <p:nvPr>
            <p:ph idx="1"/>
          </p:nvPr>
        </p:nvSpPr>
        <p:spPr>
          <a:xfrm>
            <a:off x="838200" y="1093025"/>
            <a:ext cx="9572345" cy="508393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418781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53" b="13587"/>
          <a:stretch/>
        </p:blipFill>
        <p:spPr>
          <a:xfrm>
            <a:off x="648182" y="983848"/>
            <a:ext cx="10970254" cy="5335929"/>
          </a:xfrm>
          <a:prstGeom prst="rect">
            <a:avLst/>
          </a:prstGeom>
        </p:spPr>
      </p:pic>
      <p:sp>
        <p:nvSpPr>
          <p:cNvPr id="2" name="Date Placeholder 1"/>
          <p:cNvSpPr>
            <a:spLocks noGrp="1"/>
          </p:cNvSpPr>
          <p:nvPr>
            <p:ph type="dt" sz="half" idx="10"/>
          </p:nvPr>
        </p:nvSpPr>
        <p:spPr/>
        <p:txBody>
          <a:bodyPr/>
          <a:lstStyle/>
          <a:p>
            <a:fld id="{193FBE78-0877-431D-B2B6-D4E11A5EFABE}" type="datetime1">
              <a:rPr lang="en-ZA" smtClean="0"/>
              <a:t>2020/05/28</a:t>
            </a:fld>
            <a:endParaRPr lang="en-ZA" dirty="0"/>
          </a:p>
        </p:txBody>
      </p:sp>
      <p:sp>
        <p:nvSpPr>
          <p:cNvPr id="4" name="Slide Number Placeholder 3"/>
          <p:cNvSpPr>
            <a:spLocks noGrp="1"/>
          </p:cNvSpPr>
          <p:nvPr>
            <p:ph type="sldNum" sz="quarter" idx="12"/>
          </p:nvPr>
        </p:nvSpPr>
        <p:spPr/>
        <p:txBody>
          <a:bodyPr/>
          <a:lstStyle/>
          <a:p>
            <a:fld id="{3AF06680-C8A7-4B16-9D12-C8E67A63F5D0}" type="slidenum">
              <a:rPr lang="en-ZA" smtClean="0"/>
              <a:t>‹#›</a:t>
            </a:fld>
            <a:endParaRPr lang="en-ZA"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p:nvPr userDrawn="1"/>
        </p:nvPicPr>
        <p:blipFill>
          <a:blip r:embed="rId4"/>
          <a:stretch>
            <a:fillRect/>
          </a:stretch>
        </p:blipFill>
        <p:spPr>
          <a:xfrm>
            <a:off x="10663132" y="307299"/>
            <a:ext cx="955304" cy="1350810"/>
          </a:xfrm>
          <a:prstGeom prst="rect">
            <a:avLst/>
          </a:prstGeom>
        </p:spPr>
      </p:pic>
      <p:sp>
        <p:nvSpPr>
          <p:cNvPr id="11" name="Footer Placeholder 2"/>
          <p:cNvSpPr txBox="1">
            <a:spLocks/>
          </p:cNvSpPr>
          <p:nvPr userDrawn="1"/>
        </p:nvSpPr>
        <p:spPr>
          <a:xfrm>
            <a:off x="4075909" y="6424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b="1" dirty="0">
                <a:latin typeface="Arial" panose="020B0604020202020204" pitchFamily="34" charset="0"/>
                <a:cs typeface="Arial" panose="020B0604020202020204" pitchFamily="34" charset="0"/>
              </a:rPr>
              <a:t>SABS </a:t>
            </a:r>
            <a:r>
              <a:rPr lang="en-ZA" b="1" dirty="0" smtClean="0">
                <a:latin typeface="Arial" panose="020B0604020202020204" pitchFamily="34" charset="0"/>
                <a:cs typeface="Arial" panose="020B0604020202020204" pitchFamily="34" charset="0"/>
              </a:rPr>
              <a:t>et </a:t>
            </a:r>
            <a:r>
              <a:rPr lang="en-ZA" b="1" dirty="0">
                <a:latin typeface="Arial" panose="020B0604020202020204" pitchFamily="34" charset="0"/>
                <a:cs typeface="Arial" panose="020B0604020202020204" pitchFamily="34" charset="0"/>
              </a:rPr>
              <a:t>WATER RESEARCH COMMISSION</a:t>
            </a:r>
          </a:p>
        </p:txBody>
      </p:sp>
      <p:pic>
        <p:nvPicPr>
          <p:cNvPr id="12" name="Picture 11"/>
          <p:cNvPicPr/>
          <p:nvPr userDrawn="1"/>
        </p:nvPicPr>
        <p:blipFill>
          <a:blip r:embed="rId5"/>
          <a:stretch>
            <a:fillRect/>
          </a:stretch>
        </p:blipFill>
        <p:spPr>
          <a:xfrm>
            <a:off x="10663132" y="5017210"/>
            <a:ext cx="955304" cy="866305"/>
          </a:xfrm>
          <a:prstGeom prst="rect">
            <a:avLst/>
          </a:prstGeom>
        </p:spPr>
      </p:pic>
      <p:sp>
        <p:nvSpPr>
          <p:cNvPr id="13" name="Content Placeholder 2"/>
          <p:cNvSpPr>
            <a:spLocks noGrp="1"/>
          </p:cNvSpPr>
          <p:nvPr>
            <p:ph idx="1"/>
          </p:nvPr>
        </p:nvSpPr>
        <p:spPr>
          <a:xfrm>
            <a:off x="838200" y="1093025"/>
            <a:ext cx="9572345" cy="508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82552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204FB0-E962-4E23-8FD2-05A30569B242}" type="datetime1">
              <a:rPr lang="en-ZA" smtClean="0"/>
              <a:t>2020/05/28</a:t>
            </a:fld>
            <a:endParaRPr lang="en-ZA" dirty="0"/>
          </a:p>
        </p:txBody>
      </p:sp>
      <p:sp>
        <p:nvSpPr>
          <p:cNvPr id="6" name="Footer Placeholder 5"/>
          <p:cNvSpPr>
            <a:spLocks noGrp="1"/>
          </p:cNvSpPr>
          <p:nvPr>
            <p:ph type="ftr" sz="quarter" idx="11"/>
          </p:nvPr>
        </p:nvSpPr>
        <p:spPr/>
        <p:txBody>
          <a:bodyPr/>
          <a:lstStyle/>
          <a:p>
            <a:r>
              <a:rPr lang="en-ZA" dirty="0"/>
              <a:t>Marketing, Communications, PR and Events</a:t>
            </a:r>
          </a:p>
        </p:txBody>
      </p:sp>
      <p:sp>
        <p:nvSpPr>
          <p:cNvPr id="7" name="Slide Number Placeholder 6"/>
          <p:cNvSpPr>
            <a:spLocks noGrp="1"/>
          </p:cNvSpPr>
          <p:nvPr>
            <p:ph type="sldNum" sz="quarter" idx="12"/>
          </p:nvPr>
        </p:nvSpPr>
        <p:spPr/>
        <p:txBody>
          <a:bodyPr/>
          <a:lstStyle/>
          <a:p>
            <a:fld id="{3AF06680-C8A7-4B16-9D12-C8E67A63F5D0}" type="slidenum">
              <a:rPr lang="en-ZA" smtClean="0"/>
              <a:t>‹#›</a:t>
            </a:fld>
            <a:endParaRPr lang="en-ZA" dirty="0"/>
          </a:p>
        </p:txBody>
      </p:sp>
    </p:spTree>
    <p:extLst>
      <p:ext uri="{BB962C8B-B14F-4D97-AF65-F5344CB8AC3E}">
        <p14:creationId xmlns:p14="http://schemas.microsoft.com/office/powerpoint/2010/main" val="2674406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908CC-3DD7-4170-AA62-7C4752CB0A73}" type="datetime1">
              <a:rPr lang="en-ZA" smtClean="0"/>
              <a:t>2020/05/28</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Marketing, Communications, PR and Events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06680-C8A7-4B16-9D12-C8E67A63F5D0}" type="slidenum">
              <a:rPr lang="en-ZA" smtClean="0"/>
              <a:t>‹#›</a:t>
            </a:fld>
            <a:endParaRPr lang="en-ZA" dirty="0"/>
          </a:p>
        </p:txBody>
      </p:sp>
    </p:spTree>
    <p:extLst>
      <p:ext uri="{BB962C8B-B14F-4D97-AF65-F5344CB8AC3E}">
        <p14:creationId xmlns:p14="http://schemas.microsoft.com/office/powerpoint/2010/main" val="22358967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sfd.susana.org/about/the-sfd"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fd.susana.org/data-to-graphic"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unstats.un.org/sdgs/report/2019/The-Sustainable-Development-Goals-Report-2019.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nstats.un.org/sdgs/report/2019/The-Sustainable-Development-Goals-Report-2019.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search/open+defecation"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unstats.un.org/sdgs/report/2019/The-Sustainable-Development-Goals-Report-2019.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ashdata.org/"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28545" y="2013597"/>
            <a:ext cx="6459166" cy="159212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endParaRPr lang="fr-FR"/>
          </a:p>
        </p:txBody>
      </p:sp>
      <p:sp>
        <p:nvSpPr>
          <p:cNvPr id="4" name="Title 3"/>
          <p:cNvSpPr>
            <a:spLocks noGrp="1"/>
          </p:cNvSpPr>
          <p:nvPr>
            <p:ph type="ctrTitle"/>
          </p:nvPr>
        </p:nvSpPr>
        <p:spPr>
          <a:xfrm>
            <a:off x="1483454" y="1114816"/>
            <a:ext cx="9144000" cy="2670911"/>
          </a:xfrm>
        </p:spPr>
        <p:txBody>
          <a:bodyPr>
            <a:normAutofit fontScale="90000"/>
          </a:bodyPr>
          <a:lstStyle/>
          <a:p>
            <a:r>
              <a:rPr lang="fr-FR" sz="4800" b="1" dirty="0">
                <a:latin typeface="Arial" panose="020B0604020202020204" pitchFamily="34" charset="0"/>
                <a:cs typeface="Arial" panose="020B0604020202020204" pitchFamily="34" charset="0"/>
              </a:rPr>
              <a:t>Réglementation sur l’eau et l’assainissement : situation en Afrique du Sud et le</a:t>
            </a:r>
            <a:br>
              <a:rPr lang="fr-FR" sz="4800" b="1" dirty="0">
                <a:latin typeface="Arial" panose="020B0604020202020204" pitchFamily="34" charset="0"/>
                <a:cs typeface="Arial" panose="020B0604020202020204" pitchFamily="34" charset="0"/>
              </a:rPr>
            </a:br>
            <a:r>
              <a:rPr lang="fr-FR" sz="4800" b="1" dirty="0">
                <a:latin typeface="Arial" panose="020B0604020202020204" pitchFamily="34" charset="0"/>
                <a:cs typeface="Arial" panose="020B0604020202020204" pitchFamily="34" charset="0"/>
              </a:rPr>
              <a:t>Rôle des normes ISO</a:t>
            </a:r>
            <a:endParaRPr lang="fr-FR" sz="4800" dirty="0"/>
          </a:p>
        </p:txBody>
      </p:sp>
      <p:sp>
        <p:nvSpPr>
          <p:cNvPr id="2" name="Rectangle 1"/>
          <p:cNvSpPr/>
          <p:nvPr/>
        </p:nvSpPr>
        <p:spPr>
          <a:xfrm>
            <a:off x="2610862" y="3862588"/>
            <a:ext cx="7294532" cy="1569660"/>
          </a:xfrm>
          <a:prstGeom prst="rect">
            <a:avLst/>
          </a:prstGeom>
        </p:spPr>
        <p:txBody>
          <a:bodyPr wrap="square">
            <a:spAutoFit/>
          </a:bodyPr>
          <a:lstStyle/>
          <a:p>
            <a:pPr algn="ctr"/>
            <a:r>
              <a:rPr lang="fr-FR" sz="3200" b="1" dirty="0"/>
              <a:t>Dr </a:t>
            </a:r>
            <a:r>
              <a:rPr lang="fr-FR" sz="3200" b="1" dirty="0" err="1"/>
              <a:t>Konstantina</a:t>
            </a:r>
            <a:r>
              <a:rPr lang="fr-FR" sz="3200" b="1" dirty="0"/>
              <a:t> </a:t>
            </a:r>
            <a:r>
              <a:rPr lang="fr-FR" sz="3200" b="1" dirty="0" err="1"/>
              <a:t>Velkushanova</a:t>
            </a:r>
            <a:r>
              <a:rPr lang="fr-FR" sz="3200" b="1" dirty="0"/>
              <a:t> </a:t>
            </a:r>
          </a:p>
          <a:p>
            <a:pPr algn="ctr"/>
            <a:r>
              <a:rPr lang="fr-FR" sz="3200" b="1" dirty="0"/>
              <a:t>UKZN, Groupe de recherche sur la pollution</a:t>
            </a:r>
          </a:p>
        </p:txBody>
      </p:sp>
    </p:spTree>
    <p:extLst>
      <p:ext uri="{BB962C8B-B14F-4D97-AF65-F5344CB8AC3E}">
        <p14:creationId xmlns:p14="http://schemas.microsoft.com/office/powerpoint/2010/main" val="409194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4609578" y="135933"/>
            <a:ext cx="5800967" cy="823912"/>
          </a:xfrm>
        </p:spPr>
        <p:txBody>
          <a:bodyPr/>
          <a:lstStyle/>
          <a:p>
            <a:r>
              <a:rPr lang="fr-FR" dirty="0"/>
              <a:t>Situation actuelle en Afrique du Sud</a:t>
            </a:r>
          </a:p>
        </p:txBody>
      </p:sp>
      <p:sp>
        <p:nvSpPr>
          <p:cNvPr id="3" name="Content Placeholder 2"/>
          <p:cNvSpPr>
            <a:spLocks noGrp="1"/>
          </p:cNvSpPr>
          <p:nvPr>
            <p:ph idx="1"/>
          </p:nvPr>
        </p:nvSpPr>
        <p:spPr/>
        <p:txBody>
          <a:bodyPr>
            <a:normAutofit fontScale="92500"/>
          </a:bodyPr>
          <a:lstStyle/>
          <a:p>
            <a:pPr marL="457200" indent="-457200">
              <a:buFont typeface="Arial" panose="020B0604020202020204" pitchFamily="34" charset="0"/>
              <a:buChar char="•"/>
            </a:pPr>
            <a:endParaRPr lang="en-ZA" dirty="0"/>
          </a:p>
          <a:p>
            <a:pPr marL="457200" indent="-457200"/>
            <a:r>
              <a:rPr lang="fr-FR" dirty="0"/>
              <a:t>En 2017, le pays avait atteint un taux de couverture d’assainissement en milieu urbain de 93%, dépassant ainsi la cible de 90% que le pays s’était fixée à l’horizon 2019.</a:t>
            </a:r>
          </a:p>
          <a:p>
            <a:pPr marL="457200" indent="-457200">
              <a:buFont typeface="Arial" panose="020B0604020202020204" pitchFamily="34" charset="0"/>
              <a:buChar char="•"/>
            </a:pPr>
            <a:r>
              <a:rPr lang="fr-FR" dirty="0"/>
              <a:t>Le budget annuel affecté au programme WASH par le gouvernement sud-africain représente près de 3 milliards de dollars des Etats-Unis. </a:t>
            </a:r>
          </a:p>
          <a:p>
            <a:pPr marL="457200" indent="-457200"/>
            <a:r>
              <a:rPr lang="fr-FR" dirty="0"/>
              <a:t>En 2018, l’Afrique du Sud a dépensé 2.32% de son PIB en activités WASH (Eau, assainissement, hygiène) représentant un montant total de 141 $ des Etats-Unis par habitant attribué aux activités liées à l’eau, l’assainissement et l’hygiène.</a:t>
            </a:r>
          </a:p>
          <a:p>
            <a:pPr marL="0" indent="0">
              <a:buNone/>
            </a:pPr>
            <a:endParaRPr lang="fr-FR"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0" indent="0">
              <a:buNone/>
            </a:pPr>
            <a:r>
              <a:rPr lang="en-ZA" sz="900" dirty="0"/>
              <a:t>* GLAAS 2018/2019 country survey</a:t>
            </a:r>
          </a:p>
          <a:p>
            <a:pPr marL="0" indent="0">
              <a:buNone/>
            </a:pPr>
            <a:endParaRPr lang="en-GB" dirty="0"/>
          </a:p>
        </p:txBody>
      </p:sp>
    </p:spTree>
    <p:extLst>
      <p:ext uri="{BB962C8B-B14F-4D97-AF65-F5344CB8AC3E}">
        <p14:creationId xmlns:p14="http://schemas.microsoft.com/office/powerpoint/2010/main" val="15224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1433" y="1134732"/>
            <a:ext cx="10058400"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ZA" sz="5400" b="1"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36526" y="1134731"/>
            <a:ext cx="9144000" cy="3850627"/>
          </a:xfrm>
        </p:spPr>
        <p:txBody>
          <a:bodyPr>
            <a:noAutofit/>
          </a:bodyPr>
          <a:lstStyle/>
          <a:p>
            <a:r>
              <a:rPr lang="fr-FR" b="1" dirty="0">
                <a:latin typeface="Arial" panose="020B0604020202020204" pitchFamily="34" charset="0"/>
                <a:cs typeface="Arial" panose="020B0604020202020204" pitchFamily="34" charset="0"/>
              </a:rPr>
              <a:t>Acteurs du secteur de l’eau et de l’assainissement en Afrique du Sud</a:t>
            </a:r>
            <a:endParaRPr lang="fr-FR" dirty="0"/>
          </a:p>
        </p:txBody>
      </p:sp>
    </p:spTree>
    <p:extLst>
      <p:ext uri="{BB962C8B-B14F-4D97-AF65-F5344CB8AC3E}">
        <p14:creationId xmlns:p14="http://schemas.microsoft.com/office/powerpoint/2010/main" val="3399322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700699" y="1113680"/>
            <a:ext cx="4649956" cy="5063283"/>
          </a:xfrm>
        </p:spPr>
        <p:txBody>
          <a:bodyPr>
            <a:normAutofit/>
          </a:bodyPr>
          <a:lstStyle/>
          <a:p>
            <a:pPr marL="0" indent="0">
              <a:buNone/>
            </a:pPr>
            <a:r>
              <a:rPr lang="fr-FR" sz="3100" b="1" dirty="0">
                <a:latin typeface="Arial" panose="020B0604020202020204" pitchFamily="34" charset="0"/>
                <a:cs typeface="Arial" panose="020B0604020202020204" pitchFamily="34" charset="0"/>
              </a:rPr>
              <a:t>Acteurs de la filière assainissement en RSA </a:t>
            </a:r>
          </a:p>
          <a:p>
            <a:pPr lvl="0"/>
            <a:r>
              <a:rPr lang="fr-FR" sz="2000" dirty="0">
                <a:latin typeface="Arial" panose="020B0604020202020204" pitchFamily="34" charset="0"/>
                <a:cs typeface="Arial" panose="020B0604020202020204" pitchFamily="34" charset="0"/>
              </a:rPr>
              <a:t>Administration centrale</a:t>
            </a:r>
          </a:p>
          <a:p>
            <a:pPr lvl="0"/>
            <a:r>
              <a:rPr lang="fr-FR" sz="2000" dirty="0">
                <a:latin typeface="Arial" panose="020B0604020202020204" pitchFamily="34" charset="0"/>
                <a:cs typeface="Arial" panose="020B0604020202020204" pitchFamily="34" charset="0"/>
              </a:rPr>
              <a:t>Administration provinciale</a:t>
            </a:r>
          </a:p>
          <a:p>
            <a:pPr lvl="0"/>
            <a:r>
              <a:rPr lang="fr-FR" sz="2000" dirty="0">
                <a:latin typeface="Arial" panose="020B0604020202020204" pitchFamily="34" charset="0"/>
                <a:cs typeface="Arial" panose="020B0604020202020204" pitchFamily="34" charset="0"/>
              </a:rPr>
              <a:t>Administration locale.</a:t>
            </a:r>
          </a:p>
          <a:p>
            <a:pPr lvl="0"/>
            <a:r>
              <a:rPr lang="fr-FR" sz="2000" i="1" dirty="0">
                <a:latin typeface="Arial" panose="020B0604020202020204" pitchFamily="34" charset="0"/>
                <a:cs typeface="Arial" panose="020B0604020202020204" pitchFamily="34" charset="0"/>
              </a:rPr>
              <a:t>Conseil national consultatif de l’eau</a:t>
            </a:r>
            <a:endParaRPr lang="fr-FR" sz="2000" dirty="0">
              <a:latin typeface="Arial" panose="020B0604020202020204" pitchFamily="34" charset="0"/>
              <a:cs typeface="Arial" panose="020B0604020202020204" pitchFamily="34" charset="0"/>
            </a:endParaRPr>
          </a:p>
          <a:p>
            <a:pPr lvl="0"/>
            <a:r>
              <a:rPr lang="fr-FR" sz="2000" i="1" dirty="0">
                <a:latin typeface="Arial" panose="020B0604020202020204" pitchFamily="34" charset="0"/>
                <a:cs typeface="Arial" panose="020B0604020202020204" pitchFamily="34" charset="0"/>
              </a:rPr>
              <a:t>Secteur privé</a:t>
            </a:r>
            <a:endParaRPr lang="fr-FR" sz="2000" dirty="0">
              <a:latin typeface="Arial" panose="020B0604020202020204" pitchFamily="34" charset="0"/>
              <a:cs typeface="Arial" panose="020B0604020202020204" pitchFamily="34" charset="0"/>
            </a:endParaRPr>
          </a:p>
          <a:p>
            <a:pPr lvl="0"/>
            <a:r>
              <a:rPr lang="fr-FR" sz="2000" i="1" dirty="0">
                <a:latin typeface="Arial" panose="020B0604020202020204" pitchFamily="34" charset="0"/>
                <a:cs typeface="Arial" panose="020B0604020202020204" pitchFamily="34" charset="0"/>
              </a:rPr>
              <a:t>Organisations non-gouvernementales (ONG).</a:t>
            </a:r>
            <a:endParaRPr lang="fr-FR" sz="2000" dirty="0">
              <a:latin typeface="Arial" panose="020B0604020202020204" pitchFamily="34" charset="0"/>
              <a:cs typeface="Arial" panose="020B0604020202020204" pitchFamily="34" charset="0"/>
            </a:endParaRPr>
          </a:p>
          <a:p>
            <a:pPr lvl="0"/>
            <a:r>
              <a:rPr lang="fr-FR" sz="2000" i="1" dirty="0">
                <a:latin typeface="Arial" panose="020B0604020202020204" pitchFamily="34" charset="0"/>
                <a:cs typeface="Arial" panose="020B0604020202020204" pitchFamily="34" charset="0"/>
              </a:rPr>
              <a:t>Coopération internationale</a:t>
            </a:r>
            <a:endParaRPr lang="en-ZA" sz="2000" dirty="0">
              <a:latin typeface="Arial" panose="020B0604020202020204" pitchFamily="34" charset="0"/>
              <a:cs typeface="Arial" panose="020B0604020202020204" pitchFamily="34" charset="0"/>
            </a:endParaRPr>
          </a:p>
          <a:p>
            <a:endParaRPr lang="en-GB" dirty="0"/>
          </a:p>
        </p:txBody>
      </p:sp>
      <p:sp>
        <p:nvSpPr>
          <p:cNvPr id="3" name="Text Placeholder 2"/>
          <p:cNvSpPr>
            <a:spLocks noGrp="1"/>
          </p:cNvSpPr>
          <p:nvPr>
            <p:ph type="body" idx="13"/>
          </p:nvPr>
        </p:nvSpPr>
        <p:spPr>
          <a:xfrm>
            <a:off x="2953062" y="135933"/>
            <a:ext cx="7457483" cy="823912"/>
          </a:xfrm>
        </p:spPr>
        <p:txBody>
          <a:bodyPr>
            <a:normAutofit/>
          </a:bodyPr>
          <a:lstStyle/>
          <a:p>
            <a:r>
              <a:rPr lang="fr-FR" dirty="0"/>
              <a:t>DISPOSITIONS INSTITUTIONNELLES RELATIVES À L’EAU ET À L’ASSAINISSEMENT</a:t>
            </a:r>
            <a:endParaRPr lang="en-GB" dirty="0"/>
          </a:p>
        </p:txBody>
      </p:sp>
      <p:sp>
        <p:nvSpPr>
          <p:cNvPr id="9" name="TextBox 8"/>
          <p:cNvSpPr txBox="1"/>
          <p:nvPr/>
        </p:nvSpPr>
        <p:spPr>
          <a:xfrm>
            <a:off x="6829686" y="5285367"/>
            <a:ext cx="3652916" cy="954107"/>
          </a:xfrm>
          <a:prstGeom prst="rect">
            <a:avLst/>
          </a:prstGeom>
          <a:noFill/>
        </p:spPr>
        <p:txBody>
          <a:bodyPr wrap="square" rtlCol="0">
            <a:spAutoFit/>
          </a:bodyPr>
          <a:lstStyle/>
          <a:p>
            <a:r>
              <a:rPr lang="fr-FR" sz="1200" dirty="0"/>
              <a:t>COGTA</a:t>
            </a:r>
            <a:r>
              <a:rPr lang="fr-FR" sz="1400" dirty="0"/>
              <a:t> – gouvernance coopérative et des affaires coutumières </a:t>
            </a:r>
          </a:p>
          <a:p>
            <a:r>
              <a:rPr lang="fr-FR" sz="1400" dirty="0"/>
              <a:t>SALGA – Association SA des autorités locales</a:t>
            </a:r>
          </a:p>
          <a:p>
            <a:r>
              <a:rPr lang="fr-FR" sz="1400" dirty="0"/>
              <a:t>CBO –Organisations communautaires</a:t>
            </a:r>
          </a:p>
        </p:txBody>
      </p:sp>
      <p:pic>
        <p:nvPicPr>
          <p:cNvPr id="11" name="Picture 10">
            <a:extLst>
              <a:ext uri="{FF2B5EF4-FFF2-40B4-BE49-F238E27FC236}">
                <a16:creationId xmlns:a16="http://schemas.microsoft.com/office/drawing/2014/main" id="{588C328F-849C-40AE-8A5A-1A53F5B93ABD}"/>
              </a:ext>
            </a:extLst>
          </p:cNvPr>
          <p:cNvPicPr>
            <a:picLocks noChangeAspect="1"/>
          </p:cNvPicPr>
          <p:nvPr/>
        </p:nvPicPr>
        <p:blipFill>
          <a:blip r:embed="rId2"/>
          <a:stretch>
            <a:fillRect/>
          </a:stretch>
        </p:blipFill>
        <p:spPr>
          <a:xfrm>
            <a:off x="5561351" y="1113680"/>
            <a:ext cx="4961743" cy="4239246"/>
          </a:xfrm>
          <a:prstGeom prst="rect">
            <a:avLst/>
          </a:prstGeom>
        </p:spPr>
      </p:pic>
    </p:spTree>
    <p:extLst>
      <p:ext uri="{BB962C8B-B14F-4D97-AF65-F5344CB8AC3E}">
        <p14:creationId xmlns:p14="http://schemas.microsoft.com/office/powerpoint/2010/main" val="3368912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13</a:t>
            </a:fld>
            <a:endParaRPr lang="en-ZA" dirty="0"/>
          </a:p>
        </p:txBody>
      </p:sp>
      <p:sp>
        <p:nvSpPr>
          <p:cNvPr id="4" name="Text Placeholder 3"/>
          <p:cNvSpPr>
            <a:spLocks noGrp="1"/>
          </p:cNvSpPr>
          <p:nvPr>
            <p:ph type="body" idx="13"/>
          </p:nvPr>
        </p:nvSpPr>
        <p:spPr>
          <a:xfrm>
            <a:off x="3687581" y="436729"/>
            <a:ext cx="6812906" cy="510140"/>
          </a:xfrm>
        </p:spPr>
        <p:txBody>
          <a:bodyPr/>
          <a:lstStyle/>
          <a:p>
            <a:r>
              <a:rPr lang="fr-FR" dirty="0"/>
              <a:t>Eau et assainissement – Niveau national</a:t>
            </a:r>
          </a:p>
        </p:txBody>
      </p:sp>
      <p:sp>
        <p:nvSpPr>
          <p:cNvPr id="6" name="Content Placeholder 2"/>
          <p:cNvSpPr>
            <a:spLocks noGrp="1"/>
          </p:cNvSpPr>
          <p:nvPr>
            <p:ph idx="4294967295"/>
          </p:nvPr>
        </p:nvSpPr>
        <p:spPr>
          <a:xfrm>
            <a:off x="696685" y="1143000"/>
            <a:ext cx="9987643" cy="5382344"/>
          </a:xfrm>
          <a:prstGeom prst="rect">
            <a:avLst/>
          </a:prstGeom>
        </p:spPr>
        <p:txBody>
          <a:bodyPr>
            <a:normAutofit lnSpcReduction="10000"/>
          </a:bodyPr>
          <a:lstStyle/>
          <a:p>
            <a:pPr lvl="0"/>
            <a:r>
              <a:rPr lang="fr-FR" sz="2000" b="1" dirty="0"/>
              <a:t>Le ministère de l’Eau et de l’Assainissement (DWS)</a:t>
            </a:r>
            <a:r>
              <a:rPr lang="fr-FR" sz="2000" dirty="0"/>
              <a:t> </a:t>
            </a:r>
          </a:p>
          <a:p>
            <a:pPr lvl="1"/>
            <a:r>
              <a:rPr lang="fr-FR" sz="1800" dirty="0"/>
              <a:t>Responsable du secteur de l’eau et de l’assainissement en Afrique du Sud. </a:t>
            </a:r>
          </a:p>
          <a:p>
            <a:pPr lvl="1"/>
            <a:r>
              <a:rPr lang="fr-FR" sz="1800" dirty="0"/>
              <a:t>Gestionnaire des ressources hydriques de l’Afrique du Sud et dépositaire de la Loi nationale sur l’eau et de la Loi sur les services d’approvisionnement en eau. </a:t>
            </a:r>
          </a:p>
          <a:p>
            <a:pPr lvl="0"/>
            <a:r>
              <a:rPr lang="fr-FR" sz="2000" b="1" dirty="0"/>
              <a:t>Le ministère des Établissements humains (DHS)</a:t>
            </a:r>
            <a:endParaRPr lang="fr-FR" sz="2000" dirty="0"/>
          </a:p>
          <a:p>
            <a:pPr lvl="1"/>
            <a:r>
              <a:rPr lang="fr-FR" sz="1800" dirty="0"/>
              <a:t>Dépositaire de la Loi nationale sur le logement, des Programmes nationaux de logement et du Code national du logement. </a:t>
            </a:r>
          </a:p>
          <a:p>
            <a:pPr lvl="0"/>
            <a:r>
              <a:rPr lang="fr-FR" sz="2000" b="1" dirty="0"/>
              <a:t>Le ministère de la Gouvernance coopérative et des Affaires coutumières (CoGTA)</a:t>
            </a:r>
            <a:endParaRPr lang="fr-FR" sz="2000" dirty="0"/>
          </a:p>
          <a:p>
            <a:pPr lvl="1"/>
            <a:r>
              <a:rPr lang="fr-FR" sz="1800" dirty="0"/>
              <a:t>Dépositaire de la Loi sur les réseaux municipaux et les structures municipales.</a:t>
            </a:r>
          </a:p>
          <a:p>
            <a:pPr lvl="1"/>
            <a:r>
              <a:rPr lang="fr-FR" sz="1800" dirty="0"/>
              <a:t>Coordonne et supervise la mise en œuvre de la politique relative aux services de base gratuits.</a:t>
            </a:r>
          </a:p>
          <a:p>
            <a:pPr lvl="0"/>
            <a:r>
              <a:rPr lang="fr-FR" sz="2000" b="1" dirty="0"/>
              <a:t>Le ministère de la Santé (DOH)</a:t>
            </a:r>
            <a:endParaRPr lang="fr-FR" sz="2000" dirty="0"/>
          </a:p>
          <a:p>
            <a:pPr lvl="1"/>
            <a:r>
              <a:rPr lang="fr-FR" sz="1800" dirty="0"/>
              <a:t>Coordonne la planification et les interventions en matière de comportements liés à la santé et l’hygiène au sein des communautés.</a:t>
            </a:r>
          </a:p>
          <a:p>
            <a:pPr lvl="1"/>
            <a:r>
              <a:rPr lang="fr-FR" sz="1800" dirty="0"/>
              <a:t>Génère la demande pour les services d’assainissement par le biais de programmes de sensibilisation et d’éducation en matière de santé et d’hygiène.</a:t>
            </a:r>
          </a:p>
          <a:p>
            <a:pPr lvl="0"/>
            <a:r>
              <a:rPr lang="fr-FR" sz="2000" b="1" dirty="0"/>
              <a:t>Le Trésor national</a:t>
            </a:r>
            <a:r>
              <a:rPr lang="fr-FR" sz="2000" dirty="0"/>
              <a:t> </a:t>
            </a:r>
          </a:p>
          <a:p>
            <a:pPr lvl="1"/>
            <a:r>
              <a:rPr lang="fr-FR" sz="1800" dirty="0"/>
              <a:t>Intervient au niveau du financement de programmes menés par les différents ministères et échelons du gouvernement dans le domaine de l’assainissement. </a:t>
            </a:r>
          </a:p>
        </p:txBody>
      </p:sp>
    </p:spTree>
    <p:extLst>
      <p:ext uri="{BB962C8B-B14F-4D97-AF65-F5344CB8AC3E}">
        <p14:creationId xmlns:p14="http://schemas.microsoft.com/office/powerpoint/2010/main" val="39020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fr-FR" smtClean="0"/>
              <a:t>14</a:t>
            </a:fld>
            <a:endParaRPr lang="fr-FR"/>
          </a:p>
        </p:txBody>
      </p:sp>
      <p:sp>
        <p:nvSpPr>
          <p:cNvPr id="4" name="Text Placeholder 3"/>
          <p:cNvSpPr>
            <a:spLocks noGrp="1"/>
          </p:cNvSpPr>
          <p:nvPr>
            <p:ph type="body" idx="13"/>
          </p:nvPr>
        </p:nvSpPr>
        <p:spPr/>
        <p:txBody>
          <a:bodyPr/>
          <a:lstStyle/>
          <a:p>
            <a:r>
              <a:rPr lang="fr-FR" dirty="0"/>
              <a:t>Institutions responsables de l’eau</a:t>
            </a:r>
          </a:p>
        </p:txBody>
      </p:sp>
      <p:sp>
        <p:nvSpPr>
          <p:cNvPr id="5" name="Content Placeholder 4"/>
          <p:cNvSpPr>
            <a:spLocks noGrp="1"/>
          </p:cNvSpPr>
          <p:nvPr>
            <p:ph sz="half" idx="14"/>
          </p:nvPr>
        </p:nvSpPr>
        <p:spPr>
          <a:xfrm>
            <a:off x="424542" y="1064712"/>
            <a:ext cx="10782301" cy="5410459"/>
          </a:xfrm>
        </p:spPr>
        <p:txBody>
          <a:bodyPr>
            <a:normAutofit fontScale="92500" lnSpcReduction="20000"/>
          </a:bodyPr>
          <a:lstStyle/>
          <a:p>
            <a:r>
              <a:rPr lang="fr-FR" sz="2100" b="1" dirty="0"/>
              <a:t>Autorité responsable de l’approvisionnement en eau (WSA)</a:t>
            </a:r>
          </a:p>
          <a:p>
            <a:pPr lvl="1"/>
            <a:r>
              <a:rPr lang="fr-FR" sz="1900" dirty="0"/>
              <a:t>Toute municipalité assurant l’accès a l’eau en vertu de la Loi.</a:t>
            </a:r>
          </a:p>
          <a:p>
            <a:pPr lvl="1"/>
            <a:r>
              <a:rPr lang="fr-FR" sz="1900" dirty="0"/>
              <a:t>Peut agir en tant que prestataire de services d’approvisionnement en eau.</a:t>
            </a:r>
          </a:p>
          <a:p>
            <a:pPr lvl="1"/>
            <a:r>
              <a:rPr lang="fr-FR" sz="1900" dirty="0"/>
              <a:t>Peuvent s’associer à d’autres agences intervenant dans le domaine de l’eau.</a:t>
            </a:r>
          </a:p>
          <a:p>
            <a:pPr lvl="1"/>
            <a:r>
              <a:rPr lang="fr-FR" sz="1900" dirty="0"/>
              <a:t>Sont tenues d’élaborer un Plan de développement des services de l’eau (WSDP) pour en assurer l’efficacité, l’accessibilité des prix et la pérennité.</a:t>
            </a:r>
          </a:p>
          <a:p>
            <a:pPr lvl="1"/>
            <a:r>
              <a:rPr lang="fr-FR" sz="1900" dirty="0"/>
              <a:t>Le WSDP est le lien entre l’approvisionnement en eau et la gestion des ressources hydriques.</a:t>
            </a:r>
          </a:p>
          <a:p>
            <a:r>
              <a:rPr lang="fr-FR" sz="2100" b="1" dirty="0"/>
              <a:t>Prestataires de services d’approvisionnement en eau (WSP)</a:t>
            </a:r>
          </a:p>
          <a:p>
            <a:pPr lvl="1"/>
            <a:r>
              <a:rPr lang="fr-FR" sz="1800" dirty="0"/>
              <a:t>Responsables de la distribution de l’eau en conformité avec la Constitution, la Loi sur l’approvisionnement en eau et les règlements de l’Autorité responsable des services d’approvisionnement en eau.</a:t>
            </a:r>
          </a:p>
          <a:p>
            <a:pPr lvl="1"/>
            <a:r>
              <a:rPr lang="fr-FR" sz="1900" dirty="0"/>
              <a:t>Les WSA peuvent exercer les fonctions d’un</a:t>
            </a:r>
            <a:r>
              <a:rPr lang="fr-FR" sz="1900" b="1" dirty="0"/>
              <a:t> </a:t>
            </a:r>
            <a:r>
              <a:rPr lang="fr-FR" sz="1900" dirty="0"/>
              <a:t>prestataire de services d’approvisionnement en eau.</a:t>
            </a:r>
          </a:p>
          <a:p>
            <a:r>
              <a:rPr lang="fr-FR" sz="2100" b="1" dirty="0"/>
              <a:t>Régies des eaux</a:t>
            </a:r>
          </a:p>
          <a:p>
            <a:pPr lvl="1"/>
            <a:r>
              <a:rPr lang="fr-FR" sz="1700" dirty="0"/>
              <a:t>Détenues par l’État.</a:t>
            </a:r>
          </a:p>
          <a:p>
            <a:pPr lvl="1"/>
            <a:r>
              <a:rPr lang="fr-FR" sz="1700" dirty="0"/>
              <a:t>Jouent un rôle prépondérant dans le secteur de l’eau en Afrique du Sud. </a:t>
            </a:r>
          </a:p>
          <a:p>
            <a:pPr lvl="1"/>
            <a:r>
              <a:rPr lang="fr-FR" sz="1700" dirty="0"/>
              <a:t>Apportent une assistance technique aux municipalités.</a:t>
            </a:r>
          </a:p>
          <a:p>
            <a:pPr lvl="1"/>
            <a:r>
              <a:rPr lang="fr-FR" sz="1700" dirty="0"/>
              <a:t>Rendent des comptes au ministère de l’Eau et de l’Assainissement.</a:t>
            </a:r>
          </a:p>
          <a:p>
            <a:pPr lvl="1"/>
            <a:r>
              <a:rPr lang="fr-FR" sz="1700" dirty="0"/>
              <a:t>Il y a 15 régies des eaux en Afrique du Sud.</a:t>
            </a:r>
          </a:p>
          <a:p>
            <a:pPr lvl="1"/>
            <a:r>
              <a:rPr lang="fr-FR" sz="1700" dirty="0"/>
              <a:t>Les trois principales sont : Rand Water, </a:t>
            </a:r>
            <a:r>
              <a:rPr lang="fr-FR" sz="1700" dirty="0" err="1"/>
              <a:t>Umgeni</a:t>
            </a:r>
            <a:r>
              <a:rPr lang="fr-FR" sz="1700" dirty="0"/>
              <a:t> Water, </a:t>
            </a:r>
            <a:r>
              <a:rPr lang="fr-FR" sz="1700" dirty="0" err="1"/>
              <a:t>Overberg</a:t>
            </a:r>
            <a:r>
              <a:rPr lang="fr-FR" sz="1700" dirty="0"/>
              <a:t> Water.</a:t>
            </a:r>
          </a:p>
          <a:p>
            <a:pPr lvl="1"/>
            <a:r>
              <a:rPr lang="fr-FR" sz="1700" dirty="0"/>
              <a:t>Fournissent des services aux autorités responsables de l’eau.</a:t>
            </a:r>
          </a:p>
          <a:p>
            <a:r>
              <a:rPr lang="fr-FR" sz="1900" b="1" dirty="0"/>
              <a:t>Commission de recherche sur l’eau (WRC)</a:t>
            </a:r>
            <a:endParaRPr lang="fr-FR" sz="1900" dirty="0"/>
          </a:p>
          <a:p>
            <a:endParaRPr lang="fr-FR" sz="2400" dirty="0"/>
          </a:p>
        </p:txBody>
      </p:sp>
    </p:spTree>
    <p:extLst>
      <p:ext uri="{BB962C8B-B14F-4D97-AF65-F5344CB8AC3E}">
        <p14:creationId xmlns:p14="http://schemas.microsoft.com/office/powerpoint/2010/main" val="3975505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15</a:t>
            </a:fld>
            <a:endParaRPr lang="en-ZA" dirty="0"/>
          </a:p>
        </p:txBody>
      </p:sp>
      <p:sp>
        <p:nvSpPr>
          <p:cNvPr id="7" name="Text Placeholder 6"/>
          <p:cNvSpPr>
            <a:spLocks noGrp="1"/>
          </p:cNvSpPr>
          <p:nvPr>
            <p:ph type="body" idx="13"/>
          </p:nvPr>
        </p:nvSpPr>
        <p:spPr/>
        <p:txBody>
          <a:bodyPr>
            <a:normAutofit fontScale="92500"/>
          </a:bodyPr>
          <a:lstStyle/>
          <a:p>
            <a:r>
              <a:rPr lang="fr-FR" dirty="0"/>
              <a:t>DISPOSITIONS INSTITUTIONNELLES DANS LE SECTEUR DE L’EAU</a:t>
            </a:r>
            <a:endParaRPr lang="en-GB" dirty="0"/>
          </a:p>
        </p:txBody>
      </p:sp>
      <p:pic>
        <p:nvPicPr>
          <p:cNvPr id="5" name="Picture 4">
            <a:extLst>
              <a:ext uri="{FF2B5EF4-FFF2-40B4-BE49-F238E27FC236}">
                <a16:creationId xmlns:a16="http://schemas.microsoft.com/office/drawing/2014/main" id="{57BF3049-C0B7-410C-996B-1F0C8AB9F5D9}"/>
              </a:ext>
            </a:extLst>
          </p:cNvPr>
          <p:cNvPicPr>
            <a:picLocks noChangeAspect="1"/>
          </p:cNvPicPr>
          <p:nvPr/>
        </p:nvPicPr>
        <p:blipFill>
          <a:blip r:embed="rId2"/>
          <a:stretch>
            <a:fillRect/>
          </a:stretch>
        </p:blipFill>
        <p:spPr>
          <a:xfrm>
            <a:off x="1743078" y="1023919"/>
            <a:ext cx="8705843" cy="4810161"/>
          </a:xfrm>
          <a:prstGeom prst="rect">
            <a:avLst/>
          </a:prstGeom>
        </p:spPr>
      </p:pic>
    </p:spTree>
    <p:extLst>
      <p:ext uri="{BB962C8B-B14F-4D97-AF65-F5344CB8AC3E}">
        <p14:creationId xmlns:p14="http://schemas.microsoft.com/office/powerpoint/2010/main" val="2998538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7280" y="758952"/>
            <a:ext cx="10058400"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ZA" sz="5400" b="1" dirty="0">
                <a:solidFill>
                  <a:schemeClr val="tx1"/>
                </a:solidFill>
                <a:latin typeface="Arial" panose="020B0604020202020204" pitchFamily="34" charset="0"/>
                <a:cs typeface="Arial" panose="020B0604020202020204" pitchFamily="34" charset="0"/>
              </a:rPr>
              <a:t/>
            </a:r>
            <a:br>
              <a:rPr lang="en-ZA" sz="5400" b="1" dirty="0">
                <a:solidFill>
                  <a:schemeClr val="tx1"/>
                </a:solidFill>
                <a:latin typeface="Arial" panose="020B0604020202020204" pitchFamily="34" charset="0"/>
                <a:cs typeface="Arial" panose="020B0604020202020204" pitchFamily="34" charset="0"/>
              </a:rPr>
            </a:br>
            <a:endParaRPr lang="en-ZA" sz="5400" b="1"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54480" y="1159941"/>
            <a:ext cx="9144000" cy="2387600"/>
          </a:xfrm>
        </p:spPr>
        <p:txBody>
          <a:bodyPr>
            <a:normAutofit fontScale="90000"/>
          </a:bodyPr>
          <a:lstStyle/>
          <a:p>
            <a:r>
              <a:rPr lang="fr-FR" b="1" dirty="0">
                <a:latin typeface="Arial" panose="020B0604020202020204" pitchFamily="34" charset="0"/>
                <a:cs typeface="Arial" panose="020B0604020202020204" pitchFamily="34" charset="0"/>
              </a:rPr>
              <a:t>Réglementation sud-africaine sur l’eau et l’assainissement</a:t>
            </a:r>
            <a:endParaRPr lang="fr-FR" dirty="0"/>
          </a:p>
        </p:txBody>
      </p:sp>
    </p:spTree>
    <p:extLst>
      <p:ext uri="{BB962C8B-B14F-4D97-AF65-F5344CB8AC3E}">
        <p14:creationId xmlns:p14="http://schemas.microsoft.com/office/powerpoint/2010/main" val="4353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fr-FR" dirty="0"/>
              <a:t>Réglementation sud-africaine sur l’eau et l’assainissement</a:t>
            </a:r>
          </a:p>
        </p:txBody>
      </p:sp>
      <p:sp>
        <p:nvSpPr>
          <p:cNvPr id="5" name="Subtitle 4"/>
          <p:cNvSpPr>
            <a:spLocks noGrp="1"/>
          </p:cNvSpPr>
          <p:nvPr>
            <p:ph idx="1"/>
          </p:nvPr>
        </p:nvSpPr>
        <p:spPr>
          <a:xfrm>
            <a:off x="438412" y="1093025"/>
            <a:ext cx="11553719" cy="5083938"/>
          </a:xfrm>
        </p:spPr>
        <p:txBody>
          <a:bodyPr>
            <a:noAutofit/>
          </a:bodyPr>
          <a:lstStyle/>
          <a:p>
            <a:pPr marL="0" indent="0">
              <a:lnSpc>
                <a:spcPct val="150000"/>
              </a:lnSpc>
              <a:spcBef>
                <a:spcPts val="600"/>
              </a:spcBef>
              <a:spcAft>
                <a:spcPts val="600"/>
              </a:spcAft>
              <a:buNone/>
            </a:pPr>
            <a:r>
              <a:rPr lang="fr-FR" sz="2000" b="1" spc="-50" dirty="0">
                <a:solidFill>
                  <a:prstClr val="black">
                    <a:lumMod val="85000"/>
                    <a:lumOff val="15000"/>
                  </a:prstClr>
                </a:solidFill>
              </a:rPr>
              <a:t>Loi		</a:t>
            </a:r>
            <a:r>
              <a:rPr lang="fr-FR" sz="2000" b="1" spc="-50" dirty="0">
                <a:solidFill>
                  <a:srgbClr val="FF0000"/>
                </a:solidFill>
              </a:rPr>
              <a:t>Loi nationale sur les services de l’eau (1997)</a:t>
            </a:r>
            <a:br>
              <a:rPr lang="fr-FR" sz="2000" b="1" spc="-50" dirty="0">
                <a:solidFill>
                  <a:srgbClr val="FF0000"/>
                </a:solidFill>
              </a:rPr>
            </a:br>
            <a:r>
              <a:rPr lang="fr-FR" sz="2000" b="1" spc="-50" dirty="0"/>
              <a:t>Politiques</a:t>
            </a:r>
            <a:r>
              <a:rPr lang="fr-FR" sz="2000" spc="-50" dirty="0"/>
              <a:t> 	Livre blanc sur l’approvisionnement en eau et assainissement (1994)</a:t>
            </a:r>
            <a:br>
              <a:rPr lang="fr-FR" sz="2000" spc="-50" dirty="0"/>
            </a:br>
            <a:r>
              <a:rPr lang="fr-FR" sz="2000" spc="-50" dirty="0"/>
              <a:t>                  	Livre blanc sur la politique nationale de l’eau en Afrique du Sud (1997) </a:t>
            </a:r>
            <a:br>
              <a:rPr lang="fr-FR" sz="2000" spc="-50" dirty="0"/>
            </a:br>
            <a:r>
              <a:rPr lang="fr-FR" sz="2000" spc="-50" dirty="0"/>
              <a:t>                   	Livre blanc sur l’assainissement de base des ménages (2001)</a:t>
            </a:r>
            <a:br>
              <a:rPr lang="fr-FR" sz="2000" spc="-50" dirty="0"/>
            </a:br>
            <a:r>
              <a:rPr lang="fr-FR" sz="2000" b="1" spc="-50" dirty="0"/>
              <a:t>Stratégies</a:t>
            </a:r>
            <a:r>
              <a:rPr lang="fr-FR" sz="2000" spc="-50" dirty="0"/>
              <a:t> 	</a:t>
            </a:r>
            <a:r>
              <a:rPr lang="fr-FR" sz="2000" b="1" spc="-50" dirty="0">
                <a:solidFill>
                  <a:srgbClr val="FF0000"/>
                </a:solidFill>
              </a:rPr>
              <a:t>Schéma directeur national en matière d’eau et d’assainissement (2018)</a:t>
            </a:r>
            <a:r>
              <a:rPr lang="fr-FR" sz="2000" spc="-50" dirty="0"/>
              <a:t/>
            </a:r>
            <a:br>
              <a:rPr lang="fr-FR" sz="2000" spc="-50" dirty="0"/>
            </a:br>
            <a:r>
              <a:rPr lang="fr-FR" sz="2000" spc="-50" dirty="0"/>
              <a:t>                   	</a:t>
            </a:r>
            <a:r>
              <a:rPr lang="fr-FR" sz="2000" dirty="0"/>
              <a:t>Cadre stratégique national en matière d’assainissement </a:t>
            </a:r>
            <a:r>
              <a:rPr lang="fr-FR" sz="2000" spc="-50" dirty="0"/>
              <a:t>(2016)</a:t>
            </a:r>
            <a:br>
              <a:rPr lang="fr-FR" sz="2000" spc="-50" dirty="0"/>
            </a:br>
            <a:r>
              <a:rPr lang="fr-FR" sz="2000" spc="-50" dirty="0"/>
              <a:t>                   	</a:t>
            </a:r>
            <a:r>
              <a:rPr lang="fr-FR" sz="2000" dirty="0"/>
              <a:t>Stratégie nationale pour la réglementation des services d’approvisionnement en eau</a:t>
            </a:r>
            <a:r>
              <a:rPr lang="fr-FR" sz="2000" b="1" spc="-50" dirty="0">
                <a:solidFill>
                  <a:schemeClr val="accent6">
                    <a:lumMod val="75000"/>
                  </a:schemeClr>
                </a:solidFill>
              </a:rPr>
              <a:t/>
            </a:r>
            <a:br>
              <a:rPr lang="fr-FR" sz="2000" b="1" spc="-50" dirty="0">
                <a:solidFill>
                  <a:schemeClr val="accent6">
                    <a:lumMod val="75000"/>
                  </a:schemeClr>
                </a:solidFill>
              </a:rPr>
            </a:br>
            <a:r>
              <a:rPr lang="fr-FR" sz="2000" b="1" spc="-50" dirty="0"/>
              <a:t>Certification </a:t>
            </a:r>
            <a:r>
              <a:rPr lang="fr-FR" sz="2000" spc="-50" dirty="0"/>
              <a:t>	Green drop (2008)</a:t>
            </a:r>
            <a:br>
              <a:rPr lang="fr-FR" sz="2000" spc="-50" dirty="0"/>
            </a:br>
            <a:r>
              <a:rPr lang="fr-FR" sz="2000" spc="-50" dirty="0"/>
              <a:t>		Blue drop (2008)</a:t>
            </a:r>
            <a:r>
              <a:rPr lang="fr-FR" sz="2000" b="1" spc="-50" dirty="0"/>
              <a:t/>
            </a:r>
            <a:br>
              <a:rPr lang="fr-FR" sz="2000" b="1" spc="-50" dirty="0"/>
            </a:br>
            <a:r>
              <a:rPr lang="fr-FR" sz="2000" b="1" spc="-50" dirty="0"/>
              <a:t>Normes		</a:t>
            </a:r>
            <a:r>
              <a:rPr lang="fr-FR" sz="2000" b="1" spc="-50" dirty="0">
                <a:solidFill>
                  <a:srgbClr val="FF0000"/>
                </a:solidFill>
              </a:rPr>
              <a:t>BS/ISO 30500 (2018)</a:t>
            </a:r>
            <a:r>
              <a:rPr lang="fr-FR" sz="2000" spc="-50" dirty="0"/>
              <a:t/>
            </a:r>
            <a:br>
              <a:rPr lang="fr-FR" sz="2000" spc="-50" dirty="0"/>
            </a:br>
            <a:r>
              <a:rPr lang="fr-FR" sz="2000" spc="-50" dirty="0"/>
              <a:t>		ISO 24521 (2016)</a:t>
            </a:r>
            <a:r>
              <a:rPr lang="en-US" spc="-50" dirty="0">
                <a:latin typeface="Arial" panose="020B0604020202020204" pitchFamily="34" charset="0"/>
                <a:cs typeface="Arial" panose="020B0604020202020204" pitchFamily="34" charset="0"/>
              </a:rPr>
              <a:t/>
            </a:r>
            <a:br>
              <a:rPr lang="en-US" spc="-50"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892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18</a:t>
            </a:fld>
            <a:endParaRPr lang="en-ZA" dirty="0"/>
          </a:p>
        </p:txBody>
      </p:sp>
      <p:sp>
        <p:nvSpPr>
          <p:cNvPr id="3" name="Text Placeholder 2"/>
          <p:cNvSpPr>
            <a:spLocks noGrp="1"/>
          </p:cNvSpPr>
          <p:nvPr>
            <p:ph type="body" idx="13"/>
          </p:nvPr>
        </p:nvSpPr>
        <p:spPr/>
        <p:txBody>
          <a:bodyPr/>
          <a:lstStyle/>
          <a:p>
            <a:r>
              <a:rPr lang="en-ZA" dirty="0"/>
              <a:t>Histoire de </a:t>
            </a:r>
            <a:r>
              <a:rPr lang="en-ZA" dirty="0" err="1"/>
              <a:t>l’assainissement</a:t>
            </a:r>
            <a:r>
              <a:rPr lang="en-ZA" dirty="0"/>
              <a:t> </a:t>
            </a:r>
            <a:r>
              <a:rPr lang="en-ZA" dirty="0" err="1"/>
              <a:t>en</a:t>
            </a:r>
            <a:r>
              <a:rPr lang="en-ZA" dirty="0"/>
              <a:t> </a:t>
            </a:r>
            <a:r>
              <a:rPr lang="en-ZA" dirty="0" err="1"/>
              <a:t>Afrique</a:t>
            </a:r>
            <a:r>
              <a:rPr lang="en-ZA" dirty="0"/>
              <a:t> du </a:t>
            </a:r>
            <a:r>
              <a:rPr lang="en-ZA" dirty="0" err="1"/>
              <a:t>Sud</a:t>
            </a:r>
            <a:r>
              <a:rPr lang="en-ZA" dirty="0"/>
              <a:t> : </a:t>
            </a:r>
            <a:r>
              <a:rPr lang="en-GB" dirty="0" err="1"/>
              <a:t>Vue</a:t>
            </a:r>
            <a:r>
              <a:rPr lang="en-GB" dirty="0"/>
              <a:t> </a:t>
            </a:r>
            <a:r>
              <a:rPr lang="en-GB" dirty="0" err="1"/>
              <a:t>d’ensemble</a:t>
            </a:r>
            <a:endParaRPr lang="en-GB" dirty="0"/>
          </a:p>
        </p:txBody>
      </p:sp>
      <p:pic>
        <p:nvPicPr>
          <p:cNvPr id="19" name="Picture 18">
            <a:extLst>
              <a:ext uri="{FF2B5EF4-FFF2-40B4-BE49-F238E27FC236}">
                <a16:creationId xmlns:a16="http://schemas.microsoft.com/office/drawing/2014/main" id="{3326F1F9-9BA0-4469-B747-6A2B82A88ACE}"/>
              </a:ext>
            </a:extLst>
          </p:cNvPr>
          <p:cNvPicPr>
            <a:picLocks noChangeAspect="1"/>
          </p:cNvPicPr>
          <p:nvPr/>
        </p:nvPicPr>
        <p:blipFill>
          <a:blip r:embed="rId2"/>
          <a:stretch>
            <a:fillRect/>
          </a:stretch>
        </p:blipFill>
        <p:spPr>
          <a:xfrm>
            <a:off x="728704" y="1185955"/>
            <a:ext cx="9912955" cy="4944285"/>
          </a:xfrm>
          <a:prstGeom prst="rect">
            <a:avLst/>
          </a:prstGeom>
        </p:spPr>
      </p:pic>
    </p:spTree>
    <p:extLst>
      <p:ext uri="{BB962C8B-B14F-4D97-AF65-F5344CB8AC3E}">
        <p14:creationId xmlns:p14="http://schemas.microsoft.com/office/powerpoint/2010/main" val="4175113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19</a:t>
            </a:fld>
            <a:endParaRPr lang="en-ZA" dirty="0"/>
          </a:p>
        </p:txBody>
      </p:sp>
      <p:sp>
        <p:nvSpPr>
          <p:cNvPr id="3" name="Text Placeholder 2"/>
          <p:cNvSpPr>
            <a:spLocks noGrp="1"/>
          </p:cNvSpPr>
          <p:nvPr>
            <p:ph type="body" idx="13"/>
          </p:nvPr>
        </p:nvSpPr>
        <p:spPr/>
        <p:txBody>
          <a:bodyPr/>
          <a:lstStyle/>
          <a:p>
            <a:r>
              <a:rPr lang="en-ZA" dirty="0"/>
              <a:t>Lois </a:t>
            </a:r>
            <a:r>
              <a:rPr lang="en-ZA" dirty="0" err="1"/>
              <a:t>sud-africaines</a:t>
            </a:r>
            <a:endParaRPr lang="en-GB" dirty="0"/>
          </a:p>
        </p:txBody>
      </p:sp>
      <p:sp>
        <p:nvSpPr>
          <p:cNvPr id="4" name="Content Placeholder 3"/>
          <p:cNvSpPr>
            <a:spLocks noGrp="1"/>
          </p:cNvSpPr>
          <p:nvPr>
            <p:ph idx="1"/>
          </p:nvPr>
        </p:nvSpPr>
        <p:spPr>
          <a:xfrm>
            <a:off x="838200" y="1093025"/>
            <a:ext cx="9572345" cy="5067932"/>
          </a:xfrm>
        </p:spPr>
        <p:txBody>
          <a:bodyPr>
            <a:normAutofit fontScale="92500" lnSpcReduction="10000"/>
          </a:bodyPr>
          <a:lstStyle/>
          <a:p>
            <a:pPr fontAlgn="t"/>
            <a:r>
              <a:rPr lang="fr-FR" b="1" dirty="0"/>
              <a:t>1994 Nouvelle Afrique du Sud</a:t>
            </a:r>
          </a:p>
          <a:p>
            <a:pPr fontAlgn="t"/>
            <a:r>
              <a:rPr lang="fr-FR" b="1" dirty="0"/>
              <a:t>1994 </a:t>
            </a:r>
            <a:r>
              <a:rPr lang="fr-FR" dirty="0"/>
              <a:t>Livre blanc sur la politique en matière d’eau et d’assainissement 	</a:t>
            </a:r>
          </a:p>
          <a:p>
            <a:pPr fontAlgn="t"/>
            <a:r>
              <a:rPr lang="fr-FR" b="1" dirty="0"/>
              <a:t>1996 </a:t>
            </a:r>
            <a:r>
              <a:rPr lang="fr-FR" b="1" dirty="0">
                <a:solidFill>
                  <a:srgbClr val="C00000"/>
                </a:solidFill>
              </a:rPr>
              <a:t>Constitution de la République d’Afrique du Sud</a:t>
            </a:r>
          </a:p>
          <a:p>
            <a:pPr lvl="1" fontAlgn="t"/>
            <a:r>
              <a:rPr lang="fr-FR" b="1" dirty="0"/>
              <a:t>Article 24 : «</a:t>
            </a:r>
            <a:r>
              <a:rPr lang="fr-FR" sz="2200" i="1" dirty="0"/>
              <a:t>Toute personne a le droit de vivre dans un environnement qui n’est pas nuisible à sa santé ou à son bien-être »</a:t>
            </a:r>
            <a:endParaRPr lang="fr-FR" sz="2200" b="1" i="1" dirty="0"/>
          </a:p>
          <a:p>
            <a:pPr fontAlgn="t"/>
            <a:r>
              <a:rPr lang="fr-FR" b="1" dirty="0"/>
              <a:t>1996 Politique nationale en matière d’assainissement. </a:t>
            </a:r>
            <a:r>
              <a:rPr lang="fr-FR" dirty="0"/>
              <a:t>	</a:t>
            </a:r>
          </a:p>
          <a:p>
            <a:pPr fontAlgn="t"/>
            <a:r>
              <a:rPr lang="fr-FR" b="1" dirty="0"/>
              <a:t>1997 </a:t>
            </a:r>
            <a:r>
              <a:rPr lang="fr-FR" b="1" dirty="0">
                <a:solidFill>
                  <a:srgbClr val="C00000"/>
                </a:solidFill>
              </a:rPr>
              <a:t>Loi sur les services de l’eau (loi 108) </a:t>
            </a:r>
            <a:r>
              <a:rPr lang="fr-FR" dirty="0"/>
              <a:t>		</a:t>
            </a:r>
          </a:p>
          <a:p>
            <a:pPr fontAlgn="t"/>
            <a:r>
              <a:rPr lang="fr-FR" b="1" dirty="0"/>
              <a:t>1998 Loi nationale sur l’eau (loi 36)</a:t>
            </a:r>
            <a:r>
              <a:rPr lang="fr-FR" dirty="0"/>
              <a:t>	</a:t>
            </a:r>
            <a:r>
              <a:rPr lang="fr-FR" sz="2800" dirty="0"/>
              <a:t>	</a:t>
            </a:r>
          </a:p>
          <a:p>
            <a:pPr fontAlgn="t"/>
            <a:r>
              <a:rPr lang="fr-FR" b="1" dirty="0"/>
              <a:t>2000 </a:t>
            </a:r>
            <a:r>
              <a:rPr lang="fr-FR" dirty="0"/>
              <a:t>Loi sur les réseaux municipaux (loi 32)</a:t>
            </a:r>
          </a:p>
          <a:p>
            <a:pPr fontAlgn="t"/>
            <a:r>
              <a:rPr lang="fr-FR" b="1" dirty="0"/>
              <a:t>2000 Politique relative aux services de base gratuits (FBS).</a:t>
            </a:r>
          </a:p>
          <a:p>
            <a:pPr lvl="2" fontAlgn="t"/>
            <a:r>
              <a:rPr lang="fr-FR" sz="2200" dirty="0"/>
              <a:t>La gratuité des services de base pour les personnes démunies, y compris l’approvisionnement en eau, l’assainissement,  l’enlèvement d’ordures et l’électricité. </a:t>
            </a:r>
          </a:p>
          <a:p>
            <a:pPr fontAlgn="t"/>
            <a:r>
              <a:rPr lang="fr-FR" b="1" dirty="0"/>
              <a:t>2001 </a:t>
            </a:r>
            <a:r>
              <a:rPr lang="fr-FR" dirty="0"/>
              <a:t>Livre blanc sur les services d’assainissement de base des ménages</a:t>
            </a:r>
          </a:p>
          <a:p>
            <a:pPr fontAlgn="t"/>
            <a:endParaRPr lang="en-ZA" dirty="0"/>
          </a:p>
          <a:p>
            <a:endParaRPr lang="en-GB" dirty="0"/>
          </a:p>
        </p:txBody>
      </p:sp>
    </p:spTree>
    <p:extLst>
      <p:ext uri="{BB962C8B-B14F-4D97-AF65-F5344CB8AC3E}">
        <p14:creationId xmlns:p14="http://schemas.microsoft.com/office/powerpoint/2010/main" val="763230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a:t>
            </a:fld>
            <a:endParaRPr lang="en-ZA" dirty="0"/>
          </a:p>
        </p:txBody>
      </p:sp>
      <p:sp>
        <p:nvSpPr>
          <p:cNvPr id="3" name="Text Placeholder 2"/>
          <p:cNvSpPr>
            <a:spLocks noGrp="1"/>
          </p:cNvSpPr>
          <p:nvPr>
            <p:ph type="body" idx="13"/>
          </p:nvPr>
        </p:nvSpPr>
        <p:spPr/>
        <p:txBody>
          <a:bodyPr/>
          <a:lstStyle/>
          <a:p>
            <a:r>
              <a:rPr lang="fr-FR" dirty="0"/>
              <a:t>Acronymes</a:t>
            </a:r>
          </a:p>
        </p:txBody>
      </p:sp>
      <p:sp>
        <p:nvSpPr>
          <p:cNvPr id="4" name="Content Placeholder 3"/>
          <p:cNvSpPr>
            <a:spLocks noGrp="1"/>
          </p:cNvSpPr>
          <p:nvPr>
            <p:ph idx="1"/>
          </p:nvPr>
        </p:nvSpPr>
        <p:spPr>
          <a:xfrm>
            <a:off x="838200" y="1402448"/>
            <a:ext cx="9758819" cy="5083938"/>
          </a:xfrm>
        </p:spPr>
        <p:txBody>
          <a:bodyPr/>
          <a:lstStyle/>
          <a:p>
            <a:pPr marL="0" indent="0">
              <a:buNone/>
            </a:pPr>
            <a:r>
              <a:rPr lang="fr-FR" b="1" dirty="0"/>
              <a:t>ISO</a:t>
            </a:r>
            <a:r>
              <a:rPr lang="fr-FR" dirty="0"/>
              <a:t>		Organisation Internationale de Normalisation</a:t>
            </a:r>
          </a:p>
          <a:p>
            <a:pPr marL="0" indent="0">
              <a:buNone/>
            </a:pPr>
            <a:r>
              <a:rPr lang="fr-FR" b="1" dirty="0"/>
              <a:t>AFS</a:t>
            </a:r>
            <a:r>
              <a:rPr lang="fr-FR" dirty="0"/>
              <a:t>		Afrique du Sud</a:t>
            </a:r>
          </a:p>
          <a:p>
            <a:pPr marL="0" indent="0">
              <a:buNone/>
            </a:pPr>
            <a:r>
              <a:rPr lang="fr-FR" b="1" dirty="0"/>
              <a:t>WSA	</a:t>
            </a:r>
            <a:r>
              <a:rPr lang="fr-FR" dirty="0"/>
              <a:t>	Loi sur les services de l’eau</a:t>
            </a:r>
          </a:p>
          <a:p>
            <a:pPr marL="0" indent="0">
              <a:buNone/>
            </a:pPr>
            <a:r>
              <a:rPr lang="fr-FR" b="1" dirty="0"/>
              <a:t>WPSS	</a:t>
            </a:r>
            <a:r>
              <a:rPr lang="fr-FR" dirty="0"/>
              <a:t>	Livre blanc sur l’approvisionnement en eau et 				en assainissement</a:t>
            </a:r>
          </a:p>
          <a:p>
            <a:pPr marL="0" indent="0">
              <a:buNone/>
            </a:pPr>
            <a:r>
              <a:rPr lang="fr-FR" b="1" dirty="0"/>
              <a:t>ODD</a:t>
            </a:r>
            <a:r>
              <a:rPr lang="fr-FR" dirty="0"/>
              <a:t>		Objectif de développement durable </a:t>
            </a:r>
          </a:p>
          <a:p>
            <a:pPr marL="0" indent="0">
              <a:buNone/>
            </a:pPr>
            <a:r>
              <a:rPr lang="fr-FR" b="1" dirty="0"/>
              <a:t>WASH</a:t>
            </a:r>
            <a:r>
              <a:rPr lang="fr-FR" dirty="0"/>
              <a:t>	Eau, assainissement et hygiène (en AFS)</a:t>
            </a:r>
          </a:p>
          <a:p>
            <a:pPr marL="0" indent="0">
              <a:buNone/>
            </a:pPr>
            <a:r>
              <a:rPr lang="fr-FR" b="1" dirty="0"/>
              <a:t>COGTA</a:t>
            </a:r>
            <a:r>
              <a:rPr lang="fr-FR" dirty="0"/>
              <a:t> 	Gouvernance coopérative et affaires coutumières</a:t>
            </a:r>
          </a:p>
          <a:p>
            <a:pPr marL="0" indent="0">
              <a:buNone/>
            </a:pPr>
            <a:r>
              <a:rPr lang="fr-FR" b="1" dirty="0"/>
              <a:t>SALGA</a:t>
            </a:r>
            <a:r>
              <a:rPr lang="fr-FR" dirty="0"/>
              <a:t> 	Association des autorités locales sud-africaines</a:t>
            </a:r>
          </a:p>
          <a:p>
            <a:pPr marL="0" indent="0">
              <a:buNone/>
            </a:pPr>
            <a:r>
              <a:rPr lang="fr-FR" b="1" dirty="0"/>
              <a:t>CBO</a:t>
            </a:r>
            <a:r>
              <a:rPr lang="fr-FR" dirty="0"/>
              <a:t> 		Organisation communautaire</a:t>
            </a:r>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732659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20</a:t>
            </a:fld>
            <a:endParaRPr lang="en-ZA" dirty="0"/>
          </a:p>
        </p:txBody>
      </p:sp>
      <p:sp>
        <p:nvSpPr>
          <p:cNvPr id="4" name="Content Placeholder 3"/>
          <p:cNvSpPr>
            <a:spLocks noGrp="1"/>
          </p:cNvSpPr>
          <p:nvPr>
            <p:ph idx="1"/>
          </p:nvPr>
        </p:nvSpPr>
        <p:spPr/>
        <p:txBody>
          <a:bodyPr>
            <a:normAutofit fontScale="92500" lnSpcReduction="20000"/>
          </a:bodyPr>
          <a:lstStyle/>
          <a:p>
            <a:pPr fontAlgn="t"/>
            <a:r>
              <a:rPr lang="fr-FR" b="1" dirty="0"/>
              <a:t>2001 </a:t>
            </a:r>
            <a:r>
              <a:rPr lang="fr-FR" dirty="0"/>
              <a:t>Stratégie d’application de la politique de l’eau essentielle gratuite </a:t>
            </a:r>
          </a:p>
          <a:p>
            <a:pPr fontAlgn="t"/>
            <a:r>
              <a:rPr lang="fr-FR" b="1" dirty="0"/>
              <a:t>2001 </a:t>
            </a:r>
            <a:r>
              <a:rPr lang="fr-FR" dirty="0"/>
              <a:t>Normes nationales obligatoires (conservation de l’eau) </a:t>
            </a:r>
          </a:p>
          <a:p>
            <a:pPr fontAlgn="t"/>
            <a:r>
              <a:rPr lang="fr-FR" b="1" dirty="0"/>
              <a:t>2001 </a:t>
            </a:r>
            <a:r>
              <a:rPr lang="fr-FR" dirty="0"/>
              <a:t>Normes et règles (tarifs de l’eau)</a:t>
            </a:r>
          </a:p>
          <a:p>
            <a:pPr fontAlgn="t"/>
            <a:r>
              <a:rPr lang="fr-FR" b="1" dirty="0"/>
              <a:t>2002 </a:t>
            </a:r>
            <a:r>
              <a:rPr lang="fr-FR" dirty="0"/>
              <a:t>Options en matière de technologies de l’assainissement</a:t>
            </a:r>
          </a:p>
          <a:p>
            <a:pPr fontAlgn="t"/>
            <a:r>
              <a:rPr lang="fr-FR" b="1" dirty="0"/>
              <a:t>2003 </a:t>
            </a:r>
            <a:r>
              <a:rPr lang="fr-FR" b="1" dirty="0">
                <a:solidFill>
                  <a:srgbClr val="C00000"/>
                </a:solidFill>
              </a:rPr>
              <a:t>Cadre stratégique pour l’approvisionnement en eau</a:t>
            </a:r>
          </a:p>
          <a:p>
            <a:pPr lvl="2" fontAlgn="t"/>
            <a:r>
              <a:rPr lang="fr-FR" sz="2200" b="1" i="1" dirty="0"/>
              <a:t>L’eau c’est la vie, l’assainissement c’est la dignité</a:t>
            </a:r>
          </a:p>
          <a:p>
            <a:pPr fontAlgn="t"/>
            <a:r>
              <a:rPr lang="fr-FR" b="1" dirty="0"/>
              <a:t>2003 </a:t>
            </a:r>
            <a:r>
              <a:rPr lang="fr-FR" sz="2200" dirty="0"/>
              <a:t>Protocole de gestion du risque de contamination des eaux souterraines      	dans le cadre de l’utilisation de systèmes d’assainissement autonome</a:t>
            </a:r>
          </a:p>
          <a:p>
            <a:pPr fontAlgn="t"/>
            <a:r>
              <a:rPr lang="fr-FR" b="1" dirty="0"/>
              <a:t>2004 Stratégie nationale de gestion des ressources hydriques  </a:t>
            </a:r>
            <a:r>
              <a:rPr lang="fr-FR" dirty="0"/>
              <a:t>	</a:t>
            </a:r>
          </a:p>
          <a:p>
            <a:pPr fontAlgn="t"/>
            <a:r>
              <a:rPr lang="fr-FR" b="1" dirty="0"/>
              <a:t>2005 </a:t>
            </a:r>
            <a:r>
              <a:rPr lang="fr-FR" b="1" dirty="0">
                <a:solidFill>
                  <a:srgbClr val="C00000"/>
                </a:solidFill>
              </a:rPr>
              <a:t>Stratégie nationale en matière d’assainissement </a:t>
            </a:r>
            <a:endParaRPr lang="fr-FR" dirty="0"/>
          </a:p>
          <a:p>
            <a:pPr fontAlgn="t"/>
            <a:r>
              <a:rPr lang="fr-FR" b="1" dirty="0"/>
              <a:t>2005 </a:t>
            </a:r>
            <a:r>
              <a:rPr lang="fr-FR" dirty="0"/>
              <a:t>Stratégie nationale d’éducation en matière de santé et d’hygiène</a:t>
            </a:r>
          </a:p>
          <a:p>
            <a:pPr fontAlgn="t"/>
            <a:r>
              <a:rPr lang="fr-FR" b="1" dirty="0"/>
              <a:t>2005 </a:t>
            </a:r>
            <a:r>
              <a:rPr lang="fr-FR" dirty="0"/>
              <a:t>Règles relatives aux partenariats public-privé municipaux </a:t>
            </a:r>
          </a:p>
          <a:p>
            <a:pPr fontAlgn="t"/>
            <a:r>
              <a:rPr lang="fr-FR" b="1" dirty="0"/>
              <a:t>2007 </a:t>
            </a:r>
            <a:r>
              <a:rPr lang="fr-FR" sz="2200" dirty="0"/>
              <a:t>Lignes directrices concernant l’établissement des coûts des projets 	d’équipements sanitaires dans les ménages</a:t>
            </a:r>
          </a:p>
        </p:txBody>
      </p:sp>
    </p:spTree>
    <p:extLst>
      <p:ext uri="{BB962C8B-B14F-4D97-AF65-F5344CB8AC3E}">
        <p14:creationId xmlns:p14="http://schemas.microsoft.com/office/powerpoint/2010/main" val="38766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21</a:t>
            </a:fld>
            <a:endParaRPr lang="en-ZA" dirty="0"/>
          </a:p>
        </p:txBody>
      </p:sp>
      <p:sp>
        <p:nvSpPr>
          <p:cNvPr id="4" name="Content Placeholder 3"/>
          <p:cNvSpPr>
            <a:spLocks noGrp="1"/>
          </p:cNvSpPr>
          <p:nvPr>
            <p:ph idx="1"/>
          </p:nvPr>
        </p:nvSpPr>
        <p:spPr>
          <a:xfrm>
            <a:off x="538619" y="1093025"/>
            <a:ext cx="10171133" cy="5083938"/>
          </a:xfrm>
        </p:spPr>
        <p:txBody>
          <a:bodyPr>
            <a:normAutofit fontScale="92500" lnSpcReduction="10000"/>
          </a:bodyPr>
          <a:lstStyle/>
          <a:p>
            <a:pPr fontAlgn="t"/>
            <a:r>
              <a:rPr lang="fr-FR" b="1" dirty="0"/>
              <a:t>2007	</a:t>
            </a:r>
            <a:r>
              <a:rPr lang="fr-FR" dirty="0"/>
              <a:t>Stratégie relative aux services d’assainissement dans les quartiers 	informels. </a:t>
            </a:r>
          </a:p>
          <a:p>
            <a:pPr fontAlgn="t"/>
            <a:r>
              <a:rPr lang="fr-FR" b="1" dirty="0"/>
              <a:t>2008 </a:t>
            </a:r>
            <a:r>
              <a:rPr lang="fr-FR" dirty="0"/>
              <a:t>Stratégie nationale pour la réglementation des services d’eau.</a:t>
            </a:r>
          </a:p>
          <a:p>
            <a:pPr fontAlgn="t"/>
            <a:r>
              <a:rPr lang="fr-FR" b="1" dirty="0"/>
              <a:t>2009 </a:t>
            </a:r>
            <a:r>
              <a:rPr lang="fr-FR" b="1" dirty="0">
                <a:solidFill>
                  <a:srgbClr val="FF0000"/>
                </a:solidFill>
              </a:rPr>
              <a:t>Stratégie relative à la gratuité des services d’assainissement de 	base (</a:t>
            </a:r>
            <a:r>
              <a:rPr lang="fr-FR" b="1" dirty="0" err="1">
                <a:solidFill>
                  <a:srgbClr val="FF0000"/>
                </a:solidFill>
              </a:rPr>
              <a:t>FBSan</a:t>
            </a:r>
            <a:r>
              <a:rPr lang="fr-FR" b="1" dirty="0">
                <a:solidFill>
                  <a:srgbClr val="FF0000"/>
                </a:solidFill>
              </a:rPr>
              <a:t>). </a:t>
            </a:r>
            <a:r>
              <a:rPr lang="fr-FR" b="1" dirty="0">
                <a:solidFill>
                  <a:srgbClr val="C00000"/>
                </a:solidFill>
              </a:rPr>
              <a:t>	  </a:t>
            </a:r>
            <a:endParaRPr lang="fr-FR" dirty="0">
              <a:solidFill>
                <a:srgbClr val="C00000"/>
              </a:solidFill>
            </a:endParaRPr>
          </a:p>
          <a:p>
            <a:pPr lvl="1" fontAlgn="t"/>
            <a:r>
              <a:rPr lang="fr-FR" b="1" dirty="0"/>
              <a:t>« </a:t>
            </a:r>
            <a:r>
              <a:rPr lang="fr-FR" b="1" i="1" dirty="0"/>
              <a:t>Fournir à tous les citoyens des services d’assainissement gratuits d’ici à   2014 </a:t>
            </a:r>
            <a:r>
              <a:rPr lang="fr-FR" b="1" dirty="0"/>
              <a:t>»</a:t>
            </a:r>
            <a:r>
              <a:rPr lang="fr-FR" b="1" i="1" dirty="0"/>
              <a:t>.</a:t>
            </a:r>
          </a:p>
          <a:p>
            <a:pPr fontAlgn="t"/>
            <a:r>
              <a:rPr lang="fr-FR" b="1" dirty="0"/>
              <a:t>2011 </a:t>
            </a:r>
            <a:r>
              <a:rPr lang="fr-FR" dirty="0"/>
              <a:t>Révision du Livre blanc sur l’assainissement de base dans les ménages.</a:t>
            </a:r>
          </a:p>
          <a:p>
            <a:pPr fontAlgn="t"/>
            <a:r>
              <a:rPr lang="fr-FR" b="1" dirty="0"/>
              <a:t>2013 </a:t>
            </a:r>
            <a:r>
              <a:rPr lang="fr-FR" dirty="0"/>
              <a:t>Plan National de Développement (PND).</a:t>
            </a:r>
          </a:p>
          <a:p>
            <a:pPr fontAlgn="t"/>
            <a:r>
              <a:rPr lang="fr-FR" b="1" dirty="0"/>
              <a:t>2013</a:t>
            </a:r>
            <a:r>
              <a:rPr lang="fr-FR" dirty="0"/>
              <a:t> </a:t>
            </a:r>
            <a:r>
              <a:rPr lang="fr-FR" b="1" dirty="0">
                <a:solidFill>
                  <a:srgbClr val="FF0000"/>
                </a:solidFill>
              </a:rPr>
              <a:t>Stratégie nationale de gestion des ressources hydriques </a:t>
            </a:r>
            <a:r>
              <a:rPr lang="fr-FR" sz="2200" b="1" dirty="0"/>
              <a:t>(2004 	actualisée).</a:t>
            </a:r>
          </a:p>
          <a:p>
            <a:r>
              <a:rPr lang="fr-FR" b="1" spc="-50" dirty="0"/>
              <a:t>2016</a:t>
            </a:r>
            <a:r>
              <a:rPr lang="fr-FR" spc="-50" dirty="0"/>
              <a:t> Cadre stratégique national en matière d’assainissement.</a:t>
            </a:r>
          </a:p>
          <a:p>
            <a:r>
              <a:rPr lang="fr-FR" b="1" spc="-50" dirty="0">
                <a:solidFill>
                  <a:srgbClr val="FF0000"/>
                </a:solidFill>
              </a:rPr>
              <a:t>2018 Schéma directeur national eau et assainissement. </a:t>
            </a:r>
          </a:p>
          <a:p>
            <a:r>
              <a:rPr lang="fr-FR" b="1" spc="-50" dirty="0">
                <a:solidFill>
                  <a:srgbClr val="FF0000"/>
                </a:solidFill>
              </a:rPr>
              <a:t>2018 BS/ISO 30500.</a:t>
            </a:r>
            <a:endParaRPr lang="fr-FR" dirty="0"/>
          </a:p>
        </p:txBody>
      </p:sp>
    </p:spTree>
    <p:extLst>
      <p:ext uri="{BB962C8B-B14F-4D97-AF65-F5344CB8AC3E}">
        <p14:creationId xmlns:p14="http://schemas.microsoft.com/office/powerpoint/2010/main" val="1028304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93025"/>
            <a:ext cx="9572345" cy="5007738"/>
          </a:xfrm>
        </p:spPr>
        <p:txBody>
          <a:bodyPr>
            <a:normAutofit fontScale="92500" lnSpcReduction="10000"/>
          </a:bodyPr>
          <a:lstStyle/>
          <a:p>
            <a:pPr marL="457200" indent="-457200">
              <a:buFont typeface="Arial" panose="020B0604020202020204" pitchFamily="34" charset="0"/>
              <a:buChar char="•"/>
            </a:pPr>
            <a:r>
              <a:rPr lang="fr-FR" dirty="0"/>
              <a:t>L’élaboration de normes relatives aux solutions d’assainissement novatrices fait partie des priorités nationales en vertu du Plan d’action de la Politique Industrielle (IPAP) et du Plan National de Développement (PND) de l’Afrique du Sud*.</a:t>
            </a:r>
          </a:p>
          <a:p>
            <a:pPr marL="457200" indent="-457200">
              <a:buFont typeface="Arial" panose="020B0604020202020204" pitchFamily="34" charset="0"/>
              <a:buChar char="•"/>
            </a:pPr>
            <a:r>
              <a:rPr lang="fr-FR" dirty="0">
                <a:solidFill>
                  <a:srgbClr val="FF0000"/>
                </a:solidFill>
              </a:rPr>
              <a:t>Les systèmes d’assainissement autonome sont inclus dans le Schéma directeur national en matière d’eau et d’assainissement.</a:t>
            </a:r>
          </a:p>
          <a:p>
            <a:pPr marL="457200" indent="-457200" algn="just"/>
            <a:r>
              <a:rPr lang="fr-FR" dirty="0"/>
              <a:t>L’ancien Protecteur public a mis en exergue l’urgence de la situation concernant le manque de systèmes d’assainissement adéquats, suite au décès du jeune Michael </a:t>
            </a:r>
            <a:r>
              <a:rPr lang="fr-FR" dirty="0" err="1"/>
              <a:t>Komape</a:t>
            </a:r>
            <a:r>
              <a:rPr lang="fr-FR" dirty="0"/>
              <a:t> qui s’est noyé dans une  latrine à fosse en 2014. Cette problématique a également fait l’objet d’une attention particulière lors de la Déclaration sur la politique budgétaire à moyen terme.  </a:t>
            </a:r>
          </a:p>
          <a:p>
            <a:pPr marL="0" indent="0" algn="just">
              <a:buNone/>
            </a:pPr>
            <a:endParaRPr lang="en-ZA" dirty="0"/>
          </a:p>
          <a:p>
            <a:pPr marL="0" indent="0" algn="just">
              <a:buNone/>
            </a:pPr>
            <a:endParaRPr lang="en-ZA" dirty="0"/>
          </a:p>
          <a:p>
            <a:pPr marL="0" indent="0" algn="just">
              <a:buNone/>
            </a:pPr>
            <a:r>
              <a:rPr lang="en-ZA" dirty="0"/>
              <a:t>*</a:t>
            </a:r>
            <a:r>
              <a:rPr lang="en-ZA" sz="1000" dirty="0"/>
              <a:t>SABS Volume 1 / Issue 1/ October 2018</a:t>
            </a:r>
            <a:endParaRPr lang="en-GB" sz="1000" dirty="0"/>
          </a:p>
          <a:p>
            <a:pPr marL="457200" indent="-457200">
              <a:buFont typeface="Arial" panose="020B0604020202020204" pitchFamily="34" charset="0"/>
              <a:buChar char="•"/>
            </a:pPr>
            <a:endParaRPr lang="en-ZA" dirty="0"/>
          </a:p>
        </p:txBody>
      </p:sp>
    </p:spTree>
    <p:extLst>
      <p:ext uri="{BB962C8B-B14F-4D97-AF65-F5344CB8AC3E}">
        <p14:creationId xmlns:p14="http://schemas.microsoft.com/office/powerpoint/2010/main" val="3700313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709738"/>
            <a:ext cx="9572345" cy="2852737"/>
          </a:xfrm>
        </p:spPr>
        <p:txBody>
          <a:bodyPr>
            <a:normAutofit/>
          </a:bodyPr>
          <a:lstStyle/>
          <a:p>
            <a:pPr algn="ctr"/>
            <a:r>
              <a:rPr lang="fr-FR" sz="5400" b="1" dirty="0">
                <a:latin typeface="Arial" panose="020B0604020202020204" pitchFamily="34" charset="0"/>
                <a:cs typeface="Arial" panose="020B0604020202020204" pitchFamily="34" charset="0"/>
              </a:rPr>
              <a:t>Loi sur les services d’approvisionnement en eau (1997</a:t>
            </a:r>
            <a:r>
              <a:rPr lang="en-GB" sz="5400" b="1" dirty="0">
                <a:latin typeface="Arial" panose="020B0604020202020204" pitchFamily="34" charset="0"/>
                <a:cs typeface="Arial" panose="020B0604020202020204" pitchFamily="34" charset="0"/>
              </a:rPr>
              <a:t>)</a:t>
            </a:r>
            <a:endParaRPr lang="en-ZA"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49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fr-FR" dirty="0"/>
              <a:t>Historique de la WSA-1997</a:t>
            </a:r>
          </a:p>
        </p:txBody>
      </p:sp>
      <p:sp>
        <p:nvSpPr>
          <p:cNvPr id="3" name="Content Placeholder 2"/>
          <p:cNvSpPr>
            <a:spLocks noGrp="1"/>
          </p:cNvSpPr>
          <p:nvPr>
            <p:ph idx="1"/>
          </p:nvPr>
        </p:nvSpPr>
        <p:spPr>
          <a:xfrm>
            <a:off x="569934" y="1093025"/>
            <a:ext cx="9840611" cy="5083938"/>
          </a:xfrm>
          <a:ln>
            <a:solidFill>
              <a:schemeClr val="bg1"/>
            </a:solidFill>
          </a:ln>
        </p:spPr>
        <p:txBody>
          <a:bodyPr>
            <a:noAutofit/>
          </a:bodyPr>
          <a:lstStyle/>
          <a:p>
            <a:r>
              <a:rPr lang="fr-FR" b="1" dirty="0"/>
              <a:t>Loi sur les services d’approvisionnement en eau (Loi 108 de 1997) </a:t>
            </a:r>
          </a:p>
          <a:p>
            <a:pPr lvl="1"/>
            <a:r>
              <a:rPr lang="fr-FR" sz="2400" dirty="0"/>
              <a:t>Objectifs principaux – garantir le droit d’accès à des services d’approvisionnement en eau et en assainissement de base, et assurer des quantités d’eau suffisantes et un environnement qui ne nuit pas à la santé et au bien-être des populations.</a:t>
            </a:r>
          </a:p>
          <a:p>
            <a:pPr lvl="1"/>
            <a:r>
              <a:rPr lang="fr-FR" sz="2400" dirty="0"/>
              <a:t>La loi prescrit les dispositions institutionnelles en matière d’approvisionnement en eau. </a:t>
            </a:r>
          </a:p>
          <a:p>
            <a:pPr lvl="1"/>
            <a:r>
              <a:rPr lang="fr-FR" sz="2400" dirty="0"/>
              <a:t>Définit les responsabilités de chaque institution. </a:t>
            </a:r>
          </a:p>
          <a:p>
            <a:pPr lvl="1"/>
            <a:r>
              <a:rPr lang="fr-FR" sz="2400" dirty="0"/>
              <a:t>Prescrit le « </a:t>
            </a:r>
            <a:r>
              <a:rPr lang="fr-FR" sz="2400" i="1" dirty="0"/>
              <a:t>droit à des services d’assainissement de base ».</a:t>
            </a:r>
            <a:endParaRPr lang="fr-FR" sz="2800" dirty="0"/>
          </a:p>
          <a:p>
            <a:pPr>
              <a:buFont typeface="Wingdings" panose="05000000000000000000" pitchFamily="2" charset="2"/>
              <a:buChar char="§"/>
            </a:pPr>
            <a:endParaRPr lang="en-ZA" sz="2800" dirty="0"/>
          </a:p>
        </p:txBody>
      </p:sp>
    </p:spTree>
    <p:extLst>
      <p:ext uri="{BB962C8B-B14F-4D97-AF65-F5344CB8AC3E}">
        <p14:creationId xmlns:p14="http://schemas.microsoft.com/office/powerpoint/2010/main" val="4166317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normAutofit fontScale="92500"/>
          </a:bodyPr>
          <a:lstStyle/>
          <a:p>
            <a:r>
              <a:rPr lang="en-ZA" dirty="0"/>
              <a:t>Le droit </a:t>
            </a:r>
            <a:r>
              <a:rPr lang="en-ZA" dirty="0" err="1"/>
              <a:t>d’accès</a:t>
            </a:r>
            <a:r>
              <a:rPr lang="en-ZA" dirty="0"/>
              <a:t> aux services </a:t>
            </a:r>
            <a:r>
              <a:rPr lang="en-ZA" dirty="0" err="1"/>
              <a:t>d’eau</a:t>
            </a:r>
            <a:r>
              <a:rPr lang="en-ZA" dirty="0"/>
              <a:t> et </a:t>
            </a:r>
            <a:r>
              <a:rPr lang="en-ZA" dirty="0" err="1"/>
              <a:t>d’assainissement</a:t>
            </a:r>
            <a:r>
              <a:rPr lang="en-ZA" dirty="0"/>
              <a:t> de base </a:t>
            </a:r>
            <a:endParaRPr lang="en-GB" dirty="0"/>
          </a:p>
        </p:txBody>
      </p:sp>
      <p:sp>
        <p:nvSpPr>
          <p:cNvPr id="3" name="Content Placeholder 2"/>
          <p:cNvSpPr>
            <a:spLocks noGrp="1"/>
          </p:cNvSpPr>
          <p:nvPr>
            <p:ph idx="1"/>
          </p:nvPr>
        </p:nvSpPr>
        <p:spPr>
          <a:xfrm>
            <a:off x="751115" y="1408711"/>
            <a:ext cx="9572345" cy="5083938"/>
          </a:xfrm>
        </p:spPr>
        <p:txBody>
          <a:bodyPr/>
          <a:lstStyle/>
          <a:p>
            <a:r>
              <a:rPr lang="fr-FR" b="1" i="1" dirty="0">
                <a:solidFill>
                  <a:srgbClr val="FF0000"/>
                </a:solidFill>
              </a:rPr>
              <a:t>«</a:t>
            </a:r>
            <a:r>
              <a:rPr lang="fr-FR" i="1" dirty="0">
                <a:solidFill>
                  <a:srgbClr val="FF0000"/>
                </a:solidFill>
              </a:rPr>
              <a:t> </a:t>
            </a:r>
            <a:r>
              <a:rPr lang="fr-FR" sz="2800" b="1" i="1" dirty="0">
                <a:solidFill>
                  <a:srgbClr val="FF0000"/>
                </a:solidFill>
              </a:rPr>
              <a:t>toute personne à le droit d’avoir accès à des services d’eau et d’assainissement de base ».</a:t>
            </a:r>
          </a:p>
          <a:p>
            <a:pPr>
              <a:buFont typeface="Arial" panose="020B0604020202020204" pitchFamily="34" charset="0"/>
              <a:buChar char="•"/>
            </a:pPr>
            <a:r>
              <a:rPr lang="fr-FR" sz="2800" b="1" i="1" dirty="0">
                <a:solidFill>
                  <a:srgbClr val="FF0000"/>
                </a:solidFill>
              </a:rPr>
              <a:t>Les institutions responsables des services de l’eau doivent prendre des mesures raisonnables pour réaliser ces droits. </a:t>
            </a:r>
          </a:p>
          <a:p>
            <a:pPr>
              <a:buFont typeface="Arial" panose="020B0604020202020204" pitchFamily="34" charset="0"/>
              <a:buChar char="•"/>
            </a:pPr>
            <a:r>
              <a:rPr lang="fr-FR" sz="2800" b="1" i="1" dirty="0">
                <a:solidFill>
                  <a:srgbClr val="FF0000"/>
                </a:solidFill>
              </a:rPr>
              <a:t>Les autorités responsables des services de l’eau doivent prévoir des mesures pour réaliser ces droits dans leur plan de développement des services de l’eau. </a:t>
            </a:r>
          </a:p>
          <a:p>
            <a:pPr>
              <a:buFont typeface="Arial" panose="020B0604020202020204" pitchFamily="34" charset="0"/>
              <a:buChar char="•"/>
            </a:pPr>
            <a:r>
              <a:rPr lang="fr-FR" sz="2800" b="1" i="1" dirty="0">
                <a:solidFill>
                  <a:srgbClr val="FF0000"/>
                </a:solidFill>
              </a:rPr>
              <a:t>Les droits visés dans cette section font « l’objet des limitations contenues dans la présente loi ».</a:t>
            </a:r>
          </a:p>
        </p:txBody>
      </p:sp>
    </p:spTree>
    <p:extLst>
      <p:ext uri="{BB962C8B-B14F-4D97-AF65-F5344CB8AC3E}">
        <p14:creationId xmlns:p14="http://schemas.microsoft.com/office/powerpoint/2010/main" val="2741140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2952" y="1981204"/>
            <a:ext cx="9653651" cy="2852737"/>
          </a:xfrm>
        </p:spPr>
        <p:txBody>
          <a:bodyPr>
            <a:normAutofit fontScale="90000"/>
          </a:bodyPr>
          <a:lstStyle/>
          <a:p>
            <a:pPr algn="ctr"/>
            <a:r>
              <a:rPr lang="fr-FR" sz="5400" b="1" dirty="0">
                <a:latin typeface="Arial" panose="020B0604020202020204" pitchFamily="34" charset="0"/>
                <a:cs typeface="Arial" panose="020B0604020202020204" pitchFamily="34" charset="0"/>
              </a:rPr>
              <a:t>Cadre stratégique national </a:t>
            </a:r>
            <a:br>
              <a:rPr lang="fr-FR" sz="5400" b="1" dirty="0">
                <a:latin typeface="Arial" panose="020B0604020202020204" pitchFamily="34" charset="0"/>
                <a:cs typeface="Arial" panose="020B0604020202020204" pitchFamily="34" charset="0"/>
              </a:rPr>
            </a:br>
            <a:r>
              <a:rPr lang="fr-FR" sz="5400" b="1" dirty="0">
                <a:latin typeface="Arial" panose="020B0604020202020204" pitchFamily="34" charset="0"/>
                <a:cs typeface="Arial" panose="020B0604020202020204" pitchFamily="34" charset="0"/>
              </a:rPr>
              <a:t>en matière d’assainissement</a:t>
            </a:r>
            <a:br>
              <a:rPr lang="fr-FR" sz="5400" b="1" dirty="0">
                <a:latin typeface="Arial" panose="020B0604020202020204" pitchFamily="34" charset="0"/>
                <a:cs typeface="Arial" panose="020B0604020202020204" pitchFamily="34" charset="0"/>
              </a:rPr>
            </a:br>
            <a:r>
              <a:rPr lang="fr-FR" sz="5400" b="1" dirty="0">
                <a:latin typeface="Arial" panose="020B0604020202020204" pitchFamily="34" charset="0"/>
                <a:cs typeface="Arial" panose="020B0604020202020204" pitchFamily="34" charset="0"/>
              </a:rPr>
              <a:t> (2016)</a:t>
            </a:r>
            <a:r>
              <a:rPr lang="fr-FR" sz="5400" b="1" dirty="0">
                <a:solidFill>
                  <a:prstClr val="black">
                    <a:lumMod val="85000"/>
                    <a:lumOff val="15000"/>
                  </a:prstClr>
                </a:solidFill>
                <a:latin typeface="Arial" panose="020B0604020202020204" pitchFamily="34" charset="0"/>
                <a:cs typeface="Arial" panose="020B0604020202020204" pitchFamily="34" charset="0"/>
              </a:rPr>
              <a:t/>
            </a:r>
            <a:br>
              <a:rPr lang="fr-FR" sz="5400" b="1" dirty="0">
                <a:solidFill>
                  <a:prstClr val="black">
                    <a:lumMod val="85000"/>
                    <a:lumOff val="15000"/>
                  </a:prstClr>
                </a:solidFill>
                <a:latin typeface="Arial" panose="020B0604020202020204" pitchFamily="34" charset="0"/>
                <a:cs typeface="Arial" panose="020B0604020202020204" pitchFamily="34" charset="0"/>
              </a:rPr>
            </a:br>
            <a:endParaRPr lang="fr-FR"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87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fr-FR" dirty="0"/>
              <a:t>Cadre stratégique national en matière d’assainissement</a:t>
            </a:r>
            <a:endParaRPr lang="en-GB" dirty="0"/>
          </a:p>
        </p:txBody>
      </p:sp>
      <p:sp>
        <p:nvSpPr>
          <p:cNvPr id="3" name="Content Placeholder 2"/>
          <p:cNvSpPr>
            <a:spLocks noGrp="1"/>
          </p:cNvSpPr>
          <p:nvPr>
            <p:ph idx="1"/>
          </p:nvPr>
        </p:nvSpPr>
        <p:spPr>
          <a:xfrm>
            <a:off x="676406" y="1093025"/>
            <a:ext cx="9734140" cy="5083938"/>
          </a:xfrm>
        </p:spPr>
        <p:txBody>
          <a:bodyPr>
            <a:normAutofit/>
          </a:bodyPr>
          <a:lstStyle/>
          <a:p>
            <a:pPr marL="0" indent="0">
              <a:buNone/>
            </a:pPr>
            <a:r>
              <a:rPr lang="fr-FR" b="1" dirty="0"/>
              <a:t>Vision du cadre stratégique national en matière d’assainissement  </a:t>
            </a:r>
          </a:p>
          <a:p>
            <a:pPr marL="0" indent="0">
              <a:buNone/>
            </a:pPr>
            <a:r>
              <a:rPr lang="fr-FR" sz="2000" b="1" i="1" dirty="0">
                <a:solidFill>
                  <a:srgbClr val="FF0000"/>
                </a:solidFill>
              </a:rPr>
              <a:t>Les services d’assainissement en Afrique du Sud contribuent de façon importante à la santé publique et sont hygiéniques, équitables, viables et  efficaces pour toute la population.</a:t>
            </a:r>
          </a:p>
          <a:p>
            <a:pPr marL="0" indent="0">
              <a:buNone/>
            </a:pPr>
            <a:r>
              <a:rPr lang="fr-FR" b="1" dirty="0">
                <a:solidFill>
                  <a:schemeClr val="tx1"/>
                </a:solidFill>
                <a:latin typeface="Arial" panose="020B0604020202020204" pitchFamily="34" charset="0"/>
                <a:cs typeface="Arial" panose="020B0604020202020204" pitchFamily="34" charset="0"/>
              </a:rPr>
              <a:t>L’objet de la Politique nationale sur l’assainissement (2016) est de garantir et de renforcer </a:t>
            </a:r>
            <a:r>
              <a:rPr lang="fr-FR" dirty="0">
                <a:solidFill>
                  <a:schemeClr val="tx1"/>
                </a:solidFill>
                <a:latin typeface="Arial" panose="020B0604020202020204" pitchFamily="34" charset="0"/>
                <a:cs typeface="Arial" panose="020B0604020202020204" pitchFamily="34" charset="0"/>
              </a:rPr>
              <a:t>:</a:t>
            </a:r>
          </a:p>
          <a:p>
            <a:r>
              <a:rPr lang="fr-FR" sz="2000" dirty="0">
                <a:solidFill>
                  <a:schemeClr val="tx1"/>
                </a:solidFill>
                <a:latin typeface="Arial" panose="020B0604020202020204" pitchFamily="34" charset="0"/>
                <a:cs typeface="Arial" panose="020B0604020202020204" pitchFamily="34" charset="0"/>
              </a:rPr>
              <a:t>Les services d’assainissement intégrés.</a:t>
            </a:r>
          </a:p>
          <a:p>
            <a:r>
              <a:rPr lang="fr-FR" sz="2000" dirty="0"/>
              <a:t>Les dispositions i</a:t>
            </a:r>
            <a:r>
              <a:rPr lang="fr-FR" sz="2000" dirty="0">
                <a:solidFill>
                  <a:schemeClr val="tx1"/>
                </a:solidFill>
                <a:latin typeface="Arial" panose="020B0604020202020204" pitchFamily="34" charset="0"/>
                <a:cs typeface="Arial" panose="020B0604020202020204" pitchFamily="34" charset="0"/>
              </a:rPr>
              <a:t>nstitutionnelles relatives aux services d’assainissement.</a:t>
            </a:r>
          </a:p>
          <a:p>
            <a:r>
              <a:rPr lang="fr-FR" sz="2000" dirty="0">
                <a:solidFill>
                  <a:schemeClr val="tx1"/>
                </a:solidFill>
                <a:latin typeface="Arial" panose="020B0604020202020204" pitchFamily="34" charset="0"/>
                <a:cs typeface="Arial" panose="020B0604020202020204" pitchFamily="34" charset="0"/>
              </a:rPr>
              <a:t>La participation </a:t>
            </a:r>
            <a:r>
              <a:rPr lang="fr-FR" sz="2000" dirty="0"/>
              <a:t>aux services d’assainissement.</a:t>
            </a:r>
            <a:endParaRPr lang="fr-FR" sz="2000" dirty="0">
              <a:solidFill>
                <a:schemeClr val="tx1"/>
              </a:solidFill>
              <a:latin typeface="Arial" panose="020B0604020202020204" pitchFamily="34" charset="0"/>
              <a:cs typeface="Arial" panose="020B0604020202020204" pitchFamily="34" charset="0"/>
            </a:endParaRPr>
          </a:p>
          <a:p>
            <a:r>
              <a:rPr lang="fr-FR" sz="2000" dirty="0">
                <a:solidFill>
                  <a:schemeClr val="tx1"/>
                </a:solidFill>
                <a:latin typeface="Arial" panose="020B0604020202020204" pitchFamily="34" charset="0"/>
                <a:cs typeface="Arial" panose="020B0604020202020204" pitchFamily="34" charset="0"/>
              </a:rPr>
              <a:t>La capacité et les ressources consacrées aux </a:t>
            </a:r>
            <a:r>
              <a:rPr lang="fr-FR" sz="2000" dirty="0"/>
              <a:t>services d’assainissement.</a:t>
            </a:r>
            <a:endParaRPr lang="fr-FR" sz="2000" dirty="0">
              <a:solidFill>
                <a:schemeClr val="tx1"/>
              </a:solidFill>
              <a:latin typeface="Arial" panose="020B0604020202020204" pitchFamily="34" charset="0"/>
              <a:cs typeface="Arial" panose="020B0604020202020204" pitchFamily="34" charset="0"/>
            </a:endParaRPr>
          </a:p>
          <a:p>
            <a:r>
              <a:rPr lang="fr-FR" sz="2000" dirty="0">
                <a:solidFill>
                  <a:schemeClr val="tx1"/>
                </a:solidFill>
                <a:latin typeface="Arial" panose="020B0604020202020204" pitchFamily="34" charset="0"/>
                <a:cs typeface="Arial" panose="020B0604020202020204" pitchFamily="34" charset="0"/>
              </a:rPr>
              <a:t>L’efficience financière</a:t>
            </a:r>
            <a:r>
              <a:rPr lang="fr-FR" sz="2000" dirty="0"/>
              <a:t> et l’efficacité </a:t>
            </a:r>
            <a:r>
              <a:rPr lang="fr-FR" sz="2000" dirty="0">
                <a:solidFill>
                  <a:schemeClr val="tx1"/>
                </a:solidFill>
                <a:latin typeface="Arial" panose="020B0604020202020204" pitchFamily="34" charset="0"/>
                <a:cs typeface="Arial" panose="020B0604020202020204" pitchFamily="34" charset="0"/>
              </a:rPr>
              <a:t>des services </a:t>
            </a:r>
            <a:r>
              <a:rPr lang="fr-FR" sz="2000" dirty="0"/>
              <a:t>d’assainissement.</a:t>
            </a:r>
            <a:endParaRPr lang="fr-FR" sz="2000" dirty="0">
              <a:solidFill>
                <a:schemeClr val="tx1"/>
              </a:solidFill>
              <a:latin typeface="Arial" panose="020B0604020202020204" pitchFamily="34" charset="0"/>
              <a:cs typeface="Arial" panose="020B0604020202020204" pitchFamily="34" charset="0"/>
            </a:endParaRPr>
          </a:p>
          <a:p>
            <a:r>
              <a:rPr lang="fr-FR" sz="2000" dirty="0">
                <a:solidFill>
                  <a:schemeClr val="tx1"/>
                </a:solidFill>
                <a:latin typeface="Arial" panose="020B0604020202020204" pitchFamily="34" charset="0"/>
                <a:cs typeface="Arial" panose="020B0604020202020204" pitchFamily="34" charset="0"/>
              </a:rPr>
              <a:t>L’approvisionnement en </a:t>
            </a:r>
            <a:r>
              <a:rPr lang="fr-FR" sz="2000" dirty="0"/>
              <a:t>services d’assainissement durables </a:t>
            </a:r>
            <a:r>
              <a:rPr lang="fr-FR" sz="2000" dirty="0">
                <a:solidFill>
                  <a:schemeClr val="tx1"/>
                </a:solidFill>
                <a:latin typeface="Arial" panose="020B0604020202020204" pitchFamily="34" charset="0"/>
                <a:cs typeface="Arial" panose="020B0604020202020204" pitchFamily="34" charset="0"/>
              </a:rPr>
              <a:t>dans le pays.</a:t>
            </a:r>
          </a:p>
          <a:p>
            <a:r>
              <a:rPr lang="fr-FR" sz="2000" dirty="0">
                <a:solidFill>
                  <a:schemeClr val="tx1"/>
                </a:solidFill>
                <a:latin typeface="Arial" panose="020B0604020202020204" pitchFamily="34" charset="0"/>
                <a:cs typeface="Arial" panose="020B0604020202020204" pitchFamily="34" charset="0"/>
              </a:rPr>
              <a:t>La réglementation des services </a:t>
            </a:r>
            <a:r>
              <a:rPr lang="fr-FR" sz="2000" dirty="0"/>
              <a:t>d’assainissement.</a:t>
            </a:r>
            <a:endParaRPr lang="fr-FR"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80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28</a:t>
            </a:fld>
            <a:endParaRPr lang="en-ZA" dirty="0"/>
          </a:p>
        </p:txBody>
      </p:sp>
      <p:sp>
        <p:nvSpPr>
          <p:cNvPr id="4" name="Content Placeholder 3"/>
          <p:cNvSpPr>
            <a:spLocks noGrp="1"/>
          </p:cNvSpPr>
          <p:nvPr>
            <p:ph idx="1"/>
          </p:nvPr>
        </p:nvSpPr>
        <p:spPr/>
        <p:txBody>
          <a:bodyPr/>
          <a:lstStyle/>
          <a:p>
            <a:pPr marL="0" indent="0">
              <a:buNone/>
            </a:pPr>
            <a:r>
              <a:rPr lang="fr-FR" b="1" u="sng" dirty="0">
                <a:solidFill>
                  <a:srgbClr val="FF0000"/>
                </a:solidFill>
              </a:rPr>
              <a:t>Il ne s’agit pas uniquement de tirer la chasse d’eau</a:t>
            </a:r>
          </a:p>
          <a:p>
            <a:pPr algn="just"/>
            <a:r>
              <a:rPr lang="fr-FR" sz="2000" i="1" dirty="0"/>
              <a:t>« Nous devons introduire de nouvelles technologies qui tiennent compte du fait que l’eau est une ressource rare et qui offrent des solutions novatrices en termes d’élimination des effluents. Il ne s’agit pas uniquement de tirer la chasse d’eau…...Nous devons lancer un défi au secteur de l’immobilier en imposant  certaines exigences réglementaires pour l’encourager à développer des projets qui dépendent moins de l’eau pour l’assainissement ; ceci pour nous permettre de proposer de nouvelles solutions aux habitants des quartiers à revenu faible, intermédiaire et élevé »</a:t>
            </a:r>
            <a:r>
              <a:rPr lang="fr-FR" sz="2000" dirty="0"/>
              <a:t> (Ancienne ministre de l’Eau et de l’Assainissement Mme </a:t>
            </a:r>
            <a:r>
              <a:rPr lang="fr-FR" sz="2000" dirty="0" err="1"/>
              <a:t>Nomvula</a:t>
            </a:r>
            <a:r>
              <a:rPr lang="fr-FR" sz="2000" dirty="0"/>
              <a:t> </a:t>
            </a:r>
            <a:r>
              <a:rPr lang="fr-FR" sz="2000" dirty="0" err="1"/>
              <a:t>Mokonyane</a:t>
            </a:r>
            <a:r>
              <a:rPr lang="fr-FR" sz="2000" dirty="0"/>
              <a:t>, 2016).</a:t>
            </a:r>
          </a:p>
          <a:p>
            <a:r>
              <a:rPr lang="fr-FR" sz="2000" dirty="0"/>
              <a:t>L’assainissement fait partie des services essentiels. Il contribue à la dignité humaine, à la qualité de la vie et fait partie des conditions préalables requises pour remporter la lutte contre la pauvreté, la faim, les décès infantiles, l’inégalité entre les sexes et promouvoir l’autonomisation des personnes.</a:t>
            </a:r>
          </a:p>
          <a:p>
            <a:pPr marL="0" indent="0">
              <a:buNone/>
            </a:pPr>
            <a:endParaRPr lang="en-GB" dirty="0"/>
          </a:p>
        </p:txBody>
      </p:sp>
    </p:spTree>
    <p:extLst>
      <p:ext uri="{BB962C8B-B14F-4D97-AF65-F5344CB8AC3E}">
        <p14:creationId xmlns:p14="http://schemas.microsoft.com/office/powerpoint/2010/main" val="3855251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4458" y="1668054"/>
            <a:ext cx="10515600" cy="3047472"/>
          </a:xfrm>
        </p:spPr>
        <p:txBody>
          <a:bodyPr>
            <a:normAutofit fontScale="90000"/>
          </a:bodyPr>
          <a:lstStyle/>
          <a:p>
            <a:pPr algn="ctr"/>
            <a:r>
              <a:rPr lang="fr-FR" sz="5400" b="1" dirty="0">
                <a:solidFill>
                  <a:prstClr val="black">
                    <a:lumMod val="85000"/>
                    <a:lumOff val="15000"/>
                  </a:prstClr>
                </a:solidFill>
                <a:latin typeface="Arial" panose="020B0604020202020204" pitchFamily="34" charset="0"/>
                <a:cs typeface="Arial" panose="020B0604020202020204" pitchFamily="34" charset="0"/>
              </a:rPr>
              <a:t>Schéma directeur national </a:t>
            </a:r>
            <a:br>
              <a:rPr lang="fr-FR" sz="5400" b="1" dirty="0">
                <a:solidFill>
                  <a:prstClr val="black">
                    <a:lumMod val="85000"/>
                    <a:lumOff val="15000"/>
                  </a:prstClr>
                </a:solidFill>
                <a:latin typeface="Arial" panose="020B0604020202020204" pitchFamily="34" charset="0"/>
                <a:cs typeface="Arial" panose="020B0604020202020204" pitchFamily="34" charset="0"/>
              </a:rPr>
            </a:br>
            <a:r>
              <a:rPr lang="fr-FR" sz="5400" b="1" dirty="0">
                <a:solidFill>
                  <a:prstClr val="black">
                    <a:lumMod val="85000"/>
                    <a:lumOff val="15000"/>
                  </a:prstClr>
                </a:solidFill>
                <a:latin typeface="Arial" panose="020B0604020202020204" pitchFamily="34" charset="0"/>
                <a:cs typeface="Arial" panose="020B0604020202020204" pitchFamily="34" charset="0"/>
              </a:rPr>
              <a:t>pour l’eau et </a:t>
            </a:r>
            <a:br>
              <a:rPr lang="fr-FR" sz="5400" b="1" dirty="0">
                <a:solidFill>
                  <a:prstClr val="black">
                    <a:lumMod val="85000"/>
                    <a:lumOff val="15000"/>
                  </a:prstClr>
                </a:solidFill>
                <a:latin typeface="Arial" panose="020B0604020202020204" pitchFamily="34" charset="0"/>
                <a:cs typeface="Arial" panose="020B0604020202020204" pitchFamily="34" charset="0"/>
              </a:rPr>
            </a:br>
            <a:r>
              <a:rPr lang="fr-FR" sz="5400" b="1" dirty="0">
                <a:solidFill>
                  <a:prstClr val="black">
                    <a:lumMod val="85000"/>
                    <a:lumOff val="15000"/>
                  </a:prstClr>
                </a:solidFill>
                <a:latin typeface="Arial" panose="020B0604020202020204" pitchFamily="34" charset="0"/>
                <a:cs typeface="Arial" panose="020B0604020202020204" pitchFamily="34" charset="0"/>
              </a:rPr>
              <a:t>l’assainissement (2018)</a:t>
            </a:r>
            <a:br>
              <a:rPr lang="fr-FR" sz="5400" b="1" dirty="0">
                <a:solidFill>
                  <a:prstClr val="black">
                    <a:lumMod val="85000"/>
                    <a:lumOff val="15000"/>
                  </a:prstClr>
                </a:solidFill>
                <a:latin typeface="Arial" panose="020B0604020202020204" pitchFamily="34" charset="0"/>
                <a:cs typeface="Arial" panose="020B0604020202020204" pitchFamily="34" charset="0"/>
              </a:rPr>
            </a:br>
            <a:endParaRPr lang="fr-FR" sz="5400" b="1" dirty="0">
              <a:latin typeface="Arial" panose="020B0604020202020204" pitchFamily="34" charset="0"/>
              <a:cs typeface="Arial" panose="020B0604020202020204" pitchFamily="34" charset="0"/>
            </a:endParaRPr>
          </a:p>
        </p:txBody>
      </p:sp>
      <p:sp>
        <p:nvSpPr>
          <p:cNvPr id="3" name="TextBox 2"/>
          <p:cNvSpPr txBox="1"/>
          <p:nvPr/>
        </p:nvSpPr>
        <p:spPr>
          <a:xfrm>
            <a:off x="2079321" y="4268536"/>
            <a:ext cx="7008311" cy="1077218"/>
          </a:xfrm>
          <a:prstGeom prst="rect">
            <a:avLst/>
          </a:prstGeom>
          <a:noFill/>
        </p:spPr>
        <p:txBody>
          <a:bodyPr wrap="square" rtlCol="0">
            <a:spAutoFit/>
          </a:bodyPr>
          <a:lstStyle/>
          <a:p>
            <a:pPr algn="ctr"/>
            <a:r>
              <a:rPr lang="fr-FR" sz="3200" b="1" dirty="0">
                <a:solidFill>
                  <a:srgbClr val="FF0000"/>
                </a:solidFill>
              </a:rPr>
              <a:t>« L’eau c’est la vie, l’assainissement c’est la dignité ».</a:t>
            </a:r>
            <a:endParaRPr lang="fr-FR" sz="3200" dirty="0">
              <a:solidFill>
                <a:srgbClr val="FF0000"/>
              </a:solidFill>
            </a:endParaRPr>
          </a:p>
        </p:txBody>
      </p:sp>
    </p:spTree>
    <p:extLst>
      <p:ext uri="{BB962C8B-B14F-4D97-AF65-F5344CB8AC3E}">
        <p14:creationId xmlns:p14="http://schemas.microsoft.com/office/powerpoint/2010/main" val="395366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b="1" dirty="0">
                <a:latin typeface="Arial" panose="020B0604020202020204" pitchFamily="34" charset="0"/>
                <a:cs typeface="Arial" panose="020B0604020202020204" pitchFamily="34" charset="0"/>
              </a:rPr>
              <a:t>Situation actuelle concernant l’eau et l’assainissement</a:t>
            </a:r>
          </a:p>
        </p:txBody>
      </p:sp>
      <p:sp>
        <p:nvSpPr>
          <p:cNvPr id="3" name="Subtitle 2"/>
          <p:cNvSpPr>
            <a:spLocks noGrp="1"/>
          </p:cNvSpPr>
          <p:nvPr>
            <p:ph type="subTitle" idx="1"/>
          </p:nvPr>
        </p:nvSpPr>
        <p:spPr/>
        <p:txBody>
          <a:bodyPr>
            <a:normAutofit/>
          </a:bodyPr>
          <a:lstStyle/>
          <a:p>
            <a:r>
              <a:rPr lang="fr-FR" sz="4000" b="1" dirty="0"/>
              <a:t>Afrique du Sud et reste du monde</a:t>
            </a:r>
          </a:p>
        </p:txBody>
      </p:sp>
    </p:spTree>
    <p:extLst>
      <p:ext uri="{BB962C8B-B14F-4D97-AF65-F5344CB8AC3E}">
        <p14:creationId xmlns:p14="http://schemas.microsoft.com/office/powerpoint/2010/main" val="212663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2617941" y="135933"/>
            <a:ext cx="7792606" cy="823912"/>
          </a:xfrm>
        </p:spPr>
        <p:txBody>
          <a:bodyPr/>
          <a:lstStyle/>
          <a:p>
            <a:r>
              <a:rPr lang="fr-FR" dirty="0"/>
              <a:t>L’eau c’est la vie, l’assainissement c’est la dignité</a:t>
            </a:r>
          </a:p>
        </p:txBody>
      </p:sp>
      <p:sp>
        <p:nvSpPr>
          <p:cNvPr id="3" name="Content Placeholder 2"/>
          <p:cNvSpPr>
            <a:spLocks noGrp="1"/>
          </p:cNvSpPr>
          <p:nvPr>
            <p:ph idx="1"/>
          </p:nvPr>
        </p:nvSpPr>
        <p:spPr>
          <a:xfrm>
            <a:off x="838200" y="1367345"/>
            <a:ext cx="9572345" cy="5083938"/>
          </a:xfrm>
        </p:spPr>
        <p:txBody>
          <a:bodyPr>
            <a:normAutofit/>
          </a:bodyPr>
          <a:lstStyle/>
          <a:p>
            <a:pPr marL="0" indent="0">
              <a:buNone/>
            </a:pPr>
            <a:r>
              <a:rPr lang="fr-FR" dirty="0">
                <a:solidFill>
                  <a:schemeClr val="tx1"/>
                </a:solidFill>
                <a:latin typeface="Arial" panose="020B0604020202020204" pitchFamily="34" charset="0"/>
                <a:cs typeface="Arial" panose="020B0604020202020204" pitchFamily="34" charset="0"/>
              </a:rPr>
              <a:t>Le Schéma directeur national pour l’eau et l’assainissement repose sur les 5 principaux objectifs qui définissent la </a:t>
            </a:r>
            <a:r>
              <a:rPr lang="fr-FR" b="1" dirty="0">
                <a:solidFill>
                  <a:schemeClr val="tx1"/>
                </a:solidFill>
                <a:latin typeface="Arial" panose="020B0604020202020204" pitchFamily="34" charset="0"/>
                <a:cs typeface="Arial" panose="020B0604020202020204" pitchFamily="34" charset="0"/>
              </a:rPr>
              <a:t>« nouvelle réalité </a:t>
            </a:r>
            <a:r>
              <a:rPr lang="fr-FR" b="1" dirty="0"/>
              <a:t>» </a:t>
            </a:r>
            <a:r>
              <a:rPr lang="fr-FR" b="1" dirty="0">
                <a:solidFill>
                  <a:schemeClr val="tx1"/>
                </a:solidFill>
                <a:latin typeface="Arial" panose="020B0604020202020204" pitchFamily="34" charset="0"/>
                <a:cs typeface="Arial" panose="020B0604020202020204" pitchFamily="34" charset="0"/>
              </a:rPr>
              <a:t> </a:t>
            </a:r>
            <a:r>
              <a:rPr lang="fr-FR" dirty="0">
                <a:solidFill>
                  <a:schemeClr val="tx1"/>
                </a:solidFill>
                <a:latin typeface="Arial" panose="020B0604020202020204" pitchFamily="34" charset="0"/>
                <a:cs typeface="Arial" panose="020B0604020202020204" pitchFamily="34" charset="0"/>
              </a:rPr>
              <a:t>concernant la gestion de l’eau et de l’assainissement en AFS :</a:t>
            </a:r>
          </a:p>
          <a:p>
            <a:pPr marL="342900" lvl="5" indent="-342900">
              <a:lnSpc>
                <a:spcPct val="150000"/>
              </a:lnSpc>
            </a:pPr>
            <a:r>
              <a:rPr lang="fr-FR" sz="2000" dirty="0">
                <a:solidFill>
                  <a:schemeClr val="tx1"/>
                </a:solidFill>
                <a:latin typeface="Arial" panose="020B0604020202020204" pitchFamily="34" charset="0"/>
                <a:cs typeface="Arial" panose="020B0604020202020204" pitchFamily="34" charset="0"/>
              </a:rPr>
              <a:t>Un approvisionnement en eau durable et apte à l’emploi</a:t>
            </a:r>
            <a:r>
              <a:rPr lang="fr-FR" sz="2000" dirty="0">
                <a:latin typeface="Arial" panose="020B0604020202020204" pitchFamily="34" charset="0"/>
                <a:cs typeface="Arial" panose="020B0604020202020204" pitchFamily="34" charset="0"/>
              </a:rPr>
              <a:t> ;</a:t>
            </a:r>
            <a:endParaRPr lang="fr-FR" sz="2000" dirty="0">
              <a:solidFill>
                <a:schemeClr val="tx1"/>
              </a:solidFill>
              <a:latin typeface="Arial" panose="020B0604020202020204" pitchFamily="34" charset="0"/>
              <a:cs typeface="Arial" panose="020B0604020202020204" pitchFamily="34" charset="0"/>
            </a:endParaRPr>
          </a:p>
          <a:p>
            <a:pPr marL="342900" lvl="5" indent="-342900">
              <a:lnSpc>
                <a:spcPct val="150000"/>
              </a:lnSpc>
            </a:pPr>
            <a:r>
              <a:rPr lang="fr-FR" sz="2000" dirty="0">
                <a:solidFill>
                  <a:schemeClr val="tx1"/>
                </a:solidFill>
                <a:latin typeface="Arial" panose="020B0604020202020204" pitchFamily="34" charset="0"/>
                <a:cs typeface="Arial" panose="020B0604020202020204" pitchFamily="34" charset="0"/>
              </a:rPr>
              <a:t>Fournir un accès universel à l’eau et à l’assainissement ;</a:t>
            </a:r>
          </a:p>
          <a:p>
            <a:pPr marL="342900" lvl="5" indent="-342900">
              <a:lnSpc>
                <a:spcPct val="150000"/>
              </a:lnSpc>
            </a:pPr>
            <a:r>
              <a:rPr lang="fr-FR" sz="2000" dirty="0">
                <a:solidFill>
                  <a:schemeClr val="tx1"/>
                </a:solidFill>
                <a:latin typeface="Arial" panose="020B0604020202020204" pitchFamily="34" charset="0"/>
                <a:cs typeface="Arial" panose="020B0604020202020204" pitchFamily="34" charset="0"/>
              </a:rPr>
              <a:t>Partage et affectation équitables des ressources hydriques ;</a:t>
            </a:r>
          </a:p>
          <a:p>
            <a:pPr marL="342900" lvl="5" indent="-342900">
              <a:lnSpc>
                <a:spcPct val="150000"/>
              </a:lnSpc>
            </a:pPr>
            <a:r>
              <a:rPr lang="fr-FR" sz="2000" dirty="0">
                <a:solidFill>
                  <a:schemeClr val="tx1"/>
                </a:solidFill>
                <a:latin typeface="Arial" panose="020B0604020202020204" pitchFamily="34" charset="0"/>
                <a:cs typeface="Arial" panose="020B0604020202020204" pitchFamily="34" charset="0"/>
              </a:rPr>
              <a:t>Gestion, entretien et utilisation efficaces des infrastructures ;</a:t>
            </a:r>
          </a:p>
          <a:p>
            <a:pPr marL="342900" lvl="5" indent="-342900">
              <a:lnSpc>
                <a:spcPct val="150000"/>
              </a:lnSpc>
            </a:pPr>
            <a:r>
              <a:rPr lang="fr-FR" sz="2000" dirty="0">
                <a:solidFill>
                  <a:schemeClr val="tx1"/>
                </a:solidFill>
                <a:latin typeface="Arial" panose="020B0604020202020204" pitchFamily="34" charset="0"/>
                <a:cs typeface="Arial" panose="020B0604020202020204" pitchFamily="34" charset="0"/>
              </a:rPr>
              <a:t>Réduction de la demande en eau prévue.</a:t>
            </a:r>
          </a:p>
          <a:p>
            <a:endParaRPr lang="en-ZA" dirty="0"/>
          </a:p>
        </p:txBody>
      </p:sp>
    </p:spTree>
    <p:extLst>
      <p:ext uri="{BB962C8B-B14F-4D97-AF65-F5344CB8AC3E}">
        <p14:creationId xmlns:p14="http://schemas.microsoft.com/office/powerpoint/2010/main" val="547258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4246324" y="135933"/>
            <a:ext cx="6164222" cy="823912"/>
          </a:xfrm>
        </p:spPr>
        <p:txBody>
          <a:bodyPr>
            <a:normAutofit fontScale="92500"/>
          </a:bodyPr>
          <a:lstStyle/>
          <a:p>
            <a:r>
              <a:rPr lang="fr-FR" dirty="0"/>
              <a:t>Principaux défis identifiés dans le schéma directeur relatif à l’assainissement </a:t>
            </a:r>
            <a:r>
              <a:rPr lang="en-ZA" dirty="0"/>
              <a:t>: </a:t>
            </a:r>
            <a:endParaRPr lang="en-GB" dirty="0"/>
          </a:p>
        </p:txBody>
      </p:sp>
      <p:sp>
        <p:nvSpPr>
          <p:cNvPr id="3" name="Content Placeholder 2"/>
          <p:cNvSpPr>
            <a:spLocks noGrp="1"/>
          </p:cNvSpPr>
          <p:nvPr>
            <p:ph idx="1"/>
          </p:nvPr>
        </p:nvSpPr>
        <p:spPr/>
        <p:txBody>
          <a:bodyPr>
            <a:normAutofit fontScale="92500" lnSpcReduction="10000"/>
          </a:bodyPr>
          <a:lstStyle/>
          <a:p>
            <a:pPr algn="just"/>
            <a:r>
              <a:rPr lang="fr-FR" dirty="0">
                <a:solidFill>
                  <a:schemeClr val="tx1"/>
                </a:solidFill>
                <a:latin typeface="Arial" panose="020B0604020202020204" pitchFamily="34" charset="0"/>
                <a:cs typeface="Arial" panose="020B0604020202020204" pitchFamily="34" charset="0"/>
              </a:rPr>
              <a:t>Les systèmes d’assainissement à base d’eau ne sont pas viables à long terme. Il conviendrait d’adopter une technologie d’assainissement « sans eau ». La Politique relative aux services de base gratuits doit faire l’objet d’une gestion pragmatique.</a:t>
            </a:r>
          </a:p>
          <a:p>
            <a:pPr algn="just"/>
            <a:endParaRPr lang="fr-FR" dirty="0">
              <a:solidFill>
                <a:schemeClr val="tx1"/>
              </a:solidFill>
              <a:latin typeface="Arial" panose="020B0604020202020204" pitchFamily="34" charset="0"/>
              <a:cs typeface="Arial" panose="020B0604020202020204" pitchFamily="34" charset="0"/>
            </a:endParaRPr>
          </a:p>
          <a:p>
            <a:pPr algn="just"/>
            <a:r>
              <a:rPr lang="fr-FR" dirty="0">
                <a:solidFill>
                  <a:schemeClr val="tx1"/>
                </a:solidFill>
                <a:latin typeface="Arial" panose="020B0604020202020204" pitchFamily="34" charset="0"/>
                <a:cs typeface="Arial" panose="020B0604020202020204" pitchFamily="34" charset="0"/>
              </a:rPr>
              <a:t>77% des ménages en milieu rural sont indigents (frappés de pauvreté) ce qui leur donne droit à un accès gratuit à l’eau essentielle. Ceci exerce des pressions significatives sur les municipalités dont la base de recettes est faible.</a:t>
            </a:r>
          </a:p>
          <a:p>
            <a:pPr algn="just"/>
            <a:endParaRPr lang="fr-FR" dirty="0">
              <a:solidFill>
                <a:schemeClr val="tx1"/>
              </a:solidFill>
              <a:latin typeface="Arial" panose="020B0604020202020204" pitchFamily="34" charset="0"/>
              <a:cs typeface="Arial" panose="020B0604020202020204" pitchFamily="34" charset="0"/>
            </a:endParaRPr>
          </a:p>
          <a:p>
            <a:pPr algn="just"/>
            <a:r>
              <a:rPr lang="fr-FR" dirty="0">
                <a:solidFill>
                  <a:schemeClr val="tx1"/>
                </a:solidFill>
                <a:latin typeface="Arial" panose="020B0604020202020204" pitchFamily="34" charset="0"/>
                <a:cs typeface="Arial" panose="020B0604020202020204" pitchFamily="34" charset="0"/>
              </a:rPr>
              <a:t>L’Afrique du Sud investit </a:t>
            </a:r>
            <a:r>
              <a:rPr lang="fr-FR" b="1" dirty="0">
                <a:solidFill>
                  <a:srgbClr val="FF0000"/>
                </a:solidFill>
                <a:latin typeface="Arial" panose="020B0604020202020204" pitchFamily="34" charset="0"/>
                <a:cs typeface="Arial" panose="020B0604020202020204" pitchFamily="34" charset="0"/>
              </a:rPr>
              <a:t>42 milliards R </a:t>
            </a:r>
            <a:r>
              <a:rPr lang="fr-FR" dirty="0">
                <a:solidFill>
                  <a:schemeClr val="tx1"/>
                </a:solidFill>
                <a:latin typeface="Arial" panose="020B0604020202020204" pitchFamily="34" charset="0"/>
                <a:cs typeface="Arial" panose="020B0604020202020204" pitchFamily="34" charset="0"/>
              </a:rPr>
              <a:t>par an dans son  infrastructure hydraulique, et </a:t>
            </a:r>
            <a:r>
              <a:rPr lang="fr-FR" b="1" dirty="0">
                <a:solidFill>
                  <a:srgbClr val="FF0000"/>
                </a:solidFill>
                <a:latin typeface="Arial" panose="020B0604020202020204" pitchFamily="34" charset="0"/>
                <a:cs typeface="Arial" panose="020B0604020202020204" pitchFamily="34" charset="0"/>
              </a:rPr>
              <a:t>13 milliards R </a:t>
            </a:r>
            <a:r>
              <a:rPr lang="fr-FR" dirty="0">
                <a:solidFill>
                  <a:schemeClr val="tx1"/>
                </a:solidFill>
                <a:latin typeface="Arial" panose="020B0604020202020204" pitchFamily="34" charset="0"/>
                <a:cs typeface="Arial" panose="020B0604020202020204" pitchFamily="34" charset="0"/>
              </a:rPr>
              <a:t>dans l’assainissement. Il est estimé que l’investissement en capital requis serait de l’ordre de 90 milliards R par an sur les dix prochaines années, ce qui représente 33 milliards R de plus par an que l’investissement actuel. </a:t>
            </a:r>
          </a:p>
          <a:p>
            <a:pPr algn="just">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895965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3430" y="2631333"/>
            <a:ext cx="7325139" cy="1595333"/>
          </a:xfrm>
        </p:spPr>
        <p:txBody>
          <a:bodyPr>
            <a:normAutofit/>
          </a:bodyPr>
          <a:lstStyle/>
          <a:p>
            <a:r>
              <a:rPr lang="en-GB" sz="9600" b="1" dirty="0">
                <a:latin typeface="Arial" panose="020B0604020202020204" pitchFamily="34" charset="0"/>
                <a:cs typeface="Arial" panose="020B0604020202020204" pitchFamily="34" charset="0"/>
              </a:rPr>
              <a:t>Certification</a:t>
            </a:r>
          </a:p>
        </p:txBody>
      </p:sp>
      <p:sp>
        <p:nvSpPr>
          <p:cNvPr id="2" name="Slide Number Placeholder 1"/>
          <p:cNvSpPr>
            <a:spLocks noGrp="1"/>
          </p:cNvSpPr>
          <p:nvPr>
            <p:ph type="sldNum" sz="quarter" idx="12"/>
          </p:nvPr>
        </p:nvSpPr>
        <p:spPr/>
        <p:txBody>
          <a:bodyPr/>
          <a:lstStyle/>
          <a:p>
            <a:fld id="{3AF06680-C8A7-4B16-9D12-C8E67A63F5D0}" type="slidenum">
              <a:rPr lang="en-ZA" smtClean="0"/>
              <a:t>32</a:t>
            </a:fld>
            <a:endParaRPr lang="en-ZA" dirty="0"/>
          </a:p>
        </p:txBody>
      </p:sp>
    </p:spTree>
    <p:extLst>
      <p:ext uri="{BB962C8B-B14F-4D97-AF65-F5344CB8AC3E}">
        <p14:creationId xmlns:p14="http://schemas.microsoft.com/office/powerpoint/2010/main" val="1377473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90871"/>
            <a:ext cx="10515600" cy="4598780"/>
          </a:xfrm>
        </p:spPr>
        <p:txBody>
          <a:bodyPr>
            <a:normAutofit/>
          </a:bodyPr>
          <a:lstStyle/>
          <a:p>
            <a:pPr>
              <a:lnSpc>
                <a:spcPct val="150000"/>
              </a:lnSpc>
              <a:spcBef>
                <a:spcPts val="600"/>
              </a:spcBef>
            </a:pPr>
            <a:r>
              <a:rPr lang="fr-FR" sz="2200" dirty="0">
                <a:solidFill>
                  <a:schemeClr val="tx1"/>
                </a:solidFill>
                <a:latin typeface="Arial" panose="020B0604020202020204" pitchFamily="34" charset="0"/>
                <a:cs typeface="Arial" panose="020B0604020202020204" pitchFamily="34" charset="0"/>
              </a:rPr>
              <a:t>L’Afrique du Sud a adopté une approche réglementaire axée sur des incitations, qui a bien été acceptée depuis son introduction au mois de septembre 2008. Le ministère de l’Eau et de l’Assainissement a choisi cette démarche pour encourager les progrès continus et récompenser l’excellence avec les deux programmes suivants : </a:t>
            </a:r>
          </a:p>
          <a:p>
            <a:pPr marL="800100" lvl="1" indent="-342900">
              <a:lnSpc>
                <a:spcPct val="150000"/>
              </a:lnSpc>
              <a:spcBef>
                <a:spcPts val="600"/>
              </a:spcBef>
              <a:buFont typeface="Arial" panose="020B0604020202020204" pitchFamily="34" charset="0"/>
              <a:buChar char="•"/>
            </a:pPr>
            <a:r>
              <a:rPr lang="fr-FR" dirty="0">
                <a:solidFill>
                  <a:schemeClr val="tx1"/>
                </a:solidFill>
                <a:latin typeface="Arial" panose="020B0604020202020204" pitchFamily="34" charset="0"/>
                <a:cs typeface="Arial" panose="020B0604020202020204" pitchFamily="34" charset="0"/>
              </a:rPr>
              <a:t>Le programme de certification Blue Drop qui réglemente la gestion de la qualité de l’eau potable ;</a:t>
            </a:r>
          </a:p>
          <a:p>
            <a:pPr marL="800100" lvl="1" indent="-342900">
              <a:lnSpc>
                <a:spcPct val="150000"/>
              </a:lnSpc>
              <a:spcBef>
                <a:spcPts val="600"/>
              </a:spcBef>
              <a:buFont typeface="Arial" panose="020B0604020202020204" pitchFamily="34" charset="0"/>
              <a:buChar char="•"/>
            </a:pPr>
            <a:r>
              <a:rPr lang="fr-FR" dirty="0">
                <a:solidFill>
                  <a:schemeClr val="tx1"/>
                </a:solidFill>
                <a:latin typeface="Arial" panose="020B0604020202020204" pitchFamily="34" charset="0"/>
                <a:cs typeface="Arial" panose="020B0604020202020204" pitchFamily="34" charset="0"/>
              </a:rPr>
              <a:t>Le programme de certification Green Drop qui réglemente la gestion de la           qualité des eaux usées.</a:t>
            </a:r>
          </a:p>
          <a:p>
            <a:pPr marL="342900" indent="-342900">
              <a:lnSpc>
                <a:spcPct val="100000"/>
              </a:lnSpc>
              <a:spcBef>
                <a:spcPts val="600"/>
              </a:spcBef>
              <a:buFont typeface="Arial" panose="020B0604020202020204" pitchFamily="34" charset="0"/>
              <a:buChar char="•"/>
            </a:pPr>
            <a:endParaRPr lang="en-ZA" sz="2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AF06680-C8A7-4B16-9D12-C8E67A63F5D0}" type="slidenum">
              <a:rPr lang="en-ZA" smtClean="0"/>
              <a:t>33</a:t>
            </a:fld>
            <a:endParaRPr lang="en-ZA" dirty="0"/>
          </a:p>
        </p:txBody>
      </p:sp>
    </p:spTree>
    <p:extLst>
      <p:ext uri="{BB962C8B-B14F-4D97-AF65-F5344CB8AC3E}">
        <p14:creationId xmlns:p14="http://schemas.microsoft.com/office/powerpoint/2010/main" val="1907481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3"/>
          </p:nvPr>
        </p:nvSpPr>
        <p:spPr/>
        <p:txBody>
          <a:bodyPr/>
          <a:lstStyle/>
          <a:p>
            <a:r>
              <a:rPr lang="en-ZA" dirty="0"/>
              <a:t>Programme « Blue Drop » </a:t>
            </a:r>
            <a:endParaRPr lang="en-GB" dirty="0"/>
          </a:p>
        </p:txBody>
      </p:sp>
      <p:sp>
        <p:nvSpPr>
          <p:cNvPr id="6" name="Content Placeholder 5"/>
          <p:cNvSpPr>
            <a:spLocks noGrp="1"/>
          </p:cNvSpPr>
          <p:nvPr>
            <p:ph idx="1"/>
          </p:nvPr>
        </p:nvSpPr>
        <p:spPr>
          <a:xfrm>
            <a:off x="641927" y="1432390"/>
            <a:ext cx="8190924" cy="5083938"/>
          </a:xfrm>
        </p:spPr>
        <p:txBody>
          <a:bodyPr>
            <a:normAutofit fontScale="77500" lnSpcReduction="20000"/>
          </a:bodyPr>
          <a:lstStyle/>
          <a:p>
            <a:pPr marL="0" indent="0">
              <a:buNone/>
            </a:pPr>
            <a:r>
              <a:rPr lang="fr-FR" b="1" dirty="0"/>
              <a:t>Qu’est-ce que le programme Blue Drop (Goutte bleue) ?</a:t>
            </a:r>
            <a:endParaRPr lang="fr-FR" dirty="0"/>
          </a:p>
          <a:p>
            <a:pPr marL="144000">
              <a:lnSpc>
                <a:spcPct val="120000"/>
              </a:lnSpc>
              <a:spcBef>
                <a:spcPts val="600"/>
              </a:spcBef>
            </a:pPr>
            <a:r>
              <a:rPr lang="fr-FR" sz="2900" dirty="0"/>
              <a:t>Le ministère de l’Eau et de l’Assainissement fait un audit annuel de l’eau municipale au niveau national.</a:t>
            </a:r>
          </a:p>
          <a:p>
            <a:pPr marL="171450" indent="-171450">
              <a:lnSpc>
                <a:spcPct val="120000"/>
              </a:lnSpc>
              <a:spcBef>
                <a:spcPts val="600"/>
              </a:spcBef>
            </a:pPr>
            <a:r>
              <a:rPr lang="fr-FR" sz="2900" dirty="0"/>
              <a:t>Il s’agit de vérifier les systèmes municipaux d’adduction d’eau selon des critères d’évaluation définis à chaque cycle d’audit. Les critères d’évaluation comprennent le respect de la norme SANS 241 relative à la qualité de l’eau potable.</a:t>
            </a:r>
          </a:p>
          <a:p>
            <a:pPr marL="171450" indent="-171450">
              <a:lnSpc>
                <a:spcPct val="120000"/>
              </a:lnSpc>
              <a:spcBef>
                <a:spcPts val="600"/>
              </a:spcBef>
            </a:pPr>
            <a:r>
              <a:rPr lang="fr-FR" sz="2900" dirty="0"/>
              <a:t>Seules les municipalités ayant une note supérieure à 95% se verront décerner le prix d’Excellence. </a:t>
            </a:r>
          </a:p>
          <a:p>
            <a:pPr marL="171450" indent="-171450">
              <a:lnSpc>
                <a:spcPct val="120000"/>
              </a:lnSpc>
              <a:spcBef>
                <a:spcPts val="600"/>
              </a:spcBef>
            </a:pPr>
            <a:r>
              <a:rPr lang="fr-FR" sz="2900" dirty="0"/>
              <a:t>Le programme de certification Blue Drop favorise la gestion et la réglementation proactives de la qualité de l’eau potable en suivant les règles et les normes appliquées, ainsi que les meilleures pratiques internationales</a:t>
            </a:r>
            <a:r>
              <a:rPr lang="en-US" sz="2900" dirty="0"/>
              <a:t>. </a:t>
            </a:r>
          </a:p>
        </p:txBody>
      </p:sp>
      <p:pic>
        <p:nvPicPr>
          <p:cNvPr id="4" name="Picture 2" descr="droplet icon"/>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305" r="19600" b="4380"/>
          <a:stretch/>
        </p:blipFill>
        <p:spPr bwMode="auto">
          <a:xfrm>
            <a:off x="9460523" y="1847056"/>
            <a:ext cx="2256692" cy="242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94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GB" dirty="0"/>
              <a:t>Programme « Green Drop » </a:t>
            </a:r>
          </a:p>
        </p:txBody>
      </p:sp>
      <p:sp>
        <p:nvSpPr>
          <p:cNvPr id="3" name="Content Placeholder 2"/>
          <p:cNvSpPr>
            <a:spLocks noGrp="1"/>
          </p:cNvSpPr>
          <p:nvPr>
            <p:ph idx="1"/>
          </p:nvPr>
        </p:nvSpPr>
        <p:spPr>
          <a:xfrm>
            <a:off x="537576" y="876822"/>
            <a:ext cx="6007099" cy="5501462"/>
          </a:xfrm>
        </p:spPr>
        <p:txBody>
          <a:bodyPr>
            <a:normAutofit fontScale="92500" lnSpcReduction="10000"/>
          </a:bodyPr>
          <a:lstStyle/>
          <a:p>
            <a:pPr marL="0" indent="0">
              <a:lnSpc>
                <a:spcPct val="150000"/>
              </a:lnSpc>
              <a:buNone/>
            </a:pPr>
            <a:r>
              <a:rPr lang="fr-FR" sz="2000" b="1" dirty="0"/>
              <a:t>Qu’est-ce que Green Drop (Goutte verte) ?</a:t>
            </a:r>
            <a:endParaRPr lang="fr-FR" sz="2000" dirty="0"/>
          </a:p>
          <a:p>
            <a:pPr>
              <a:lnSpc>
                <a:spcPct val="150000"/>
              </a:lnSpc>
            </a:pPr>
            <a:r>
              <a:rPr lang="fr-FR" sz="2000" dirty="0"/>
              <a:t>Le programme Green Drop vise à durablement améliorer la qualité de la gestion des eaux usées en Afrique du Sud, en identifiant et en développant les  compétences requises pour y parvenir.</a:t>
            </a:r>
          </a:p>
          <a:p>
            <a:pPr>
              <a:lnSpc>
                <a:spcPct val="150000"/>
              </a:lnSpc>
            </a:pPr>
            <a:r>
              <a:rPr lang="fr-FR" sz="2000" dirty="0"/>
              <a:t>Mécanisme incitatif −  vise à encourager le respect des objectifs réglementaires et des normes, par la motivation et la récompense plutôt que par la réglementation directe.</a:t>
            </a:r>
          </a:p>
          <a:p>
            <a:pPr>
              <a:lnSpc>
                <a:spcPct val="150000"/>
              </a:lnSpc>
            </a:pPr>
            <a:r>
              <a:rPr lang="fr-FR" sz="2000" dirty="0"/>
              <a:t>Administré par la Direction des Services de l’Eau au sein du ministère de l’Eau et de l’Assainissement (DWA, 2010).</a:t>
            </a:r>
          </a:p>
          <a:p>
            <a:pPr marL="457200" indent="-457200">
              <a:lnSpc>
                <a:spcPct val="150000"/>
              </a:lnSpc>
              <a:buFont typeface="+mj-lt"/>
              <a:buAutoNum type="arabicParenR"/>
            </a:pPr>
            <a:endParaRPr lang="en-GB" sz="1800" dirty="0"/>
          </a:p>
        </p:txBody>
      </p:sp>
      <p:pic>
        <p:nvPicPr>
          <p:cNvPr id="5" name="Picture 4"/>
          <p:cNvPicPr>
            <a:picLocks noChangeAspect="1"/>
          </p:cNvPicPr>
          <p:nvPr/>
        </p:nvPicPr>
        <p:blipFill rotWithShape="1">
          <a:blip r:embed="rId2"/>
          <a:srcRect l="6265" t="3971" r="10408" b="5483"/>
          <a:stretch/>
        </p:blipFill>
        <p:spPr>
          <a:xfrm>
            <a:off x="8489859" y="1198013"/>
            <a:ext cx="1726838" cy="1973533"/>
          </a:xfrm>
          <a:prstGeom prst="rect">
            <a:avLst/>
          </a:prstGeom>
        </p:spPr>
      </p:pic>
      <p:pic>
        <p:nvPicPr>
          <p:cNvPr id="6" name="Picture 5">
            <a:extLst>
              <a:ext uri="{FF2B5EF4-FFF2-40B4-BE49-F238E27FC236}">
                <a16:creationId xmlns:a16="http://schemas.microsoft.com/office/drawing/2014/main" id="{E360405E-8DC5-483B-921C-A625E933DE0E}"/>
              </a:ext>
            </a:extLst>
          </p:cNvPr>
          <p:cNvPicPr>
            <a:picLocks noChangeAspect="1"/>
          </p:cNvPicPr>
          <p:nvPr/>
        </p:nvPicPr>
        <p:blipFill>
          <a:blip r:embed="rId3"/>
          <a:stretch>
            <a:fillRect/>
          </a:stretch>
        </p:blipFill>
        <p:spPr>
          <a:xfrm>
            <a:off x="6774385" y="3409715"/>
            <a:ext cx="4945035" cy="2595440"/>
          </a:xfrm>
          <a:prstGeom prst="rect">
            <a:avLst/>
          </a:prstGeom>
        </p:spPr>
      </p:pic>
    </p:spTree>
    <p:extLst>
      <p:ext uri="{BB962C8B-B14F-4D97-AF65-F5344CB8AC3E}">
        <p14:creationId xmlns:p14="http://schemas.microsoft.com/office/powerpoint/2010/main" val="4271403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ZA" dirty="0"/>
              <a:t>Programme « Brown Drop » </a:t>
            </a:r>
          </a:p>
        </p:txBody>
      </p:sp>
      <p:sp>
        <p:nvSpPr>
          <p:cNvPr id="7" name="Content Placeholder 6"/>
          <p:cNvSpPr>
            <a:spLocks noGrp="1"/>
          </p:cNvSpPr>
          <p:nvPr>
            <p:ph idx="1"/>
          </p:nvPr>
        </p:nvSpPr>
        <p:spPr>
          <a:xfrm>
            <a:off x="647700" y="1093025"/>
            <a:ext cx="10047517" cy="5217118"/>
          </a:xfrm>
        </p:spPr>
        <p:txBody>
          <a:bodyPr>
            <a:normAutofit/>
          </a:bodyPr>
          <a:lstStyle/>
          <a:p>
            <a:pPr>
              <a:lnSpc>
                <a:spcPct val="150000"/>
              </a:lnSpc>
            </a:pPr>
            <a:r>
              <a:rPr lang="fr-FR" sz="1800" dirty="0"/>
              <a:t>Le programme « Brown Drop »  ou </a:t>
            </a:r>
            <a:r>
              <a:rPr lang="fr-FR" sz="1800" b="1" dirty="0"/>
              <a:t>Schéma du flux des matières fécales (SFD) </a:t>
            </a:r>
            <a:r>
              <a:rPr lang="fr-FR" sz="1800" dirty="0"/>
              <a:t>est un outil d’éducation et de communication sur le “flux” des excréments à travers une ville ou agglomération. Il illustre la mesure dans laquelle les excréments produits dans une ville sont confinés ou pas entre le moment de leur collecte et leur élimination/réutilisation. </a:t>
            </a:r>
          </a:p>
          <a:p>
            <a:pPr>
              <a:lnSpc>
                <a:spcPct val="150000"/>
              </a:lnSpc>
            </a:pPr>
            <a:r>
              <a:rPr lang="fr-FR" sz="1800" dirty="0"/>
              <a:t>Le « Brown Drop/</a:t>
            </a:r>
            <a:r>
              <a:rPr lang="fr-FR" sz="1800" dirty="0" err="1"/>
              <a:t>sfd</a:t>
            </a:r>
            <a:r>
              <a:rPr lang="fr-FR" sz="1800" dirty="0"/>
              <a:t> » est un outil très utile pour l’élaboration des programmes d’assainissement en milieu urbain, car il permet de visualiser la situation relative aux services d’assainissement urbains en termes de l’utilisation ultime des excréments.</a:t>
            </a:r>
          </a:p>
          <a:p>
            <a:pPr>
              <a:lnSpc>
                <a:spcPct val="150000"/>
              </a:lnSpc>
            </a:pPr>
            <a:r>
              <a:rPr lang="fr-FR" sz="1800" dirty="0"/>
              <a:t>Il s’agit d’un moyen novateur de faire participer les acteurs municipaux, qu’il s’agisse de dirigeants politiques, d’experts de l’assainissement et d’organisations de la société civile, à un dialogue coordonné sur la gestion des excréments</a:t>
            </a:r>
            <a:r>
              <a:rPr lang="fr-FR" dirty="0"/>
              <a:t>.</a:t>
            </a:r>
          </a:p>
        </p:txBody>
      </p:sp>
      <p:pic>
        <p:nvPicPr>
          <p:cNvPr id="1030" name="Picture 6" descr="Image result for poop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212" y="184356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27150" y="5835204"/>
            <a:ext cx="3693062" cy="369332"/>
          </a:xfrm>
          <a:prstGeom prst="rect">
            <a:avLst/>
          </a:prstGeom>
        </p:spPr>
        <p:txBody>
          <a:bodyPr wrap="none">
            <a:spAutoFit/>
          </a:bodyPr>
          <a:lstStyle/>
          <a:p>
            <a:r>
              <a:rPr lang="en-GB" dirty="0">
                <a:hlinkClick r:id="rId3"/>
              </a:rPr>
              <a:t>https://sfd.susana.org/about/the-sfd</a:t>
            </a:r>
            <a:r>
              <a:rPr lang="en-GB" dirty="0"/>
              <a:t> </a:t>
            </a:r>
          </a:p>
        </p:txBody>
      </p:sp>
      <p:sp>
        <p:nvSpPr>
          <p:cNvPr id="4" name="Rectangle 3"/>
          <p:cNvSpPr/>
          <p:nvPr/>
        </p:nvSpPr>
        <p:spPr>
          <a:xfrm>
            <a:off x="647700" y="5786923"/>
            <a:ext cx="6204445" cy="523220"/>
          </a:xfrm>
          <a:prstGeom prst="rect">
            <a:avLst/>
          </a:prstGeom>
        </p:spPr>
        <p:txBody>
          <a:bodyPr wrap="square">
            <a:spAutoFit/>
          </a:bodyPr>
          <a:lstStyle/>
          <a:p>
            <a:r>
              <a:rPr lang="fr-FR" sz="1400" dirty="0"/>
              <a:t>Ressource : Schéma du flux des excréments – un outil déterminant pour le secteur de l’assainissement en RSA, WRC (2017)</a:t>
            </a:r>
          </a:p>
        </p:txBody>
      </p:sp>
    </p:spTree>
    <p:extLst>
      <p:ext uri="{BB962C8B-B14F-4D97-AF65-F5344CB8AC3E}">
        <p14:creationId xmlns:p14="http://schemas.microsoft.com/office/powerpoint/2010/main" val="22037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anim calcmode="lin" valueType="num">
                                      <p:cBhvr>
                                        <p:cTn id="8" dur="2000" fill="hold"/>
                                        <p:tgtEl>
                                          <p:spTgt spid="1030"/>
                                        </p:tgtEl>
                                        <p:attrNameLst>
                                          <p:attrName>ppt_w</p:attrName>
                                        </p:attrNameLst>
                                      </p:cBhvr>
                                      <p:tavLst>
                                        <p:tav tm="0" fmla="#ppt_w*sin(2.5*pi*$)">
                                          <p:val>
                                            <p:fltVal val="0"/>
                                          </p:val>
                                        </p:tav>
                                        <p:tav tm="100000">
                                          <p:val>
                                            <p:fltVal val="1"/>
                                          </p:val>
                                        </p:tav>
                                      </p:tavLst>
                                    </p:anim>
                                    <p:anim calcmode="lin" valueType="num">
                                      <p:cBhvr>
                                        <p:cTn id="9"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fr-FR" dirty="0"/>
              <a:t>Exemple d’une mauvaise gestion  des boues de vidange (FSM</a:t>
            </a:r>
            <a:r>
              <a:rPr lang="en-US" dirty="0"/>
              <a:t>)</a:t>
            </a:r>
            <a:endParaRPr lang="en-ZA" dirty="0"/>
          </a:p>
        </p:txBody>
      </p:sp>
      <p:sp>
        <p:nvSpPr>
          <p:cNvPr id="9" name="Slide Number Placeholder 3"/>
          <p:cNvSpPr txBox="1">
            <a:spLocks/>
          </p:cNvSpPr>
          <p:nvPr/>
        </p:nvSpPr>
        <p:spPr>
          <a:xfrm>
            <a:off x="8997548" y="1124294"/>
            <a:ext cx="399503"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DF686B8-C880-FF40-96DC-14FF2413C34E}" type="slidenum">
              <a:rPr lang="en-US">
                <a:solidFill>
                  <a:prstClr val="white"/>
                </a:solidFill>
              </a:rPr>
              <a:pPr>
                <a:defRPr/>
              </a:pPr>
              <a:t>37</a:t>
            </a:fld>
            <a:endParaRPr lang="en-US" dirty="0">
              <a:solidFill>
                <a:prstClr val="white"/>
              </a:solidFill>
            </a:endParaRPr>
          </a:p>
        </p:txBody>
      </p:sp>
      <p:sp>
        <p:nvSpPr>
          <p:cNvPr id="10" name="Text Placeholder 3"/>
          <p:cNvSpPr>
            <a:spLocks noGrp="1"/>
          </p:cNvSpPr>
          <p:nvPr>
            <p:ph idx="1"/>
          </p:nvPr>
        </p:nvSpPr>
        <p:spPr/>
        <p:txBody>
          <a:bodyPr>
            <a:normAutofit/>
          </a:bodyPr>
          <a:lstStyle/>
          <a:p>
            <a:pPr marL="0" indent="0">
              <a:buNone/>
            </a:pPr>
            <a:r>
              <a:rPr lang="en-US" sz="1600" b="1" dirty="0"/>
              <a:t>            </a:t>
            </a:r>
          </a:p>
          <a:p>
            <a:pPr marL="0" indent="0">
              <a:buNone/>
            </a:pPr>
            <a:r>
              <a:rPr lang="fr-FR" sz="1600" b="1" dirty="0"/>
              <a:t>Défécation institutionnelle en plein air − Les boues sont déversées directement dans l’environnement : aucune chaîne de services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8192"/>
            <a:ext cx="9572345" cy="3776784"/>
          </a:xfrm>
          <a:prstGeom prst="rect">
            <a:avLst/>
          </a:prstGeom>
          <a:noFill/>
        </p:spPr>
      </p:pic>
    </p:spTree>
    <p:extLst>
      <p:ext uri="{BB962C8B-B14F-4D97-AF65-F5344CB8AC3E}">
        <p14:creationId xmlns:p14="http://schemas.microsoft.com/office/powerpoint/2010/main" val="2206047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F06680-C8A7-4B16-9D12-C8E67A63F5D0}" type="slidenum">
              <a:rPr lang="en-ZA" smtClean="0"/>
              <a:t>38</a:t>
            </a:fld>
            <a:endParaRPr lang="en-ZA" dirty="0"/>
          </a:p>
        </p:txBody>
      </p:sp>
      <p:sp>
        <p:nvSpPr>
          <p:cNvPr id="3" name="Text Placeholder 2"/>
          <p:cNvSpPr>
            <a:spLocks noGrp="1"/>
          </p:cNvSpPr>
          <p:nvPr>
            <p:ph type="body" idx="13"/>
          </p:nvPr>
        </p:nvSpPr>
        <p:spPr>
          <a:xfrm>
            <a:off x="4169327" y="385300"/>
            <a:ext cx="6299941" cy="449648"/>
          </a:xfrm>
        </p:spPr>
        <p:txBody>
          <a:bodyPr>
            <a:normAutofit/>
          </a:bodyPr>
          <a:lstStyle/>
          <a:p>
            <a:r>
              <a:rPr lang="fr-FR" dirty="0"/>
              <a:t>Schéma SFD de Durban (Avril 2017) </a:t>
            </a:r>
          </a:p>
        </p:txBody>
      </p:sp>
      <p:sp>
        <p:nvSpPr>
          <p:cNvPr id="6" name="Rectangle 5"/>
          <p:cNvSpPr/>
          <p:nvPr/>
        </p:nvSpPr>
        <p:spPr>
          <a:xfrm>
            <a:off x="8063373" y="5830353"/>
            <a:ext cx="3837654" cy="369332"/>
          </a:xfrm>
          <a:prstGeom prst="rect">
            <a:avLst/>
          </a:prstGeom>
        </p:spPr>
        <p:txBody>
          <a:bodyPr wrap="none">
            <a:spAutoFit/>
          </a:bodyPr>
          <a:lstStyle/>
          <a:p>
            <a:r>
              <a:rPr lang="en-GB" dirty="0">
                <a:hlinkClick r:id="rId2"/>
              </a:rPr>
              <a:t>https://sfd.susana.org/data-to-graphic</a:t>
            </a:r>
            <a:r>
              <a:rPr lang="en-GB" dirty="0"/>
              <a:t> </a:t>
            </a:r>
          </a:p>
        </p:txBody>
      </p:sp>
      <p:pic>
        <p:nvPicPr>
          <p:cNvPr id="8" name="Picture 7">
            <a:extLst>
              <a:ext uri="{FF2B5EF4-FFF2-40B4-BE49-F238E27FC236}">
                <a16:creationId xmlns:a16="http://schemas.microsoft.com/office/drawing/2014/main" id="{B9CA5022-C0CC-4179-9F9D-8934BE86F83D}"/>
              </a:ext>
            </a:extLst>
          </p:cNvPr>
          <p:cNvPicPr>
            <a:picLocks noChangeAspect="1"/>
          </p:cNvPicPr>
          <p:nvPr/>
        </p:nvPicPr>
        <p:blipFill>
          <a:blip r:embed="rId3"/>
          <a:stretch>
            <a:fillRect/>
          </a:stretch>
        </p:blipFill>
        <p:spPr>
          <a:xfrm>
            <a:off x="612396" y="1065402"/>
            <a:ext cx="9856872" cy="4764951"/>
          </a:xfrm>
          <a:prstGeom prst="rect">
            <a:avLst/>
          </a:prstGeom>
        </p:spPr>
      </p:pic>
    </p:spTree>
    <p:extLst>
      <p:ext uri="{BB962C8B-B14F-4D97-AF65-F5344CB8AC3E}">
        <p14:creationId xmlns:p14="http://schemas.microsoft.com/office/powerpoint/2010/main" val="936648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414" y="2803466"/>
            <a:ext cx="2868869" cy="523220"/>
          </a:xfrm>
          <a:prstGeom prst="rect">
            <a:avLst/>
          </a:prstGeom>
        </p:spPr>
        <p:txBody>
          <a:bodyPr wrap="square">
            <a:spAutoFit/>
          </a:bodyPr>
          <a:lstStyle/>
          <a:p>
            <a:pPr algn="r"/>
            <a:r>
              <a:rPr lang="en-ZA" sz="2800" b="1" cap="all" dirty="0">
                <a:solidFill>
                  <a:prstClr val="white"/>
                </a:solidFill>
                <a:latin typeface="Arial Black" panose="020B0A04020102020204" pitchFamily="34" charset="0"/>
              </a:rPr>
              <a:t>MERCI !</a:t>
            </a:r>
            <a:endParaRPr lang="en-ZA" sz="2800" dirty="0">
              <a:solidFill>
                <a:prstClr val="white"/>
              </a:solidFill>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3AF06680-C8A7-4B16-9D12-C8E67A63F5D0}" type="slidenum">
              <a:rPr lang="en-ZA" smtClean="0">
                <a:solidFill>
                  <a:prstClr val="black">
                    <a:tint val="75000"/>
                  </a:prstClr>
                </a:solidFill>
              </a:rPr>
              <a:pPr/>
              <a:t>39</a:t>
            </a:fld>
            <a:endParaRPr lang="en-ZA" dirty="0">
              <a:solidFill>
                <a:prstClr val="black">
                  <a:tint val="75000"/>
                </a:prstClr>
              </a:solidFill>
            </a:endParaRPr>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82" y="438717"/>
            <a:ext cx="2146979" cy="499843"/>
          </a:xfrm>
          <a:prstGeom prst="rect">
            <a:avLst/>
          </a:prstGeom>
        </p:spPr>
      </p:pic>
      <p:sp>
        <p:nvSpPr>
          <p:cNvPr id="20" name="Rectangle 19"/>
          <p:cNvSpPr/>
          <p:nvPr/>
        </p:nvSpPr>
        <p:spPr>
          <a:xfrm>
            <a:off x="3168086" y="918961"/>
            <a:ext cx="8450350" cy="56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1" name="TextBox 20"/>
          <p:cNvSpPr txBox="1"/>
          <p:nvPr/>
        </p:nvSpPr>
        <p:spPr>
          <a:xfrm>
            <a:off x="2320298" y="3220497"/>
            <a:ext cx="6901168" cy="400110"/>
          </a:xfrm>
          <a:prstGeom prst="rect">
            <a:avLst/>
          </a:prstGeom>
          <a:noFill/>
        </p:spPr>
        <p:txBody>
          <a:bodyPr wrap="square" rtlCol="0">
            <a:spAutoFit/>
          </a:bodyPr>
          <a:lstStyle/>
          <a:p>
            <a:r>
              <a:rPr lang="fr-FR" sz="2000" i="1" dirty="0">
                <a:solidFill>
                  <a:prstClr val="black"/>
                </a:solidFill>
                <a:latin typeface="Arial" panose="020B0604020202020204" pitchFamily="34" charset="0"/>
                <a:cs typeface="Arial" panose="020B0604020202020204" pitchFamily="34" charset="0"/>
              </a:rPr>
              <a:t>Équipe </a:t>
            </a:r>
            <a:r>
              <a:rPr lang="en-ZA" sz="2000" i="1" dirty="0">
                <a:solidFill>
                  <a:prstClr val="black"/>
                </a:solidFill>
                <a:latin typeface="Arial" panose="020B0604020202020204" pitchFamily="34" charset="0"/>
                <a:cs typeface="Arial" panose="020B0604020202020204" pitchFamily="34" charset="0"/>
              </a:rPr>
              <a:t>SABS &amp; WRC</a:t>
            </a:r>
          </a:p>
        </p:txBody>
      </p:sp>
      <p:sp>
        <p:nvSpPr>
          <p:cNvPr id="14" name="TextBox 13"/>
          <p:cNvSpPr txBox="1"/>
          <p:nvPr/>
        </p:nvSpPr>
        <p:spPr>
          <a:xfrm>
            <a:off x="2627440" y="1016663"/>
            <a:ext cx="6901168" cy="400110"/>
          </a:xfrm>
          <a:prstGeom prst="rect">
            <a:avLst/>
          </a:prstGeom>
          <a:noFill/>
        </p:spPr>
        <p:txBody>
          <a:bodyPr wrap="square" rtlCol="0">
            <a:spAutoFit/>
          </a:bodyPr>
          <a:lstStyle/>
          <a:p>
            <a:pPr algn="r"/>
            <a:endParaRPr lang="en-ZA" sz="2000" i="1" dirty="0">
              <a:solidFill>
                <a:prstClr val="black"/>
              </a:solidFill>
              <a:latin typeface="Arial" panose="020B0604020202020204" pitchFamily="34" charset="0"/>
              <a:cs typeface="Arial" panose="020B0604020202020204" pitchFamily="34" charset="0"/>
            </a:endParaRPr>
          </a:p>
        </p:txBody>
      </p:sp>
      <p:pic>
        <p:nvPicPr>
          <p:cNvPr id="17" name="Picture 16"/>
          <p:cNvPicPr/>
          <p:nvPr/>
        </p:nvPicPr>
        <p:blipFill>
          <a:blip r:embed="rId4"/>
          <a:stretch>
            <a:fillRect/>
          </a:stretch>
        </p:blipFill>
        <p:spPr>
          <a:xfrm>
            <a:off x="10663131" y="341258"/>
            <a:ext cx="955304" cy="1350810"/>
          </a:xfrm>
          <a:prstGeom prst="rect">
            <a:avLst/>
          </a:prstGeom>
        </p:spPr>
      </p:pic>
      <p:sp>
        <p:nvSpPr>
          <p:cNvPr id="18" name="TextBox 17"/>
          <p:cNvSpPr txBox="1"/>
          <p:nvPr/>
        </p:nvSpPr>
        <p:spPr>
          <a:xfrm>
            <a:off x="2320298" y="3803016"/>
            <a:ext cx="6901168" cy="400110"/>
          </a:xfrm>
          <a:prstGeom prst="rect">
            <a:avLst/>
          </a:prstGeom>
          <a:noFill/>
        </p:spPr>
        <p:txBody>
          <a:bodyPr wrap="square" rtlCol="0">
            <a:spAutoFit/>
          </a:bodyPr>
          <a:lstStyle/>
          <a:p>
            <a:r>
              <a:rPr lang="en-ZA" sz="2000" i="1" dirty="0">
                <a:solidFill>
                  <a:prstClr val="black"/>
                </a:solidFill>
                <a:latin typeface="Arial" panose="020B0604020202020204" pitchFamily="34" charset="0"/>
                <a:cs typeface="Arial" panose="020B0604020202020204" pitchFamily="34" charset="0"/>
              </a:rPr>
              <a:t>QUESTIONS ?</a:t>
            </a:r>
          </a:p>
        </p:txBody>
      </p:sp>
      <p:sp>
        <p:nvSpPr>
          <p:cNvPr id="5" name="TextBox 4"/>
          <p:cNvSpPr txBox="1"/>
          <p:nvPr/>
        </p:nvSpPr>
        <p:spPr>
          <a:xfrm>
            <a:off x="648182" y="4528713"/>
            <a:ext cx="10970253" cy="1754326"/>
          </a:xfrm>
          <a:prstGeom prst="rect">
            <a:avLst/>
          </a:prstGeom>
          <a:solidFill>
            <a:schemeClr val="bg1"/>
          </a:solidFill>
        </p:spPr>
        <p:txBody>
          <a:bodyPr wrap="square" rtlCol="0">
            <a:spAutoFit/>
          </a:bodyPr>
          <a:lstStyle/>
          <a:p>
            <a:r>
              <a:rPr lang="fr-FR" dirty="0">
                <a:solidFill>
                  <a:prstClr val="black"/>
                </a:solidFill>
              </a:rPr>
              <a:t>Contenu élaboré par le Groupe de recherche sur la Pollution, Université de KwaZulu-Natal</a:t>
            </a:r>
          </a:p>
          <a:p>
            <a:endParaRPr lang="fr-FR"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pic>
        <p:nvPicPr>
          <p:cNvPr id="22" name="Picture 21"/>
          <p:cNvPicPr/>
          <p:nvPr/>
        </p:nvPicPr>
        <p:blipFill>
          <a:blip r:embed="rId5"/>
          <a:stretch>
            <a:fillRect/>
          </a:stretch>
        </p:blipFill>
        <p:spPr>
          <a:xfrm>
            <a:off x="10663132" y="5017210"/>
            <a:ext cx="955304" cy="866305"/>
          </a:xfrm>
          <a:prstGeom prst="rect">
            <a:avLst/>
          </a:prstGeom>
        </p:spPr>
      </p:pic>
      <p:pic>
        <p:nvPicPr>
          <p:cNvPr id="23"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57580" y="4885152"/>
            <a:ext cx="2837178" cy="12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09920" y="5165873"/>
            <a:ext cx="4099442"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4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06680-C8A7-4B16-9D12-C8E67A63F5D0}" type="slidenum">
              <a:rPr lang="en-ZA" smtClean="0"/>
              <a:t>4</a:t>
            </a:fld>
            <a:endParaRPr lang="en-ZA" dirty="0"/>
          </a:p>
        </p:txBody>
      </p:sp>
      <p:sp>
        <p:nvSpPr>
          <p:cNvPr id="4" name="Text Placeholder 3"/>
          <p:cNvSpPr>
            <a:spLocks noGrp="1"/>
          </p:cNvSpPr>
          <p:nvPr>
            <p:ph type="body" idx="13"/>
          </p:nvPr>
        </p:nvSpPr>
        <p:spPr/>
        <p:txBody>
          <a:bodyPr/>
          <a:lstStyle/>
          <a:p>
            <a:r>
              <a:rPr lang="en-GB" dirty="0"/>
              <a:t>Monde</a:t>
            </a:r>
          </a:p>
        </p:txBody>
      </p:sp>
      <p:sp>
        <p:nvSpPr>
          <p:cNvPr id="5" name="Content Placeholder 4"/>
          <p:cNvSpPr>
            <a:spLocks noGrp="1"/>
          </p:cNvSpPr>
          <p:nvPr>
            <p:ph sz="half" idx="14"/>
          </p:nvPr>
        </p:nvSpPr>
        <p:spPr>
          <a:xfrm>
            <a:off x="785192" y="1002082"/>
            <a:ext cx="9692829" cy="5194761"/>
          </a:xfrm>
        </p:spPr>
        <p:txBody>
          <a:bodyPr/>
          <a:lstStyle/>
          <a:p>
            <a:pPr marL="0" indent="0">
              <a:buNone/>
            </a:pPr>
            <a:r>
              <a:rPr lang="en-US" sz="2000" b="1" dirty="0">
                <a:solidFill>
                  <a:srgbClr val="FF0000"/>
                </a:solidFill>
              </a:rPr>
              <a:t>“</a:t>
            </a:r>
            <a:r>
              <a:rPr lang="fr-FR" sz="1800" b="1" dirty="0">
                <a:solidFill>
                  <a:srgbClr val="FF0000"/>
                </a:solidFill>
              </a:rPr>
              <a:t>En dépit des progrès, des mesures urgentes sont requises pour fournir à des milliards de personnes des services d’approvisionnement en eau potable et d’assainissement gérés en toute sécurité</a:t>
            </a:r>
            <a:r>
              <a:rPr lang="en-US" sz="1800" b="1" dirty="0">
                <a:solidFill>
                  <a:srgbClr val="FF0000"/>
                </a:solidFill>
              </a:rPr>
              <a:t>” (Rapport 2019 sur les ODD, ONU)</a:t>
            </a:r>
          </a:p>
        </p:txBody>
      </p:sp>
      <p:sp>
        <p:nvSpPr>
          <p:cNvPr id="8" name="Rectangle 7"/>
          <p:cNvSpPr/>
          <p:nvPr/>
        </p:nvSpPr>
        <p:spPr>
          <a:xfrm>
            <a:off x="4648200" y="5905959"/>
            <a:ext cx="7271876" cy="307777"/>
          </a:xfrm>
          <a:prstGeom prst="rect">
            <a:avLst/>
          </a:prstGeom>
        </p:spPr>
        <p:txBody>
          <a:bodyPr wrap="square">
            <a:spAutoFit/>
          </a:bodyPr>
          <a:lstStyle/>
          <a:p>
            <a:r>
              <a:rPr lang="en-GB" sz="1400" dirty="0">
                <a:hlinkClick r:id="rId3"/>
              </a:rPr>
              <a:t>https://unstats.un.org/sdgs/report/2019/The-Sustainable-Development-Goals-Report-2019.pdf</a:t>
            </a:r>
            <a:r>
              <a:rPr lang="en-GB" sz="1400" dirty="0"/>
              <a:t> </a:t>
            </a:r>
          </a:p>
        </p:txBody>
      </p:sp>
      <p:sp>
        <p:nvSpPr>
          <p:cNvPr id="9" name="TextBox 8"/>
          <p:cNvSpPr txBox="1"/>
          <p:nvPr/>
        </p:nvSpPr>
        <p:spPr>
          <a:xfrm>
            <a:off x="881743" y="1730018"/>
            <a:ext cx="3978728" cy="830997"/>
          </a:xfrm>
          <a:prstGeom prst="rect">
            <a:avLst/>
          </a:prstGeom>
          <a:noFill/>
        </p:spPr>
        <p:txBody>
          <a:bodyPr wrap="square" rtlCol="0">
            <a:spAutoFit/>
          </a:bodyPr>
          <a:lstStyle/>
          <a:p>
            <a:r>
              <a:rPr lang="fr-FR" sz="1600" b="1" dirty="0"/>
              <a:t>Taux de couverture mondiale des services d’approvisionnement en eau potable, d’assainissement et d’hygiène</a:t>
            </a:r>
            <a:r>
              <a:rPr lang="en-GB" sz="1600" b="1" dirty="0"/>
              <a:t>, 2000-2017, %</a:t>
            </a:r>
          </a:p>
        </p:txBody>
      </p:sp>
      <p:sp>
        <p:nvSpPr>
          <p:cNvPr id="11" name="Rectangle 10"/>
          <p:cNvSpPr/>
          <p:nvPr/>
        </p:nvSpPr>
        <p:spPr>
          <a:xfrm>
            <a:off x="5759325" y="1813566"/>
            <a:ext cx="5382204" cy="830997"/>
          </a:xfrm>
          <a:prstGeom prst="rect">
            <a:avLst/>
          </a:prstGeom>
        </p:spPr>
        <p:txBody>
          <a:bodyPr wrap="square">
            <a:spAutoFit/>
          </a:bodyPr>
          <a:lstStyle/>
          <a:p>
            <a:r>
              <a:rPr lang="fr-FR" sz="1600" b="1" dirty="0"/>
              <a:t>Niveau de stress hydrique : Prélèvement d’eau douce en proportion du total des ressources renouvelables en eau douce, données les plus récentes</a:t>
            </a:r>
            <a:r>
              <a:rPr lang="fr-FR" sz="1600" b="1" i="1" dirty="0"/>
              <a:t>,</a:t>
            </a:r>
            <a:r>
              <a:rPr lang="en-GB" sz="1600" b="1" dirty="0">
                <a:cs typeface="Arial" panose="020B0604020202020204" pitchFamily="34" charset="0"/>
              </a:rPr>
              <a:t> 2000-2015 (</a:t>
            </a:r>
            <a:r>
              <a:rPr lang="fr-FR" sz="1600" b="1" dirty="0">
                <a:cs typeface="Arial" panose="020B0604020202020204" pitchFamily="34" charset="0"/>
              </a:rPr>
              <a:t>pourcentages</a:t>
            </a:r>
            <a:r>
              <a:rPr lang="en-GB" sz="1600" b="1" dirty="0">
                <a:cs typeface="Arial" panose="020B0604020202020204" pitchFamily="34" charset="0"/>
              </a:rPr>
              <a:t>)</a:t>
            </a:r>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5059045" y="2644564"/>
            <a:ext cx="5550500" cy="3261396"/>
          </a:xfrm>
          <a:prstGeom prst="rect">
            <a:avLst/>
          </a:prstGeom>
          <a:noFill/>
        </p:spPr>
      </p:pic>
      <p:pic>
        <p:nvPicPr>
          <p:cNvPr id="6" name="Picture 5">
            <a:extLst>
              <a:ext uri="{FF2B5EF4-FFF2-40B4-BE49-F238E27FC236}">
                <a16:creationId xmlns:a16="http://schemas.microsoft.com/office/drawing/2014/main" id="{FDE5BAD5-4A3D-4978-B5FC-0A22DC6824A1}"/>
              </a:ext>
            </a:extLst>
          </p:cNvPr>
          <p:cNvPicPr>
            <a:picLocks noChangeAspect="1"/>
          </p:cNvPicPr>
          <p:nvPr/>
        </p:nvPicPr>
        <p:blipFill>
          <a:blip r:embed="rId5"/>
          <a:stretch>
            <a:fillRect/>
          </a:stretch>
        </p:blipFill>
        <p:spPr>
          <a:xfrm>
            <a:off x="881743" y="2475061"/>
            <a:ext cx="3978728" cy="3556623"/>
          </a:xfrm>
          <a:prstGeom prst="rect">
            <a:avLst/>
          </a:prstGeom>
        </p:spPr>
      </p:pic>
    </p:spTree>
    <p:extLst>
      <p:ext uri="{BB962C8B-B14F-4D97-AF65-F5344CB8AC3E}">
        <p14:creationId xmlns:p14="http://schemas.microsoft.com/office/powerpoint/2010/main" val="216329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45671" y="1043262"/>
            <a:ext cx="7162800" cy="5170474"/>
          </a:xfrm>
        </p:spPr>
        <p:txBody>
          <a:bodyPr>
            <a:noAutofit/>
          </a:bodyPr>
          <a:lstStyle/>
          <a:p>
            <a:pPr marL="465138" indent="-465138"/>
            <a:r>
              <a:rPr lang="fr-FR" sz="2400" b="1" dirty="0">
                <a:cs typeface="Arial" panose="020B0604020202020204" pitchFamily="34" charset="0"/>
              </a:rPr>
              <a:t>Le nombre de personnes n’ayant pas accès à des services d’assainissement de base est passé de 2.7 milliards à 2 milliards.</a:t>
            </a:r>
          </a:p>
          <a:p>
            <a:pPr marL="465138" indent="-465138"/>
            <a:r>
              <a:rPr lang="fr-FR" sz="2400" b="1" dirty="0">
                <a:cs typeface="Arial" panose="020B0604020202020204" pitchFamily="34" charset="0"/>
              </a:rPr>
              <a:t>2.1 milliards de personnes ont au moins accès à des services d’assainissement de base.</a:t>
            </a:r>
          </a:p>
          <a:p>
            <a:pPr marL="465138" indent="-465138"/>
            <a:r>
              <a:rPr lang="fr-FR" sz="2400" b="1" dirty="0">
                <a:cs typeface="Arial" panose="020B0604020202020204" pitchFamily="34" charset="0"/>
              </a:rPr>
              <a:t>4 personnes sur 10 ont utilisé des services d’assainissement de base gérés en toute sécurité en 2017.</a:t>
            </a:r>
          </a:p>
          <a:p>
            <a:pPr marL="465138" indent="-465138"/>
            <a:r>
              <a:rPr lang="fr-FR" sz="2400" b="1" dirty="0"/>
              <a:t>La proportion de la population utilisant des services d’assainissement gérés en toute sécurité est passée de 28 à 45%. </a:t>
            </a:r>
          </a:p>
          <a:p>
            <a:pPr marL="465138" indent="-465138"/>
            <a:r>
              <a:rPr lang="fr-FR" sz="2400" b="1" dirty="0"/>
              <a:t>En milieu rural, la couverture des services d’assainissement gérés en toute sécurité est passée de 22% à 43%.</a:t>
            </a:r>
            <a:endParaRPr lang="fr-FR" sz="2400" b="1" dirty="0">
              <a:cs typeface="Arial" panose="020B0604020202020204" pitchFamily="34" charset="0"/>
            </a:endParaRPr>
          </a:p>
        </p:txBody>
      </p:sp>
      <p:sp>
        <p:nvSpPr>
          <p:cNvPr id="3" name="Text Placeholder 2"/>
          <p:cNvSpPr>
            <a:spLocks noGrp="1"/>
          </p:cNvSpPr>
          <p:nvPr>
            <p:ph type="body" idx="13"/>
          </p:nvPr>
        </p:nvSpPr>
        <p:spPr/>
        <p:txBody>
          <a:bodyPr/>
          <a:lstStyle/>
          <a:p>
            <a:r>
              <a:rPr lang="en-GB" dirty="0"/>
              <a:t>Monde</a:t>
            </a:r>
          </a:p>
        </p:txBody>
      </p:sp>
      <p:sp>
        <p:nvSpPr>
          <p:cNvPr id="7" name="Rectangle 6"/>
          <p:cNvSpPr/>
          <p:nvPr/>
        </p:nvSpPr>
        <p:spPr>
          <a:xfrm>
            <a:off x="4648200" y="5905959"/>
            <a:ext cx="7271876" cy="307777"/>
          </a:xfrm>
          <a:prstGeom prst="rect">
            <a:avLst/>
          </a:prstGeom>
        </p:spPr>
        <p:txBody>
          <a:bodyPr wrap="square">
            <a:spAutoFit/>
          </a:bodyPr>
          <a:lstStyle/>
          <a:p>
            <a:r>
              <a:rPr lang="en-GB" sz="1400" dirty="0">
                <a:hlinkClick r:id="rId2"/>
              </a:rPr>
              <a:t>https://unstats.un.org/sdgs/report/2019/The-Sustainable-Development-Goals-Report-2019.pdf</a:t>
            </a:r>
            <a:r>
              <a:rPr lang="en-GB" sz="1400" dirty="0"/>
              <a:t> </a:t>
            </a:r>
          </a:p>
        </p:txBody>
      </p:sp>
      <p:pic>
        <p:nvPicPr>
          <p:cNvPr id="2" name="Picture 1">
            <a:extLst>
              <a:ext uri="{FF2B5EF4-FFF2-40B4-BE49-F238E27FC236}">
                <a16:creationId xmlns:a16="http://schemas.microsoft.com/office/drawing/2014/main" id="{644001BF-8705-424C-B1A8-F9D2EE00218E}"/>
              </a:ext>
            </a:extLst>
          </p:cNvPr>
          <p:cNvPicPr>
            <a:picLocks noChangeAspect="1"/>
          </p:cNvPicPr>
          <p:nvPr/>
        </p:nvPicPr>
        <p:blipFill>
          <a:blip r:embed="rId3"/>
          <a:stretch>
            <a:fillRect/>
          </a:stretch>
        </p:blipFill>
        <p:spPr>
          <a:xfrm>
            <a:off x="8095375" y="1023650"/>
            <a:ext cx="2315169" cy="4798892"/>
          </a:xfrm>
          <a:prstGeom prst="rect">
            <a:avLst/>
          </a:prstGeom>
        </p:spPr>
      </p:pic>
    </p:spTree>
    <p:extLst>
      <p:ext uri="{BB962C8B-B14F-4D97-AF65-F5344CB8AC3E}">
        <p14:creationId xmlns:p14="http://schemas.microsoft.com/office/powerpoint/2010/main" val="281843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GB" dirty="0"/>
              <a:t>Monde</a:t>
            </a:r>
          </a:p>
        </p:txBody>
      </p:sp>
      <p:sp>
        <p:nvSpPr>
          <p:cNvPr id="5" name="Content Placeholder 4"/>
          <p:cNvSpPr>
            <a:spLocks noGrp="1"/>
          </p:cNvSpPr>
          <p:nvPr>
            <p:ph idx="1"/>
          </p:nvPr>
        </p:nvSpPr>
        <p:spPr>
          <a:xfrm>
            <a:off x="657616" y="1093025"/>
            <a:ext cx="6144017" cy="4966822"/>
          </a:xfrm>
        </p:spPr>
        <p:txBody>
          <a:bodyPr>
            <a:noAutofit/>
          </a:bodyPr>
          <a:lstStyle/>
          <a:p>
            <a:pPr>
              <a:lnSpc>
                <a:spcPct val="120000"/>
              </a:lnSpc>
              <a:spcBef>
                <a:spcPts val="600"/>
              </a:spcBef>
            </a:pPr>
            <a:r>
              <a:rPr lang="fr-FR" sz="2000" dirty="0"/>
              <a:t>La pratique de la défécation en plein air a chuté de moitié (</a:t>
            </a:r>
            <a:r>
              <a:rPr lang="fr-FR" sz="2000" b="1" dirty="0">
                <a:solidFill>
                  <a:srgbClr val="FF0000"/>
                </a:solidFill>
              </a:rPr>
              <a:t>mais</a:t>
            </a:r>
            <a:r>
              <a:rPr lang="fr-FR" sz="2000" dirty="0">
                <a:solidFill>
                  <a:srgbClr val="FF0000"/>
                </a:solidFill>
              </a:rPr>
              <a:t> </a:t>
            </a:r>
            <a:r>
              <a:rPr lang="fr-FR" sz="2000" b="1" dirty="0">
                <a:solidFill>
                  <a:srgbClr val="FF0000"/>
                </a:solidFill>
              </a:rPr>
              <a:t>673 millions de personnes – 9% – la pratiquent toujours !</a:t>
            </a:r>
            <a:r>
              <a:rPr lang="fr-FR" sz="2000" dirty="0"/>
              <a:t>).</a:t>
            </a:r>
          </a:p>
          <a:p>
            <a:pPr>
              <a:lnSpc>
                <a:spcPct val="120000"/>
              </a:lnSpc>
              <a:spcBef>
                <a:spcPts val="600"/>
              </a:spcBef>
            </a:pPr>
            <a:r>
              <a:rPr lang="fr-FR" sz="2000" dirty="0"/>
              <a:t>23 pays ont réduit leur taux de défécation en plein air à moins de 1%. </a:t>
            </a:r>
          </a:p>
          <a:p>
            <a:pPr>
              <a:lnSpc>
                <a:spcPct val="120000"/>
              </a:lnSpc>
              <a:spcBef>
                <a:spcPts val="600"/>
              </a:spcBef>
            </a:pPr>
            <a:r>
              <a:rPr lang="fr-FR" sz="2000" dirty="0"/>
              <a:t>51 pays affichaient une couverture des services d’assainissement de base ˃99%, et 1 pays sur 4 était en bonne voie pour atteindre une ‘couverture quasi universelle’ d’ici à 2030.</a:t>
            </a:r>
          </a:p>
          <a:p>
            <a:pPr>
              <a:lnSpc>
                <a:spcPct val="120000"/>
              </a:lnSpc>
              <a:spcBef>
                <a:spcPts val="600"/>
              </a:spcBef>
            </a:pPr>
            <a:r>
              <a:rPr lang="fr-FR" sz="2000" dirty="0"/>
              <a:t>Moins d’1 pays sur 3 lourdement touchés par cette pratique et présentant un taux ˃5 % était en bonne voie pour l’éliminer presque totalement (&lt;1%) d’ici à 2030.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923" y="1784567"/>
            <a:ext cx="4099601" cy="3183220"/>
          </a:xfrm>
          <a:prstGeom prst="rect">
            <a:avLst/>
          </a:prstGeom>
        </p:spPr>
      </p:pic>
      <p:sp>
        <p:nvSpPr>
          <p:cNvPr id="4" name="Rectangle 3"/>
          <p:cNvSpPr/>
          <p:nvPr/>
        </p:nvSpPr>
        <p:spPr>
          <a:xfrm>
            <a:off x="7377831" y="5038966"/>
            <a:ext cx="3375764" cy="307777"/>
          </a:xfrm>
          <a:prstGeom prst="rect">
            <a:avLst/>
          </a:prstGeom>
        </p:spPr>
        <p:txBody>
          <a:bodyPr wrap="square">
            <a:spAutoFit/>
          </a:bodyPr>
          <a:lstStyle/>
          <a:p>
            <a:r>
              <a:rPr lang="en-GB" sz="1400" dirty="0">
                <a:hlinkClick r:id="rId3"/>
              </a:rPr>
              <a:t>www.google.com/search/opendefecation</a:t>
            </a:r>
            <a:r>
              <a:rPr lang="en-GB" sz="1400" dirty="0"/>
              <a:t>  </a:t>
            </a:r>
          </a:p>
        </p:txBody>
      </p:sp>
      <p:sp>
        <p:nvSpPr>
          <p:cNvPr id="6" name="Rectangle 5"/>
          <p:cNvSpPr/>
          <p:nvPr/>
        </p:nvSpPr>
        <p:spPr>
          <a:xfrm>
            <a:off x="4648200" y="5905959"/>
            <a:ext cx="7271876" cy="307777"/>
          </a:xfrm>
          <a:prstGeom prst="rect">
            <a:avLst/>
          </a:prstGeom>
        </p:spPr>
        <p:txBody>
          <a:bodyPr wrap="square">
            <a:spAutoFit/>
          </a:bodyPr>
          <a:lstStyle/>
          <a:p>
            <a:r>
              <a:rPr lang="en-GB" sz="1400" dirty="0">
                <a:hlinkClick r:id="rId4"/>
              </a:rPr>
              <a:t>https://unstats.un.org/sdgs/report/2019/The-Sustainable-Development-Goals-Report-2019.pdf</a:t>
            </a:r>
            <a:r>
              <a:rPr lang="en-GB" sz="1400" dirty="0"/>
              <a:t> </a:t>
            </a:r>
          </a:p>
        </p:txBody>
      </p:sp>
    </p:spTree>
    <p:extLst>
      <p:ext uri="{BB962C8B-B14F-4D97-AF65-F5344CB8AC3E}">
        <p14:creationId xmlns:p14="http://schemas.microsoft.com/office/powerpoint/2010/main" val="35233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3070" y="1372245"/>
            <a:ext cx="4699635" cy="4703445"/>
          </a:xfrm>
          <a:prstGeom prst="rect">
            <a:avLst/>
          </a:prstGeom>
          <a:noFill/>
        </p:spPr>
      </p:pic>
      <p:sp>
        <p:nvSpPr>
          <p:cNvPr id="6" name="Text Placeholder 5"/>
          <p:cNvSpPr>
            <a:spLocks noGrp="1"/>
          </p:cNvSpPr>
          <p:nvPr>
            <p:ph type="body" idx="13"/>
          </p:nvPr>
        </p:nvSpPr>
        <p:spPr>
          <a:xfrm>
            <a:off x="7684718" y="135933"/>
            <a:ext cx="2725827" cy="823912"/>
          </a:xfrm>
        </p:spPr>
        <p:txBody>
          <a:bodyPr>
            <a:normAutofit fontScale="92500"/>
          </a:bodyPr>
          <a:lstStyle/>
          <a:p>
            <a:r>
              <a:rPr lang="en-GB" dirty="0"/>
              <a:t>Situation </a:t>
            </a:r>
            <a:r>
              <a:rPr lang="en-GB" dirty="0" err="1"/>
              <a:t>actuelle</a:t>
            </a:r>
            <a:r>
              <a:rPr lang="en-GB" dirty="0"/>
              <a:t> </a:t>
            </a:r>
            <a:r>
              <a:rPr lang="en-GB" dirty="0" err="1"/>
              <a:t>en</a:t>
            </a:r>
            <a:r>
              <a:rPr lang="en-GB" dirty="0"/>
              <a:t> </a:t>
            </a:r>
            <a:r>
              <a:rPr lang="en-GB" dirty="0" err="1"/>
              <a:t>Afrique</a:t>
            </a:r>
            <a:r>
              <a:rPr lang="en-GB" dirty="0"/>
              <a:t> du </a:t>
            </a:r>
            <a:r>
              <a:rPr lang="en-GB" dirty="0" err="1"/>
              <a:t>Sud</a:t>
            </a:r>
            <a:endParaRPr lang="en-GB" dirty="0"/>
          </a:p>
        </p:txBody>
      </p:sp>
      <p:sp>
        <p:nvSpPr>
          <p:cNvPr id="9" name="Rectangle 8"/>
          <p:cNvSpPr/>
          <p:nvPr/>
        </p:nvSpPr>
        <p:spPr>
          <a:xfrm>
            <a:off x="9583187" y="5399314"/>
            <a:ext cx="2225738" cy="369332"/>
          </a:xfrm>
          <a:prstGeom prst="rect">
            <a:avLst/>
          </a:prstGeom>
        </p:spPr>
        <p:txBody>
          <a:bodyPr wrap="none">
            <a:spAutoFit/>
          </a:bodyPr>
          <a:lstStyle/>
          <a:p>
            <a:r>
              <a:rPr lang="en-GB" dirty="0">
                <a:hlinkClick r:id="rId3"/>
              </a:rPr>
              <a:t>https://washdata.org</a:t>
            </a:r>
            <a:r>
              <a:rPr lang="en-GB" dirty="0"/>
              <a:t> </a:t>
            </a:r>
          </a:p>
        </p:txBody>
      </p:sp>
      <p:pic>
        <p:nvPicPr>
          <p:cNvPr id="3" name="Picture 2">
            <a:extLst>
              <a:ext uri="{FF2B5EF4-FFF2-40B4-BE49-F238E27FC236}">
                <a16:creationId xmlns:a16="http://schemas.microsoft.com/office/drawing/2014/main" id="{167EC515-717C-4567-AD28-E91C8D6428DC}"/>
              </a:ext>
            </a:extLst>
          </p:cNvPr>
          <p:cNvPicPr>
            <a:picLocks noChangeAspect="1"/>
          </p:cNvPicPr>
          <p:nvPr/>
        </p:nvPicPr>
        <p:blipFill rotWithShape="1">
          <a:blip r:embed="rId4"/>
          <a:srcRect r="2152"/>
          <a:stretch/>
        </p:blipFill>
        <p:spPr>
          <a:xfrm>
            <a:off x="440730" y="1439055"/>
            <a:ext cx="6602340" cy="4137285"/>
          </a:xfrm>
          <a:prstGeom prst="rect">
            <a:avLst/>
          </a:prstGeom>
        </p:spPr>
      </p:pic>
    </p:spTree>
    <p:extLst>
      <p:ext uri="{BB962C8B-B14F-4D97-AF65-F5344CB8AC3E}">
        <p14:creationId xmlns:p14="http://schemas.microsoft.com/office/powerpoint/2010/main" val="374188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4446740" y="135933"/>
            <a:ext cx="5963805" cy="823912"/>
          </a:xfrm>
        </p:spPr>
        <p:txBody>
          <a:bodyPr/>
          <a:lstStyle/>
          <a:p>
            <a:r>
              <a:rPr lang="en-GB" dirty="0"/>
              <a:t>Situation </a:t>
            </a:r>
            <a:r>
              <a:rPr lang="en-GB" dirty="0" err="1"/>
              <a:t>actuelle</a:t>
            </a:r>
            <a:r>
              <a:rPr lang="en-GB" dirty="0"/>
              <a:t> </a:t>
            </a:r>
            <a:r>
              <a:rPr lang="en-GB" dirty="0" err="1"/>
              <a:t>en</a:t>
            </a:r>
            <a:r>
              <a:rPr lang="en-GB" dirty="0"/>
              <a:t> </a:t>
            </a:r>
            <a:r>
              <a:rPr lang="en-GB" dirty="0" err="1"/>
              <a:t>Afrique</a:t>
            </a:r>
            <a:r>
              <a:rPr lang="en-GB" dirty="0"/>
              <a:t> du </a:t>
            </a:r>
            <a:r>
              <a:rPr lang="en-GB" dirty="0" err="1"/>
              <a:t>Sud</a:t>
            </a:r>
            <a:endParaRPr lang="en-GB" dirty="0"/>
          </a:p>
        </p:txBody>
      </p:sp>
      <p:sp>
        <p:nvSpPr>
          <p:cNvPr id="2" name="Rectangle 1"/>
          <p:cNvSpPr/>
          <p:nvPr/>
        </p:nvSpPr>
        <p:spPr>
          <a:xfrm>
            <a:off x="650356" y="5802371"/>
            <a:ext cx="2916248" cy="369332"/>
          </a:xfrm>
          <a:prstGeom prst="rect">
            <a:avLst/>
          </a:prstGeom>
        </p:spPr>
        <p:txBody>
          <a:bodyPr wrap="none">
            <a:spAutoFit/>
          </a:bodyPr>
          <a:lstStyle/>
          <a:p>
            <a:r>
              <a:rPr lang="en-ZA" dirty="0">
                <a:latin typeface="Arial" panose="020B0604020202020204" pitchFamily="34" charset="0"/>
                <a:ea typeface="Calibri" panose="020F0502020204030204" pitchFamily="34" charset="0"/>
              </a:rPr>
              <a:t>GHS 2015 2017, StatsSA </a:t>
            </a:r>
            <a:endParaRPr lang="en-ZA" dirty="0"/>
          </a:p>
        </p:txBody>
      </p:sp>
      <p:sp>
        <p:nvSpPr>
          <p:cNvPr id="3" name="Rectangle 2"/>
          <p:cNvSpPr/>
          <p:nvPr/>
        </p:nvSpPr>
        <p:spPr>
          <a:xfrm>
            <a:off x="7152641" y="1554717"/>
            <a:ext cx="4124959" cy="3831818"/>
          </a:xfrm>
          <a:prstGeom prst="rect">
            <a:avLst/>
          </a:prstGeom>
          <a:ln>
            <a:solidFill>
              <a:schemeClr val="tx1"/>
            </a:solidFill>
          </a:ln>
        </p:spPr>
        <p:txBody>
          <a:bodyPr wrap="square">
            <a:spAutoFit/>
          </a:bodyPr>
          <a:lstStyle/>
          <a:p>
            <a:pPr marL="285750" indent="-285750">
              <a:lnSpc>
                <a:spcPct val="150000"/>
              </a:lnSpc>
              <a:buFont typeface="Arial" panose="020B0604020202020204" pitchFamily="34" charset="0"/>
              <a:buChar char="•"/>
            </a:pPr>
            <a:r>
              <a:rPr lang="fr-FR" dirty="0">
                <a:latin typeface="Arial" panose="020B0604020202020204" pitchFamily="34" charset="0"/>
                <a:ea typeface="Calibri" panose="020F0502020204030204" pitchFamily="34" charset="0"/>
              </a:rPr>
              <a:t>Augmentation de l’accès à un assainissement amélioré entre 2015 et 2017 (de 80% à 83%)</a:t>
            </a:r>
          </a:p>
          <a:p>
            <a:pPr marL="285750" indent="-285750">
              <a:lnSpc>
                <a:spcPct val="150000"/>
              </a:lnSpc>
              <a:buFont typeface="Arial" panose="020B0604020202020204" pitchFamily="34" charset="0"/>
              <a:buChar char="•"/>
            </a:pPr>
            <a:r>
              <a:rPr lang="fr-FR" dirty="0">
                <a:latin typeface="Arial" panose="020B0604020202020204" pitchFamily="34" charset="0"/>
                <a:ea typeface="Calibri" panose="020F0502020204030204" pitchFamily="34" charset="0"/>
              </a:rPr>
              <a:t>70% a accès à un service de base</a:t>
            </a:r>
          </a:p>
          <a:p>
            <a:pPr marL="285750" indent="-285750">
              <a:lnSpc>
                <a:spcPct val="150000"/>
              </a:lnSpc>
              <a:buFont typeface="Arial" panose="020B0604020202020204" pitchFamily="34" charset="0"/>
              <a:buChar char="•"/>
            </a:pPr>
            <a:r>
              <a:rPr lang="fr-FR" dirty="0">
                <a:latin typeface="Arial" panose="020B0604020202020204" pitchFamily="34" charset="0"/>
                <a:ea typeface="Calibri" panose="020F0502020204030204" pitchFamily="34" charset="0"/>
              </a:rPr>
              <a:t>13% a accès à un service limité</a:t>
            </a:r>
          </a:p>
          <a:p>
            <a:pPr marL="285750" indent="-285750">
              <a:lnSpc>
                <a:spcPct val="150000"/>
              </a:lnSpc>
              <a:buFont typeface="Arial" panose="020B0604020202020204" pitchFamily="34" charset="0"/>
              <a:buChar char="•"/>
            </a:pPr>
            <a:r>
              <a:rPr lang="fr-FR" dirty="0">
                <a:latin typeface="Arial" panose="020B0604020202020204" pitchFamily="34" charset="0"/>
                <a:ea typeface="Calibri" panose="020F0502020204030204" pitchFamily="34" charset="0"/>
              </a:rPr>
              <a:t>17% n’a pas accès à un assainissement amélioré </a:t>
            </a:r>
          </a:p>
          <a:p>
            <a:pPr marL="285750" indent="-285750">
              <a:lnSpc>
                <a:spcPct val="150000"/>
              </a:lnSpc>
              <a:buFont typeface="Arial" panose="020B0604020202020204" pitchFamily="34" charset="0"/>
              <a:buChar char="•"/>
            </a:pPr>
            <a:r>
              <a:rPr lang="fr-FR" dirty="0">
                <a:latin typeface="Arial" panose="020B0604020202020204" pitchFamily="34" charset="0"/>
                <a:ea typeface="Calibri" panose="020F0502020204030204" pitchFamily="34" charset="0"/>
              </a:rPr>
              <a:t>2% pratiquent la défécation en plein air.</a:t>
            </a:r>
          </a:p>
        </p:txBody>
      </p:sp>
      <p:pic>
        <p:nvPicPr>
          <p:cNvPr id="7" name="Picture 6">
            <a:extLst>
              <a:ext uri="{FF2B5EF4-FFF2-40B4-BE49-F238E27FC236}">
                <a16:creationId xmlns:a16="http://schemas.microsoft.com/office/drawing/2014/main" id="{E40676D2-B3A9-4E45-AAB1-D1A8EA91F240}"/>
              </a:ext>
            </a:extLst>
          </p:cNvPr>
          <p:cNvPicPr>
            <a:picLocks noChangeAspect="1"/>
          </p:cNvPicPr>
          <p:nvPr/>
        </p:nvPicPr>
        <p:blipFill>
          <a:blip r:embed="rId2"/>
          <a:stretch>
            <a:fillRect/>
          </a:stretch>
        </p:blipFill>
        <p:spPr>
          <a:xfrm>
            <a:off x="607510" y="1459976"/>
            <a:ext cx="6545131" cy="4071394"/>
          </a:xfrm>
          <a:prstGeom prst="rect">
            <a:avLst/>
          </a:prstGeom>
        </p:spPr>
      </p:pic>
    </p:spTree>
    <p:extLst>
      <p:ext uri="{BB962C8B-B14F-4D97-AF65-F5344CB8AC3E}">
        <p14:creationId xmlns:p14="http://schemas.microsoft.com/office/powerpoint/2010/main" val="391818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4784942" y="135933"/>
            <a:ext cx="5625603" cy="823912"/>
          </a:xfrm>
        </p:spPr>
        <p:txBody>
          <a:bodyPr/>
          <a:lstStyle/>
          <a:p>
            <a:r>
              <a:rPr lang="fr-FR" dirty="0"/>
              <a:t>Situation actuelle en Afrique du Sud</a:t>
            </a:r>
          </a:p>
        </p:txBody>
      </p:sp>
      <p:sp>
        <p:nvSpPr>
          <p:cNvPr id="3" name="Content Placeholder 2"/>
          <p:cNvSpPr>
            <a:spLocks noGrp="1"/>
          </p:cNvSpPr>
          <p:nvPr>
            <p:ph idx="1"/>
          </p:nvPr>
        </p:nvSpPr>
        <p:spPr/>
        <p:txBody>
          <a:bodyPr/>
          <a:lstStyle/>
          <a:p>
            <a:pPr marL="457200" indent="-457200"/>
            <a:r>
              <a:rPr lang="fr-FR" b="1" dirty="0"/>
              <a:t>La défécation en plein air est pratiquée (pas toujours au quotidien) au niveau des ménages dans près de 19% de la population </a:t>
            </a:r>
            <a:r>
              <a:rPr lang="fr-FR" dirty="0"/>
              <a:t>(données issues d’enquêtes nationales sur les ménages sélectionnées entre 2015-2018).</a:t>
            </a:r>
          </a:p>
          <a:p>
            <a:pPr marL="457200" indent="-457200">
              <a:buFont typeface="Arial" panose="020B0604020202020204" pitchFamily="34" charset="0"/>
              <a:buChar char="•"/>
            </a:pPr>
            <a:r>
              <a:rPr lang="fr-FR" dirty="0"/>
              <a:t>Accès à des installations d’assainissement améliorées au niveau national en 2017 :</a:t>
            </a:r>
          </a:p>
          <a:p>
            <a:pPr marL="914400" lvl="1" indent="-457200"/>
            <a:r>
              <a:rPr lang="fr-FR" sz="2400" dirty="0"/>
              <a:t>58% raccordés à un réseau d’égouts.</a:t>
            </a:r>
          </a:p>
          <a:p>
            <a:pPr marL="914400" lvl="1" indent="-457200"/>
            <a:r>
              <a:rPr lang="fr-FR" sz="2400" dirty="0"/>
              <a:t>29% de latrines améliorées à fosse ventilée ou semblable. </a:t>
            </a:r>
          </a:p>
          <a:p>
            <a:pPr marL="914400" lvl="1" indent="-457200"/>
            <a:r>
              <a:rPr lang="fr-FR" sz="2400" dirty="0"/>
              <a:t>3% de fosses septiques.</a:t>
            </a:r>
          </a:p>
          <a:p>
            <a:pPr marL="457200" indent="-457200"/>
            <a:r>
              <a:rPr lang="fr-FR" b="1" dirty="0"/>
              <a:t>Afrique du Sud : 86% raccordés aux égouts en milieu urbain </a:t>
            </a:r>
            <a:r>
              <a:rPr lang="fr-FR" dirty="0"/>
              <a:t>contre </a:t>
            </a:r>
            <a:r>
              <a:rPr lang="fr-FR" b="1" dirty="0"/>
              <a:t>5%</a:t>
            </a:r>
            <a:r>
              <a:rPr lang="fr-FR" dirty="0"/>
              <a:t> </a:t>
            </a:r>
            <a:r>
              <a:rPr lang="fr-FR" b="1" dirty="0"/>
              <a:t>en milieu rural.</a:t>
            </a:r>
            <a:endParaRPr lang="fr-FR" dirty="0"/>
          </a:p>
          <a:p>
            <a:pPr marL="457200" indent="-457200">
              <a:buFont typeface="Arial" panose="020B0604020202020204" pitchFamily="34" charset="0"/>
              <a:buChar char="•"/>
            </a:pPr>
            <a:r>
              <a:rPr lang="fr-FR" b="1" dirty="0"/>
              <a:t>Milieu rural en Afrique du Sud - </a:t>
            </a:r>
            <a:r>
              <a:rPr lang="fr-FR" dirty="0"/>
              <a:t>71% utilisent des latrines ventilées ou leur équivalent et 5% ont des fosses septiques.</a:t>
            </a:r>
          </a:p>
        </p:txBody>
      </p:sp>
    </p:spTree>
    <p:extLst>
      <p:ext uri="{BB962C8B-B14F-4D97-AF65-F5344CB8AC3E}">
        <p14:creationId xmlns:p14="http://schemas.microsoft.com/office/powerpoint/2010/main" val="13770788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18019</TotalTime>
  <Words>3197</Words>
  <Application>Microsoft Office PowerPoint</Application>
  <PresentationFormat>Widescreen</PresentationFormat>
  <Paragraphs>252</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Calibri Light</vt:lpstr>
      <vt:lpstr>Wingdings</vt:lpstr>
      <vt:lpstr>1_Office Theme</vt:lpstr>
      <vt:lpstr>Réglementation sur l’eau et l’assainissement : situation en Afrique du Sud et le Rôle des normes ISO</vt:lpstr>
      <vt:lpstr>PowerPoint Presentation</vt:lpstr>
      <vt:lpstr>Situation actuelle concernant l’eau et l’assainissement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Acteurs du secteur de l’eau et de l’assainissement en Afrique du Sud</vt:lpstr>
      <vt:lpstr>PowerPoint Presentation</vt:lpstr>
      <vt:lpstr>PowerPoint Presentation</vt:lpstr>
      <vt:lpstr>PowerPoint Presentation</vt:lpstr>
      <vt:lpstr>PowerPoint Presentation</vt:lpstr>
      <vt:lpstr>Réglementation sud-africaine sur l’eau et l’assainissement</vt:lpstr>
      <vt:lpstr>PowerPoint Presentation</vt:lpstr>
      <vt:lpstr>PowerPoint Presentation</vt:lpstr>
      <vt:lpstr>PowerPoint Presentation</vt:lpstr>
      <vt:lpstr>PowerPoint Presentation</vt:lpstr>
      <vt:lpstr>PowerPoint Presentation</vt:lpstr>
      <vt:lpstr>PowerPoint Presentation</vt:lpstr>
      <vt:lpstr>Loi sur les services d’approvisionnement en eau (1997)</vt:lpstr>
      <vt:lpstr>PowerPoint Presentation</vt:lpstr>
      <vt:lpstr>PowerPoint Presentation</vt:lpstr>
      <vt:lpstr>Cadre stratégique national  en matière d’assainissement  (2016) </vt:lpstr>
      <vt:lpstr>PowerPoint Presentation</vt:lpstr>
      <vt:lpstr>PowerPoint Presentation</vt:lpstr>
      <vt:lpstr>Schéma directeur national  pour l’eau et  l’assainissement (2018) </vt:lpstr>
      <vt:lpstr>PowerPoint Presentation</vt:lpstr>
      <vt:lpstr>PowerPoint Presentation</vt:lpstr>
      <vt:lpstr>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Mary</dc:creator>
  <cp:lastModifiedBy>Attiya Sayyed</cp:lastModifiedBy>
  <cp:revision>403</cp:revision>
  <dcterms:created xsi:type="dcterms:W3CDTF">2019-09-11T09:01:00Z</dcterms:created>
  <dcterms:modified xsi:type="dcterms:W3CDTF">2020-05-28T17:15:12Z</dcterms:modified>
</cp:coreProperties>
</file>