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4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5.xml" ContentType="application/vnd.openxmlformats-officedocument.presentationml.notesSlide+xml"/>
  <Override PartName="/ppt/tags/tag47.xml" ContentType="application/vnd.openxmlformats-officedocument.presentationml.tags+xml"/>
  <Override PartName="/ppt/notesSlides/notesSlide6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7.xml" ContentType="application/vnd.openxmlformats-officedocument.presentationml.notesSlide+xml"/>
  <Override PartName="/ppt/tags/tag50.xml" ContentType="application/vnd.openxmlformats-officedocument.presentationml.tags+xml"/>
  <Override PartName="/ppt/notesSlides/notesSlide8.xml" ContentType="application/vnd.openxmlformats-officedocument.presentationml.notesSlide+xml"/>
  <Override PartName="/ppt/tags/tag51.xml" ContentType="application/vnd.openxmlformats-officedocument.presentationml.tags+xml"/>
  <Override PartName="/ppt/notesSlides/notesSlide9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0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1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64"/>
  </p:notesMasterIdLst>
  <p:sldIdLst>
    <p:sldId id="397" r:id="rId2"/>
    <p:sldId id="398" r:id="rId3"/>
    <p:sldId id="399" r:id="rId4"/>
    <p:sldId id="402" r:id="rId5"/>
    <p:sldId id="355" r:id="rId6"/>
    <p:sldId id="256" r:id="rId7"/>
    <p:sldId id="386" r:id="rId8"/>
    <p:sldId id="257" r:id="rId9"/>
    <p:sldId id="393" r:id="rId10"/>
    <p:sldId id="263" r:id="rId11"/>
    <p:sldId id="304" r:id="rId12"/>
    <p:sldId id="305" r:id="rId13"/>
    <p:sldId id="431" r:id="rId14"/>
    <p:sldId id="443" r:id="rId15"/>
    <p:sldId id="264" r:id="rId16"/>
    <p:sldId id="432" r:id="rId17"/>
    <p:sldId id="404" r:id="rId18"/>
    <p:sldId id="454" r:id="rId19"/>
    <p:sldId id="405" r:id="rId20"/>
    <p:sldId id="455" r:id="rId21"/>
    <p:sldId id="406" r:id="rId22"/>
    <p:sldId id="456" r:id="rId23"/>
    <p:sldId id="442" r:id="rId24"/>
    <p:sldId id="408" r:id="rId25"/>
    <p:sldId id="262" r:id="rId26"/>
    <p:sldId id="267" r:id="rId27"/>
    <p:sldId id="268" r:id="rId28"/>
    <p:sldId id="331" r:id="rId29"/>
    <p:sldId id="270" r:id="rId30"/>
    <p:sldId id="271" r:id="rId31"/>
    <p:sldId id="272" r:id="rId32"/>
    <p:sldId id="273" r:id="rId33"/>
    <p:sldId id="292" r:id="rId34"/>
    <p:sldId id="275" r:id="rId35"/>
    <p:sldId id="321" r:id="rId36"/>
    <p:sldId id="307" r:id="rId37"/>
    <p:sldId id="308" r:id="rId38"/>
    <p:sldId id="309" r:id="rId39"/>
    <p:sldId id="310" r:id="rId40"/>
    <p:sldId id="323" r:id="rId41"/>
    <p:sldId id="311" r:id="rId42"/>
    <p:sldId id="324" r:id="rId43"/>
    <p:sldId id="326" r:id="rId44"/>
    <p:sldId id="325" r:id="rId45"/>
    <p:sldId id="312" r:id="rId46"/>
    <p:sldId id="327" r:id="rId47"/>
    <p:sldId id="313" r:id="rId48"/>
    <p:sldId id="314" r:id="rId49"/>
    <p:sldId id="316" r:id="rId50"/>
    <p:sldId id="346" r:id="rId51"/>
    <p:sldId id="387" r:id="rId52"/>
    <p:sldId id="388" r:id="rId53"/>
    <p:sldId id="389" r:id="rId54"/>
    <p:sldId id="457" r:id="rId55"/>
    <p:sldId id="458" r:id="rId56"/>
    <p:sldId id="439" r:id="rId57"/>
    <p:sldId id="440" r:id="rId58"/>
    <p:sldId id="441" r:id="rId59"/>
    <p:sldId id="449" r:id="rId60"/>
    <p:sldId id="436" r:id="rId61"/>
    <p:sldId id="437" r:id="rId62"/>
    <p:sldId id="412" r:id="rId63"/>
  </p:sldIdLst>
  <p:sldSz cx="12192000" cy="6858000"/>
  <p:notesSz cx="6858000" cy="9144000"/>
  <p:custDataLst>
    <p:tags r:id="rId65"/>
  </p:custData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in Akinsete" initials="AA" lastIdx="11" clrIdx="0">
    <p:extLst>
      <p:ext uri="{19B8F6BF-5375-455C-9EA6-DF929625EA0E}">
        <p15:presenceInfo xmlns:p15="http://schemas.microsoft.com/office/powerpoint/2012/main" userId="S::akina@wrc.org.za::0c99eafe-c5d8-49da-8335-727506e6b9f7" providerId="AD"/>
      </p:ext>
    </p:extLst>
  </p:cmAuthor>
  <p:cmAuthor id="2" name="Konstantina Velkushanova" initials="KV" lastIdx="8" clrIdx="1">
    <p:extLst>
      <p:ext uri="{19B8F6BF-5375-455C-9EA6-DF929625EA0E}">
        <p15:presenceInfo xmlns:p15="http://schemas.microsoft.com/office/powerpoint/2012/main" userId="S-1-5-21-2192172037-3510142257-2222540262-116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AC0"/>
    <a:srgbClr val="00AEEF"/>
    <a:srgbClr val="00AED9"/>
    <a:srgbClr val="44C3F3"/>
    <a:srgbClr val="EBF1DF"/>
    <a:srgbClr val="92D050"/>
    <a:srgbClr val="FFC000"/>
    <a:srgbClr val="FFF2CC"/>
    <a:srgbClr val="92CDDC"/>
    <a:srgbClr val="DBE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3" autoAdjust="0"/>
    <p:restoredTop sz="93615" autoAdjust="0"/>
  </p:normalViewPr>
  <p:slideViewPr>
    <p:cSldViewPr snapToGrid="0">
      <p:cViewPr varScale="1">
        <p:scale>
          <a:sx n="39" d="100"/>
          <a:sy n="39" d="100"/>
        </p:scale>
        <p:origin x="45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11E2B0-6248-4568-A256-17EC69D43E1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B9145E6C-47DB-4BEB-B5E6-EBB9FE5653B8}">
      <dgm:prSet phldrT="[Text]"/>
      <dgm:spPr/>
      <dgm:t>
        <a:bodyPr rtlCol="0"/>
        <a:lstStyle/>
        <a:p>
          <a:pPr rtl="0"/>
          <a:r>
            <a:rPr lang="pt-pt"/>
            <a:t>Nov 2018</a:t>
          </a:r>
        </a:p>
      </dgm:t>
    </dgm:pt>
    <dgm:pt modelId="{56217F3D-0EB2-43DD-84F5-1A11A0C3B142}" type="parTrans" cxnId="{B52DA804-53E8-4EEF-8768-41A91B325543}">
      <dgm:prSet/>
      <dgm:spPr/>
      <dgm:t>
        <a:bodyPr rtlCol="0"/>
        <a:lstStyle/>
        <a:p>
          <a:pPr rtl="0"/>
          <a:endParaRPr lang="en-US"/>
        </a:p>
      </dgm:t>
    </dgm:pt>
    <dgm:pt modelId="{29916D46-DA4A-4022-BFA6-75188D35EB31}" type="sibTrans" cxnId="{B52DA804-53E8-4EEF-8768-41A91B325543}">
      <dgm:prSet/>
      <dgm:spPr/>
      <dgm:t>
        <a:bodyPr rtlCol="0"/>
        <a:lstStyle/>
        <a:p>
          <a:pPr rtl="0"/>
          <a:endParaRPr lang="en-US"/>
        </a:p>
      </dgm:t>
    </dgm:pt>
    <dgm:pt modelId="{B06A37AD-2BDD-46DA-BE8A-95CEDFF82882}">
      <dgm:prSet phldrT="[Text]"/>
      <dgm:spPr/>
      <dgm:t>
        <a:bodyPr rtlCol="0"/>
        <a:lstStyle/>
        <a:p>
          <a:pPr rtl="0"/>
          <a:r>
            <a:rPr lang="pt-pt"/>
            <a:t>Abril 2019</a:t>
          </a:r>
        </a:p>
      </dgm:t>
    </dgm:pt>
    <dgm:pt modelId="{49E87FCD-3088-416D-ADD7-8C032748A662}" type="parTrans" cxnId="{59E52443-C757-4460-AFC9-53041A77198F}">
      <dgm:prSet/>
      <dgm:spPr/>
      <dgm:t>
        <a:bodyPr rtlCol="0"/>
        <a:lstStyle/>
        <a:p>
          <a:pPr rtl="0"/>
          <a:endParaRPr lang="en-US"/>
        </a:p>
      </dgm:t>
    </dgm:pt>
    <dgm:pt modelId="{C5C37203-38A9-42C0-B273-C670DE13E5EF}" type="sibTrans" cxnId="{59E52443-C757-4460-AFC9-53041A77198F}">
      <dgm:prSet/>
      <dgm:spPr/>
      <dgm:t>
        <a:bodyPr rtlCol="0"/>
        <a:lstStyle/>
        <a:p>
          <a:pPr rtl="0"/>
          <a:endParaRPr lang="en-US"/>
        </a:p>
      </dgm:t>
    </dgm:pt>
    <dgm:pt modelId="{E00D0962-DF6F-4C2F-A15E-57E5C8B10B2A}">
      <dgm:prSet phldrT="[Text]"/>
      <dgm:spPr/>
      <dgm:t>
        <a:bodyPr rtlCol="0"/>
        <a:lstStyle/>
        <a:p>
          <a:pPr rtl="0"/>
          <a:r>
            <a:rPr lang="pt-pt"/>
            <a:t>Jun 2019</a:t>
          </a:r>
        </a:p>
      </dgm:t>
    </dgm:pt>
    <dgm:pt modelId="{DA8F2A5F-DF9B-4A57-98EA-F7D81168AC55}" type="parTrans" cxnId="{0BAC951C-530D-4696-85EB-A678DB315D16}">
      <dgm:prSet/>
      <dgm:spPr/>
      <dgm:t>
        <a:bodyPr rtlCol="0"/>
        <a:lstStyle/>
        <a:p>
          <a:pPr rtl="0"/>
          <a:endParaRPr lang="en-US"/>
        </a:p>
      </dgm:t>
    </dgm:pt>
    <dgm:pt modelId="{03C8D158-3E70-43F7-841C-10A265EBCF26}" type="sibTrans" cxnId="{0BAC951C-530D-4696-85EB-A678DB315D16}">
      <dgm:prSet/>
      <dgm:spPr/>
      <dgm:t>
        <a:bodyPr rtlCol="0"/>
        <a:lstStyle/>
        <a:p>
          <a:pPr rtl="0"/>
          <a:endParaRPr lang="en-US"/>
        </a:p>
      </dgm:t>
    </dgm:pt>
    <dgm:pt modelId="{4D71BAF3-EE93-412C-A526-7C66D26E8A8F}">
      <dgm:prSet/>
      <dgm:spPr/>
      <dgm:t>
        <a:bodyPr rtlCol="0"/>
        <a:lstStyle/>
        <a:p>
          <a:pPr rtl="0"/>
          <a:r>
            <a:rPr lang="pt-pt"/>
            <a:t>Ago 2019</a:t>
          </a:r>
        </a:p>
      </dgm:t>
    </dgm:pt>
    <dgm:pt modelId="{2710B33D-1B2A-420E-A8B1-34C2219460B1}" type="parTrans" cxnId="{E0ADAEAD-AB86-466C-ADFA-CAD9E3FDF4BA}">
      <dgm:prSet/>
      <dgm:spPr/>
      <dgm:t>
        <a:bodyPr rtlCol="0"/>
        <a:lstStyle/>
        <a:p>
          <a:pPr rtl="0"/>
          <a:endParaRPr lang="en-US"/>
        </a:p>
      </dgm:t>
    </dgm:pt>
    <dgm:pt modelId="{2CF0BEE9-B86E-4643-8117-EC2E28E27C03}" type="sibTrans" cxnId="{E0ADAEAD-AB86-466C-ADFA-CAD9E3FDF4BA}">
      <dgm:prSet/>
      <dgm:spPr/>
      <dgm:t>
        <a:bodyPr rtlCol="0"/>
        <a:lstStyle/>
        <a:p>
          <a:pPr rtl="0"/>
          <a:endParaRPr lang="en-US"/>
        </a:p>
      </dgm:t>
    </dgm:pt>
    <dgm:pt modelId="{4F8C75AC-997D-41D8-932B-447EC88BC928}">
      <dgm:prSet/>
      <dgm:spPr/>
      <dgm:t>
        <a:bodyPr rtlCol="0"/>
        <a:lstStyle/>
        <a:p>
          <a:pPr rtl="0"/>
          <a:r>
            <a:rPr lang="pt-pt"/>
            <a:t>Set 2019</a:t>
          </a:r>
        </a:p>
      </dgm:t>
    </dgm:pt>
    <dgm:pt modelId="{FE266382-88B6-4B88-89E1-763E4AED02C6}" type="parTrans" cxnId="{0AD99148-AA96-43A4-B857-7AFA5101E8CA}">
      <dgm:prSet/>
      <dgm:spPr/>
      <dgm:t>
        <a:bodyPr rtlCol="0"/>
        <a:lstStyle/>
        <a:p>
          <a:pPr rtl="0"/>
          <a:endParaRPr lang="en-US"/>
        </a:p>
      </dgm:t>
    </dgm:pt>
    <dgm:pt modelId="{3EF35E35-01D1-439A-9DAD-83D4BE24CD48}" type="sibTrans" cxnId="{0AD99148-AA96-43A4-B857-7AFA5101E8CA}">
      <dgm:prSet/>
      <dgm:spPr/>
      <dgm:t>
        <a:bodyPr rtlCol="0"/>
        <a:lstStyle/>
        <a:p>
          <a:pPr rtl="0"/>
          <a:endParaRPr lang="en-US"/>
        </a:p>
      </dgm:t>
    </dgm:pt>
    <dgm:pt modelId="{520B3B19-C0A8-4060-B086-CD21CB8447AD}">
      <dgm:prSet/>
      <dgm:spPr/>
      <dgm:t>
        <a:bodyPr rtlCol="0"/>
        <a:lstStyle/>
        <a:p>
          <a:pPr rtl="0"/>
          <a:r>
            <a:rPr lang="pt-pt" dirty="0"/>
            <a:t>Out 2020</a:t>
          </a:r>
        </a:p>
      </dgm:t>
    </dgm:pt>
    <dgm:pt modelId="{2CCFE039-3865-4C84-93AE-C3FAF2321797}" type="parTrans" cxnId="{12C268F9-187D-4B29-BA1C-0370785F9857}">
      <dgm:prSet/>
      <dgm:spPr/>
      <dgm:t>
        <a:bodyPr rtlCol="0"/>
        <a:lstStyle/>
        <a:p>
          <a:pPr rtl="0"/>
          <a:endParaRPr lang="en-US"/>
        </a:p>
      </dgm:t>
    </dgm:pt>
    <dgm:pt modelId="{4048A82C-BD50-41B1-8555-D67192770E12}" type="sibTrans" cxnId="{12C268F9-187D-4B29-BA1C-0370785F9857}">
      <dgm:prSet/>
      <dgm:spPr/>
      <dgm:t>
        <a:bodyPr rtlCol="0"/>
        <a:lstStyle/>
        <a:p>
          <a:pPr rtl="0"/>
          <a:endParaRPr lang="en-US"/>
        </a:p>
      </dgm:t>
    </dgm:pt>
    <dgm:pt modelId="{7C34E93D-B609-4577-ADB7-F0F0757CA476}">
      <dgm:prSet/>
      <dgm:spPr/>
      <dgm:t>
        <a:bodyPr rtlCol="0"/>
        <a:lstStyle/>
        <a:p>
          <a:pPr rtl="0"/>
          <a:r>
            <a:rPr lang="pt-pt" dirty="0" err="1"/>
            <a:t>Nov</a:t>
          </a:r>
          <a:r>
            <a:rPr lang="pt-pt" dirty="0"/>
            <a:t> 2019</a:t>
          </a:r>
        </a:p>
      </dgm:t>
    </dgm:pt>
    <dgm:pt modelId="{1B48DECE-327E-45CD-83DC-AA7AC998C537}" type="parTrans" cxnId="{EAA9CBD9-A7EC-4440-A722-0380AA7E87A7}">
      <dgm:prSet/>
      <dgm:spPr/>
      <dgm:t>
        <a:bodyPr rtlCol="0"/>
        <a:lstStyle/>
        <a:p>
          <a:pPr rtl="0"/>
          <a:endParaRPr lang="en-US"/>
        </a:p>
      </dgm:t>
    </dgm:pt>
    <dgm:pt modelId="{AD6ED9E6-6779-4074-8E17-85B43D85E7C9}" type="sibTrans" cxnId="{EAA9CBD9-A7EC-4440-A722-0380AA7E87A7}">
      <dgm:prSet/>
      <dgm:spPr/>
      <dgm:t>
        <a:bodyPr rtlCol="0"/>
        <a:lstStyle/>
        <a:p>
          <a:pPr rtl="0"/>
          <a:endParaRPr lang="en-US"/>
        </a:p>
      </dgm:t>
    </dgm:pt>
    <dgm:pt modelId="{CEE25F97-3A8F-4171-B1AF-EAEDFF03976E}" type="pres">
      <dgm:prSet presAssocID="{2711E2B0-6248-4568-A256-17EC69D43E1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ECDF6E-B947-4559-B779-AFFFFB51F8CE}" type="pres">
      <dgm:prSet presAssocID="{B9145E6C-47DB-4BEB-B5E6-EBB9FE5653B8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DBEF84-20C2-4081-8628-0C77D480F2BF}" type="pres">
      <dgm:prSet presAssocID="{29916D46-DA4A-4022-BFA6-75188D35EB31}" presName="parTxOnlySpace" presStyleCnt="0"/>
      <dgm:spPr/>
    </dgm:pt>
    <dgm:pt modelId="{610FCFBE-B458-4953-9584-609D39B4EE7E}" type="pres">
      <dgm:prSet presAssocID="{B06A37AD-2BDD-46DA-BE8A-95CEDFF82882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9CE46F-EF1C-446D-AB20-D18DA6960EA4}" type="pres">
      <dgm:prSet presAssocID="{C5C37203-38A9-42C0-B273-C670DE13E5EF}" presName="parTxOnlySpace" presStyleCnt="0"/>
      <dgm:spPr/>
    </dgm:pt>
    <dgm:pt modelId="{F66F603F-91D0-4E2E-9C99-CDEC308A2F5D}" type="pres">
      <dgm:prSet presAssocID="{E00D0962-DF6F-4C2F-A15E-57E5C8B10B2A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E85C2E-A882-4EF7-B80B-0A34821AB612}" type="pres">
      <dgm:prSet presAssocID="{03C8D158-3E70-43F7-841C-10A265EBCF26}" presName="parTxOnlySpace" presStyleCnt="0"/>
      <dgm:spPr/>
    </dgm:pt>
    <dgm:pt modelId="{109FD077-1BF1-4FCC-AE98-CA7E28BE4B56}" type="pres">
      <dgm:prSet presAssocID="{4D71BAF3-EE93-412C-A526-7C66D26E8A8F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36619B-F2B3-42F7-BD33-8AD179B17220}" type="pres">
      <dgm:prSet presAssocID="{2CF0BEE9-B86E-4643-8117-EC2E28E27C03}" presName="parTxOnlySpace" presStyleCnt="0"/>
      <dgm:spPr/>
    </dgm:pt>
    <dgm:pt modelId="{61BF8C7F-70E2-4DFD-937D-CC31C68D0BEB}" type="pres">
      <dgm:prSet presAssocID="{4F8C75AC-997D-41D8-932B-447EC88BC928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71A600-61E6-4F25-95D3-41FEFDD0A987}" type="pres">
      <dgm:prSet presAssocID="{3EF35E35-01D1-439A-9DAD-83D4BE24CD48}" presName="parTxOnlySpace" presStyleCnt="0"/>
      <dgm:spPr/>
    </dgm:pt>
    <dgm:pt modelId="{7BF0957F-FDA4-4288-9D3C-C62F9F947005}" type="pres">
      <dgm:prSet presAssocID="{520B3B19-C0A8-4060-B086-CD21CB8447AD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9D4FDF-CFA0-49CD-81F6-D00657DE71E7}" type="pres">
      <dgm:prSet presAssocID="{4048A82C-BD50-41B1-8555-D67192770E12}" presName="parTxOnlySpace" presStyleCnt="0"/>
      <dgm:spPr/>
    </dgm:pt>
    <dgm:pt modelId="{BFF98A92-8B2E-423D-9E14-4281CAF271FD}" type="pres">
      <dgm:prSet presAssocID="{7C34E93D-B609-4577-ADB7-F0F0757CA47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680111-6081-4822-B6F7-34A47D6B116D}" type="presOf" srcId="{7C34E93D-B609-4577-ADB7-F0F0757CA476}" destId="{BFF98A92-8B2E-423D-9E14-4281CAF271FD}" srcOrd="0" destOrd="0" presId="urn:microsoft.com/office/officeart/2005/8/layout/chevron1"/>
    <dgm:cxn modelId="{0AD99148-AA96-43A4-B857-7AFA5101E8CA}" srcId="{2711E2B0-6248-4568-A256-17EC69D43E19}" destId="{4F8C75AC-997D-41D8-932B-447EC88BC928}" srcOrd="4" destOrd="0" parTransId="{FE266382-88B6-4B88-89E1-763E4AED02C6}" sibTransId="{3EF35E35-01D1-439A-9DAD-83D4BE24CD48}"/>
    <dgm:cxn modelId="{E5673C30-DD3D-40B6-B301-730FED181806}" type="presOf" srcId="{E00D0962-DF6F-4C2F-A15E-57E5C8B10B2A}" destId="{F66F603F-91D0-4E2E-9C99-CDEC308A2F5D}" srcOrd="0" destOrd="0" presId="urn:microsoft.com/office/officeart/2005/8/layout/chevron1"/>
    <dgm:cxn modelId="{E021A23F-4947-49E3-9F40-80C3260B39F0}" type="presOf" srcId="{B9145E6C-47DB-4BEB-B5E6-EBB9FE5653B8}" destId="{EEECDF6E-B947-4559-B779-AFFFFB51F8CE}" srcOrd="0" destOrd="0" presId="urn:microsoft.com/office/officeart/2005/8/layout/chevron1"/>
    <dgm:cxn modelId="{E0ADAEAD-AB86-466C-ADFA-CAD9E3FDF4BA}" srcId="{2711E2B0-6248-4568-A256-17EC69D43E19}" destId="{4D71BAF3-EE93-412C-A526-7C66D26E8A8F}" srcOrd="3" destOrd="0" parTransId="{2710B33D-1B2A-420E-A8B1-34C2219460B1}" sibTransId="{2CF0BEE9-B86E-4643-8117-EC2E28E27C03}"/>
    <dgm:cxn modelId="{6550BDC7-3122-43AD-902B-69541DF36203}" type="presOf" srcId="{4F8C75AC-997D-41D8-932B-447EC88BC928}" destId="{61BF8C7F-70E2-4DFD-937D-CC31C68D0BEB}" srcOrd="0" destOrd="0" presId="urn:microsoft.com/office/officeart/2005/8/layout/chevron1"/>
    <dgm:cxn modelId="{59E52443-C757-4460-AFC9-53041A77198F}" srcId="{2711E2B0-6248-4568-A256-17EC69D43E19}" destId="{B06A37AD-2BDD-46DA-BE8A-95CEDFF82882}" srcOrd="1" destOrd="0" parTransId="{49E87FCD-3088-416D-ADD7-8C032748A662}" sibTransId="{C5C37203-38A9-42C0-B273-C670DE13E5EF}"/>
    <dgm:cxn modelId="{12C268F9-187D-4B29-BA1C-0370785F9857}" srcId="{2711E2B0-6248-4568-A256-17EC69D43E19}" destId="{520B3B19-C0A8-4060-B086-CD21CB8447AD}" srcOrd="5" destOrd="0" parTransId="{2CCFE039-3865-4C84-93AE-C3FAF2321797}" sibTransId="{4048A82C-BD50-41B1-8555-D67192770E12}"/>
    <dgm:cxn modelId="{0BAC951C-530D-4696-85EB-A678DB315D16}" srcId="{2711E2B0-6248-4568-A256-17EC69D43E19}" destId="{E00D0962-DF6F-4C2F-A15E-57E5C8B10B2A}" srcOrd="2" destOrd="0" parTransId="{DA8F2A5F-DF9B-4A57-98EA-F7D81168AC55}" sibTransId="{03C8D158-3E70-43F7-841C-10A265EBCF26}"/>
    <dgm:cxn modelId="{4EB7DF9A-9D3C-4D91-83E4-D1C395E171A7}" type="presOf" srcId="{B06A37AD-2BDD-46DA-BE8A-95CEDFF82882}" destId="{610FCFBE-B458-4953-9584-609D39B4EE7E}" srcOrd="0" destOrd="0" presId="urn:microsoft.com/office/officeart/2005/8/layout/chevron1"/>
    <dgm:cxn modelId="{0E73C421-0B67-47DF-B3B3-AFDE3B2D9CE7}" type="presOf" srcId="{4D71BAF3-EE93-412C-A526-7C66D26E8A8F}" destId="{109FD077-1BF1-4FCC-AE98-CA7E28BE4B56}" srcOrd="0" destOrd="0" presId="urn:microsoft.com/office/officeart/2005/8/layout/chevron1"/>
    <dgm:cxn modelId="{EAA9CBD9-A7EC-4440-A722-0380AA7E87A7}" srcId="{2711E2B0-6248-4568-A256-17EC69D43E19}" destId="{7C34E93D-B609-4577-ADB7-F0F0757CA476}" srcOrd="6" destOrd="0" parTransId="{1B48DECE-327E-45CD-83DC-AA7AC998C537}" sibTransId="{AD6ED9E6-6779-4074-8E17-85B43D85E7C9}"/>
    <dgm:cxn modelId="{B52DA804-53E8-4EEF-8768-41A91B325543}" srcId="{2711E2B0-6248-4568-A256-17EC69D43E19}" destId="{B9145E6C-47DB-4BEB-B5E6-EBB9FE5653B8}" srcOrd="0" destOrd="0" parTransId="{56217F3D-0EB2-43DD-84F5-1A11A0C3B142}" sibTransId="{29916D46-DA4A-4022-BFA6-75188D35EB31}"/>
    <dgm:cxn modelId="{FA5D1BFE-AEC3-4DD0-9FCA-B93989F07579}" type="presOf" srcId="{2711E2B0-6248-4568-A256-17EC69D43E19}" destId="{CEE25F97-3A8F-4171-B1AF-EAEDFF03976E}" srcOrd="0" destOrd="0" presId="urn:microsoft.com/office/officeart/2005/8/layout/chevron1"/>
    <dgm:cxn modelId="{FE15B74A-23C0-4387-A8EA-43CE2CE2898A}" type="presOf" srcId="{520B3B19-C0A8-4060-B086-CD21CB8447AD}" destId="{7BF0957F-FDA4-4288-9D3C-C62F9F947005}" srcOrd="0" destOrd="0" presId="urn:microsoft.com/office/officeart/2005/8/layout/chevron1"/>
    <dgm:cxn modelId="{98467386-4DC4-458B-BAFB-C4A0FC480FAA}" type="presParOf" srcId="{CEE25F97-3A8F-4171-B1AF-EAEDFF03976E}" destId="{EEECDF6E-B947-4559-B779-AFFFFB51F8CE}" srcOrd="0" destOrd="0" presId="urn:microsoft.com/office/officeart/2005/8/layout/chevron1"/>
    <dgm:cxn modelId="{B0FFBF68-D8E9-4B57-810E-D92EEC21C93B}" type="presParOf" srcId="{CEE25F97-3A8F-4171-B1AF-EAEDFF03976E}" destId="{9BDBEF84-20C2-4081-8628-0C77D480F2BF}" srcOrd="1" destOrd="0" presId="urn:microsoft.com/office/officeart/2005/8/layout/chevron1"/>
    <dgm:cxn modelId="{7C30F959-2BC8-415A-9D03-C6BB94612465}" type="presParOf" srcId="{CEE25F97-3A8F-4171-B1AF-EAEDFF03976E}" destId="{610FCFBE-B458-4953-9584-609D39B4EE7E}" srcOrd="2" destOrd="0" presId="urn:microsoft.com/office/officeart/2005/8/layout/chevron1"/>
    <dgm:cxn modelId="{93D0C075-D235-4DC9-961C-BBB63B729E39}" type="presParOf" srcId="{CEE25F97-3A8F-4171-B1AF-EAEDFF03976E}" destId="{4C9CE46F-EF1C-446D-AB20-D18DA6960EA4}" srcOrd="3" destOrd="0" presId="urn:microsoft.com/office/officeart/2005/8/layout/chevron1"/>
    <dgm:cxn modelId="{5A09F4C2-B3C6-4B23-97DA-38F1FF1CC750}" type="presParOf" srcId="{CEE25F97-3A8F-4171-B1AF-EAEDFF03976E}" destId="{F66F603F-91D0-4E2E-9C99-CDEC308A2F5D}" srcOrd="4" destOrd="0" presId="urn:microsoft.com/office/officeart/2005/8/layout/chevron1"/>
    <dgm:cxn modelId="{F2C30589-09AD-46B4-BB41-9D3019C04FE8}" type="presParOf" srcId="{CEE25F97-3A8F-4171-B1AF-EAEDFF03976E}" destId="{FEE85C2E-A882-4EF7-B80B-0A34821AB612}" srcOrd="5" destOrd="0" presId="urn:microsoft.com/office/officeart/2005/8/layout/chevron1"/>
    <dgm:cxn modelId="{BD404CA3-113B-4D02-A3F0-3BDDAD662F9E}" type="presParOf" srcId="{CEE25F97-3A8F-4171-B1AF-EAEDFF03976E}" destId="{109FD077-1BF1-4FCC-AE98-CA7E28BE4B56}" srcOrd="6" destOrd="0" presId="urn:microsoft.com/office/officeart/2005/8/layout/chevron1"/>
    <dgm:cxn modelId="{6468EB7C-B195-4C52-B025-BE299E2FDCA1}" type="presParOf" srcId="{CEE25F97-3A8F-4171-B1AF-EAEDFF03976E}" destId="{2636619B-F2B3-42F7-BD33-8AD179B17220}" srcOrd="7" destOrd="0" presId="urn:microsoft.com/office/officeart/2005/8/layout/chevron1"/>
    <dgm:cxn modelId="{95E22B7B-87DA-4C12-B974-F14582A258E4}" type="presParOf" srcId="{CEE25F97-3A8F-4171-B1AF-EAEDFF03976E}" destId="{61BF8C7F-70E2-4DFD-937D-CC31C68D0BEB}" srcOrd="8" destOrd="0" presId="urn:microsoft.com/office/officeart/2005/8/layout/chevron1"/>
    <dgm:cxn modelId="{B503A847-A8D8-4BB6-A63F-7B727AE7E2D1}" type="presParOf" srcId="{CEE25F97-3A8F-4171-B1AF-EAEDFF03976E}" destId="{3C71A600-61E6-4F25-95D3-41FEFDD0A987}" srcOrd="9" destOrd="0" presId="urn:microsoft.com/office/officeart/2005/8/layout/chevron1"/>
    <dgm:cxn modelId="{1ADD4723-4FA4-4981-BA58-8E306C03B3B7}" type="presParOf" srcId="{CEE25F97-3A8F-4171-B1AF-EAEDFF03976E}" destId="{7BF0957F-FDA4-4288-9D3C-C62F9F947005}" srcOrd="10" destOrd="0" presId="urn:microsoft.com/office/officeart/2005/8/layout/chevron1"/>
    <dgm:cxn modelId="{18694157-3623-498A-93B4-2540375A5485}" type="presParOf" srcId="{CEE25F97-3A8F-4171-B1AF-EAEDFF03976E}" destId="{6E9D4FDF-CFA0-49CD-81F6-D00657DE71E7}" srcOrd="11" destOrd="0" presId="urn:microsoft.com/office/officeart/2005/8/layout/chevron1"/>
    <dgm:cxn modelId="{BB635ACF-7639-404E-B7EA-1C599F0BB3F4}" type="presParOf" srcId="{CEE25F97-3A8F-4171-B1AF-EAEDFF03976E}" destId="{BFF98A92-8B2E-423D-9E14-4281CAF271FD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CDF6E-B947-4559-B779-AFFFFB51F8CE}">
      <dsp:nvSpPr>
        <dsp:cNvPr id="0" name=""/>
        <dsp:cNvSpPr/>
      </dsp:nvSpPr>
      <dsp:spPr>
        <a:xfrm>
          <a:off x="0" y="2398886"/>
          <a:ext cx="1648810" cy="6595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100" kern="1200"/>
            <a:t>Nov 2018</a:t>
          </a:r>
        </a:p>
      </dsp:txBody>
      <dsp:txXfrm>
        <a:off x="329762" y="2398886"/>
        <a:ext cx="989286" cy="659524"/>
      </dsp:txXfrm>
    </dsp:sp>
    <dsp:sp modelId="{610FCFBE-B458-4953-9584-609D39B4EE7E}">
      <dsp:nvSpPr>
        <dsp:cNvPr id="0" name=""/>
        <dsp:cNvSpPr/>
      </dsp:nvSpPr>
      <dsp:spPr>
        <a:xfrm>
          <a:off x="1483929" y="2398886"/>
          <a:ext cx="1648810" cy="6595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100" kern="1200"/>
            <a:t>Abril 2019</a:t>
          </a:r>
        </a:p>
      </dsp:txBody>
      <dsp:txXfrm>
        <a:off x="1813691" y="2398886"/>
        <a:ext cx="989286" cy="659524"/>
      </dsp:txXfrm>
    </dsp:sp>
    <dsp:sp modelId="{F66F603F-91D0-4E2E-9C99-CDEC308A2F5D}">
      <dsp:nvSpPr>
        <dsp:cNvPr id="0" name=""/>
        <dsp:cNvSpPr/>
      </dsp:nvSpPr>
      <dsp:spPr>
        <a:xfrm>
          <a:off x="2967858" y="2398886"/>
          <a:ext cx="1648810" cy="6595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100" kern="1200"/>
            <a:t>Jun 2019</a:t>
          </a:r>
        </a:p>
      </dsp:txBody>
      <dsp:txXfrm>
        <a:off x="3297620" y="2398886"/>
        <a:ext cx="989286" cy="659524"/>
      </dsp:txXfrm>
    </dsp:sp>
    <dsp:sp modelId="{109FD077-1BF1-4FCC-AE98-CA7E28BE4B56}">
      <dsp:nvSpPr>
        <dsp:cNvPr id="0" name=""/>
        <dsp:cNvSpPr/>
      </dsp:nvSpPr>
      <dsp:spPr>
        <a:xfrm>
          <a:off x="4451787" y="2398886"/>
          <a:ext cx="1648810" cy="6595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100" kern="1200"/>
            <a:t>Ago 2019</a:t>
          </a:r>
        </a:p>
      </dsp:txBody>
      <dsp:txXfrm>
        <a:off x="4781549" y="2398886"/>
        <a:ext cx="989286" cy="659524"/>
      </dsp:txXfrm>
    </dsp:sp>
    <dsp:sp modelId="{61BF8C7F-70E2-4DFD-937D-CC31C68D0BEB}">
      <dsp:nvSpPr>
        <dsp:cNvPr id="0" name=""/>
        <dsp:cNvSpPr/>
      </dsp:nvSpPr>
      <dsp:spPr>
        <a:xfrm>
          <a:off x="5935717" y="2398886"/>
          <a:ext cx="1648810" cy="6595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100" kern="1200"/>
            <a:t>Set 2019</a:t>
          </a:r>
        </a:p>
      </dsp:txBody>
      <dsp:txXfrm>
        <a:off x="6265479" y="2398886"/>
        <a:ext cx="989286" cy="659524"/>
      </dsp:txXfrm>
    </dsp:sp>
    <dsp:sp modelId="{7BF0957F-FDA4-4288-9D3C-C62F9F947005}">
      <dsp:nvSpPr>
        <dsp:cNvPr id="0" name=""/>
        <dsp:cNvSpPr/>
      </dsp:nvSpPr>
      <dsp:spPr>
        <a:xfrm>
          <a:off x="7419646" y="2398886"/>
          <a:ext cx="1648810" cy="6595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100" kern="1200" dirty="0"/>
            <a:t>Out 2020</a:t>
          </a:r>
        </a:p>
      </dsp:txBody>
      <dsp:txXfrm>
        <a:off x="7749408" y="2398886"/>
        <a:ext cx="989286" cy="659524"/>
      </dsp:txXfrm>
    </dsp:sp>
    <dsp:sp modelId="{BFF98A92-8B2E-423D-9E14-4281CAF271FD}">
      <dsp:nvSpPr>
        <dsp:cNvPr id="0" name=""/>
        <dsp:cNvSpPr/>
      </dsp:nvSpPr>
      <dsp:spPr>
        <a:xfrm>
          <a:off x="8903575" y="2398886"/>
          <a:ext cx="1648810" cy="6595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100" kern="1200" dirty="0" err="1"/>
            <a:t>Nov</a:t>
          </a:r>
          <a:r>
            <a:rPr lang="pt-pt" sz="2100" kern="1200" dirty="0"/>
            <a:t> 2019</a:t>
          </a:r>
        </a:p>
      </dsp:txBody>
      <dsp:txXfrm>
        <a:off x="9233337" y="2398886"/>
        <a:ext cx="989286" cy="659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370E609-4295-46C0-A5DD-7E1A45A561B6}" type="datetimeFigureOut">
              <a:rPr lang="en-GB" smtClean="0"/>
              <a:t>11/06/2020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500F83-456B-4A48-8C8B-8D75B44CC0A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8653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500F83-456B-4A48-8C8B-8D75B44CC0A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147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	Padrão normal de carga</a:t>
            </a:r>
          </a:p>
          <a:p>
            <a:pPr marL="1203325" indent="-288925" rtl="0">
              <a:buFont typeface="Arial" panose="020B0604020202020204" pitchFamily="34" charset="0"/>
              <a:buChar char="•"/>
            </a:pPr>
            <a:r>
              <a:rPr lang="pt-pt" sz="1200"/>
              <a:t>Durante o ensaio, é considerada a capacidade de tratamento especificada com todas as entradas adicionais do sistema especificadas pelo fabricante. </a:t>
            </a:r>
          </a:p>
          <a:p>
            <a:pPr marL="1203325" indent="-288925" rtl="0">
              <a:buFont typeface="Arial" panose="020B0604020202020204" pitchFamily="34" charset="0"/>
              <a:buChar char="•"/>
            </a:pPr>
            <a:r>
              <a:rPr lang="pt-pt" sz="1200"/>
              <a:t>A carga do sistema deve ser efectuada em percentagem da carga diária (kg/dia de fezes, l/dia de urina) </a:t>
            </a:r>
          </a:p>
          <a:p>
            <a:pPr marL="1203325" indent="-288925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914400" indent="0" rtl="0">
              <a:buFont typeface="Arial" panose="020B0604020202020204" pitchFamily="34" charset="0"/>
              <a:buNone/>
            </a:pPr>
            <a:r>
              <a:rPr lang="pt-pt" sz="1200"/>
              <a:t>7.2.8.2 Padrão de carga de tensão</a:t>
            </a:r>
          </a:p>
          <a:p>
            <a:pPr marL="1200150" indent="-285750" rtl="0">
              <a:buFont typeface="Arial" panose="020B0604020202020204" pitchFamily="34" charset="0"/>
              <a:buChar char="•"/>
            </a:pPr>
            <a:r>
              <a:rPr lang="pt-pt" sz="1200"/>
              <a:t>O padrão de carga de tensão indica que o sistema de saneamento está carregado com uma capacidade de tratamento de + 80 % da diferença entre a capacidade máxima e a capacidade de tratamento </a:t>
            </a:r>
            <a:endParaRPr lang="en-GB" sz="1200" dirty="0"/>
          </a:p>
          <a:p>
            <a:pPr marL="1203325" indent="-288925" rtl="0">
              <a:buNone/>
            </a:pPr>
            <a:r>
              <a:rPr lang="pt-pt" sz="1200"/>
              <a:t>A.3.8.10 Dia do teste de diarreia </a:t>
            </a:r>
          </a:p>
          <a:p>
            <a:pPr marL="1203325" indent="-288925" rtl="0">
              <a:buFont typeface="Arial" panose="020B0604020202020204" pitchFamily="34" charset="0"/>
              <a:buChar char="•"/>
            </a:pPr>
            <a:r>
              <a:rPr lang="pt-pt" sz="1200"/>
              <a:t>50 % da carga normal de fezes deve ser "entrada de diarreia" em vez de fezes sólidas</a:t>
            </a:r>
            <a:r>
              <a:rPr lang="pt-pt" sz="1100"/>
              <a:t>.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500F83-456B-4A48-8C8B-8D75B44CC0AD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6106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500F83-456B-4A48-8C8B-8D75B44CC0AD}" type="slidenum">
              <a:rPr lang="en-GB" smtClean="0"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0055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881B101-1257-45CC-9F1B-E67A3AE224F4}" type="slidenum">
              <a:rPr lang="en-ZA" smtClean="0">
                <a:solidFill>
                  <a:prstClr val="black"/>
                </a:solidFill>
              </a:rPr>
              <a:pPr/>
              <a:t>62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5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500F83-456B-4A48-8C8B-8D75B44CC0A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7563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500F83-456B-4A48-8C8B-8D75B44CC0A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329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/>
              <a:t>categorias adicionais de entradas aceitáveis para tratamento, tais como água proveniente da lavagem das mãos, produtos de higiene menstrual e/ou resíduos domésticos orgânicos, à discrição do fabricante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500F83-456B-4A48-8C8B-8D75B44CC0AD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9529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b="0" i="0" u="none" strike="noStrike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Quando o ensaio é realizado como parte do processo de certificação do produto, o laboratório que realiza o ensaio do material deve cumprir os requisitos em </a:t>
            </a:r>
            <a:r>
              <a:rPr lang="pt-pt" sz="1200" b="0" i="0" u="sng" strike="noStrike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A.1</a:t>
            </a:r>
            <a:r>
              <a:rPr lang="pt-pt" sz="1200" b="0" i="0" u="none" strike="noStrike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500F83-456B-4A48-8C8B-8D75B44CC0AD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2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b="0" i="0" u="none" strike="noStrike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granalha de aço n.º 3 100 a 120 é um aço inoxidável com linhas de polimento curtas, paralelas entre si, e relativamente grossas, que se estendem uniformemente ao longo do comprimento da bobina, obtidas com 100 a 120 granalhas abrasivas</a:t>
            </a:r>
          </a:p>
          <a:p>
            <a:pPr rtl="0"/>
            <a:r>
              <a:rPr lang="pt-pt" sz="1200" b="0" i="0" u="none" strike="noStrike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Superfície lisa: </a:t>
            </a:r>
            <a:r>
              <a:rPr lang="pt-pt" sz="1800"/>
              <a:t>As superfícies devem ser;</a:t>
            </a:r>
          </a:p>
          <a:p>
            <a:pPr rtl="0"/>
            <a:r>
              <a:rPr lang="pt-pt" sz="1600" i="1"/>
              <a:t>sem fossas, obstruções, protuberâncias nem fissuras onde se possam acumular matérias orgânicas; </a:t>
            </a:r>
          </a:p>
          <a:p>
            <a:pPr rtl="0"/>
            <a:r>
              <a:rPr lang="pt-pt" sz="1600" i="1"/>
              <a:t>concebidas de forma a minimizar projecções, arestas e reentrâncias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500F83-456B-4A48-8C8B-8D75B44CC0AD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709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Acrescentar o Anexo E.2 como folha de apoio para análise do projecto</a:t>
            </a:r>
          </a:p>
          <a:p>
            <a:pPr rtl="0"/>
            <a:r>
              <a:rPr lang="pt-pt"/>
              <a:t>Advertências de informação através do Anexo E. 3.2, requisitos do utilizador 4.1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500F83-456B-4A48-8C8B-8D75B44CC0AD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186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Anexo C para informação especificada na presente norma</a:t>
            </a:r>
          </a:p>
          <a:p>
            <a:pPr rtl="0"/>
            <a:r>
              <a:rPr lang="pt-pt"/>
              <a:t>Anexo D.3 sobre a adequação do NSSS para um determinado local a partir do ponto 4.14.1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/>
              <a:t>Os trabalhos de configuração, afinação e manutenção não devem implicar desnecessariamente o contacto com materiais de entrada, produtos de processo intermédio ou produtos residuais 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500F83-456B-4A48-8C8B-8D75B44CC0AD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344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b="0" i="0" u="none" strike="noStrike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8.2: </a:t>
            </a:r>
          </a:p>
          <a:p>
            <a:pPr rtl="0"/>
            <a:r>
              <a:rPr lang="pt-pt" sz="1200" b="0" i="0" u="none" strike="noStrike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 nutrientes de interesse são os que facilitam o crescimento das plantas como o fósforo, o azoto e o potássio.</a:t>
            </a:r>
          </a:p>
          <a:p>
            <a:pPr rtl="0"/>
            <a:r>
              <a:rPr lang="pt-pt" sz="1200" b="0" i="0" u="none" strike="noStrike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 informação pode ser utilizada para determinar a reutilização razoável da produção sólida final e/ou do efluente.</a:t>
            </a:r>
          </a:p>
          <a:p>
            <a:pPr rtl="0"/>
            <a:endParaRPr lang="en-ZA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>
                <a:solidFill>
                  <a:prstClr val="black"/>
                </a:solidFill>
              </a:rPr>
              <a:t>8.3.1: Os cálculos da utilização da água não necessitam de considerar actividades relacionadas, tais como a lavagem das mãos que não envolvam directamente o funcionamento do sistema de saneamento 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500F83-456B-4A48-8C8B-8D75B44CC0AD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11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5" b="7540"/>
          <a:stretch/>
        </p:blipFill>
        <p:spPr>
          <a:xfrm>
            <a:off x="650787" y="446373"/>
            <a:ext cx="10967649" cy="57311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ZA"/>
              <a:t>2020/05/06</a:t>
            </a:r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‹#›</a:t>
            </a:fld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6" y="513816"/>
            <a:ext cx="2146979" cy="49984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flipV="1">
            <a:off x="3049777" y="959845"/>
            <a:ext cx="736076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787" y="6276984"/>
            <a:ext cx="9517151" cy="7936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528608" y="6209013"/>
            <a:ext cx="2089828" cy="76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0167938" y="6276984"/>
            <a:ext cx="1450498" cy="793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pic>
        <p:nvPicPr>
          <p:cNvPr id="13" name="Picture 12"/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10663132" y="307299"/>
            <a:ext cx="955304" cy="1350810"/>
          </a:xfrm>
          <a:prstGeom prst="rect">
            <a:avLst/>
          </a:prstGeom>
        </p:spPr>
      </p:pic>
      <p:sp>
        <p:nvSpPr>
          <p:cNvPr id="14" name="Footer Placeholder 2"/>
          <p:cNvSpPr txBox="1">
            <a:spLocks/>
          </p:cNvSpPr>
          <p:nvPr userDrawn="1"/>
        </p:nvSpPr>
        <p:spPr>
          <a:xfrm>
            <a:off x="3832538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SABS e COMISSÃO DE INVESTIGAÇÃO DA ÁGUA</a:t>
            </a:r>
            <a:endParaRPr lang="pt-p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/>
          <p:nvPr userDrawn="1"/>
        </p:nvPicPr>
        <p:blipFill>
          <a:blip r:embed="rId6"/>
          <a:stretch>
            <a:fillRect/>
          </a:stretch>
        </p:blipFill>
        <p:spPr>
          <a:xfrm>
            <a:off x="10663132" y="5017210"/>
            <a:ext cx="955304" cy="8663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420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ZA"/>
              <a:t>2020/05/06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pt-BR" dirty="0"/>
              <a:t>SABS e COMISSÃO DE INVESTIGAÇÃO DA ÁGUA</a:t>
            </a:r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‹#›</a:t>
            </a:fld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70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ZA"/>
              <a:t>2020/05/06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pt-BR" dirty="0"/>
              <a:t>SABS e COMISSÃO DE INVESTIGAÇÃO DA ÁGUA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‹#›</a:t>
            </a:fld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2560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pt-pt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ZA"/>
              <a:t>2020/05/06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pt-BR" dirty="0"/>
              <a:t>SABS e COMISSÃO DE INVESTIGAÇÃO DA ÁGUA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‹#›</a:t>
            </a:fld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9657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ZA"/>
              <a:t>2020/05/06</a:t>
            </a:r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Marketing, Communications, PR and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‹#›</a:t>
            </a:fld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6" y="513816"/>
            <a:ext cx="2146979" cy="49984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 flipV="1">
            <a:off x="3049777" y="959845"/>
            <a:ext cx="736076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0787" y="6276984"/>
            <a:ext cx="9517151" cy="7936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528608" y="6209013"/>
            <a:ext cx="2089828" cy="76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0167938" y="6276984"/>
            <a:ext cx="1450498" cy="793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pic>
        <p:nvPicPr>
          <p:cNvPr id="10" name="Picture 9"/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10663132" y="307299"/>
            <a:ext cx="955304" cy="1350810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 userDrawn="1"/>
        </p:nvSpPr>
        <p:spPr>
          <a:xfrm>
            <a:off x="3832538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SABS e COMISSÃO DE INVESTIGAÇÃO DA ÁGUA</a:t>
            </a:r>
            <a:endParaRPr lang="pt-p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10663132" y="5017210"/>
            <a:ext cx="955304" cy="866305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38200" y="1093025"/>
            <a:ext cx="9572345" cy="5083938"/>
          </a:xfrm>
        </p:spPr>
        <p:txBody>
          <a:bodyPr rtlCol="0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6493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ZA"/>
              <a:t>2020/05/06</a:t>
            </a:r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Marketing, Communications, PR and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‹#›</a:t>
            </a:fld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6" y="513816"/>
            <a:ext cx="2146979" cy="49984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 flipV="1">
            <a:off x="3049777" y="959845"/>
            <a:ext cx="736076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0787" y="6276984"/>
            <a:ext cx="9517151" cy="7936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528608" y="6209013"/>
            <a:ext cx="2089828" cy="76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0167938" y="6276984"/>
            <a:ext cx="1450498" cy="793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pic>
        <p:nvPicPr>
          <p:cNvPr id="10" name="Picture 9"/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10663132" y="307299"/>
            <a:ext cx="955304" cy="1350810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 userDrawn="1"/>
        </p:nvSpPr>
        <p:spPr>
          <a:xfrm>
            <a:off x="3832538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SABS e COMISSÃO DE INVESTIGAÇÃO DA ÁGUA</a:t>
            </a:r>
            <a:endParaRPr lang="pt-p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10663132" y="5017210"/>
            <a:ext cx="955304" cy="866305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5083938"/>
          </a:xfrm>
        </p:spPr>
        <p:txBody>
          <a:bodyPr rtlCol="0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7939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384313"/>
            <a:ext cx="10058400" cy="5484781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16FAEA-55D8-4E28-8659-49B336BB247F}" type="datetimeFigureOut">
              <a:rPr lang="en-GB" smtClean="0"/>
              <a:t>11/06/2020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pt-BR" dirty="0"/>
              <a:t>SABS e COMISSÃO DE INVESTIGAÇÃO DA ÁGUA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51498-956E-4D1B-A08A-374451FED104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259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16FAEA-55D8-4E28-8659-49B336BB247F}" type="datetimeFigureOut">
              <a:rPr lang="en-GB" smtClean="0"/>
              <a:t>11/06/2020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SABS e COMISSÃO DE INVESTIGAÇÃO DA ÁGUA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51498-956E-4D1B-A08A-374451FED104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1020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ZA"/>
              <a:t>2020/05/06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Marketing, Communications, PR and Events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04232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6184" y="450574"/>
            <a:ext cx="7469495" cy="5418520"/>
          </a:xfrm>
        </p:spPr>
        <p:txBody>
          <a:bodyPr rtlCol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16FAEA-55D8-4E28-8659-49B336BB247F}" type="datetimeFigureOut">
              <a:rPr lang="en-GB" smtClean="0"/>
              <a:t>11/06/2020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51498-956E-4D1B-A08A-374451FED10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8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ZA"/>
              <a:t>2020/05/06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pt-BR" dirty="0"/>
              <a:t>SABS e COMISSÃO DE INVESTIGAÇÃO DA ÁGUA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‹#›</a:t>
            </a:fld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26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pt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ZA"/>
              <a:t>2020/05/06</a:t>
            </a:r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‹#›</a:t>
            </a:fld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6" y="513816"/>
            <a:ext cx="2146979" cy="49984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flipV="1">
            <a:off x="3049777" y="959845"/>
            <a:ext cx="736076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787" y="6276984"/>
            <a:ext cx="9517151" cy="7936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528608" y="6209013"/>
            <a:ext cx="2089828" cy="76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0167938" y="6276984"/>
            <a:ext cx="1450498" cy="793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pic>
        <p:nvPicPr>
          <p:cNvPr id="13" name="Picture 12"/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10663132" y="307299"/>
            <a:ext cx="955304" cy="1350810"/>
          </a:xfrm>
          <a:prstGeom prst="rect">
            <a:avLst/>
          </a:prstGeom>
        </p:spPr>
      </p:pic>
      <p:pic>
        <p:nvPicPr>
          <p:cNvPr id="14" name="Picture 13"/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10663132" y="5017210"/>
            <a:ext cx="955304" cy="866305"/>
          </a:xfrm>
          <a:prstGeom prst="rect">
            <a:avLst/>
          </a:prstGeom>
        </p:spPr>
      </p:pic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3832538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SABS e COMISSÃO DE INVESTIGAÇÃO DA ÁGUA</a:t>
            </a:r>
            <a:endParaRPr lang="pt-p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692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5616" y="1113680"/>
            <a:ext cx="4649956" cy="5063283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ZA"/>
              <a:t>2020/05/06</a:t>
            </a:r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‹#›</a:t>
            </a:fld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6" y="513816"/>
            <a:ext cx="2146979" cy="49984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flipV="1">
            <a:off x="3049777" y="959845"/>
            <a:ext cx="736076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787" y="6276984"/>
            <a:ext cx="9517151" cy="7936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528608" y="6209013"/>
            <a:ext cx="2089828" cy="76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0167938" y="6276984"/>
            <a:ext cx="1450498" cy="793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pic>
        <p:nvPicPr>
          <p:cNvPr id="13" name="Picture 12"/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10663132" y="307299"/>
            <a:ext cx="955304" cy="1350810"/>
          </a:xfrm>
          <a:prstGeom prst="rect">
            <a:avLst/>
          </a:prstGeom>
        </p:spPr>
      </p:pic>
      <p:sp>
        <p:nvSpPr>
          <p:cNvPr id="14" name="Footer Placeholder 2"/>
          <p:cNvSpPr txBox="1">
            <a:spLocks/>
          </p:cNvSpPr>
          <p:nvPr userDrawn="1"/>
        </p:nvSpPr>
        <p:spPr>
          <a:xfrm>
            <a:off x="3832538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SABS e COMISSÃO DE INVESTIGAÇÃO DA ÁGUA</a:t>
            </a:r>
            <a:endParaRPr lang="pt-p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10663132" y="5017210"/>
            <a:ext cx="955304" cy="866305"/>
          </a:xfrm>
          <a:prstGeom prst="rect">
            <a:avLst/>
          </a:prstGeom>
        </p:spPr>
      </p:pic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5252758" y="135933"/>
            <a:ext cx="5157787" cy="823912"/>
          </a:xfrm>
        </p:spPr>
        <p:txBody>
          <a:bodyPr rtlCol="0" anchor="b"/>
          <a:lstStyle>
            <a:lvl1pPr marL="0" indent="0" algn="r">
              <a:buNone/>
              <a:defRPr sz="24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4"/>
          </p:nvPr>
        </p:nvSpPr>
        <p:spPr>
          <a:xfrm>
            <a:off x="785193" y="1133560"/>
            <a:ext cx="4649956" cy="5063283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  <a:endParaRPr lang="en-Z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99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pt-pt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ZA"/>
              <a:t>2020/05/06</a:t>
            </a:r>
            <a:endParaRPr lang="en-Z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pt-BR" dirty="0"/>
              <a:t>SABS e COMISSÃO DE INVESTIGAÇÃO DA ÁGUA</a:t>
            </a:r>
            <a:endParaRPr lang="pt-p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‹#›</a:t>
            </a:fld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8167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ZA"/>
              <a:t>2020/05/06</a:t>
            </a:r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pt-BR" dirty="0"/>
              <a:t>SABS e COMISSÃO DE INVESTIGAÇÃO DA ÁGUA</a:t>
            </a:r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‹#›</a:t>
            </a:fld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6285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ZA"/>
              <a:t>2020/05/06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‹#›</a:t>
            </a:fld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6" y="513816"/>
            <a:ext cx="2146979" cy="49984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 flipV="1">
            <a:off x="3049777" y="959845"/>
            <a:ext cx="736076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0787" y="6276984"/>
            <a:ext cx="9517151" cy="7936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528608" y="6209013"/>
            <a:ext cx="2089828" cy="76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0167938" y="6276984"/>
            <a:ext cx="1450498" cy="793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pic>
        <p:nvPicPr>
          <p:cNvPr id="10" name="Picture 9"/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10663132" y="307299"/>
            <a:ext cx="955304" cy="1350810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 userDrawn="1"/>
        </p:nvSpPr>
        <p:spPr>
          <a:xfrm>
            <a:off x="3832538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SABS e COMISSÃO DE INVESTIGAÇÃO DA ÁGUA</a:t>
            </a:r>
            <a:endParaRPr lang="pt-p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10663132" y="5017210"/>
            <a:ext cx="955304" cy="866305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5252758" y="135933"/>
            <a:ext cx="5157787" cy="823912"/>
          </a:xfrm>
        </p:spPr>
        <p:txBody>
          <a:bodyPr rtlCol="0" anchor="b"/>
          <a:lstStyle>
            <a:lvl1pPr marL="0" indent="0" algn="r">
              <a:buNone/>
              <a:defRPr sz="24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1093025"/>
            <a:ext cx="9572345" cy="5083938"/>
          </a:xfrm>
        </p:spPr>
        <p:txBody>
          <a:bodyPr rtlCol="0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26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 b="13587"/>
          <a:stretch/>
        </p:blipFill>
        <p:spPr>
          <a:xfrm>
            <a:off x="648182" y="983848"/>
            <a:ext cx="10970254" cy="533592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ZA"/>
              <a:t>2020/05/06</a:t>
            </a:r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Marketing, Communications, PR and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‹#›</a:t>
            </a:fld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6" y="513816"/>
            <a:ext cx="2146979" cy="49984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 flipV="1">
            <a:off x="3049777" y="959845"/>
            <a:ext cx="736076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0787" y="6276984"/>
            <a:ext cx="9517151" cy="7936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528608" y="6209013"/>
            <a:ext cx="2089828" cy="76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0167938" y="6276984"/>
            <a:ext cx="1450498" cy="793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pic>
        <p:nvPicPr>
          <p:cNvPr id="10" name="Picture 9"/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10663132" y="307299"/>
            <a:ext cx="955304" cy="1350810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 userDrawn="1"/>
        </p:nvSpPr>
        <p:spPr>
          <a:xfrm>
            <a:off x="3832538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SABS e COMISSÃO DE INVESTIGAÇÃO DA ÁGUA</a:t>
            </a:r>
            <a:endParaRPr lang="pt-p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6"/>
          <a:stretch>
            <a:fillRect/>
          </a:stretch>
        </p:blipFill>
        <p:spPr>
          <a:xfrm>
            <a:off x="10663132" y="5017210"/>
            <a:ext cx="955304" cy="866305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38200" y="1093025"/>
            <a:ext cx="9572345" cy="508393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  <a:endParaRPr lang="en-Z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999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ZA"/>
              <a:t>2020/05/06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pt-BR" dirty="0"/>
              <a:t>SABS e COMISSÃO DE INVESTIGAÇÃO DA ÁGUA</a:t>
            </a:r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‹#›</a:t>
            </a:fld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3699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pt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ZA"/>
              <a:t>2020/05/06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t-pt"/>
              <a:t>Marketing, Communications, PR and Events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AF06680-C8A7-4B16-9D12-C8E67A63F5D0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2228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34" r:id="rId14"/>
    <p:sldLayoutId id="2147483729" r:id="rId15"/>
    <p:sldLayoutId id="2147483730" r:id="rId16"/>
    <p:sldLayoutId id="2147483731" r:id="rId17"/>
    <p:sldLayoutId id="2147483732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hyperlink" Target="https://sanitation.ansi.org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19.jpg"/><Relationship Id="rId4" Type="http://schemas.openxmlformats.org/officeDocument/2006/relationships/hyperlink" Target="https://sanitation.ansi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hyperlink" Target="https://sanitation.ansi.org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26.jpeg"/><Relationship Id="rId4" Type="http://schemas.openxmlformats.org/officeDocument/2006/relationships/hyperlink" Target="https://sanitation.ansi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hyperlink" Target="https://sanitation.ansi.org" TargetMode="Externa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hyperlink" Target="https://sanitation.ansi.org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hyperlink" Target="https://www.iso.or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33.emf"/><Relationship Id="rId4" Type="http://schemas.openxmlformats.org/officeDocument/2006/relationships/hyperlink" Target="https://sanitation.ansi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hyperlink" Target="https://sanitation.ansi.org/RTTech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sanitation.ansi.org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1433" y="1134732"/>
            <a:ext cx="1005840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n-ZA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85302"/>
            <a:ext cx="9144000" cy="1938992"/>
          </a:xfrm>
        </p:spPr>
        <p:txBody>
          <a:bodyPr rtlCol="0">
            <a:spAutoFit/>
          </a:bodyPr>
          <a:lstStyle/>
          <a:p>
            <a:pPr rtl="0"/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Organização ISO e SANS/ISO:30500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18972"/>
            <a:ext cx="9144000" cy="996170"/>
          </a:xfrm>
        </p:spPr>
        <p:txBody>
          <a:bodyPr rtlCol="0">
            <a:spAutoFit/>
          </a:bodyPr>
          <a:lstStyle/>
          <a:p>
            <a:pPr rtl="0"/>
            <a:r>
              <a:rPr lang="pt-pt" sz="2800" b="1" dirty="0"/>
              <a:t>Dr.ª </a:t>
            </a:r>
            <a:r>
              <a:rPr lang="pt-pt" sz="2800" b="1" dirty="0" err="1"/>
              <a:t>Konstantina</a:t>
            </a:r>
            <a:r>
              <a:rPr lang="pt-pt" sz="2800" b="1" dirty="0"/>
              <a:t> </a:t>
            </a:r>
            <a:r>
              <a:rPr lang="pt-pt" sz="2800" b="1" dirty="0" err="1"/>
              <a:t>Velkushanova</a:t>
            </a:r>
            <a:r>
              <a:rPr lang="pt-pt" sz="2800" b="1" dirty="0"/>
              <a:t> </a:t>
            </a:r>
          </a:p>
          <a:p>
            <a:pPr rtl="0"/>
            <a:r>
              <a:rPr lang="pt-pt" sz="2800" b="1" dirty="0"/>
              <a:t>UKZN, Grupo de Investigação da Poluição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4201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10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5252758" y="535113"/>
            <a:ext cx="5157787" cy="424732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Componente exposto (Sanita)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3025"/>
            <a:ext cx="9572345" cy="1115113"/>
          </a:xfrm>
        </p:spPr>
        <p:txBody>
          <a:bodyPr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pt-pt" dirty="0"/>
              <a:t>Inclui dispositivos do utilizador, tais como </a:t>
            </a:r>
          </a:p>
          <a:p>
            <a:pPr lvl="1" rtl="0">
              <a:lnSpc>
                <a:spcPct val="150000"/>
              </a:lnSpc>
            </a:pPr>
            <a:r>
              <a:rPr lang="pt-pt" dirty="0"/>
              <a:t>um urinol, sanita turca ou sanita de assento </a:t>
            </a:r>
          </a:p>
        </p:txBody>
      </p:sp>
      <p:pic>
        <p:nvPicPr>
          <p:cNvPr id="1026" name="Picture 2" descr="https://i.4pcdn.org/tv/141942310194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2" t="13514" r="24085" b="4310"/>
          <a:stretch/>
        </p:blipFill>
        <p:spPr bwMode="auto">
          <a:xfrm>
            <a:off x="2006296" y="2708239"/>
            <a:ext cx="239268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quat toilet draw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0" r="25804" b="6857"/>
          <a:stretch/>
        </p:blipFill>
        <p:spPr bwMode="auto">
          <a:xfrm>
            <a:off x="4962856" y="2708239"/>
            <a:ext cx="202692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quat toilet 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56" y="2708239"/>
            <a:ext cx="2587752" cy="25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918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11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/>
              <a:t>Componente exposto (Sanita)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3025"/>
            <a:ext cx="9572345" cy="1420325"/>
          </a:xfrm>
        </p:spPr>
        <p:txBody>
          <a:bodyPr rtlCol="0">
            <a:spAutoFit/>
          </a:bodyPr>
          <a:lstStyle/>
          <a:p>
            <a:pPr lvl="1" rtl="0">
              <a:lnSpc>
                <a:spcPct val="150000"/>
              </a:lnSpc>
            </a:pPr>
            <a:r>
              <a:rPr lang="pt-pt" dirty="0"/>
              <a:t>Mecanismos de evacuação: descarga convencional, descarga manual e sanitas secas para novos mecanismos de evacuação que empregam forças mecânicas com pouca ou nenhuma água.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865" y="2514400"/>
            <a:ext cx="5089069" cy="2820192"/>
          </a:xfrm>
          <a:prstGeom prst="rect">
            <a:avLst/>
          </a:prstGeom>
        </p:spPr>
      </p:pic>
      <p:pic>
        <p:nvPicPr>
          <p:cNvPr id="2050" name="Picture 2" descr="Image result for toilet flushing syste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035" y="2735990"/>
            <a:ext cx="2587751" cy="25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11383" y="5660805"/>
            <a:ext cx="281359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pt-pt" u="sng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6"/>
              </a:rPr>
              <a:t>https://sanitation.ansi.org</a:t>
            </a:r>
            <a:r>
              <a:rPr lang="pt-pt">
                <a:solidFill>
                  <a:srgbClr val="211D1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ZA" dirty="0"/>
          </a:p>
        </p:txBody>
      </p:sp>
      <p:grpSp>
        <p:nvGrpSpPr>
          <p:cNvPr id="17" name="Group 16"/>
          <p:cNvGrpSpPr/>
          <p:nvPr/>
        </p:nvGrpSpPr>
        <p:grpSpPr>
          <a:xfrm>
            <a:off x="956808" y="3066637"/>
            <a:ext cx="2879511" cy="2185405"/>
            <a:chOff x="0" y="0"/>
            <a:chExt cx="2803525" cy="2030730"/>
          </a:xfrm>
        </p:grpSpPr>
        <p:pic>
          <p:nvPicPr>
            <p:cNvPr id="18" name="Picture 17" descr="C:\Users\User\AppData\Local\Microsoft\Windows\INetCache\Content.Word\Booklet-for--Training-on-Iso-standard-30500_Страница_29_Изображение_0001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03525" cy="2030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563270" y="314554"/>
              <a:ext cx="489585" cy="9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Autofit/>
            </a:bodyPr>
            <a:lstStyle/>
            <a:p>
              <a:pPr rtl="0">
                <a:lnSpc>
                  <a:spcPct val="107000"/>
                </a:lnSpc>
                <a:spcAft>
                  <a:spcPts val="0"/>
                </a:spcAft>
              </a:pPr>
              <a:r>
                <a:rPr lang="pt-pt" sz="3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Depósito de evacuação</a:t>
              </a:r>
            </a:p>
            <a:p>
              <a:pPr rtl="0">
                <a:lnSpc>
                  <a:spcPct val="107000"/>
                </a:lnSpc>
                <a:spcAft>
                  <a:spcPts val="0"/>
                </a:spcAft>
              </a:pPr>
              <a:r>
                <a:rPr lang="pt-pt" sz="3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(pedestal ou agachamento)</a:t>
              </a:r>
            </a:p>
          </p:txBody>
        </p:sp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687629" y="746151"/>
              <a:ext cx="315914" cy="9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Autofit/>
            </a:bodyPr>
            <a:lstStyle/>
            <a:p>
              <a:pPr rtl="0">
                <a:lnSpc>
                  <a:spcPct val="107000"/>
                </a:lnSpc>
                <a:spcAft>
                  <a:spcPts val="0"/>
                </a:spcAft>
              </a:pPr>
              <a:r>
                <a:rPr lang="pt-pt" sz="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Abertura invisível para o utilizador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497434" y="980237"/>
              <a:ext cx="310413" cy="9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Autofit/>
            </a:bodyPr>
            <a:lstStyle/>
            <a:p>
              <a:pPr algn="r" rtl="0">
                <a:lnSpc>
                  <a:spcPct val="107000"/>
                </a:lnSpc>
                <a:spcAft>
                  <a:spcPts val="0"/>
                </a:spcAft>
              </a:pPr>
              <a:r>
                <a:rPr lang="pt-pt" sz="3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Rebordo de separação</a:t>
              </a:r>
            </a:p>
          </p:txBody>
        </p:sp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914401" y="987552"/>
              <a:ext cx="262250" cy="193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Autofit/>
            </a:bodyPr>
            <a:lstStyle/>
            <a:p>
              <a:pPr rtl="0">
                <a:lnSpc>
                  <a:spcPts val="500"/>
                </a:lnSpc>
                <a:spcAft>
                  <a:spcPts val="0"/>
                </a:spcAft>
              </a:pPr>
              <a:r>
                <a:rPr lang="pt-pt" sz="5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Fossa de urina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1078992" y="1759306"/>
              <a:ext cx="310413" cy="9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Autofit/>
            </a:bodyPr>
            <a:lstStyle/>
            <a:p>
              <a:pPr algn="ctr" rtl="0">
                <a:lnSpc>
                  <a:spcPct val="107000"/>
                </a:lnSpc>
                <a:spcAft>
                  <a:spcPts val="0"/>
                </a:spcAft>
              </a:pPr>
              <a:r>
                <a:rPr lang="pt-pt" sz="3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S-fossa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03473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12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5252758" y="535113"/>
            <a:ext cx="5157787" cy="424732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Componente exposto (Sanita)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3025"/>
            <a:ext cx="9572345" cy="1420325"/>
          </a:xfrm>
        </p:spPr>
        <p:txBody>
          <a:bodyPr rtlCol="0">
            <a:spAutoFit/>
          </a:bodyPr>
          <a:lstStyle/>
          <a:p>
            <a:pPr lvl="1" rtl="0">
              <a:lnSpc>
                <a:spcPct val="150000"/>
              </a:lnSpc>
            </a:pPr>
            <a:r>
              <a:rPr lang="pt-pt" dirty="0">
                <a:solidFill>
                  <a:schemeClr val="tx1"/>
                </a:solidFill>
              </a:rPr>
              <a:t>Os mecanismos de evacuação convencionais e novos podem ser combinados com aplicações de separação da urina (por exemplo, autoclismo com separador de urina, sanita seca com autoclismo).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02111" y="2701748"/>
            <a:ext cx="5283449" cy="3005316"/>
            <a:chOff x="6276358" y="2714597"/>
            <a:chExt cx="5283449" cy="3005316"/>
          </a:xfrm>
        </p:grpSpPr>
        <p:pic>
          <p:nvPicPr>
            <p:cNvPr id="20" name="Picture 8" descr="http://archive.sswm.info/sites/default/files/toolbox/Urine%20Diversion%20Flush%20Toilets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24" r="23626"/>
            <a:stretch/>
          </p:blipFill>
          <p:spPr bwMode="auto">
            <a:xfrm>
              <a:off x="6595791" y="2859963"/>
              <a:ext cx="3814754" cy="2587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560" y="2714597"/>
              <a:ext cx="5174247" cy="300531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111668" y="2977967"/>
              <a:ext cx="174106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sz="700">
                  <a:latin typeface="Arial" panose="020B0604020202020204" pitchFamily="34" charset="0"/>
                  <a:ea typeface="AR KaitiB5 Bold" panose="03000800000000000000" pitchFamily="66" charset="-120"/>
                  <a:cs typeface="Arial" panose="020B0604020202020204" pitchFamily="34" charset="0"/>
                </a:rPr>
                <a:t>para lavadoras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85560" y="3014039"/>
              <a:ext cx="109849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sz="700">
                  <a:latin typeface="Arial" panose="020B0604020202020204" pitchFamily="34" charset="0"/>
                  <a:ea typeface="AR KaitiB5 Bold" panose="03000800000000000000" pitchFamily="66" charset="-120"/>
                  <a:cs typeface="Arial" panose="020B0604020202020204" pitchFamily="34" charset="0"/>
                </a:rPr>
                <a:t>para lavadoras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76358" y="5454962"/>
              <a:ext cx="6102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sz="700">
                  <a:solidFill>
                    <a:srgbClr val="4EBCEA"/>
                  </a:solidFill>
                  <a:latin typeface="Arial" panose="020B0604020202020204" pitchFamily="34" charset="0"/>
                  <a:ea typeface="AR KaitiB5 Bold" panose="03000800000000000000" pitchFamily="66" charset="-120"/>
                  <a:cs typeface="Arial" panose="020B0604020202020204" pitchFamily="34" charset="0"/>
                </a:rPr>
                <a:t>opção 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156097" y="5454962"/>
              <a:ext cx="6102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sz="700">
                  <a:latin typeface="Arial" panose="020B0604020202020204" pitchFamily="34" charset="0"/>
                  <a:ea typeface="AR KaitiB5 Bold" panose="03000800000000000000" pitchFamily="66" charset="-120"/>
                  <a:cs typeface="Arial" panose="020B0604020202020204" pitchFamily="34" charset="0"/>
                </a:rPr>
                <a:t>urina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25295" y="5454962"/>
              <a:ext cx="6102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sz="700">
                  <a:solidFill>
                    <a:srgbClr val="4EBCEA"/>
                  </a:solidFill>
                  <a:latin typeface="Arial" panose="020B0604020202020204" pitchFamily="34" charset="0"/>
                  <a:ea typeface="AR KaitiB5 Bold" panose="03000800000000000000" pitchFamily="66" charset="-120"/>
                  <a:cs typeface="Arial" panose="020B0604020202020204" pitchFamily="34" charset="0"/>
                </a:rPr>
                <a:t>opção 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705034" y="5454962"/>
              <a:ext cx="6102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sz="700">
                  <a:latin typeface="Arial" panose="020B0604020202020204" pitchFamily="34" charset="0"/>
                  <a:ea typeface="AR KaitiB5 Bold" panose="03000800000000000000" pitchFamily="66" charset="-120"/>
                  <a:cs typeface="Arial" panose="020B0604020202020204" pitchFamily="34" charset="0"/>
                </a:rPr>
                <a:t>urina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613752" y="5454962"/>
              <a:ext cx="6102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sz="700">
                  <a:solidFill>
                    <a:srgbClr val="4EBCEA"/>
                  </a:solidFill>
                  <a:latin typeface="Arial" panose="020B0604020202020204" pitchFamily="34" charset="0"/>
                  <a:ea typeface="AR KaitiB5 Bold" panose="03000800000000000000" pitchFamily="66" charset="-120"/>
                  <a:cs typeface="Arial" panose="020B0604020202020204" pitchFamily="34" charset="0"/>
                </a:rPr>
                <a:t>opção 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852732" y="5454962"/>
              <a:ext cx="6102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sz="700">
                  <a:latin typeface="Arial" panose="020B0604020202020204" pitchFamily="34" charset="0"/>
                  <a:ea typeface="AR KaitiB5 Bold" panose="03000800000000000000" pitchFamily="66" charset="-120"/>
                  <a:cs typeface="Arial" panose="020B0604020202020204" pitchFamily="34" charset="0"/>
                </a:rPr>
                <a:t>urina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991813" y="5447715"/>
              <a:ext cx="130296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sz="700">
                  <a:latin typeface="Arial" panose="020B0604020202020204" pitchFamily="34" charset="0"/>
                  <a:ea typeface="AR KaitiB5 Bold" panose="03000800000000000000" pitchFamily="66" charset="-120"/>
                  <a:cs typeface="Arial" panose="020B0604020202020204" pitchFamily="34" charset="0"/>
                </a:rPr>
                <a:t>água de limpeza anal</a:t>
              </a:r>
            </a:p>
          </p:txBody>
        </p:sp>
      </p:grpSp>
      <p:pic>
        <p:nvPicPr>
          <p:cNvPr id="17" name="Picture 8" descr="http://archive.sswm.info/sites/default/files/toolbox/Urine%20Diversion%20Flush%20Toilet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r="23626"/>
          <a:stretch/>
        </p:blipFill>
        <p:spPr bwMode="auto">
          <a:xfrm>
            <a:off x="6595791" y="2859963"/>
            <a:ext cx="3814754" cy="25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722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13</a:t>
            </a:fld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5252758" y="202715"/>
            <a:ext cx="5157787" cy="757130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Componente não exposto (Instalação de tratamento)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48" y="2196661"/>
            <a:ext cx="4687045" cy="26364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99466" y="5493035"/>
            <a:ext cx="281359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pt-pt" u="sng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https://sanitation.ansi.org</a:t>
            </a:r>
            <a:r>
              <a:rPr lang="pt-pt">
                <a:solidFill>
                  <a:srgbClr val="211D1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ZA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C77797-974E-400A-8D14-E1874AE10C43}"/>
              </a:ext>
            </a:extLst>
          </p:cNvPr>
          <p:cNvGrpSpPr/>
          <p:nvPr/>
        </p:nvGrpSpPr>
        <p:grpSpPr>
          <a:xfrm>
            <a:off x="1229958" y="1390769"/>
            <a:ext cx="4019061" cy="3685727"/>
            <a:chOff x="1229958" y="1390769"/>
            <a:chExt cx="4019061" cy="36857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E023C3E-6574-400E-A454-7967B0841685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9958" y="1390769"/>
              <a:ext cx="4019061" cy="3685727"/>
            </a:xfrm>
            <a:prstGeom prst="rect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B88121-2748-4733-AAD8-B939AB1277A4}"/>
                </a:ext>
              </a:extLst>
            </p:cNvPr>
            <p:cNvSpPr txBox="1"/>
            <p:nvPr/>
          </p:nvSpPr>
          <p:spPr>
            <a:xfrm>
              <a:off x="2857921" y="4042237"/>
              <a:ext cx="45042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sz="500" b="1">
                  <a:latin typeface="Arial" panose="020B0604020202020204" pitchFamily="34" charset="0"/>
                  <a:ea typeface="AR KaitiB5 Bold" panose="03000800000000000000" pitchFamily="66" charset="-120"/>
                  <a:cs typeface="Arial" panose="020B0604020202020204" pitchFamily="34" charset="0"/>
                </a:rPr>
                <a:t>Filtro</a:t>
              </a:r>
              <a:endParaRPr lang="en-US" sz="500" b="1" dirty="0"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77583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14</a:t>
            </a:fld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5252758" y="202715"/>
            <a:ext cx="5157787" cy="757130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Componente não exposto (Instalação de tratamento)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8151" y="3922534"/>
            <a:ext cx="3158458" cy="21015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397" y="1366345"/>
            <a:ext cx="3047962" cy="4568373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46272" y="1366345"/>
            <a:ext cx="5191125" cy="44623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55595" y="2003558"/>
            <a:ext cx="2731908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>
              <a:spcAft>
                <a:spcPts val="0"/>
              </a:spcAft>
            </a:pPr>
            <a:r>
              <a:rPr lang="pt-pt" sz="1600" dirty="0">
                <a:solidFill>
                  <a:srgbClr val="211D1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3. Processamento de Líquidos; 4. Processamento de Sólidos; 5. Sistema </a:t>
            </a:r>
            <a:r>
              <a:rPr lang="pt-pt" sz="1600" dirty="0" err="1">
                <a:solidFill>
                  <a:srgbClr val="211D1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eléctrico</a:t>
            </a:r>
            <a:r>
              <a:rPr lang="pt-pt" sz="1600" dirty="0">
                <a:solidFill>
                  <a:srgbClr val="211D1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pt" sz="1600" dirty="0">
                <a:solidFill>
                  <a:srgbClr val="211D1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(Fonte: </a:t>
            </a:r>
            <a:r>
              <a:rPr lang="pt-pt" sz="1600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6"/>
              </a:rPr>
              <a:t>https://sanitation.ansi.org</a:t>
            </a:r>
            <a:r>
              <a:rPr lang="pt-pt" sz="1600" dirty="0">
                <a:solidFill>
                  <a:srgbClr val="211D1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)</a:t>
            </a:r>
            <a:endParaRPr lang="en-Z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7026" y="5934718"/>
            <a:ext cx="281359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pt-pt" u="sng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6"/>
              </a:rPr>
              <a:t>https://sanitation.ansi.org</a:t>
            </a:r>
            <a:r>
              <a:rPr lang="pt-pt">
                <a:solidFill>
                  <a:srgbClr val="211D1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361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15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5252758" y="202715"/>
            <a:ext cx="5157787" cy="757130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Componente não exposto (Instalação de tratamento)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44" y="1093025"/>
            <a:ext cx="9757402" cy="4584075"/>
          </a:xfrm>
        </p:spPr>
        <p:txBody>
          <a:bodyPr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pt-pt" sz="2400" dirty="0"/>
              <a:t>Pode variar de processos biológicos ou químicos a processos unitários físicos (por exemplo, digestão anaeróbia e aeróbia, combustão, </a:t>
            </a:r>
            <a:r>
              <a:rPr lang="pt-pt" sz="2400" dirty="0" err="1"/>
              <a:t>desinfecção</a:t>
            </a:r>
            <a:r>
              <a:rPr lang="pt-pt" sz="2400" dirty="0"/>
              <a:t> </a:t>
            </a:r>
            <a:r>
              <a:rPr lang="pt-pt" sz="2400" dirty="0" err="1"/>
              <a:t>electroquímica</a:t>
            </a:r>
            <a:r>
              <a:rPr lang="pt-pt" sz="2400" dirty="0"/>
              <a:t>, membranas).</a:t>
            </a:r>
          </a:p>
          <a:p>
            <a:pPr rtl="0">
              <a:lnSpc>
                <a:spcPct val="150000"/>
              </a:lnSpc>
            </a:pPr>
            <a:r>
              <a:rPr lang="pt-pt" sz="2400" dirty="0"/>
              <a:t>Alguns sistemas utilizam apenas um destes processos enquanto outros </a:t>
            </a:r>
            <a:r>
              <a:rPr lang="pt-pt" sz="2400" dirty="0" err="1"/>
              <a:t>efectuam</a:t>
            </a:r>
            <a:r>
              <a:rPr lang="pt-pt" sz="2400" dirty="0"/>
              <a:t> o </a:t>
            </a:r>
            <a:r>
              <a:rPr lang="pt-pt" dirty="0"/>
              <a:t>trabalho como uma combinação de </a:t>
            </a:r>
            <a:r>
              <a:rPr lang="pt-pt" sz="2400" dirty="0"/>
              <a:t>processos através de várias unidades de tratamento (por exemplo, uma combinação de tratamento biológico, seguida de um tratamento </a:t>
            </a:r>
            <a:r>
              <a:rPr lang="pt-pt" sz="2400" dirty="0" err="1"/>
              <a:t>electroquímico</a:t>
            </a:r>
            <a:r>
              <a:rPr lang="pt-pt" sz="2400" dirty="0"/>
              <a:t>).</a:t>
            </a:r>
            <a:endParaRPr lang="en-GB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6614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16</a:t>
            </a:fld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5326743" y="202715"/>
            <a:ext cx="5083802" cy="757130"/>
          </a:xfrm>
        </p:spPr>
        <p:txBody>
          <a:bodyPr wrap="square" rtlCol="0">
            <a:spAutoFit/>
          </a:bodyPr>
          <a:lstStyle/>
          <a:p>
            <a:pPr rtl="0"/>
            <a:r>
              <a:rPr lang="pt-pt" dirty="0"/>
              <a:t>Âmbito de aplicação da norma ISO 30500:2018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944732" y="1029632"/>
            <a:ext cx="9649170" cy="5256931"/>
            <a:chOff x="944732" y="1029632"/>
            <a:chExt cx="9649170" cy="52569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437" t="625" r="5703" b="9584"/>
            <a:stretch/>
          </p:blipFill>
          <p:spPr>
            <a:xfrm>
              <a:off x="946030" y="1029632"/>
              <a:ext cx="9647872" cy="525693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732" y="1030938"/>
              <a:ext cx="9649170" cy="5254317"/>
            </a:xfrm>
            <a:prstGeom prst="rect">
              <a:avLst/>
            </a:prstGeom>
          </p:spPr>
        </p:pic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1273771" y="3548470"/>
              <a:ext cx="809030" cy="9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pt-pt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ENTRADA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3582148" y="2913895"/>
              <a:ext cx="1683589" cy="28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pt-pt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DISPOSITIVO EXPOSTO (S)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5328489" y="2913712"/>
              <a:ext cx="1758112" cy="258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pt-pt" sz="9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DISPOSITIVO NÃO EXPOSTO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4222785" y="4404278"/>
              <a:ext cx="2211407" cy="324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pt-pt" sz="9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RECOLHA/TRANSPORTE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 rot="5400000">
              <a:off x="6692758" y="3523297"/>
              <a:ext cx="1466364" cy="247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pt-pt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PRODUTO DE SAÍDA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2"/>
            <p:cNvSpPr txBox="1">
              <a:spLocks noChangeArrowheads="1"/>
            </p:cNvSpPr>
            <p:nvPr/>
          </p:nvSpPr>
          <p:spPr bwMode="auto">
            <a:xfrm>
              <a:off x="8327574" y="1316890"/>
              <a:ext cx="889712" cy="585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sp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pt-pt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DESCARGA DO SÓLIDO SEGURA OU </a:t>
              </a:r>
              <a:r>
                <a:rPr lang="en-US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/>
              </a:r>
              <a:br>
                <a:rPr lang="en-US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pt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REUTILIZAÇÃO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9056788" y="2182126"/>
              <a:ext cx="896800" cy="585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sp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pt-pt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DESCARGA DO LÍQUIDO SEGURA OU </a:t>
              </a:r>
              <a:r>
                <a:rPr lang="en-US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/>
              </a:r>
              <a:br>
                <a:rPr lang="en-US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pt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REUTILIZAÇÃO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2"/>
            <p:cNvSpPr txBox="1">
              <a:spLocks noChangeArrowheads="1"/>
            </p:cNvSpPr>
            <p:nvPr/>
          </p:nvSpPr>
          <p:spPr bwMode="auto">
            <a:xfrm>
              <a:off x="9263200" y="3525423"/>
              <a:ext cx="941094" cy="289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sp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pt-pt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EMISSÃO PARA A ATMOSFÉRICA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9082188" y="4785039"/>
              <a:ext cx="871400" cy="140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sp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pt-pt" sz="9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ODOR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"/>
            <p:cNvSpPr txBox="1">
              <a:spLocks noChangeArrowheads="1"/>
            </p:cNvSpPr>
            <p:nvPr/>
          </p:nvSpPr>
          <p:spPr bwMode="auto">
            <a:xfrm>
              <a:off x="8351202" y="5662209"/>
              <a:ext cx="866083" cy="140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sp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pt-pt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RUÍDO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82577" y="959845"/>
            <a:ext cx="6501699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normAutofit fontScale="92500" lnSpcReduction="10000"/>
          </a:bodyPr>
          <a:lstStyle/>
          <a:p>
            <a:pPr rtl="0"/>
            <a:r>
              <a:rPr lang="pt-pt" b="1" u="sng" dirty="0"/>
              <a:t>Classificação NSSS:</a:t>
            </a:r>
            <a:endParaRPr lang="en-ZA" u="sng" dirty="0"/>
          </a:p>
          <a:p>
            <a:pPr lvl="0" rtl="0"/>
            <a:r>
              <a:rPr lang="pt-pt" b="1" dirty="0"/>
              <a:t>Classe 1: um dispositivo exposto e um dispositivo não exposto não-biológico </a:t>
            </a:r>
            <a:endParaRPr lang="en-ZA" dirty="0"/>
          </a:p>
          <a:p>
            <a:pPr lvl="0" rtl="0"/>
            <a:r>
              <a:rPr lang="pt-pt" b="1" dirty="0"/>
              <a:t>Classe 2: um dispositivo exposto e um dispositivo não exposto com um ou mais processos de tratamento biológico</a:t>
            </a:r>
            <a:endParaRPr lang="en-ZA" dirty="0"/>
          </a:p>
          <a:p>
            <a:pPr lvl="0" rtl="0"/>
            <a:r>
              <a:rPr lang="pt-pt" b="1" dirty="0"/>
              <a:t>Classe 3: dispositivo exposto com um ou mais dispositivos não expostos biológicos ou não biológicos</a:t>
            </a:r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4589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17</a:t>
            </a:fld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5252758" y="535113"/>
            <a:ext cx="5157787" cy="424732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Classes de NSSS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9006" y="1037923"/>
            <a:ext cx="9785705" cy="885371"/>
          </a:xfrm>
        </p:spPr>
        <p:txBody>
          <a:bodyPr rtlCol="0">
            <a:spAutoFit/>
          </a:bodyPr>
          <a:lstStyle/>
          <a:p>
            <a:pPr marL="0" indent="0" rtl="0">
              <a:buNone/>
            </a:pPr>
            <a:r>
              <a:rPr lang="pt-pt" b="1" dirty="0"/>
              <a:t>Classe-1: Dispositivo exposto único com dispositivo </a:t>
            </a:r>
            <a:endParaRPr lang="pt-PT" b="1" dirty="0"/>
          </a:p>
          <a:p>
            <a:pPr marL="0" indent="0" rtl="0">
              <a:buNone/>
            </a:pPr>
            <a:r>
              <a:rPr lang="pt-pt" b="1" dirty="0"/>
              <a:t>não exposto não biológico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8" r="16733"/>
          <a:stretch/>
        </p:blipFill>
        <p:spPr>
          <a:xfrm>
            <a:off x="730998" y="1824264"/>
            <a:ext cx="3416649" cy="35531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1056" y="5957678"/>
            <a:ext cx="3613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2000" b="1">
                <a:latin typeface="Arial" panose="020B0604020202020204" pitchFamily="34" charset="0"/>
                <a:cs typeface="Arial" panose="020B0604020202020204" pitchFamily="34" charset="0"/>
              </a:rPr>
              <a:t>Dispositivo Exposto Único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58172" y="2158707"/>
            <a:ext cx="269374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0"/>
            <a:r>
              <a:rPr lang="pt-pt" dirty="0"/>
              <a:t>1. Dispositivo exposto; 2. Separação de Urina/Fezes; 3. Processamento de líquidos; 4. Processamento do sólido; 5. Sistema </a:t>
            </a:r>
            <a:r>
              <a:rPr lang="pt-pt" dirty="0" err="1"/>
              <a:t>eléctrico</a:t>
            </a:r>
            <a:r>
              <a:rPr lang="pt-pt" dirty="0"/>
              <a:t> (Fonte: </a:t>
            </a:r>
            <a:r>
              <a:rPr lang="pt-pt" u="sng" dirty="0">
                <a:hlinkClick r:id="rId4"/>
              </a:rPr>
              <a:t>https://sanitation.ansi.org</a:t>
            </a:r>
            <a:r>
              <a:rPr lang="pt-pt" dirty="0"/>
              <a:t>)</a:t>
            </a:r>
          </a:p>
        </p:txBody>
      </p:sp>
      <p:pic>
        <p:nvPicPr>
          <p:cNvPr id="10" name="Picture 9" descr="An inside view of the nanomembrane toile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92" y="1824264"/>
            <a:ext cx="4586780" cy="351896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7493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18</a:t>
            </a:fld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5252758" y="535113"/>
            <a:ext cx="5157787" cy="424732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Classes de NSSS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023C3E-6574-400E-A454-7967B084168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278" y="1248002"/>
            <a:ext cx="5120901" cy="4696182"/>
          </a:xfrm>
          <a:prstGeom prst="rect">
            <a:avLst/>
          </a:prstGeom>
          <a:noFill/>
        </p:spPr>
      </p:pic>
      <p:pic>
        <p:nvPicPr>
          <p:cNvPr id="6" name="Picture 5" descr="Image of the HTClean toile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462" y="1996966"/>
            <a:ext cx="2942897" cy="38467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586953" y="2335102"/>
            <a:ext cx="2766848" cy="21867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Unidade de carbonização </a:t>
            </a:r>
            <a:r>
              <a:rPr lang="pt-pt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hidro-térmica</a:t>
            </a:r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ligada a um sistema de descarga de vácuo, servindo uma unidade doméstica com um máximo de 10 utilizadores por dia </a:t>
            </a:r>
            <a:r>
              <a:rPr lang="pt-pt" sz="1600" dirty="0">
                <a:solidFill>
                  <a:srgbClr val="211D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(Fonte: </a:t>
            </a:r>
            <a:r>
              <a:rPr lang="pt-pt" sz="16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https://sanitation.ansi.org</a:t>
            </a:r>
            <a:r>
              <a:rPr lang="pt-pt" sz="1600" dirty="0">
                <a:solidFill>
                  <a:srgbClr val="211D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Z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1675" y="1087086"/>
            <a:ext cx="777527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pt-pt" b="1" dirty="0"/>
              <a:t>Classe-1: Dispositivo exposto único com dispositivo não exposto não biológico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9F7E3-7F04-4320-84B7-53CD7A870982}"/>
              </a:ext>
            </a:extLst>
          </p:cNvPr>
          <p:cNvSpPr txBox="1"/>
          <p:nvPr/>
        </p:nvSpPr>
        <p:spPr>
          <a:xfrm>
            <a:off x="2636941" y="4644217"/>
            <a:ext cx="45042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pt" sz="500" b="1"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Filtro</a:t>
            </a:r>
            <a:endParaRPr lang="en-US" sz="500" b="1" dirty="0">
              <a:latin typeface="Arial" panose="020B0604020202020204" pitchFamily="34" charset="0"/>
              <a:ea typeface="AR KaitiB5 Bold" panose="03000800000000000000" pitchFamily="66" charset="-12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21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578524"/>
            <a:ext cx="4054036" cy="33920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19</a:t>
            </a:fld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 rtlCol="0"/>
          <a:lstStyle/>
          <a:p>
            <a:pPr rtl="0"/>
            <a:r>
              <a:rPr lang="pt-pt"/>
              <a:t>Classes de NSSS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093025"/>
            <a:ext cx="9786257" cy="757130"/>
          </a:xfrm>
        </p:spPr>
        <p:txBody>
          <a:bodyPr wrap="square" rtlCol="0">
            <a:spAutoFit/>
          </a:bodyPr>
          <a:lstStyle/>
          <a:p>
            <a:pPr marL="0" indent="0" rtl="0">
              <a:buNone/>
            </a:pPr>
            <a:r>
              <a:rPr lang="pt-pt" b="1" dirty="0"/>
              <a:t>Classe-2: Dispositivo exposto único com um ou mais dispositivos não expostos biológicos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8794" y="4915079"/>
            <a:ext cx="6101319" cy="101566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rtl="0"/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Exemplo de dispositivo não exposto: (</a:t>
            </a:r>
            <a:r>
              <a:rPr lang="pt-p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NOVOgerador</a:t>
            </a: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 de processamento de sólidos através de </a:t>
            </a:r>
            <a:r>
              <a:rPr lang="pt-p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bio-reactor</a:t>
            </a: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 de membrana anaeróbica)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5637" y="1775188"/>
            <a:ext cx="4117207" cy="2315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4991" y="3731645"/>
            <a:ext cx="3739087" cy="2490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18795" y="5897325"/>
            <a:ext cx="273061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pt-pt">
                <a:hlinkClick r:id="rId6"/>
              </a:rPr>
              <a:t>https://sanitation.ansi.org</a:t>
            </a:r>
            <a:r>
              <a:rPr lang="pt-pt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9999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2</a:t>
            </a:fld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5252758" y="535113"/>
            <a:ext cx="5157787" cy="424732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Antecedentes - ISO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385633"/>
            <a:ext cx="6001011" cy="4142160"/>
          </a:xfrm>
        </p:spPr>
        <p:txBody>
          <a:bodyPr rtlCol="0">
            <a:spAutoFit/>
          </a:bodyPr>
          <a:lstStyle/>
          <a:p>
            <a:pPr rtl="0">
              <a:tabLst>
                <a:tab pos="171450" algn="l"/>
              </a:tabLst>
            </a:pPr>
            <a:r>
              <a:rPr lang="pt-pt" dirty="0"/>
              <a:t>A Organização Internacional de Normalização (ISO) - fundada em 1947 </a:t>
            </a:r>
          </a:p>
          <a:p>
            <a:pPr rtl="0">
              <a:tabLst>
                <a:tab pos="171450" algn="l"/>
              </a:tabLst>
            </a:pPr>
            <a:r>
              <a:rPr lang="pt-pt" dirty="0"/>
              <a:t>O maior promotor mundial de Normas Internacionais voluntárias</a:t>
            </a:r>
          </a:p>
          <a:p>
            <a:pPr lvl="1" rtl="0">
              <a:tabLst>
                <a:tab pos="171450" algn="l"/>
              </a:tabLst>
            </a:pPr>
            <a:r>
              <a:rPr lang="pt-pt" dirty="0"/>
              <a:t>67 comités técnicos originais</a:t>
            </a:r>
          </a:p>
          <a:p>
            <a:pPr rtl="0">
              <a:tabLst>
                <a:tab pos="171450" algn="l"/>
              </a:tabLst>
            </a:pPr>
            <a:r>
              <a:rPr lang="pt-pt" dirty="0" err="1"/>
              <a:t>Objectivo</a:t>
            </a:r>
            <a:r>
              <a:rPr lang="pt-pt" dirty="0"/>
              <a:t> unificado para garantir produtos e serviços seguros, fiáveis e de boa qualidade</a:t>
            </a:r>
          </a:p>
          <a:p>
            <a:pPr rtl="0">
              <a:tabLst>
                <a:tab pos="171450" algn="l"/>
              </a:tabLst>
            </a:pPr>
            <a:r>
              <a:rPr lang="pt-pt" dirty="0"/>
              <a:t>Publicadas 22803 Normas Internacionais que abrangem quase todos os </a:t>
            </a:r>
            <a:r>
              <a:rPr lang="pt-pt" dirty="0" err="1"/>
              <a:t>aspectos</a:t>
            </a:r>
            <a:r>
              <a:rPr lang="pt-pt" dirty="0"/>
              <a:t> da tecnologia e das empresas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11" y="1870202"/>
            <a:ext cx="5350921" cy="27519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57048" y="5835134"/>
            <a:ext cx="218341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pt-pt">
                <a:hlinkClick r:id="rId4"/>
              </a:rPr>
              <a:t>https://www.iso.org</a:t>
            </a:r>
            <a:r>
              <a:rPr lang="pt-pt"/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8758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20</a:t>
            </a:fld>
            <a:endParaRPr lang="en-ZA" dirty="0"/>
          </a:p>
        </p:txBody>
      </p:sp>
      <p:sp>
        <p:nvSpPr>
          <p:cNvPr id="7" name="Rectangle 6"/>
          <p:cNvSpPr/>
          <p:nvPr/>
        </p:nvSpPr>
        <p:spPr>
          <a:xfrm>
            <a:off x="658200" y="1183869"/>
            <a:ext cx="595675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pt-pt" b="1"/>
              <a:t>Classe-2: Dispositivo exposto único com um ou mais dispositivos não expostos biológicos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423487" y="2051038"/>
            <a:ext cx="5398399" cy="3929348"/>
            <a:chOff x="0" y="0"/>
            <a:chExt cx="4416114" cy="3214370"/>
          </a:xfrm>
        </p:grpSpPr>
        <p:pic>
          <p:nvPicPr>
            <p:cNvPr id="24" name="Picture 23" descr="C:\Users\User\AppData\Local\Microsoft\Windows\INetCache\Content.Word\Booklet-for--Training-on-Iso-standard-30500_Страница_31_Изображение_0003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19575" cy="32143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2620279" y="952500"/>
              <a:ext cx="1795835" cy="1454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rtlCol="0" anchor="t" anchorCtr="0">
              <a:spAutoFit/>
            </a:bodyPr>
            <a:lstStyle/>
            <a:p>
              <a:pPr rtl="0">
                <a:lnSpc>
                  <a:spcPct val="115000"/>
                </a:lnSpc>
                <a:spcAft>
                  <a:spcPts val="0"/>
                </a:spcAft>
              </a:pPr>
              <a:r>
                <a:rPr lang="pt-pt" sz="1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Gradiente de temperatura
Temperatura Média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13360" indent="-213360" rtl="0">
                <a:lnSpc>
                  <a:spcPct val="115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pt-pt" sz="1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Fossa séptica</a:t>
              </a:r>
              <a:r>
                <a:rPr lang="en-ZA" sz="1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/>
              </a:r>
              <a:br>
                <a:rPr lang="en-ZA" sz="1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pt" sz="1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40-45 °C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13360" indent="-213360" rtl="0">
                <a:lnSpc>
                  <a:spcPct val="115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pt-pt" sz="1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Câmara de </a:t>
              </a:r>
              <a:r>
                <a:rPr lang="pt-pt" sz="12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desinfecção</a:t>
              </a:r>
              <a:r>
                <a:rPr lang="en-ZA" sz="1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/>
              </a:r>
              <a:br>
                <a:rPr lang="en-ZA" sz="1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pt" sz="1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45-50 °C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rtl="0">
                <a:lnSpc>
                  <a:spcPct val="115000"/>
                </a:lnSpc>
                <a:spcAft>
                  <a:spcPts val="0"/>
                </a:spcAft>
              </a:pPr>
              <a:r>
                <a:rPr lang="pt-pt" sz="1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Fluxo de Águas Residuais Controladas no Interior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71734" y="1716493"/>
            <a:ext cx="5727866" cy="3579100"/>
            <a:chOff x="3282312" y="1675074"/>
            <a:chExt cx="5727866" cy="35791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312" y="1675074"/>
              <a:ext cx="5727866" cy="3579100"/>
            </a:xfrm>
            <a:prstGeom prst="rect">
              <a:avLst/>
            </a:prstGeom>
          </p:spPr>
        </p:pic>
        <p:sp>
          <p:nvSpPr>
            <p:cNvPr id="28" name="Text Box 2"/>
            <p:cNvSpPr txBox="1">
              <a:spLocks noChangeArrowheads="1"/>
            </p:cNvSpPr>
            <p:nvPr/>
          </p:nvSpPr>
          <p:spPr bwMode="auto">
            <a:xfrm>
              <a:off x="3999770" y="1781362"/>
              <a:ext cx="1791429" cy="508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rtlCol="0" anchor="t" anchorCtr="0">
              <a:noAutofit/>
            </a:bodyPr>
            <a:lstStyle/>
            <a:p>
              <a:pPr algn="ctr" rtl="0">
                <a:spcAft>
                  <a:spcPts val="0"/>
                </a:spcAft>
              </a:pPr>
              <a:r>
                <a:rPr lang="pt-pt" sz="1300" dirty="0">
                  <a:solidFill>
                    <a:srgbClr val="0000FF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Fossa séptica convencional</a:t>
              </a:r>
            </a:p>
          </p:txBody>
        </p:sp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>
              <a:off x="3298218" y="2422901"/>
              <a:ext cx="725078" cy="228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0" rIns="91440" bIns="0" rtlCol="0" anchor="ctr" anchorCtr="1">
              <a:normAutofit fontScale="92500" lnSpcReduction="10000"/>
            </a:bodyPr>
            <a:lstStyle/>
            <a:p>
              <a:pPr algn="ctr" rtl="0">
                <a:spcAft>
                  <a:spcPts val="0"/>
                </a:spcAft>
              </a:pPr>
              <a:r>
                <a:rPr lang="pt-pt" sz="900" dirty="0">
                  <a:solidFill>
                    <a:srgbClr val="0000FF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  <a:endParaRPr lang="ro-MD" sz="900" dirty="0">
                <a:solidFill>
                  <a:srgbClr val="0000F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rtl="0">
                <a:spcAft>
                  <a:spcPts val="0"/>
                </a:spcAft>
              </a:pPr>
              <a:r>
                <a:rPr lang="pt-pt" sz="900" dirty="0">
                  <a:solidFill>
                    <a:srgbClr val="0000FF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utilizador</a:t>
              </a:r>
            </a:p>
          </p:txBody>
        </p:sp>
        <p:sp>
          <p:nvSpPr>
            <p:cNvPr id="30" name="Text Box 2"/>
            <p:cNvSpPr txBox="1">
              <a:spLocks noChangeArrowheads="1"/>
            </p:cNvSpPr>
            <p:nvPr/>
          </p:nvSpPr>
          <p:spPr bwMode="auto">
            <a:xfrm>
              <a:off x="4030916" y="4062172"/>
              <a:ext cx="937324" cy="235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0" rIns="91440" bIns="0" rtlCol="0" anchor="ctr" anchorCtr="1">
              <a:norm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pt" sz="800" dirty="0">
                  <a:solidFill>
                    <a:srgbClr val="0000FF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Dimensionamento 1000 L</a:t>
              </a:r>
            </a:p>
          </p:txBody>
        </p:sp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3569874" y="4595045"/>
              <a:ext cx="1238346" cy="601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rtlCol="0" anchor="ctr" anchorCtr="0">
              <a:normAutofit/>
            </a:bodyPr>
            <a:lstStyle/>
            <a:p>
              <a:pPr algn="ctr" rtl="0">
                <a:spcAft>
                  <a:spcPts val="0"/>
                </a:spcAft>
              </a:pPr>
              <a:r>
                <a:rPr lang="pt-pt" sz="1050" dirty="0">
                  <a:solidFill>
                    <a:srgbClr val="0000FF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Período de </a:t>
              </a:r>
              <a:r>
                <a:rPr lang="pt-pt" sz="1050" dirty="0" err="1">
                  <a:solidFill>
                    <a:srgbClr val="0000FF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extracção</a:t>
              </a:r>
              <a:r>
                <a:rPr lang="pt-pt" sz="1050" dirty="0">
                  <a:solidFill>
                    <a:srgbClr val="0000FF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 de lamas 2-3 anos</a:t>
              </a:r>
              <a:endParaRPr lang="en-US" sz="1050" dirty="0">
                <a:solidFill>
                  <a:srgbClr val="0000F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6927151" y="1781362"/>
              <a:ext cx="1791429" cy="508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rtlCol="0" anchor="ctr" anchorCtr="0">
              <a:noAutofit/>
            </a:bodyPr>
            <a:lstStyle/>
            <a:p>
              <a:pPr algn="ctr" rtl="0">
                <a:spcAft>
                  <a:spcPts val="0"/>
                </a:spcAft>
              </a:pPr>
              <a:r>
                <a:rPr lang="pt-pt" sz="13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Fossa séptica solar</a:t>
              </a:r>
            </a:p>
          </p:txBody>
        </p:sp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6258442" y="2732590"/>
              <a:ext cx="725078" cy="235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0" rIns="91440" bIns="0" rtlCol="0" anchor="ctr" anchorCtr="1">
              <a:norm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pt" sz="800" dirty="0">
                  <a:solidFill>
                    <a:srgbClr val="FF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10</a:t>
              </a:r>
              <a:endParaRPr lang="ro-MD" sz="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pt-pt" sz="800" dirty="0">
                  <a:solidFill>
                    <a:srgbClr val="FF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utilizador</a:t>
              </a:r>
            </a:p>
          </p:txBody>
        </p:sp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6958297" y="4055029"/>
              <a:ext cx="937324" cy="212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0" rIns="91440" bIns="0" rtlCol="0" anchor="ctr" anchorCtr="1">
              <a:normAutofit lnSpcReduction="10000"/>
            </a:bodyPr>
            <a:lstStyle/>
            <a:p>
              <a:pPr algn="ctr">
                <a:lnSpc>
                  <a:spcPct val="90000"/>
                </a:lnSpc>
                <a:spcAft>
                  <a:spcPts val="0"/>
                </a:spcAft>
              </a:pPr>
              <a:r>
                <a:rPr lang="pt-pt" sz="800" dirty="0">
                  <a:solidFill>
                    <a:srgbClr val="FF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Dimensionamento 1000 L</a:t>
              </a:r>
            </a:p>
          </p:txBody>
        </p:sp>
        <p:sp>
          <p:nvSpPr>
            <p:cNvPr id="35" name="Text Box 2"/>
            <p:cNvSpPr txBox="1">
              <a:spLocks noChangeArrowheads="1"/>
            </p:cNvSpPr>
            <p:nvPr/>
          </p:nvSpPr>
          <p:spPr bwMode="auto">
            <a:xfrm>
              <a:off x="6436295" y="4595045"/>
              <a:ext cx="1238346" cy="601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rtlCol="0" anchor="ctr" anchorCtr="0">
              <a:normAutofit/>
            </a:bodyPr>
            <a:lstStyle/>
            <a:p>
              <a:pPr algn="ctr" rtl="0">
                <a:spcAft>
                  <a:spcPts val="0"/>
                </a:spcAft>
              </a:pPr>
              <a:r>
                <a:rPr lang="pt-pt" sz="1050" dirty="0">
                  <a:solidFill>
                    <a:srgbClr val="FF000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Período de </a:t>
              </a:r>
              <a:r>
                <a:rPr lang="pt-pt" sz="1050" dirty="0" err="1">
                  <a:solidFill>
                    <a:srgbClr val="FF000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extracção</a:t>
              </a:r>
              <a:r>
                <a:rPr lang="pt-pt" sz="1050" dirty="0">
                  <a:solidFill>
                    <a:srgbClr val="FF000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 de lamas 5-6 anos</a:t>
              </a:r>
              <a:endParaRPr lang="en-US" sz="105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95022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093025"/>
            <a:ext cx="9572345" cy="757130"/>
          </a:xfrm>
        </p:spPr>
        <p:txBody>
          <a:bodyPr rtlCol="0">
            <a:spAutoFit/>
          </a:bodyPr>
          <a:lstStyle/>
          <a:p>
            <a:pPr marL="0" indent="0" rtl="0">
              <a:buNone/>
            </a:pPr>
            <a:r>
              <a:rPr lang="pt-pt" b="1" dirty="0"/>
              <a:t>Classe-3: Dispositivo exposto múltiplo com um ou mais dispositivos não expostos Biológicos ou não Biológicos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18" y="1905839"/>
            <a:ext cx="3583082" cy="362996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21</a:t>
            </a:fld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5252758" y="535113"/>
            <a:ext cx="5157787" cy="424732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Classes de NSSS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0536" y="5408712"/>
            <a:ext cx="5093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Exemplo: (Dispositivo não exposto, sanita </a:t>
            </a:r>
            <a:r>
              <a:rPr lang="pt-pt" b="1" dirty="0" err="1">
                <a:latin typeface="Arial" panose="020B0604020202020204" pitchFamily="34" charset="0"/>
                <a:cs typeface="Arial" panose="020B0604020202020204" pitchFamily="34" charset="0"/>
              </a:rPr>
              <a:t>Caltech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, um sistema </a:t>
            </a:r>
            <a:r>
              <a:rPr lang="pt-pt" b="1" dirty="0" err="1">
                <a:latin typeface="Arial" panose="020B0604020202020204" pitchFamily="34" charset="0"/>
                <a:cs typeface="Arial" panose="020B0604020202020204" pitchFamily="34" charset="0"/>
              </a:rPr>
              <a:t>electroquímico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 a utilizar com um ou mais dispositivos expostos)</a:t>
            </a:r>
          </a:p>
        </p:txBody>
      </p:sp>
      <p:sp>
        <p:nvSpPr>
          <p:cNvPr id="5" name="Rectangle 4"/>
          <p:cNvSpPr/>
          <p:nvPr/>
        </p:nvSpPr>
        <p:spPr>
          <a:xfrm>
            <a:off x="3835400" y="1852136"/>
            <a:ext cx="3083560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pt-pt" b="1" dirty="0"/>
              <a:t>1. Dispositivo exposto</a:t>
            </a:r>
          </a:p>
          <a:p>
            <a:pPr rtl="0"/>
            <a:r>
              <a:rPr lang="pt-pt" b="1" dirty="0"/>
              <a:t>2. Separação de Urina/Fezes</a:t>
            </a:r>
          </a:p>
          <a:p>
            <a:pPr rtl="0"/>
            <a:r>
              <a:rPr lang="pt-pt" b="1" dirty="0"/>
              <a:t>3. Processamento de Líquidos</a:t>
            </a:r>
          </a:p>
          <a:p>
            <a:pPr rtl="0"/>
            <a:r>
              <a:rPr lang="pt-pt" b="1" dirty="0"/>
              <a:t>4. Processamento de Sólidos</a:t>
            </a:r>
          </a:p>
          <a:p>
            <a:pPr rtl="0"/>
            <a:r>
              <a:rPr lang="pt-pt" b="1" dirty="0"/>
              <a:t>5. Sistema </a:t>
            </a:r>
            <a:r>
              <a:rPr lang="pt-pt" b="1" dirty="0" err="1"/>
              <a:t>Eléctrico</a:t>
            </a:r>
            <a:endParaRPr lang="pt-pt" b="1" dirty="0"/>
          </a:p>
        </p:txBody>
      </p:sp>
      <p:sp>
        <p:nvSpPr>
          <p:cNvPr id="10" name="Rectangle 9"/>
          <p:cNvSpPr/>
          <p:nvPr/>
        </p:nvSpPr>
        <p:spPr>
          <a:xfrm>
            <a:off x="565455" y="6332042"/>
            <a:ext cx="273061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pt-pt">
                <a:hlinkClick r:id="rId4"/>
              </a:rPr>
              <a:t>https://sanitation.ansi.org</a:t>
            </a:r>
            <a:r>
              <a:rPr lang="pt-pt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1" y="2026442"/>
            <a:ext cx="4773654" cy="2872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848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22</a:t>
            </a:fld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 rtlCol="0"/>
          <a:lstStyle/>
          <a:p>
            <a:pPr rtl="0"/>
            <a:endParaRPr lang="en-ZA" dirty="0"/>
          </a:p>
        </p:txBody>
      </p:sp>
      <p:grpSp>
        <p:nvGrpSpPr>
          <p:cNvPr id="21" name="Group 20"/>
          <p:cNvGrpSpPr/>
          <p:nvPr/>
        </p:nvGrpSpPr>
        <p:grpSpPr>
          <a:xfrm>
            <a:off x="797362" y="1672527"/>
            <a:ext cx="6772096" cy="3233937"/>
            <a:chOff x="2550599" y="4502302"/>
            <a:chExt cx="6772096" cy="32339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0599" y="4589301"/>
              <a:ext cx="6772096" cy="3059939"/>
            </a:xfrm>
            <a:prstGeom prst="rect">
              <a:avLst/>
            </a:prstGeom>
          </p:spPr>
        </p:pic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4234742" y="4502302"/>
              <a:ext cx="814886" cy="380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pt-pt" sz="1200" b="1" i="1">
                  <a:solidFill>
                    <a:srgbClr val="EB4335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energia</a:t>
              </a:r>
              <a:endParaRPr lang="en-US" sz="3600" b="1" i="1" dirty="0">
                <a:solidFill>
                  <a:srgbClr val="EB43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5358097" y="5679818"/>
              <a:ext cx="814886" cy="380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pt-pt" sz="1200" b="1" i="1">
                  <a:solidFill>
                    <a:srgbClr val="557EB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água</a:t>
              </a:r>
              <a:endParaRPr lang="en-US" sz="3600" b="1" i="1" dirty="0">
                <a:solidFill>
                  <a:srgbClr val="557EB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3238510" y="7355903"/>
              <a:ext cx="814886" cy="380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pt-pt" sz="1200" b="1" i="1">
                  <a:solidFill>
                    <a:srgbClr val="557EB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água</a:t>
              </a:r>
              <a:endParaRPr lang="en-US" sz="3600" b="1" i="1" dirty="0">
                <a:solidFill>
                  <a:srgbClr val="557EB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3243659" y="6542876"/>
              <a:ext cx="929315" cy="380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rmAutofit lnSpcReduction="10000"/>
            </a:bodyPr>
            <a:lstStyle/>
            <a:p>
              <a:pPr rtl="0">
                <a:lnSpc>
                  <a:spcPct val="107000"/>
                </a:lnSpc>
                <a:spcAft>
                  <a:spcPts val="800"/>
                </a:spcAft>
              </a:pPr>
              <a:r>
                <a:rPr lang="pt-pt" sz="1050" dirty="0">
                  <a:solidFill>
                    <a:srgbClr val="676767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águas</a:t>
              </a:r>
              <a:r>
                <a:rPr lang="pt-pt" sz="1200" b="1" i="1" dirty="0">
                  <a:solidFill>
                    <a:srgbClr val="676767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residuais</a:t>
              </a:r>
              <a:endParaRPr lang="en-US" sz="3600" dirty="0">
                <a:solidFill>
                  <a:srgbClr val="67676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6868259" y="5367845"/>
              <a:ext cx="814886" cy="380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pt-pt" sz="1200" b="1" i="1" dirty="0">
                  <a:solidFill>
                    <a:srgbClr val="32A95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nutrientes</a:t>
              </a:r>
              <a:endParaRPr lang="en-US" sz="3600" b="1" i="1" dirty="0">
                <a:solidFill>
                  <a:srgbClr val="32A9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97362" y="1147544"/>
            <a:ext cx="9572345" cy="689999"/>
          </a:xfrm>
        </p:spPr>
        <p:txBody>
          <a:bodyPr rtlCol="0"/>
          <a:lstStyle/>
          <a:p>
            <a:pPr rtl="0"/>
            <a:r>
              <a:rPr lang="pt-pt" sz="2000" b="1"/>
              <a:t>Classe-3: Dispositivo exposto múltiplo com um ou mais dispositivos não expostos Biológicos ou não Biológicos</a:t>
            </a:r>
          </a:p>
          <a:p>
            <a:pPr rtl="0"/>
            <a:endParaRPr lang="en-ZA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4D8E545-9BEE-4A8A-A1E0-9D8B88ABF3BC}"/>
              </a:ext>
            </a:extLst>
          </p:cNvPr>
          <p:cNvSpPr/>
          <p:nvPr/>
        </p:nvSpPr>
        <p:spPr>
          <a:xfrm>
            <a:off x="2035257" y="2276508"/>
            <a:ext cx="1922106" cy="1931036"/>
          </a:xfrm>
          <a:prstGeom prst="flowChartConnector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995318-6F8B-416B-9E10-146590A8D7CB}"/>
              </a:ext>
            </a:extLst>
          </p:cNvPr>
          <p:cNvCxnSpPr>
            <a:stCxn id="11" idx="5"/>
          </p:cNvCxnSpPr>
          <p:nvPr/>
        </p:nvCxnSpPr>
        <p:spPr>
          <a:xfrm>
            <a:off x="3675877" y="3924750"/>
            <a:ext cx="2260770" cy="9042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739EEEA-ABD5-4DB9-B2AF-846EF63A9BA1}"/>
              </a:ext>
            </a:extLst>
          </p:cNvPr>
          <p:cNvSpPr/>
          <p:nvPr/>
        </p:nvSpPr>
        <p:spPr>
          <a:xfrm>
            <a:off x="2314038" y="2657919"/>
            <a:ext cx="1105988" cy="863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grpSp>
        <p:nvGrpSpPr>
          <p:cNvPr id="33" name="Group 32"/>
          <p:cNvGrpSpPr/>
          <p:nvPr/>
        </p:nvGrpSpPr>
        <p:grpSpPr>
          <a:xfrm>
            <a:off x="5985830" y="3496935"/>
            <a:ext cx="6125973" cy="2988241"/>
            <a:chOff x="3133143" y="1036470"/>
            <a:chExt cx="6125973" cy="298824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3143" y="1036470"/>
              <a:ext cx="6125973" cy="2968506"/>
            </a:xfrm>
            <a:prstGeom prst="rect">
              <a:avLst/>
            </a:prstGeom>
          </p:spPr>
        </p:pic>
        <p:sp>
          <p:nvSpPr>
            <p:cNvPr id="35" name="Text Box 2"/>
            <p:cNvSpPr txBox="1">
              <a:spLocks noChangeArrowheads="1"/>
            </p:cNvSpPr>
            <p:nvPr/>
          </p:nvSpPr>
          <p:spPr bwMode="auto">
            <a:xfrm>
              <a:off x="7951629" y="2350725"/>
              <a:ext cx="81488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spAutoFit/>
            </a:bodyPr>
            <a:lstStyle/>
            <a:p>
              <a:pPr algn="ctr" rtl="0"/>
              <a:r>
                <a:rPr lang="pt-pt" sz="900" b="1" i="1" dirty="0">
                  <a:solidFill>
                    <a:srgbClr val="557EB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Permeado</a:t>
              </a:r>
              <a:endParaRPr lang="en-ZA" sz="1000" b="1" i="1" dirty="0">
                <a:solidFill>
                  <a:srgbClr val="557EB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rtl="0"/>
              <a:r>
                <a:rPr lang="pt-pt" sz="800" dirty="0">
                  <a:solidFill>
                    <a:srgbClr val="557EB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água purificada</a:t>
              </a:r>
              <a:endParaRPr lang="en-US" dirty="0">
                <a:solidFill>
                  <a:srgbClr val="557EB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 Box 2"/>
            <p:cNvSpPr txBox="1">
              <a:spLocks noChangeArrowheads="1"/>
            </p:cNvSpPr>
            <p:nvPr/>
          </p:nvSpPr>
          <p:spPr bwMode="auto">
            <a:xfrm>
              <a:off x="4796948" y="2384988"/>
              <a:ext cx="1360012" cy="365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rmAutofit/>
            </a:bodyPr>
            <a:lstStyle/>
            <a:p>
              <a:pPr algn="ctr" rtl="0"/>
              <a:r>
                <a:rPr lang="pt-pt" sz="9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biodigestor anaeróbio de elevada</a:t>
              </a:r>
              <a:r>
                <a:rPr lang="ro-MD" sz="9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pt-pt" sz="9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carga</a:t>
              </a:r>
              <a:endPara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2"/>
            <p:cNvSpPr txBox="1">
              <a:spLocks noChangeArrowheads="1"/>
            </p:cNvSpPr>
            <p:nvPr/>
          </p:nvSpPr>
          <p:spPr bwMode="auto">
            <a:xfrm rot="3600000">
              <a:off x="6142983" y="2281812"/>
              <a:ext cx="1360012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spAutoFit/>
            </a:bodyPr>
            <a:lstStyle/>
            <a:p>
              <a:pPr algn="ctr" rtl="0"/>
              <a:r>
                <a:rPr lang="pt-pt" sz="9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membrana</a:t>
              </a:r>
              <a:endPara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 Box 2"/>
            <p:cNvSpPr txBox="1">
              <a:spLocks noChangeArrowheads="1"/>
            </p:cNvSpPr>
            <p:nvPr/>
          </p:nvSpPr>
          <p:spPr bwMode="auto">
            <a:xfrm rot="3600000">
              <a:off x="6779023" y="2340110"/>
              <a:ext cx="1360012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spAutoFit/>
            </a:bodyPr>
            <a:lstStyle/>
            <a:p>
              <a:pPr algn="ctr" rtl="0"/>
              <a:r>
                <a:rPr lang="pt-pt" sz="7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electro-cloração</a:t>
              </a:r>
              <a:endPara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 Box 2"/>
            <p:cNvSpPr txBox="1">
              <a:spLocks noChangeArrowheads="1"/>
            </p:cNvSpPr>
            <p:nvPr/>
          </p:nvSpPr>
          <p:spPr bwMode="auto">
            <a:xfrm>
              <a:off x="6680810" y="1205426"/>
              <a:ext cx="94681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spAutoFit/>
            </a:bodyPr>
            <a:lstStyle/>
            <a:p>
              <a:pPr algn="ctr" rtl="0"/>
              <a:r>
                <a:rPr lang="pt-pt" sz="900" b="1" i="1" dirty="0">
                  <a:solidFill>
                    <a:srgbClr val="EB4335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energia (biogás)</a:t>
              </a:r>
              <a:endParaRPr lang="en-ZA" sz="1000" b="1" i="1" dirty="0">
                <a:solidFill>
                  <a:srgbClr val="EB43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 Box 2"/>
            <p:cNvSpPr txBox="1">
              <a:spLocks noChangeArrowheads="1"/>
            </p:cNvSpPr>
            <p:nvPr/>
          </p:nvSpPr>
          <p:spPr bwMode="auto">
            <a:xfrm>
              <a:off x="3294259" y="2790709"/>
              <a:ext cx="946810" cy="380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noAutofit/>
            </a:bodyPr>
            <a:lstStyle/>
            <a:p>
              <a:pPr algn="ctr" rtl="0"/>
              <a:r>
                <a:rPr lang="pt-pt" sz="1200" b="1" i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Resíduos</a:t>
              </a:r>
              <a:endParaRPr lang="en-ZA" sz="11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rtl="0"/>
              <a:r>
                <a:rPr lang="pt-pt" sz="10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orgânicos</a:t>
              </a:r>
              <a:endParaRPr lang="en-ZA" sz="105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 Box 2"/>
            <p:cNvSpPr txBox="1">
              <a:spLocks noChangeArrowheads="1"/>
            </p:cNvSpPr>
            <p:nvPr/>
          </p:nvSpPr>
          <p:spPr bwMode="auto">
            <a:xfrm>
              <a:off x="6301381" y="3886212"/>
              <a:ext cx="1018632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rtlCol="0" anchor="ctr" anchorCtr="0">
              <a:spAutoFit/>
            </a:bodyPr>
            <a:lstStyle/>
            <a:p>
              <a:pPr algn="ctr" rtl="0"/>
              <a:r>
                <a:rPr lang="pt-pt" sz="900" b="1" i="1" dirty="0">
                  <a:solidFill>
                    <a:srgbClr val="32A95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nutrientes (N,P,K)</a:t>
              </a:r>
              <a:endParaRPr lang="en-ZA" sz="1000" b="1" i="1" dirty="0">
                <a:solidFill>
                  <a:srgbClr val="32A9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3E12E324-9065-40B8-9E38-A06606BD1562}"/>
              </a:ext>
            </a:extLst>
          </p:cNvPr>
          <p:cNvSpPr/>
          <p:nvPr/>
        </p:nvSpPr>
        <p:spPr>
          <a:xfrm>
            <a:off x="5924877" y="3429000"/>
            <a:ext cx="6035493" cy="3235531"/>
          </a:xfrm>
          <a:prstGeom prst="flowChartConnector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888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23</a:t>
            </a:fld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093025"/>
            <a:ext cx="9572345" cy="2267287"/>
          </a:xfrm>
        </p:spPr>
        <p:txBody>
          <a:bodyPr rtlCol="0">
            <a:spAutoFit/>
          </a:bodyPr>
          <a:lstStyle/>
          <a:p>
            <a:pPr marL="0" indent="0" rtl="0">
              <a:buNone/>
            </a:pPr>
            <a:r>
              <a:rPr lang="pt-pt" dirty="0"/>
              <a:t>Para mais informações sobre tecnologias inovadoras, siga:</a:t>
            </a:r>
          </a:p>
          <a:p>
            <a:pPr marL="0" indent="0" rtl="0">
              <a:buNone/>
            </a:pPr>
            <a:r>
              <a:rPr lang="pt-pt" dirty="0">
                <a:hlinkClick r:id="rId3"/>
              </a:rPr>
              <a:t>https://sanitation.ansi.org/</a:t>
            </a:r>
            <a:r>
              <a:rPr lang="pt-pt" dirty="0"/>
              <a:t> </a:t>
            </a:r>
          </a:p>
          <a:p>
            <a:pPr marL="0" indent="0" rtl="0">
              <a:buNone/>
            </a:pPr>
            <a:r>
              <a:rPr lang="pt-pt" dirty="0">
                <a:hlinkClick r:id="rId4"/>
              </a:rPr>
              <a:t>https://sanitation.ansi.org/RTTech</a:t>
            </a:r>
            <a:endParaRPr lang="en-GB" dirty="0"/>
          </a:p>
          <a:p>
            <a:pPr marL="0" indent="0" rtl="0">
              <a:buNone/>
            </a:pPr>
            <a:endParaRPr lang="en-GB" dirty="0"/>
          </a:p>
          <a:p>
            <a:pPr rt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8090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1570971"/>
            <a:ext cx="9144000" cy="1938992"/>
          </a:xfrm>
        </p:spPr>
        <p:txBody>
          <a:bodyPr rtlCol="0">
            <a:spAutoFit/>
          </a:bodyPr>
          <a:lstStyle/>
          <a:p>
            <a:pPr rtl="0"/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Conhecer a SANS/ISO:30500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24</a:t>
            </a:fld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3364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25</a:t>
            </a:fld>
            <a:endParaRPr lang="en-GB" alt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/>
        <p:txBody>
          <a:bodyPr rtlCol="0"/>
          <a:lstStyle/>
          <a:p>
            <a:pPr rtl="0"/>
            <a:r>
              <a:rPr lang="pt-pt" dirty="0"/>
              <a:t>Processo de certificação ISO-30500</a:t>
            </a:r>
          </a:p>
        </p:txBody>
      </p:sp>
      <p:sp>
        <p:nvSpPr>
          <p:cNvPr id="39" name="Content Placeholder 38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0" indent="0" rtl="0">
              <a:lnSpc>
                <a:spcPct val="100000"/>
              </a:lnSpc>
              <a:buNone/>
            </a:pPr>
            <a:endParaRPr lang="en-GB" dirty="0"/>
          </a:p>
          <a:p>
            <a:pPr marL="0" indent="0" rtl="0">
              <a:lnSpc>
                <a:spcPct val="100000"/>
              </a:lnSpc>
              <a:buNone/>
            </a:pPr>
            <a:endParaRPr lang="en-GB" dirty="0"/>
          </a:p>
          <a:p>
            <a:pPr marL="0" indent="0" rtl="0">
              <a:lnSpc>
                <a:spcPct val="100000"/>
              </a:lnSpc>
              <a:buNone/>
            </a:pPr>
            <a:endParaRPr lang="en-GB" dirty="0"/>
          </a:p>
          <a:p>
            <a:pPr marL="0" indent="0" rtl="0">
              <a:lnSpc>
                <a:spcPct val="100000"/>
              </a:lnSpc>
              <a:buNone/>
            </a:pPr>
            <a:endParaRPr lang="en-GB" dirty="0"/>
          </a:p>
          <a:p>
            <a:pPr marL="0" indent="0" rtl="0">
              <a:lnSpc>
                <a:spcPct val="100000"/>
              </a:lnSpc>
              <a:buNone/>
            </a:pPr>
            <a:endParaRPr lang="en-GB" dirty="0"/>
          </a:p>
          <a:p>
            <a:pPr marL="0" indent="0" rtl="0">
              <a:lnSpc>
                <a:spcPct val="100000"/>
              </a:lnSpc>
              <a:buNone/>
            </a:pPr>
            <a:endParaRPr lang="en-GB" dirty="0"/>
          </a:p>
          <a:p>
            <a:pPr lvl="1" rtl="0">
              <a:lnSpc>
                <a:spcPct val="100000"/>
              </a:lnSpc>
            </a:pPr>
            <a:endParaRPr lang="en-GB" b="1" dirty="0"/>
          </a:p>
          <a:p>
            <a:pPr rtl="0"/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1600200" y="1347933"/>
            <a:ext cx="8586216" cy="2980762"/>
            <a:chOff x="1600200" y="1347933"/>
            <a:chExt cx="8586216" cy="2980762"/>
          </a:xfrm>
        </p:grpSpPr>
        <p:sp>
          <p:nvSpPr>
            <p:cNvPr id="6" name="Right Arrow 5"/>
            <p:cNvSpPr/>
            <p:nvPr/>
          </p:nvSpPr>
          <p:spPr>
            <a:xfrm>
              <a:off x="3767328" y="1347933"/>
              <a:ext cx="6419088" cy="2980762"/>
            </a:xfrm>
            <a:prstGeom prst="rightArrow">
              <a:avLst/>
            </a:prstGeom>
            <a:noFill/>
            <a:ln>
              <a:solidFill>
                <a:srgbClr val="CDAE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963567" y="1347933"/>
              <a:ext cx="5972734" cy="2980762"/>
              <a:chOff x="300038" y="2386013"/>
              <a:chExt cx="6981825" cy="378758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300038" y="2386013"/>
                <a:ext cx="1771649" cy="89949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 anchorCtr="0">
                <a:normAutofit fontScale="85000" lnSpcReduction="10000"/>
              </a:bodyPr>
              <a:lstStyle/>
              <a:p>
                <a:pPr rtl="0"/>
                <a:r>
                  <a:rPr lang="pt-pt" sz="2000" b="1" dirty="0"/>
                  <a:t>Verificação de Documentos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00038" y="3825716"/>
                <a:ext cx="1771649" cy="129058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normAutofit fontScale="92500"/>
              </a:bodyPr>
              <a:lstStyle/>
              <a:p>
                <a:pPr rtl="0"/>
                <a:r>
                  <a:rPr lang="pt-pt" sz="2000" b="1" dirty="0"/>
                  <a:t>Ensaios Laboratoriais Controlados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838449" y="3401115"/>
                <a:ext cx="1771649" cy="508411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accent1"/>
                </a:solidFill>
              </a:ln>
            </p:spPr>
            <p:txBody>
              <a:bodyPr wrap="square" lIns="45720" tIns="0" rIns="0" bIns="0" rtlCol="0" anchor="ctr" anchorCtr="0">
                <a:normAutofit/>
              </a:bodyPr>
              <a:lstStyle/>
              <a:p>
                <a:pPr rtl="0"/>
                <a:r>
                  <a:rPr lang="pt-pt" sz="1600" b="1" dirty="0"/>
                  <a:t>Testes de Campo</a:t>
                </a:r>
              </a:p>
            </p:txBody>
          </p:sp>
          <p:cxnSp>
            <p:nvCxnSpPr>
              <p:cNvPr id="18" name="Elbow Connector 17"/>
              <p:cNvCxnSpPr>
                <a:cxnSpLocks/>
                <a:stCxn id="9" idx="3"/>
                <a:endCxn id="16" idx="1"/>
              </p:cNvCxnSpPr>
              <p:nvPr/>
            </p:nvCxnSpPr>
            <p:spPr bwMode="auto">
              <a:xfrm flipV="1">
                <a:off x="2071687" y="3655320"/>
                <a:ext cx="766762" cy="815686"/>
              </a:xfrm>
              <a:prstGeom prst="bentConnector3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/>
              <p:cNvCxnSpPr>
                <a:cxnSpLocks/>
                <a:stCxn id="8" idx="3"/>
                <a:endCxn id="16" idx="1"/>
              </p:cNvCxnSpPr>
              <p:nvPr/>
            </p:nvCxnSpPr>
            <p:spPr bwMode="auto">
              <a:xfrm>
                <a:off x="2071687" y="2835760"/>
                <a:ext cx="766762" cy="819560"/>
              </a:xfrm>
              <a:prstGeom prst="bentConnector3">
                <a:avLst>
                  <a:gd name="adj1" fmla="val 50000"/>
                </a:avLst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5510214" y="3401115"/>
                <a:ext cx="1771649" cy="508411"/>
              </a:xfrm>
              <a:prstGeom prst="rect">
                <a:avLst/>
              </a:prstGeom>
              <a:solidFill>
                <a:srgbClr val="EB936B"/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 anchorCtr="0">
                <a:normAutofit/>
              </a:bodyPr>
              <a:lstStyle/>
              <a:p>
                <a:r>
                  <a:rPr lang="pt-pt" sz="1600" b="1" dirty="0"/>
                  <a:t>Certificação</a:t>
                </a:r>
              </a:p>
            </p:txBody>
          </p:sp>
          <p:cxnSp>
            <p:nvCxnSpPr>
              <p:cNvPr id="31" name="Straight Arrow Connector 30"/>
              <p:cNvCxnSpPr>
                <a:cxnSpLocks/>
                <a:stCxn id="16" idx="3"/>
                <a:endCxn id="29" idx="1"/>
              </p:cNvCxnSpPr>
              <p:nvPr/>
            </p:nvCxnSpPr>
            <p:spPr bwMode="auto">
              <a:xfrm>
                <a:off x="4610099" y="3655320"/>
                <a:ext cx="900115" cy="0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Line Callout 1 34"/>
              <p:cNvSpPr/>
              <p:nvPr/>
            </p:nvSpPr>
            <p:spPr bwMode="auto">
              <a:xfrm>
                <a:off x="300038" y="5338987"/>
                <a:ext cx="1771649" cy="834612"/>
              </a:xfrm>
              <a:prstGeom prst="borderCallout1">
                <a:avLst>
                  <a:gd name="adj1" fmla="val 965"/>
                  <a:gd name="adj2" fmla="val 54167"/>
                  <a:gd name="adj3" fmla="val -46354"/>
                  <a:gd name="adj4" fmla="val 54661"/>
                </a:avLst>
              </a:prstGeom>
              <a:solidFill>
                <a:srgbClr val="FFC000"/>
              </a:solidFill>
              <a:ln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pt-pt" sz="2000" b="1" i="0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MS PGothic" pitchFamily="34" charset="-128"/>
                    <a:cs typeface="Calibri" panose="020F0502020204030204" pitchFamily="34" charset="0"/>
                  </a:rPr>
                  <a:t>≥ 32 Dias</a:t>
                </a:r>
                <a:endParaRPr kumimoji="0" lang="en-GB" sz="2000" b="1" i="0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MS PGothic" pitchFamily="34" charset="-128"/>
                </a:endParaRPr>
              </a:p>
            </p:txBody>
          </p:sp>
          <p:sp>
            <p:nvSpPr>
              <p:cNvPr id="36" name="Line Callout 1 35"/>
              <p:cNvSpPr/>
              <p:nvPr/>
            </p:nvSpPr>
            <p:spPr bwMode="auto">
              <a:xfrm>
                <a:off x="2881317" y="4373903"/>
                <a:ext cx="2503480" cy="1276158"/>
              </a:xfrm>
              <a:prstGeom prst="borderCallout1">
                <a:avLst>
                  <a:gd name="adj1" fmla="val 965"/>
                  <a:gd name="adj2" fmla="val 54167"/>
                  <a:gd name="adj3" fmla="val -56123"/>
                  <a:gd name="adj4" fmla="val 53918"/>
                </a:avLst>
              </a:prstGeom>
              <a:solidFill>
                <a:srgbClr val="92D050"/>
              </a:solidFill>
              <a:ln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pt-pt" b="1" i="0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MS PGothic" pitchFamily="34" charset="-128"/>
                    <a:cs typeface="Calibri" panose="020F0502020204030204" pitchFamily="34" charset="0"/>
                  </a:rPr>
                  <a:t>Classe-1:≥30 Dias</a:t>
                </a:r>
              </a:p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t-pt" b="1" dirty="0">
                    <a:solidFill>
                      <a:schemeClr val="tx1"/>
                    </a:solidFill>
                    <a:ea typeface="MS PGothic" pitchFamily="34" charset="-128"/>
                    <a:cs typeface="Calibri" panose="020F0502020204030204" pitchFamily="34" charset="0"/>
                  </a:rPr>
                  <a:t>Classe-2: </a:t>
                </a:r>
                <a:r>
                  <a:rPr lang="pt-pt" b="1" i="0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MS PGothic" pitchFamily="34" charset="-128"/>
                    <a:cs typeface="Calibri" panose="020F0502020204030204" pitchFamily="34" charset="0"/>
                  </a:rPr>
                  <a:t>≥50 Dias</a:t>
                </a:r>
              </a:p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t-pt" b="1" dirty="0">
                    <a:solidFill>
                      <a:schemeClr val="tx1"/>
                    </a:solidFill>
                    <a:ea typeface="MS PGothic" pitchFamily="34" charset="-128"/>
                    <a:cs typeface="Calibri" panose="020F0502020204030204" pitchFamily="34" charset="0"/>
                  </a:rPr>
                  <a:t>Classe-3: </a:t>
                </a:r>
                <a:r>
                  <a:rPr lang="pt-pt" b="1" i="0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MS PGothic" pitchFamily="34" charset="-128"/>
                    <a:cs typeface="Calibri" panose="020F0502020204030204" pitchFamily="34" charset="0"/>
                  </a:rPr>
                  <a:t>≥50 Dias</a:t>
                </a:r>
              </a:p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0" lang="en-GB" b="1" i="0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MS PGothic" pitchFamily="34" charset="-128"/>
                  <a:cs typeface="Calibri" panose="020F0502020204030204" pitchFamily="34" charset="0"/>
                </a:endParaRP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b="1" i="0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MS PGothic" pitchFamily="34" charset="-128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1600200" y="1347933"/>
              <a:ext cx="2035397" cy="2980762"/>
            </a:xfrm>
            <a:prstGeom prst="rect">
              <a:avLst/>
            </a:prstGeom>
            <a:solidFill>
              <a:srgbClr val="CDAEF0"/>
            </a:solidFill>
            <a:ln>
              <a:solidFill>
                <a:srgbClr val="CDAE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pt-pt" sz="2400" b="1" dirty="0">
                  <a:solidFill>
                    <a:schemeClr val="tx1"/>
                  </a:solidFill>
                </a:rPr>
                <a:t>Processo de certificação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571937" y="4489686"/>
            <a:ext cx="6501699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normAutofit fontScale="92500" lnSpcReduction="10000"/>
          </a:bodyPr>
          <a:lstStyle/>
          <a:p>
            <a:pPr rtl="0"/>
            <a:r>
              <a:rPr lang="pt-pt" b="1" u="sng" dirty="0"/>
              <a:t>Classificação NSSS:</a:t>
            </a:r>
            <a:endParaRPr lang="en-ZA" u="sng" dirty="0"/>
          </a:p>
          <a:p>
            <a:pPr lvl="0" rtl="0"/>
            <a:r>
              <a:rPr lang="pt-pt" b="1" dirty="0"/>
              <a:t>Classe-1: um dispositivo exposto e um dispositivo não exposto não biológico </a:t>
            </a:r>
            <a:endParaRPr lang="en-ZA" dirty="0"/>
          </a:p>
          <a:p>
            <a:pPr lvl="0" rtl="0"/>
            <a:r>
              <a:rPr lang="pt-pt" b="1" dirty="0"/>
              <a:t>Classe-2: um dispositivo exposto e um dispositivo não exposto com um ou mais processos de tratamento biológico</a:t>
            </a:r>
            <a:endParaRPr lang="en-ZA" dirty="0"/>
          </a:p>
          <a:p>
            <a:pPr lvl="0" rtl="0"/>
            <a:r>
              <a:rPr lang="pt-pt" b="1" dirty="0"/>
              <a:t>Classe-3: dispositivo exposto múltiplo com um ou mais dispositivos não expostos biológicos ou não biológicos</a:t>
            </a:r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9866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0C12F6-1363-4CAA-8616-0D684A5A5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179" y="1112837"/>
            <a:ext cx="3651202" cy="50348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705EEA48-329E-4D2C-A2E2-1746664D4BA3}" type="slidenum">
              <a:rPr lang="en-GB" altLang="en-US" smtClean="0"/>
              <a:pPr>
                <a:defRPr/>
              </a:pPr>
              <a:t>26</a:t>
            </a:fld>
            <a:endParaRPr lang="en-GB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5252758" y="535113"/>
            <a:ext cx="5157787" cy="424732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Visão geral da ISO-30500</a:t>
            </a:r>
          </a:p>
        </p:txBody>
      </p:sp>
      <p:sp>
        <p:nvSpPr>
          <p:cNvPr id="3" name="Down Arrow 2"/>
          <p:cNvSpPr/>
          <p:nvPr/>
        </p:nvSpPr>
        <p:spPr>
          <a:xfrm>
            <a:off x="7718846" y="1093787"/>
            <a:ext cx="457200" cy="5083175"/>
          </a:xfrm>
          <a:prstGeom prst="downArrow">
            <a:avLst/>
          </a:prstGeom>
          <a:noFill/>
          <a:ln>
            <a:solidFill>
              <a:srgbClr val="CDAE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4033341" y="1782688"/>
            <a:ext cx="1056640" cy="51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rmAutofit fontScale="85000" lnSpcReduction="20000"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Lista de Verificação de Documentos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4033341" y="3664651"/>
            <a:ext cx="1056640" cy="64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rmAutofit/>
          </a:bodyPr>
          <a:lstStyle/>
          <a:p>
            <a:pPr algn="ctr">
              <a:lnSpc>
                <a:spcPct val="97000"/>
              </a:lnSpc>
            </a:pPr>
            <a:r>
              <a:rPr lang="pt-pt" sz="1200" dirty="0">
                <a:latin typeface="Calibri" panose="020F0502020204030204" pitchFamily="34" charset="0"/>
                <a:cs typeface="Arial" panose="020B0604020202020204" pitchFamily="34" charset="0"/>
              </a:rPr>
              <a:t>Ensaios Laboratoriais Controlados</a:t>
            </a:r>
            <a:endParaRPr lang="en-US" sz="12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4146192" y="5227637"/>
            <a:ext cx="832208" cy="84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rmAutofit/>
          </a:bodyPr>
          <a:lstStyle/>
          <a:p>
            <a:pPr algn="ctr">
              <a:lnSpc>
                <a:spcPct val="87000"/>
              </a:lnSpc>
            </a:pPr>
            <a:r>
              <a:rPr lang="pt-pt" sz="1200" dirty="0">
                <a:latin typeface="Calibri" panose="020F0502020204030204" pitchFamily="34" charset="0"/>
                <a:cs typeface="Arial" panose="020B0604020202020204" pitchFamily="34" charset="0"/>
              </a:rPr>
              <a:t>Verificação do desempenho no terreno</a:t>
            </a:r>
            <a:endParaRPr lang="en-US" sz="12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5649489" y="1123470"/>
            <a:ext cx="1981891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Informações técnicas gerais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5649490" y="1378651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Segurança geral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5649490" y="1644465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Segurança na </a:t>
            </a:r>
            <a:r>
              <a:rPr lang="pt-pt" sz="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concepção</a:t>
            </a:r>
            <a:r>
              <a:rPr lang="pt-pt" sz="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processo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5649490" y="1899647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Segurança dos Materiais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5649490" y="2154828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Segurança Mecânica e </a:t>
            </a:r>
            <a:r>
              <a:rPr lang="pt-pt" sz="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Eléctrica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5681240" y="2412077"/>
            <a:ext cx="195014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Experiência do dispositivo do utilizador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5649490" y="2665191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Concepção</a:t>
            </a:r>
            <a:r>
              <a:rPr lang="pt-pt" sz="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manutenção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5649490" y="2920372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Sustentabilidade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5649490" y="3175554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Padrões de carga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5649490" y="3685916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Parâmetros ambientais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5649490" y="3951730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Parâmetros de saúde humana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5649490" y="4196279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Parâmetros das emissões atmosféricas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5649490" y="4472726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Parâmetros do ruído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5649490" y="4727907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Requisitos de odor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5649490" y="4983088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Requisitos eléctricos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5649490" y="5238270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Orientações para os testes de campo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5649490" y="5514716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Parâmetros ambientais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5649490" y="5769898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Parâmetros de saúde humana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5649490" y="3441367"/>
            <a:ext cx="198189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rtlCol="0" anchor="ctr" anchorCtr="0">
            <a:noAutofit/>
          </a:bodyPr>
          <a:lstStyle/>
          <a:p>
            <a:pPr algn="ctr" rtl="0">
              <a:lnSpc>
                <a:spcPct val="107000"/>
              </a:lnSpc>
              <a:spcAft>
                <a:spcPts val="0"/>
              </a:spcAft>
            </a:pPr>
            <a:r>
              <a:rPr lang="pt-pt" sz="85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Requisitos mecânicos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8658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27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4382225"/>
          </a:xfrm>
        </p:spPr>
        <p:txBody>
          <a:bodyPr rtlCol="0">
            <a:spAutoFit/>
          </a:bodyPr>
          <a:lstStyle/>
          <a:p>
            <a:pPr marL="0" indent="0" rtl="0">
              <a:lnSpc>
                <a:spcPct val="150000"/>
              </a:lnSpc>
              <a:buNone/>
            </a:pPr>
            <a:r>
              <a:rPr lang="pt-pt" b="1" dirty="0"/>
              <a:t>4.1 Requisitos do utilizador: </a:t>
            </a:r>
          </a:p>
          <a:p>
            <a:pPr marL="0" lvl="1" indent="0" rtl="0">
              <a:lnSpc>
                <a:spcPct val="150000"/>
              </a:lnSpc>
              <a:buNone/>
            </a:pPr>
            <a:r>
              <a:rPr lang="pt-pt" sz="2400" b="1" dirty="0"/>
              <a:t>4.2 Sistema métrico</a:t>
            </a:r>
          </a:p>
          <a:p>
            <a:pPr marL="0" lvl="1" indent="0" rtl="0">
              <a:lnSpc>
                <a:spcPct val="150000"/>
              </a:lnSpc>
              <a:buNone/>
            </a:pPr>
            <a:r>
              <a:rPr lang="pt-pt" sz="2400" b="1" dirty="0"/>
              <a:t>4.3 Capacidade de </a:t>
            </a:r>
            <a:r>
              <a:rPr lang="pt-pt" sz="2400" b="1" dirty="0" err="1"/>
              <a:t>concepção</a:t>
            </a:r>
            <a:endParaRPr lang="pt-pt" sz="2400" b="1" dirty="0"/>
          </a:p>
          <a:p>
            <a:pPr marL="400050" lvl="1" indent="0" rtl="0">
              <a:lnSpc>
                <a:spcPct val="150000"/>
              </a:lnSpc>
              <a:buNone/>
            </a:pPr>
            <a:r>
              <a:rPr lang="pt-pt" dirty="0"/>
              <a:t>4.3.1 Produtos de entrada tratáveis</a:t>
            </a:r>
          </a:p>
          <a:p>
            <a:pPr marL="400050" lvl="1" indent="0" rtl="0">
              <a:lnSpc>
                <a:spcPct val="150000"/>
              </a:lnSpc>
              <a:buNone/>
            </a:pPr>
            <a:r>
              <a:rPr lang="pt-pt" dirty="0"/>
              <a:t>4.3.2 Capacidade de tratamento</a:t>
            </a:r>
          </a:p>
          <a:p>
            <a:pPr marL="400050" lvl="1" indent="0" rtl="0">
              <a:lnSpc>
                <a:spcPct val="150000"/>
              </a:lnSpc>
              <a:buNone/>
            </a:pPr>
            <a:r>
              <a:rPr lang="pt-pt" dirty="0">
                <a:solidFill>
                  <a:prstClr val="black"/>
                </a:solidFill>
              </a:rPr>
              <a:t>4.3.3 Produtos de higiene menstrual</a:t>
            </a:r>
          </a:p>
          <a:p>
            <a:pPr marL="400050" lvl="1" indent="0" rtl="0">
              <a:lnSpc>
                <a:spcPct val="150000"/>
              </a:lnSpc>
              <a:buNone/>
            </a:pPr>
            <a:r>
              <a:rPr lang="pt-pt" dirty="0">
                <a:solidFill>
                  <a:prstClr val="black"/>
                </a:solidFill>
              </a:rPr>
              <a:t>4.3.8 Utilização contínua</a:t>
            </a:r>
          </a:p>
          <a:p>
            <a:pPr marL="0" lvl="1" indent="0" rtl="0">
              <a:buNone/>
            </a:pPr>
            <a:r>
              <a:rPr lang="pt-pt" sz="2400" b="1" dirty="0">
                <a:solidFill>
                  <a:prstClr val="black"/>
                </a:solidFill>
              </a:rPr>
              <a:t>4.5 Vida útil prevista para o </a:t>
            </a:r>
            <a:r>
              <a:rPr lang="pt-pt" sz="2400" b="1" dirty="0" err="1">
                <a:solidFill>
                  <a:prstClr val="black"/>
                </a:solidFill>
              </a:rPr>
              <a:t>projecto</a:t>
            </a:r>
            <a:endParaRPr lang="en-GB" sz="24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14514" y="0"/>
            <a:ext cx="576072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ap="flat" cmpd="tri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28" y="1093026"/>
            <a:ext cx="677108" cy="50945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rtl="0"/>
            <a:r>
              <a:rPr lang="pt-pt" sz="3200" dirty="0"/>
              <a:t>Verificação de Documentos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63388" y="1111928"/>
            <a:ext cx="2701634" cy="4988834"/>
            <a:chOff x="663388" y="1111928"/>
            <a:chExt cx="2701634" cy="4988834"/>
          </a:xfrm>
        </p:grpSpPr>
        <p:sp>
          <p:nvSpPr>
            <p:cNvPr id="21" name="Rounded Rectangle 20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 dirty="0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geral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92C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Informações técnicas gerais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dos Materiais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Mecânica e Eléctrica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Experiência do dispositivo do utilizador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Concepção da manutenção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Sustentabilidade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na concepção do processo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5565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28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4875437"/>
          </a:xfrm>
        </p:spPr>
        <p:txBody>
          <a:bodyPr rtlCol="0">
            <a:sp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pt-pt" b="1" dirty="0"/>
              <a:t>4.7 </a:t>
            </a:r>
            <a:r>
              <a:rPr lang="pt-pt" b="1" dirty="0" err="1"/>
              <a:t>Concepção</a:t>
            </a:r>
            <a:r>
              <a:rPr lang="pt-pt" b="1" dirty="0"/>
              <a:t> segura</a:t>
            </a:r>
          </a:p>
          <a:p>
            <a:pPr marL="0" lvl="1" indent="0" rtl="0">
              <a:lnSpc>
                <a:spcPct val="100000"/>
              </a:lnSpc>
              <a:buNone/>
            </a:pPr>
            <a:r>
              <a:rPr lang="pt-pt" sz="2400" b="1" dirty="0"/>
              <a:t>4.8 Condições de funcionamento</a:t>
            </a:r>
          </a:p>
          <a:p>
            <a:pPr marL="400050" lvl="2" indent="0" rtl="0">
              <a:lnSpc>
                <a:spcPct val="100000"/>
              </a:lnSpc>
              <a:buNone/>
            </a:pPr>
            <a:r>
              <a:rPr lang="pt-pt" sz="2000" dirty="0"/>
              <a:t>4.8.1 Intervalo da temperatura ambiente</a:t>
            </a:r>
          </a:p>
          <a:p>
            <a:pPr marL="342900" lvl="3" indent="0" rtl="0">
              <a:lnSpc>
                <a:spcPct val="100000"/>
              </a:lnSpc>
              <a:buNone/>
            </a:pPr>
            <a:r>
              <a:rPr lang="pt-pt" sz="2000" dirty="0">
                <a:solidFill>
                  <a:prstClr val="black"/>
                </a:solidFill>
              </a:rPr>
              <a:t>4.8.2 Humidade do ar ambiente</a:t>
            </a:r>
          </a:p>
          <a:p>
            <a:pPr marL="0" lvl="1" indent="0" rtl="0">
              <a:lnSpc>
                <a:spcPct val="110000"/>
              </a:lnSpc>
              <a:buNone/>
            </a:pPr>
            <a:r>
              <a:rPr lang="pt-pt" sz="2400" b="1" dirty="0">
                <a:solidFill>
                  <a:prstClr val="black"/>
                </a:solidFill>
              </a:rPr>
              <a:t>4.12 Requisitos gerais de segurança na </a:t>
            </a:r>
            <a:r>
              <a:rPr lang="pt-pt" sz="2400" b="1" dirty="0" err="1">
                <a:solidFill>
                  <a:prstClr val="black"/>
                </a:solidFill>
              </a:rPr>
              <a:t>concepção</a:t>
            </a:r>
            <a:endParaRPr lang="pt-pt" sz="2400" b="1" dirty="0">
              <a:solidFill>
                <a:prstClr val="black"/>
              </a:solidFill>
            </a:endParaRPr>
          </a:p>
          <a:p>
            <a:pPr marL="400050" lvl="1" indent="0" rtl="0">
              <a:lnSpc>
                <a:spcPct val="110000"/>
              </a:lnSpc>
              <a:buNone/>
            </a:pPr>
            <a:r>
              <a:rPr lang="pt-pt" dirty="0">
                <a:solidFill>
                  <a:prstClr val="black"/>
                </a:solidFill>
              </a:rPr>
              <a:t>4.12.1 Segurança dos rebordos, cantos e superfícies</a:t>
            </a:r>
          </a:p>
          <a:p>
            <a:pPr marL="400050" lvl="3" indent="0" rtl="0">
              <a:lnSpc>
                <a:spcPct val="110000"/>
              </a:lnSpc>
              <a:buNone/>
            </a:pPr>
            <a:r>
              <a:rPr lang="pt-pt" sz="2000" dirty="0">
                <a:solidFill>
                  <a:prstClr val="black"/>
                </a:solidFill>
              </a:rPr>
              <a:t>4.12.2 </a:t>
            </a:r>
            <a:r>
              <a:rPr lang="pt-pt" sz="2000" dirty="0" err="1">
                <a:solidFill>
                  <a:prstClr val="black"/>
                </a:solidFill>
              </a:rPr>
              <a:t>Protecção</a:t>
            </a:r>
            <a:r>
              <a:rPr lang="pt-pt" sz="2000" dirty="0">
                <a:solidFill>
                  <a:prstClr val="black"/>
                </a:solidFill>
              </a:rPr>
              <a:t> contra incêndios e explosões</a:t>
            </a:r>
          </a:p>
          <a:p>
            <a:pPr marL="400050" lvl="1" indent="0" rtl="0">
              <a:lnSpc>
                <a:spcPct val="100000"/>
              </a:lnSpc>
              <a:buNone/>
            </a:pPr>
            <a:r>
              <a:rPr lang="pt-pt" dirty="0"/>
              <a:t>4.12.3 Integridade estrutural</a:t>
            </a:r>
          </a:p>
          <a:p>
            <a:pPr marL="400050" lvl="3" indent="0" rtl="0">
              <a:buNone/>
            </a:pPr>
            <a:r>
              <a:rPr lang="pt-pt" sz="2000" dirty="0">
                <a:solidFill>
                  <a:prstClr val="black"/>
                </a:solidFill>
              </a:rPr>
              <a:t>4.12.5 Sistemas subterrâneos</a:t>
            </a:r>
          </a:p>
          <a:p>
            <a:pPr marL="400050" lvl="1" indent="0" rtl="0">
              <a:lnSpc>
                <a:spcPct val="110000"/>
              </a:lnSpc>
              <a:buNone/>
            </a:pPr>
            <a:r>
              <a:rPr lang="pt-pt" dirty="0"/>
              <a:t>4.12.6 Impactos externos</a:t>
            </a:r>
            <a:endParaRPr lang="en-ZA" dirty="0"/>
          </a:p>
          <a:p>
            <a:pPr marL="0" lvl="3" indent="0" rtl="0">
              <a:lnSpc>
                <a:spcPct val="110000"/>
              </a:lnSpc>
              <a:buNone/>
            </a:pPr>
            <a:r>
              <a:rPr lang="pt-pt" sz="2400" b="1" dirty="0">
                <a:solidFill>
                  <a:prstClr val="black"/>
                </a:solidFill>
              </a:rPr>
              <a:t>5.1 Avaliação da segurança</a:t>
            </a:r>
            <a:endParaRPr lang="en-ZA" sz="18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4514" y="0"/>
            <a:ext cx="576072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ap="flat" cmpd="tri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28" y="1111929"/>
            <a:ext cx="677108" cy="505672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rtl="0"/>
            <a:r>
              <a:rPr lang="pt-pt" sz="3200" dirty="0"/>
              <a:t>Verificação de Documentos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63388" y="1111928"/>
            <a:ext cx="2701634" cy="4988834"/>
            <a:chOff x="663388" y="1111928"/>
            <a:chExt cx="2701634" cy="4988834"/>
          </a:xfrm>
        </p:grpSpPr>
        <p:sp>
          <p:nvSpPr>
            <p:cNvPr id="10" name="Rounded Rectangle 9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92CDDC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Segurança geral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Informações técnicas gerais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dos Materiais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Mecânica e Eléctrica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Experiência do dispositivo do utilizador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Concepção da manutenção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Sustentabilidade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na concepção do processo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3122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29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3137782"/>
          </a:xfrm>
        </p:spPr>
        <p:txBody>
          <a:bodyPr rtlCol="0">
            <a:spAutoFit/>
          </a:bodyPr>
          <a:lstStyle/>
          <a:p>
            <a:pPr marL="0" indent="0" rtl="0">
              <a:buNone/>
            </a:pPr>
            <a:r>
              <a:rPr lang="pt-pt" b="1" dirty="0"/>
              <a:t>4.9 Requisitos para os componentes do sistema de saneamento</a:t>
            </a:r>
          </a:p>
          <a:p>
            <a:pPr marL="403225" indent="0" rtl="0">
              <a:buNone/>
            </a:pPr>
            <a:r>
              <a:rPr lang="pt-pt" sz="2000" dirty="0"/>
              <a:t>4.9.1 Requisitos gerais</a:t>
            </a:r>
          </a:p>
          <a:p>
            <a:pPr marL="403225" lvl="1" indent="0" rtl="0">
              <a:lnSpc>
                <a:spcPct val="100000"/>
              </a:lnSpc>
              <a:buNone/>
            </a:pPr>
            <a:r>
              <a:rPr lang="pt-pt" dirty="0">
                <a:solidFill>
                  <a:prstClr val="black"/>
                </a:solidFill>
              </a:rPr>
              <a:t>4.9.2 </a:t>
            </a:r>
            <a:r>
              <a:rPr lang="pt-pt" dirty="0" err="1">
                <a:solidFill>
                  <a:prstClr val="black"/>
                </a:solidFill>
              </a:rPr>
              <a:t>Concepção</a:t>
            </a:r>
            <a:r>
              <a:rPr lang="pt-pt" dirty="0">
                <a:solidFill>
                  <a:prstClr val="black"/>
                </a:solidFill>
              </a:rPr>
              <a:t> higiénica</a:t>
            </a:r>
            <a:endParaRPr lang="en-GB" sz="1800" dirty="0"/>
          </a:p>
          <a:p>
            <a:pPr marL="403225" indent="0" rtl="0">
              <a:buNone/>
            </a:pPr>
            <a:r>
              <a:rPr lang="pt-pt" sz="2000" dirty="0"/>
              <a:t>4.12.4 Prevenção do contacto com efluentes inseguros e a sua reutilização</a:t>
            </a:r>
            <a:endParaRPr lang="en-GB" sz="2000" dirty="0"/>
          </a:p>
          <a:p>
            <a:pPr marL="0" lvl="0" indent="0" rtl="0">
              <a:buNone/>
            </a:pPr>
            <a:r>
              <a:rPr lang="pt-pt" b="1" dirty="0">
                <a:solidFill>
                  <a:prstClr val="black"/>
                </a:solidFill>
              </a:rPr>
              <a:t>5.7 Fiabilidade dos dispositivos de transporte</a:t>
            </a:r>
            <a:r>
              <a:rPr lang="pt-pt" sz="2000" b="1" dirty="0">
                <a:solidFill>
                  <a:prstClr val="black"/>
                </a:solidFill>
              </a:rPr>
              <a:t> </a:t>
            </a:r>
          </a:p>
          <a:p>
            <a:pPr marL="0" lvl="0" indent="0" rtl="0">
              <a:buNone/>
            </a:pPr>
            <a:r>
              <a:rPr lang="pt-pt" b="1" dirty="0">
                <a:solidFill>
                  <a:prstClr val="black"/>
                </a:solidFill>
              </a:rPr>
              <a:t>6.7 Junta hidráulica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4514" y="0"/>
            <a:ext cx="576072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ap="flat" cmpd="tri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28" y="757239"/>
            <a:ext cx="677108" cy="576610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rtl="0"/>
            <a:r>
              <a:rPr lang="pt-pt" sz="3200" dirty="0"/>
              <a:t>Verificação de Documentos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63388" y="1111928"/>
            <a:ext cx="2701634" cy="4988834"/>
            <a:chOff x="663388" y="1111928"/>
            <a:chExt cx="2701634" cy="4988834"/>
          </a:xfrm>
        </p:grpSpPr>
        <p:sp>
          <p:nvSpPr>
            <p:cNvPr id="10" name="Rounded Rectangle 9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geral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Informações técnicas gerais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dos Materiais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Mecânica e Eléctrica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Experiência do dispositivo do utilizador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Concepção da manutenção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Sustentabilidade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92CDDC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Segurança na </a:t>
              </a:r>
              <a:r>
                <a:rPr lang="pt-pt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concepção</a:t>
              </a:r>
              <a:r>
                <a:rPr lang="pt-pt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do processo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34696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>
          <a:xfrm>
            <a:off x="5252758" y="535113"/>
            <a:ext cx="5157787" cy="424732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Antecedentes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5256"/>
            <a:ext cx="9572345" cy="3547638"/>
          </a:xfrm>
        </p:spPr>
        <p:txBody>
          <a:bodyPr rtlCol="0">
            <a:spAutoFit/>
          </a:bodyPr>
          <a:lstStyle/>
          <a:p>
            <a:pPr marL="457200" indent="-457200" algn="just" rtl="0">
              <a:lnSpc>
                <a:spcPct val="100000"/>
              </a:lnSpc>
              <a:spcBef>
                <a:spcPts val="600"/>
              </a:spcBef>
            </a:pPr>
            <a:r>
              <a:rPr lang="pt-pt" b="1" dirty="0"/>
              <a:t>A ISO 30500:2018</a:t>
            </a:r>
            <a:r>
              <a:rPr lang="pt-pt" dirty="0"/>
              <a:t>, publicada em Outubro de 2018, especifica os requisitos gerais de segurança e desempenho para a </a:t>
            </a:r>
            <a:r>
              <a:rPr lang="pt-pt" dirty="0" err="1"/>
              <a:t>concepção</a:t>
            </a:r>
            <a:r>
              <a:rPr lang="pt-pt" dirty="0"/>
              <a:t> e ensaios, bem como considerações de sustentabilidade para </a:t>
            </a:r>
            <a:r>
              <a:rPr lang="pt-pt" b="1" dirty="0"/>
              <a:t>sistemas de saneamento sem ligação à rede de esgotos (NSSS)</a:t>
            </a:r>
            <a:r>
              <a:rPr lang="pt-pt" dirty="0"/>
              <a:t>. </a:t>
            </a:r>
            <a:r>
              <a:rPr lang="pt-pt" b="1" dirty="0" err="1">
                <a:solidFill>
                  <a:srgbClr val="FF0000"/>
                </a:solidFill>
              </a:rPr>
              <a:t>Adoptada</a:t>
            </a:r>
            <a:r>
              <a:rPr lang="pt-pt" b="1" dirty="0">
                <a:solidFill>
                  <a:srgbClr val="FF0000"/>
                </a:solidFill>
              </a:rPr>
              <a:t> pelo SABS em 2019 - SANS 30500:2019 </a:t>
            </a:r>
          </a:p>
          <a:p>
            <a:pPr marL="457200" indent="-457200" algn="just" rtl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b="1" dirty="0"/>
              <a:t>A ISO 30500:2018 </a:t>
            </a:r>
            <a:r>
              <a:rPr lang="pt-pt" dirty="0"/>
              <a:t>foi elaborada por peritos de 32 países participantes e 16 países observadores (membros)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pt-pt" dirty="0"/>
              <a:t>Já </a:t>
            </a:r>
            <a:r>
              <a:rPr lang="pt-pt" dirty="0" err="1"/>
              <a:t>adoptada</a:t>
            </a:r>
            <a:r>
              <a:rPr lang="pt-pt" dirty="0"/>
              <a:t> por 13 países, 8 dos quais em África, incluindo a África do Sul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8683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30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1956946"/>
          </a:xfrm>
        </p:spPr>
        <p:txBody>
          <a:bodyPr rtlCol="0">
            <a:spAutoFit/>
          </a:bodyPr>
          <a:lstStyle/>
          <a:p>
            <a:pPr marL="403225" indent="0" rtl="0">
              <a:buNone/>
            </a:pPr>
            <a:r>
              <a:rPr lang="pt-pt" sz="2000" b="1" dirty="0"/>
              <a:t>4.9.4 Limpeza das superfícies</a:t>
            </a:r>
          </a:p>
          <a:p>
            <a:pPr marL="403225" lvl="1" indent="0" rtl="0">
              <a:buNone/>
            </a:pPr>
            <a:r>
              <a:rPr lang="pt-pt" b="1" dirty="0">
                <a:solidFill>
                  <a:prstClr val="black"/>
                </a:solidFill>
              </a:rPr>
              <a:t>4.9.5 Aditivos químicos e biológicos</a:t>
            </a:r>
          </a:p>
          <a:p>
            <a:pPr marL="403225" lvl="0" indent="-6350" rtl="0">
              <a:buNone/>
            </a:pPr>
            <a:r>
              <a:rPr lang="pt-pt" sz="2000" b="1" dirty="0">
                <a:solidFill>
                  <a:prstClr val="black"/>
                </a:solidFill>
              </a:rPr>
              <a:t>4.10.1 Durabilidade dos materiais</a:t>
            </a:r>
          </a:p>
          <a:p>
            <a:pPr marL="403225" lvl="0" indent="-6350" rtl="0">
              <a:lnSpc>
                <a:spcPct val="100000"/>
              </a:lnSpc>
              <a:buNone/>
            </a:pPr>
            <a:r>
              <a:rPr lang="pt-pt" sz="1800" b="1" dirty="0">
                <a:solidFill>
                  <a:prstClr val="black"/>
                </a:solidFill>
              </a:rPr>
              <a:t>4.10.2 Resistência dos materiais ao fogo</a:t>
            </a:r>
          </a:p>
          <a:p>
            <a:pPr marL="0" lvl="0" indent="0" rtl="0">
              <a:lnSpc>
                <a:spcPct val="100000"/>
              </a:lnSpc>
              <a:buNone/>
            </a:pPr>
            <a:r>
              <a:rPr lang="pt-pt" sz="2000" b="1" dirty="0">
                <a:solidFill>
                  <a:prstClr val="black"/>
                </a:solidFill>
              </a:rPr>
              <a:t>4.11 Ligações e elementos de união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4514" y="0"/>
            <a:ext cx="576072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ap="flat" cmpd="tri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28" y="609601"/>
            <a:ext cx="677108" cy="606137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rtl="0"/>
            <a:r>
              <a:rPr lang="pt-pt" sz="3200" dirty="0"/>
              <a:t>Verificação de Documentos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63388" y="1111928"/>
            <a:ext cx="2701634" cy="4988834"/>
            <a:chOff x="663388" y="1111928"/>
            <a:chExt cx="2701634" cy="4988834"/>
          </a:xfrm>
        </p:grpSpPr>
        <p:sp>
          <p:nvSpPr>
            <p:cNvPr id="10" name="Rounded Rectangle 9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geral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Informações técnicas gerais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92CDDC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Segurança dos Materiais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Mecânica e Eléctrica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Experiência do dispositivo do utilizador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Concepção da manutenção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Sustentabilidade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na concepção do processo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2901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31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3902607"/>
          </a:xfrm>
        </p:spPr>
        <p:txBody>
          <a:bodyPr rtlCol="0">
            <a:spAutoFit/>
          </a:bodyPr>
          <a:lstStyle/>
          <a:p>
            <a:pPr marL="0" indent="0" rtl="0">
              <a:buNone/>
            </a:pPr>
            <a:r>
              <a:rPr lang="pt-pt" b="1" dirty="0"/>
              <a:t>5.4 Requisitos Mecânicos</a:t>
            </a:r>
          </a:p>
          <a:p>
            <a:pPr marL="396875" indent="0" rtl="0">
              <a:buNone/>
            </a:pPr>
            <a:r>
              <a:rPr lang="pt-pt" sz="2000" dirty="0"/>
              <a:t>5.4.1 Equipamento pressurizado ou de vácuo</a:t>
            </a:r>
          </a:p>
          <a:p>
            <a:pPr marL="396875" indent="0" rtl="0">
              <a:buNone/>
            </a:pPr>
            <a:r>
              <a:rPr lang="pt-pt" sz="2000" dirty="0"/>
              <a:t>5.4.2 Tubagens, mangueiras e reservatórios</a:t>
            </a:r>
          </a:p>
          <a:p>
            <a:pPr marL="396875" lvl="0" indent="0" rtl="0">
              <a:lnSpc>
                <a:spcPct val="100000"/>
              </a:lnSpc>
              <a:buNone/>
            </a:pPr>
            <a:r>
              <a:rPr lang="pt-pt" sz="2000" dirty="0">
                <a:solidFill>
                  <a:prstClr val="black"/>
                </a:solidFill>
              </a:rPr>
              <a:t>5.4.3 Partes móveis e rotativas</a:t>
            </a:r>
          </a:p>
          <a:p>
            <a:pPr marL="396875" lvl="1" indent="0" rtl="0">
              <a:lnSpc>
                <a:spcPct val="100000"/>
              </a:lnSpc>
              <a:buNone/>
            </a:pPr>
            <a:r>
              <a:rPr lang="pt-pt" dirty="0">
                <a:solidFill>
                  <a:prstClr val="black"/>
                </a:solidFill>
              </a:rPr>
              <a:t>5.4.4 Prevenção de refluxos</a:t>
            </a:r>
          </a:p>
          <a:p>
            <a:pPr marL="396875" indent="0" rtl="0">
              <a:lnSpc>
                <a:spcPct val="100000"/>
              </a:lnSpc>
              <a:buNone/>
            </a:pPr>
            <a:r>
              <a:rPr lang="pt-pt" sz="2000" dirty="0"/>
              <a:t>5.5.1 Temperaturas elevadas das peças e superfícies </a:t>
            </a:r>
            <a:endParaRPr lang="en-GB" sz="2000" dirty="0"/>
          </a:p>
          <a:p>
            <a:pPr marL="396875" lvl="1" indent="0" rtl="0">
              <a:lnSpc>
                <a:spcPct val="100000"/>
              </a:lnSpc>
              <a:buNone/>
            </a:pPr>
            <a:r>
              <a:rPr lang="pt-pt" dirty="0"/>
              <a:t>5.5.2 Baixas temperaturas das peças e superfícies</a:t>
            </a:r>
          </a:p>
          <a:p>
            <a:pPr marL="396875" lvl="1" indent="0" rtl="0">
              <a:lnSpc>
                <a:spcPct val="100000"/>
              </a:lnSpc>
              <a:buNone/>
            </a:pPr>
            <a:r>
              <a:rPr lang="pt-pt" dirty="0"/>
              <a:t>5.5.3 Outras emissões de radiação</a:t>
            </a:r>
          </a:p>
          <a:p>
            <a:pPr marL="396875" lvl="1" indent="0" rtl="0">
              <a:lnSpc>
                <a:spcPct val="100000"/>
              </a:lnSpc>
              <a:buNone/>
            </a:pPr>
            <a:r>
              <a:rPr lang="pt-pt" dirty="0">
                <a:solidFill>
                  <a:prstClr val="black"/>
                </a:solidFill>
              </a:rPr>
              <a:t>5.6.1 Segurança e fiabilidade dos equipamentos </a:t>
            </a:r>
            <a:r>
              <a:rPr lang="pt-pt" dirty="0" err="1">
                <a:solidFill>
                  <a:prstClr val="black"/>
                </a:solidFill>
              </a:rPr>
              <a:t>eléctricos</a:t>
            </a:r>
            <a:r>
              <a:rPr lang="pt-pt" dirty="0">
                <a:solidFill>
                  <a:prstClr val="black"/>
                </a:solidFill>
              </a:rPr>
              <a:t> e </a:t>
            </a:r>
            <a:r>
              <a:rPr lang="pt-pt" dirty="0" err="1">
                <a:solidFill>
                  <a:prstClr val="black"/>
                </a:solidFill>
              </a:rPr>
              <a:t>electrónicos</a:t>
            </a:r>
            <a:endParaRPr lang="en-GB" sz="20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4514" y="0"/>
            <a:ext cx="576072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ap="flat" cmpd="tri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28" y="901701"/>
            <a:ext cx="677108" cy="547717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rtl="0"/>
            <a:r>
              <a:rPr lang="pt-pt" sz="3200" dirty="0"/>
              <a:t>Verificação de Documentos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63388" y="1111928"/>
            <a:ext cx="2701634" cy="4988834"/>
            <a:chOff x="663388" y="1111928"/>
            <a:chExt cx="2701634" cy="4988834"/>
          </a:xfrm>
        </p:grpSpPr>
        <p:sp>
          <p:nvSpPr>
            <p:cNvPr id="10" name="Rounded Rectangle 9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geral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Informações técnicas gerais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dos Materiais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92CDDC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Segurança Mecânica e Eléctrica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Experiência do dispositivo do utilizador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Concepção da manutenção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Sustentabilidade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na concepção do processo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1666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32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pt-pt" sz="2600" b="1" dirty="0"/>
              <a:t>4.6 </a:t>
            </a:r>
            <a:r>
              <a:rPr lang="pt-pt" sz="2600" b="1" dirty="0" err="1"/>
              <a:t>Concepção</a:t>
            </a:r>
            <a:r>
              <a:rPr lang="pt-pt" sz="2600" b="1" dirty="0"/>
              <a:t> do sistema de aspiração e </a:t>
            </a:r>
            <a:r>
              <a:rPr lang="pt-pt" sz="2600" b="1" dirty="0" err="1"/>
              <a:t>concepção</a:t>
            </a:r>
            <a:r>
              <a:rPr lang="pt-pt" sz="2600" b="1" dirty="0"/>
              <a:t> ergonómica</a:t>
            </a:r>
          </a:p>
          <a:p>
            <a:pPr marL="396875" indent="0" rtl="0">
              <a:lnSpc>
                <a:spcPct val="100000"/>
              </a:lnSpc>
              <a:buNone/>
            </a:pPr>
            <a:r>
              <a:rPr lang="pt-pt" sz="2200" dirty="0"/>
              <a:t>4.13.1 Informação e advertências</a:t>
            </a:r>
          </a:p>
          <a:p>
            <a:pPr marL="396875" lvl="1" indent="0" rtl="0">
              <a:buNone/>
            </a:pPr>
            <a:r>
              <a:rPr lang="pt-pt" dirty="0"/>
              <a:t>4.13.2 Marcação e rotulagem</a:t>
            </a:r>
          </a:p>
          <a:p>
            <a:pPr marL="0" lvl="1" indent="0" rtl="0">
              <a:buNone/>
            </a:pPr>
            <a:r>
              <a:rPr lang="pt-pt" sz="2400" b="1" dirty="0">
                <a:solidFill>
                  <a:prstClr val="black"/>
                </a:solidFill>
              </a:rPr>
              <a:t>5.8 Passagens a partir do dispositivo não exposto</a:t>
            </a:r>
          </a:p>
          <a:p>
            <a:pPr marL="0" lvl="1" indent="0" rtl="0">
              <a:buNone/>
            </a:pPr>
            <a:r>
              <a:rPr lang="pt-pt" sz="2400" b="1" dirty="0"/>
              <a:t>6.2 Utilização e funcionamento do dispositivo exposto</a:t>
            </a:r>
          </a:p>
          <a:p>
            <a:pPr marL="396875" lvl="1" indent="0" rtl="0">
              <a:buNone/>
            </a:pPr>
            <a:r>
              <a:rPr lang="pt-pt" dirty="0"/>
              <a:t>6.2.1 Requisitos gerais de usabilidade</a:t>
            </a:r>
          </a:p>
          <a:p>
            <a:pPr marL="396875" lvl="1" indent="0" rtl="0">
              <a:buNone/>
            </a:pPr>
            <a:r>
              <a:rPr lang="pt-pt" dirty="0">
                <a:solidFill>
                  <a:prstClr val="black"/>
                </a:solidFill>
              </a:rPr>
              <a:t>6.2.2 Requisitos para facilitar a limpeza</a:t>
            </a:r>
          </a:p>
          <a:p>
            <a:pPr marL="396875" lvl="1" indent="0" rtl="0">
              <a:lnSpc>
                <a:spcPct val="100000"/>
              </a:lnSpc>
              <a:buNone/>
            </a:pPr>
            <a:r>
              <a:rPr lang="pt-pt" dirty="0">
                <a:solidFill>
                  <a:prstClr val="black"/>
                </a:solidFill>
              </a:rPr>
              <a:t>6.2.3 Requisitos para facilitar a operação</a:t>
            </a:r>
          </a:p>
          <a:p>
            <a:pPr marL="396875" lvl="1" indent="0" rtl="0">
              <a:lnSpc>
                <a:spcPct val="100000"/>
              </a:lnSpc>
              <a:buNone/>
            </a:pPr>
            <a:r>
              <a:rPr lang="pt-pt" dirty="0"/>
              <a:t>6.2.4 Requisitos culturais</a:t>
            </a:r>
            <a:endParaRPr lang="pt-pt" sz="17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4514" y="0"/>
            <a:ext cx="576072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ap="flat" cmpd="tri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28" y="757239"/>
            <a:ext cx="677108" cy="576610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rtl="0"/>
            <a:r>
              <a:rPr lang="pt-pt" sz="3200" dirty="0"/>
              <a:t>Verificação de Documentos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63388" y="1111928"/>
            <a:ext cx="2701634" cy="4988834"/>
            <a:chOff x="663388" y="1111928"/>
            <a:chExt cx="2701634" cy="4988834"/>
          </a:xfrm>
        </p:grpSpPr>
        <p:sp>
          <p:nvSpPr>
            <p:cNvPr id="10" name="Rounded Rectangle 9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geral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Informações técnicas gerais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dos Materiais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Mecânica e Eléctrica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92CDDC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Experiência do dispositivo do utilizador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Concepção da manutenção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Sustentabilidade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na concepção do processo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10244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33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3745641"/>
          </a:xfrm>
        </p:spPr>
        <p:txBody>
          <a:bodyPr rtlCol="0">
            <a:spAutoFit/>
          </a:bodyPr>
          <a:lstStyle/>
          <a:p>
            <a:pPr marL="0" lvl="1" indent="0" rtl="0">
              <a:lnSpc>
                <a:spcPct val="110000"/>
              </a:lnSpc>
              <a:buNone/>
            </a:pPr>
            <a:r>
              <a:rPr lang="pt-pt" sz="2400" b="1" dirty="0"/>
              <a:t>4.14 Manutenção</a:t>
            </a:r>
          </a:p>
          <a:p>
            <a:pPr marL="396875" lvl="1" indent="0" rtl="0">
              <a:lnSpc>
                <a:spcPct val="110000"/>
              </a:lnSpc>
              <a:buNone/>
            </a:pPr>
            <a:r>
              <a:rPr lang="pt-pt" dirty="0"/>
              <a:t>4.14.1 </a:t>
            </a:r>
            <a:r>
              <a:rPr lang="pt-pt" dirty="0" err="1"/>
              <a:t>Actividades</a:t>
            </a:r>
            <a:r>
              <a:rPr lang="pt-pt" dirty="0"/>
              <a:t> razoáveis de configuração, afinação e manutenção</a:t>
            </a:r>
          </a:p>
          <a:p>
            <a:pPr marL="396875" lvl="1" indent="0" rtl="0">
              <a:lnSpc>
                <a:spcPct val="110000"/>
              </a:lnSpc>
              <a:buNone/>
            </a:pPr>
            <a:r>
              <a:rPr lang="pt-pt" dirty="0">
                <a:solidFill>
                  <a:prstClr val="black"/>
                </a:solidFill>
              </a:rPr>
              <a:t>4.14.2 Localização e acesso dos pontos de configuração, afinação e manutenção</a:t>
            </a:r>
          </a:p>
          <a:p>
            <a:pPr marL="396875" lvl="1" indent="0" rtl="0">
              <a:buNone/>
            </a:pPr>
            <a:r>
              <a:rPr lang="pt-pt" dirty="0"/>
              <a:t>4.14.3 Descarga e limpeza</a:t>
            </a:r>
          </a:p>
          <a:p>
            <a:pPr marL="396875" lvl="1" indent="0" rtl="0">
              <a:lnSpc>
                <a:spcPct val="100000"/>
              </a:lnSpc>
              <a:buNone/>
            </a:pPr>
            <a:r>
              <a:rPr lang="pt-pt" dirty="0">
                <a:solidFill>
                  <a:prstClr val="black"/>
                </a:solidFill>
              </a:rPr>
              <a:t>4.14.4 Ferramentas e dispositivos</a:t>
            </a:r>
          </a:p>
          <a:p>
            <a:pPr marL="396875" lvl="1" indent="0" rtl="0">
              <a:lnSpc>
                <a:spcPct val="100000"/>
              </a:lnSpc>
              <a:buNone/>
            </a:pPr>
            <a:r>
              <a:rPr lang="pt-pt" dirty="0">
                <a:solidFill>
                  <a:prstClr val="black"/>
                </a:solidFill>
              </a:rPr>
              <a:t>4.14.5 Manual do utilizador</a:t>
            </a:r>
          </a:p>
          <a:p>
            <a:pPr marL="396875" lvl="1" indent="0" rtl="0">
              <a:lnSpc>
                <a:spcPct val="100000"/>
              </a:lnSpc>
              <a:buNone/>
            </a:pPr>
            <a:r>
              <a:rPr lang="pt-pt" dirty="0"/>
              <a:t>4.14.6 Manuseamento e transporte do sistema de saneamento</a:t>
            </a:r>
            <a:endParaRPr lang="en-ZA" sz="18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4514" y="0"/>
            <a:ext cx="576072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ap="flat" cmpd="tri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28" y="757239"/>
            <a:ext cx="677108" cy="576610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rtl="0"/>
            <a:r>
              <a:rPr lang="pt-pt" sz="3200" dirty="0"/>
              <a:t>Verificação de Documentos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63388" y="1111928"/>
            <a:ext cx="2701634" cy="4988834"/>
            <a:chOff x="663388" y="1111928"/>
            <a:chExt cx="2701634" cy="4988834"/>
          </a:xfrm>
        </p:grpSpPr>
        <p:sp>
          <p:nvSpPr>
            <p:cNvPr id="10" name="Rounded Rectangle 9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geral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Informações técnicas gerais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dos Materiais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Mecânica e Eléctrica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Experiência do dispositivo do utilizador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92CDDC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Concepção da manutenção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Sustentabilidade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na concepção do processo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15285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34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6"/>
            <a:ext cx="6964980" cy="5209654"/>
          </a:xfrm>
        </p:spPr>
        <p:txBody>
          <a:bodyPr rtlCol="0">
            <a:normAutofit lnSpcReduction="10000"/>
          </a:bodyPr>
          <a:lstStyle/>
          <a:p>
            <a:pPr marL="0" lvl="0" indent="0" rtl="0">
              <a:buNone/>
            </a:pPr>
            <a:r>
              <a:rPr lang="pt-pt" b="1" dirty="0">
                <a:solidFill>
                  <a:prstClr val="black"/>
                </a:solidFill>
              </a:rPr>
              <a:t>8.2 Recuperação de nutrientes</a:t>
            </a:r>
          </a:p>
          <a:p>
            <a:pPr marL="0" indent="0" rtl="0">
              <a:buNone/>
            </a:pPr>
            <a:r>
              <a:rPr lang="pt-pt" b="1" dirty="0"/>
              <a:t>8.3 Consumo de água e reutilização dos efluentes</a:t>
            </a:r>
          </a:p>
          <a:p>
            <a:pPr marL="396875" indent="0" rtl="0">
              <a:buNone/>
            </a:pPr>
            <a:r>
              <a:rPr lang="pt-pt" sz="2000" dirty="0"/>
              <a:t>8.3.1 Cálculos</a:t>
            </a:r>
          </a:p>
          <a:p>
            <a:pPr marL="396875" lvl="0" indent="0" rtl="0">
              <a:lnSpc>
                <a:spcPct val="100000"/>
              </a:lnSpc>
              <a:buNone/>
            </a:pPr>
            <a:r>
              <a:rPr lang="pt-pt" sz="2000" dirty="0">
                <a:solidFill>
                  <a:prstClr val="black"/>
                </a:solidFill>
              </a:rPr>
              <a:t>8.3.2 Consumo de água</a:t>
            </a:r>
            <a:endParaRPr lang="en-ZA" sz="2000" dirty="0">
              <a:solidFill>
                <a:prstClr val="black"/>
              </a:solidFill>
            </a:endParaRPr>
          </a:p>
          <a:p>
            <a:pPr marL="396875" lvl="0" indent="0" rtl="0">
              <a:buNone/>
            </a:pPr>
            <a:r>
              <a:rPr lang="pt-pt" sz="2000" dirty="0">
                <a:solidFill>
                  <a:prstClr val="black"/>
                </a:solidFill>
              </a:rPr>
              <a:t>8.3.3 Reutilização dos efluentes</a:t>
            </a:r>
          </a:p>
          <a:p>
            <a:pPr marL="0" lvl="0" indent="0">
              <a:buNone/>
            </a:pPr>
            <a:r>
              <a:rPr lang="pt-pt" b="1" dirty="0">
                <a:solidFill>
                  <a:prstClr val="black"/>
                </a:solidFill>
              </a:rPr>
              <a:t>8.4 Consumo de energia e recuperação de energia</a:t>
            </a:r>
          </a:p>
          <a:p>
            <a:pPr marL="396875" lvl="0" indent="0" rtl="0">
              <a:buNone/>
            </a:pPr>
            <a:r>
              <a:rPr lang="pt-pt" sz="2000" dirty="0">
                <a:solidFill>
                  <a:prstClr val="black"/>
                </a:solidFill>
              </a:rPr>
              <a:t>8.4.1 Cálculos</a:t>
            </a:r>
          </a:p>
          <a:p>
            <a:pPr marL="396875" indent="0" rtl="0">
              <a:buNone/>
            </a:pPr>
            <a:r>
              <a:rPr lang="pt-pt" sz="2000" dirty="0"/>
              <a:t>8.4.2 Consumo de energia</a:t>
            </a:r>
            <a:endParaRPr lang="en-ZA" sz="2000" dirty="0"/>
          </a:p>
          <a:p>
            <a:pPr marL="396875" indent="0" rtl="0">
              <a:buNone/>
            </a:pPr>
            <a:r>
              <a:rPr lang="pt-pt" sz="2000" dirty="0"/>
              <a:t>8.4.3 Recuperação de energia </a:t>
            </a:r>
            <a:r>
              <a:rPr lang="pt-pt" sz="2000" dirty="0" err="1"/>
              <a:t>directa</a:t>
            </a:r>
            <a:r>
              <a:rPr lang="pt-pt" sz="2000" dirty="0"/>
              <a:t> e </a:t>
            </a:r>
            <a:r>
              <a:rPr lang="pt-pt" sz="2000" dirty="0" err="1"/>
              <a:t>indirecta</a:t>
            </a:r>
            <a:endParaRPr lang="pt-pt" sz="2000" dirty="0"/>
          </a:p>
          <a:p>
            <a:pPr marL="0" lvl="0" indent="0">
              <a:buNone/>
            </a:pPr>
            <a:r>
              <a:rPr lang="pt-pt" b="1" dirty="0">
                <a:solidFill>
                  <a:prstClr val="black"/>
                </a:solidFill>
              </a:rPr>
              <a:t>8.5 Avaliação do Ciclo de Vida</a:t>
            </a:r>
          </a:p>
          <a:p>
            <a:pPr marL="0" lvl="0" indent="0">
              <a:buNone/>
            </a:pPr>
            <a:r>
              <a:rPr lang="pt-pt" b="1" dirty="0">
                <a:solidFill>
                  <a:prstClr val="black"/>
                </a:solidFill>
              </a:rPr>
              <a:t>8.6 Requisitos operacionais recorrentes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4514" y="0"/>
            <a:ext cx="576072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ap="flat" cmpd="tri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028" y="977901"/>
            <a:ext cx="677108" cy="532477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rtl="0"/>
            <a:r>
              <a:rPr lang="pt-pt" sz="3200" dirty="0"/>
              <a:t>Verificação de Documentos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63388" y="1111928"/>
            <a:ext cx="2701634" cy="4988834"/>
            <a:chOff x="663388" y="1111928"/>
            <a:chExt cx="2701634" cy="4988834"/>
          </a:xfrm>
        </p:grpSpPr>
        <p:sp>
          <p:nvSpPr>
            <p:cNvPr id="9" name="Rounded Rectangle 8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geral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Informações técnicas gerais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dos Materiais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Mecânica e Eléctrica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Experiência do dispositivo do utilizador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Concepção da manutenção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92CDDC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Sustentabilidade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DBEEF3"/>
            </a:solidFill>
            <a:ln>
              <a:solidFill>
                <a:srgbClr val="92C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Segurança na concepção do processo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83142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35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3025"/>
            <a:ext cx="9572345" cy="4573560"/>
          </a:xfrm>
        </p:spPr>
        <p:txBody>
          <a:bodyPr rtlCol="0">
            <a:spAutoFit/>
          </a:bodyPr>
          <a:lstStyle/>
          <a:p>
            <a:pPr marL="0" indent="0" rtl="0">
              <a:buNone/>
            </a:pPr>
            <a:r>
              <a:rPr lang="pt-pt" b="1" dirty="0"/>
              <a:t>As três classes de NSSS que podem ser instaladas no laboratório devem ser submetidas a ensaios laboratoriais controlados</a:t>
            </a:r>
          </a:p>
          <a:p>
            <a:pPr marL="0" indent="0" rtl="0">
              <a:buNone/>
            </a:pPr>
            <a:r>
              <a:rPr lang="pt-pt" b="1" dirty="0"/>
              <a:t>A montagem, instalação, funcionamento e manutenção do sistema NSSS deve ser </a:t>
            </a:r>
            <a:r>
              <a:rPr lang="pt-pt" b="1" dirty="0" err="1"/>
              <a:t>efectuada</a:t>
            </a:r>
            <a:r>
              <a:rPr lang="pt-pt" b="1" dirty="0"/>
              <a:t> de acordo com as instruções do fabricante</a:t>
            </a:r>
          </a:p>
          <a:p>
            <a:pPr marL="0" indent="0" rtl="0">
              <a:buNone/>
            </a:pPr>
            <a:r>
              <a:rPr lang="pt-pt" b="1" dirty="0"/>
              <a:t>O NSSS deverá ser alojado numa superestrutura</a:t>
            </a:r>
          </a:p>
          <a:p>
            <a:pPr marL="808038" indent="-350838" rtl="0">
              <a:buFont typeface="Arial" panose="020B0604020202020204" pitchFamily="34" charset="0"/>
              <a:buChar char="‒"/>
            </a:pPr>
            <a:r>
              <a:rPr lang="pt-pt" sz="2000" dirty="0"/>
              <a:t>de acordo com as instruções do fabricante</a:t>
            </a:r>
          </a:p>
          <a:p>
            <a:pPr marL="808038" indent="-350838" rtl="0">
              <a:buFont typeface="Arial" panose="020B0604020202020204" pitchFamily="34" charset="0"/>
              <a:buChar char="‒"/>
            </a:pPr>
            <a:r>
              <a:rPr lang="pt-pt" sz="2000" dirty="0"/>
              <a:t>Cumprindo os requisitos do ponto A.3.6.6 da norma ISO (Folha de Apoio)</a:t>
            </a:r>
          </a:p>
          <a:p>
            <a:pPr marL="808038" indent="-350838" rtl="0">
              <a:buFont typeface="Arial" panose="020B0604020202020204" pitchFamily="34" charset="0"/>
              <a:buChar char="‒"/>
            </a:pPr>
            <a:r>
              <a:rPr lang="pt-pt" sz="2000" dirty="0"/>
              <a:t>Especificações da superestrutura a incluir no relatório de ensaio</a:t>
            </a:r>
          </a:p>
          <a:p>
            <a:pPr marL="808038" indent="-350838" rtl="0">
              <a:buFont typeface="Arial" panose="020B0604020202020204" pitchFamily="34" charset="0"/>
              <a:buChar char="‒"/>
            </a:pPr>
            <a:r>
              <a:rPr lang="pt-pt" sz="2000" dirty="0"/>
              <a:t>Ensaios de ruído a realizar sem a superestrutura se o NSSS vier sem a superestrutura e a indicar no relatório de ensaio</a:t>
            </a:r>
            <a:endParaRPr lang="en-GB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677108" cy="6858000"/>
            <a:chOff x="0" y="0"/>
            <a:chExt cx="717905" cy="6858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609600" cy="6858000"/>
            </a:xfrm>
            <a:prstGeom prst="rect">
              <a:avLst/>
            </a:prstGeom>
            <a:solidFill>
              <a:srgbClr val="FFC000"/>
            </a:solidFill>
            <a:ln w="76200" cap="flat" cmpd="tri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88901"/>
              <a:ext cx="717905" cy="64770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 dirty="0"/>
                <a:t>Ensaios Laboratoriais Controlados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70894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36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4573560"/>
          </a:xfrm>
        </p:spPr>
        <p:txBody>
          <a:bodyPr rtlCol="0">
            <a:spAutoFit/>
          </a:bodyPr>
          <a:lstStyle/>
          <a:p>
            <a:pPr marL="0" indent="0" rtl="0">
              <a:buNone/>
            </a:pPr>
            <a:r>
              <a:rPr lang="pt-pt" b="1" dirty="0"/>
              <a:t>Duração do período de ensaio - não inferior a 32 dias </a:t>
            </a:r>
          </a:p>
          <a:p>
            <a:pPr marL="0" indent="0" rtl="0">
              <a:buNone/>
            </a:pPr>
            <a:r>
              <a:rPr lang="pt-pt" b="1" dirty="0"/>
              <a:t>Pode ser alargado para integrar processos de dispositivos não expostos que exijam mais tempo </a:t>
            </a:r>
          </a:p>
          <a:p>
            <a:pPr marL="0" indent="0" rtl="0">
              <a:buNone/>
            </a:pPr>
            <a:r>
              <a:rPr lang="pt-pt" b="1" dirty="0"/>
              <a:t>O calendário dos testes deve ser determinado antes do seu início</a:t>
            </a:r>
          </a:p>
          <a:p>
            <a:pPr marL="350838" indent="0" rtl="0">
              <a:buNone/>
            </a:pPr>
            <a:r>
              <a:rPr lang="pt-pt" sz="2800" b="1" dirty="0">
                <a:solidFill>
                  <a:srgbClr val="FF0000"/>
                </a:solidFill>
              </a:rPr>
              <a:t>7.2.8 Padrão de carga</a:t>
            </a:r>
          </a:p>
          <a:p>
            <a:pPr marL="1203325" indent="-288925" rtl="0">
              <a:buNone/>
            </a:pPr>
            <a:r>
              <a:rPr lang="pt-pt" b="1" dirty="0">
                <a:solidFill>
                  <a:srgbClr val="FF0000"/>
                </a:solidFill>
              </a:rPr>
              <a:t>7.2.8.1 Padrão normal de carga</a:t>
            </a:r>
          </a:p>
          <a:p>
            <a:pPr marL="1203325" indent="-288925" rtl="0">
              <a:buNone/>
            </a:pPr>
            <a:r>
              <a:rPr lang="pt-pt" b="1" dirty="0">
                <a:solidFill>
                  <a:srgbClr val="FF0000"/>
                </a:solidFill>
              </a:rPr>
              <a:t>7.2.8.2 Padrão de carga de tensão</a:t>
            </a:r>
          </a:p>
          <a:p>
            <a:pPr marL="1203325" indent="-288925" rtl="0">
              <a:buNone/>
            </a:pPr>
            <a:r>
              <a:rPr lang="pt-pt" b="1" dirty="0">
                <a:solidFill>
                  <a:srgbClr val="FF0000"/>
                </a:solidFill>
              </a:rPr>
              <a:t>A.3.8.10 Dia do teste de diarreia</a:t>
            </a:r>
            <a:endParaRPr lang="en-GB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677108" cy="6858000"/>
            <a:chOff x="0" y="0"/>
            <a:chExt cx="717905" cy="6858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0"/>
              <a:ext cx="609600" cy="6858000"/>
            </a:xfrm>
            <a:prstGeom prst="rect">
              <a:avLst/>
            </a:prstGeom>
            <a:solidFill>
              <a:srgbClr val="FFC000"/>
            </a:solidFill>
            <a:ln w="76200" cap="flat" cmpd="tri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1"/>
              <a:ext cx="717905" cy="66548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 dirty="0"/>
                <a:t>Ensaios Laboratoriais Controlados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09600" y="1112074"/>
            <a:ext cx="2701634" cy="4988834"/>
            <a:chOff x="663388" y="1111928"/>
            <a:chExt cx="2701634" cy="4988834"/>
          </a:xfrm>
        </p:grpSpPr>
        <p:sp>
          <p:nvSpPr>
            <p:cNvPr id="30" name="Rounded Rectangle 29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mecânicos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Padrões de carga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das emissões atmosféricas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do ruído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de odor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eléctricos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95030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37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3133165"/>
          </a:xfrm>
        </p:spPr>
        <p:txBody>
          <a:bodyPr rtlCol="0">
            <a:spAutoFit/>
          </a:bodyPr>
          <a:lstStyle/>
          <a:p>
            <a:pPr marL="0" indent="0" rtl="0">
              <a:buNone/>
            </a:pPr>
            <a:r>
              <a:rPr lang="pt-pt" sz="2200" b="1" dirty="0"/>
              <a:t>6.3 Visibilidade </a:t>
            </a:r>
            <a:r>
              <a:rPr lang="pt-pt" b="1" dirty="0"/>
              <a:t>das</a:t>
            </a:r>
            <a:r>
              <a:rPr lang="pt-pt" sz="2200" b="1" dirty="0"/>
              <a:t> fezes</a:t>
            </a:r>
          </a:p>
          <a:p>
            <a:pPr rtl="0">
              <a:buFont typeface="Arial" panose="020B0604020202020204" pitchFamily="34" charset="0"/>
              <a:buChar char="‒"/>
            </a:pPr>
            <a:r>
              <a:rPr lang="pt-pt" sz="2000" dirty="0"/>
              <a:t>O dispositivo exposto deve garantir uma barreira visual </a:t>
            </a:r>
          </a:p>
          <a:p>
            <a:pPr marL="0" indent="0" rtl="0">
              <a:buNone/>
            </a:pPr>
            <a:r>
              <a:rPr lang="pt-pt" b="1" dirty="0"/>
              <a:t>6.4 Desempenho da evacuação</a:t>
            </a:r>
          </a:p>
          <a:p>
            <a:pPr marL="0" indent="0" rtl="0">
              <a:buNone/>
            </a:pPr>
            <a:r>
              <a:rPr lang="pt-pt" b="1" dirty="0"/>
              <a:t>6.5 Integridade contra impactos externos</a:t>
            </a:r>
          </a:p>
          <a:p>
            <a:pPr marL="0" lvl="0" indent="0" rtl="0">
              <a:buNone/>
            </a:pPr>
            <a:r>
              <a:rPr lang="pt-pt" b="1" dirty="0">
                <a:solidFill>
                  <a:prstClr val="black"/>
                </a:solidFill>
              </a:rPr>
              <a:t>6.6 Escorregamento, tropeçamento ou queda</a:t>
            </a:r>
          </a:p>
          <a:p>
            <a:pPr marL="0" lvl="0" indent="0" rtl="0">
              <a:buNone/>
            </a:pPr>
            <a:r>
              <a:rPr lang="pt-pt" dirty="0">
                <a:solidFill>
                  <a:prstClr val="black"/>
                </a:solidFill>
              </a:rPr>
              <a:t>A.3.1 Aperto</a:t>
            </a:r>
          </a:p>
          <a:p>
            <a:pPr marL="0" lvl="0" indent="0" rtl="0">
              <a:buNone/>
            </a:pPr>
            <a:r>
              <a:rPr lang="pt-pt" dirty="0">
                <a:solidFill>
                  <a:prstClr val="black"/>
                </a:solidFill>
              </a:rPr>
              <a:t>A.3.3 Mecanismo de evacuação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677108" cy="6858000"/>
            <a:chOff x="0" y="0"/>
            <a:chExt cx="717905" cy="6858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0"/>
              <a:ext cx="609600" cy="6858000"/>
            </a:xfrm>
            <a:prstGeom prst="rect">
              <a:avLst/>
            </a:prstGeom>
            <a:solidFill>
              <a:srgbClr val="FFC000"/>
            </a:solidFill>
            <a:ln w="76200" cap="flat" cmpd="tri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1"/>
              <a:ext cx="717905" cy="66548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 dirty="0"/>
                <a:t>Ensaios Laboratoriais Controlados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9600" y="1112074"/>
            <a:ext cx="2701634" cy="4988834"/>
            <a:chOff x="663388" y="1111928"/>
            <a:chExt cx="2701634" cy="4988834"/>
          </a:xfrm>
        </p:grpSpPr>
        <p:sp>
          <p:nvSpPr>
            <p:cNvPr id="12" name="Rounded Rectangle 11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Requisitos mecânicos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Padrões de carga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das emissões atmosféricas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do ruído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de odor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eléctricos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4282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38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112074"/>
            <a:ext cx="7233646" cy="5064889"/>
          </a:xfrm>
        </p:spPr>
        <p:txBody>
          <a:bodyPr rtlCol="0"/>
          <a:lstStyle/>
          <a:p>
            <a:pPr marL="0" indent="0" rtl="0">
              <a:buNone/>
            </a:pPr>
            <a:r>
              <a:rPr lang="pt-pt" sz="2000" dirty="0"/>
              <a:t>Os efluentes do NSSS devem estar dentro do intervalo abaixo indicado, tal como a ISO 30500 para os parâmetros-chave</a:t>
            </a:r>
          </a:p>
          <a:p>
            <a:pPr marL="0" indent="0" rtl="0">
              <a:buNone/>
            </a:pPr>
            <a:endParaRPr lang="en-GB" sz="20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276153"/>
              </p:ext>
            </p:extLst>
          </p:nvPr>
        </p:nvGraphicFramePr>
        <p:xfrm>
          <a:off x="3445567" y="1741714"/>
          <a:ext cx="7099312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7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8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10924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ysClr val="windowText" lastClr="000000"/>
                          </a:solidFill>
                        </a:rPr>
                        <a:t>Parâmetros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ysClr val="windowText" lastClr="000000"/>
                          </a:solidFill>
                        </a:rPr>
                        <a:t>Teste MethSDG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1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Utilização de categoria A: Valor-limite para utilizações urbanas não-restritas</a:t>
                      </a:r>
                      <a:r>
                        <a:rPr lang="pt-pt" sz="1400" b="0" i="0" u="none" strike="noStrik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b="1" i="0" u="none" strike="noStrik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Categoria B - Utilização: Valor-limite para a descarga na água de superfície ou para outras utilizações urbanas restritas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1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Percentagem mínima de redução da carga </a:t>
                      </a:r>
                      <a:r>
                        <a:rPr lang="pt-pt" sz="1400" b="0" i="0" u="none" strike="noStrik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rtl="0"/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Azoto 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APHA 4500-N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>
                          <a:solidFill>
                            <a:sysClr val="windowText" lastClr="000000"/>
                          </a:solidFill>
                        </a:rPr>
                        <a:t>70 %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5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Fósforo 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APHA 4500-P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ISO 6878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>
                          <a:solidFill>
                            <a:sysClr val="windowText" lastClr="000000"/>
                          </a:solidFill>
                        </a:rPr>
                        <a:t>80 %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</a:t>
                      </a:r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APHA 4500-H+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>
                          <a:solidFill>
                            <a:sysClr val="windowText" lastClr="000000"/>
                          </a:solidFill>
                        </a:rPr>
                        <a:t>6-9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>
                          <a:solidFill>
                            <a:sysClr val="windowText" lastClr="000000"/>
                          </a:solidFill>
                        </a:rPr>
                        <a:t>6-9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COD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APHA 5220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 50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 150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5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TSS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APHA 2540D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 872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 10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 30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0" y="0"/>
            <a:ext cx="677108" cy="6858000"/>
            <a:chOff x="0" y="0"/>
            <a:chExt cx="717905" cy="68580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0" y="0"/>
              <a:ext cx="609600" cy="6858000"/>
            </a:xfrm>
            <a:prstGeom prst="rect">
              <a:avLst/>
            </a:prstGeom>
            <a:solidFill>
              <a:srgbClr val="FFC000"/>
            </a:solidFill>
            <a:ln w="76200" cap="flat" cmpd="tri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1"/>
              <a:ext cx="717905" cy="66548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 dirty="0"/>
                <a:t>Ensaios Laboratoriais Controlados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9600" y="1112074"/>
            <a:ext cx="2701634" cy="4988834"/>
            <a:chOff x="663388" y="1111928"/>
            <a:chExt cx="2701634" cy="4988834"/>
          </a:xfrm>
        </p:grpSpPr>
        <p:sp>
          <p:nvSpPr>
            <p:cNvPr id="14" name="Rounded Rectangle 13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mecânicos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Padrões de carga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das emissões atmosféricas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do ruído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de odor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eléctricos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90085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39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t-pt"/>
              <a:t>Os efluentes e os sólidos do NSSS devem estar dentro dos seguintes limites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067855"/>
              </p:ext>
            </p:extLst>
          </p:nvPr>
        </p:nvGraphicFramePr>
        <p:xfrm>
          <a:off x="3343484" y="1009594"/>
          <a:ext cx="7296555" cy="509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7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7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3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3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0563"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ysClr val="windowText" lastClr="000000"/>
                          </a:solidFill>
                        </a:rPr>
                        <a:t>Parâmetros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chemeClr val="tx1"/>
                          </a:solidFill>
                        </a:rPr>
                        <a:t>Substitutos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ysClr val="windowText" lastClr="000000"/>
                          </a:solidFill>
                        </a:rPr>
                        <a:t>Teste </a:t>
                      </a:r>
                      <a:r>
                        <a:rPr lang="pt-pt" sz="1400" dirty="0" err="1">
                          <a:solidFill>
                            <a:sysClr val="windowText" lastClr="000000"/>
                          </a:solidFill>
                        </a:rPr>
                        <a:t>MethSDG</a:t>
                      </a:r>
                      <a:endParaRPr lang="pt-pt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Conc. máx. sólidos [número/g, (sólidos secos)]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ysClr val="windowText" lastClr="000000"/>
                          </a:solidFill>
                        </a:rPr>
                        <a:t>Concentração máxima em líquidos (número/l)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855">
                <a:tc>
                  <a:txBody>
                    <a:bodyPr/>
                    <a:lstStyle/>
                    <a:p>
                      <a:pPr rtl="0"/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Agentes patogénicos bacterianos entéricos de humanos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i="1" dirty="0"/>
                        <a:t>E. coli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APHA 9221, APHA 9222 e APHA 9223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ysClr val="windowText" lastClr="000000"/>
                          </a:solidFill>
                        </a:rPr>
                        <a:t>100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ysClr val="windowText" lastClr="000000"/>
                          </a:solidFill>
                        </a:rPr>
                        <a:t>100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9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Helmintos entéricos de humanos 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/>
                        <a:t>óvulos viáveis </a:t>
                      </a:r>
                      <a:r>
                        <a:rPr lang="pt-pt" sz="1400" i="1" dirty="0"/>
                        <a:t>de </a:t>
                      </a:r>
                      <a:r>
                        <a:rPr lang="pt-pt" sz="1400" i="1" dirty="0" err="1"/>
                        <a:t>Ascaris</a:t>
                      </a:r>
                      <a:r>
                        <a:rPr lang="pt-pt" sz="1400" i="1" dirty="0"/>
                        <a:t> </a:t>
                      </a:r>
                      <a:r>
                        <a:rPr lang="pt-pt" sz="1400" i="1" dirty="0" err="1"/>
                        <a:t>suum</a:t>
                      </a:r>
                      <a:endParaRPr lang="pt-pt" sz="1400" i="1" dirty="0"/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b="0" i="0" u="none" strike="noStrike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MethSDG</a:t>
                      </a: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 </a:t>
                      </a:r>
                      <a:r>
                        <a:rPr lang="pt-pt" sz="1400" b="0" i="0" u="none" strike="noStrike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microbiological</a:t>
                      </a: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b="0" i="0" u="none" strike="noStrike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b="0" i="0" u="none" strike="noStrike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b="0" i="0" u="none" strike="noStrike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sewage</a:t>
                      </a: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b="0" i="0" u="none" strike="noStrike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sludges</a:t>
                      </a: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SOP </a:t>
                      </a:r>
                      <a:r>
                        <a:rPr lang="pt-pt" sz="1400" b="0" i="0" u="none" strike="noStrike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Helminth</a:t>
                      </a: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b="0" i="0" u="none" strike="noStrike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Test</a:t>
                      </a: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pt-pt" sz="1400" b="0" i="0" u="none" strike="noStrike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Ascaris</a:t>
                      </a: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t-pt" sz="1400" b="0" i="0" u="none" strike="noStrike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Trichuris</a:t>
                      </a: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pt-pt" sz="1400" b="0" i="0" u="none" strike="noStrike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Taenia</a:t>
                      </a: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etc.</a:t>
                      </a:r>
                      <a:endParaRPr lang="en-GB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32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>
                          <a:solidFill>
                            <a:sysClr val="windowText" lastClr="000000"/>
                          </a:solidFill>
                        </a:rPr>
                        <a:t>Vírus entéricos de humanos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/>
                        <a:t>colifago MS2 </a:t>
                      </a:r>
                      <a:r>
                        <a:rPr lang="pt-pt" sz="1400"/>
                        <a:t>ou </a:t>
                      </a:r>
                      <a:r>
                        <a:rPr lang="pt-pt" sz="1400" b="0" i="1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colifago </a:t>
                      </a:r>
                      <a:r>
                        <a:rPr lang="pt-pt" sz="14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somático 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EPA 1602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Para amostras grandes, utilizar EPA 1601 ou ISO 10705-1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>
                          <a:solidFill>
                            <a:sysClr val="windowText" lastClr="000000"/>
                          </a:solidFill>
                        </a:rPr>
                        <a:t>Entérico de humanos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>
                          <a:solidFill>
                            <a:sysClr val="windowText" lastClr="000000"/>
                          </a:solidFill>
                        </a:rPr>
                        <a:t>Protozoários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1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Clostridium perfringens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Sólidos: ISO 7937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Líquido: ISO 14189</a:t>
                      </a:r>
                      <a:endParaRPr lang="en-GB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1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ysClr val="windowText" lastClr="000000"/>
                          </a:solidFill>
                        </a:rPr>
                        <a:t>&lt; 1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0" y="0"/>
            <a:ext cx="677108" cy="6858000"/>
            <a:chOff x="0" y="0"/>
            <a:chExt cx="717905" cy="68580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0" y="0"/>
              <a:ext cx="609600" cy="6858000"/>
            </a:xfrm>
            <a:prstGeom prst="rect">
              <a:avLst/>
            </a:prstGeom>
            <a:solidFill>
              <a:srgbClr val="FFC000"/>
            </a:solidFill>
            <a:ln w="76200" cap="flat" cmpd="tri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1"/>
              <a:ext cx="717905" cy="66548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 dirty="0"/>
                <a:t>Ensaios Laboratoriais Controlados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9600" y="1112074"/>
            <a:ext cx="2701634" cy="4988834"/>
            <a:chOff x="663388" y="1111928"/>
            <a:chExt cx="2701634" cy="4988834"/>
          </a:xfrm>
        </p:grpSpPr>
        <p:sp>
          <p:nvSpPr>
            <p:cNvPr id="14" name="Rounded Rectangle 13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mecânicos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Padrões de carga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 dirty="0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das emissões atmosféricas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do ruído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de odor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eléctricos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0813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5252758" y="535113"/>
            <a:ext cx="5157787" cy="424732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Antecedentes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093025"/>
            <a:ext cx="9572345" cy="1089529"/>
          </a:xfrm>
        </p:spPr>
        <p:txBody>
          <a:bodyPr rtlCol="0">
            <a:spAutoFit/>
          </a:bodyPr>
          <a:lstStyle/>
          <a:p>
            <a:pPr marL="457200" indent="-457200" rtl="0"/>
            <a:r>
              <a:rPr lang="pt-pt" b="1" dirty="0"/>
              <a:t>Em 17 de Maio de 2019, o Ministério do Comércio e Indústria, África do Sul, publicou a </a:t>
            </a:r>
            <a:r>
              <a:rPr lang="pt-pt" b="1" dirty="0" err="1"/>
              <a:t>adopção</a:t>
            </a:r>
            <a:r>
              <a:rPr lang="pt-pt" b="1" dirty="0"/>
              <a:t> da norma ISO 30500:2018 como SANS 30500:2019 no seu Aviso 275 de 2019.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469" t="24779" r="35195" b="33325"/>
          <a:stretch/>
        </p:blipFill>
        <p:spPr>
          <a:xfrm>
            <a:off x="2833682" y="2475325"/>
            <a:ext cx="5857900" cy="2796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37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40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t-pt" sz="2000" dirty="0"/>
              <a:t>Valores-limite de validação dos produtos de saída sólidos e líquidos e valores de redução logarítmica (</a:t>
            </a:r>
            <a:r>
              <a:rPr lang="pt-pt" sz="2000" dirty="0" err="1"/>
              <a:t>VLRs</a:t>
            </a:r>
            <a:r>
              <a:rPr lang="pt-pt" sz="2000" dirty="0"/>
              <a:t>) para a </a:t>
            </a:r>
            <a:r>
              <a:rPr lang="pt-pt" sz="2000" dirty="0" err="1"/>
              <a:t>protecção</a:t>
            </a:r>
            <a:r>
              <a:rPr lang="pt-pt" sz="2000" dirty="0"/>
              <a:t> da saúde humana</a:t>
            </a:r>
            <a:endParaRPr lang="en-GB" sz="20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801374"/>
              </p:ext>
            </p:extLst>
          </p:nvPr>
        </p:nvGraphicFramePr>
        <p:xfrm>
          <a:off x="3545616" y="2034975"/>
          <a:ext cx="687564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9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3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5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056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400" b="1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Parâmetros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400" b="1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Substitutos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400" b="1" kern="12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Concentração máx. em sólidos [número/g (sólidos secos)], OU concentração Máx. em líquidos [número/L]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400" b="1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VRL geral para sólidos OU líquidos</a:t>
                      </a:r>
                      <a:endParaRPr lang="en-GB" sz="14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227">
                <a:tc>
                  <a:txBody>
                    <a:bodyPr/>
                    <a:lstStyle/>
                    <a:p>
                      <a:pPr rtl="0"/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Agentes patogénicos bacterianos entéricos de humanos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i="1"/>
                        <a:t>E. coli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ysClr val="windowText" lastClr="000000"/>
                          </a:solidFill>
                        </a:rPr>
                        <a:t>100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ysClr val="windowText" lastClr="000000"/>
                          </a:solidFill>
                        </a:rPr>
                        <a:t>≥ 6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Helmintos entéricos de humanos 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/>
                        <a:t>óvulos viáveis </a:t>
                      </a:r>
                      <a:r>
                        <a:rPr lang="pt-pt" sz="1400" i="1"/>
                        <a:t>de Ascaris suum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1</a:t>
                      </a:r>
                    </a:p>
                    <a:p>
                      <a:pPr rtl="0"/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ysClr val="windowText" lastClr="000000"/>
                          </a:solidFill>
                        </a:rPr>
                        <a:t>≥ 4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8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>
                          <a:solidFill>
                            <a:sysClr val="windowText" lastClr="000000"/>
                          </a:solidFill>
                        </a:rPr>
                        <a:t>Vírus entéricos de humanos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/>
                        <a:t>colifago MS2 </a:t>
                      </a:r>
                      <a:r>
                        <a:rPr lang="pt-pt" sz="1400"/>
                        <a:t>ou </a:t>
                      </a:r>
                      <a:r>
                        <a:rPr lang="pt-pt" sz="1400" b="0" i="1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colifago </a:t>
                      </a:r>
                      <a:r>
                        <a:rPr lang="pt-pt" sz="14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somático 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ysClr val="windowText" lastClr="000000"/>
                          </a:solidFill>
                        </a:rPr>
                        <a:t>≥ 7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>
                          <a:solidFill>
                            <a:sysClr val="windowText" lastClr="000000"/>
                          </a:solidFill>
                        </a:rPr>
                        <a:t>Entérico de humanos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>
                          <a:solidFill>
                            <a:sysClr val="windowText" lastClr="000000"/>
                          </a:solidFill>
                        </a:rPr>
                        <a:t>Protozoários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1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Clostridium perfringens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1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≥ 6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0" y="0"/>
            <a:ext cx="677108" cy="6858000"/>
            <a:chOff x="0" y="0"/>
            <a:chExt cx="717905" cy="6858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0" y="0"/>
              <a:ext cx="609600" cy="6858000"/>
            </a:xfrm>
            <a:prstGeom prst="rect">
              <a:avLst/>
            </a:prstGeom>
            <a:solidFill>
              <a:srgbClr val="FFC000"/>
            </a:solidFill>
            <a:ln w="76200" cap="flat" cmpd="tri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1"/>
              <a:ext cx="717905" cy="66548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 dirty="0"/>
                <a:t>Ensaios Laboratoriais Controlados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9600" y="1112074"/>
            <a:ext cx="2701634" cy="4988834"/>
            <a:chOff x="663388" y="1111928"/>
            <a:chExt cx="2701634" cy="4988834"/>
          </a:xfrm>
        </p:grpSpPr>
        <p:sp>
          <p:nvSpPr>
            <p:cNvPr id="14" name="Rounded Rectangle 13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mecânicos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Padrões de carga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das emissões atmosféricas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do ruído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de odor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eléctricos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9141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41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3863622"/>
          </a:xfrm>
        </p:spPr>
        <p:txBody>
          <a:bodyPr rtlCol="0">
            <a:spAutoFit/>
          </a:bodyPr>
          <a:lstStyle/>
          <a:p>
            <a:pPr rtl="0">
              <a:buFont typeface="Arial" panose="020B0604020202020204" pitchFamily="34" charset="0"/>
              <a:buChar char="‒"/>
            </a:pPr>
            <a:r>
              <a:rPr lang="pt-pt" sz="2000" dirty="0"/>
              <a:t>As potenciais emissões atmosféricas do NSSS podem ser classificadas como gases poluentes ou gases explosivos </a:t>
            </a:r>
          </a:p>
          <a:p>
            <a:pPr rtl="0">
              <a:buFont typeface="Arial" panose="020B0604020202020204" pitchFamily="34" charset="0"/>
              <a:buChar char="‒"/>
            </a:pPr>
            <a:r>
              <a:rPr lang="pt-pt" sz="2000" dirty="0"/>
              <a:t>O NSSS deve ser concebido de modo a garantir que os poluentes atmosféricos libertados no interior e no exterior não excedam os valores-limite </a:t>
            </a:r>
          </a:p>
          <a:p>
            <a:pPr rtl="0">
              <a:buFont typeface="Arial" panose="020B0604020202020204" pitchFamily="34" charset="0"/>
              <a:buChar char="‒"/>
            </a:pPr>
            <a:r>
              <a:rPr lang="pt-pt" sz="2000" dirty="0"/>
              <a:t>O CO e o CO</a:t>
            </a:r>
            <a:r>
              <a:rPr lang="pt-pt" sz="2000" baseline="-25000" dirty="0"/>
              <a:t>2 </a:t>
            </a:r>
            <a:r>
              <a:rPr lang="pt-pt" sz="2000" dirty="0"/>
              <a:t>só devem ser testados se o NSSS aplicar a combustão nos seus processos de tratamento </a:t>
            </a:r>
          </a:p>
          <a:p>
            <a:pPr rtl="0">
              <a:buFont typeface="Arial" panose="020B0604020202020204" pitchFamily="34" charset="0"/>
              <a:buChar char="‒"/>
            </a:pPr>
            <a:r>
              <a:rPr lang="pt-pt" sz="2000" dirty="0"/>
              <a:t>Os fabricantes devem documentar as emissões de GEE </a:t>
            </a:r>
          </a:p>
          <a:p>
            <a:pPr marL="0" indent="0" rtl="0">
              <a:buNone/>
            </a:pPr>
            <a:endParaRPr lang="en-ZA" sz="1800" dirty="0"/>
          </a:p>
          <a:p>
            <a:pPr marL="0" indent="0" rtl="0">
              <a:buNone/>
            </a:pPr>
            <a:r>
              <a:rPr lang="pt-pt" dirty="0"/>
              <a:t>Os valores-limite de emissão para a atmosfera interior e exterior são pormenorizados a seguir</a:t>
            </a:r>
            <a:endParaRPr lang="en-GB" sz="18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677108" cy="6858000"/>
            <a:chOff x="0" y="0"/>
            <a:chExt cx="717905" cy="6858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0"/>
              <a:ext cx="609600" cy="6858000"/>
            </a:xfrm>
            <a:prstGeom prst="rect">
              <a:avLst/>
            </a:prstGeom>
            <a:solidFill>
              <a:srgbClr val="FFC000"/>
            </a:solidFill>
            <a:ln w="76200" cap="flat" cmpd="tri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1"/>
              <a:ext cx="717905" cy="66548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 dirty="0"/>
                <a:t>Ensaios Laboratoriais Controlados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9600" y="1112074"/>
            <a:ext cx="2701634" cy="4988834"/>
            <a:chOff x="663388" y="1111928"/>
            <a:chExt cx="2701634" cy="4988834"/>
          </a:xfrm>
        </p:grpSpPr>
        <p:sp>
          <p:nvSpPr>
            <p:cNvPr id="12" name="Rounded Rectangle 11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mecânicos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Padrões de carga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Parâmetros das emissões atmosféricas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do ruído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de odor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eléctricos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81397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42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369332"/>
          </a:xfrm>
        </p:spPr>
        <p:txBody>
          <a:bodyPr rtlCol="0">
            <a:spAutoFit/>
          </a:bodyPr>
          <a:lstStyle/>
          <a:p>
            <a:pPr marL="0" indent="0" rtl="0">
              <a:buNone/>
            </a:pPr>
            <a:r>
              <a:rPr lang="pt-pt" sz="2000" dirty="0"/>
              <a:t>Emissões atmosféricas interiores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603141"/>
              </p:ext>
            </p:extLst>
          </p:nvPr>
        </p:nvGraphicFramePr>
        <p:xfrm>
          <a:off x="3377825" y="1449369"/>
          <a:ext cx="7209469" cy="450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6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4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chemeClr val="tx1"/>
                          </a:solidFill>
                        </a:rPr>
                        <a:t>Parâmetro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Método de ensaio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b="1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Valores-limite de emissão (valores-limite ao longo do período indicado)</a:t>
                      </a:r>
                      <a:endParaRPr lang="en-ZA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chemeClr val="tx1"/>
                          </a:solidFill>
                        </a:rPr>
                        <a:t>Método de amostragem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 (</a:t>
                      </a:r>
                      <a:r>
                        <a:rPr lang="pt-pt" sz="1400" b="0" i="0" u="none" strike="noStrike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ppmv</a:t>
                      </a:r>
                      <a:r>
                        <a:rPr lang="pt-pt" sz="14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ISO 4224</a:t>
                      </a:r>
                    </a:p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NIOSH 6604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1 h: 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Análise contínua</a:t>
                      </a:r>
                    </a:p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Recolha de amostras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pt-pt" sz="105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 (ppbv)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chemeClr val="tx1"/>
                          </a:solidFill>
                        </a:rPr>
                        <a:t>ISO 7996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1 h: 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Análise contínua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SO</a:t>
                      </a:r>
                      <a:r>
                        <a:rPr lang="pt-pt" sz="105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 (ppbv)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chemeClr val="tx1"/>
                          </a:solidFill>
                        </a:rPr>
                        <a:t>NIOSH 6004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1 h: 6,8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Recolha de amostras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CO</a:t>
                      </a:r>
                      <a:r>
                        <a:rPr lang="pt-pt" sz="105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 (ppmv)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ISO 16000-26</a:t>
                      </a:r>
                    </a:p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NIOSH 6603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chemeClr val="tx1"/>
                          </a:solidFill>
                        </a:rPr>
                        <a:t>1 h: 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Análise contínua</a:t>
                      </a:r>
                    </a:p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Recolha de amostras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677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pt-pt" sz="105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S (ppbv)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NIOSH 6013; OSHA6 ID 141, 1008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chemeClr val="tx1"/>
                          </a:solidFill>
                        </a:rPr>
                        <a:t>30 min: 4,6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Recolha de amostras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VOCs (ppbv)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ISO 16000-5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1 h: 187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chemeClr val="tx1"/>
                          </a:solidFill>
                        </a:rPr>
                        <a:t>Recolha de amostras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PM</a:t>
                      </a:r>
                      <a:r>
                        <a:rPr lang="pt-pt" sz="1050">
                          <a:solidFill>
                            <a:schemeClr val="tx1"/>
                          </a:solidFill>
                        </a:rPr>
                        <a:t>2,5</a:t>
                      </a:r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 (μg/m</a:t>
                      </a:r>
                      <a:r>
                        <a:rPr lang="pt-pt" sz="1400" baseline="3000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NIOSH 0500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1 h: 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chemeClr val="tx1"/>
                          </a:solidFill>
                        </a:rPr>
                        <a:t>Recolha de amostras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NH</a:t>
                      </a:r>
                      <a:r>
                        <a:rPr lang="pt-pt" sz="105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 (ppmv)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NIOSH 6015</a:t>
                      </a:r>
                    </a:p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</a:rPr>
                        <a:t>NIOSH 6016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chemeClr val="tx1"/>
                          </a:solidFill>
                        </a:rPr>
                        <a:t>1 h: 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chemeClr val="tx1"/>
                          </a:solidFill>
                        </a:rPr>
                        <a:t>Recolha de amostras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0" y="0"/>
            <a:ext cx="677108" cy="6858000"/>
            <a:chOff x="0" y="0"/>
            <a:chExt cx="717905" cy="6858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0"/>
              <a:ext cx="609600" cy="6858000"/>
            </a:xfrm>
            <a:prstGeom prst="rect">
              <a:avLst/>
            </a:prstGeom>
            <a:solidFill>
              <a:srgbClr val="FFC000"/>
            </a:solidFill>
            <a:ln w="76200" cap="flat" cmpd="tri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1"/>
              <a:ext cx="717905" cy="66548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 dirty="0"/>
                <a:t>Ensaios Laboratoriais Controlados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" y="1112074"/>
            <a:ext cx="2701634" cy="4988834"/>
            <a:chOff x="663388" y="1111928"/>
            <a:chExt cx="2701634" cy="4988834"/>
          </a:xfrm>
        </p:grpSpPr>
        <p:sp>
          <p:nvSpPr>
            <p:cNvPr id="13" name="Rounded Rectangle 12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mecânicos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Padrões de carga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Parâmetros das emissões atmosféricas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do ruído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de odor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eléctricos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90595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43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369332"/>
          </a:xfrm>
        </p:spPr>
        <p:txBody>
          <a:bodyPr rtlCol="0">
            <a:spAutoFit/>
          </a:bodyPr>
          <a:lstStyle/>
          <a:p>
            <a:pPr marL="0" indent="0" rtl="0">
              <a:buNone/>
            </a:pPr>
            <a:r>
              <a:rPr lang="pt-pt" sz="2000" dirty="0"/>
              <a:t>Emissões atmosféricas exteriores da chaminé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618607"/>
              </p:ext>
            </p:extLst>
          </p:nvPr>
        </p:nvGraphicFramePr>
        <p:xfrm>
          <a:off x="3362391" y="1488590"/>
          <a:ext cx="7205074" cy="397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2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6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7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Parâmetro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Método de ensaio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b="1" i="0" u="none" strike="noStrik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Valores-limite de emissão (1 hora, em média)</a:t>
                      </a:r>
                      <a:endParaRPr lang="en-ZA" sz="1400" b="0" i="0" u="none" strike="noStrik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Método de amostragem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 (ppmv)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15058, US EPA, Método 10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Análise contínua</a:t>
                      </a:r>
                    </a:p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Recolha de amostras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NOx (ppbv)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14792, US EPA, Método 7E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Análise contínua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pt-pt" sz="1400" baseline="-25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(ppbv)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14791, US EPA, Método 6C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Recolha de amostras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VDI 3874, US. Método de inventário EPA TO-13A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Análise contínua</a:t>
                      </a:r>
                    </a:p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Recolha de amostras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677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pt-pt" sz="1400" baseline="-25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(ppbv)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VDI 3486 Bl. 2, NIOSH 6013; OSHA6 ID 141, 1008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Recolha de amostras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VOCs (ppbv)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12619, US EPA, Método 25A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Recolha de amostras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0" y="0"/>
            <a:ext cx="677108" cy="6858000"/>
            <a:chOff x="0" y="0"/>
            <a:chExt cx="717905" cy="6858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0"/>
              <a:ext cx="609600" cy="6858000"/>
            </a:xfrm>
            <a:prstGeom prst="rect">
              <a:avLst/>
            </a:prstGeom>
            <a:solidFill>
              <a:srgbClr val="FFC000"/>
            </a:solidFill>
            <a:ln w="76200" cap="flat" cmpd="tri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1"/>
              <a:ext cx="717905" cy="66548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 dirty="0"/>
                <a:t>Ensaios Laboratoriais Controlados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" y="1112074"/>
            <a:ext cx="2701634" cy="4988834"/>
            <a:chOff x="663388" y="1111928"/>
            <a:chExt cx="2701634" cy="4988834"/>
          </a:xfrm>
        </p:grpSpPr>
        <p:sp>
          <p:nvSpPr>
            <p:cNvPr id="13" name="Rounded Rectangle 12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mecânicos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Padrões de carga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Parâmetros das emissões atmosféricas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do ruído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de odor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eléctricos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40415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44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369332"/>
          </a:xfrm>
        </p:spPr>
        <p:txBody>
          <a:bodyPr rtlCol="0">
            <a:spAutoFit/>
          </a:bodyPr>
          <a:lstStyle/>
          <a:p>
            <a:pPr marL="0" indent="0" rtl="0">
              <a:buNone/>
            </a:pPr>
            <a:r>
              <a:rPr lang="pt-pt" sz="2000" dirty="0"/>
              <a:t>Emissões atmosféricas exteriores da chaminé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683290"/>
              </p:ext>
            </p:extLst>
          </p:nvPr>
        </p:nvGraphicFramePr>
        <p:xfrm>
          <a:off x="3364884" y="1493718"/>
          <a:ext cx="7058971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6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4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2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Parâmetro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Método de ensaio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b="1" i="0" u="none" strike="noStrik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Valores-limite de emissão (1 hora, em média)</a:t>
                      </a:r>
                      <a:endParaRPr lang="en-ZA" sz="1400" b="0" i="0" u="none" strike="noStrik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Método de amostragem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69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r>
                        <a:rPr lang="pt-pt" sz="1400" baseline="-25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(μg/m</a:t>
                      </a:r>
                      <a:r>
                        <a:rPr lang="pt-pt" sz="140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VDI 2066 Bl. 10, US EPA, Método 5I; Método 201A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Recolha de amostras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49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pt-pt" sz="1400" baseline="-25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14789, US EPA, Método 3A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010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</a:t>
                      </a:r>
                      <a:r>
                        <a:rPr lang="pt-pt" sz="1400" baseline="-25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(ppmv)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 EPA CTM-027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Recolha de amostras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Caudal volumétrico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 16911-1, US EPA, Método 2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Taxa de humidade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14790, US EPA, Método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rtl="0"/>
                      <a:r>
                        <a:rPr lang="pt-pt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Requisitos para as secções de medição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15259, US EPA, Método 1A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0" y="0"/>
            <a:ext cx="677108" cy="6858000"/>
            <a:chOff x="0" y="0"/>
            <a:chExt cx="717905" cy="6858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0"/>
              <a:ext cx="609600" cy="6858000"/>
            </a:xfrm>
            <a:prstGeom prst="rect">
              <a:avLst/>
            </a:prstGeom>
            <a:solidFill>
              <a:srgbClr val="FFC000"/>
            </a:solidFill>
            <a:ln w="76200" cap="flat" cmpd="tri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1"/>
              <a:ext cx="717905" cy="66548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 dirty="0"/>
                <a:t>Ensaios Laboratoriais Controlados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9600" y="1112074"/>
            <a:ext cx="2701634" cy="4988834"/>
            <a:chOff x="663388" y="1111928"/>
            <a:chExt cx="2701634" cy="4988834"/>
          </a:xfrm>
        </p:grpSpPr>
        <p:sp>
          <p:nvSpPr>
            <p:cNvPr id="12" name="Rounded Rectangle 11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mecânicos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Padrões de carga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Parâmetros das emissões atmosféricas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do ruído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de odor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eléctricos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002173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45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7260534" cy="3468642"/>
          </a:xfrm>
        </p:spPr>
        <p:txBody>
          <a:bodyPr rtlCol="0">
            <a:spAutoFit/>
          </a:bodyPr>
          <a:lstStyle/>
          <a:p>
            <a:pPr rtl="0">
              <a:buFont typeface="Arial" panose="020B0604020202020204" pitchFamily="34" charset="0"/>
              <a:buChar char="‒"/>
            </a:pPr>
            <a:r>
              <a:rPr lang="pt-pt" dirty="0"/>
              <a:t>Ensaio de ruído controlado com pelo menos uma superfície </a:t>
            </a:r>
            <a:r>
              <a:rPr lang="pt-pt" dirty="0" err="1"/>
              <a:t>reflectora</a:t>
            </a:r>
            <a:r>
              <a:rPr lang="pt-pt" dirty="0"/>
              <a:t> de som </a:t>
            </a:r>
          </a:p>
          <a:p>
            <a:pPr rtl="0">
              <a:buFont typeface="Arial" panose="020B0604020202020204" pitchFamily="34" charset="0"/>
              <a:buChar char="‒"/>
            </a:pPr>
            <a:r>
              <a:rPr lang="pt-pt" dirty="0"/>
              <a:t>Os NSSS testados em condições isoladas, representam as operações mais barulhentas </a:t>
            </a:r>
          </a:p>
          <a:p>
            <a:pPr rtl="0">
              <a:buFont typeface="Arial" panose="020B0604020202020204" pitchFamily="34" charset="0"/>
              <a:buChar char="‒"/>
            </a:pPr>
            <a:r>
              <a:rPr lang="pt-pt" dirty="0"/>
              <a:t>Para NSSS com superestrutura será </a:t>
            </a:r>
            <a:r>
              <a:rPr lang="pt-pt" dirty="0" err="1"/>
              <a:t>efectuado</a:t>
            </a:r>
            <a:r>
              <a:rPr lang="pt-pt" dirty="0"/>
              <a:t> o ensaio do nível de ruído tanto no interior da superestrutura como no exterior</a:t>
            </a:r>
          </a:p>
          <a:p>
            <a:pPr rtl="0">
              <a:buFont typeface="Arial" panose="020B0604020202020204" pitchFamily="34" charset="0"/>
              <a:buChar char="‒"/>
            </a:pPr>
            <a:r>
              <a:rPr lang="pt-pt" dirty="0"/>
              <a:t>Ensaios de ruído no interior a 1,2 metros acima do dispositivo exposto do utilizador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677108" cy="6858000"/>
            <a:chOff x="0" y="0"/>
            <a:chExt cx="717905" cy="6858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0"/>
              <a:ext cx="609600" cy="6858000"/>
            </a:xfrm>
            <a:prstGeom prst="rect">
              <a:avLst/>
            </a:prstGeom>
            <a:solidFill>
              <a:srgbClr val="FFC000"/>
            </a:solidFill>
            <a:ln w="76200" cap="flat" cmpd="tri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1"/>
              <a:ext cx="717905" cy="66548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 dirty="0"/>
                <a:t>Ensaios Laboratoriais Controlados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9600" y="1112074"/>
            <a:ext cx="2701634" cy="4988834"/>
            <a:chOff x="663388" y="1111928"/>
            <a:chExt cx="2701634" cy="4988834"/>
          </a:xfrm>
        </p:grpSpPr>
        <p:sp>
          <p:nvSpPr>
            <p:cNvPr id="12" name="Rounded Rectangle 11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mecânicos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Padrões de carga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das emissões atmosféricas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Parâmetros do ruído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de odor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eléctricos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85861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46</a:t>
            </a:fld>
            <a:endParaRPr lang="en-GB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677108" cy="6858000"/>
            <a:chOff x="0" y="0"/>
            <a:chExt cx="717905" cy="6858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0"/>
              <a:ext cx="609600" cy="6858000"/>
            </a:xfrm>
            <a:prstGeom prst="rect">
              <a:avLst/>
            </a:prstGeom>
            <a:solidFill>
              <a:srgbClr val="FFC000"/>
            </a:solidFill>
            <a:ln w="76200" cap="flat" cmpd="tri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1"/>
              <a:ext cx="717905" cy="66548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 dirty="0"/>
                <a:t>Ensaios Laboratoriais Controlados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" y="1112074"/>
            <a:ext cx="2701634" cy="4988834"/>
            <a:chOff x="663388" y="1111928"/>
            <a:chExt cx="2701634" cy="4988834"/>
          </a:xfrm>
        </p:grpSpPr>
        <p:sp>
          <p:nvSpPr>
            <p:cNvPr id="13" name="Rounded Rectangle 12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mecânicos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Padrões de carga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das emissões atmosféricas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Parâmetros do ruído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de odor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eléctricos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58091" y="1002340"/>
            <a:ext cx="5333010" cy="5174622"/>
            <a:chOff x="0" y="0"/>
            <a:chExt cx="3827145" cy="3713480"/>
          </a:xfrm>
        </p:grpSpPr>
        <p:pic>
          <p:nvPicPr>
            <p:cNvPr id="25" name="Picture 24" descr="C:\Users\User\AppData\Local\Microsoft\Windows\INetCache\Content.Word\Booklet-for--Training-on-Iso-standard-30500_Страница_51_Изображение_000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27145" cy="3713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ext Box 2"/>
            <p:cNvSpPr txBox="1">
              <a:spLocks noChangeArrowheads="1"/>
            </p:cNvSpPr>
            <p:nvPr/>
          </p:nvSpPr>
          <p:spPr bwMode="auto">
            <a:xfrm>
              <a:off x="241401" y="2735885"/>
              <a:ext cx="2292350" cy="869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rtlCol="0" anchor="t" anchorCtr="0">
              <a:spAutoFit/>
            </a:bodyPr>
            <a:lstStyle/>
            <a:p>
              <a:pPr rtl="0">
                <a:lnSpc>
                  <a:spcPts val="1100"/>
                </a:lnSpc>
                <a:spcAft>
                  <a:spcPts val="0"/>
                </a:spcAft>
              </a:pPr>
              <a:r>
                <a:rPr lang="pt-pt" sz="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Chave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rtl="0">
                <a:lnSpc>
                  <a:spcPts val="1100"/>
                </a:lnSpc>
                <a:spcAft>
                  <a:spcPts val="0"/>
                </a:spcAft>
                <a:tabLst>
                  <a:tab pos="180340" algn="l"/>
                </a:tabLst>
              </a:pPr>
              <a:r>
                <a:rPr lang="pt-pt" sz="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 	paralelepípedo de medição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rtl="0">
                <a:lnSpc>
                  <a:spcPts val="1100"/>
                </a:lnSpc>
                <a:spcAft>
                  <a:spcPts val="0"/>
                </a:spcAft>
                <a:tabLst>
                  <a:tab pos="180340" algn="l"/>
                </a:tabLst>
              </a:pPr>
              <a:r>
                <a:rPr lang="pt-pt" sz="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	paralelepípedo de referência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rtl="0">
                <a:lnSpc>
                  <a:spcPts val="1100"/>
                </a:lnSpc>
                <a:spcAft>
                  <a:spcPts val="0"/>
                </a:spcAft>
                <a:tabLst>
                  <a:tab pos="180340" algn="l"/>
                </a:tabLst>
              </a:pPr>
              <a:r>
                <a:rPr lang="pt-pt" sz="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	largura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rtl="0">
                <a:lnSpc>
                  <a:spcPts val="1100"/>
                </a:lnSpc>
                <a:spcAft>
                  <a:spcPts val="0"/>
                </a:spcAft>
                <a:tabLst>
                  <a:tab pos="180340" algn="l"/>
                </a:tabLst>
              </a:pPr>
              <a:r>
                <a:rPr lang="pt-pt" sz="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	comprimento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rtl="0">
                <a:lnSpc>
                  <a:spcPts val="1100"/>
                </a:lnSpc>
                <a:spcAft>
                  <a:spcPts val="0"/>
                </a:spcAft>
                <a:tabLst>
                  <a:tab pos="180340" algn="l"/>
                </a:tabLst>
              </a:pPr>
              <a:r>
                <a:rPr lang="pt-pt" sz="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X	pontos de medição de referência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rtl="0">
                <a:lnSpc>
                  <a:spcPts val="1100"/>
                </a:lnSpc>
                <a:spcAft>
                  <a:spcPts val="0"/>
                </a:spcAft>
                <a:tabLst>
                  <a:tab pos="180340" algn="l"/>
                </a:tabLst>
              </a:pPr>
              <a:r>
                <a:rPr lang="pt-pt" sz="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</a:t>
              </a:r>
              <a:r>
                <a:rPr lang="pt-pt" sz="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	pontos de medição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rtl="0">
                <a:lnSpc>
                  <a:spcPts val="1100"/>
                </a:lnSpc>
                <a:spcAft>
                  <a:spcPts val="0"/>
                </a:spcAft>
                <a:tabLst>
                  <a:tab pos="180340" algn="l"/>
                </a:tabLst>
              </a:pPr>
              <a:r>
                <a:rPr lang="pt-pt" sz="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</a:t>
              </a:r>
              <a:r>
                <a:rPr lang="pt-pt" sz="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	pontos próximos dos cantos a rejeitar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311234" y="1093786"/>
            <a:ext cx="2156878" cy="224676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>
              <a:buFont typeface="Arial" panose="020B0604020202020204" pitchFamily="34" charset="0"/>
              <a:buChar char="‒"/>
            </a:pP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Medição do ruído externo da unidade em pontos específicos, conforme indicado;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70549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47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5262979"/>
          </a:xfrm>
        </p:spPr>
        <p:txBody>
          <a:bodyPr rtlCol="0">
            <a:spAutoFit/>
          </a:bodyPr>
          <a:lstStyle/>
          <a:p>
            <a:pPr marL="0" indent="0" rtl="0">
              <a:buNone/>
            </a:pPr>
            <a:r>
              <a:rPr lang="pt-pt" sz="2000" dirty="0"/>
              <a:t>Os sistemas de saneamento de classe 1, 2 e 3 devem cumprir os requisitos especificados a seguir para os NSSS com superestruturas</a:t>
            </a:r>
            <a:endParaRPr lang="pt-PT" sz="2000" dirty="0"/>
          </a:p>
          <a:p>
            <a:pPr marL="0" indent="0" rtl="0">
              <a:buNone/>
            </a:pPr>
            <a:endParaRPr lang="pt-PT" sz="2000" dirty="0"/>
          </a:p>
          <a:p>
            <a:pPr marL="0" indent="0" rtl="0">
              <a:buNone/>
            </a:pPr>
            <a:endParaRPr lang="pt-PT" sz="2000" dirty="0"/>
          </a:p>
          <a:p>
            <a:pPr marL="0" indent="0" rtl="0">
              <a:buNone/>
            </a:pPr>
            <a:endParaRPr lang="en-GB" sz="1800" dirty="0"/>
          </a:p>
          <a:p>
            <a:pPr marL="0" indent="0" rtl="0">
              <a:buNone/>
            </a:pPr>
            <a:endParaRPr lang="en-GB" sz="1800" dirty="0"/>
          </a:p>
          <a:p>
            <a:pPr marL="0" indent="0" rtl="0">
              <a:buNone/>
            </a:pPr>
            <a:endParaRPr lang="en-GB" sz="1800" dirty="0"/>
          </a:p>
          <a:p>
            <a:pPr marL="0" indent="0" rtl="0">
              <a:buNone/>
            </a:pPr>
            <a:endParaRPr lang="en-GB" sz="1800" dirty="0"/>
          </a:p>
          <a:p>
            <a:pPr marL="0" indent="0" rtl="0">
              <a:buNone/>
            </a:pPr>
            <a:endParaRPr lang="en-GB" sz="1800" dirty="0"/>
          </a:p>
          <a:p>
            <a:pPr marL="0" indent="0" rtl="0">
              <a:buNone/>
            </a:pPr>
            <a:endParaRPr lang="en-ZA" sz="2000" dirty="0"/>
          </a:p>
          <a:p>
            <a:pPr marL="0" indent="0" rtl="0">
              <a:buNone/>
            </a:pPr>
            <a:r>
              <a:rPr lang="pt-pt" sz="2000" dirty="0"/>
              <a:t>Os sistemas de saneamento para os quais uma superestrutura não faça parte do produto fabricado devem ser ensaiados com uma superestrutura que cumpra os requisitos </a:t>
            </a:r>
            <a:endParaRPr lang="en-GB" sz="2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689605"/>
              </p:ext>
            </p:extLst>
          </p:nvPr>
        </p:nvGraphicFramePr>
        <p:xfrm>
          <a:off x="3445566" y="1971164"/>
          <a:ext cx="8127999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0"/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>
                          <a:solidFill>
                            <a:schemeClr val="tx1"/>
                          </a:solidFill>
                        </a:rPr>
                        <a:t>Percentagem máxima de observações reportadas como “desagradável”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>
                          <a:solidFill>
                            <a:schemeClr val="tx1"/>
                          </a:solidFill>
                        </a:rPr>
                        <a:t>Percentagem máxima de observações reportadas como “inaceitável”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pt-pt" sz="1600">
                          <a:solidFill>
                            <a:schemeClr val="tx1"/>
                          </a:solidFill>
                        </a:rPr>
                        <a:t>Dia de odor normal (Dentro da super-estrutura)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>
                          <a:solidFill>
                            <a:schemeClr val="tx1"/>
                          </a:solidFill>
                        </a:rPr>
                        <a:t>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>
                          <a:solidFill>
                            <a:schemeClr val="tx1"/>
                          </a:solidFill>
                        </a:rPr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pt-pt" sz="1600">
                          <a:solidFill>
                            <a:schemeClr val="tx1"/>
                          </a:solidFill>
                        </a:rPr>
                        <a:t>Dia de simulação de odor (Dentro da super-estrutura)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>
                          <a:solidFill>
                            <a:schemeClr val="tx1"/>
                          </a:solidFill>
                        </a:rPr>
                        <a:t>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>
                          <a:solidFill>
                            <a:schemeClr val="tx1"/>
                          </a:solidFill>
                        </a:rPr>
                        <a:t>2%</a:t>
                      </a:r>
                    </a:p>
                    <a:p>
                      <a:pPr rtl="0"/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>
                          <a:solidFill>
                            <a:schemeClr val="tx1"/>
                          </a:solidFill>
                        </a:rPr>
                        <a:t>Dia de odor normal (Imediações)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>
                          <a:solidFill>
                            <a:schemeClr val="tx1"/>
                          </a:solidFill>
                        </a:rPr>
                        <a:t>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>
                          <a:solidFill>
                            <a:schemeClr val="tx1"/>
                          </a:solidFill>
                        </a:rPr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>
                          <a:solidFill>
                            <a:schemeClr val="tx1"/>
                          </a:solidFill>
                        </a:rPr>
                        <a:t>Dia de simulação de odor (Imediações)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>
                          <a:solidFill>
                            <a:schemeClr val="tx1"/>
                          </a:solidFill>
                        </a:rPr>
                        <a:t>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 dirty="0">
                          <a:solidFill>
                            <a:schemeClr val="tx1"/>
                          </a:solidFill>
                        </a:rPr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0" y="0"/>
            <a:ext cx="677108" cy="6858000"/>
            <a:chOff x="0" y="0"/>
            <a:chExt cx="717905" cy="6858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0" y="0"/>
              <a:ext cx="609600" cy="6858000"/>
            </a:xfrm>
            <a:prstGeom prst="rect">
              <a:avLst/>
            </a:prstGeom>
            <a:solidFill>
              <a:srgbClr val="FFC000"/>
            </a:solidFill>
            <a:ln w="76200" cap="flat" cmpd="tri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355601"/>
              <a:ext cx="717905" cy="59436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 dirty="0"/>
                <a:t>Ensaios Laboratoriais Controlados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" y="1112074"/>
            <a:ext cx="2701634" cy="4988834"/>
            <a:chOff x="663388" y="1111928"/>
            <a:chExt cx="2701634" cy="4988834"/>
          </a:xfrm>
        </p:grpSpPr>
        <p:sp>
          <p:nvSpPr>
            <p:cNvPr id="13" name="Rounded Rectangle 12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mecânicos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Padrões de carga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das emissões atmosféricas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do ruído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Requisitos de odor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eléctricos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353050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48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rtl="0">
              <a:buNone/>
            </a:pPr>
            <a:r>
              <a:rPr lang="pt-pt" b="1" dirty="0"/>
              <a:t>A.3.2 Sistema de controlo</a:t>
            </a:r>
          </a:p>
          <a:p>
            <a:pPr rtl="0">
              <a:buFont typeface="Arial" panose="020B0604020202020204" pitchFamily="34" charset="0"/>
              <a:buChar char="‒"/>
            </a:pPr>
            <a:r>
              <a:rPr lang="pt-pt" sz="2000" dirty="0"/>
              <a:t>Os protocolos de ensaio dos sistemas de controlo são adaptados da IEC/CEI 61511 e baseados nas melhores práticas industriais</a:t>
            </a:r>
          </a:p>
          <a:p>
            <a:pPr marL="0" lvl="0" indent="0" rtl="0">
              <a:buNone/>
            </a:pPr>
            <a:r>
              <a:rPr lang="pt-pt" b="1" dirty="0">
                <a:solidFill>
                  <a:prstClr val="black"/>
                </a:solidFill>
              </a:rPr>
              <a:t>A.3.8.4 Alimentação </a:t>
            </a:r>
            <a:r>
              <a:rPr lang="pt-pt" b="1" dirty="0" err="1">
                <a:solidFill>
                  <a:prstClr val="black"/>
                </a:solidFill>
              </a:rPr>
              <a:t>eléctrica</a:t>
            </a:r>
            <a:endParaRPr lang="pt-pt" b="1" dirty="0">
              <a:solidFill>
                <a:prstClr val="black"/>
              </a:solidFill>
            </a:endParaRPr>
          </a:p>
          <a:p>
            <a:pPr marL="0" lvl="0" indent="0" rtl="0">
              <a:buNone/>
            </a:pPr>
            <a:r>
              <a:rPr lang="pt-pt" dirty="0">
                <a:solidFill>
                  <a:prstClr val="black"/>
                </a:solidFill>
              </a:rPr>
              <a:t>Procedimento de ensaio de sistemas com energia </a:t>
            </a:r>
            <a:r>
              <a:rPr lang="pt-pt" dirty="0" err="1">
                <a:solidFill>
                  <a:prstClr val="black"/>
                </a:solidFill>
              </a:rPr>
              <a:t>eléctrica</a:t>
            </a:r>
            <a:r>
              <a:rPr lang="pt-pt" dirty="0">
                <a:solidFill>
                  <a:prstClr val="black"/>
                </a:solidFill>
              </a:rPr>
              <a:t> como fonte principal</a:t>
            </a:r>
            <a:endParaRPr lang="en-ZA" dirty="0">
              <a:solidFill>
                <a:prstClr val="black"/>
              </a:solidFill>
            </a:endParaRPr>
          </a:p>
          <a:p>
            <a:pPr rtl="0">
              <a:buFont typeface="Arial" panose="020B0604020202020204" pitchFamily="34" charset="0"/>
              <a:buChar char="‒"/>
            </a:pPr>
            <a:r>
              <a:rPr lang="pt-pt" dirty="0"/>
              <a:t>Separar e isolar o NSSS da sua alimentação </a:t>
            </a:r>
            <a:r>
              <a:rPr lang="pt-pt" dirty="0" err="1"/>
              <a:t>eléctrica</a:t>
            </a:r>
            <a:r>
              <a:rPr lang="pt-pt" dirty="0"/>
              <a:t> através do dispositivo de segurança específico </a:t>
            </a:r>
          </a:p>
          <a:p>
            <a:pPr marL="0" lvl="0" indent="0" rtl="0">
              <a:buNone/>
            </a:pPr>
            <a:r>
              <a:rPr lang="pt-pt" dirty="0">
                <a:solidFill>
                  <a:prstClr val="black"/>
                </a:solidFill>
              </a:rPr>
              <a:t>Se a principal fonte de energia não for </a:t>
            </a:r>
            <a:r>
              <a:rPr lang="pt-pt" dirty="0" err="1">
                <a:solidFill>
                  <a:prstClr val="black"/>
                </a:solidFill>
              </a:rPr>
              <a:t>eléctrica</a:t>
            </a:r>
            <a:r>
              <a:rPr lang="pt-pt" dirty="0">
                <a:solidFill>
                  <a:prstClr val="black"/>
                </a:solidFill>
              </a:rPr>
              <a:t>, testar o funcionamento das medidas de fiabilidade e segurança em função da utilização prevista</a:t>
            </a:r>
            <a:endParaRPr lang="en-GB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677108" cy="6858000"/>
            <a:chOff x="0" y="0"/>
            <a:chExt cx="717905" cy="6858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0" y="0"/>
              <a:ext cx="609600" cy="6858000"/>
            </a:xfrm>
            <a:prstGeom prst="rect">
              <a:avLst/>
            </a:prstGeom>
            <a:solidFill>
              <a:srgbClr val="FFC000"/>
            </a:solidFill>
            <a:ln w="76200" cap="flat" cmpd="tri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127001"/>
              <a:ext cx="717905" cy="64008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 dirty="0"/>
                <a:t>Ensaios Laboratoriais Controlados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" y="1112074"/>
            <a:ext cx="2701634" cy="4988834"/>
            <a:chOff x="663388" y="1111928"/>
            <a:chExt cx="2701634" cy="4988834"/>
          </a:xfrm>
        </p:grpSpPr>
        <p:sp>
          <p:nvSpPr>
            <p:cNvPr id="13" name="Rounded Rectangle 12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mecânicos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Padrões de carga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304652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1130" y="368719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das emissões atmosféricas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71130" y="432786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do ruído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71130" y="49658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Requisitos de odor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71130" y="5606544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Requisitos eléctricos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721563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49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rtl="0">
              <a:buNone/>
            </a:pPr>
            <a:r>
              <a:rPr lang="pt-pt" b="1" dirty="0"/>
              <a:t>Sistemas de saneamento de Classe 1: </a:t>
            </a:r>
          </a:p>
          <a:p>
            <a:pPr marL="228600" indent="-228600" rtl="0">
              <a:buFont typeface="Arial" panose="020B0604020202020204" pitchFamily="34" charset="0"/>
              <a:buChar char="‒"/>
            </a:pPr>
            <a:r>
              <a:rPr lang="pt-pt" sz="2000" b="1" dirty="0"/>
              <a:t>Duração mínima do teste de 30 dias. </a:t>
            </a:r>
          </a:p>
          <a:p>
            <a:pPr marL="228600" indent="-228600" rtl="0">
              <a:buFont typeface="Arial" panose="020B0604020202020204" pitchFamily="34" charset="0"/>
              <a:buChar char="‒"/>
            </a:pPr>
            <a:r>
              <a:rPr lang="pt-pt" sz="2000" dirty="0"/>
              <a:t>Um mínimo de um sistema de saneamento idêntico ao modelo que é testado em laboratório</a:t>
            </a:r>
          </a:p>
          <a:p>
            <a:pPr marL="228600" indent="-228600" rtl="0">
              <a:buFont typeface="Arial" panose="020B0604020202020204" pitchFamily="34" charset="0"/>
              <a:buChar char="‒"/>
            </a:pPr>
            <a:r>
              <a:rPr lang="pt-pt" sz="2000" dirty="0"/>
              <a:t>Devem ser testados semanalmente os parâmetros ambientais sólidos, os parâmetros dos efluentes e os parâmetros dos sólidos e líquidos relacionados com a saúde humana </a:t>
            </a:r>
          </a:p>
          <a:p>
            <a:pPr marL="0" indent="0" rtl="0">
              <a:buNone/>
            </a:pPr>
            <a:r>
              <a:rPr lang="pt-pt" b="1" dirty="0"/>
              <a:t>Sistemas de saneamento de Classe 2 e Classe 3</a:t>
            </a:r>
          </a:p>
          <a:p>
            <a:pPr marL="228600" indent="-228600" rtl="0">
              <a:buFont typeface="Arial" panose="020B0604020202020204" pitchFamily="34" charset="0"/>
              <a:buChar char="‒"/>
            </a:pPr>
            <a:r>
              <a:rPr lang="pt-pt" sz="2000" b="1" dirty="0"/>
              <a:t>Sistemas que envolvam processos de tratamento biológico</a:t>
            </a:r>
          </a:p>
          <a:p>
            <a:pPr marL="228600" indent="-228600" rtl="0">
              <a:buFont typeface="Arial" panose="020B0604020202020204" pitchFamily="34" charset="0"/>
              <a:buChar char="‒"/>
            </a:pPr>
            <a:r>
              <a:rPr lang="pt-pt" sz="2000" b="1" dirty="0"/>
              <a:t>Duração mínima do ensaio de 5 meses</a:t>
            </a:r>
          </a:p>
          <a:p>
            <a:pPr marL="228600" indent="-228600" rtl="0">
              <a:buFont typeface="Arial" panose="020B0604020202020204" pitchFamily="34" charset="0"/>
              <a:buChar char="‒"/>
            </a:pPr>
            <a:r>
              <a:rPr lang="pt-pt" sz="2000" dirty="0"/>
              <a:t>Se as condições de funcionamento definidas não puderem ser testadas com um sistema no prazo de 5 meses, serão testados vários sistemas com parâmetros variáveis ou a duração do teste será alargada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43542" y="0"/>
            <a:ext cx="609600" cy="6858000"/>
            <a:chOff x="-48363" y="0"/>
            <a:chExt cx="677108" cy="6858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628745" cy="6858000"/>
            </a:xfrm>
            <a:prstGeom prst="rect">
              <a:avLst/>
            </a:prstGeom>
            <a:solidFill>
              <a:srgbClr val="92D050"/>
            </a:solidFill>
            <a:ln w="76200" cap="flat" cmpd="tri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48363" y="528639"/>
              <a:ext cx="677108" cy="559752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/>
                <a:t>Testes de campo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9599" y="1093025"/>
            <a:ext cx="2701634" cy="1775562"/>
            <a:chOff x="663388" y="1111928"/>
            <a:chExt cx="2701634" cy="1775562"/>
          </a:xfrm>
        </p:grpSpPr>
        <p:sp>
          <p:nvSpPr>
            <p:cNvPr id="19" name="Rounded Rectangle 18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EBF1DF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Orientações para os testes de campo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EBF1DF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84581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7F688361-53A5-4D41-8342-54A422759CDD}" type="slidenum">
              <a:rPr lang="en-GB" altLang="en-US" smtClean="0"/>
              <a:pPr>
                <a:defRPr/>
              </a:pPr>
              <a:t>5</a:t>
            </a:fld>
            <a:endParaRPr lang="en-GB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5252758" y="535113"/>
            <a:ext cx="5157787" cy="424732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Antecedentes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1" y="1147297"/>
            <a:ext cx="10261031" cy="4765019"/>
          </a:xfrm>
        </p:spPr>
      </p:pic>
      <p:sp>
        <p:nvSpPr>
          <p:cNvPr id="7" name="TextBox 6"/>
          <p:cNvSpPr txBox="1"/>
          <p:nvPr/>
        </p:nvSpPr>
        <p:spPr>
          <a:xfrm>
            <a:off x="782578" y="1946847"/>
            <a:ext cx="3446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400" b="1" dirty="0">
                <a:solidFill>
                  <a:srgbClr val="0072CE"/>
                </a:solidFill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Tecnologia de saneamento autónomo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5234" y="2476717"/>
            <a:ext cx="123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400" b="1" dirty="0"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Dispositivo do utilizador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73483" y="2476717"/>
            <a:ext cx="1278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pt-pt" sz="1400" b="1" dirty="0"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Retenção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5774" y="2493968"/>
            <a:ext cx="1454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400" b="1" dirty="0"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Recolha e Transporte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25476" y="2508238"/>
            <a:ext cx="1454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pt" sz="1400" b="1" dirty="0"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Tratamento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96641" y="2508238"/>
            <a:ext cx="1597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pt" sz="1400" b="1" dirty="0"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Utilizador ou Eliminação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22678" y="1458129"/>
            <a:ext cx="19529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pt" sz="2500" b="1" dirty="0"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ISO 24521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67059" y="2987237"/>
            <a:ext cx="19529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pt" sz="2200" b="1"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ISO 30500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96508" y="2961837"/>
            <a:ext cx="2167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pt" sz="2200" b="1"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ISO/CD 31800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55225" y="1946847"/>
            <a:ext cx="334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400" b="1" dirty="0">
                <a:solidFill>
                  <a:srgbClr val="0072CE"/>
                </a:solidFill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Gestão das Lamas Fecais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36235" y="5442382"/>
            <a:ext cx="123825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pt" sz="1100" b="1" dirty="0">
                <a:solidFill>
                  <a:srgbClr val="239EBF"/>
                </a:solidFill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RETENÇÃO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0856" y="5442383"/>
            <a:ext cx="174106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pt" sz="1100" b="1" dirty="0">
                <a:solidFill>
                  <a:srgbClr val="239EBF"/>
                </a:solidFill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ESVAZIAMENTO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09684" y="5448951"/>
            <a:ext cx="174106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pt" sz="1100" b="1" dirty="0">
                <a:solidFill>
                  <a:srgbClr val="239EBF"/>
                </a:solidFill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TRANSPORTE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38512" y="5442384"/>
            <a:ext cx="174106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pt" sz="1100" b="1" dirty="0">
                <a:solidFill>
                  <a:srgbClr val="239EBF"/>
                </a:solidFill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TRATAMENTO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48650" y="5448517"/>
            <a:ext cx="192403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pt-pt" sz="1100" b="1" dirty="0">
                <a:solidFill>
                  <a:srgbClr val="239EBF"/>
                </a:solidFill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REUTILIZAÇÃO/DEPOSIÇÁO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24026" y="5628929"/>
            <a:ext cx="17969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pt" sz="700" i="1" dirty="0">
                <a:latin typeface="Arial" panose="020B0604020202020204" pitchFamily="34" charset="0"/>
                <a:ea typeface="AR KaitiB5 Bold" panose="03000800000000000000" pitchFamily="66" charset="-120"/>
                <a:cs typeface="Arial" panose="020B0604020202020204" pitchFamily="34" charset="0"/>
              </a:rPr>
              <a:t>Créditos: Fundação Bill &amp; Melinda Gates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3411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50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3839000"/>
          </a:xfrm>
        </p:spPr>
        <p:txBody>
          <a:bodyPr rtlCol="0">
            <a:spAutoFit/>
          </a:bodyPr>
          <a:lstStyle/>
          <a:p>
            <a:pPr rtl="0"/>
            <a:r>
              <a:rPr lang="pt-pt" sz="2800" dirty="0"/>
              <a:t>Parâmetros ambientais sólidos e líquidos testados semanalmente, e </a:t>
            </a:r>
          </a:p>
          <a:p>
            <a:pPr rtl="0"/>
            <a:r>
              <a:rPr lang="pt-pt" sz="2800" dirty="0"/>
              <a:t>Parâmetros de sólidos e líquidos relacionados com a saúde humana testados mensalmente </a:t>
            </a:r>
          </a:p>
          <a:p>
            <a:pPr rtl="0"/>
            <a:r>
              <a:rPr lang="pt-pt" sz="2800" dirty="0"/>
              <a:t>O número de amostras sólidas pode ser reduzido a um mínimo de um se a produção for limitada no </a:t>
            </a:r>
            <a:r>
              <a:rPr lang="pt-pt" sz="2800" dirty="0" err="1"/>
              <a:t>projecto</a:t>
            </a:r>
            <a:r>
              <a:rPr lang="pt-pt" sz="2800" dirty="0"/>
              <a:t> do sistema</a:t>
            </a:r>
            <a:endParaRPr lang="en-GB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-43542" y="0"/>
            <a:ext cx="609600" cy="6858000"/>
            <a:chOff x="-48363" y="0"/>
            <a:chExt cx="677108" cy="6858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628745" cy="6858000"/>
            </a:xfrm>
            <a:prstGeom prst="rect">
              <a:avLst/>
            </a:prstGeom>
            <a:solidFill>
              <a:srgbClr val="92D050"/>
            </a:solidFill>
            <a:ln w="76200" cap="flat" cmpd="tri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48363" y="528639"/>
              <a:ext cx="677108" cy="559752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/>
                <a:t>Testes de campo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599" y="1093025"/>
            <a:ext cx="2701634" cy="1775562"/>
            <a:chOff x="663388" y="1111928"/>
            <a:chExt cx="2701634" cy="1775562"/>
          </a:xfrm>
        </p:grpSpPr>
        <p:sp>
          <p:nvSpPr>
            <p:cNvPr id="10" name="Rounded Rectangle 9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EBF1DF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Orientações para os testes de campo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EBF1DF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 dirty="0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714193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51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1089529"/>
          </a:xfrm>
        </p:spPr>
        <p:txBody>
          <a:bodyPr rtlCol="0">
            <a:spAutoFit/>
          </a:bodyPr>
          <a:lstStyle/>
          <a:p>
            <a:pPr marL="0" indent="0" rtl="0">
              <a:buNone/>
            </a:pPr>
            <a:r>
              <a:rPr lang="pt-pt" b="1" dirty="0">
                <a:solidFill>
                  <a:srgbClr val="FF0000"/>
                </a:solidFill>
              </a:rPr>
              <a:t>Conformidade mínima de 75% de todos os resultados dos testes para passar nos requisitos dos testes de campo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43542" y="0"/>
            <a:ext cx="609600" cy="6858000"/>
            <a:chOff x="-48363" y="0"/>
            <a:chExt cx="677108" cy="6858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0"/>
              <a:ext cx="628745" cy="6858000"/>
            </a:xfrm>
            <a:prstGeom prst="rect">
              <a:avLst/>
            </a:prstGeom>
            <a:solidFill>
              <a:srgbClr val="92D050"/>
            </a:solidFill>
            <a:ln w="76200" cap="flat" cmpd="tri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48363" y="528639"/>
              <a:ext cx="677108" cy="559752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/>
                <a:t>Testes de campo</a:t>
              </a: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545915"/>
              </p:ext>
            </p:extLst>
          </p:nvPr>
        </p:nvGraphicFramePr>
        <p:xfrm>
          <a:off x="3557972" y="2297974"/>
          <a:ext cx="7099312" cy="3533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2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6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10924">
                <a:tc>
                  <a:txBody>
                    <a:bodyPr/>
                    <a:lstStyle/>
                    <a:p>
                      <a:pPr rtl="0"/>
                      <a:r>
                        <a:rPr lang="pt-pt" sz="1600" dirty="0">
                          <a:solidFill>
                            <a:sysClr val="windowText" lastClr="000000"/>
                          </a:solidFill>
                        </a:rPr>
                        <a:t>Parâmetros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i="0" u="none" strike="noStrik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Utilização de categoria A: Valor-limite para utilizações urbanas não-restritas</a:t>
                      </a:r>
                      <a:r>
                        <a:rPr lang="pt-pt" sz="1600" b="0" i="0" u="none" strike="noStrike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 b="1" i="0" u="none" strike="noStrik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Categoria B - Utilização: Valor-limite para a descarga na água de superfície ou para outras utilizações urbanas restritas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i="0" u="none" strike="noStrik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Percentagem mínima de redução da carga </a:t>
                      </a:r>
                      <a:r>
                        <a:rPr lang="pt-pt" sz="1600" b="0" i="0" u="none" strike="noStrike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rtl="0"/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Azoto 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>
                          <a:solidFill>
                            <a:sysClr val="windowText" lastClr="000000"/>
                          </a:solidFill>
                        </a:rPr>
                        <a:t>70%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5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Fósforo 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>
                          <a:solidFill>
                            <a:sysClr val="windowText" lastClr="000000"/>
                          </a:solidFill>
                        </a:rPr>
                        <a:t>80%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</a:t>
                      </a:r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>
                          <a:solidFill>
                            <a:sysClr val="windowText" lastClr="000000"/>
                          </a:solidFill>
                        </a:rPr>
                        <a:t>6-9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>
                          <a:solidFill>
                            <a:sysClr val="windowText" lastClr="000000"/>
                          </a:solidFill>
                        </a:rPr>
                        <a:t>6-9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COD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 50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 150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5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TSS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 10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 30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609599" y="1093025"/>
            <a:ext cx="2676526" cy="1775562"/>
            <a:chOff x="663388" y="1111928"/>
            <a:chExt cx="2701634" cy="1775562"/>
          </a:xfrm>
        </p:grpSpPr>
        <p:sp>
          <p:nvSpPr>
            <p:cNvPr id="13" name="Rounded Rectangle 12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EBF1DF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Orientações para os testes de campo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EBF1DF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3697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52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896224" cy="1089529"/>
          </a:xfrm>
        </p:spPr>
        <p:txBody>
          <a:bodyPr wrap="square" rtlCol="0">
            <a:spAutoFit/>
          </a:bodyPr>
          <a:lstStyle/>
          <a:p>
            <a:pPr marL="0" indent="0" rtl="0">
              <a:buNone/>
            </a:pPr>
            <a:r>
              <a:rPr lang="pt-pt" b="1" dirty="0">
                <a:solidFill>
                  <a:srgbClr val="FF0000"/>
                </a:solidFill>
              </a:rPr>
              <a:t>100% de conformidade de todos os resultados dos testes para passar nos requisitos dos testes de campo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43542" y="0"/>
            <a:ext cx="609600" cy="6858000"/>
            <a:chOff x="-48363" y="0"/>
            <a:chExt cx="677108" cy="6858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0"/>
              <a:ext cx="628745" cy="6858000"/>
            </a:xfrm>
            <a:prstGeom prst="rect">
              <a:avLst/>
            </a:prstGeom>
            <a:solidFill>
              <a:srgbClr val="92D050"/>
            </a:solidFill>
            <a:ln w="76200" cap="flat" cmpd="tri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48363" y="528639"/>
              <a:ext cx="677108" cy="559752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/>
                <a:t>Testes de campo</a:t>
              </a: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679865"/>
              </p:ext>
            </p:extLst>
          </p:nvPr>
        </p:nvGraphicFramePr>
        <p:xfrm>
          <a:off x="3552373" y="2291713"/>
          <a:ext cx="6896224" cy="3723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8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4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5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3028">
                <a:tc>
                  <a:txBody>
                    <a:bodyPr/>
                    <a:lstStyle/>
                    <a:p>
                      <a:pPr rtl="0"/>
                      <a:r>
                        <a:rPr lang="pt-pt" sz="1600" dirty="0">
                          <a:solidFill>
                            <a:sysClr val="windowText" lastClr="000000"/>
                          </a:solidFill>
                        </a:rPr>
                        <a:t>Parâmetros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 dirty="0">
                          <a:solidFill>
                            <a:schemeClr val="tx1"/>
                          </a:solidFill>
                        </a:rPr>
                        <a:t>Substitutos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 dirty="0" err="1">
                          <a:solidFill>
                            <a:schemeClr val="tx1"/>
                          </a:solidFill>
                        </a:rPr>
                        <a:t>Conc</a:t>
                      </a:r>
                      <a:r>
                        <a:rPr lang="pt-pt" sz="160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pt-pt" sz="1600" dirty="0" err="1">
                          <a:solidFill>
                            <a:schemeClr val="tx1"/>
                          </a:solidFill>
                        </a:rPr>
                        <a:t>máx</a:t>
                      </a:r>
                      <a:r>
                        <a:rPr lang="pt-pt" sz="1600" dirty="0">
                          <a:solidFill>
                            <a:schemeClr val="tx1"/>
                          </a:solidFill>
                        </a:rPr>
                        <a:t>. sólidos [número/g, (sólidos secos)]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600" dirty="0">
                          <a:solidFill>
                            <a:sysClr val="windowText" lastClr="000000"/>
                          </a:solidFill>
                        </a:rPr>
                        <a:t>Concentração máxima em líquidos (número/l)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/>
                      <a:r>
                        <a:rPr lang="pt-pt" sz="15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Agentes patogénicos bacterianos entéricos de humanos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500" i="1" dirty="0"/>
                        <a:t>E. coli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500" dirty="0">
                          <a:solidFill>
                            <a:sysClr val="windowText" lastClr="000000"/>
                          </a:solidFill>
                        </a:rPr>
                        <a:t>100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500">
                          <a:solidFill>
                            <a:sysClr val="windowText" lastClr="000000"/>
                          </a:solidFill>
                        </a:rPr>
                        <a:t>100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Helmintos entéricos de humanos 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500" dirty="0"/>
                        <a:t>óvulos viáveis </a:t>
                      </a:r>
                      <a:r>
                        <a:rPr lang="pt-pt" sz="1500" i="1" dirty="0"/>
                        <a:t>de </a:t>
                      </a:r>
                      <a:r>
                        <a:rPr lang="pt-pt" sz="1500" i="1" dirty="0" err="1"/>
                        <a:t>Ascaris</a:t>
                      </a:r>
                      <a:r>
                        <a:rPr lang="pt-pt" sz="1500" i="1" dirty="0"/>
                        <a:t> </a:t>
                      </a:r>
                      <a:r>
                        <a:rPr lang="pt-pt" sz="1500" i="1" dirty="0" err="1"/>
                        <a:t>suum</a:t>
                      </a:r>
                      <a:endParaRPr lang="pt-pt" sz="1500" i="1" dirty="0"/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>
                          <a:solidFill>
                            <a:sysClr val="windowText" lastClr="000000"/>
                          </a:solidFill>
                        </a:rPr>
                        <a:t>Vírus entéricos de humanos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i="1" dirty="0" err="1"/>
                        <a:t>colifago</a:t>
                      </a:r>
                      <a:r>
                        <a:rPr lang="pt-pt" sz="1500" i="1" dirty="0"/>
                        <a:t> MS2 </a:t>
                      </a:r>
                      <a:r>
                        <a:rPr lang="pt-pt" sz="1500" dirty="0"/>
                        <a:t>ou </a:t>
                      </a:r>
                      <a:r>
                        <a:rPr lang="pt-pt" sz="1500" b="0" i="1" u="none" strike="noStrike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colifago</a:t>
                      </a:r>
                      <a:r>
                        <a:rPr lang="pt-pt" sz="1500" b="0" i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5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somático 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50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5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dirty="0">
                          <a:solidFill>
                            <a:sysClr val="windowText" lastClr="000000"/>
                          </a:solidFill>
                        </a:rPr>
                        <a:t>Entérico de humanos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dirty="0">
                          <a:solidFill>
                            <a:sysClr val="windowText" lastClr="000000"/>
                          </a:solidFill>
                        </a:rPr>
                        <a:t>Protozoários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b="0" i="1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Clostridium perfringens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1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500" dirty="0">
                          <a:solidFill>
                            <a:sysClr val="windowText" lastClr="000000"/>
                          </a:solidFill>
                        </a:rPr>
                        <a:t>&lt; 1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609599" y="1093025"/>
            <a:ext cx="2676526" cy="1775562"/>
            <a:chOff x="663388" y="1111928"/>
            <a:chExt cx="2701634" cy="1775562"/>
          </a:xfrm>
        </p:grpSpPr>
        <p:sp>
          <p:nvSpPr>
            <p:cNvPr id="13" name="Rounded Rectangle 12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EBF1DF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EBF1DF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Orientações para os testes de campo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15035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53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566" y="1093025"/>
            <a:ext cx="6964980" cy="923330"/>
          </a:xfrm>
        </p:spPr>
        <p:txBody>
          <a:bodyPr wrap="square" rtlCol="0">
            <a:spAutoFit/>
          </a:bodyPr>
          <a:lstStyle/>
          <a:p>
            <a:pPr marL="0" indent="0" rtl="0">
              <a:buNone/>
            </a:pPr>
            <a:r>
              <a:rPr lang="pt-pt" sz="2000" dirty="0"/>
              <a:t>Valores-limite de validação dos produtos de saída sólidos e líquidos e valores de redução logarítmica (</a:t>
            </a:r>
            <a:r>
              <a:rPr lang="pt-pt" sz="2000" dirty="0" err="1"/>
              <a:t>VLRs</a:t>
            </a:r>
            <a:r>
              <a:rPr lang="pt-pt" sz="2000" dirty="0"/>
              <a:t>) para a </a:t>
            </a:r>
            <a:r>
              <a:rPr lang="pt-pt" sz="2000" dirty="0" err="1"/>
              <a:t>protecção</a:t>
            </a:r>
            <a:r>
              <a:rPr lang="pt-pt" sz="2000" dirty="0"/>
              <a:t> da saúde humana</a:t>
            </a:r>
            <a:endParaRPr lang="en-GB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-43542" y="0"/>
            <a:ext cx="609600" cy="6858000"/>
            <a:chOff x="-48363" y="0"/>
            <a:chExt cx="677108" cy="6858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0"/>
              <a:ext cx="628745" cy="6858000"/>
            </a:xfrm>
            <a:prstGeom prst="rect">
              <a:avLst/>
            </a:prstGeom>
            <a:solidFill>
              <a:srgbClr val="92D050"/>
            </a:solidFill>
            <a:ln w="76200" cap="flat" cmpd="tri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48363" y="528639"/>
              <a:ext cx="677108" cy="559752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/>
              <a:r>
                <a:rPr lang="pt-pt" sz="3200"/>
                <a:t>Testes de campo</a:t>
              </a:r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144407"/>
              </p:ext>
            </p:extLst>
          </p:nvPr>
        </p:nvGraphicFramePr>
        <p:xfrm>
          <a:off x="3545616" y="2034975"/>
          <a:ext cx="6875640" cy="4183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7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812">
                <a:tc>
                  <a:txBody>
                    <a:bodyPr/>
                    <a:lstStyle/>
                    <a:p>
                      <a:pPr rtl="0"/>
                      <a:r>
                        <a:rPr lang="pt-pt" sz="1500" dirty="0">
                          <a:solidFill>
                            <a:sysClr val="windowText" lastClr="000000"/>
                          </a:solidFill>
                        </a:rPr>
                        <a:t>Parâmetros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500" dirty="0">
                          <a:solidFill>
                            <a:schemeClr val="tx1"/>
                          </a:solidFill>
                        </a:rPr>
                        <a:t>Substitutos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500" dirty="0">
                          <a:solidFill>
                            <a:schemeClr val="tx1"/>
                          </a:solidFill>
                        </a:rPr>
                        <a:t>Concentração </a:t>
                      </a:r>
                      <a:r>
                        <a:rPr lang="pt-pt" sz="1500" dirty="0" err="1">
                          <a:solidFill>
                            <a:schemeClr val="tx1"/>
                          </a:solidFill>
                        </a:rPr>
                        <a:t>máx</a:t>
                      </a:r>
                      <a:r>
                        <a:rPr lang="pt-pt" sz="1500" dirty="0">
                          <a:solidFill>
                            <a:schemeClr val="tx1"/>
                          </a:solidFill>
                        </a:rPr>
                        <a:t>. em sólidos [número/g (sólidos secos)], OU concentração </a:t>
                      </a:r>
                      <a:r>
                        <a:rPr lang="pt-pt" sz="1500" dirty="0" err="1">
                          <a:solidFill>
                            <a:schemeClr val="tx1"/>
                          </a:solidFill>
                        </a:rPr>
                        <a:t>Máx</a:t>
                      </a:r>
                      <a:r>
                        <a:rPr lang="pt-pt" sz="1500" dirty="0">
                          <a:solidFill>
                            <a:schemeClr val="tx1"/>
                          </a:solidFill>
                        </a:rPr>
                        <a:t>. em líquidos [número/L]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500" dirty="0">
                          <a:solidFill>
                            <a:sysClr val="windowText" lastClr="000000"/>
                          </a:solidFill>
                        </a:rPr>
                        <a:t>VRL geral para sólidos OU líquidos</a:t>
                      </a:r>
                      <a:endParaRPr lang="en-GB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227">
                <a:tc>
                  <a:txBody>
                    <a:bodyPr/>
                    <a:lstStyle/>
                    <a:p>
                      <a:pPr rtl="0"/>
                      <a:r>
                        <a:rPr lang="pt-pt" sz="15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Agentes patogénicos bacterianos entéricos de humanos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500" i="1" dirty="0"/>
                        <a:t>E. coli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500" dirty="0">
                          <a:solidFill>
                            <a:sysClr val="windowText" lastClr="000000"/>
                          </a:solidFill>
                        </a:rPr>
                        <a:t>100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500">
                          <a:solidFill>
                            <a:sysClr val="windowText" lastClr="000000"/>
                          </a:solidFill>
                        </a:rPr>
                        <a:t>≥ 6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b="0" i="0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Helmintos entéricos de humanos 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500"/>
                        <a:t>óvulos viáveis </a:t>
                      </a:r>
                      <a:r>
                        <a:rPr lang="pt-pt" sz="1500" i="1"/>
                        <a:t>de Ascaris suum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1</a:t>
                      </a:r>
                    </a:p>
                    <a:p>
                      <a:pPr rtl="0"/>
                      <a:endParaRPr lang="en-GB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500" dirty="0">
                          <a:solidFill>
                            <a:sysClr val="windowText" lastClr="000000"/>
                          </a:solidFill>
                        </a:rPr>
                        <a:t>≥ 4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8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>
                          <a:solidFill>
                            <a:sysClr val="windowText" lastClr="000000"/>
                          </a:solidFill>
                        </a:rPr>
                        <a:t>Vírus entéricos de humanos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i="1" dirty="0" err="1"/>
                        <a:t>colifago</a:t>
                      </a:r>
                      <a:r>
                        <a:rPr lang="pt-pt" sz="1500" i="1" dirty="0"/>
                        <a:t> MS2 </a:t>
                      </a:r>
                      <a:r>
                        <a:rPr lang="pt-pt" sz="1500" dirty="0"/>
                        <a:t>ou </a:t>
                      </a:r>
                      <a:r>
                        <a:rPr lang="pt-pt" sz="1500" b="0" i="1" u="none" strike="noStrike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colifago</a:t>
                      </a:r>
                      <a:r>
                        <a:rPr lang="pt-pt" sz="1500" b="0" i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5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somático 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500" dirty="0">
                          <a:solidFill>
                            <a:sysClr val="windowText" lastClr="000000"/>
                          </a:solidFill>
                        </a:rPr>
                        <a:t>≥ 7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>
                          <a:solidFill>
                            <a:sysClr val="windowText" lastClr="000000"/>
                          </a:solidFill>
                        </a:rPr>
                        <a:t>Entérico de humanos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>
                          <a:solidFill>
                            <a:sysClr val="windowText" lastClr="000000"/>
                          </a:solidFill>
                        </a:rPr>
                        <a:t>Protozoários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b="0" i="1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Clostridium perfringens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1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pt" sz="15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≥ 6</a:t>
                      </a:r>
                    </a:p>
                  </a:txBody>
                  <a:tcPr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609599" y="1093025"/>
            <a:ext cx="2676526" cy="1775562"/>
            <a:chOff x="663388" y="1111928"/>
            <a:chExt cx="2701634" cy="1775562"/>
          </a:xfrm>
        </p:grpSpPr>
        <p:sp>
          <p:nvSpPr>
            <p:cNvPr id="13" name="Rounded Rectangle 12"/>
            <p:cNvSpPr/>
            <p:nvPr/>
          </p:nvSpPr>
          <p:spPr>
            <a:xfrm>
              <a:off x="663388" y="1752600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EBF1DF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Parâmetros ambientais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1130" y="1111928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EBF1DF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rgbClr val="BFBFBF"/>
                  </a:solidFill>
                  <a:latin typeface="Arial Narrow" panose="020B0606020202030204" pitchFamily="34" charset="0"/>
                </a:rPr>
                <a:t>Orientações para os testes de campo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71130" y="2393272"/>
              <a:ext cx="2693892" cy="494218"/>
            </a:xfrm>
            <a:prstGeom prst="roundRect">
              <a:avLst>
                <a:gd name="adj" fmla="val 42291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r>
                <a:rPr lang="pt-pt">
                  <a:solidFill>
                    <a:schemeClr val="tx1"/>
                  </a:solidFill>
                  <a:latin typeface="Arial Narrow" panose="020B0606020202030204" pitchFamily="34" charset="0"/>
                </a:rPr>
                <a:t>Parâmetros de saúde humana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327039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54</a:t>
            </a:fld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2152" y="1093026"/>
            <a:ext cx="9680027" cy="3147690"/>
          </a:xfrm>
        </p:spPr>
        <p:txBody>
          <a:bodyPr rtlCol="0">
            <a:normAutofit lnSpcReduction="10000"/>
          </a:bodyPr>
          <a:lstStyle/>
          <a:p>
            <a:pPr marL="0" indent="0" rtl="0">
              <a:buNone/>
            </a:pPr>
            <a:r>
              <a:rPr lang="pt-pt" sz="3200" b="1" dirty="0"/>
              <a:t>Vantagens da </a:t>
            </a:r>
            <a:r>
              <a:rPr lang="pt-pt" sz="3200" b="1" dirty="0" err="1"/>
              <a:t>adopção</a:t>
            </a:r>
            <a:r>
              <a:rPr lang="pt-pt" sz="3200" b="1" dirty="0"/>
              <a:t> idêntica da norma</a:t>
            </a:r>
          </a:p>
          <a:p>
            <a:pPr rtl="0"/>
            <a:r>
              <a:rPr lang="pt-pt" dirty="0"/>
              <a:t>Envolver-se </a:t>
            </a:r>
            <a:r>
              <a:rPr lang="pt-pt" dirty="0" err="1"/>
              <a:t>directamente</a:t>
            </a:r>
            <a:r>
              <a:rPr lang="pt-pt" dirty="0"/>
              <a:t> em mercados que tenham </a:t>
            </a:r>
            <a:r>
              <a:rPr lang="pt-pt" dirty="0" err="1"/>
              <a:t>adoptado</a:t>
            </a:r>
            <a:r>
              <a:rPr lang="pt-pt" dirty="0"/>
              <a:t> de forma idêntica a ISO 30500</a:t>
            </a:r>
          </a:p>
          <a:p>
            <a:pPr rtl="0"/>
            <a:r>
              <a:rPr lang="pt-pt" dirty="0"/>
              <a:t>Respeitar as normas de segurança humana e ambiental recomendadas pelos peritos mundiais</a:t>
            </a:r>
          </a:p>
          <a:p>
            <a:pPr rtl="0"/>
            <a:r>
              <a:rPr lang="pt-pt" dirty="0"/>
              <a:t>Confiar na revisão da ISO 30500 em cada 5 anos (poupa tempo e dinheiro)</a:t>
            </a:r>
          </a:p>
          <a:p>
            <a:pPr rtl="0"/>
            <a:r>
              <a:rPr lang="pt-pt" dirty="0"/>
              <a:t>Contribuir para os </a:t>
            </a:r>
            <a:r>
              <a:rPr lang="pt-pt" dirty="0" err="1"/>
              <a:t>ODSs</a:t>
            </a:r>
            <a:r>
              <a:rPr lang="pt-pt" dirty="0"/>
              <a:t> da ONU</a:t>
            </a:r>
            <a:endParaRPr lang="en-ZA" dirty="0"/>
          </a:p>
        </p:txBody>
      </p:sp>
      <p:sp>
        <p:nvSpPr>
          <p:cNvPr id="7" name="Rectangle 6"/>
          <p:cNvSpPr/>
          <p:nvPr/>
        </p:nvSpPr>
        <p:spPr>
          <a:xfrm>
            <a:off x="7745568" y="5807631"/>
            <a:ext cx="273061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pt-pt">
                <a:hlinkClick r:id="rId3"/>
              </a:rPr>
              <a:t>https://sanitation.ansi.org</a:t>
            </a:r>
            <a:r>
              <a:rPr lang="pt-pt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4260" y="4825490"/>
            <a:ext cx="5782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600" dirty="0">
                <a:latin typeface="+mj-lt"/>
                <a:cs typeface="Arial" panose="020B0604020202020204" pitchFamily="34" charset="0"/>
              </a:rPr>
              <a:t>Esta norma contribui para os seguintes </a:t>
            </a:r>
            <a:r>
              <a:rPr lang="pt-pt" sz="1600" u="sng" dirty="0" err="1">
                <a:solidFill>
                  <a:srgbClr val="117AC0"/>
                </a:solidFill>
                <a:latin typeface="+mj-lt"/>
                <a:cs typeface="Arial" panose="020B0604020202020204" pitchFamily="34" charset="0"/>
              </a:rPr>
              <a:t>Objectivos</a:t>
            </a:r>
            <a:r>
              <a:rPr lang="pt-pt" sz="1600" u="sng" dirty="0">
                <a:solidFill>
                  <a:srgbClr val="117AC0"/>
                </a:solidFill>
                <a:latin typeface="+mj-lt"/>
                <a:cs typeface="Arial" panose="020B0604020202020204" pitchFamily="34" charset="0"/>
              </a:rPr>
              <a:t> de Desenvolvimento Sustentável: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63708" b="11770"/>
          <a:stretch/>
        </p:blipFill>
        <p:spPr>
          <a:xfrm>
            <a:off x="796160" y="5505450"/>
            <a:ext cx="6077606" cy="514350"/>
          </a:xfrm>
          <a:prstGeom prst="rect">
            <a:avLst/>
          </a:prstGeom>
        </p:spPr>
      </p:pic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0DEFEDC3-B1CB-48C9-8914-DDF177EB0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0" y="4100218"/>
            <a:ext cx="5048380" cy="725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10590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55</a:t>
            </a:fld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 rtlCol="0"/>
          <a:lstStyle/>
          <a:p>
            <a:pPr rtl="0"/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pt-pt"/>
              <a:t>Países com adopção idêntica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1914633"/>
              </p:ext>
            </p:extLst>
          </p:nvPr>
        </p:nvGraphicFramePr>
        <p:xfrm>
          <a:off x="708241" y="0"/>
          <a:ext cx="10552386" cy="5457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708241" y="3363309"/>
            <a:ext cx="10521068" cy="1061830"/>
            <a:chOff x="609600" y="3794233"/>
            <a:chExt cx="10521068" cy="1061830"/>
          </a:xfrm>
        </p:grpSpPr>
        <p:sp>
          <p:nvSpPr>
            <p:cNvPr id="6" name="TextBox 5"/>
            <p:cNvSpPr txBox="1"/>
            <p:nvPr/>
          </p:nvSpPr>
          <p:spPr>
            <a:xfrm>
              <a:off x="609600" y="3794233"/>
              <a:ext cx="13847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sz="2000" b="1">
                  <a:solidFill>
                    <a:schemeClr val="accent1">
                      <a:lumMod val="50000"/>
                    </a:schemeClr>
                  </a:solidFill>
                </a:rPr>
                <a:t>SENEGAL</a:t>
              </a:r>
            </a:p>
            <a:p>
              <a:pPr algn="ctr" rtl="0"/>
              <a:r>
                <a:rPr lang="pt-pt" sz="2000" b="1">
                  <a:solidFill>
                    <a:schemeClr val="accent1">
                      <a:lumMod val="50000"/>
                    </a:schemeClr>
                  </a:solidFill>
                </a:rPr>
                <a:t>FRANÇA </a:t>
              </a:r>
            </a:p>
            <a:p>
              <a:pPr algn="ctr" rtl="0"/>
              <a:r>
                <a:rPr lang="pt-pt" sz="2000" b="1">
                  <a:solidFill>
                    <a:schemeClr val="accent1">
                      <a:lumMod val="50000"/>
                    </a:schemeClr>
                  </a:solidFill>
                </a:rPr>
                <a:t>REINO UNIDO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67027" y="3840400"/>
              <a:ext cx="11666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sz="2000" b="1">
                  <a:solidFill>
                    <a:schemeClr val="accent1">
                      <a:lumMod val="50000"/>
                    </a:schemeClr>
                  </a:solidFill>
                </a:rPr>
                <a:t>ÁFRICA DO SUL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17820" y="3794233"/>
              <a:ext cx="11666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sz="2000" b="1">
                  <a:solidFill>
                    <a:schemeClr val="accent1">
                      <a:lumMod val="50000"/>
                    </a:schemeClr>
                  </a:solidFill>
                </a:rPr>
                <a:t>COSTA DO MARFIM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68613" y="3794233"/>
              <a:ext cx="16474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sz="2000" b="1">
                  <a:solidFill>
                    <a:schemeClr val="accent1">
                      <a:lumMod val="50000"/>
                    </a:schemeClr>
                  </a:solidFill>
                </a:rPr>
                <a:t>BENIM</a:t>
              </a:r>
            </a:p>
            <a:p>
              <a:pPr algn="ctr" rtl="0"/>
              <a:r>
                <a:rPr lang="pt-pt" sz="2000" b="1">
                  <a:solidFill>
                    <a:schemeClr val="accent1">
                      <a:lumMod val="50000"/>
                    </a:schemeClr>
                  </a:solidFill>
                </a:rPr>
                <a:t>BANGLADESH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46069" y="3794233"/>
              <a:ext cx="12208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sz="2000" b="1">
                  <a:solidFill>
                    <a:schemeClr val="accent1">
                      <a:lumMod val="50000"/>
                    </a:schemeClr>
                  </a:solidFill>
                </a:rPr>
                <a:t>RUANDA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51048" y="3794233"/>
              <a:ext cx="11666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sz="2000" b="1">
                  <a:solidFill>
                    <a:schemeClr val="accent1">
                      <a:lumMod val="50000"/>
                    </a:schemeClr>
                  </a:solidFill>
                </a:rPr>
                <a:t>UGANDA</a:t>
              </a:r>
            </a:p>
            <a:p>
              <a:pPr algn="ctr" rtl="0"/>
              <a:r>
                <a:rPr lang="pt-pt" sz="2000" b="1">
                  <a:solidFill>
                    <a:schemeClr val="accent1">
                      <a:lumMod val="50000"/>
                    </a:schemeClr>
                  </a:solidFill>
                </a:rPr>
                <a:t>NIGÉRIA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601841" y="3840400"/>
              <a:ext cx="1528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sz="2000" b="1">
                  <a:solidFill>
                    <a:schemeClr val="accent1">
                      <a:lumMod val="50000"/>
                    </a:schemeClr>
                  </a:solidFill>
                </a:rPr>
                <a:t>CAMARÕES</a:t>
              </a:r>
            </a:p>
            <a:p>
              <a:pPr algn="ctr" rtl="0"/>
              <a:r>
                <a:rPr lang="pt-pt" sz="2000" b="1">
                  <a:solidFill>
                    <a:schemeClr val="accent1">
                      <a:lumMod val="50000"/>
                    </a:schemeClr>
                  </a:solidFill>
                </a:rPr>
                <a:t>CANADÁ</a:t>
              </a:r>
            </a:p>
            <a:p>
              <a:pPr algn="ctr" rtl="0"/>
              <a:r>
                <a:rPr lang="pt-pt" sz="2000" b="1">
                  <a:solidFill>
                    <a:schemeClr val="accent1">
                      <a:lumMod val="50000"/>
                    </a:schemeClr>
                  </a:solidFill>
                </a:rPr>
                <a:t>EUA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881575" y="5722157"/>
            <a:ext cx="281359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pt-pt" u="sng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8"/>
              </a:rPr>
              <a:t>https://sanitation.ansi.org</a:t>
            </a:r>
            <a:r>
              <a:rPr lang="pt-pt">
                <a:solidFill>
                  <a:srgbClr val="211D1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14680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56</a:t>
            </a:fld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5252758" y="535113"/>
            <a:ext cx="5157787" cy="424732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Vantagens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093025"/>
            <a:ext cx="7894319" cy="4399409"/>
          </a:xfrm>
        </p:spPr>
        <p:txBody>
          <a:bodyPr rtlCol="0">
            <a:spAutoFit/>
          </a:bodyPr>
          <a:lstStyle/>
          <a:p>
            <a:pPr marL="0" lvl="1" indent="0" rtl="0">
              <a:lnSpc>
                <a:spcPct val="150000"/>
              </a:lnSpc>
              <a:buNone/>
            </a:pPr>
            <a:r>
              <a:rPr lang="pt-pt" sz="3200" b="1" dirty="0"/>
              <a:t>Entidades reguladores/decisores políticos:</a:t>
            </a:r>
          </a:p>
          <a:p>
            <a:pPr marL="342900" lvl="1" indent="-342900" rtl="0">
              <a:lnSpc>
                <a:spcPct val="150000"/>
              </a:lnSpc>
            </a:pPr>
            <a:r>
              <a:rPr lang="pt-pt" sz="2400" dirty="0"/>
              <a:t>Pode contar com a opinião de peritos mundiais para garantir a segurança do produto para os seus cidadãos sem gastar o seu próprio tempo e dinheiro </a:t>
            </a:r>
          </a:p>
          <a:p>
            <a:pPr marL="342900" lvl="1" indent="-342900" rtl="0">
              <a:lnSpc>
                <a:spcPct val="150000"/>
              </a:lnSpc>
            </a:pPr>
            <a:r>
              <a:rPr lang="pt-pt" sz="2400" dirty="0"/>
              <a:t>Pode aceder à fonte de informação e experiências constantemente </a:t>
            </a:r>
            <a:r>
              <a:rPr lang="pt-pt" sz="2400" dirty="0" err="1"/>
              <a:t>actualizada</a:t>
            </a:r>
            <a:r>
              <a:rPr lang="pt-pt" sz="2400" dirty="0"/>
              <a:t> de todo o mundo</a:t>
            </a:r>
            <a:endParaRPr lang="en-GB" sz="2800" b="1" dirty="0"/>
          </a:p>
        </p:txBody>
      </p:sp>
      <p:pic>
        <p:nvPicPr>
          <p:cNvPr id="2050" name="Picture 2" descr="https://encrypted-tbn0.gstatic.com/images?q=tbn:ANd9GcRNAegH8W3VfI7H-Do7nG0HhSpsmhnsKV__7LiwLz6tz58vzQ50dQ&amp;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267" y="2171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58035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57</a:t>
            </a:fld>
            <a:endParaRPr lang="en-Z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/>
        <p:txBody>
          <a:bodyPr rtlCol="0"/>
          <a:lstStyle/>
          <a:p>
            <a:pPr rtl="0"/>
            <a:r>
              <a:rPr lang="pt-pt"/>
              <a:t>Vantagens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1" y="1093025"/>
            <a:ext cx="6629400" cy="4146007"/>
          </a:xfrm>
        </p:spPr>
        <p:txBody>
          <a:bodyPr rtlCol="0">
            <a:spAutoFit/>
          </a:bodyPr>
          <a:lstStyle/>
          <a:p>
            <a:pPr marL="0" indent="0" rtl="0">
              <a:lnSpc>
                <a:spcPct val="110000"/>
              </a:lnSpc>
              <a:buNone/>
            </a:pPr>
            <a:r>
              <a:rPr lang="pt-pt" sz="3200" b="1" dirty="0"/>
              <a:t>Fabricantes: </a:t>
            </a:r>
          </a:p>
          <a:p>
            <a:pPr rtl="0">
              <a:lnSpc>
                <a:spcPct val="150000"/>
              </a:lnSpc>
            </a:pPr>
            <a:r>
              <a:rPr lang="pt-pt" dirty="0"/>
              <a:t>Ter um plano para conceber um produto que cumpra as orientações internacionais, facilitando a entrada no mercado</a:t>
            </a:r>
          </a:p>
          <a:p>
            <a:pPr rtl="0">
              <a:lnSpc>
                <a:spcPct val="150000"/>
              </a:lnSpc>
            </a:pPr>
            <a:r>
              <a:rPr lang="pt-pt" dirty="0"/>
              <a:t>Aumenta a capacidade de fabrico para estar amplamente disponível no mercado e ser implantado onde for necessário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 rtlCol="0"/>
          <a:lstStyle/>
          <a:p>
            <a:pPr rtl="0"/>
            <a:r>
              <a:rPr lang="pt-pt" dirty="0"/>
              <a:t>Marketing, Comunicação, Relações Públicas (RP) e Eventos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958" y="2441702"/>
            <a:ext cx="2532842" cy="1810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3120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58</a:t>
            </a:fld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5252758" y="535113"/>
            <a:ext cx="5157787" cy="424732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Vantagens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1" y="1093025"/>
            <a:ext cx="8503920" cy="3296543"/>
          </a:xfrm>
        </p:spPr>
        <p:txBody>
          <a:bodyPr rtlCol="0">
            <a:spAutoFit/>
          </a:bodyPr>
          <a:lstStyle/>
          <a:p>
            <a:pPr marL="0" lvl="2" indent="0" rtl="0">
              <a:lnSpc>
                <a:spcPct val="110000"/>
              </a:lnSpc>
              <a:buNone/>
            </a:pPr>
            <a:r>
              <a:rPr lang="pt-pt" sz="3200" b="1" dirty="0"/>
              <a:t>Utilizadores: </a:t>
            </a:r>
          </a:p>
          <a:p>
            <a:pPr rtl="0">
              <a:lnSpc>
                <a:spcPct val="110000"/>
              </a:lnSpc>
            </a:pPr>
            <a:r>
              <a:rPr lang="pt-pt" dirty="0"/>
              <a:t>Aumentar a confiança no produto, </a:t>
            </a:r>
            <a:r>
              <a:rPr lang="pt-pt" dirty="0" err="1"/>
              <a:t>reflectindo</a:t>
            </a:r>
            <a:r>
              <a:rPr lang="pt-pt" dirty="0"/>
              <a:t> um consenso de entidades reguladoras, fabricantes e utilizadores de todo o mundo</a:t>
            </a:r>
          </a:p>
          <a:p>
            <a:pPr rtl="0">
              <a:lnSpc>
                <a:spcPct val="110000"/>
              </a:lnSpc>
            </a:pPr>
            <a:r>
              <a:rPr lang="pt-pt" dirty="0"/>
              <a:t>Pode ter uma experiência digna, fiável, segura, higiénica e sem odores, que pode mesmo produzir </a:t>
            </a:r>
            <a:r>
              <a:rPr lang="pt-pt" dirty="0" err="1"/>
              <a:t>sub-produtos</a:t>
            </a:r>
            <a:r>
              <a:rPr lang="pt-pt" dirty="0"/>
              <a:t> que podem ser reutilizados pela comunidade</a:t>
            </a:r>
            <a:endParaRPr lang="en-GB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6625"/>
          <a:stretch/>
        </p:blipFill>
        <p:spPr>
          <a:xfrm>
            <a:off x="9649968" y="2130425"/>
            <a:ext cx="2133600" cy="20011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10049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59</a:t>
            </a:fld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556000" y="535113"/>
            <a:ext cx="6854545" cy="424732"/>
          </a:xfrm>
        </p:spPr>
        <p:txBody>
          <a:bodyPr wrap="square" rtlCol="0">
            <a:spAutoFit/>
          </a:bodyPr>
          <a:lstStyle/>
          <a:p>
            <a:pPr rtl="0"/>
            <a:r>
              <a:rPr lang="pt-pt" dirty="0"/>
              <a:t>Vantagens da utilização de SANS/ISO:30500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9698" y="1093024"/>
            <a:ext cx="10657488" cy="5263325"/>
          </a:xfrm>
        </p:spPr>
        <p:txBody>
          <a:bodyPr rtlCol="0">
            <a:normAutofit fontScale="92500" lnSpcReduction="10000"/>
          </a:bodyPr>
          <a:lstStyle/>
          <a:p>
            <a:pPr lvl="1" rtl="0"/>
            <a:r>
              <a:rPr lang="pt-pt" sz="2400" dirty="0"/>
              <a:t>Reduz o Custo de construção de novas </a:t>
            </a:r>
            <a:r>
              <a:rPr lang="pt-pt" sz="2400" dirty="0" err="1"/>
              <a:t>infra-estruturas</a:t>
            </a:r>
            <a:r>
              <a:rPr lang="pt-pt" sz="2400" dirty="0"/>
              <a:t> e de manutenção das </a:t>
            </a:r>
            <a:r>
              <a:rPr lang="pt-pt" sz="2400" dirty="0" err="1"/>
              <a:t>infra-estruturas</a:t>
            </a:r>
            <a:r>
              <a:rPr lang="pt-pt" sz="2400" dirty="0"/>
              <a:t> existentes</a:t>
            </a:r>
          </a:p>
          <a:p>
            <a:pPr lvl="1" rtl="0"/>
            <a:r>
              <a:rPr lang="pt-pt" sz="2400" dirty="0"/>
              <a:t>Compensa o custo dos novos esgotos </a:t>
            </a:r>
          </a:p>
          <a:p>
            <a:pPr lvl="1" rtl="0"/>
            <a:r>
              <a:rPr lang="pt-pt" sz="2400" dirty="0"/>
              <a:t>A </a:t>
            </a:r>
            <a:r>
              <a:rPr lang="pt-pt" sz="2400" dirty="0" err="1"/>
              <a:t>adopção</a:t>
            </a:r>
            <a:r>
              <a:rPr lang="pt-pt" sz="2400" dirty="0"/>
              <a:t> da norma pode funcionar como catalisador para a industrialização do saneamento na África do Sul</a:t>
            </a:r>
          </a:p>
          <a:p>
            <a:pPr lvl="1" rtl="0"/>
            <a:r>
              <a:rPr lang="pt-pt" sz="2400" dirty="0"/>
              <a:t>Potencia a criação de novos empregos e contribui para o PIB</a:t>
            </a:r>
          </a:p>
          <a:p>
            <a:pPr lvl="1" rtl="0"/>
            <a:r>
              <a:rPr lang="pt-pt" sz="2400" dirty="0"/>
              <a:t>Abre o mercado a alternativas inovadoras e sustentáveis às soluções sanitárias existentes</a:t>
            </a:r>
          </a:p>
          <a:p>
            <a:pPr lvl="1" rtl="0"/>
            <a:r>
              <a:rPr lang="pt-pt" sz="2400" dirty="0"/>
              <a:t>A produção em massa tornará o NSSS numa solução alternativa acessível e sustentável</a:t>
            </a:r>
          </a:p>
          <a:p>
            <a:pPr lvl="1" rtl="0"/>
            <a:r>
              <a:rPr lang="pt-pt" sz="2400" dirty="0"/>
              <a:t>Não se trata apenas de um investimento empresarial, mas também de um aumento do bem-estar social e do investimento na saúde </a:t>
            </a:r>
          </a:p>
          <a:p>
            <a:pPr lvl="1" rtl="0"/>
            <a:r>
              <a:rPr lang="pt-pt" sz="2400" dirty="0"/>
              <a:t>Por cada 1USD investido em Saneamento, há um retorno de 5,5 USD nos custos de saúde mais baixos, maior produtividade e menos mortes prematuras (OMS, 2012)</a:t>
            </a:r>
          </a:p>
          <a:p>
            <a:pPr lvl="1" rtl="0"/>
            <a:r>
              <a:rPr lang="pt-pt" sz="2400" dirty="0"/>
              <a:t>Custo mundial do saneamento deficiente rondava os 223 mil milhões de dólares em 2015 (Oxford </a:t>
            </a:r>
            <a:r>
              <a:rPr lang="pt-pt" sz="2400" dirty="0" err="1"/>
              <a:t>Economics</a:t>
            </a:r>
            <a:r>
              <a:rPr lang="pt-pt" sz="2400" dirty="0"/>
              <a:t>)</a:t>
            </a:r>
            <a:endParaRPr lang="en-GB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095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524000" y="2494300"/>
            <a:ext cx="9144000" cy="1015663"/>
          </a:xfrm>
        </p:spPr>
        <p:txBody>
          <a:bodyPr rtlCol="0">
            <a:spAutoFit/>
          </a:bodyPr>
          <a:lstStyle/>
          <a:p>
            <a:pPr rtl="0"/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SANS/ISO:30500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2798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60</a:t>
            </a:fld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 rtlCol="0"/>
          <a:lstStyle/>
          <a:p>
            <a:pPr rtl="0"/>
            <a:r>
              <a:rPr lang="pt-pt"/>
              <a:t>Restrições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093025"/>
            <a:ext cx="9572345" cy="2343206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Custo da certificação - mecanismo de financiamento</a:t>
            </a:r>
          </a:p>
          <a:p>
            <a:pPr rtl="0"/>
            <a:r>
              <a:rPr lang="pt-pt" dirty="0"/>
              <a:t>Ainda não existe capacidade laboratorial para o SANS/ISO:30500 - necessidade de desenvolver mecanismos e um quadro regulamentar</a:t>
            </a:r>
          </a:p>
          <a:p>
            <a:pPr rtl="0"/>
            <a:r>
              <a:rPr lang="pt-pt" dirty="0"/>
              <a:t>Ainda não existe um quadro definido sobre como obter a certificação rapidamente e dela beneficiar da melhor forma possível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42176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61</a:t>
            </a:fld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5252758" y="535113"/>
            <a:ext cx="5157787" cy="424732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Painel de discussão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093025"/>
            <a:ext cx="9572345" cy="3188565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Vantagens</a:t>
            </a:r>
          </a:p>
          <a:p>
            <a:pPr rtl="0"/>
            <a:endParaRPr lang="en-GB" dirty="0"/>
          </a:p>
          <a:p>
            <a:pPr rtl="0"/>
            <a:r>
              <a:rPr lang="pt-pt" dirty="0"/>
              <a:t>Restrições</a:t>
            </a:r>
          </a:p>
          <a:p>
            <a:pPr rtl="0"/>
            <a:endParaRPr lang="en-GB" dirty="0"/>
          </a:p>
          <a:p>
            <a:pPr rtl="0"/>
            <a:r>
              <a:rPr lang="pt-pt" dirty="0"/>
              <a:t>Caminho a seguir</a:t>
            </a:r>
          </a:p>
          <a:p>
            <a:pPr rtl="0"/>
            <a:endParaRPr lang="en-GB" dirty="0"/>
          </a:p>
          <a:p>
            <a:pPr rtl="0"/>
            <a:r>
              <a:rPr lang="pt-pt" dirty="0"/>
              <a:t>Perguntas e Respostas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72442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0188" y="2803466"/>
            <a:ext cx="286886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 rtl="0"/>
            <a:r>
              <a:rPr lang="pt-pt" sz="2800" b="1" cap="all" dirty="0">
                <a:solidFill>
                  <a:prstClr val="white"/>
                </a:solidFill>
                <a:latin typeface="Arial Black" panose="020B0A04020102020204" pitchFamily="34" charset="0"/>
              </a:rPr>
              <a:t>Obrigado!</a:t>
            </a:r>
            <a:endParaRPr lang="en-ZA" sz="28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0787" y="6276984"/>
            <a:ext cx="9517151" cy="7936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8608" y="6209013"/>
            <a:ext cx="2089828" cy="76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67938" y="6276984"/>
            <a:ext cx="1450498" cy="793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82" y="490604"/>
            <a:ext cx="2146979" cy="49984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68086" y="918961"/>
            <a:ext cx="8450350" cy="563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20298" y="3220497"/>
            <a:ext cx="690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20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 SABS e WRC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27440" y="1016663"/>
            <a:ext cx="690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endParaRPr lang="en-ZA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0663131" y="341258"/>
            <a:ext cx="955304" cy="13508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20298" y="3803016"/>
            <a:ext cx="690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20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PERGUNTAS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8182" y="4528713"/>
            <a:ext cx="1097025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pt-pt">
                <a:solidFill>
                  <a:prstClr val="black"/>
                </a:solidFill>
              </a:rPr>
              <a:t>Conteúdo compilado pelo Pollution Research Group, Universidade de KwaZulu-Natal</a:t>
            </a:r>
          </a:p>
          <a:p>
            <a:pPr rtl="0"/>
            <a:endParaRPr lang="en-GB" dirty="0">
              <a:solidFill>
                <a:prstClr val="black"/>
              </a:solidFill>
            </a:endParaRPr>
          </a:p>
          <a:p>
            <a:pPr rtl="0"/>
            <a:endParaRPr lang="en-GB" dirty="0">
              <a:solidFill>
                <a:prstClr val="black"/>
              </a:solidFill>
            </a:endParaRPr>
          </a:p>
          <a:p>
            <a:pPr rtl="0"/>
            <a:endParaRPr lang="en-GB" dirty="0">
              <a:solidFill>
                <a:prstClr val="black"/>
              </a:solidFill>
            </a:endParaRPr>
          </a:p>
          <a:p>
            <a:pPr rtl="0"/>
            <a:endParaRPr lang="en-GB" dirty="0">
              <a:solidFill>
                <a:prstClr val="black"/>
              </a:solidFill>
            </a:endParaRPr>
          </a:p>
          <a:p>
            <a:pPr rtl="0"/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/>
          <p:nvPr/>
        </p:nvPicPr>
        <p:blipFill>
          <a:blip r:embed="rId6"/>
          <a:stretch>
            <a:fillRect/>
          </a:stretch>
        </p:blipFill>
        <p:spPr>
          <a:xfrm>
            <a:off x="10699888" y="5123112"/>
            <a:ext cx="918548" cy="832973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9920" y="5184346"/>
            <a:ext cx="4099442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/>
          <p:nvPr/>
        </p:nvPicPr>
        <p:blipFill>
          <a:blip r:embed="rId5"/>
          <a:stretch>
            <a:fillRect/>
          </a:stretch>
        </p:blipFill>
        <p:spPr>
          <a:xfrm>
            <a:off x="10663131" y="322786"/>
            <a:ext cx="955304" cy="1350810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6742" y="4811856"/>
            <a:ext cx="2728015" cy="140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9920" y="5165874"/>
            <a:ext cx="4099442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842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7</a:t>
            </a:fld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 rtlCol="0"/>
          <a:lstStyle/>
          <a:p>
            <a:pPr rtl="0"/>
            <a:r>
              <a:rPr lang="pt-pt" dirty="0"/>
              <a:t>Âmbito de aplicação de SANS/ISO30500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1248" y="1594104"/>
            <a:ext cx="10388352" cy="3389376"/>
            <a:chOff x="381248" y="959845"/>
            <a:chExt cx="10388352" cy="338937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737" y="959845"/>
              <a:ext cx="9893808" cy="338937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281134" y="3926729"/>
              <a:ext cx="153035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300" b="1" dirty="0">
                  <a:solidFill>
                    <a:srgbClr val="239EBF"/>
                  </a:solidFill>
                  <a:latin typeface="Arial" panose="020B0604020202020204" pitchFamily="34" charset="0"/>
                  <a:ea typeface="AR KaitiB5 Bold" panose="03000800000000000000" pitchFamily="66" charset="-120"/>
                  <a:cs typeface="Arial" panose="020B0604020202020204" pitchFamily="34" charset="0"/>
                </a:rPr>
                <a:t>RETENÇÃO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07013" y="3926729"/>
              <a:ext cx="174106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300" b="1" dirty="0">
                  <a:solidFill>
                    <a:srgbClr val="239EBF"/>
                  </a:solidFill>
                  <a:latin typeface="Arial" panose="020B0604020202020204" pitchFamily="34" charset="0"/>
                  <a:ea typeface="AR KaitiB5 Bold" panose="03000800000000000000" pitchFamily="66" charset="-120"/>
                  <a:cs typeface="Arial" panose="020B0604020202020204" pitchFamily="34" charset="0"/>
                </a:rPr>
                <a:t>ESVAZIAMENTO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60048" y="3926729"/>
              <a:ext cx="174106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300" b="1" dirty="0">
                  <a:solidFill>
                    <a:srgbClr val="239EBF"/>
                  </a:solidFill>
                  <a:latin typeface="Arial" panose="020B0604020202020204" pitchFamily="34" charset="0"/>
                  <a:ea typeface="AR KaitiB5 Bold" panose="03000800000000000000" pitchFamily="66" charset="-120"/>
                  <a:cs typeface="Arial" panose="020B0604020202020204" pitchFamily="34" charset="0"/>
                </a:rPr>
                <a:t>TRANSPORTE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96641" y="3926966"/>
              <a:ext cx="174106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300" b="1" dirty="0">
                  <a:solidFill>
                    <a:srgbClr val="239EBF"/>
                  </a:solidFill>
                  <a:latin typeface="Arial" panose="020B0604020202020204" pitchFamily="34" charset="0"/>
                  <a:ea typeface="AR KaitiB5 Bold" panose="03000800000000000000" pitchFamily="66" charset="-120"/>
                  <a:cs typeface="Arial" panose="020B0604020202020204" pitchFamily="34" charset="0"/>
                </a:rPr>
                <a:t>TRATAMENTO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33234" y="3927204"/>
              <a:ext cx="2436366" cy="29238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pt-pt" sz="1300" b="1" dirty="0">
                  <a:solidFill>
                    <a:srgbClr val="239EBF"/>
                  </a:solidFill>
                  <a:latin typeface="Arial" panose="020B0604020202020204" pitchFamily="34" charset="0"/>
                  <a:ea typeface="AR KaitiB5 Bold" panose="03000800000000000000" pitchFamily="66" charset="-120"/>
                  <a:cs typeface="Arial" panose="020B0604020202020204" pitchFamily="34" charset="0"/>
                </a:rPr>
                <a:t>REUTILIZAÇÃO/DEPOSIÇÁO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1248" y="1044665"/>
              <a:ext cx="403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pt" b="1" dirty="0">
                  <a:solidFill>
                    <a:srgbClr val="239EBF"/>
                  </a:solidFill>
                  <a:latin typeface="Arial" panose="020B0604020202020204" pitchFamily="34" charset="0"/>
                  <a:ea typeface="AR KaitiB5 Bold" panose="03000800000000000000" pitchFamily="66" charset="-120"/>
                  <a:cs typeface="Arial" panose="020B0604020202020204" pitchFamily="34" charset="0"/>
                </a:rPr>
                <a:t>Cadeia de Valor do Saneamento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16737" y="2048256"/>
            <a:ext cx="3342031" cy="314553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517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CF6000D5-09E4-479E-B932-F4FEAF68291B}" type="slidenum">
              <a:rPr lang="en-GB" altLang="en-US" smtClean="0"/>
              <a:pPr>
                <a:defRPr/>
              </a:pPr>
              <a:t>8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4107544" y="202715"/>
            <a:ext cx="6303002" cy="757130"/>
          </a:xfrm>
        </p:spPr>
        <p:txBody>
          <a:bodyPr wrap="square" rtlCol="0">
            <a:spAutoFit/>
          </a:bodyPr>
          <a:lstStyle/>
          <a:p>
            <a:pPr rtl="0"/>
            <a:r>
              <a:rPr lang="pt-pt" dirty="0"/>
              <a:t>Sistema de Saneamento Sem Ligação à Rede de Esgotos (NSSS)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rtl="0">
              <a:lnSpc>
                <a:spcPct val="150000"/>
              </a:lnSpc>
            </a:pPr>
            <a:r>
              <a:rPr lang="pt-pt" sz="2800" b="1" dirty="0"/>
              <a:t>Uma unidade de tratamento integrado pré-fabricada com</a:t>
            </a:r>
          </a:p>
          <a:p>
            <a:pPr lvl="1" rtl="0">
              <a:lnSpc>
                <a:spcPct val="150000"/>
              </a:lnSpc>
            </a:pPr>
            <a:r>
              <a:rPr lang="pt-pt" sz="2400" b="1" dirty="0"/>
              <a:t>Um componente exposto (Sanita)</a:t>
            </a:r>
          </a:p>
          <a:p>
            <a:pPr lvl="1" rtl="0">
              <a:lnSpc>
                <a:spcPct val="150000"/>
              </a:lnSpc>
            </a:pPr>
            <a:r>
              <a:rPr lang="pt-pt" sz="2400" b="1" dirty="0"/>
              <a:t>Um componente não exposto (Instalação de tratamento)</a:t>
            </a:r>
          </a:p>
          <a:p>
            <a:pPr rtl="0">
              <a:lnSpc>
                <a:spcPct val="150000"/>
              </a:lnSpc>
            </a:pPr>
            <a:r>
              <a:rPr lang="pt-pt" sz="2800" b="1" dirty="0"/>
              <a:t>O NSSS:</a:t>
            </a:r>
          </a:p>
          <a:p>
            <a:pPr lvl="1" rtl="0">
              <a:lnSpc>
                <a:spcPct val="150000"/>
              </a:lnSpc>
            </a:pPr>
            <a:r>
              <a:rPr lang="pt-pt" sz="2400" dirty="0"/>
              <a:t>recolhe, transporta e trata integralmente as entradas específicas no sistema, a fim de permitir a reutilização ou eliminação seguras da produção sólida, líquida e gasosa gerada, e</a:t>
            </a:r>
          </a:p>
          <a:p>
            <a:pPr lvl="1" rtl="0">
              <a:lnSpc>
                <a:spcPct val="150000"/>
              </a:lnSpc>
            </a:pPr>
            <a:r>
              <a:rPr lang="pt-pt" sz="2400" b="1" dirty="0">
                <a:solidFill>
                  <a:srgbClr val="FF0000"/>
                </a:solidFill>
              </a:rPr>
              <a:t>não</a:t>
            </a:r>
            <a:r>
              <a:rPr lang="pt-pt" sz="2400" dirty="0"/>
              <a:t> está ligado a uma rede de esgotos ou a uma rede de drenagem</a:t>
            </a:r>
          </a:p>
          <a:p>
            <a:pPr rtl="0"/>
            <a:endParaRPr lang="en-US" sz="3000" dirty="0"/>
          </a:p>
          <a:p>
            <a:pPr rtl="0"/>
            <a:endParaRPr lang="en-GB" sz="3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411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556046"/>
            <a:ext cx="10515600" cy="1006429"/>
          </a:xfrm>
        </p:spPr>
        <p:txBody>
          <a:bodyPr rtlCol="0">
            <a:spAutoFit/>
          </a:bodyPr>
          <a:lstStyle/>
          <a:p>
            <a:pPr algn="ctr" rtl="0"/>
            <a:r>
              <a:rPr lang="pt-pt" sz="6600" b="1" dirty="0"/>
              <a:t>Componentes do NSSS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F06680-C8A7-4B16-9D12-C8E67A63F5D0}" type="slidenum">
              <a:rPr lang="en-ZA" smtClean="0"/>
              <a:t>9</a:t>
            </a:fld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95450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2"/>
  <p:tag name="ARTICULATE_PROJECT_OPEN" val="0"/>
  <p:tag name="ARTICULATE_DESIGN_ID_1_OFFICE THEME" val="vj2JXg0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17452</TotalTime>
  <Words>4790</Words>
  <Application>Microsoft Office PowerPoint</Application>
  <PresentationFormat>Widescreen</PresentationFormat>
  <Paragraphs>947</Paragraphs>
  <Slides>62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MS PGothic</vt:lpstr>
      <vt:lpstr>AR KaitiB5 Bold</vt:lpstr>
      <vt:lpstr>Arial</vt:lpstr>
      <vt:lpstr>Arial Black</vt:lpstr>
      <vt:lpstr>Arial Narrow</vt:lpstr>
      <vt:lpstr>Calibri</vt:lpstr>
      <vt:lpstr>Calibri Light</vt:lpstr>
      <vt:lpstr>Comic Sans MS</vt:lpstr>
      <vt:lpstr>Times New Roman</vt:lpstr>
      <vt:lpstr>Wingdings</vt:lpstr>
      <vt:lpstr>Wingdings 2</vt:lpstr>
      <vt:lpstr>1_Office Theme</vt:lpstr>
      <vt:lpstr>Organização ISO e SANS/ISO:30500</vt:lpstr>
      <vt:lpstr>PowerPoint Presentation</vt:lpstr>
      <vt:lpstr>PowerPoint Presentation</vt:lpstr>
      <vt:lpstr>PowerPoint Presentation</vt:lpstr>
      <vt:lpstr>PowerPoint Presentation</vt:lpstr>
      <vt:lpstr>SANS/ISO:30500</vt:lpstr>
      <vt:lpstr>PowerPoint Presentation</vt:lpstr>
      <vt:lpstr>PowerPoint Presentation</vt:lpstr>
      <vt:lpstr>Componentes do NSSS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Conhecer a SANS/ISO:30500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 Mary</dc:creator>
  <cp:lastModifiedBy>Attiya Sayyed</cp:lastModifiedBy>
  <cp:revision>379</cp:revision>
  <dcterms:created xsi:type="dcterms:W3CDTF">2019-10-07T11:05:55Z</dcterms:created>
  <dcterms:modified xsi:type="dcterms:W3CDTF">2020-06-11T19:05:25Z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A74A61D5-12CC-4CEB-A0F2-9B7C68C6EB39</vt:lpwstr>
  </property>
  <property fmtid="{D5CDD505-2E9C-101B-9397-08002B2CF9AE}" pid="3" name="ArticulatePath">
    <vt:lpwstr>Sanitation Status and ISO standards ISO30500_Presentation</vt:lpwstr>
  </property>
</Properties>
</file>