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custDataLst>
    <p:tags r:id="rId13"/>
  </p:custDataLst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DE4"/>
    <a:srgbClr val="FFEB23"/>
    <a:srgbClr val="C6DF8C"/>
    <a:srgbClr val="6B308C"/>
    <a:srgbClr val="A53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187" autoAdjust="0"/>
  </p:normalViewPr>
  <p:slideViewPr>
    <p:cSldViewPr snapToGrid="0">
      <p:cViewPr varScale="1">
        <p:scale>
          <a:sx n="49" d="100"/>
          <a:sy n="49" d="100"/>
        </p:scale>
        <p:origin x="6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E3D933A-087E-4DC0-887A-ED84AC6A5FB1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"/>
              <a:t>Edit Master text styles</a:t>
            </a:r>
          </a:p>
          <a:p>
            <a:pPr lvl="1" rtl="0"/>
            <a:r>
              <a:rPr lang="fr"/>
              <a:t>Second level</a:t>
            </a:r>
          </a:p>
          <a:p>
            <a:pPr lvl="2" rtl="0"/>
            <a:r>
              <a:rPr lang="fr"/>
              <a:t>Third level</a:t>
            </a:r>
          </a:p>
          <a:p>
            <a:pPr lvl="3" rtl="0"/>
            <a:r>
              <a:rPr lang="fr"/>
              <a:t>Fourth level</a:t>
            </a:r>
          </a:p>
          <a:p>
            <a:pPr lvl="4" rtl="0"/>
            <a:r>
              <a:rPr lang="fr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C546D7-1B9C-4061-AD6A-33810E35F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43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95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92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41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91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78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336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917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12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33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856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fr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D1EAC8-1FF1-45A7-BD9C-67B9139DBD4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04EA564-05CD-4BF4-9FDF-951255E1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7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"/>
              <a:t>Edit Master text styles</a:t>
            </a:r>
          </a:p>
          <a:p>
            <a:pPr lvl="1" rtl="0"/>
            <a:r>
              <a:rPr lang="fr"/>
              <a:t>Second level</a:t>
            </a:r>
          </a:p>
          <a:p>
            <a:pPr lvl="2" rtl="0"/>
            <a:r>
              <a:rPr lang="fr"/>
              <a:t>Third level</a:t>
            </a:r>
          </a:p>
          <a:p>
            <a:pPr lvl="3" rtl="0"/>
            <a:r>
              <a:rPr lang="fr"/>
              <a:t>Fourth level</a:t>
            </a:r>
          </a:p>
          <a:p>
            <a:pPr lvl="4" rtl="0"/>
            <a:r>
              <a:rPr lang="f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D1EAC8-1FF1-45A7-BD9C-67B9139DBD4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04EA564-05CD-4BF4-9FDF-951255E1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5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fr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fr"/>
              <a:t>Edit Master text styles</a:t>
            </a:r>
          </a:p>
          <a:p>
            <a:pPr lvl="1" rtl="0"/>
            <a:r>
              <a:rPr lang="fr"/>
              <a:t>Second level</a:t>
            </a:r>
          </a:p>
          <a:p>
            <a:pPr lvl="2" rtl="0"/>
            <a:r>
              <a:rPr lang="fr"/>
              <a:t>Third level</a:t>
            </a:r>
          </a:p>
          <a:p>
            <a:pPr lvl="3" rtl="0"/>
            <a:r>
              <a:rPr lang="fr"/>
              <a:t>Fourth level</a:t>
            </a:r>
          </a:p>
          <a:p>
            <a:pPr lvl="4" rtl="0"/>
            <a:r>
              <a:rPr lang="f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D1EAC8-1FF1-45A7-BD9C-67B9139DBD4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04EA564-05CD-4BF4-9FDF-951255E1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67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-14946" y="0"/>
            <a:ext cx="4475284" cy="4835769"/>
          </a:xfrm>
          <a:custGeom>
            <a:avLst/>
            <a:gdLst>
              <a:gd name="connsiteX0" fmla="*/ 17584 w 4475284"/>
              <a:gd name="connsiteY0" fmla="*/ 0 h 4835769"/>
              <a:gd name="connsiteX1" fmla="*/ 0 w 4475284"/>
              <a:gd name="connsiteY1" fmla="*/ 4835769 h 4835769"/>
              <a:gd name="connsiteX2" fmla="*/ 2321169 w 4475284"/>
              <a:gd name="connsiteY2" fmla="*/ 4835769 h 4835769"/>
              <a:gd name="connsiteX3" fmla="*/ 4475284 w 4475284"/>
              <a:gd name="connsiteY3" fmla="*/ 0 h 4835769"/>
              <a:gd name="connsiteX4" fmla="*/ 17584 w 4475284"/>
              <a:gd name="connsiteY4" fmla="*/ 0 h 483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284" h="4835769">
                <a:moveTo>
                  <a:pt x="17584" y="0"/>
                </a:moveTo>
                <a:cubicBezTo>
                  <a:pt x="11723" y="1611923"/>
                  <a:pt x="5861" y="3223846"/>
                  <a:pt x="0" y="4835769"/>
                </a:cubicBezTo>
                <a:lnTo>
                  <a:pt x="2321169" y="4835769"/>
                </a:lnTo>
                <a:lnTo>
                  <a:pt x="4475284" y="0"/>
                </a:lnTo>
                <a:lnTo>
                  <a:pt x="175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14" name="Picture 13" descr="001Cwrap_final_greenF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"/>
            <a:ext cx="5386261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12" name="Picture 11" descr="VEN-Logo_BLK copy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675"/>
          <a:stretch/>
        </p:blipFill>
        <p:spPr>
          <a:xfrm>
            <a:off x="7844223" y="578645"/>
            <a:ext cx="3011131" cy="146304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480523" y="4546525"/>
            <a:ext cx="4021299" cy="482601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600" baseline="0">
                <a:solidFill>
                  <a:srgbClr val="37609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Month Day,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587965" y="5153161"/>
            <a:ext cx="3911787" cy="1195389"/>
          </a:xfrm>
        </p:spPr>
        <p:txBody>
          <a:bodyPr rtlCol="0" anchor="ctr">
            <a:noAutofit/>
          </a:bodyPr>
          <a:lstStyle>
            <a:lvl1pPr marL="0" indent="0">
              <a:buNone/>
              <a:defRPr sz="1600" baseline="0">
                <a:solidFill>
                  <a:srgbClr val="37609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Author</a:t>
            </a:r>
          </a:p>
          <a:p>
            <a:pPr lvl="0" rtl="0"/>
            <a:r>
              <a:rPr lang="fr"/>
              <a:t>Partner, Venable LLP</a:t>
            </a:r>
          </a:p>
          <a:p>
            <a:pPr lvl="0" rtl="0"/>
            <a:r>
              <a:rPr lang="fr"/>
              <a:t>____________@Venable.com</a:t>
            </a:r>
          </a:p>
          <a:p>
            <a:pPr lvl="0" rtl="0"/>
            <a:r>
              <a:rPr lang="fr"/>
              <a:t>202.344.4000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6480" y="2775392"/>
            <a:ext cx="7936505" cy="1698179"/>
          </a:xfrm>
        </p:spPr>
        <p:txBody>
          <a:bodyPr rtlCol="0" anchor="t">
            <a:normAutofit/>
          </a:bodyPr>
          <a:lstStyle>
            <a:lvl1pPr algn="ctr">
              <a:defRPr sz="3400" b="0" cap="none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rtl="0"/>
            <a:r>
              <a:rPr lang="fr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7503171" y="5156018"/>
            <a:ext cx="4021299" cy="1195389"/>
          </a:xfrm>
        </p:spPr>
        <p:txBody>
          <a:bodyPr rtlCol="0" anchor="ctr">
            <a:noAutofit/>
          </a:bodyPr>
          <a:lstStyle>
            <a:lvl1pPr marL="0" indent="0">
              <a:buNone/>
              <a:defRPr sz="1600">
                <a:solidFill>
                  <a:srgbClr val="37609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Author</a:t>
            </a:r>
          </a:p>
          <a:p>
            <a:pPr lvl="0" rtl="0"/>
            <a:r>
              <a:rPr lang="fr"/>
              <a:t>Partner, Venable LLP</a:t>
            </a:r>
          </a:p>
          <a:p>
            <a:pPr lvl="0" rtl="0"/>
            <a:r>
              <a:rPr lang="fr"/>
              <a:t>____________@Venable.com</a:t>
            </a:r>
          </a:p>
          <a:p>
            <a:pPr lvl="0" rtl="0"/>
            <a:r>
              <a:rPr lang="fr"/>
              <a:t>202.344.4000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0933397" y="6497240"/>
            <a:ext cx="1164101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" sz="85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© 2018 Venable LLP</a:t>
            </a:r>
            <a:endParaRPr lang="en-US" sz="850" dirty="0">
              <a:solidFill>
                <a:schemeClr val="bg1">
                  <a:lumMod val="6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0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"/>
              <a:t>Edit Master text styles</a:t>
            </a:r>
          </a:p>
          <a:p>
            <a:pPr lvl="1" rtl="0"/>
            <a:r>
              <a:rPr lang="fr"/>
              <a:t>Second level</a:t>
            </a:r>
          </a:p>
          <a:p>
            <a:pPr lvl="2" rtl="0"/>
            <a:r>
              <a:rPr lang="fr"/>
              <a:t>Third level</a:t>
            </a:r>
          </a:p>
          <a:p>
            <a:pPr lvl="3" rtl="0"/>
            <a:r>
              <a:rPr lang="fr"/>
              <a:t>Fourth level</a:t>
            </a:r>
          </a:p>
          <a:p>
            <a:pPr lvl="4" rtl="0"/>
            <a:r>
              <a:rPr lang="f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D1EAC8-1FF1-45A7-BD9C-67B9139DBD4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04EA564-05CD-4BF4-9FDF-951255E1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D1EAC8-1FF1-45A7-BD9C-67B9139DBD4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04EA564-05CD-4BF4-9FDF-951255E1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3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fr"/>
              <a:t>Edit Master text styles</a:t>
            </a:r>
          </a:p>
          <a:p>
            <a:pPr lvl="1" rtl="0"/>
            <a:r>
              <a:rPr lang="fr"/>
              <a:t>Second level</a:t>
            </a:r>
          </a:p>
          <a:p>
            <a:pPr lvl="2" rtl="0"/>
            <a:r>
              <a:rPr lang="fr"/>
              <a:t>Third level</a:t>
            </a:r>
          </a:p>
          <a:p>
            <a:pPr lvl="3" rtl="0"/>
            <a:r>
              <a:rPr lang="fr"/>
              <a:t>Fourth level</a:t>
            </a:r>
          </a:p>
          <a:p>
            <a:pPr lvl="4" rtl="0"/>
            <a:r>
              <a:rPr lang="fr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fr"/>
              <a:t>Edit Master text styles</a:t>
            </a:r>
          </a:p>
          <a:p>
            <a:pPr lvl="1" rtl="0"/>
            <a:r>
              <a:rPr lang="fr"/>
              <a:t>Second level</a:t>
            </a:r>
          </a:p>
          <a:p>
            <a:pPr lvl="2" rtl="0"/>
            <a:r>
              <a:rPr lang="fr"/>
              <a:t>Third level</a:t>
            </a:r>
          </a:p>
          <a:p>
            <a:pPr lvl="3" rtl="0"/>
            <a:r>
              <a:rPr lang="fr"/>
              <a:t>Fourth level</a:t>
            </a:r>
          </a:p>
          <a:p>
            <a:pPr lvl="4" rtl="0"/>
            <a:r>
              <a:rPr lang="fr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D1EAC8-1FF1-45A7-BD9C-67B9139DBD4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04EA564-05CD-4BF4-9FDF-951255E1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1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fr"/>
              <a:t>Edit Master text styles</a:t>
            </a:r>
          </a:p>
          <a:p>
            <a:pPr lvl="1" rtl="0"/>
            <a:r>
              <a:rPr lang="fr"/>
              <a:t>Second level</a:t>
            </a:r>
          </a:p>
          <a:p>
            <a:pPr lvl="2" rtl="0"/>
            <a:r>
              <a:rPr lang="fr"/>
              <a:t>Third level</a:t>
            </a:r>
          </a:p>
          <a:p>
            <a:pPr lvl="3" rtl="0"/>
            <a:r>
              <a:rPr lang="fr"/>
              <a:t>Fourth level</a:t>
            </a:r>
          </a:p>
          <a:p>
            <a:pPr lvl="4" rtl="0"/>
            <a:r>
              <a:rPr lang="fr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fr"/>
              <a:t>Edit Master text styles</a:t>
            </a:r>
          </a:p>
          <a:p>
            <a:pPr lvl="1" rtl="0"/>
            <a:r>
              <a:rPr lang="fr"/>
              <a:t>Second level</a:t>
            </a:r>
          </a:p>
          <a:p>
            <a:pPr lvl="2" rtl="0"/>
            <a:r>
              <a:rPr lang="fr"/>
              <a:t>Third level</a:t>
            </a:r>
          </a:p>
          <a:p>
            <a:pPr lvl="3" rtl="0"/>
            <a:r>
              <a:rPr lang="fr"/>
              <a:t>Fourth level</a:t>
            </a:r>
          </a:p>
          <a:p>
            <a:pPr lvl="4" rtl="0"/>
            <a:r>
              <a:rPr lang="fr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D1EAC8-1FF1-45A7-BD9C-67B9139DBD4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04EA564-05CD-4BF4-9FDF-951255E1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D1EAC8-1FF1-45A7-BD9C-67B9139DBD4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04EA564-05CD-4BF4-9FDF-951255E1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8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D1EAC8-1FF1-45A7-BD9C-67B9139DBD4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04EA564-05CD-4BF4-9FDF-951255E1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59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"/>
              <a:t>Edit Master text styles</a:t>
            </a:r>
          </a:p>
          <a:p>
            <a:pPr lvl="1" rtl="0"/>
            <a:r>
              <a:rPr lang="fr"/>
              <a:t>Second level</a:t>
            </a:r>
          </a:p>
          <a:p>
            <a:pPr lvl="2" rtl="0"/>
            <a:r>
              <a:rPr lang="fr"/>
              <a:t>Third level</a:t>
            </a:r>
          </a:p>
          <a:p>
            <a:pPr lvl="3" rtl="0"/>
            <a:r>
              <a:rPr lang="fr"/>
              <a:t>Fourth level</a:t>
            </a:r>
          </a:p>
          <a:p>
            <a:pPr lvl="4" rtl="0"/>
            <a:r>
              <a:rPr lang="fr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D1EAC8-1FF1-45A7-BD9C-67B9139DBD4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04EA564-05CD-4BF4-9FDF-951255E1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4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D1EAC8-1FF1-45A7-BD9C-67B9139DBD4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04EA564-05CD-4BF4-9FDF-951255E1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29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"/>
              <a:t>Edit Master text styles</a:t>
            </a:r>
          </a:p>
          <a:p>
            <a:pPr lvl="1" rtl="0"/>
            <a:r>
              <a:rPr lang="fr"/>
              <a:t>Second level</a:t>
            </a:r>
          </a:p>
          <a:p>
            <a:pPr lvl="2" rtl="0"/>
            <a:r>
              <a:rPr lang="fr"/>
              <a:t>Third level</a:t>
            </a:r>
          </a:p>
          <a:p>
            <a:pPr lvl="3" rtl="0"/>
            <a:r>
              <a:rPr lang="fr"/>
              <a:t>Fourth level</a:t>
            </a:r>
          </a:p>
          <a:p>
            <a:pPr lvl="4" rtl="0"/>
            <a:r>
              <a:rPr lang="f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7D1EAC8-1FF1-45A7-BD9C-67B9139DBD4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04EA564-05CD-4BF4-9FDF-951255E13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7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8"/>
          <p:cNvSpPr txBox="1">
            <a:spLocks/>
          </p:cNvSpPr>
          <p:nvPr/>
        </p:nvSpPr>
        <p:spPr bwMode="auto">
          <a:xfrm>
            <a:off x="4876800" y="4930775"/>
            <a:ext cx="259080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>
              <a:buFont typeface="Arial" panose="020B0604020202020204" pitchFamily="34" charset="0"/>
              <a:buNone/>
            </a:pPr>
            <a:endParaRPr lang="en-US" altLang="en-US" sz="2000" dirty="0">
              <a:solidFill>
                <a:prstClr val="black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8" name="Title 3"/>
          <p:cNvSpPr txBox="1">
            <a:spLocks/>
          </p:cNvSpPr>
          <p:nvPr/>
        </p:nvSpPr>
        <p:spPr bwMode="auto">
          <a:xfrm>
            <a:off x="4648200" y="1933476"/>
            <a:ext cx="7239000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>
              <a:spcBef>
                <a:spcPct val="0"/>
              </a:spcBef>
              <a:buNone/>
            </a:pPr>
            <a:r>
              <a:rPr lang="fr" sz="4400" dirty="0"/>
              <a:t>Un </a:t>
            </a:r>
            <a:r>
              <a:rPr lang="en-US" sz="4400" dirty="0"/>
              <a:t>aperçu</a:t>
            </a:r>
            <a:r>
              <a:rPr lang="fr" sz="4400" dirty="0"/>
              <a:t> des politiques </a:t>
            </a:r>
            <a:br>
              <a:rPr lang="fr" sz="4400" dirty="0"/>
            </a:br>
            <a:r>
              <a:rPr lang="fr" sz="4400" dirty="0"/>
              <a:t>de normalisation en </a:t>
            </a:r>
            <a:br>
              <a:rPr lang="fr" sz="4400" dirty="0"/>
            </a:br>
            <a:r>
              <a:rPr lang="fr" sz="4400" dirty="0"/>
              <a:t>Afrique et en Asie</a:t>
            </a:r>
            <a:endParaRPr lang="en-US" altLang="en-US" sz="4000" dirty="0">
              <a:solidFill>
                <a:prstClr val="black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9" name="Text Placeholder 18"/>
          <p:cNvSpPr txBox="1">
            <a:spLocks/>
          </p:cNvSpPr>
          <p:nvPr/>
        </p:nvSpPr>
        <p:spPr bwMode="auto">
          <a:xfrm>
            <a:off x="4664413" y="4805427"/>
            <a:ext cx="6781800" cy="155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>
              <a:buFont typeface="Arial" panose="020B0604020202020204" pitchFamily="34" charset="0"/>
              <a:buNone/>
            </a:pPr>
            <a:r>
              <a:rPr lang="fr" sz="2000" dirty="0">
                <a:solidFill>
                  <a:prstClr val="black"/>
                </a:solidFill>
                <a:latin typeface="Tw Cen MT Condensed" panose="020B0606020104020203" pitchFamily="34" charset="0"/>
              </a:rPr>
              <a:t>Jeffrey G. Weiss	       		Tyler G. Welti</a:t>
            </a:r>
          </a:p>
          <a:p>
            <a:pPr rtl="0">
              <a:buFont typeface="Arial" panose="020B0604020202020204" pitchFamily="34" charset="0"/>
              <a:buNone/>
            </a:pPr>
            <a:r>
              <a:rPr lang="fr" sz="2000" dirty="0">
                <a:solidFill>
                  <a:prstClr val="black"/>
                </a:solidFill>
                <a:latin typeface="Tw Cen MT Condensed" panose="020B0606020104020203" pitchFamily="34" charset="0"/>
              </a:rPr>
              <a:t>Conseiller juridique         		</a:t>
            </a:r>
            <a:r>
              <a:rPr lang="en-US" sz="2000" dirty="0">
                <a:solidFill>
                  <a:prstClr val="black"/>
                </a:solidFill>
                <a:latin typeface="Tw Cen MT Condensed" panose="020B0606020104020203" pitchFamily="34" charset="0"/>
              </a:rPr>
              <a:t>P</a:t>
            </a:r>
            <a:r>
              <a:rPr lang="fr" sz="2000" dirty="0">
                <a:solidFill>
                  <a:prstClr val="black"/>
                </a:solidFill>
                <a:latin typeface="Tw Cen MT Condensed" panose="020B0606020104020203" pitchFamily="34" charset="0"/>
              </a:rPr>
              <a:t>artenaire          </a:t>
            </a:r>
          </a:p>
          <a:p>
            <a:pPr rtl="0">
              <a:buFont typeface="Arial" panose="020B0604020202020204" pitchFamily="34" charset="0"/>
              <a:buNone/>
            </a:pPr>
            <a:r>
              <a:rPr lang="fr" sz="2000" dirty="0">
                <a:solidFill>
                  <a:prstClr val="black"/>
                </a:solidFill>
                <a:latin typeface="Tw Cen MT Condensed" panose="020B0606020104020203" pitchFamily="34" charset="0"/>
              </a:rPr>
              <a:t>Venable LLP		    		Venable LLP</a:t>
            </a:r>
          </a:p>
          <a:p>
            <a:pPr rtl="0">
              <a:buFont typeface="Arial" panose="020B0604020202020204" pitchFamily="34" charset="0"/>
              <a:buNone/>
            </a:pPr>
            <a:endParaRPr lang="en-US" altLang="en-US" sz="1800" dirty="0">
              <a:solidFill>
                <a:prstClr val="black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646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107180" y="442602"/>
            <a:ext cx="9977640" cy="701731"/>
          </a:xfrm>
        </p:spPr>
        <p:txBody>
          <a:bodyPr rtlCol="0">
            <a:spAutoFit/>
          </a:bodyPr>
          <a:lstStyle/>
          <a:p>
            <a:pPr algn="ctr" rtl="0"/>
            <a:r>
              <a:rPr lang="fr" b="1" dirty="0">
                <a:solidFill>
                  <a:srgbClr val="002060"/>
                </a:solidFill>
              </a:rPr>
              <a:t>Inde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50814" y="1379607"/>
            <a:ext cx="10465322" cy="3658950"/>
          </a:xfrm>
        </p:spPr>
        <p:txBody>
          <a:bodyPr rtlCol="0">
            <a:spAutoFit/>
          </a:bodyPr>
          <a:lstStyle/>
          <a:p>
            <a:pPr rtl="0"/>
            <a:r>
              <a:rPr lang="fr" dirty="0"/>
              <a:t>Le Bureau des normes indiennes (BIS) est un organisme national responsable de la définition des normes, de l’évaluation de la conformité et de l’assurance qualité.</a:t>
            </a:r>
          </a:p>
          <a:p>
            <a:pPr lvl="1" rtl="0"/>
            <a:r>
              <a:rPr lang="fr" dirty="0"/>
              <a:t>Les producteurs de certains métaux et d’autres biens doivent faire tester leurs produits dans des centres d’essai et de marquage pour que leur conformité aux normes soit vérifiée.</a:t>
            </a:r>
          </a:p>
          <a:p>
            <a:pPr lvl="1" rtl="0"/>
            <a:r>
              <a:rPr lang="fr" dirty="0"/>
              <a:t>Les produits conformes aux normes doivent porter un poinçon (pour les métaux précieux) et une marque normalisée (pour les autres produits).</a:t>
            </a:r>
          </a:p>
          <a:p>
            <a:pPr rtl="0"/>
            <a:endParaRPr lang="en-US" sz="3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sp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6960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5B84097-5429-47A7-852A-5D7DDAE7C82F}"/>
              </a:ext>
            </a:extLst>
          </p:cNvPr>
          <p:cNvGrpSpPr/>
          <p:nvPr/>
        </p:nvGrpSpPr>
        <p:grpSpPr>
          <a:xfrm>
            <a:off x="3168584" y="3160184"/>
            <a:ext cx="5854830" cy="2925143"/>
            <a:chOff x="3403714" y="3194195"/>
            <a:chExt cx="5854830" cy="292514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EEA4883-6E79-4F15-89D9-2DADD11052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693" b="24255"/>
            <a:stretch/>
          </p:blipFill>
          <p:spPr>
            <a:xfrm>
              <a:off x="3403714" y="3194195"/>
              <a:ext cx="5854830" cy="292514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142EC30-BD76-4D3B-BD24-FD0868800C7E}"/>
                </a:ext>
              </a:extLst>
            </p:cNvPr>
            <p:cNvSpPr txBox="1"/>
            <p:nvPr/>
          </p:nvSpPr>
          <p:spPr>
            <a:xfrm>
              <a:off x="3591170" y="3645806"/>
              <a:ext cx="5253053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" sz="5500">
                  <a:ln w="19050">
                    <a:solidFill>
                      <a:schemeClr val="bg1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Normes </a:t>
              </a:r>
              <a:r>
                <a:rPr lang="fr" sz="5500">
                  <a:ln w="19050">
                    <a:solidFill>
                      <a:schemeClr val="bg1"/>
                    </a:solidFill>
                  </a:ln>
                  <a:solidFill>
                    <a:srgbClr val="E6090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internationales</a:t>
              </a:r>
              <a:endParaRPr lang="fr-FR" sz="5500" dirty="0">
                <a:ln w="19050">
                  <a:solidFill>
                    <a:schemeClr val="bg1"/>
                  </a:solidFill>
                </a:ln>
                <a:solidFill>
                  <a:srgbClr val="E6090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1405858"/>
            <a:ext cx="10363200" cy="1754326"/>
          </a:xfrm>
        </p:spPr>
        <p:txBody>
          <a:bodyPr rtlCol="0">
            <a:spAutoFit/>
          </a:bodyPr>
          <a:lstStyle/>
          <a:p>
            <a:pPr rtl="0"/>
            <a:r>
              <a:rPr lang="fr" sz="4000" b="1"/>
              <a:t>Politiques nationales et régionales sur le recours aux normes pour soutenir les politiques publiques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400413"/>
            <a:ext cx="2743200" cy="276999"/>
          </a:xfrm>
        </p:spPr>
        <p:txBody>
          <a:bodyPr rtlCol="0">
            <a:sp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1174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3303" y="220634"/>
            <a:ext cx="11111260" cy="701731"/>
          </a:xfrm>
        </p:spPr>
        <p:txBody>
          <a:bodyPr rtlCol="0">
            <a:spAutoFit/>
          </a:bodyPr>
          <a:lstStyle/>
          <a:p>
            <a:pPr algn="ctr" rtl="0"/>
            <a:r>
              <a:rPr lang="fr" b="1" dirty="0">
                <a:solidFill>
                  <a:srgbClr val="002060"/>
                </a:solidFill>
              </a:rPr>
              <a:t>Politiques de normalisation dans les régions clés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203433" y="3195851"/>
            <a:ext cx="3988567" cy="36621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sp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6539" y="1066800"/>
            <a:ext cx="83571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fr" sz="34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Afrique :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US" sz="1000" dirty="0">
              <a:solidFill>
                <a:prstClr val="black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fr" sz="28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ARSO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fr" sz="28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CEDEAO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fr" sz="28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Sénégal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fr" sz="28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Kenya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fr" sz="28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Afrique du Sud</a:t>
            </a:r>
          </a:p>
          <a:p>
            <a:pPr lvl="1" rtl="0"/>
            <a:endParaRPr lang="en-US" sz="2800" dirty="0">
              <a:solidFill>
                <a:prstClr val="black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fr" sz="34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Asie :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US" sz="1000" dirty="0">
              <a:solidFill>
                <a:prstClr val="black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fr" sz="28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Chine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fr" sz="28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Inde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rtl="0"/>
            <a:endParaRPr lang="en-US" sz="2400" dirty="0">
              <a:solidFill>
                <a:prstClr val="black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5098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3304" y="220634"/>
            <a:ext cx="11328460" cy="701731"/>
          </a:xfrm>
        </p:spPr>
        <p:txBody>
          <a:bodyPr wrap="square" rtlCol="0">
            <a:spAutoFit/>
          </a:bodyPr>
          <a:lstStyle/>
          <a:p>
            <a:pPr algn="ctr" rtl="0"/>
            <a:r>
              <a:rPr lang="fr" b="1" dirty="0">
                <a:solidFill>
                  <a:srgbClr val="002060"/>
                </a:solidFill>
              </a:rPr>
              <a:t>Organisation africaine de normalisation (ARSO)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63375" y="1084944"/>
            <a:ext cx="10465322" cy="5402505"/>
          </a:xfrm>
        </p:spPr>
        <p:txBody>
          <a:bodyPr rtlCol="0">
            <a:spAutoFit/>
          </a:bodyPr>
          <a:lstStyle/>
          <a:p>
            <a:pPr rtl="0"/>
            <a:r>
              <a:rPr lang="fr" sz="2600" i="1" dirty="0"/>
              <a:t>Qu’est-ce que l’ARSO ?</a:t>
            </a:r>
          </a:p>
          <a:p>
            <a:pPr lvl="1" rtl="0"/>
            <a:r>
              <a:rPr lang="fr" dirty="0"/>
              <a:t>Organisme intergouvernemental de normalisation en Afrique </a:t>
            </a:r>
            <a:br>
              <a:rPr lang="ro-MD" dirty="0"/>
            </a:br>
            <a:r>
              <a:rPr lang="fr" dirty="0"/>
              <a:t>qui définit,</a:t>
            </a:r>
            <a:r>
              <a:rPr lang="ro-MD" dirty="0"/>
              <a:t> </a:t>
            </a:r>
            <a:r>
              <a:rPr lang="fr" dirty="0"/>
              <a:t>harmonise et met en œuvre des normes nationales </a:t>
            </a:r>
            <a:br>
              <a:rPr lang="ro-MD" dirty="0"/>
            </a:br>
            <a:r>
              <a:rPr lang="fr" dirty="0"/>
              <a:t>et/ou sous-régionales</a:t>
            </a:r>
            <a:r>
              <a:rPr lang="ro-MD" dirty="0"/>
              <a:t> </a:t>
            </a:r>
            <a:r>
              <a:rPr lang="fr" dirty="0"/>
              <a:t>en tant que « normes africaines ».</a:t>
            </a:r>
          </a:p>
          <a:p>
            <a:pPr lvl="1" rtl="0"/>
            <a:r>
              <a:rPr lang="fr" dirty="0"/>
              <a:t>Huit communautés économiques régionales (CER) définissent </a:t>
            </a:r>
            <a:br>
              <a:rPr lang="ro-MD" dirty="0"/>
            </a:br>
            <a:r>
              <a:rPr lang="fr" dirty="0"/>
              <a:t>également des normes régionales applicables dans </a:t>
            </a:r>
            <a:br>
              <a:rPr lang="ro-MD" dirty="0"/>
            </a:br>
            <a:r>
              <a:rPr lang="fr" dirty="0"/>
              <a:t>leurs juridictions.</a:t>
            </a:r>
          </a:p>
          <a:p>
            <a:pPr marL="457200" lvl="1" indent="0" rtl="0">
              <a:buNone/>
            </a:pPr>
            <a:endParaRPr lang="en-US" sz="1100" dirty="0"/>
          </a:p>
          <a:p>
            <a:pPr rtl="0"/>
            <a:r>
              <a:rPr lang="fr" sz="2600" i="1" dirty="0"/>
              <a:t>Modèle d’harmonisation des normes africaines (ASHAM)</a:t>
            </a:r>
          </a:p>
          <a:p>
            <a:pPr lvl="1" rtl="0"/>
            <a:r>
              <a:rPr lang="fr" dirty="0"/>
              <a:t>Processus d’adoption/d’harmonistion des normes ISO en tant que normes africaines.</a:t>
            </a:r>
          </a:p>
          <a:p>
            <a:pPr lvl="1" rtl="0"/>
            <a:r>
              <a:rPr lang="fr" dirty="0"/>
              <a:t>Processus : les normes sont acceptées par les 2/3 des états membres, approuvées par le Conseil de l’ARSO et officiellement adoptées par l’Assemblée générale de l’ARSO ; les états membres sont invités à adopter la norme dans leur juridiction.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sp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751" t="10711" r="11187" b="10772"/>
          <a:stretch/>
        </p:blipFill>
        <p:spPr>
          <a:xfrm>
            <a:off x="9684221" y="831683"/>
            <a:ext cx="2362200" cy="240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34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60DBB37-B5A5-4C6C-A3C3-861D818D6A8E}"/>
              </a:ext>
            </a:extLst>
          </p:cNvPr>
          <p:cNvGrpSpPr/>
          <p:nvPr/>
        </p:nvGrpSpPr>
        <p:grpSpPr>
          <a:xfrm>
            <a:off x="6992101" y="3950164"/>
            <a:ext cx="5199899" cy="2907442"/>
            <a:chOff x="6992101" y="3950164"/>
            <a:chExt cx="5199899" cy="290744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58789" y="3950164"/>
              <a:ext cx="5033211" cy="2907442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92D6EC5-D518-4E52-B87A-F6328CDDA09B}"/>
                </a:ext>
              </a:extLst>
            </p:cNvPr>
            <p:cNvSpPr txBox="1"/>
            <p:nvPr/>
          </p:nvSpPr>
          <p:spPr>
            <a:xfrm>
              <a:off x="8205789" y="5795961"/>
              <a:ext cx="71913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" sz="1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Guinée</a:t>
              </a:r>
              <a:endPara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8F04F38-6B97-4533-9F5D-882F4DB896F3}"/>
                </a:ext>
              </a:extLst>
            </p:cNvPr>
            <p:cNvSpPr txBox="1"/>
            <p:nvPr/>
          </p:nvSpPr>
          <p:spPr>
            <a:xfrm>
              <a:off x="9591676" y="4791076"/>
              <a:ext cx="57626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" sz="1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Mali</a:t>
              </a:r>
              <a:endPara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8FF8D8F-2838-466E-B813-DE4F769CE0D5}"/>
                </a:ext>
              </a:extLst>
            </p:cNvPr>
            <p:cNvSpPr txBox="1"/>
            <p:nvPr/>
          </p:nvSpPr>
          <p:spPr>
            <a:xfrm>
              <a:off x="11149832" y="4860758"/>
              <a:ext cx="57626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" sz="1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Niger</a:t>
              </a:r>
              <a:endPara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2C6D36C-5160-4DF8-97F0-890921E41B47}"/>
                </a:ext>
              </a:extLst>
            </p:cNvPr>
            <p:cNvSpPr txBox="1"/>
            <p:nvPr/>
          </p:nvSpPr>
          <p:spPr>
            <a:xfrm>
              <a:off x="10718827" y="6017967"/>
              <a:ext cx="71913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" sz="1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Nigéria</a:t>
              </a:r>
              <a:endPara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6C0BAC-B362-4FE8-8295-8D578A44A432}"/>
                </a:ext>
              </a:extLst>
            </p:cNvPr>
            <p:cNvSpPr txBox="1"/>
            <p:nvPr/>
          </p:nvSpPr>
          <p:spPr>
            <a:xfrm>
              <a:off x="10042427" y="5886604"/>
              <a:ext cx="71913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" sz="1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Bénin</a:t>
              </a:r>
              <a:endPara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D8D29F-0F1E-4ED6-80A6-0F87D7D5187D}"/>
                </a:ext>
              </a:extLst>
            </p:cNvPr>
            <p:cNvSpPr txBox="1"/>
            <p:nvPr/>
          </p:nvSpPr>
          <p:spPr>
            <a:xfrm>
              <a:off x="10015525" y="6171662"/>
              <a:ext cx="4732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" sz="1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Togo </a:t>
              </a:r>
              <a:endPara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FD8864-5BB5-433A-9396-9EA89CD5C43E}"/>
                </a:ext>
              </a:extLst>
            </p:cNvPr>
            <p:cNvSpPr txBox="1"/>
            <p:nvPr/>
          </p:nvSpPr>
          <p:spPr>
            <a:xfrm>
              <a:off x="9512404" y="5518961"/>
              <a:ext cx="719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" sz="1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Burkina Faso</a:t>
              </a:r>
              <a:endPara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B5E4A41-DD7F-4293-A840-5661DBD6BE94}"/>
                </a:ext>
              </a:extLst>
            </p:cNvPr>
            <p:cNvSpPr txBox="1"/>
            <p:nvPr/>
          </p:nvSpPr>
          <p:spPr>
            <a:xfrm>
              <a:off x="9590735" y="6268610"/>
              <a:ext cx="56247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" sz="1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Ghana</a:t>
              </a:r>
              <a:endPara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21D6F03-AAAB-424C-A59B-E8517DD7B112}"/>
                </a:ext>
              </a:extLst>
            </p:cNvPr>
            <p:cNvSpPr txBox="1"/>
            <p:nvPr/>
          </p:nvSpPr>
          <p:spPr>
            <a:xfrm>
              <a:off x="8913257" y="6141077"/>
              <a:ext cx="7212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" sz="1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Côte d’Ivoire</a:t>
              </a:r>
              <a:endPara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A98FA30-D120-4A5E-B58E-DFC427F45B0B}"/>
                </a:ext>
              </a:extLst>
            </p:cNvPr>
            <p:cNvSpPr txBox="1"/>
            <p:nvPr/>
          </p:nvSpPr>
          <p:spPr>
            <a:xfrm>
              <a:off x="7788289" y="5242260"/>
              <a:ext cx="7212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" sz="1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Sénégal</a:t>
              </a:r>
              <a:endPara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B9C87E3-E646-4FA1-99ED-22528A9650DB}"/>
                </a:ext>
              </a:extLst>
            </p:cNvPr>
            <p:cNvSpPr txBox="1"/>
            <p:nvPr/>
          </p:nvSpPr>
          <p:spPr>
            <a:xfrm>
              <a:off x="6992101" y="4985358"/>
              <a:ext cx="7212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" sz="1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Cap Vert</a:t>
              </a:r>
              <a:endPara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DD9A2B3-49FD-472C-A280-086BECB41D62}"/>
                </a:ext>
              </a:extLst>
            </p:cNvPr>
            <p:cNvSpPr txBox="1"/>
            <p:nvPr/>
          </p:nvSpPr>
          <p:spPr>
            <a:xfrm>
              <a:off x="7206870" y="5595905"/>
              <a:ext cx="10130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" sz="1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Guinée-Bissau</a:t>
              </a:r>
              <a:endPara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41F468-0372-480F-A304-19CFF7B20D20}"/>
                </a:ext>
              </a:extLst>
            </p:cNvPr>
            <p:cNvSpPr txBox="1"/>
            <p:nvPr/>
          </p:nvSpPr>
          <p:spPr>
            <a:xfrm>
              <a:off x="7471457" y="5416097"/>
              <a:ext cx="6717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" sz="1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Gambie</a:t>
              </a:r>
              <a:endPara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CB0EEA-8C58-40A1-8114-8601F3CF1574}"/>
                </a:ext>
              </a:extLst>
            </p:cNvPr>
            <p:cNvSpPr txBox="1"/>
            <p:nvPr/>
          </p:nvSpPr>
          <p:spPr>
            <a:xfrm>
              <a:off x="7937521" y="6157571"/>
              <a:ext cx="6717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" sz="1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Sierra Leone</a:t>
              </a:r>
              <a:endPara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D199B36-6C2C-4626-A1AD-A147267CAA60}"/>
                </a:ext>
              </a:extLst>
            </p:cNvPr>
            <p:cNvSpPr txBox="1"/>
            <p:nvPr/>
          </p:nvSpPr>
          <p:spPr>
            <a:xfrm>
              <a:off x="8377613" y="6452746"/>
              <a:ext cx="6717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" sz="1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Liberia</a:t>
              </a:r>
              <a:endPara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3901" y="299360"/>
            <a:ext cx="11271791" cy="535531"/>
          </a:xfrm>
        </p:spPr>
        <p:txBody>
          <a:bodyPr wrap="square" rtlCol="0">
            <a:spAutoFit/>
          </a:bodyPr>
          <a:lstStyle/>
          <a:p>
            <a:pPr algn="ctr" rtl="0"/>
            <a:r>
              <a:rPr lang="fr" sz="3200" b="1" dirty="0">
                <a:solidFill>
                  <a:srgbClr val="002060"/>
                </a:solidFill>
              </a:rPr>
              <a:t>Communauté économique des États de l’Afrique de l’Ouest (CEDEAO)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52500" y="1084944"/>
            <a:ext cx="11018787" cy="5792355"/>
          </a:xfrm>
        </p:spPr>
        <p:txBody>
          <a:bodyPr rtlCol="0">
            <a:spAutoFit/>
          </a:bodyPr>
          <a:lstStyle/>
          <a:p>
            <a:pPr rtl="0"/>
            <a:r>
              <a:rPr lang="fr" sz="2600" i="1" dirty="0"/>
              <a:t>Qu’est-ce que la CEDEAO ?</a:t>
            </a:r>
          </a:p>
          <a:p>
            <a:pPr lvl="1" rtl="0"/>
            <a:r>
              <a:rPr lang="fr" dirty="0"/>
              <a:t>Organisation régionale de 15 états membres. </a:t>
            </a:r>
          </a:p>
          <a:p>
            <a:pPr lvl="1" rtl="0"/>
            <a:r>
              <a:rPr lang="fr" dirty="0"/>
              <a:t>Mission : promouvoir la coopération et l’intégration économiques dans </a:t>
            </a:r>
            <a:br>
              <a:rPr lang="fr" dirty="0"/>
            </a:br>
            <a:r>
              <a:rPr lang="fr" dirty="0"/>
              <a:t>l’Afrique de l’Ouest. </a:t>
            </a:r>
          </a:p>
          <a:p>
            <a:pPr lvl="1" rtl="0"/>
            <a:endParaRPr lang="en-US" sz="1000" dirty="0"/>
          </a:p>
          <a:p>
            <a:pPr rtl="0"/>
            <a:r>
              <a:rPr lang="fr" sz="2600" dirty="0"/>
              <a:t>Développe ECOSTAND pour harmoniser les normes</a:t>
            </a:r>
          </a:p>
          <a:p>
            <a:pPr lvl="1" rtl="0"/>
            <a:r>
              <a:rPr lang="fr" sz="2300" dirty="0"/>
              <a:t>L’emporte automatiquement sur les normes nationales. </a:t>
            </a:r>
          </a:p>
          <a:p>
            <a:pPr lvl="1" rtl="0"/>
            <a:r>
              <a:rPr lang="fr" sz="2300" dirty="0"/>
              <a:t>Raccourcit le délai d’adoption des normes et réduits les coûts de mise en application.</a:t>
            </a:r>
          </a:p>
          <a:p>
            <a:pPr marL="457200" lvl="1" indent="0" rtl="0">
              <a:buNone/>
            </a:pPr>
            <a:endParaRPr lang="en-US" sz="1000" dirty="0"/>
          </a:p>
          <a:p>
            <a:pPr rtl="0"/>
            <a:r>
              <a:rPr lang="fr" sz="2600" dirty="0"/>
              <a:t>Le Sénégal devrait proposer la création</a:t>
            </a:r>
            <a:br>
              <a:rPr lang="en-US" sz="2600" dirty="0"/>
            </a:br>
            <a:r>
              <a:rPr lang="fr" sz="2600" dirty="0"/>
              <a:t>d’un comité d’harmonisation technique </a:t>
            </a:r>
            <a:br>
              <a:rPr lang="en-US" sz="2600" dirty="0"/>
            </a:br>
            <a:r>
              <a:rPr lang="fr" sz="2600" dirty="0"/>
              <a:t>destiné à examiner les normes ISO 30500 </a:t>
            </a:r>
            <a:br>
              <a:rPr lang="ro-MD" sz="2600" dirty="0"/>
            </a:br>
            <a:r>
              <a:rPr lang="fr" sz="2600" dirty="0"/>
              <a:t>et 24521 en vue d’une harmonisation.</a:t>
            </a:r>
          </a:p>
          <a:p>
            <a:pPr marL="971550" lvl="1" indent="-514350" rtl="0">
              <a:buFont typeface="+mj-lt"/>
              <a:buAutoNum type="alphaLcPeriod"/>
            </a:pPr>
            <a:endParaRPr lang="en-US" sz="3100" dirty="0"/>
          </a:p>
          <a:p>
            <a:pPr lvl="1" rtl="0"/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sp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5443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194655" y="206120"/>
            <a:ext cx="9977640" cy="701731"/>
          </a:xfrm>
        </p:spPr>
        <p:txBody>
          <a:bodyPr rtlCol="0">
            <a:spAutoFit/>
          </a:bodyPr>
          <a:lstStyle/>
          <a:p>
            <a:pPr algn="ctr" rtl="0"/>
            <a:r>
              <a:rPr lang="fr" b="1" dirty="0">
                <a:solidFill>
                  <a:srgbClr val="002060"/>
                </a:solidFill>
              </a:rPr>
              <a:t>Sénégal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52500" y="1099901"/>
            <a:ext cx="10719288" cy="2675604"/>
          </a:xfrm>
        </p:spPr>
        <p:txBody>
          <a:bodyPr rtlCol="0">
            <a:spAutoFit/>
          </a:bodyPr>
          <a:lstStyle/>
          <a:p>
            <a:pPr rtl="0">
              <a:buFont typeface="Arial" panose="020B0604020202020204" pitchFamily="34" charset="0"/>
              <a:buChar char="•"/>
            </a:pPr>
            <a:r>
              <a:rPr lang="fr" dirty="0"/>
              <a:t>Organisme national de normalisation : Association sénégalaise de Normalisation (ASN).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fr" dirty="0"/>
              <a:t>L’ASN est un membre de la Commission électrotechnique africaine de Normalisation (AFSEC), de l’ARSO, de la CEDEAO, du programme des pays affiliés à l’IEC.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fr" dirty="0"/>
              <a:t>Le processus de normalisation ISO n’est pas bien défini.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sp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0990" y="4888118"/>
            <a:ext cx="2542252" cy="19117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8741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194655" y="206120"/>
            <a:ext cx="9977640" cy="701731"/>
          </a:xfrm>
        </p:spPr>
        <p:txBody>
          <a:bodyPr rtlCol="0">
            <a:spAutoFit/>
          </a:bodyPr>
          <a:lstStyle/>
          <a:p>
            <a:pPr algn="ctr" rtl="0"/>
            <a:r>
              <a:rPr lang="fr" b="1" dirty="0">
                <a:solidFill>
                  <a:srgbClr val="002060"/>
                </a:solidFill>
              </a:rPr>
              <a:t>Kenya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52500" y="1066800"/>
            <a:ext cx="10743351" cy="4197559"/>
          </a:xfrm>
        </p:spPr>
        <p:txBody>
          <a:bodyPr rtlCol="0">
            <a:spAutoFit/>
          </a:bodyPr>
          <a:lstStyle/>
          <a:p>
            <a:pPr rtl="0"/>
            <a:r>
              <a:rPr lang="fr" dirty="0"/>
              <a:t>Bureau des normes du Kenya (KEBS). </a:t>
            </a:r>
          </a:p>
          <a:p>
            <a:pPr rtl="0"/>
            <a:r>
              <a:rPr lang="fr" dirty="0"/>
              <a:t>Le KEBS met en œuvre un plan national de normalisation dans le </a:t>
            </a:r>
            <a:br>
              <a:rPr lang="fr" dirty="0"/>
            </a:br>
            <a:r>
              <a:rPr lang="fr" dirty="0"/>
              <a:t>cadre du programme de soutien technique ISO pour les pays en développement.</a:t>
            </a:r>
          </a:p>
          <a:p>
            <a:pPr lvl="1" rtl="0"/>
            <a:r>
              <a:rPr lang="fr" dirty="0"/>
              <a:t>Ce plan « définit un modèle qui permet de décider comment utiliser les ressources limitées en matière de normalisation par la fixation </a:t>
            </a:r>
            <a:br>
              <a:rPr lang="fr" dirty="0"/>
            </a:br>
            <a:r>
              <a:rPr lang="fr" dirty="0"/>
              <a:t>de priorités et la planification ».</a:t>
            </a:r>
          </a:p>
          <a:p>
            <a:pPr lvl="2" rtl="0"/>
            <a:r>
              <a:rPr lang="fr" u="sng" dirty="0">
                <a:solidFill>
                  <a:srgbClr val="000000"/>
                </a:solidFill>
              </a:rPr>
              <a:t>Stratégie d’impact économique</a:t>
            </a:r>
            <a:endParaRPr lang="en-US" dirty="0"/>
          </a:p>
          <a:p>
            <a:pPr lvl="2" rtl="0"/>
            <a:r>
              <a:rPr lang="fr" sz="2000" u="sng" dirty="0"/>
              <a:t>Stratégie d’impact social</a:t>
            </a:r>
            <a:r>
              <a:rPr lang="fr" sz="2000" dirty="0"/>
              <a:t> </a:t>
            </a:r>
          </a:p>
          <a:p>
            <a:pPr lvl="2" rtl="0"/>
            <a:r>
              <a:rPr lang="fr" u="sng" dirty="0"/>
              <a:t>Priorité de la politique gouvernementale</a:t>
            </a:r>
            <a:endParaRPr lang="en-US" dirty="0"/>
          </a:p>
          <a:p>
            <a:pPr lvl="2" rtl="0"/>
            <a:r>
              <a:rPr lang="fr" sz="2000" u="sng" dirty="0"/>
              <a:t>Stratégie d’engagement des parties prenantes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sp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5937" y="4698813"/>
            <a:ext cx="4389755" cy="21010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9493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194655" y="218988"/>
            <a:ext cx="9977640" cy="701731"/>
          </a:xfrm>
        </p:spPr>
        <p:txBody>
          <a:bodyPr rtlCol="0">
            <a:spAutoFit/>
          </a:bodyPr>
          <a:lstStyle/>
          <a:p>
            <a:pPr algn="ctr" rtl="0"/>
            <a:r>
              <a:rPr lang="fr" b="1" dirty="0">
                <a:solidFill>
                  <a:srgbClr val="002060"/>
                </a:solidFill>
              </a:rPr>
              <a:t>Afrique du Sud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52500" y="1071443"/>
            <a:ext cx="10887739" cy="2500685"/>
          </a:xfrm>
        </p:spPr>
        <p:txBody>
          <a:bodyPr rtlCol="0">
            <a:spAutoFit/>
          </a:bodyPr>
          <a:lstStyle/>
          <a:p>
            <a:pPr rtl="0"/>
            <a:r>
              <a:rPr lang="fr" sz="3000" dirty="0"/>
              <a:t>Bureau sud-africain des normes (SABS) </a:t>
            </a:r>
          </a:p>
          <a:p>
            <a:pPr lvl="1" rtl="0"/>
            <a:r>
              <a:rPr lang="fr" sz="2600" dirty="0"/>
              <a:t>Élabore, promeut et préserve les normes volontaires </a:t>
            </a:r>
            <a:br>
              <a:rPr lang="fr" sz="2600" dirty="0"/>
            </a:br>
            <a:r>
              <a:rPr lang="fr" sz="2600" dirty="0"/>
              <a:t>conformément à la Loi sur les normes. </a:t>
            </a:r>
          </a:p>
          <a:p>
            <a:pPr lvl="1" rtl="0"/>
            <a:r>
              <a:rPr lang="fr" sz="2600" dirty="0"/>
              <a:t>Assure des services d’évaluation de la conformité.</a:t>
            </a:r>
          </a:p>
          <a:p>
            <a:pPr lvl="1" rtl="0"/>
            <a:r>
              <a:rPr lang="fr" sz="2600" dirty="0"/>
              <a:t>Gère le système de marquage volontaire du SABS pour </a:t>
            </a:r>
            <a:br>
              <a:rPr lang="ro-MD" sz="2600" dirty="0"/>
            </a:br>
            <a:r>
              <a:rPr lang="fr" sz="2600" dirty="0"/>
              <a:t>indiquer que les produits sont conformes aux normes.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sp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64683" y="3955211"/>
            <a:ext cx="515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304" y="4141448"/>
            <a:ext cx="3585210" cy="213917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00B3EA7-4721-4435-8771-D3B9FB91FE56}"/>
              </a:ext>
            </a:extLst>
          </p:cNvPr>
          <p:cNvGrpSpPr/>
          <p:nvPr/>
        </p:nvGrpSpPr>
        <p:grpSpPr>
          <a:xfrm>
            <a:off x="9721117" y="2437442"/>
            <a:ext cx="2383052" cy="4362449"/>
            <a:chOff x="9721117" y="2437442"/>
            <a:chExt cx="2383052" cy="43624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21117" y="2437442"/>
              <a:ext cx="2314575" cy="4362449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3878F30-89E7-45C3-9D96-FC4ABDD0D225}"/>
                </a:ext>
              </a:extLst>
            </p:cNvPr>
            <p:cNvSpPr txBox="1"/>
            <p:nvPr/>
          </p:nvSpPr>
          <p:spPr>
            <a:xfrm>
              <a:off x="10233182" y="3572128"/>
              <a:ext cx="1819275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Left"/>
                <a:lightRig rig="threePt" dir="t"/>
              </a:scene3d>
            </a:bodyPr>
            <a:lstStyle/>
            <a:p>
              <a:pPr rtl="0"/>
              <a:r>
                <a:rPr lang="fr" sz="2600" b="1" i="1" dirty="0">
                  <a:solidFill>
                    <a:srgbClr val="A53042"/>
                  </a:solidFill>
                </a:rPr>
                <a:t>Testé</a:t>
              </a:r>
            </a:p>
            <a:p>
              <a:pPr rtl="0"/>
              <a:r>
                <a:rPr lang="fr" sz="2600" b="1" dirty="0">
                  <a:solidFill>
                    <a:srgbClr val="A53042"/>
                  </a:solidFill>
                </a:rPr>
                <a:t>Approuvé</a:t>
              </a:r>
              <a:endParaRPr lang="fr-FR" sz="2600" b="1" dirty="0">
                <a:solidFill>
                  <a:srgbClr val="A53042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4C5A3BE-95F6-4D8F-8985-59DC09FC32C4}"/>
                </a:ext>
              </a:extLst>
            </p:cNvPr>
            <p:cNvSpPr txBox="1"/>
            <p:nvPr/>
          </p:nvSpPr>
          <p:spPr>
            <a:xfrm rot="170592">
              <a:off x="10267193" y="5134231"/>
              <a:ext cx="18192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Left"/>
                <a:lightRig rig="threePt" dir="t"/>
              </a:scene3d>
            </a:bodyPr>
            <a:lstStyle/>
            <a:p>
              <a:pPr rtl="0"/>
              <a:r>
                <a:rPr lang="fr" b="1" dirty="0">
                  <a:solidFill>
                    <a:srgbClr val="6B308C"/>
                  </a:solidFill>
                  <a:latin typeface="Arial Rounded MT Bold" panose="020F0704030504030204" pitchFamily="34" charset="0"/>
                </a:rPr>
                <a:t>enfant</a:t>
              </a:r>
            </a:p>
            <a:p>
              <a:pPr rtl="0"/>
              <a:r>
                <a:rPr lang="fr" b="1" dirty="0">
                  <a:solidFill>
                    <a:srgbClr val="6B308C"/>
                  </a:solidFill>
                  <a:latin typeface="Arial Rounded MT Bold" panose="020F0704030504030204" pitchFamily="34" charset="0"/>
                </a:rPr>
                <a:t>en </a:t>
              </a:r>
              <a:br>
                <a:rPr lang="ro-MD" b="1" dirty="0">
                  <a:solidFill>
                    <a:srgbClr val="6B308C"/>
                  </a:solidFill>
                  <a:latin typeface="Arial Rounded MT Bold" panose="020F0704030504030204" pitchFamily="34" charset="0"/>
                </a:rPr>
              </a:br>
              <a:r>
                <a:rPr lang="fr" b="1" dirty="0">
                  <a:solidFill>
                    <a:srgbClr val="6B308C"/>
                  </a:solidFill>
                  <a:latin typeface="Arial Rounded MT Bold" panose="020F0704030504030204" pitchFamily="34" charset="0"/>
                </a:rPr>
                <a:t>sécurité</a:t>
              </a:r>
              <a:endParaRPr lang="fr-FR" b="1" dirty="0">
                <a:solidFill>
                  <a:srgbClr val="6B308C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3BD51DB-48C5-49B6-8986-08A56F5E615F}"/>
                </a:ext>
              </a:extLst>
            </p:cNvPr>
            <p:cNvSpPr txBox="1"/>
            <p:nvPr/>
          </p:nvSpPr>
          <p:spPr>
            <a:xfrm rot="273471">
              <a:off x="10284894" y="6015800"/>
              <a:ext cx="1819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Left"/>
                <a:lightRig rig="threePt" dir="t"/>
              </a:scene3d>
            </a:bodyPr>
            <a:lstStyle/>
            <a:p>
              <a:pPr rtl="0"/>
              <a:r>
                <a:rPr lang="fr" sz="2400" spc="-100" dirty="0">
                  <a:solidFill>
                    <a:srgbClr val="C6DF8C"/>
                  </a:solidFill>
                  <a:latin typeface="Arial Rounded MT "/>
                </a:rPr>
                <a:t>by design</a:t>
              </a:r>
              <a:endParaRPr lang="fr-FR" sz="2400" spc="-100" dirty="0">
                <a:solidFill>
                  <a:srgbClr val="C6DF8C"/>
                </a:solidFill>
                <a:latin typeface="Arial Rounded MT 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46187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DCD08F0-EAF3-474A-8636-8452C9B135B3}"/>
              </a:ext>
            </a:extLst>
          </p:cNvPr>
          <p:cNvGrpSpPr/>
          <p:nvPr/>
        </p:nvGrpSpPr>
        <p:grpSpPr>
          <a:xfrm>
            <a:off x="7989460" y="3617669"/>
            <a:ext cx="4202540" cy="3237591"/>
            <a:chOff x="7989460" y="3617669"/>
            <a:chExt cx="4202540" cy="32375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40234" y="3617669"/>
              <a:ext cx="3951766" cy="3237591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126BBFD-0670-496B-B76F-9DDC0050759E}"/>
                </a:ext>
              </a:extLst>
            </p:cNvPr>
            <p:cNvSpPr txBox="1"/>
            <p:nvPr/>
          </p:nvSpPr>
          <p:spPr>
            <a:xfrm>
              <a:off x="9607073" y="4019550"/>
              <a:ext cx="12858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" sz="1200" dirty="0">
                  <a:solidFill>
                    <a:srgbClr val="FFEB23"/>
                  </a:solidFill>
                </a:rPr>
                <a:t>Normes </a:t>
              </a:r>
              <a:br>
                <a:rPr lang="ro-MD" sz="1200" dirty="0">
                  <a:solidFill>
                    <a:srgbClr val="FFEB23"/>
                  </a:solidFill>
                </a:rPr>
              </a:br>
              <a:r>
                <a:rPr lang="fr" sz="1200" dirty="0">
                  <a:solidFill>
                    <a:srgbClr val="FFEB23"/>
                  </a:solidFill>
                </a:rPr>
                <a:t>GB Normes nationales</a:t>
              </a:r>
              <a:endParaRPr lang="fr-FR" sz="1200" dirty="0">
                <a:solidFill>
                  <a:srgbClr val="FFEB23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A52817-9AC4-4B6D-96D6-5E5BAC93C66E}"/>
                </a:ext>
              </a:extLst>
            </p:cNvPr>
            <p:cNvSpPr txBox="1"/>
            <p:nvPr/>
          </p:nvSpPr>
          <p:spPr>
            <a:xfrm>
              <a:off x="9273142" y="4848005"/>
              <a:ext cx="1885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" sz="1200" b="1" dirty="0"/>
                <a:t>Normes de l’industrie</a:t>
              </a:r>
              <a:endParaRPr lang="fr-FR" sz="1200" b="1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7BC08C6-4A3F-4CDD-ACED-501D1B13193A}"/>
                </a:ext>
              </a:extLst>
            </p:cNvPr>
            <p:cNvSpPr txBox="1"/>
            <p:nvPr/>
          </p:nvSpPr>
          <p:spPr>
            <a:xfrm>
              <a:off x="9273142" y="5441048"/>
              <a:ext cx="1885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" sz="1200" b="1" dirty="0"/>
                <a:t>Normes locales</a:t>
              </a:r>
              <a:endParaRPr lang="fr-FR" sz="1200" b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680BD3B-4CD8-4545-849F-DA613D234EB9}"/>
                </a:ext>
              </a:extLst>
            </p:cNvPr>
            <p:cNvSpPr txBox="1"/>
            <p:nvPr/>
          </p:nvSpPr>
          <p:spPr>
            <a:xfrm>
              <a:off x="8676242" y="6087348"/>
              <a:ext cx="3079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" sz="1200" b="1" dirty="0"/>
                <a:t>Normes d’entreprises</a:t>
              </a:r>
              <a:endParaRPr lang="fr-FR" sz="1200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D31FC7-8D01-4DAD-923C-7147E7B4E4B1}"/>
                </a:ext>
              </a:extLst>
            </p:cNvPr>
            <p:cNvSpPr txBox="1"/>
            <p:nvPr/>
          </p:nvSpPr>
          <p:spPr>
            <a:xfrm>
              <a:off x="7989460" y="6395008"/>
              <a:ext cx="42025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" sz="2000" b="1" dirty="0"/>
                <a:t>Système de normalisation de la Chine</a:t>
              </a:r>
              <a:endParaRPr lang="fr-FR" sz="20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C34662-2225-4115-B141-3F5F760216AC}"/>
                </a:ext>
              </a:extLst>
            </p:cNvPr>
            <p:cNvSpPr txBox="1"/>
            <p:nvPr/>
          </p:nvSpPr>
          <p:spPr>
            <a:xfrm>
              <a:off x="9181322" y="5764097"/>
              <a:ext cx="19550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" sz="1050" dirty="0">
                  <a:solidFill>
                    <a:srgbClr val="9FCDE4"/>
                  </a:solidFill>
                </a:rPr>
                <a:t>www.gbstandarsd.org</a:t>
              </a:r>
              <a:endParaRPr lang="fr-FR" sz="1050" dirty="0">
                <a:solidFill>
                  <a:srgbClr val="9FCDE4"/>
                </a:solidFill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195966" y="212159"/>
            <a:ext cx="9977640" cy="701731"/>
          </a:xfrm>
        </p:spPr>
        <p:txBody>
          <a:bodyPr rtlCol="0">
            <a:spAutoFit/>
          </a:bodyPr>
          <a:lstStyle/>
          <a:p>
            <a:pPr algn="ctr" rtl="0"/>
            <a:r>
              <a:rPr lang="fr" b="1" dirty="0">
                <a:solidFill>
                  <a:srgbClr val="002060"/>
                </a:solidFill>
              </a:rPr>
              <a:t>Chine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52500" y="1085803"/>
            <a:ext cx="11072317" cy="4632037"/>
          </a:xfrm>
        </p:spPr>
        <p:txBody>
          <a:bodyPr rtlCol="0">
            <a:spAutoFit/>
          </a:bodyPr>
          <a:lstStyle/>
          <a:p>
            <a:pPr rtl="0"/>
            <a:r>
              <a:rPr lang="fr" dirty="0"/>
              <a:t>L’Administration chinoise de normalisation supervise la normalisation.</a:t>
            </a:r>
          </a:p>
          <a:p>
            <a:pPr rtl="0"/>
            <a:r>
              <a:rPr lang="fr" dirty="0"/>
              <a:t>Les normes sont définies et mises en œuvre conformément à la Loi de normalisation.</a:t>
            </a:r>
          </a:p>
          <a:p>
            <a:pPr lvl="1" rtl="0"/>
            <a:r>
              <a:rPr lang="fr" dirty="0"/>
              <a:t>Normes nationales, sectorielles, locales, associatives et d’entreprises.</a:t>
            </a:r>
          </a:p>
          <a:p>
            <a:pPr lvl="1" rtl="0"/>
            <a:r>
              <a:rPr lang="fr" dirty="0"/>
              <a:t>Les </a:t>
            </a:r>
            <a:r>
              <a:rPr lang="fr" u="sng" dirty="0"/>
              <a:t>normes nationales obligatoires</a:t>
            </a:r>
            <a:r>
              <a:rPr lang="fr" dirty="0"/>
              <a:t> sont proposées et rédigées par des services administratifs, sous réserve d’approbation de l’Administration de normalisation.  Les produits non conformes ne peuvent être vendus.</a:t>
            </a:r>
          </a:p>
          <a:p>
            <a:pPr lvl="1" rtl="0"/>
            <a:r>
              <a:rPr lang="fr" dirty="0"/>
              <a:t>Les </a:t>
            </a:r>
            <a:r>
              <a:rPr lang="fr" u="sng" dirty="0"/>
              <a:t>normes nationales volontaires</a:t>
            </a:r>
            <a:r>
              <a:rPr lang="fr" dirty="0"/>
              <a:t> sont également définies </a:t>
            </a:r>
            <a:br>
              <a:rPr lang="en-US" dirty="0"/>
            </a:br>
            <a:r>
              <a:rPr lang="fr" dirty="0"/>
              <a:t>par des services administratifs par l’intermédiaire </a:t>
            </a:r>
            <a:br>
              <a:rPr lang="ro-MD" dirty="0"/>
            </a:br>
            <a:r>
              <a:rPr lang="fr" dirty="0"/>
              <a:t>des comites techniques des parties prenantes.</a:t>
            </a:r>
          </a:p>
          <a:p>
            <a:pPr lvl="1" rtl="0"/>
            <a:r>
              <a:rPr lang="fr" dirty="0"/>
              <a:t>Les normes sectorielles et locales sont </a:t>
            </a:r>
            <a:br>
              <a:rPr lang="ro-MD" dirty="0"/>
            </a:br>
            <a:r>
              <a:rPr lang="fr" dirty="0"/>
              <a:t>toujours volontaires.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sp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2991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717</Words>
  <Application>Microsoft Office PowerPoint</Application>
  <PresentationFormat>Widescreen</PresentationFormat>
  <Paragraphs>100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Rounded MT </vt:lpstr>
      <vt:lpstr>Arial Rounded MT Bold</vt:lpstr>
      <vt:lpstr>Calibri</vt:lpstr>
      <vt:lpstr>Calibri Light</vt:lpstr>
      <vt:lpstr>Ebrima</vt:lpstr>
      <vt:lpstr>Times New Roman</vt:lpstr>
      <vt:lpstr>Tw Cen MT Condensed</vt:lpstr>
      <vt:lpstr>Office Theme</vt:lpstr>
      <vt:lpstr>PowerPoint Presentation</vt:lpstr>
      <vt:lpstr>Politiques nationales et régionales sur le recours aux normes pour soutenir les politiques publiques </vt:lpstr>
      <vt:lpstr>Politiques de normalisation dans les régions clés</vt:lpstr>
      <vt:lpstr>Organisation africaine de normalisation (ARSO)</vt:lpstr>
      <vt:lpstr>Communauté économique des États de l’Afrique de l’Ouest (CEDEAO)</vt:lpstr>
      <vt:lpstr>Sénégal</vt:lpstr>
      <vt:lpstr>Kenya</vt:lpstr>
      <vt:lpstr>Afrique du Sud</vt:lpstr>
      <vt:lpstr>Chine</vt:lpstr>
      <vt:lpstr>Inde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Comer</dc:creator>
  <cp:lastModifiedBy>User</cp:lastModifiedBy>
  <cp:revision>15</cp:revision>
  <dcterms:created xsi:type="dcterms:W3CDTF">2020-04-30T18:32:43Z</dcterms:created>
  <dcterms:modified xsi:type="dcterms:W3CDTF">2020-07-03T09:17:14Z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23E2C285-E57A-418B-A1C5-AA26173F870B</vt:lpwstr>
  </property>
  <property fmtid="{D5CDD505-2E9C-101B-9397-08002B2CF9AE}" pid="3" name="ArticulatePath">
    <vt:lpwstr>Standardization policies in Africa and Asia-Venable _ Politiques de normalisation en Afrique et en Asie-Venable</vt:lpwstr>
  </property>
</Properties>
</file>