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1"/>
  </p:notesMasterIdLst>
  <p:sldIdLst>
    <p:sldId id="395" r:id="rId2"/>
    <p:sldId id="412" r:id="rId3"/>
    <p:sldId id="485" r:id="rId4"/>
    <p:sldId id="486" r:id="rId5"/>
    <p:sldId id="487" r:id="rId6"/>
    <p:sldId id="488" r:id="rId7"/>
    <p:sldId id="489" r:id="rId8"/>
    <p:sldId id="491" r:id="rId9"/>
    <p:sldId id="492" r:id="rId10"/>
    <p:sldId id="493" r:id="rId11"/>
    <p:sldId id="422" r:id="rId12"/>
    <p:sldId id="424" r:id="rId13"/>
    <p:sldId id="467" r:id="rId14"/>
    <p:sldId id="471" r:id="rId15"/>
    <p:sldId id="426" r:id="rId16"/>
    <p:sldId id="398" r:id="rId17"/>
    <p:sldId id="321" r:id="rId18"/>
    <p:sldId id="454" r:id="rId19"/>
    <p:sldId id="472" r:id="rId20"/>
    <p:sldId id="473" r:id="rId21"/>
    <p:sldId id="474" r:id="rId22"/>
    <p:sldId id="484" r:id="rId23"/>
    <p:sldId id="478" r:id="rId24"/>
    <p:sldId id="479" r:id="rId25"/>
    <p:sldId id="480" r:id="rId26"/>
    <p:sldId id="475" r:id="rId27"/>
    <p:sldId id="476" r:id="rId28"/>
    <p:sldId id="477" r:id="rId29"/>
    <p:sldId id="370" r:id="rId30"/>
    <p:sldId id="371" r:id="rId31"/>
    <p:sldId id="372" r:id="rId32"/>
    <p:sldId id="450" r:id="rId33"/>
    <p:sldId id="494" r:id="rId34"/>
    <p:sldId id="380" r:id="rId35"/>
    <p:sldId id="382" r:id="rId36"/>
    <p:sldId id="455" r:id="rId37"/>
    <p:sldId id="456" r:id="rId38"/>
    <p:sldId id="483" r:id="rId39"/>
    <p:sldId id="457" r:id="rId40"/>
  </p:sldIdLst>
  <p:sldSz cx="12192000" cy="6858000"/>
  <p:notesSz cx="6858000" cy="9144000"/>
  <p:custDataLst>
    <p:tags r:id="rId42"/>
  </p:custDataLst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orient="horz" pos="1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a Velkushanova" initials="KV" lastIdx="1" clrIdx="0">
    <p:extLst>
      <p:ext uri="{19B8F6BF-5375-455C-9EA6-DF929625EA0E}">
        <p15:presenceInfo xmlns:p15="http://schemas.microsoft.com/office/powerpoint/2012/main" userId="Konstantina Velkushanova" providerId="None"/>
      </p:ext>
    </p:extLst>
  </p:cmAuthor>
  <p:cmAuthor id="2" name="Estella Zandile Jingxi" initials="EZJ" lastIdx="2" clrIdx="1">
    <p:extLst>
      <p:ext uri="{19B8F6BF-5375-455C-9EA6-DF929625EA0E}">
        <p15:presenceInfo xmlns:p15="http://schemas.microsoft.com/office/powerpoint/2012/main" userId="S-1-5-21-2192172037-3510142257-2222540262-320719" providerId="AD"/>
      </p:ext>
    </p:extLst>
  </p:cmAuthor>
  <p:cmAuthor id="3" name="Akin Akinsete" initials="AA" lastIdx="13" clrIdx="2">
    <p:extLst>
      <p:ext uri="{19B8F6BF-5375-455C-9EA6-DF929625EA0E}">
        <p15:presenceInfo xmlns:p15="http://schemas.microsoft.com/office/powerpoint/2012/main" userId="S::akina@wrc.org.za::0c99eafe-c5d8-49da-8335-727506e6b9f7" providerId="AD"/>
      </p:ext>
    </p:extLst>
  </p:cmAuthor>
  <p:cmAuthor id="4" name="Konstantina Velkushanova" initials="KV [2]" lastIdx="8" clrIdx="3">
    <p:extLst>
      <p:ext uri="{19B8F6BF-5375-455C-9EA6-DF929625EA0E}">
        <p15:presenceInfo xmlns:p15="http://schemas.microsoft.com/office/powerpoint/2012/main" userId="S-1-5-21-2192172037-3510142257-2222540262-116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5250" autoAdjust="0"/>
  </p:normalViewPr>
  <p:slideViewPr>
    <p:cSldViewPr snapToGrid="0">
      <p:cViewPr>
        <p:scale>
          <a:sx n="163" d="100"/>
          <a:sy n="163" d="100"/>
        </p:scale>
        <p:origin x="-2031" y="-3858"/>
      </p:cViewPr>
      <p:guideLst>
        <p:guide pos="432"/>
        <p:guide orient="horz" pos="1392"/>
      </p:guideLst>
    </p:cSldViewPr>
  </p:slideViewPr>
  <p:outlineViewPr>
    <p:cViewPr>
      <p:scale>
        <a:sx n="33" d="100"/>
        <a:sy n="33" d="100"/>
      </p:scale>
      <p:origin x="0" y="-1370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B2C52-1143-4A77-A56D-FBD0BBAB750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GB"/>
        </a:p>
      </dgm:t>
    </dgm:pt>
    <dgm:pt modelId="{B0193A25-B068-4DF6-9204-69FEAE0998F4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Artigo Técnico sobre Abastecimento de Água e Saneamento </a:t>
          </a:r>
        </a:p>
      </dgm:t>
    </dgm:pt>
    <dgm:pt modelId="{2B04706A-31F0-46C1-BA84-89547CE1EE1F}" type="parTrans" cxnId="{91165B67-7498-4045-BAB7-E3819954BEA0}">
      <dgm:prSet/>
      <dgm:spPr/>
      <dgm:t>
        <a:bodyPr rtlCol="0"/>
        <a:lstStyle/>
        <a:p>
          <a:pPr rtl="0"/>
          <a:endParaRPr lang="en-US"/>
        </a:p>
      </dgm:t>
    </dgm:pt>
    <dgm:pt modelId="{85B5E610-C31B-4E20-96AE-CBBC1A6F042B}" type="sibTrans" cxnId="{91165B67-7498-4045-BAB7-E3819954BEA0}">
      <dgm:prSet/>
      <dgm:spPr/>
      <dgm:t>
        <a:bodyPr rtlCol="0"/>
        <a:lstStyle/>
        <a:p>
          <a:pPr rtl="0"/>
          <a:endParaRPr lang="en-US"/>
        </a:p>
      </dgm:t>
    </dgm:pt>
    <dgm:pt modelId="{BF67F1A0-9A6B-4236-A7E6-CCB0732AF017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 dos Serviços de Abastecimento de Água</a:t>
          </a:r>
          <a:endParaRPr lang="en-US" sz="1500" b="1" kern="1200" spc="-5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A8B96CD-86DC-4F57-8281-75189CA1B25E}" type="parTrans" cxnId="{B613BF59-7EFF-4A2C-8681-E526C77821D8}">
      <dgm:prSet/>
      <dgm:spPr/>
      <dgm:t>
        <a:bodyPr rtlCol="0"/>
        <a:lstStyle/>
        <a:p>
          <a:pPr rtl="0"/>
          <a:endParaRPr lang="en-US"/>
        </a:p>
      </dgm:t>
    </dgm:pt>
    <dgm:pt modelId="{6EE22F32-CFDE-4D53-908D-6ACC2AEA85ED}" type="sibTrans" cxnId="{B613BF59-7EFF-4A2C-8681-E526C77821D8}">
      <dgm:prSet/>
      <dgm:spPr/>
      <dgm:t>
        <a:bodyPr rtlCol="0"/>
        <a:lstStyle/>
        <a:p>
          <a:pPr rtl="0"/>
          <a:endParaRPr lang="en-US"/>
        </a:p>
      </dgm:t>
    </dgm:pt>
    <dgm:pt modelId="{557416F4-8466-4CB4-8C61-D61F834F22C6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rtl="0"/>
          <a:r>
            <a:rPr lang="pt-pt" sz="1500" b="1" spc="-50" dirty="0" err="1">
              <a:latin typeface="Arial" panose="020B0604020202020204" pitchFamily="34" charset="0"/>
              <a:cs typeface="Arial" panose="020B0604020202020204" pitchFamily="34" charset="0"/>
            </a:rPr>
            <a:t>White</a:t>
          </a:r>
          <a:r>
            <a:rPr lang="pt-pt" sz="1500" b="1" spc="-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500" b="1" spc="-50" dirty="0" err="1">
              <a:latin typeface="Arial" panose="020B0604020202020204" pitchFamily="34" charset="0"/>
              <a:cs typeface="Arial" panose="020B0604020202020204" pitchFamily="34" charset="0"/>
            </a:rPr>
            <a:t>Paper</a:t>
          </a:r>
          <a:r>
            <a:rPr lang="pt-pt" sz="1500" b="1" spc="-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500" b="1" spc="-50" dirty="0" err="1">
              <a:latin typeface="Arial" panose="020B0604020202020204" pitchFamily="34" charset="0"/>
              <a:cs typeface="Arial" panose="020B0604020202020204" pitchFamily="34" charset="0"/>
            </a:rPr>
            <a:t>on</a:t>
          </a:r>
          <a:r>
            <a:rPr lang="pt-pt" sz="1500" b="1" spc="-50" dirty="0">
              <a:latin typeface="Arial" panose="020B0604020202020204" pitchFamily="34" charset="0"/>
              <a:cs typeface="Arial" panose="020B0604020202020204" pitchFamily="34" charset="0"/>
            </a:rPr>
            <a:t> Basic </a:t>
          </a:r>
          <a:r>
            <a:rPr lang="pt-pt" sz="1500" b="1" spc="-50" dirty="0" err="1">
              <a:latin typeface="Arial" panose="020B0604020202020204" pitchFamily="34" charset="0"/>
              <a:cs typeface="Arial" panose="020B0604020202020204" pitchFamily="34" charset="0"/>
            </a:rPr>
            <a:t>Household</a:t>
          </a:r>
          <a:r>
            <a:rPr lang="pt-pt" sz="1500" b="1" spc="-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500" b="1" spc="-50" dirty="0" err="1">
              <a:latin typeface="Arial" panose="020B0604020202020204" pitchFamily="34" charset="0"/>
              <a:cs typeface="Arial" panose="020B0604020202020204" pitchFamily="34" charset="0"/>
            </a:rPr>
            <a:t>Sanitation</a:t>
          </a:r>
          <a:r>
            <a:rPr lang="pt-pt" sz="1500" b="1" spc="-50" dirty="0">
              <a:latin typeface="Arial" panose="020B0604020202020204" pitchFamily="34" charset="0"/>
              <a:cs typeface="Arial" panose="020B0604020202020204" pitchFamily="34" charset="0"/>
            </a:rPr>
            <a:t> (Artigo Técnico sobre o Saneamento Básico Doméstico)</a:t>
          </a:r>
        </a:p>
      </dgm:t>
    </dgm:pt>
    <dgm:pt modelId="{1586AC75-0C8B-4972-B98B-36A7B93847A6}" type="parTrans" cxnId="{BE977E22-1B57-415E-907A-3DB11E4C09F1}">
      <dgm:prSet/>
      <dgm:spPr/>
      <dgm:t>
        <a:bodyPr rtlCol="0"/>
        <a:lstStyle/>
        <a:p>
          <a:pPr rtl="0"/>
          <a:endParaRPr lang="en-US"/>
        </a:p>
      </dgm:t>
    </dgm:pt>
    <dgm:pt modelId="{C85922C6-415F-4434-B675-57D8049AEB9B}" type="sibTrans" cxnId="{BE977E22-1B57-415E-907A-3DB11E4C09F1}">
      <dgm:prSet/>
      <dgm:spPr/>
      <dgm:t>
        <a:bodyPr rtlCol="0"/>
        <a:lstStyle/>
        <a:p>
          <a:pPr rtl="0"/>
          <a:endParaRPr lang="en-US"/>
        </a:p>
      </dgm:t>
    </dgm:pt>
    <dgm:pt modelId="{B6367B3A-E293-4E01-B856-4E7E4623C490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Certificação Green </a:t>
          </a:r>
          <a:r>
            <a:rPr lang="pt-pt" sz="1500" b="1" kern="1200" spc="-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Drop</a:t>
          </a: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 </a:t>
          </a:r>
          <a:r>
            <a:rPr lang="pt-pt" sz="1500" b="1" kern="1200" spc="-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Blue</a:t>
          </a: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pt-pt" sz="1500" b="1" kern="1200" spc="-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Drop</a:t>
          </a:r>
          <a:endParaRPr lang="pt-pt" sz="1500" b="1" kern="1200" spc="-5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837C83-99B2-449D-A262-F7409FA6AED1}" type="parTrans" cxnId="{921F5F86-B7EB-4CDE-A310-45442A5CF95B}">
      <dgm:prSet/>
      <dgm:spPr/>
      <dgm:t>
        <a:bodyPr rtlCol="0"/>
        <a:lstStyle/>
        <a:p>
          <a:pPr rtl="0"/>
          <a:endParaRPr lang="en-GB"/>
        </a:p>
      </dgm:t>
    </dgm:pt>
    <dgm:pt modelId="{C48A1786-A0DA-42B6-9982-550998F0FF55}" type="sibTrans" cxnId="{921F5F86-B7EB-4CDE-A310-45442A5CF95B}">
      <dgm:prSet/>
      <dgm:spPr/>
      <dgm:t>
        <a:bodyPr rtlCol="0"/>
        <a:lstStyle/>
        <a:p>
          <a:pPr rtl="0"/>
          <a:endParaRPr lang="en-GB"/>
        </a:p>
      </dgm:t>
    </dgm:pt>
    <dgm:pt modelId="{53209771-6203-41B8-B9E9-E81DEA8272B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rtl="0"/>
          <a:r>
            <a:rPr lang="pt-pt" sz="1500" b="1" spc="-50" dirty="0">
              <a:latin typeface="Arial" panose="020B0604020202020204" pitchFamily="34" charset="0"/>
              <a:cs typeface="Arial" panose="020B0604020202020204" pitchFamily="34" charset="0"/>
            </a:rPr>
            <a:t>Programa Quadro da Política Nacional de Saneamento e ISO:24521 </a:t>
          </a:r>
          <a:endParaRPr lang="en-GB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3E16F-2B4E-4842-9ED3-AECE28C4E7BD}" type="parTrans" cxnId="{F1772068-E06D-4F10-8A9A-30F16C3FC696}">
      <dgm:prSet/>
      <dgm:spPr/>
      <dgm:t>
        <a:bodyPr rtlCol="0"/>
        <a:lstStyle/>
        <a:p>
          <a:pPr rtl="0"/>
          <a:endParaRPr lang="en-GB"/>
        </a:p>
      </dgm:t>
    </dgm:pt>
    <dgm:pt modelId="{02746333-7B79-41A6-8909-F91B28D28722}" type="sibTrans" cxnId="{F1772068-E06D-4F10-8A9A-30F16C3FC696}">
      <dgm:prSet/>
      <dgm:spPr/>
      <dgm:t>
        <a:bodyPr rtlCol="0"/>
        <a:lstStyle/>
        <a:p>
          <a:pPr rtl="0"/>
          <a:endParaRPr lang="en-GB"/>
        </a:p>
      </dgm:t>
    </dgm:pt>
    <dgm:pt modelId="{9BA07D04-774E-4C60-B3F8-97A6B6AB3853}">
      <dgm:prSet/>
      <dgm:spPr/>
      <dgm:t>
        <a:bodyPr rtlCol="0"/>
        <a:lstStyle/>
        <a:p>
          <a:pPr rtl="0"/>
          <a:endParaRPr lang="en-US"/>
        </a:p>
      </dgm:t>
    </dgm:pt>
    <dgm:pt modelId="{74B21F2C-CD7C-493B-BF57-CFEA808F975D}" type="parTrans" cxnId="{F7F7E4C1-D42D-4150-9682-3A5D2B2ECD8F}">
      <dgm:prSet/>
      <dgm:spPr/>
      <dgm:t>
        <a:bodyPr rtlCol="0"/>
        <a:lstStyle/>
        <a:p>
          <a:pPr rtl="0"/>
          <a:endParaRPr lang="en-US"/>
        </a:p>
      </dgm:t>
    </dgm:pt>
    <dgm:pt modelId="{F2086C0B-B2C7-411B-940C-CD895D9EE262}" type="sibTrans" cxnId="{F7F7E4C1-D42D-4150-9682-3A5D2B2ECD8F}">
      <dgm:prSet/>
      <dgm:spPr/>
      <dgm:t>
        <a:bodyPr rtlCol="0"/>
        <a:lstStyle/>
        <a:p>
          <a:pPr rtl="0"/>
          <a:endParaRPr lang="en-US"/>
        </a:p>
      </dgm:t>
    </dgm:pt>
    <dgm:pt modelId="{217C24E0-924A-44F4-B75F-87604E324852}">
      <dgm:prSet/>
      <dgm:spPr/>
      <dgm:t>
        <a:bodyPr rtlCol="0"/>
        <a:lstStyle/>
        <a:p>
          <a:pPr rtl="0"/>
          <a:endParaRPr lang="en-US"/>
        </a:p>
      </dgm:t>
    </dgm:pt>
    <dgm:pt modelId="{CECD42FF-680F-4254-B381-609ED1E21635}" type="parTrans" cxnId="{8E847C8E-60B7-4490-9143-B521D11ACA76}">
      <dgm:prSet/>
      <dgm:spPr/>
      <dgm:t>
        <a:bodyPr rtlCol="0"/>
        <a:lstStyle/>
        <a:p>
          <a:pPr rtl="0"/>
          <a:endParaRPr lang="en-US"/>
        </a:p>
      </dgm:t>
    </dgm:pt>
    <dgm:pt modelId="{C5ED6FC5-C2E4-4151-B378-F94343353E29}" type="sibTrans" cxnId="{8E847C8E-60B7-4490-9143-B521D11ACA76}">
      <dgm:prSet/>
      <dgm:spPr/>
      <dgm:t>
        <a:bodyPr rtlCol="0"/>
        <a:lstStyle/>
        <a:p>
          <a:pPr rtl="0"/>
          <a:endParaRPr lang="en-US"/>
        </a:p>
      </dgm:t>
    </dgm:pt>
    <dgm:pt modelId="{07186052-7D53-4C08-82BC-6D15ABFE4659}" type="pres">
      <dgm:prSet presAssocID="{EC5B2C52-1143-4A77-A56D-FBD0BBAB750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67C52-4D75-415F-B1C7-0E9354E6B05A}" type="pres">
      <dgm:prSet presAssocID="{EC5B2C52-1143-4A77-A56D-FBD0BBAB7509}" presName="arrow" presStyleLbl="bgShp" presStyleIdx="0" presStyleCnt="1" custLinFactNeighborX="6125" custLinFactNeighborY="447"/>
      <dgm:spPr/>
    </dgm:pt>
    <dgm:pt modelId="{878BEAB2-1428-40B8-8912-28F828D6EA53}" type="pres">
      <dgm:prSet presAssocID="{EC5B2C52-1143-4A77-A56D-FBD0BBAB7509}" presName="arrowDiagram5" presStyleCnt="0"/>
      <dgm:spPr/>
    </dgm:pt>
    <dgm:pt modelId="{50AA8720-1DFD-4515-A769-3752AC0A1DD3}" type="pres">
      <dgm:prSet presAssocID="{B0193A25-B068-4DF6-9204-69FEAE0998F4}" presName="bullet5a" presStyleLbl="node1" presStyleIdx="0" presStyleCnt="5" custLinFactX="69054" custLinFactNeighborX="100000" custLinFactNeighborY="486"/>
      <dgm:spPr/>
    </dgm:pt>
    <dgm:pt modelId="{634D27F4-8885-41A5-A85D-D58BB215A893}" type="pres">
      <dgm:prSet presAssocID="{B0193A25-B068-4DF6-9204-69FEAE0998F4}" presName="textBox5a" presStyleLbl="revTx" presStyleIdx="0" presStyleCnt="5" custScaleX="298001" custScaleY="55824" custLinFactNeighborX="97248" custLinFactNeighborY="19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F89A-E8AF-4211-83D1-63960606FBE6}" type="pres">
      <dgm:prSet presAssocID="{BF67F1A0-9A6B-4236-A7E6-CCB0732AF017}" presName="bullet5b" presStyleLbl="node1" presStyleIdx="1" presStyleCnt="5" custLinFactY="13552" custLinFactNeighborX="933" custLinFactNeighborY="100000"/>
      <dgm:spPr/>
    </dgm:pt>
    <dgm:pt modelId="{D463E3F8-2A23-4874-A882-BCD651E48FC7}" type="pres">
      <dgm:prSet presAssocID="{BF67F1A0-9A6B-4236-A7E6-CCB0732AF017}" presName="textBox5b" presStyleLbl="revTx" presStyleIdx="1" presStyleCnt="5" custScaleX="199568" custScaleY="23406" custLinFactX="1597" custLinFactNeighborX="100000" custLinFactNeighborY="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45C94-9471-4F40-985F-67696325F713}" type="pres">
      <dgm:prSet presAssocID="{557416F4-8466-4CB4-8C61-D61F834F22C6}" presName="bullet5c" presStyleLbl="node1" presStyleIdx="2" presStyleCnt="5" custLinFactNeighborX="-13443" custLinFactNeighborY="61279"/>
      <dgm:spPr/>
    </dgm:pt>
    <dgm:pt modelId="{06068B7F-9E64-41FF-8006-6C78E4D5648A}" type="pres">
      <dgm:prSet presAssocID="{557416F4-8466-4CB4-8C61-D61F834F22C6}" presName="textBox5c" presStyleLbl="revTx" presStyleIdx="2" presStyleCnt="5" custScaleX="187930" custScaleY="35320" custLinFactX="-48096" custLinFactNeighborX="-100000" custLinFactNeighborY="-6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6E90E-DC4C-474A-924D-77A7FD83DBB2}" type="pres">
      <dgm:prSet presAssocID="{B6367B3A-E293-4E01-B856-4E7E4623C490}" presName="bullet5d" presStyleLbl="node1" presStyleIdx="3" presStyleCnt="5" custLinFactNeighborX="-55974" custLinFactNeighborY="42227"/>
      <dgm:spPr/>
    </dgm:pt>
    <dgm:pt modelId="{33E0B2C6-4013-43D0-BD31-E6B1581BF690}" type="pres">
      <dgm:prSet presAssocID="{B6367B3A-E293-4E01-B856-4E7E4623C490}" presName="textBox5d" presStyleLbl="revTx" presStyleIdx="3" presStyleCnt="5" custScaleX="170631" custScaleY="19833" custLinFactNeighborX="-2525" custLinFactNeighborY="-5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E3386-77B6-4ED0-9241-A0B2CE2B218F}" type="pres">
      <dgm:prSet presAssocID="{53209771-6203-41B8-B9E9-E81DEA8272B8}" presName="bullet5e" presStyleLbl="node1" presStyleIdx="4" presStyleCnt="5" custLinFactNeighborX="-90981" custLinFactNeighborY="33750"/>
      <dgm:spPr/>
    </dgm:pt>
    <dgm:pt modelId="{E799F040-C049-4B44-98E5-BD116F29C27B}" type="pres">
      <dgm:prSet presAssocID="{53209771-6203-41B8-B9E9-E81DEA8272B8}" presName="textBox5e" presStyleLbl="revTx" presStyleIdx="4" presStyleCnt="5" custScaleX="194782" custScaleY="18379" custLinFactX="-64477" custLinFactNeighborX="-100000" custLinFactNeighborY="-66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7E4C1-D42D-4150-9682-3A5D2B2ECD8F}" srcId="{EC5B2C52-1143-4A77-A56D-FBD0BBAB7509}" destId="{9BA07D04-774E-4C60-B3F8-97A6B6AB3853}" srcOrd="5" destOrd="0" parTransId="{74B21F2C-CD7C-493B-BF57-CFEA808F975D}" sibTransId="{F2086C0B-B2C7-411B-940C-CD895D9EE262}"/>
    <dgm:cxn modelId="{A539566D-5AF7-404D-AAFC-CA6D72E84E6B}" type="presOf" srcId="{BF67F1A0-9A6B-4236-A7E6-CCB0732AF017}" destId="{D463E3F8-2A23-4874-A882-BCD651E48FC7}" srcOrd="0" destOrd="0" presId="urn:microsoft.com/office/officeart/2005/8/layout/arrow2"/>
    <dgm:cxn modelId="{8E847C8E-60B7-4490-9143-B521D11ACA76}" srcId="{EC5B2C52-1143-4A77-A56D-FBD0BBAB7509}" destId="{217C24E0-924A-44F4-B75F-87604E324852}" srcOrd="6" destOrd="0" parTransId="{CECD42FF-680F-4254-B381-609ED1E21635}" sibTransId="{C5ED6FC5-C2E4-4151-B378-F94343353E29}"/>
    <dgm:cxn modelId="{DD221A85-DAC0-4F48-B655-31B6B21143DE}" type="presOf" srcId="{B6367B3A-E293-4E01-B856-4E7E4623C490}" destId="{33E0B2C6-4013-43D0-BD31-E6B1581BF690}" srcOrd="0" destOrd="0" presId="urn:microsoft.com/office/officeart/2005/8/layout/arrow2"/>
    <dgm:cxn modelId="{FDD62411-8E05-4D82-961A-CBFCB43B0EB0}" type="presOf" srcId="{B0193A25-B068-4DF6-9204-69FEAE0998F4}" destId="{634D27F4-8885-41A5-A85D-D58BB215A893}" srcOrd="0" destOrd="0" presId="urn:microsoft.com/office/officeart/2005/8/layout/arrow2"/>
    <dgm:cxn modelId="{594A7B17-D4C0-44FA-A9B6-4D6DA1EDF82C}" type="presOf" srcId="{53209771-6203-41B8-B9E9-E81DEA8272B8}" destId="{E799F040-C049-4B44-98E5-BD116F29C27B}" srcOrd="0" destOrd="0" presId="urn:microsoft.com/office/officeart/2005/8/layout/arrow2"/>
    <dgm:cxn modelId="{F1772068-E06D-4F10-8A9A-30F16C3FC696}" srcId="{EC5B2C52-1143-4A77-A56D-FBD0BBAB7509}" destId="{53209771-6203-41B8-B9E9-E81DEA8272B8}" srcOrd="4" destOrd="0" parTransId="{E183E16F-2B4E-4842-9ED3-AECE28C4E7BD}" sibTransId="{02746333-7B79-41A6-8909-F91B28D28722}"/>
    <dgm:cxn modelId="{921F5F86-B7EB-4CDE-A310-45442A5CF95B}" srcId="{EC5B2C52-1143-4A77-A56D-FBD0BBAB7509}" destId="{B6367B3A-E293-4E01-B856-4E7E4623C490}" srcOrd="3" destOrd="0" parTransId="{F3837C83-99B2-449D-A262-F7409FA6AED1}" sibTransId="{C48A1786-A0DA-42B6-9982-550998F0FF55}"/>
    <dgm:cxn modelId="{CD50ACE3-32C5-4920-BE44-6BCBBED7B600}" type="presOf" srcId="{557416F4-8466-4CB4-8C61-D61F834F22C6}" destId="{06068B7F-9E64-41FF-8006-6C78E4D5648A}" srcOrd="0" destOrd="0" presId="urn:microsoft.com/office/officeart/2005/8/layout/arrow2"/>
    <dgm:cxn modelId="{BE977E22-1B57-415E-907A-3DB11E4C09F1}" srcId="{EC5B2C52-1143-4A77-A56D-FBD0BBAB7509}" destId="{557416F4-8466-4CB4-8C61-D61F834F22C6}" srcOrd="2" destOrd="0" parTransId="{1586AC75-0C8B-4972-B98B-36A7B93847A6}" sibTransId="{C85922C6-415F-4434-B675-57D8049AEB9B}"/>
    <dgm:cxn modelId="{91165B67-7498-4045-BAB7-E3819954BEA0}" srcId="{EC5B2C52-1143-4A77-A56D-FBD0BBAB7509}" destId="{B0193A25-B068-4DF6-9204-69FEAE0998F4}" srcOrd="0" destOrd="0" parTransId="{2B04706A-31F0-46C1-BA84-89547CE1EE1F}" sibTransId="{85B5E610-C31B-4E20-96AE-CBBC1A6F042B}"/>
    <dgm:cxn modelId="{71F89129-A1B2-4CFB-B7BC-0AAD12342B42}" type="presOf" srcId="{EC5B2C52-1143-4A77-A56D-FBD0BBAB7509}" destId="{07186052-7D53-4C08-82BC-6D15ABFE4659}" srcOrd="0" destOrd="0" presId="urn:microsoft.com/office/officeart/2005/8/layout/arrow2"/>
    <dgm:cxn modelId="{B613BF59-7EFF-4A2C-8681-E526C77821D8}" srcId="{EC5B2C52-1143-4A77-A56D-FBD0BBAB7509}" destId="{BF67F1A0-9A6B-4236-A7E6-CCB0732AF017}" srcOrd="1" destOrd="0" parTransId="{0A8B96CD-86DC-4F57-8281-75189CA1B25E}" sibTransId="{6EE22F32-CFDE-4D53-908D-6ACC2AEA85ED}"/>
    <dgm:cxn modelId="{33A75CDC-0CB3-4E28-9F8D-DAE3D7671724}" type="presParOf" srcId="{07186052-7D53-4C08-82BC-6D15ABFE4659}" destId="{D4C67C52-4D75-415F-B1C7-0E9354E6B05A}" srcOrd="0" destOrd="0" presId="urn:microsoft.com/office/officeart/2005/8/layout/arrow2"/>
    <dgm:cxn modelId="{D2230677-8CD2-4436-B728-3B20FF2972F6}" type="presParOf" srcId="{07186052-7D53-4C08-82BC-6D15ABFE4659}" destId="{878BEAB2-1428-40B8-8912-28F828D6EA53}" srcOrd="1" destOrd="0" presId="urn:microsoft.com/office/officeart/2005/8/layout/arrow2"/>
    <dgm:cxn modelId="{AF685AF3-8D8B-4A9A-A096-0BA13354629C}" type="presParOf" srcId="{878BEAB2-1428-40B8-8912-28F828D6EA53}" destId="{50AA8720-1DFD-4515-A769-3752AC0A1DD3}" srcOrd="0" destOrd="0" presId="urn:microsoft.com/office/officeart/2005/8/layout/arrow2"/>
    <dgm:cxn modelId="{B6B4416F-AA91-4D87-AE4C-40D39605A062}" type="presParOf" srcId="{878BEAB2-1428-40B8-8912-28F828D6EA53}" destId="{634D27F4-8885-41A5-A85D-D58BB215A893}" srcOrd="1" destOrd="0" presId="urn:microsoft.com/office/officeart/2005/8/layout/arrow2"/>
    <dgm:cxn modelId="{9C6E6B20-D395-464C-90A3-501129CD8085}" type="presParOf" srcId="{878BEAB2-1428-40B8-8912-28F828D6EA53}" destId="{C757F89A-E8AF-4211-83D1-63960606FBE6}" srcOrd="2" destOrd="0" presId="urn:microsoft.com/office/officeart/2005/8/layout/arrow2"/>
    <dgm:cxn modelId="{B3CBC2BB-CBD9-491B-AA1C-3FEB065990A8}" type="presParOf" srcId="{878BEAB2-1428-40B8-8912-28F828D6EA53}" destId="{D463E3F8-2A23-4874-A882-BCD651E48FC7}" srcOrd="3" destOrd="0" presId="urn:microsoft.com/office/officeart/2005/8/layout/arrow2"/>
    <dgm:cxn modelId="{254B44E0-1621-4D53-B3CB-4FCB6AEC2971}" type="presParOf" srcId="{878BEAB2-1428-40B8-8912-28F828D6EA53}" destId="{0E745C94-9471-4F40-985F-67696325F713}" srcOrd="4" destOrd="0" presId="urn:microsoft.com/office/officeart/2005/8/layout/arrow2"/>
    <dgm:cxn modelId="{C030C775-F0B7-4586-9BF4-BA4354D600FC}" type="presParOf" srcId="{878BEAB2-1428-40B8-8912-28F828D6EA53}" destId="{06068B7F-9E64-41FF-8006-6C78E4D5648A}" srcOrd="5" destOrd="0" presId="urn:microsoft.com/office/officeart/2005/8/layout/arrow2"/>
    <dgm:cxn modelId="{7F8C4E6D-05E6-4A2B-A700-B079EF16011D}" type="presParOf" srcId="{878BEAB2-1428-40B8-8912-28F828D6EA53}" destId="{2C96E90E-DC4C-474A-924D-77A7FD83DBB2}" srcOrd="6" destOrd="0" presId="urn:microsoft.com/office/officeart/2005/8/layout/arrow2"/>
    <dgm:cxn modelId="{96048714-161D-4E7B-ACE1-EA7FE884E69F}" type="presParOf" srcId="{878BEAB2-1428-40B8-8912-28F828D6EA53}" destId="{33E0B2C6-4013-43D0-BD31-E6B1581BF690}" srcOrd="7" destOrd="0" presId="urn:microsoft.com/office/officeart/2005/8/layout/arrow2"/>
    <dgm:cxn modelId="{D2113C31-58D1-42C9-8EC3-DE40E62A722A}" type="presParOf" srcId="{878BEAB2-1428-40B8-8912-28F828D6EA53}" destId="{8E4E3386-77B6-4ED0-9241-A0B2CE2B218F}" srcOrd="8" destOrd="0" presId="urn:microsoft.com/office/officeart/2005/8/layout/arrow2"/>
    <dgm:cxn modelId="{54C680DE-3CC3-41A6-961F-DFC32AC4166F}" type="presParOf" srcId="{878BEAB2-1428-40B8-8912-28F828D6EA53}" destId="{E799F040-C049-4B44-98E5-BD116F29C27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7C52-4D75-415F-B1C7-0E9354E6B05A}">
      <dsp:nvSpPr>
        <dsp:cNvPr id="0" name=""/>
        <dsp:cNvSpPr/>
      </dsp:nvSpPr>
      <dsp:spPr>
        <a:xfrm>
          <a:off x="22023" y="0"/>
          <a:ext cx="7808830" cy="48805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A8720-1DFD-4515-A769-3752AC0A1DD3}">
      <dsp:nvSpPr>
        <dsp:cNvPr id="0" name=""/>
        <dsp:cNvSpPr/>
      </dsp:nvSpPr>
      <dsp:spPr>
        <a:xfrm>
          <a:off x="790620" y="3630026"/>
          <a:ext cx="179603" cy="179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27F4-8885-41A5-A85D-D58BB215A893}">
      <dsp:nvSpPr>
        <dsp:cNvPr id="0" name=""/>
        <dsp:cNvSpPr/>
      </dsp:nvSpPr>
      <dsp:spPr>
        <a:xfrm>
          <a:off x="558868" y="4207102"/>
          <a:ext cx="3048421" cy="648431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168" tIns="0" rIns="0" bIns="0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Artigo Técnico sobre Abastecimento de Água e Saneamento </a:t>
          </a:r>
        </a:p>
      </dsp:txBody>
      <dsp:txXfrm>
        <a:off x="558868" y="4207102"/>
        <a:ext cx="3048421" cy="648431"/>
      </dsp:txXfrm>
    </dsp:sp>
    <dsp:sp modelId="{C757F89A-E8AF-4211-83D1-63960606FBE6}">
      <dsp:nvSpPr>
        <dsp:cNvPr id="0" name=""/>
        <dsp:cNvSpPr/>
      </dsp:nvSpPr>
      <dsp:spPr>
        <a:xfrm>
          <a:off x="1461816" y="3014237"/>
          <a:ext cx="281117" cy="281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3E3F8-2A23-4874-A882-BCD651E48FC7}">
      <dsp:nvSpPr>
        <dsp:cNvPr id="0" name=""/>
        <dsp:cNvSpPr/>
      </dsp:nvSpPr>
      <dsp:spPr>
        <a:xfrm>
          <a:off x="2271386" y="3626829"/>
          <a:ext cx="2586931" cy="478638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9" tIns="0" rIns="0" bIns="0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Lei dos Serviços de Abastecimento de Água</a:t>
          </a:r>
          <a:endParaRPr lang="en-US" sz="1500" b="1" kern="1200" spc="-5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71386" y="3626829"/>
        <a:ext cx="2586931" cy="478638"/>
      </dsp:txXfrm>
    </dsp:sp>
    <dsp:sp modelId="{0E745C94-9471-4F40-985F-67696325F713}">
      <dsp:nvSpPr>
        <dsp:cNvPr id="0" name=""/>
        <dsp:cNvSpPr/>
      </dsp:nvSpPr>
      <dsp:spPr>
        <a:xfrm>
          <a:off x="2658218" y="2179943"/>
          <a:ext cx="374823" cy="374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68B7F-9E64-41FF-8006-6C78E4D5648A}">
      <dsp:nvSpPr>
        <dsp:cNvPr id="0" name=""/>
        <dsp:cNvSpPr/>
      </dsp:nvSpPr>
      <dsp:spPr>
        <a:xfrm>
          <a:off x="1458" y="1219004"/>
          <a:ext cx="2832301" cy="968775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11" tIns="0" rIns="0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spc="-50" dirty="0" err="1">
              <a:latin typeface="Arial" panose="020B0604020202020204" pitchFamily="34" charset="0"/>
              <a:cs typeface="Arial" panose="020B0604020202020204" pitchFamily="34" charset="0"/>
            </a:rPr>
            <a:t>White</a:t>
          </a:r>
          <a:r>
            <a:rPr lang="pt-pt" sz="15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500" b="1" kern="1200" spc="-50" dirty="0" err="1">
              <a:latin typeface="Arial" panose="020B0604020202020204" pitchFamily="34" charset="0"/>
              <a:cs typeface="Arial" panose="020B0604020202020204" pitchFamily="34" charset="0"/>
            </a:rPr>
            <a:t>Paper</a:t>
          </a:r>
          <a:r>
            <a:rPr lang="pt-pt" sz="15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500" b="1" kern="1200" spc="-50" dirty="0" err="1">
              <a:latin typeface="Arial" panose="020B0604020202020204" pitchFamily="34" charset="0"/>
              <a:cs typeface="Arial" panose="020B0604020202020204" pitchFamily="34" charset="0"/>
            </a:rPr>
            <a:t>on</a:t>
          </a:r>
          <a:r>
            <a:rPr lang="pt-pt" sz="15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 Basic </a:t>
          </a:r>
          <a:r>
            <a:rPr lang="pt-pt" sz="1500" b="1" kern="1200" spc="-50" dirty="0" err="1">
              <a:latin typeface="Arial" panose="020B0604020202020204" pitchFamily="34" charset="0"/>
              <a:cs typeface="Arial" panose="020B0604020202020204" pitchFamily="34" charset="0"/>
            </a:rPr>
            <a:t>Household</a:t>
          </a:r>
          <a:r>
            <a:rPr lang="pt-pt" sz="15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500" b="1" kern="1200" spc="-50" dirty="0" err="1">
              <a:latin typeface="Arial" panose="020B0604020202020204" pitchFamily="34" charset="0"/>
              <a:cs typeface="Arial" panose="020B0604020202020204" pitchFamily="34" charset="0"/>
            </a:rPr>
            <a:t>Sanitation</a:t>
          </a:r>
          <a:r>
            <a:rPr lang="pt-pt" sz="15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 (Artigo Técnico sobre o Saneamento Básico Doméstico)</a:t>
          </a:r>
        </a:p>
      </dsp:txBody>
      <dsp:txXfrm>
        <a:off x="1458" y="1219004"/>
        <a:ext cx="2832301" cy="968775"/>
      </dsp:txXfrm>
    </dsp:sp>
    <dsp:sp modelId="{2C96E90E-DC4C-474A-924D-77A7FD83DBB2}">
      <dsp:nvSpPr>
        <dsp:cNvPr id="0" name=""/>
        <dsp:cNvSpPr/>
      </dsp:nvSpPr>
      <dsp:spPr>
        <a:xfrm>
          <a:off x="3890051" y="1572938"/>
          <a:ext cx="484147" cy="484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0B2C6-4013-43D0-BD31-E6B1581BF690}">
      <dsp:nvSpPr>
        <dsp:cNvPr id="0" name=""/>
        <dsp:cNvSpPr/>
      </dsp:nvSpPr>
      <dsp:spPr>
        <a:xfrm>
          <a:off x="3812142" y="2732016"/>
          <a:ext cx="2664857" cy="648528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540" tIns="0" rIns="0" bIns="0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Certificação Green </a:t>
          </a:r>
          <a:r>
            <a:rPr lang="pt-pt" sz="1500" b="1" kern="1200" spc="-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Drop</a:t>
          </a: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 </a:t>
          </a:r>
          <a:r>
            <a:rPr lang="pt-pt" sz="1500" b="1" kern="1200" spc="-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Blue</a:t>
          </a:r>
          <a:r>
            <a:rPr lang="pt-pt" sz="1500" b="1" kern="1200" spc="-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pt-pt" sz="1500" b="1" kern="1200" spc="-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Drop</a:t>
          </a:r>
          <a:endParaRPr lang="pt-pt" sz="1500" b="1" kern="1200" spc="-5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12142" y="2732016"/>
        <a:ext cx="2664857" cy="648528"/>
      </dsp:txXfrm>
    </dsp:sp>
    <dsp:sp modelId="{8E4E3386-77B6-4ED0-9241-A0B2CE2B218F}">
      <dsp:nvSpPr>
        <dsp:cNvPr id="0" name=""/>
        <dsp:cNvSpPr/>
      </dsp:nvSpPr>
      <dsp:spPr>
        <a:xfrm>
          <a:off x="5095179" y="1188211"/>
          <a:ext cx="616897" cy="616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9F040-C049-4B44-98E5-BD116F29C27B}">
      <dsp:nvSpPr>
        <dsp:cNvPr id="0" name=""/>
        <dsp:cNvSpPr/>
      </dsp:nvSpPr>
      <dsp:spPr>
        <a:xfrm>
          <a:off x="2656005" y="367470"/>
          <a:ext cx="3042039" cy="660185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881" tIns="0" rIns="0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Programa Quadro da Política Nacional de Saneamento e ISO:24521 </a:t>
          </a:r>
          <a:endParaRPr lang="en-GB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6005" y="367470"/>
        <a:ext cx="3042039" cy="660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98AED2-DA13-45E6-8BBA-7DEC7A7CC5FB}" type="datetimeFigureOut">
              <a:rPr lang="en-ZA" smtClean="0"/>
              <a:t>2020/06/12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910DC33-E3BB-47A8-8985-5E4D1FB990B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963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910DC33-E3BB-47A8-8985-5E4D1FB990B3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974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2770" indent="-172770" rtl="0">
              <a:buFont typeface="Arial" panose="020B0604020202020204" pitchFamily="34" charset="0"/>
              <a:buChar char="•"/>
            </a:pPr>
            <a:r>
              <a:rPr lang="pt-pt" sz="1000">
                <a:latin typeface="Calibri" panose="020F0502020204030204" pitchFamily="34" charset="0"/>
                <a:cs typeface="Calibri" panose="020F0502020204030204" pitchFamily="34" charset="0"/>
              </a:rPr>
              <a:t>Análise de Dhaka, Bangladesh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© Fundação Bill &amp; Melinda Gates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EC94F-12C8-4E9F-9CD8-BA76233A02B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770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>
                <a:solidFill>
                  <a:prstClr val="black"/>
                </a:solidFill>
              </a:rPr>
              <a:pPr/>
              <a:t>39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5" b="7540"/>
          <a:stretch/>
        </p:blipFill>
        <p:spPr>
          <a:xfrm>
            <a:off x="650787" y="446373"/>
            <a:ext cx="10967649" cy="5731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3" name="Picture 12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70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dirty="0"/>
              <a:t>SABS e COMISSÃO DE INVESTIGAÇÃO DA ÁGUA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4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dirty="0"/>
              <a:t>SABS e COMISSÃO DE INVESTIGAÇÃO DA ÁGUA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62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dirty="0"/>
              <a:t>SABS e COMISSÃO DE INVESTIGAÇÃO DA ÁGUA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57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73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84313"/>
            <a:ext cx="10058400" cy="5484781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6FAEA-55D8-4E28-8659-49B336BB247F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51498-956E-4D1B-A08A-374451FED1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48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6FAEA-55D8-4E28-8659-49B336BB247F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51498-956E-4D1B-A08A-374451FED1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2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 dirty="0"/>
              <a:t>Click to edit Master text styles</a:t>
            </a:r>
          </a:p>
          <a:p>
            <a:pPr lvl="1" rtl="0"/>
            <a:r>
              <a:rPr lang="pt-pt" dirty="0"/>
              <a:t>Second level</a:t>
            </a:r>
          </a:p>
          <a:p>
            <a:pPr lvl="2" rtl="0"/>
            <a:r>
              <a:rPr lang="pt-pt" dirty="0"/>
              <a:t>Third level</a:t>
            </a:r>
          </a:p>
          <a:p>
            <a:pPr lvl="3" rtl="0"/>
            <a:r>
              <a:rPr lang="pt-pt" dirty="0"/>
              <a:t>Fourth level</a:t>
            </a:r>
          </a:p>
          <a:p>
            <a:pPr lvl="4" rtl="0"/>
            <a:r>
              <a:rPr lang="pt-pt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2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2" name="Picture 11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135933"/>
            <a:ext cx="5157787" cy="823912"/>
          </a:xfrm>
        </p:spPr>
        <p:txBody>
          <a:bodyPr rtlCol="0" anchor="b"/>
          <a:lstStyle>
            <a:lvl1pPr marL="0" indent="0" algn="r">
              <a:buNone/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46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616" y="1113680"/>
            <a:ext cx="4649956" cy="5063283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3" name="Picture 12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135933"/>
            <a:ext cx="5157787" cy="823912"/>
          </a:xfrm>
        </p:spPr>
        <p:txBody>
          <a:bodyPr rtlCol="0" anchor="b"/>
          <a:lstStyle>
            <a:lvl1pPr marL="0" indent="0" algn="r">
              <a:buNone/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785193" y="1133560"/>
            <a:ext cx="4649956" cy="5063283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71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273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135933"/>
            <a:ext cx="5157787" cy="823912"/>
          </a:xfrm>
        </p:spPr>
        <p:txBody>
          <a:bodyPr rtlCol="0" anchor="b"/>
          <a:lstStyle>
            <a:lvl1pPr marL="0" indent="0" algn="r">
              <a:buNone/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8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b="13587"/>
          <a:stretch/>
        </p:blipFill>
        <p:spPr>
          <a:xfrm>
            <a:off x="648182" y="983848"/>
            <a:ext cx="10970254" cy="53359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dirty="0"/>
              <a:t>SABS e COMISSÃO DE INVESTIGAÇÃO DA ÁGUA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4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58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hyperlink" Target="https://sfd.susana.org/about/the-sf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fd.susana.org/data-to-graphi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report/2019/The-Sustainable-Development-Goals-Report-2019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report/2019/The-Sustainable-Development-Goals-Report-2019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hyperlink" Target="https://unstats.un.org/sdgs/report/2019/The-Sustainable-Development-Goals-Report-2019.pdf" TargetMode="External"/><Relationship Id="rId4" Type="http://schemas.openxmlformats.org/officeDocument/2006/relationships/hyperlink" Target="http://www.google.com/search/open+defec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hyperlink" Target="https://washdat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28545" y="2013597"/>
            <a:ext cx="6459166" cy="1592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3454" y="1398127"/>
            <a:ext cx="9144000" cy="2387600"/>
          </a:xfrm>
        </p:spPr>
        <p:txBody>
          <a:bodyPr rtlCol="0">
            <a:spAutoFit/>
          </a:bodyPr>
          <a:lstStyle/>
          <a:p>
            <a:pPr rtl="0"/>
            <a:r>
              <a:rPr lang="pt-pt" sz="4800" b="1">
                <a:latin typeface="Arial" panose="020B0604020202020204" pitchFamily="34" charset="0"/>
                <a:cs typeface="Arial" panose="020B0604020202020204" pitchFamily="34" charset="0"/>
              </a:rPr>
              <a:t>Regulamentos e Estado da Água e do Saneamento na AS</a:t>
            </a:r>
            <a: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800" b="1">
                <a:latin typeface="Arial" panose="020B0604020202020204" pitchFamily="34" charset="0"/>
                <a:cs typeface="Arial" panose="020B0604020202020204" pitchFamily="34" charset="0"/>
              </a:rPr>
              <a:t>e o papel das normas ISO </a:t>
            </a:r>
            <a:endParaRPr lang="en-GB" sz="4800" dirty="0"/>
          </a:p>
        </p:txBody>
      </p:sp>
      <p:sp>
        <p:nvSpPr>
          <p:cNvPr id="2" name="Rectangle 1"/>
          <p:cNvSpPr/>
          <p:nvPr/>
        </p:nvSpPr>
        <p:spPr>
          <a:xfrm>
            <a:off x="2610862" y="3862588"/>
            <a:ext cx="729453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pt-pt" sz="3200" b="1" dirty="0"/>
              <a:t>Dr.ª </a:t>
            </a:r>
            <a:r>
              <a:rPr lang="pt-pt" sz="3200" b="1" dirty="0" err="1"/>
              <a:t>Konstantina</a:t>
            </a:r>
            <a:r>
              <a:rPr lang="pt-pt" sz="3200" b="1" dirty="0"/>
              <a:t> </a:t>
            </a:r>
            <a:r>
              <a:rPr lang="pt-pt" sz="3200" b="1" dirty="0" err="1"/>
              <a:t>Velkushanova</a:t>
            </a:r>
            <a:r>
              <a:rPr lang="pt-pt" sz="3200" b="1" dirty="0"/>
              <a:t> </a:t>
            </a:r>
          </a:p>
          <a:p>
            <a:pPr algn="ctr" rtl="0"/>
            <a:r>
              <a:rPr lang="pt-pt" sz="3200" b="1" dirty="0"/>
              <a:t>UKZN, Grupo de Investigação da Poluição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94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pt-pt"/>
              <a:t>Estado actual na África do Sul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2803844"/>
          </a:xfrm>
        </p:spPr>
        <p:txBody>
          <a:bodyPr rtlCol="0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endParaRPr lang="en-ZA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dirty="0"/>
              <a:t>93% de cobertura de saneamento urbano alcançada até 2017, ultrapassando a meta de 90% de cobertura para 2019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dirty="0"/>
              <a:t>Orçamentos anuais para WASH do Governo sul-africano quase 3 mil milhões USD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dirty="0"/>
              <a:t>Em 2018, a África do Sul gastou 2,32% do PIB nas despesas de WASH, sendo a despesa total per capita em WASH de 141US$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9F7B91-9AAD-4642-8DB3-A905170576B1}"/>
              </a:ext>
            </a:extLst>
          </p:cNvPr>
          <p:cNvSpPr txBox="1">
            <a:spLocks/>
          </p:cNvSpPr>
          <p:nvPr/>
        </p:nvSpPr>
        <p:spPr>
          <a:xfrm>
            <a:off x="838199" y="5656484"/>
            <a:ext cx="9572345" cy="21698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900" dirty="0"/>
              <a:t>* inquérito por país GLAAS 2018/2019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4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1433" y="113473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0218"/>
            <a:ext cx="9144000" cy="3785652"/>
          </a:xfrm>
        </p:spPr>
        <p:txBody>
          <a:bodyPr rtlCol="0">
            <a:spAutoFit/>
          </a:bodyPr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Partes interessadas no sector da Água e do Saneamento na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África do Sul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32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00698" y="1113682"/>
            <a:ext cx="4781943" cy="512579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Partes interessadas no sector do Saneamento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Governo Central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Governo Provincial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Local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Conselho Consultivo Nacional da Água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Sector Privado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Organizações Não Governamentais (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Cooperação Internacional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pt"/>
              <a:t>DISPOSIÇÕES INSTITUCIONAIS NO SECTOR DO SANEAMENTO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417507" y="1113680"/>
            <a:ext cx="6143032" cy="3868498"/>
            <a:chOff x="152982" y="1923166"/>
            <a:chExt cx="5973498" cy="3868498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152982" y="1923166"/>
              <a:ext cx="5973498" cy="3868498"/>
              <a:chOff x="951439" y="1572767"/>
              <a:chExt cx="6607980" cy="4279394"/>
            </a:xfrm>
            <a:grpFill/>
          </p:grpSpPr>
          <p:sp>
            <p:nvSpPr>
              <p:cNvPr id="4" name="object 4"/>
              <p:cNvSpPr/>
              <p:nvPr/>
            </p:nvSpPr>
            <p:spPr>
              <a:xfrm>
                <a:off x="2997708" y="1572767"/>
                <a:ext cx="1732914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732914" h="952500">
                    <a:moveTo>
                      <a:pt x="0" y="952500"/>
                    </a:moveTo>
                    <a:lnTo>
                      <a:pt x="1732788" y="952500"/>
                    </a:lnTo>
                    <a:lnTo>
                      <a:pt x="1732788" y="0"/>
                    </a:lnTo>
                    <a:lnTo>
                      <a:pt x="0" y="0"/>
                    </a:lnTo>
                    <a:lnTo>
                      <a:pt x="0" y="9525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3113659" y="1619504"/>
                <a:ext cx="1501775" cy="933448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 anchor="ctr" anchorCtr="1">
                <a:normAutofit/>
              </a:bodyPr>
              <a:lstStyle/>
              <a:p>
                <a:pPr marL="12700" marR="508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Depart</a:t>
                </a:r>
                <a:r>
                  <a:rPr lang="pt-pt" b="1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.</a:t>
                </a: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lang="pt-pt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</a:t>
                </a:r>
                <a:r>
                  <a:rPr lang="pt-pt" sz="1800" b="1" i="0" u="none" strike="noStrike" kern="1200" cap="none" spc="-7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lang="pt-pt" sz="1800" b="1" i="0" u="none" strike="noStrike" kern="1200" cap="none" spc="-2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Água  </a:t>
                </a: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    Saneamento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869049" y="3080385"/>
                <a:ext cx="1641475" cy="1033780"/>
              </a:xfrm>
              <a:custGeom>
                <a:avLst/>
                <a:gdLst/>
                <a:ahLst/>
                <a:cxnLst/>
                <a:rect l="l" t="t" r="r" b="b"/>
                <a:pathLst>
                  <a:path w="1641475" h="1033779">
                    <a:moveTo>
                      <a:pt x="0" y="1033272"/>
                    </a:moveTo>
                    <a:lnTo>
                      <a:pt x="1641348" y="1033272"/>
                    </a:lnTo>
                    <a:lnTo>
                      <a:pt x="1641348" y="0"/>
                    </a:lnTo>
                    <a:lnTo>
                      <a:pt x="0" y="0"/>
                    </a:lnTo>
                    <a:lnTo>
                      <a:pt x="0" y="1033272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856908" y="3059360"/>
                <a:ext cx="1641475" cy="1033780"/>
              </a:xfrm>
              <a:custGeom>
                <a:avLst/>
                <a:gdLst/>
                <a:ahLst/>
                <a:cxnLst/>
                <a:rect l="l" t="t" r="r" b="b"/>
                <a:pathLst>
                  <a:path w="1641475" h="1033779">
                    <a:moveTo>
                      <a:pt x="0" y="1033272"/>
                    </a:moveTo>
                    <a:lnTo>
                      <a:pt x="1641348" y="1033272"/>
                    </a:lnTo>
                    <a:lnTo>
                      <a:pt x="1641348" y="0"/>
                    </a:lnTo>
                    <a:lnTo>
                      <a:pt x="0" y="0"/>
                    </a:lnTo>
                    <a:lnTo>
                      <a:pt x="0" y="1033272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5892265" y="3093179"/>
                <a:ext cx="1546956" cy="999961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 anchor="ctr" anchorCtr="1">
                <a:normAutofit fontScale="92500"/>
              </a:bodyPr>
              <a:lstStyle/>
              <a:p>
                <a:pPr marL="12700" marR="508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-2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Fornecedores de Serviços de Água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934865" y="3111419"/>
                <a:ext cx="1844039" cy="109601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1096010">
                    <a:moveTo>
                      <a:pt x="0" y="1095756"/>
                    </a:moveTo>
                    <a:lnTo>
                      <a:pt x="1844040" y="1095756"/>
                    </a:lnTo>
                    <a:lnTo>
                      <a:pt x="1844040" y="0"/>
                    </a:lnTo>
                    <a:lnTo>
                      <a:pt x="0" y="0"/>
                    </a:lnTo>
                    <a:lnTo>
                      <a:pt x="0" y="1095756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931805" y="3099794"/>
                <a:ext cx="1844039" cy="109601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1096010">
                    <a:moveTo>
                      <a:pt x="0" y="1095756"/>
                    </a:moveTo>
                    <a:lnTo>
                      <a:pt x="1844040" y="1095756"/>
                    </a:lnTo>
                    <a:lnTo>
                      <a:pt x="1844040" y="0"/>
                    </a:lnTo>
                    <a:lnTo>
                      <a:pt x="0" y="0"/>
                    </a:lnTo>
                    <a:lnTo>
                      <a:pt x="0" y="1095756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2955022" y="3137416"/>
                <a:ext cx="1775600" cy="1043538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normAutofit fontScale="92500"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-1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Serviços</a:t>
                </a:r>
                <a:r>
                  <a:rPr lang="pt-pt" sz="1800" b="1" i="0" u="none" strike="noStrike" kern="1200" cap="none" spc="-2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de</a:t>
                </a:r>
                <a:r>
                  <a:rPr lang="pt-pt" sz="1800" b="1" i="0" u="none" strike="noStrike" kern="1200" cap="none" spc="-5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lang="pt-pt" sz="1800" b="1" i="0" u="none" strike="noStrike" kern="1200" cap="none" spc="-2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Água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127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Entidades Competentes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994381" y="3124620"/>
                <a:ext cx="1256030" cy="1494338"/>
              </a:xfrm>
              <a:custGeom>
                <a:avLst/>
                <a:gdLst/>
                <a:ahLst/>
                <a:cxnLst/>
                <a:rect l="l" t="t" r="r" b="b"/>
                <a:pathLst>
                  <a:path w="1256030" h="1303020">
                    <a:moveTo>
                      <a:pt x="0" y="1303019"/>
                    </a:moveTo>
                    <a:lnTo>
                      <a:pt x="1255776" y="1303019"/>
                    </a:lnTo>
                    <a:lnTo>
                      <a:pt x="1255776" y="0"/>
                    </a:lnTo>
                    <a:lnTo>
                      <a:pt x="0" y="0"/>
                    </a:lnTo>
                    <a:lnTo>
                      <a:pt x="0" y="13030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951439" y="3045760"/>
                <a:ext cx="1285709" cy="1573198"/>
              </a:xfrm>
              <a:custGeom>
                <a:avLst/>
                <a:gdLst/>
                <a:ahLst/>
                <a:cxnLst/>
                <a:rect l="l" t="t" r="r" b="b"/>
                <a:pathLst>
                  <a:path w="1256030" h="1303020">
                    <a:moveTo>
                      <a:pt x="0" y="1303019"/>
                    </a:moveTo>
                    <a:lnTo>
                      <a:pt x="1255776" y="1303019"/>
                    </a:lnTo>
                    <a:lnTo>
                      <a:pt x="1255776" y="0"/>
                    </a:lnTo>
                    <a:lnTo>
                      <a:pt x="0" y="0"/>
                    </a:lnTo>
                    <a:lnTo>
                      <a:pt x="0" y="1303019"/>
                    </a:lnTo>
                    <a:close/>
                  </a:path>
                </a:pathLst>
              </a:custGeom>
              <a:grpFill/>
              <a:ln w="6096">
                <a:solidFill>
                  <a:srgbClr val="385D89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bject 21"/>
              <p:cNvSpPr txBox="1"/>
              <p:nvPr/>
            </p:nvSpPr>
            <p:spPr>
              <a:xfrm>
                <a:off x="982240" y="3056071"/>
                <a:ext cx="1254907" cy="1546290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 anchor="ctr" anchorCtr="1">
                <a:normAutofit fontScale="92500"/>
              </a:bodyPr>
              <a:lstStyle/>
              <a:p>
                <a:pPr marL="12700" marR="5080" lvl="0" indent="-2540" algn="ctr" rtl="0">
                  <a:spcBef>
                    <a:spcPts val="100"/>
                  </a:spcBef>
                </a:pPr>
                <a:r>
                  <a:rPr lang="pt-pt" b="1" dirty="0"/>
                  <a:t>Comité Consultivo Nacional da Água e do Saneamento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5813534" y="4871781"/>
                <a:ext cx="1739264" cy="980380"/>
              </a:xfrm>
              <a:custGeom>
                <a:avLst/>
                <a:gdLst/>
                <a:ahLst/>
                <a:cxnLst/>
                <a:rect l="l" t="t" r="r" b="b"/>
                <a:pathLst>
                  <a:path w="1739264" h="1313814">
                    <a:moveTo>
                      <a:pt x="0" y="1313687"/>
                    </a:moveTo>
                    <a:lnTo>
                      <a:pt x="1738883" y="1313687"/>
                    </a:lnTo>
                    <a:lnTo>
                      <a:pt x="1738883" y="0"/>
                    </a:lnTo>
                    <a:lnTo>
                      <a:pt x="0" y="0"/>
                    </a:lnTo>
                    <a:lnTo>
                      <a:pt x="0" y="1313687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5820155" y="4850892"/>
                <a:ext cx="1739264" cy="1001269"/>
              </a:xfrm>
              <a:custGeom>
                <a:avLst/>
                <a:gdLst/>
                <a:ahLst/>
                <a:cxnLst/>
                <a:rect l="l" t="t" r="r" b="b"/>
                <a:pathLst>
                  <a:path w="1739264" h="1313814">
                    <a:moveTo>
                      <a:pt x="0" y="1313687"/>
                    </a:moveTo>
                    <a:lnTo>
                      <a:pt x="1738883" y="1313687"/>
                    </a:lnTo>
                    <a:lnTo>
                      <a:pt x="1738883" y="0"/>
                    </a:lnTo>
                    <a:lnTo>
                      <a:pt x="0" y="0"/>
                    </a:lnTo>
                    <a:lnTo>
                      <a:pt x="0" y="1313687"/>
                    </a:lnTo>
                    <a:close/>
                  </a:path>
                </a:pathLst>
              </a:custGeom>
              <a:grpFill/>
              <a:ln w="6096">
                <a:solidFill>
                  <a:srgbClr val="385D89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4139992" y="4908613"/>
                <a:ext cx="1076325" cy="783590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783589">
                    <a:moveTo>
                      <a:pt x="0" y="783336"/>
                    </a:moveTo>
                    <a:lnTo>
                      <a:pt x="1075944" y="783336"/>
                    </a:lnTo>
                    <a:lnTo>
                      <a:pt x="107594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4139614" y="4908613"/>
                <a:ext cx="1076703" cy="783590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783589">
                    <a:moveTo>
                      <a:pt x="0" y="783336"/>
                    </a:moveTo>
                    <a:lnTo>
                      <a:pt x="1075944" y="783336"/>
                    </a:lnTo>
                    <a:lnTo>
                      <a:pt x="107594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bject 33"/>
              <p:cNvSpPr txBox="1"/>
              <p:nvPr/>
            </p:nvSpPr>
            <p:spPr>
              <a:xfrm>
                <a:off x="4199636" y="5140104"/>
                <a:ext cx="977190" cy="320607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lang="pt-pt" sz="1800" b="1" i="0" u="none" strike="noStrike" kern="1200" cap="none" spc="-6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lang="pt-pt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</a:t>
                </a:r>
                <a:r>
                  <a:rPr lang="pt-pt" sz="1800" b="1" i="0" u="none" strike="noStrike" kern="1200" cap="none" spc="1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G</a:t>
                </a: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470502" y="4935324"/>
                <a:ext cx="1464945" cy="790724"/>
              </a:xfrm>
              <a:custGeom>
                <a:avLst/>
                <a:gdLst/>
                <a:ahLst/>
                <a:cxnLst/>
                <a:rect l="l" t="t" r="r" b="b"/>
                <a:pathLst>
                  <a:path w="1464945" h="783589">
                    <a:moveTo>
                      <a:pt x="0" y="783336"/>
                    </a:moveTo>
                    <a:lnTo>
                      <a:pt x="1464564" y="783336"/>
                    </a:lnTo>
                    <a:lnTo>
                      <a:pt x="146456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455770" y="4934208"/>
                <a:ext cx="1494408" cy="783590"/>
              </a:xfrm>
              <a:custGeom>
                <a:avLst/>
                <a:gdLst/>
                <a:ahLst/>
                <a:cxnLst/>
                <a:rect l="l" t="t" r="r" b="b"/>
                <a:pathLst>
                  <a:path w="1464945" h="783589">
                    <a:moveTo>
                      <a:pt x="0" y="783336"/>
                    </a:moveTo>
                    <a:lnTo>
                      <a:pt x="1464564" y="783336"/>
                    </a:lnTo>
                    <a:lnTo>
                      <a:pt x="146456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>
                <a:off x="2463881" y="4971410"/>
                <a:ext cx="1464793" cy="627028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normAutofit/>
              </a:bodyPr>
              <a:lstStyle/>
              <a:p>
                <a:pPr marL="12700" marR="5080" lvl="0" indent="762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Depart</a:t>
                </a: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lang="pt-pt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  COG</a:t>
                </a:r>
                <a:r>
                  <a:rPr lang="pt-pt" sz="1800" b="1" i="0" u="none" strike="noStrike" kern="1200" cap="none" spc="-12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</a:t>
                </a:r>
                <a:r>
                  <a:rPr lang="pt-pt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8" name="object 38"/>
              <p:cNvSpPr/>
              <p:nvPr/>
            </p:nvSpPr>
            <p:spPr>
              <a:xfrm rot="16200000">
                <a:off x="4531065" y="4243021"/>
                <a:ext cx="693356" cy="598166"/>
              </a:xfrm>
              <a:custGeom>
                <a:avLst/>
                <a:gdLst/>
                <a:ahLst/>
                <a:cxnLst/>
                <a:rect l="l" t="t" r="r" b="b"/>
                <a:pathLst>
                  <a:path w="2961004">
                    <a:moveTo>
                      <a:pt x="0" y="0"/>
                    </a:moveTo>
                    <a:lnTo>
                      <a:pt x="2960497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bject 50"/>
              <p:cNvSpPr/>
              <p:nvPr/>
            </p:nvSpPr>
            <p:spPr>
              <a:xfrm flipH="1">
                <a:off x="3820764" y="2780537"/>
                <a:ext cx="45719" cy="307632"/>
              </a:xfrm>
              <a:custGeom>
                <a:avLst/>
                <a:gdLst/>
                <a:ahLst/>
                <a:cxnLst/>
                <a:rect l="l" t="t" r="r" b="b"/>
                <a:pathLst>
                  <a:path h="264160">
                    <a:moveTo>
                      <a:pt x="0" y="0"/>
                    </a:moveTo>
                    <a:lnTo>
                      <a:pt x="0" y="263651"/>
                    </a:lnTo>
                  </a:path>
                </a:pathLst>
              </a:custGeom>
              <a:grpFill/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3864864" y="2525267"/>
                <a:ext cx="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h="255269">
                    <a:moveTo>
                      <a:pt x="0" y="0"/>
                    </a:moveTo>
                    <a:lnTo>
                      <a:pt x="0" y="255016"/>
                    </a:lnTo>
                  </a:path>
                </a:pathLst>
              </a:custGeom>
              <a:grpFill/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bject 38"/>
              <p:cNvSpPr/>
              <p:nvPr/>
            </p:nvSpPr>
            <p:spPr>
              <a:xfrm rot="5400000" flipV="1">
                <a:off x="3319052" y="4295683"/>
                <a:ext cx="708994" cy="523795"/>
              </a:xfrm>
              <a:custGeom>
                <a:avLst/>
                <a:gdLst/>
                <a:ahLst/>
                <a:cxnLst/>
                <a:rect l="l" t="t" r="r" b="b"/>
                <a:pathLst>
                  <a:path w="2961004">
                    <a:moveTo>
                      <a:pt x="0" y="0"/>
                    </a:moveTo>
                    <a:lnTo>
                      <a:pt x="2960497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bject 38"/>
              <p:cNvSpPr/>
              <p:nvPr/>
            </p:nvSpPr>
            <p:spPr>
              <a:xfrm rot="16200000" flipV="1">
                <a:off x="5635488" y="3867889"/>
                <a:ext cx="693356" cy="1230600"/>
              </a:xfrm>
              <a:custGeom>
                <a:avLst/>
                <a:gdLst/>
                <a:ahLst/>
                <a:cxnLst/>
                <a:rect l="l" t="t" r="r" b="b"/>
                <a:pathLst>
                  <a:path w="2961004">
                    <a:moveTo>
                      <a:pt x="0" y="0"/>
                    </a:moveTo>
                    <a:lnTo>
                      <a:pt x="2960497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032394" y="5139379"/>
                <a:ext cx="1314784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ONG e CBO</a:t>
                </a:r>
              </a:p>
            </p:txBody>
          </p:sp>
        </p:grpSp>
        <p:cxnSp>
          <p:nvCxnSpPr>
            <p:cNvPr id="10" name="Elbow Connector 9"/>
            <p:cNvCxnSpPr>
              <a:cxnSpLocks/>
              <a:stCxn id="21" idx="0"/>
              <a:endCxn id="15" idx="0"/>
            </p:cNvCxnSpPr>
            <p:nvPr/>
          </p:nvCxnSpPr>
          <p:spPr>
            <a:xfrm rot="16200000" flipH="1">
              <a:off x="3016550" y="995529"/>
              <a:ext cx="33545" cy="4570580"/>
            </a:xfrm>
            <a:prstGeom prst="bentConnector3">
              <a:avLst>
                <a:gd name="adj1" fmla="val -681473"/>
              </a:avLst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object 4"/>
          <p:cNvSpPr/>
          <p:nvPr/>
        </p:nvSpPr>
        <p:spPr>
          <a:xfrm>
            <a:off x="9186147" y="1121683"/>
            <a:ext cx="1566524" cy="861043"/>
          </a:xfrm>
          <a:custGeom>
            <a:avLst/>
            <a:gdLst/>
            <a:ahLst/>
            <a:cxnLst/>
            <a:rect l="l" t="t" r="r" b="b"/>
            <a:pathLst>
              <a:path w="1732914" h="952500">
                <a:moveTo>
                  <a:pt x="0" y="952500"/>
                </a:moveTo>
                <a:lnTo>
                  <a:pt x="1732788" y="952500"/>
                </a:lnTo>
                <a:lnTo>
                  <a:pt x="1732788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pPr marL="12700" marR="5080" lvl="0" algn="ctr" rtl="0">
              <a:spcBef>
                <a:spcPts val="100"/>
              </a:spcBef>
              <a:defRPr/>
            </a:pPr>
            <a:r>
              <a:rPr lang="pt-pt" b="1" spc="-5" dirty="0">
                <a:solidFill>
                  <a:prstClr val="black"/>
                </a:solidFill>
                <a:latin typeface="Arial"/>
                <a:cs typeface="Arial"/>
              </a:rPr>
              <a:t>Depart. </a:t>
            </a:r>
            <a:r>
              <a:rPr lang="pt-pt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pt-pt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pt-pt" b="1" spc="-20" dirty="0">
                <a:solidFill>
                  <a:prstClr val="black"/>
                </a:solidFill>
                <a:latin typeface="Arial"/>
                <a:cs typeface="Arial"/>
              </a:rPr>
              <a:t>Aglomerados Populacionais</a:t>
            </a:r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069" y="5269841"/>
            <a:ext cx="457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400" dirty="0"/>
              <a:t>COGTA - Governação Cooperativa e Assuntos Tradicionais</a:t>
            </a:r>
          </a:p>
          <a:p>
            <a:pPr rtl="0"/>
            <a:r>
              <a:rPr lang="pt-pt" sz="1400" dirty="0"/>
              <a:t>SALGA - Associação das Autarquias Locais da AS</a:t>
            </a:r>
          </a:p>
          <a:p>
            <a:pPr rtl="0"/>
            <a:r>
              <a:rPr lang="pt-pt" sz="1400" dirty="0"/>
              <a:t>CBO - Organização Baseada na Comunidade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91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13</a:t>
            </a:fld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760686" y="535113"/>
            <a:ext cx="5649859" cy="424732"/>
          </a:xfrm>
        </p:spPr>
        <p:txBody>
          <a:bodyPr wrap="square" rtlCol="0">
            <a:spAutoFit/>
          </a:bodyPr>
          <a:lstStyle/>
          <a:p>
            <a:pPr rtl="0"/>
            <a:r>
              <a:rPr lang="pt-pt" dirty="0"/>
              <a:t>Água e Saneamento - Nível Nacional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96685" y="1143000"/>
            <a:ext cx="9987643" cy="521335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lvl="0" rtl="0"/>
            <a:r>
              <a:rPr lang="pt-pt" sz="2000" b="1" dirty="0"/>
              <a:t>O Departamento de Água e Saneamento (DWS)</a:t>
            </a:r>
            <a:r>
              <a:rPr lang="pt-pt" sz="2000" dirty="0"/>
              <a:t> </a:t>
            </a:r>
          </a:p>
          <a:p>
            <a:pPr lvl="1" rtl="0"/>
            <a:r>
              <a:rPr lang="pt-pt" sz="1800" dirty="0"/>
              <a:t>O líder do sector da água e do saneamento na África do Sul. </a:t>
            </a:r>
          </a:p>
          <a:p>
            <a:pPr lvl="1" rtl="0"/>
            <a:r>
              <a:rPr lang="pt-pt" sz="1800" dirty="0"/>
              <a:t>O guardião dos recursos hídricos da AS, a Lei Nacional da Água e a Lei dos Serviços de Abastecimento de Água. </a:t>
            </a:r>
          </a:p>
          <a:p>
            <a:pPr lvl="0" rtl="0"/>
            <a:r>
              <a:rPr lang="pt-pt" sz="2000" b="1" dirty="0"/>
              <a:t>O Departamento de Aglomerados Populacionais (DHS)</a:t>
            </a:r>
            <a:endParaRPr lang="en-GB" sz="2000" dirty="0"/>
          </a:p>
          <a:p>
            <a:pPr lvl="1" rtl="0"/>
            <a:r>
              <a:rPr lang="pt-pt" sz="1800" dirty="0"/>
              <a:t>O guardião da Lei Nacional da Habitação e dos Programas Nacionais para a Habitação constantes do Código Nacional da Habitação. </a:t>
            </a:r>
          </a:p>
          <a:p>
            <a:pPr lvl="0" rtl="0"/>
            <a:r>
              <a:rPr lang="pt-pt" sz="2000" b="1" dirty="0"/>
              <a:t>O Departamento de Governação Cooperativa e Assuntos Tradicionais (</a:t>
            </a:r>
            <a:r>
              <a:rPr lang="pt-pt" sz="2000" b="1" dirty="0" err="1"/>
              <a:t>CoGTA</a:t>
            </a:r>
            <a:r>
              <a:rPr lang="pt-pt" sz="2000" b="1" dirty="0"/>
              <a:t>)</a:t>
            </a:r>
            <a:endParaRPr lang="en-GB" sz="2000" dirty="0"/>
          </a:p>
          <a:p>
            <a:pPr lvl="1" rtl="0"/>
            <a:r>
              <a:rPr lang="pt-pt" sz="1800" dirty="0"/>
              <a:t>O guardião da Lei dos Sistemas Municipais e das Estruturas Municipais</a:t>
            </a:r>
          </a:p>
          <a:p>
            <a:pPr lvl="1" rtl="0"/>
            <a:r>
              <a:rPr lang="pt-pt" sz="1800" dirty="0"/>
              <a:t>Coordenar e supervisionar a implementação da política de serviços básicos gratuitos (FBS)</a:t>
            </a:r>
            <a:endParaRPr lang="en-ZA" sz="1800" dirty="0"/>
          </a:p>
          <a:p>
            <a:pPr lvl="0" rtl="0"/>
            <a:r>
              <a:rPr lang="pt-pt" sz="2000" b="1" dirty="0"/>
              <a:t>O Departamento de Saúde (DOH)</a:t>
            </a:r>
            <a:endParaRPr lang="en-GB" sz="2000" dirty="0"/>
          </a:p>
          <a:p>
            <a:pPr lvl="1" rtl="0"/>
            <a:r>
              <a:rPr lang="pt-pt" sz="1800" dirty="0"/>
              <a:t>Coordenar o planeamento e as intervenções para o comportamento sanitário e higiénico das comunidades</a:t>
            </a:r>
          </a:p>
          <a:p>
            <a:pPr lvl="1" rtl="0"/>
            <a:r>
              <a:rPr lang="pt-pt" sz="1800" dirty="0"/>
              <a:t>Cria uma procura de serviços de saneamento através de programas de sensibilização e educação em matéria de saúde e higiene.</a:t>
            </a:r>
            <a:endParaRPr lang="en-ZA" sz="1800" dirty="0"/>
          </a:p>
          <a:p>
            <a:pPr lvl="0" rtl="0"/>
            <a:r>
              <a:rPr lang="pt-pt" sz="2000" b="1" dirty="0"/>
              <a:t>Tesouro Nacional</a:t>
            </a:r>
            <a:r>
              <a:rPr lang="pt-pt" sz="2000" dirty="0"/>
              <a:t> </a:t>
            </a:r>
          </a:p>
          <a:p>
            <a:pPr lvl="1" rtl="0"/>
            <a:r>
              <a:rPr lang="pt-pt" sz="1800" dirty="0"/>
              <a:t>Em termos de saneamento, o financiamento dos diversos departamentos e esferas do governo para a implementação de programas está relacionado com o financiamento dos mesmos. </a:t>
            </a:r>
            <a:endParaRPr lang="en-ZA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14</a:t>
            </a:fld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876800" y="535113"/>
            <a:ext cx="5533745" cy="424732"/>
          </a:xfrm>
        </p:spPr>
        <p:txBody>
          <a:bodyPr wrap="square" rtlCol="0">
            <a:spAutoFit/>
          </a:bodyPr>
          <a:lstStyle/>
          <a:p>
            <a:pPr rtl="0"/>
            <a:r>
              <a:rPr lang="pt-pt" dirty="0"/>
              <a:t>Instituições dos serviços de águas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700315" y="1119728"/>
            <a:ext cx="10782301" cy="520850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pt-pt" sz="2400" b="1" dirty="0"/>
              <a:t>Autoridade dos Serviços de Água (ASA)</a:t>
            </a:r>
          </a:p>
          <a:p>
            <a:pPr lvl="1" rtl="0"/>
            <a:r>
              <a:rPr lang="pt-pt" sz="2100" dirty="0"/>
              <a:t>Qualquer Município que garanta o acesso aos serviços de água estipulados na Lei</a:t>
            </a:r>
          </a:p>
          <a:p>
            <a:pPr lvl="1" rtl="0"/>
            <a:r>
              <a:rPr lang="pt-pt" sz="2100" dirty="0"/>
              <a:t>Pode </a:t>
            </a:r>
            <a:r>
              <a:rPr lang="pt-pt" sz="2100" dirty="0" err="1"/>
              <a:t>actuar</a:t>
            </a:r>
            <a:r>
              <a:rPr lang="pt-pt" sz="2100" dirty="0"/>
              <a:t> como Prestador de Serviços de Água</a:t>
            </a:r>
          </a:p>
          <a:p>
            <a:pPr lvl="1" rtl="0"/>
            <a:r>
              <a:rPr lang="pt-pt" sz="2100" dirty="0"/>
              <a:t>Pode constituir uma associação com outra instituição ligada aos serviços de água</a:t>
            </a:r>
          </a:p>
          <a:p>
            <a:pPr lvl="1" rtl="0"/>
            <a:r>
              <a:rPr lang="pt-pt" sz="2100" dirty="0"/>
              <a:t>Deve preparar um WSDP para assegurar um acesso eficaz, eficiente, acessível e sustentável aos serviços de água</a:t>
            </a:r>
          </a:p>
          <a:p>
            <a:pPr lvl="1" rtl="0"/>
            <a:r>
              <a:rPr lang="pt-pt" sz="2100" dirty="0"/>
              <a:t>O WSDP é uma ligação entre a prestação de serviços de água e a gestão dos recursos hídricos</a:t>
            </a:r>
          </a:p>
          <a:p>
            <a:pPr rtl="0"/>
            <a:r>
              <a:rPr lang="pt-pt" sz="2400" b="1" dirty="0"/>
              <a:t>Prestador de Serviços de Água (WSP)</a:t>
            </a:r>
          </a:p>
          <a:p>
            <a:pPr lvl="1" rtl="0"/>
            <a:r>
              <a:rPr lang="pt-pt" sz="2100" dirty="0"/>
              <a:t>Prestar serviços de água em conformidade com a Constituição, a Lei dos Serviços de Abastecimento de Água e os estatutos da autoridade dos serviços de água</a:t>
            </a:r>
          </a:p>
          <a:p>
            <a:pPr lvl="1" rtl="0"/>
            <a:r>
              <a:rPr lang="pt-pt" sz="2100" dirty="0"/>
              <a:t>A ASA pode desempenhar as funções de Prestador de Serviços de Água</a:t>
            </a:r>
          </a:p>
          <a:p>
            <a:pPr rtl="0"/>
            <a:r>
              <a:rPr lang="pt-pt" sz="2400" b="1" dirty="0"/>
              <a:t>Organismos de Ordenamento dos Recursos Hídricos </a:t>
            </a:r>
          </a:p>
          <a:p>
            <a:pPr lvl="1" rtl="0"/>
            <a:r>
              <a:rPr lang="pt-pt" sz="2100" dirty="0"/>
              <a:t>Propriedade do governo</a:t>
            </a:r>
          </a:p>
          <a:p>
            <a:pPr lvl="1" rtl="0"/>
            <a:r>
              <a:rPr lang="pt-pt" sz="2100" dirty="0"/>
              <a:t>Papel-chave no sector da água na África do Sul </a:t>
            </a:r>
          </a:p>
          <a:p>
            <a:pPr lvl="1" rtl="0"/>
            <a:r>
              <a:rPr lang="pt-pt" sz="2100" dirty="0"/>
              <a:t>Prestar assistência técnica aos Municípios</a:t>
            </a:r>
          </a:p>
          <a:p>
            <a:pPr lvl="1" rtl="0"/>
            <a:r>
              <a:rPr lang="pt-pt" sz="2100" dirty="0"/>
              <a:t>Elaborar relatório para o Departamento de Água e Saneamento</a:t>
            </a:r>
          </a:p>
          <a:p>
            <a:pPr lvl="1" rtl="0"/>
            <a:r>
              <a:rPr lang="pt-pt" sz="2100" dirty="0"/>
              <a:t>15 organismos de ordenamento dos recursos hídricos na AS </a:t>
            </a:r>
          </a:p>
          <a:p>
            <a:pPr lvl="1" rtl="0"/>
            <a:r>
              <a:rPr lang="pt-pt" sz="2100" dirty="0"/>
              <a:t>Os três maiores são Rand </a:t>
            </a:r>
            <a:r>
              <a:rPr lang="pt-pt" sz="2100" dirty="0" err="1"/>
              <a:t>Water</a:t>
            </a:r>
            <a:r>
              <a:rPr lang="pt-pt" sz="2100" dirty="0"/>
              <a:t>, </a:t>
            </a:r>
            <a:r>
              <a:rPr lang="pt-pt" sz="2100" dirty="0" err="1"/>
              <a:t>Umgeni</a:t>
            </a:r>
            <a:r>
              <a:rPr lang="pt-pt" sz="2100" dirty="0"/>
              <a:t> </a:t>
            </a:r>
            <a:r>
              <a:rPr lang="pt-pt" sz="2100" dirty="0" err="1"/>
              <a:t>Water</a:t>
            </a:r>
            <a:r>
              <a:rPr lang="pt-pt" sz="2100" dirty="0"/>
              <a:t>, </a:t>
            </a:r>
            <a:r>
              <a:rPr lang="pt-pt" sz="2100" dirty="0" err="1"/>
              <a:t>Overberg</a:t>
            </a:r>
            <a:r>
              <a:rPr lang="pt-pt" sz="2100" dirty="0"/>
              <a:t> </a:t>
            </a:r>
            <a:r>
              <a:rPr lang="pt-pt" sz="2100" dirty="0" err="1"/>
              <a:t>Water</a:t>
            </a:r>
            <a:endParaRPr lang="pt-pt" sz="2100" dirty="0"/>
          </a:p>
          <a:p>
            <a:pPr lvl="1" rtl="0"/>
            <a:r>
              <a:rPr lang="pt-pt" sz="2100" dirty="0"/>
              <a:t>Prestar serviços de água às </a:t>
            </a:r>
            <a:r>
              <a:rPr lang="pt-pt" sz="2100" dirty="0" err="1"/>
              <a:t>ASAs</a:t>
            </a:r>
            <a:endParaRPr lang="pt-pt" sz="2100" dirty="0"/>
          </a:p>
          <a:p>
            <a:pPr rtl="0"/>
            <a:r>
              <a:rPr lang="pt-pt" sz="2400" b="1" dirty="0"/>
              <a:t>Comissão de Investigação da Água (WRC)</a:t>
            </a:r>
            <a:endParaRPr lang="en-ZA" sz="2400" dirty="0"/>
          </a:p>
          <a:p>
            <a:pPr rtl="0"/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50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15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252758" y="202715"/>
            <a:ext cx="5157787" cy="757130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DISPOSIÇÕES INSTITUCIONAIS NO SECTOR DA ÁGUA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AC6C5-EF19-42C8-BC9D-B6405E14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057275"/>
            <a:ext cx="870585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D1655-07C7-4F3B-9886-978CC47CF8A7}"/>
              </a:ext>
            </a:extLst>
          </p:cNvPr>
          <p:cNvSpPr txBox="1"/>
          <p:nvPr/>
        </p:nvSpPr>
        <p:spPr>
          <a:xfrm>
            <a:off x="5829300" y="1139460"/>
            <a:ext cx="822960" cy="21544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 rtl="0"/>
            <a:r>
              <a:rPr lang="pt-pt" sz="1400" dirty="0"/>
              <a:t>Ministro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53E88-4D45-41A8-8231-A5356A774543}"/>
              </a:ext>
            </a:extLst>
          </p:cNvPr>
          <p:cNvSpPr txBox="1"/>
          <p:nvPr/>
        </p:nvSpPr>
        <p:spPr>
          <a:xfrm>
            <a:off x="6607549" y="1717026"/>
            <a:ext cx="1117562" cy="78721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 fontScale="85000" lnSpcReduction="10000"/>
          </a:bodyPr>
          <a:lstStyle/>
          <a:p>
            <a:pPr algn="ctr" rtl="0"/>
            <a:r>
              <a:rPr lang="pt-pt" sz="1400" dirty="0" err="1"/>
              <a:t>Komati</a:t>
            </a:r>
            <a:r>
              <a:rPr lang="pt-pt" sz="1400" dirty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pt-pt" sz="1400" dirty="0"/>
              <a:t>Autoridade para as Águas da Bacia Hidrográfica</a:t>
            </a:r>
            <a:endParaRPr lang="ru-RU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08A52-73A8-4D87-B9E2-7A56B91163C9}"/>
              </a:ext>
            </a:extLst>
          </p:cNvPr>
          <p:cNvSpPr txBox="1"/>
          <p:nvPr/>
        </p:nvSpPr>
        <p:spPr>
          <a:xfrm>
            <a:off x="4907281" y="2631908"/>
            <a:ext cx="1409700" cy="70454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/>
              <a:t>Comissão</a:t>
            </a:r>
            <a:endParaRPr lang="pt-PT" sz="1200" dirty="0"/>
          </a:p>
          <a:p>
            <a:pPr algn="ctr">
              <a:lnSpc>
                <a:spcPct val="90000"/>
              </a:lnSpc>
            </a:pPr>
            <a:r>
              <a:rPr lang="pt-pt" sz="1200" dirty="0"/>
              <a:t>Orange</a:t>
            </a:r>
            <a:endParaRPr lang="pt-PT" sz="1200" dirty="0"/>
          </a:p>
          <a:p>
            <a:pPr algn="ctr">
              <a:lnSpc>
                <a:spcPct val="90000"/>
              </a:lnSpc>
            </a:pPr>
            <a:r>
              <a:rPr lang="pt-pt" sz="1200" dirty="0" err="1"/>
              <a:t>Sengque</a:t>
            </a:r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1B19C7-792C-424D-ACC5-82B309515F6A}"/>
              </a:ext>
            </a:extLst>
          </p:cNvPr>
          <p:cNvSpPr txBox="1"/>
          <p:nvPr/>
        </p:nvSpPr>
        <p:spPr>
          <a:xfrm>
            <a:off x="6618839" y="2712721"/>
            <a:ext cx="1117562" cy="56277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/>
              <a:t>Comissão</a:t>
            </a:r>
            <a:endParaRPr lang="pt-PT" sz="1200" dirty="0"/>
          </a:p>
          <a:p>
            <a:pPr algn="ctr">
              <a:lnSpc>
                <a:spcPct val="90000"/>
              </a:lnSpc>
            </a:pPr>
            <a:r>
              <a:rPr lang="pt-pt" sz="1200" dirty="0"/>
              <a:t>Limpo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80DCD4-59FB-4CF3-A2ED-9C7532CF3A1F}"/>
              </a:ext>
            </a:extLst>
          </p:cNvPr>
          <p:cNvSpPr txBox="1"/>
          <p:nvPr/>
        </p:nvSpPr>
        <p:spPr>
          <a:xfrm>
            <a:off x="4907280" y="1717027"/>
            <a:ext cx="1409700" cy="78721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/>
              <a:t>Autoridade do Túnel de </a:t>
            </a:r>
            <a:r>
              <a:rPr lang="pt-pt" sz="1200" dirty="0" err="1"/>
              <a:t>Trans</a:t>
            </a:r>
            <a:r>
              <a:rPr lang="pt-pt" sz="1200" dirty="0"/>
              <a:t> </a:t>
            </a:r>
            <a:r>
              <a:rPr lang="pt-pt" sz="1200" dirty="0" err="1"/>
              <a:t>Caledon</a:t>
            </a:r>
            <a:endParaRPr lang="ru-RU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3984D3-0426-4F11-AD36-553B98CDF65A}"/>
              </a:ext>
            </a:extLst>
          </p:cNvPr>
          <p:cNvSpPr txBox="1"/>
          <p:nvPr/>
        </p:nvSpPr>
        <p:spPr>
          <a:xfrm>
            <a:off x="4640694" y="3780086"/>
            <a:ext cx="153912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/>
              <a:t>Comissão de Investigação da Água</a:t>
            </a:r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D507E9-AACA-412B-A776-50AD00539552}"/>
              </a:ext>
            </a:extLst>
          </p:cNvPr>
          <p:cNvSpPr txBox="1"/>
          <p:nvPr/>
        </p:nvSpPr>
        <p:spPr>
          <a:xfrm>
            <a:off x="3395047" y="2223760"/>
            <a:ext cx="7807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 err="1">
                <a:solidFill>
                  <a:schemeClr val="bg1"/>
                </a:solidFill>
              </a:rPr>
              <a:t>Inkomati</a:t>
            </a:r>
            <a:r>
              <a:rPr lang="pt-pt" sz="1300" dirty="0">
                <a:solidFill>
                  <a:schemeClr val="bg1"/>
                </a:solidFill>
              </a:rPr>
              <a:t> </a:t>
            </a:r>
            <a:r>
              <a:rPr lang="pt-pt" sz="1300" dirty="0" err="1">
                <a:solidFill>
                  <a:schemeClr val="bg1"/>
                </a:solidFill>
              </a:rPr>
              <a:t>Usuthu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548040-9577-4DD2-999A-4C1B8D945BA6}"/>
              </a:ext>
            </a:extLst>
          </p:cNvPr>
          <p:cNvSpPr txBox="1"/>
          <p:nvPr/>
        </p:nvSpPr>
        <p:spPr>
          <a:xfrm>
            <a:off x="3447940" y="2847352"/>
            <a:ext cx="100214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 err="1">
                <a:solidFill>
                  <a:schemeClr val="bg1"/>
                </a:solidFill>
              </a:rPr>
              <a:t>Pongola</a:t>
            </a:r>
            <a:r>
              <a:rPr lang="pt-pt" sz="1300" dirty="0">
                <a:solidFill>
                  <a:schemeClr val="bg1"/>
                </a:solidFill>
              </a:rPr>
              <a:t> </a:t>
            </a:r>
            <a:r>
              <a:rPr lang="pt-pt" sz="1300" dirty="0" err="1">
                <a:solidFill>
                  <a:schemeClr val="bg1"/>
                </a:solidFill>
              </a:rPr>
              <a:t>UMzimkhulu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B08182-E7C1-4957-B018-F47ECA95CF03}"/>
              </a:ext>
            </a:extLst>
          </p:cNvPr>
          <p:cNvSpPr txBox="1"/>
          <p:nvPr/>
        </p:nvSpPr>
        <p:spPr>
          <a:xfrm>
            <a:off x="3284333" y="3541092"/>
            <a:ext cx="10021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 err="1">
                <a:solidFill>
                  <a:schemeClr val="bg1"/>
                </a:solidFill>
              </a:rPr>
              <a:t>Olifants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2FB572-DC6A-4E07-A314-CD9E273E92BA}"/>
              </a:ext>
            </a:extLst>
          </p:cNvPr>
          <p:cNvSpPr txBox="1"/>
          <p:nvPr/>
        </p:nvSpPr>
        <p:spPr>
          <a:xfrm>
            <a:off x="3416732" y="3959335"/>
            <a:ext cx="100214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 err="1">
                <a:solidFill>
                  <a:schemeClr val="bg1"/>
                </a:solidFill>
              </a:rPr>
              <a:t>Tsitsikama</a:t>
            </a:r>
            <a:r>
              <a:rPr lang="pt-pt" sz="1300" dirty="0">
                <a:solidFill>
                  <a:schemeClr val="bg1"/>
                </a:solidFill>
              </a:rPr>
              <a:t> </a:t>
            </a:r>
            <a:r>
              <a:rPr lang="pt-pt" sz="1300" dirty="0" err="1">
                <a:solidFill>
                  <a:schemeClr val="bg1"/>
                </a:solidFill>
              </a:rPr>
              <a:t>Mzimvubu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84C8E-CBED-4723-AFD3-EF661187428E}"/>
              </a:ext>
            </a:extLst>
          </p:cNvPr>
          <p:cNvSpPr txBox="1"/>
          <p:nvPr/>
        </p:nvSpPr>
        <p:spPr>
          <a:xfrm>
            <a:off x="3395047" y="4582522"/>
            <a:ext cx="126996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t-pt" sz="1200" dirty="0"/>
              <a:t>Autoridades dos Serviços de Água</a:t>
            </a:r>
            <a:endParaRPr lang="ru-RU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2EB9C4-381C-42F4-A805-5F8E814C207B}"/>
              </a:ext>
            </a:extLst>
          </p:cNvPr>
          <p:cNvSpPr txBox="1"/>
          <p:nvPr/>
        </p:nvSpPr>
        <p:spPr>
          <a:xfrm>
            <a:off x="2515441" y="5236257"/>
            <a:ext cx="1269962" cy="486823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 rtl="0"/>
            <a:r>
              <a:rPr lang="pt-pt" sz="1400" dirty="0"/>
              <a:t>Associação de Utilizadores de Água</a:t>
            </a:r>
            <a:endParaRPr lang="ru-RU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003ECB-62AA-41A0-A247-8EB636EFBD48}"/>
              </a:ext>
            </a:extLst>
          </p:cNvPr>
          <p:cNvSpPr txBox="1"/>
          <p:nvPr/>
        </p:nvSpPr>
        <p:spPr>
          <a:xfrm>
            <a:off x="2125084" y="2229351"/>
            <a:ext cx="7807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 err="1">
                <a:solidFill>
                  <a:schemeClr val="bg1"/>
                </a:solidFill>
              </a:rPr>
              <a:t>Breede</a:t>
            </a:r>
            <a:r>
              <a:rPr lang="pt-pt" sz="1300" dirty="0">
                <a:solidFill>
                  <a:schemeClr val="bg1"/>
                </a:solidFill>
              </a:rPr>
              <a:t> </a:t>
            </a:r>
            <a:r>
              <a:rPr lang="pt-pt" sz="1300" dirty="0" err="1">
                <a:solidFill>
                  <a:schemeClr val="bg1"/>
                </a:solidFill>
              </a:rPr>
              <a:t>Gouritz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86D47C-7D6A-42E9-98EE-6F25BDA168B2}"/>
              </a:ext>
            </a:extLst>
          </p:cNvPr>
          <p:cNvSpPr txBox="1"/>
          <p:nvPr/>
        </p:nvSpPr>
        <p:spPr>
          <a:xfrm>
            <a:off x="2135281" y="2837203"/>
            <a:ext cx="78071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>
                <a:solidFill>
                  <a:schemeClr val="bg1"/>
                </a:solidFill>
              </a:rPr>
              <a:t>Limpopo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A11392-F249-4E9C-94AD-67CC0EDC2D37}"/>
              </a:ext>
            </a:extLst>
          </p:cNvPr>
          <p:cNvSpPr txBox="1"/>
          <p:nvPr/>
        </p:nvSpPr>
        <p:spPr>
          <a:xfrm>
            <a:off x="1914639" y="3275495"/>
            <a:ext cx="78071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>
                <a:solidFill>
                  <a:schemeClr val="bg1"/>
                </a:solidFill>
              </a:rPr>
              <a:t>Berg </a:t>
            </a:r>
            <a:r>
              <a:rPr lang="pt-pt" sz="1300" dirty="0" err="1">
                <a:solidFill>
                  <a:schemeClr val="bg1"/>
                </a:solidFill>
              </a:rPr>
              <a:t>Olifants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25329A-7258-4405-AF3D-A9798F2C1E73}"/>
              </a:ext>
            </a:extLst>
          </p:cNvPr>
          <p:cNvSpPr txBox="1"/>
          <p:nvPr/>
        </p:nvSpPr>
        <p:spPr>
          <a:xfrm>
            <a:off x="2125083" y="3887807"/>
            <a:ext cx="78071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>
                <a:solidFill>
                  <a:schemeClr val="bg1"/>
                </a:solidFill>
              </a:rPr>
              <a:t>Orange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465567-7366-4364-8780-EA91B4676423}"/>
              </a:ext>
            </a:extLst>
          </p:cNvPr>
          <p:cNvSpPr txBox="1"/>
          <p:nvPr/>
        </p:nvSpPr>
        <p:spPr>
          <a:xfrm>
            <a:off x="2125082" y="4400187"/>
            <a:ext cx="78071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1300" dirty="0" err="1">
                <a:solidFill>
                  <a:schemeClr val="bg1"/>
                </a:solidFill>
              </a:rPr>
              <a:t>Vaal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EEC3B0-A877-4A4F-B05B-BEAFC02C517D}"/>
              </a:ext>
            </a:extLst>
          </p:cNvPr>
          <p:cNvSpPr txBox="1"/>
          <p:nvPr/>
        </p:nvSpPr>
        <p:spPr>
          <a:xfrm>
            <a:off x="7736401" y="2117878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Amatola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1785CF-E958-4BA8-B482-377961FFAD22}"/>
              </a:ext>
            </a:extLst>
          </p:cNvPr>
          <p:cNvSpPr txBox="1"/>
          <p:nvPr/>
        </p:nvSpPr>
        <p:spPr>
          <a:xfrm>
            <a:off x="7717492" y="2640080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Lepelle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4A9D36-B119-47DB-858D-01E45B132C1A}"/>
              </a:ext>
            </a:extLst>
          </p:cNvPr>
          <p:cNvSpPr txBox="1"/>
          <p:nvPr/>
        </p:nvSpPr>
        <p:spPr>
          <a:xfrm>
            <a:off x="7717492" y="3165624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Mhiathuze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8D16E5-22C7-47C7-B056-BE514DBC5FF6}"/>
              </a:ext>
            </a:extLst>
          </p:cNvPr>
          <p:cNvSpPr txBox="1"/>
          <p:nvPr/>
        </p:nvSpPr>
        <p:spPr>
          <a:xfrm>
            <a:off x="7717492" y="3676380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>
                <a:solidFill>
                  <a:schemeClr val="bg1"/>
                </a:solidFill>
              </a:rPr>
              <a:t>Rand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220E4B-8161-421A-A693-60D505A88DA6}"/>
              </a:ext>
            </a:extLst>
          </p:cNvPr>
          <p:cNvSpPr txBox="1"/>
          <p:nvPr/>
        </p:nvSpPr>
        <p:spPr>
          <a:xfrm>
            <a:off x="8487112" y="4424354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Umgeni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8A48CB-41DD-4762-BADF-2FC7C850AB50}"/>
              </a:ext>
            </a:extLst>
          </p:cNvPr>
          <p:cNvSpPr txBox="1"/>
          <p:nvPr/>
        </p:nvSpPr>
        <p:spPr>
          <a:xfrm>
            <a:off x="9292983" y="2123575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Bloem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555292-6B8C-48A1-907C-A60FE196E3DA}"/>
              </a:ext>
            </a:extLst>
          </p:cNvPr>
          <p:cNvSpPr txBox="1"/>
          <p:nvPr/>
        </p:nvSpPr>
        <p:spPr>
          <a:xfrm>
            <a:off x="9292983" y="2638986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Magalies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5E387B-87A7-41CD-845D-145504C2E487}"/>
              </a:ext>
            </a:extLst>
          </p:cNvPr>
          <p:cNvSpPr txBox="1"/>
          <p:nvPr/>
        </p:nvSpPr>
        <p:spPr>
          <a:xfrm>
            <a:off x="9292983" y="3154397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Overberg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E18AE0-B190-40EA-8B52-FAD9467BF1CE}"/>
              </a:ext>
            </a:extLst>
          </p:cNvPr>
          <p:cNvSpPr txBox="1"/>
          <p:nvPr/>
        </p:nvSpPr>
        <p:spPr>
          <a:xfrm>
            <a:off x="9370698" y="3672690"/>
            <a:ext cx="111756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 err="1">
                <a:solidFill>
                  <a:schemeClr val="bg1"/>
                </a:solidFill>
              </a:rPr>
              <a:t>Sedibeng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53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ZA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1462790"/>
            <a:ext cx="9570720" cy="2862322"/>
          </a:xfrm>
        </p:spPr>
        <p:txBody>
          <a:bodyPr wrap="square" rtlCol="0">
            <a:spAutoFit/>
          </a:bodyPr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Regulamentos relativos à Água e ao Saneamento na África do Sul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3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5252758" y="202715"/>
            <a:ext cx="5157787" cy="757130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Regulamentos relativos à Água e ao Saneamento na África do Sul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657616" y="1093024"/>
            <a:ext cx="9914351" cy="5394862"/>
          </a:xfrm>
        </p:spPr>
        <p:txBody>
          <a:bodyPr tIns="0" bIns="0" rtlCol="0">
            <a:normAutofit fontScale="92500" lnSpcReduction="10000"/>
          </a:bodyPr>
          <a:lstStyle/>
          <a:p>
            <a:pPr marL="0" indent="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b="1" spc="-50" dirty="0">
                <a:solidFill>
                  <a:prstClr val="black">
                    <a:lumMod val="85000"/>
                    <a:lumOff val="15000"/>
                  </a:prstClr>
                </a:solidFill>
              </a:rPr>
              <a:t>Legislação	</a:t>
            </a:r>
            <a:r>
              <a:rPr lang="pt-pt" sz="2000" b="1" spc="-50" dirty="0">
                <a:solidFill>
                  <a:srgbClr val="FF0000"/>
                </a:solidFill>
              </a:rPr>
              <a:t>Lei Nacional dos Serviços de Abastecimento de Água (1997)</a:t>
            </a:r>
            <a:r>
              <a:rPr lang="en-US" sz="2000" b="1" spc="-50" dirty="0">
                <a:solidFill>
                  <a:srgbClr val="FF0000"/>
                </a:solidFill>
              </a:rPr>
              <a:t/>
            </a:r>
            <a:br>
              <a:rPr lang="en-US" sz="2000" b="1" spc="-50" dirty="0">
                <a:solidFill>
                  <a:srgbClr val="FF0000"/>
                </a:solidFill>
              </a:rPr>
            </a:br>
            <a:r>
              <a:rPr lang="pt-pt" sz="2000" b="1" spc="-50" dirty="0"/>
              <a:t>Políticas</a:t>
            </a:r>
            <a:r>
              <a:rPr lang="pt-pt" sz="2000" spc="-50" dirty="0"/>
              <a:t> 	O Artigo Técnico sobre Abastecimento de Água e Saneamento (1994)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spc="-50" dirty="0"/>
              <a:t>                  	O Artigo Técnico sobre uma Política Nacional da Água da África do Sul (1997) 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spc="-50" dirty="0"/>
              <a:t>                   	O White Paper on Basic Household Sanitation (2001)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b="1" spc="-50" dirty="0"/>
              <a:t>Estratégias</a:t>
            </a:r>
            <a:r>
              <a:rPr lang="pt-pt" sz="2000" spc="-50" dirty="0"/>
              <a:t> 	</a:t>
            </a:r>
            <a:r>
              <a:rPr lang="pt-pt" sz="2000" b="1" spc="-50" dirty="0">
                <a:solidFill>
                  <a:srgbClr val="FF0000"/>
                </a:solidFill>
              </a:rPr>
              <a:t>Plano </a:t>
            </a:r>
            <a:r>
              <a:rPr lang="pt-pt" sz="2000" b="1" spc="-50" dirty="0" err="1">
                <a:solidFill>
                  <a:srgbClr val="FF0000"/>
                </a:solidFill>
              </a:rPr>
              <a:t>Director</a:t>
            </a:r>
            <a:r>
              <a:rPr lang="pt-pt" sz="2000" b="1" spc="-50" dirty="0">
                <a:solidFill>
                  <a:srgbClr val="FF0000"/>
                </a:solidFill>
              </a:rPr>
              <a:t> Nacional da Água e do Saneamento (2018)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spc="-50" dirty="0"/>
              <a:t>                   	Programa Quadro da Política Nacional de Saneamento (2016)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spc="-50" dirty="0"/>
              <a:t>                   	Estratégia de regulação dos Serviços de Água				</a:t>
            </a:r>
            <a:r>
              <a:rPr lang="en-US" sz="2000" b="1" spc="-5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spc="-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2000" b="1" spc="-50" dirty="0"/>
              <a:t>Certificação </a:t>
            </a:r>
            <a:r>
              <a:rPr lang="pt-pt" sz="2000" spc="-50" dirty="0"/>
              <a:t>	Green </a:t>
            </a:r>
            <a:r>
              <a:rPr lang="pt-pt" sz="2000" spc="-50" dirty="0" err="1"/>
              <a:t>drop</a:t>
            </a:r>
            <a:r>
              <a:rPr lang="pt-pt" sz="2000" spc="-50" dirty="0"/>
              <a:t> (2008)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spc="-50" dirty="0"/>
              <a:t>		</a:t>
            </a:r>
            <a:r>
              <a:rPr lang="pt-pt" sz="2000" spc="-50" dirty="0" err="1"/>
              <a:t>Blue</a:t>
            </a:r>
            <a:r>
              <a:rPr lang="pt-pt" sz="2000" spc="-50" dirty="0"/>
              <a:t> </a:t>
            </a:r>
            <a:r>
              <a:rPr lang="pt-pt" sz="2000" spc="-50" dirty="0" err="1"/>
              <a:t>drop</a:t>
            </a:r>
            <a:r>
              <a:rPr lang="pt-pt" sz="2000" spc="-50" dirty="0"/>
              <a:t> (2008)</a:t>
            </a:r>
            <a:r>
              <a:rPr lang="en-US" sz="2000" b="1" spc="-50" dirty="0"/>
              <a:t/>
            </a:r>
            <a:br>
              <a:rPr lang="en-US" sz="2000" b="1" spc="-50" dirty="0"/>
            </a:br>
            <a:r>
              <a:rPr lang="pt-pt" sz="2000" b="1" spc="-50" dirty="0"/>
              <a:t>Normas  	</a:t>
            </a:r>
            <a:r>
              <a:rPr lang="pt-pt" sz="2000" b="1" spc="-50" dirty="0">
                <a:solidFill>
                  <a:srgbClr val="FF0000"/>
                </a:solidFill>
              </a:rPr>
              <a:t>BS/ISO 30500 (2018)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pt-pt" sz="2000" spc="-50" dirty="0"/>
              <a:t>		ISO 24521 (2016)</a:t>
            </a: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89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5400000">
            <a:off x="3730485" y="-503096"/>
            <a:ext cx="5083175" cy="8276942"/>
          </a:xfrm>
          <a:prstGeom prst="round2SameRect">
            <a:avLst>
              <a:gd name="adj1" fmla="val 45343"/>
              <a:gd name="adj2" fmla="val 0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18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202715"/>
            <a:ext cx="5157787" cy="757130"/>
          </a:xfrm>
        </p:spPr>
        <p:txBody>
          <a:bodyPr wrap="square" rtlCol="0">
            <a:spAutoFit/>
          </a:bodyPr>
          <a:lstStyle/>
          <a:p>
            <a:pPr rtl="0"/>
            <a:r>
              <a:rPr lang="pt-pt" dirty="0"/>
              <a:t>História do Saneamento na África do Sul: Visão geral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355588"/>
              </p:ext>
            </p:extLst>
          </p:nvPr>
        </p:nvGraphicFramePr>
        <p:xfrm>
          <a:off x="2133601" y="1296444"/>
          <a:ext cx="7830854" cy="48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 Same Side Corner Rectangle 5"/>
          <p:cNvSpPr/>
          <p:nvPr/>
        </p:nvSpPr>
        <p:spPr>
          <a:xfrm rot="5400000">
            <a:off x="-1189040" y="2987674"/>
            <a:ext cx="5083175" cy="1295403"/>
          </a:xfrm>
          <a:prstGeom prst="round2SameRect">
            <a:avLst>
              <a:gd name="adj1" fmla="val 45343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4846" y="1214438"/>
            <a:ext cx="1295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700" b="1" dirty="0"/>
              <a:t>Pré-1994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846" y="1583770"/>
            <a:ext cx="1295404" cy="3539375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rtl="0"/>
            <a:r>
              <a:rPr lang="pt-pt" b="1" dirty="0"/>
              <a:t>Apenas a Lei da Água (1956) </a:t>
            </a:r>
          </a:p>
          <a:p>
            <a:pPr rtl="0"/>
            <a:r>
              <a:rPr lang="pt-pt" b="1" dirty="0"/>
              <a:t>que aborda os recursos hídricos</a:t>
            </a:r>
          </a:p>
          <a:p>
            <a:pPr rtl="0"/>
            <a:endParaRPr lang="en-US" b="1" dirty="0"/>
          </a:p>
          <a:p>
            <a:pPr rtl="0"/>
            <a:r>
              <a:rPr lang="pt-pt" b="1" dirty="0"/>
              <a:t>Não existe legislação sobre os serviços de água e o saneamento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1" y="1214438"/>
            <a:ext cx="332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b="1"/>
              <a:t>Pós-1994</a:t>
            </a:r>
          </a:p>
        </p:txBody>
      </p:sp>
      <p:sp>
        <p:nvSpPr>
          <p:cNvPr id="11" name="Oval 10"/>
          <p:cNvSpPr/>
          <p:nvPr/>
        </p:nvSpPr>
        <p:spPr>
          <a:xfrm>
            <a:off x="8355011" y="2210648"/>
            <a:ext cx="700088" cy="685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055099" y="3428294"/>
            <a:ext cx="2451676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rtl="0"/>
            <a:r>
              <a:rPr lang="pt-pt" b="1" spc="-50" dirty="0"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pt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pt-pt" b="1" spc="-50" dirty="0">
                <a:latin typeface="Arial" panose="020B0604020202020204" pitchFamily="34" charset="0"/>
                <a:cs typeface="Arial" panose="020B0604020202020204" pitchFamily="34" charset="0"/>
              </a:rPr>
              <a:t> Nacional da Água e do Saneamento e SANS/ISO:30500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7781" y="397701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400" b="1"/>
              <a:t>2001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9564" y="356679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400" b="1"/>
              <a:t>2008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93091" y="4594509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400" b="1"/>
              <a:t>1997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6833" y="5123145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400" b="1"/>
              <a:t>1994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24635" y="3234142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400" b="1"/>
              <a:t>2016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472639" y="296029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400" b="1"/>
              <a:t>2018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11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19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Legislação Sul-africana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200" y="1093026"/>
            <a:ext cx="9572345" cy="5263324"/>
          </a:xfrm>
        </p:spPr>
        <p:txBody>
          <a:bodyPr rtlCol="0">
            <a:normAutofit fontScale="92500" lnSpcReduction="10000"/>
          </a:bodyPr>
          <a:lstStyle/>
          <a:p>
            <a:pPr rtl="0" fontAlgn="t"/>
            <a:r>
              <a:rPr lang="pt-pt" b="1" dirty="0"/>
              <a:t>1994 Nova África do Sul</a:t>
            </a:r>
          </a:p>
          <a:p>
            <a:pPr rtl="0" fontAlgn="t"/>
            <a:r>
              <a:rPr lang="pt-pt" b="1" dirty="0"/>
              <a:t>1994 </a:t>
            </a:r>
            <a:r>
              <a:rPr lang="pt-pt" dirty="0"/>
              <a:t>Artigo Técnico</a:t>
            </a:r>
            <a:r>
              <a:rPr lang="en" b="1" dirty="0"/>
              <a:t> </a:t>
            </a:r>
            <a:r>
              <a:rPr lang="en" dirty="0"/>
              <a:t>sobre a Política de Abastecimento de Água e de Saneamento 		</a:t>
            </a:r>
          </a:p>
          <a:p>
            <a:pPr rtl="0" fontAlgn="t"/>
            <a:r>
              <a:rPr lang="pt-pt" b="1" dirty="0"/>
              <a:t>1996 </a:t>
            </a:r>
            <a:r>
              <a:rPr lang="pt-pt" b="1" dirty="0">
                <a:solidFill>
                  <a:srgbClr val="C00000"/>
                </a:solidFill>
              </a:rPr>
              <a:t>Constituição da República da África do Sul</a:t>
            </a:r>
          </a:p>
          <a:p>
            <a:pPr lvl="1" rtl="0" fontAlgn="t"/>
            <a:r>
              <a:rPr lang="pt-pt" b="1" dirty="0"/>
              <a:t>Secção 24: </a:t>
            </a:r>
            <a:r>
              <a:rPr lang="pt-pt" b="1" i="1" dirty="0"/>
              <a:t>“Todas as pessoas têm direito a um ambiente que não seja prejudicial à sua saúde ou bem-estar”</a:t>
            </a:r>
          </a:p>
          <a:p>
            <a:pPr rtl="0" fontAlgn="t"/>
            <a:r>
              <a:rPr lang="pt-pt" b="1" dirty="0"/>
              <a:t>1996 Política Nacional de Saneamento </a:t>
            </a:r>
            <a:r>
              <a:rPr lang="pt-pt" dirty="0"/>
              <a:t>	</a:t>
            </a:r>
          </a:p>
          <a:p>
            <a:pPr rtl="0" fontAlgn="t"/>
            <a:r>
              <a:rPr lang="pt-pt" b="1" dirty="0"/>
              <a:t>1997 </a:t>
            </a:r>
            <a:r>
              <a:rPr lang="pt-pt" b="1" dirty="0">
                <a:solidFill>
                  <a:srgbClr val="C00000"/>
                </a:solidFill>
              </a:rPr>
              <a:t>Lei dos Serviços de Abastecimento de Água 108 </a:t>
            </a:r>
            <a:r>
              <a:rPr lang="pt-pt" dirty="0"/>
              <a:t>		</a:t>
            </a:r>
          </a:p>
          <a:p>
            <a:pPr rtl="0" fontAlgn="t"/>
            <a:r>
              <a:rPr lang="pt-pt" b="1" dirty="0"/>
              <a:t>1998 Lei Nacional da Água 36 </a:t>
            </a:r>
            <a:r>
              <a:rPr lang="pt-pt" dirty="0"/>
              <a:t>	</a:t>
            </a:r>
            <a:r>
              <a:rPr lang="pt-pt" sz="2800" dirty="0"/>
              <a:t>	</a:t>
            </a:r>
          </a:p>
          <a:p>
            <a:pPr rtl="0" fontAlgn="t"/>
            <a:r>
              <a:rPr lang="pt-pt" b="1" dirty="0"/>
              <a:t>2000 </a:t>
            </a:r>
            <a:r>
              <a:rPr lang="pt-pt" dirty="0"/>
              <a:t>Lei dos Sistemas Municipais 32</a:t>
            </a:r>
          </a:p>
          <a:p>
            <a:pPr rtl="0" fontAlgn="t"/>
            <a:r>
              <a:rPr lang="pt-pt" b="1" dirty="0"/>
              <a:t>2000 Política dos Serviços Básicos Gratuitos (FBS) </a:t>
            </a:r>
          </a:p>
          <a:p>
            <a:pPr lvl="2" rtl="0" fontAlgn="t"/>
            <a:r>
              <a:rPr lang="pt-pt" sz="2400" dirty="0"/>
              <a:t>Serviços básicos gratuitos para os pobres, incluindo abastecimento de água, saneamento, remoção de resíduos e </a:t>
            </a:r>
            <a:r>
              <a:rPr lang="pt-pt" sz="2400" dirty="0" err="1"/>
              <a:t>electricidade</a:t>
            </a:r>
            <a:endParaRPr lang="en-ZA" sz="2400" dirty="0"/>
          </a:p>
          <a:p>
            <a:pPr rtl="0" fontAlgn="t"/>
            <a:r>
              <a:rPr lang="pt-pt" b="1" dirty="0"/>
              <a:t>2001 </a:t>
            </a:r>
            <a:r>
              <a:rPr lang="pt-pt" dirty="0" err="1"/>
              <a:t>White</a:t>
            </a:r>
            <a:r>
              <a:rPr lang="pt-pt" dirty="0"/>
              <a:t> </a:t>
            </a:r>
            <a:r>
              <a:rPr lang="pt-pt" dirty="0" err="1"/>
              <a:t>Paper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Basic </a:t>
            </a:r>
            <a:r>
              <a:rPr lang="pt-pt" dirty="0" err="1"/>
              <a:t>Household</a:t>
            </a:r>
            <a:r>
              <a:rPr lang="pt-pt" dirty="0"/>
              <a:t> </a:t>
            </a:r>
            <a:r>
              <a:rPr lang="pt-pt" dirty="0" err="1"/>
              <a:t>Sanitation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3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pt-pt"/>
              <a:t>Siglas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02448"/>
            <a:ext cx="9572345" cy="4442242"/>
          </a:xfrm>
        </p:spPr>
        <p:txBody>
          <a:bodyPr rtlCol="0">
            <a:spAutoFit/>
          </a:bodyPr>
          <a:lstStyle/>
          <a:p>
            <a:pPr marL="0" indent="0" rtl="0">
              <a:buNone/>
            </a:pPr>
            <a:r>
              <a:rPr lang="pt-pt" b="1" dirty="0"/>
              <a:t>ISO</a:t>
            </a:r>
            <a:r>
              <a:rPr lang="pt-pt" dirty="0"/>
              <a:t>		Organização Internacional de Normalização </a:t>
            </a:r>
          </a:p>
          <a:p>
            <a:pPr marL="0" indent="0" rtl="0">
              <a:buNone/>
            </a:pPr>
            <a:r>
              <a:rPr lang="pt-pt" b="1" dirty="0"/>
              <a:t>AS</a:t>
            </a:r>
            <a:r>
              <a:rPr lang="pt-pt" dirty="0"/>
              <a:t>		África do Sul </a:t>
            </a:r>
          </a:p>
          <a:p>
            <a:pPr marL="0" indent="0" rtl="0">
              <a:buNone/>
            </a:pPr>
            <a:r>
              <a:rPr lang="pt-pt" b="1" dirty="0"/>
              <a:t>WSA	</a:t>
            </a:r>
            <a:r>
              <a:rPr lang="pt-pt" dirty="0"/>
              <a:t>	Lei dos Serviços de Abastecimento de Água </a:t>
            </a:r>
          </a:p>
          <a:p>
            <a:pPr marL="1828800" indent="-1828800" rtl="0">
              <a:buNone/>
            </a:pPr>
            <a:r>
              <a:rPr lang="pt-pt" b="1" dirty="0"/>
              <a:t>WPSS	</a:t>
            </a:r>
            <a:r>
              <a:rPr lang="pt-pt" dirty="0"/>
              <a:t>Artigo Técnico sobre Abastecimento de Água e Saneamento</a:t>
            </a:r>
          </a:p>
          <a:p>
            <a:pPr marL="0" indent="0" rtl="0">
              <a:buNone/>
            </a:pPr>
            <a:r>
              <a:rPr lang="pt-pt" b="1" dirty="0"/>
              <a:t>ODS</a:t>
            </a:r>
            <a:r>
              <a:rPr lang="pt-pt" dirty="0"/>
              <a:t>		</a:t>
            </a:r>
            <a:r>
              <a:rPr lang="pt-pt" dirty="0" err="1"/>
              <a:t>Objectivo</a:t>
            </a:r>
            <a:r>
              <a:rPr lang="pt-pt" dirty="0"/>
              <a:t> de Desenvolvimento Sustentável </a:t>
            </a:r>
          </a:p>
          <a:p>
            <a:pPr marL="0" indent="0" rtl="0">
              <a:buNone/>
            </a:pPr>
            <a:r>
              <a:rPr lang="pt-pt" b="1" dirty="0"/>
              <a:t>WASH</a:t>
            </a:r>
            <a:r>
              <a:rPr lang="pt-pt" dirty="0"/>
              <a:t>	Água, Saneamento e Higiene </a:t>
            </a:r>
          </a:p>
          <a:p>
            <a:pPr marL="0" indent="0" rtl="0">
              <a:buNone/>
            </a:pPr>
            <a:r>
              <a:rPr lang="pt-pt" b="1" dirty="0"/>
              <a:t>COGTA</a:t>
            </a:r>
            <a:r>
              <a:rPr lang="pt-pt" dirty="0"/>
              <a:t> 	Governação Cooperativa e Assuntos Tradicionais</a:t>
            </a:r>
          </a:p>
          <a:p>
            <a:pPr marL="0" indent="0" rtl="0">
              <a:buNone/>
            </a:pPr>
            <a:r>
              <a:rPr lang="pt-pt" b="1" dirty="0"/>
              <a:t>SALGA</a:t>
            </a:r>
            <a:r>
              <a:rPr lang="pt-pt" dirty="0"/>
              <a:t> 	Associação das Autarquias Locais da AS</a:t>
            </a:r>
          </a:p>
          <a:p>
            <a:pPr marL="0" indent="0" rtl="0">
              <a:buNone/>
            </a:pPr>
            <a:r>
              <a:rPr lang="pt-pt" b="1" dirty="0"/>
              <a:t>CBO</a:t>
            </a:r>
            <a:r>
              <a:rPr lang="pt-pt" dirty="0"/>
              <a:t> 		Organização Baseada na Comunidade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65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20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0313" y="1093025"/>
            <a:ext cx="10141857" cy="5263325"/>
          </a:xfrm>
        </p:spPr>
        <p:txBody>
          <a:bodyPr tIns="0" bIns="0" rtlCol="0">
            <a:normAutofit fontScale="92500" lnSpcReduction="20000"/>
          </a:bodyPr>
          <a:lstStyle/>
          <a:p>
            <a:pPr rtl="0" fontAlgn="t"/>
            <a:r>
              <a:rPr lang="pt-pt" b="1" dirty="0"/>
              <a:t>2001 </a:t>
            </a:r>
            <a:r>
              <a:rPr lang="pt-pt" dirty="0"/>
              <a:t>Estratégia de Implementação de Serviços Básicos 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	</a:t>
            </a:r>
            <a:r>
              <a:rPr lang="pt-pt" dirty="0"/>
              <a:t>de Água Gratuitos (FBW)</a:t>
            </a:r>
            <a:endParaRPr lang="en-ZA" dirty="0"/>
          </a:p>
          <a:p>
            <a:pPr rtl="0" fontAlgn="t"/>
            <a:r>
              <a:rPr lang="pt-pt" b="1" dirty="0"/>
              <a:t>2001 </a:t>
            </a:r>
            <a:r>
              <a:rPr lang="pt-pt" dirty="0"/>
              <a:t>Normas Nacionais Obrigatórias (conservação da água) </a:t>
            </a:r>
            <a:endParaRPr lang="en-ZA" dirty="0"/>
          </a:p>
          <a:p>
            <a:pPr rtl="0" fontAlgn="t"/>
            <a:r>
              <a:rPr lang="pt-pt" b="1" dirty="0"/>
              <a:t>2001 </a:t>
            </a:r>
            <a:r>
              <a:rPr lang="pt-pt" dirty="0"/>
              <a:t>Normas e Regulamentos (tarifas da água)</a:t>
            </a:r>
            <a:endParaRPr lang="en-ZA" dirty="0"/>
          </a:p>
          <a:p>
            <a:pPr rtl="0" fontAlgn="t"/>
            <a:r>
              <a:rPr lang="pt-pt" b="1" dirty="0"/>
              <a:t>2002 </a:t>
            </a:r>
            <a:r>
              <a:rPr lang="pt-pt" dirty="0"/>
              <a:t>Opções Tecnológicas de Saneamento</a:t>
            </a:r>
            <a:endParaRPr lang="en-ZA" dirty="0"/>
          </a:p>
          <a:p>
            <a:pPr rtl="0" fontAlgn="t"/>
            <a:r>
              <a:rPr lang="pt-pt" b="1" dirty="0"/>
              <a:t>2003 </a:t>
            </a:r>
            <a:r>
              <a:rPr lang="pt-pt" b="1" dirty="0">
                <a:solidFill>
                  <a:srgbClr val="C00000"/>
                </a:solidFill>
              </a:rPr>
              <a:t>Quadro Estratégico para os Serviços de Água</a:t>
            </a:r>
          </a:p>
          <a:p>
            <a:pPr lvl="2" rtl="0" fontAlgn="t"/>
            <a:r>
              <a:rPr lang="pt-pt" sz="2200" b="1" i="1" dirty="0"/>
              <a:t>Água é Vida, Saneamento é dignidade</a:t>
            </a:r>
            <a:endParaRPr lang="en-ZA" sz="2200" b="1" i="1" dirty="0"/>
          </a:p>
          <a:p>
            <a:pPr rtl="0" fontAlgn="t"/>
            <a:r>
              <a:rPr lang="pt-pt" b="1" dirty="0"/>
              <a:t>2003 </a:t>
            </a:r>
            <a:r>
              <a:rPr lang="pt-pt" dirty="0"/>
              <a:t>Um protocolo para gerir o potencial de contaminação das águas </a:t>
            </a:r>
            <a:r>
              <a:rPr lang="pt-PT" dirty="0"/>
              <a:t>	</a:t>
            </a:r>
            <a:r>
              <a:rPr lang="pt-pt" dirty="0"/>
              <a:t>subterrâneas 	do sistema de saneamento autónomo</a:t>
            </a:r>
          </a:p>
          <a:p>
            <a:pPr rtl="0" fontAlgn="t"/>
            <a:r>
              <a:rPr lang="pt-pt" b="1" dirty="0"/>
              <a:t>2004 Estratégia Nacional para os Recursos Hídricos </a:t>
            </a:r>
            <a:r>
              <a:rPr lang="pt-pt" dirty="0"/>
              <a:t>	</a:t>
            </a:r>
          </a:p>
          <a:p>
            <a:pPr rtl="0" fontAlgn="t"/>
            <a:r>
              <a:rPr lang="pt-pt" b="1" dirty="0"/>
              <a:t>2005 </a:t>
            </a:r>
            <a:r>
              <a:rPr lang="pt-pt" b="1" dirty="0">
                <a:solidFill>
                  <a:srgbClr val="C00000"/>
                </a:solidFill>
              </a:rPr>
              <a:t>Estratégia Nacional de Saneamento </a:t>
            </a:r>
            <a:endParaRPr lang="en-GB" dirty="0"/>
          </a:p>
          <a:p>
            <a:pPr rtl="0" fontAlgn="t"/>
            <a:r>
              <a:rPr lang="pt-pt" b="1" dirty="0"/>
              <a:t>2005 </a:t>
            </a:r>
            <a:r>
              <a:rPr lang="pt-pt" dirty="0"/>
              <a:t>Estratégia Nacional de Educação em Saúde e Higiene</a:t>
            </a:r>
            <a:endParaRPr lang="en-ZA" dirty="0"/>
          </a:p>
          <a:p>
            <a:pPr rtl="0" fontAlgn="t"/>
            <a:r>
              <a:rPr lang="pt-pt" b="1" dirty="0"/>
              <a:t>2005 </a:t>
            </a:r>
            <a:r>
              <a:rPr lang="pt-pt" dirty="0"/>
              <a:t>Regulamento da Parceria-Municipal-Público-Privada</a:t>
            </a:r>
            <a:endParaRPr lang="en-ZA" dirty="0"/>
          </a:p>
          <a:p>
            <a:pPr rtl="0" fontAlgn="t"/>
            <a:r>
              <a:rPr lang="pt-pt" b="1" dirty="0"/>
              <a:t>2007 </a:t>
            </a:r>
            <a:r>
              <a:rPr lang="pt-pt" dirty="0"/>
              <a:t>Orientações para o cálculo dos Custos dos Projectos de 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	</a:t>
            </a:r>
            <a:r>
              <a:rPr lang="pt-pt" dirty="0"/>
              <a:t>Saneamento das Habitações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21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0314" y="1093025"/>
            <a:ext cx="9614760" cy="5263325"/>
          </a:xfrm>
        </p:spPr>
        <p:txBody>
          <a:bodyPr tIns="0" bIns="0" rtlCol="0">
            <a:normAutofit lnSpcReduction="10000"/>
          </a:bodyPr>
          <a:lstStyle/>
          <a:p>
            <a:pPr rtl="0" fontAlgn="t"/>
            <a:r>
              <a:rPr lang="pt-pt" b="1" dirty="0"/>
              <a:t>2007 </a:t>
            </a:r>
            <a:r>
              <a:rPr lang="pt-pt" dirty="0"/>
              <a:t>Estratégia para os serviços de saneamento para os </a:t>
            </a:r>
            <a:r>
              <a:rPr lang="pt-PT" dirty="0"/>
              <a:t>	</a:t>
            </a:r>
            <a:r>
              <a:rPr lang="pt-pt" dirty="0"/>
              <a:t>aglomerados populacionais informais</a:t>
            </a:r>
            <a:endParaRPr lang="en-ZA" b="1" dirty="0"/>
          </a:p>
          <a:p>
            <a:pPr rtl="0" fontAlgn="t"/>
            <a:r>
              <a:rPr lang="pt-pt" b="1" dirty="0"/>
              <a:t>2008 </a:t>
            </a:r>
            <a:r>
              <a:rPr lang="pt-pt" dirty="0"/>
              <a:t>Estratégia Nacional de Regulação dos Serviços de Água</a:t>
            </a:r>
            <a:endParaRPr lang="en-ZA" dirty="0"/>
          </a:p>
          <a:p>
            <a:pPr rtl="0" fontAlgn="t"/>
            <a:r>
              <a:rPr lang="pt-pt" b="1" dirty="0"/>
              <a:t>2009 </a:t>
            </a:r>
            <a:r>
              <a:rPr lang="pt-pt" b="1" dirty="0">
                <a:solidFill>
                  <a:srgbClr val="C00000"/>
                </a:solidFill>
              </a:rPr>
              <a:t>Estratégia de Implementação do Saneamento Básico </a:t>
            </a:r>
            <a:r>
              <a:rPr lang="pt-PT" b="1" dirty="0">
                <a:solidFill>
                  <a:srgbClr val="C00000"/>
                </a:solidFill>
              </a:rPr>
              <a:t>	</a:t>
            </a:r>
            <a:r>
              <a:rPr lang="pt-pt" b="1" dirty="0">
                <a:solidFill>
                  <a:srgbClr val="C00000"/>
                </a:solidFill>
              </a:rPr>
              <a:t>Gratuito (FBSan) 	  </a:t>
            </a:r>
            <a:endParaRPr lang="en-GB" dirty="0">
              <a:solidFill>
                <a:srgbClr val="C00000"/>
              </a:solidFill>
            </a:endParaRPr>
          </a:p>
          <a:p>
            <a:pPr lvl="1" rtl="0" fontAlgn="t"/>
            <a:r>
              <a:rPr lang="pt-pt" sz="2200" b="1" i="1" dirty="0"/>
              <a:t>“proporcionar a todos os cidadãos um saneamento básico gratuito até 2014”</a:t>
            </a:r>
          </a:p>
          <a:p>
            <a:pPr rtl="0" fontAlgn="t"/>
            <a:r>
              <a:rPr lang="pt-pt" b="1" dirty="0"/>
              <a:t>2011 </a:t>
            </a:r>
            <a:r>
              <a:rPr lang="pt-pt" dirty="0"/>
              <a:t>Revisão do </a:t>
            </a:r>
            <a:r>
              <a:rPr lang="pt-pt" dirty="0" err="1"/>
              <a:t>White</a:t>
            </a:r>
            <a:r>
              <a:rPr lang="pt-pt" dirty="0"/>
              <a:t> </a:t>
            </a:r>
            <a:r>
              <a:rPr lang="pt-pt" dirty="0" err="1"/>
              <a:t>Paper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Basic </a:t>
            </a:r>
            <a:r>
              <a:rPr lang="pt-pt" dirty="0" err="1"/>
              <a:t>Household</a:t>
            </a:r>
            <a:r>
              <a:rPr lang="pt-pt" dirty="0"/>
              <a:t> </a:t>
            </a:r>
            <a:r>
              <a:rPr lang="pt-pt" dirty="0" err="1"/>
              <a:t>Sanitation</a:t>
            </a:r>
            <a:endParaRPr lang="en-ZA" dirty="0"/>
          </a:p>
          <a:p>
            <a:pPr rtl="0" fontAlgn="t"/>
            <a:r>
              <a:rPr lang="pt-pt" b="1" dirty="0"/>
              <a:t>2013 </a:t>
            </a:r>
            <a:r>
              <a:rPr lang="pt-pt" dirty="0"/>
              <a:t>Plano de Desenvolvimento Nacional (PDN)</a:t>
            </a:r>
            <a:endParaRPr lang="en-ZA" dirty="0"/>
          </a:p>
          <a:p>
            <a:pPr rtl="0" fontAlgn="t"/>
            <a:r>
              <a:rPr lang="pt-pt" b="1" dirty="0"/>
              <a:t>2013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Estratégia Nacional para os Recursos Hídricos </a:t>
            </a:r>
            <a:r>
              <a:rPr lang="pt-PT" b="1" dirty="0">
                <a:solidFill>
                  <a:srgbClr val="FF0000"/>
                </a:solidFill>
              </a:rPr>
              <a:t>	</a:t>
            </a:r>
            <a:r>
              <a:rPr lang="pt-pt" b="1" dirty="0"/>
              <a:t>(actualização em 2004)</a:t>
            </a:r>
            <a:endParaRPr lang="en-ZA" b="1" dirty="0"/>
          </a:p>
          <a:p>
            <a:pPr rtl="0"/>
            <a:r>
              <a:rPr lang="pt-pt" b="1" spc="-50" dirty="0"/>
              <a:t>2016 </a:t>
            </a:r>
            <a:r>
              <a:rPr lang="pt-pt" spc="-50" dirty="0"/>
              <a:t>Programa Quadro da Política Nacional de Saneamento </a:t>
            </a:r>
          </a:p>
          <a:p>
            <a:pPr rtl="0"/>
            <a:r>
              <a:rPr lang="pt-pt" b="1" spc="-50" dirty="0">
                <a:solidFill>
                  <a:srgbClr val="FF0000"/>
                </a:solidFill>
              </a:rPr>
              <a:t>2018 Plano </a:t>
            </a:r>
            <a:r>
              <a:rPr lang="pt-pt" b="1" spc="-50" dirty="0" err="1">
                <a:solidFill>
                  <a:srgbClr val="FF0000"/>
                </a:solidFill>
              </a:rPr>
              <a:t>Director</a:t>
            </a:r>
            <a:r>
              <a:rPr lang="pt-pt" b="1" spc="-50" dirty="0">
                <a:solidFill>
                  <a:srgbClr val="FF0000"/>
                </a:solidFill>
              </a:rPr>
              <a:t> Nacional da Água e do Saneamento</a:t>
            </a:r>
          </a:p>
          <a:p>
            <a:pPr rtl="0"/>
            <a:r>
              <a:rPr lang="pt-pt" b="1" spc="-50" dirty="0">
                <a:solidFill>
                  <a:srgbClr val="FF0000"/>
                </a:solidFill>
              </a:rPr>
              <a:t>2018 BS/ISO 30500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0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0314" y="1093025"/>
            <a:ext cx="9572345" cy="5007738"/>
          </a:xfrm>
        </p:spPr>
        <p:txBody>
          <a:bodyPr rtlCol="0">
            <a:normAutofit lnSpcReduction="10000"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dirty="0"/>
              <a:t>A elaboração de normas inovadoras para soluções sanitárias é uma prioridade nacional de acordo com o Plano de </a:t>
            </a:r>
            <a:r>
              <a:rPr lang="pt-pt" dirty="0" err="1"/>
              <a:t>Acção</a:t>
            </a:r>
            <a:r>
              <a:rPr lang="pt-pt" dirty="0"/>
              <a:t> de Política Industrial (IPAP) e o Plano Nacional de Desenvolvimento (PND) da África do Sul*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FF0000"/>
                </a:solidFill>
              </a:rPr>
              <a:t>Os sistemas de saneamento não ligados à rede de esgotos estão incluídos no Plano </a:t>
            </a:r>
            <a:r>
              <a:rPr lang="pt-pt" dirty="0" err="1">
                <a:solidFill>
                  <a:srgbClr val="FF0000"/>
                </a:solidFill>
              </a:rPr>
              <a:t>Director</a:t>
            </a:r>
            <a:r>
              <a:rPr lang="pt-pt" dirty="0">
                <a:solidFill>
                  <a:srgbClr val="FF0000"/>
                </a:solidFill>
              </a:rPr>
              <a:t> de Água e Saneamento</a:t>
            </a:r>
          </a:p>
          <a:p>
            <a:pPr marL="457200" indent="-457200" algn="just" rtl="0"/>
            <a:r>
              <a:rPr lang="pt-pt" dirty="0"/>
              <a:t>A urgência de abordar a questão do saneamento inadequado foi salientada pelo antigo Defensor Público na sequência da morte prematura de Michael </a:t>
            </a:r>
            <a:r>
              <a:rPr lang="pt-pt" dirty="0" err="1"/>
              <a:t>Komape</a:t>
            </a:r>
            <a:r>
              <a:rPr lang="pt-pt" dirty="0"/>
              <a:t>, que se afogou numa latrina de fossa em 2014; além disso, esta foi uma questão central na recente Declaração sobre a Política Orçamental a Médio Prazo  </a:t>
            </a:r>
            <a:endParaRPr lang="en-GB" dirty="0"/>
          </a:p>
          <a:p>
            <a:pPr marL="0" indent="0" algn="just" rtl="0">
              <a:buNone/>
            </a:pPr>
            <a:endParaRPr lang="en-ZA" dirty="0"/>
          </a:p>
          <a:p>
            <a:pPr marL="0" indent="0" algn="just" rtl="0">
              <a:buNone/>
            </a:pPr>
            <a:endParaRPr lang="en-ZA" dirty="0"/>
          </a:p>
          <a:p>
            <a:pPr marL="0" indent="0" algn="just" rtl="0">
              <a:buNone/>
            </a:pPr>
            <a:r>
              <a:rPr lang="pt-pt" dirty="0"/>
              <a:t>*</a:t>
            </a:r>
            <a:r>
              <a:rPr lang="pt-pt" sz="1000" dirty="0"/>
              <a:t>SABS Volume 1 / Edição 1/ Outubro 2018</a:t>
            </a:r>
            <a:endParaRPr lang="en-GB" sz="1000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313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709738"/>
            <a:ext cx="9572345" cy="2852737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5400" b="1" dirty="0">
                <a:latin typeface="Arial" panose="020B0604020202020204" pitchFamily="34" charset="0"/>
                <a:cs typeface="Arial" panose="020B0604020202020204" pitchFamily="34" charset="0"/>
              </a:rPr>
              <a:t>Lei dos Serviços de Abastecimento de Água (1997)</a:t>
            </a: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44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Antecedentes da ASA-1997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61" y="1093025"/>
            <a:ext cx="9840611" cy="3340402"/>
          </a:xfrm>
          <a:ln>
            <a:solidFill>
              <a:schemeClr val="bg1"/>
            </a:solidFill>
          </a:ln>
        </p:spPr>
        <p:txBody>
          <a:bodyPr rtlCol="0">
            <a:spAutoFit/>
          </a:bodyPr>
          <a:lstStyle/>
          <a:p>
            <a:pPr rtl="0"/>
            <a:r>
              <a:rPr lang="pt-pt" b="1" dirty="0"/>
              <a:t>Lei dos Serviços de Abastecimento de Água (Lei 108 de 1997) </a:t>
            </a:r>
          </a:p>
          <a:p>
            <a:pPr lvl="1" rtl="0"/>
            <a:r>
              <a:rPr lang="pt-pt" sz="2400" dirty="0" err="1"/>
              <a:t>Objectivos</a:t>
            </a:r>
            <a:r>
              <a:rPr lang="pt-pt" sz="2400" dirty="0"/>
              <a:t> principais - prever o direito de acesso ao abastecimento básico de água e ao saneamento básico necessário para garantir água suficiente e um ambiente não prejudicial para a saúde e o bem-estar humanos</a:t>
            </a:r>
          </a:p>
          <a:p>
            <a:pPr lvl="1" rtl="0"/>
            <a:r>
              <a:rPr lang="pt-pt" sz="2400" dirty="0"/>
              <a:t>Estabelece as disposições institucionais para a prestação dos serviços de água</a:t>
            </a:r>
          </a:p>
          <a:p>
            <a:pPr lvl="1" rtl="0"/>
            <a:r>
              <a:rPr lang="pt-pt" sz="2400" dirty="0"/>
              <a:t>Estabelece as responsabilidades de cada uma das instituições</a:t>
            </a:r>
          </a:p>
          <a:p>
            <a:pPr lvl="1" rtl="0"/>
            <a:r>
              <a:rPr lang="pt-pt" sz="2400" dirty="0"/>
              <a:t>Estabelece o “</a:t>
            </a:r>
            <a:r>
              <a:rPr lang="pt-pt" sz="2400" i="1" dirty="0"/>
              <a:t>direito ao saneamento básico</a:t>
            </a:r>
            <a:r>
              <a:rPr lang="pt-pt" sz="2400" dirty="0"/>
              <a:t>”</a:t>
            </a:r>
            <a:endParaRPr lang="en-Z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317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339772" y="202715"/>
            <a:ext cx="6070774" cy="757130"/>
          </a:xfrm>
        </p:spPr>
        <p:txBody>
          <a:bodyPr wrap="square" rtlCol="0">
            <a:spAutoFit/>
          </a:bodyPr>
          <a:lstStyle/>
          <a:p>
            <a:pPr rtl="0"/>
            <a:r>
              <a:rPr lang="pt-pt" dirty="0"/>
              <a:t>Direito de acesso ao abastecimento básico de água e ao saneamento básico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14" y="1118425"/>
            <a:ext cx="9572345" cy="5083938"/>
          </a:xfrm>
        </p:spPr>
        <p:txBody>
          <a:bodyPr rtlCol="0">
            <a:norm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en" b="1" i="1" dirty="0">
                <a:solidFill>
                  <a:srgbClr val="FF0000"/>
                </a:solidFill>
              </a:rPr>
              <a:t>“</a:t>
            </a:r>
            <a:r>
              <a:rPr lang="pt-pt" sz="2800" b="1" i="1" dirty="0">
                <a:solidFill>
                  <a:srgbClr val="FF0000"/>
                </a:solidFill>
              </a:rPr>
              <a:t>Todas as pessoas têm direito de acesso ao abastecimento básico de água e ao saneamento básico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pt" sz="2800" b="1" i="1" dirty="0">
                <a:solidFill>
                  <a:srgbClr val="FF0000"/>
                </a:solidFill>
              </a:rPr>
              <a:t>Todas as instituições de serviços de água devem tomar medidas razoáveis para concretizar estes direitos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pt" sz="2800" b="1" i="1" dirty="0">
                <a:solidFill>
                  <a:srgbClr val="FF0000"/>
                </a:solidFill>
              </a:rPr>
              <a:t>Todas as autoridades responsáveis pelos serviços de água devem, no seu plano de desenvolvimento dos serviços hídricos, prever medidas para a realização destes direitos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pt" sz="2800" b="1" i="1" dirty="0">
                <a:solidFill>
                  <a:srgbClr val="FF0000"/>
                </a:solidFill>
              </a:rPr>
              <a:t>Os direitos mencionados nesta secção estão sujeitos às limitações previstas na presente Lei”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14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09800"/>
            <a:ext cx="10515600" cy="1588127"/>
          </a:xfrm>
        </p:spPr>
        <p:txBody>
          <a:bodyPr rtlCol="0">
            <a:spAutoFit/>
          </a:bodyPr>
          <a:lstStyle/>
          <a:p>
            <a:pPr algn="ctr" rtl="0"/>
            <a:r>
              <a:rPr lang="pt-pt" sz="5400" b="1" dirty="0">
                <a:latin typeface="Arial" panose="020B0604020202020204" pitchFamily="34" charset="0"/>
                <a:cs typeface="Arial" panose="020B0604020202020204" pitchFamily="34" charset="0"/>
              </a:rPr>
              <a:t>Programa Quadro da Política Nacional de Saneamento (2016)</a:t>
            </a: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18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252758" y="202715"/>
            <a:ext cx="5157787" cy="757130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Programa Quadro da Política Nacional de Saneamento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spAutoFit/>
          </a:bodyPr>
          <a:lstStyle/>
          <a:p>
            <a:pPr marL="0" indent="0" rtl="0">
              <a:buNone/>
            </a:pPr>
            <a:r>
              <a:rPr lang="pt-pt" b="1" dirty="0"/>
              <a:t>Visão do Programa Quadro da Política Nacional de Saneamento </a:t>
            </a:r>
          </a:p>
          <a:p>
            <a:pPr marL="0" indent="0" rtl="0">
              <a:buNone/>
            </a:pPr>
            <a:r>
              <a:rPr lang="pt-pt" sz="2000" b="1" i="1" dirty="0">
                <a:solidFill>
                  <a:srgbClr val="FF0000"/>
                </a:solidFill>
              </a:rPr>
              <a:t>Os serviços de saneamento na África do Sul contribuem significativamente para a saúde pública e são higiénicos, equitativos, sustentáveis e eficientes para todas as pessoas</a:t>
            </a:r>
          </a:p>
          <a:p>
            <a:pPr marL="0" indent="0" rtl="0">
              <a:buNone/>
            </a:pP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objectivo</a:t>
            </a: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Política Nacional de Saneamento de 2016 é assegurar e reforçar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saneamento integrados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Disposições institucionais para os serviços de saneamento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em serviços de saneamento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e recursos para a prestação de serviços de saneamento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Eficácia financeira e serviços de saneamento eficientes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saneamento sustentável no país</a:t>
            </a:r>
          </a:p>
          <a:p>
            <a:pPr rtl="0"/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 dos serviços de saneamento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8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28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4282198"/>
          </a:xfrm>
        </p:spPr>
        <p:txBody>
          <a:bodyPr rtlCol="0">
            <a:spAutoFit/>
          </a:bodyPr>
          <a:lstStyle/>
          <a:p>
            <a:pPr marL="0" indent="0" rtl="0">
              <a:buNone/>
            </a:pPr>
            <a:r>
              <a:rPr lang="pt-pt" b="1" u="sng" dirty="0">
                <a:solidFill>
                  <a:srgbClr val="FF0000"/>
                </a:solidFill>
              </a:rPr>
              <a:t>Não se trata apenas de autoclismo</a:t>
            </a:r>
          </a:p>
          <a:p>
            <a:pPr algn="just" rtl="0"/>
            <a:r>
              <a:rPr lang="pt-pt" sz="2000" dirty="0"/>
              <a:t>“</a:t>
            </a:r>
            <a:r>
              <a:rPr lang="pt-pt" sz="2000" i="1" dirty="0"/>
              <a:t>Temos de introduzir novas tecnologias que reconheçam que a água é um recurso escasso e que, como tal, fornecem soluções para a eliminação de efluentes através de métodos alternativos. Não se trata apenas de autoclismo…...Temos de começar por desafiar o sector da promoção imobiliária através de requisitos de regulamentação e licenciamento para investir no desenvolvimento de propriedades menos dependentes da água para saneamento, a fim de garantir a introdução de soluções alternativas para as áreas de baixo, médio e alto rendimento</a:t>
            </a:r>
            <a:r>
              <a:rPr lang="pt-pt" sz="2000" dirty="0"/>
              <a:t>” (Ex-Ministra da Água e do Saneamento, </a:t>
            </a:r>
            <a:r>
              <a:rPr lang="pt-pt" sz="2000" dirty="0" err="1"/>
              <a:t>Nomvula</a:t>
            </a:r>
            <a:r>
              <a:rPr lang="pt-pt" sz="2000" dirty="0"/>
              <a:t> </a:t>
            </a:r>
            <a:r>
              <a:rPr lang="pt-pt" sz="2000" dirty="0" err="1"/>
              <a:t>Mokonyane</a:t>
            </a:r>
            <a:r>
              <a:rPr lang="pt-pt" sz="2000" dirty="0"/>
              <a:t>, 2016)</a:t>
            </a:r>
          </a:p>
          <a:p>
            <a:pPr rtl="0"/>
            <a:r>
              <a:rPr lang="pt-pt" sz="2000" dirty="0"/>
              <a:t>O saneamento é uma das necessidades básicas que contribui para a dignidade humana e a qualidade de vida, e é uma condição essencial para o sucesso na luta contra a pobreza, a fome, a mortalidade infantil, a desigualdade entre homens e mulheres e a capacitação.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25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4354" y="2209800"/>
            <a:ext cx="10515600" cy="1588127"/>
          </a:xfrm>
        </p:spPr>
        <p:txBody>
          <a:bodyPr rtlCol="0">
            <a:spAutoFit/>
          </a:bodyPr>
          <a:lstStyle/>
          <a:p>
            <a:pPr algn="ctr" rtl="0"/>
            <a:r>
              <a:rPr lang="pt-pt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pt" sz="5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pt-pt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 da Água e do Saneamento (2018)</a:t>
            </a: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558" y="4443901"/>
            <a:ext cx="704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3200" b="1" dirty="0">
                <a:solidFill>
                  <a:srgbClr val="FF0000"/>
                </a:solidFill>
              </a:rPr>
              <a:t>“Água é Vida, Saneamento é Dignidade”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rtlCol="0">
            <a:spAutoFit/>
          </a:bodyPr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da Água e do Saneamento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46331"/>
          </a:xfrm>
        </p:spPr>
        <p:txBody>
          <a:bodyPr rtlCol="0">
            <a:spAutoFit/>
          </a:bodyPr>
          <a:lstStyle/>
          <a:p>
            <a:pPr rtl="0"/>
            <a:r>
              <a:rPr lang="pt-pt" sz="4000" b="1" dirty="0"/>
              <a:t>A África do Sul e o Mundo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637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455886" y="535113"/>
            <a:ext cx="5954659" cy="424732"/>
          </a:xfrm>
        </p:spPr>
        <p:txBody>
          <a:bodyPr wrap="square" rtlCol="0">
            <a:spAutoFit/>
          </a:bodyPr>
          <a:lstStyle/>
          <a:p>
            <a:pPr rtl="0"/>
            <a:r>
              <a:rPr lang="pt-pt" dirty="0"/>
              <a:t>Água é Vida, Saneamento é dignidade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345"/>
            <a:ext cx="9572345" cy="3668761"/>
          </a:xfrm>
        </p:spPr>
        <p:txBody>
          <a:bodyPr rtlCol="0">
            <a:spAutoFit/>
          </a:bodyPr>
          <a:lstStyle/>
          <a:p>
            <a:pPr marL="0" indent="0" rtl="0">
              <a:buNone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Plano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 de Água e Saneamento baseia-se em 5 objectivos-chave que definem o "</a:t>
            </a: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Normal"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gestão da água e do saneamento na AS: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de água resiliente e apta a ser utilizada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Fornecimento universal de água e saneamento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Partilha e atribuição equitativa dos recursos hídricos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eficaz da </a:t>
            </a:r>
            <a:r>
              <a:rPr lang="pt-p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manutenção e funcionamento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pt-p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procura de água no futuro 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25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093029" y="135933"/>
            <a:ext cx="6317517" cy="823912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Desafios-chave identificados no Plano </a:t>
            </a:r>
            <a:r>
              <a:rPr lang="pt-pt" dirty="0" err="1"/>
              <a:t>Director</a:t>
            </a:r>
            <a:r>
              <a:rPr lang="pt-pt" dirty="0"/>
              <a:t> em matéria de saneamento: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rtl="0"/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saneamento de águas é insustentável, pelo que é necessário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uma tecnologia de saneamento "sem água". É necessária uma gestão pragmática de Serviços Básicos de Água Gratuitos </a:t>
            </a:r>
          </a:p>
          <a:p>
            <a:pPr algn="just" rt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 dos agregados familiares rurais são indigentes (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afectados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pobreza) e, por conseguinte, têm direito a serviços básicos de água gratuitos, o que está a colocar uma pressão significativa sobre os municípios com uma base de rendimentos baixa</a:t>
            </a:r>
          </a:p>
          <a:p>
            <a:pPr algn="just" rtl="0"/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África do Sul investe </a:t>
            </a: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biliões R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ano em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infra-estruturas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hídricas e </a:t>
            </a: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biliões R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saneamento. A necessidade de investimento de capital estimada é de 90 biliões R por ano durante os próximos dez anos, ou seja, mais 33 biliões R por ano do que o investimento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96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3140547"/>
            <a:ext cx="10515600" cy="1421928"/>
          </a:xfrm>
        </p:spPr>
        <p:txBody>
          <a:bodyPr rtlCol="0">
            <a:spAutoFit/>
          </a:bodyPr>
          <a:lstStyle/>
          <a:p>
            <a:pPr rtl="0"/>
            <a:r>
              <a:rPr lang="pt-pt" sz="9600" b="1" dirty="0">
                <a:latin typeface="Arial" panose="020B0604020202020204" pitchFamily="34" charset="0"/>
                <a:cs typeface="Arial" panose="020B0604020202020204" pitchFamily="34" charset="0"/>
              </a:rPr>
              <a:t>Certificação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32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47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871"/>
            <a:ext cx="10515600" cy="4067204"/>
          </a:xfrm>
        </p:spPr>
        <p:txBody>
          <a:bodyPr rtlCol="0">
            <a:spAutoFit/>
          </a:bodyPr>
          <a:lstStyle/>
          <a:p>
            <a:pPr rtl="0">
              <a:lnSpc>
                <a:spcPct val="150000"/>
              </a:lnSpc>
              <a:spcBef>
                <a:spcPts val="600"/>
              </a:spcBef>
            </a:pPr>
            <a:r>
              <a:rPr lang="pt-p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abordagem regulamentar que ganhou um impulso significativo na África do Sul é uma regulamentação baseada em incentivos, introduzida em Setembro de 2008 pelo Departamento da Água e do Saneamento, para incentivar o progresso contínuo e o reconhecimento da excelência em dois programas: </a:t>
            </a:r>
          </a:p>
          <a:p>
            <a:pPr marL="800100" lvl="1" indent="-342900" rtl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Certificação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Regulamento de Gestão da Qualidade da Água Potável, e</a:t>
            </a:r>
          </a:p>
          <a:p>
            <a:pPr marL="800100" lvl="1" indent="-342900" rtl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Certificação Green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Regulamentação da Gestão da Qualidade das Águas Residuais.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33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481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</a:t>
            </a:r>
            <a:r>
              <a:rPr lang="pt-pt" dirty="0" err="1"/>
              <a:t>Blue</a:t>
            </a:r>
            <a:r>
              <a:rPr lang="pt-pt" dirty="0"/>
              <a:t> </a:t>
            </a:r>
            <a:r>
              <a:rPr lang="pt-pt" dirty="0" err="1"/>
              <a:t>Drop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1927" y="1432390"/>
            <a:ext cx="8937502" cy="4890497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r>
              <a:rPr lang="pt-pt" b="1" dirty="0"/>
              <a:t>O que é o</a:t>
            </a:r>
            <a:r>
              <a:rPr lang="en" b="1" i="1" dirty="0"/>
              <a:t> </a:t>
            </a:r>
            <a:r>
              <a:rPr lang="en" b="1" dirty="0"/>
              <a:t>Blue Drop (BD)?</a:t>
            </a:r>
            <a:endParaRPr lang="en-US" dirty="0"/>
          </a:p>
          <a:p>
            <a:pPr marL="144000" rtl="0">
              <a:lnSpc>
                <a:spcPct val="120000"/>
              </a:lnSpc>
              <a:spcBef>
                <a:spcPts val="600"/>
              </a:spcBef>
            </a:pPr>
            <a:r>
              <a:rPr lang="pt-pt" sz="2900" dirty="0"/>
              <a:t>Auditoria municipal anual da água pelo Departamento de Água e Saneamento.</a:t>
            </a:r>
          </a:p>
          <a:p>
            <a:pPr marL="171450" indent="-171450" rtl="0">
              <a:lnSpc>
                <a:spcPct val="120000"/>
              </a:lnSpc>
              <a:spcBef>
                <a:spcPts val="600"/>
              </a:spcBef>
            </a:pPr>
            <a:r>
              <a:rPr lang="pt-pt" sz="2900" dirty="0"/>
              <a:t>Isto envolve a auditoria dos sistemas municipais de abastecimento de água, com base em critérios de avaliação definidos por ciclo de auditoria. Os critérios de avaliação incluem a conformidade com a qualidade da água potável, tal como prescrita pelo SANS 241.</a:t>
            </a:r>
          </a:p>
          <a:p>
            <a:pPr marL="171450" indent="-171450" rtl="0">
              <a:lnSpc>
                <a:spcPct val="120000"/>
              </a:lnSpc>
              <a:spcBef>
                <a:spcPts val="600"/>
              </a:spcBef>
            </a:pPr>
            <a:r>
              <a:rPr lang="pt-pt" sz="2900" dirty="0"/>
              <a:t>O estatuto é um prémio de excelência atribuído apenas aos municípios com uma pontuação superior a 95%</a:t>
            </a:r>
          </a:p>
          <a:p>
            <a:pPr marL="171450" indent="-171450" rtl="0">
              <a:lnSpc>
                <a:spcPct val="120000"/>
              </a:lnSpc>
              <a:spcBef>
                <a:spcPts val="600"/>
              </a:spcBef>
            </a:pPr>
            <a:r>
              <a:rPr lang="pt-pt" sz="2900" dirty="0"/>
              <a:t>O Programa de Certificação BD permite uma gestão e regulação proactiva da gestão da qualidade da água potável com base em normas e regulamentos fixados, bem como nas melhores práticas internacionais. </a:t>
            </a:r>
          </a:p>
        </p:txBody>
      </p:sp>
      <p:pic>
        <p:nvPicPr>
          <p:cNvPr id="4" name="Picture 2" descr="droplet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5305" r="19600" b="4380"/>
          <a:stretch/>
        </p:blipFill>
        <p:spPr bwMode="auto">
          <a:xfrm>
            <a:off x="9460523" y="1847056"/>
            <a:ext cx="2256692" cy="24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94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Green </a:t>
            </a:r>
            <a:r>
              <a:rPr lang="pt-pt" dirty="0" err="1"/>
              <a:t>Drop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14608"/>
            <a:ext cx="6007099" cy="542630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pt-pt" sz="2000" b="1" dirty="0"/>
              <a:t>O que é o Green </a:t>
            </a:r>
            <a:r>
              <a:rPr lang="pt-pt" sz="2000" b="1" dirty="0" err="1"/>
              <a:t>Drop</a:t>
            </a:r>
            <a:r>
              <a:rPr lang="pt-pt" sz="2000" b="1" dirty="0"/>
              <a:t> (BD)?</a:t>
            </a:r>
            <a:endParaRPr lang="en-US" sz="2000" dirty="0"/>
          </a:p>
          <a:p>
            <a:pPr rtl="0">
              <a:lnSpc>
                <a:spcPct val="150000"/>
              </a:lnSpc>
            </a:pPr>
            <a:r>
              <a:rPr lang="pt-pt" sz="2000" dirty="0"/>
              <a:t>O Programa Green </a:t>
            </a:r>
            <a:r>
              <a:rPr lang="pt-pt" sz="2000" dirty="0" err="1"/>
              <a:t>Drop</a:t>
            </a:r>
            <a:r>
              <a:rPr lang="pt-pt" sz="2000" dirty="0"/>
              <a:t> visa melhorar de forma sustentável a qualidade da gestão das águas residuais na África do Sul, identificando e desenvolvendo as competências fundamentais necessárias para o efeito</a:t>
            </a:r>
          </a:p>
          <a:p>
            <a:pPr rtl="0">
              <a:lnSpc>
                <a:spcPct val="150000"/>
              </a:lnSpc>
            </a:pPr>
            <a:r>
              <a:rPr lang="pt-pt" sz="2000" dirty="0"/>
              <a:t>Mecanismo baseado em incentivos - Visa facilitar o cumprimento dos </a:t>
            </a:r>
            <a:r>
              <a:rPr lang="pt-pt" sz="2000" dirty="0" err="1"/>
              <a:t>objectivos</a:t>
            </a:r>
            <a:r>
              <a:rPr lang="pt-pt" sz="2000" dirty="0"/>
              <a:t> e normas regulamentares através da motivação e da recompensa, em vez da regulamentação </a:t>
            </a:r>
            <a:r>
              <a:rPr lang="pt-pt" sz="2000" dirty="0" err="1"/>
              <a:t>directa</a:t>
            </a:r>
            <a:endParaRPr lang="pt-pt" sz="2000" dirty="0"/>
          </a:p>
          <a:p>
            <a:pPr rtl="0">
              <a:lnSpc>
                <a:spcPct val="150000"/>
              </a:lnSpc>
            </a:pPr>
            <a:r>
              <a:rPr lang="pt-pt" sz="2000" dirty="0"/>
              <a:t>Administrado pela </a:t>
            </a:r>
            <a:r>
              <a:rPr lang="pt-pt" sz="2000" dirty="0" err="1"/>
              <a:t>Direcção</a:t>
            </a:r>
            <a:r>
              <a:rPr lang="pt-pt" sz="2000" dirty="0"/>
              <a:t> dos Serviços de Água no âmbito do DWS (DWA, 2010)</a:t>
            </a:r>
            <a:endParaRPr lang="en-GB" sz="2000" dirty="0"/>
          </a:p>
          <a:p>
            <a:pPr marL="457200" indent="-457200" rtl="0">
              <a:lnSpc>
                <a:spcPct val="150000"/>
              </a:lnSpc>
              <a:buFont typeface="+mj-lt"/>
              <a:buAutoNum type="arabicParenR"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65" t="3971" r="10408" b="5483"/>
          <a:stretch/>
        </p:blipFill>
        <p:spPr>
          <a:xfrm>
            <a:off x="8526095" y="1423717"/>
            <a:ext cx="1726838" cy="1973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5B5EC-2A67-41B6-9F45-BCC8C1CFD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4" y="3561545"/>
            <a:ext cx="5180952" cy="237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E5DAF-1CFF-48B3-A765-92333EF13A4E}"/>
              </a:ext>
            </a:extLst>
          </p:cNvPr>
          <p:cNvSpPr txBox="1"/>
          <p:nvPr/>
        </p:nvSpPr>
        <p:spPr>
          <a:xfrm>
            <a:off x="6865256" y="3839028"/>
            <a:ext cx="340763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1500" b="1" dirty="0">
                <a:solidFill>
                  <a:schemeClr val="bg1"/>
                </a:solidFill>
              </a:rPr>
              <a:t>Sistema de águas residuais que recebem o estatuto de Green</a:t>
            </a:r>
            <a:r>
              <a:rPr lang="ro-MD" sz="1500" b="1" dirty="0">
                <a:solidFill>
                  <a:schemeClr val="bg1"/>
                </a:solidFill>
              </a:rPr>
              <a:t> </a:t>
            </a:r>
            <a:r>
              <a:rPr lang="pt-pt" sz="1500" b="1" dirty="0" err="1">
                <a:solidFill>
                  <a:schemeClr val="bg1"/>
                </a:solidFill>
              </a:rPr>
              <a:t>Drop</a:t>
            </a:r>
            <a:r>
              <a:rPr lang="pt-pt" sz="1500" b="1" dirty="0">
                <a:solidFill>
                  <a:schemeClr val="bg1"/>
                </a:solidFill>
              </a:rPr>
              <a:t> </a:t>
            </a:r>
            <a:r>
              <a:rPr lang="pt-pt" sz="1500" b="1" dirty="0" err="1">
                <a:solidFill>
                  <a:schemeClr val="bg1"/>
                </a:solidFill>
              </a:rPr>
              <a:t>Certification</a:t>
            </a:r>
            <a:r>
              <a:rPr lang="pt-pt" sz="1500" b="1" dirty="0">
                <a:solidFill>
                  <a:schemeClr val="bg1"/>
                </a:solidFill>
              </a:rPr>
              <a:t>, alcançou ≥90% e está marcado com….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7310F-94BE-4C01-B308-946C7A602863}"/>
              </a:ext>
            </a:extLst>
          </p:cNvPr>
          <p:cNvSpPr txBox="1"/>
          <p:nvPr/>
        </p:nvSpPr>
        <p:spPr>
          <a:xfrm>
            <a:off x="6856747" y="4886001"/>
            <a:ext cx="444579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</a:rPr>
              <a:t>O sistema de águas residuais que permanecem em estado crítico com um desempenho </a:t>
            </a:r>
            <a:r>
              <a:rPr lang="pt-pt" sz="1400" b="1" dirty="0" err="1">
                <a:solidFill>
                  <a:schemeClr val="bg1"/>
                </a:solidFill>
              </a:rPr>
              <a:t>excepcionalmente</a:t>
            </a:r>
            <a:r>
              <a:rPr lang="pt-pt" sz="1400" b="1" dirty="0">
                <a:solidFill>
                  <a:schemeClr val="bg1"/>
                </a:solidFill>
              </a:rPr>
              <a:t> fraco de &lt;30% está marcado com....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0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Brown </a:t>
            </a:r>
            <a:r>
              <a:rPr lang="pt-pt" dirty="0" err="1"/>
              <a:t>Drop</a:t>
            </a:r>
            <a:r>
              <a:rPr lang="pt-pt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22872" y="1093025"/>
            <a:ext cx="9572345" cy="4573816"/>
          </a:xfrm>
        </p:spPr>
        <p:txBody>
          <a:bodyPr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pt-pt" sz="1800" dirty="0"/>
              <a:t>O "Brown </a:t>
            </a:r>
            <a:r>
              <a:rPr lang="pt-pt" sz="1800" dirty="0" err="1"/>
              <a:t>Drop</a:t>
            </a:r>
            <a:r>
              <a:rPr lang="pt-pt" sz="1800" dirty="0"/>
              <a:t>" ou </a:t>
            </a:r>
            <a:r>
              <a:rPr lang="pt-pt" sz="1800" b="1" dirty="0"/>
              <a:t>Diagrama de Fluxo de</a:t>
            </a:r>
            <a:r>
              <a:rPr lang="pt-pt" sz="1800" dirty="0"/>
              <a:t> </a:t>
            </a:r>
            <a:r>
              <a:rPr lang="pt-pt" sz="1800" b="1" dirty="0"/>
              <a:t>Excrementos (SFD) </a:t>
            </a:r>
            <a:r>
              <a:rPr lang="pt-pt" sz="1800" dirty="0"/>
              <a:t>é uma ferramenta de apoio à compreensão e comunicação sobre os "fluxos" de excrementos através de uma cidade ou localidade; mostra como todos os excrementos gerados numa cidade são ou não contidos à medida que passam do retenção para a eliminação/utilização final. 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Os Brown </a:t>
            </a:r>
            <a:r>
              <a:rPr lang="pt-pt" sz="1800" dirty="0" err="1"/>
              <a:t>Drop</a:t>
            </a:r>
            <a:r>
              <a:rPr lang="pt-pt" sz="1800" dirty="0"/>
              <a:t>/</a:t>
            </a:r>
            <a:r>
              <a:rPr lang="pt-pt" sz="1800" dirty="0" err="1"/>
              <a:t>SFDs</a:t>
            </a:r>
            <a:r>
              <a:rPr lang="pt-pt" sz="1800" dirty="0"/>
              <a:t> são um instrumento útil para informar a programação do saneamento urbano, visualizando o estado dos serviços de saneamento urbano em termos do destino final dos excrementos.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 Proporcionam uma forma inovadora de envolver as partes interessadas da cidade, desde líderes políticos a peritos em saneamento e organizações da sociedade civil, num diálogo coordenado sobre gestão de excrementos</a:t>
            </a:r>
            <a:r>
              <a:rPr lang="pt-pt" dirty="0"/>
              <a:t>.</a:t>
            </a:r>
            <a:endParaRPr lang="en-ZA" dirty="0"/>
          </a:p>
        </p:txBody>
      </p:sp>
      <p:pic>
        <p:nvPicPr>
          <p:cNvPr id="1030" name="Picture 6" descr="Image result for poop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12" y="184356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27150" y="5835204"/>
            <a:ext cx="36930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pt-pt" dirty="0">
                <a:hlinkClick r:id="rId4"/>
              </a:rPr>
              <a:t>https://sfd.susana.org/about/the-sfd</a:t>
            </a:r>
            <a:r>
              <a:rPr lang="pt-pt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5786923"/>
            <a:ext cx="620444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sz="1400" dirty="0"/>
              <a:t>Recursos: </a:t>
            </a:r>
            <a:r>
              <a:rPr lang="pt-pt" sz="1400" dirty="0" err="1"/>
              <a:t>An</a:t>
            </a:r>
            <a:r>
              <a:rPr lang="pt-pt" sz="1400" dirty="0"/>
              <a:t> excreta </a:t>
            </a:r>
            <a:r>
              <a:rPr lang="pt-pt" sz="1400" dirty="0" err="1"/>
              <a:t>flow</a:t>
            </a:r>
            <a:r>
              <a:rPr lang="pt-pt" sz="1400" dirty="0"/>
              <a:t> </a:t>
            </a:r>
            <a:r>
              <a:rPr lang="pt-pt" sz="1400" dirty="0" err="1"/>
              <a:t>diagram</a:t>
            </a:r>
            <a:r>
              <a:rPr lang="pt-pt" sz="1400" dirty="0"/>
              <a:t> – A </a:t>
            </a:r>
            <a:r>
              <a:rPr lang="pt-pt" sz="1400" dirty="0" err="1"/>
              <a:t>Sanitation</a:t>
            </a:r>
            <a:r>
              <a:rPr lang="pt-pt" sz="1400" dirty="0"/>
              <a:t> Game </a:t>
            </a:r>
            <a:r>
              <a:rPr lang="pt-pt" sz="1400" dirty="0" err="1"/>
              <a:t>Changer</a:t>
            </a:r>
            <a:r>
              <a:rPr lang="pt-pt" sz="1400" dirty="0"/>
              <a:t> for </a:t>
            </a:r>
            <a:r>
              <a:rPr lang="pt-pt" sz="1400" dirty="0" err="1"/>
              <a:t>South</a:t>
            </a:r>
            <a:r>
              <a:rPr lang="pt-pt" sz="1400" dirty="0"/>
              <a:t> Africa, WRC (2017)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7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202715"/>
            <a:ext cx="5157787" cy="757130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Exemplo de Má Gestão das Lamas Fecais (MGLF)</a:t>
            </a:r>
            <a:endParaRPr lang="en-ZA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997548" y="1124294"/>
            <a:ext cx="399503" cy="273844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fld id="{9DF686B8-C880-FF40-96DC-14FF2413C34E}" type="slidenum">
              <a:rPr lang="en-US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pt" sz="1600" b="1" dirty="0"/>
              <a:t>            </a:t>
            </a:r>
          </a:p>
          <a:p>
            <a:pPr marL="0" indent="0" rtl="0">
              <a:buNone/>
            </a:pPr>
            <a:r>
              <a:rPr lang="pt-pt" sz="1600" b="1" dirty="0"/>
              <a:t>Defecação institucional aberta - Lamas </a:t>
            </a:r>
            <a:r>
              <a:rPr lang="pt-pt" sz="1600" b="1" dirty="0" err="1"/>
              <a:t>directas</a:t>
            </a:r>
            <a:r>
              <a:rPr lang="pt-pt" sz="1600" b="1" dirty="0"/>
              <a:t> para o ambiente: nenhuma cadeia de serviços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A18D6-41A9-4FF1-B02A-D1C9A5F5E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335"/>
            <a:ext cx="8861916" cy="3780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2AEA4-22D9-4CF0-9A20-79138943F0C2}"/>
              </a:ext>
            </a:extLst>
          </p:cNvPr>
          <p:cNvSpPr txBox="1"/>
          <p:nvPr/>
        </p:nvSpPr>
        <p:spPr>
          <a:xfrm>
            <a:off x="1671508" y="1854200"/>
            <a:ext cx="8989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1200">
                <a:solidFill>
                  <a:srgbClr val="59452A"/>
                </a:solidFill>
              </a:rPr>
              <a:t>CONTENÇÃO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156CA-6169-44BB-912A-F848410AAC72}"/>
              </a:ext>
            </a:extLst>
          </p:cNvPr>
          <p:cNvSpPr txBox="1"/>
          <p:nvPr/>
        </p:nvSpPr>
        <p:spPr>
          <a:xfrm>
            <a:off x="2903220" y="1864360"/>
            <a:ext cx="12801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200">
                <a:solidFill>
                  <a:srgbClr val="59452A"/>
                </a:solidFill>
              </a:rPr>
              <a:t>ESVAZIAMENTO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465E5-1F6E-44FA-9DB8-AE2267AF8BFD}"/>
              </a:ext>
            </a:extLst>
          </p:cNvPr>
          <p:cNvSpPr txBox="1"/>
          <p:nvPr/>
        </p:nvSpPr>
        <p:spPr>
          <a:xfrm>
            <a:off x="4434839" y="1864360"/>
            <a:ext cx="144304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200">
                <a:solidFill>
                  <a:srgbClr val="59452A"/>
                </a:solidFill>
              </a:rPr>
              <a:t>TRANSPORTE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3324B-2D88-4C4F-948F-82ACE3C3A4BB}"/>
              </a:ext>
            </a:extLst>
          </p:cNvPr>
          <p:cNvSpPr txBox="1"/>
          <p:nvPr/>
        </p:nvSpPr>
        <p:spPr>
          <a:xfrm>
            <a:off x="6027257" y="1864360"/>
            <a:ext cx="144304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200">
                <a:solidFill>
                  <a:srgbClr val="59452A"/>
                </a:solidFill>
              </a:rPr>
              <a:t>TRATAMENTO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EFF62-6D65-496D-8ECC-FC83D23A1AE0}"/>
              </a:ext>
            </a:extLst>
          </p:cNvPr>
          <p:cNvSpPr txBox="1"/>
          <p:nvPr/>
        </p:nvSpPr>
        <p:spPr>
          <a:xfrm>
            <a:off x="8058592" y="1869440"/>
            <a:ext cx="197426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1200" dirty="0">
                <a:solidFill>
                  <a:srgbClr val="59452A"/>
                </a:solidFill>
              </a:rPr>
              <a:t>REUTILIZAÇÃO/DEPOSIÇÁO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5D41B-1D5D-479C-A6F4-979A53AF864C}"/>
              </a:ext>
            </a:extLst>
          </p:cNvPr>
          <p:cNvSpPr txBox="1"/>
          <p:nvPr/>
        </p:nvSpPr>
        <p:spPr>
          <a:xfrm>
            <a:off x="6344920" y="2092161"/>
            <a:ext cx="73692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>
                <a:solidFill>
                  <a:schemeClr val="accent1"/>
                </a:solidFill>
              </a:rPr>
              <a:t>Tratados de forma eficaz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88E36-4EF6-4AA7-A38E-F07058C198ED}"/>
              </a:ext>
            </a:extLst>
          </p:cNvPr>
          <p:cNvSpPr txBox="1"/>
          <p:nvPr/>
        </p:nvSpPr>
        <p:spPr>
          <a:xfrm>
            <a:off x="8412504" y="2941503"/>
            <a:ext cx="864591" cy="380511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rtl="0"/>
            <a:r>
              <a:rPr lang="pt-pt" sz="1050" dirty="0">
                <a:solidFill>
                  <a:schemeClr val="bg1"/>
                </a:solidFill>
              </a:rPr>
              <a:t>de lamas fecais eliminadas em segurança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09614-6AF6-4B25-A573-70D8CDB4A137}"/>
              </a:ext>
            </a:extLst>
          </p:cNvPr>
          <p:cNvSpPr txBox="1"/>
          <p:nvPr/>
        </p:nvSpPr>
        <p:spPr>
          <a:xfrm>
            <a:off x="4805353" y="2415326"/>
            <a:ext cx="55912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/>
              <a:t>Fuga</a:t>
            </a:r>
            <a:endParaRPr lang="ru-RU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A7011-262C-49BB-9342-F61161DF2E81}"/>
              </a:ext>
            </a:extLst>
          </p:cNvPr>
          <p:cNvSpPr txBox="1"/>
          <p:nvPr/>
        </p:nvSpPr>
        <p:spPr>
          <a:xfrm>
            <a:off x="4805352" y="3058054"/>
            <a:ext cx="55912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 dirty="0"/>
              <a:t>Descarga ilegal</a:t>
            </a:r>
            <a:endParaRPr lang="ru-RU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F57CB-B327-4A53-A8AA-0EBA9C37B7E3}"/>
              </a:ext>
            </a:extLst>
          </p:cNvPr>
          <p:cNvSpPr txBox="1"/>
          <p:nvPr/>
        </p:nvSpPr>
        <p:spPr>
          <a:xfrm>
            <a:off x="3088144" y="3080102"/>
            <a:ext cx="965200" cy="2630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 rtl="0"/>
            <a:r>
              <a:rPr lang="pt-pt" sz="1050" dirty="0"/>
              <a:t>Esvaziamento seguro</a:t>
            </a:r>
            <a:endParaRPr lang="ru-RU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FB721D-343A-4DB4-9C38-F3CB8542B4C1}"/>
              </a:ext>
            </a:extLst>
          </p:cNvPr>
          <p:cNvSpPr txBox="1"/>
          <p:nvPr/>
        </p:nvSpPr>
        <p:spPr>
          <a:xfrm>
            <a:off x="3015075" y="3376406"/>
            <a:ext cx="1123538" cy="2630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 rtl="0"/>
            <a:r>
              <a:rPr lang="pt-pt" sz="1050" dirty="0"/>
              <a:t>Esvaziamento não seguro</a:t>
            </a:r>
            <a:endParaRPr lang="ru-RU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EE6FD4-E1F3-4AAF-BE19-D04152990A84}"/>
              </a:ext>
            </a:extLst>
          </p:cNvPr>
          <p:cNvSpPr txBox="1"/>
          <p:nvPr/>
        </p:nvSpPr>
        <p:spPr>
          <a:xfrm>
            <a:off x="3015074" y="4071327"/>
            <a:ext cx="1038270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 b="1" dirty="0"/>
              <a:t>Deixado a transbordar ou abandonado</a:t>
            </a:r>
            <a:endParaRPr lang="ru-RU" sz="105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01552-6721-4159-96F4-A97221E0DDE7}"/>
              </a:ext>
            </a:extLst>
          </p:cNvPr>
          <p:cNvSpPr txBox="1"/>
          <p:nvPr/>
        </p:nvSpPr>
        <p:spPr>
          <a:xfrm>
            <a:off x="1514710" y="5219122"/>
            <a:ext cx="110148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1200">
                <a:solidFill>
                  <a:srgbClr val="59452A"/>
                </a:solidFill>
              </a:rPr>
              <a:t>Defecação a céu aberto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F7BDA-83DA-4D06-951F-6DFC269ECB98}"/>
              </a:ext>
            </a:extLst>
          </p:cNvPr>
          <p:cNvSpPr txBox="1"/>
          <p:nvPr/>
        </p:nvSpPr>
        <p:spPr>
          <a:xfrm>
            <a:off x="1080465" y="5457128"/>
            <a:ext cx="191008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700">
                <a:solidFill>
                  <a:srgbClr val="59452A"/>
                </a:solidFill>
              </a:rPr>
              <a:t>Fonte WSP analysis using BMGF funded research</a:t>
            </a:r>
            <a:endParaRPr lang="ru-RU" sz="700" dirty="0">
              <a:solidFill>
                <a:srgbClr val="59452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D3D1E-BFBE-4CA3-A661-59CB5DD999DD}"/>
              </a:ext>
            </a:extLst>
          </p:cNvPr>
          <p:cNvSpPr txBox="1"/>
          <p:nvPr/>
        </p:nvSpPr>
        <p:spPr>
          <a:xfrm>
            <a:off x="3368908" y="5403520"/>
            <a:ext cx="167045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 b="1">
                <a:solidFill>
                  <a:schemeClr val="bg1"/>
                </a:solidFill>
              </a:rPr>
              <a:t>Ambiente residencial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4F0989-D85C-48A0-A5FB-4838B3D48169}"/>
              </a:ext>
            </a:extLst>
          </p:cNvPr>
          <p:cNvSpPr txBox="1"/>
          <p:nvPr/>
        </p:nvSpPr>
        <p:spPr>
          <a:xfrm>
            <a:off x="5709597" y="5403520"/>
            <a:ext cx="14430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 b="1">
                <a:solidFill>
                  <a:schemeClr val="bg1"/>
                </a:solidFill>
              </a:rPr>
              <a:t>Sistemas de drenagem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D87AD4-90CC-4DAC-ADCC-F6712C876665}"/>
              </a:ext>
            </a:extLst>
          </p:cNvPr>
          <p:cNvSpPr txBox="1"/>
          <p:nvPr/>
        </p:nvSpPr>
        <p:spPr>
          <a:xfrm>
            <a:off x="7602234" y="5403520"/>
            <a:ext cx="14430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1050" b="1">
                <a:solidFill>
                  <a:schemeClr val="bg1"/>
                </a:solidFill>
              </a:rPr>
              <a:t>Águas receptoras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74AF74-E54A-419D-9840-EEEA46CB43C5}"/>
              </a:ext>
            </a:extLst>
          </p:cNvPr>
          <p:cNvSpPr txBox="1"/>
          <p:nvPr/>
        </p:nvSpPr>
        <p:spPr>
          <a:xfrm>
            <a:off x="8412504" y="3483867"/>
            <a:ext cx="1167014" cy="404961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rtl="0"/>
            <a:r>
              <a:rPr lang="pt-pt" sz="1050" dirty="0">
                <a:solidFill>
                  <a:schemeClr val="bg1"/>
                </a:solidFill>
              </a:rPr>
              <a:t>De lamas fecais não eliminadas de forma segura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04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38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SFD em Durban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3373" y="5830353"/>
            <a:ext cx="383765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pt-pt" dirty="0">
                <a:hlinkClick r:id="rId3"/>
              </a:rPr>
              <a:t>https://sfd.susana.org/data-to-graphic</a:t>
            </a:r>
            <a:r>
              <a:rPr lang="pt-pt" dirty="0"/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D4D5BF-6EF9-4319-A001-44EC273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5" y="1116510"/>
            <a:ext cx="7177366" cy="50831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E96EDF-3D4F-4F93-AB8F-C8AAC1AE352D}"/>
              </a:ext>
            </a:extLst>
          </p:cNvPr>
          <p:cNvSpPr txBox="1"/>
          <p:nvPr/>
        </p:nvSpPr>
        <p:spPr>
          <a:xfrm flipH="1">
            <a:off x="707625" y="1116510"/>
            <a:ext cx="39242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1200" b="1"/>
              <a:t>Durban, KwaZulu-Natal, África do Sul</a:t>
            </a:r>
          </a:p>
          <a:p>
            <a:pPr rtl="0"/>
            <a:r>
              <a:rPr lang="pt-pt" sz="900" b="1"/>
              <a:t>Versão: Projecto</a:t>
            </a:r>
          </a:p>
          <a:p>
            <a:pPr rtl="0"/>
            <a:r>
              <a:rPr lang="pt-pt" sz="900" b="1"/>
              <a:t>Nível SFD: não definido</a:t>
            </a:r>
            <a:endParaRPr lang="ru-RU" sz="9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4E3AF-5EE1-4084-8E79-8C7AAFE8A754}"/>
              </a:ext>
            </a:extLst>
          </p:cNvPr>
          <p:cNvSpPr txBox="1"/>
          <p:nvPr/>
        </p:nvSpPr>
        <p:spPr>
          <a:xfrm flipH="1">
            <a:off x="5507308" y="1116509"/>
            <a:ext cx="205283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endParaRPr lang="en-US" sz="900" b="1" dirty="0"/>
          </a:p>
          <a:p>
            <a:pPr rtl="0"/>
            <a:r>
              <a:rPr lang="pt-pt" sz="900" b="1" dirty="0"/>
              <a:t>Data de preparação: 26 de Abril de 2017</a:t>
            </a:r>
          </a:p>
          <a:p>
            <a:pPr rtl="0"/>
            <a:r>
              <a:rPr lang="pt-pt" sz="900" b="1" dirty="0"/>
              <a:t>Preparado por: PRG, África do Sul</a:t>
            </a:r>
            <a:endParaRPr lang="ru-RU" sz="9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FB632-C3E3-458F-BB8D-F34CE4E72BE4}"/>
              </a:ext>
            </a:extLst>
          </p:cNvPr>
          <p:cNvSpPr txBox="1"/>
          <p:nvPr/>
        </p:nvSpPr>
        <p:spPr>
          <a:xfrm flipH="1">
            <a:off x="5583510" y="1724405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900" b="1"/>
              <a:t>Tratamento</a:t>
            </a:r>
            <a:endParaRPr lang="ru-RU" sz="9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A5A85-A4FB-4266-8CCD-761F1841670C}"/>
              </a:ext>
            </a:extLst>
          </p:cNvPr>
          <p:cNvSpPr txBox="1"/>
          <p:nvPr/>
        </p:nvSpPr>
        <p:spPr>
          <a:xfrm flipH="1">
            <a:off x="3980778" y="1724405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900" b="1"/>
              <a:t>Transporte</a:t>
            </a:r>
            <a:endParaRPr lang="ru-RU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82BE-A4BB-4F4E-83D4-1E39599EE0B0}"/>
              </a:ext>
            </a:extLst>
          </p:cNvPr>
          <p:cNvSpPr txBox="1"/>
          <p:nvPr/>
        </p:nvSpPr>
        <p:spPr>
          <a:xfrm flipH="1">
            <a:off x="2378046" y="1724404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900" b="1"/>
              <a:t>Esvaziamento</a:t>
            </a:r>
            <a:endParaRPr lang="ru-RU" sz="9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36D99-2A14-4CC1-9C15-58EC4F8E8EB7}"/>
              </a:ext>
            </a:extLst>
          </p:cNvPr>
          <p:cNvSpPr txBox="1"/>
          <p:nvPr/>
        </p:nvSpPr>
        <p:spPr>
          <a:xfrm flipH="1">
            <a:off x="775314" y="1724404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900" b="1"/>
              <a:t>Retenção</a:t>
            </a:r>
            <a:endParaRPr lang="ru-RU" sz="9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E27FD-16C7-482A-9FB4-1EF5DF41E042}"/>
              </a:ext>
            </a:extLst>
          </p:cNvPr>
          <p:cNvSpPr txBox="1"/>
          <p:nvPr/>
        </p:nvSpPr>
        <p:spPr>
          <a:xfrm flipH="1">
            <a:off x="654282" y="2726596"/>
            <a:ext cx="636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 dirty="0"/>
              <a:t>Saneamento fora do local</a:t>
            </a:r>
            <a:endParaRPr lang="ru-RU" sz="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CD5F2-BAD1-43BF-81CF-900B3501C14E}"/>
              </a:ext>
            </a:extLst>
          </p:cNvPr>
          <p:cNvSpPr txBox="1"/>
          <p:nvPr/>
        </p:nvSpPr>
        <p:spPr>
          <a:xfrm flipH="1">
            <a:off x="1411205" y="2736143"/>
            <a:ext cx="68550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Águas Residuais retidas: 57%  </a:t>
            </a:r>
            <a:endParaRPr lang="ru-RU" sz="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FD13DF-3FD7-4B4D-ACF6-DC2E8BDFB3EB}"/>
              </a:ext>
            </a:extLst>
          </p:cNvPr>
          <p:cNvSpPr txBox="1"/>
          <p:nvPr/>
        </p:nvSpPr>
        <p:spPr>
          <a:xfrm flipH="1">
            <a:off x="654285" y="4063489"/>
            <a:ext cx="63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pt" sz="600" b="1" dirty="0"/>
              <a:t>Saneamento autónomo</a:t>
            </a:r>
            <a:endParaRPr lang="ru-RU" sz="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C42C01-2008-4EF0-8AB9-A5CB085F34E1}"/>
              </a:ext>
            </a:extLst>
          </p:cNvPr>
          <p:cNvSpPr txBox="1"/>
          <p:nvPr/>
        </p:nvSpPr>
        <p:spPr>
          <a:xfrm flipH="1">
            <a:off x="1411205" y="3841812"/>
            <a:ext cx="68550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LF retidas: 26%</a:t>
            </a:r>
            <a:endParaRPr lang="ru-RU" sz="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8D697B-659C-41C3-B3F8-426230432C9B}"/>
              </a:ext>
            </a:extLst>
          </p:cNvPr>
          <p:cNvSpPr txBox="1"/>
          <p:nvPr/>
        </p:nvSpPr>
        <p:spPr>
          <a:xfrm flipH="1">
            <a:off x="1411203" y="4407876"/>
            <a:ext cx="7782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LF não retidas: 16%</a:t>
            </a:r>
            <a:endParaRPr lang="ru-RU" sz="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6292E-E4F3-41D3-B67E-64C812A8310A}"/>
              </a:ext>
            </a:extLst>
          </p:cNvPr>
          <p:cNvSpPr txBox="1"/>
          <p:nvPr/>
        </p:nvSpPr>
        <p:spPr>
          <a:xfrm flipH="1">
            <a:off x="654285" y="4656874"/>
            <a:ext cx="636035" cy="9423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10000"/>
          </a:bodyPr>
          <a:lstStyle/>
          <a:p>
            <a:pPr algn="ctr" rtl="0"/>
            <a:r>
              <a:rPr lang="pt-pt" sz="600" b="1" dirty="0"/>
              <a:t>Defecação a céu aberto</a:t>
            </a:r>
            <a:endParaRPr lang="ru-RU" sz="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97F22-84B5-4D3D-A221-E2000C7556B3}"/>
              </a:ext>
            </a:extLst>
          </p:cNvPr>
          <p:cNvSpPr txBox="1"/>
          <p:nvPr/>
        </p:nvSpPr>
        <p:spPr>
          <a:xfrm flipH="1">
            <a:off x="2406187" y="2736143"/>
            <a:ext cx="172448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 dirty="0"/>
              <a:t>Águas Residuais entregues para tratamento: 55%</a:t>
            </a:r>
            <a:endParaRPr lang="ru-RU" sz="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F81380-B4D1-4274-A145-5A35714A65EC}"/>
              </a:ext>
            </a:extLst>
          </p:cNvPr>
          <p:cNvSpPr txBox="1"/>
          <p:nvPr/>
        </p:nvSpPr>
        <p:spPr>
          <a:xfrm flipH="1">
            <a:off x="2378045" y="3794694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LF retidas - não esvaziadas: 18%</a:t>
            </a:r>
            <a:endParaRPr lang="ru-RU" sz="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2313EE-8C01-4268-9402-852FFE270872}"/>
              </a:ext>
            </a:extLst>
          </p:cNvPr>
          <p:cNvSpPr txBox="1"/>
          <p:nvPr/>
        </p:nvSpPr>
        <p:spPr>
          <a:xfrm flipH="1">
            <a:off x="2378045" y="4063489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LF retidas - esvaziadas: 8%</a:t>
            </a:r>
            <a:endParaRPr lang="ru-RU" sz="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4E9687-E3AC-4CA6-AE33-AA122469BD58}"/>
              </a:ext>
            </a:extLst>
          </p:cNvPr>
          <p:cNvSpPr txBox="1"/>
          <p:nvPr/>
        </p:nvSpPr>
        <p:spPr>
          <a:xfrm flipH="1">
            <a:off x="3992084" y="4063489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LF entregues para tratamento: 8%</a:t>
            </a:r>
            <a:endParaRPr lang="ru-RU" sz="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D82843-C604-44DB-8DF0-2CA8AE725EAA}"/>
              </a:ext>
            </a:extLst>
          </p:cNvPr>
          <p:cNvSpPr txBox="1"/>
          <p:nvPr/>
        </p:nvSpPr>
        <p:spPr>
          <a:xfrm flipH="1">
            <a:off x="2355185" y="4407875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/>
              <a:t>LF não retidas: 16%</a:t>
            </a:r>
            <a:endParaRPr lang="ru-RU" sz="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C2C576-C97B-4090-B74E-7FF26C36ABC8}"/>
              </a:ext>
            </a:extLst>
          </p:cNvPr>
          <p:cNvSpPr txBox="1"/>
          <p:nvPr/>
        </p:nvSpPr>
        <p:spPr>
          <a:xfrm flipH="1">
            <a:off x="2440326" y="5142420"/>
            <a:ext cx="4588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 dirty="0"/>
              <a:t>1%</a:t>
            </a:r>
          </a:p>
          <a:p>
            <a:pPr algn="ctr" rtl="0"/>
            <a:r>
              <a:rPr lang="pt-pt" sz="600" b="1" dirty="0"/>
              <a:t>Defecação a céu aberto</a:t>
            </a:r>
            <a:endParaRPr lang="ru-RU" sz="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02281-8D2D-4B86-9035-CEB52F13F61B}"/>
              </a:ext>
            </a:extLst>
          </p:cNvPr>
          <p:cNvSpPr txBox="1"/>
          <p:nvPr/>
        </p:nvSpPr>
        <p:spPr>
          <a:xfrm flipH="1">
            <a:off x="3212907" y="5071299"/>
            <a:ext cx="7678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 dirty="0"/>
              <a:t>16%</a:t>
            </a:r>
          </a:p>
          <a:p>
            <a:pPr algn="ctr" rtl="0"/>
            <a:r>
              <a:rPr lang="pt-pt" sz="600" b="1" dirty="0"/>
              <a:t>LF não retidas </a:t>
            </a:r>
            <a:r>
              <a:rPr lang="en-US" sz="600" b="1" dirty="0"/>
              <a:t/>
            </a:r>
            <a:br>
              <a:rPr lang="en-US" sz="600" b="1" dirty="0"/>
            </a:br>
            <a:r>
              <a:rPr lang="pt-pt" sz="600" b="1" dirty="0"/>
              <a:t>-não </a:t>
            </a:r>
            <a:r>
              <a:rPr lang="en-US" sz="600" b="1" dirty="0"/>
              <a:t/>
            </a:r>
            <a:br>
              <a:rPr lang="en-US" sz="600" b="1" dirty="0"/>
            </a:br>
            <a:r>
              <a:rPr lang="pt-pt" sz="600" b="1" dirty="0"/>
              <a:t>esvaziadas</a:t>
            </a:r>
            <a:endParaRPr lang="ru-RU" sz="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38150-6593-414D-A68E-F50160585606}"/>
              </a:ext>
            </a:extLst>
          </p:cNvPr>
          <p:cNvSpPr txBox="1"/>
          <p:nvPr/>
        </p:nvSpPr>
        <p:spPr>
          <a:xfrm flipH="1">
            <a:off x="3199910" y="5565843"/>
            <a:ext cx="671986" cy="91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>
                <a:solidFill>
                  <a:schemeClr val="bg1"/>
                </a:solidFill>
              </a:rPr>
              <a:t>Zona local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A0AF6E-F07D-4560-829E-3CF4AB285DFD}"/>
              </a:ext>
            </a:extLst>
          </p:cNvPr>
          <p:cNvSpPr txBox="1"/>
          <p:nvPr/>
        </p:nvSpPr>
        <p:spPr>
          <a:xfrm flipH="1">
            <a:off x="4485150" y="5565842"/>
            <a:ext cx="671986" cy="91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>
                <a:solidFill>
                  <a:schemeClr val="bg1"/>
                </a:solidFill>
              </a:rPr>
              <a:t>Vizinhança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7AB17F-AADB-41E0-A47F-FF69BF95421B}"/>
              </a:ext>
            </a:extLst>
          </p:cNvPr>
          <p:cNvSpPr txBox="1"/>
          <p:nvPr/>
        </p:nvSpPr>
        <p:spPr>
          <a:xfrm flipH="1">
            <a:off x="5515780" y="5565841"/>
            <a:ext cx="671986" cy="91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>
                <a:solidFill>
                  <a:schemeClr val="bg1"/>
                </a:solidFill>
              </a:rPr>
              <a:t>Cidade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DF1793-B04B-4FF4-96D2-C0DE7F9A1EDD}"/>
              </a:ext>
            </a:extLst>
          </p:cNvPr>
          <p:cNvSpPr txBox="1"/>
          <p:nvPr/>
        </p:nvSpPr>
        <p:spPr>
          <a:xfrm flipH="1">
            <a:off x="5088611" y="5840833"/>
            <a:ext cx="13717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700" b="1" dirty="0"/>
              <a:t>Não gerido de forma segura</a:t>
            </a:r>
            <a:endParaRPr lang="ru-RU" sz="7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FAC5D2-9C60-4B2B-96DE-F8C95B8D7BAD}"/>
              </a:ext>
            </a:extLst>
          </p:cNvPr>
          <p:cNvSpPr txBox="1"/>
          <p:nvPr/>
        </p:nvSpPr>
        <p:spPr>
          <a:xfrm flipH="1">
            <a:off x="3761083" y="5838928"/>
            <a:ext cx="925217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 fontScale="92500"/>
          </a:bodyPr>
          <a:lstStyle/>
          <a:p>
            <a:pPr rtl="0"/>
            <a:r>
              <a:rPr lang="pt-pt" sz="800" b="1" dirty="0"/>
              <a:t>Gerido de forma segura</a:t>
            </a:r>
            <a:endParaRPr lang="ru-RU" sz="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AC2725-C1FC-48F3-B67B-70557038D69A}"/>
              </a:ext>
            </a:extLst>
          </p:cNvPr>
          <p:cNvSpPr txBox="1"/>
          <p:nvPr/>
        </p:nvSpPr>
        <p:spPr>
          <a:xfrm flipH="1">
            <a:off x="685800" y="5840833"/>
            <a:ext cx="2681625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 fontScale="92500"/>
          </a:bodyPr>
          <a:lstStyle/>
          <a:p>
            <a:r>
              <a:rPr lang="pt-pt" sz="700" b="1" dirty="0"/>
              <a:t>Chave: Águas Residuais (WW): Águas residuais, LF: Lamas Fecais, SN: Sobrenadante </a:t>
            </a:r>
            <a:endParaRPr lang="ru-RU" sz="7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962324-2B31-41A4-BE9F-5A5725A19F81}"/>
              </a:ext>
            </a:extLst>
          </p:cNvPr>
          <p:cNvSpPr txBox="1"/>
          <p:nvPr/>
        </p:nvSpPr>
        <p:spPr>
          <a:xfrm flipH="1">
            <a:off x="755896" y="6013523"/>
            <a:ext cx="64260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dirty="0"/>
              <a:t>A Iniciativa de Promoção da SFD recomenda a preparação de um relatório sobre o contexto da cidade, a análise </a:t>
            </a:r>
            <a:r>
              <a:rPr lang="pt-pt" sz="600" dirty="0" err="1"/>
              <a:t>efectuada</a:t>
            </a:r>
            <a:r>
              <a:rPr lang="pt-pt" sz="600" dirty="0"/>
              <a:t> e as fontes de dados utilizadas para produzir este gráfico.</a:t>
            </a:r>
          </a:p>
          <a:p>
            <a:pPr rtl="0"/>
            <a:r>
              <a:rPr lang="pt-pt" sz="600" dirty="0"/>
              <a:t>Estão disponíveis todos os detalhes sobre como elaborar um Relatório SFD </a:t>
            </a:r>
            <a:r>
              <a:rPr lang="pt-pt" sz="600" dirty="0" err="1"/>
              <a:t>et</a:t>
            </a:r>
            <a:r>
              <a:rPr lang="pt-pt" sz="600" dirty="0"/>
              <a:t>: sfd.Susana.org</a:t>
            </a:r>
            <a:endParaRPr lang="ru-RU" sz="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BB9B2F-905E-493D-B375-25FEA585FC04}"/>
              </a:ext>
            </a:extLst>
          </p:cNvPr>
          <p:cNvSpPr txBox="1"/>
          <p:nvPr/>
        </p:nvSpPr>
        <p:spPr>
          <a:xfrm flipH="1">
            <a:off x="4922004" y="5076591"/>
            <a:ext cx="6615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 dirty="0"/>
              <a:t>2%</a:t>
            </a:r>
          </a:p>
          <a:p>
            <a:pPr algn="ctr" rtl="0"/>
            <a:r>
              <a:rPr lang="pt-pt" sz="600" b="1" dirty="0"/>
              <a:t>Águas Residuais não entregues para tratamento</a:t>
            </a:r>
            <a:endParaRPr lang="ru-RU" sz="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C8D315-5F87-42ED-BE94-BF42AC44425A}"/>
              </a:ext>
            </a:extLst>
          </p:cNvPr>
          <p:cNvSpPr txBox="1"/>
          <p:nvPr/>
        </p:nvSpPr>
        <p:spPr>
          <a:xfrm flipH="1">
            <a:off x="7227683" y="2518798"/>
            <a:ext cx="5826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pt" sz="600" b="1" dirty="0"/>
              <a:t>48% das Águas Residuais tratadas</a:t>
            </a:r>
            <a:endParaRPr lang="ru-RU" sz="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FE0051-AE2B-4E57-9CCF-6F55DA7EAFA8}"/>
              </a:ext>
            </a:extLst>
          </p:cNvPr>
          <p:cNvSpPr txBox="1"/>
          <p:nvPr/>
        </p:nvSpPr>
        <p:spPr>
          <a:xfrm flipH="1">
            <a:off x="7212442" y="3666386"/>
            <a:ext cx="5142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 dirty="0"/>
              <a:t>18% LF retidas - não esvaziadas</a:t>
            </a:r>
            <a:endParaRPr lang="ru-RU" sz="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749BDA-ED30-4469-937E-44C3970F70C4}"/>
              </a:ext>
            </a:extLst>
          </p:cNvPr>
          <p:cNvSpPr txBox="1"/>
          <p:nvPr/>
        </p:nvSpPr>
        <p:spPr>
          <a:xfrm flipH="1">
            <a:off x="7212441" y="4017322"/>
            <a:ext cx="5979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600" b="1" dirty="0"/>
              <a:t>8% LF fecais tratadas</a:t>
            </a:r>
            <a:endParaRPr lang="ru-RU" sz="6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D25F6A-6325-461B-9C12-81115A4983BF}"/>
              </a:ext>
            </a:extLst>
          </p:cNvPr>
          <p:cNvSpPr txBox="1"/>
          <p:nvPr/>
        </p:nvSpPr>
        <p:spPr>
          <a:xfrm flipH="1">
            <a:off x="6505372" y="5071299"/>
            <a:ext cx="5101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600" b="1" dirty="0"/>
              <a:t>6% </a:t>
            </a:r>
            <a:br>
              <a:rPr lang="pt-BR" sz="600" b="1" dirty="0"/>
            </a:br>
            <a:r>
              <a:rPr lang="pt-BR" sz="600" b="1" dirty="0"/>
              <a:t>de resíduos de água não tratados</a:t>
            </a:r>
            <a:endParaRPr lang="ru-RU" sz="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48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28" y="2803466"/>
            <a:ext cx="2868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0"/>
            <a:r>
              <a:rPr lang="pt-pt" sz="2800" b="1" cap="all" dirty="0">
                <a:solidFill>
                  <a:prstClr val="white"/>
                </a:solidFill>
                <a:latin typeface="Arial Black" panose="020B0A04020102020204" pitchFamily="34" charset="0"/>
              </a:rPr>
              <a:t>Obrigado!</a:t>
            </a:r>
            <a:endParaRPr lang="en-ZA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438717"/>
            <a:ext cx="2146979" cy="4998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8086" y="918961"/>
            <a:ext cx="8450350" cy="56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0298" y="3220497"/>
            <a:ext cx="274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 SABS e WRC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440" y="1016663"/>
            <a:ext cx="690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endParaRPr lang="en-ZA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1" y="341258"/>
            <a:ext cx="955304" cy="1350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0298" y="3803016"/>
            <a:ext cx="283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182" y="4528713"/>
            <a:ext cx="1097025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lang="pt-pt" dirty="0">
                <a:solidFill>
                  <a:prstClr val="black"/>
                </a:solidFill>
              </a:rPr>
              <a:t>Conteúdo compilado pelo </a:t>
            </a:r>
            <a:r>
              <a:rPr lang="pt-pt" dirty="0" err="1">
                <a:solidFill>
                  <a:prstClr val="black"/>
                </a:solidFill>
              </a:rPr>
              <a:t>Pollution</a:t>
            </a:r>
            <a:r>
              <a:rPr lang="pt-pt" dirty="0">
                <a:solidFill>
                  <a:prstClr val="black"/>
                </a:solidFill>
              </a:rPr>
              <a:t> Research </a:t>
            </a:r>
            <a:r>
              <a:rPr lang="pt-pt" dirty="0" err="1">
                <a:solidFill>
                  <a:prstClr val="black"/>
                </a:solidFill>
              </a:rPr>
              <a:t>Group</a:t>
            </a:r>
            <a:r>
              <a:rPr lang="pt-pt" dirty="0">
                <a:solidFill>
                  <a:prstClr val="black"/>
                </a:solidFill>
              </a:rPr>
              <a:t>, </a:t>
            </a:r>
            <a:r>
              <a:rPr lang="pt-pt" dirty="0" err="1">
                <a:solidFill>
                  <a:prstClr val="black"/>
                </a:solidFill>
              </a:rPr>
              <a:t>Universidadede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dirty="0" err="1">
                <a:solidFill>
                  <a:prstClr val="black"/>
                </a:solidFill>
              </a:rPr>
              <a:t>KwaZulu</a:t>
            </a:r>
            <a:r>
              <a:rPr lang="pt-pt" dirty="0">
                <a:solidFill>
                  <a:prstClr val="black"/>
                </a:solidFill>
              </a:rPr>
              <a:t>-Natal</a:t>
            </a: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4850377"/>
            <a:ext cx="2758858" cy="142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0672398" y="5152613"/>
            <a:ext cx="946038" cy="85790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920" y="5165873"/>
            <a:ext cx="409944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34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</a:t>
            </a:fld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Mundo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785192" y="1121001"/>
            <a:ext cx="9692829" cy="618631"/>
          </a:xfrm>
        </p:spPr>
        <p:txBody>
          <a:bodyPr rtlCol="0">
            <a:spAutoFit/>
          </a:bodyPr>
          <a:lstStyle/>
          <a:p>
            <a:pPr marL="0" indent="0" rtl="0">
              <a:buNone/>
            </a:pPr>
            <a:r>
              <a:rPr lang="pt-pt" sz="1900" b="1" dirty="0">
                <a:solidFill>
                  <a:srgbClr val="FF0000"/>
                </a:solidFill>
              </a:rPr>
              <a:t>"Apesar dos progressos, é necessária uma </a:t>
            </a:r>
            <a:r>
              <a:rPr lang="pt-pt" sz="1900" b="1" dirty="0" err="1">
                <a:solidFill>
                  <a:srgbClr val="FF0000"/>
                </a:solidFill>
              </a:rPr>
              <a:t>acção</a:t>
            </a:r>
            <a:r>
              <a:rPr lang="pt-pt" sz="1900" b="1" dirty="0">
                <a:solidFill>
                  <a:srgbClr val="FF0000"/>
                </a:solidFill>
              </a:rPr>
              <a:t> acelerada para fornecer a milhares de milhões de pessoas saneamento e água potável gerida com segurança" (Relatório ODS 2019, ONU)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5905959"/>
            <a:ext cx="72718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sz="1400" dirty="0">
                <a:hlinkClick r:id="rId3"/>
              </a:rPr>
              <a:t>https://unstats.un.org/sdgs/report/2019/The-Sustainable-Development-Goals-Report-2019.pdf</a:t>
            </a:r>
            <a:r>
              <a:rPr lang="pt-pt" sz="1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191" y="1739512"/>
            <a:ext cx="428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/>
              <a:t>Cobertura mundial dos serviços de saneamento, água potável e higiene, 2000-2017, 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00569" y="1745406"/>
            <a:ext cx="538220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>
                <a:cs typeface="Arial" panose="020B0604020202020204" pitchFamily="34" charset="0"/>
              </a:rPr>
              <a:t>Nível de stress hídrico: escassez de água doce relativamente ao total de recursos renováveis de água doce, último ano disponível, 2000-2015 (expresso em percentagem)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631419-4C00-4E84-B995-6DD96D38C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6" y="2818278"/>
            <a:ext cx="6144768" cy="31699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3EA89B-7FAC-4425-9263-8A86878E1CF6}"/>
              </a:ext>
            </a:extLst>
          </p:cNvPr>
          <p:cNvGrpSpPr/>
          <p:nvPr/>
        </p:nvGrpSpPr>
        <p:grpSpPr>
          <a:xfrm>
            <a:off x="785192" y="2490675"/>
            <a:ext cx="3688080" cy="3648096"/>
            <a:chOff x="785192" y="2490675"/>
            <a:chExt cx="3688080" cy="3648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EE07DD-A553-4FA3-8FC9-11E69EB3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92" y="2499459"/>
              <a:ext cx="3688080" cy="36393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7916A1-78C0-4B1C-9CB1-C34CE58C08AF}"/>
                </a:ext>
              </a:extLst>
            </p:cNvPr>
            <p:cNvSpPr txBox="1"/>
            <p:nvPr/>
          </p:nvSpPr>
          <p:spPr>
            <a:xfrm>
              <a:off x="1009227" y="2490675"/>
              <a:ext cx="10406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000"/>
                <a:t>Saneamento</a:t>
              </a:r>
              <a:endParaRPr lang="ru-RU" sz="1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084D0-706C-4AEA-950A-D6E8BC1573BB}"/>
                </a:ext>
              </a:extLst>
            </p:cNvPr>
            <p:cNvSpPr txBox="1"/>
            <p:nvPr/>
          </p:nvSpPr>
          <p:spPr>
            <a:xfrm>
              <a:off x="2124309" y="2490675"/>
              <a:ext cx="10406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000"/>
                <a:t>Água potável</a:t>
              </a:r>
              <a:endParaRPr lang="ru-RU" sz="1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BA267-F6E1-4944-9053-A2D3AA6D2CEA}"/>
                </a:ext>
              </a:extLst>
            </p:cNvPr>
            <p:cNvSpPr txBox="1"/>
            <p:nvPr/>
          </p:nvSpPr>
          <p:spPr>
            <a:xfrm>
              <a:off x="3177112" y="2499459"/>
              <a:ext cx="10406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000"/>
                <a:t>Higiene</a:t>
              </a:r>
              <a:endParaRPr lang="ru-RU" sz="1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58B570-68F3-443A-8FB2-131AC13BA437}"/>
                </a:ext>
              </a:extLst>
            </p:cNvPr>
            <p:cNvSpPr txBox="1"/>
            <p:nvPr/>
          </p:nvSpPr>
          <p:spPr>
            <a:xfrm>
              <a:off x="1269847" y="5422343"/>
              <a:ext cx="998976" cy="1296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rtl="0"/>
              <a:r>
                <a:rPr lang="pt-pt" sz="800" dirty="0"/>
                <a:t>Defecação a céu aberto</a:t>
              </a:r>
              <a:endParaRPr lang="ru-RU" sz="8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764CDF-1F03-4D1E-8F9E-ECBB9A74993F}"/>
                </a:ext>
              </a:extLst>
            </p:cNvPr>
            <p:cNvSpPr txBox="1"/>
            <p:nvPr/>
          </p:nvSpPr>
          <p:spPr>
            <a:xfrm>
              <a:off x="1269847" y="5554238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 dirty="0"/>
                <a:t>Não melhorado</a:t>
              </a:r>
              <a:endParaRPr lang="ru-RU" sz="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2B9C8E-A489-4552-9DBD-AAEB72805A28}"/>
                </a:ext>
              </a:extLst>
            </p:cNvPr>
            <p:cNvSpPr txBox="1"/>
            <p:nvPr/>
          </p:nvSpPr>
          <p:spPr>
            <a:xfrm>
              <a:off x="1269847" y="5690471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Limitado</a:t>
              </a:r>
              <a:endParaRPr lang="ru-RU" sz="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FC79F7-E48B-42A8-8C86-6D4BC84BFF89}"/>
                </a:ext>
              </a:extLst>
            </p:cNvPr>
            <p:cNvSpPr txBox="1"/>
            <p:nvPr/>
          </p:nvSpPr>
          <p:spPr>
            <a:xfrm>
              <a:off x="1269847" y="5807575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Básico</a:t>
              </a:r>
              <a:endParaRPr lang="ru-RU" sz="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E458A-DD25-4401-9BF1-9B08F237ADCE}"/>
                </a:ext>
              </a:extLst>
            </p:cNvPr>
            <p:cNvSpPr txBox="1"/>
            <p:nvPr/>
          </p:nvSpPr>
          <p:spPr>
            <a:xfrm>
              <a:off x="1269847" y="5943145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 dirty="0"/>
                <a:t>Gerido de forma segura</a:t>
              </a:r>
              <a:endParaRPr lang="ru-RU" sz="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CCB584-E6FB-4B72-9B88-FD6585F3C064}"/>
                </a:ext>
              </a:extLst>
            </p:cNvPr>
            <p:cNvSpPr txBox="1"/>
            <p:nvPr/>
          </p:nvSpPr>
          <p:spPr>
            <a:xfrm>
              <a:off x="2417927" y="5431127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Águas superficiais</a:t>
              </a:r>
              <a:endParaRPr lang="ru-RU" sz="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29BD2D-165D-4D24-96BD-077D72DA7418}"/>
                </a:ext>
              </a:extLst>
            </p:cNvPr>
            <p:cNvSpPr txBox="1"/>
            <p:nvPr/>
          </p:nvSpPr>
          <p:spPr>
            <a:xfrm>
              <a:off x="2417927" y="5545454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Não melhorado</a:t>
              </a:r>
              <a:endParaRPr lang="ru-RU" sz="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6932C0-8DE0-4D62-BA3B-09DD263C6C85}"/>
                </a:ext>
              </a:extLst>
            </p:cNvPr>
            <p:cNvSpPr txBox="1"/>
            <p:nvPr/>
          </p:nvSpPr>
          <p:spPr>
            <a:xfrm>
              <a:off x="2417927" y="5690178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 dirty="0"/>
                <a:t>Limitado</a:t>
              </a:r>
              <a:endParaRPr lang="ru-RU" sz="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B1C76C-C237-43B5-823C-6826B81D0E4E}"/>
                </a:ext>
              </a:extLst>
            </p:cNvPr>
            <p:cNvSpPr txBox="1"/>
            <p:nvPr/>
          </p:nvSpPr>
          <p:spPr>
            <a:xfrm>
              <a:off x="2417927" y="5813233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Básico</a:t>
              </a:r>
              <a:endParaRPr lang="ru-RU" sz="8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F90CDC-1F8B-4C53-B5BF-BE49C73B276A}"/>
                </a:ext>
              </a:extLst>
            </p:cNvPr>
            <p:cNvSpPr txBox="1"/>
            <p:nvPr/>
          </p:nvSpPr>
          <p:spPr>
            <a:xfrm>
              <a:off x="2417927" y="5936288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Gerido de forma segura</a:t>
              </a:r>
              <a:endParaRPr lang="ru-RU" sz="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F0B7FE-7271-4D51-8B59-28768B6C1161}"/>
                </a:ext>
              </a:extLst>
            </p:cNvPr>
            <p:cNvSpPr txBox="1"/>
            <p:nvPr/>
          </p:nvSpPr>
          <p:spPr>
            <a:xfrm>
              <a:off x="3528976" y="5431126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Sem instalação</a:t>
              </a:r>
              <a:endParaRPr lang="ru-RU" sz="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D7B0F5-BC2A-4F6F-821A-6ED6DE47D586}"/>
                </a:ext>
              </a:extLst>
            </p:cNvPr>
            <p:cNvSpPr txBox="1"/>
            <p:nvPr/>
          </p:nvSpPr>
          <p:spPr>
            <a:xfrm>
              <a:off x="3528975" y="5552304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Limitado</a:t>
              </a:r>
              <a:endParaRPr lang="ru-RU" sz="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0FFE7A-D719-4121-8BE7-EB9AD126C908}"/>
                </a:ext>
              </a:extLst>
            </p:cNvPr>
            <p:cNvSpPr txBox="1"/>
            <p:nvPr/>
          </p:nvSpPr>
          <p:spPr>
            <a:xfrm>
              <a:off x="3528975" y="5675415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800"/>
                <a:t>Básico</a:t>
              </a:r>
              <a:endParaRPr lang="ru-RU" sz="8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4FCDD49-62D6-443F-8A6A-6DFE2F8DDFB2}"/>
              </a:ext>
            </a:extLst>
          </p:cNvPr>
          <p:cNvSpPr txBox="1"/>
          <p:nvPr/>
        </p:nvSpPr>
        <p:spPr>
          <a:xfrm>
            <a:off x="6695603" y="5545454"/>
            <a:ext cx="7800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800"/>
              <a:t>Menos de 10</a:t>
            </a:r>
            <a:endParaRPr lang="ru-RU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A685F1-2276-4E4D-9E5F-769AF4860239}"/>
              </a:ext>
            </a:extLst>
          </p:cNvPr>
          <p:cNvSpPr txBox="1"/>
          <p:nvPr/>
        </p:nvSpPr>
        <p:spPr>
          <a:xfrm>
            <a:off x="7931391" y="5545453"/>
            <a:ext cx="4383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800"/>
              <a:t>10-25</a:t>
            </a:r>
            <a:endParaRPr lang="ru-RU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A6EA85-DD89-4EF9-B992-FEBCC782390A}"/>
              </a:ext>
            </a:extLst>
          </p:cNvPr>
          <p:cNvSpPr txBox="1"/>
          <p:nvPr/>
        </p:nvSpPr>
        <p:spPr>
          <a:xfrm>
            <a:off x="8735798" y="5545453"/>
            <a:ext cx="4383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800"/>
              <a:t>25-70</a:t>
            </a:r>
            <a:endParaRPr lang="ru-RU" sz="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096870-DB46-420D-BAB0-6F237465C9E8}"/>
              </a:ext>
            </a:extLst>
          </p:cNvPr>
          <p:cNvSpPr txBox="1"/>
          <p:nvPr/>
        </p:nvSpPr>
        <p:spPr>
          <a:xfrm>
            <a:off x="9592623" y="5551948"/>
            <a:ext cx="7800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pt" sz="800"/>
              <a:t>70 ou mais</a:t>
            </a:r>
            <a:endParaRPr lang="ru-RU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29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3144" y="1113680"/>
            <a:ext cx="6961700" cy="4594078"/>
          </a:xfrm>
        </p:spPr>
        <p:txBody>
          <a:bodyPr rtlCol="0">
            <a:spAutoFit/>
          </a:bodyPr>
          <a:lstStyle/>
          <a:p>
            <a:pPr marL="465138" indent="-465138" rtl="0"/>
            <a:r>
              <a:rPr lang="pt-pt" sz="2400" b="1" dirty="0">
                <a:cs typeface="Arial" panose="020B0604020202020204" pitchFamily="34" charset="0"/>
              </a:rPr>
              <a:t>A população sem serviços básicos de saneamento diminuiu de 2,7 mil milhões para 2 mil milhões</a:t>
            </a:r>
            <a:endParaRPr lang="en-GB" sz="2400" b="1" dirty="0">
              <a:cs typeface="Arial" panose="020B0604020202020204" pitchFamily="34" charset="0"/>
            </a:endParaRPr>
          </a:p>
          <a:p>
            <a:pPr marL="465138" indent="-465138" rtl="0"/>
            <a:r>
              <a:rPr lang="pt-pt" sz="2400" b="1" dirty="0">
                <a:cs typeface="Arial" panose="020B0604020202020204" pitchFamily="34" charset="0"/>
              </a:rPr>
              <a:t>2,1 mil milhões de pessoas tiveram acesso a, pelo menos, serviços básicos de saneamento </a:t>
            </a:r>
          </a:p>
          <a:p>
            <a:pPr marL="465138" indent="-465138" rtl="0"/>
            <a:r>
              <a:rPr lang="pt-pt" sz="2400" b="1" dirty="0">
                <a:cs typeface="Arial" panose="020B0604020202020204" pitchFamily="34" charset="0"/>
              </a:rPr>
              <a:t>4 em cada 10 pessoas utilizaram serviços de saneamento geridos de forma segura em 2017</a:t>
            </a:r>
          </a:p>
          <a:p>
            <a:pPr marL="465138" indent="-465138" rtl="0">
              <a:buFont typeface="Arial" panose="020B0604020202020204" pitchFamily="34" charset="0"/>
              <a:buChar char="•"/>
            </a:pPr>
            <a:r>
              <a:rPr lang="pt-pt" sz="2400" b="1" dirty="0">
                <a:cs typeface="Arial" panose="020B0604020202020204" pitchFamily="34" charset="0"/>
              </a:rPr>
              <a:t>A população que utiliza serviços de saneamento geridos com segurança aumentou de 28% para 45%</a:t>
            </a:r>
          </a:p>
          <a:p>
            <a:pPr marL="465138" indent="-465138" rtl="0"/>
            <a:r>
              <a:rPr lang="pt-pt" sz="2400" b="1" dirty="0">
                <a:cs typeface="Arial" panose="020B0604020202020204" pitchFamily="34" charset="0"/>
              </a:rPr>
              <a:t>A cobertura rural dos serviços de saneamento geridos com segurança aumentou de 22% para 43%</a:t>
            </a:r>
            <a:endParaRPr lang="en-ZA" sz="2000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Mundo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5905959"/>
            <a:ext cx="72718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sz="1400">
                <a:hlinkClick r:id="rId3"/>
              </a:rPr>
              <a:t>https://unstats.un.org/sdgs/report/2019/The-Sustainable-Development-Goals-Report-2019.pdf</a:t>
            </a:r>
            <a:r>
              <a:rPr lang="pt-pt" sz="140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4679E-0F71-4D2B-926D-2BFFB43883E2}"/>
              </a:ext>
            </a:extLst>
          </p:cNvPr>
          <p:cNvGrpSpPr/>
          <p:nvPr/>
        </p:nvGrpSpPr>
        <p:grpSpPr>
          <a:xfrm>
            <a:off x="7430177" y="1258340"/>
            <a:ext cx="4209524" cy="4647619"/>
            <a:chOff x="7430177" y="1258340"/>
            <a:chExt cx="4209524" cy="46476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13BF2B-5F05-4607-8E93-3BD0BDFD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177" y="1258340"/>
              <a:ext cx="4209524" cy="46476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65E417-97F8-45AE-B6F6-3328AF8C4AD5}"/>
                </a:ext>
              </a:extLst>
            </p:cNvPr>
            <p:cNvSpPr txBox="1"/>
            <p:nvPr/>
          </p:nvSpPr>
          <p:spPr>
            <a:xfrm>
              <a:off x="10020523" y="1506826"/>
              <a:ext cx="161917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 dirty="0">
                  <a:solidFill>
                    <a:schemeClr val="bg1">
                      <a:lumMod val="50000"/>
                    </a:schemeClr>
                  </a:solidFill>
                </a:rPr>
                <a:t>Defecação a céu aberto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2D12E8-1ED3-4392-957F-78886076C89B}"/>
                </a:ext>
              </a:extLst>
            </p:cNvPr>
            <p:cNvSpPr txBox="1"/>
            <p:nvPr/>
          </p:nvSpPr>
          <p:spPr>
            <a:xfrm>
              <a:off x="10020523" y="1755312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 dirty="0">
                  <a:solidFill>
                    <a:schemeClr val="bg1">
                      <a:lumMod val="50000"/>
                    </a:schemeClr>
                  </a:solidFill>
                </a:rPr>
                <a:t>Não melhorado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03AF67-0152-473B-B995-B2FAEB4A1A3E}"/>
                </a:ext>
              </a:extLst>
            </p:cNvPr>
            <p:cNvSpPr txBox="1"/>
            <p:nvPr/>
          </p:nvSpPr>
          <p:spPr>
            <a:xfrm>
              <a:off x="10020523" y="2001533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>
                  <a:solidFill>
                    <a:schemeClr val="bg1">
                      <a:lumMod val="50000"/>
                    </a:schemeClr>
                  </a:solidFill>
                </a:rPr>
                <a:t>Limitado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F2E8F3-029E-4D64-8C1C-8C8FA1583525}"/>
                </a:ext>
              </a:extLst>
            </p:cNvPr>
            <p:cNvSpPr txBox="1"/>
            <p:nvPr/>
          </p:nvSpPr>
          <p:spPr>
            <a:xfrm>
              <a:off x="10022615" y="2247754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>
                  <a:solidFill>
                    <a:schemeClr val="bg1">
                      <a:lumMod val="50000"/>
                    </a:schemeClr>
                  </a:solidFill>
                </a:rPr>
                <a:t>Básico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5784E8-2A62-410F-853E-C14B04DA4012}"/>
                </a:ext>
              </a:extLst>
            </p:cNvPr>
            <p:cNvSpPr txBox="1"/>
            <p:nvPr/>
          </p:nvSpPr>
          <p:spPr>
            <a:xfrm>
              <a:off x="10020523" y="2496240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>
                  <a:solidFill>
                    <a:schemeClr val="bg1">
                      <a:lumMod val="50000"/>
                    </a:schemeClr>
                  </a:solidFill>
                </a:rPr>
                <a:t>Gerido de forma segura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89992B-7B6E-4F2A-83D8-8721C9AF5727}"/>
                </a:ext>
              </a:extLst>
            </p:cNvPr>
            <p:cNvSpPr txBox="1"/>
            <p:nvPr/>
          </p:nvSpPr>
          <p:spPr>
            <a:xfrm rot="16200000">
              <a:off x="6928262" y="3417486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bg1">
                      <a:lumMod val="50000"/>
                    </a:schemeClr>
                  </a:solidFill>
                </a:rPr>
                <a:t>População (%)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43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O Mundo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038" y="1093025"/>
            <a:ext cx="6144017" cy="5090561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pt" sz="2000" dirty="0"/>
              <a:t>Defecação a céu aberto reduzida para metade (</a:t>
            </a:r>
            <a:r>
              <a:rPr lang="pt-pt" sz="2000" dirty="0">
                <a:solidFill>
                  <a:srgbClr val="FF0000"/>
                </a:solidFill>
              </a:rPr>
              <a:t>mas </a:t>
            </a:r>
            <a:r>
              <a:rPr lang="pt-pt" sz="2000" b="1" dirty="0">
                <a:solidFill>
                  <a:srgbClr val="FF0000"/>
                </a:solidFill>
              </a:rPr>
              <a:t>673 milhões - 9% - ainda praticam a defecação a céu aberto!)</a:t>
            </a:r>
          </a:p>
          <a:p>
            <a:pPr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/>
              <a:t>23 países reduziram as taxas de defecação a céu aberto &gt;1% </a:t>
            </a:r>
          </a:p>
          <a:p>
            <a:pPr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/>
              <a:t>51 países tinham &gt;99% de cobertura de saneamento básico; 1 em cada 4 países estão perto de alcançar uma cobertura "quase universal" até 2030</a:t>
            </a:r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pt-pt" sz="2000" dirty="0"/>
              <a:t>Menos de 1 em cada 3 países com "encargos elevados" no que se refere à defecação a céu aberto &gt;5% no bom caminho para alcançar a "quase eliminação" (&lt;1%) até 2030.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23" y="1784567"/>
            <a:ext cx="4099601" cy="3183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7831" y="5038966"/>
            <a:ext cx="337576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sz="1400" dirty="0">
                <a:hlinkClick r:id="rId4"/>
              </a:rPr>
              <a:t>www.google.com/search/opendefecation</a:t>
            </a:r>
            <a:r>
              <a:rPr lang="pt-pt" sz="1400" dirty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5700" y="5905959"/>
            <a:ext cx="6954376" cy="307777"/>
          </a:xfrm>
          <a:prstGeom prst="rect">
            <a:avLst/>
          </a:prstGeom>
        </p:spPr>
        <p:txBody>
          <a:bodyPr wrap="square" rtlCol="0">
            <a:normAutofit fontScale="92500"/>
          </a:bodyPr>
          <a:lstStyle/>
          <a:p>
            <a:pPr rtl="0"/>
            <a:r>
              <a:rPr lang="pt-pt" sz="1400" dirty="0">
                <a:hlinkClick r:id="rId5"/>
              </a:rPr>
              <a:t>https://unstats.un.org/sdgs/report/2019/The-Sustainable-Development-Goals-Report-2019.pdf</a:t>
            </a:r>
            <a:r>
              <a:rPr lang="pt-pt" sz="1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3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DB2A7F-4386-42AA-8565-77375891541E}"/>
              </a:ext>
            </a:extLst>
          </p:cNvPr>
          <p:cNvGrpSpPr/>
          <p:nvPr/>
        </p:nvGrpSpPr>
        <p:grpSpPr>
          <a:xfrm>
            <a:off x="6915447" y="1170634"/>
            <a:ext cx="4761905" cy="4761905"/>
            <a:chOff x="6915447" y="1170634"/>
            <a:chExt cx="4761905" cy="47619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2E03BE-34A8-46E6-BFAA-7E25E598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447" y="1170634"/>
              <a:ext cx="4761905" cy="476190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D3A07A-5B9D-4D99-A41B-9881EEFF6D43}"/>
                </a:ext>
              </a:extLst>
            </p:cNvPr>
            <p:cNvSpPr txBox="1"/>
            <p:nvPr/>
          </p:nvSpPr>
          <p:spPr>
            <a:xfrm>
              <a:off x="7396711" y="2108701"/>
              <a:ext cx="89943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1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África do Sul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9212C2-5983-4757-982F-C29A2413762D}"/>
                </a:ext>
              </a:extLst>
            </p:cNvPr>
            <p:cNvSpPr txBox="1"/>
            <p:nvPr/>
          </p:nvSpPr>
          <p:spPr>
            <a:xfrm>
              <a:off x="7396710" y="2349703"/>
              <a:ext cx="8994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9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Água Potável</a:t>
              </a:r>
              <a:endParaRPr lang="ru-RU" sz="9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12B5F-3647-4407-9889-B9F740B186EF}"/>
                </a:ext>
              </a:extLst>
            </p:cNvPr>
            <p:cNvSpPr txBox="1"/>
            <p:nvPr/>
          </p:nvSpPr>
          <p:spPr>
            <a:xfrm>
              <a:off x="7396709" y="2802358"/>
              <a:ext cx="7597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Gestão segura do estado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923CFC-8C31-40F9-A4E4-720824E2399C}"/>
                </a:ext>
              </a:extLst>
            </p:cNvPr>
            <p:cNvSpPr txBox="1"/>
            <p:nvPr/>
          </p:nvSpPr>
          <p:spPr>
            <a:xfrm>
              <a:off x="8390357" y="2802357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Estado básico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8E5A96-2697-4075-950B-A76F3F735B67}"/>
                </a:ext>
              </a:extLst>
            </p:cNvPr>
            <p:cNvSpPr txBox="1"/>
            <p:nvPr/>
          </p:nvSpPr>
          <p:spPr>
            <a:xfrm>
              <a:off x="9304480" y="2795070"/>
              <a:ext cx="75973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Águas superficiais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B0506A-D44B-4429-98F8-04FF710DCDA3}"/>
                </a:ext>
              </a:extLst>
            </p:cNvPr>
            <p:cNvSpPr txBox="1"/>
            <p:nvPr/>
          </p:nvSpPr>
          <p:spPr>
            <a:xfrm>
              <a:off x="7396709" y="3519902"/>
              <a:ext cx="7597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Gestão segura do estado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244EAE-B033-4729-B480-1C5BC32F3BA1}"/>
                </a:ext>
              </a:extLst>
            </p:cNvPr>
            <p:cNvSpPr txBox="1"/>
            <p:nvPr/>
          </p:nvSpPr>
          <p:spPr>
            <a:xfrm>
              <a:off x="7396709" y="3169365"/>
              <a:ext cx="89943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0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Saneamento</a:t>
              </a:r>
              <a:endParaRPr lang="ru-RU" sz="9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19E6BA-4D5C-4D63-A650-9110D7BF5506}"/>
                </a:ext>
              </a:extLst>
            </p:cNvPr>
            <p:cNvSpPr txBox="1"/>
            <p:nvPr/>
          </p:nvSpPr>
          <p:spPr>
            <a:xfrm>
              <a:off x="7387133" y="4359701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Estado básico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F42527-CFB7-4202-82D0-B02331265C65}"/>
                </a:ext>
              </a:extLst>
            </p:cNvPr>
            <p:cNvSpPr txBox="1"/>
            <p:nvPr/>
          </p:nvSpPr>
          <p:spPr>
            <a:xfrm>
              <a:off x="8390218" y="3546393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Estado básico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9F56E0-F6A0-4F47-9D25-68A8C4684E6B}"/>
                </a:ext>
              </a:extLst>
            </p:cNvPr>
            <p:cNvSpPr txBox="1"/>
            <p:nvPr/>
          </p:nvSpPr>
          <p:spPr>
            <a:xfrm>
              <a:off x="9318656" y="3562951"/>
              <a:ext cx="98249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Defecação a céu aberto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093AAD-624C-4F4C-8983-DD5E354026E8}"/>
                </a:ext>
              </a:extLst>
            </p:cNvPr>
            <p:cNvSpPr txBox="1"/>
            <p:nvPr/>
          </p:nvSpPr>
          <p:spPr>
            <a:xfrm>
              <a:off x="8362585" y="4359701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Estado limitado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ECB113-FBC8-4DD6-AE4C-ED3BBD74DD41}"/>
                </a:ext>
              </a:extLst>
            </p:cNvPr>
            <p:cNvSpPr txBox="1"/>
            <p:nvPr/>
          </p:nvSpPr>
          <p:spPr>
            <a:xfrm>
              <a:off x="9338037" y="4359701"/>
              <a:ext cx="98249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Sem estado das instalações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043309-550B-44C4-A68D-E6E00E1AE817}"/>
                </a:ext>
              </a:extLst>
            </p:cNvPr>
            <p:cNvSpPr txBox="1"/>
            <p:nvPr/>
          </p:nvSpPr>
          <p:spPr>
            <a:xfrm>
              <a:off x="9099822" y="4570490"/>
              <a:ext cx="122070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7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Ano: 2017, Residência: total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277EEB-0681-4E67-AAE5-F3F354104DC7}"/>
                </a:ext>
              </a:extLst>
            </p:cNvPr>
            <p:cNvSpPr txBox="1"/>
            <p:nvPr/>
          </p:nvSpPr>
          <p:spPr>
            <a:xfrm>
              <a:off x="7396709" y="3939426"/>
              <a:ext cx="8994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9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Higiene</a:t>
              </a:r>
              <a:endParaRPr lang="ru-RU" sz="9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7684718" y="202715"/>
            <a:ext cx="2725827" cy="757130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Estado </a:t>
            </a:r>
            <a:r>
              <a:rPr lang="pt-pt" dirty="0" err="1"/>
              <a:t>actual</a:t>
            </a:r>
            <a:r>
              <a:rPr lang="pt-pt" dirty="0"/>
              <a:t> na África do Sul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3187" y="5399314"/>
            <a:ext cx="222573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pt-pt">
                <a:hlinkClick r:id="rId4"/>
              </a:rPr>
              <a:t>https://washdata.org</a:t>
            </a:r>
            <a:r>
              <a:rPr lang="pt-pt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446F3-3B26-4B3C-9E4B-C13C3F80C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595"/>
            <a:ext cx="7089062" cy="33708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2602E8-7B43-4140-9636-B2389D251E5B}"/>
              </a:ext>
            </a:extLst>
          </p:cNvPr>
          <p:cNvGrpSpPr/>
          <p:nvPr/>
        </p:nvGrpSpPr>
        <p:grpSpPr>
          <a:xfrm>
            <a:off x="1345701" y="2051232"/>
            <a:ext cx="5743358" cy="2576602"/>
            <a:chOff x="1345701" y="2051232"/>
            <a:chExt cx="5743358" cy="25766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EBA5EB-D515-4E7D-B688-41215333E3D8}"/>
                </a:ext>
              </a:extLst>
            </p:cNvPr>
            <p:cNvSpPr txBox="1"/>
            <p:nvPr/>
          </p:nvSpPr>
          <p:spPr>
            <a:xfrm>
              <a:off x="6189612" y="2282119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70000" lnSpcReduction="20000"/>
            </a:bodyPr>
            <a:lstStyle/>
            <a:p>
              <a:pPr rtl="0"/>
              <a:r>
                <a:rPr lang="pt-pt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Gerido de forma segura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F68E87-AD89-44B0-9EF4-E7CD8A5A2A09}"/>
                </a:ext>
              </a:extLst>
            </p:cNvPr>
            <p:cNvSpPr txBox="1"/>
            <p:nvPr/>
          </p:nvSpPr>
          <p:spPr>
            <a:xfrm>
              <a:off x="6189612" y="2467873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melhorado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1A9D2-298C-4E9A-83FC-25DFD0225542}"/>
                </a:ext>
              </a:extLst>
            </p:cNvPr>
            <p:cNvSpPr txBox="1"/>
            <p:nvPr/>
          </p:nvSpPr>
          <p:spPr>
            <a:xfrm>
              <a:off x="6189612" y="2625378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Limitado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F7B9E-B756-4049-9844-5790676B4620}"/>
                </a:ext>
              </a:extLst>
            </p:cNvPr>
            <p:cNvSpPr txBox="1"/>
            <p:nvPr/>
          </p:nvSpPr>
          <p:spPr>
            <a:xfrm>
              <a:off x="6189612" y="2782883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Básico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821B9D-7C47-422A-AF77-555E5A534168}"/>
                </a:ext>
              </a:extLst>
            </p:cNvPr>
            <p:cNvSpPr txBox="1"/>
            <p:nvPr/>
          </p:nvSpPr>
          <p:spPr>
            <a:xfrm>
              <a:off x="6189622" y="2922823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77500" lnSpcReduction="20000"/>
            </a:bodyPr>
            <a:lstStyle/>
            <a:p>
              <a:pPr rtl="0"/>
              <a:r>
                <a:rPr lang="pt-pt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Defecação a céu aberto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FFEB80-89BB-4CD3-833A-8ECF37B1B660}"/>
                </a:ext>
              </a:extLst>
            </p:cNvPr>
            <p:cNvSpPr txBox="1"/>
            <p:nvPr/>
          </p:nvSpPr>
          <p:spPr>
            <a:xfrm>
              <a:off x="6189612" y="3098487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melhorado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23A73-8835-44E4-8D6D-06111DF7BF15}"/>
                </a:ext>
              </a:extLst>
            </p:cNvPr>
            <p:cNvSpPr txBox="1"/>
            <p:nvPr/>
          </p:nvSpPr>
          <p:spPr>
            <a:xfrm>
              <a:off x="6189612" y="3414091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Básico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D87987-64B6-4CB9-91E4-C908ABD63ACF}"/>
                </a:ext>
              </a:extLst>
            </p:cNvPr>
            <p:cNvSpPr txBox="1"/>
            <p:nvPr/>
          </p:nvSpPr>
          <p:spPr>
            <a:xfrm>
              <a:off x="6189612" y="3251050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Limitado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83EF7C-E8EC-4583-85DA-95A86967665D}"/>
                </a:ext>
              </a:extLst>
            </p:cNvPr>
            <p:cNvSpPr txBox="1"/>
            <p:nvPr/>
          </p:nvSpPr>
          <p:spPr>
            <a:xfrm>
              <a:off x="6189612" y="3567938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 instalação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33E8BF-4DD8-42DC-BDBC-E45DEB76A19D}"/>
                </a:ext>
              </a:extLst>
            </p:cNvPr>
            <p:cNvSpPr txBox="1"/>
            <p:nvPr/>
          </p:nvSpPr>
          <p:spPr>
            <a:xfrm>
              <a:off x="6189612" y="3730143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Limitado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702A3A-9367-4A9A-8E47-9C35555269BE}"/>
                </a:ext>
              </a:extLst>
            </p:cNvPr>
            <p:cNvSpPr txBox="1"/>
            <p:nvPr/>
          </p:nvSpPr>
          <p:spPr>
            <a:xfrm>
              <a:off x="6189612" y="3896337"/>
              <a:ext cx="899437" cy="8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pt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Básico</a:t>
              </a:r>
              <a:endPara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2DF105-73C3-44FD-AC18-B7F58DDB383B}"/>
                </a:ext>
              </a:extLst>
            </p:cNvPr>
            <p:cNvSpPr txBox="1"/>
            <p:nvPr/>
          </p:nvSpPr>
          <p:spPr>
            <a:xfrm>
              <a:off x="1714433" y="2051232"/>
              <a:ext cx="363539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rtl="0"/>
              <a:r>
                <a:rPr lang="pt-pt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Dados sobre o agregado familiar - África do Sul - Níveis de serviço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9AE258-EFEC-40D6-BEAB-BDD0C14249DA}"/>
                </a:ext>
              </a:extLst>
            </p:cNvPr>
            <p:cNvSpPr txBox="1"/>
            <p:nvPr/>
          </p:nvSpPr>
          <p:spPr>
            <a:xfrm>
              <a:off x="1345701" y="4520112"/>
              <a:ext cx="7513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7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Água Potável</a:t>
              </a:r>
              <a:endParaRPr lang="ru-RU" sz="7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0A6AA7-CC1C-43AA-9FCE-BBE4923E5C96}"/>
                </a:ext>
              </a:extLst>
            </p:cNvPr>
            <p:cNvSpPr txBox="1"/>
            <p:nvPr/>
          </p:nvSpPr>
          <p:spPr>
            <a:xfrm>
              <a:off x="3442725" y="4520112"/>
              <a:ext cx="7513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7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Saneamento</a:t>
              </a:r>
              <a:endParaRPr lang="ru-RU" sz="7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C9FE3D-C611-48FA-9BC3-1EA69DC6239B}"/>
                </a:ext>
              </a:extLst>
            </p:cNvPr>
            <p:cNvSpPr txBox="1"/>
            <p:nvPr/>
          </p:nvSpPr>
          <p:spPr>
            <a:xfrm>
              <a:off x="4942497" y="4520112"/>
              <a:ext cx="7513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7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Higiene</a:t>
              </a:r>
              <a:endParaRPr lang="ru-RU" sz="7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188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Estado </a:t>
            </a:r>
            <a:r>
              <a:rPr lang="pt-pt" dirty="0" err="1"/>
              <a:t>actual</a:t>
            </a:r>
            <a:r>
              <a:rPr lang="pt-pt" dirty="0"/>
              <a:t> na África do Sul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356" y="5802371"/>
            <a:ext cx="291624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pt-pt">
                <a:latin typeface="Arial" panose="020B0604020202020204" pitchFamily="34" charset="0"/>
                <a:ea typeface="Calibri" panose="020F0502020204030204" pitchFamily="34" charset="0"/>
              </a:rPr>
              <a:t>GHS 2015 2017, StatsSA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7152641" y="1554717"/>
            <a:ext cx="4124959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40" tIns="0" bIns="0" rtlCol="0">
            <a:normAutofit fontScale="92500" lnSpcReduction="20000"/>
          </a:bodyPr>
          <a:lstStyle/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Aumento do acesso à melhoria do saneamento entre 2015 e 2017 (de 80% para 83%)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70% com acesso ao serviço básico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13% com acesso a um serviço limitado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17% sem acesso a um melhor saneamento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2% a praticar a defecação a céu aberto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BA2657-727F-430C-A4EB-857401BADC59}"/>
              </a:ext>
            </a:extLst>
          </p:cNvPr>
          <p:cNvGrpSpPr/>
          <p:nvPr/>
        </p:nvGrpSpPr>
        <p:grpSpPr>
          <a:xfrm>
            <a:off x="594930" y="1494016"/>
            <a:ext cx="6470896" cy="3558044"/>
            <a:chOff x="594930" y="1494016"/>
            <a:chExt cx="6470896" cy="3558044"/>
          </a:xfrm>
        </p:grpSpPr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30" y="1494016"/>
              <a:ext cx="6470896" cy="3558044"/>
            </a:xfrm>
            <a:prstGeom prst="rect">
              <a:avLst/>
            </a:prstGeom>
            <a:ln w="3175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D55459-A012-4E13-8446-E54D14C190D2}"/>
                </a:ext>
              </a:extLst>
            </p:cNvPr>
            <p:cNvSpPr txBox="1"/>
            <p:nvPr/>
          </p:nvSpPr>
          <p:spPr>
            <a:xfrm>
              <a:off x="1899557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Nacional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15C8DB-5F4C-41FF-B11E-CC1112967D4F}"/>
                </a:ext>
              </a:extLst>
            </p:cNvPr>
            <p:cNvSpPr txBox="1"/>
            <p:nvPr/>
          </p:nvSpPr>
          <p:spPr>
            <a:xfrm>
              <a:off x="2464526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Rural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2474C6-EC1A-484E-8E17-F5452AAC6871}"/>
                </a:ext>
              </a:extLst>
            </p:cNvPr>
            <p:cNvSpPr txBox="1"/>
            <p:nvPr/>
          </p:nvSpPr>
          <p:spPr>
            <a:xfrm>
              <a:off x="3028287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Urbano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86897D-3751-46A9-AF4D-4637E4077BA4}"/>
                </a:ext>
              </a:extLst>
            </p:cNvPr>
            <p:cNvSpPr txBox="1"/>
            <p:nvPr/>
          </p:nvSpPr>
          <p:spPr>
            <a:xfrm>
              <a:off x="3563984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Nacional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0B0C37-C0AE-4347-8FCD-C0F9DB0173DB}"/>
                </a:ext>
              </a:extLst>
            </p:cNvPr>
            <p:cNvSpPr txBox="1"/>
            <p:nvPr/>
          </p:nvSpPr>
          <p:spPr>
            <a:xfrm>
              <a:off x="4136573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Rural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EDF3A-BC33-4EF9-9C1F-0B6A76A03E73}"/>
                </a:ext>
              </a:extLst>
            </p:cNvPr>
            <p:cNvSpPr txBox="1"/>
            <p:nvPr/>
          </p:nvSpPr>
          <p:spPr>
            <a:xfrm>
              <a:off x="4700334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Urbano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A32341-036C-4742-98B4-ECEE14932757}"/>
                </a:ext>
              </a:extLst>
            </p:cNvPr>
            <p:cNvSpPr txBox="1"/>
            <p:nvPr/>
          </p:nvSpPr>
          <p:spPr>
            <a:xfrm>
              <a:off x="5253685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Nacional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044514-57A9-4B80-8E9B-758649DDB890}"/>
                </a:ext>
              </a:extLst>
            </p:cNvPr>
            <p:cNvSpPr txBox="1"/>
            <p:nvPr/>
          </p:nvSpPr>
          <p:spPr>
            <a:xfrm>
              <a:off x="5826274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Rural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0B8E95-3196-4BB1-86CF-21EB0F9D803D}"/>
                </a:ext>
              </a:extLst>
            </p:cNvPr>
            <p:cNvSpPr txBox="1"/>
            <p:nvPr/>
          </p:nvSpPr>
          <p:spPr>
            <a:xfrm>
              <a:off x="6390035" y="3388921"/>
              <a:ext cx="5573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Urbano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B5216C-F661-4D53-BEAE-D8ECF7D71322}"/>
                </a:ext>
              </a:extLst>
            </p:cNvPr>
            <p:cNvSpPr txBox="1"/>
            <p:nvPr/>
          </p:nvSpPr>
          <p:spPr>
            <a:xfrm>
              <a:off x="952500" y="3868981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Serviço Básico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F83AF4-1C66-4D58-96AA-D2F2759E4920}"/>
                </a:ext>
              </a:extLst>
            </p:cNvPr>
            <p:cNvSpPr txBox="1"/>
            <p:nvPr/>
          </p:nvSpPr>
          <p:spPr>
            <a:xfrm>
              <a:off x="952500" y="4145407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Serviço Limitado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9396EE-84EB-4C89-B8D6-40FEF6B85FA9}"/>
                </a:ext>
              </a:extLst>
            </p:cNvPr>
            <p:cNvSpPr txBox="1"/>
            <p:nvPr/>
          </p:nvSpPr>
          <p:spPr>
            <a:xfrm>
              <a:off x="952500" y="4421833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Não provado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E26A70-FC21-48F8-8888-11EFFDF7CF61}"/>
                </a:ext>
              </a:extLst>
            </p:cNvPr>
            <p:cNvSpPr txBox="1"/>
            <p:nvPr/>
          </p:nvSpPr>
          <p:spPr>
            <a:xfrm>
              <a:off x="952500" y="4665004"/>
              <a:ext cx="9927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pt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Defecação a Céu Aberto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F0C2C4-BD09-4862-BFF3-0331477568AC}"/>
                </a:ext>
              </a:extLst>
            </p:cNvPr>
            <p:cNvSpPr txBox="1"/>
            <p:nvPr/>
          </p:nvSpPr>
          <p:spPr>
            <a:xfrm rot="16200000">
              <a:off x="287719" y="2588813"/>
              <a:ext cx="2076120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t-pt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Percentagem da população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818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252758" y="535113"/>
            <a:ext cx="5157787" cy="424732"/>
          </a:xfrm>
        </p:spPr>
        <p:txBody>
          <a:bodyPr rtlCol="0">
            <a:spAutoFit/>
          </a:bodyPr>
          <a:lstStyle/>
          <a:p>
            <a:pPr rtl="0"/>
            <a:r>
              <a:rPr lang="pt-pt" dirty="0"/>
              <a:t>Estado </a:t>
            </a:r>
            <a:r>
              <a:rPr lang="pt-pt" dirty="0" err="1"/>
              <a:t>actual</a:t>
            </a:r>
            <a:r>
              <a:rPr lang="pt-pt" dirty="0"/>
              <a:t> na África do Sul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b="1" dirty="0"/>
              <a:t>A defecação a céu aberto praticada (não necessariamente diária) a nível dos agregados familiares é de 19% da população </a:t>
            </a:r>
            <a:r>
              <a:rPr lang="pt-pt" dirty="0"/>
              <a:t>(de acordo com inquéritos nacionais a agregados familiares </a:t>
            </a:r>
            <a:r>
              <a:rPr lang="pt-pt" dirty="0" err="1"/>
              <a:t>seleccionados</a:t>
            </a:r>
            <a:r>
              <a:rPr lang="pt-pt" dirty="0"/>
              <a:t> entre 2015-2018)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dirty="0"/>
              <a:t>Acesso a instalações de saneamento melhoradas a nível nacional a partir de 2017:</a:t>
            </a:r>
          </a:p>
          <a:p>
            <a:pPr marL="914400" lvl="1" indent="-457200" rtl="0"/>
            <a:r>
              <a:rPr lang="pt-pt" sz="2400" dirty="0"/>
              <a:t>58% de ligações à rede de esgotos, </a:t>
            </a:r>
          </a:p>
          <a:p>
            <a:pPr marL="914400" lvl="1" indent="-457200" rtl="0"/>
            <a:r>
              <a:rPr lang="pt-pt" sz="2400" dirty="0"/>
              <a:t>29% de latrinas de fossa melhorada ventilada ou semelhantes </a:t>
            </a:r>
          </a:p>
          <a:p>
            <a:pPr marL="914400" lvl="1" indent="-457200" rtl="0"/>
            <a:r>
              <a:rPr lang="pt-pt" sz="2400" dirty="0"/>
              <a:t>3% fossas sépticas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b="1" dirty="0"/>
              <a:t>África do Sul Urbana 86% com ligação à rede de esgotos</a:t>
            </a:r>
            <a:r>
              <a:rPr lang="pt-pt" dirty="0"/>
              <a:t> versus </a:t>
            </a:r>
            <a:r>
              <a:rPr lang="pt-pt" b="1" dirty="0"/>
              <a:t>AS rural 5% com ligação à rede de esgotos</a:t>
            </a:r>
            <a:r>
              <a:rPr lang="pt-pt" dirty="0"/>
              <a:t>.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pt" b="1" dirty="0"/>
              <a:t>África do Sul rural </a:t>
            </a:r>
            <a:r>
              <a:rPr lang="pt-pt" dirty="0"/>
              <a:t>71% utiliza latrinas de fossa ou semelhantes e 5% utiliza fossas sépticas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078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  <p:tag name="ARTICULATE_DESIGN_ID_1_OFFICE THEME" val="7xLzJV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16780</TotalTime>
  <Words>3578</Words>
  <Application>Microsoft Office PowerPoint</Application>
  <PresentationFormat>Widescreen</PresentationFormat>
  <Paragraphs>428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Arial Narrow</vt:lpstr>
      <vt:lpstr>Calibri</vt:lpstr>
      <vt:lpstr>Calibri Light</vt:lpstr>
      <vt:lpstr>Times New Roman</vt:lpstr>
      <vt:lpstr>1_Office Theme</vt:lpstr>
      <vt:lpstr>Regulamentos e Estado da Água e do Saneamento na AS e o papel das normas ISO </vt:lpstr>
      <vt:lpstr>PowerPoint Presentation</vt:lpstr>
      <vt:lpstr>Estado actual da Água e do Saneamento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Partes interessadas no sector da Água e do Saneamento na  África do Sul</vt:lpstr>
      <vt:lpstr>PowerPoint Presentation</vt:lpstr>
      <vt:lpstr>PowerPoint Presentation</vt:lpstr>
      <vt:lpstr>PowerPoint Presentation</vt:lpstr>
      <vt:lpstr>PowerPoint Presentation</vt:lpstr>
      <vt:lpstr>Regulamentos relativos à Água e ao Saneamento na África do Sul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Lei dos Serviços de Abastecimento de Água (1997)</vt:lpstr>
      <vt:lpstr>PowerPoint Presentation</vt:lpstr>
      <vt:lpstr>PowerPoint Presentation</vt:lpstr>
      <vt:lpstr>Programa Quadro da Política Nacional de Saneamento (2016)</vt:lpstr>
      <vt:lpstr>PowerPoint Presentation</vt:lpstr>
      <vt:lpstr>PowerPoint Presentation</vt:lpstr>
      <vt:lpstr>Plano Director Nacional da Água e do Saneamento (2018)</vt:lpstr>
      <vt:lpstr>PowerPoint Presentation</vt:lpstr>
      <vt:lpstr>PowerPoint Presentation</vt:lpstr>
      <vt:lpstr>Certificação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Mary</dc:creator>
  <cp:lastModifiedBy>Attiya Sayyed</cp:lastModifiedBy>
  <cp:revision>343</cp:revision>
  <dcterms:created xsi:type="dcterms:W3CDTF">2019-09-11T09:01:00Z</dcterms:created>
  <dcterms:modified xsi:type="dcterms:W3CDTF">2020-06-12T14:58:29Z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349671EF-1CA1-44B9-9CCF-27B0EFC63C6A</vt:lpwstr>
  </property>
  <property fmtid="{D5CDD505-2E9C-101B-9397-08002B2CF9AE}" pid="3" name="ArticulatePath">
    <vt:lpwstr>SA Water and Sanitation Regulations_Presentation _ Regulamentos Relativos à Água e ao Saneamento na AS_Apresentação</vt:lpwstr>
  </property>
</Properties>
</file>