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custDataLst>
    <p:tags r:id="rId17"/>
  </p:custDataLst>
  <p:defaultTextStyle>
    <a:defPPr rtl="0">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2E4"/>
    <a:srgbClr val="FFDE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9" d="100"/>
          <a:sy n="49" d="100"/>
        </p:scale>
        <p:origin x="62" y="4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B9C3F79-A91F-4BBD-A3B1-807DE736FECF}" type="datetimeFigureOut">
              <a:rPr lang="en-US" smtClean="0"/>
              <a:t>7/3/2020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48963A-329D-45EB-B621-7E1E78463DC8}" type="slidenum">
              <a:rPr lang="en-US" smtClean="0"/>
              <a:t>‹#›</a:t>
            </a:fld>
            <a:endParaRPr lang="en-US"/>
          </a:p>
        </p:txBody>
      </p:sp>
    </p:spTree>
    <p:extLst>
      <p:ext uri="{BB962C8B-B14F-4D97-AF65-F5344CB8AC3E}">
        <p14:creationId xmlns:p14="http://schemas.microsoft.com/office/powerpoint/2010/main" val="177858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3396048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31733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742111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658006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211236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22179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118959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345942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836876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17831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404299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816725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97100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3786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rtlCol="0" anchor="b"/>
          <a:lstStyle>
            <a:lvl1pPr algn="ctr">
              <a:defRPr sz="6000"/>
            </a:lvl1pPr>
          </a:lstStyle>
          <a:p>
            <a:pPr rtl="0"/>
            <a:r>
              <a:rPr lang="pt"/>
              <a:t>Click to edit Master title style</a:t>
            </a:r>
          </a:p>
        </p:txBody>
      </p:sp>
      <p:sp>
        <p:nvSpPr>
          <p:cNvPr id="3" name="Subtitle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
              <a:t>Click to edit Master subtitle style</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09901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pt"/>
              <a:t>Click to edit Master title style</a:t>
            </a:r>
          </a:p>
        </p:txBody>
      </p:sp>
      <p:sp>
        <p:nvSpPr>
          <p:cNvPr id="3" name="Vertical Text Placeholder 2"/>
          <p:cNvSpPr>
            <a:spLocks noGrp="1"/>
          </p:cNvSpPr>
          <p:nvPr>
            <p:ph type="body" orient="vert" idx="1"/>
          </p:nvPr>
        </p:nvSpPr>
        <p:spPr/>
        <p:txBody>
          <a:bodyPr vert="eaVert"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158252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rtlCol="0"/>
          <a:lstStyle/>
          <a:p>
            <a:pPr rtl="0"/>
            <a:r>
              <a:rPr lang="pt"/>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913190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0" name="Freeform 9"/>
          <p:cNvSpPr/>
          <p:nvPr userDrawn="1"/>
        </p:nvSpPr>
        <p:spPr>
          <a:xfrm>
            <a:off x="-14946" y="0"/>
            <a:ext cx="4475284" cy="4835769"/>
          </a:xfrm>
          <a:custGeom>
            <a:avLst/>
            <a:gdLst>
              <a:gd name="connsiteX0" fmla="*/ 17584 w 4475284"/>
              <a:gd name="connsiteY0" fmla="*/ 0 h 4835769"/>
              <a:gd name="connsiteX1" fmla="*/ 0 w 4475284"/>
              <a:gd name="connsiteY1" fmla="*/ 4835769 h 4835769"/>
              <a:gd name="connsiteX2" fmla="*/ 2321169 w 4475284"/>
              <a:gd name="connsiteY2" fmla="*/ 4835769 h 4835769"/>
              <a:gd name="connsiteX3" fmla="*/ 4475284 w 4475284"/>
              <a:gd name="connsiteY3" fmla="*/ 0 h 4835769"/>
              <a:gd name="connsiteX4" fmla="*/ 17584 w 4475284"/>
              <a:gd name="connsiteY4" fmla="*/ 0 h 4835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5284" h="4835769">
                <a:moveTo>
                  <a:pt x="17584" y="0"/>
                </a:moveTo>
                <a:cubicBezTo>
                  <a:pt x="11723" y="1611923"/>
                  <a:pt x="5861" y="3223846"/>
                  <a:pt x="0" y="4835769"/>
                </a:cubicBezTo>
                <a:lnTo>
                  <a:pt x="2321169" y="4835769"/>
                </a:lnTo>
                <a:lnTo>
                  <a:pt x="4475284" y="0"/>
                </a:lnTo>
                <a:lnTo>
                  <a:pt x="17584" y="0"/>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a:p>
        </p:txBody>
      </p:sp>
      <p:pic>
        <p:nvPicPr>
          <p:cNvPr id="14" name="Picture 13" descr="001Cwrap_final_green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53"/>
            <a:ext cx="5386261" cy="6858000"/>
          </a:xfrm>
          <a:prstGeom prst="rect">
            <a:avLst/>
          </a:prstGeom>
        </p:spPr>
      </p:pic>
      <p:sp>
        <p:nvSpPr>
          <p:cNvPr id="5" name="Footer Placeholder 4"/>
          <p:cNvSpPr>
            <a:spLocks noGrp="1"/>
          </p:cNvSpPr>
          <p:nvPr>
            <p:ph type="ftr" sz="quarter" idx="11"/>
          </p:nvPr>
        </p:nvSpPr>
        <p:spPr/>
        <p:txBody>
          <a:bodyPr rtlCol="0"/>
          <a:lstStyle/>
          <a:p>
            <a:pPr rtl="0"/>
            <a:endParaRPr lang="en-US" dirty="0"/>
          </a:p>
        </p:txBody>
      </p:sp>
      <p:pic>
        <p:nvPicPr>
          <p:cNvPr id="12" name="Picture 11" descr="VEN-Logo_BLK copy.png"/>
          <p:cNvPicPr>
            <a:picLocks noChangeAspect="1"/>
          </p:cNvPicPr>
          <p:nvPr userDrawn="1"/>
        </p:nvPicPr>
        <p:blipFill rotWithShape="1">
          <a:blip r:embed="rId3">
            <a:extLst>
              <a:ext uri="{28A0092B-C50C-407E-A947-70E740481C1C}">
                <a14:useLocalDpi xmlns:a14="http://schemas.microsoft.com/office/drawing/2010/main"/>
              </a:ext>
            </a:extLst>
          </a:blip>
          <a:srcRect r="17675"/>
          <a:stretch/>
        </p:blipFill>
        <p:spPr>
          <a:xfrm>
            <a:off x="7844223" y="578645"/>
            <a:ext cx="3011131" cy="1463040"/>
          </a:xfrm>
          <a:prstGeom prst="rect">
            <a:avLst/>
          </a:prstGeom>
        </p:spPr>
      </p:pic>
      <p:sp>
        <p:nvSpPr>
          <p:cNvPr id="8" name="Text Placeholder 2"/>
          <p:cNvSpPr>
            <a:spLocks noGrp="1"/>
          </p:cNvSpPr>
          <p:nvPr>
            <p:ph type="body" idx="13" hasCustomPrompt="1"/>
          </p:nvPr>
        </p:nvSpPr>
        <p:spPr>
          <a:xfrm>
            <a:off x="7480523" y="4546525"/>
            <a:ext cx="4021299" cy="482601"/>
          </a:xfrm>
        </p:spPr>
        <p:txBody>
          <a:bodyPr rtlCol="0" anchor="ctr">
            <a:normAutofit/>
          </a:bodyPr>
          <a:lstStyle>
            <a:lvl1pPr marL="0" indent="0" algn="l">
              <a:buNone/>
              <a:defRPr sz="1600" baseline="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
              <a:t>Month Day, 2017</a:t>
            </a:r>
          </a:p>
        </p:txBody>
      </p:sp>
      <p:sp>
        <p:nvSpPr>
          <p:cNvPr id="3" name="Text Placeholder 2"/>
          <p:cNvSpPr>
            <a:spLocks noGrp="1"/>
          </p:cNvSpPr>
          <p:nvPr>
            <p:ph type="body" idx="1" hasCustomPrompt="1"/>
          </p:nvPr>
        </p:nvSpPr>
        <p:spPr>
          <a:xfrm>
            <a:off x="3587965" y="5153161"/>
            <a:ext cx="3911787" cy="1195389"/>
          </a:xfrm>
        </p:spPr>
        <p:txBody>
          <a:bodyPr rtlCol="0" anchor="ctr">
            <a:noAutofit/>
          </a:bodyPr>
          <a:lstStyle>
            <a:lvl1pPr marL="0" indent="0">
              <a:buNone/>
              <a:defRPr sz="1600" baseline="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
              <a:t>Author</a:t>
            </a:r>
          </a:p>
          <a:p>
            <a:pPr lvl="0" rtl="0"/>
            <a:r>
              <a:rPr lang="pt"/>
              <a:t>Partner, Venable LLP</a:t>
            </a:r>
          </a:p>
          <a:p>
            <a:pPr lvl="0" rtl="0"/>
            <a:r>
              <a:rPr lang="pt"/>
              <a:t>____________@Venable.com</a:t>
            </a:r>
          </a:p>
          <a:p>
            <a:pPr lvl="0" rtl="0"/>
            <a:r>
              <a:rPr lang="pt"/>
              <a:t>202.344.4000</a:t>
            </a:r>
          </a:p>
        </p:txBody>
      </p:sp>
      <p:sp>
        <p:nvSpPr>
          <p:cNvPr id="2" name="Title 1"/>
          <p:cNvSpPr>
            <a:spLocks noGrp="1"/>
          </p:cNvSpPr>
          <p:nvPr>
            <p:ph type="title" hasCustomPrompt="1"/>
          </p:nvPr>
        </p:nvSpPr>
        <p:spPr>
          <a:xfrm>
            <a:off x="3586480" y="2775392"/>
            <a:ext cx="7936505" cy="1698179"/>
          </a:xfrm>
        </p:spPr>
        <p:txBody>
          <a:bodyPr rtlCol="0" anchor="t">
            <a:normAutofit/>
          </a:bodyPr>
          <a:lstStyle>
            <a:lvl1pPr algn="ctr">
              <a:defRPr sz="3400" b="0" cap="none">
                <a:latin typeface="Ebrima" panose="02000000000000000000" pitchFamily="2" charset="0"/>
                <a:ea typeface="Ebrima" panose="02000000000000000000" pitchFamily="2" charset="0"/>
                <a:cs typeface="Ebrima" panose="02000000000000000000" pitchFamily="2" charset="0"/>
              </a:defRPr>
            </a:lvl1pPr>
          </a:lstStyle>
          <a:p>
            <a:pPr rtl="0"/>
            <a:r>
              <a:rPr lang="pt"/>
              <a:t>Click To Edit Master Title Style</a:t>
            </a:r>
          </a:p>
        </p:txBody>
      </p:sp>
      <p:sp>
        <p:nvSpPr>
          <p:cNvPr id="7" name="Text Placeholder 2"/>
          <p:cNvSpPr>
            <a:spLocks noGrp="1"/>
          </p:cNvSpPr>
          <p:nvPr>
            <p:ph type="body" idx="12" hasCustomPrompt="1"/>
          </p:nvPr>
        </p:nvSpPr>
        <p:spPr>
          <a:xfrm>
            <a:off x="7503171" y="5156018"/>
            <a:ext cx="4021299" cy="1195389"/>
          </a:xfrm>
        </p:spPr>
        <p:txBody>
          <a:bodyPr rtlCol="0" anchor="ctr">
            <a:noAutofit/>
          </a:bodyPr>
          <a:lstStyle>
            <a:lvl1pPr marL="0" indent="0">
              <a:buNone/>
              <a:defRPr sz="160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
              <a:t>Author</a:t>
            </a:r>
          </a:p>
          <a:p>
            <a:pPr lvl="0" rtl="0"/>
            <a:r>
              <a:rPr lang="pt"/>
              <a:t>Partner, Venable LLP</a:t>
            </a:r>
          </a:p>
          <a:p>
            <a:pPr lvl="0" rtl="0"/>
            <a:r>
              <a:rPr lang="pt"/>
              <a:t>____________@Venable.com</a:t>
            </a:r>
          </a:p>
          <a:p>
            <a:pPr lvl="0" rtl="0"/>
            <a:r>
              <a:rPr lang="pt"/>
              <a:t>202.344.4000</a:t>
            </a:r>
          </a:p>
        </p:txBody>
      </p:sp>
      <p:sp>
        <p:nvSpPr>
          <p:cNvPr id="4" name="TextBox 3"/>
          <p:cNvSpPr txBox="1"/>
          <p:nvPr userDrawn="1"/>
        </p:nvSpPr>
        <p:spPr>
          <a:xfrm>
            <a:off x="10933397" y="6497240"/>
            <a:ext cx="1164101" cy="223138"/>
          </a:xfrm>
          <a:prstGeom prst="rect">
            <a:avLst/>
          </a:prstGeom>
          <a:noFill/>
        </p:spPr>
        <p:txBody>
          <a:bodyPr wrap="none" rtlCol="0">
            <a:spAutoFit/>
          </a:bodyPr>
          <a:lstStyle/>
          <a:p>
            <a:pPr rtl="0"/>
            <a:r>
              <a:rPr lang="pt" sz="85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 2018 Venable LLP</a:t>
            </a:r>
            <a:endParaRPr lang="en-US" sz="85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279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pt"/>
              <a:t>Click to edit Master title style</a:t>
            </a:r>
          </a:p>
        </p:txBody>
      </p:sp>
      <p:sp>
        <p:nvSpPr>
          <p:cNvPr id="3" name="Content Placeholder 2"/>
          <p:cNvSpPr>
            <a:spLocks noGrp="1"/>
          </p:cNvSpPr>
          <p:nvPr>
            <p:ph idx="1"/>
          </p:nvPr>
        </p:nvSpPr>
        <p:spPr/>
        <p:txBody>
          <a:bodyPr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941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rtlCol="0" anchor="b"/>
          <a:lstStyle>
            <a:lvl1pPr>
              <a:defRPr sz="6000"/>
            </a:lvl1pPr>
          </a:lstStyle>
          <a:p>
            <a:pPr rtl="0"/>
            <a:r>
              <a:rPr lang="pt"/>
              <a:t>Click to edit Master title style</a:t>
            </a:r>
          </a:p>
        </p:txBody>
      </p:sp>
      <p:sp>
        <p:nvSpPr>
          <p:cNvPr id="3" name="Text Placeholder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
              <a:t>Edit Master text styles</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393076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pt"/>
              <a:t>Click to edit Master title style</a:t>
            </a:r>
          </a:p>
        </p:txBody>
      </p:sp>
      <p:sp>
        <p:nvSpPr>
          <p:cNvPr id="3" name="Content Placeholder 2"/>
          <p:cNvSpPr>
            <a:spLocks noGrp="1"/>
          </p:cNvSpPr>
          <p:nvPr>
            <p:ph sz="half" idx="1"/>
          </p:nvPr>
        </p:nvSpPr>
        <p:spPr>
          <a:xfrm>
            <a:off x="838200" y="1825625"/>
            <a:ext cx="5181600" cy="4351338"/>
          </a:xfrm>
        </p:spPr>
        <p:txBody>
          <a:bodyPr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4" name="Content Placeholder 3"/>
          <p:cNvSpPr>
            <a:spLocks noGrp="1"/>
          </p:cNvSpPr>
          <p:nvPr>
            <p:ph sz="half" idx="2"/>
          </p:nvPr>
        </p:nvSpPr>
        <p:spPr>
          <a:xfrm>
            <a:off x="6172200" y="1825625"/>
            <a:ext cx="5181600" cy="4351338"/>
          </a:xfrm>
        </p:spPr>
        <p:txBody>
          <a:bodyPr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43056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rtlCol="0"/>
          <a:lstStyle/>
          <a:p>
            <a:pPr rtl="0"/>
            <a:r>
              <a:rPr lang="pt"/>
              <a:t>Click to edit Master title style</a:t>
            </a:r>
          </a:p>
        </p:txBody>
      </p:sp>
      <p:sp>
        <p:nvSpPr>
          <p:cNvPr id="3" name="Text Placeholder 2"/>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
              <a:t>Edit Master text styles</a:t>
            </a:r>
          </a:p>
        </p:txBody>
      </p:sp>
      <p:sp>
        <p:nvSpPr>
          <p:cNvPr id="4" name="Content Placeholder 3"/>
          <p:cNvSpPr>
            <a:spLocks noGrp="1"/>
          </p:cNvSpPr>
          <p:nvPr>
            <p:ph sz="half" idx="2"/>
          </p:nvPr>
        </p:nvSpPr>
        <p:spPr>
          <a:xfrm>
            <a:off x="839788" y="2505075"/>
            <a:ext cx="5157787" cy="3684588"/>
          </a:xfrm>
        </p:spPr>
        <p:txBody>
          <a:bodyPr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5" name="Text Placeholder 4"/>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
              <a:t>Edit Master text styles</a:t>
            </a:r>
          </a:p>
        </p:txBody>
      </p:sp>
      <p:sp>
        <p:nvSpPr>
          <p:cNvPr id="6" name="Content Placeholder 5"/>
          <p:cNvSpPr>
            <a:spLocks noGrp="1"/>
          </p:cNvSpPr>
          <p:nvPr>
            <p:ph sz="quarter" idx="4"/>
          </p:nvPr>
        </p:nvSpPr>
        <p:spPr>
          <a:xfrm>
            <a:off x="6172200" y="2505075"/>
            <a:ext cx="5183188" cy="3684588"/>
          </a:xfrm>
        </p:spPr>
        <p:txBody>
          <a:bodyPr rtlCol="0"/>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7" name="Date Placeholder 6"/>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72966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pt"/>
              <a:t>Click to edit Master title style</a:t>
            </a:r>
          </a:p>
        </p:txBody>
      </p:sp>
      <p:sp>
        <p:nvSpPr>
          <p:cNvPr id="3" name="Date Placeholder 2"/>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308423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3" name="Footer Placeholder 2"/>
          <p:cNvSpPr>
            <a:spLocks noGrp="1"/>
          </p:cNvSpPr>
          <p:nvPr>
            <p:ph type="ftr" sz="quarter" idx="11"/>
          </p:nvPr>
        </p:nvSpPr>
        <p:spPr/>
        <p:txBody>
          <a:bodyPr rtlCol="0"/>
          <a:lstStyle/>
          <a:p>
            <a:pPr rtl="0"/>
            <a:endParaRPr lang="en-US"/>
          </a:p>
        </p:txBody>
      </p:sp>
      <p:sp>
        <p:nvSpPr>
          <p:cNvPr id="4" name="Slide Number Placeholder 3"/>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415934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pt"/>
              <a:t>Click to edit Master title style</a:t>
            </a:r>
          </a:p>
        </p:txBody>
      </p:sp>
      <p:sp>
        <p:nvSpPr>
          <p:cNvPr id="3" name="Content Placeholder 2"/>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
              <a:t>Edit Master text styles</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145760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pt"/>
              <a:t>Click to edit Master title style</a:t>
            </a:r>
          </a:p>
        </p:txBody>
      </p:sp>
      <p:sp>
        <p:nvSpPr>
          <p:cNvPr id="3" name="Picture Placeholder 2"/>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en-US"/>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
              <a:t>Edit Master text styles</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81925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pt"/>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pt"/>
              <a:t>Edit Master text styles</a:t>
            </a:r>
          </a:p>
          <a:p>
            <a:pPr lvl="1" rtl="0"/>
            <a:r>
              <a:rPr lang="pt"/>
              <a:t>Second level</a:t>
            </a:r>
          </a:p>
          <a:p>
            <a:pPr lvl="2" rtl="0"/>
            <a:r>
              <a:rPr lang="pt"/>
              <a:t>Third level</a:t>
            </a:r>
          </a:p>
          <a:p>
            <a:pPr lvl="3" rtl="0"/>
            <a:r>
              <a:rPr lang="pt"/>
              <a:t>Fourth level</a:t>
            </a:r>
          </a:p>
          <a:p>
            <a:pPr lvl="4" rtl="0"/>
            <a:r>
              <a:rPr lang="pt"/>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23F328A5-D265-4F48-ACB7-1FB32DC4FF1B}" type="datetimeFigureOut">
              <a:rPr lang="en-US" smtClean="0"/>
              <a:t>7/3/2020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8B05077-D1AA-4A56-817A-05EB64217445}" type="slidenum">
              <a:rPr lang="en-US" smtClean="0"/>
              <a:t>‹#›</a:t>
            </a:fld>
            <a:endParaRPr lang="en-US"/>
          </a:p>
        </p:txBody>
      </p:sp>
    </p:spTree>
    <p:extLst>
      <p:ext uri="{BB962C8B-B14F-4D97-AF65-F5344CB8AC3E}">
        <p14:creationId xmlns:p14="http://schemas.microsoft.com/office/powerpoint/2010/main" val="74100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8"/>
          <p:cNvSpPr txBox="1">
            <a:spLocks/>
          </p:cNvSpPr>
          <p:nvPr/>
        </p:nvSpPr>
        <p:spPr bwMode="auto">
          <a:xfrm>
            <a:off x="4876800" y="4930775"/>
            <a:ext cx="259080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buFont typeface="Arial" panose="020B0604020202020204" pitchFamily="34" charset="0"/>
              <a:buNone/>
            </a:pPr>
            <a:endParaRPr lang="en-US" altLang="en-US" sz="2000" dirty="0">
              <a:solidFill>
                <a:prstClr val="black"/>
              </a:solidFill>
              <a:latin typeface="Tw Cen MT Condensed" panose="020B0606020104020203" pitchFamily="34" charset="0"/>
            </a:endParaRPr>
          </a:p>
        </p:txBody>
      </p:sp>
      <p:sp>
        <p:nvSpPr>
          <p:cNvPr id="18" name="Title 3"/>
          <p:cNvSpPr txBox="1">
            <a:spLocks/>
          </p:cNvSpPr>
          <p:nvPr/>
        </p:nvSpPr>
        <p:spPr bwMode="auto">
          <a:xfrm>
            <a:off x="4648200" y="1933476"/>
            <a:ext cx="7239000" cy="192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chor="b">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spcBef>
                <a:spcPct val="0"/>
              </a:spcBef>
              <a:buNone/>
            </a:pPr>
            <a:r>
              <a:rPr lang="pt" sz="4400"/>
              <a:t>O que são normas? Elaboração, utilização e vantagens explicadas</a:t>
            </a:r>
            <a:endParaRPr lang="en-US" altLang="en-US" sz="4000" dirty="0">
              <a:solidFill>
                <a:prstClr val="black"/>
              </a:solidFill>
              <a:latin typeface="Tw Cen MT Condensed" panose="020B0606020104020203" pitchFamily="34" charset="0"/>
            </a:endParaRPr>
          </a:p>
        </p:txBody>
      </p:sp>
      <p:sp>
        <p:nvSpPr>
          <p:cNvPr id="19" name="Text Placeholder 18"/>
          <p:cNvSpPr txBox="1">
            <a:spLocks/>
          </p:cNvSpPr>
          <p:nvPr/>
        </p:nvSpPr>
        <p:spPr bwMode="auto">
          <a:xfrm>
            <a:off x="4664413" y="4805427"/>
            <a:ext cx="6781800" cy="1557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buFont typeface="Arial" panose="020B0604020202020204" pitchFamily="34" charset="0"/>
              <a:buNone/>
            </a:pPr>
            <a:r>
              <a:rPr lang="pt" sz="2000">
                <a:solidFill>
                  <a:prstClr val="black"/>
                </a:solidFill>
                <a:latin typeface="Tw Cen MT Condensed" panose="020B0606020104020203" pitchFamily="34" charset="0"/>
              </a:rPr>
              <a:t>Jeffrey G. Weiss	       		Tyler G. Welti</a:t>
            </a:r>
          </a:p>
          <a:p>
            <a:pPr rtl="0">
              <a:buFont typeface="Arial" panose="020B0604020202020204" pitchFamily="34" charset="0"/>
              <a:buNone/>
            </a:pPr>
            <a:r>
              <a:rPr lang="pt" sz="2000">
                <a:solidFill>
                  <a:prstClr val="black"/>
                </a:solidFill>
                <a:latin typeface="Tw Cen MT Condensed" panose="020B0606020104020203" pitchFamily="34" charset="0"/>
              </a:rPr>
              <a:t>Parceiro         		 	Conselheiro          </a:t>
            </a:r>
          </a:p>
          <a:p>
            <a:pPr rtl="0">
              <a:buFont typeface="Arial" panose="020B0604020202020204" pitchFamily="34" charset="0"/>
              <a:buNone/>
            </a:pPr>
            <a:r>
              <a:rPr lang="pt" sz="2000">
                <a:solidFill>
                  <a:prstClr val="black"/>
                </a:solidFill>
                <a:latin typeface="Tw Cen MT Condensed" panose="020B0606020104020203" pitchFamily="34" charset="0"/>
              </a:rPr>
              <a:t>Venable LLP		    		Venable LLP</a:t>
            </a:r>
          </a:p>
          <a:p>
            <a:pPr rtl="0">
              <a:buFont typeface="Arial" panose="020B0604020202020204" pitchFamily="34" charset="0"/>
              <a:buNone/>
            </a:pPr>
            <a:endParaRPr lang="en-US" altLang="en-US" sz="1800" dirty="0">
              <a:solidFill>
                <a:prstClr val="black"/>
              </a:solidFill>
              <a:latin typeface="Tw Cen MT Condensed" panose="020B0606020104020203" pitchFamily="34" charset="0"/>
            </a:endParaRPr>
          </a:p>
        </p:txBody>
      </p:sp>
    </p:spTree>
    <p:custDataLst>
      <p:tags r:id="rId1"/>
    </p:custDataLst>
    <p:extLst>
      <p:ext uri="{BB962C8B-B14F-4D97-AF65-F5344CB8AC3E}">
        <p14:creationId xmlns:p14="http://schemas.microsoft.com/office/powerpoint/2010/main" val="217930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pt" b="1">
                <a:solidFill>
                  <a:srgbClr val="002060"/>
                </a:solidFill>
              </a:rPr>
              <a:t>Antecedentes das normas</a:t>
            </a:r>
          </a:p>
        </p:txBody>
      </p:sp>
      <p:sp>
        <p:nvSpPr>
          <p:cNvPr id="10" name="Content Placeholder 9"/>
          <p:cNvSpPr>
            <a:spLocks noGrp="1"/>
          </p:cNvSpPr>
          <p:nvPr>
            <p:ph idx="1"/>
          </p:nvPr>
        </p:nvSpPr>
        <p:spPr>
          <a:xfrm>
            <a:off x="670558" y="778933"/>
            <a:ext cx="11365134" cy="6079067"/>
          </a:xfrm>
        </p:spPr>
        <p:txBody>
          <a:bodyPr rtlCol="0">
            <a:normAutofit fontScale="92500" lnSpcReduction="10000"/>
          </a:bodyPr>
          <a:lstStyle/>
          <a:p>
            <a:pPr marL="338138" indent="0" rtl="0">
              <a:buNone/>
            </a:pPr>
            <a:r>
              <a:rPr lang="pt" sz="3200" b="1" u="sng" dirty="0"/>
              <a:t>Vantagens da utilização das normas internacionais</a:t>
            </a:r>
          </a:p>
          <a:p>
            <a:pPr marL="338138" indent="0" rtl="0">
              <a:buNone/>
            </a:pPr>
            <a:endParaRPr lang="en-US" sz="1100" dirty="0"/>
          </a:p>
          <a:p>
            <a:pPr rtl="0"/>
            <a:r>
              <a:rPr lang="pt" dirty="0"/>
              <a:t>As normas internacionais são mais susceptíveis de terem maior qualidade </a:t>
            </a:r>
            <a:br>
              <a:rPr lang="pt" dirty="0"/>
            </a:br>
            <a:r>
              <a:rPr lang="pt" dirty="0"/>
              <a:t>técnica porque são elaboradas por um grupo mundial de peritos</a:t>
            </a:r>
          </a:p>
          <a:p>
            <a:pPr rtl="0"/>
            <a:endParaRPr lang="en-US" sz="800" dirty="0"/>
          </a:p>
          <a:p>
            <a:pPr rtl="0"/>
            <a:r>
              <a:rPr lang="pt" dirty="0"/>
              <a:t>As normas internacionais são mais susceptíveis de conseguirem níveis mais elevados de adesão por parte das partes interessadas porque são elaboradas num ambiente com várias partes interessadas através de um processo de consenso</a:t>
            </a:r>
          </a:p>
          <a:p>
            <a:pPr rtl="0"/>
            <a:endParaRPr lang="en-US" sz="800" dirty="0"/>
          </a:p>
          <a:p>
            <a:pPr rtl="0"/>
            <a:r>
              <a:rPr lang="pt" dirty="0"/>
              <a:t>O processo das normas internacionais é concebido por forma a ter em conta </a:t>
            </a:r>
            <a:br>
              <a:rPr lang="pt" dirty="0"/>
            </a:br>
            <a:r>
              <a:rPr lang="pt" dirty="0"/>
              <a:t>um equilíbrio de interesses, incluindo os de segmentos historicamente sub-representados e vulneráveis da sociedade</a:t>
            </a:r>
          </a:p>
          <a:p>
            <a:pPr rtl="0"/>
            <a:r>
              <a:rPr lang="pt" dirty="0"/>
              <a:t>As normas internacionais podem transformar um mercado, proporcionando confiança/segurança aos governos, aos agentes de mercado e aos consumidores de que um novo produto tem uma base científica/técnica sólida, cumpre os requisitos de desempenho e foi validado por um consenso global</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10</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247281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pt" b="1">
                <a:solidFill>
                  <a:srgbClr val="002060"/>
                </a:solidFill>
              </a:rPr>
              <a:t>Antecedentes das normas</a:t>
            </a:r>
          </a:p>
        </p:txBody>
      </p:sp>
      <p:sp>
        <p:nvSpPr>
          <p:cNvPr id="10" name="Content Placeholder 9"/>
          <p:cNvSpPr>
            <a:spLocks noGrp="1"/>
          </p:cNvSpPr>
          <p:nvPr>
            <p:ph idx="1"/>
          </p:nvPr>
        </p:nvSpPr>
        <p:spPr>
          <a:xfrm>
            <a:off x="670558" y="778933"/>
            <a:ext cx="11365134" cy="6079067"/>
          </a:xfrm>
        </p:spPr>
        <p:txBody>
          <a:bodyPr rtlCol="0">
            <a:normAutofit fontScale="92500" lnSpcReduction="10000"/>
          </a:bodyPr>
          <a:lstStyle/>
          <a:p>
            <a:pPr marL="338138" indent="0" rtl="0">
              <a:buNone/>
            </a:pPr>
            <a:r>
              <a:rPr lang="pt" sz="3200" b="1" u="sng" dirty="0"/>
              <a:t>Riscos da utilização das normas</a:t>
            </a:r>
          </a:p>
          <a:p>
            <a:pPr marL="338138" indent="0" rtl="0">
              <a:buNone/>
            </a:pPr>
            <a:endParaRPr lang="en-US" sz="1100" dirty="0"/>
          </a:p>
          <a:p>
            <a:pPr rtl="0"/>
            <a:r>
              <a:rPr lang="pt" dirty="0"/>
              <a:t>Riscos relacionados com as próprias normas</a:t>
            </a:r>
          </a:p>
          <a:p>
            <a:pPr lvl="1" rtl="0"/>
            <a:r>
              <a:rPr lang="pt" dirty="0"/>
              <a:t>Distorcer os mercados favorecendo um produto em detrimento de outro</a:t>
            </a:r>
          </a:p>
          <a:p>
            <a:pPr lvl="1" rtl="0"/>
            <a:r>
              <a:rPr lang="pt" dirty="0"/>
              <a:t>Inibir a inovação prescrevendo a única forma de fazer as coisas</a:t>
            </a:r>
          </a:p>
          <a:p>
            <a:pPr rtl="0"/>
            <a:endParaRPr lang="en-US" sz="800" dirty="0"/>
          </a:p>
          <a:p>
            <a:pPr rtl="0"/>
            <a:r>
              <a:rPr lang="pt" dirty="0"/>
              <a:t>Riscos relacionados com a forma como as normas são utilizadas pelos governos</a:t>
            </a:r>
          </a:p>
          <a:p>
            <a:pPr lvl="1" rtl="0"/>
            <a:r>
              <a:rPr lang="pt" dirty="0"/>
              <a:t>Criação de barreiras não tarifárias ao comércio </a:t>
            </a:r>
          </a:p>
          <a:p>
            <a:pPr lvl="1" rtl="0"/>
            <a:r>
              <a:rPr lang="pt" dirty="0"/>
              <a:t>Aumento dos custos para as empresas e diminuição da concorrência</a:t>
            </a:r>
          </a:p>
          <a:p>
            <a:pPr lvl="1" rtl="0"/>
            <a:endParaRPr lang="en-US" sz="800" dirty="0"/>
          </a:p>
          <a:p>
            <a:pPr rtl="0"/>
            <a:r>
              <a:rPr lang="pt" dirty="0"/>
              <a:t>Preocupações de PI e monopólio</a:t>
            </a:r>
          </a:p>
          <a:p>
            <a:pPr rtl="0"/>
            <a:endParaRPr lang="en-US" sz="900" dirty="0"/>
          </a:p>
          <a:p>
            <a:pPr rtl="0"/>
            <a:r>
              <a:rPr lang="pt" dirty="0"/>
              <a:t>Normas que não funcionam como pretendido </a:t>
            </a:r>
          </a:p>
          <a:p>
            <a:pPr lvl="1" rtl="0"/>
            <a:r>
              <a:rPr lang="pt" dirty="0"/>
              <a:t>Por exemplo, devido a restrições da cadeia de abastecimento, falta de relevância global, práticas de adopção inadequadas </a:t>
            </a:r>
          </a:p>
          <a:p>
            <a:pPr marL="457200" lvl="1" indent="0" rtl="0">
              <a:buNone/>
            </a:pPr>
            <a:endParaRPr lang="en-US" sz="900" dirty="0"/>
          </a:p>
          <a:p>
            <a:pPr marL="0" indent="0" rtl="0">
              <a:buNone/>
            </a:pPr>
            <a:r>
              <a:rPr lang="pt" dirty="0"/>
              <a:t>Existem ferramentas importantes disponíveis para gerir estes riscos!</a:t>
            </a:r>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11</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428836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pt" b="1">
                <a:solidFill>
                  <a:srgbClr val="002060"/>
                </a:solidFill>
              </a:rPr>
              <a:t>Antecedentes das normas</a:t>
            </a:r>
          </a:p>
        </p:txBody>
      </p:sp>
      <p:sp>
        <p:nvSpPr>
          <p:cNvPr id="10" name="Content Placeholder 9"/>
          <p:cNvSpPr>
            <a:spLocks noGrp="1"/>
          </p:cNvSpPr>
          <p:nvPr>
            <p:ph idx="1"/>
          </p:nvPr>
        </p:nvSpPr>
        <p:spPr>
          <a:xfrm>
            <a:off x="670558" y="778933"/>
            <a:ext cx="11365134" cy="5430717"/>
          </a:xfrm>
        </p:spPr>
        <p:txBody>
          <a:bodyPr rtlCol="0">
            <a:spAutoFit/>
          </a:bodyPr>
          <a:lstStyle/>
          <a:p>
            <a:pPr marL="338138" indent="0" rtl="0">
              <a:buNone/>
            </a:pPr>
            <a:r>
              <a:rPr lang="pt" sz="3000" b="1" u="sng" dirty="0"/>
              <a:t>Como são utilizadas as normas internacionais?</a:t>
            </a:r>
            <a:endParaRPr lang="en-US" sz="3000" dirty="0"/>
          </a:p>
          <a:p>
            <a:pPr rtl="0"/>
            <a:endParaRPr lang="en-US" sz="800" dirty="0"/>
          </a:p>
          <a:p>
            <a:pPr rtl="0"/>
            <a:r>
              <a:rPr lang="pt" sz="3100" dirty="0"/>
              <a:t>Acções não governamentais</a:t>
            </a:r>
          </a:p>
          <a:p>
            <a:pPr lvl="1" rtl="0"/>
            <a:r>
              <a:rPr lang="pt" sz="2600" dirty="0"/>
              <a:t>Utilizadas como facto para negociar nos mercados</a:t>
            </a:r>
          </a:p>
          <a:p>
            <a:pPr lvl="1" rtl="0"/>
            <a:r>
              <a:rPr lang="pt" sz="2600" dirty="0"/>
              <a:t>Sistemas de rotulagem/certificação de 2ª e 3ª partes</a:t>
            </a:r>
          </a:p>
          <a:p>
            <a:pPr lvl="1" rtl="0"/>
            <a:endParaRPr lang="en-US" sz="800" dirty="0"/>
          </a:p>
          <a:p>
            <a:pPr rtl="0"/>
            <a:r>
              <a:rPr lang="pt" sz="3100" dirty="0"/>
              <a:t>Acções governamentais</a:t>
            </a:r>
          </a:p>
          <a:p>
            <a:pPr lvl="1" rtl="0"/>
            <a:r>
              <a:rPr lang="pt" sz="2600" dirty="0"/>
              <a:t>Incorporadas em leis, regulamentos e noutros programas</a:t>
            </a:r>
          </a:p>
          <a:p>
            <a:pPr lvl="1" rtl="0"/>
            <a:r>
              <a:rPr lang="pt" sz="2600" dirty="0"/>
              <a:t>Prioridades de financiamento/programas de partilha de custos </a:t>
            </a:r>
          </a:p>
          <a:p>
            <a:pPr lvl="1" rtl="0"/>
            <a:r>
              <a:rPr lang="pt" sz="2600" dirty="0"/>
              <a:t>Decisões sobre contratos públicos </a:t>
            </a:r>
          </a:p>
          <a:p>
            <a:pPr lvl="1" rtl="0"/>
            <a:r>
              <a:rPr lang="pt" sz="2600" dirty="0"/>
              <a:t>Sistemas de incentivo/ajudas fiscais</a:t>
            </a:r>
          </a:p>
          <a:p>
            <a:pPr lvl="1" rtl="0"/>
            <a:r>
              <a:rPr lang="pt" sz="2600" dirty="0"/>
              <a:t>Campanhas de sensibilização</a:t>
            </a:r>
          </a:p>
          <a:p>
            <a:pPr lvl="1" rtl="0"/>
            <a:r>
              <a:rPr lang="pt" sz="2600" dirty="0"/>
              <a:t>Códigos de conduta para funcionários públicos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12</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1948551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pt" b="1">
                <a:solidFill>
                  <a:srgbClr val="002060"/>
                </a:solidFill>
              </a:rPr>
              <a:t>Antecedentes das normas</a:t>
            </a:r>
          </a:p>
        </p:txBody>
      </p:sp>
      <p:sp>
        <p:nvSpPr>
          <p:cNvPr id="10" name="Content Placeholder 9"/>
          <p:cNvSpPr>
            <a:spLocks noGrp="1"/>
          </p:cNvSpPr>
          <p:nvPr>
            <p:ph idx="1"/>
          </p:nvPr>
        </p:nvSpPr>
        <p:spPr>
          <a:xfrm>
            <a:off x="670558" y="778933"/>
            <a:ext cx="11365134" cy="6114494"/>
          </a:xfrm>
        </p:spPr>
        <p:txBody>
          <a:bodyPr rtlCol="0">
            <a:spAutoFit/>
          </a:bodyPr>
          <a:lstStyle/>
          <a:p>
            <a:pPr marL="338138" indent="0" rtl="0">
              <a:buNone/>
            </a:pPr>
            <a:r>
              <a:rPr lang="pt" sz="3000" b="1" u="sng" dirty="0"/>
              <a:t>Como são utilizadas as normas internacionais?</a:t>
            </a:r>
            <a:endParaRPr lang="en-US" sz="3000" dirty="0"/>
          </a:p>
          <a:p>
            <a:pPr rtl="0"/>
            <a:endParaRPr lang="en-US" sz="800" dirty="0"/>
          </a:p>
          <a:p>
            <a:pPr rtl="0"/>
            <a:r>
              <a:rPr lang="pt" sz="3100" dirty="0"/>
              <a:t>Avaliação da conformidade, tipos principais: c</a:t>
            </a:r>
            <a:r>
              <a:rPr lang="pt" sz="2700" dirty="0"/>
              <a:t>ertificação; ensaios; inspecção; fiscalização </a:t>
            </a:r>
          </a:p>
          <a:p>
            <a:pPr lvl="1" rtl="0"/>
            <a:r>
              <a:rPr lang="pt" sz="2800" dirty="0"/>
              <a:t>Pode ser conduzida por um primeiro (fabricante); segundo (comprador/utilizador); e/ou um terceiro (laboratórios, organismos de inspecção, organismos de certificação)</a:t>
            </a:r>
          </a:p>
          <a:p>
            <a:pPr lvl="1" rtl="0"/>
            <a:r>
              <a:rPr lang="pt" sz="2800" dirty="0"/>
              <a:t>Pode ser efectuada em separado ou em combinações (por exemplo, ensaios e certificação por terceiros)</a:t>
            </a:r>
          </a:p>
          <a:p>
            <a:pPr lvl="1" rtl="0"/>
            <a:endParaRPr lang="en-US" sz="800" dirty="0"/>
          </a:p>
          <a:p>
            <a:pPr rtl="0"/>
            <a:r>
              <a:rPr lang="pt" sz="3100" dirty="0"/>
              <a:t>Organismos de avaliação da conformidade</a:t>
            </a:r>
          </a:p>
          <a:p>
            <a:pPr lvl="1" rtl="0"/>
            <a:r>
              <a:rPr lang="pt" sz="2800" dirty="0"/>
              <a:t>Aprovação governamental necessária em alguns países</a:t>
            </a:r>
          </a:p>
          <a:p>
            <a:pPr lvl="1" rtl="0"/>
            <a:endParaRPr lang="en-US" sz="800" dirty="0"/>
          </a:p>
          <a:p>
            <a:pPr rtl="0"/>
            <a:r>
              <a:rPr lang="pt" sz="3100" dirty="0"/>
              <a:t>Manutenção</a:t>
            </a:r>
          </a:p>
          <a:p>
            <a:pPr lvl="1" rtl="0"/>
            <a:r>
              <a:rPr lang="pt" sz="2800" dirty="0"/>
              <a:t>Necessidade de revisão de cinco em cinco anos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13</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35185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pt" b="1">
                <a:solidFill>
                  <a:srgbClr val="002060"/>
                </a:solidFill>
              </a:rPr>
              <a:t>Antecedentes das normas</a:t>
            </a:r>
          </a:p>
        </p:txBody>
      </p:sp>
      <p:sp>
        <p:nvSpPr>
          <p:cNvPr id="10" name="Content Placeholder 9"/>
          <p:cNvSpPr>
            <a:spLocks noGrp="1"/>
          </p:cNvSpPr>
          <p:nvPr>
            <p:ph idx="1"/>
          </p:nvPr>
        </p:nvSpPr>
        <p:spPr>
          <a:xfrm>
            <a:off x="670558" y="778933"/>
            <a:ext cx="11365134" cy="6079067"/>
          </a:xfrm>
        </p:spPr>
        <p:txBody>
          <a:bodyPr rtlCol="0">
            <a:normAutofit lnSpcReduction="10000"/>
          </a:bodyPr>
          <a:lstStyle/>
          <a:p>
            <a:pPr marL="338138" indent="0" rtl="0">
              <a:buNone/>
            </a:pPr>
            <a:r>
              <a:rPr lang="pt" sz="3000" b="1" u="sng" dirty="0"/>
              <a:t>Como pode ser encorajada a utilização das normas?</a:t>
            </a:r>
            <a:endParaRPr lang="en-US" sz="3000" dirty="0"/>
          </a:p>
          <a:p>
            <a:pPr rtl="0"/>
            <a:endParaRPr lang="en-US" sz="800" dirty="0"/>
          </a:p>
          <a:p>
            <a:pPr rtl="0"/>
            <a:r>
              <a:rPr lang="pt" sz="3100" dirty="0"/>
              <a:t>Incentivos financeiros</a:t>
            </a:r>
          </a:p>
          <a:p>
            <a:pPr lvl="1" rtl="0"/>
            <a:r>
              <a:rPr lang="pt" sz="2800" dirty="0"/>
              <a:t>Dos governos: por exemplo, reduções de impostos, descontos, decisões de aquisições, financiamento</a:t>
            </a:r>
          </a:p>
          <a:p>
            <a:pPr lvl="1" rtl="0"/>
            <a:r>
              <a:rPr lang="pt" sz="2800" dirty="0"/>
              <a:t>De actores não governamentais: financiamento, concursos, prémios</a:t>
            </a:r>
          </a:p>
          <a:p>
            <a:pPr lvl="1" rtl="0"/>
            <a:endParaRPr lang="en-US" sz="800" dirty="0"/>
          </a:p>
          <a:p>
            <a:pPr rtl="0"/>
            <a:r>
              <a:rPr lang="pt" sz="3100" dirty="0"/>
              <a:t>Incentivos não financeiros </a:t>
            </a:r>
          </a:p>
          <a:p>
            <a:pPr lvl="1" rtl="0"/>
            <a:r>
              <a:rPr lang="pt" sz="2800" dirty="0"/>
              <a:t>Sistemas de rotulagem voluntária (os rótulos são uma ferramenta da marca que pode proporcionar uma vantagem competitiva no mercado)</a:t>
            </a:r>
          </a:p>
          <a:p>
            <a:pPr lvl="1" rtl="0"/>
            <a:endParaRPr lang="en-US" sz="800" dirty="0"/>
          </a:p>
          <a:p>
            <a:pPr rtl="0"/>
            <a:r>
              <a:rPr lang="pt" sz="3100" dirty="0"/>
              <a:t>Assistência técnica/reforço das competências</a:t>
            </a:r>
          </a:p>
          <a:p>
            <a:pPr rtl="0"/>
            <a:endParaRPr lang="en-US" sz="900" dirty="0"/>
          </a:p>
          <a:p>
            <a:pPr rtl="0"/>
            <a:r>
              <a:rPr lang="pt" sz="3100" dirty="0"/>
              <a:t>Obtenção da adesão das partes interessadas (por exemplo, campanhas de sensibilização do público, workshops, utilização </a:t>
            </a:r>
            <a:br>
              <a:rPr lang="pt" sz="3100" dirty="0"/>
            </a:br>
            <a:r>
              <a:rPr lang="pt" sz="3100" dirty="0"/>
              <a:t>das normas internacionais)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14</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254773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D834C05-8B45-4350-AC15-DA6100D1C1E2}"/>
              </a:ext>
            </a:extLst>
          </p:cNvPr>
          <p:cNvGrpSpPr/>
          <p:nvPr/>
        </p:nvGrpSpPr>
        <p:grpSpPr>
          <a:xfrm>
            <a:off x="3168583" y="3160184"/>
            <a:ext cx="5854830" cy="2925143"/>
            <a:chOff x="3403714" y="3194195"/>
            <a:chExt cx="5854830" cy="2925143"/>
          </a:xfrm>
        </p:grpSpPr>
        <p:pic>
          <p:nvPicPr>
            <p:cNvPr id="7" name="Picture 6">
              <a:extLst>
                <a:ext uri="{FF2B5EF4-FFF2-40B4-BE49-F238E27FC236}">
                  <a16:creationId xmlns:a16="http://schemas.microsoft.com/office/drawing/2014/main" id="{0A2CDAB4-A4CC-49B6-9037-20CE26A5A3B0}"/>
                </a:ext>
              </a:extLst>
            </p:cNvPr>
            <p:cNvPicPr>
              <a:picLocks noChangeAspect="1"/>
            </p:cNvPicPr>
            <p:nvPr/>
          </p:nvPicPr>
          <p:blipFill rotWithShape="1">
            <a:blip r:embed="rId4">
              <a:alphaModFix/>
              <a:extLst>
                <a:ext uri="{28A0092B-C50C-407E-A947-70E740481C1C}">
                  <a14:useLocalDpi xmlns:a14="http://schemas.microsoft.com/office/drawing/2010/main" val="0"/>
                </a:ext>
              </a:extLst>
            </a:blip>
            <a:srcRect t="11693" b="24255"/>
            <a:stretch/>
          </p:blipFill>
          <p:spPr>
            <a:xfrm>
              <a:off x="3403714" y="3194195"/>
              <a:ext cx="5854830" cy="2925143"/>
            </a:xfrm>
            <a:prstGeom prst="rect">
              <a:avLst/>
            </a:prstGeom>
          </p:spPr>
        </p:pic>
        <p:sp>
          <p:nvSpPr>
            <p:cNvPr id="8" name="TextBox 7">
              <a:extLst>
                <a:ext uri="{FF2B5EF4-FFF2-40B4-BE49-F238E27FC236}">
                  <a16:creationId xmlns:a16="http://schemas.microsoft.com/office/drawing/2014/main" id="{C9B5668E-BD7E-4FA8-9959-3E7FC88C93D8}"/>
                </a:ext>
              </a:extLst>
            </p:cNvPr>
            <p:cNvSpPr txBox="1"/>
            <p:nvPr/>
          </p:nvSpPr>
          <p:spPr>
            <a:xfrm>
              <a:off x="3591170" y="3645806"/>
              <a:ext cx="5253053" cy="1785104"/>
            </a:xfrm>
            <a:prstGeom prst="rect">
              <a:avLst/>
            </a:prstGeom>
            <a:noFill/>
          </p:spPr>
          <p:txBody>
            <a:bodyPr wrap="square" rtlCol="0">
              <a:spAutoFit/>
            </a:bodyPr>
            <a:lstStyle/>
            <a:p>
              <a:pPr algn="ctr" rtl="0"/>
              <a:r>
                <a:rPr lang="pt" sz="5500">
                  <a:ln w="19050">
                    <a:solidFill>
                      <a:schemeClr val="bg1"/>
                    </a:solidFill>
                  </a:ln>
                  <a:latin typeface="Arial" panose="020B0604020202020204" pitchFamily="34" charset="0"/>
                  <a:cs typeface="Arial" panose="020B0604020202020204" pitchFamily="34" charset="0"/>
                </a:rPr>
                <a:t>Normas </a:t>
              </a:r>
              <a:r>
                <a:rPr lang="pt" sz="5500">
                  <a:ln w="19050">
                    <a:solidFill>
                      <a:schemeClr val="bg1"/>
                    </a:solidFill>
                  </a:ln>
                  <a:solidFill>
                    <a:srgbClr val="E60904"/>
                  </a:solidFill>
                  <a:latin typeface="Arial" panose="020B0604020202020204" pitchFamily="34" charset="0"/>
                  <a:cs typeface="Arial" panose="020B0604020202020204" pitchFamily="34" charset="0"/>
                </a:rPr>
                <a:t>Internacionais</a:t>
              </a:r>
              <a:endParaRPr lang="fr-FR" sz="5500" dirty="0">
                <a:ln w="19050">
                  <a:solidFill>
                    <a:schemeClr val="bg1"/>
                  </a:solidFill>
                </a:ln>
                <a:solidFill>
                  <a:srgbClr val="E60904"/>
                </a:solidFill>
                <a:latin typeface="Arial" panose="020B0604020202020204" pitchFamily="34" charset="0"/>
                <a:cs typeface="Arial" panose="020B0604020202020204" pitchFamily="34" charset="0"/>
              </a:endParaRPr>
            </a:p>
          </p:txBody>
        </p:sp>
      </p:grpSp>
      <p:sp>
        <p:nvSpPr>
          <p:cNvPr id="2" name="Title 1"/>
          <p:cNvSpPr>
            <a:spLocks noGrp="1"/>
          </p:cNvSpPr>
          <p:nvPr>
            <p:ph type="ctrTitle"/>
          </p:nvPr>
        </p:nvSpPr>
        <p:spPr>
          <a:xfrm>
            <a:off x="914399" y="1405858"/>
            <a:ext cx="10363200" cy="1754326"/>
          </a:xfrm>
        </p:spPr>
        <p:txBody>
          <a:bodyPr rtlCol="0">
            <a:spAutoFit/>
          </a:bodyPr>
          <a:lstStyle/>
          <a:p>
            <a:pPr rtl="0"/>
            <a:r>
              <a:rPr lang="pt" sz="4000" b="1"/>
              <a:t>Antecedentes sobre a elaboração e a </a:t>
            </a:r>
            <a:br>
              <a:rPr lang="en-US" sz="4000" b="1" dirty="0"/>
            </a:br>
            <a:r>
              <a:rPr lang="pt" sz="4000" b="1"/>
              <a:t>utilização das normas</a:t>
            </a:r>
            <a:br>
              <a:rPr lang="en-US" sz="4000" dirty="0"/>
            </a:br>
            <a:endParaRPr lang="en-US" sz="4000" dirty="0"/>
          </a:p>
        </p:txBody>
      </p:sp>
      <p:sp>
        <p:nvSpPr>
          <p:cNvPr id="4" name="Slide Number Placeholder 3"/>
          <p:cNvSpPr>
            <a:spLocks noGrp="1"/>
          </p:cNvSpPr>
          <p:nvPr>
            <p:ph type="sldNum" sz="quarter" idx="4294967295"/>
          </p:nvPr>
        </p:nvSpPr>
        <p:spPr>
          <a:xfrm>
            <a:off x="8610600" y="6400413"/>
            <a:ext cx="2743200" cy="276999"/>
          </a:xfrm>
        </p:spPr>
        <p:txBody>
          <a:bodyPr rtlCol="0">
            <a:spAutoFit/>
          </a:bodyPr>
          <a:lstStyle/>
          <a:p>
            <a:pPr rtl="0"/>
            <a:fld id="{3068B960-88A1-C74E-A5B4-1A8BD00E1087}" type="slidenum">
              <a:rPr lang="en-US" smtClean="0">
                <a:solidFill>
                  <a:prstClr val="white">
                    <a:lumMod val="65000"/>
                  </a:prstClr>
                </a:solidFill>
              </a:rPr>
              <a:pPr/>
              <a:t>2</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25147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wrap="square" rtlCol="0">
            <a:spAutoFit/>
          </a:bodyPr>
          <a:lstStyle/>
          <a:p>
            <a:pPr algn="ctr" rtl="0"/>
            <a:r>
              <a:rPr lang="pt" b="1" dirty="0">
                <a:solidFill>
                  <a:srgbClr val="002060"/>
                </a:solidFill>
              </a:rPr>
              <a:t>Antecedentes das normas</a:t>
            </a:r>
          </a:p>
        </p:txBody>
      </p:sp>
      <p:sp>
        <p:nvSpPr>
          <p:cNvPr id="10" name="Content Placeholder 9"/>
          <p:cNvSpPr>
            <a:spLocks noGrp="1"/>
          </p:cNvSpPr>
          <p:nvPr>
            <p:ph idx="1"/>
          </p:nvPr>
        </p:nvSpPr>
        <p:spPr>
          <a:xfrm>
            <a:off x="670558" y="778933"/>
            <a:ext cx="11054861" cy="6079067"/>
          </a:xfrm>
        </p:spPr>
        <p:txBody>
          <a:bodyPr rtlCol="0">
            <a:normAutofit fontScale="92500" lnSpcReduction="10000"/>
          </a:bodyPr>
          <a:lstStyle/>
          <a:p>
            <a:pPr marL="338138" indent="0" rtl="0">
              <a:buNone/>
            </a:pPr>
            <a:r>
              <a:rPr lang="pt" sz="3200" b="1" u="sng" dirty="0"/>
              <a:t>O que são normas?</a:t>
            </a:r>
          </a:p>
          <a:p>
            <a:pPr marL="338138" indent="0" rtl="0">
              <a:buNone/>
            </a:pPr>
            <a:endParaRPr lang="en-US" sz="1100" dirty="0"/>
          </a:p>
          <a:p>
            <a:pPr rtl="0"/>
            <a:r>
              <a:rPr lang="pt" dirty="0"/>
              <a:t>ISO/IEC</a:t>
            </a:r>
          </a:p>
          <a:p>
            <a:pPr lvl="1" rtl="0"/>
            <a:r>
              <a:rPr lang="pt" dirty="0"/>
              <a:t>Um “documento, estabelecido por consenso e aprovado por um organismo reconhecido, que define regras, linhas de orientação ou características para actividades ou seus resultados, destinadas à utilização comum e repetida, visando atingir um grau óptimo de ordem num dado contexto”</a:t>
            </a:r>
          </a:p>
          <a:p>
            <a:pPr lvl="1" rtl="0"/>
            <a:endParaRPr lang="en-US" sz="900" dirty="0"/>
          </a:p>
          <a:p>
            <a:pPr rtl="0"/>
            <a:r>
              <a:rPr lang="pt" dirty="0"/>
              <a:t>Circular do Gabinete de Gestão e Orçamento A-119 </a:t>
            </a:r>
          </a:p>
          <a:p>
            <a:pPr lvl="1" rtl="0"/>
            <a:r>
              <a:rPr lang="pt" dirty="0"/>
              <a:t>Utilização comum e repetida de regras, condições, linhas de orientação ou características para produtos / práticas;</a:t>
            </a:r>
            <a:endParaRPr lang="en-US" dirty="0"/>
          </a:p>
          <a:p>
            <a:pPr lvl="1" rtl="0"/>
            <a:r>
              <a:rPr lang="pt" dirty="0"/>
              <a:t>A definição de termos; classificação de componentes; definição de procedimentos; especificação das dimensões, materiais, desempenho, modelos ou operações; medição da qualidade e quantidade na descrição de materiais, processos, produtos, sistemas, serviços ou práticas; métodos de ensaio e procedimentos de amostragem; formatos para troca de informação e comunicação; ou descrições de ajuste e medições de tamanho ou resistência; e</a:t>
            </a:r>
            <a:endParaRPr lang="en-US" dirty="0"/>
          </a:p>
          <a:p>
            <a:pPr lvl="1" rtl="0"/>
            <a:r>
              <a:rPr lang="pt" dirty="0"/>
              <a:t>Terminologia, símbolos, requisitos de embalagem, marcação ou rotulagem, tal como se aplicam a um produto, processo ou método de produção.</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3</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273632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wrap="square" rtlCol="0">
            <a:spAutoFit/>
          </a:bodyPr>
          <a:lstStyle/>
          <a:p>
            <a:pPr algn="ctr" rtl="0"/>
            <a:r>
              <a:rPr lang="pt" b="1" dirty="0">
                <a:solidFill>
                  <a:srgbClr val="002060"/>
                </a:solidFill>
              </a:rPr>
              <a:t>Antecedentes das normas</a:t>
            </a:r>
          </a:p>
        </p:txBody>
      </p:sp>
      <p:sp>
        <p:nvSpPr>
          <p:cNvPr id="10" name="Content Placeholder 9"/>
          <p:cNvSpPr>
            <a:spLocks noGrp="1"/>
          </p:cNvSpPr>
          <p:nvPr>
            <p:ph idx="1"/>
          </p:nvPr>
        </p:nvSpPr>
        <p:spPr>
          <a:xfrm>
            <a:off x="670558" y="778932"/>
            <a:ext cx="11054861" cy="6040467"/>
          </a:xfrm>
        </p:spPr>
        <p:txBody>
          <a:bodyPr rtlCol="0">
            <a:normAutofit lnSpcReduction="10000"/>
          </a:bodyPr>
          <a:lstStyle/>
          <a:p>
            <a:pPr marL="338138" indent="0" rtl="0">
              <a:buNone/>
            </a:pPr>
            <a:r>
              <a:rPr lang="pt" sz="3200" b="1" u="sng" dirty="0"/>
              <a:t>Que tipos de normas existem?</a:t>
            </a:r>
          </a:p>
          <a:p>
            <a:pPr marL="338138" indent="0" rtl="0">
              <a:buNone/>
            </a:pPr>
            <a:endParaRPr lang="en-US" sz="1100" dirty="0"/>
          </a:p>
          <a:p>
            <a:pPr rtl="0"/>
            <a:r>
              <a:rPr lang="pt" dirty="0"/>
              <a:t>Normas de desempenho</a:t>
            </a:r>
          </a:p>
          <a:p>
            <a:pPr lvl="1" rtl="0"/>
            <a:r>
              <a:rPr lang="pt" dirty="0"/>
              <a:t>Apresentada em termos de resultados requeridos com critérios de verificação de conformidade, mas não especifica os meios necessários à obtenção dos resultados pretendidos</a:t>
            </a:r>
          </a:p>
          <a:p>
            <a:pPr rtl="0"/>
            <a:r>
              <a:rPr lang="pt" dirty="0"/>
              <a:t>Norma de concepção ou prescritiva</a:t>
            </a:r>
          </a:p>
          <a:p>
            <a:pPr lvl="1" rtl="0"/>
            <a:r>
              <a:rPr lang="pt" dirty="0"/>
              <a:t>Especifica os requisitos de concepção, tais como materiais a utilizar, como deve ser alcançado um requisito ou como deve ser fabricado um artigo</a:t>
            </a:r>
          </a:p>
          <a:p>
            <a:pPr rtl="0"/>
            <a:r>
              <a:rPr lang="pt" dirty="0"/>
              <a:t>Norma não consensual</a:t>
            </a:r>
          </a:p>
          <a:p>
            <a:pPr lvl="1" rtl="0"/>
            <a:r>
              <a:rPr lang="pt" dirty="0"/>
              <a:t>Inclui normas da indústria e da empresa e "normas governamentais únicas" que não são elaboradas através de um processo de consenso total</a:t>
            </a:r>
          </a:p>
          <a:p>
            <a:pPr rtl="0"/>
            <a:r>
              <a:rPr lang="pt" dirty="0"/>
              <a:t>Norma de consenso voluntário</a:t>
            </a:r>
          </a:p>
          <a:p>
            <a:pPr lvl="1" rtl="0"/>
            <a:r>
              <a:rPr lang="pt" dirty="0"/>
              <a:t>Elaborada num ambiente aberto e justo, especificamente definida com o acordo geral das partes interessadas (Circular OMB A-119, NTTAA)</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4</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20736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wrap="square" rtlCol="0">
            <a:spAutoFit/>
          </a:bodyPr>
          <a:lstStyle/>
          <a:p>
            <a:pPr algn="ctr" rtl="0"/>
            <a:r>
              <a:rPr lang="pt" b="1" dirty="0">
                <a:solidFill>
                  <a:srgbClr val="002060"/>
                </a:solidFill>
              </a:rPr>
              <a:t>Antecedentes das normas</a:t>
            </a:r>
          </a:p>
        </p:txBody>
      </p:sp>
      <p:sp>
        <p:nvSpPr>
          <p:cNvPr id="10" name="Content Placeholder 9"/>
          <p:cNvSpPr>
            <a:spLocks noGrp="1"/>
          </p:cNvSpPr>
          <p:nvPr>
            <p:ph idx="1"/>
          </p:nvPr>
        </p:nvSpPr>
        <p:spPr>
          <a:xfrm>
            <a:off x="670558" y="778933"/>
            <a:ext cx="11365134" cy="6079067"/>
          </a:xfrm>
        </p:spPr>
        <p:txBody>
          <a:bodyPr rtlCol="0">
            <a:normAutofit lnSpcReduction="10000"/>
          </a:bodyPr>
          <a:lstStyle/>
          <a:p>
            <a:pPr marL="338138" indent="0" rtl="0">
              <a:buNone/>
            </a:pPr>
            <a:r>
              <a:rPr lang="pt" sz="3200" b="1" u="sng" dirty="0"/>
              <a:t>Normas internacionais e comércio mundial</a:t>
            </a:r>
          </a:p>
          <a:p>
            <a:pPr marL="338138" indent="0" rtl="0">
              <a:buNone/>
            </a:pPr>
            <a:endParaRPr lang="en-US" sz="1100" dirty="0"/>
          </a:p>
          <a:p>
            <a:pPr rtl="0"/>
            <a:r>
              <a:rPr lang="pt" dirty="0"/>
              <a:t>O Acordo sobre Obstáculos Técnicos ao Comércio (OTC) da OMC existe para assegurar que os regulamentos técnicos, normas e procedimentos de avaliação da conformidade não criam obstáculos desnecessários ao comércio internacional</a:t>
            </a:r>
          </a:p>
          <a:p>
            <a:pPr rtl="0"/>
            <a:endParaRPr lang="en-US" sz="800" dirty="0"/>
          </a:p>
          <a:p>
            <a:pPr rtl="0"/>
            <a:r>
              <a:rPr lang="pt" dirty="0"/>
              <a:t>O Acordo OTC reconhece que as "normas internacionais" podem melhorar a eficácia da produção e do comércio internacional</a:t>
            </a:r>
          </a:p>
          <a:p>
            <a:pPr lvl="1" rtl="0"/>
            <a:r>
              <a:rPr lang="pt" dirty="0"/>
              <a:t>As normas internacionais, que são um sub-conjunto de normas de consenso voluntário, representam um consenso global sobre uma solução para um problema</a:t>
            </a:r>
          </a:p>
          <a:p>
            <a:pPr lvl="1" rtl="0"/>
            <a:endParaRPr lang="en-US" sz="900" dirty="0"/>
          </a:p>
          <a:p>
            <a:pPr rtl="0"/>
            <a:r>
              <a:rPr lang="pt" dirty="0"/>
              <a:t>Dois documentos importantes da OMC</a:t>
            </a:r>
          </a:p>
          <a:p>
            <a:pPr lvl="1" rtl="0"/>
            <a:r>
              <a:rPr lang="pt" dirty="0"/>
              <a:t>Os seis princípios do Comité sobre Obstáculos Técnicos ao Comércio da OMC </a:t>
            </a:r>
            <a:br>
              <a:rPr lang="pt" dirty="0"/>
            </a:br>
            <a:r>
              <a:rPr lang="pt" dirty="0"/>
              <a:t>para a elaboração das normas internacionais</a:t>
            </a:r>
          </a:p>
          <a:p>
            <a:pPr lvl="1" rtl="0"/>
            <a:r>
              <a:rPr lang="pt" dirty="0"/>
              <a:t>Anexo 3 do Acordo OMC/OTC - Código de Boas Práticas para a Preparação, </a:t>
            </a:r>
            <a:br>
              <a:rPr lang="pt" dirty="0"/>
            </a:br>
            <a:r>
              <a:rPr lang="pt" dirty="0"/>
              <a:t>Adopção e Aplicação das Normas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5</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358284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wrap="square" rtlCol="0">
            <a:spAutoFit/>
          </a:bodyPr>
          <a:lstStyle/>
          <a:p>
            <a:pPr algn="ctr" rtl="0"/>
            <a:r>
              <a:rPr lang="pt" b="1" dirty="0">
                <a:solidFill>
                  <a:srgbClr val="002060"/>
                </a:solidFill>
              </a:rPr>
              <a:t>Antecedentes das normas</a:t>
            </a:r>
          </a:p>
        </p:txBody>
      </p:sp>
      <p:sp>
        <p:nvSpPr>
          <p:cNvPr id="10" name="Content Placeholder 9"/>
          <p:cNvSpPr>
            <a:spLocks noGrp="1"/>
          </p:cNvSpPr>
          <p:nvPr>
            <p:ph idx="1"/>
          </p:nvPr>
        </p:nvSpPr>
        <p:spPr>
          <a:xfrm>
            <a:off x="670558" y="778933"/>
            <a:ext cx="11365134" cy="5148589"/>
          </a:xfrm>
        </p:spPr>
        <p:txBody>
          <a:bodyPr rtlCol="0">
            <a:spAutoFit/>
          </a:bodyPr>
          <a:lstStyle/>
          <a:p>
            <a:pPr marL="338138" indent="0" rtl="0">
              <a:buNone/>
            </a:pPr>
            <a:r>
              <a:rPr lang="pt" sz="3200" b="1" u="sng" dirty="0"/>
              <a:t>Quem elaborou a ISO 30500?</a:t>
            </a:r>
          </a:p>
          <a:p>
            <a:pPr marL="338138" indent="0" rtl="0">
              <a:buNone/>
            </a:pPr>
            <a:endParaRPr lang="en-US" sz="1100" dirty="0"/>
          </a:p>
          <a:p>
            <a:pPr rtl="0"/>
            <a:r>
              <a:rPr lang="pt" dirty="0"/>
              <a:t>A ISO é um organismo não governamental de normalização sediado em Genebra, Suíça </a:t>
            </a:r>
          </a:p>
          <a:p>
            <a:pPr rtl="0"/>
            <a:endParaRPr lang="en-US" sz="800" dirty="0"/>
          </a:p>
          <a:p>
            <a:pPr rtl="0"/>
            <a:r>
              <a:rPr lang="pt" dirty="0"/>
              <a:t>Composto por organismos nacionais de normalização dos seus 162 países membros</a:t>
            </a:r>
          </a:p>
          <a:p>
            <a:pPr rtl="0"/>
            <a:endParaRPr lang="en-US" sz="800" dirty="0"/>
          </a:p>
          <a:p>
            <a:pPr rtl="0"/>
            <a:r>
              <a:rPr lang="pt" dirty="0"/>
              <a:t>Publicou mais de 22.000 normas internacionais e documentos conexos</a:t>
            </a:r>
          </a:p>
          <a:p>
            <a:pPr marL="0" indent="0" rtl="0">
              <a:buNone/>
            </a:pPr>
            <a:endParaRPr lang="en-US" sz="800" dirty="0"/>
          </a:p>
          <a:p>
            <a:pPr rtl="0"/>
            <a:r>
              <a:rPr lang="pt" dirty="0"/>
              <a:t>A ISO 30500 foi elaborada por um comité técnico 					 com 32 países membros participantes e 								   16 países membros observadores</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6</a:t>
            </a:fld>
            <a:endParaRPr lang="en-US" dirty="0">
              <a:solidFill>
                <a:prstClr val="white">
                  <a:lumMod val="65000"/>
                </a:prstClr>
              </a:solidFill>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9838267" y="4910667"/>
            <a:ext cx="2353733" cy="1957219"/>
          </a:xfrm>
          <a:prstGeom prst="rect">
            <a:avLst/>
          </a:prstGeom>
        </p:spPr>
      </p:pic>
    </p:spTree>
    <p:custDataLst>
      <p:tags r:id="rId1"/>
    </p:custDataLst>
    <p:extLst>
      <p:ext uri="{BB962C8B-B14F-4D97-AF65-F5344CB8AC3E}">
        <p14:creationId xmlns:p14="http://schemas.microsoft.com/office/powerpoint/2010/main" val="104121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pt" b="1" dirty="0">
                <a:solidFill>
                  <a:srgbClr val="002060"/>
                </a:solidFill>
              </a:rPr>
              <a:t>Antecedentes das normas</a:t>
            </a:r>
          </a:p>
        </p:txBody>
      </p:sp>
      <p:sp>
        <p:nvSpPr>
          <p:cNvPr id="10" name="Content Placeholder 9"/>
          <p:cNvSpPr>
            <a:spLocks noGrp="1"/>
          </p:cNvSpPr>
          <p:nvPr>
            <p:ph idx="1"/>
          </p:nvPr>
        </p:nvSpPr>
        <p:spPr>
          <a:xfrm>
            <a:off x="670558" y="778933"/>
            <a:ext cx="11365134" cy="5454827"/>
          </a:xfrm>
        </p:spPr>
        <p:txBody>
          <a:bodyPr rtlCol="0">
            <a:spAutoFit/>
          </a:bodyPr>
          <a:lstStyle/>
          <a:p>
            <a:pPr marL="338138" indent="0" rtl="0">
              <a:buNone/>
            </a:pPr>
            <a:r>
              <a:rPr lang="pt" sz="3200" b="1" u="sng" dirty="0"/>
              <a:t>Como é que a ISO elabora as normas?</a:t>
            </a:r>
          </a:p>
          <a:p>
            <a:pPr marL="338138" indent="0" rtl="0">
              <a:buNone/>
            </a:pPr>
            <a:endParaRPr lang="en-US" sz="1100" dirty="0"/>
          </a:p>
          <a:p>
            <a:pPr rtl="0"/>
            <a:r>
              <a:rPr lang="pt" dirty="0"/>
              <a:t>Os 4 princípios da ISO sobre a elaboração das normas - as normas </a:t>
            </a:r>
            <a:br>
              <a:rPr lang="pt" dirty="0"/>
            </a:br>
            <a:r>
              <a:rPr lang="pt" dirty="0"/>
              <a:t>devem ser:</a:t>
            </a:r>
          </a:p>
          <a:p>
            <a:pPr lvl="1" rtl="0"/>
            <a:r>
              <a:rPr lang="pt" dirty="0"/>
              <a:t>Propostas em resposta a uma necessidade no mercado</a:t>
            </a:r>
          </a:p>
          <a:p>
            <a:pPr lvl="1" rtl="0"/>
            <a:r>
              <a:rPr lang="pt" dirty="0"/>
              <a:t>Baseadas na opinião de peritos globais</a:t>
            </a:r>
          </a:p>
          <a:p>
            <a:pPr lvl="1" rtl="0"/>
            <a:r>
              <a:rPr lang="pt" dirty="0"/>
              <a:t>Elaboradas através de um processo de várias partes interessadas</a:t>
            </a:r>
          </a:p>
          <a:p>
            <a:pPr lvl="1" rtl="0"/>
            <a:r>
              <a:rPr lang="pt" dirty="0"/>
              <a:t>Assentes no consenso</a:t>
            </a:r>
          </a:p>
          <a:p>
            <a:pPr lvl="1" rtl="0"/>
            <a:endParaRPr lang="en-US" sz="800" dirty="0"/>
          </a:p>
          <a:p>
            <a:pPr rtl="0"/>
            <a:r>
              <a:rPr lang="pt" dirty="0"/>
              <a:t>Política Comum da ISO em matéria de Patentes</a:t>
            </a:r>
          </a:p>
          <a:p>
            <a:pPr lvl="1" rtl="0"/>
            <a:r>
              <a:rPr lang="pt" dirty="0"/>
              <a:t>Exige que todas as partes participantes das actividades da ISO comuniquem qualquer patente conhecida ou pedidos de patentes pendentes essenciais às normas</a:t>
            </a:r>
          </a:p>
          <a:p>
            <a:pPr lvl="1" rtl="0"/>
            <a:r>
              <a:rPr lang="pt" dirty="0"/>
              <a:t>Os titulares das patentes devem decidir conceder ou não uma licença numa base não discriminatória.</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7</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133335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665249" y="781049"/>
            <a:ext cx="11365134" cy="5720027"/>
          </a:xfrm>
        </p:spPr>
        <p:txBody>
          <a:bodyPr rtlCol="0">
            <a:spAutoFit/>
          </a:bodyPr>
          <a:lstStyle/>
          <a:p>
            <a:pPr marL="338138" indent="0" rtl="0">
              <a:buNone/>
            </a:pPr>
            <a:r>
              <a:rPr lang="pt" sz="3200" b="1" u="sng" dirty="0"/>
              <a:t>Como é que a ISO elabora as normas?</a:t>
            </a:r>
          </a:p>
          <a:p>
            <a:pPr marL="338138" indent="0" rtl="0">
              <a:buNone/>
            </a:pPr>
            <a:endParaRPr lang="en-US" sz="1100" dirty="0"/>
          </a:p>
          <a:p>
            <a:pPr rtl="0"/>
            <a:endParaRPr lang="en-US" dirty="0"/>
          </a:p>
          <a:p>
            <a:pPr rtl="0"/>
            <a:endParaRPr lang="en-US" dirty="0"/>
          </a:p>
          <a:p>
            <a:pPr rtl="0"/>
            <a:endParaRPr lang="en-US" dirty="0"/>
          </a:p>
          <a:p>
            <a:pPr rtl="0"/>
            <a:endParaRPr lang="en-US" dirty="0"/>
          </a:p>
          <a:p>
            <a:pPr marL="0" indent="0" rtl="0">
              <a:buNone/>
            </a:pPr>
            <a:endParaRPr lang="en-US" dirty="0"/>
          </a:p>
          <a:p>
            <a:pPr marL="457200" lvl="1" indent="0" rtl="0">
              <a:buNone/>
            </a:pPr>
            <a:endParaRPr lang="en-US" dirty="0"/>
          </a:p>
          <a:p>
            <a:pPr rtl="0"/>
            <a:r>
              <a:rPr lang="pt" dirty="0"/>
              <a:t>O processo foi concebido para ser consistente com o Acordo do OTC e os seis princípios:</a:t>
            </a:r>
            <a:endParaRPr lang="en-US" sz="3500" dirty="0"/>
          </a:p>
          <a:p>
            <a:pPr lvl="2" rtl="0"/>
            <a:r>
              <a:rPr lang="pt" dirty="0"/>
              <a:t>Transparência</a:t>
            </a:r>
          </a:p>
          <a:p>
            <a:pPr lvl="2" rtl="0"/>
            <a:r>
              <a:rPr lang="pt" dirty="0"/>
              <a:t>Abertura</a:t>
            </a:r>
          </a:p>
          <a:p>
            <a:pPr lvl="2" rtl="0"/>
            <a:r>
              <a:rPr lang="pt" dirty="0"/>
              <a:t>Imparcialidade e consenso</a:t>
            </a:r>
            <a:endParaRPr lang="en-US" sz="3100" dirty="0"/>
          </a:p>
        </p:txBody>
      </p:sp>
      <p:sp>
        <p:nvSpPr>
          <p:cNvPr id="9" name="Title 8"/>
          <p:cNvSpPr>
            <a:spLocks noGrp="1"/>
          </p:cNvSpPr>
          <p:nvPr>
            <p:ph type="title"/>
          </p:nvPr>
        </p:nvSpPr>
        <p:spPr>
          <a:xfrm>
            <a:off x="1209169" y="38601"/>
            <a:ext cx="9977640" cy="701731"/>
          </a:xfrm>
        </p:spPr>
        <p:txBody>
          <a:bodyPr rtlCol="0">
            <a:spAutoFit/>
          </a:bodyPr>
          <a:lstStyle/>
          <a:p>
            <a:pPr algn="ctr" rtl="0"/>
            <a:r>
              <a:rPr lang="pt" b="1">
                <a:solidFill>
                  <a:srgbClr val="002060"/>
                </a:solidFill>
              </a:rPr>
              <a:t>Antecedentes das normas</a:t>
            </a:r>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8</a:t>
            </a:fld>
            <a:endParaRPr lang="en-US" dirty="0">
              <a:solidFill>
                <a:prstClr val="white">
                  <a:lumMod val="65000"/>
                </a:prstClr>
              </a:solidFill>
            </a:endParaRPr>
          </a:p>
        </p:txBody>
      </p:sp>
      <p:sp>
        <p:nvSpPr>
          <p:cNvPr id="5" name="Rectangle 7"/>
          <p:cNvSpPr>
            <a:spLocks noChangeArrowheads="1"/>
          </p:cNvSpPr>
          <p:nvPr/>
        </p:nvSpPr>
        <p:spPr bwMode="auto">
          <a:xfrm>
            <a:off x="1964267" y="2252133"/>
            <a:ext cx="12788371" cy="886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defTabSz="914400" rtl="0" eaLnBrk="0" fontAlgn="base" hangingPunct="0">
              <a:spcBef>
                <a:spcPct val="0"/>
              </a:spcBef>
              <a:spcAft>
                <a:spcPct val="0"/>
              </a:spcAft>
            </a:pPr>
            <a:endParaRPr lang="en-US" altLang="en-US">
              <a:solidFill>
                <a:prstClr val="black"/>
              </a:solidFill>
              <a:latin typeface="Arial" panose="020B0604020202020204" pitchFamily="34" charset="0"/>
            </a:endParaRPr>
          </a:p>
        </p:txBody>
      </p:sp>
      <p:sp>
        <p:nvSpPr>
          <p:cNvPr id="17" name="Content Placeholder 9"/>
          <p:cNvSpPr txBox="1">
            <a:spLocks/>
          </p:cNvSpPr>
          <p:nvPr/>
        </p:nvSpPr>
        <p:spPr>
          <a:xfrm>
            <a:off x="4570499" y="5382782"/>
            <a:ext cx="5335501" cy="1169551"/>
          </a:xfrm>
          <a:prstGeom prst="rect">
            <a:avLst/>
          </a:prstGeom>
        </p:spPr>
        <p:txBody>
          <a:bodyPr vert="horz" lIns="91440" tIns="45720" rIns="91440" bIns="45720" rtlCol="0">
            <a:spAutoFit/>
          </a:bodyPr>
          <a:lstStyle>
            <a:lvl1pPr marL="342900" indent="-342900" algn="l" defTabSz="457200" rtl="0" eaLnBrk="1" latinLnBrk="0" hangingPunct="1">
              <a:spcBef>
                <a:spcPts val="0"/>
              </a:spcBef>
              <a:spcAft>
                <a:spcPts val="600"/>
              </a:spcAft>
              <a:buFont typeface="Arial"/>
              <a:buChar char="•"/>
              <a:defRPr sz="28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742950" indent="-285750" algn="l" defTabSz="457200" rtl="0" eaLnBrk="1" latinLnBrk="0" hangingPunct="1">
              <a:spcBef>
                <a:spcPts val="0"/>
              </a:spcBef>
              <a:spcAft>
                <a:spcPts val="600"/>
              </a:spcAft>
              <a:buFont typeface="Arial"/>
              <a:buChar char="–"/>
              <a:defRPr sz="24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1143000" indent="-228600" algn="l" defTabSz="457200" rtl="0" eaLnBrk="1" latinLnBrk="0" hangingPunct="1">
              <a:spcBef>
                <a:spcPts val="0"/>
              </a:spcBef>
              <a:spcAft>
                <a:spcPts val="600"/>
              </a:spcAft>
              <a:buFont typeface="Arial"/>
              <a:buChar char="•"/>
              <a:defRPr sz="20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600200" indent="-228600" algn="l" defTabSz="457200" rtl="0" eaLnBrk="1" latinLnBrk="0" hangingPunct="1">
              <a:spcBef>
                <a:spcPts val="0"/>
              </a:spcBef>
              <a:spcAft>
                <a:spcPts val="600"/>
              </a:spcAft>
              <a:buFont typeface="Arial"/>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457200" rtl="0" eaLnBrk="1" latinLnBrk="0" hangingPunct="1">
              <a:spcBef>
                <a:spcPts val="0"/>
              </a:spcBef>
              <a:spcAft>
                <a:spcPts val="600"/>
              </a:spcAft>
              <a:buFont typeface="Arial"/>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rtl="0"/>
            <a:r>
              <a:rPr lang="pt" dirty="0">
                <a:solidFill>
                  <a:prstClr val="black"/>
                </a:solidFill>
              </a:rPr>
              <a:t>Eficácia e relevância </a:t>
            </a:r>
          </a:p>
          <a:p>
            <a:pPr lvl="2" rtl="0"/>
            <a:r>
              <a:rPr lang="pt" dirty="0">
                <a:solidFill>
                  <a:prstClr val="black"/>
                </a:solidFill>
              </a:rPr>
              <a:t>Coerência </a:t>
            </a:r>
          </a:p>
          <a:p>
            <a:pPr lvl="2" rtl="0"/>
            <a:r>
              <a:rPr lang="pt" dirty="0">
                <a:solidFill>
                  <a:prstClr val="black"/>
                </a:solidFill>
              </a:rPr>
              <a:t>Dimensão de desenvolvimento</a:t>
            </a:r>
            <a:endParaRPr lang="en-US" sz="3100" dirty="0">
              <a:solidFill>
                <a:prstClr val="black"/>
              </a:solidFill>
            </a:endParaRPr>
          </a:p>
        </p:txBody>
      </p:sp>
      <p:grpSp>
        <p:nvGrpSpPr>
          <p:cNvPr id="16" name="Group 15">
            <a:extLst>
              <a:ext uri="{FF2B5EF4-FFF2-40B4-BE49-F238E27FC236}">
                <a16:creationId xmlns:a16="http://schemas.microsoft.com/office/drawing/2014/main" id="{20876F49-BE42-482C-9D2B-01C4182C7074}"/>
              </a:ext>
            </a:extLst>
          </p:cNvPr>
          <p:cNvGrpSpPr/>
          <p:nvPr/>
        </p:nvGrpSpPr>
        <p:grpSpPr>
          <a:xfrm>
            <a:off x="1288300" y="1812578"/>
            <a:ext cx="9074901" cy="1848227"/>
            <a:chOff x="1288300" y="1812578"/>
            <a:chExt cx="9074901" cy="1848227"/>
          </a:xfrm>
        </p:grpSpPr>
        <p:grpSp>
          <p:nvGrpSpPr>
            <p:cNvPr id="8" name="Group 7">
              <a:extLst>
                <a:ext uri="{FF2B5EF4-FFF2-40B4-BE49-F238E27FC236}">
                  <a16:creationId xmlns:a16="http://schemas.microsoft.com/office/drawing/2014/main" id="{E16B1005-CF35-4812-9DF3-E6798EC9F81F}"/>
                </a:ext>
              </a:extLst>
            </p:cNvPr>
            <p:cNvGrpSpPr/>
            <p:nvPr/>
          </p:nvGrpSpPr>
          <p:grpSpPr>
            <a:xfrm>
              <a:off x="1288300" y="1812578"/>
              <a:ext cx="9074901" cy="1160534"/>
              <a:chOff x="2035571" y="2862922"/>
              <a:chExt cx="8949100" cy="1160534"/>
            </a:xfrm>
          </p:grpSpPr>
          <p:sp>
            <p:nvSpPr>
              <p:cNvPr id="11" name="Freeform: Shape 10">
                <a:extLst>
                  <a:ext uri="{FF2B5EF4-FFF2-40B4-BE49-F238E27FC236}">
                    <a16:creationId xmlns:a16="http://schemas.microsoft.com/office/drawing/2014/main" id="{5A4038F6-0D4D-464F-959C-D7D1E9985A78}"/>
                  </a:ext>
                </a:extLst>
              </p:cNvPr>
              <p:cNvSpPr/>
              <p:nvPr/>
            </p:nvSpPr>
            <p:spPr>
              <a:xfrm>
                <a:off x="2035571" y="2862922"/>
                <a:ext cx="1716394" cy="1160534"/>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0 w 3123406"/>
                  <a:gd name="connsiteY5"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23406" h="1249362">
                    <a:moveTo>
                      <a:pt x="0" y="0"/>
                    </a:moveTo>
                    <a:lnTo>
                      <a:pt x="2498725" y="0"/>
                    </a:lnTo>
                    <a:lnTo>
                      <a:pt x="3123406" y="624681"/>
                    </a:lnTo>
                    <a:lnTo>
                      <a:pt x="2498725" y="1249362"/>
                    </a:lnTo>
                    <a:lnTo>
                      <a:pt x="0" y="1249362"/>
                    </a:lnTo>
                    <a:lnTo>
                      <a:pt x="0" y="0"/>
                    </a:lnTo>
                    <a:close/>
                  </a:path>
                </a:pathLst>
              </a:custGeom>
              <a:solidFill>
                <a:srgbClr val="FFDEB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2880" tIns="182880" rIns="182880" bIns="170688" numCol="1" spcCol="1270" rtlCol="0" anchor="ctr" anchorCtr="0">
                <a:noAutofit/>
              </a:bodyPr>
              <a:lstStyle/>
              <a:p>
                <a:pPr defTabSz="2400300">
                  <a:spcBef>
                    <a:spcPct val="0"/>
                  </a:spcBef>
                  <a:spcAft>
                    <a:spcPct val="35000"/>
                  </a:spcAft>
                </a:pPr>
                <a:r>
                  <a:rPr lang="pt" sz="1700" dirty="0">
                    <a:solidFill>
                      <a:schemeClr val="tx1"/>
                    </a:solidFill>
                    <a:latin typeface="Calibri "/>
                    <a:cs typeface="Arial" panose="020B0604020202020204" pitchFamily="34" charset="0"/>
                  </a:rPr>
                  <a:t>Estádio de proposição</a:t>
                </a:r>
                <a:endParaRPr lang="fr-FR" sz="1700" dirty="0">
                  <a:solidFill>
                    <a:schemeClr val="tx1"/>
                  </a:solidFill>
                  <a:latin typeface="Calibri "/>
                  <a:cs typeface="Arial" panose="020B0604020202020204" pitchFamily="34" charset="0"/>
                </a:endParaRPr>
              </a:p>
            </p:txBody>
          </p:sp>
          <p:sp>
            <p:nvSpPr>
              <p:cNvPr id="12" name="Freeform: Shape 11">
                <a:extLst>
                  <a:ext uri="{FF2B5EF4-FFF2-40B4-BE49-F238E27FC236}">
                    <a16:creationId xmlns:a16="http://schemas.microsoft.com/office/drawing/2014/main" id="{9409D366-8577-4B2D-B723-B95B2059F1CD}"/>
                  </a:ext>
                </a:extLst>
              </p:cNvPr>
              <p:cNvSpPr/>
              <p:nvPr/>
            </p:nvSpPr>
            <p:spPr>
              <a:xfrm>
                <a:off x="3490140" y="2862922"/>
                <a:ext cx="1716394" cy="1154599"/>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0" rIns="91440" bIns="0" numCol="1" spcCol="1270" rtlCol="0" anchor="ctr" anchorCtr="0">
                <a:noAutofit/>
              </a:bodyPr>
              <a:lstStyle/>
              <a:p>
                <a:pPr lvl="0" defTabSz="2400300" rtl="0">
                  <a:spcBef>
                    <a:spcPct val="0"/>
                  </a:spcBef>
                  <a:spcAft>
                    <a:spcPct val="35000"/>
                  </a:spcAft>
                  <a:buNone/>
                </a:pPr>
                <a:r>
                  <a:rPr lang="pt" sz="1700" kern="1200" dirty="0">
                    <a:solidFill>
                      <a:schemeClr val="tx1"/>
                    </a:solidFill>
                    <a:latin typeface="Calibri "/>
                    <a:cs typeface="Arial" panose="020B0604020202020204" pitchFamily="34" charset="0"/>
                  </a:rPr>
                  <a:t>Estádio preparatório</a:t>
                </a:r>
                <a:endParaRPr lang="fr-FR" sz="1700" kern="1200" dirty="0">
                  <a:solidFill>
                    <a:schemeClr val="tx1"/>
                  </a:solidFill>
                  <a:latin typeface="Calibri "/>
                  <a:cs typeface="Arial" panose="020B0604020202020204" pitchFamily="34" charset="0"/>
                </a:endParaRPr>
              </a:p>
            </p:txBody>
          </p:sp>
          <p:sp>
            <p:nvSpPr>
              <p:cNvPr id="18" name="Freeform: Shape 17">
                <a:extLst>
                  <a:ext uri="{FF2B5EF4-FFF2-40B4-BE49-F238E27FC236}">
                    <a16:creationId xmlns:a16="http://schemas.microsoft.com/office/drawing/2014/main" id="{75404C49-38B9-4301-999A-8FDAA69DE3D7}"/>
                  </a:ext>
                </a:extLst>
              </p:cNvPr>
              <p:cNvSpPr/>
              <p:nvPr/>
            </p:nvSpPr>
            <p:spPr>
              <a:xfrm>
                <a:off x="4955733" y="2862922"/>
                <a:ext cx="1716394" cy="1154599"/>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182880" bIns="144018" numCol="1" spcCol="1270" rtlCol="0" anchor="ctr" anchorCtr="0">
                <a:noAutofit/>
              </a:bodyPr>
              <a:lstStyle/>
              <a:p>
                <a:pPr indent="0" defTabSz="2400300">
                  <a:spcBef>
                    <a:spcPct val="0"/>
                  </a:spcBef>
                  <a:spcAft>
                    <a:spcPct val="35000"/>
                  </a:spcAft>
                </a:pPr>
                <a:r>
                  <a:rPr lang="pt" sz="1700" dirty="0">
                    <a:solidFill>
                      <a:schemeClr val="tx1"/>
                    </a:solidFill>
                    <a:latin typeface="Calibri "/>
                    <a:cs typeface="Arial" panose="020B0604020202020204" pitchFamily="34" charset="0"/>
                  </a:rPr>
                  <a:t>Estádio de Comité</a:t>
                </a:r>
                <a:endParaRPr lang="fr-FR" sz="1700" dirty="0">
                  <a:solidFill>
                    <a:schemeClr val="tx1"/>
                  </a:solidFill>
                  <a:latin typeface="Calibri "/>
                  <a:cs typeface="Arial" panose="020B0604020202020204" pitchFamily="34" charset="0"/>
                </a:endParaRPr>
              </a:p>
            </p:txBody>
          </p:sp>
          <p:sp>
            <p:nvSpPr>
              <p:cNvPr id="19" name="Freeform: Shape 18">
                <a:extLst>
                  <a:ext uri="{FF2B5EF4-FFF2-40B4-BE49-F238E27FC236}">
                    <a16:creationId xmlns:a16="http://schemas.microsoft.com/office/drawing/2014/main" id="{EE6AF9F7-0C26-4B8D-80E8-9BF1FDA78F2F}"/>
                  </a:ext>
                </a:extLst>
              </p:cNvPr>
              <p:cNvSpPr/>
              <p:nvPr/>
            </p:nvSpPr>
            <p:spPr>
              <a:xfrm>
                <a:off x="6443066" y="2862922"/>
                <a:ext cx="1716394" cy="1154599"/>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FFDEB6"/>
              </a:solidFill>
              <a:ln>
                <a:solidFill>
                  <a:srgbClr val="FFDEB6"/>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182880" bIns="144018" numCol="1" spcCol="1270" rtlCol="0" anchor="ctr" anchorCtr="0">
                <a:noAutofit/>
              </a:bodyPr>
              <a:lstStyle/>
              <a:p>
                <a:pPr indent="0" defTabSz="2400300">
                  <a:spcBef>
                    <a:spcPct val="0"/>
                  </a:spcBef>
                  <a:spcAft>
                    <a:spcPct val="35000"/>
                  </a:spcAft>
                </a:pPr>
                <a:r>
                  <a:rPr lang="pt" sz="1700" dirty="0">
                    <a:solidFill>
                      <a:schemeClr val="tx1"/>
                    </a:solidFill>
                    <a:latin typeface="Calibri "/>
                    <a:cs typeface="Arial" panose="020B0604020202020204" pitchFamily="34" charset="0"/>
                  </a:rPr>
                  <a:t>Estádio de inquérito</a:t>
                </a:r>
                <a:endParaRPr lang="fr-FR" sz="1700" dirty="0">
                  <a:solidFill>
                    <a:schemeClr val="tx1"/>
                  </a:solidFill>
                  <a:latin typeface="Calibri "/>
                  <a:cs typeface="Arial" panose="020B0604020202020204" pitchFamily="34" charset="0"/>
                </a:endParaRPr>
              </a:p>
            </p:txBody>
          </p:sp>
          <p:sp>
            <p:nvSpPr>
              <p:cNvPr id="20" name="Freeform: Shape 19">
                <a:extLst>
                  <a:ext uri="{FF2B5EF4-FFF2-40B4-BE49-F238E27FC236}">
                    <a16:creationId xmlns:a16="http://schemas.microsoft.com/office/drawing/2014/main" id="{D3ACA52A-6755-4C72-A1E9-BC64ADF2E0EB}"/>
                  </a:ext>
                </a:extLst>
              </p:cNvPr>
              <p:cNvSpPr/>
              <p:nvPr/>
            </p:nvSpPr>
            <p:spPr>
              <a:xfrm>
                <a:off x="7930919" y="2862922"/>
                <a:ext cx="1716394" cy="1154599"/>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182880" bIns="144018" numCol="1" spcCol="1270" rtlCol="0" anchor="ctr" anchorCtr="0">
                <a:noAutofit/>
              </a:bodyPr>
              <a:lstStyle/>
              <a:p>
                <a:pPr defTabSz="2400300">
                  <a:spcBef>
                    <a:spcPct val="0"/>
                  </a:spcBef>
                  <a:spcAft>
                    <a:spcPct val="35000"/>
                  </a:spcAft>
                </a:pPr>
                <a:r>
                  <a:rPr lang="pt" sz="1700" dirty="0">
                    <a:solidFill>
                      <a:schemeClr val="tx1"/>
                    </a:solidFill>
                    <a:latin typeface="Calibri "/>
                    <a:cs typeface="Arial" panose="020B0604020202020204" pitchFamily="34" charset="0"/>
                  </a:rPr>
                  <a:t>Estádio de aprovação</a:t>
                </a:r>
                <a:endParaRPr lang="fr-FR" sz="1700" dirty="0">
                  <a:solidFill>
                    <a:schemeClr val="tx1"/>
                  </a:solidFill>
                  <a:latin typeface="Calibri "/>
                  <a:cs typeface="Arial" panose="020B0604020202020204" pitchFamily="34" charset="0"/>
                </a:endParaRPr>
              </a:p>
            </p:txBody>
          </p:sp>
          <p:sp>
            <p:nvSpPr>
              <p:cNvPr id="21" name="Freeform: Shape 20">
                <a:extLst>
                  <a:ext uri="{FF2B5EF4-FFF2-40B4-BE49-F238E27FC236}">
                    <a16:creationId xmlns:a16="http://schemas.microsoft.com/office/drawing/2014/main" id="{6E4B4ABD-5598-403C-903D-A1FA8A5CB025}"/>
                  </a:ext>
                </a:extLst>
              </p:cNvPr>
              <p:cNvSpPr/>
              <p:nvPr/>
            </p:nvSpPr>
            <p:spPr>
              <a:xfrm>
                <a:off x="9389485" y="2862922"/>
                <a:ext cx="1595186" cy="1154599"/>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 name="connsiteX0" fmla="*/ 0 w 2540156"/>
                  <a:gd name="connsiteY0" fmla="*/ 0 h 1249362"/>
                  <a:gd name="connsiteX1" fmla="*/ 2498725 w 2540156"/>
                  <a:gd name="connsiteY1" fmla="*/ 0 h 1249362"/>
                  <a:gd name="connsiteX2" fmla="*/ 2540156 w 2540156"/>
                  <a:gd name="connsiteY2" fmla="*/ 634108 h 1249362"/>
                  <a:gd name="connsiteX3" fmla="*/ 2498725 w 2540156"/>
                  <a:gd name="connsiteY3" fmla="*/ 1249362 h 1249362"/>
                  <a:gd name="connsiteX4" fmla="*/ 0 w 2540156"/>
                  <a:gd name="connsiteY4" fmla="*/ 1249362 h 1249362"/>
                  <a:gd name="connsiteX5" fmla="*/ 624681 w 2540156"/>
                  <a:gd name="connsiteY5" fmla="*/ 624681 h 1249362"/>
                  <a:gd name="connsiteX6" fmla="*/ 0 w 2540156"/>
                  <a:gd name="connsiteY6" fmla="*/ 0 h 1249362"/>
                  <a:gd name="connsiteX0" fmla="*/ 0 w 2498726"/>
                  <a:gd name="connsiteY0" fmla="*/ 0 h 1249362"/>
                  <a:gd name="connsiteX1" fmla="*/ 2498725 w 2498726"/>
                  <a:gd name="connsiteY1" fmla="*/ 0 h 1249362"/>
                  <a:gd name="connsiteX2" fmla="*/ 2488157 w 2498726"/>
                  <a:gd name="connsiteY2" fmla="*/ 629346 h 1249362"/>
                  <a:gd name="connsiteX3" fmla="*/ 2498725 w 2498726"/>
                  <a:gd name="connsiteY3" fmla="*/ 1249362 h 1249362"/>
                  <a:gd name="connsiteX4" fmla="*/ 0 w 2498726"/>
                  <a:gd name="connsiteY4" fmla="*/ 1249362 h 1249362"/>
                  <a:gd name="connsiteX5" fmla="*/ 624681 w 2498726"/>
                  <a:gd name="connsiteY5" fmla="*/ 624681 h 1249362"/>
                  <a:gd name="connsiteX6" fmla="*/ 0 w 2498726"/>
                  <a:gd name="connsiteY6" fmla="*/ 0 h 1249362"/>
                  <a:gd name="connsiteX0" fmla="*/ 0 w 2501157"/>
                  <a:gd name="connsiteY0" fmla="*/ 0 h 1249362"/>
                  <a:gd name="connsiteX1" fmla="*/ 2498725 w 2501157"/>
                  <a:gd name="connsiteY1" fmla="*/ 0 h 1249362"/>
                  <a:gd name="connsiteX2" fmla="*/ 2501157 w 2501157"/>
                  <a:gd name="connsiteY2" fmla="*/ 626965 h 1249362"/>
                  <a:gd name="connsiteX3" fmla="*/ 2498725 w 2501157"/>
                  <a:gd name="connsiteY3" fmla="*/ 1249362 h 1249362"/>
                  <a:gd name="connsiteX4" fmla="*/ 0 w 2501157"/>
                  <a:gd name="connsiteY4" fmla="*/ 1249362 h 1249362"/>
                  <a:gd name="connsiteX5" fmla="*/ 624681 w 2501157"/>
                  <a:gd name="connsiteY5" fmla="*/ 624681 h 1249362"/>
                  <a:gd name="connsiteX6" fmla="*/ 0 w 2501157"/>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1157" h="1249362">
                    <a:moveTo>
                      <a:pt x="0" y="0"/>
                    </a:moveTo>
                    <a:lnTo>
                      <a:pt x="2498725" y="0"/>
                    </a:lnTo>
                    <a:cubicBezTo>
                      <a:pt x="2499536" y="208988"/>
                      <a:pt x="2500346" y="417977"/>
                      <a:pt x="2501157" y="626965"/>
                    </a:cubicBezTo>
                    <a:cubicBezTo>
                      <a:pt x="2500346" y="834431"/>
                      <a:pt x="2499536" y="1041896"/>
                      <a:pt x="2498725" y="1249362"/>
                    </a:cubicBezTo>
                    <a:lnTo>
                      <a:pt x="0" y="1249362"/>
                    </a:lnTo>
                    <a:lnTo>
                      <a:pt x="624681" y="624681"/>
                    </a:lnTo>
                    <a:lnTo>
                      <a:pt x="0" y="0"/>
                    </a:lnTo>
                    <a:close/>
                  </a:path>
                </a:pathLst>
              </a:custGeom>
              <a:solidFill>
                <a:srgbClr val="FFDEB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0" bIns="144018" numCol="1" spcCol="1270" rtlCol="0" anchor="ctr" anchorCtr="0">
                <a:noAutofit/>
              </a:bodyPr>
              <a:lstStyle/>
              <a:p>
                <a:pPr indent="0" defTabSz="2400300">
                  <a:spcBef>
                    <a:spcPct val="0"/>
                  </a:spcBef>
                  <a:spcAft>
                    <a:spcPct val="35000"/>
                  </a:spcAft>
                </a:pPr>
                <a:r>
                  <a:rPr lang="pt" sz="1700" dirty="0">
                    <a:solidFill>
                      <a:schemeClr val="tx1"/>
                    </a:solidFill>
                    <a:latin typeface="Calibri "/>
                    <a:cs typeface="Arial" panose="020B0604020202020204" pitchFamily="34" charset="0"/>
                  </a:rPr>
                  <a:t>Estádio de publicação</a:t>
                </a:r>
                <a:endParaRPr lang="fr-FR" sz="1700" dirty="0">
                  <a:solidFill>
                    <a:schemeClr val="tx1"/>
                  </a:solidFill>
                  <a:latin typeface="Calibri "/>
                  <a:cs typeface="Arial" panose="020B0604020202020204" pitchFamily="34" charset="0"/>
                </a:endParaRPr>
              </a:p>
            </p:txBody>
          </p:sp>
        </p:grpSp>
        <p:sp>
          <p:nvSpPr>
            <p:cNvPr id="14" name="Rectangle 13">
              <a:extLst>
                <a:ext uri="{FF2B5EF4-FFF2-40B4-BE49-F238E27FC236}">
                  <a16:creationId xmlns:a16="http://schemas.microsoft.com/office/drawing/2014/main" id="{6C2C3F82-3AE5-4799-AEEC-1E9579B9B861}"/>
                </a:ext>
              </a:extLst>
            </p:cNvPr>
            <p:cNvSpPr/>
            <p:nvPr/>
          </p:nvSpPr>
          <p:spPr>
            <a:xfrm>
              <a:off x="1362075" y="3248302"/>
              <a:ext cx="400050" cy="369332"/>
            </a:xfrm>
            <a:prstGeom prst="rect">
              <a:avLst/>
            </a:prstGeom>
            <a:solidFill>
              <a:srgbClr val="FFDEB6"/>
            </a:solidFill>
            <a:ln>
              <a:solidFill>
                <a:srgbClr val="FFDE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rtl="0"/>
              <a:endParaRPr lang="fr-FR"/>
            </a:p>
          </p:txBody>
        </p:sp>
        <p:sp>
          <p:nvSpPr>
            <p:cNvPr id="22" name="Rectangle 21">
              <a:extLst>
                <a:ext uri="{FF2B5EF4-FFF2-40B4-BE49-F238E27FC236}">
                  <a16:creationId xmlns:a16="http://schemas.microsoft.com/office/drawing/2014/main" id="{DC70A57F-840A-46DC-8BC4-D9589F34A024}"/>
                </a:ext>
              </a:extLst>
            </p:cNvPr>
            <p:cNvSpPr/>
            <p:nvPr/>
          </p:nvSpPr>
          <p:spPr>
            <a:xfrm>
              <a:off x="4297760" y="3241996"/>
              <a:ext cx="400050" cy="369332"/>
            </a:xfrm>
            <a:prstGeom prst="rect">
              <a:avLst/>
            </a:prstGeom>
            <a:solidFill>
              <a:srgbClr val="AFC2E4"/>
            </a:solidFill>
            <a:ln>
              <a:solidFill>
                <a:srgbClr val="AFC2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rtl="0"/>
              <a:endParaRPr lang="fr-FR"/>
            </a:p>
          </p:txBody>
        </p:sp>
        <p:sp>
          <p:nvSpPr>
            <p:cNvPr id="15" name="TextBox 14">
              <a:extLst>
                <a:ext uri="{FF2B5EF4-FFF2-40B4-BE49-F238E27FC236}">
                  <a16:creationId xmlns:a16="http://schemas.microsoft.com/office/drawing/2014/main" id="{DD2309D0-5B85-4AD0-A2E2-9E55E665B39D}"/>
                </a:ext>
              </a:extLst>
            </p:cNvPr>
            <p:cNvSpPr txBox="1"/>
            <p:nvPr/>
          </p:nvSpPr>
          <p:spPr>
            <a:xfrm>
              <a:off x="2025035" y="3199140"/>
              <a:ext cx="1682307" cy="461665"/>
            </a:xfrm>
            <a:prstGeom prst="rect">
              <a:avLst/>
            </a:prstGeom>
            <a:noFill/>
          </p:spPr>
          <p:txBody>
            <a:bodyPr wrap="square" rtlCol="0">
              <a:spAutoFit/>
            </a:bodyPr>
            <a:lstStyle/>
            <a:p>
              <a:pPr rtl="0"/>
              <a:r>
                <a:rPr lang="pt" sz="2400" dirty="0">
                  <a:latin typeface="Fieldwork "/>
                </a:rPr>
                <a:t>obrigatório</a:t>
              </a:r>
              <a:endParaRPr lang="fr-FR" sz="2400" dirty="0">
                <a:latin typeface="Fieldwork "/>
              </a:endParaRPr>
            </a:p>
          </p:txBody>
        </p:sp>
        <p:sp>
          <p:nvSpPr>
            <p:cNvPr id="24" name="TextBox 23">
              <a:extLst>
                <a:ext uri="{FF2B5EF4-FFF2-40B4-BE49-F238E27FC236}">
                  <a16:creationId xmlns:a16="http://schemas.microsoft.com/office/drawing/2014/main" id="{95AFE419-C158-4A69-8A78-9A0365DD1CA9}"/>
                </a:ext>
              </a:extLst>
            </p:cNvPr>
            <p:cNvSpPr txBox="1"/>
            <p:nvPr/>
          </p:nvSpPr>
          <p:spPr>
            <a:xfrm>
              <a:off x="5007585" y="3199140"/>
              <a:ext cx="1682307" cy="461665"/>
            </a:xfrm>
            <a:prstGeom prst="rect">
              <a:avLst/>
            </a:prstGeom>
            <a:noFill/>
          </p:spPr>
          <p:txBody>
            <a:bodyPr wrap="square" rtlCol="0">
              <a:spAutoFit/>
            </a:bodyPr>
            <a:lstStyle/>
            <a:p>
              <a:pPr rtl="0"/>
              <a:r>
                <a:rPr lang="pt" sz="2400" dirty="0">
                  <a:latin typeface="Fieldwork "/>
                </a:rPr>
                <a:t>opcional</a:t>
              </a:r>
              <a:endParaRPr lang="fr-FR" sz="2400" dirty="0">
                <a:latin typeface="Fieldwork "/>
              </a:endParaRPr>
            </a:p>
          </p:txBody>
        </p:sp>
      </p:grpSp>
    </p:spTree>
    <p:custDataLst>
      <p:tags r:id="rId1"/>
    </p:custDataLst>
    <p:extLst>
      <p:ext uri="{BB962C8B-B14F-4D97-AF65-F5344CB8AC3E}">
        <p14:creationId xmlns:p14="http://schemas.microsoft.com/office/powerpoint/2010/main" val="66469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38601"/>
            <a:ext cx="9977640" cy="701731"/>
          </a:xfrm>
        </p:spPr>
        <p:txBody>
          <a:bodyPr rtlCol="0">
            <a:spAutoFit/>
          </a:bodyPr>
          <a:lstStyle/>
          <a:p>
            <a:pPr algn="ctr" rtl="0"/>
            <a:r>
              <a:rPr lang="pt" b="1">
                <a:solidFill>
                  <a:srgbClr val="002060"/>
                </a:solidFill>
              </a:rPr>
              <a:t>Antecedentes das normas</a:t>
            </a:r>
          </a:p>
        </p:txBody>
      </p:sp>
      <p:sp>
        <p:nvSpPr>
          <p:cNvPr id="10" name="Content Placeholder 9"/>
          <p:cNvSpPr>
            <a:spLocks noGrp="1"/>
          </p:cNvSpPr>
          <p:nvPr>
            <p:ph idx="1"/>
          </p:nvPr>
        </p:nvSpPr>
        <p:spPr>
          <a:xfrm>
            <a:off x="670558" y="778933"/>
            <a:ext cx="11365134" cy="6796732"/>
          </a:xfrm>
        </p:spPr>
        <p:txBody>
          <a:bodyPr rtlCol="0">
            <a:spAutoFit/>
          </a:bodyPr>
          <a:lstStyle/>
          <a:p>
            <a:pPr marL="338138" indent="0" rtl="0">
              <a:buNone/>
            </a:pPr>
            <a:r>
              <a:rPr lang="pt" sz="3200" b="1" u="sng" dirty="0"/>
              <a:t>Vantagens da utilização das normas internacionais</a:t>
            </a:r>
          </a:p>
          <a:p>
            <a:pPr marL="338138" indent="0" rtl="0">
              <a:buNone/>
            </a:pPr>
            <a:endParaRPr lang="en-US" sz="1100" dirty="0"/>
          </a:p>
          <a:p>
            <a:pPr rtl="0"/>
            <a:r>
              <a:rPr lang="pt" dirty="0"/>
              <a:t>As normas reduzem os custos nos sectores público e privado</a:t>
            </a:r>
          </a:p>
          <a:p>
            <a:pPr lvl="1" rtl="0"/>
            <a:r>
              <a:rPr lang="pt" dirty="0"/>
              <a:t>Ajudam os decisores políticos a poupar tempo e dinheiro na abordagem de uma questão política específica </a:t>
            </a:r>
          </a:p>
          <a:p>
            <a:pPr lvl="1" rtl="0"/>
            <a:r>
              <a:rPr lang="pt" dirty="0"/>
              <a:t>Melhoram o desempenho do sector público, nomeadamente no que diz respeito </a:t>
            </a:r>
            <a:br>
              <a:rPr lang="pt" dirty="0"/>
            </a:br>
            <a:r>
              <a:rPr lang="pt" dirty="0"/>
              <a:t>aos contratos públicos</a:t>
            </a:r>
          </a:p>
          <a:p>
            <a:pPr lvl="1" rtl="0"/>
            <a:r>
              <a:rPr lang="pt" dirty="0"/>
              <a:t>Permitem que os produtos sejam fornecidos e utilizados em diferentes mercados, reduzindo as ineficiências do mercado e facilitando a conformidade regulamentar</a:t>
            </a:r>
          </a:p>
          <a:p>
            <a:pPr lvl="1" rtl="0"/>
            <a:endParaRPr lang="en-US" sz="900" dirty="0"/>
          </a:p>
          <a:p>
            <a:pPr rtl="0"/>
            <a:r>
              <a:rPr lang="pt" dirty="0"/>
              <a:t>As normas facilitam as transacções, o comércio e a inovação</a:t>
            </a:r>
          </a:p>
          <a:p>
            <a:pPr lvl="1" rtl="0"/>
            <a:r>
              <a:rPr lang="pt" dirty="0"/>
              <a:t>Reduzem a incidência de obstáculos desnecessários ao comércio</a:t>
            </a:r>
          </a:p>
          <a:p>
            <a:pPr lvl="1" rtl="0"/>
            <a:r>
              <a:rPr lang="pt" dirty="0"/>
              <a:t>Incentivam a inovação, particularmente quando baseada no desempenho</a:t>
            </a:r>
          </a:p>
          <a:p>
            <a:pPr lvl="1" rtl="0"/>
            <a:r>
              <a:rPr lang="pt" dirty="0"/>
              <a:t>A conformidade pode ser demonstrada através da utilização da </a:t>
            </a:r>
            <a:r>
              <a:rPr lang="pt" b="1" dirty="0"/>
              <a:t>avaliação de conformidade</a:t>
            </a:r>
            <a:r>
              <a:rPr lang="pt" dirty="0"/>
              <a:t> para aumentar a confiança e a fiabilidade</a:t>
            </a:r>
          </a:p>
          <a:p>
            <a:pPr rtl="0"/>
            <a:endParaRPr lang="en-US" sz="3100" dirty="0"/>
          </a:p>
          <a:p>
            <a:pPr lvl="1" rtl="0"/>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9</a:t>
            </a:fld>
            <a:endParaRPr lang="en-US" dirty="0">
              <a:solidFill>
                <a:prstClr val="white">
                  <a:lumMod val="65000"/>
                </a:prstClr>
              </a:solidFill>
            </a:endParaRPr>
          </a:p>
        </p:txBody>
      </p:sp>
    </p:spTree>
    <p:custDataLst>
      <p:tags r:id="rId1"/>
    </p:custDataLst>
    <p:extLst>
      <p:ext uri="{BB962C8B-B14F-4D97-AF65-F5344CB8AC3E}">
        <p14:creationId xmlns:p14="http://schemas.microsoft.com/office/powerpoint/2010/main" val="17030036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1357</Words>
  <Application>Microsoft Office PowerPoint</Application>
  <PresentationFormat>Widescreen</PresentationFormat>
  <Paragraphs>174</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vt:lpstr>
      <vt:lpstr>Calibri Light</vt:lpstr>
      <vt:lpstr>Ebrima</vt:lpstr>
      <vt:lpstr>Fieldwork </vt:lpstr>
      <vt:lpstr>Tw Cen MT Condensed</vt:lpstr>
      <vt:lpstr>Office Theme</vt:lpstr>
      <vt:lpstr>PowerPoint Presentation</vt:lpstr>
      <vt:lpstr>Antecedentes sobre a elaboração e a  utilização das normas </vt:lpstr>
      <vt:lpstr>Antecedentes das normas</vt:lpstr>
      <vt:lpstr>Antecedentes das normas</vt:lpstr>
      <vt:lpstr>Antecedentes das normas</vt:lpstr>
      <vt:lpstr>Antecedentes das normas</vt:lpstr>
      <vt:lpstr>Antecedentes das normas</vt:lpstr>
      <vt:lpstr>Antecedentes das normas</vt:lpstr>
      <vt:lpstr>Antecedentes das normas</vt:lpstr>
      <vt:lpstr>Antecedentes das normas</vt:lpstr>
      <vt:lpstr>Antecedentes das normas</vt:lpstr>
      <vt:lpstr>Antecedentes das normas</vt:lpstr>
      <vt:lpstr>Antecedentes das normas</vt:lpstr>
      <vt:lpstr>Antecedentes das normas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Comer</dc:creator>
  <cp:lastModifiedBy>User</cp:lastModifiedBy>
  <cp:revision>12</cp:revision>
  <dcterms:created xsi:type="dcterms:W3CDTF">2020-04-30T17:59:08Z</dcterms:created>
  <dcterms:modified xsi:type="dcterms:W3CDTF">2020-07-03T09:48:20Z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22F653CE-77D9-4967-8002-ABCDB544BEBE</vt:lpwstr>
  </property>
  <property fmtid="{D5CDD505-2E9C-101B-9397-08002B2CF9AE}" pid="3" name="ArticulatePath">
    <vt:lpwstr>What's a standard-Venable _ O que é uma norma - Venable</vt:lpwstr>
  </property>
</Properties>
</file>