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82" r:id="rId3"/>
    <p:sldId id="267" r:id="rId4"/>
    <p:sldId id="268" r:id="rId5"/>
    <p:sldId id="270" r:id="rId6"/>
    <p:sldId id="271" r:id="rId7"/>
    <p:sldId id="26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83" r:id="rId19"/>
    <p:sldId id="281" r:id="rId20"/>
  </p:sldIdLst>
  <p:sldSz cx="12192000" cy="6858000"/>
  <p:notesSz cx="6858000" cy="9144000"/>
  <p:custDataLst>
    <p:tags r:id="rId22"/>
  </p:custData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mer" initials="JC" lastIdx="8" clrIdx="0">
    <p:extLst>
      <p:ext uri="{19B8F6BF-5375-455C-9EA6-DF929625EA0E}">
        <p15:presenceInfo xmlns:p15="http://schemas.microsoft.com/office/powerpoint/2012/main" userId="S-1-5-21-152333396-629559586-1489575960-963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674"/>
    <a:srgbClr val="0A55A3"/>
    <a:srgbClr val="3F6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77301" autoAdjust="0"/>
  </p:normalViewPr>
  <p:slideViewPr>
    <p:cSldViewPr snapToGrid="0">
      <p:cViewPr varScale="1">
        <p:scale>
          <a:sx n="51" d="100"/>
          <a:sy n="51" d="100"/>
        </p:scale>
        <p:origin x="11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1081BF-235F-456B-8A53-EBFC6B44119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"/>
              <a:t>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6DF8D1-1EAB-443D-BCA2-61A04CF78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" TargetMode="External"/><Relationship Id="rId4" Type="http://schemas.openxmlformats.org/officeDocument/2006/relationships/hyperlink" Target="https://www.youtube.com/watch?v=Gxl_DB-peqc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" dirty="0"/>
              <a:t>请您观看用您选择的语言讲解的2分钟卫生标准</a:t>
            </a: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视频：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 </a:t>
            </a:r>
            <a:r>
              <a:rPr lang="zh" dirty="0"/>
              <a:t>em Português</a:t>
            </a: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https://www.youtube.com/watch?v=9TJPg1AkoJ0&amp;</a:t>
            </a: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两分钟了解卫生标准 </a:t>
            </a:r>
            <a:r>
              <a:rPr lang="z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https://www.youtube.com/watch?v=ASPT3YMJdNo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</a:t>
            </a:r>
            <a:r>
              <a:rPr lang="z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请</a:t>
            </a:r>
            <a:r>
              <a:rPr lang="zh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在此处查看所有视频：</a:t>
            </a:r>
            <a:r>
              <a:rPr lang="zh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9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ECOWAS THC 会议</a:t>
            </a:r>
          </a:p>
          <a:p>
            <a:pPr rtl="0"/>
            <a:r>
              <a:rPr lang="zh"/>
              <a:t>科特迪瓦</a:t>
            </a:r>
            <a:r>
              <a:rPr lang="z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阿比让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"/>
              <a:t>2019年8月 </a:t>
            </a:r>
          </a:p>
        </p:txBody>
      </p:sp>
    </p:spTree>
    <p:extLst>
      <p:ext uri="{BB962C8B-B14F-4D97-AF65-F5344CB8AC3E}">
        <p14:creationId xmlns:p14="http://schemas.microsoft.com/office/powerpoint/2010/main" val="421070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r>
              <a:rPr lang="zh" sz="2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除了南亚和非洲采用外，美国还联合加拿大于2019年11月在全国范围内采用了ISO 30500标准。据信，符合ISO 30500标准的产品也非常适用于美国/加拿大国家公园、农村地区和生态友好型建筑。</a:t>
            </a:r>
          </a:p>
          <a:p>
            <a:pPr rtl="0"/>
            <a:endParaRPr lang="en-US" sz="2200" baseline="0" dirty="0">
              <a:effectLst/>
              <a:latin typeface="Helvetica Neue"/>
              <a:sym typeface="Helvetica Neue"/>
            </a:endParaRPr>
          </a:p>
          <a:p>
            <a:pPr rtl="0"/>
            <a:r>
              <a:rPr lang="zh" sz="2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如果想了解如何简化您的流程，或者了解问题，尽管告诉ANSI！我们很高兴分享更多关于国家进程/调查结果的信息。</a:t>
            </a:r>
            <a:endParaRPr lang="en-US" baseline="0" dirty="0"/>
          </a:p>
          <a:p>
            <a:pPr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618531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2019年1月孟加拉国达卡会议</a:t>
            </a:r>
          </a:p>
        </p:txBody>
      </p:sp>
    </p:spTree>
    <p:extLst>
      <p:ext uri="{BB962C8B-B14F-4D97-AF65-F5344CB8AC3E}">
        <p14:creationId xmlns:p14="http://schemas.microsoft.com/office/powerpoint/2010/main" val="93189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2020年1月不丹廷布会议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64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56016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2020年1月</a:t>
            </a:r>
            <a:br>
              <a:rPr lang="en-US" dirty="0"/>
            </a:br>
            <a:r>
              <a:rPr lang="zh"/>
              <a:t>斯里兰卡标准协会（SLSI）主办的无下水管道厕所卫生处理标准研讨会</a:t>
            </a:r>
          </a:p>
          <a:p>
            <a:pPr rtl="0"/>
            <a:r>
              <a:rPr lang="zh"/>
              <a:t>斯里兰卡科伦坡</a:t>
            </a:r>
          </a:p>
        </p:txBody>
      </p:sp>
    </p:spTree>
    <p:extLst>
      <p:ext uri="{BB962C8B-B14F-4D97-AF65-F5344CB8AC3E}">
        <p14:creationId xmlns:p14="http://schemas.microsoft.com/office/powerpoint/2010/main" val="3419160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2971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52457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 dirty="0"/>
              <a:t>请访问：</a:t>
            </a:r>
            <a:r>
              <a:rPr lang="zh" dirty="0">
                <a:hlinkClick r:id="rId3"/>
              </a:rPr>
              <a:t>https://sanitation.ansi.org/Standard/StandardAdoptionMap</a:t>
            </a:r>
            <a:r>
              <a:rPr lang="zh" dirty="0"/>
              <a:t> </a:t>
            </a:r>
            <a:r>
              <a:rPr lang="zh-CN" altLang="en-US"/>
              <a:t>以获得最新地图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5814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8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3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84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8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在非洲，区域性和非洲大陆标准机构同时审查了ISO无下水管道厕所卫生处理标准（NSSS）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2018年末，ANSI与ARSO接洽，请求同时审查并通过ISO 30500、ISO 24521、ISO 24510、ISO 24511标准。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2019年初，ARSO新成立了一支卫生小组委员会，以便在ARSO层面审查这些标准。</a:t>
            </a:r>
          </a:p>
          <a:p>
            <a:pPr marL="171450" marR="0" lvl="0" indent="-17145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/>
              <a:t>成立第一支卫生委员会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/>
              <a:t>2019年年中，ARSO召开会议，审查了4项ISO NSSS标准，32个成员国参加了技术委员会，这是ARSO历史上规模最大的一次技术委员会。</a:t>
            </a:r>
          </a:p>
        </p:txBody>
      </p:sp>
    </p:spTree>
    <p:extLst>
      <p:ext uri="{BB962C8B-B14F-4D97-AF65-F5344CB8AC3E}">
        <p14:creationId xmlns:p14="http://schemas.microsoft.com/office/powerpoint/2010/main" val="2217592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"/>
              <a:t>ARSO THC 08-3会议</a:t>
            </a:r>
          </a:p>
          <a:p>
            <a:pPr rtl="0"/>
            <a:r>
              <a:rPr lang="zh"/>
              <a:t>2019年5月，肯尼亚内罗毕（左）</a:t>
            </a:r>
          </a:p>
          <a:p>
            <a:pPr rtl="0"/>
            <a:r>
              <a:rPr lang="zh"/>
              <a:t>2019年7月，坦桑尼亚达累斯萨拉姆（右）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3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dirty="0"/>
              <a:t>2019年初，ANSI与ECOWAS接洽，要求同时审查ISO 30500和ISO 24521标准。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dirty="0"/>
              <a:t>2019年年中，ECOWAS新成立一支卫生小组委员会，在ECOWAS层面审查这些标准。</a:t>
            </a:r>
          </a:p>
          <a:p>
            <a:pPr marL="628650" marR="0" lvl="1" indent="-17145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" dirty="0"/>
              <a:t>成立第一支卫生小组委员会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dirty="0"/>
              <a:t>2019年年中，ECOWAS召开会议，审查了2项ISO无下水管道厕所卫生处理标准（ISO 30500和ISO 24521）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这两项标准经成员机构批准后，提交ECOWAS TMC审查。如果获得TMC批准，ISO标准将成为ECOWAS的统一标准。所有15个ECOWAS成员国都必须通过其ECOSHAM机制在国家层面采用ECOWAS的统一标准。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zh-CN" alt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西非经共体技术管理委员会于 </a:t>
            </a:r>
            <a:r>
              <a:rPr lang="en-US" altLang="zh-CN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2021 </a:t>
            </a:r>
            <a:r>
              <a:rPr lang="zh-CN" alt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年 </a:t>
            </a:r>
            <a:r>
              <a:rPr lang="en-US" altLang="zh-CN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6 </a:t>
            </a:r>
            <a:r>
              <a:rPr lang="zh-CN" altLang="en-US" sz="2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月批准该标准为西非经共体协调标准。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5837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4" y="3931960"/>
            <a:ext cx="4231341" cy="1930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zh"/>
              <a:t>Presenter(s)</a:t>
            </a:r>
          </a:p>
          <a:p>
            <a:pPr rtl="0"/>
            <a:r>
              <a:rPr lang="zh"/>
              <a:t>Date</a:t>
            </a:r>
          </a:p>
          <a:p>
            <a:pPr rtl="0"/>
            <a:r>
              <a:rPr lang="zh"/>
              <a:t>Event</a:t>
            </a:r>
          </a:p>
          <a:p>
            <a:pPr rtl="0"/>
            <a:r>
              <a:rPr lang="zh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  <a:prstGeom prst="rect">
            <a:avLst/>
          </a:prstGeo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zh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91" y="1038069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zh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19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- more info">
    <p:bg>
      <p:bgPr>
        <a:solidFill>
          <a:srgbClr val="007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4054" r="103" b="-103"/>
          <a:stretch/>
        </p:blipFill>
        <p:spPr>
          <a:xfrm rot="10800000" flipH="1">
            <a:off x="-9525" y="6474756"/>
            <a:ext cx="12201525" cy="3832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44437" y="469045"/>
            <a:ext cx="7197907" cy="594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just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" sz="2700" b="0" spc="0">
                <a:solidFill>
                  <a:srgbClr val="97D2FF"/>
                </a:solidFill>
                <a:latin typeface="+mj-lt"/>
              </a:rPr>
              <a:t>For More Information</a:t>
            </a:r>
            <a:endParaRPr kumimoji="0" lang="en-US" sz="2700" b="0" i="0" u="none" strike="noStrike" cap="none" spc="-27" normalizeH="0" baseline="0" dirty="0">
              <a:ln>
                <a:noFill/>
              </a:ln>
              <a:solidFill>
                <a:srgbClr val="97D2FF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81627" y="1526471"/>
            <a:ext cx="5981700" cy="414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l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" sz="1800" b="1" spc="0">
                <a:solidFill>
                  <a:srgbClr val="FFFFFF"/>
                </a:solidFill>
                <a:latin typeface="+mj-lt"/>
              </a:rPr>
              <a:t>American National Standards Institute</a:t>
            </a:r>
            <a:endParaRPr kumimoji="0" lang="en-US" sz="1800" b="1" i="0" u="none" strike="noStrike" cap="none" spc="-27" normalizeH="0" baseline="0" dirty="0">
              <a:ln>
                <a:noFill/>
              </a:ln>
              <a:solidFill>
                <a:srgbClr val="828994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81625" y="2111703"/>
            <a:ext cx="6279152" cy="478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9B3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>
              <a:lnSpc>
                <a:spcPct val="125000"/>
              </a:lnSpc>
              <a:defRPr/>
            </a:pPr>
            <a:r>
              <a:rPr lang="zh" sz="1351" b="1" spc="0">
                <a:solidFill>
                  <a:srgbClr val="97D2FF"/>
                </a:solidFill>
                <a:latin typeface="+mj-lt"/>
                <a:ea typeface="ＭＳ Ｐゴシック" charset="-128"/>
              </a:rPr>
              <a:t>Headquarters</a:t>
            </a: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					</a:t>
            </a:r>
            <a:r>
              <a:rPr lang="zh" sz="1351" b="1" spc="0">
                <a:solidFill>
                  <a:srgbClr val="97D2FF"/>
                </a:solidFill>
                <a:latin typeface="+mj-lt"/>
                <a:ea typeface="ＭＳ Ｐゴシック" charset="-128"/>
              </a:rPr>
              <a:t>New York Office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1899 L Street, NW				25 West 43rd Street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11th Floor						4th Floor	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Washington, DC  20036			New York, NY 10036	</a:t>
            </a:r>
          </a:p>
          <a:p>
            <a:pPr algn="l" rtl="0">
              <a:lnSpc>
                <a:spcPct val="125000"/>
              </a:lnSpc>
              <a:defRPr/>
            </a:pP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T:  202.293.8020				T:   212.642.4900 </a:t>
            </a:r>
            <a:b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</a:br>
            <a:r>
              <a:rPr lang="zh" sz="1351" spc="0">
                <a:solidFill>
                  <a:srgbClr val="97D2FF"/>
                </a:solidFill>
                <a:latin typeface="+mj-lt"/>
                <a:ea typeface="ＭＳ Ｐゴシック" charset="-128"/>
              </a:rPr>
              <a:t>F:  202.293.9287				F:   212.398.0023 </a:t>
            </a:r>
          </a:p>
          <a:p>
            <a:pPr algn="l" rtl="0">
              <a:lnSpc>
                <a:spcPct val="125000"/>
              </a:lnSpc>
              <a:defRPr/>
            </a:pPr>
            <a:endParaRPr lang="en-US" altLang="en-US" sz="165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zh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www.ansi.org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zh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webstore.ansi.org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zh" sz="2025" b="1" spc="0">
                <a:solidFill>
                  <a:srgbClr val="FFFFFF"/>
                </a:solidFill>
                <a:latin typeface="+mj-lt"/>
                <a:ea typeface="ＭＳ Ｐゴシック" charset="-128"/>
              </a:rPr>
              <a:t>sanitation.ansi.org</a:t>
            </a:r>
          </a:p>
          <a:p>
            <a:pPr algn="ctr" rtl="0">
              <a:lnSpc>
                <a:spcPct val="140000"/>
              </a:lnSpc>
              <a:defRPr/>
            </a:pPr>
            <a:endParaRPr lang="en-US" altLang="en-US" sz="2025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4437" y="1557206"/>
            <a:ext cx="4254681" cy="270811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sz="1500" b="1" spc="0" baseline="0">
                <a:solidFill>
                  <a:srgbClr val="FFFFFF"/>
                </a:solidFill>
                <a:latin typeface="+mj-lt"/>
              </a:defRPr>
            </a:lvl1pPr>
            <a:lvl2pPr marL="166680" indent="0">
              <a:buFontTx/>
              <a:buNone/>
              <a:defRPr/>
            </a:lvl2pPr>
            <a:lvl3pPr marL="333358" indent="0">
              <a:buFontTx/>
              <a:buNone/>
              <a:defRPr/>
            </a:lvl3pPr>
            <a:lvl4pPr marL="500038" indent="0">
              <a:buFontTx/>
              <a:buNone/>
              <a:defRPr/>
            </a:lvl4pPr>
            <a:lvl5pPr marL="666718" indent="0">
              <a:buFontTx/>
              <a:buNone/>
              <a:defRPr/>
            </a:lvl5pPr>
          </a:lstStyle>
          <a:p>
            <a:pPr lvl="0" rtl="0"/>
            <a:r>
              <a:rPr lang="zh"/>
              <a:t>Contact Name</a:t>
            </a:r>
          </a:p>
          <a:p>
            <a:pPr lvl="0" rtl="0"/>
            <a:r>
              <a:rPr lang="zh"/>
              <a:t>Job Title</a:t>
            </a:r>
          </a:p>
          <a:p>
            <a:pPr lvl="0" rtl="0"/>
            <a:r>
              <a:rPr lang="zh"/>
              <a:t>Phone</a:t>
            </a:r>
          </a:p>
          <a:p>
            <a:pPr lvl="0" rtl="0"/>
            <a:r>
              <a:rPr lang="zh"/>
              <a:t>Email</a:t>
            </a:r>
          </a:p>
          <a:p>
            <a:pPr lvl="0" rtl="0"/>
            <a:endParaRPr lang="en-US" dirty="0"/>
          </a:p>
          <a:p>
            <a:pPr lvl="0" rtl="0"/>
            <a:r>
              <a:rPr lang="zh"/>
              <a:t>Web Page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1" y="5324622"/>
            <a:ext cx="3624351" cy="16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5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"/>
              <a:t>Presenter(s)</a:t>
            </a:r>
          </a:p>
          <a:p>
            <a:pPr rtl="0"/>
            <a:r>
              <a:rPr lang="zh"/>
              <a:t>Date</a:t>
            </a:r>
          </a:p>
          <a:p>
            <a:pPr rtl="0"/>
            <a:r>
              <a:rPr lang="zh"/>
              <a:t>Event</a:t>
            </a:r>
          </a:p>
          <a:p>
            <a:pPr rtl="0"/>
            <a:r>
              <a:rPr lang="zh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5" y="2515235"/>
            <a:ext cx="3926524" cy="1325880"/>
          </a:xfrm>
        </p:spPr>
        <p:txBody>
          <a:bodyPr lIns="0" tIns="0" rIns="0" bIns="0" rtlCol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zh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zh"/>
              <a:t>Click to 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259E-8B94-1748-884F-311C6C0C2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7C57-2048-2046-AD54-0E863C98F1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928817"/>
            <a:ext cx="10515600" cy="15001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"/>
              <a:t>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5778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zh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zh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zh"/>
              <a:t>Click to 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4902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zh"/>
              <a:t>Click to edit Master text styles</a:t>
            </a:r>
          </a:p>
          <a:p>
            <a:pPr lvl="1" rtl="0"/>
            <a:r>
              <a:rPr lang="zh"/>
              <a:t>Second level</a:t>
            </a:r>
          </a:p>
          <a:p>
            <a:pPr lvl="2" rtl="0"/>
            <a:r>
              <a:rPr lang="zh"/>
              <a:t>Third level</a:t>
            </a:r>
          </a:p>
          <a:p>
            <a:pPr lvl="3" rtl="0"/>
            <a:r>
              <a:rPr lang="zh"/>
              <a:t>Fourth level</a:t>
            </a:r>
          </a:p>
          <a:p>
            <a:pPr lvl="4" rtl="0"/>
            <a:r>
              <a:rPr lang="zh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8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987429"/>
            <a:ext cx="10517188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zh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9/17/2020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  <p:sldLayoutId id="214748367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hyperlink" Target="https://sanitation.ansi.org/Photo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c4MzA0OTkyOA==.html?spm=a2hbt.13141534.app.5~5!2~5!2~5~5~5!2~5~5!2~5!2~5!2~5~5~A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youtube.com/watch?v=9TJPg1AkoJ0&amp;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"/>
              <a:t>演示者姓名</a:t>
            </a:r>
          </a:p>
          <a:p>
            <a:pPr rtl="0"/>
            <a:r>
              <a:rPr lang="zh"/>
              <a:t>组织</a:t>
            </a:r>
          </a:p>
          <a:p>
            <a:pPr rtl="0"/>
            <a:r>
              <a:rPr lang="zh"/>
              <a:t>日期</a:t>
            </a:r>
          </a:p>
          <a:p>
            <a:pPr rtl="0"/>
            <a:r>
              <a:rPr lang="zh"/>
              <a:t>位置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3636987"/>
            <a:ext cx="4686725" cy="855663"/>
          </a:xfrm>
        </p:spPr>
        <p:txBody>
          <a:bodyPr rtlCol="0"/>
          <a:lstStyle/>
          <a:p>
            <a:pPr rtl="0"/>
            <a:r>
              <a:rPr lang="zh" dirty="0"/>
              <a:t>ISO 30500与ISO 24521</a:t>
            </a:r>
          </a:p>
          <a:p>
            <a:pPr rt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792" y="1038069"/>
            <a:ext cx="10993118" cy="715145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zh" dirty="0">
                <a:latin typeface="+mn-ea"/>
                <a:ea typeface="+mn-ea"/>
              </a:rPr>
              <a:t>ISO无下水管道厕所卫生处理标准的</a:t>
            </a:r>
            <a:br>
              <a:rPr lang="en-US" dirty="0">
                <a:latin typeface="+mn-ea"/>
                <a:ea typeface="+mn-ea"/>
              </a:rPr>
            </a:br>
            <a:r>
              <a:rPr lang="zh" dirty="0">
                <a:latin typeface="+mn-ea"/>
                <a:ea typeface="+mn-ea"/>
              </a:rPr>
              <a:t>全球进展</a:t>
            </a:r>
            <a:r>
              <a:rPr lang="en-US" altLang="zh" dirty="0">
                <a:latin typeface="+mn-ea"/>
                <a:ea typeface="+mn-ea"/>
              </a:rPr>
              <a:t> </a:t>
            </a:r>
            <a:r>
              <a:rPr lang="zh" dirty="0">
                <a:latin typeface="+mn-ea"/>
                <a:ea typeface="+mn-ea"/>
              </a:rPr>
              <a:t>及在线资源</a:t>
            </a:r>
          </a:p>
        </p:txBody>
      </p:sp>
    </p:spTree>
    <p:extLst>
      <p:ext uri="{BB962C8B-B14F-4D97-AF65-F5344CB8AC3E}">
        <p14:creationId xmlns:p14="http://schemas.microsoft.com/office/powerpoint/2010/main" val="111448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" y="2515235"/>
            <a:ext cx="4297680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</a:t>
            </a:r>
            <a:r>
              <a:rPr lang="en-US" altLang="zh" sz="3300" dirty="0">
                <a:latin typeface="+mn-ea"/>
                <a:ea typeface="+mn-ea"/>
              </a:rPr>
              <a:t>–</a:t>
            </a:r>
            <a:r>
              <a:rPr lang="zh" sz="3300" dirty="0">
                <a:latin typeface="+mn-ea"/>
                <a:ea typeface="+mn-ea"/>
              </a:rPr>
              <a:t> 西非</a:t>
            </a:r>
            <a:br>
              <a:rPr lang="en-US" sz="3300" dirty="0">
                <a:latin typeface="+mn-ea"/>
                <a:ea typeface="+mn-ea"/>
              </a:rPr>
            </a:br>
            <a:br>
              <a:rPr lang="en-US" sz="3300" dirty="0">
                <a:latin typeface="+mn-ea"/>
                <a:ea typeface="+mn-ea"/>
              </a:rPr>
            </a:br>
            <a:r>
              <a:rPr lang="zh" sz="3300" dirty="0">
                <a:latin typeface="+mn-ea"/>
                <a:ea typeface="+mn-ea"/>
              </a:rPr>
              <a:t>ECOWAS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1" y="464928"/>
            <a:ext cx="6141429" cy="6017740"/>
          </a:xfrm>
        </p:spPr>
        <p:txBody>
          <a:bodyPr rtlCol="0">
            <a:normAutofit/>
          </a:bodyPr>
          <a:lstStyle/>
          <a:p>
            <a:pPr rtl="0">
              <a:lnSpc>
                <a:spcPct val="120000"/>
              </a:lnSpc>
            </a:pPr>
            <a:r>
              <a:rPr lang="zh" sz="2200" dirty="0"/>
              <a:t>西非国家经济共同体（ECOWAS）是西非区域标准组织，有15个成员国。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ECOWAS于2019年年中成立了一个新的卫生技术协调小组委员会。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ECOWAS于2019年同时审查了2项ISO无下水管道厕所卫生处理标准：ISO 30500和ISO 24521。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ECOWAS成员机构于2020年1月表决通过将ISO 30500和ISO 24521作为ECOWAS统一标准的决议。</a:t>
            </a:r>
          </a:p>
          <a:p>
            <a:pPr>
              <a:lnSpc>
                <a:spcPct val="120000"/>
              </a:lnSpc>
            </a:pPr>
            <a:r>
              <a:rPr lang="zh-CN" altLang="en-US" sz="2200" dirty="0"/>
              <a:t>西非经共体技术管理委员会于 </a:t>
            </a:r>
            <a:r>
              <a:rPr lang="en-US" altLang="zh-CN" sz="2200" dirty="0"/>
              <a:t>2021 </a:t>
            </a:r>
            <a:r>
              <a:rPr lang="zh-CN" altLang="en-US" sz="2200" dirty="0"/>
              <a:t>年 </a:t>
            </a:r>
            <a:r>
              <a:rPr lang="en-US" altLang="zh-CN" sz="2200" dirty="0"/>
              <a:t>6 </a:t>
            </a:r>
            <a:r>
              <a:rPr lang="zh-CN" altLang="en-US" sz="2200" dirty="0"/>
              <a:t>月批准该标准为西非经共体协调标准。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44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ECOWAS会议	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8" b="17809"/>
          <a:stretch/>
        </p:blipFill>
        <p:spPr>
          <a:xfrm>
            <a:off x="387323" y="3504449"/>
            <a:ext cx="7166776" cy="321702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/>
          <a:stretch/>
        </p:blipFill>
        <p:spPr>
          <a:xfrm>
            <a:off x="6591831" y="481633"/>
            <a:ext cx="5141943" cy="2927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07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515235"/>
            <a:ext cx="4789170" cy="1325880"/>
          </a:xfrm>
        </p:spPr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南亚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68904" y="445770"/>
            <a:ext cx="5683392" cy="5530205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zh" sz="2200" b="1" dirty="0"/>
              <a:t>孟加拉国</a:t>
            </a:r>
          </a:p>
          <a:p>
            <a:pPr lvl="1" rtl="0">
              <a:lnSpc>
                <a:spcPct val="100000"/>
              </a:lnSpc>
            </a:pPr>
            <a:r>
              <a:rPr lang="zh" sz="2200" dirty="0"/>
              <a:t>2019年1月，ANSI联合孟加拉国标准和测试机构（BSTI）以及国家利益相关方召开了一次会议。</a:t>
            </a:r>
          </a:p>
          <a:p>
            <a:pPr lvl="1" rtl="0">
              <a:lnSpc>
                <a:spcPct val="100000"/>
              </a:lnSpc>
            </a:pPr>
            <a:r>
              <a:rPr lang="zh" sz="2200" dirty="0"/>
              <a:t>BSTI于2019年8月审查通过并在全国采用了ISO 30500、ISO 24521、ISO 24510、ISO 24511和IWA 28标准（完全相同）。</a:t>
            </a:r>
          </a:p>
          <a:p>
            <a:pPr rtl="0">
              <a:lnSpc>
                <a:spcPct val="100000"/>
              </a:lnSpc>
            </a:pPr>
            <a:r>
              <a:rPr lang="zh" sz="2200" b="1" dirty="0"/>
              <a:t>不丹</a:t>
            </a:r>
          </a:p>
          <a:p>
            <a:pPr lvl="1" rtl="0">
              <a:lnSpc>
                <a:spcPct val="100000"/>
              </a:lnSpc>
            </a:pPr>
            <a:r>
              <a:rPr lang="zh" sz="2200" dirty="0"/>
              <a:t>2020年1月，ANSI会见了不丹标准局（BSB）、工程和人居环境部（MWHS）和不丹厕所组织（BTO）的领导，讨论了ISO无下水管道厕所卫生处理标准及其在不丹的前景。</a:t>
            </a:r>
          </a:p>
          <a:p>
            <a:pPr rtl="0">
              <a:lnSpc>
                <a:spcPct val="100000"/>
              </a:lnSpc>
            </a:pP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8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rtl="0"/>
            <a:r>
              <a:rPr lang="zh" sz="3600" dirty="0">
                <a:latin typeface="+mn-ea"/>
                <a:ea typeface="+mn-ea"/>
              </a:rPr>
              <a:t>孟加拉国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47" y="3540811"/>
            <a:ext cx="6653212" cy="236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8" y="289680"/>
            <a:ext cx="5108028" cy="3831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53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" sz="3600" dirty="0">
                <a:latin typeface="+mn-ea"/>
                <a:ea typeface="+mn-ea"/>
              </a:rPr>
              <a:t>不丹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2" y="3369010"/>
            <a:ext cx="5028698" cy="3352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82" y="130222"/>
            <a:ext cx="4512276" cy="3008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50" y="3057983"/>
            <a:ext cx="4395699" cy="2930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48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0" y="2515235"/>
            <a:ext cx="4469130" cy="1325880"/>
          </a:xfrm>
        </p:spPr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南亚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3" y="233499"/>
            <a:ext cx="5683392" cy="5687241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zh" b="1" dirty="0"/>
              <a:t>斯里兰卡</a:t>
            </a:r>
          </a:p>
          <a:p>
            <a:pPr rtl="0">
              <a:lnSpc>
                <a:spcPct val="100000"/>
              </a:lnSpc>
            </a:pPr>
            <a:r>
              <a:rPr lang="zh" dirty="0"/>
              <a:t>2019年12月，ANSI与斯里兰卡标准协会（SLSI）领导层会面，讨论联合主要国家利益相关方举办提高认识研讨会的可能性。</a:t>
            </a:r>
          </a:p>
          <a:p>
            <a:pPr rtl="0">
              <a:lnSpc>
                <a:spcPct val="100000"/>
              </a:lnSpc>
            </a:pPr>
            <a:r>
              <a:rPr lang="zh" dirty="0"/>
              <a:t>SLSI于2020年1月在科伦坡与国家水务、环境卫生和卫生习惯（WASH）利益相关方共同举办了一次关于ISO无下水管道厕所卫生处理标准的提高认识讲习班。</a:t>
            </a:r>
          </a:p>
          <a:p>
            <a:pPr lvl="1" rtl="0">
              <a:lnSpc>
                <a:spcPct val="100000"/>
              </a:lnSpc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48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600" dirty="0">
                <a:latin typeface="+mn-ea"/>
                <a:ea typeface="+mn-ea"/>
              </a:rPr>
              <a:t>斯里兰卡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7" y="1648699"/>
            <a:ext cx="7288952" cy="4707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90" y="240130"/>
            <a:ext cx="5142032" cy="3428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00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740" y="2515235"/>
            <a:ext cx="4400550" cy="1325880"/>
          </a:xfrm>
        </p:spPr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南亚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72294" y="230323"/>
            <a:ext cx="5796894" cy="5895703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zh" sz="2200" b="1" dirty="0"/>
              <a:t>尼泊尔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2018年5月，ANSI与国家级主要政府和私营部门利益相关方举行会议，讨论ISO无下水管道厕所卫生处理标准。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尼泊尔标准和计量局（NBSM）于2020年1月审查通过并在全国采用了ISO 24521标准。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NBSM目前正在审查ISO 24510和ISO 24511标准，预计将于2020年在全国范围内采用。 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NBSM预计将于2020年开始审查ISO 30500。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zh" sz="2200" b="1" dirty="0"/>
              <a:t>巴基斯坦和阿富汗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阿富汗国家标准局（ANSA）和巴基斯坦标准质量控制局（PSQCA）已表示有兴趣参加关于ISO 30500和ISO 24521的提高认识研讨会。</a:t>
            </a:r>
            <a:endParaRPr lang="zh-CN" altLang="en-US" sz="2200" dirty="0"/>
          </a:p>
          <a:p>
            <a:pPr>
              <a:lnSpc>
                <a:spcPct val="100000"/>
              </a:lnSpc>
            </a:pPr>
            <a:r>
              <a:rPr lang="en-US" altLang="zh-CN" sz="2200" dirty="0"/>
              <a:t>Cap-Net </a:t>
            </a:r>
            <a:r>
              <a:rPr lang="zh-CN" altLang="en-US" sz="2200" dirty="0"/>
              <a:t>开发署在 </a:t>
            </a:r>
            <a:r>
              <a:rPr lang="en-US" altLang="zh-CN" sz="2200" dirty="0"/>
              <a:t>2020 </a:t>
            </a:r>
            <a:r>
              <a:rPr lang="zh-CN" altLang="en-US" sz="2200" dirty="0"/>
              <a:t>年促进了虚拟培训。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177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300" dirty="0"/>
              <a:t>在国际 </a:t>
            </a:r>
            <a:r>
              <a:rPr lang="en-US" altLang="zh-CN" sz="3300" dirty="0"/>
              <a:t>WASH </a:t>
            </a:r>
            <a:r>
              <a:rPr lang="zh-CN" altLang="en-US" sz="3300" dirty="0"/>
              <a:t>会议上查找 </a:t>
            </a:r>
            <a:r>
              <a:rPr lang="en-US" altLang="zh-CN" sz="3300" dirty="0"/>
              <a:t>ANSI</a:t>
            </a:r>
            <a:endParaRPr lang="en-US" sz="3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4AB2E-BFB3-4914-B437-EFF6A2D66747}"/>
              </a:ext>
            </a:extLst>
          </p:cNvPr>
          <p:cNvSpPr txBox="1"/>
          <p:nvPr/>
        </p:nvSpPr>
        <p:spPr>
          <a:xfrm>
            <a:off x="830389" y="4581393"/>
            <a:ext cx="370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国际水协会发展大会</a:t>
            </a:r>
          </a:p>
          <a:p>
            <a:pPr algn="ctr"/>
            <a:r>
              <a:rPr lang="zh-CN" altLang="en-US" b="1" dirty="0"/>
              <a:t>卢旺达</a:t>
            </a:r>
            <a:r>
              <a:rPr lang="en-US" altLang="zh-CN" b="1" dirty="0"/>
              <a:t>, 2023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26F8F-5019-423C-ADB2-ABA14B7F4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91" y="1798724"/>
            <a:ext cx="3700358" cy="278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47BE46-8B7C-43BD-A612-192577E5D15A}"/>
              </a:ext>
            </a:extLst>
          </p:cNvPr>
          <p:cNvSpPr txBox="1"/>
          <p:nvPr/>
        </p:nvSpPr>
        <p:spPr>
          <a:xfrm>
            <a:off x="7510942" y="4738789"/>
            <a:ext cx="370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世界水论坛</a:t>
            </a:r>
          </a:p>
          <a:p>
            <a:pPr algn="ctr"/>
            <a:r>
              <a:rPr lang="zh-CN" altLang="en-US" b="1" dirty="0"/>
              <a:t>塞内加尔 </a:t>
            </a:r>
            <a:r>
              <a:rPr lang="en-US" altLang="zh-CN" b="1" dirty="0"/>
              <a:t>2022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F27CA-C039-4004-BDEF-10419F3EF613}"/>
              </a:ext>
            </a:extLst>
          </p:cNvPr>
          <p:cNvSpPr txBox="1"/>
          <p:nvPr/>
        </p:nvSpPr>
        <p:spPr>
          <a:xfrm>
            <a:off x="3621723" y="942596"/>
            <a:ext cx="494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hlinkClick r:id="rId4"/>
              </a:rPr>
              <a:t>查看所有过去的活动照片！</a:t>
            </a:r>
            <a:r>
              <a:rPr lang="en-US" sz="2400" dirty="0">
                <a:hlinkClick r:id="rId4"/>
              </a:rPr>
              <a:t>!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7E81B-4679-401A-BE09-7DC48A37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32" y="1806125"/>
            <a:ext cx="3700357" cy="27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92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 rtl="0"/>
              <a:t>19</a:t>
            </a:fld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959969" y="4958862"/>
            <a:ext cx="4088596" cy="904055"/>
          </a:xfrm>
        </p:spPr>
        <p:txBody>
          <a:bodyPr rtlCol="0">
            <a:normAutofit/>
          </a:bodyPr>
          <a:lstStyle/>
          <a:p>
            <a:pPr rtl="0"/>
            <a:r>
              <a:rPr lang="en-US" altLang="zh" dirty="0">
                <a:hlinkClick r:id="rId3"/>
              </a:rPr>
              <a:t>https://sanitation.ansi.org/</a:t>
            </a:r>
            <a:endParaRPr lang="en-US" dirty="0"/>
          </a:p>
          <a:p>
            <a:pPr rtl="0"/>
            <a:r>
              <a:rPr lang="en-US" altLang="zh" dirty="0"/>
              <a:t>sanitation@ansi.org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6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" sz="1800" dirty="0"/>
              <a:t>2</a:t>
            </a:r>
            <a:r>
              <a:rPr lang="zh" altLang="en-US" sz="1800" dirty="0"/>
              <a:t>分钟内讲解卫生标准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zh" sz="2800">
                <a:hlinkClick r:id="rId5"/>
              </a:rPr>
              <a:t>English</a:t>
            </a:r>
            <a:r>
              <a:rPr lang="zh" sz="2800"/>
              <a:t> </a:t>
            </a:r>
          </a:p>
          <a:p>
            <a:pPr rtl="0"/>
            <a:r>
              <a:rPr lang="zh" sz="2800">
                <a:hlinkClick r:id="rId6"/>
              </a:rPr>
              <a:t>Français</a:t>
            </a:r>
            <a:r>
              <a:rPr lang="zh" sz="2800"/>
              <a:t> </a:t>
            </a:r>
          </a:p>
          <a:p>
            <a:pPr rtl="0"/>
            <a:r>
              <a:rPr lang="zh" sz="2800">
                <a:hlinkClick r:id="rId7"/>
              </a:rPr>
              <a:t>Português</a:t>
            </a:r>
            <a:endParaRPr lang="en-US" sz="2800" dirty="0"/>
          </a:p>
          <a:p>
            <a:pPr rtl="0"/>
            <a:r>
              <a:rPr lang="zh" sz="280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14" name="Picture 13">
            <a:hlinkClick r:id="rId8"/>
            <a:extLst>
              <a:ext uri="{FF2B5EF4-FFF2-40B4-BE49-F238E27FC236}">
                <a16:creationId xmlns:a16="http://schemas.microsoft.com/office/drawing/2014/main" id="{9562D8DC-7234-4293-B535-CAAF946DB2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811" y="1226599"/>
            <a:ext cx="8513374" cy="4769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7371"/>
            <a:ext cx="10515600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zh" sz="3300" dirty="0">
                <a:latin typeface="+mn-ea"/>
                <a:ea typeface="+mn-ea"/>
              </a:rPr>
              <a:t>ISO 30500和ISO 24521的国家采用情况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356" y="1057959"/>
            <a:ext cx="9479284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rtl="0"/>
            <a:r>
              <a:rPr lang="zh-CN" altLang="en-US" sz="1600" dirty="0">
                <a:solidFill>
                  <a:srgbClr val="3F648B"/>
                </a:solidFill>
                <a:latin typeface="+mj-lt"/>
              </a:rPr>
              <a:t>截至 </a:t>
            </a:r>
            <a:r>
              <a:rPr lang="en-US" altLang="zh-CN" sz="1600" dirty="0">
                <a:solidFill>
                  <a:srgbClr val="3F648B"/>
                </a:solidFill>
                <a:latin typeface="+mj-lt"/>
              </a:rPr>
              <a:t>2024 </a:t>
            </a:r>
            <a:r>
              <a:rPr lang="zh-CN" altLang="en-US" sz="1600" dirty="0">
                <a:solidFill>
                  <a:srgbClr val="3F648B"/>
                </a:solidFill>
                <a:latin typeface="+mj-lt"/>
              </a:rPr>
              <a:t>年 </a:t>
            </a:r>
            <a:r>
              <a:rPr lang="en-US" altLang="zh-CN" sz="1600" dirty="0">
                <a:solidFill>
                  <a:srgbClr val="3F648B"/>
                </a:solidFill>
                <a:latin typeface="+mj-lt"/>
              </a:rPr>
              <a:t>2 </a:t>
            </a:r>
            <a:r>
              <a:rPr lang="zh-CN" altLang="en-US" sz="1600" dirty="0">
                <a:solidFill>
                  <a:srgbClr val="3F648B"/>
                </a:solidFill>
                <a:latin typeface="+mj-lt"/>
              </a:rPr>
              <a:t>月 </a:t>
            </a:r>
            <a:r>
              <a:rPr lang="en-US" altLang="zh-CN" sz="1600" dirty="0">
                <a:solidFill>
                  <a:srgbClr val="3F648B"/>
                </a:solidFill>
                <a:latin typeface="+mj-lt"/>
              </a:rPr>
              <a:t>26 </a:t>
            </a:r>
            <a:r>
              <a:rPr lang="zh-CN" altLang="en-US" sz="1600" dirty="0">
                <a:solidFill>
                  <a:srgbClr val="3F648B"/>
                </a:solidFill>
                <a:latin typeface="+mj-lt"/>
              </a:rPr>
              <a:t>日采用的国家</a:t>
            </a:r>
            <a:r>
              <a:rPr lang="en-US" altLang="zh-CN" sz="1600" dirty="0">
                <a:solidFill>
                  <a:srgbClr val="3F648B"/>
                </a:solidFill>
                <a:latin typeface="+mj-lt"/>
              </a:rPr>
              <a:t>/</a:t>
            </a:r>
            <a:r>
              <a:rPr lang="zh-CN" altLang="en-US" sz="1600" dirty="0">
                <a:solidFill>
                  <a:srgbClr val="3F648B"/>
                </a:solidFill>
                <a:latin typeface="+mj-lt"/>
              </a:rPr>
              <a:t>地区地图</a:t>
            </a:r>
            <a:endParaRPr lang="zh" sz="1600" dirty="0">
              <a:solidFill>
                <a:srgbClr val="3F648B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9022B-F025-4E19-AD37-F882B8CD3754}"/>
              </a:ext>
            </a:extLst>
          </p:cNvPr>
          <p:cNvGrpSpPr/>
          <p:nvPr/>
        </p:nvGrpSpPr>
        <p:grpSpPr>
          <a:xfrm>
            <a:off x="3518287" y="5925123"/>
            <a:ext cx="5155420" cy="561797"/>
            <a:chOff x="3593899" y="5201036"/>
            <a:chExt cx="5155420" cy="5617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DAB811-E502-4A45-A4E0-42F66B7B2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613312" y="5205880"/>
              <a:ext cx="4965375" cy="556953"/>
            </a:xfrm>
            <a:prstGeom prst="rect">
              <a:avLst/>
            </a:prstGeom>
          </p:spPr>
        </p:pic>
        <p:sp>
          <p:nvSpPr>
            <p:cNvPr id="15" name="CasetăText 7">
              <a:extLst>
                <a:ext uri="{FF2B5EF4-FFF2-40B4-BE49-F238E27FC236}">
                  <a16:creationId xmlns:a16="http://schemas.microsoft.com/office/drawing/2014/main" id="{B71CB546-6301-43DF-9A00-EF5F51B0BC79}"/>
                </a:ext>
              </a:extLst>
            </p:cNvPr>
            <p:cNvSpPr txBox="1"/>
            <p:nvPr/>
          </p:nvSpPr>
          <p:spPr>
            <a:xfrm>
              <a:off x="3593899" y="5205880"/>
              <a:ext cx="96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图释：</a:t>
              </a:r>
            </a:p>
          </p:txBody>
        </p:sp>
        <p:sp>
          <p:nvSpPr>
            <p:cNvPr id="16" name="CasetăText 7">
              <a:extLst>
                <a:ext uri="{FF2B5EF4-FFF2-40B4-BE49-F238E27FC236}">
                  <a16:creationId xmlns:a16="http://schemas.microsoft.com/office/drawing/2014/main" id="{8A01866B-63AD-4D60-8213-FD140BD3D487}"/>
                </a:ext>
              </a:extLst>
            </p:cNvPr>
            <p:cNvSpPr txBox="1"/>
            <p:nvPr/>
          </p:nvSpPr>
          <p:spPr>
            <a:xfrm>
              <a:off x="4710318" y="5201036"/>
              <a:ext cx="96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>
                  <a:latin typeface="Arial" panose="020B0604020202020204" pitchFamily="34" charset="0"/>
                  <a:cs typeface="Arial" panose="020B0604020202020204" pitchFamily="34" charset="0"/>
                </a:rPr>
                <a:t>已采用ISO 30500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asetăText 7">
              <a:extLst>
                <a:ext uri="{FF2B5EF4-FFF2-40B4-BE49-F238E27FC236}">
                  <a16:creationId xmlns:a16="http://schemas.microsoft.com/office/drawing/2014/main" id="{6AA078F8-FAEF-48C0-8554-0ECC12BE1826}"/>
                </a:ext>
              </a:extLst>
            </p:cNvPr>
            <p:cNvSpPr txBox="1"/>
            <p:nvPr/>
          </p:nvSpPr>
          <p:spPr>
            <a:xfrm>
              <a:off x="5881468" y="5201036"/>
              <a:ext cx="96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>
                  <a:latin typeface="Arial" panose="020B0604020202020204" pitchFamily="34" charset="0"/>
                  <a:cs typeface="Arial" panose="020B0604020202020204" pitchFamily="34" charset="0"/>
                </a:rPr>
                <a:t>已采用ISO 24521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asetăText 7">
              <a:extLst>
                <a:ext uri="{FF2B5EF4-FFF2-40B4-BE49-F238E27FC236}">
                  <a16:creationId xmlns:a16="http://schemas.microsoft.com/office/drawing/2014/main" id="{1263F999-1F73-4891-9596-AE552CFCA049}"/>
                </a:ext>
              </a:extLst>
            </p:cNvPr>
            <p:cNvSpPr txBox="1"/>
            <p:nvPr/>
          </p:nvSpPr>
          <p:spPr>
            <a:xfrm>
              <a:off x="7150303" y="5201036"/>
              <a:ext cx="1599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" sz="1200">
                  <a:latin typeface="Arial" panose="020B0604020202020204" pitchFamily="34" charset="0"/>
                  <a:cs typeface="Arial" panose="020B0604020202020204" pitchFamily="34" charset="0"/>
                </a:rPr>
                <a:t>已采用ISO 30500和ISO 24521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009CB3F-6DF9-43EE-946F-F47FBBB4C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633" y="1347778"/>
            <a:ext cx="8831646" cy="4554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244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ISO 30500标准国家采用情况详情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3506" y="365630"/>
            <a:ext cx="6488494" cy="5625090"/>
          </a:xfrm>
        </p:spPr>
        <p:txBody>
          <a:bodyPr numCol="2" spcCol="457200" rtlCol="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1900" dirty="0"/>
              <a:t>阿尔及利亚，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孟加拉国，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贝宁，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喀麦隆，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加拿大，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科特迪瓦，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刚果民主共和国，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埃塞俄比亚，</a:t>
            </a:r>
            <a:r>
              <a:rPr lang="en-US" altLang="zh-CN" sz="1900" dirty="0"/>
              <a:t>2021</a:t>
            </a:r>
            <a:r>
              <a:rPr lang="zh-CN" altLang="en-US" sz="1900" dirty="0"/>
              <a:t>年</a:t>
            </a:r>
            <a:r>
              <a:rPr lang="en-US" altLang="zh-CN" sz="1900" dirty="0"/>
              <a:t>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法国，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加纳，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12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肯尼亚，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4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马达加斯加，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毛里求斯，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纳米比亚，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尼日尔，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尼日利亚，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卢旺达，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塞内加尔，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塞舌尔，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南非，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4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坦桑尼亚，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多哥，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4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突尼斯，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乌干达，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英国，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美利坚合众国，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赞比亚，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20000"/>
              </a:lnSpc>
            </a:pPr>
            <a:r>
              <a:rPr lang="zh-CN" altLang="en-US" sz="1900" dirty="0"/>
              <a:t>津巴布韦，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3</a:t>
            </a:r>
            <a:r>
              <a:rPr lang="zh-CN" altLang="en-US" sz="1900" dirty="0"/>
              <a:t>月</a:t>
            </a:r>
            <a:endParaRPr lang="en-US" altLang="zh-CN" sz="1900" dirty="0"/>
          </a:p>
          <a:p>
            <a:pPr>
              <a:lnSpc>
                <a:spcPct val="120000"/>
              </a:lnSpc>
            </a:pPr>
            <a:r>
              <a:rPr lang="zh-CN" altLang="en-US" sz="1900" dirty="0"/>
              <a:t>尼泊尔，</a:t>
            </a:r>
            <a:r>
              <a:rPr lang="en-US" altLang="zh-CN" sz="1900" dirty="0"/>
              <a:t>2024 </a:t>
            </a:r>
            <a:r>
              <a:rPr lang="zh-CN" altLang="en-US" sz="1900" dirty="0"/>
              <a:t>年 </a:t>
            </a:r>
            <a:r>
              <a:rPr lang="en-US" altLang="zh-CN" sz="1900" dirty="0"/>
              <a:t>1 </a:t>
            </a:r>
            <a:r>
              <a:rPr lang="zh-CN" altLang="en-US" sz="1900" dirty="0"/>
              <a:t>月</a:t>
            </a:r>
            <a:endParaRPr lang="en-US" altLang="zh-CN" sz="1900" dirty="0"/>
          </a:p>
          <a:p>
            <a:pPr>
              <a:lnSpc>
                <a:spcPct val="120000"/>
              </a:lnSpc>
            </a:pPr>
            <a:r>
              <a:rPr lang="ja-JP" altLang="en-US" sz="1900" dirty="0"/>
              <a:t>巴西，</a:t>
            </a:r>
            <a:r>
              <a:rPr lang="en-US" altLang="ja-JP" sz="1900" dirty="0"/>
              <a:t>2021 </a:t>
            </a:r>
            <a:r>
              <a:rPr lang="ja-JP" altLang="en-US" sz="1900" dirty="0"/>
              <a:t>年 </a:t>
            </a:r>
            <a:r>
              <a:rPr lang="en-US" altLang="ja-JP" sz="1900" dirty="0"/>
              <a:t>11 </a:t>
            </a:r>
            <a:r>
              <a:rPr lang="ja-JP" altLang="en-US" sz="1900" dirty="0"/>
              <a:t>月</a:t>
            </a:r>
            <a:endParaRPr lang="en-US" sz="1900" dirty="0"/>
          </a:p>
        </p:txBody>
      </p:sp>
      <p:sp>
        <p:nvSpPr>
          <p:cNvPr id="7" name="TextBox 6"/>
          <p:cNvSpPr txBox="1"/>
          <p:nvPr/>
        </p:nvSpPr>
        <p:spPr>
          <a:xfrm>
            <a:off x="70953" y="6403122"/>
            <a:ext cx="470911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rtl="0"/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截至 </a:t>
            </a:r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2024 </a:t>
            </a:r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年 </a:t>
            </a:r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 </a:t>
            </a:r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月 </a:t>
            </a:r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26 </a:t>
            </a:r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日的最新全国收养名单</a:t>
            </a:r>
            <a:endParaRPr lang="zh" sz="160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62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96462" y="5678905"/>
            <a:ext cx="4395537" cy="1179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9134" y="2515235"/>
            <a:ext cx="4302195" cy="1395782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zh" dirty="0">
                <a:latin typeface="+mn-ea"/>
                <a:ea typeface="+mn-ea"/>
              </a:rPr>
              <a:t>国家采用ISO 30500标准的好处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02923" y="194310"/>
            <a:ext cx="5999943" cy="6469380"/>
          </a:xfrm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</a:pPr>
            <a:r>
              <a:rPr lang="zh" sz="2200" dirty="0"/>
              <a:t>政策制定者–可以依靠全球专家的意见来确保产品的安全，而无需自行费时费力进行相关研究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生产商–可以以此为蓝图制造产品，符合国际准则，从而更容易进入市场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提高用户对产品的信心，因为这反映了来自世界各地的监管机构、生产商和用户的共识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提高在最需要的地方广泛生产、销售和部署该技术的能力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由于这是一种国际公认的体系，加之对ISO（国际标准化组织）名称的信任，可推动自由和公平的全球贸易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监管机构和政府能够利用不断更新的信息和经验来源</a:t>
            </a:r>
          </a:p>
          <a:p>
            <a:pPr rtl="0">
              <a:lnSpc>
                <a:spcPct val="100000"/>
              </a:lnSpc>
            </a:pPr>
            <a:r>
              <a:rPr lang="zh" sz="2200" dirty="0"/>
              <a:t>帮助便器用户获得有尊严、可靠、安全、卫生、无异味的体验，甚至可能产生副产品供社区重新使用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20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600" dirty="0">
                <a:latin typeface="+mn-ea"/>
                <a:ea typeface="+mn-ea"/>
              </a:rPr>
              <a:t>完全采用ISO 30500标准的好处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6011068" y="1563902"/>
            <a:ext cx="6029325" cy="3863721"/>
          </a:xfrm>
        </p:spPr>
        <p:txBody>
          <a:bodyPr rtlCol="0">
            <a:normAutofit/>
          </a:bodyPr>
          <a:lstStyle/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直接进入已完全采用ISO 30500的市场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符合全球专家推荐的人类和环境安全标准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借用ISO每五年评审一次的ISO 30500标准 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省时省钱</a:t>
            </a:r>
          </a:p>
          <a:p>
            <a:pPr marL="342900" indent="-342900" rtl="0">
              <a:lnSpc>
                <a:spcPct val="160000"/>
              </a:lnSpc>
              <a:buClr>
                <a:srgbClr val="3F648B"/>
              </a:buClr>
              <a:buFont typeface="Arial" panose="020B0604020202020204" pitchFamily="34" charset="0"/>
              <a:buChar char="+"/>
            </a:pPr>
            <a:r>
              <a:rPr lang="zh" sz="2200" b="0" dirty="0"/>
              <a:t>为UN SDG作出贡献</a:t>
            </a:r>
            <a:endParaRPr lang="en-US" sz="2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F79A51-151A-4886-BD5A-4FB0DB1966E2}"/>
              </a:ext>
            </a:extLst>
          </p:cNvPr>
          <p:cNvGrpSpPr/>
          <p:nvPr/>
        </p:nvGrpSpPr>
        <p:grpSpPr>
          <a:xfrm>
            <a:off x="344488" y="1827742"/>
            <a:ext cx="5211402" cy="2267484"/>
            <a:chOff x="344488" y="1827742"/>
            <a:chExt cx="5211402" cy="22674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500AC3-96C4-438C-9F5F-475E34EE0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4488" y="1827742"/>
              <a:ext cx="5211402" cy="226748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F06CEF-65C9-411F-AA29-EAA2609B7016}"/>
                </a:ext>
              </a:extLst>
            </p:cNvPr>
            <p:cNvSpPr txBox="1"/>
            <p:nvPr/>
          </p:nvSpPr>
          <p:spPr>
            <a:xfrm>
              <a:off x="395923" y="1845388"/>
              <a:ext cx="3079771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" sz="1600" b="1" i="0" u="none" strike="noStrike" cap="none" spc="0" normalizeH="0" dirty="0">
                  <a:ln>
                    <a:noFill/>
                  </a:ln>
                  <a:effectLst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寿命周期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D7F625-3DFF-47FD-A0EE-A1E7B6BF1DB3}"/>
                </a:ext>
              </a:extLst>
            </p:cNvPr>
            <p:cNvSpPr txBox="1"/>
            <p:nvPr/>
          </p:nvSpPr>
          <p:spPr>
            <a:xfrm>
              <a:off x="398462" y="2181439"/>
              <a:ext cx="3079771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hangingPunct="0"/>
              <a:r>
                <a:rPr lang="zh" altLang="en-US" sz="900" dirty="0">
                  <a:latin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标准每</a:t>
              </a:r>
              <a:r>
                <a:rPr lang="en-US" altLang="zh" sz="9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5</a:t>
              </a:r>
              <a:r>
                <a:rPr lang="zh" altLang="en-US" sz="900" dirty="0">
                  <a:latin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年审查一次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A5B184-113C-4C71-A126-B214C3FA9C23}"/>
                </a:ext>
              </a:extLst>
            </p:cNvPr>
            <p:cNvSpPr txBox="1"/>
            <p:nvPr/>
          </p:nvSpPr>
          <p:spPr>
            <a:xfrm>
              <a:off x="3590923" y="2484698"/>
              <a:ext cx="839787" cy="15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1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出版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F2F728-D8D6-43AC-8CAB-FF2FDB4DDFE9}"/>
                </a:ext>
              </a:extLst>
            </p:cNvPr>
            <p:cNvSpPr txBox="1"/>
            <p:nvPr/>
          </p:nvSpPr>
          <p:spPr>
            <a:xfrm>
              <a:off x="3132931" y="2909012"/>
              <a:ext cx="143430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待出版的国际标准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191EE2-F5C6-47CF-9713-2749FF974873}"/>
                </a:ext>
              </a:extLst>
            </p:cNvPr>
            <p:cNvSpPr txBox="1"/>
            <p:nvPr/>
          </p:nvSpPr>
          <p:spPr>
            <a:xfrm>
              <a:off x="3132931" y="3434481"/>
              <a:ext cx="1434308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80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已出版的国际标准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E96341-1807-450B-BCD8-396DEE9686E4}"/>
                </a:ext>
              </a:extLst>
            </p:cNvPr>
            <p:cNvSpPr txBox="1"/>
            <p:nvPr/>
          </p:nvSpPr>
          <p:spPr>
            <a:xfrm>
              <a:off x="594518" y="3691696"/>
              <a:ext cx="1143795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90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ISO 30500:2018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0075C6-C5CE-4F62-8771-F45B86A85ED4}"/>
                </a:ext>
              </a:extLst>
            </p:cNvPr>
            <p:cNvSpPr txBox="1"/>
            <p:nvPr/>
          </p:nvSpPr>
          <p:spPr>
            <a:xfrm>
              <a:off x="461170" y="3512915"/>
              <a:ext cx="1143795" cy="138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900">
                  <a:solidFill>
                    <a:schemeClr val="bg1">
                      <a:lumMod val="9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目前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FBFEB4-57AA-49F4-82B4-DCD7E5B2B738}"/>
                </a:ext>
              </a:extLst>
            </p:cNvPr>
            <p:cNvSpPr txBox="1"/>
            <p:nvPr/>
          </p:nvSpPr>
          <p:spPr>
            <a:xfrm>
              <a:off x="398462" y="3193187"/>
              <a:ext cx="3079771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821531" rtl="0" hangingPunct="0"/>
              <a:r>
                <a:rPr lang="zh" sz="12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ource Sans Pro"/>
                </a:rPr>
                <a:t>修订/更正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96D305-2DDE-4DC5-BA20-4DCF9343C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800" r="3446"/>
          <a:stretch/>
        </p:blipFill>
        <p:spPr>
          <a:xfrm>
            <a:off x="151607" y="6038426"/>
            <a:ext cx="5849142" cy="8195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2EFE72-6C78-4FA2-909F-61524CC9048B}"/>
              </a:ext>
            </a:extLst>
          </p:cNvPr>
          <p:cNvSpPr txBox="1"/>
          <p:nvPr/>
        </p:nvSpPr>
        <p:spPr>
          <a:xfrm>
            <a:off x="277389" y="5543048"/>
            <a:ext cx="499946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1531" rtl="0" hangingPunct="0"/>
            <a:r>
              <a:rPr lang="zh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本标准有助于实现以下</a:t>
            </a:r>
            <a:r>
              <a:rPr lang="zh" sz="1200" u="sng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可持续发展目标</a:t>
            </a:r>
            <a:r>
              <a:rPr lang="zh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：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03C66F-44D2-4E19-9D6B-453722884A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77" y="4822686"/>
            <a:ext cx="3210075" cy="61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12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ISO 24521标准国家采用情况详情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53075" y="183969"/>
            <a:ext cx="6249790" cy="5807256"/>
          </a:xfrm>
        </p:spPr>
        <p:txBody>
          <a:bodyPr numCol="2" spcCol="457200" rtlCol="0"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zh-CN" altLang="en-US" sz="1900" dirty="0"/>
              <a:t>阿尔及利亚，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孟加拉国，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贝宁，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喀麦隆，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科特迪瓦，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刚果民主共和国，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加纳，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12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肯尼亚，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马达加斯加，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毛里求斯，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纳米比亚，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尼日尔，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尼泊尔，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1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尼日利亚，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10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卢旺达，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塞内加尔，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塞舌尔，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8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南非，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5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坦桑尼亚，</a:t>
            </a:r>
            <a:r>
              <a:rPr lang="en-US" altLang="zh-CN" sz="1900" dirty="0"/>
              <a:t>2020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多哥，</a:t>
            </a:r>
            <a:r>
              <a:rPr lang="en-US" altLang="zh-CN" sz="1900" dirty="0"/>
              <a:t>2019</a:t>
            </a:r>
            <a:r>
              <a:rPr lang="zh-CN" altLang="en-US" sz="1900" dirty="0"/>
              <a:t>年</a:t>
            </a:r>
            <a:r>
              <a:rPr lang="en-US" altLang="zh-CN" sz="1900" dirty="0"/>
              <a:t>7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突尼斯，</a:t>
            </a:r>
            <a:r>
              <a:rPr lang="en-US" altLang="zh-CN" sz="1900" dirty="0"/>
              <a:t>2018</a:t>
            </a:r>
            <a:r>
              <a:rPr lang="zh-CN" altLang="en-US" sz="1900" dirty="0"/>
              <a:t>年</a:t>
            </a:r>
            <a:r>
              <a:rPr lang="en-US" altLang="zh-CN" sz="1900" dirty="0"/>
              <a:t>2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乌干达，</a:t>
            </a:r>
            <a:r>
              <a:rPr lang="en-US" altLang="zh-CN" sz="1900" dirty="0"/>
              <a:t>2017</a:t>
            </a:r>
            <a:r>
              <a:rPr lang="zh-CN" altLang="en-US" sz="1900" dirty="0"/>
              <a:t>年</a:t>
            </a:r>
            <a:r>
              <a:rPr lang="en-US" altLang="zh-CN" sz="1900" dirty="0"/>
              <a:t>6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英国，</a:t>
            </a:r>
            <a:r>
              <a:rPr lang="en-US" altLang="zh-CN" sz="1900" dirty="0"/>
              <a:t>2016</a:t>
            </a:r>
            <a:r>
              <a:rPr lang="zh-CN" altLang="en-US" sz="1900" dirty="0"/>
              <a:t>年</a:t>
            </a:r>
            <a:r>
              <a:rPr lang="en-US" altLang="zh-CN" sz="1900" dirty="0"/>
              <a:t>9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赞比亚，</a:t>
            </a:r>
            <a:r>
              <a:rPr lang="en-US" altLang="zh-CN" sz="1900" dirty="0"/>
              <a:t>2016</a:t>
            </a:r>
            <a:r>
              <a:rPr lang="zh-CN" altLang="en-US" sz="1900" dirty="0"/>
              <a:t>年</a:t>
            </a:r>
            <a:r>
              <a:rPr lang="en-US" altLang="zh-CN" sz="1900" dirty="0"/>
              <a:t>12</a:t>
            </a:r>
            <a:r>
              <a:rPr lang="zh-CN" altLang="en-US" sz="1900" dirty="0"/>
              <a:t>月</a:t>
            </a:r>
          </a:p>
          <a:p>
            <a:pPr>
              <a:lnSpc>
                <a:spcPct val="140000"/>
              </a:lnSpc>
            </a:pPr>
            <a:r>
              <a:rPr lang="zh-CN" altLang="en-US" sz="1900" dirty="0"/>
              <a:t>津巴布韦，</a:t>
            </a:r>
            <a:r>
              <a:rPr lang="en-US" altLang="zh-CN" sz="1900" dirty="0"/>
              <a:t>2016</a:t>
            </a:r>
            <a:r>
              <a:rPr lang="zh-CN" altLang="en-US" sz="1900" dirty="0"/>
              <a:t>年</a:t>
            </a:r>
            <a:r>
              <a:rPr lang="en-US" altLang="zh-CN" sz="1900" dirty="0"/>
              <a:t>5</a:t>
            </a:r>
            <a:r>
              <a:rPr lang="zh-CN" altLang="en-US" sz="1900" dirty="0"/>
              <a:t>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53" y="6403122"/>
            <a:ext cx="470911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rtl="0"/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截至 </a:t>
            </a:r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2024 </a:t>
            </a:r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年 </a:t>
            </a:r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 </a:t>
            </a:r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月 </a:t>
            </a:r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26 </a:t>
            </a:r>
            <a:r>
              <a:rPr lang="zh-CN" altLang="en-US" sz="1600" dirty="0">
                <a:solidFill>
                  <a:schemeClr val="bg1"/>
                </a:solidFill>
                <a:latin typeface="+mj-lt"/>
              </a:rPr>
              <a:t>日的最新全国收养名单</a:t>
            </a:r>
            <a:endParaRPr lang="zh" sz="160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94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330" y="2515235"/>
            <a:ext cx="3984189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zh" sz="3300" dirty="0">
                <a:latin typeface="+mn-ea"/>
                <a:ea typeface="+mn-ea"/>
              </a:rPr>
              <a:t>ANSI的全球参与 - 非洲</a:t>
            </a:r>
            <a:br>
              <a:rPr lang="en-US" sz="3300" dirty="0">
                <a:latin typeface="+mn-ea"/>
                <a:ea typeface="+mn-ea"/>
              </a:rPr>
            </a:br>
            <a:br>
              <a:rPr lang="en-US" sz="3300" dirty="0">
                <a:latin typeface="+mn-ea"/>
                <a:ea typeface="+mn-ea"/>
              </a:rPr>
            </a:br>
            <a:r>
              <a:rPr lang="zh" sz="3600" dirty="0">
                <a:latin typeface="+mn-ea"/>
                <a:ea typeface="+mn-ea"/>
              </a:rPr>
              <a:t>ARSO</a:t>
            </a:r>
            <a:br>
              <a:rPr lang="en-US" sz="3600" dirty="0">
                <a:latin typeface="+mn-ea"/>
                <a:ea typeface="+mn-ea"/>
              </a:rPr>
            </a:br>
            <a:endParaRPr lang="en-US" sz="3300" dirty="0">
              <a:latin typeface="+mn-ea"/>
              <a:ea typeface="+mn-e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02923" y="480061"/>
            <a:ext cx="5683392" cy="5605276"/>
          </a:xfrm>
        </p:spPr>
        <p:txBody>
          <a:bodyPr rtlCol="0">
            <a:normAutofit/>
          </a:bodyPr>
          <a:lstStyle/>
          <a:p>
            <a:pPr rtl="0">
              <a:lnSpc>
                <a:spcPct val="120000"/>
              </a:lnSpc>
            </a:pPr>
            <a:r>
              <a:rPr lang="zh" sz="2200" dirty="0"/>
              <a:t>非洲标准化组织（ARSO）是非洲大陆的标准化组织。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ARSO于2019年初成立了一个新的卫生技术协调小组委员会。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ARSO在2019年同时审查了4项ISO无下水管道厕所卫生处理标准：ISO 30500、ISO 24521、ISO 24510、ISO 24511。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各国成员机构投票一致通过了所有四项标准。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ARSO理事会于2019年11月批准所有四项标准成为ARSO统一标准。</a:t>
            </a:r>
          </a:p>
          <a:p>
            <a:pPr rtl="0">
              <a:lnSpc>
                <a:spcPct val="120000"/>
              </a:lnSpc>
            </a:pPr>
            <a:r>
              <a:rPr lang="zh" sz="2200" dirty="0"/>
              <a:t>ISO 30500、ISO 24521、ISO 24510、ISO 24511已被采纳作为ARSO统一标准。</a:t>
            </a:r>
          </a:p>
          <a:p>
            <a:pPr rtl="0"/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1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" sz="3600" dirty="0">
                <a:latin typeface="+mn-ea"/>
                <a:ea typeface="+mn-ea"/>
              </a:rPr>
              <a:t>ARSO会议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84" y="236361"/>
            <a:ext cx="6509573" cy="4341823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" y="2407272"/>
            <a:ext cx="5002924" cy="3752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3106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3911</Words>
  <Application>Microsoft Office PowerPoint</Application>
  <PresentationFormat>Widescreen</PresentationFormat>
  <Paragraphs>178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Helvetica Neue</vt:lpstr>
      <vt:lpstr>Open Sans</vt:lpstr>
      <vt:lpstr>PingFang SC Regular</vt:lpstr>
      <vt:lpstr>1_Office Theme</vt:lpstr>
      <vt:lpstr>ISO无下水管道厕所卫生处理标准的 全球进展 及在线资源</vt:lpstr>
      <vt:lpstr>PowerPoint Presentation</vt:lpstr>
      <vt:lpstr>ISO 30500和ISO 24521的国家采用情况</vt:lpstr>
      <vt:lpstr>ISO 30500标准国家采用情况详情</vt:lpstr>
      <vt:lpstr>国家采用ISO 30500标准的好处</vt:lpstr>
      <vt:lpstr>完全采用ISO 30500标准的好处</vt:lpstr>
      <vt:lpstr>ISO 24521标准国家采用情况详情</vt:lpstr>
      <vt:lpstr>ANSI的全球参与 - 非洲  ARSO </vt:lpstr>
      <vt:lpstr>ARSO会议</vt:lpstr>
      <vt:lpstr>ANSI的全球参与 – 西非  ECOWAS</vt:lpstr>
      <vt:lpstr>ECOWAS会议 </vt:lpstr>
      <vt:lpstr>ANSI的全球参与 - 南亚</vt:lpstr>
      <vt:lpstr>孟加拉国</vt:lpstr>
      <vt:lpstr>不丹</vt:lpstr>
      <vt:lpstr>ANSI的全球参与 - 南亚</vt:lpstr>
      <vt:lpstr>斯里兰卡</vt:lpstr>
      <vt:lpstr>ANSI的全球参与 - 南亚</vt:lpstr>
      <vt:lpstr>在国际 WASH 会议上查找 ANSI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Attiya Sayyed</dc:creator>
  <cp:lastModifiedBy>Attiya Sayyed</cp:lastModifiedBy>
  <cp:revision>60</cp:revision>
  <dcterms:created xsi:type="dcterms:W3CDTF">2020-02-04T19:01:50Z</dcterms:created>
  <dcterms:modified xsi:type="dcterms:W3CDTF">2024-02-26T17:45:41Z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54448968-BF16-4B88-95CB-FFC6F03A2336</vt:lpwstr>
  </property>
  <property fmtid="{D5CDD505-2E9C-101B-9397-08002B2CF9AE}" pid="3" name="ArticulatePath">
    <vt:lpwstr>NSSS-Global-Adoption-Progress</vt:lpwstr>
  </property>
</Properties>
</file>