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6" r:id="rId2"/>
    <p:sldId id="257" r:id="rId3"/>
    <p:sldId id="261" r:id="rId4"/>
    <p:sldId id="260" r:id="rId5"/>
    <p:sldId id="269" r:id="rId6"/>
    <p:sldId id="280" r:id="rId7"/>
    <p:sldId id="262" r:id="rId8"/>
    <p:sldId id="263" r:id="rId9"/>
    <p:sldId id="256" r:id="rId10"/>
    <p:sldId id="285" r:id="rId11"/>
    <p:sldId id="271" r:id="rId12"/>
    <p:sldId id="274" r:id="rId13"/>
    <p:sldId id="265" r:id="rId14"/>
    <p:sldId id="275" r:id="rId15"/>
    <p:sldId id="284" r:id="rId16"/>
    <p:sldId id="270" r:id="rId17"/>
    <p:sldId id="277" r:id="rId18"/>
    <p:sldId id="281" r:id="rId19"/>
  </p:sldIdLst>
  <p:sldSz cx="12192000" cy="6858000"/>
  <p:notesSz cx="6858000" cy="9144000"/>
  <p:custDataLst>
    <p:tags r:id="rId22"/>
  </p:custDataLst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A55A3"/>
    <a:srgbClr val="0A6FB3"/>
    <a:srgbClr val="0A95B3"/>
    <a:srgbClr val="006B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0108" autoAdjust="0"/>
  </p:normalViewPr>
  <p:slideViewPr>
    <p:cSldViewPr snapToGrid="0" snapToObjects="1">
      <p:cViewPr varScale="1">
        <p:scale>
          <a:sx n="60" d="100"/>
          <a:sy n="60" d="100"/>
        </p:scale>
        <p:origin x="1216" y="48"/>
      </p:cViewPr>
      <p:guideLst>
        <p:guide orient="horz" pos="2160"/>
        <p:guide pos="36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2" d="100"/>
          <a:sy n="72" d="100"/>
        </p:scale>
        <p:origin x="238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90DF1A-AD25-5C49-8169-F6EBAACAB5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3BA58-4C8D-C34A-9F6D-B8AF4DD923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F9C2CC1-78D1-F74F-A143-A8C6013D1B30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87FCE-FAB3-6645-A856-91AEF6CC16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29FB2-94CA-314E-8A5A-B4BA9421B5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6A42A14-ACC8-4140-8B4A-5E6F6AC37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7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39FED7F-2DB6-3C4E-A6FC-5467CCE30A7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9E93119-44EB-4843-BB2D-287C2286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85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H-UzBsslSc" TargetMode="External"/><Relationship Id="rId7" Type="http://schemas.openxmlformats.org/officeDocument/2006/relationships/hyperlink" Target="https://www.youtube.com/user/ansidotorg/playlists?view=50&amp;sort=dd&amp;shelf_id=5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v.youku.com/v_show/id_XNDc4MzAyMjEzMg==.html?spm=a2hbt.13141534.app.5~5!2~5!2~5~5~5!2~5~5!2~5!2~5!2~5~5!2~A" TargetMode="External"/><Relationship Id="rId5" Type="http://schemas.openxmlformats.org/officeDocument/2006/relationships/hyperlink" Target="https://www.youtube.com/watch?v=5W4FvUuEjoE" TargetMode="External"/><Relationship Id="rId4" Type="http://schemas.openxmlformats.org/officeDocument/2006/relationships/hyperlink" Target="https://www.youtube.com/watch?v=UEJhNzE-p-I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Standard/StandardAdoptionMap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ansidotorg/playlists?view=50&amp;sort=dd&amp;shelf_id=5" TargetMode="External"/><Relationship Id="rId3" Type="http://schemas.openxmlformats.org/officeDocument/2006/relationships/hyperlink" Target="https://www.youtube.com/watch?v=DhNaJqEZvoM&amp;feature=youtu.be" TargetMode="External"/><Relationship Id="rId7" Type="http://schemas.openxmlformats.org/officeDocument/2006/relationships/hyperlink" Target="https://v.youku.com/v_show/id_XNDc4MzA0OTkyOA==.html?spm=a2hbt.13141534.app.5~5!2~5!2~5~5~5!2~5~5!2~5!2~5!2~5~5~A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ASPT3YMJdNo" TargetMode="External"/><Relationship Id="rId5" Type="http://schemas.openxmlformats.org/officeDocument/2006/relationships/hyperlink" Target="https://www.youtube.com/watch?v=zxv-7lPT1xQ" TargetMode="External"/><Relationship Id="rId4" Type="http://schemas.openxmlformats.org/officeDocument/2006/relationships/hyperlink" Target="https://www.youtube.com/watch?v=Gxl_DB-peqc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indent="0" rtl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28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81240" marR="0" lvl="0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dirty="0"/>
              <a:t>Veja um pequeno vídeo sobre como as normas podem melhorar a água, o saneamento e a higiene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seu idioma preferido:</a:t>
            </a: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a Standard, and How Does it Benefit Global Water and Sanitation? (English Subtitles)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https://www.youtube.com/watch?v=tH-UzBsslSc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Qu’est-ce qu’une norme et quels sont ses avantages pour le secteur de l’eau et l’assainissement (sous-titres Français)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https://www.youtube.com/watch?v=UEJhNzE-p-I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é uma Norma e como beneficia a água e o saneamento global? (legendas)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https://youtu.be/zxv-7lPT1xQ </a:t>
            </a:r>
            <a:endParaRPr lang="pt-pt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a Standard, and How Does it Benefit Global Water and Sanitation? // 什么是标准， 它对于全球水和卫生有何益处？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（中文字幕）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https://www.youtube.com/watch?v=5W4FvUuEjoE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https://v.youku.com/v_show/id_XNDc4MzAyMjEzMg==.html?spm=a2hbt.13141534.app.5~5!2~5!2~5~5~5!2~5~5!2~5!2~5!2~5~5!2~A</a:t>
            </a: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Veja todos os vídeos aqui: </a:t>
            </a:r>
            <a:r>
              <a:rPr lang="pt-pt" dirty="0">
                <a:hlinkClick r:id="rId7"/>
              </a:rPr>
              <a:t>https://www.youtube.com/user/ansidotorg/playlists?view=50&amp;sort=dd&amp;shelf_id=5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01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cumprir a norma, os protótipos e produtos terão de respeitar uma norma de qualidade para as descargas sólidas, líquidas, de odores, de emissões atmosféricas e de ruído e cumprir determinados critérios de segurança, funcionalidade, usabilidade, fiabilidade, capacidade de manutenção e compatibilidade com os objectivos de protecção ambiental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61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adopção da norma ISO 30500 tem muitas vantagens para [inserir o nome do seu país].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 poupar tempo e dinheiro: os decisores políticos não terão de gastar recursos para garantir a segurança dos produtos e os fabricantes receberão uma orientação para criar produtos que cumpram as normas internacionais, facilitando a entrada no mercado.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reguladores e o governo poderão recorrer a uma fonte de informação e experiências constantemente actualizada, garantindo o sistema mais eficiente.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40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norma aumentará a capacidade das empresas de fabricar, comercializar e aplicar amplamente a tecnologia e ajudará a facilitar o comércio internacional, utilizando um sistema universalmente reconhecido e beneficiando da confiança no nome ISO.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04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Será garantida aos utilizadores finais destas sanitas uma experiência fiável, segura, higiénica e inodora, que poderá mesmo produzir sub-produtos que podem ser reutilizados pela comunidade. </a:t>
            </a: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32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/>
              <a:t>Visite </a:t>
            </a:r>
            <a:r>
              <a:rPr lang="pt-pt">
                <a:hlinkClick r:id="rId3"/>
              </a:rPr>
              <a:t>https://sanitation.ansi.org/Standard/StandardAdoptionMap</a:t>
            </a:r>
            <a:r>
              <a:rPr lang="pt-pt"/>
              <a:t> para o mapa mais recente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457994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59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7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saneamento eficaz está ligado a uma melhor saúde, segurança e meios de subsistência, no entanto, mais de 2 mil milhões de pessoas no mundo não têm actualmente acesso a sanitas seguras e limpas, uma situação que contribui para mais de um milhão de mortes evitáveis todos os anos. </a:t>
            </a: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6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/>
              <a:t>Um sistema de saneamento não ligado à rede de esgotos é um sistema de sanitas com uma unidade de tratamento de integração pré-fabricada. Pode parecer complicado - mas é tão simples para o utilizador, e talvez até mais fácil, do que os sistemas que estão a utilizar actualmente.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/>
              <a:t>O dispositivo exposto da sanita permanece igual - quer seja uma retrete turca, uma sanita ocidental, ou qualquer outro tipo de sanita.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/>
              <a:t>O dispositivo não exposto de um sistema de saneamento não ligado à rede de esgotos recolhe, transporta e trata integralmente a entrada específica dentro do sistema, a fim de permitir a reutilização ou eliminação seguras da produção sólida, líquida e gasosa gerada.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/>
              <a:t>Não está ligado a uma rede de esgotos ou a um sistema de drenagem em rede - pelo que não é necessária água para a descarga e não é necessária uma fossa séptica ou uma latrina de fossa para esvaziar.  </a:t>
            </a: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18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81240" marR="0" lvl="0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dirty="0"/>
              <a:t>Veja um vídeo de 2 minutos que explica as Normas de Saneamento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seu idioma preferido:</a:t>
            </a: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Sanitation Standards Explained in 2 Minutes (English Subtitles)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https://www.youtube.com/watch?v=DhNaJqEZvoM&amp;feature=youtu.be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Normes d'assainissement en 2 minutes (sous-titres Français)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https://www.youtube.com/watch?v=Gxl_DB-peqc</a:t>
            </a:r>
            <a:endParaRPr lang="fr-FR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Normas de saneamento em 2 minutos (legendas </a:t>
            </a:r>
            <a:r>
              <a:rPr lang="pt-pt" dirty="0"/>
              <a:t>em Português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https://www.youtube.com/watch?v=zxv-7lPT1xQ</a:t>
            </a:r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Sanitation Standards Explained in 2 Minutes (Chinese subtitles)/ 两分钟了解卫生标准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（中文字幕）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https://www.youtube.com/watch?v=ASPT3YMJdNo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pt-PT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https://v.youku.com/v_show/id_XNDc4MzA0OTkyOA==.html?spm=a2hbt.13141534.app.5~5!2~5!2~5~5~5!2~5~5!2~5!2~5!2~5~5~A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Veja todos os vídeos aqui: </a:t>
            </a:r>
            <a:r>
              <a:rPr lang="pt-pt" dirty="0">
                <a:hlinkClick r:id="rId8"/>
              </a:rPr>
              <a:t>https://www.youtube.com/user/ansidotorg/playlists?view=50&amp;sort=dd&amp;shelf_id=5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42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 dirty="0"/>
              <a:t>Na maioria dos casos, o dispositivo exposto parece-se muito com um sistema tradicional de sanita (urinol, retrete turca, sanita de sentar); e o utilizador não terá consciência de que o dispositivo não exposto é qualquer coisa fora daquilo a que está habituado.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 dirty="0"/>
              <a:t>No entanto, o dispositivo não exposto é bastante sofisticado. Trata o produto de entrada (fezes, urina, sangue menstrual, papel higiénico, água de limpeza anal) utilizando uma série de processos biológicos ou químicos para unidades físicas (por exemplo, digestão anaeróbica e aeróbica, combustão, desinfecção electroquímica, membranas). </a:t>
            </a:r>
          </a:p>
          <a:p>
            <a:pPr marL="628650" lvl="1" indent="-171450" rtl="0">
              <a:buFont typeface="Arial" panose="020B0604020202020204" pitchFamily="34" charset="0"/>
              <a:buChar char="•"/>
            </a:pPr>
            <a:r>
              <a:rPr lang="pt-pt" dirty="0"/>
              <a:t>Alguns sistemas utilizam uma destas tecnologias/processos, enquanto outros sistemas aplicam vários processos unitários combinados.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73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/>
              <a:t>Conceito de sistema de saneamento não ligado à rede de esgotos, conforme demonstrado na norma ISO 30500.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91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sistemas de saneamento não ligados à rede de esgotos (NSSS) e ISO 30500 podem beneficiar todas as nossas comunidades</a:t>
            </a:r>
          </a:p>
          <a:p>
            <a:pPr marL="171450" lvl="0" indent="-171450" rtl="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 comunidades de rendimento mais elevado, um NSSS é uma solução sustentável para os sistemas de desperdício comummente utilizados actualmente, que consomem água e electricidade em excesso</a:t>
            </a:r>
          </a:p>
          <a:p>
            <a:pPr marL="171450" lvl="0" indent="-171450" rtl="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comunidades com menores rendimentos, estes sistemas podem proporcionar uma opção mais segura e higiénica, sem necessidade de uma ligação eléctrica ou de esgotos consistente</a:t>
            </a: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42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ANSI abordou a ISO para iniciar este processo de criação de uma norma internacional para sistemas de saneamento sustentáveis e não ligados à rede de esgotos (que acabou por se tornar ISO 30500) já em 2016. 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pt-pt" sz="120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Depois de um comité de peritos (PC 305) –incluindo representantes da indústria, do governo, do meio académico e das ONGs – de todo o mundo ter elaborado a norma, os ensaios de protótipos começaram em 2017 na Universidade de KwaZulu-Natal, na África do Sul. Na Índia e na China também foram testados protótipos que tentam cumprir os critérios de desempenho e de ensaio da norma ISO 30500.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pt-pt" sz="120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Desde 2018, o ANSI tem vindo a defender a promoção do reconhecimento nacional desta norma. A ANSI reconhece o incrível potencial que as normas de saneamento não ligado à rede de esgotos têm para transformar comunidades em todo o mundo. Contacte o ANSI ou o seu organismo nacional de normalização se tiver dúvidas sobre as normas de saneamento não ligado à rede de esgotos.</a:t>
            </a:r>
            <a:endParaRPr lang="en-US" sz="1100" dirty="0"/>
          </a:p>
          <a:p>
            <a:pPr marL="0" indent="0" rtl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65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12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7182D8-AC61-FE4C-9C12-9BDD09586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B9EA2A7-AB4E-6D47-B359-E456A7C23D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17223" y="3931956"/>
            <a:ext cx="4231341" cy="1930961"/>
          </a:xfrm>
        </p:spPr>
        <p:txBody>
          <a:bodyPr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Presenter(s)</a:t>
            </a:r>
          </a:p>
          <a:p>
            <a:pPr rtl="0"/>
            <a:r>
              <a:rPr lang="pt-pt"/>
              <a:t>Date</a:t>
            </a:r>
          </a:p>
          <a:p>
            <a:pPr rtl="0"/>
            <a:r>
              <a:rPr lang="pt-pt"/>
              <a:t>Event</a:t>
            </a:r>
          </a:p>
          <a:p>
            <a:pPr rtl="0"/>
            <a:r>
              <a:rPr lang="pt-pt"/>
              <a:t>Location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44FD1-6E88-FA4F-9802-157F7D1C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AD5C0-3D80-F647-AE90-78ABB6911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0C3D1-C7A1-B848-A973-87B4CFCF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257D5-5F3F-E248-9373-1DE92F7C52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588" y="1894682"/>
            <a:ext cx="4686725" cy="855662"/>
          </a:xfrm>
        </p:spPr>
        <p:txBody>
          <a:bodyPr lIns="0" tIns="0" rIns="0" bIns="0" rtlCol="0" anchor="t"/>
          <a:lstStyle>
            <a:lvl1pPr marL="0" indent="0" algn="r">
              <a:buNone/>
              <a:defRPr/>
            </a:lvl1pPr>
          </a:lstStyle>
          <a:p>
            <a:pPr lvl="0" rtl="0"/>
            <a:r>
              <a:rPr lang="pt-pt"/>
              <a:t>subhead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895574-6685-FF49-9137-361CF3C52A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9789" y="1038065"/>
            <a:ext cx="3926524" cy="715145"/>
          </a:xfrm>
        </p:spPr>
        <p:txBody>
          <a:bodyPr lIns="0" tIns="0" rIns="0" bIns="0" rtlCol="0" anchor="ctr" anchorCtr="0"/>
          <a:lstStyle>
            <a:lvl1pPr algn="r">
              <a:defRPr b="1">
                <a:solidFill>
                  <a:srgbClr val="0A55A3"/>
                </a:solidFill>
              </a:defRPr>
            </a:lvl1pPr>
          </a:lstStyle>
          <a:p>
            <a:pPr rtl="0"/>
            <a:r>
              <a:rPr lang="pt-pt"/>
              <a:t>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2F8BF3-F45B-CA47-A50F-0F9AEB41C5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8649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9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401F7-A781-7A47-BA58-98ED19FBB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DEBE4-746E-004B-9782-7B975371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E380C-9419-584A-9405-DA6C0BDC2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1ACE3-2555-434C-8BB4-0939C44C6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6B73F-BE4D-724D-A6FF-33B060919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50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0D7C12-F493-244E-BA16-3384544FC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26108-B39F-C54A-8DA0-7DB2DD983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E0214-37F7-9B4F-92C8-58B330BA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DE68E-C2AD-8B43-A86D-DF0F00796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8E75-2CB5-CB43-97DC-67A5E69C3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6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2C80C7-310B-1A43-BD7E-DD76A3347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513" r="68807" b="30775"/>
          <a:stretch/>
        </p:blipFill>
        <p:spPr>
          <a:xfrm>
            <a:off x="-37003" y="0"/>
            <a:ext cx="553470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6BF06-BDF3-5546-BF2E-1DA9421FC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33" y="2515235"/>
            <a:ext cx="3926524" cy="1325880"/>
          </a:xfrm>
        </p:spPr>
        <p:txBody>
          <a:bodyPr lIns="0" tIns="0" rIns="0" bIns="0" rtlCol="0" anchor="ctr" anchorCtr="0"/>
          <a:lstStyle>
            <a:lvl1pPr algn="r">
              <a:defRPr b="1" baseline="0">
                <a:solidFill>
                  <a:srgbClr val="0A55A3"/>
                </a:solidFill>
              </a:defRPr>
            </a:lvl1pPr>
          </a:lstStyle>
          <a:p>
            <a:pPr rtl="0"/>
            <a:r>
              <a:rPr lang="pt-pt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1252728"/>
            <a:ext cx="5683392" cy="4352544"/>
          </a:xfrm>
          <a:noFill/>
        </p:spPr>
        <p:txBody>
          <a:bodyPr lIns="0" tIns="0" rIns="0" bIns="0" rtlCol="0" anchor="ctr"/>
          <a:lstStyle>
            <a:lvl1pPr marL="228600" indent="-228600">
              <a:spcBef>
                <a:spcPts val="6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800" indent="-228600">
              <a:spcBef>
                <a:spcPts val="6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3000" indent="-228600">
              <a:spcBef>
                <a:spcPts val="6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200" indent="-228600">
              <a:spcBef>
                <a:spcPts val="6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400" indent="-228600">
              <a:spcBef>
                <a:spcPts val="6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95BE2-42D1-FA41-B94E-C38DD3FF3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79CB0-BC2B-3B40-8D80-23801816B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3DB2E-EE73-F942-A54E-26D3DE299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1500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7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9B406B-9A3E-DF4B-9113-23A0BDAEE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A67E2-CB28-684E-A785-56C62F6A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09888-8DFE-1448-AAB3-D895336E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8FFD1-DB09-0143-8F61-E4B39452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5A10FDA-7958-4B46-B0C1-0D84F19369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650" y="300038"/>
            <a:ext cx="2952750" cy="2371725"/>
          </a:xfrm>
        </p:spPr>
        <p:txBody>
          <a:bodyPr rtlCol="0">
            <a:normAutofit/>
          </a:bodyPr>
          <a:lstStyle>
            <a:lvl1pPr marL="0" indent="0">
              <a:buNone/>
              <a:defRPr sz="3600">
                <a:solidFill>
                  <a:srgbClr val="0A55A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pt"/>
              <a:t>discussion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8E84DB1-0342-934F-A91A-A893E50BE9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501063" y="3931956"/>
            <a:ext cx="3547501" cy="1930961"/>
          </a:xfrm>
        </p:spPr>
        <p:txBody>
          <a:bodyPr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Presenter(s)</a:t>
            </a:r>
          </a:p>
          <a:p>
            <a:pPr rtl="0"/>
            <a:r>
              <a:rPr lang="pt-pt"/>
              <a:t>Date</a:t>
            </a:r>
          </a:p>
          <a:p>
            <a:pPr rtl="0"/>
            <a:r>
              <a:rPr lang="pt-pt"/>
              <a:t>Event</a:t>
            </a:r>
          </a:p>
          <a:p>
            <a:pPr rtl="0"/>
            <a:r>
              <a:rPr lang="pt-pt"/>
              <a:t>Location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1B10C-51C0-4F44-83DD-E32ABCA7A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8649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1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05D4-CBAF-5046-A811-F35AE54F9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67B25-CCA3-D04F-B882-F41CB15FD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CCDDD-497A-3B46-B3DB-3DFBCFC34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AE237-BCEB-F042-B839-5F804625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27A8C-7831-A14B-92AE-0C881950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DA942-7081-564E-B272-A18036B8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79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E062D-B4FD-FC4C-811D-C48421AA9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A4432-9C52-6F46-8954-7A023B5D5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284CF-B53A-2E4B-84AD-63FDC4D5C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8456CC-A5D6-C746-87C6-DD1866691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96AC17-E335-964F-92E2-70195BF4AA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E1A214-1752-7B48-81FD-1A083073C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BF65E2-571C-DB4E-8DC1-F70EDA9B7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524C6A-2D26-6A4E-BDDA-EB26829C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4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D6796-74C3-844E-94C0-5AECC782C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EAB79-5A74-4248-AEE5-2E783A4A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B15A9-EA18-5A4F-9732-70013C78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92A80-31D5-9F42-A620-88FF3A06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6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391D22-A5B6-4C47-905D-416D80F2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F3AFB-7A6B-DA40-A900-F037276F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3A714-81A9-F541-B241-8E250DD6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008FEC-C5D7-1B4D-A2BB-33573717AF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30D23-0584-8A44-93F9-1D90EDEAA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987425"/>
            <a:ext cx="10517188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pt"/>
              <a:t>[VIDEO]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8AB91-85C2-284E-B7A5-394EB18A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AEB2E-49EA-B94D-9DC4-DD308EE4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6456F-1D63-4C4D-84AD-07BA116F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80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00522-2591-6544-A3EE-DE5B4BDF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EBDD08-A3E3-B844-80D1-C933171EB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F237E-8602-EC41-997A-021E9CF3C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18F18-7780-5640-A40F-98A72D81B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DA447-ED4A-024D-BAF5-57703115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AB821-EC67-9E4D-BD97-72414B35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49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E6D6F-715E-D64A-8F1E-FAF5C6D8E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7EFB8-34C4-3A49-BF54-96F343526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126C2-3D7C-2742-8F74-3F4EB360C3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BB318-9184-364A-99FC-7599C7AB9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D2D8D-2001-3846-82C7-BABE3E23E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fld id="{FA0B7275-42E7-9344-8EE7-3495E2503A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0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A55A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zxv-7lPT1xQ" TargetMode="External"/><Relationship Id="rId3" Type="http://schemas.openxmlformats.org/officeDocument/2006/relationships/notesSlide" Target="../notesSlides/notesSlide10.xml"/><Relationship Id="rId7" Type="http://schemas.openxmlformats.org/officeDocument/2006/relationships/hyperlink" Target="https://www.youtube.com/watch?v=UEJhNzE-p-I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hyperlink" Target="https://www.youtube.com/watch?v=tH-UzBsslSc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hyperlink" Target="https://www.youtube.com/watch?v=5W4FvUuEjo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SPT3YMJdNo" TargetMode="External"/><Relationship Id="rId3" Type="http://schemas.openxmlformats.org/officeDocument/2006/relationships/notesSlide" Target="../notesSlides/notesSlide4.xml"/><Relationship Id="rId7" Type="http://schemas.openxmlformats.org/officeDocument/2006/relationships/hyperlink" Target="https://www.youtube.com/watch?v=zxv-7lPT1xQ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hyperlink" Target="https://www.youtube.com/watch?v=Gxl_DB-peqc" TargetMode="External"/><Relationship Id="rId5" Type="http://schemas.openxmlformats.org/officeDocument/2006/relationships/hyperlink" Target="https://www.youtube.com/watch?v=DhNaJqEZvoM&amp;feature=youtu.be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9.tif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0558C-36F2-A442-A9D9-0EA090691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77" y="2514903"/>
            <a:ext cx="3926524" cy="1828193"/>
          </a:xfrm>
        </p:spPr>
        <p:txBody>
          <a:bodyPr rtlCol="0">
            <a:normAutofit/>
          </a:bodyPr>
          <a:lstStyle/>
          <a:p>
            <a:pPr rtl="0"/>
            <a:r>
              <a:rPr lang="pt-pt" dirty="0"/>
              <a:t>agenda: uma nova sanita doméstica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76E19-86EA-ED4D-AB20-6A6C1A9E7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2537987"/>
            <a:ext cx="5683392" cy="1782026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a necessidade</a:t>
            </a:r>
          </a:p>
          <a:p>
            <a:pPr rtl="0"/>
            <a:r>
              <a:rPr lang="pt-pt" dirty="0"/>
              <a:t>a tecnologia</a:t>
            </a:r>
          </a:p>
          <a:p>
            <a:pPr rtl="0"/>
            <a:r>
              <a:rPr lang="pt-pt" dirty="0"/>
              <a:t>porque é importante</a:t>
            </a:r>
          </a:p>
          <a:p>
            <a:pPr rtl="0"/>
            <a:r>
              <a:rPr lang="pt-pt" dirty="0"/>
              <a:t>o seu papel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DDA34-C8FD-FD49-88E7-D513877C6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8978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C9DA25-C14F-DA4B-842F-BC2A351D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80647" y="266413"/>
            <a:ext cx="9170645" cy="5476465"/>
            <a:chOff x="1592090" y="266413"/>
            <a:chExt cx="9170645" cy="54764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b="85125"/>
            <a:stretch/>
          </p:blipFill>
          <p:spPr>
            <a:xfrm>
              <a:off x="1592090" y="266413"/>
              <a:ext cx="9170645" cy="90589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083114" y="1087395"/>
              <a:ext cx="679621" cy="4655483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188751" y="304374"/>
            <a:ext cx="529521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pt" dirty="0"/>
              <a:t>Que é uma Norma e como beneficia a água e o saneamento global?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647" y="1172308"/>
            <a:ext cx="8514530" cy="45705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882625" y="1034576"/>
            <a:ext cx="2104372" cy="18158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pt-pt" sz="2800" dirty="0" err="1">
                <a:hlinkClick r:id="rId6"/>
              </a:rPr>
              <a:t>English</a:t>
            </a:r>
            <a:r>
              <a:rPr lang="pt-pt" sz="2800" dirty="0"/>
              <a:t> </a:t>
            </a:r>
          </a:p>
          <a:p>
            <a:pPr rtl="0"/>
            <a:r>
              <a:rPr lang="pt-pt" sz="2800" dirty="0" err="1">
                <a:hlinkClick r:id="rId7"/>
              </a:rPr>
              <a:t>Français</a:t>
            </a:r>
            <a:r>
              <a:rPr lang="pt-pt" sz="2800" dirty="0"/>
              <a:t> </a:t>
            </a:r>
          </a:p>
          <a:p>
            <a:pPr rtl="0"/>
            <a:r>
              <a:rPr lang="pt-pt" sz="2800" dirty="0">
                <a:hlinkClick r:id="rId8"/>
              </a:rPr>
              <a:t>Português</a:t>
            </a:r>
            <a:endParaRPr lang="en-US" sz="2800" dirty="0"/>
          </a:p>
          <a:p>
            <a:pPr rtl="0"/>
            <a:r>
              <a:rPr lang="pt-pt" sz="2800" dirty="0" err="1">
                <a:hlinkClick r:id="rId9"/>
              </a:rPr>
              <a:t>中文</a:t>
            </a:r>
            <a:endParaRPr lang="en-US" altLang="ja-JP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5921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1317E-B201-6744-BB2B-8D0B91DE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1" y="2819602"/>
            <a:ext cx="4054400" cy="1218795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Especificações ISO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A6D27-C95A-B34F-B8D9-6EBCDBACC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9300" y="883688"/>
            <a:ext cx="5837535" cy="5090624"/>
          </a:xfrm>
        </p:spPr>
        <p:txBody>
          <a:bodyPr rtlCol="0">
            <a:spAutoFit/>
          </a:bodyPr>
          <a:lstStyle/>
          <a:p>
            <a:pPr marL="0" indent="0" rtl="0">
              <a:buNone/>
            </a:pPr>
            <a:r>
              <a:rPr lang="pt-pt" sz="2600" b="1" dirty="0"/>
              <a:t>métricas de qualidade</a:t>
            </a:r>
          </a:p>
          <a:p>
            <a:pPr rtl="0"/>
            <a:r>
              <a:rPr lang="pt-pt" sz="2600" dirty="0"/>
              <a:t>descargas de sólidos e líquidos</a:t>
            </a:r>
          </a:p>
          <a:p>
            <a:pPr rtl="0"/>
            <a:r>
              <a:rPr lang="pt-pt" sz="2600" dirty="0"/>
              <a:t>emissões atmosféricas, cheiro e ruído</a:t>
            </a:r>
          </a:p>
          <a:p>
            <a:pPr rtl="0"/>
            <a:endParaRPr lang="en-US" sz="2600" dirty="0"/>
          </a:p>
          <a:p>
            <a:pPr marL="0" indent="0" rtl="0">
              <a:buNone/>
            </a:pPr>
            <a:r>
              <a:rPr lang="pt-pt" sz="2600" b="1" dirty="0"/>
              <a:t>critérios de produção</a:t>
            </a:r>
          </a:p>
          <a:p>
            <a:pPr rtl="0"/>
            <a:r>
              <a:rPr lang="pt-pt" sz="2600" dirty="0"/>
              <a:t>segurança</a:t>
            </a:r>
          </a:p>
          <a:p>
            <a:pPr rtl="0"/>
            <a:r>
              <a:rPr lang="pt-pt" sz="2600" dirty="0"/>
              <a:t>funcionalidade</a:t>
            </a:r>
          </a:p>
          <a:p>
            <a:pPr rtl="0"/>
            <a:r>
              <a:rPr lang="pt-pt" sz="2600" dirty="0"/>
              <a:t>usabilidade</a:t>
            </a:r>
          </a:p>
          <a:p>
            <a:pPr rtl="0"/>
            <a:r>
              <a:rPr lang="pt-pt" sz="2600" dirty="0"/>
              <a:t>fiabilidade</a:t>
            </a:r>
          </a:p>
          <a:p>
            <a:pPr rtl="0"/>
            <a:r>
              <a:rPr lang="pt-pt" sz="2600" dirty="0"/>
              <a:t>manutenção</a:t>
            </a:r>
          </a:p>
          <a:p>
            <a:pPr rtl="0"/>
            <a:r>
              <a:rPr lang="pt-pt" sz="2600" dirty="0"/>
              <a:t>compatibilidade com os </a:t>
            </a:r>
            <a:r>
              <a:rPr lang="pt-pt" sz="2600" dirty="0" err="1"/>
              <a:t>objectivos</a:t>
            </a:r>
            <a:r>
              <a:rPr lang="pt-pt" sz="2600" dirty="0"/>
              <a:t> de </a:t>
            </a:r>
            <a:r>
              <a:rPr lang="pt-pt" sz="2600" dirty="0" err="1"/>
              <a:t>protecção</a:t>
            </a:r>
            <a:r>
              <a:rPr lang="pt-pt" sz="2600" dirty="0"/>
              <a:t> ambiental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08BEA-4837-E64B-BA3C-58F3E1502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996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ADE00-DAB8-5C4F-BC0A-DE75BC98A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63" y="2766059"/>
            <a:ext cx="3926524" cy="1325880"/>
          </a:xfrm>
        </p:spPr>
        <p:txBody>
          <a:bodyPr rtlCol="0"/>
          <a:lstStyle/>
          <a:p>
            <a:pPr rtl="0"/>
            <a:r>
              <a:rPr lang="pt-pt" dirty="0"/>
              <a:t>porquê uma norma?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5F9DD-4AB8-964F-B107-6C7CE4BE1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9300" y="968326"/>
            <a:ext cx="5999945" cy="4921347"/>
          </a:xfrm>
        </p:spPr>
        <p:txBody>
          <a:bodyPr wrap="square" rtlCol="0" anchor="ctr">
            <a:spAutoFit/>
          </a:bodyPr>
          <a:lstStyle/>
          <a:p>
            <a:pPr rtl="0"/>
            <a:r>
              <a:rPr lang="pt-pt" dirty="0"/>
              <a:t>um </a:t>
            </a:r>
            <a:r>
              <a:rPr lang="pt-pt" b="1" dirty="0"/>
              <a:t>instrumento </a:t>
            </a:r>
            <a:r>
              <a:rPr lang="pt-pt" dirty="0"/>
              <a:t>para os responsáveis políticos que trabalham em prol de sistemas de saneamento mais sustentáveis</a:t>
            </a:r>
          </a:p>
          <a:p>
            <a:pPr marL="0" indent="0" rtl="0">
              <a:buNone/>
            </a:pPr>
            <a:endParaRPr lang="en-US" dirty="0"/>
          </a:p>
          <a:p>
            <a:pPr lvl="1" rtl="0"/>
            <a:r>
              <a:rPr lang="pt-pt" sz="2600" b="1" dirty="0"/>
              <a:t>facilitar</a:t>
            </a:r>
            <a:r>
              <a:rPr lang="pt-pt" sz="2600" dirty="0"/>
              <a:t> a inovação</a:t>
            </a:r>
          </a:p>
          <a:p>
            <a:pPr lvl="1" rtl="0"/>
            <a:r>
              <a:rPr lang="pt-pt" sz="2600" b="1" dirty="0"/>
              <a:t>derrubar</a:t>
            </a:r>
            <a:r>
              <a:rPr lang="pt-pt" sz="2600" dirty="0"/>
              <a:t> as barreiras comerciais aos mercados internacionais</a:t>
            </a:r>
          </a:p>
          <a:p>
            <a:pPr lvl="1" rtl="0"/>
            <a:r>
              <a:rPr lang="pt-pt" sz="2600" b="1" dirty="0"/>
              <a:t>conservar</a:t>
            </a:r>
            <a:r>
              <a:rPr lang="pt-pt" sz="2600" dirty="0"/>
              <a:t> água preciosa</a:t>
            </a:r>
          </a:p>
          <a:p>
            <a:pPr lvl="1" rtl="0"/>
            <a:r>
              <a:rPr lang="pt-pt" sz="2600" b="1" dirty="0"/>
              <a:t>atingir</a:t>
            </a:r>
            <a:r>
              <a:rPr lang="pt-pt" sz="2600" dirty="0"/>
              <a:t> os </a:t>
            </a:r>
            <a:r>
              <a:rPr lang="pt-pt" sz="2600" dirty="0" err="1"/>
              <a:t>ODSs</a:t>
            </a:r>
            <a:endParaRPr lang="pt-pt" sz="2600" dirty="0"/>
          </a:p>
          <a:p>
            <a:pPr lvl="1" rtl="0"/>
            <a:r>
              <a:rPr lang="pt-pt" sz="2600" b="1" dirty="0"/>
              <a:t>estimular</a:t>
            </a:r>
            <a:r>
              <a:rPr lang="pt-pt" sz="2600" dirty="0"/>
              <a:t> a emancipação económica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862E6-A3AF-8C44-85C5-F11E9231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0302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5F9DD-4AB8-964F-B107-6C7CE4BE1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9300" y="1269948"/>
            <a:ext cx="5683392" cy="4318105"/>
          </a:xfrm>
        </p:spPr>
        <p:txBody>
          <a:bodyPr rtlCol="0" anchor="ctr">
            <a:spAutoFit/>
          </a:bodyPr>
          <a:lstStyle/>
          <a:p>
            <a:pPr rtl="0"/>
            <a:r>
              <a:rPr lang="pt-pt" b="1" dirty="0"/>
              <a:t>uma orientação</a:t>
            </a:r>
            <a:r>
              <a:rPr lang="pt-pt" dirty="0"/>
              <a:t> para fabricar, comercializar e implementar amplamente a tecnologia onde ela é mais necessária</a:t>
            </a:r>
          </a:p>
          <a:p>
            <a:pPr marL="0" indent="0" rtl="0">
              <a:buNone/>
            </a:pPr>
            <a:endParaRPr lang="en-US" dirty="0"/>
          </a:p>
          <a:p>
            <a:pPr lvl="1" rtl="0"/>
            <a:r>
              <a:rPr lang="pt-pt" b="1" dirty="0"/>
              <a:t>constituir </a:t>
            </a:r>
            <a:r>
              <a:rPr lang="pt-pt" dirty="0"/>
              <a:t>uma</a:t>
            </a:r>
            <a:r>
              <a:rPr lang="pt-pt" b="1" dirty="0"/>
              <a:t> </a:t>
            </a:r>
            <a:r>
              <a:rPr lang="pt-pt" dirty="0"/>
              <a:t>referência para garantir a qualidade e a segurança  </a:t>
            </a:r>
          </a:p>
          <a:p>
            <a:pPr lvl="1" rtl="0"/>
            <a:r>
              <a:rPr lang="pt-pt" b="1" dirty="0"/>
              <a:t>aumentar</a:t>
            </a:r>
            <a:r>
              <a:rPr lang="pt-pt" dirty="0"/>
              <a:t> a produtividade e a eficiência</a:t>
            </a:r>
          </a:p>
          <a:p>
            <a:pPr lvl="1" rtl="0"/>
            <a:r>
              <a:rPr lang="pt-pt" b="1" dirty="0"/>
              <a:t>minimizar</a:t>
            </a:r>
            <a:r>
              <a:rPr lang="pt-pt" dirty="0"/>
              <a:t> desperdícios e erros</a:t>
            </a:r>
          </a:p>
          <a:p>
            <a:pPr lvl="1" rtl="0"/>
            <a:r>
              <a:rPr lang="pt-pt" b="1" dirty="0"/>
              <a:t>reduzir</a:t>
            </a:r>
            <a:r>
              <a:rPr lang="pt-pt" dirty="0"/>
              <a:t> os custos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862E6-A3AF-8C44-85C5-F11E9231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9D08ADA-81DF-4D79-B2C3-8422273BA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63" y="2766059"/>
            <a:ext cx="3926524" cy="1325880"/>
          </a:xfrm>
        </p:spPr>
        <p:txBody>
          <a:bodyPr rtlCol="0"/>
          <a:lstStyle/>
          <a:p>
            <a:pPr rtl="0"/>
            <a:r>
              <a:rPr lang="pt-pt" dirty="0"/>
              <a:t>porquê uma norma?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6491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5F9DD-4AB8-964F-B107-6C7CE4BE1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9300" y="2835288"/>
            <a:ext cx="5683392" cy="1163395"/>
          </a:xfrm>
        </p:spPr>
        <p:txBody>
          <a:bodyPr rtlCol="0" anchor="ctr">
            <a:spAutoFit/>
          </a:bodyPr>
          <a:lstStyle/>
          <a:p>
            <a:pPr rtl="0"/>
            <a:r>
              <a:rPr lang="pt-pt" b="1" dirty="0"/>
              <a:t>uma sanita segura, fiável e higiénica</a:t>
            </a:r>
            <a:r>
              <a:rPr lang="pt-pt" dirty="0"/>
              <a:t> para as famílias e comunidades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862E6-A3AF-8C44-85C5-F11E9231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4B581DF-2D28-4B29-9C25-E8D9683A9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63" y="2766059"/>
            <a:ext cx="3926524" cy="1325880"/>
          </a:xfrm>
        </p:spPr>
        <p:txBody>
          <a:bodyPr rtlCol="0"/>
          <a:lstStyle/>
          <a:p>
            <a:pPr rtl="0"/>
            <a:r>
              <a:rPr lang="pt-pt" dirty="0"/>
              <a:t>porquê uma norma?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8946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6400" y="405462"/>
            <a:ext cx="11379200" cy="549381"/>
          </a:xfrm>
        </p:spPr>
        <p:txBody>
          <a:bodyPr rtlCol="0">
            <a:spAutoFit/>
          </a:bodyPr>
          <a:lstStyle/>
          <a:p>
            <a:pPr algn="ctr" rtl="0"/>
            <a:r>
              <a:rPr lang="pt-pt" sz="3300" dirty="0" err="1"/>
              <a:t>Adopções</a:t>
            </a:r>
            <a:r>
              <a:rPr lang="pt-pt" sz="3300" dirty="0"/>
              <a:t> Nacionais das normas ISO 30500 e ISO 24521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9849" y="1024577"/>
            <a:ext cx="12185964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/>
            <a:r>
              <a:rPr lang="pt-pt" sz="1600" dirty="0">
                <a:solidFill>
                  <a:srgbClr val="3F648B"/>
                </a:solidFill>
                <a:latin typeface="+mj-lt"/>
              </a:rPr>
              <a:t>Mapa Nacional de Adopção em vigor a partir de 26 de </a:t>
            </a:r>
            <a:r>
              <a:rPr lang="pt-PT" sz="1600" dirty="0">
                <a:solidFill>
                  <a:srgbClr val="3F648B"/>
                </a:solidFill>
                <a:latin typeface="+mj-lt"/>
              </a:rPr>
              <a:t>fevereiro</a:t>
            </a:r>
            <a:r>
              <a:rPr lang="pt-pt" sz="1600" dirty="0">
                <a:solidFill>
                  <a:srgbClr val="3F648B"/>
                </a:solidFill>
                <a:latin typeface="+mj-lt"/>
              </a:rPr>
              <a:t> de 2024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13312" y="6033897"/>
            <a:ext cx="4965375" cy="5569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5A011C-CAAB-481C-A22B-9F1822EC73E4}"/>
              </a:ext>
            </a:extLst>
          </p:cNvPr>
          <p:cNvSpPr txBox="1"/>
          <p:nvPr/>
        </p:nvSpPr>
        <p:spPr>
          <a:xfrm>
            <a:off x="3582010" y="6056200"/>
            <a:ext cx="978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Legenda: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85F9E6-BF2F-40DD-AB7D-6C04F034B6F4}"/>
              </a:ext>
            </a:extLst>
          </p:cNvPr>
          <p:cNvSpPr txBox="1"/>
          <p:nvPr/>
        </p:nvSpPr>
        <p:spPr>
          <a:xfrm>
            <a:off x="4695559" y="6027996"/>
            <a:ext cx="917841" cy="464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ISO 30500 </a:t>
            </a:r>
            <a:r>
              <a:rPr lang="pt-pt" sz="1200" dirty="0" err="1">
                <a:latin typeface="Arial" panose="020B0604020202020204" pitchFamily="34" charset="0"/>
                <a:cs typeface="Arial" panose="020B0604020202020204" pitchFamily="34" charset="0"/>
              </a:rPr>
              <a:t>Adoptada</a:t>
            </a:r>
            <a:endParaRPr 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F73146-6F66-4AC0-96E8-4C0AB4ACA0DE}"/>
              </a:ext>
            </a:extLst>
          </p:cNvPr>
          <p:cNvSpPr txBox="1"/>
          <p:nvPr/>
        </p:nvSpPr>
        <p:spPr>
          <a:xfrm>
            <a:off x="5882594" y="6017419"/>
            <a:ext cx="1046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ISO 24521 </a:t>
            </a:r>
            <a:r>
              <a:rPr lang="pt-pt" sz="1200" dirty="0" err="1">
                <a:latin typeface="Arial" panose="020B0604020202020204" pitchFamily="34" charset="0"/>
                <a:cs typeface="Arial" panose="020B0604020202020204" pitchFamily="34" charset="0"/>
              </a:rPr>
              <a:t>Adoptada</a:t>
            </a:r>
            <a:endParaRPr 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11BEF8-A086-4692-9CB6-B58B47317E13}"/>
              </a:ext>
            </a:extLst>
          </p:cNvPr>
          <p:cNvSpPr txBox="1"/>
          <p:nvPr/>
        </p:nvSpPr>
        <p:spPr>
          <a:xfrm>
            <a:off x="7095859" y="6012170"/>
            <a:ext cx="1771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ISO 30500 e ISO 24521 </a:t>
            </a:r>
            <a:r>
              <a:rPr lang="pt-pt" sz="1200" dirty="0" err="1">
                <a:latin typeface="Arial" panose="020B0604020202020204" pitchFamily="34" charset="0"/>
                <a:cs typeface="Arial" panose="020B0604020202020204" pitchFamily="34" charset="0"/>
              </a:rPr>
              <a:t>Adoptadas</a:t>
            </a:r>
            <a:endParaRPr 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672C4A-B0FD-49A4-BF88-5D82E113B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498" y="1297782"/>
            <a:ext cx="9183001" cy="47361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969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24CFE-D270-3C42-8074-2692FF53B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77" y="2514902"/>
            <a:ext cx="3926524" cy="1828193"/>
          </a:xfrm>
        </p:spPr>
        <p:txBody>
          <a:bodyPr rtlCol="0">
            <a:normAutofit/>
          </a:bodyPr>
          <a:lstStyle/>
          <a:p>
            <a:pPr rtl="0"/>
            <a:r>
              <a:rPr lang="pt-pt" dirty="0"/>
              <a:t>o seu papel e os próximos passos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3D249-B845-9849-A952-F02D2CC92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1950" y="862143"/>
            <a:ext cx="6229421" cy="5133713"/>
          </a:xfrm>
        </p:spPr>
        <p:txBody>
          <a:bodyPr wrap="square" rtlCol="0">
            <a:spAutoFit/>
          </a:bodyPr>
          <a:lstStyle/>
          <a:p>
            <a:pPr marL="0" indent="0" rtl="0">
              <a:buNone/>
            </a:pPr>
            <a:r>
              <a:rPr lang="pt-pt" sz="2200" dirty="0"/>
              <a:t>como </a:t>
            </a:r>
            <a:r>
              <a:rPr lang="pt-pt" sz="2200" b="1" dirty="0"/>
              <a:t>pode</a:t>
            </a:r>
            <a:r>
              <a:rPr lang="pt-pt" sz="2200" dirty="0"/>
              <a:t> trabalhar para a </a:t>
            </a:r>
            <a:r>
              <a:rPr lang="pt-pt" sz="2200" dirty="0" err="1"/>
              <a:t>adopção</a:t>
            </a:r>
            <a:r>
              <a:rPr lang="pt-pt" sz="2200" dirty="0"/>
              <a:t> e utilização das normas?</a:t>
            </a:r>
          </a:p>
          <a:p>
            <a:pPr marL="0" indent="0" rtl="0">
              <a:lnSpc>
                <a:spcPct val="100000"/>
              </a:lnSpc>
              <a:buNone/>
            </a:pPr>
            <a:endParaRPr lang="en-US" sz="2200" dirty="0"/>
          </a:p>
          <a:p>
            <a:pPr rtl="0">
              <a:lnSpc>
                <a:spcPct val="100000"/>
              </a:lnSpc>
            </a:pPr>
            <a:r>
              <a:rPr lang="pt-pt" sz="2200" b="1" dirty="0"/>
              <a:t>identificar</a:t>
            </a:r>
            <a:r>
              <a:rPr lang="pt-pt" sz="2200" dirty="0"/>
              <a:t> as principais normas, regulamentos ou leis já em vigor em matéria de saneamento</a:t>
            </a:r>
          </a:p>
          <a:p>
            <a:pPr lvl="0" rtl="0">
              <a:lnSpc>
                <a:spcPct val="100000"/>
              </a:lnSpc>
            </a:pPr>
            <a:r>
              <a:rPr lang="pt-pt" sz="2200" b="1" dirty="0"/>
              <a:t>compreender</a:t>
            </a:r>
            <a:r>
              <a:rPr lang="pt-pt" sz="2200" dirty="0"/>
              <a:t> o processo de </a:t>
            </a:r>
            <a:r>
              <a:rPr lang="pt-pt" sz="2200" dirty="0" err="1"/>
              <a:t>adopção</a:t>
            </a:r>
            <a:r>
              <a:rPr lang="pt-pt" sz="2200" dirty="0"/>
              <a:t> de uma nova norma internacional a nível nacional</a:t>
            </a:r>
          </a:p>
          <a:p>
            <a:pPr lvl="0" rtl="0">
              <a:lnSpc>
                <a:spcPct val="100000"/>
              </a:lnSpc>
            </a:pPr>
            <a:r>
              <a:rPr lang="pt-pt" sz="2200" b="1" dirty="0"/>
              <a:t>organizar</a:t>
            </a:r>
            <a:r>
              <a:rPr lang="pt-pt" sz="2200" dirty="0"/>
              <a:t> um seminário nacional para educar as partes interessadas no seu país ou comunidade</a:t>
            </a:r>
          </a:p>
          <a:p>
            <a:pPr lvl="0" rtl="0">
              <a:lnSpc>
                <a:spcPct val="100000"/>
              </a:lnSpc>
            </a:pPr>
            <a:r>
              <a:rPr lang="pt-pt" sz="2200" b="1" dirty="0"/>
              <a:t>recolher</a:t>
            </a:r>
            <a:r>
              <a:rPr lang="pt-pt" sz="2200" dirty="0"/>
              <a:t> ideias das principais partes interessadas e conquistar a sua adesão</a:t>
            </a:r>
          </a:p>
          <a:p>
            <a:pPr lvl="0" rtl="0">
              <a:lnSpc>
                <a:spcPct val="100000"/>
              </a:lnSpc>
            </a:pPr>
            <a:r>
              <a:rPr lang="pt-pt" sz="2200" b="1" dirty="0"/>
              <a:t>realizar</a:t>
            </a:r>
            <a:r>
              <a:rPr lang="pt-pt" sz="2200" dirty="0"/>
              <a:t> </a:t>
            </a:r>
            <a:r>
              <a:rPr lang="pt-pt" sz="2200" dirty="0" err="1"/>
              <a:t>acções</a:t>
            </a:r>
            <a:r>
              <a:rPr lang="pt-pt" sz="2200" dirty="0"/>
              <a:t> de formação para os trabalhadores do sector do WASH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620FE-6AD2-C546-B373-F02839017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0771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AD24D-1E8B-8A45-8203-FF006A9C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76" y="2514903"/>
            <a:ext cx="4522277" cy="1828193"/>
          </a:xfrm>
        </p:spPr>
        <p:txBody>
          <a:bodyPr rtlCol="0">
            <a:normAutofit/>
          </a:bodyPr>
          <a:lstStyle/>
          <a:p>
            <a:pPr rtl="0"/>
            <a:r>
              <a:rPr lang="pt-pt" dirty="0"/>
              <a:t>O ANSI está aqui para ajudar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8B8D6-CEA7-694A-AC9D-C19E08D9E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9300" y="1654666"/>
            <a:ext cx="5683392" cy="3548664"/>
          </a:xfrm>
        </p:spPr>
        <p:txBody>
          <a:bodyPr rtlCol="0">
            <a:spAutoFit/>
          </a:bodyPr>
          <a:lstStyle/>
          <a:p>
            <a:pPr marL="0" indent="0">
              <a:buNone/>
            </a:pPr>
            <a:r>
              <a:rPr lang="pt-pt" sz="2600" dirty="0"/>
              <a:t> </a:t>
            </a:r>
          </a:p>
          <a:p>
            <a:pPr marL="290513" indent="-290513"/>
            <a:r>
              <a:rPr lang="pt-pt" sz="2600" dirty="0"/>
              <a:t>parcerias e trabalho em rede</a:t>
            </a:r>
          </a:p>
          <a:p>
            <a:pPr marL="290513" indent="-290513"/>
            <a:r>
              <a:rPr lang="pt-pt" sz="2600" dirty="0"/>
              <a:t>assistência técnica individual para a </a:t>
            </a:r>
            <a:r>
              <a:rPr lang="pt-pt" sz="2600" dirty="0" err="1"/>
              <a:t>adopção</a:t>
            </a:r>
            <a:r>
              <a:rPr lang="pt-pt" sz="2600" dirty="0"/>
              <a:t> de medidas</a:t>
            </a:r>
          </a:p>
          <a:p>
            <a:pPr marL="290513" indent="-290513"/>
            <a:r>
              <a:rPr lang="pt-pt" sz="2600" dirty="0"/>
              <a:t>assistência contínua e de acompanhamento para apoiar a implementação e utilização</a:t>
            </a:r>
          </a:p>
          <a:p>
            <a:pPr marL="290513" indent="-290513"/>
            <a:r>
              <a:rPr lang="pt-pt" sz="2600" dirty="0"/>
              <a:t>fornecer materiais </a:t>
            </a:r>
            <a:r>
              <a:rPr lang="pt-pt" sz="2600" dirty="0" err="1"/>
              <a:t>didácticos</a:t>
            </a:r>
            <a:r>
              <a:rPr lang="pt-pt" sz="2600" dirty="0"/>
              <a:t> e de formação adicionais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B1704-BFDE-2842-B1BF-A2A06F37F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850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174B88-AC1D-304E-BB64-6CE36FFE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374AE34-0E19-144E-9463-7ECF56489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00038"/>
            <a:ext cx="2952750" cy="2471446"/>
          </a:xfrm>
        </p:spPr>
        <p:txBody>
          <a:bodyPr rtlCol="0">
            <a:spAutoFit/>
          </a:bodyPr>
          <a:lstStyle/>
          <a:p>
            <a:pPr rtl="0"/>
            <a:r>
              <a:rPr lang="pt-pt" b="1" dirty="0"/>
              <a:t>ISO 30500</a:t>
            </a:r>
          </a:p>
          <a:p>
            <a:pPr rtl="0"/>
            <a:r>
              <a:rPr lang="pt-pt" dirty="0"/>
              <a:t>dignidade</a:t>
            </a:r>
          </a:p>
          <a:p>
            <a:pPr rtl="0"/>
            <a:r>
              <a:rPr lang="pt-pt" dirty="0"/>
              <a:t>progresso</a:t>
            </a:r>
          </a:p>
          <a:p>
            <a:pPr rtl="0"/>
            <a:r>
              <a:rPr lang="pt-pt" dirty="0"/>
              <a:t>prosperidade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FC9B942C-3A6E-8443-9ACD-7C57D473DE2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959969" y="4958862"/>
            <a:ext cx="4088596" cy="774571"/>
          </a:xfrm>
        </p:spPr>
        <p:txBody>
          <a:bodyPr rtlCol="0">
            <a:spAutoFit/>
          </a:bodyPr>
          <a:lstStyle/>
          <a:p>
            <a:pPr rtl="0"/>
            <a:r>
              <a:rPr lang="pt-pt" sz="2000" b="1" dirty="0">
                <a:hlinkClick r:id="rId3"/>
              </a:rPr>
              <a:t>https://sanitation.ansi.org/</a:t>
            </a:r>
            <a:endParaRPr lang="en-US" sz="2000" b="1" dirty="0"/>
          </a:p>
          <a:p>
            <a:pPr rtl="0"/>
            <a:r>
              <a:rPr lang="pt-pt" sz="2000" dirty="0"/>
              <a:t>sanitation@ansi.org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3168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96011-0856-D34E-85BA-63A0FF7CE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693" y="3124301"/>
            <a:ext cx="3000908" cy="609398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o desafio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AE28139-1286-5349-83AC-AA9F929DD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2382559"/>
            <a:ext cx="5683392" cy="2092881"/>
          </a:xfrm>
        </p:spPr>
        <p:txBody>
          <a:bodyPr rtlCol="0" anchor="ctr">
            <a:spAutoFit/>
          </a:bodyPr>
          <a:lstStyle/>
          <a:p>
            <a:pPr rtl="0"/>
            <a:r>
              <a:rPr lang="pt-pt" b="1" dirty="0"/>
              <a:t>2 mil milhões</a:t>
            </a:r>
            <a:r>
              <a:rPr lang="pt-pt" dirty="0"/>
              <a:t> de pessoas sem acesso a sanitas seguras e limpas</a:t>
            </a:r>
          </a:p>
          <a:p>
            <a:pPr marL="0" indent="0" rtl="0">
              <a:buNone/>
            </a:pPr>
            <a:endParaRPr lang="en-US" dirty="0"/>
          </a:p>
          <a:p>
            <a:pPr rtl="0"/>
            <a:r>
              <a:rPr lang="pt-pt" b="1" dirty="0"/>
              <a:t>1 milhão</a:t>
            </a:r>
            <a:r>
              <a:rPr lang="pt-pt" dirty="0"/>
              <a:t> de mortes evitáveis por ano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2E8BD-AFE7-1948-8F14-C889A097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pPr/>
              <a:t>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0650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C8925-4ECD-5F4B-A756-B61480C42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77" y="3124301"/>
            <a:ext cx="3926524" cy="609398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uma solução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DADF1-0433-EB49-891E-EABE02EAA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9300" y="1627494"/>
            <a:ext cx="5683392" cy="3721019"/>
          </a:xfrm>
        </p:spPr>
        <p:txBody>
          <a:bodyPr rtlCol="0" anchor="ctr">
            <a:spAutoFit/>
          </a:bodyPr>
          <a:lstStyle/>
          <a:p>
            <a:pPr marL="0" indent="0" rtl="0">
              <a:buNone/>
            </a:pPr>
            <a:r>
              <a:rPr lang="pt-pt" dirty="0"/>
              <a:t>A </a:t>
            </a:r>
            <a:r>
              <a:rPr lang="pt-pt" b="1" dirty="0"/>
              <a:t>ISO 30500</a:t>
            </a:r>
            <a:r>
              <a:rPr lang="pt-pt" dirty="0"/>
              <a:t> é um documento técnico que contém especificações para um </a:t>
            </a:r>
            <a:r>
              <a:rPr lang="pt-pt" b="1" dirty="0"/>
              <a:t>novo produto de sanita doméstica, neutro do ponto de vista tecnológico</a:t>
            </a:r>
          </a:p>
          <a:p>
            <a:pPr marL="0" indent="0" rtl="0">
              <a:buNone/>
            </a:pPr>
            <a:endParaRPr lang="en-US" dirty="0"/>
          </a:p>
          <a:p>
            <a:pPr rtl="0"/>
            <a:r>
              <a:rPr lang="pt-pt" sz="2600" dirty="0"/>
              <a:t>não ligado a uma rede de esgotos ou a um sistema de drenagem</a:t>
            </a:r>
          </a:p>
          <a:p>
            <a:pPr rtl="0"/>
            <a:r>
              <a:rPr lang="pt-pt" sz="2600" dirty="0"/>
              <a:t>trata os resíduos por si só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C4F27-A819-F546-A9C7-C1536E3AD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62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C9DA25-C14F-DA4B-842F-BC2A351D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08062" y="266413"/>
            <a:ext cx="9170645" cy="5617029"/>
            <a:chOff x="1592090" y="266413"/>
            <a:chExt cx="9170645" cy="561702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b="85125"/>
            <a:stretch/>
          </p:blipFill>
          <p:spPr>
            <a:xfrm>
              <a:off x="1592090" y="266413"/>
              <a:ext cx="9170645" cy="90589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083114" y="1087395"/>
              <a:ext cx="679621" cy="4796047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8996" y="5221705"/>
            <a:ext cx="8458200" cy="75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79862" y="322740"/>
            <a:ext cx="5013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/>
              <a:t>Normas de saneamento em 2 minutos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882625" y="1034576"/>
            <a:ext cx="2104372" cy="18158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pt-pt" sz="2800" dirty="0" err="1">
                <a:hlinkClick r:id="rId5"/>
              </a:rPr>
              <a:t>English</a:t>
            </a:r>
            <a:r>
              <a:rPr lang="pt-pt" sz="2800" dirty="0"/>
              <a:t> </a:t>
            </a:r>
          </a:p>
          <a:p>
            <a:pPr rtl="0"/>
            <a:r>
              <a:rPr lang="pt-pt" sz="2800" dirty="0" err="1">
                <a:hlinkClick r:id="rId6"/>
              </a:rPr>
              <a:t>Français</a:t>
            </a:r>
            <a:r>
              <a:rPr lang="pt-pt" sz="2800" dirty="0"/>
              <a:t> </a:t>
            </a:r>
          </a:p>
          <a:p>
            <a:pPr rtl="0"/>
            <a:r>
              <a:rPr lang="pt-pt" sz="2800" dirty="0">
                <a:hlinkClick r:id="rId7"/>
              </a:rPr>
              <a:t>Português</a:t>
            </a:r>
            <a:endParaRPr lang="en-US" sz="2800" dirty="0"/>
          </a:p>
          <a:p>
            <a:pPr rtl="0"/>
            <a:r>
              <a:rPr lang="pt-pt" sz="2800" dirty="0" err="1">
                <a:hlinkClick r:id="rId8"/>
              </a:rPr>
              <a:t>中文</a:t>
            </a:r>
            <a:endParaRPr lang="en-US" altLang="ja-JP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671" y="1164980"/>
            <a:ext cx="8175426" cy="45661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2141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E809D-B8FD-3B43-89D5-090754D15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4" y="3124301"/>
            <a:ext cx="4199543" cy="609398"/>
          </a:xfrm>
        </p:spPr>
        <p:txBody>
          <a:bodyPr wrap="square" rtlCol="0">
            <a:spAutoFit/>
          </a:bodyPr>
          <a:lstStyle/>
          <a:p>
            <a:pPr rtl="0"/>
            <a:r>
              <a:rPr lang="pt-pt" dirty="0"/>
              <a:t>como funciona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88862-D965-DB4D-8CB9-040590808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9300" y="1660835"/>
            <a:ext cx="5683392" cy="3644075"/>
          </a:xfrm>
        </p:spPr>
        <p:txBody>
          <a:bodyPr rtlCol="0">
            <a:spAutoFit/>
          </a:bodyPr>
          <a:lstStyle/>
          <a:p>
            <a:pPr lvl="0" rtl="0"/>
            <a:r>
              <a:rPr lang="pt-pt" dirty="0"/>
              <a:t>O </a:t>
            </a:r>
            <a:r>
              <a:rPr lang="pt-pt" b="1" dirty="0"/>
              <a:t>dispositivo exposto</a:t>
            </a:r>
            <a:r>
              <a:rPr lang="pt-pt" dirty="0"/>
              <a:t> assemelha-se tipicamente a um sistema tradicional de sanita </a:t>
            </a:r>
          </a:p>
          <a:p>
            <a:pPr marL="0" lvl="0" indent="0" rtl="0">
              <a:buNone/>
            </a:pPr>
            <a:endParaRPr lang="en-US" dirty="0"/>
          </a:p>
          <a:p>
            <a:pPr lvl="0" rtl="0"/>
            <a:r>
              <a:rPr lang="pt-pt" dirty="0"/>
              <a:t>O </a:t>
            </a:r>
            <a:r>
              <a:rPr lang="pt-pt" b="1" dirty="0"/>
              <a:t>dispositivo não exposto</a:t>
            </a:r>
            <a:r>
              <a:rPr lang="pt-pt" dirty="0"/>
              <a:t> trata o produto de entrada utilizando uma série de processos biológicos, químicos ou físicos sofisticados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7CFA6-8590-A045-B624-028C3D815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5162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re 8">
            <a:extLst>
              <a:ext uri="{FF2B5EF4-FFF2-40B4-BE49-F238E27FC236}">
                <a16:creationId xmlns:a16="http://schemas.microsoft.com/office/drawing/2014/main" id="{D43743BE-C4EC-4A37-9D1B-50D1119A9C11}"/>
              </a:ext>
            </a:extLst>
          </p:cNvPr>
          <p:cNvGrpSpPr/>
          <p:nvPr/>
        </p:nvGrpSpPr>
        <p:grpSpPr>
          <a:xfrm>
            <a:off x="1035049" y="136525"/>
            <a:ext cx="10314795" cy="5833507"/>
            <a:chOff x="1035049" y="136525"/>
            <a:chExt cx="10314795" cy="5833507"/>
          </a:xfrm>
        </p:grpSpPr>
        <p:pic>
          <p:nvPicPr>
            <p:cNvPr id="7" name="Imagine 6">
              <a:extLst>
                <a:ext uri="{FF2B5EF4-FFF2-40B4-BE49-F238E27FC236}">
                  <a16:creationId xmlns:a16="http://schemas.microsoft.com/office/drawing/2014/main" id="{C1EE6133-C670-41D4-80E9-668FAF40F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049" y="136525"/>
              <a:ext cx="10314795" cy="5815012"/>
            </a:xfrm>
            <a:prstGeom prst="rect">
              <a:avLst/>
            </a:prstGeom>
          </p:spPr>
        </p:pic>
        <p:sp>
          <p:nvSpPr>
            <p:cNvPr id="8" name="CasetăText 7">
              <a:extLst>
                <a:ext uri="{FF2B5EF4-FFF2-40B4-BE49-F238E27FC236}">
                  <a16:creationId xmlns:a16="http://schemas.microsoft.com/office/drawing/2014/main" id="{E97FB6B6-AC60-4568-93C6-E7256C64FCF7}"/>
                </a:ext>
              </a:extLst>
            </p:cNvPr>
            <p:cNvSpPr txBox="1"/>
            <p:nvPr/>
          </p:nvSpPr>
          <p:spPr>
            <a:xfrm>
              <a:off x="1092200" y="5600700"/>
              <a:ext cx="978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t-pt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Figura 1 - Conceito de um sistema de saneamento não ligado à rede de esgotos</a:t>
              </a:r>
            </a:p>
          </p:txBody>
        </p:sp>
        <p:sp>
          <p:nvSpPr>
            <p:cNvPr id="9" name="CasetăText 9">
              <a:extLst>
                <a:ext uri="{FF2B5EF4-FFF2-40B4-BE49-F238E27FC236}">
                  <a16:creationId xmlns:a16="http://schemas.microsoft.com/office/drawing/2014/main" id="{7E13BE32-3B96-41E0-8DA7-C06A16FA3B06}"/>
                </a:ext>
              </a:extLst>
            </p:cNvPr>
            <p:cNvSpPr txBox="1"/>
            <p:nvPr/>
          </p:nvSpPr>
          <p:spPr>
            <a:xfrm>
              <a:off x="1260475" y="2564641"/>
              <a:ext cx="13303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PRODUTO DE ENTRADA</a:t>
              </a:r>
            </a:p>
          </p:txBody>
        </p:sp>
        <p:sp>
          <p:nvSpPr>
            <p:cNvPr id="10" name="CasetăText 10">
              <a:extLst>
                <a:ext uri="{FF2B5EF4-FFF2-40B4-BE49-F238E27FC236}">
                  <a16:creationId xmlns:a16="http://schemas.microsoft.com/office/drawing/2014/main" id="{0DE6C045-3DB7-41FD-950B-69CCA8440183}"/>
                </a:ext>
              </a:extLst>
            </p:cNvPr>
            <p:cNvSpPr txBox="1"/>
            <p:nvPr/>
          </p:nvSpPr>
          <p:spPr>
            <a:xfrm>
              <a:off x="3854451" y="2030968"/>
              <a:ext cx="161925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t-pt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DISPOSITIVOS</a:t>
              </a:r>
              <a:r>
                <a:rPr lang="pt-PT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pt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EXPOSTOS (S)</a:t>
              </a:r>
            </a:p>
          </p:txBody>
        </p:sp>
        <p:sp>
          <p:nvSpPr>
            <p:cNvPr id="11" name="CasetăText 11">
              <a:extLst>
                <a:ext uri="{FF2B5EF4-FFF2-40B4-BE49-F238E27FC236}">
                  <a16:creationId xmlns:a16="http://schemas.microsoft.com/office/drawing/2014/main" id="{8749AEA1-2BE8-4B05-8139-242E5CBB6B73}"/>
                </a:ext>
              </a:extLst>
            </p:cNvPr>
            <p:cNvSpPr txBox="1"/>
            <p:nvPr/>
          </p:nvSpPr>
          <p:spPr>
            <a:xfrm>
              <a:off x="5611529" y="2030968"/>
              <a:ext cx="1318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DISPOSITIVOS NÃO EXPOSTOS</a:t>
              </a:r>
            </a:p>
          </p:txBody>
        </p:sp>
        <p:sp>
          <p:nvSpPr>
            <p:cNvPr id="12" name="CasetăText 12">
              <a:extLst>
                <a:ext uri="{FF2B5EF4-FFF2-40B4-BE49-F238E27FC236}">
                  <a16:creationId xmlns:a16="http://schemas.microsoft.com/office/drawing/2014/main" id="{F2AAA901-22AE-4458-8F9E-533A664FC3B7}"/>
                </a:ext>
              </a:extLst>
            </p:cNvPr>
            <p:cNvSpPr txBox="1"/>
            <p:nvPr/>
          </p:nvSpPr>
          <p:spPr>
            <a:xfrm>
              <a:off x="4124325" y="3573860"/>
              <a:ext cx="291782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RECOLHA/TRANSPORTE</a:t>
              </a:r>
            </a:p>
          </p:txBody>
        </p:sp>
        <p:sp>
          <p:nvSpPr>
            <p:cNvPr id="13" name="CasetăText 13">
              <a:extLst>
                <a:ext uri="{FF2B5EF4-FFF2-40B4-BE49-F238E27FC236}">
                  <a16:creationId xmlns:a16="http://schemas.microsoft.com/office/drawing/2014/main" id="{569FB3AB-450B-4AE0-852E-8D98F451163A}"/>
                </a:ext>
              </a:extLst>
            </p:cNvPr>
            <p:cNvSpPr txBox="1"/>
            <p:nvPr/>
          </p:nvSpPr>
          <p:spPr>
            <a:xfrm rot="5400000">
              <a:off x="6170772" y="2679542"/>
              <a:ext cx="291782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t-pt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PRODUTO DE SAÍDA</a:t>
              </a:r>
            </a:p>
          </p:txBody>
        </p:sp>
        <p:sp>
          <p:nvSpPr>
            <p:cNvPr id="14" name="CasetăText 14">
              <a:extLst>
                <a:ext uri="{FF2B5EF4-FFF2-40B4-BE49-F238E27FC236}">
                  <a16:creationId xmlns:a16="http://schemas.microsoft.com/office/drawing/2014/main" id="{CC2CA675-4D58-4162-95D3-BEA07369D0C0}"/>
                </a:ext>
              </a:extLst>
            </p:cNvPr>
            <p:cNvSpPr txBox="1"/>
            <p:nvPr/>
          </p:nvSpPr>
          <p:spPr>
            <a:xfrm>
              <a:off x="8431731" y="421717"/>
              <a:ext cx="1078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DESCARGA DO SÓLIDO SEGURA OU REUTILIZAÇÃO</a:t>
              </a:r>
            </a:p>
          </p:txBody>
        </p:sp>
        <p:sp>
          <p:nvSpPr>
            <p:cNvPr id="15" name="CasetăText 15">
              <a:extLst>
                <a:ext uri="{FF2B5EF4-FFF2-40B4-BE49-F238E27FC236}">
                  <a16:creationId xmlns:a16="http://schemas.microsoft.com/office/drawing/2014/main" id="{B2B49B17-7097-462D-BF87-80D7C0D774EC}"/>
                </a:ext>
              </a:extLst>
            </p:cNvPr>
            <p:cNvSpPr txBox="1"/>
            <p:nvPr/>
          </p:nvSpPr>
          <p:spPr>
            <a:xfrm>
              <a:off x="9124749" y="1304767"/>
              <a:ext cx="1078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DESCARGA DO LÍQUIDO SEGURA OU REUTILIZAÇÃO</a:t>
              </a:r>
            </a:p>
          </p:txBody>
        </p:sp>
        <p:sp>
          <p:nvSpPr>
            <p:cNvPr id="16" name="CasetăText 16">
              <a:extLst>
                <a:ext uri="{FF2B5EF4-FFF2-40B4-BE49-F238E27FC236}">
                  <a16:creationId xmlns:a16="http://schemas.microsoft.com/office/drawing/2014/main" id="{87402B9E-4CF0-4CB7-8DE3-9A7B7C68B4A1}"/>
                </a:ext>
              </a:extLst>
            </p:cNvPr>
            <p:cNvSpPr txBox="1"/>
            <p:nvPr/>
          </p:nvSpPr>
          <p:spPr>
            <a:xfrm>
              <a:off x="9336506" y="2632135"/>
              <a:ext cx="10780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EMISSÃO PARA A ATMOSFÉRICA</a:t>
              </a:r>
            </a:p>
          </p:txBody>
        </p:sp>
        <p:sp>
          <p:nvSpPr>
            <p:cNvPr id="17" name="CasetăText 17">
              <a:extLst>
                <a:ext uri="{FF2B5EF4-FFF2-40B4-BE49-F238E27FC236}">
                  <a16:creationId xmlns:a16="http://schemas.microsoft.com/office/drawing/2014/main" id="{FDFDFE50-08A5-4C13-9DC8-5FED98802851}"/>
                </a:ext>
              </a:extLst>
            </p:cNvPr>
            <p:cNvSpPr txBox="1"/>
            <p:nvPr/>
          </p:nvSpPr>
          <p:spPr>
            <a:xfrm>
              <a:off x="9124749" y="3865325"/>
              <a:ext cx="10780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ODOR</a:t>
              </a:r>
            </a:p>
          </p:txBody>
        </p:sp>
        <p:sp>
          <p:nvSpPr>
            <p:cNvPr id="18" name="CasetăText 18">
              <a:extLst>
                <a:ext uri="{FF2B5EF4-FFF2-40B4-BE49-F238E27FC236}">
                  <a16:creationId xmlns:a16="http://schemas.microsoft.com/office/drawing/2014/main" id="{2A94AC3E-9738-44E9-AE83-0256173D21B2}"/>
                </a:ext>
              </a:extLst>
            </p:cNvPr>
            <p:cNvSpPr txBox="1"/>
            <p:nvPr/>
          </p:nvSpPr>
          <p:spPr>
            <a:xfrm>
              <a:off x="8432969" y="4730632"/>
              <a:ext cx="10767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RUÍDO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1F424-9479-A148-82C3-71F4EFA53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2481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FA5C1-5B9D-6C41-809F-A181D62CB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77" y="2766060"/>
            <a:ext cx="3926524" cy="1325880"/>
          </a:xfrm>
        </p:spPr>
        <p:txBody>
          <a:bodyPr rtlCol="0">
            <a:normAutofit/>
          </a:bodyPr>
          <a:lstStyle/>
          <a:p>
            <a:pPr rtl="0"/>
            <a:r>
              <a:rPr lang="pt-pt" dirty="0"/>
              <a:t>uma opção para todos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D22A9-7BE2-2845-96C4-B43C41B40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8329" y="819055"/>
            <a:ext cx="5683392" cy="5219891"/>
          </a:xfrm>
        </p:spPr>
        <p:txBody>
          <a:bodyPr rtlCol="0">
            <a:spAutoFit/>
          </a:bodyPr>
          <a:lstStyle/>
          <a:p>
            <a:pPr marL="0" lvl="0" indent="0" rtl="0">
              <a:buNone/>
            </a:pPr>
            <a:r>
              <a:rPr lang="pt-pt" sz="2600" dirty="0"/>
              <a:t>os sistemas de saneamento não ligados à rede de esgotos oferecem </a:t>
            </a:r>
            <a:r>
              <a:rPr lang="pt-pt" sz="2600" b="1" dirty="0"/>
              <a:t>uma opção sustentável e prática</a:t>
            </a:r>
            <a:r>
              <a:rPr lang="pt-pt" sz="2600" dirty="0"/>
              <a:t> sempre que os sistemas de esgotos convencionais ou outras soluções autónomas não sejam viáveis </a:t>
            </a:r>
          </a:p>
          <a:p>
            <a:pPr marL="0" lvl="0" indent="0" rtl="0">
              <a:buNone/>
            </a:pPr>
            <a:endParaRPr lang="en-US" sz="2600" dirty="0"/>
          </a:p>
          <a:p>
            <a:pPr rtl="0"/>
            <a:r>
              <a:rPr lang="pt-pt" sz="2600" dirty="0"/>
              <a:t>sanitas públicas</a:t>
            </a:r>
          </a:p>
          <a:p>
            <a:pPr rtl="0"/>
            <a:r>
              <a:rPr lang="pt-pt" sz="2600" dirty="0"/>
              <a:t>parques nacionais</a:t>
            </a:r>
          </a:p>
          <a:p>
            <a:pPr rtl="0"/>
            <a:r>
              <a:rPr lang="pt-pt" sz="2600" dirty="0"/>
              <a:t>edifícios verdes</a:t>
            </a:r>
          </a:p>
          <a:p>
            <a:pPr rtl="0"/>
            <a:r>
              <a:rPr lang="pt-pt" sz="2600" dirty="0"/>
              <a:t>comunidades rurais</a:t>
            </a:r>
          </a:p>
          <a:p>
            <a:pPr rtl="0"/>
            <a:r>
              <a:rPr lang="pt-pt" sz="2600" dirty="0"/>
              <a:t>cenários urbanos</a:t>
            </a:r>
          </a:p>
          <a:p>
            <a:pPr rtl="0"/>
            <a:r>
              <a:rPr lang="pt-pt" sz="2600" dirty="0"/>
              <a:t>instalações informais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FDBB9-69E1-F842-A8B4-05BA7D13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8054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F369-1835-3447-8676-6AF4378B3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77" y="2819601"/>
            <a:ext cx="3926524" cy="1218795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consenso global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18B18-5F69-0C4A-BB75-98CECAB87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9300" y="1990142"/>
            <a:ext cx="5683392" cy="2877711"/>
          </a:xfrm>
        </p:spPr>
        <p:txBody>
          <a:bodyPr rtlCol="0" anchor="ctr">
            <a:spAutoFit/>
          </a:bodyPr>
          <a:lstStyle/>
          <a:p>
            <a:pPr rtl="0"/>
            <a:r>
              <a:rPr lang="pt-pt" b="1" dirty="0"/>
              <a:t>48 países</a:t>
            </a:r>
            <a:r>
              <a:rPr lang="pt-pt" dirty="0"/>
              <a:t> reuniram-se para rever a norma</a:t>
            </a:r>
          </a:p>
          <a:p>
            <a:pPr marL="0" indent="0" rtl="0">
              <a:buNone/>
            </a:pPr>
            <a:endParaRPr lang="en-US" dirty="0"/>
          </a:p>
          <a:p>
            <a:pPr lvl="1" rtl="0"/>
            <a:r>
              <a:rPr lang="pt-pt" dirty="0"/>
              <a:t>Indústria</a:t>
            </a:r>
          </a:p>
          <a:p>
            <a:pPr lvl="1" rtl="0"/>
            <a:r>
              <a:rPr lang="pt-pt" dirty="0"/>
              <a:t>Governo</a:t>
            </a:r>
          </a:p>
          <a:p>
            <a:pPr lvl="1" rtl="0"/>
            <a:r>
              <a:rPr lang="pt-pt" dirty="0"/>
              <a:t>Meio académico</a:t>
            </a:r>
          </a:p>
          <a:p>
            <a:pPr lvl="1" rtl="0"/>
            <a:r>
              <a:rPr lang="pt-pt" dirty="0" err="1"/>
              <a:t>ONGs</a:t>
            </a:r>
            <a:r>
              <a:rPr lang="pt-pt" dirty="0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2385B-69F5-C147-9B8B-5326D0BCF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2451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89FA5C1-5B9D-6C41-809F-A181D62CB5C7}"/>
              </a:ext>
            </a:extLst>
          </p:cNvPr>
          <p:cNvSpPr txBox="1">
            <a:spLocks/>
          </p:cNvSpPr>
          <p:nvPr/>
        </p:nvSpPr>
        <p:spPr>
          <a:xfrm>
            <a:off x="457200" y="392333"/>
            <a:ext cx="11401888" cy="507831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A55A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rtl="0"/>
            <a:r>
              <a:rPr lang="pt-pt" sz="3000" dirty="0"/>
              <a:t>Comité de </a:t>
            </a:r>
            <a:r>
              <a:rPr lang="pt-pt" sz="3000" dirty="0" err="1"/>
              <a:t>projecto</a:t>
            </a:r>
            <a:r>
              <a:rPr lang="pt-pt" sz="3000" dirty="0"/>
              <a:t> 305 membros, em representação de 48 países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732267-07E8-6840-B34B-C37FF48AB7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809" y="948741"/>
            <a:ext cx="9688299" cy="4941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732267-07E8-6840-B34B-C37FF48AB7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708174" y="5508595"/>
            <a:ext cx="4931980" cy="13494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64101" y="5335480"/>
            <a:ext cx="2059619" cy="554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CasetăText 6">
            <a:extLst>
              <a:ext uri="{FF2B5EF4-FFF2-40B4-BE49-F238E27FC236}">
                <a16:creationId xmlns:a16="http://schemas.microsoft.com/office/drawing/2014/main" id="{8D943A75-3F72-4A14-9B17-B49A8E35952D}"/>
              </a:ext>
            </a:extLst>
          </p:cNvPr>
          <p:cNvSpPr txBox="1"/>
          <p:nvPr/>
        </p:nvSpPr>
        <p:spPr>
          <a:xfrm>
            <a:off x="457200" y="5447594"/>
            <a:ext cx="2349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Membro participante</a:t>
            </a:r>
          </a:p>
          <a:p>
            <a:pPr rtl="0"/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Membro observador</a:t>
            </a:r>
          </a:p>
          <a:p>
            <a:pPr rtl="0"/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Secretariado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7796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12350</TotalTime>
  <Words>1842</Words>
  <Application>Microsoft Office PowerPoint</Application>
  <PresentationFormat>Widescreen</PresentationFormat>
  <Paragraphs>181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Helvetica Neue</vt:lpstr>
      <vt:lpstr>PingFang SC Regular</vt:lpstr>
      <vt:lpstr>Times New Roman</vt:lpstr>
      <vt:lpstr>Office Theme</vt:lpstr>
      <vt:lpstr>agenda: uma nova sanita doméstica</vt:lpstr>
      <vt:lpstr>o desafio</vt:lpstr>
      <vt:lpstr>uma solução</vt:lpstr>
      <vt:lpstr>PowerPoint Presentation</vt:lpstr>
      <vt:lpstr>como funciona</vt:lpstr>
      <vt:lpstr>PowerPoint Presentation</vt:lpstr>
      <vt:lpstr>uma opção para todos</vt:lpstr>
      <vt:lpstr>consenso global</vt:lpstr>
      <vt:lpstr>PowerPoint Presentation</vt:lpstr>
      <vt:lpstr>PowerPoint Presentation</vt:lpstr>
      <vt:lpstr>Especificações ISO</vt:lpstr>
      <vt:lpstr>porquê uma norma?</vt:lpstr>
      <vt:lpstr>porquê uma norma?</vt:lpstr>
      <vt:lpstr>porquê uma norma?</vt:lpstr>
      <vt:lpstr>Adopções Nacionais das normas ISO 30500 e ISO 24521</vt:lpstr>
      <vt:lpstr>o seu papel e os próximos passos</vt:lpstr>
      <vt:lpstr>O ANSI está aqui para ajudar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ANSI</dc:title>
  <dc:creator>Seltzer, Lindsey</dc:creator>
  <cp:lastModifiedBy>Attiya Sayyed</cp:lastModifiedBy>
  <cp:revision>140</cp:revision>
  <dcterms:created xsi:type="dcterms:W3CDTF">2020-01-07T19:54:53Z</dcterms:created>
  <dcterms:modified xsi:type="dcterms:W3CDTF">2024-02-26T17:59:30Z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7766CEE9-2E31-4319-BEB9-67041449DCC2</vt:lpwstr>
  </property>
  <property fmtid="{D5CDD505-2E9C-101B-9397-08002B2CF9AE}" pid="3" name="ArticulatePath">
    <vt:lpwstr>ISO 30500 Overview PPT _ Síntese PPT</vt:lpwstr>
  </property>
</Properties>
</file>