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62" r:id="rId2"/>
    <p:sldId id="304" r:id="rId3"/>
    <p:sldId id="275" r:id="rId4"/>
    <p:sldId id="300" r:id="rId5"/>
    <p:sldId id="279" r:id="rId6"/>
    <p:sldId id="280" r:id="rId7"/>
    <p:sldId id="281" r:id="rId8"/>
    <p:sldId id="282" r:id="rId9"/>
    <p:sldId id="285" r:id="rId10"/>
    <p:sldId id="283" r:id="rId11"/>
    <p:sldId id="284" r:id="rId12"/>
    <p:sldId id="286" r:id="rId13"/>
    <p:sldId id="301" r:id="rId14"/>
    <p:sldId id="305" r:id="rId15"/>
    <p:sldId id="287" r:id="rId16"/>
    <p:sldId id="288" r:id="rId17"/>
    <p:sldId id="289" r:id="rId18"/>
    <p:sldId id="263" r:id="rId19"/>
    <p:sldId id="264" r:id="rId20"/>
    <p:sldId id="290" r:id="rId21"/>
    <p:sldId id="265" r:id="rId22"/>
    <p:sldId id="291" r:id="rId23"/>
    <p:sldId id="292" r:id="rId24"/>
    <p:sldId id="266" r:id="rId25"/>
    <p:sldId id="269" r:id="rId26"/>
    <p:sldId id="293" r:id="rId27"/>
    <p:sldId id="270" r:id="rId28"/>
    <p:sldId id="294" r:id="rId29"/>
    <p:sldId id="267" r:id="rId30"/>
    <p:sldId id="295" r:id="rId31"/>
    <p:sldId id="271" r:id="rId32"/>
    <p:sldId id="296" r:id="rId33"/>
    <p:sldId id="297" r:id="rId34"/>
    <p:sldId id="298" r:id="rId35"/>
    <p:sldId id="272" r:id="rId36"/>
    <p:sldId id="302" r:id="rId37"/>
    <p:sldId id="273" r:id="rId38"/>
    <p:sldId id="274" r:id="rId39"/>
    <p:sldId id="306" r:id="rId40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A55A3"/>
    <a:srgbClr val="0A6FB3"/>
    <a:srgbClr val="0A95B3"/>
    <a:srgbClr val="006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50524" autoAdjust="0"/>
  </p:normalViewPr>
  <p:slideViewPr>
    <p:cSldViewPr snapToGrid="0" snapToObjects="1">
      <p:cViewPr varScale="1">
        <p:scale>
          <a:sx n="32" d="100"/>
          <a:sy n="32" d="100"/>
        </p:scale>
        <p:origin x="2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90DF1A-AD25-5C49-8169-F6EBAACAB5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3BA58-4C8D-C34A-9F6D-B8AF4DD923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C2CC1-78D1-F74F-A143-A8C6013D1B30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187FCE-FAB3-6645-A856-91AEF6CC16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29FB2-94CA-314E-8A5A-B4BA9421B5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6A42A14-ACC8-4140-8B4A-5E6F6AC375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75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39FED7F-2DB6-3C4E-A6FC-5467CCE30A7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/>
              <a:t>Click to edit Master text styles</a:t>
            </a:r>
          </a:p>
          <a:p>
            <a:pPr lvl="1" rtl="0"/>
            <a:r>
              <a:rPr lang="pt-pt"/>
              <a:t>Second level</a:t>
            </a:r>
          </a:p>
          <a:p>
            <a:pPr lvl="2" rtl="0"/>
            <a:r>
              <a:rPr lang="pt-pt"/>
              <a:t>Third level</a:t>
            </a:r>
          </a:p>
          <a:p>
            <a:pPr lvl="3" rtl="0"/>
            <a:r>
              <a:rPr lang="pt-pt"/>
              <a:t>Fourth level</a:t>
            </a:r>
          </a:p>
          <a:p>
            <a:pPr lvl="4" rtl="0"/>
            <a:r>
              <a:rPr lang="pt-p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E93119-44EB-4843-BB2D-287C22861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8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 sistema de saneamento autónomo é, neste documento, ISO 30500, uma unidade pré-fabricada de tratamento integrado que contém componentes de dispositivos expostos (instalações sanitárias) e de dispositivos não expostos (instalações de tratamento). </a:t>
            </a:r>
          </a:p>
          <a:p>
            <a:pPr rtl="0"/>
            <a:r>
              <a:rPr lang="pt-pt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sistema de saneamento:</a:t>
            </a:r>
          </a:p>
          <a:p>
            <a:pPr rtl="0"/>
            <a:r>
              <a:rPr lang="pt-pt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recolhe, transporta e trata integralmente a entrada específica dentro do sistema, a fim de permitir a reutilização ou eliminação seguras da produção sólida, líquida e gasosa gerada, e</a:t>
            </a:r>
          </a:p>
          <a:p>
            <a:pPr rtl="0"/>
            <a:r>
              <a:rPr lang="pt-pt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não está ligado a nenhuma rede de esgotos ou a uma rede de sistemas de drenagem.</a:t>
            </a:r>
            <a:endParaRPr lang="en-SG" dirty="0"/>
          </a:p>
          <a:p>
            <a:pPr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183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i="1"/>
              <a:t>**/clique em Concepção da Manutenção, no modo de apresentação de diapositivos, para preencher o diapositivo. Isto permitir-lhe-á fazer zoom na secção que mostra as nuvens de texto.**</a:t>
            </a:r>
          </a:p>
          <a:p>
            <a:pPr rtl="0"/>
            <a:endParaRPr lang="en-SG" dirty="0"/>
          </a:p>
          <a:p>
            <a:pPr rtl="0"/>
            <a:r>
              <a:rPr lang="pt-pt"/>
              <a:t>Esta secção estabelece disposições destinadas a garantir que os operadores desse produto estejam adequadamente equipados com conhecimentos sobre a forma de ajustar o sistema, onde se encontram os pontos de acesso da unidade, como limpar a unidade, bem como sobre o tipo de peças sobressalentes necessárias. </a:t>
            </a:r>
          </a:p>
          <a:p>
            <a:pPr rtl="0"/>
            <a:endParaRPr lang="en-SG" dirty="0"/>
          </a:p>
          <a:p>
            <a:pPr rtl="0"/>
            <a:r>
              <a:rPr lang="pt-pt"/>
              <a:t>É igualmente necessário um manual do utilizador completo, com instruções claras e definitivas para os utilizadores e o pessoal de assistência para a configuração, o ajustamento e a manutenção.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652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**/clique em Sustentabilidade </a:t>
            </a:r>
            <a:r>
              <a:rPr lang="pt-pt" i="1"/>
              <a:t> em modo de apresentação de diapositivos para preencher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Estas disposições são recomendações aos fabricantes para garantir que produzem um produto que seja ambientalmente sustentável, com considerações para a análise do ciclo de vida e requisitos operacionais totais. As disposições mencionadas estão relacionadas com a utilização e recuperação de recursos do sistema de saneamento.</a:t>
            </a:r>
          </a:p>
          <a:p>
            <a:pPr rtl="0"/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53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**/clique em Ensaios Laboratoriais Controlados </a:t>
            </a:r>
            <a:r>
              <a:rPr lang="pt-pt" i="1"/>
              <a:t>em modo de apresentação de diapositivos para preencher o diapositivo</a:t>
            </a:r>
            <a:r>
              <a:rPr lang="pt-pt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</a:t>
            </a:r>
          </a:p>
          <a:p>
            <a:pPr rtl="0"/>
            <a:endParaRPr lang="en-S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Outra categoria de testes à ISO30500 é a dos Ensaios Laboratoriais Controlados. </a:t>
            </a:r>
          </a:p>
          <a:p>
            <a:pPr rtl="0"/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0"/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 parte dos ensaios tem por objectivo assegurar a fiabilidade do desempenho da unidade sob condições rigorosas, com um padrão de carga prescrito e uma sequência de ensaios de, pelo menos, 32 dias.</a:t>
            </a:r>
          </a:p>
          <a:p>
            <a:pPr rtl="0"/>
            <a:endParaRPr lang="en-S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ensaios durante esta fase incluem: 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Ensaios mecânicos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Ensaios ambientais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Parâmetros de Saúde Humana (Patogénicos)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Emissões atmosféricas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Acústica, ou Ruído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Odor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Requisitos eléctricos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636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**/clique em Carregar Padrão </a:t>
            </a:r>
            <a:r>
              <a:rPr lang="pt-pt" i="1"/>
              <a:t>no modo de apresentação de diapositivos para preencher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importância crucial para a realização da secção de Ensaios Laboratoriais Controlados da ISO30500, o sistema de saneamento é sujeito a vários tipos de carga (nomeadamente, Normal, Stress e Diarreia) ao longo dos 32 dias de ensaios laboratoriais controlados.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 assegurar-se que o sistema de saneamento é carregado de acordo com a sua capacidade de tratamento especificada, com todos os produtos de entrada adicionais do sistema especificados pelo fabricante.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010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45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8251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i="1"/>
              <a:t>**/clique em Requisitos Mecânicos em modo de apresentação de diapositivos para preencher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dirty="0"/>
          </a:p>
          <a:p>
            <a:pPr rtl="0"/>
            <a:r>
              <a:rPr lang="pt-pt"/>
              <a:t>Esta secção prevê disposições para inspecção e teste do sistema de saneamento para garantir que o mesmo foi instalado:</a:t>
            </a:r>
          </a:p>
          <a:p>
            <a:pPr marL="171450" indent="-171450" rtl="0">
              <a:buFontTx/>
              <a:buChar char="-"/>
            </a:pPr>
            <a:r>
              <a:rPr lang="pt-pt"/>
              <a:t>Sem fezes visíveis (através de um sistema de evacuação robusto)</a:t>
            </a:r>
          </a:p>
          <a:p>
            <a:pPr marL="171450" indent="-171450" rtl="0">
              <a:buFontTx/>
              <a:buChar char="-"/>
            </a:pP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dispositivo exposto deve resistir de forma fiável às cargas mecânicas incorridas durante o transporte, a instalação, o funcionamento normal e a manutenção </a:t>
            </a:r>
          </a:p>
          <a:p>
            <a:pPr marL="171450" indent="-171450" rtl="0">
              <a:buFontTx/>
              <a:buChar char="-"/>
            </a:pP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dispositivo exposto do sistema de saneamento em que se prevê que os utilizadores e/ou o pessoal de serviço se movimentem, fiquem de pé ou se sentem devem ser concebidas de modo a evitar que escorreguem, tropecem ou caiam sobre essas áreas ou fora delas. </a:t>
            </a:r>
          </a:p>
          <a:p>
            <a:pPr marL="171450" indent="-171450" rtl="0">
              <a:buFontTx/>
              <a:buChar char="-"/>
            </a:pP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áreas onde for necessário serão estanques. </a:t>
            </a:r>
          </a:p>
          <a:p>
            <a:pPr marL="0" indent="0" rtl="0">
              <a:buFontTx/>
              <a:buNone/>
            </a:pP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8669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***/clique em Parâmetros Ambientais </a:t>
            </a:r>
            <a:r>
              <a:rPr lang="pt-pt" i="1"/>
              <a:t> no modo de apresentação de diapositivos para preencher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Disposições Ambientais asseguram que os valores-limite de desempenho dos efluentes produzidos satisfazem os parâmetros de saúde humana para </a:t>
            </a:r>
            <a:r>
              <a:rPr lang="pt-pt" sz="1200" b="1" i="0" u="sng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eliminação segura</a:t>
            </a: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todos os fins de</a:t>
            </a:r>
            <a:r>
              <a:rPr lang="pt-pt" sz="1200" b="1" i="0" u="sng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reutilização</a:t>
            </a: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requisitos ambientais para os efluentes devem ser cumpridos atingindo todos os valores-limite indicados na </a:t>
            </a:r>
            <a:r>
              <a:rPr lang="pt-pt" sz="1200" b="0" i="0" u="sng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Tabela 6</a:t>
            </a: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t-pt" sz="1200" b="0" i="0" u="sng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Tabela 7</a:t>
            </a: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</a:t>
            </a:r>
            <a:r>
              <a:rPr lang="pt-pt" sz="1200" b="0" i="0" u="sng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Tabela 8</a:t>
            </a: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em, pelo menos, 4 de 5 eventos de ensaio, com uma variação não superior a 20 % em relação ao valor-limite para qualquer parâmetro falhado. Os resultados não devem ser calculados como média.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98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**/clique em Parâmetros de Saúde Humana </a:t>
            </a:r>
            <a:r>
              <a:rPr lang="pt-pt" i="1"/>
              <a:t> no modo de apresentação de diapositivos para preencher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provisões para Bactérias, Helmintos, Protozoários e vírus com valores e valores-limite de remoção de registo são parte integrante da eliminação e reutilização seguras.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organismos indicadores são escolhidos para cada classe do agente patogénico e colocados num ambiente controlado, a fim de garantir um desempenho que tenha em conta os parâmetros de saúde humana para uma eliminação segura e para todos os fins de reutilização. 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Dependendo do tipo de sistema e da entrada do sistema, a quantidade e a duração dos picos variarão.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685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**/clique em Parâmetros das Emissões Atmosféricas </a:t>
            </a:r>
            <a:r>
              <a:rPr lang="pt-pt" i="1"/>
              <a:t>em modo de apresentação de diapositivos para preencher o diapositivo**</a:t>
            </a:r>
          </a:p>
          <a:p>
            <a:pPr rtl="0"/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sistema de saneamento deve ser concebido de modo a garantir que os poluentes atmosféricos libertados no interior e, quando aplicável, na chaminé não excedam os valores-limite para o ambiente e a saúde e segurança humanas.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Clique nos dois tipos diferentes de medição (interior e Emissões Provenientes da Chaminé) para saber mais sobre os parâmetros exigidos para os ensaios e os requisitos gerais de amostragem.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512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Este documento especifica as exigências gerais de segurança e de execução de ensaios e da concepção tal como considerações de sustentabilidade para sistemas de saneamento autónomo (sistema de saneamento). </a:t>
            </a:r>
            <a:endParaRPr lang="en-SG" dirty="0"/>
          </a:p>
          <a:p>
            <a:pPr rtl="0"/>
            <a:endParaRPr lang="en-SG" dirty="0"/>
          </a:p>
          <a:p>
            <a:pPr rtl="0"/>
            <a:r>
              <a:rPr lang="pt-pt"/>
              <a:t>Existem 3 requisitos principais na ISO30500. </a:t>
            </a:r>
          </a:p>
          <a:p>
            <a:pPr rtl="0"/>
            <a:r>
              <a:rPr lang="pt-pt"/>
              <a:t>São eles, nomeadamente, a verificação de documentos, os ensaios laboratoriais controlados e os ensaios de campo.</a:t>
            </a:r>
          </a:p>
          <a:p>
            <a:pPr rtl="0"/>
            <a:r>
              <a:rPr lang="pt-pt"/>
              <a:t>Dentro de cada pilar, existem requisitos fundamentais que têm de ser cumpridos para a certificação da tecnologia.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770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**/clique em Interior </a:t>
            </a:r>
            <a:r>
              <a:rPr lang="pt-pt" i="1"/>
              <a:t> em modo de apresentação de diapositivos para preencher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disposições relativas ao ar interior devem garantir que o utilizador final está a salvo de quaisquer gases nocivos, tais como CO, NOx, PM2.5, entre outros. 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medição deve ser efectuada no interior da super-estrutura, cerca de 1 m a 1,5 m acima da zona da sanita de sentar ou da sanita turca do dispositov exposto. A porta da super-estrutura deve permanecer fechada antes e durante a recolha de amostras.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Clicar em qualquer um dos parâmetros para descobrir os valores-limite específicos 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8352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**/clique em Emissões Provenientes da Chaminé</a:t>
            </a:r>
            <a:r>
              <a:rPr lang="pt-pt" i="1"/>
              <a:t> no modo de apresentação de diapositivos para preencher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Emissões Provenientes da Chaminé são disposições de tipo específico para unidades de tratamento térmico, de modo a garantir que a sua unidade não produz uma quantidade excessiva de gás nocivo para o ambiente.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medição da amostra deve ser efectuada na conduta externa de gás.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Clique nas nuvens de texto para saber mais sobre os valores-limite de medição na chaminé. 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6901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**/clique em Parâmetros acústicos </a:t>
            </a:r>
            <a:r>
              <a:rPr lang="pt-pt" i="1"/>
              <a:t> no modo de apresentação de diapositivos para povoar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disposições relativas ao ruído garantem que o sistema de saneamento não incomoda os vizinhos e os utilizadores. </a:t>
            </a: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Dois tipos de medições de ruído são considerados na norma ISO30500: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 rtl="0">
              <a:buAutoNum type="arabicParenR"/>
            </a:pP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Dentro da superestrutura - para garantir que os utilizadores finais não sofram de poluição sonora. </a:t>
            </a:r>
          </a:p>
          <a:p>
            <a:pPr marL="228600" indent="-228600" rtl="0">
              <a:buAutoNum type="arabicParenR"/>
            </a:pP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Ruído externo – para ser um "bom vizinho"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emissões de ruído do sistema de saneamento não devem representar riscos para a saúde e para o bem-estar psicológico do utilizador.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Clique nas nuvens do texto para saber mais sobre os dois tipos diferentes de medições de ruído. 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406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9E93119-44EB-4843-BB2D-287C2286127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208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**/clique em Requisitos de Odor </a:t>
            </a:r>
            <a:r>
              <a:rPr lang="pt-pt" i="1"/>
              <a:t> no modo de apresentação de diapositivos para preencher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origens potenciais das emissões de odores do sistema de saneamento incluem odores fecais (fezes e urina, e envelhecimento das fezes e urina), e processam odores como os que surgem durante a secagem, pirólise, combustão e descarga de produtos de saída. Estes odores devem ser reduzidos ao mínimo para evitar perturbações nas comunidades circundantes.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São considerados dois tipos de odores: </a:t>
            </a:r>
          </a:p>
          <a:p>
            <a:pPr marL="228600" indent="-228600" rtl="0">
              <a:buAutoNum type="arabicParenR"/>
            </a:pP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Dentro da super-estrutura – para garantir a usabilidade</a:t>
            </a:r>
          </a:p>
          <a:p>
            <a:pPr marL="228600" indent="-228600" rtl="0">
              <a:buAutoNum type="arabicParenR"/>
            </a:pP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Externo – para garantir que o sistema de saneamento é um "bom vizinho" </a:t>
            </a:r>
          </a:p>
          <a:p>
            <a:pPr marL="228600" indent="-228600" rtl="0">
              <a:buAutoNum type="arabicParenR"/>
            </a:pPr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rtl="0">
              <a:buNone/>
            </a:pP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Clique em qualquer um dos tipos de requisitos de odor para saber mais sobre os requisitos do teste </a:t>
            </a:r>
          </a:p>
          <a:p>
            <a:pPr marL="228600" indent="-228600" rtl="0">
              <a:buAutoNum type="arabicParenR"/>
            </a:pPr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rtl="0">
              <a:buNone/>
            </a:pP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82887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i="1"/>
              <a:t>**/clique Dentro da Super-estrutura, no modo de apresentação de diapositivos, para preencher o diapositivo**</a:t>
            </a:r>
          </a:p>
          <a:p>
            <a:pPr rtl="0"/>
            <a:endParaRPr lang="en-SG" dirty="0"/>
          </a:p>
          <a:p>
            <a:pPr rtl="0"/>
            <a:r>
              <a:rPr lang="pt-pt"/>
              <a:t>Para os testes de odores dentro da super-estrutura, serão avaliados e treinados 2 membros do painel para realizar testes de odores do sistema de saneamento dentro da super-estrutura do sistema de saneamento. </a:t>
            </a: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membros do painel devem entrar na super-estrutura do sistema de saneamento e fechar a porta para iniciar imediatamente a avaliação.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9610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verificar se existem odores nas proximidades do sistema, posicionar um especialista em frente ao sistema de saneamento, a 2 m de distância da porta. Posicionar o segundo especialista de pé junto ao dispositivo não exposto do sistema de saneamento, a 2 m do ponto designado como o ponto em que as emissões de odores do dispositivo não exposto são mais elevadas.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7983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A fim de obter um grupo de avaliadores fiáveis, serão seleccionados avaliadores com qualidades específicas da população em geral para servirem de avaliadores. </a:t>
            </a: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As suas respostas olfactivas devem ser tão constantes quanto possível de dia para dia e no prazo de um dia para a repetição das observações.</a:t>
            </a: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A fim de garantir a repetibilidade, a sensibilidade olfactiva dos membros do painel deve situar-se dentro de uma largura de banda definida. Para atingir este objectivo, os candidatos elegíveis para o painel devem ser avaliados para assegurar uma gama específica de sensibilidade ao sulfureto de hidrogénio (H2S) odorífero de referência </a:t>
            </a: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Para familiarizar os membros do painel com os procedimentos de olfactometria, estes devem receber formação prévia mediante a realização da avaliação do rastreio. 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2144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**/clique Requisitos eléctricos </a:t>
            </a:r>
            <a:r>
              <a:rPr lang="pt-pt" i="1"/>
              <a:t> no modo de apresentação de diapositivos para preencher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Estas disposições validam os documentos verificados em Segurança Eléctrica, assegurando que a energia remanescente ou armazenada no sistema que represente um perigo potencial seja descarregada.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descarga de energia deve ser executada de acordo com as instruções do fabricante. Utilizando um dispositivo de medição adequado, verificar e registar se toda a energia remanescente ou armazenada no sistema é descarregada.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for fornecida uma fonte de energia de reserva, verificar e registar a capacidade da fonte de energia de reserva 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6147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**/clique em Verificação de Campo do Desempenho </a:t>
            </a:r>
            <a:r>
              <a:rPr lang="pt-pt" i="1"/>
              <a:t>em modo de apresentação de diapositivos para povoar o diapositivo**</a:t>
            </a:r>
          </a:p>
          <a:p>
            <a:pPr rtl="0"/>
            <a:endParaRPr lang="en-S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São necessários testes de campo para garantir a robustez do sistema em condições reais. Este segmento consiste em testes de parâmetros ambientais e de saúde humana.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função do tipo de classe do sistema, deve ser seleccionado, no mínimo, um sistema de saneamento, idêntico ao modelo submetido a ensaios laboratoriais controlados, para testes de campo com uma duração mínima de 1 a 5 meses.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Durante os ensaios de campo, o sistema deve ser utilizado pelos utilizadores na sua capacidade de tratamento especificada (</a:t>
            </a:r>
            <a:r>
              <a:rPr lang="pt-pt" sz="1200" b="0" i="0" u="sng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4.3.2</a:t>
            </a: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Para ser aprovado nos ensaios de campo, pelo menos 75 % de todos os resultados dos ensaios dos parâmetros ambientais devem satisfazer os requisitos definidos.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Clique em Parâmetros Ambientais e Parâmetros de Saúde Humana para obter mais informações sobre os requisitos. </a:t>
            </a:r>
          </a:p>
          <a:p>
            <a:pPr rtl="0"/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622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i="1"/>
              <a:t>**/clique em Verificações de documentos no modo de apresentação de diapositivos para preencher o diapositivo**</a:t>
            </a:r>
          </a:p>
          <a:p>
            <a:pPr rtl="0"/>
            <a:endParaRPr lang="en-SG" b="1" dirty="0"/>
          </a:p>
          <a:p>
            <a:pPr rtl="0"/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primeiro componente a cumprir a certificação da norma é o cumprimento dos controlos documentais exigidos. As verificações documentais são requisitos que o fabricante tem de fornecer num documento formal para provar vários requisitos, tais como desempenho, fiabilidade, segurança e sustentabilidade.</a:t>
            </a:r>
          </a:p>
          <a:p>
            <a:pPr rtl="0"/>
            <a:endParaRPr lang="en-S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categorias para a verificação de documentos incluem: 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Informações Técnicas Gerais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Segurança Geral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Segurança na concepção do processo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Segurança dos Materiais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Segurança mecânica e eléctrica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Experiência do Dispositivo do Utilizador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Concepção da manutenção</a:t>
            </a:r>
          </a:p>
          <a:p>
            <a:pPr marL="171450" indent="-171450" rtl="0">
              <a:buFontTx/>
              <a:buChar char="-"/>
            </a:pPr>
            <a:r>
              <a:rPr lang="pt-pt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Sustentabilidade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4136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***/clique em Parâmetros Ambientais </a:t>
            </a:r>
            <a:r>
              <a:rPr lang="pt-pt" i="1"/>
              <a:t> no modo de apresentação de diapositivos para preencher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Durante os ensaios de campo, o sistema deve ser utilizado pelos utilizadores na sua capacidade de tratamento especificada (</a:t>
            </a:r>
            <a:r>
              <a:rPr lang="pt-pt" sz="1200" b="0" i="0" u="sng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4.3.2</a:t>
            </a: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Para ser aprovado nos ensaios de campo, pelo menos 75 % de todos os resultados dos ensaios dos parâmetros ambientais devem satisfazer os requisitos definidos.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parâmetros são semelhantes aos exigidos nos ensaios realizados no Laboratório Controlado 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2741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**/clique em Parâmetros de Saúde Humana </a:t>
            </a:r>
            <a:r>
              <a:rPr lang="pt-pt" i="1"/>
              <a:t> no modo de apresentação de diapositivos para preencher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Durante os testes de campo, o sistema deve ser utilizado pelos utilizadores na sua capacidade de tratamento especificada. Para passar nos testes de campo, pelo menos 100 % dos resultados de todos os testes para parâmetros máximos relacionados com bactérias, vírus, helmintos e protozoários relacionados com a saúde humana, utilizando substitutos, devem satisfazer os requisitos definidos.</a:t>
            </a: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São utilizados os mesmos organismos indicadores para cada classe de agentes patogénicos. Não são necessários helmintos. Não se efectuam espigões, pelo que apenas se medem concentrações/limiares máximos. 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878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i="1"/>
              <a:t>**/clique em Informações Técnicas Gerais, no modo de apresentação de diapositivos, para preencher o diapositivo. Isto permitir-lhe-á fazer zoom na secção que mostra as nuvens de texto.**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/>
          </a:p>
          <a:p>
            <a:pPr rtl="0"/>
            <a:r>
              <a:rPr lang="pt-pt"/>
              <a:t>Os requisitos de Informações Técnicas Gerais asseguram que o fabricante produz documentação geral para garantir que os operadores e compradores estão equipados com as informações necessárias para possuir e operar a unidade. Por exemplo, os fabricantes têm de declarar claramente a capacidade de concepção em unidades métricas conhecidas, declarar a sua vida útil mínima de concepção de 10 anos e declarar que o sistema é capaz de tratar "</a:t>
            </a: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mínimo, fezes e urina humanas, sangue menstrual, bílis, água de descarga, água de limpeza anal, papel higiénico e outros fluidos/sólidos corporais."</a:t>
            </a:r>
            <a:r>
              <a:rPr lang="pt-pt"/>
              <a:t> </a:t>
            </a:r>
          </a:p>
          <a:p>
            <a:pPr rtl="0"/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055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i="1"/>
              <a:t>**/clique em Segurança Geral no modo de apresentação de diapositivos para preencher o diapositivo. Isto permitir-lhe-á fazer zoom na secção que mostra as nuvens de texto.**</a:t>
            </a:r>
          </a:p>
          <a:p>
            <a:pPr rtl="0"/>
            <a:endParaRPr lang="en-SG" dirty="0"/>
          </a:p>
          <a:p>
            <a:pPr rtl="0"/>
            <a:r>
              <a:rPr lang="pt-pt"/>
              <a:t>Os requisitos de Segurança Geral asseguram que o fabricante tenha considerado a possibilidade de conceber o sistema para garantir que o utilizador não seja prejudicado de forma alguma pelo sistema físico. Isto inclui requisitos do utilizador final, como a ergonomia das unidades, a integridade estrutural e considerações técnicas para a realização de avaliações de segurança segundo normas internas conhecidas, como a ISO 12100. </a:t>
            </a:r>
          </a:p>
          <a:p>
            <a:pPr rtl="0"/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102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i="1"/>
              <a:t>**/clique em Segurança na Concepção do Processo, no modo de apresentação de diapositivos, para preencher o diapositivo. Isto permitir-lhe-á fazer zoom na secção que mostra as nuvens de texto.**</a:t>
            </a:r>
          </a:p>
          <a:p>
            <a:pPr rtl="0"/>
            <a:endParaRPr lang="en-SG" dirty="0"/>
          </a:p>
          <a:p>
            <a:pPr rtl="0"/>
            <a:r>
              <a:rPr lang="pt-pt"/>
              <a:t>Os requisitos de Segurança na Concepção do Processo garantem que os fabricantes consideram os aspectos de segurança do processo durante a concepção do sistema. </a:t>
            </a: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materiais críticos, equipamentos, componentes, ligações e elementos de união do sistema de saneamento que sejam indispensáveis ao bom funcionamento do sistema devem ser seleccionados com base na sua adequação às aplicações de saneamento e interoperabilidade. 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504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***/clique em Segurança dos Materiais </a:t>
            </a:r>
            <a:r>
              <a:rPr lang="pt-pt" i="1"/>
              <a:t> no modo de apresentação de diapositivos para preencher o diapositivo. Isto permitir-lhe-á fazer zoom na secção que mostra as nuvens de texto.**</a:t>
            </a:r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 secção assegura que os materiais utilizados para o produto devem ser estruturalmente estáveis, duráveis, resistentes ao fogo e, se for caso disso, estanques à água, e devem ser resistentes aos efeitos das condições locais para a utilização indevida prevista e razoavelmente previsível.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930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i="1"/>
              <a:t>**/clique em Segurança Mecânica e Eléctrica no modo de apresentação de diapositivos para preencher o diapositivo. Isto permitir-lhe-á fazer zoom na secção que mostra as nuvens de texto.**</a:t>
            </a:r>
            <a:endParaRPr lang="en-SG" dirty="0"/>
          </a:p>
          <a:p>
            <a:pPr rtl="0"/>
            <a:endParaRPr lang="en-SG" dirty="0"/>
          </a:p>
          <a:p>
            <a:pPr rtl="0"/>
            <a:r>
              <a:rPr lang="pt-pt" u="sng"/>
              <a:t>Requisitos mecânicos e eléctricos para o sistema de saneamento </a:t>
            </a:r>
          </a:p>
          <a:p>
            <a:pPr rtl="0"/>
            <a:r>
              <a:rPr lang="pt-pt"/>
              <a:t>Os requisitos mecânicos incluem tubos, mangueiras e tanques, assim como superfícies de temperatura e considerações de radiação para minimizar os riscos de contacto. </a:t>
            </a:r>
          </a:p>
          <a:p>
            <a:pPr rtl="0"/>
            <a:endParaRPr lang="en-SG" dirty="0"/>
          </a:p>
          <a:p>
            <a:pPr rtl="0"/>
            <a:r>
              <a:rPr lang="pt-pt"/>
              <a:t>Fiabilidade do sistema eléctrico e electrónico de equipamentos como </a:t>
            </a:r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bombas, transmissões, ventiladores ou sistemas de controlo devem ser duráveis, exigir manutenção mínima, estar adequadamente protegidos de qualquer ambiente agressivo e poder ser facilmente reparados. </a:t>
            </a:r>
            <a:endParaRPr lang="en-SG" dirty="0"/>
          </a:p>
          <a:p>
            <a:pPr rtl="0"/>
            <a:endParaRPr lang="en-SG" dirty="0"/>
          </a:p>
          <a:p>
            <a:pPr rtl="0"/>
            <a:r>
              <a:rPr lang="pt-pt"/>
              <a:t>É comum que estes requisitos exijam também uma inspecção visual e/ou um ensaio separado.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752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sz="1200" b="0" i="1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***/clique Experiência do dispositivo do utilizador </a:t>
            </a:r>
            <a:r>
              <a:rPr lang="pt-pt" i="1"/>
              <a:t> no modo de apresentação de diapositivos para preencher o diapositivo. Isto permitir-lhe-á fazer zoom na secção que mostra as nuvens de texto.**</a:t>
            </a:r>
            <a:endParaRPr lang="en-SG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en-SG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pt-pt" sz="1200" b="0" i="0" u="none" strike="noStrike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informação e os avisos sobre o sistema de saneamento devem ser fornecidos através de símbolos ou pictogramas claros e inequívocos para garantir a compreensão do utilizador. Além disso, a informação e os avisos sobre o sistema de saneamento devem também ter em conta os requisitos dos utilizadores para minimizar os riscos e aumentar a facilidade de utilização. </a:t>
            </a:r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 rtlCol="0"/>
          <a:lstStyle/>
          <a:p>
            <a:pPr rtl="0"/>
            <a:r>
              <a:rPr lang="de-DE"/>
              <a:t>20-05-19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3C2CE443-EEA8-40D4-A3B1-95645658F8F3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01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17182D8-AC61-FE4C-9C12-9BDD095860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B9EA2A7-AB4E-6D47-B359-E456A7C23D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17223" y="3931956"/>
            <a:ext cx="4231341" cy="1930961"/>
          </a:xfrm>
        </p:spPr>
        <p:txBody>
          <a:bodyPr rtlCol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smtClean="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pt"/>
              <a:t>Presenter(s)</a:t>
            </a:r>
          </a:p>
          <a:p>
            <a:pPr rtl="0"/>
            <a:r>
              <a:rPr lang="pt-pt"/>
              <a:t>Date</a:t>
            </a:r>
          </a:p>
          <a:p>
            <a:pPr rtl="0"/>
            <a:r>
              <a:rPr lang="pt-pt"/>
              <a:t>Event</a:t>
            </a:r>
          </a:p>
          <a:p>
            <a:pPr rtl="0"/>
            <a:r>
              <a:rPr lang="pt-pt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44FD1-6E88-FA4F-9802-157F7D1C5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AD5C0-3D80-F647-AE90-78ABB6911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0C3D1-C7A1-B848-A973-87B4CFCF2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DA257D5-5F3F-E248-9373-1DE92F7C52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421" y="1247288"/>
            <a:ext cx="3899648" cy="855662"/>
          </a:xfrm>
        </p:spPr>
        <p:txBody>
          <a:bodyPr lIns="0" tIns="0" rIns="0" bIns="0" rtlCol="0" anchor="t"/>
          <a:lstStyle>
            <a:lvl1pPr marL="0" indent="0" algn="r">
              <a:buNone/>
              <a:defRPr/>
            </a:lvl1pPr>
          </a:lstStyle>
          <a:p>
            <a:pPr lvl="0" rtl="0"/>
            <a:r>
              <a:rPr lang="pt-pt"/>
              <a:t>subhead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8895574-6685-FF49-9137-361CF3C52A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6545" y="466541"/>
            <a:ext cx="3926524" cy="715145"/>
          </a:xfrm>
        </p:spPr>
        <p:txBody>
          <a:bodyPr lIns="0" tIns="0" rIns="0" bIns="0" rtlCol="0" anchor="ctr" anchorCtr="0"/>
          <a:lstStyle>
            <a:lvl1pPr algn="r">
              <a:defRPr b="1">
                <a:solidFill>
                  <a:srgbClr val="0A55A3">
                    <a:alpha val="50196"/>
                  </a:srgbClr>
                </a:solidFill>
              </a:defRPr>
            </a:lvl1pPr>
          </a:lstStyle>
          <a:p>
            <a:pPr rtl="0"/>
            <a:r>
              <a:rPr lang="pt-pt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234909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00522-2591-6544-A3EE-DE5B4BDF4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pt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BDD08-A3E3-B844-80D1-C933171EB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F237E-8602-EC41-997A-021E9CF3C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pt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18F18-7780-5640-A40F-98A72D81B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DA447-ED4A-024D-BAF5-57703115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AB821-EC67-9E4D-BD97-72414B357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4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401F7-A781-7A47-BA58-98ED19FBB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DEBE4-746E-004B-9782-7B9753712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pt"/>
              <a:t>Click to edit Master text styles</a:t>
            </a:r>
          </a:p>
          <a:p>
            <a:pPr lvl="1" rtl="0"/>
            <a:r>
              <a:rPr lang="pt-pt"/>
              <a:t>Second level</a:t>
            </a:r>
          </a:p>
          <a:p>
            <a:pPr lvl="2" rtl="0"/>
            <a:r>
              <a:rPr lang="pt-pt"/>
              <a:t>Third level</a:t>
            </a:r>
          </a:p>
          <a:p>
            <a:pPr lvl="3" rtl="0"/>
            <a:r>
              <a:rPr lang="pt-pt"/>
              <a:t>Fourth level</a:t>
            </a:r>
          </a:p>
          <a:p>
            <a:pPr lvl="4" rtl="0"/>
            <a:r>
              <a:rPr lang="pt-pt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E380C-9419-584A-9405-DA6C0BDC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1ACE3-2555-434C-8BB4-0939C44C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6B73F-BE4D-724D-A6FF-33B06091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150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0D7C12-F493-244E-BA16-3384544FCE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pt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26108-B39F-C54A-8DA0-7DB2DD983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pt"/>
              <a:t>Click to edit Master text styles</a:t>
            </a:r>
          </a:p>
          <a:p>
            <a:pPr lvl="1" rtl="0"/>
            <a:r>
              <a:rPr lang="pt-pt"/>
              <a:t>Second level</a:t>
            </a:r>
          </a:p>
          <a:p>
            <a:pPr lvl="2" rtl="0"/>
            <a:r>
              <a:rPr lang="pt-pt"/>
              <a:t>Third level</a:t>
            </a:r>
          </a:p>
          <a:p>
            <a:pPr lvl="3" rtl="0"/>
            <a:r>
              <a:rPr lang="pt-pt"/>
              <a:t>Fourth level</a:t>
            </a:r>
          </a:p>
          <a:p>
            <a:pPr lvl="4" rtl="0"/>
            <a:r>
              <a:rPr lang="pt-pt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E0214-37F7-9B4F-92C8-58B330BA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DE68E-C2AD-8B43-A86D-DF0F00796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38E75-2CB5-CB43-97DC-67A5E69C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366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7"/>
          <p:cNvSpPr>
            <a:spLocks noGrp="1"/>
          </p:cNvSpPr>
          <p:nvPr>
            <p:ph type="title"/>
          </p:nvPr>
        </p:nvSpPr>
        <p:spPr>
          <a:xfrm>
            <a:off x="609600" y="323852"/>
            <a:ext cx="11049000" cy="84048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492470" y="6528556"/>
            <a:ext cx="1460047" cy="248774"/>
          </a:xfrm>
        </p:spPr>
        <p:txBody>
          <a:bodyPr rtlCol="0"/>
          <a:lstStyle/>
          <a:p>
            <a:pPr rtl="0"/>
            <a:r>
              <a:rPr lang="pt-pt" sz="1050">
                <a:solidFill>
                  <a:srgbClr val="FFFFFF"/>
                </a:solidFill>
                <a:latin typeface="+mj-lt"/>
              </a:rPr>
              <a:t>© 2018   </a:t>
            </a:r>
            <a:fld id="{61102AC3-813C-473D-AB97-F0CC06756994}" type="slidenum">
              <a:rPr lang="en-US" altLang="en-US" sz="1125" b="1" smtClean="0">
                <a:solidFill>
                  <a:srgbClr val="FFFFFF"/>
                </a:solidFill>
                <a:latin typeface="+mj-lt"/>
              </a:rPr>
              <a:pPr/>
              <a:t>‹#›</a:t>
            </a:fld>
            <a:endParaRPr lang="en-US" altLang="en-US" sz="1125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09600" y="1352551"/>
            <a:ext cx="11049000" cy="4910138"/>
          </a:xfrm>
        </p:spPr>
        <p:txBody>
          <a:bodyPr rtlCol="0"/>
          <a:lstStyle>
            <a:lvl1pPr marL="0" marR="0" indent="0" algn="l" defTabSz="15403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0074BF"/>
              </a:buClr>
              <a:buSzPct val="80000"/>
              <a:buFont typeface="Wingdings" panose="05000000000000000000" pitchFamily="2" charset="2"/>
              <a:buNone/>
              <a:tabLst/>
              <a:defRPr/>
            </a:lvl1pPr>
            <a:lvl2pPr marL="377189" indent="0">
              <a:buNone/>
              <a:defRPr/>
            </a:lvl2pPr>
            <a:lvl3pPr marL="544499" indent="0">
              <a:buNone/>
              <a:defRPr/>
            </a:lvl3pPr>
            <a:lvl4pPr marL="745313" indent="0">
              <a:buNone/>
              <a:defRPr/>
            </a:lvl4pPr>
            <a:lvl5pPr marL="1001688" indent="0">
              <a:buNone/>
              <a:defRPr/>
            </a:lvl5pPr>
          </a:lstStyle>
          <a:p>
            <a:pPr lvl="0" rtl="0"/>
            <a:r>
              <a:rPr lang="pt-pt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895174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7977" y="6528556"/>
            <a:ext cx="1492703" cy="248774"/>
          </a:xfrm>
        </p:spPr>
        <p:txBody>
          <a:bodyPr rtlCol="0"/>
          <a:lstStyle/>
          <a:p>
            <a:pPr rtl="0"/>
            <a:r>
              <a:rPr lang="pt-pt" sz="1050">
                <a:solidFill>
                  <a:srgbClr val="FFFFFF"/>
                </a:solidFill>
                <a:latin typeface="+mj-lt"/>
              </a:rPr>
              <a:t>© 2018   </a:t>
            </a:r>
            <a:fld id="{61102AC3-813C-473D-AB97-F0CC06756994}" type="slidenum">
              <a:rPr lang="en-US" altLang="en-US" sz="1125" b="1" smtClean="0">
                <a:solidFill>
                  <a:srgbClr val="FFFFFF"/>
                </a:solidFill>
                <a:latin typeface="+mj-lt"/>
              </a:rPr>
              <a:pPr/>
              <a:t>‹#›</a:t>
            </a:fld>
            <a:endParaRPr lang="en-US" altLang="en-US" sz="1125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09600" y="1352550"/>
            <a:ext cx="11049000" cy="4991894"/>
          </a:xfrm>
        </p:spPr>
        <p:txBody>
          <a:bodyPr rtlCol="0"/>
          <a:lstStyle/>
          <a:p>
            <a:pPr lvl="0" rtl="0"/>
            <a:r>
              <a:rPr lang="pt-pt"/>
              <a:t>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139256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17182D8-AC61-FE4C-9C12-9BDD095860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B9EA2A7-AB4E-6D47-B359-E456A7C23D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17223" y="3931956"/>
            <a:ext cx="4231341" cy="1930961"/>
          </a:xfrm>
        </p:spPr>
        <p:txBody>
          <a:bodyPr rtlCol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800" smtClean="0"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pt"/>
              <a:t>Presenter(s)</a:t>
            </a:r>
          </a:p>
          <a:p>
            <a:pPr rtl="0"/>
            <a:r>
              <a:rPr lang="pt-pt"/>
              <a:t>Date</a:t>
            </a:r>
          </a:p>
          <a:p>
            <a:pPr rtl="0"/>
            <a:r>
              <a:rPr lang="pt-pt"/>
              <a:t>Event</a:t>
            </a:r>
          </a:p>
          <a:p>
            <a:pPr rtl="0"/>
            <a:r>
              <a:rPr lang="pt-pt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44FD1-6E88-FA4F-9802-157F7D1C5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AD5C0-3D80-F647-AE90-78ABB6911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0C3D1-C7A1-B848-A973-87B4CFCF2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DA257D5-5F3F-E248-9373-1DE92F7C52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9588" y="1361059"/>
            <a:ext cx="5445427" cy="855662"/>
          </a:xfrm>
        </p:spPr>
        <p:txBody>
          <a:bodyPr lIns="0" tIns="0" rIns="0" bIns="0" rtlCol="0" anchor="ctr"/>
          <a:lstStyle>
            <a:lvl1pPr marL="0" indent="0" algn="r">
              <a:buNone/>
              <a:defRPr/>
            </a:lvl1pPr>
          </a:lstStyle>
          <a:p>
            <a:pPr lvl="0" rtl="0"/>
            <a:r>
              <a:rPr lang="pt-pt"/>
              <a:t>subhead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8895574-6685-FF49-9137-361CF3C52A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88" y="645914"/>
            <a:ext cx="5738504" cy="715145"/>
          </a:xfrm>
        </p:spPr>
        <p:txBody>
          <a:bodyPr lIns="0" tIns="0" rIns="0" bIns="0" rtlCol="0" anchor="ctr" anchorCtr="0"/>
          <a:lstStyle>
            <a:lvl1pPr algn="r">
              <a:defRPr b="1">
                <a:solidFill>
                  <a:srgbClr val="0A55A3"/>
                </a:solidFill>
              </a:defRPr>
            </a:lvl1pPr>
          </a:lstStyle>
          <a:p>
            <a:pPr rtl="0"/>
            <a:r>
              <a:rPr lang="pt-pt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331775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BF06-BDF3-5546-BF2E-1DA9421FC3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077" y="136525"/>
            <a:ext cx="11193237" cy="906829"/>
          </a:xfrm>
        </p:spPr>
        <p:txBody>
          <a:bodyPr lIns="0" tIns="0" rIns="0" bIns="0" rtlCol="0" anchor="ctr" anchorCtr="0">
            <a:normAutofit/>
          </a:bodyPr>
          <a:lstStyle>
            <a:lvl1pPr algn="l">
              <a:defRPr sz="4000" b="1">
                <a:solidFill>
                  <a:srgbClr val="0A55A3"/>
                </a:solidFill>
              </a:defRPr>
            </a:lvl1pPr>
          </a:lstStyle>
          <a:p>
            <a:pPr rtl="0"/>
            <a:r>
              <a:rPr lang="pt-pt"/>
              <a:t>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95BE2-42D1-FA41-B94E-C38DD3FF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79CB0-BC2B-3B40-8D80-23801816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3DB2E-EE73-F942-A54E-26D3DE29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4BECC0-CE22-9042-8A29-2CBFE55D8F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8547" y="6261606"/>
            <a:ext cx="1471578" cy="4598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58B761-06FB-AF4D-9599-E35B4DEFF0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33" y="5557960"/>
            <a:ext cx="1270000" cy="127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68ABAA3-449F-5443-B89D-77FDD62655A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406" y="6163399"/>
            <a:ext cx="664561" cy="6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57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F2E259E-8B94-1748-884F-311C6C0C25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07C57-2048-2046-AD54-0E863C98F1E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1928813"/>
            <a:ext cx="10515600" cy="1500187"/>
          </a:xfrm>
        </p:spPr>
        <p:txBody>
          <a:bodyPr rtlCol="0">
            <a:normAutofit/>
          </a:bodyPr>
          <a:lstStyle>
            <a:lvl1pPr marL="0" indent="0">
              <a:buNone/>
              <a:defRPr sz="3600">
                <a:solidFill>
                  <a:srgbClr val="0A55A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/>
              <a:t>discussion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A67E2-CB28-684E-A785-56C62F6A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09888-8DFE-1448-AAB3-D895336EB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8FFD1-DB09-0143-8F61-E4B39452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1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005D4-CBAF-5046-A811-F35AE54F9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67B25-CCA3-D04F-B882-F41CB15FD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pt"/>
              <a:t>Click to edit Master text styles</a:t>
            </a:r>
          </a:p>
          <a:p>
            <a:pPr lvl="1" rtl="0"/>
            <a:r>
              <a:rPr lang="pt-pt"/>
              <a:t>Second level</a:t>
            </a:r>
          </a:p>
          <a:p>
            <a:pPr lvl="2" rtl="0"/>
            <a:r>
              <a:rPr lang="pt-pt"/>
              <a:t>Third level</a:t>
            </a:r>
          </a:p>
          <a:p>
            <a:pPr lvl="3" rtl="0"/>
            <a:r>
              <a:rPr lang="pt-pt"/>
              <a:t>Fourth level</a:t>
            </a:r>
          </a:p>
          <a:p>
            <a:pPr lvl="4" rtl="0"/>
            <a:r>
              <a:rPr lang="pt-pt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FCCDDD-497A-3B46-B3DB-3DFBCFC34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pt"/>
              <a:t>Click to edit Master text styles</a:t>
            </a:r>
          </a:p>
          <a:p>
            <a:pPr lvl="1" rtl="0"/>
            <a:r>
              <a:rPr lang="pt-pt"/>
              <a:t>Second level</a:t>
            </a:r>
          </a:p>
          <a:p>
            <a:pPr lvl="2" rtl="0"/>
            <a:r>
              <a:rPr lang="pt-pt"/>
              <a:t>Third level</a:t>
            </a:r>
          </a:p>
          <a:p>
            <a:pPr lvl="3" rtl="0"/>
            <a:r>
              <a:rPr lang="pt-pt"/>
              <a:t>Fourth level</a:t>
            </a:r>
          </a:p>
          <a:p>
            <a:pPr lvl="4" rtl="0"/>
            <a:r>
              <a:rPr lang="pt-pt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AE237-BCEB-F042-B839-5F8046251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27A8C-7831-A14B-92AE-0C8819504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DA942-7081-564E-B272-A18036B82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7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062D-B4FD-FC4C-811D-C48421AA9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pt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A4432-9C52-6F46-8954-7A023B5D5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284CF-B53A-2E4B-84AD-63FDC4D5C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pt"/>
              <a:t>Click to edit Master text styles</a:t>
            </a:r>
          </a:p>
          <a:p>
            <a:pPr lvl="1" rtl="0"/>
            <a:r>
              <a:rPr lang="pt-pt"/>
              <a:t>Second level</a:t>
            </a:r>
          </a:p>
          <a:p>
            <a:pPr lvl="2" rtl="0"/>
            <a:r>
              <a:rPr lang="pt-pt"/>
              <a:t>Third level</a:t>
            </a:r>
          </a:p>
          <a:p>
            <a:pPr lvl="3" rtl="0"/>
            <a:r>
              <a:rPr lang="pt-pt"/>
              <a:t>Fourth level</a:t>
            </a:r>
          </a:p>
          <a:p>
            <a:pPr lvl="4" rtl="0"/>
            <a:r>
              <a:rPr lang="pt-pt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8456CC-A5D6-C746-87C6-DD1866691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96AC17-E335-964F-92E2-70195BF4A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pt"/>
              <a:t>Click to edit Master text styles</a:t>
            </a:r>
          </a:p>
          <a:p>
            <a:pPr lvl="1" rtl="0"/>
            <a:r>
              <a:rPr lang="pt-pt"/>
              <a:t>Second level</a:t>
            </a:r>
          </a:p>
          <a:p>
            <a:pPr lvl="2" rtl="0"/>
            <a:r>
              <a:rPr lang="pt-pt"/>
              <a:t>Third level</a:t>
            </a:r>
          </a:p>
          <a:p>
            <a:pPr lvl="3" rtl="0"/>
            <a:r>
              <a:rPr lang="pt-pt"/>
              <a:t>Fourth level</a:t>
            </a:r>
          </a:p>
          <a:p>
            <a:pPr lvl="4" rtl="0"/>
            <a:r>
              <a:rPr lang="pt-pt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E1A214-1752-7B48-81FD-1A083073C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BF65E2-571C-DB4E-8DC1-F70EDA9B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524C6A-2D26-6A4E-BDDA-EB26829C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4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D6796-74C3-844E-94C0-5AECC782C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1EAB79-5A74-4248-AEE5-2E783A4AE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B15A9-EA18-5A4F-9732-70013C78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92A80-31D5-9F42-A620-88FF3A06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6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91D22-A5B6-4C47-905D-416D80F2D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7F3AFB-7A6B-DA40-A900-F037276F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3A714-81A9-F541-B241-8E250DD6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6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0D23-0584-8A44-93F9-1D90EDEAA7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987425"/>
            <a:ext cx="10517188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pt"/>
              <a:t>[VIDEO]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8AB91-85C2-284E-B7A5-394EB18A2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AEB2E-49EA-B94D-9DC4-DD308EE4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6456F-1D63-4C4D-84AD-07BA116F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8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E6D6F-715E-D64A-8F1E-FAF5C6D8E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7EFB8-34C4-3A49-BF54-96F343526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/>
              <a:t>Click to edit Master text styles</a:t>
            </a:r>
          </a:p>
          <a:p>
            <a:pPr lvl="1" rtl="0"/>
            <a:r>
              <a:rPr lang="pt-pt"/>
              <a:t>Second level</a:t>
            </a:r>
          </a:p>
          <a:p>
            <a:pPr lvl="2" rtl="0"/>
            <a:r>
              <a:rPr lang="pt-pt"/>
              <a:t>Third level</a:t>
            </a:r>
          </a:p>
          <a:p>
            <a:pPr lvl="3" rtl="0"/>
            <a:r>
              <a:rPr lang="pt-pt"/>
              <a:t>Fourth level</a:t>
            </a:r>
          </a:p>
          <a:p>
            <a:pPr lvl="4" rtl="0"/>
            <a:r>
              <a:rPr lang="pt-pt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126C2-3D7C-2742-8F74-3F4EB360C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en-US"/>
              <a:t>5/19/2020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BB318-9184-364A-99FC-7599C7AB97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D2D8D-2001-3846-82C7-BABE3E23E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fld id="{FA0B7275-42E7-9344-8EE7-3495E250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0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A55A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A55A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A55A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A55A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A55A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A55A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9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10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11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14.xml"/><Relationship Id="rId7" Type="http://schemas.openxmlformats.org/officeDocument/2006/relationships/slide" Target="slide2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21.xml"/><Relationship Id="rId5" Type="http://schemas.openxmlformats.org/officeDocument/2006/relationships/slide" Target="slide19.xml"/><Relationship Id="rId10" Type="http://schemas.openxmlformats.org/officeDocument/2006/relationships/slide" Target="slide35.xml"/><Relationship Id="rId4" Type="http://schemas.openxmlformats.org/officeDocument/2006/relationships/slide" Target="slide18.xml"/><Relationship Id="rId9" Type="http://schemas.openxmlformats.org/officeDocument/2006/relationships/slide" Target="slide3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18" Type="http://schemas.openxmlformats.org/officeDocument/2006/relationships/slide" Target="slide29.xml"/><Relationship Id="rId3" Type="http://schemas.openxmlformats.org/officeDocument/2006/relationships/slide" Target="slide15.xml"/><Relationship Id="rId21" Type="http://schemas.openxmlformats.org/officeDocument/2006/relationships/slide" Target="slide38.xml"/><Relationship Id="rId7" Type="http://schemas.openxmlformats.org/officeDocument/2006/relationships/slide" Target="slide7.xml"/><Relationship Id="rId12" Type="http://schemas.openxmlformats.org/officeDocument/2006/relationships/slide" Target="slide9.xml"/><Relationship Id="rId17" Type="http://schemas.openxmlformats.org/officeDocument/2006/relationships/slide" Target="slide24.xml"/><Relationship Id="rId2" Type="http://schemas.openxmlformats.org/officeDocument/2006/relationships/notesSlide" Target="../notesSlides/notesSlide13.xml"/><Relationship Id="rId16" Type="http://schemas.openxmlformats.org/officeDocument/2006/relationships/slide" Target="slide21.xml"/><Relationship Id="rId20" Type="http://schemas.openxmlformats.org/officeDocument/2006/relationships/slide" Target="slide37.xml"/><Relationship Id="rId1" Type="http://schemas.openxmlformats.org/officeDocument/2006/relationships/slideLayout" Target="../slideLayouts/slideLayout3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5" Type="http://schemas.openxmlformats.org/officeDocument/2006/relationships/slide" Target="slide16.xml"/><Relationship Id="rId15" Type="http://schemas.openxmlformats.org/officeDocument/2006/relationships/slide" Target="slide19.xml"/><Relationship Id="rId23" Type="http://schemas.openxmlformats.org/officeDocument/2006/relationships/slide" Target="slide35.xml"/><Relationship Id="rId10" Type="http://schemas.openxmlformats.org/officeDocument/2006/relationships/slide" Target="slide10.xml"/><Relationship Id="rId19" Type="http://schemas.openxmlformats.org/officeDocument/2006/relationships/slide" Target="slide31.xml"/><Relationship Id="rId4" Type="http://schemas.openxmlformats.org/officeDocument/2006/relationships/slide" Target="slide17.xml"/><Relationship Id="rId9" Type="http://schemas.openxmlformats.org/officeDocument/2006/relationships/slide" Target="slide6.xml"/><Relationship Id="rId14" Type="http://schemas.openxmlformats.org/officeDocument/2006/relationships/slide" Target="slide18.xml"/><Relationship Id="rId22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16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21" Type="http://schemas.openxmlformats.org/officeDocument/2006/relationships/slide" Target="slide20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17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9.xml"/><Relationship Id="rId18" Type="http://schemas.openxmlformats.org/officeDocument/2006/relationships/slide" Target="slide37.xml"/><Relationship Id="rId3" Type="http://schemas.openxmlformats.org/officeDocument/2006/relationships/slide" Target="slide22.xml"/><Relationship Id="rId21" Type="http://schemas.openxmlformats.org/officeDocument/2006/relationships/slide" Target="slide35.xml"/><Relationship Id="rId7" Type="http://schemas.openxmlformats.org/officeDocument/2006/relationships/slide" Target="slide6.xml"/><Relationship Id="rId12" Type="http://schemas.openxmlformats.org/officeDocument/2006/relationships/slide" Target="slide18.xml"/><Relationship Id="rId17" Type="http://schemas.openxmlformats.org/officeDocument/2006/relationships/slide" Target="slide31.xml"/><Relationship Id="rId2" Type="http://schemas.openxmlformats.org/officeDocument/2006/relationships/notesSlide" Target="../notesSlides/notesSlide18.xml"/><Relationship Id="rId16" Type="http://schemas.openxmlformats.org/officeDocument/2006/relationships/slide" Target="slide29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8.xml"/><Relationship Id="rId11" Type="http://schemas.openxmlformats.org/officeDocument/2006/relationships/slide" Target="slide14.xml"/><Relationship Id="rId5" Type="http://schemas.openxmlformats.org/officeDocument/2006/relationships/slide" Target="slide7.xml"/><Relationship Id="rId15" Type="http://schemas.openxmlformats.org/officeDocument/2006/relationships/slide" Target="slide24.xml"/><Relationship Id="rId10" Type="http://schemas.openxmlformats.org/officeDocument/2006/relationships/slide" Target="slide9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8.xml"/><Relationship Id="rId18" Type="http://schemas.openxmlformats.org/officeDocument/2006/relationships/slide" Target="slide31.xml"/><Relationship Id="rId3" Type="http://schemas.openxmlformats.org/officeDocument/2006/relationships/slide" Target="slide25.xml"/><Relationship Id="rId21" Type="http://schemas.openxmlformats.org/officeDocument/2006/relationships/slide" Target="slide12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17" Type="http://schemas.openxmlformats.org/officeDocument/2006/relationships/slide" Target="slide29.xml"/><Relationship Id="rId2" Type="http://schemas.openxmlformats.org/officeDocument/2006/relationships/notesSlide" Target="../notesSlides/notesSlide19.xml"/><Relationship Id="rId16" Type="http://schemas.openxmlformats.org/officeDocument/2006/relationships/slide" Target="slide24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11" Type="http://schemas.openxmlformats.org/officeDocument/2006/relationships/slide" Target="slide9.xml"/><Relationship Id="rId5" Type="http://schemas.openxmlformats.org/officeDocument/2006/relationships/slide" Target="slide5.xml"/><Relationship Id="rId15" Type="http://schemas.openxmlformats.org/officeDocument/2006/relationships/slide" Target="slide21.xml"/><Relationship Id="rId10" Type="http://schemas.openxmlformats.org/officeDocument/2006/relationships/slide" Target="slide11.xml"/><Relationship Id="rId19" Type="http://schemas.openxmlformats.org/officeDocument/2006/relationships/slide" Target="slide37.xml"/><Relationship Id="rId4" Type="http://schemas.openxmlformats.org/officeDocument/2006/relationships/slide" Target="slide27.xml"/><Relationship Id="rId9" Type="http://schemas.openxmlformats.org/officeDocument/2006/relationships/slide" Target="slide10.xml"/><Relationship Id="rId14" Type="http://schemas.openxmlformats.org/officeDocument/2006/relationships/slide" Target="slide19.xml"/><Relationship Id="rId22" Type="http://schemas.openxmlformats.org/officeDocument/2006/relationships/slide" Target="slide3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21" Type="http://schemas.openxmlformats.org/officeDocument/2006/relationships/slide" Target="slide27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20.xml"/><Relationship Id="rId16" Type="http://schemas.openxmlformats.org/officeDocument/2006/relationships/slide" Target="slide31.xml"/><Relationship Id="rId20" Type="http://schemas.openxmlformats.org/officeDocument/2006/relationships/slide" Target="slide2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23" Type="http://schemas.openxmlformats.org/officeDocument/2006/relationships/slide" Target="slide26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Relationship Id="rId22" Type="http://schemas.openxmlformats.org/officeDocument/2006/relationships/slide" Target="slide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9.xml"/><Relationship Id="rId18" Type="http://schemas.openxmlformats.org/officeDocument/2006/relationships/slide" Target="slide37.xml"/><Relationship Id="rId3" Type="http://schemas.openxmlformats.org/officeDocument/2006/relationships/slide" Target="slide28.xml"/><Relationship Id="rId21" Type="http://schemas.openxmlformats.org/officeDocument/2006/relationships/slide" Target="slide25.xml"/><Relationship Id="rId7" Type="http://schemas.openxmlformats.org/officeDocument/2006/relationships/slide" Target="slide6.xml"/><Relationship Id="rId12" Type="http://schemas.openxmlformats.org/officeDocument/2006/relationships/slide" Target="slide18.xml"/><Relationship Id="rId17" Type="http://schemas.openxmlformats.org/officeDocument/2006/relationships/slide" Target="slide31.xml"/><Relationship Id="rId2" Type="http://schemas.openxmlformats.org/officeDocument/2006/relationships/notesSlide" Target="../notesSlides/notesSlide21.xml"/><Relationship Id="rId16" Type="http://schemas.openxmlformats.org/officeDocument/2006/relationships/slide" Target="slide29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8.xml"/><Relationship Id="rId11" Type="http://schemas.openxmlformats.org/officeDocument/2006/relationships/slide" Target="slide14.xml"/><Relationship Id="rId5" Type="http://schemas.openxmlformats.org/officeDocument/2006/relationships/slide" Target="slide7.xml"/><Relationship Id="rId15" Type="http://schemas.openxmlformats.org/officeDocument/2006/relationships/slide" Target="slide24.xml"/><Relationship Id="rId23" Type="http://schemas.openxmlformats.org/officeDocument/2006/relationships/slide" Target="slide35.xml"/><Relationship Id="rId10" Type="http://schemas.openxmlformats.org/officeDocument/2006/relationships/slide" Target="slide9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21.xml"/><Relationship Id="rId22" Type="http://schemas.openxmlformats.org/officeDocument/2006/relationships/slide" Target="slide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21" Type="http://schemas.openxmlformats.org/officeDocument/2006/relationships/slide" Target="slide30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22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18" Type="http://schemas.openxmlformats.org/officeDocument/2006/relationships/slide" Target="slide29.xml"/><Relationship Id="rId3" Type="http://schemas.openxmlformats.org/officeDocument/2006/relationships/slide" Target="slide4.xml"/><Relationship Id="rId21" Type="http://schemas.openxmlformats.org/officeDocument/2006/relationships/slide" Target="slide38.xml"/><Relationship Id="rId7" Type="http://schemas.openxmlformats.org/officeDocument/2006/relationships/slide" Target="slide7.xml"/><Relationship Id="rId12" Type="http://schemas.openxmlformats.org/officeDocument/2006/relationships/slide" Target="slide9.xml"/><Relationship Id="rId17" Type="http://schemas.openxmlformats.org/officeDocument/2006/relationships/slide" Target="slide24.xml"/><Relationship Id="rId2" Type="http://schemas.openxmlformats.org/officeDocument/2006/relationships/notesSlide" Target="../notesSlides/notesSlide2.xml"/><Relationship Id="rId16" Type="http://schemas.openxmlformats.org/officeDocument/2006/relationships/slide" Target="slide21.xml"/><Relationship Id="rId20" Type="http://schemas.openxmlformats.org/officeDocument/2006/relationships/slide" Target="slide37.xml"/><Relationship Id="rId1" Type="http://schemas.openxmlformats.org/officeDocument/2006/relationships/slideLayout" Target="../slideLayouts/slideLayout3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5" Type="http://schemas.openxmlformats.org/officeDocument/2006/relationships/slide" Target="slide36.xml"/><Relationship Id="rId15" Type="http://schemas.openxmlformats.org/officeDocument/2006/relationships/slide" Target="slide19.xml"/><Relationship Id="rId23" Type="http://schemas.openxmlformats.org/officeDocument/2006/relationships/slide" Target="slide35.xml"/><Relationship Id="rId10" Type="http://schemas.openxmlformats.org/officeDocument/2006/relationships/slide" Target="slide10.xml"/><Relationship Id="rId19" Type="http://schemas.openxmlformats.org/officeDocument/2006/relationships/slide" Target="slide31.xml"/><Relationship Id="rId4" Type="http://schemas.openxmlformats.org/officeDocument/2006/relationships/slide" Target="slide13.xml"/><Relationship Id="rId9" Type="http://schemas.openxmlformats.org/officeDocument/2006/relationships/slide" Target="slide6.xml"/><Relationship Id="rId14" Type="http://schemas.openxmlformats.org/officeDocument/2006/relationships/slide" Target="slide18.xml"/><Relationship Id="rId22" Type="http://schemas.openxmlformats.org/officeDocument/2006/relationships/slide" Target="slide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8.xml"/><Relationship Id="rId18" Type="http://schemas.openxmlformats.org/officeDocument/2006/relationships/slide" Target="slide31.xml"/><Relationship Id="rId3" Type="http://schemas.openxmlformats.org/officeDocument/2006/relationships/slide" Target="slide32.xml"/><Relationship Id="rId21" Type="http://schemas.openxmlformats.org/officeDocument/2006/relationships/slide" Target="slide12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17" Type="http://schemas.openxmlformats.org/officeDocument/2006/relationships/slide" Target="slide29.xml"/><Relationship Id="rId2" Type="http://schemas.openxmlformats.org/officeDocument/2006/relationships/notesSlide" Target="../notesSlides/notesSlide24.xml"/><Relationship Id="rId16" Type="http://schemas.openxmlformats.org/officeDocument/2006/relationships/slide" Target="slide24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11" Type="http://schemas.openxmlformats.org/officeDocument/2006/relationships/slide" Target="slide9.xml"/><Relationship Id="rId5" Type="http://schemas.openxmlformats.org/officeDocument/2006/relationships/slide" Target="slide5.xml"/><Relationship Id="rId15" Type="http://schemas.openxmlformats.org/officeDocument/2006/relationships/slide" Target="slide21.xml"/><Relationship Id="rId10" Type="http://schemas.openxmlformats.org/officeDocument/2006/relationships/slide" Target="slide11.xml"/><Relationship Id="rId19" Type="http://schemas.openxmlformats.org/officeDocument/2006/relationships/slide" Target="slide37.xml"/><Relationship Id="rId4" Type="http://schemas.openxmlformats.org/officeDocument/2006/relationships/slide" Target="slide33.xml"/><Relationship Id="rId9" Type="http://schemas.openxmlformats.org/officeDocument/2006/relationships/slide" Target="slide10.xml"/><Relationship Id="rId14" Type="http://schemas.openxmlformats.org/officeDocument/2006/relationships/slide" Target="slide19.xml"/><Relationship Id="rId22" Type="http://schemas.openxmlformats.org/officeDocument/2006/relationships/slide" Target="slide3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5" Type="http://schemas.openxmlformats.org/officeDocument/2006/relationships/slide" Target="slide19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5" Type="http://schemas.openxmlformats.org/officeDocument/2006/relationships/slide" Target="slide19.xml"/><Relationship Id="rId4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5" Type="http://schemas.openxmlformats.org/officeDocument/2006/relationships/slide" Target="slide19.xml"/><Relationship Id="rId4" Type="http://schemas.openxmlformats.org/officeDocument/2006/relationships/slide" Target="slide34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28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30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31.xml"/><Relationship Id="rId16" Type="http://schemas.openxmlformats.org/officeDocument/2006/relationships/slide" Target="slide31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35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slide" Target="slide3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5" Type="http://schemas.openxmlformats.org/officeDocument/2006/relationships/slide" Target="slide8.xml"/><Relationship Id="rId10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4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5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6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21" Type="http://schemas.openxmlformats.org/officeDocument/2006/relationships/image" Target="../media/image4.png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7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8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9.xml"/><Relationship Id="rId17" Type="http://schemas.openxmlformats.org/officeDocument/2006/relationships/slide" Target="slide37.xml"/><Relationship Id="rId2" Type="http://schemas.openxmlformats.org/officeDocument/2006/relationships/notesSlide" Target="../notesSlides/notesSlide8.xml"/><Relationship Id="rId16" Type="http://schemas.openxmlformats.org/officeDocument/2006/relationships/slide" Target="slide31.xml"/><Relationship Id="rId20" Type="http://schemas.openxmlformats.org/officeDocument/2006/relationships/slide" Target="slide3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5" Type="http://schemas.openxmlformats.org/officeDocument/2006/relationships/slide" Target="slide29.xml"/><Relationship Id="rId10" Type="http://schemas.openxmlformats.org/officeDocument/2006/relationships/slide" Target="slide14.xml"/><Relationship Id="rId19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60E455D-9593-8E4D-B682-432031393C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pt"/>
              <a:t>Nome do apresentador</a:t>
            </a:r>
          </a:p>
          <a:p>
            <a:pPr rtl="0"/>
            <a:r>
              <a:rPr lang="pt-pt"/>
              <a:t>Organização</a:t>
            </a:r>
          </a:p>
          <a:p>
            <a:pPr rtl="0"/>
            <a:r>
              <a:rPr lang="pt-pt"/>
              <a:t>Data</a:t>
            </a:r>
          </a:p>
          <a:p>
            <a:pPr rtl="0"/>
            <a:r>
              <a:rPr lang="pt-pt"/>
              <a:t>Localização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A51ABE-05AB-D244-9AF3-910FBE12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2AF1F7-6837-0642-B5B1-E0FF57B85B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533588"/>
            <a:ext cx="5608320" cy="855662"/>
          </a:xfrm>
        </p:spPr>
        <p:txBody>
          <a:bodyPr rtlCol="0"/>
          <a:lstStyle/>
          <a:p>
            <a:pPr rtl="0"/>
            <a:r>
              <a:rPr lang="pt-pt" dirty="0"/>
              <a:t>um workshop para técnicos especializados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FF20F9A-5274-F24F-9487-72F012EAD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pt"/>
              <a:t>o que está incluído na ISO 30500?</a:t>
            </a:r>
          </a:p>
        </p:txBody>
      </p:sp>
    </p:spTree>
    <p:extLst>
      <p:ext uri="{BB962C8B-B14F-4D97-AF65-F5344CB8AC3E}">
        <p14:creationId xmlns:p14="http://schemas.microsoft.com/office/powerpoint/2010/main" val="36806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pt"/>
              <a:t>Dispositivo do Utilizador </a:t>
            </a:r>
            <a:r>
              <a:rPr lang="en-SG" dirty="0"/>
              <a:t/>
            </a:r>
            <a:br>
              <a:rPr lang="en-SG" dirty="0"/>
            </a:br>
            <a:r>
              <a:rPr lang="pt-pt"/>
              <a:t>do Utilizador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638587" y="1214556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638587" y="3282969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638587" y="5498629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393366" y="2582708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3185455" y="1644125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3185455" y="3759942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3185455" y="3755457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loud 44"/>
          <p:cNvSpPr/>
          <p:nvPr/>
        </p:nvSpPr>
        <p:spPr>
          <a:xfrm>
            <a:off x="9211058" y="1106871"/>
            <a:ext cx="2005581" cy="6405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100" dirty="0">
                <a:solidFill>
                  <a:schemeClr val="tx1"/>
                </a:solidFill>
              </a:rPr>
              <a:t>4.13.1 Informações e avisos</a:t>
            </a:r>
          </a:p>
        </p:txBody>
      </p:sp>
      <p:sp>
        <p:nvSpPr>
          <p:cNvPr id="46" name="Cloud 45"/>
          <p:cNvSpPr/>
          <p:nvPr/>
        </p:nvSpPr>
        <p:spPr>
          <a:xfrm>
            <a:off x="8967301" y="1838996"/>
            <a:ext cx="1812460" cy="43971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100" dirty="0">
                <a:solidFill>
                  <a:schemeClr val="tx1"/>
                </a:solidFill>
              </a:rPr>
              <a:t>4.13.2 Marcação e Rotulagem</a:t>
            </a:r>
          </a:p>
        </p:txBody>
      </p:sp>
      <p:cxnSp>
        <p:nvCxnSpPr>
          <p:cNvPr id="50" name="Straight Arrow Connector 49"/>
          <p:cNvCxnSpPr>
            <a:cxnSpLocks/>
            <a:stCxn id="151" idx="3"/>
            <a:endCxn id="45" idx="2"/>
          </p:cNvCxnSpPr>
          <p:nvPr/>
        </p:nvCxnSpPr>
        <p:spPr>
          <a:xfrm flipV="1">
            <a:off x="8010529" y="1427168"/>
            <a:ext cx="1206750" cy="599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cxnSpLocks/>
            <a:stCxn id="151" idx="3"/>
            <a:endCxn id="46" idx="2"/>
          </p:cNvCxnSpPr>
          <p:nvPr/>
        </p:nvCxnSpPr>
        <p:spPr>
          <a:xfrm>
            <a:off x="8010529" y="2026817"/>
            <a:ext cx="962394" cy="32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  <a:stCxn id="151" idx="3"/>
            <a:endCxn id="104" idx="2"/>
          </p:cNvCxnSpPr>
          <p:nvPr/>
        </p:nvCxnSpPr>
        <p:spPr>
          <a:xfrm>
            <a:off x="8010529" y="2026817"/>
            <a:ext cx="804908" cy="630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cxnSpLocks/>
            <a:stCxn id="151" idx="3"/>
            <a:endCxn id="100" idx="2"/>
          </p:cNvCxnSpPr>
          <p:nvPr/>
        </p:nvCxnSpPr>
        <p:spPr>
          <a:xfrm>
            <a:off x="8010529" y="2026817"/>
            <a:ext cx="1025934" cy="1370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cxnSpLocks/>
            <a:stCxn id="151" idx="3"/>
            <a:endCxn id="101" idx="2"/>
          </p:cNvCxnSpPr>
          <p:nvPr/>
        </p:nvCxnSpPr>
        <p:spPr>
          <a:xfrm>
            <a:off x="8010529" y="2026817"/>
            <a:ext cx="1003618" cy="2053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cxnSpLocks/>
            <a:stCxn id="151" idx="3"/>
            <a:endCxn id="102" idx="2"/>
          </p:cNvCxnSpPr>
          <p:nvPr/>
        </p:nvCxnSpPr>
        <p:spPr>
          <a:xfrm>
            <a:off x="8010529" y="2026817"/>
            <a:ext cx="715733" cy="2792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cxnSpLocks/>
            <a:stCxn id="151" idx="3"/>
            <a:endCxn id="103" idx="2"/>
          </p:cNvCxnSpPr>
          <p:nvPr/>
        </p:nvCxnSpPr>
        <p:spPr>
          <a:xfrm>
            <a:off x="8010529" y="2026817"/>
            <a:ext cx="487207" cy="3508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Cloud 99"/>
          <p:cNvSpPr/>
          <p:nvPr/>
        </p:nvSpPr>
        <p:spPr>
          <a:xfrm>
            <a:off x="9029571" y="3049717"/>
            <a:ext cx="2221839" cy="69456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100">
                <a:solidFill>
                  <a:schemeClr val="tx1"/>
                </a:solidFill>
              </a:rPr>
              <a:t>6.2.1 Requisitos Gerais de Usabilidade</a:t>
            </a:r>
          </a:p>
        </p:txBody>
      </p:sp>
      <p:sp>
        <p:nvSpPr>
          <p:cNvPr id="101" name="Cloud 100"/>
          <p:cNvSpPr/>
          <p:nvPr/>
        </p:nvSpPr>
        <p:spPr>
          <a:xfrm>
            <a:off x="9007642" y="3717157"/>
            <a:ext cx="2097238" cy="72668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100" dirty="0">
                <a:solidFill>
                  <a:schemeClr val="tx1"/>
                </a:solidFill>
              </a:rPr>
              <a:t>6.2.2 Exigências para a facilidade de limpeza</a:t>
            </a:r>
          </a:p>
        </p:txBody>
      </p:sp>
      <p:sp>
        <p:nvSpPr>
          <p:cNvPr id="102" name="Cloud 101"/>
          <p:cNvSpPr/>
          <p:nvPr/>
        </p:nvSpPr>
        <p:spPr>
          <a:xfrm>
            <a:off x="8719873" y="4488573"/>
            <a:ext cx="2059888" cy="66167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100" dirty="0">
                <a:solidFill>
                  <a:schemeClr val="tx1"/>
                </a:solidFill>
              </a:rPr>
              <a:t>6.2.3 Exigências para a facilidade do funcionamento</a:t>
            </a:r>
          </a:p>
        </p:txBody>
      </p:sp>
      <p:sp>
        <p:nvSpPr>
          <p:cNvPr id="103" name="Cloud 102"/>
          <p:cNvSpPr/>
          <p:nvPr/>
        </p:nvSpPr>
        <p:spPr>
          <a:xfrm>
            <a:off x="8492340" y="5204918"/>
            <a:ext cx="1739509" cy="66167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100" dirty="0">
                <a:solidFill>
                  <a:schemeClr val="tx1"/>
                </a:solidFill>
              </a:rPr>
              <a:t>6.2.4 Requisitos Culturais</a:t>
            </a:r>
          </a:p>
        </p:txBody>
      </p:sp>
      <p:sp>
        <p:nvSpPr>
          <p:cNvPr id="104" name="Cloud 103"/>
          <p:cNvSpPr/>
          <p:nvPr/>
        </p:nvSpPr>
        <p:spPr>
          <a:xfrm>
            <a:off x="8807966" y="2323436"/>
            <a:ext cx="2408673" cy="66759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100" dirty="0">
                <a:solidFill>
                  <a:schemeClr val="tx1"/>
                </a:solidFill>
              </a:rPr>
              <a:t>5.8 Transições do dispositivo não exposto</a:t>
            </a:r>
          </a:p>
        </p:txBody>
      </p:sp>
      <p:cxnSp>
        <p:nvCxnSpPr>
          <p:cNvPr id="129" name="Connector: Elbow 128"/>
          <p:cNvCxnSpPr/>
          <p:nvPr/>
        </p:nvCxnSpPr>
        <p:spPr>
          <a:xfrm flipV="1">
            <a:off x="5407528" y="702368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or: Elbow 129"/>
          <p:cNvCxnSpPr/>
          <p:nvPr/>
        </p:nvCxnSpPr>
        <p:spPr>
          <a:xfrm flipV="1">
            <a:off x="5407528" y="977178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or: Elbow 130"/>
          <p:cNvCxnSpPr>
            <a:cxnSpLocks/>
          </p:cNvCxnSpPr>
          <p:nvPr/>
        </p:nvCxnSpPr>
        <p:spPr>
          <a:xfrm flipV="1">
            <a:off x="5407528" y="1251958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or: Elbow 131"/>
          <p:cNvCxnSpPr>
            <a:cxnSpLocks/>
          </p:cNvCxnSpPr>
          <p:nvPr/>
        </p:nvCxnSpPr>
        <p:spPr>
          <a:xfrm flipV="1">
            <a:off x="5407528" y="1530394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or: Elbow 132"/>
          <p:cNvCxnSpPr>
            <a:cxnSpLocks/>
          </p:cNvCxnSpPr>
          <p:nvPr/>
        </p:nvCxnSpPr>
        <p:spPr>
          <a:xfrm>
            <a:off x="5407527" y="1644125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or: Elbow 133"/>
          <p:cNvCxnSpPr>
            <a:cxnSpLocks/>
          </p:cNvCxnSpPr>
          <p:nvPr/>
        </p:nvCxnSpPr>
        <p:spPr>
          <a:xfrm>
            <a:off x="5407527" y="1644124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/>
          <p:cNvCxnSpPr>
            <a:cxnSpLocks/>
          </p:cNvCxnSpPr>
          <p:nvPr/>
        </p:nvCxnSpPr>
        <p:spPr>
          <a:xfrm>
            <a:off x="5407528" y="1644125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/>
          <p:cNvCxnSpPr>
            <a:cxnSpLocks/>
          </p:cNvCxnSpPr>
          <p:nvPr/>
        </p:nvCxnSpPr>
        <p:spPr>
          <a:xfrm>
            <a:off x="5407528" y="1644125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or: Elbow 136"/>
          <p:cNvCxnSpPr>
            <a:cxnSpLocks/>
          </p:cNvCxnSpPr>
          <p:nvPr/>
        </p:nvCxnSpPr>
        <p:spPr>
          <a:xfrm flipV="1">
            <a:off x="5407527" y="2929979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or: Elbow 137"/>
          <p:cNvCxnSpPr>
            <a:cxnSpLocks/>
          </p:cNvCxnSpPr>
          <p:nvPr/>
        </p:nvCxnSpPr>
        <p:spPr>
          <a:xfrm flipV="1">
            <a:off x="5407527" y="3283031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Elbow 138"/>
          <p:cNvCxnSpPr>
            <a:cxnSpLocks/>
          </p:cNvCxnSpPr>
          <p:nvPr/>
        </p:nvCxnSpPr>
        <p:spPr>
          <a:xfrm flipV="1">
            <a:off x="5407528" y="3632163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: Elbow 139"/>
          <p:cNvCxnSpPr>
            <a:cxnSpLocks/>
          </p:cNvCxnSpPr>
          <p:nvPr/>
        </p:nvCxnSpPr>
        <p:spPr>
          <a:xfrm>
            <a:off x="5407528" y="3755457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or: Elbow 140"/>
          <p:cNvCxnSpPr>
            <a:cxnSpLocks/>
          </p:cNvCxnSpPr>
          <p:nvPr/>
        </p:nvCxnSpPr>
        <p:spPr>
          <a:xfrm>
            <a:off x="5407527" y="3755458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: Elbow 141"/>
          <p:cNvCxnSpPr>
            <a:cxnSpLocks/>
          </p:cNvCxnSpPr>
          <p:nvPr/>
        </p:nvCxnSpPr>
        <p:spPr>
          <a:xfrm>
            <a:off x="5407527" y="3755457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or: Elbow 142"/>
          <p:cNvCxnSpPr>
            <a:cxnSpLocks/>
          </p:cNvCxnSpPr>
          <p:nvPr/>
        </p:nvCxnSpPr>
        <p:spPr>
          <a:xfrm>
            <a:off x="5407528" y="3755457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or: Elbow 143"/>
          <p:cNvCxnSpPr>
            <a:cxnSpLocks/>
          </p:cNvCxnSpPr>
          <p:nvPr/>
        </p:nvCxnSpPr>
        <p:spPr>
          <a:xfrm>
            <a:off x="5407527" y="3755457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Elbow 144"/>
          <p:cNvCxnSpPr>
            <a:cxnSpLocks/>
          </p:cNvCxnSpPr>
          <p:nvPr/>
        </p:nvCxnSpPr>
        <p:spPr>
          <a:xfrm flipV="1">
            <a:off x="5407527" y="5853866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or: Elbow 145"/>
          <p:cNvCxnSpPr>
            <a:cxnSpLocks/>
          </p:cNvCxnSpPr>
          <p:nvPr/>
        </p:nvCxnSpPr>
        <p:spPr>
          <a:xfrm>
            <a:off x="5407527" y="5948880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: Rounded Corners 146">
            <a:hlinkClick r:id="rId3" action="ppaction://hlinksldjump"/>
          </p:cNvPr>
          <p:cNvSpPr/>
          <p:nvPr/>
        </p:nvSpPr>
        <p:spPr>
          <a:xfrm>
            <a:off x="5843439" y="620688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48" name="Rectangle: Rounded Corners 147">
            <a:hlinkClick r:id="rId4" action="ppaction://hlinksldjump"/>
          </p:cNvPr>
          <p:cNvSpPr/>
          <p:nvPr/>
        </p:nvSpPr>
        <p:spPr>
          <a:xfrm>
            <a:off x="5845710" y="1172869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49" name="Rectangle: Rounded Corners 148">
            <a:hlinkClick r:id="rId5" action="ppaction://hlinksldjump"/>
          </p:cNvPr>
          <p:cNvSpPr/>
          <p:nvPr/>
        </p:nvSpPr>
        <p:spPr>
          <a:xfrm>
            <a:off x="5849139" y="1442043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50" name="Rectangle: Rounded Corners 149">
            <a:hlinkClick r:id="rId6" action="ppaction://hlinksldjump"/>
          </p:cNvPr>
          <p:cNvSpPr/>
          <p:nvPr/>
        </p:nvSpPr>
        <p:spPr>
          <a:xfrm>
            <a:off x="5849139" y="891747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51" name="Rectangle: Rounded Corners 150">
            <a:hlinkClick r:id="rId7" action="ppaction://hlinksldjump"/>
          </p:cNvPr>
          <p:cNvSpPr/>
          <p:nvPr/>
        </p:nvSpPr>
        <p:spPr>
          <a:xfrm>
            <a:off x="5854978" y="1942386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52" name="Rectangle: Rounded Corners 151">
            <a:hlinkClick r:id="rId8" action="ppaction://hlinksldjump"/>
          </p:cNvPr>
          <p:cNvSpPr/>
          <p:nvPr/>
        </p:nvSpPr>
        <p:spPr>
          <a:xfrm>
            <a:off x="5846019" y="2212923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53" name="Rectangle: Rounded Corners 152">
            <a:hlinkClick r:id="rId9" action="ppaction://hlinksldjump"/>
          </p:cNvPr>
          <p:cNvSpPr/>
          <p:nvPr/>
        </p:nvSpPr>
        <p:spPr>
          <a:xfrm>
            <a:off x="5840180" y="1694498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54" name="Rectangle: Rounded Corners 153">
            <a:hlinkClick r:id="rId10" action="ppaction://hlinksldjump"/>
          </p:cNvPr>
          <p:cNvSpPr/>
          <p:nvPr/>
        </p:nvSpPr>
        <p:spPr>
          <a:xfrm>
            <a:off x="5861231" y="280532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55" name="Rectangle: Rounded Corners 154">
            <a:hlinkClick r:id="rId11" action="ppaction://hlinksldjump"/>
          </p:cNvPr>
          <p:cNvSpPr/>
          <p:nvPr/>
        </p:nvSpPr>
        <p:spPr>
          <a:xfrm>
            <a:off x="5856473" y="31583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56" name="Rectangle: Rounded Corners 155">
            <a:hlinkClick r:id="rId12" action="ppaction://hlinksldjump"/>
          </p:cNvPr>
          <p:cNvSpPr/>
          <p:nvPr/>
        </p:nvSpPr>
        <p:spPr>
          <a:xfrm>
            <a:off x="5865800" y="350750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57" name="Rectangle: Rounded Corners 156">
            <a:hlinkClick r:id="rId13" action="ppaction://hlinksldjump"/>
          </p:cNvPr>
          <p:cNvSpPr/>
          <p:nvPr/>
        </p:nvSpPr>
        <p:spPr>
          <a:xfrm>
            <a:off x="5865800" y="386335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58" name="Rectangle: Rounded Corners 157">
            <a:hlinkClick r:id="rId14" action="ppaction://hlinksldjump"/>
          </p:cNvPr>
          <p:cNvSpPr/>
          <p:nvPr/>
        </p:nvSpPr>
        <p:spPr>
          <a:xfrm>
            <a:off x="5856841" y="421408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59" name="Rectangle: Rounded Corners 158">
            <a:hlinkClick r:id="rId15" action="ppaction://hlinksldjump"/>
          </p:cNvPr>
          <p:cNvSpPr/>
          <p:nvPr/>
        </p:nvSpPr>
        <p:spPr>
          <a:xfrm>
            <a:off x="5856473" y="458825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60" name="Rectangle: Rounded Corners 159">
            <a:hlinkClick r:id="rId16" action="ppaction://hlinksldjump"/>
          </p:cNvPr>
          <p:cNvSpPr/>
          <p:nvPr/>
        </p:nvSpPr>
        <p:spPr>
          <a:xfrm>
            <a:off x="5859186" y="495560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61" name="Rectangle: Rounded Corners 160">
            <a:hlinkClick r:id="rId17" action="ppaction://hlinksldjump"/>
          </p:cNvPr>
          <p:cNvSpPr/>
          <p:nvPr/>
        </p:nvSpPr>
        <p:spPr>
          <a:xfrm>
            <a:off x="5861231" y="575998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62" name="Rectangle: Rounded Corners 161">
            <a:hlinkClick r:id="rId18" action="ppaction://hlinksldjump"/>
          </p:cNvPr>
          <p:cNvSpPr/>
          <p:nvPr/>
        </p:nvSpPr>
        <p:spPr>
          <a:xfrm>
            <a:off x="5854669" y="6061438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64" name="Rectangle: Rounded Corners 163">
            <a:hlinkClick r:id="rId19" action="ppaction://hlinksldjump"/>
          </p:cNvPr>
          <p:cNvSpPr/>
          <p:nvPr/>
        </p:nvSpPr>
        <p:spPr>
          <a:xfrm>
            <a:off x="5855701" y="2498277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65" name="Rectangle: Rounded Corners 164">
            <a:hlinkClick r:id="rId20" action="ppaction://hlinksldjump"/>
          </p:cNvPr>
          <p:cNvSpPr/>
          <p:nvPr/>
        </p:nvSpPr>
        <p:spPr>
          <a:xfrm>
            <a:off x="5861231" y="53015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68" name="Cloud 67"/>
          <p:cNvSpPr/>
          <p:nvPr/>
        </p:nvSpPr>
        <p:spPr>
          <a:xfrm>
            <a:off x="8712538" y="367101"/>
            <a:ext cx="2504102" cy="63450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100" dirty="0">
                <a:solidFill>
                  <a:schemeClr val="tx1"/>
                </a:solidFill>
              </a:rPr>
              <a:t>4.6 </a:t>
            </a:r>
            <a:r>
              <a:rPr lang="pt-pt" sz="1100" dirty="0" err="1">
                <a:solidFill>
                  <a:schemeClr val="tx1"/>
                </a:solidFill>
              </a:rPr>
              <a:t>Concepção</a:t>
            </a:r>
            <a:r>
              <a:rPr lang="pt-pt" sz="1100" dirty="0">
                <a:solidFill>
                  <a:schemeClr val="tx1"/>
                </a:solidFill>
              </a:rPr>
              <a:t> Ambiciosa e Ergonómica</a:t>
            </a:r>
          </a:p>
        </p:txBody>
      </p:sp>
      <p:cxnSp>
        <p:nvCxnSpPr>
          <p:cNvPr id="69" name="Straight Arrow Connector 68"/>
          <p:cNvCxnSpPr>
            <a:cxnSpLocks/>
            <a:stCxn id="151" idx="3"/>
            <a:endCxn id="68" idx="2"/>
          </p:cNvCxnSpPr>
          <p:nvPr/>
        </p:nvCxnSpPr>
        <p:spPr>
          <a:xfrm flipV="1">
            <a:off x="8010529" y="684354"/>
            <a:ext cx="709776" cy="1342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F71F9-0C5C-5A46-B8CF-68D66A7D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11</a:t>
            </a:fld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A76957-1C01-4335-8E98-784721C8A68F}"/>
              </a:ext>
            </a:extLst>
          </p:cNvPr>
          <p:cNvSpPr/>
          <p:nvPr/>
        </p:nvSpPr>
        <p:spPr>
          <a:xfrm>
            <a:off x="3406901" y="2764792"/>
            <a:ext cx="4673603" cy="374985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7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45" grpId="0" animBg="1"/>
      <p:bldP spid="46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4" grpId="0" animBg="1"/>
      <p:bldP spid="165" grpId="0" animBg="1"/>
      <p:bldP spid="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3077" y="42332"/>
            <a:ext cx="11193237" cy="753602"/>
          </a:xfrm>
        </p:spPr>
        <p:txBody>
          <a:bodyPr rtlCol="0">
            <a:normAutofit/>
          </a:bodyPr>
          <a:lstStyle/>
          <a:p>
            <a:pPr rtl="0"/>
            <a:r>
              <a:rPr lang="pt-pt" dirty="0" err="1"/>
              <a:t>Concepção</a:t>
            </a:r>
            <a:r>
              <a:rPr lang="pt-pt" dirty="0"/>
              <a:t> da Manutenção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431506" y="1346636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431506" y="3415049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431506" y="5630709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186285" y="2714788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2978374" y="1776205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2978374" y="3892022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2978374" y="3887537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loud 27"/>
          <p:cNvSpPr/>
          <p:nvPr/>
        </p:nvSpPr>
        <p:spPr>
          <a:xfrm>
            <a:off x="8939851" y="608752"/>
            <a:ext cx="2360337" cy="79481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 dirty="0">
                <a:solidFill>
                  <a:schemeClr val="tx1"/>
                </a:solidFill>
              </a:rPr>
              <a:t>4.14.1 Atividades Razoáveis de Configuração</a:t>
            </a:r>
          </a:p>
        </p:txBody>
      </p:sp>
      <p:sp>
        <p:nvSpPr>
          <p:cNvPr id="30" name="Cloud 29"/>
          <p:cNvSpPr/>
          <p:nvPr/>
        </p:nvSpPr>
        <p:spPr>
          <a:xfrm>
            <a:off x="9218771" y="1475880"/>
            <a:ext cx="2349837" cy="7890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4.14.2 Localização e Pontos de Acesso</a:t>
            </a:r>
          </a:p>
        </p:txBody>
      </p:sp>
      <p:sp>
        <p:nvSpPr>
          <p:cNvPr id="37" name="Cloud 36"/>
          <p:cNvSpPr/>
          <p:nvPr/>
        </p:nvSpPr>
        <p:spPr>
          <a:xfrm>
            <a:off x="8997952" y="2302525"/>
            <a:ext cx="2282624" cy="7890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4.14.3 Descarga e Limpeza</a:t>
            </a:r>
          </a:p>
        </p:txBody>
      </p:sp>
      <p:cxnSp>
        <p:nvCxnSpPr>
          <p:cNvPr id="38" name="Straight Arrow Connector 37"/>
          <p:cNvCxnSpPr>
            <a:cxnSpLocks/>
            <a:stCxn id="124" idx="3"/>
            <a:endCxn id="28" idx="2"/>
          </p:cNvCxnSpPr>
          <p:nvPr/>
        </p:nvCxnSpPr>
        <p:spPr>
          <a:xfrm flipV="1">
            <a:off x="7794489" y="1006158"/>
            <a:ext cx="1152683" cy="1423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  <a:stCxn id="124" idx="3"/>
            <a:endCxn id="30" idx="2"/>
          </p:cNvCxnSpPr>
          <p:nvPr/>
        </p:nvCxnSpPr>
        <p:spPr>
          <a:xfrm flipV="1">
            <a:off x="7794489" y="1870408"/>
            <a:ext cx="1431571" cy="559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  <a:endCxn id="37" idx="2"/>
          </p:cNvCxnSpPr>
          <p:nvPr/>
        </p:nvCxnSpPr>
        <p:spPr>
          <a:xfrm>
            <a:off x="7794489" y="2429433"/>
            <a:ext cx="1210543" cy="26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loud 43"/>
          <p:cNvSpPr/>
          <p:nvPr/>
        </p:nvSpPr>
        <p:spPr>
          <a:xfrm>
            <a:off x="9314952" y="3111596"/>
            <a:ext cx="1872164" cy="7890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4.14.4 Ferramentas e Aparelhos</a:t>
            </a:r>
          </a:p>
        </p:txBody>
      </p:sp>
      <p:sp>
        <p:nvSpPr>
          <p:cNvPr id="51" name="Cloud 50"/>
          <p:cNvSpPr/>
          <p:nvPr/>
        </p:nvSpPr>
        <p:spPr>
          <a:xfrm>
            <a:off x="8876584" y="3931896"/>
            <a:ext cx="1650736" cy="7890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4.14.5 Manual do Utilizador</a:t>
            </a:r>
          </a:p>
        </p:txBody>
      </p:sp>
      <p:sp>
        <p:nvSpPr>
          <p:cNvPr id="52" name="Cloud 51"/>
          <p:cNvSpPr/>
          <p:nvPr/>
        </p:nvSpPr>
        <p:spPr>
          <a:xfrm>
            <a:off x="8764724" y="4752196"/>
            <a:ext cx="2282623" cy="7890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4.14.6 Manuseio e Transporte</a:t>
            </a:r>
          </a:p>
        </p:txBody>
      </p:sp>
      <p:cxnSp>
        <p:nvCxnSpPr>
          <p:cNvPr id="53" name="Straight Arrow Connector 52"/>
          <p:cNvCxnSpPr>
            <a:cxnSpLocks/>
            <a:stCxn id="124" idx="3"/>
            <a:endCxn id="44" idx="2"/>
          </p:cNvCxnSpPr>
          <p:nvPr/>
        </p:nvCxnSpPr>
        <p:spPr>
          <a:xfrm>
            <a:off x="7794489" y="2429434"/>
            <a:ext cx="1526270" cy="107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  <a:stCxn id="124" idx="3"/>
            <a:endCxn id="51" idx="2"/>
          </p:cNvCxnSpPr>
          <p:nvPr/>
        </p:nvCxnSpPr>
        <p:spPr>
          <a:xfrm>
            <a:off x="7794489" y="2429434"/>
            <a:ext cx="1087215" cy="1896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cxnSpLocks/>
            <a:stCxn id="124" idx="3"/>
            <a:endCxn id="52" idx="2"/>
          </p:cNvCxnSpPr>
          <p:nvPr/>
        </p:nvCxnSpPr>
        <p:spPr>
          <a:xfrm>
            <a:off x="7794489" y="2429434"/>
            <a:ext cx="977315" cy="2717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Elbow 100"/>
          <p:cNvCxnSpPr/>
          <p:nvPr/>
        </p:nvCxnSpPr>
        <p:spPr>
          <a:xfrm flipV="1">
            <a:off x="5200447" y="834448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/>
          <p:cNvCxnSpPr/>
          <p:nvPr/>
        </p:nvCxnSpPr>
        <p:spPr>
          <a:xfrm flipV="1">
            <a:off x="5200447" y="1109258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Elbow 102"/>
          <p:cNvCxnSpPr>
            <a:cxnSpLocks/>
          </p:cNvCxnSpPr>
          <p:nvPr/>
        </p:nvCxnSpPr>
        <p:spPr>
          <a:xfrm flipV="1">
            <a:off x="5200447" y="1384038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or: Elbow 103"/>
          <p:cNvCxnSpPr>
            <a:cxnSpLocks/>
          </p:cNvCxnSpPr>
          <p:nvPr/>
        </p:nvCxnSpPr>
        <p:spPr>
          <a:xfrm flipV="1">
            <a:off x="5200447" y="1662474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Elbow 104"/>
          <p:cNvCxnSpPr>
            <a:cxnSpLocks/>
          </p:cNvCxnSpPr>
          <p:nvPr/>
        </p:nvCxnSpPr>
        <p:spPr>
          <a:xfrm>
            <a:off x="5200446" y="1776205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Elbow 105"/>
          <p:cNvCxnSpPr>
            <a:cxnSpLocks/>
          </p:cNvCxnSpPr>
          <p:nvPr/>
        </p:nvCxnSpPr>
        <p:spPr>
          <a:xfrm>
            <a:off x="5200446" y="1776204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Elbow 106"/>
          <p:cNvCxnSpPr>
            <a:cxnSpLocks/>
          </p:cNvCxnSpPr>
          <p:nvPr/>
        </p:nvCxnSpPr>
        <p:spPr>
          <a:xfrm>
            <a:off x="5200447" y="1776205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: Elbow 107"/>
          <p:cNvCxnSpPr>
            <a:cxnSpLocks/>
          </p:cNvCxnSpPr>
          <p:nvPr/>
        </p:nvCxnSpPr>
        <p:spPr>
          <a:xfrm>
            <a:off x="5200447" y="1776205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/>
          <p:cNvCxnSpPr>
            <a:cxnSpLocks/>
          </p:cNvCxnSpPr>
          <p:nvPr/>
        </p:nvCxnSpPr>
        <p:spPr>
          <a:xfrm flipV="1">
            <a:off x="5200446" y="3062059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/>
          <p:cNvCxnSpPr>
            <a:cxnSpLocks/>
          </p:cNvCxnSpPr>
          <p:nvPr/>
        </p:nvCxnSpPr>
        <p:spPr>
          <a:xfrm flipV="1">
            <a:off x="5200446" y="3415111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/>
          <p:cNvCxnSpPr>
            <a:cxnSpLocks/>
          </p:cNvCxnSpPr>
          <p:nvPr/>
        </p:nvCxnSpPr>
        <p:spPr>
          <a:xfrm flipV="1">
            <a:off x="5200447" y="3764243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or: Elbow 111"/>
          <p:cNvCxnSpPr>
            <a:cxnSpLocks/>
          </p:cNvCxnSpPr>
          <p:nvPr/>
        </p:nvCxnSpPr>
        <p:spPr>
          <a:xfrm>
            <a:off x="5200447" y="3887537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: Elbow 112"/>
          <p:cNvCxnSpPr>
            <a:cxnSpLocks/>
          </p:cNvCxnSpPr>
          <p:nvPr/>
        </p:nvCxnSpPr>
        <p:spPr>
          <a:xfrm>
            <a:off x="5200446" y="3887538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Elbow 113"/>
          <p:cNvCxnSpPr>
            <a:cxnSpLocks/>
          </p:cNvCxnSpPr>
          <p:nvPr/>
        </p:nvCxnSpPr>
        <p:spPr>
          <a:xfrm>
            <a:off x="5200446" y="3887537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/>
          <p:cNvCxnSpPr>
            <a:cxnSpLocks/>
          </p:cNvCxnSpPr>
          <p:nvPr/>
        </p:nvCxnSpPr>
        <p:spPr>
          <a:xfrm>
            <a:off x="5200447" y="3887537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Elbow 115"/>
          <p:cNvCxnSpPr>
            <a:cxnSpLocks/>
          </p:cNvCxnSpPr>
          <p:nvPr/>
        </p:nvCxnSpPr>
        <p:spPr>
          <a:xfrm>
            <a:off x="5200446" y="3887537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/>
          <p:cNvCxnSpPr>
            <a:cxnSpLocks/>
          </p:cNvCxnSpPr>
          <p:nvPr/>
        </p:nvCxnSpPr>
        <p:spPr>
          <a:xfrm flipV="1">
            <a:off x="5200446" y="5985946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17"/>
          <p:cNvCxnSpPr>
            <a:cxnSpLocks/>
          </p:cNvCxnSpPr>
          <p:nvPr/>
        </p:nvCxnSpPr>
        <p:spPr>
          <a:xfrm>
            <a:off x="5200446" y="6080960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: Rounded Corners 118">
            <a:hlinkClick r:id="rId3" action="ppaction://hlinksldjump"/>
          </p:cNvPr>
          <p:cNvSpPr/>
          <p:nvPr/>
        </p:nvSpPr>
        <p:spPr>
          <a:xfrm>
            <a:off x="5636358" y="752768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20" name="Rectangle: Rounded Corners 119">
            <a:hlinkClick r:id="rId4" action="ppaction://hlinksldjump"/>
          </p:cNvPr>
          <p:cNvSpPr/>
          <p:nvPr/>
        </p:nvSpPr>
        <p:spPr>
          <a:xfrm>
            <a:off x="5638629" y="1304949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21" name="Rectangle: Rounded Corners 120">
            <a:hlinkClick r:id="rId5" action="ppaction://hlinksldjump"/>
          </p:cNvPr>
          <p:cNvSpPr/>
          <p:nvPr/>
        </p:nvSpPr>
        <p:spPr>
          <a:xfrm>
            <a:off x="5642058" y="1574123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22" name="Rectangle: Rounded Corners 121">
            <a:hlinkClick r:id="rId6" action="ppaction://hlinksldjump"/>
          </p:cNvPr>
          <p:cNvSpPr/>
          <p:nvPr/>
        </p:nvSpPr>
        <p:spPr>
          <a:xfrm>
            <a:off x="5642058" y="1023827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23" name="Rectangle: Rounded Corners 122">
            <a:hlinkClick r:id="rId7" action="ppaction://hlinksldjump"/>
          </p:cNvPr>
          <p:cNvSpPr/>
          <p:nvPr/>
        </p:nvSpPr>
        <p:spPr>
          <a:xfrm>
            <a:off x="5647897" y="2074466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24" name="Rectangle: Rounded Corners 123">
            <a:hlinkClick r:id="rId8" action="ppaction://hlinksldjump"/>
          </p:cNvPr>
          <p:cNvSpPr/>
          <p:nvPr/>
        </p:nvSpPr>
        <p:spPr>
          <a:xfrm>
            <a:off x="5638938" y="2345003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25" name="Rectangle: Rounded Corners 124">
            <a:hlinkClick r:id="rId9" action="ppaction://hlinksldjump"/>
          </p:cNvPr>
          <p:cNvSpPr/>
          <p:nvPr/>
        </p:nvSpPr>
        <p:spPr>
          <a:xfrm>
            <a:off x="5633099" y="1826578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26" name="Rectangle: Rounded Corners 125">
            <a:hlinkClick r:id="rId10" action="ppaction://hlinksldjump"/>
          </p:cNvPr>
          <p:cNvSpPr/>
          <p:nvPr/>
        </p:nvSpPr>
        <p:spPr>
          <a:xfrm>
            <a:off x="5654150" y="293740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27" name="Rectangle: Rounded Corners 126">
            <a:hlinkClick r:id="rId11" action="ppaction://hlinksldjump"/>
          </p:cNvPr>
          <p:cNvSpPr/>
          <p:nvPr/>
        </p:nvSpPr>
        <p:spPr>
          <a:xfrm>
            <a:off x="5649392" y="329045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28" name="Rectangle: Rounded Corners 127">
            <a:hlinkClick r:id="rId12" action="ppaction://hlinksldjump"/>
          </p:cNvPr>
          <p:cNvSpPr/>
          <p:nvPr/>
        </p:nvSpPr>
        <p:spPr>
          <a:xfrm>
            <a:off x="5658719" y="363958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29" name="Rectangle: Rounded Corners 128">
            <a:hlinkClick r:id="rId13" action="ppaction://hlinksldjump"/>
          </p:cNvPr>
          <p:cNvSpPr/>
          <p:nvPr/>
        </p:nvSpPr>
        <p:spPr>
          <a:xfrm>
            <a:off x="5658719" y="399543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30" name="Rectangle: Rounded Corners 129">
            <a:hlinkClick r:id="rId14" action="ppaction://hlinksldjump"/>
          </p:cNvPr>
          <p:cNvSpPr/>
          <p:nvPr/>
        </p:nvSpPr>
        <p:spPr>
          <a:xfrm>
            <a:off x="5649760" y="434616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31" name="Rectangle: Rounded Corners 130">
            <a:hlinkClick r:id="rId15" action="ppaction://hlinksldjump"/>
          </p:cNvPr>
          <p:cNvSpPr/>
          <p:nvPr/>
        </p:nvSpPr>
        <p:spPr>
          <a:xfrm>
            <a:off x="5649392" y="472033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32" name="Rectangle: Rounded Corners 131">
            <a:hlinkClick r:id="rId16" action="ppaction://hlinksldjump"/>
          </p:cNvPr>
          <p:cNvSpPr/>
          <p:nvPr/>
        </p:nvSpPr>
        <p:spPr>
          <a:xfrm>
            <a:off x="5652105" y="508768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33" name="Rectangle: Rounded Corners 132">
            <a:hlinkClick r:id="rId17" action="ppaction://hlinksldjump"/>
          </p:cNvPr>
          <p:cNvSpPr/>
          <p:nvPr/>
        </p:nvSpPr>
        <p:spPr>
          <a:xfrm>
            <a:off x="5654150" y="589206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34" name="Rectangle: Rounded Corners 133">
            <a:hlinkClick r:id="rId18" action="ppaction://hlinksldjump"/>
          </p:cNvPr>
          <p:cNvSpPr/>
          <p:nvPr/>
        </p:nvSpPr>
        <p:spPr>
          <a:xfrm>
            <a:off x="5647588" y="6193518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36" name="Rectangle: Rounded Corners 135">
            <a:hlinkClick r:id="rId19" action="ppaction://hlinksldjump"/>
          </p:cNvPr>
          <p:cNvSpPr/>
          <p:nvPr/>
        </p:nvSpPr>
        <p:spPr>
          <a:xfrm>
            <a:off x="5648620" y="2630357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37" name="Rectangle: Rounded Corners 136">
            <a:hlinkClick r:id="rId20" action="ppaction://hlinksldjump"/>
          </p:cNvPr>
          <p:cNvSpPr/>
          <p:nvPr/>
        </p:nvSpPr>
        <p:spPr>
          <a:xfrm>
            <a:off x="5654150" y="543362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BC2A1-B49D-ED45-A37D-38B0AE232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8648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12</a:t>
            </a:fld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3DA66E7-792A-40AE-A7E3-7DFB4274FA7D}"/>
              </a:ext>
            </a:extLst>
          </p:cNvPr>
          <p:cNvSpPr/>
          <p:nvPr/>
        </p:nvSpPr>
        <p:spPr>
          <a:xfrm>
            <a:off x="3120886" y="2849449"/>
            <a:ext cx="4673603" cy="374985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1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28" grpId="0" animBg="1"/>
      <p:bldP spid="30" grpId="0" animBg="1"/>
      <p:bldP spid="37" grpId="0" animBg="1"/>
      <p:bldP spid="44" grpId="0" animBg="1"/>
      <p:bldP spid="51" grpId="0" animBg="1"/>
      <p:bldP spid="52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6" grpId="0" animBg="1"/>
      <p:bldP spid="1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Sustentabilidade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534526" y="1142548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534526" y="3210961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534526" y="5426621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289305" y="2510700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3081394" y="1572117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3081394" y="3687934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3081394" y="3683449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loud 29"/>
          <p:cNvSpPr/>
          <p:nvPr/>
        </p:nvSpPr>
        <p:spPr>
          <a:xfrm>
            <a:off x="8935832" y="995392"/>
            <a:ext cx="1928002" cy="62829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 dirty="0">
                <a:solidFill>
                  <a:schemeClr val="tx1"/>
                </a:solidFill>
              </a:rPr>
              <a:t>8.2 Recuperação do Nutriente</a:t>
            </a:r>
          </a:p>
        </p:txBody>
      </p:sp>
      <p:sp>
        <p:nvSpPr>
          <p:cNvPr id="31" name="Cloud 30"/>
          <p:cNvSpPr/>
          <p:nvPr/>
        </p:nvSpPr>
        <p:spPr>
          <a:xfrm>
            <a:off x="8643268" y="1844824"/>
            <a:ext cx="2870236" cy="62374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8.3 Consumo e Reutilização da Água</a:t>
            </a:r>
          </a:p>
        </p:txBody>
      </p:sp>
      <p:sp>
        <p:nvSpPr>
          <p:cNvPr id="32" name="Cloud 31"/>
          <p:cNvSpPr/>
          <p:nvPr/>
        </p:nvSpPr>
        <p:spPr>
          <a:xfrm>
            <a:off x="8610807" y="2733243"/>
            <a:ext cx="2802626" cy="62374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8.4 Consumo e Reutilização de Energia</a:t>
            </a:r>
          </a:p>
        </p:txBody>
      </p:sp>
      <p:cxnSp>
        <p:nvCxnSpPr>
          <p:cNvPr id="33" name="Straight Arrow Connector 32"/>
          <p:cNvCxnSpPr>
            <a:cxnSpLocks/>
            <a:endCxn id="30" idx="2"/>
          </p:cNvCxnSpPr>
          <p:nvPr/>
        </p:nvCxnSpPr>
        <p:spPr>
          <a:xfrm flipV="1">
            <a:off x="7907190" y="1309541"/>
            <a:ext cx="1034622" cy="1201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  <a:stCxn id="101" idx="3"/>
            <a:endCxn id="31" idx="2"/>
          </p:cNvCxnSpPr>
          <p:nvPr/>
        </p:nvCxnSpPr>
        <p:spPr>
          <a:xfrm flipV="1">
            <a:off x="7907191" y="2156699"/>
            <a:ext cx="744980" cy="354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  <a:stCxn id="101" idx="3"/>
            <a:endCxn id="32" idx="2"/>
          </p:cNvCxnSpPr>
          <p:nvPr/>
        </p:nvCxnSpPr>
        <p:spPr>
          <a:xfrm>
            <a:off x="7907191" y="2510700"/>
            <a:ext cx="712309" cy="534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35"/>
          <p:cNvSpPr/>
          <p:nvPr/>
        </p:nvSpPr>
        <p:spPr>
          <a:xfrm>
            <a:off x="8856616" y="3453323"/>
            <a:ext cx="1946715" cy="62374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8.5 Avaliação do Ciclo de Vida</a:t>
            </a:r>
          </a:p>
        </p:txBody>
      </p:sp>
      <p:sp>
        <p:nvSpPr>
          <p:cNvPr id="37" name="Cloud 36"/>
          <p:cNvSpPr/>
          <p:nvPr/>
        </p:nvSpPr>
        <p:spPr>
          <a:xfrm>
            <a:off x="8817129" y="4246836"/>
            <a:ext cx="2247423" cy="9103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8.6 Requisitos Operacionais Recorrentes</a:t>
            </a:r>
          </a:p>
        </p:txBody>
      </p:sp>
      <p:cxnSp>
        <p:nvCxnSpPr>
          <p:cNvPr id="39" name="Straight Arrow Connector 38"/>
          <p:cNvCxnSpPr>
            <a:cxnSpLocks/>
            <a:stCxn id="101" idx="3"/>
            <a:endCxn id="36" idx="2"/>
          </p:cNvCxnSpPr>
          <p:nvPr/>
        </p:nvCxnSpPr>
        <p:spPr>
          <a:xfrm>
            <a:off x="7907191" y="2510700"/>
            <a:ext cx="955463" cy="1254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/>
            <a:stCxn id="101" idx="3"/>
            <a:endCxn id="37" idx="2"/>
          </p:cNvCxnSpPr>
          <p:nvPr/>
        </p:nvCxnSpPr>
        <p:spPr>
          <a:xfrm>
            <a:off x="7907191" y="2510700"/>
            <a:ext cx="916909" cy="2191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/>
          <p:cNvCxnSpPr/>
          <p:nvPr/>
        </p:nvCxnSpPr>
        <p:spPr>
          <a:xfrm flipV="1">
            <a:off x="5303467" y="630360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/>
          <p:cNvCxnSpPr/>
          <p:nvPr/>
        </p:nvCxnSpPr>
        <p:spPr>
          <a:xfrm flipV="1">
            <a:off x="5303467" y="905170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/>
          <p:cNvCxnSpPr>
            <a:cxnSpLocks/>
          </p:cNvCxnSpPr>
          <p:nvPr/>
        </p:nvCxnSpPr>
        <p:spPr>
          <a:xfrm flipV="1">
            <a:off x="5303467" y="1179950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/>
          <p:cNvCxnSpPr>
            <a:cxnSpLocks/>
          </p:cNvCxnSpPr>
          <p:nvPr/>
        </p:nvCxnSpPr>
        <p:spPr>
          <a:xfrm flipV="1">
            <a:off x="5303467" y="1458386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Elbow 69"/>
          <p:cNvCxnSpPr>
            <a:cxnSpLocks/>
          </p:cNvCxnSpPr>
          <p:nvPr/>
        </p:nvCxnSpPr>
        <p:spPr>
          <a:xfrm>
            <a:off x="5303466" y="1572117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/>
          <p:cNvCxnSpPr>
            <a:cxnSpLocks/>
          </p:cNvCxnSpPr>
          <p:nvPr/>
        </p:nvCxnSpPr>
        <p:spPr>
          <a:xfrm>
            <a:off x="5303466" y="1572116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/>
          <p:cNvCxnSpPr>
            <a:cxnSpLocks/>
          </p:cNvCxnSpPr>
          <p:nvPr/>
        </p:nvCxnSpPr>
        <p:spPr>
          <a:xfrm>
            <a:off x="5303467" y="1572117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/>
          <p:cNvCxnSpPr>
            <a:cxnSpLocks/>
          </p:cNvCxnSpPr>
          <p:nvPr/>
        </p:nvCxnSpPr>
        <p:spPr>
          <a:xfrm>
            <a:off x="5303467" y="1572117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/>
          <p:cNvCxnSpPr>
            <a:cxnSpLocks/>
          </p:cNvCxnSpPr>
          <p:nvPr/>
        </p:nvCxnSpPr>
        <p:spPr>
          <a:xfrm flipV="1">
            <a:off x="5303466" y="2857971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/>
          <p:cNvCxnSpPr>
            <a:cxnSpLocks/>
          </p:cNvCxnSpPr>
          <p:nvPr/>
        </p:nvCxnSpPr>
        <p:spPr>
          <a:xfrm flipV="1">
            <a:off x="5303466" y="3211023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/>
          <p:cNvCxnSpPr>
            <a:cxnSpLocks/>
          </p:cNvCxnSpPr>
          <p:nvPr/>
        </p:nvCxnSpPr>
        <p:spPr>
          <a:xfrm flipV="1">
            <a:off x="5303467" y="3560155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/>
          <p:cNvCxnSpPr>
            <a:cxnSpLocks/>
          </p:cNvCxnSpPr>
          <p:nvPr/>
        </p:nvCxnSpPr>
        <p:spPr>
          <a:xfrm>
            <a:off x="5303467" y="3683449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/>
          <p:cNvCxnSpPr>
            <a:cxnSpLocks/>
          </p:cNvCxnSpPr>
          <p:nvPr/>
        </p:nvCxnSpPr>
        <p:spPr>
          <a:xfrm>
            <a:off x="5303466" y="3683450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/>
          <p:cNvCxnSpPr>
            <a:cxnSpLocks/>
          </p:cNvCxnSpPr>
          <p:nvPr/>
        </p:nvCxnSpPr>
        <p:spPr>
          <a:xfrm>
            <a:off x="5303466" y="3683449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/>
          <p:cNvCxnSpPr>
            <a:cxnSpLocks/>
          </p:cNvCxnSpPr>
          <p:nvPr/>
        </p:nvCxnSpPr>
        <p:spPr>
          <a:xfrm>
            <a:off x="5303467" y="3683449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/>
          <p:cNvCxnSpPr>
            <a:cxnSpLocks/>
          </p:cNvCxnSpPr>
          <p:nvPr/>
        </p:nvCxnSpPr>
        <p:spPr>
          <a:xfrm>
            <a:off x="5303466" y="3683449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/>
          <p:cNvCxnSpPr>
            <a:cxnSpLocks/>
          </p:cNvCxnSpPr>
          <p:nvPr/>
        </p:nvCxnSpPr>
        <p:spPr>
          <a:xfrm flipV="1">
            <a:off x="5303466" y="5781858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/>
          <p:cNvCxnSpPr>
            <a:cxnSpLocks/>
          </p:cNvCxnSpPr>
          <p:nvPr/>
        </p:nvCxnSpPr>
        <p:spPr>
          <a:xfrm>
            <a:off x="5303466" y="5876872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: Rounded Corners 83">
            <a:hlinkClick r:id="rId3" action="ppaction://hlinksldjump"/>
          </p:cNvPr>
          <p:cNvSpPr/>
          <p:nvPr/>
        </p:nvSpPr>
        <p:spPr>
          <a:xfrm>
            <a:off x="5739378" y="548680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85" name="Rectangle: Rounded Corners 84">
            <a:hlinkClick r:id="rId4" action="ppaction://hlinksldjump"/>
          </p:cNvPr>
          <p:cNvSpPr/>
          <p:nvPr/>
        </p:nvSpPr>
        <p:spPr>
          <a:xfrm>
            <a:off x="5741649" y="1100861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86" name="Rectangle: Rounded Corners 85">
            <a:hlinkClick r:id="rId5" action="ppaction://hlinksldjump"/>
          </p:cNvPr>
          <p:cNvSpPr/>
          <p:nvPr/>
        </p:nvSpPr>
        <p:spPr>
          <a:xfrm>
            <a:off x="5745078" y="1370035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87" name="Rectangle: Rounded Corners 86">
            <a:hlinkClick r:id="rId6" action="ppaction://hlinksldjump"/>
          </p:cNvPr>
          <p:cNvSpPr/>
          <p:nvPr/>
        </p:nvSpPr>
        <p:spPr>
          <a:xfrm>
            <a:off x="5745078" y="819739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88" name="Rectangle: Rounded Corners 87">
            <a:hlinkClick r:id="rId7" action="ppaction://hlinksldjump"/>
          </p:cNvPr>
          <p:cNvSpPr/>
          <p:nvPr/>
        </p:nvSpPr>
        <p:spPr>
          <a:xfrm>
            <a:off x="5750917" y="1870378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89" name="Rectangle: Rounded Corners 88">
            <a:hlinkClick r:id="rId8" action="ppaction://hlinksldjump"/>
          </p:cNvPr>
          <p:cNvSpPr/>
          <p:nvPr/>
        </p:nvSpPr>
        <p:spPr>
          <a:xfrm>
            <a:off x="5741958" y="2140915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90" name="Rectangle: Rounded Corners 89">
            <a:hlinkClick r:id="rId9" action="ppaction://hlinksldjump"/>
          </p:cNvPr>
          <p:cNvSpPr/>
          <p:nvPr/>
        </p:nvSpPr>
        <p:spPr>
          <a:xfrm>
            <a:off x="5736119" y="1622490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91" name="Rectangle: Rounded Corners 90">
            <a:hlinkClick r:id="rId10" action="ppaction://hlinksldjump"/>
          </p:cNvPr>
          <p:cNvSpPr/>
          <p:nvPr/>
        </p:nvSpPr>
        <p:spPr>
          <a:xfrm>
            <a:off x="5757170" y="273331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92" name="Rectangle: Rounded Corners 91">
            <a:hlinkClick r:id="rId11" action="ppaction://hlinksldjump"/>
          </p:cNvPr>
          <p:cNvSpPr/>
          <p:nvPr/>
        </p:nvSpPr>
        <p:spPr>
          <a:xfrm>
            <a:off x="5752412" y="3086366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93" name="Rectangle: Rounded Corners 92">
            <a:hlinkClick r:id="rId12" action="ppaction://hlinksldjump"/>
          </p:cNvPr>
          <p:cNvSpPr/>
          <p:nvPr/>
        </p:nvSpPr>
        <p:spPr>
          <a:xfrm>
            <a:off x="5761739" y="3435499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94" name="Rectangle: Rounded Corners 93">
            <a:hlinkClick r:id="rId13" action="ppaction://hlinksldjump"/>
          </p:cNvPr>
          <p:cNvSpPr/>
          <p:nvPr/>
        </p:nvSpPr>
        <p:spPr>
          <a:xfrm>
            <a:off x="5761739" y="379134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95" name="Rectangle: Rounded Corners 94">
            <a:hlinkClick r:id="rId14" action="ppaction://hlinksldjump"/>
          </p:cNvPr>
          <p:cNvSpPr/>
          <p:nvPr/>
        </p:nvSpPr>
        <p:spPr>
          <a:xfrm>
            <a:off x="5752780" y="41420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96" name="Rectangle: Rounded Corners 95">
            <a:hlinkClick r:id="rId15" action="ppaction://hlinksldjump"/>
          </p:cNvPr>
          <p:cNvSpPr/>
          <p:nvPr/>
        </p:nvSpPr>
        <p:spPr>
          <a:xfrm>
            <a:off x="5752412" y="45162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97" name="Rectangle: Rounded Corners 96">
            <a:hlinkClick r:id="rId16" action="ppaction://hlinksldjump"/>
          </p:cNvPr>
          <p:cNvSpPr/>
          <p:nvPr/>
        </p:nvSpPr>
        <p:spPr>
          <a:xfrm>
            <a:off x="5755125" y="488359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98" name="Rectangle: Rounded Corners 97">
            <a:hlinkClick r:id="rId17" action="ppaction://hlinksldjump"/>
          </p:cNvPr>
          <p:cNvSpPr/>
          <p:nvPr/>
        </p:nvSpPr>
        <p:spPr>
          <a:xfrm>
            <a:off x="5757170" y="5687972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99" name="Rectangle: Rounded Corners 98">
            <a:hlinkClick r:id="rId18" action="ppaction://hlinksldjump"/>
          </p:cNvPr>
          <p:cNvSpPr/>
          <p:nvPr/>
        </p:nvSpPr>
        <p:spPr>
          <a:xfrm>
            <a:off x="5750608" y="598943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01" name="Rectangle: Rounded Corners 100">
            <a:hlinkClick r:id="rId19" action="ppaction://hlinksldjump"/>
          </p:cNvPr>
          <p:cNvSpPr/>
          <p:nvPr/>
        </p:nvSpPr>
        <p:spPr>
          <a:xfrm>
            <a:off x="5751640" y="2426269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02" name="Rectangle: Rounded Corners 101">
            <a:hlinkClick r:id="rId20" action="ppaction://hlinksldjump"/>
          </p:cNvPr>
          <p:cNvSpPr/>
          <p:nvPr/>
        </p:nvSpPr>
        <p:spPr>
          <a:xfrm>
            <a:off x="5757170" y="522953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D0ACA-AD28-754F-B439-10653949F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13</a:t>
            </a:fld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A886182-5DB4-43B0-B33C-37AB25488ACB}"/>
              </a:ext>
            </a:extLst>
          </p:cNvPr>
          <p:cNvSpPr/>
          <p:nvPr/>
        </p:nvSpPr>
        <p:spPr>
          <a:xfrm>
            <a:off x="3269264" y="2698541"/>
            <a:ext cx="4673603" cy="374985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2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30" grpId="0" animBg="1"/>
      <p:bldP spid="31" grpId="0" animBg="1"/>
      <p:bldP spid="32" grpId="0" animBg="1"/>
      <p:bldP spid="36" grpId="0" animBg="1"/>
      <p:bldP spid="37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 animBg="1"/>
      <p:bldP spid="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Ensaios Laboratoriais Controlados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256803" y="2907198"/>
            <a:ext cx="2083197" cy="1316483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20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1" name="Frame 10"/>
          <p:cNvSpPr/>
          <p:nvPr/>
        </p:nvSpPr>
        <p:spPr>
          <a:xfrm>
            <a:off x="2027633" y="1683062"/>
            <a:ext cx="792088" cy="381642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2819721" y="3565440"/>
            <a:ext cx="437082" cy="2583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: Rounded Corners 52">
            <a:hlinkClick r:id="rId3" action="ppaction://hlinksldjump"/>
          </p:cNvPr>
          <p:cNvSpPr/>
          <p:nvPr/>
        </p:nvSpPr>
        <p:spPr>
          <a:xfrm>
            <a:off x="6713803" y="1082938"/>
            <a:ext cx="2298605" cy="528116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54" name="Rectangle: Rounded Corners 53">
            <a:hlinkClick r:id="rId4" action="ppaction://hlinksldjump"/>
          </p:cNvPr>
          <p:cNvSpPr/>
          <p:nvPr/>
        </p:nvSpPr>
        <p:spPr>
          <a:xfrm>
            <a:off x="6709045" y="1803018"/>
            <a:ext cx="2298605" cy="528116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55" name="Rectangle: Rounded Corners 54">
            <a:hlinkClick r:id="rId5" action="ppaction://hlinksldjump"/>
          </p:cNvPr>
          <p:cNvSpPr/>
          <p:nvPr/>
        </p:nvSpPr>
        <p:spPr>
          <a:xfrm>
            <a:off x="6718372" y="2475150"/>
            <a:ext cx="2298605" cy="528116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56" name="Rectangle: Rounded Corners 55">
            <a:hlinkClick r:id="rId6" action="ppaction://hlinksldjump"/>
          </p:cNvPr>
          <p:cNvSpPr/>
          <p:nvPr/>
        </p:nvSpPr>
        <p:spPr>
          <a:xfrm>
            <a:off x="6718372" y="3171170"/>
            <a:ext cx="2298605" cy="528116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57" name="Rectangle: Rounded Corners 56">
            <a:hlinkClick r:id="rId7" action="ppaction://hlinksldjump"/>
          </p:cNvPr>
          <p:cNvSpPr/>
          <p:nvPr/>
        </p:nvSpPr>
        <p:spPr>
          <a:xfrm>
            <a:off x="6709413" y="3843302"/>
            <a:ext cx="2298605" cy="528116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58" name="Rectangle: Rounded Corners 57">
            <a:hlinkClick r:id="rId8" action="ppaction://hlinksldjump"/>
          </p:cNvPr>
          <p:cNvSpPr/>
          <p:nvPr/>
        </p:nvSpPr>
        <p:spPr>
          <a:xfrm>
            <a:off x="6709045" y="4467314"/>
            <a:ext cx="2298605" cy="528116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59" name="Rectangle: Rounded Corners 58">
            <a:hlinkClick r:id="rId9" action="ppaction://hlinksldjump"/>
          </p:cNvPr>
          <p:cNvSpPr/>
          <p:nvPr/>
        </p:nvSpPr>
        <p:spPr>
          <a:xfrm>
            <a:off x="6711758" y="5115386"/>
            <a:ext cx="2298605" cy="528116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Requisitos de Odor</a:t>
            </a:r>
          </a:p>
        </p:txBody>
      </p:sp>
      <p:cxnSp>
        <p:nvCxnSpPr>
          <p:cNvPr id="74" name="Connector: Elbow 73"/>
          <p:cNvCxnSpPr>
            <a:cxnSpLocks/>
            <a:stCxn id="9" idx="0"/>
            <a:endCxn id="53" idx="1"/>
          </p:cNvCxnSpPr>
          <p:nvPr/>
        </p:nvCxnSpPr>
        <p:spPr>
          <a:xfrm flipV="1">
            <a:off x="5340000" y="1346996"/>
            <a:ext cx="1373803" cy="221844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/>
          <p:cNvCxnSpPr>
            <a:cxnSpLocks/>
            <a:stCxn id="9" idx="0"/>
            <a:endCxn id="54" idx="1"/>
          </p:cNvCxnSpPr>
          <p:nvPr/>
        </p:nvCxnSpPr>
        <p:spPr>
          <a:xfrm flipV="1">
            <a:off x="5340000" y="2067076"/>
            <a:ext cx="1369045" cy="149836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/>
          <p:cNvCxnSpPr>
            <a:cxnSpLocks/>
            <a:stCxn id="9" idx="0"/>
            <a:endCxn id="55" idx="1"/>
          </p:cNvCxnSpPr>
          <p:nvPr/>
        </p:nvCxnSpPr>
        <p:spPr>
          <a:xfrm flipV="1">
            <a:off x="5340000" y="2739208"/>
            <a:ext cx="1378372" cy="82623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/>
          <p:cNvCxnSpPr>
            <a:cxnSpLocks/>
            <a:stCxn id="9" idx="0"/>
            <a:endCxn id="56" idx="1"/>
          </p:cNvCxnSpPr>
          <p:nvPr/>
        </p:nvCxnSpPr>
        <p:spPr>
          <a:xfrm flipV="1">
            <a:off x="5340000" y="3435228"/>
            <a:ext cx="1378372" cy="13021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/>
          <p:cNvCxnSpPr>
            <a:cxnSpLocks/>
            <a:stCxn id="9" idx="0"/>
            <a:endCxn id="57" idx="1"/>
          </p:cNvCxnSpPr>
          <p:nvPr/>
        </p:nvCxnSpPr>
        <p:spPr>
          <a:xfrm>
            <a:off x="5340000" y="3565440"/>
            <a:ext cx="1369413" cy="54192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/>
          <p:cNvCxnSpPr>
            <a:cxnSpLocks/>
            <a:stCxn id="9" idx="0"/>
            <a:endCxn id="58" idx="1"/>
          </p:cNvCxnSpPr>
          <p:nvPr/>
        </p:nvCxnSpPr>
        <p:spPr>
          <a:xfrm>
            <a:off x="5340000" y="3565440"/>
            <a:ext cx="1369045" cy="116593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/>
          <p:cNvCxnSpPr>
            <a:cxnSpLocks/>
            <a:stCxn id="9" idx="0"/>
            <a:endCxn id="59" idx="1"/>
          </p:cNvCxnSpPr>
          <p:nvPr/>
        </p:nvCxnSpPr>
        <p:spPr>
          <a:xfrm>
            <a:off x="5340000" y="3565440"/>
            <a:ext cx="1371758" cy="18140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/>
          <p:cNvCxnSpPr>
            <a:cxnSpLocks/>
            <a:stCxn id="9" idx="0"/>
          </p:cNvCxnSpPr>
          <p:nvPr/>
        </p:nvCxnSpPr>
        <p:spPr>
          <a:xfrm>
            <a:off x="5340000" y="3565440"/>
            <a:ext cx="1378372" cy="2462076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: Rounded Corners 104">
            <a:hlinkClick r:id="rId10" action="ppaction://hlinksldjump"/>
          </p:cNvPr>
          <p:cNvSpPr/>
          <p:nvPr/>
        </p:nvSpPr>
        <p:spPr>
          <a:xfrm>
            <a:off x="6718372" y="5783836"/>
            <a:ext cx="2298605" cy="528116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1E2E3-B82A-0648-86AF-E57F9317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3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1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3077" y="-307289"/>
            <a:ext cx="11193237" cy="1462403"/>
          </a:xfrm>
        </p:spPr>
        <p:txBody>
          <a:bodyPr rtlCol="0">
            <a:normAutofit/>
          </a:bodyPr>
          <a:lstStyle/>
          <a:p>
            <a:pPr rtl="0"/>
            <a:r>
              <a:rPr lang="pt-pt" dirty="0"/>
              <a:t>Padrões de Carga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822891" y="1326316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822891" y="3394729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822891" y="5610389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577670" y="2694468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3369759" y="1755885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3369759" y="3871702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3369759" y="3867217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loud 29">
            <a:hlinkClick r:id="rId3" action="ppaction://hlinksldjump"/>
          </p:cNvPr>
          <p:cNvSpPr/>
          <p:nvPr/>
        </p:nvSpPr>
        <p:spPr>
          <a:xfrm>
            <a:off x="9021265" y="1884576"/>
            <a:ext cx="1872506" cy="74037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7.2.8.1 Normal</a:t>
            </a:r>
          </a:p>
        </p:txBody>
      </p:sp>
      <p:sp>
        <p:nvSpPr>
          <p:cNvPr id="37" name="Cloud 36">
            <a:hlinkClick r:id="rId4" action="ppaction://hlinksldjump"/>
          </p:cNvPr>
          <p:cNvSpPr/>
          <p:nvPr/>
        </p:nvSpPr>
        <p:spPr>
          <a:xfrm>
            <a:off x="9048030" y="3736486"/>
            <a:ext cx="1872506" cy="74037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A3.8.10 Diarreia</a:t>
            </a:r>
          </a:p>
        </p:txBody>
      </p:sp>
      <p:sp>
        <p:nvSpPr>
          <p:cNvPr id="38" name="Cloud 37">
            <a:hlinkClick r:id="rId5" action="ppaction://hlinksldjump"/>
          </p:cNvPr>
          <p:cNvSpPr/>
          <p:nvPr/>
        </p:nvSpPr>
        <p:spPr>
          <a:xfrm>
            <a:off x="9048030" y="2827632"/>
            <a:ext cx="1872506" cy="74037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7.2.8.2 Stress</a:t>
            </a:r>
          </a:p>
        </p:txBody>
      </p:sp>
      <p:cxnSp>
        <p:nvCxnSpPr>
          <p:cNvPr id="41" name="Straight Arrow Connector 40"/>
          <p:cNvCxnSpPr>
            <a:cxnSpLocks/>
            <a:stCxn id="89" idx="3"/>
            <a:endCxn id="30" idx="2"/>
          </p:cNvCxnSpPr>
          <p:nvPr/>
        </p:nvCxnSpPr>
        <p:spPr>
          <a:xfrm flipV="1">
            <a:off x="8195555" y="2254765"/>
            <a:ext cx="831518" cy="786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  <a:stCxn id="89" idx="3"/>
            <a:endCxn id="37" idx="2"/>
          </p:cNvCxnSpPr>
          <p:nvPr/>
        </p:nvCxnSpPr>
        <p:spPr>
          <a:xfrm>
            <a:off x="8195555" y="3041740"/>
            <a:ext cx="858283" cy="1064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  <a:stCxn id="89" idx="3"/>
            <a:endCxn id="38" idx="2"/>
          </p:cNvCxnSpPr>
          <p:nvPr/>
        </p:nvCxnSpPr>
        <p:spPr>
          <a:xfrm>
            <a:off x="8195555" y="3041740"/>
            <a:ext cx="858283" cy="156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/>
          <p:cNvCxnSpPr/>
          <p:nvPr/>
        </p:nvCxnSpPr>
        <p:spPr>
          <a:xfrm flipV="1">
            <a:off x="5591832" y="814128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/>
          <p:cNvCxnSpPr/>
          <p:nvPr/>
        </p:nvCxnSpPr>
        <p:spPr>
          <a:xfrm flipV="1">
            <a:off x="5591832" y="1088938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/>
          <p:cNvCxnSpPr>
            <a:cxnSpLocks/>
          </p:cNvCxnSpPr>
          <p:nvPr/>
        </p:nvCxnSpPr>
        <p:spPr>
          <a:xfrm flipV="1">
            <a:off x="5591832" y="1363718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/>
          <p:cNvCxnSpPr>
            <a:cxnSpLocks/>
          </p:cNvCxnSpPr>
          <p:nvPr/>
        </p:nvCxnSpPr>
        <p:spPr>
          <a:xfrm flipV="1">
            <a:off x="5591832" y="1642154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/>
          <p:cNvCxnSpPr>
            <a:cxnSpLocks/>
          </p:cNvCxnSpPr>
          <p:nvPr/>
        </p:nvCxnSpPr>
        <p:spPr>
          <a:xfrm>
            <a:off x="5591831" y="1755885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/>
          <p:cNvCxnSpPr>
            <a:cxnSpLocks/>
          </p:cNvCxnSpPr>
          <p:nvPr/>
        </p:nvCxnSpPr>
        <p:spPr>
          <a:xfrm>
            <a:off x="5591831" y="1755884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Elbow 69"/>
          <p:cNvCxnSpPr>
            <a:cxnSpLocks/>
          </p:cNvCxnSpPr>
          <p:nvPr/>
        </p:nvCxnSpPr>
        <p:spPr>
          <a:xfrm>
            <a:off x="5591832" y="1755885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/>
          <p:cNvCxnSpPr>
            <a:cxnSpLocks/>
          </p:cNvCxnSpPr>
          <p:nvPr/>
        </p:nvCxnSpPr>
        <p:spPr>
          <a:xfrm>
            <a:off x="5591832" y="1755885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/>
          <p:cNvCxnSpPr>
            <a:cxnSpLocks/>
          </p:cNvCxnSpPr>
          <p:nvPr/>
        </p:nvCxnSpPr>
        <p:spPr>
          <a:xfrm flipV="1">
            <a:off x="5591831" y="3041739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/>
          <p:cNvCxnSpPr>
            <a:cxnSpLocks/>
          </p:cNvCxnSpPr>
          <p:nvPr/>
        </p:nvCxnSpPr>
        <p:spPr>
          <a:xfrm flipV="1">
            <a:off x="5591831" y="3394791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/>
          <p:cNvCxnSpPr>
            <a:cxnSpLocks/>
          </p:cNvCxnSpPr>
          <p:nvPr/>
        </p:nvCxnSpPr>
        <p:spPr>
          <a:xfrm flipV="1">
            <a:off x="5591832" y="3743923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/>
          <p:cNvCxnSpPr>
            <a:cxnSpLocks/>
          </p:cNvCxnSpPr>
          <p:nvPr/>
        </p:nvCxnSpPr>
        <p:spPr>
          <a:xfrm>
            <a:off x="5591832" y="3867217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/>
          <p:cNvCxnSpPr>
            <a:cxnSpLocks/>
          </p:cNvCxnSpPr>
          <p:nvPr/>
        </p:nvCxnSpPr>
        <p:spPr>
          <a:xfrm>
            <a:off x="5591831" y="3867218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/>
          <p:cNvCxnSpPr>
            <a:cxnSpLocks/>
          </p:cNvCxnSpPr>
          <p:nvPr/>
        </p:nvCxnSpPr>
        <p:spPr>
          <a:xfrm>
            <a:off x="5591831" y="3867217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/>
          <p:cNvCxnSpPr>
            <a:cxnSpLocks/>
          </p:cNvCxnSpPr>
          <p:nvPr/>
        </p:nvCxnSpPr>
        <p:spPr>
          <a:xfrm>
            <a:off x="5591832" y="3867217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/>
          <p:cNvCxnSpPr>
            <a:cxnSpLocks/>
          </p:cNvCxnSpPr>
          <p:nvPr/>
        </p:nvCxnSpPr>
        <p:spPr>
          <a:xfrm>
            <a:off x="5591831" y="3867217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/>
          <p:cNvCxnSpPr>
            <a:cxnSpLocks/>
          </p:cNvCxnSpPr>
          <p:nvPr/>
        </p:nvCxnSpPr>
        <p:spPr>
          <a:xfrm flipV="1">
            <a:off x="5591831" y="5965626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/>
          <p:cNvCxnSpPr>
            <a:cxnSpLocks/>
          </p:cNvCxnSpPr>
          <p:nvPr/>
        </p:nvCxnSpPr>
        <p:spPr>
          <a:xfrm>
            <a:off x="5591831" y="6060640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: Rounded Corners 81">
            <a:hlinkClick r:id="rId6" action="ppaction://hlinksldjump"/>
          </p:cNvPr>
          <p:cNvSpPr/>
          <p:nvPr/>
        </p:nvSpPr>
        <p:spPr>
          <a:xfrm>
            <a:off x="6027743" y="732448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83" name="Rectangle: Rounded Corners 82">
            <a:hlinkClick r:id="rId7" action="ppaction://hlinksldjump"/>
          </p:cNvPr>
          <p:cNvSpPr/>
          <p:nvPr/>
        </p:nvSpPr>
        <p:spPr>
          <a:xfrm>
            <a:off x="6030014" y="1284629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84" name="Rectangle: Rounded Corners 83">
            <a:hlinkClick r:id="rId8" action="ppaction://hlinksldjump"/>
          </p:cNvPr>
          <p:cNvSpPr/>
          <p:nvPr/>
        </p:nvSpPr>
        <p:spPr>
          <a:xfrm>
            <a:off x="6033443" y="1553803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85" name="Rectangle: Rounded Corners 84">
            <a:hlinkClick r:id="rId9" action="ppaction://hlinksldjump"/>
          </p:cNvPr>
          <p:cNvSpPr/>
          <p:nvPr/>
        </p:nvSpPr>
        <p:spPr>
          <a:xfrm>
            <a:off x="6033443" y="1003507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86" name="Rectangle: Rounded Corners 85">
            <a:hlinkClick r:id="rId10" action="ppaction://hlinksldjump"/>
          </p:cNvPr>
          <p:cNvSpPr/>
          <p:nvPr/>
        </p:nvSpPr>
        <p:spPr>
          <a:xfrm>
            <a:off x="6039282" y="2054146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87" name="Rectangle: Rounded Corners 86">
            <a:hlinkClick r:id="rId11" action="ppaction://hlinksldjump"/>
          </p:cNvPr>
          <p:cNvSpPr/>
          <p:nvPr/>
        </p:nvSpPr>
        <p:spPr>
          <a:xfrm>
            <a:off x="6030323" y="2324683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88" name="Rectangle: Rounded Corners 87">
            <a:hlinkClick r:id="rId12" action="ppaction://hlinksldjump"/>
          </p:cNvPr>
          <p:cNvSpPr/>
          <p:nvPr/>
        </p:nvSpPr>
        <p:spPr>
          <a:xfrm>
            <a:off x="6024484" y="1806258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89" name="Rectangle: Rounded Corners 88">
            <a:hlinkClick r:id="rId13" action="ppaction://hlinksldjump"/>
          </p:cNvPr>
          <p:cNvSpPr/>
          <p:nvPr/>
        </p:nvSpPr>
        <p:spPr>
          <a:xfrm>
            <a:off x="6045535" y="291708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90" name="Rectangle: Rounded Corners 89">
            <a:hlinkClick r:id="rId14" action="ppaction://hlinksldjump"/>
          </p:cNvPr>
          <p:cNvSpPr/>
          <p:nvPr/>
        </p:nvSpPr>
        <p:spPr>
          <a:xfrm>
            <a:off x="6040777" y="327013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91" name="Rectangle: Rounded Corners 90">
            <a:hlinkClick r:id="rId15" action="ppaction://hlinksldjump"/>
          </p:cNvPr>
          <p:cNvSpPr/>
          <p:nvPr/>
        </p:nvSpPr>
        <p:spPr>
          <a:xfrm>
            <a:off x="6050104" y="361926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92" name="Rectangle: Rounded Corners 91">
            <a:hlinkClick r:id="rId16" action="ppaction://hlinksldjump"/>
          </p:cNvPr>
          <p:cNvSpPr/>
          <p:nvPr/>
        </p:nvSpPr>
        <p:spPr>
          <a:xfrm>
            <a:off x="6050104" y="397511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93" name="Rectangle: Rounded Corners 92">
            <a:hlinkClick r:id="rId17" action="ppaction://hlinksldjump"/>
          </p:cNvPr>
          <p:cNvSpPr/>
          <p:nvPr/>
        </p:nvSpPr>
        <p:spPr>
          <a:xfrm>
            <a:off x="6041145" y="432584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94" name="Rectangle: Rounded Corners 93">
            <a:hlinkClick r:id="rId18" action="ppaction://hlinksldjump"/>
          </p:cNvPr>
          <p:cNvSpPr/>
          <p:nvPr/>
        </p:nvSpPr>
        <p:spPr>
          <a:xfrm>
            <a:off x="6040777" y="470001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95" name="Rectangle: Rounded Corners 94">
            <a:hlinkClick r:id="rId19" action="ppaction://hlinksldjump"/>
          </p:cNvPr>
          <p:cNvSpPr/>
          <p:nvPr/>
        </p:nvSpPr>
        <p:spPr>
          <a:xfrm>
            <a:off x="6043490" y="506736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96" name="Rectangle: Rounded Corners 95">
            <a:hlinkClick r:id="rId20" action="ppaction://hlinksldjump"/>
          </p:cNvPr>
          <p:cNvSpPr/>
          <p:nvPr/>
        </p:nvSpPr>
        <p:spPr>
          <a:xfrm>
            <a:off x="6045535" y="587174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97" name="Rectangle: Rounded Corners 96">
            <a:hlinkClick r:id="rId21" action="ppaction://hlinksldjump"/>
          </p:cNvPr>
          <p:cNvSpPr/>
          <p:nvPr/>
        </p:nvSpPr>
        <p:spPr>
          <a:xfrm>
            <a:off x="6038973" y="6173198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99" name="Rectangle: Rounded Corners 98">
            <a:hlinkClick r:id="rId22" action="ppaction://hlinksldjump"/>
          </p:cNvPr>
          <p:cNvSpPr/>
          <p:nvPr/>
        </p:nvSpPr>
        <p:spPr>
          <a:xfrm>
            <a:off x="6040005" y="2610037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00" name="Rectangle: Rounded Corners 99">
            <a:hlinkClick r:id="rId23" action="ppaction://hlinksldjump"/>
          </p:cNvPr>
          <p:cNvSpPr/>
          <p:nvPr/>
        </p:nvSpPr>
        <p:spPr>
          <a:xfrm>
            <a:off x="6045535" y="541330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A6168-FB09-5F46-B255-968F91544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603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15</a:t>
            </a:fld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3687681" y="5610388"/>
            <a:ext cx="4673603" cy="1009359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B34AEE2-6202-44A2-A95B-66DDCF1FC258}"/>
              </a:ext>
            </a:extLst>
          </p:cNvPr>
          <p:cNvSpPr/>
          <p:nvPr/>
        </p:nvSpPr>
        <p:spPr>
          <a:xfrm>
            <a:off x="3636110" y="732448"/>
            <a:ext cx="4673603" cy="2095236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1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30" grpId="0" animBg="1"/>
      <p:bldP spid="37" grpId="0" animBg="1"/>
      <p:bldP spid="38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9" grpId="0" animBg="1"/>
      <p:bldP spid="10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7.2.8.1 Padrão Normal de Carga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2895" y="1252538"/>
            <a:ext cx="10118979" cy="4352925"/>
          </a:xfrm>
        </p:spPr>
        <p:txBody>
          <a:bodyPr rtlCol="0">
            <a:normAutofit fontScale="92500" lnSpcReduction="10000"/>
          </a:bodyPr>
          <a:lstStyle/>
          <a:p>
            <a:pPr rtl="0">
              <a:buFont typeface="PingFang SC Regular" panose="020B0400000000000000" pitchFamily="34" charset="-122"/>
              <a:buChar char="﹢"/>
            </a:pPr>
            <a:r>
              <a:rPr lang="pt-pt" sz="2400" dirty="0"/>
              <a:t>A carga do sistema deve ser realizada em percentagem da carga diária (kg/dia de fezes, l/dia de urina), derivada dos cálculos de capacidade indicados pelo fabricante</a:t>
            </a:r>
          </a:p>
          <a:p>
            <a:pPr marL="0" indent="0" rtl="0">
              <a:buNone/>
            </a:pPr>
            <a:endParaRPr lang="en-SG" sz="2400" dirty="0"/>
          </a:p>
          <a:p>
            <a:pPr rtl="0">
              <a:buFont typeface="PingFang SC Regular" panose="020B0400000000000000" pitchFamily="34" charset="-122"/>
              <a:buChar char="﹢"/>
            </a:pPr>
            <a:r>
              <a:rPr lang="pt-pt" sz="2400" dirty="0"/>
              <a:t>A carga diária é determinada através da multiplicação:</a:t>
            </a:r>
          </a:p>
          <a:p>
            <a:pPr marL="834389" lvl="1" indent="-457200" rtl="0">
              <a:buFont typeface="+mj-lt"/>
              <a:buAutoNum type="alphaLcParenR"/>
            </a:pPr>
            <a:r>
              <a:rPr lang="pt-pt" sz="2400" dirty="0"/>
              <a:t>utilizações por dia (utilizações fecais/dia e utilizações de urina/dia); pela</a:t>
            </a:r>
          </a:p>
          <a:p>
            <a:pPr marL="834389" lvl="1" indent="-457200" rtl="0">
              <a:buFont typeface="+mj-lt"/>
              <a:buAutoNum type="alphaLcParenR"/>
            </a:pPr>
            <a:r>
              <a:rPr lang="pt-pt" sz="2400" dirty="0"/>
              <a:t>quantidade média de fezes (kg/utilização) e de urina (l/utilização).</a:t>
            </a:r>
          </a:p>
          <a:p>
            <a:pPr marL="377189" lvl="1" indent="0" rtl="0">
              <a:buNone/>
            </a:pPr>
            <a:endParaRPr lang="en-SG" dirty="0"/>
          </a:p>
          <a:p>
            <a:pPr marL="228600" lvl="1" rtl="0">
              <a:spcBef>
                <a:spcPts val="1000"/>
              </a:spcBef>
              <a:buFont typeface="PingFang SC Regular" panose="020B0400000000000000" pitchFamily="34" charset="-122"/>
              <a:buChar char="﹢"/>
            </a:pPr>
            <a:r>
              <a:rPr lang="pt-pt" dirty="0"/>
              <a:t>A carga deve ser </a:t>
            </a:r>
            <a:r>
              <a:rPr lang="pt-pt" dirty="0" err="1"/>
              <a:t>efectuada</a:t>
            </a:r>
            <a:r>
              <a:rPr lang="pt-pt" dirty="0"/>
              <a:t> em tempo oportuno:</a:t>
            </a:r>
          </a:p>
          <a:p>
            <a:pPr marL="800100" lvl="2" indent="-342900" rtl="0">
              <a:spcBef>
                <a:spcPts val="1000"/>
              </a:spcBef>
              <a:buFont typeface="PingFang SC Regular" panose="020B0400000000000000" pitchFamily="34" charset="-122"/>
              <a:buChar char="－"/>
            </a:pPr>
            <a:r>
              <a:rPr lang="pt-pt" dirty="0"/>
              <a:t>35 %, das 6h00 às 9h00;</a:t>
            </a:r>
          </a:p>
          <a:p>
            <a:pPr marL="800100" lvl="2" indent="-342900" rtl="0">
              <a:lnSpc>
                <a:spcPct val="100000"/>
              </a:lnSpc>
              <a:spcBef>
                <a:spcPts val="1000"/>
              </a:spcBef>
              <a:buFont typeface="PingFang SC Regular" panose="020B0400000000000000" pitchFamily="34" charset="-122"/>
              <a:buChar char="－"/>
            </a:pPr>
            <a:r>
              <a:rPr lang="pt-pt" dirty="0"/>
              <a:t>25 % das 11h00 às 14h00;</a:t>
            </a:r>
          </a:p>
          <a:p>
            <a:pPr marL="800100" lvl="2" indent="-342900" rtl="0">
              <a:lnSpc>
                <a:spcPct val="100000"/>
              </a:lnSpc>
              <a:spcBef>
                <a:spcPts val="1000"/>
              </a:spcBef>
              <a:buFont typeface="PingFang SC Regular" panose="020B0400000000000000" pitchFamily="34" charset="-122"/>
              <a:buChar char="－"/>
            </a:pPr>
            <a:r>
              <a:rPr lang="pt-pt" dirty="0"/>
              <a:t>40 % das 17h00 às 20h00.</a:t>
            </a:r>
          </a:p>
        </p:txBody>
      </p:sp>
      <p:sp>
        <p:nvSpPr>
          <p:cNvPr id="7" name="Arrow: Right 6"/>
          <p:cNvSpPr/>
          <p:nvPr/>
        </p:nvSpPr>
        <p:spPr>
          <a:xfrm flipH="1">
            <a:off x="9480376" y="5589240"/>
            <a:ext cx="953944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dirty="0">
                <a:hlinkClick r:id="rId3" action="ppaction://hlinksldjump"/>
              </a:rPr>
              <a:t>Voltar</a:t>
            </a:r>
            <a:endParaRPr lang="en-S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9D261-9EC9-2F41-84CA-876D43F2D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7351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7.2.8.2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24128" y="1252538"/>
            <a:ext cx="10167747" cy="4352925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t-pt" sz="2800"/>
              <a:t>O sistema de saneamento está carregado com capacidade de tratamento + "Sn", onde Sn é 80% da diferença entre a capacidade máxima e a capacidade de tratamento.</a:t>
            </a:r>
          </a:p>
          <a:p>
            <a:pPr marL="0" indent="0" rtl="0">
              <a:buNone/>
            </a:pPr>
            <a:endParaRPr lang="en-SG" sz="2800" dirty="0"/>
          </a:p>
          <a:p>
            <a:pPr rtl="0">
              <a:buFont typeface="PingFang SC Regular" panose="020B0400000000000000" pitchFamily="34" charset="-122"/>
              <a:buChar char="＋"/>
            </a:pPr>
            <a:r>
              <a:rPr lang="pt-pt" sz="2800"/>
              <a:t>A carga deve ser efectuada em tempo oportuno:</a:t>
            </a:r>
          </a:p>
          <a:p>
            <a:pPr lvl="1" rtl="0">
              <a:buFont typeface="PingFang SC Regular" panose="020B0400000000000000" pitchFamily="34" charset="-122"/>
              <a:buChar char="－"/>
            </a:pPr>
            <a:r>
              <a:rPr lang="pt-pt" sz="2800"/>
              <a:t>35 %, das 6h00 às 9h00;</a:t>
            </a:r>
          </a:p>
          <a:p>
            <a:pPr lvl="1" rtl="0">
              <a:buFont typeface="PingFang SC Regular" panose="020B0400000000000000" pitchFamily="34" charset="-122"/>
              <a:buChar char="－"/>
            </a:pPr>
            <a:r>
              <a:rPr lang="pt-pt" sz="2800"/>
              <a:t>25 % das 11h00 às 14h00;</a:t>
            </a:r>
          </a:p>
          <a:p>
            <a:pPr lvl="1" rtl="0">
              <a:buFont typeface="PingFang SC Regular" panose="020B0400000000000000" pitchFamily="34" charset="-122"/>
              <a:buChar char="－"/>
            </a:pPr>
            <a:r>
              <a:rPr lang="pt-pt" sz="2800"/>
              <a:t>40 % das 17h00 às 20h00.</a:t>
            </a:r>
          </a:p>
        </p:txBody>
      </p:sp>
      <p:sp>
        <p:nvSpPr>
          <p:cNvPr id="8" name="Arrow: Right 7"/>
          <p:cNvSpPr/>
          <p:nvPr/>
        </p:nvSpPr>
        <p:spPr>
          <a:xfrm flipH="1">
            <a:off x="9480376" y="5589240"/>
            <a:ext cx="994584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dirty="0">
                <a:hlinkClick r:id="rId2" action="ppaction://hlinksldjump"/>
              </a:rPr>
              <a:t>Voltar</a:t>
            </a:r>
            <a:endParaRPr lang="en-S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8ABAD-9DF9-3244-AABE-909C281C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8978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A3.8.10 Diarreia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252538"/>
            <a:ext cx="10277475" cy="4352925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pt-pt" sz="2400" dirty="0"/>
              <a:t>Para os dias de ensaio de diarreia, 50 % da carga normal de fezes deve ser "entrada de diarreia" em vez de fezes sólidas. </a:t>
            </a:r>
          </a:p>
          <a:p>
            <a:pPr marL="0" indent="0" rtl="0">
              <a:buNone/>
            </a:pPr>
            <a:endParaRPr lang="en-SG" sz="2400" dirty="0"/>
          </a:p>
          <a:p>
            <a:pPr rtl="0">
              <a:buFont typeface="PingFang SC Regular" panose="020B0400000000000000" pitchFamily="34" charset="-122"/>
              <a:buChar char="＋"/>
            </a:pPr>
            <a:r>
              <a:rPr lang="pt-pt" sz="2400" dirty="0"/>
              <a:t>Metade desta carga deve ser como carga fecal normal (fezes sólidas), a outra metade diluída como entrada de diarreia.</a:t>
            </a:r>
          </a:p>
          <a:p>
            <a:pPr lvl="1" rtl="0">
              <a:buFont typeface="PingFang SC Regular" panose="020B0400000000000000" pitchFamily="34" charset="-122"/>
              <a:buChar char="－"/>
            </a:pPr>
            <a:r>
              <a:rPr lang="pt-pt" sz="2400" dirty="0"/>
              <a:t>35 % da capacidade diária, das 6 às 9 horas da manhã. </a:t>
            </a:r>
          </a:p>
          <a:p>
            <a:pPr lvl="1" rtl="0">
              <a:buFont typeface="PingFang SC Regular" panose="020B0400000000000000" pitchFamily="34" charset="-122"/>
              <a:buChar char="－"/>
            </a:pPr>
            <a:r>
              <a:rPr lang="pt-pt" sz="2400" dirty="0"/>
              <a:t>25 % da capacidade diária das 11h00 às 14h00. </a:t>
            </a:r>
          </a:p>
          <a:p>
            <a:pPr lvl="1" rtl="0">
              <a:buFont typeface="PingFang SC Regular" panose="020B0400000000000000" pitchFamily="34" charset="-122"/>
              <a:buChar char="－"/>
            </a:pPr>
            <a:r>
              <a:rPr lang="pt-pt" sz="2400" dirty="0"/>
              <a:t>40 % da capacidade diária entre as 17h00 e as 20h00. </a:t>
            </a:r>
          </a:p>
          <a:p>
            <a:pPr marL="457200" indent="-457200" rtl="0">
              <a:buFont typeface="+mj-lt"/>
              <a:buAutoNum type="alphaLcParenR"/>
            </a:pPr>
            <a:r>
              <a:rPr lang="pt-pt" sz="2400" dirty="0"/>
              <a:t>Combinar as fezes frescas com água na proporção de 2 l de água por kg de fezes frescas. O teor-alvo de matéria seca da entrada de diarreia deve situar-se entre 3 % e 10 %.</a:t>
            </a:r>
          </a:p>
          <a:p>
            <a:pPr marL="457200" indent="-457200" rtl="0">
              <a:buFont typeface="+mj-lt"/>
              <a:buAutoNum type="alphaLcParenR"/>
            </a:pPr>
            <a:r>
              <a:rPr lang="pt-pt" sz="2400" dirty="0"/>
              <a:t>Para este ensaio, pressupõe-se que cada utilizador de diarreia produz 1,2 l de diarreia por dia. </a:t>
            </a:r>
          </a:p>
        </p:txBody>
      </p:sp>
      <p:sp>
        <p:nvSpPr>
          <p:cNvPr id="8" name="Arrow: Right 7"/>
          <p:cNvSpPr/>
          <p:nvPr/>
        </p:nvSpPr>
        <p:spPr>
          <a:xfrm flipH="1">
            <a:off x="9408368" y="5877272"/>
            <a:ext cx="975152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dirty="0">
                <a:hlinkClick r:id="rId3" action="ppaction://hlinksldjump"/>
              </a:rPr>
              <a:t>Voltar</a:t>
            </a:r>
            <a:endParaRPr lang="en-S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045038-731C-934C-9CD3-71A838C30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7711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pt" dirty="0"/>
              <a:t>Requisitos </a:t>
            </a:r>
            <a:r>
              <a:rPr lang="en-SG" dirty="0"/>
              <a:t/>
            </a:r>
            <a:br>
              <a:rPr lang="en-SG" dirty="0"/>
            </a:br>
            <a:r>
              <a:rPr lang="pt-pt" dirty="0"/>
              <a:t>Mecânicos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359498" y="1142548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359498" y="3210961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359498" y="5426621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114277" y="2510700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2906366" y="1572117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2906366" y="3687934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2906366" y="3683449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loud 29"/>
          <p:cNvSpPr/>
          <p:nvPr/>
        </p:nvSpPr>
        <p:spPr>
          <a:xfrm>
            <a:off x="8832877" y="1612265"/>
            <a:ext cx="2592517" cy="6646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 dirty="0">
                <a:solidFill>
                  <a:schemeClr val="tx1"/>
                </a:solidFill>
              </a:rPr>
              <a:t>6.4 Desempenho da Evacuação</a:t>
            </a:r>
          </a:p>
        </p:txBody>
      </p:sp>
      <p:sp>
        <p:nvSpPr>
          <p:cNvPr id="37" name="Cloud 36"/>
          <p:cNvSpPr/>
          <p:nvPr/>
        </p:nvSpPr>
        <p:spPr>
          <a:xfrm>
            <a:off x="8682933" y="2388436"/>
            <a:ext cx="3073759" cy="6646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6.5 Integridade contra impactos externos</a:t>
            </a:r>
          </a:p>
        </p:txBody>
      </p:sp>
      <p:sp>
        <p:nvSpPr>
          <p:cNvPr id="38" name="Cloud 37"/>
          <p:cNvSpPr/>
          <p:nvPr/>
        </p:nvSpPr>
        <p:spPr>
          <a:xfrm>
            <a:off x="8760296" y="3196441"/>
            <a:ext cx="2357687" cy="6646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 dirty="0">
                <a:solidFill>
                  <a:schemeClr val="tx1"/>
                </a:solidFill>
              </a:rPr>
              <a:t>6.6 Escorregar, tropeçar ou cair</a:t>
            </a:r>
          </a:p>
        </p:txBody>
      </p:sp>
      <p:cxnSp>
        <p:nvCxnSpPr>
          <p:cNvPr id="41" name="Straight Arrow Connector 40"/>
          <p:cNvCxnSpPr>
            <a:cxnSpLocks/>
            <a:stCxn id="104" idx="3"/>
            <a:endCxn id="30" idx="2"/>
          </p:cNvCxnSpPr>
          <p:nvPr/>
        </p:nvCxnSpPr>
        <p:spPr>
          <a:xfrm flipV="1">
            <a:off x="7727404" y="1944569"/>
            <a:ext cx="1113515" cy="1266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  <a:endCxn id="37" idx="2"/>
          </p:cNvCxnSpPr>
          <p:nvPr/>
        </p:nvCxnSpPr>
        <p:spPr>
          <a:xfrm flipV="1">
            <a:off x="7727404" y="2720740"/>
            <a:ext cx="965063" cy="490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  <a:stCxn id="104" idx="3"/>
            <a:endCxn id="38" idx="2"/>
          </p:cNvCxnSpPr>
          <p:nvPr/>
        </p:nvCxnSpPr>
        <p:spPr>
          <a:xfrm>
            <a:off x="7727404" y="3211023"/>
            <a:ext cx="1040205" cy="317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loud 44"/>
          <p:cNvSpPr/>
          <p:nvPr/>
        </p:nvSpPr>
        <p:spPr>
          <a:xfrm>
            <a:off x="8832876" y="3916521"/>
            <a:ext cx="2592518" cy="6646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A3.1 Estanquidade</a:t>
            </a:r>
          </a:p>
        </p:txBody>
      </p:sp>
      <p:sp>
        <p:nvSpPr>
          <p:cNvPr id="47" name="Cloud 46"/>
          <p:cNvSpPr/>
          <p:nvPr/>
        </p:nvSpPr>
        <p:spPr>
          <a:xfrm>
            <a:off x="8184232" y="4653136"/>
            <a:ext cx="2821703" cy="6646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A3.3 Mecanismo de evacuação</a:t>
            </a:r>
          </a:p>
        </p:txBody>
      </p:sp>
      <p:cxnSp>
        <p:nvCxnSpPr>
          <p:cNvPr id="48" name="Straight Arrow Connector 47"/>
          <p:cNvCxnSpPr>
            <a:cxnSpLocks/>
            <a:stCxn id="104" idx="3"/>
            <a:endCxn id="45" idx="2"/>
          </p:cNvCxnSpPr>
          <p:nvPr/>
        </p:nvCxnSpPr>
        <p:spPr>
          <a:xfrm>
            <a:off x="7727404" y="3211023"/>
            <a:ext cx="1113514" cy="1037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  <a:stCxn id="104" idx="3"/>
            <a:endCxn id="47" idx="2"/>
          </p:cNvCxnSpPr>
          <p:nvPr/>
        </p:nvCxnSpPr>
        <p:spPr>
          <a:xfrm>
            <a:off x="7727404" y="3211023"/>
            <a:ext cx="465581" cy="1774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loud 52"/>
          <p:cNvSpPr/>
          <p:nvPr/>
        </p:nvSpPr>
        <p:spPr>
          <a:xfrm>
            <a:off x="8802705" y="836712"/>
            <a:ext cx="2397376" cy="6646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 dirty="0">
                <a:solidFill>
                  <a:schemeClr val="tx1"/>
                </a:solidFill>
              </a:rPr>
              <a:t>6.3 Visibilidade das Fezes</a:t>
            </a:r>
          </a:p>
        </p:txBody>
      </p:sp>
      <p:cxnSp>
        <p:nvCxnSpPr>
          <p:cNvPr id="54" name="Straight Arrow Connector 53"/>
          <p:cNvCxnSpPr>
            <a:cxnSpLocks/>
            <a:stCxn id="104" idx="3"/>
            <a:endCxn id="53" idx="2"/>
          </p:cNvCxnSpPr>
          <p:nvPr/>
        </p:nvCxnSpPr>
        <p:spPr>
          <a:xfrm flipV="1">
            <a:off x="7727404" y="1169016"/>
            <a:ext cx="1082737" cy="2042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/>
          <p:cNvCxnSpPr/>
          <p:nvPr/>
        </p:nvCxnSpPr>
        <p:spPr>
          <a:xfrm flipV="1">
            <a:off x="5128439" y="630360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/>
          <p:cNvCxnSpPr/>
          <p:nvPr/>
        </p:nvCxnSpPr>
        <p:spPr>
          <a:xfrm flipV="1">
            <a:off x="5128439" y="905170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/>
          <p:cNvCxnSpPr>
            <a:cxnSpLocks/>
          </p:cNvCxnSpPr>
          <p:nvPr/>
        </p:nvCxnSpPr>
        <p:spPr>
          <a:xfrm flipV="1">
            <a:off x="5128439" y="1179950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/>
          <p:cNvCxnSpPr>
            <a:cxnSpLocks/>
          </p:cNvCxnSpPr>
          <p:nvPr/>
        </p:nvCxnSpPr>
        <p:spPr>
          <a:xfrm flipV="1">
            <a:off x="5128439" y="1458386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/>
          <p:cNvCxnSpPr>
            <a:cxnSpLocks/>
          </p:cNvCxnSpPr>
          <p:nvPr/>
        </p:nvCxnSpPr>
        <p:spPr>
          <a:xfrm>
            <a:off x="5128438" y="1572117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/>
          <p:cNvCxnSpPr>
            <a:cxnSpLocks/>
          </p:cNvCxnSpPr>
          <p:nvPr/>
        </p:nvCxnSpPr>
        <p:spPr>
          <a:xfrm>
            <a:off x="5128438" y="1572116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/>
          <p:cNvCxnSpPr>
            <a:cxnSpLocks/>
          </p:cNvCxnSpPr>
          <p:nvPr/>
        </p:nvCxnSpPr>
        <p:spPr>
          <a:xfrm>
            <a:off x="5128439" y="1572117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/>
          <p:cNvCxnSpPr>
            <a:cxnSpLocks/>
          </p:cNvCxnSpPr>
          <p:nvPr/>
        </p:nvCxnSpPr>
        <p:spPr>
          <a:xfrm>
            <a:off x="5128439" y="1572117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/>
          <p:cNvCxnSpPr>
            <a:cxnSpLocks/>
          </p:cNvCxnSpPr>
          <p:nvPr/>
        </p:nvCxnSpPr>
        <p:spPr>
          <a:xfrm flipV="1">
            <a:off x="5128438" y="2857971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/>
          <p:cNvCxnSpPr>
            <a:cxnSpLocks/>
          </p:cNvCxnSpPr>
          <p:nvPr/>
        </p:nvCxnSpPr>
        <p:spPr>
          <a:xfrm flipV="1">
            <a:off x="5128438" y="3211023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/>
          <p:cNvCxnSpPr>
            <a:cxnSpLocks/>
          </p:cNvCxnSpPr>
          <p:nvPr/>
        </p:nvCxnSpPr>
        <p:spPr>
          <a:xfrm flipV="1">
            <a:off x="5128439" y="3560155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/>
          <p:cNvCxnSpPr>
            <a:cxnSpLocks/>
          </p:cNvCxnSpPr>
          <p:nvPr/>
        </p:nvCxnSpPr>
        <p:spPr>
          <a:xfrm>
            <a:off x="5128439" y="3683449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/>
          <p:cNvCxnSpPr>
            <a:cxnSpLocks/>
          </p:cNvCxnSpPr>
          <p:nvPr/>
        </p:nvCxnSpPr>
        <p:spPr>
          <a:xfrm>
            <a:off x="5128438" y="3683450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90"/>
          <p:cNvCxnSpPr>
            <a:cxnSpLocks/>
          </p:cNvCxnSpPr>
          <p:nvPr/>
        </p:nvCxnSpPr>
        <p:spPr>
          <a:xfrm>
            <a:off x="5128438" y="3683449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/>
          <p:cNvCxnSpPr>
            <a:cxnSpLocks/>
          </p:cNvCxnSpPr>
          <p:nvPr/>
        </p:nvCxnSpPr>
        <p:spPr>
          <a:xfrm>
            <a:off x="5128439" y="3683449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/>
          <p:cNvCxnSpPr>
            <a:cxnSpLocks/>
          </p:cNvCxnSpPr>
          <p:nvPr/>
        </p:nvCxnSpPr>
        <p:spPr>
          <a:xfrm>
            <a:off x="5128438" y="3683449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Elbow 93"/>
          <p:cNvCxnSpPr>
            <a:cxnSpLocks/>
          </p:cNvCxnSpPr>
          <p:nvPr/>
        </p:nvCxnSpPr>
        <p:spPr>
          <a:xfrm flipV="1">
            <a:off x="5128438" y="5781858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/>
          <p:cNvCxnSpPr>
            <a:cxnSpLocks/>
          </p:cNvCxnSpPr>
          <p:nvPr/>
        </p:nvCxnSpPr>
        <p:spPr>
          <a:xfrm>
            <a:off x="5128438" y="5876872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: Rounded Corners 95">
            <a:hlinkClick r:id="rId3" action="ppaction://hlinksldjump"/>
          </p:cNvPr>
          <p:cNvSpPr/>
          <p:nvPr/>
        </p:nvSpPr>
        <p:spPr>
          <a:xfrm>
            <a:off x="5564350" y="548680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97" name="Rectangle: Rounded Corners 96">
            <a:hlinkClick r:id="rId4" action="ppaction://hlinksldjump"/>
          </p:cNvPr>
          <p:cNvSpPr/>
          <p:nvPr/>
        </p:nvSpPr>
        <p:spPr>
          <a:xfrm>
            <a:off x="5566621" y="1100861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98" name="Rectangle: Rounded Corners 97">
            <a:hlinkClick r:id="rId5" action="ppaction://hlinksldjump"/>
          </p:cNvPr>
          <p:cNvSpPr/>
          <p:nvPr/>
        </p:nvSpPr>
        <p:spPr>
          <a:xfrm>
            <a:off x="5570050" y="1370035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99" name="Rectangle: Rounded Corners 98">
            <a:hlinkClick r:id="rId6" action="ppaction://hlinksldjump"/>
          </p:cNvPr>
          <p:cNvSpPr/>
          <p:nvPr/>
        </p:nvSpPr>
        <p:spPr>
          <a:xfrm>
            <a:off x="5570050" y="819739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00" name="Rectangle: Rounded Corners 99">
            <a:hlinkClick r:id="rId7" action="ppaction://hlinksldjump"/>
          </p:cNvPr>
          <p:cNvSpPr/>
          <p:nvPr/>
        </p:nvSpPr>
        <p:spPr>
          <a:xfrm>
            <a:off x="5575889" y="1870378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01" name="Rectangle: Rounded Corners 100">
            <a:hlinkClick r:id="rId8" action="ppaction://hlinksldjump"/>
          </p:cNvPr>
          <p:cNvSpPr/>
          <p:nvPr/>
        </p:nvSpPr>
        <p:spPr>
          <a:xfrm>
            <a:off x="5566930" y="2140915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02" name="Rectangle: Rounded Corners 101">
            <a:hlinkClick r:id="rId9" action="ppaction://hlinksldjump"/>
          </p:cNvPr>
          <p:cNvSpPr/>
          <p:nvPr/>
        </p:nvSpPr>
        <p:spPr>
          <a:xfrm>
            <a:off x="5561091" y="1622490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03" name="Rectangle: Rounded Corners 102">
            <a:hlinkClick r:id="rId10" action="ppaction://hlinksldjump"/>
          </p:cNvPr>
          <p:cNvSpPr/>
          <p:nvPr/>
        </p:nvSpPr>
        <p:spPr>
          <a:xfrm>
            <a:off x="5582142" y="273331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04" name="Rectangle: Rounded Corners 103">
            <a:hlinkClick r:id="rId11" action="ppaction://hlinksldjump"/>
          </p:cNvPr>
          <p:cNvSpPr/>
          <p:nvPr/>
        </p:nvSpPr>
        <p:spPr>
          <a:xfrm>
            <a:off x="5577384" y="3086366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05" name="Rectangle: Rounded Corners 104">
            <a:hlinkClick r:id="rId12" action="ppaction://hlinksldjump"/>
          </p:cNvPr>
          <p:cNvSpPr/>
          <p:nvPr/>
        </p:nvSpPr>
        <p:spPr>
          <a:xfrm>
            <a:off x="5586711" y="3435499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06" name="Rectangle: Rounded Corners 105">
            <a:hlinkClick r:id="rId13" action="ppaction://hlinksldjump"/>
          </p:cNvPr>
          <p:cNvSpPr/>
          <p:nvPr/>
        </p:nvSpPr>
        <p:spPr>
          <a:xfrm>
            <a:off x="5586711" y="379134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07" name="Rectangle: Rounded Corners 106">
            <a:hlinkClick r:id="rId14" action="ppaction://hlinksldjump"/>
          </p:cNvPr>
          <p:cNvSpPr/>
          <p:nvPr/>
        </p:nvSpPr>
        <p:spPr>
          <a:xfrm>
            <a:off x="5577752" y="41420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08" name="Rectangle: Rounded Corners 107">
            <a:hlinkClick r:id="rId15" action="ppaction://hlinksldjump"/>
          </p:cNvPr>
          <p:cNvSpPr/>
          <p:nvPr/>
        </p:nvSpPr>
        <p:spPr>
          <a:xfrm>
            <a:off x="5577384" y="45162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09" name="Rectangle: Rounded Corners 108">
            <a:hlinkClick r:id="rId16" action="ppaction://hlinksldjump"/>
          </p:cNvPr>
          <p:cNvSpPr/>
          <p:nvPr/>
        </p:nvSpPr>
        <p:spPr>
          <a:xfrm>
            <a:off x="5580097" y="488359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10" name="Rectangle: Rounded Corners 109">
            <a:hlinkClick r:id="rId17" action="ppaction://hlinksldjump"/>
          </p:cNvPr>
          <p:cNvSpPr/>
          <p:nvPr/>
        </p:nvSpPr>
        <p:spPr>
          <a:xfrm>
            <a:off x="5582142" y="5687972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11" name="Rectangle: Rounded Corners 110">
            <a:hlinkClick r:id="rId18" action="ppaction://hlinksldjump"/>
          </p:cNvPr>
          <p:cNvSpPr/>
          <p:nvPr/>
        </p:nvSpPr>
        <p:spPr>
          <a:xfrm>
            <a:off x="5575580" y="598943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13" name="Rectangle: Rounded Corners 112">
            <a:hlinkClick r:id="rId19" action="ppaction://hlinksldjump"/>
          </p:cNvPr>
          <p:cNvSpPr/>
          <p:nvPr/>
        </p:nvSpPr>
        <p:spPr>
          <a:xfrm>
            <a:off x="5576612" y="2426269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14" name="Rectangle: Rounded Corners 113">
            <a:hlinkClick r:id="rId20" action="ppaction://hlinksldjump"/>
          </p:cNvPr>
          <p:cNvSpPr/>
          <p:nvPr/>
        </p:nvSpPr>
        <p:spPr>
          <a:xfrm>
            <a:off x="5582142" y="522953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C4DDC-0072-544B-BFF1-22A80FEA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19</a:t>
            </a:fld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262615" y="5426620"/>
            <a:ext cx="4673603" cy="1009359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462D9CA-9676-4264-9C56-935B5770214A}"/>
              </a:ext>
            </a:extLst>
          </p:cNvPr>
          <p:cNvSpPr/>
          <p:nvPr/>
        </p:nvSpPr>
        <p:spPr>
          <a:xfrm>
            <a:off x="3211044" y="548680"/>
            <a:ext cx="4673603" cy="2095236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4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30" grpId="0" animBg="1"/>
      <p:bldP spid="37" grpId="0" animBg="1"/>
      <p:bldP spid="38" grpId="0" animBg="1"/>
      <p:bldP spid="45" grpId="0" animBg="1"/>
      <p:bldP spid="47" grpId="0" animBg="1"/>
      <p:bldP spid="53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  <p:bldP spid="1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pt"/>
              <a:t>Parâmetros </a:t>
            </a:r>
            <a:r>
              <a:rPr lang="en-SG" dirty="0"/>
              <a:t/>
            </a:r>
            <a:br>
              <a:rPr lang="en-SG" dirty="0"/>
            </a:br>
            <a:r>
              <a:rPr lang="pt-pt"/>
              <a:t>Ambientais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766251" y="1214556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766251" y="3282969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766251" y="5498629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521030" y="2582708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3313119" y="1644125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</p:cNvCxnSpPr>
          <p:nvPr/>
        </p:nvCxnSpPr>
        <p:spPr>
          <a:xfrm>
            <a:off x="3313119" y="3759942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3313119" y="3755457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loud 29"/>
          <p:cNvSpPr/>
          <p:nvPr/>
        </p:nvSpPr>
        <p:spPr>
          <a:xfrm>
            <a:off x="9387888" y="1580860"/>
            <a:ext cx="1620180" cy="5267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COD</a:t>
            </a:r>
          </a:p>
        </p:txBody>
      </p:sp>
      <p:sp>
        <p:nvSpPr>
          <p:cNvPr id="37" name="Cloud 36"/>
          <p:cNvSpPr/>
          <p:nvPr/>
        </p:nvSpPr>
        <p:spPr>
          <a:xfrm>
            <a:off x="9237944" y="2150194"/>
            <a:ext cx="1980220" cy="5267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TSS</a:t>
            </a:r>
          </a:p>
        </p:txBody>
      </p:sp>
      <p:sp>
        <p:nvSpPr>
          <p:cNvPr id="38" name="Cloud 37"/>
          <p:cNvSpPr/>
          <p:nvPr/>
        </p:nvSpPr>
        <p:spPr>
          <a:xfrm>
            <a:off x="9381960" y="2807634"/>
            <a:ext cx="1620180" cy="5267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Azoto Total</a:t>
            </a:r>
          </a:p>
        </p:txBody>
      </p:sp>
      <p:cxnSp>
        <p:nvCxnSpPr>
          <p:cNvPr id="41" name="Straight Arrow Connector 40"/>
          <p:cNvCxnSpPr>
            <a:cxnSpLocks/>
            <a:stCxn id="93" idx="3"/>
            <a:endCxn id="30" idx="2"/>
          </p:cNvCxnSpPr>
          <p:nvPr/>
        </p:nvCxnSpPr>
        <p:spPr>
          <a:xfrm flipV="1">
            <a:off x="8143484" y="1844214"/>
            <a:ext cx="1249430" cy="1787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  <a:stCxn id="93" idx="3"/>
            <a:endCxn id="37" idx="2"/>
          </p:cNvCxnSpPr>
          <p:nvPr/>
        </p:nvCxnSpPr>
        <p:spPr>
          <a:xfrm flipV="1">
            <a:off x="8143484" y="2413548"/>
            <a:ext cx="1100602" cy="1218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  <a:stCxn id="93" idx="3"/>
            <a:endCxn id="38" idx="2"/>
          </p:cNvCxnSpPr>
          <p:nvPr/>
        </p:nvCxnSpPr>
        <p:spPr>
          <a:xfrm flipV="1">
            <a:off x="8143484" y="3070988"/>
            <a:ext cx="1243502" cy="561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loud 44"/>
          <p:cNvSpPr/>
          <p:nvPr/>
        </p:nvSpPr>
        <p:spPr>
          <a:xfrm>
            <a:off x="9394896" y="3455706"/>
            <a:ext cx="1620180" cy="5267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Fósforo Total</a:t>
            </a:r>
          </a:p>
        </p:txBody>
      </p:sp>
      <p:sp>
        <p:nvSpPr>
          <p:cNvPr id="46" name="Cloud 45"/>
          <p:cNvSpPr/>
          <p:nvPr/>
        </p:nvSpPr>
        <p:spPr>
          <a:xfrm>
            <a:off x="9394896" y="4126429"/>
            <a:ext cx="1620180" cy="5267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pH</a:t>
            </a:r>
          </a:p>
        </p:txBody>
      </p:sp>
      <p:cxnSp>
        <p:nvCxnSpPr>
          <p:cNvPr id="13" name="Straight Arrow Connector 12"/>
          <p:cNvCxnSpPr>
            <a:cxnSpLocks/>
            <a:stCxn id="93" idx="3"/>
            <a:endCxn id="45" idx="2"/>
          </p:cNvCxnSpPr>
          <p:nvPr/>
        </p:nvCxnSpPr>
        <p:spPr>
          <a:xfrm>
            <a:off x="8143484" y="3632164"/>
            <a:ext cx="1256438" cy="86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  <a:stCxn id="93" idx="3"/>
            <a:endCxn id="46" idx="2"/>
          </p:cNvCxnSpPr>
          <p:nvPr/>
        </p:nvCxnSpPr>
        <p:spPr>
          <a:xfrm>
            <a:off x="8143484" y="3632164"/>
            <a:ext cx="1256438" cy="757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/>
          <p:cNvCxnSpPr/>
          <p:nvPr/>
        </p:nvCxnSpPr>
        <p:spPr>
          <a:xfrm flipV="1">
            <a:off x="5535192" y="702368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/>
          <p:cNvCxnSpPr/>
          <p:nvPr/>
        </p:nvCxnSpPr>
        <p:spPr>
          <a:xfrm flipV="1">
            <a:off x="5535192" y="977178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/>
          <p:cNvCxnSpPr>
            <a:cxnSpLocks/>
          </p:cNvCxnSpPr>
          <p:nvPr/>
        </p:nvCxnSpPr>
        <p:spPr>
          <a:xfrm flipV="1">
            <a:off x="5535192" y="1251958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/>
          <p:cNvCxnSpPr>
            <a:cxnSpLocks/>
          </p:cNvCxnSpPr>
          <p:nvPr/>
        </p:nvCxnSpPr>
        <p:spPr>
          <a:xfrm flipV="1">
            <a:off x="5535192" y="1530394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Elbow 69"/>
          <p:cNvCxnSpPr>
            <a:cxnSpLocks/>
          </p:cNvCxnSpPr>
          <p:nvPr/>
        </p:nvCxnSpPr>
        <p:spPr>
          <a:xfrm>
            <a:off x="5535191" y="1644125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/>
          <p:cNvCxnSpPr>
            <a:cxnSpLocks/>
          </p:cNvCxnSpPr>
          <p:nvPr/>
        </p:nvCxnSpPr>
        <p:spPr>
          <a:xfrm>
            <a:off x="5535191" y="1644124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/>
          <p:cNvCxnSpPr>
            <a:cxnSpLocks/>
          </p:cNvCxnSpPr>
          <p:nvPr/>
        </p:nvCxnSpPr>
        <p:spPr>
          <a:xfrm>
            <a:off x="5535192" y="1644125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/>
          <p:cNvCxnSpPr>
            <a:cxnSpLocks/>
          </p:cNvCxnSpPr>
          <p:nvPr/>
        </p:nvCxnSpPr>
        <p:spPr>
          <a:xfrm>
            <a:off x="5535192" y="1644125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/>
          <p:cNvCxnSpPr>
            <a:cxnSpLocks/>
          </p:cNvCxnSpPr>
          <p:nvPr/>
        </p:nvCxnSpPr>
        <p:spPr>
          <a:xfrm flipV="1">
            <a:off x="5535191" y="2929979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/>
          <p:cNvCxnSpPr>
            <a:cxnSpLocks/>
          </p:cNvCxnSpPr>
          <p:nvPr/>
        </p:nvCxnSpPr>
        <p:spPr>
          <a:xfrm flipV="1">
            <a:off x="5535191" y="3283031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/>
          <p:cNvCxnSpPr>
            <a:cxnSpLocks/>
          </p:cNvCxnSpPr>
          <p:nvPr/>
        </p:nvCxnSpPr>
        <p:spPr>
          <a:xfrm flipV="1">
            <a:off x="5535192" y="3632163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/>
          <p:cNvCxnSpPr>
            <a:cxnSpLocks/>
          </p:cNvCxnSpPr>
          <p:nvPr/>
        </p:nvCxnSpPr>
        <p:spPr>
          <a:xfrm>
            <a:off x="5535192" y="3755457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/>
          <p:cNvCxnSpPr>
            <a:cxnSpLocks/>
          </p:cNvCxnSpPr>
          <p:nvPr/>
        </p:nvCxnSpPr>
        <p:spPr>
          <a:xfrm>
            <a:off x="5535191" y="3755458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/>
          <p:cNvCxnSpPr>
            <a:cxnSpLocks/>
          </p:cNvCxnSpPr>
          <p:nvPr/>
        </p:nvCxnSpPr>
        <p:spPr>
          <a:xfrm>
            <a:off x="5535191" y="3755457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/>
          <p:cNvCxnSpPr>
            <a:cxnSpLocks/>
          </p:cNvCxnSpPr>
          <p:nvPr/>
        </p:nvCxnSpPr>
        <p:spPr>
          <a:xfrm>
            <a:off x="5535192" y="3755457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/>
          <p:cNvCxnSpPr>
            <a:cxnSpLocks/>
          </p:cNvCxnSpPr>
          <p:nvPr/>
        </p:nvCxnSpPr>
        <p:spPr>
          <a:xfrm>
            <a:off x="5535191" y="3755457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/>
          <p:cNvCxnSpPr>
            <a:cxnSpLocks/>
          </p:cNvCxnSpPr>
          <p:nvPr/>
        </p:nvCxnSpPr>
        <p:spPr>
          <a:xfrm flipV="1">
            <a:off x="5535191" y="5853866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/>
          <p:cNvCxnSpPr>
            <a:cxnSpLocks/>
          </p:cNvCxnSpPr>
          <p:nvPr/>
        </p:nvCxnSpPr>
        <p:spPr>
          <a:xfrm>
            <a:off x="5535191" y="5948880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: Rounded Corners 83">
            <a:hlinkClick r:id="rId3" action="ppaction://hlinksldjump"/>
          </p:cNvPr>
          <p:cNvSpPr/>
          <p:nvPr/>
        </p:nvSpPr>
        <p:spPr>
          <a:xfrm>
            <a:off x="5971103" y="620688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85" name="Rectangle: Rounded Corners 84">
            <a:hlinkClick r:id="rId4" action="ppaction://hlinksldjump"/>
          </p:cNvPr>
          <p:cNvSpPr/>
          <p:nvPr/>
        </p:nvSpPr>
        <p:spPr>
          <a:xfrm>
            <a:off x="5973374" y="1172869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86" name="Rectangle: Rounded Corners 85">
            <a:hlinkClick r:id="rId5" action="ppaction://hlinksldjump"/>
          </p:cNvPr>
          <p:cNvSpPr/>
          <p:nvPr/>
        </p:nvSpPr>
        <p:spPr>
          <a:xfrm>
            <a:off x="5976803" y="1442043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87" name="Rectangle: Rounded Corners 86">
            <a:hlinkClick r:id="rId6" action="ppaction://hlinksldjump"/>
          </p:cNvPr>
          <p:cNvSpPr/>
          <p:nvPr/>
        </p:nvSpPr>
        <p:spPr>
          <a:xfrm>
            <a:off x="5976803" y="891747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88" name="Rectangle: Rounded Corners 87">
            <a:hlinkClick r:id="rId7" action="ppaction://hlinksldjump"/>
          </p:cNvPr>
          <p:cNvSpPr/>
          <p:nvPr/>
        </p:nvSpPr>
        <p:spPr>
          <a:xfrm>
            <a:off x="5982642" y="1942386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89" name="Rectangle: Rounded Corners 88">
            <a:hlinkClick r:id="rId8" action="ppaction://hlinksldjump"/>
          </p:cNvPr>
          <p:cNvSpPr/>
          <p:nvPr/>
        </p:nvSpPr>
        <p:spPr>
          <a:xfrm>
            <a:off x="5973683" y="2212923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90" name="Rectangle: Rounded Corners 89">
            <a:hlinkClick r:id="rId9" action="ppaction://hlinksldjump"/>
          </p:cNvPr>
          <p:cNvSpPr/>
          <p:nvPr/>
        </p:nvSpPr>
        <p:spPr>
          <a:xfrm>
            <a:off x="5967844" y="1694498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91" name="Rectangle: Rounded Corners 90">
            <a:hlinkClick r:id="rId10" action="ppaction://hlinksldjump"/>
          </p:cNvPr>
          <p:cNvSpPr/>
          <p:nvPr/>
        </p:nvSpPr>
        <p:spPr>
          <a:xfrm>
            <a:off x="5988895" y="280532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92" name="Rectangle: Rounded Corners 91">
            <a:hlinkClick r:id="rId11" action="ppaction://hlinksldjump"/>
          </p:cNvPr>
          <p:cNvSpPr/>
          <p:nvPr/>
        </p:nvSpPr>
        <p:spPr>
          <a:xfrm>
            <a:off x="5984137" y="31583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93" name="Rectangle: Rounded Corners 92">
            <a:hlinkClick r:id="rId12" action="ppaction://hlinksldjump"/>
          </p:cNvPr>
          <p:cNvSpPr/>
          <p:nvPr/>
        </p:nvSpPr>
        <p:spPr>
          <a:xfrm>
            <a:off x="5993464" y="350750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94" name="Rectangle: Rounded Corners 93">
            <a:hlinkClick r:id="rId13" action="ppaction://hlinksldjump"/>
          </p:cNvPr>
          <p:cNvSpPr/>
          <p:nvPr/>
        </p:nvSpPr>
        <p:spPr>
          <a:xfrm>
            <a:off x="5993464" y="386335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95" name="Rectangle: Rounded Corners 94">
            <a:hlinkClick r:id="rId14" action="ppaction://hlinksldjump"/>
          </p:cNvPr>
          <p:cNvSpPr/>
          <p:nvPr/>
        </p:nvSpPr>
        <p:spPr>
          <a:xfrm>
            <a:off x="5984505" y="421408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96" name="Rectangle: Rounded Corners 95">
            <a:hlinkClick r:id="rId15" action="ppaction://hlinksldjump"/>
          </p:cNvPr>
          <p:cNvSpPr/>
          <p:nvPr/>
        </p:nvSpPr>
        <p:spPr>
          <a:xfrm>
            <a:off x="5984137" y="458825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97" name="Rectangle: Rounded Corners 96">
            <a:hlinkClick r:id="rId16" action="ppaction://hlinksldjump"/>
          </p:cNvPr>
          <p:cNvSpPr/>
          <p:nvPr/>
        </p:nvSpPr>
        <p:spPr>
          <a:xfrm>
            <a:off x="5986850" y="495560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98" name="Rectangle: Rounded Corners 97">
            <a:hlinkClick r:id="rId17" action="ppaction://hlinksldjump"/>
          </p:cNvPr>
          <p:cNvSpPr/>
          <p:nvPr/>
        </p:nvSpPr>
        <p:spPr>
          <a:xfrm>
            <a:off x="5988895" y="575998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99" name="Rectangle: Rounded Corners 98">
            <a:hlinkClick r:id="rId18" action="ppaction://hlinksldjump"/>
          </p:cNvPr>
          <p:cNvSpPr/>
          <p:nvPr/>
        </p:nvSpPr>
        <p:spPr>
          <a:xfrm>
            <a:off x="5982333" y="6061438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01" name="Rectangle: Rounded Corners 100">
            <a:hlinkClick r:id="rId19" action="ppaction://hlinksldjump"/>
          </p:cNvPr>
          <p:cNvSpPr/>
          <p:nvPr/>
        </p:nvSpPr>
        <p:spPr>
          <a:xfrm>
            <a:off x="5983365" y="2498277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02" name="Rectangle: Rounded Corners 101">
            <a:hlinkClick r:id="rId20" action="ppaction://hlinksldjump"/>
          </p:cNvPr>
          <p:cNvSpPr/>
          <p:nvPr/>
        </p:nvSpPr>
        <p:spPr>
          <a:xfrm>
            <a:off x="5988895" y="53015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3" name="Rectangle 2">
            <a:hlinkClick r:id="rId21" action="ppaction://hlinksldjump"/>
          </p:cNvPr>
          <p:cNvSpPr/>
          <p:nvPr/>
        </p:nvSpPr>
        <p:spPr>
          <a:xfrm>
            <a:off x="8970087" y="1092020"/>
            <a:ext cx="2653804" cy="395793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SG" sz="32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58F9C-1B7B-BE4E-B9B3-E696C27BD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20</a:t>
            </a:fld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687681" y="5498628"/>
            <a:ext cx="4673603" cy="1009359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1A80184-6B92-417B-A974-0B277E2ADFB6}"/>
              </a:ext>
            </a:extLst>
          </p:cNvPr>
          <p:cNvSpPr/>
          <p:nvPr/>
        </p:nvSpPr>
        <p:spPr>
          <a:xfrm>
            <a:off x="3636110" y="620688"/>
            <a:ext cx="4673603" cy="2095236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7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30" grpId="0" animBg="1"/>
      <p:bldP spid="37" grpId="0" animBg="1"/>
      <p:bldP spid="38" grpId="0" animBg="1"/>
      <p:bldP spid="45" grpId="0" animBg="1"/>
      <p:bldP spid="46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 animBg="1"/>
      <p:bldP spid="10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pt" dirty="0"/>
              <a:t>um sistema de saneamento não </a:t>
            </a:r>
            <a:r>
              <a:rPr lang="ro-MD" dirty="0"/>
              <a:t/>
            </a:r>
            <a:br>
              <a:rPr lang="ro-MD" dirty="0"/>
            </a:br>
            <a:r>
              <a:rPr lang="pt-pt" dirty="0"/>
              <a:t>ligado à rede de esgotos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25C7E-3003-1E4A-8225-DF32CC232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6" name="Grupare 5">
            <a:extLst>
              <a:ext uri="{FF2B5EF4-FFF2-40B4-BE49-F238E27FC236}">
                <a16:creationId xmlns:a16="http://schemas.microsoft.com/office/drawing/2014/main" id="{E6F4477B-4BC2-4E09-B511-04D66A6AF1EE}"/>
              </a:ext>
            </a:extLst>
          </p:cNvPr>
          <p:cNvGrpSpPr/>
          <p:nvPr/>
        </p:nvGrpSpPr>
        <p:grpSpPr>
          <a:xfrm>
            <a:off x="2351584" y="1465809"/>
            <a:ext cx="6792416" cy="4439598"/>
            <a:chOff x="1127760" y="136525"/>
            <a:chExt cx="9666514" cy="5255666"/>
          </a:xfrm>
        </p:grpSpPr>
        <p:pic>
          <p:nvPicPr>
            <p:cNvPr id="8" name="Imagine 7">
              <a:extLst>
                <a:ext uri="{FF2B5EF4-FFF2-40B4-BE49-F238E27FC236}">
                  <a16:creationId xmlns:a16="http://schemas.microsoft.com/office/drawing/2014/main" id="{7918722A-C41C-40AD-BE4F-FD3FDFD13D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99" r="5386" b="9619"/>
            <a:stretch/>
          </p:blipFill>
          <p:spPr>
            <a:xfrm>
              <a:off x="1127760" y="136525"/>
              <a:ext cx="9666514" cy="5255666"/>
            </a:xfrm>
            <a:prstGeom prst="rect">
              <a:avLst/>
            </a:prstGeom>
          </p:spPr>
        </p:pic>
        <p:sp>
          <p:nvSpPr>
            <p:cNvPr id="9" name="CasetăText 9">
              <a:extLst>
                <a:ext uri="{FF2B5EF4-FFF2-40B4-BE49-F238E27FC236}">
                  <a16:creationId xmlns:a16="http://schemas.microsoft.com/office/drawing/2014/main" id="{A4A08D27-1A70-4AB2-B885-21707B2705F2}"/>
                </a:ext>
              </a:extLst>
            </p:cNvPr>
            <p:cNvSpPr txBox="1"/>
            <p:nvPr/>
          </p:nvSpPr>
          <p:spPr>
            <a:xfrm>
              <a:off x="1260474" y="2566012"/>
              <a:ext cx="1330325" cy="36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PRODUTO DE ENTRADA</a:t>
              </a:r>
            </a:p>
          </p:txBody>
        </p:sp>
        <p:sp>
          <p:nvSpPr>
            <p:cNvPr id="10" name="CasetăText 10">
              <a:extLst>
                <a:ext uri="{FF2B5EF4-FFF2-40B4-BE49-F238E27FC236}">
                  <a16:creationId xmlns:a16="http://schemas.microsoft.com/office/drawing/2014/main" id="{3D06F70E-CC10-49C4-A434-AB4068EF0067}"/>
                </a:ext>
              </a:extLst>
            </p:cNvPr>
            <p:cNvSpPr txBox="1"/>
            <p:nvPr/>
          </p:nvSpPr>
          <p:spPr>
            <a:xfrm>
              <a:off x="4016375" y="1985864"/>
              <a:ext cx="1330325" cy="36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DISPOSITIVOS EXPOSTOS (S)</a:t>
              </a:r>
            </a:p>
          </p:txBody>
        </p:sp>
        <p:sp>
          <p:nvSpPr>
            <p:cNvPr id="11" name="CasetăText 11">
              <a:extLst>
                <a:ext uri="{FF2B5EF4-FFF2-40B4-BE49-F238E27FC236}">
                  <a16:creationId xmlns:a16="http://schemas.microsoft.com/office/drawing/2014/main" id="{C1AA4F36-0C88-4B7F-B1CF-BF8E5B6E108E}"/>
                </a:ext>
              </a:extLst>
            </p:cNvPr>
            <p:cNvSpPr txBox="1"/>
            <p:nvPr/>
          </p:nvSpPr>
          <p:spPr>
            <a:xfrm>
              <a:off x="5768975" y="1985864"/>
              <a:ext cx="1330325" cy="36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DISPOSITIVOS NÃO EXPOSTOS</a:t>
              </a:r>
            </a:p>
          </p:txBody>
        </p:sp>
        <p:sp>
          <p:nvSpPr>
            <p:cNvPr id="12" name="CasetăText 12">
              <a:extLst>
                <a:ext uri="{FF2B5EF4-FFF2-40B4-BE49-F238E27FC236}">
                  <a16:creationId xmlns:a16="http://schemas.microsoft.com/office/drawing/2014/main" id="{AC873D48-0C7F-4B1C-B19D-8C12A81C3066}"/>
                </a:ext>
              </a:extLst>
            </p:cNvPr>
            <p:cNvSpPr txBox="1"/>
            <p:nvPr/>
          </p:nvSpPr>
          <p:spPr>
            <a:xfrm>
              <a:off x="4124325" y="3573859"/>
              <a:ext cx="2917826" cy="236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RECOLHA/TRANSPORTE</a:t>
              </a:r>
            </a:p>
          </p:txBody>
        </p:sp>
        <p:sp>
          <p:nvSpPr>
            <p:cNvPr id="13" name="CasetăText 13">
              <a:extLst>
                <a:ext uri="{FF2B5EF4-FFF2-40B4-BE49-F238E27FC236}">
                  <a16:creationId xmlns:a16="http://schemas.microsoft.com/office/drawing/2014/main" id="{13C11A6B-05EB-4A34-9404-C2ED6A1BA04C}"/>
                </a:ext>
              </a:extLst>
            </p:cNvPr>
            <p:cNvSpPr txBox="1"/>
            <p:nvPr/>
          </p:nvSpPr>
          <p:spPr>
            <a:xfrm rot="5400000">
              <a:off x="6170772" y="2660300"/>
              <a:ext cx="2917826" cy="284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PRODUTO DE SAÍDA</a:t>
              </a:r>
            </a:p>
          </p:txBody>
        </p:sp>
        <p:sp>
          <p:nvSpPr>
            <p:cNvPr id="14" name="CasetăText 14">
              <a:extLst>
                <a:ext uri="{FF2B5EF4-FFF2-40B4-BE49-F238E27FC236}">
                  <a16:creationId xmlns:a16="http://schemas.microsoft.com/office/drawing/2014/main" id="{78D45798-32A7-4D61-AB8E-92F28BCB4734}"/>
                </a:ext>
              </a:extLst>
            </p:cNvPr>
            <p:cNvSpPr txBox="1"/>
            <p:nvPr/>
          </p:nvSpPr>
          <p:spPr>
            <a:xfrm>
              <a:off x="8306203" y="392562"/>
              <a:ext cx="1330325" cy="619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DESCARGA </a:t>
              </a:r>
              <a:r>
                <a:rPr lang="ro-MD" sz="700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o-MD" sz="7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DO SÓLIDO SEGURA OU REUTILIZAÇÃO</a:t>
              </a:r>
            </a:p>
          </p:txBody>
        </p:sp>
        <p:sp>
          <p:nvSpPr>
            <p:cNvPr id="15" name="CasetăText 15">
              <a:extLst>
                <a:ext uri="{FF2B5EF4-FFF2-40B4-BE49-F238E27FC236}">
                  <a16:creationId xmlns:a16="http://schemas.microsoft.com/office/drawing/2014/main" id="{3DCA08CE-EDE5-4C54-A570-D457465039B6}"/>
                </a:ext>
              </a:extLst>
            </p:cNvPr>
            <p:cNvSpPr txBox="1"/>
            <p:nvPr/>
          </p:nvSpPr>
          <p:spPr>
            <a:xfrm>
              <a:off x="9042802" y="1270939"/>
              <a:ext cx="1330325" cy="619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DESCARGA </a:t>
              </a:r>
              <a:r>
                <a:rPr lang="ro-MD" sz="700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o-MD" sz="7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DO LÍQUIDO SEGURA OU REUTILIZAÇÃO</a:t>
              </a:r>
            </a:p>
          </p:txBody>
        </p:sp>
        <p:sp>
          <p:nvSpPr>
            <p:cNvPr id="16" name="CasetăText 16">
              <a:extLst>
                <a:ext uri="{FF2B5EF4-FFF2-40B4-BE49-F238E27FC236}">
                  <a16:creationId xmlns:a16="http://schemas.microsoft.com/office/drawing/2014/main" id="{FE9BA0A6-C542-4DCF-9652-2D4200240C95}"/>
                </a:ext>
              </a:extLst>
            </p:cNvPr>
            <p:cNvSpPr txBox="1"/>
            <p:nvPr/>
          </p:nvSpPr>
          <p:spPr>
            <a:xfrm>
              <a:off x="9253857" y="2541928"/>
              <a:ext cx="1330325" cy="491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EMISSÃO </a:t>
              </a:r>
              <a:r>
                <a:rPr lang="ro-MD" sz="700" dirty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o-MD" sz="7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PARA A ATMOSFÉRICA</a:t>
              </a:r>
            </a:p>
          </p:txBody>
        </p:sp>
        <p:sp>
          <p:nvSpPr>
            <p:cNvPr id="17" name="CasetăText 17">
              <a:extLst>
                <a:ext uri="{FF2B5EF4-FFF2-40B4-BE49-F238E27FC236}">
                  <a16:creationId xmlns:a16="http://schemas.microsoft.com/office/drawing/2014/main" id="{422BEFCB-6989-4D47-ABE5-530027AB7835}"/>
                </a:ext>
              </a:extLst>
            </p:cNvPr>
            <p:cNvSpPr txBox="1"/>
            <p:nvPr/>
          </p:nvSpPr>
          <p:spPr>
            <a:xfrm>
              <a:off x="9029247" y="3899153"/>
              <a:ext cx="1330325" cy="236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ODOR</a:t>
              </a:r>
            </a:p>
          </p:txBody>
        </p:sp>
        <p:sp>
          <p:nvSpPr>
            <p:cNvPr id="18" name="CasetăText 18">
              <a:extLst>
                <a:ext uri="{FF2B5EF4-FFF2-40B4-BE49-F238E27FC236}">
                  <a16:creationId xmlns:a16="http://schemas.microsoft.com/office/drawing/2014/main" id="{BD68CEFE-4B87-427D-B2CD-7ADD8BE87F96}"/>
                </a:ext>
              </a:extLst>
            </p:cNvPr>
            <p:cNvSpPr txBox="1"/>
            <p:nvPr/>
          </p:nvSpPr>
          <p:spPr>
            <a:xfrm>
              <a:off x="8333312" y="4752567"/>
              <a:ext cx="1330325" cy="236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pt" sz="700" dirty="0">
                  <a:latin typeface="Arial" panose="020B0604020202020204" pitchFamily="34" charset="0"/>
                  <a:cs typeface="Arial" panose="020B0604020202020204" pitchFamily="34" charset="0"/>
                </a:rPr>
                <a:t>RUÍDO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5161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9EDB66D5-6A60-4EED-8B7D-9D09F96BEF6B}"/>
              </a:ext>
            </a:extLst>
          </p:cNvPr>
          <p:cNvSpPr txBox="1">
            <a:spLocks/>
          </p:cNvSpPr>
          <p:nvPr/>
        </p:nvSpPr>
        <p:spPr>
          <a:xfrm>
            <a:off x="293077" y="312940"/>
            <a:ext cx="11193237" cy="553998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A55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rtl="0"/>
            <a:r>
              <a:rPr lang="pt-pt" dirty="0"/>
              <a:t>Valores-limite dos Parâmetros Ambientais</a:t>
            </a:r>
            <a:endParaRPr lang="en-SG" dirty="0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78907B81-FE9B-4739-8725-7419EAB6DE95}"/>
              </a:ext>
            </a:extLst>
          </p:cNvPr>
          <p:cNvSpPr/>
          <p:nvPr/>
        </p:nvSpPr>
        <p:spPr>
          <a:xfrm flipH="1">
            <a:off x="9480376" y="5652740"/>
            <a:ext cx="792088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600" dirty="0">
                <a:hlinkClick r:id="rId2" action="ppaction://hlinksldjump"/>
              </a:rPr>
              <a:t>Voltar</a:t>
            </a:r>
            <a:endParaRPr lang="en-SG" sz="1600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4BE0EEE-BCEB-4E4E-BE49-7C96CF6BFC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945" y="124884"/>
            <a:ext cx="664561" cy="664561"/>
          </a:xfrm>
          <a:prstGeom prst="rect">
            <a:avLst/>
          </a:prstGeom>
        </p:spPr>
      </p:pic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453933A4-9E5F-4B0C-A606-64583777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27" name="Tabel 10">
            <a:extLst>
              <a:ext uri="{FF2B5EF4-FFF2-40B4-BE49-F238E27FC236}">
                <a16:creationId xmlns:a16="http://schemas.microsoft.com/office/drawing/2014/main" id="{AA1B0400-4CA1-41B1-ADA8-9E0083496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465824"/>
              </p:ext>
            </p:extLst>
          </p:nvPr>
        </p:nvGraphicFramePr>
        <p:xfrm>
          <a:off x="1955800" y="966583"/>
          <a:ext cx="8068733" cy="428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1799">
                  <a:extLst>
                    <a:ext uri="{9D8B030D-6E8A-4147-A177-3AD203B41FA5}">
                      <a16:colId xmlns:a16="http://schemas.microsoft.com/office/drawing/2014/main" val="1171248289"/>
                    </a:ext>
                  </a:extLst>
                </a:gridCol>
                <a:gridCol w="1884716">
                  <a:extLst>
                    <a:ext uri="{9D8B030D-6E8A-4147-A177-3AD203B41FA5}">
                      <a16:colId xmlns:a16="http://schemas.microsoft.com/office/drawing/2014/main" val="2446640565"/>
                    </a:ext>
                  </a:extLst>
                </a:gridCol>
                <a:gridCol w="1167704">
                  <a:extLst>
                    <a:ext uri="{9D8B030D-6E8A-4147-A177-3AD203B41FA5}">
                      <a16:colId xmlns:a16="http://schemas.microsoft.com/office/drawing/2014/main" val="4012727256"/>
                    </a:ext>
                  </a:extLst>
                </a:gridCol>
                <a:gridCol w="1403295">
                  <a:extLst>
                    <a:ext uri="{9D8B030D-6E8A-4147-A177-3AD203B41FA5}">
                      <a16:colId xmlns:a16="http://schemas.microsoft.com/office/drawing/2014/main" val="176445486"/>
                    </a:ext>
                  </a:extLst>
                </a:gridCol>
                <a:gridCol w="2341219">
                  <a:extLst>
                    <a:ext uri="{9D8B030D-6E8A-4147-A177-3AD203B41FA5}">
                      <a16:colId xmlns:a16="http://schemas.microsoft.com/office/drawing/2014/main" val="3292993357"/>
                    </a:ext>
                  </a:extLst>
                </a:gridCol>
              </a:tblGrid>
              <a:tr h="85320">
                <a:tc gridSpan="5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Tabela 6 - Valores-limite do desempenho para parâmetros ambientais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19147"/>
                  </a:ext>
                </a:extLst>
              </a:tr>
              <a:tr h="34128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Utilização de categoria A: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Valor-limite para utilizações urbanas não-restritas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Categoria B - Utilização: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Valor-limite para a descarga na água de superfície ou para outras utilizações urbanas restritas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846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 (mg/1)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50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150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22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TSS (mg/1)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10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30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76" marR="36576" marT="36576" marB="3657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877207"/>
                  </a:ext>
                </a:extLst>
              </a:tr>
              <a:tr h="633140">
                <a:tc gridSpan="5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 1 Em conformidade com a Referência [</a:t>
                      </a:r>
                      <a:r>
                        <a:rPr lang="pt-pt" sz="11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], a utilização da Categoria A refere-se a utilizações urbanas não-restringidas que englobam todas as utilizações onde o acesso do público não é restrito (p. ex. irrigação de espaços verdes, descarga da sanita).</a:t>
                      </a:r>
                    </a:p>
                    <a:p>
                      <a:pPr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 2 Em conformidade com a Referência [</a:t>
                      </a:r>
                      <a:r>
                        <a:rPr lang="pt-pt" sz="11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], a utilização da Categoria B refere-se à descarga na água de superfície e a outras utilizações urbanas restritas que englobam todas as utilizações onde o acesso do público é controlado ou restringido por barreiras física ou institucionais (p. ex. vedações, restrição ao acesso em função da hora).</a:t>
                      </a:r>
                    </a:p>
                    <a:p>
                      <a:pPr rtl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 3   O CQO refere-se ao CQO total sem ser filtrado.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717249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Tabela 7 Percentagem do desempenho da redução de carga dos efluentes para nutrientes (Exigência ambiental)</a:t>
                      </a:r>
                      <a:endParaRPr lang="ro-MD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US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87313"/>
                  </a:ext>
                </a:extLst>
              </a:tr>
              <a:tr h="48046">
                <a:tc rowSpan="3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Percentagem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t-pt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mínima de redução da carga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pt-pt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217364"/>
                  </a:ext>
                </a:extLst>
              </a:tr>
              <a:tr h="255961">
                <a:tc v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Azoto total</a:t>
                      </a:r>
                      <a:endParaRPr lang="en-US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988319"/>
                  </a:ext>
                </a:extLst>
              </a:tr>
              <a:tr h="170641">
                <a:tc v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Fósforo total</a:t>
                      </a:r>
                      <a:endParaRPr lang="en-US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219119"/>
                  </a:ext>
                </a:extLst>
              </a:tr>
            </a:tbl>
          </a:graphicData>
        </a:graphic>
      </p:graphicFrame>
      <p:graphicFrame>
        <p:nvGraphicFramePr>
          <p:cNvPr id="28" name="Tabel 12">
            <a:extLst>
              <a:ext uri="{FF2B5EF4-FFF2-40B4-BE49-F238E27FC236}">
                <a16:creationId xmlns:a16="http://schemas.microsoft.com/office/drawing/2014/main" id="{454577AD-0A52-4EBF-9C45-8473287C3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557437"/>
              </p:ext>
            </p:extLst>
          </p:nvPr>
        </p:nvGraphicFramePr>
        <p:xfrm>
          <a:off x="3234266" y="5731635"/>
          <a:ext cx="5054601" cy="426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8467">
                  <a:extLst>
                    <a:ext uri="{9D8B030D-6E8A-4147-A177-3AD203B41FA5}">
                      <a16:colId xmlns:a16="http://schemas.microsoft.com/office/drawing/2014/main" val="1021854167"/>
                    </a:ext>
                  </a:extLst>
                </a:gridCol>
                <a:gridCol w="3776134">
                  <a:extLst>
                    <a:ext uri="{9D8B030D-6E8A-4147-A177-3AD203B41FA5}">
                      <a16:colId xmlns:a16="http://schemas.microsoft.com/office/drawing/2014/main" val="39875388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Extensão para os propósitos de reutilização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943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a 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059225"/>
                  </a:ext>
                </a:extLst>
              </a:tr>
            </a:tbl>
          </a:graphicData>
        </a:graphic>
      </p:graphicFrame>
      <p:sp>
        <p:nvSpPr>
          <p:cNvPr id="29" name="Rectangle 1">
            <a:extLst>
              <a:ext uri="{FF2B5EF4-FFF2-40B4-BE49-F238E27FC236}">
                <a16:creationId xmlns:a16="http://schemas.microsoft.com/office/drawing/2014/main" id="{06CA0378-F625-4A46-9316-B4CBB968E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3108" y="5388983"/>
            <a:ext cx="667317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14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man Old Style" panose="02050604050505020204" pitchFamily="18" charset="0"/>
                <a:cs typeface="Times New Roman" panose="02020603050405020304" pitchFamily="18" charset="0"/>
              </a:rPr>
              <a:t>Tabela 8 - Extensão do desenvolvimento dos efluentes para pH (Exigência ambiental)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0459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hlinkClick r:id="rId3" action="ppaction://hlinksldjump"/>
          </p:cNvPr>
          <p:cNvSpPr/>
          <p:nvPr/>
        </p:nvSpPr>
        <p:spPr>
          <a:xfrm>
            <a:off x="9144936" y="1836906"/>
            <a:ext cx="2279656" cy="302826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3077" y="573538"/>
            <a:ext cx="11193237" cy="906829"/>
          </a:xfrm>
        </p:spPr>
        <p:txBody>
          <a:bodyPr rtlCol="0">
            <a:normAutofit fontScale="90000"/>
          </a:bodyPr>
          <a:lstStyle/>
          <a:p>
            <a:pPr rtl="0"/>
            <a:r>
              <a:rPr lang="pt-pt" dirty="0"/>
              <a:t>Parâmetros </a:t>
            </a:r>
            <a:r>
              <a:rPr lang="en-SG" dirty="0"/>
              <a:t/>
            </a:r>
            <a:br>
              <a:rPr lang="en-SG" dirty="0"/>
            </a:br>
            <a:r>
              <a:rPr lang="pt-pt" dirty="0"/>
              <a:t>Para a Saúde </a:t>
            </a:r>
            <a:r>
              <a:rPr lang="ro-MD" dirty="0"/>
              <a:t/>
            </a:r>
            <a:br>
              <a:rPr lang="ro-MD" dirty="0"/>
            </a:br>
            <a:r>
              <a:rPr lang="pt-pt" dirty="0"/>
              <a:t>Humana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934867" y="1142548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934867" y="3210961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934867" y="5426621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689646" y="2510700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3481735" y="1572117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3481735" y="3687934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3481735" y="3683449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loud 29"/>
          <p:cNvSpPr/>
          <p:nvPr/>
        </p:nvSpPr>
        <p:spPr>
          <a:xfrm>
            <a:off x="9564229" y="2060848"/>
            <a:ext cx="1511066" cy="60294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Bactérias</a:t>
            </a:r>
          </a:p>
        </p:txBody>
      </p:sp>
      <p:sp>
        <p:nvSpPr>
          <p:cNvPr id="37" name="Cloud 36"/>
          <p:cNvSpPr/>
          <p:nvPr/>
        </p:nvSpPr>
        <p:spPr>
          <a:xfrm>
            <a:off x="9414285" y="2682044"/>
            <a:ext cx="1846858" cy="60294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Helminto</a:t>
            </a:r>
          </a:p>
        </p:txBody>
      </p:sp>
      <p:sp>
        <p:nvSpPr>
          <p:cNvPr id="38" name="Cloud 37"/>
          <p:cNvSpPr/>
          <p:nvPr/>
        </p:nvSpPr>
        <p:spPr>
          <a:xfrm>
            <a:off x="9558301" y="3330116"/>
            <a:ext cx="1702842" cy="60294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 dirty="0">
                <a:solidFill>
                  <a:schemeClr val="tx1"/>
                </a:solidFill>
              </a:rPr>
              <a:t>Protozoários</a:t>
            </a:r>
          </a:p>
        </p:txBody>
      </p:sp>
      <p:cxnSp>
        <p:nvCxnSpPr>
          <p:cNvPr id="41" name="Straight Arrow Connector 40"/>
          <p:cNvCxnSpPr>
            <a:cxnSpLocks/>
            <a:stCxn id="94" idx="3"/>
            <a:endCxn id="30" idx="2"/>
          </p:cNvCxnSpPr>
          <p:nvPr/>
        </p:nvCxnSpPr>
        <p:spPr>
          <a:xfrm flipV="1">
            <a:off x="8312100" y="2362318"/>
            <a:ext cx="1256816" cy="1553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  <a:stCxn id="94" idx="3"/>
            <a:endCxn id="37" idx="2"/>
          </p:cNvCxnSpPr>
          <p:nvPr/>
        </p:nvCxnSpPr>
        <p:spPr>
          <a:xfrm flipV="1">
            <a:off x="8312100" y="2983514"/>
            <a:ext cx="1107914" cy="932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  <a:stCxn id="94" idx="3"/>
            <a:endCxn id="38" idx="2"/>
          </p:cNvCxnSpPr>
          <p:nvPr/>
        </p:nvCxnSpPr>
        <p:spPr>
          <a:xfrm flipV="1">
            <a:off x="8312100" y="3631586"/>
            <a:ext cx="1251483" cy="284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loud 44"/>
          <p:cNvSpPr/>
          <p:nvPr/>
        </p:nvSpPr>
        <p:spPr>
          <a:xfrm>
            <a:off x="9571237" y="3978188"/>
            <a:ext cx="1511066" cy="60294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Vírus</a:t>
            </a:r>
          </a:p>
        </p:txBody>
      </p:sp>
      <p:cxnSp>
        <p:nvCxnSpPr>
          <p:cNvPr id="47" name="Straight Arrow Connector 46"/>
          <p:cNvCxnSpPr>
            <a:cxnSpLocks/>
            <a:stCxn id="94" idx="3"/>
            <a:endCxn id="45" idx="2"/>
          </p:cNvCxnSpPr>
          <p:nvPr/>
        </p:nvCxnSpPr>
        <p:spPr>
          <a:xfrm>
            <a:off x="8312100" y="3916004"/>
            <a:ext cx="1263824" cy="363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/>
          <p:cNvCxnSpPr/>
          <p:nvPr/>
        </p:nvCxnSpPr>
        <p:spPr>
          <a:xfrm flipV="1">
            <a:off x="5703808" y="630360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/>
          <p:cNvCxnSpPr/>
          <p:nvPr/>
        </p:nvCxnSpPr>
        <p:spPr>
          <a:xfrm flipV="1">
            <a:off x="5703808" y="905170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/>
          <p:cNvCxnSpPr>
            <a:cxnSpLocks/>
          </p:cNvCxnSpPr>
          <p:nvPr/>
        </p:nvCxnSpPr>
        <p:spPr>
          <a:xfrm flipV="1">
            <a:off x="5703808" y="1179950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/>
          <p:cNvCxnSpPr>
            <a:cxnSpLocks/>
          </p:cNvCxnSpPr>
          <p:nvPr/>
        </p:nvCxnSpPr>
        <p:spPr>
          <a:xfrm flipV="1">
            <a:off x="5703808" y="1458386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Elbow 69"/>
          <p:cNvCxnSpPr>
            <a:cxnSpLocks/>
          </p:cNvCxnSpPr>
          <p:nvPr/>
        </p:nvCxnSpPr>
        <p:spPr>
          <a:xfrm>
            <a:off x="5703807" y="1572117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/>
          <p:cNvCxnSpPr>
            <a:cxnSpLocks/>
          </p:cNvCxnSpPr>
          <p:nvPr/>
        </p:nvCxnSpPr>
        <p:spPr>
          <a:xfrm>
            <a:off x="5703807" y="1572116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/>
          <p:cNvCxnSpPr>
            <a:cxnSpLocks/>
          </p:cNvCxnSpPr>
          <p:nvPr/>
        </p:nvCxnSpPr>
        <p:spPr>
          <a:xfrm>
            <a:off x="5703808" y="1572117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/>
          <p:cNvCxnSpPr>
            <a:cxnSpLocks/>
          </p:cNvCxnSpPr>
          <p:nvPr/>
        </p:nvCxnSpPr>
        <p:spPr>
          <a:xfrm>
            <a:off x="5703808" y="1572117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/>
          <p:cNvCxnSpPr>
            <a:cxnSpLocks/>
          </p:cNvCxnSpPr>
          <p:nvPr/>
        </p:nvCxnSpPr>
        <p:spPr>
          <a:xfrm flipV="1">
            <a:off x="5703807" y="2857971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/>
          <p:cNvCxnSpPr>
            <a:cxnSpLocks/>
          </p:cNvCxnSpPr>
          <p:nvPr/>
        </p:nvCxnSpPr>
        <p:spPr>
          <a:xfrm flipV="1">
            <a:off x="5703807" y="3211023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/>
          <p:cNvCxnSpPr>
            <a:cxnSpLocks/>
          </p:cNvCxnSpPr>
          <p:nvPr/>
        </p:nvCxnSpPr>
        <p:spPr>
          <a:xfrm flipV="1">
            <a:off x="5703808" y="3560155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/>
          <p:cNvCxnSpPr>
            <a:cxnSpLocks/>
          </p:cNvCxnSpPr>
          <p:nvPr/>
        </p:nvCxnSpPr>
        <p:spPr>
          <a:xfrm>
            <a:off x="5703808" y="3683449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/>
          <p:cNvCxnSpPr>
            <a:cxnSpLocks/>
          </p:cNvCxnSpPr>
          <p:nvPr/>
        </p:nvCxnSpPr>
        <p:spPr>
          <a:xfrm>
            <a:off x="5703807" y="3683450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/>
          <p:cNvCxnSpPr>
            <a:cxnSpLocks/>
          </p:cNvCxnSpPr>
          <p:nvPr/>
        </p:nvCxnSpPr>
        <p:spPr>
          <a:xfrm>
            <a:off x="5703807" y="3683449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/>
          <p:cNvCxnSpPr>
            <a:cxnSpLocks/>
          </p:cNvCxnSpPr>
          <p:nvPr/>
        </p:nvCxnSpPr>
        <p:spPr>
          <a:xfrm>
            <a:off x="5703808" y="3683449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/>
          <p:cNvCxnSpPr>
            <a:cxnSpLocks/>
          </p:cNvCxnSpPr>
          <p:nvPr/>
        </p:nvCxnSpPr>
        <p:spPr>
          <a:xfrm>
            <a:off x="5703807" y="3683449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/>
          <p:cNvCxnSpPr>
            <a:cxnSpLocks/>
          </p:cNvCxnSpPr>
          <p:nvPr/>
        </p:nvCxnSpPr>
        <p:spPr>
          <a:xfrm flipV="1">
            <a:off x="5703807" y="5781858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/>
          <p:cNvCxnSpPr>
            <a:cxnSpLocks/>
          </p:cNvCxnSpPr>
          <p:nvPr/>
        </p:nvCxnSpPr>
        <p:spPr>
          <a:xfrm>
            <a:off x="5703807" y="5876872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: Rounded Corners 83">
            <a:hlinkClick r:id="rId4" action="ppaction://hlinksldjump"/>
          </p:cNvPr>
          <p:cNvSpPr/>
          <p:nvPr/>
        </p:nvSpPr>
        <p:spPr>
          <a:xfrm>
            <a:off x="6139719" y="548680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85" name="Rectangle: Rounded Corners 84">
            <a:hlinkClick r:id="rId5" action="ppaction://hlinksldjump"/>
          </p:cNvPr>
          <p:cNvSpPr/>
          <p:nvPr/>
        </p:nvSpPr>
        <p:spPr>
          <a:xfrm>
            <a:off x="6141990" y="1100861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86" name="Rectangle: Rounded Corners 85">
            <a:hlinkClick r:id="rId6" action="ppaction://hlinksldjump"/>
          </p:cNvPr>
          <p:cNvSpPr/>
          <p:nvPr/>
        </p:nvSpPr>
        <p:spPr>
          <a:xfrm>
            <a:off x="6145419" y="1370035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87" name="Rectangle: Rounded Corners 86">
            <a:hlinkClick r:id="rId7" action="ppaction://hlinksldjump"/>
          </p:cNvPr>
          <p:cNvSpPr/>
          <p:nvPr/>
        </p:nvSpPr>
        <p:spPr>
          <a:xfrm>
            <a:off x="6145419" y="819739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88" name="Rectangle: Rounded Corners 87">
            <a:hlinkClick r:id="rId8" action="ppaction://hlinksldjump"/>
          </p:cNvPr>
          <p:cNvSpPr/>
          <p:nvPr/>
        </p:nvSpPr>
        <p:spPr>
          <a:xfrm>
            <a:off x="6151258" y="1870378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89" name="Rectangle: Rounded Corners 88">
            <a:hlinkClick r:id="rId9" action="ppaction://hlinksldjump"/>
          </p:cNvPr>
          <p:cNvSpPr/>
          <p:nvPr/>
        </p:nvSpPr>
        <p:spPr>
          <a:xfrm>
            <a:off x="6142299" y="2140915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90" name="Rectangle: Rounded Corners 89">
            <a:hlinkClick r:id="rId10" action="ppaction://hlinksldjump"/>
          </p:cNvPr>
          <p:cNvSpPr/>
          <p:nvPr/>
        </p:nvSpPr>
        <p:spPr>
          <a:xfrm>
            <a:off x="6136460" y="1622490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91" name="Rectangle: Rounded Corners 90">
            <a:hlinkClick r:id="rId11" action="ppaction://hlinksldjump"/>
          </p:cNvPr>
          <p:cNvSpPr/>
          <p:nvPr/>
        </p:nvSpPr>
        <p:spPr>
          <a:xfrm>
            <a:off x="6157511" y="273331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92" name="Rectangle: Rounded Corners 91">
            <a:hlinkClick r:id="rId12" action="ppaction://hlinksldjump"/>
          </p:cNvPr>
          <p:cNvSpPr/>
          <p:nvPr/>
        </p:nvSpPr>
        <p:spPr>
          <a:xfrm>
            <a:off x="6152753" y="3086366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93" name="Rectangle: Rounded Corners 92">
            <a:hlinkClick r:id="rId13" action="ppaction://hlinksldjump"/>
          </p:cNvPr>
          <p:cNvSpPr/>
          <p:nvPr/>
        </p:nvSpPr>
        <p:spPr>
          <a:xfrm>
            <a:off x="6162080" y="3435499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94" name="Rectangle: Rounded Corners 93">
            <a:hlinkClick r:id="rId14" action="ppaction://hlinksldjump"/>
          </p:cNvPr>
          <p:cNvSpPr/>
          <p:nvPr/>
        </p:nvSpPr>
        <p:spPr>
          <a:xfrm>
            <a:off x="6162080" y="379134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95" name="Rectangle: Rounded Corners 94">
            <a:hlinkClick r:id="rId15" action="ppaction://hlinksldjump"/>
          </p:cNvPr>
          <p:cNvSpPr/>
          <p:nvPr/>
        </p:nvSpPr>
        <p:spPr>
          <a:xfrm>
            <a:off x="6153121" y="41420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96" name="Rectangle: Rounded Corners 95">
            <a:hlinkClick r:id="rId16" action="ppaction://hlinksldjump"/>
          </p:cNvPr>
          <p:cNvSpPr/>
          <p:nvPr/>
        </p:nvSpPr>
        <p:spPr>
          <a:xfrm>
            <a:off x="6152753" y="45162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97" name="Rectangle: Rounded Corners 96">
            <a:hlinkClick r:id="rId17" action="ppaction://hlinksldjump"/>
          </p:cNvPr>
          <p:cNvSpPr/>
          <p:nvPr/>
        </p:nvSpPr>
        <p:spPr>
          <a:xfrm>
            <a:off x="6155466" y="488359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98" name="Rectangle: Rounded Corners 97">
            <a:hlinkClick r:id="rId18" action="ppaction://hlinksldjump"/>
          </p:cNvPr>
          <p:cNvSpPr/>
          <p:nvPr/>
        </p:nvSpPr>
        <p:spPr>
          <a:xfrm>
            <a:off x="6157511" y="5687972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99" name="Rectangle: Rounded Corners 98">
            <a:hlinkClick r:id="rId19" action="ppaction://hlinksldjump"/>
          </p:cNvPr>
          <p:cNvSpPr/>
          <p:nvPr/>
        </p:nvSpPr>
        <p:spPr>
          <a:xfrm>
            <a:off x="6150949" y="598943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01" name="Rectangle: Rounded Corners 100">
            <a:hlinkClick r:id="rId20" action="ppaction://hlinksldjump"/>
          </p:cNvPr>
          <p:cNvSpPr/>
          <p:nvPr/>
        </p:nvSpPr>
        <p:spPr>
          <a:xfrm>
            <a:off x="6151981" y="2426269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02" name="Rectangle: Rounded Corners 101">
            <a:hlinkClick r:id="rId21" action="ppaction://hlinksldjump"/>
          </p:cNvPr>
          <p:cNvSpPr/>
          <p:nvPr/>
        </p:nvSpPr>
        <p:spPr>
          <a:xfrm>
            <a:off x="6157511" y="522953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20C19-E2EF-8749-818B-C64233EB2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22</a:t>
            </a:fld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687681" y="5390194"/>
            <a:ext cx="4673603" cy="1009359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1299045-FAE9-46C9-B489-E9AB7D1BFE59}"/>
              </a:ext>
            </a:extLst>
          </p:cNvPr>
          <p:cNvSpPr/>
          <p:nvPr/>
        </p:nvSpPr>
        <p:spPr>
          <a:xfrm>
            <a:off x="3636110" y="548680"/>
            <a:ext cx="4673603" cy="2095236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" grpId="0" animBg="1"/>
      <p:bldP spid="9" grpId="0" animBg="1"/>
      <p:bldP spid="10" grpId="0" animBg="1"/>
      <p:bldP spid="11" grpId="0" animBg="1"/>
      <p:bldP spid="30" grpId="0" animBg="1"/>
      <p:bldP spid="37" grpId="0" animBg="1"/>
      <p:bldP spid="38" grpId="0" animBg="1"/>
      <p:bldP spid="45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 animBg="1"/>
      <p:bldP spid="10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 2">
            <a:extLst>
              <a:ext uri="{FF2B5EF4-FFF2-40B4-BE49-F238E27FC236}">
                <a16:creationId xmlns:a16="http://schemas.microsoft.com/office/drawing/2014/main" id="{5D806B6C-3B6A-4468-B39F-9706F3B63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653476"/>
              </p:ext>
            </p:extLst>
          </p:nvPr>
        </p:nvGraphicFramePr>
        <p:xfrm>
          <a:off x="3200400" y="1024171"/>
          <a:ext cx="6134098" cy="5303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2750">
                  <a:extLst>
                    <a:ext uri="{9D8B030D-6E8A-4147-A177-3AD203B41FA5}">
                      <a16:colId xmlns:a16="http://schemas.microsoft.com/office/drawing/2014/main" val="3171346693"/>
                    </a:ext>
                  </a:extLst>
                </a:gridCol>
                <a:gridCol w="1045903">
                  <a:extLst>
                    <a:ext uri="{9D8B030D-6E8A-4147-A177-3AD203B41FA5}">
                      <a16:colId xmlns:a16="http://schemas.microsoft.com/office/drawing/2014/main" val="3501845282"/>
                    </a:ext>
                  </a:extLst>
                </a:gridCol>
                <a:gridCol w="1201826">
                  <a:extLst>
                    <a:ext uri="{9D8B030D-6E8A-4147-A177-3AD203B41FA5}">
                      <a16:colId xmlns:a16="http://schemas.microsoft.com/office/drawing/2014/main" val="1448767056"/>
                    </a:ext>
                  </a:extLst>
                </a:gridCol>
                <a:gridCol w="1029487">
                  <a:extLst>
                    <a:ext uri="{9D8B030D-6E8A-4147-A177-3AD203B41FA5}">
                      <a16:colId xmlns:a16="http://schemas.microsoft.com/office/drawing/2014/main" val="726357194"/>
                    </a:ext>
                  </a:extLst>
                </a:gridCol>
                <a:gridCol w="319889">
                  <a:extLst>
                    <a:ext uri="{9D8B030D-6E8A-4147-A177-3AD203B41FA5}">
                      <a16:colId xmlns:a16="http://schemas.microsoft.com/office/drawing/2014/main" val="1084706271"/>
                    </a:ext>
                  </a:extLst>
                </a:gridCol>
                <a:gridCol w="1114243">
                  <a:extLst>
                    <a:ext uri="{9D8B030D-6E8A-4147-A177-3AD203B41FA5}">
                      <a16:colId xmlns:a16="http://schemas.microsoft.com/office/drawing/2014/main" val="2258402580"/>
                    </a:ext>
                  </a:extLst>
                </a:gridCol>
              </a:tblGrid>
              <a:tr h="347429">
                <a:tc gridSpan="6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t-pt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Tabela 4 — Valores-limite de validação dos produtos de saída e os valores de redução logarítmica (</a:t>
                      </a:r>
                      <a:r>
                        <a:rPr lang="pt-pt" sz="9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VRLs</a:t>
                      </a:r>
                      <a:r>
                        <a:rPr lang="pt-pt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para a </a:t>
                      </a:r>
                      <a:r>
                        <a:rPr lang="pt-pt" sz="9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protecção</a:t>
                      </a:r>
                      <a:r>
                        <a:rPr lang="pt-pt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da saúde humana</a:t>
                      </a: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233114"/>
                  </a:ext>
                </a:extLst>
              </a:tr>
              <a:tr h="457036">
                <a:tc>
                  <a:txBody>
                    <a:bodyPr/>
                    <a:lstStyle/>
                    <a:p>
                      <a:pPr defTabSz="896938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Parâmetro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(Classe do agente patogénico)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Agentes patogénicos bacterianos entéricos de humanos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Vírus entéricos de humanos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Helmintos entéricos de humanos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Protozoários entéricos de humanos</a:t>
                      </a:r>
                      <a:endParaRPr lang="en-US" sz="900" b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02034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Substituto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utilizando o </a:t>
                      </a:r>
                      <a:r>
                        <a:rPr lang="pt-pt" sz="9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 coli</a:t>
                      </a:r>
                      <a:r>
                        <a:rPr lang="pt-pt" sz="900" b="0" i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como substituto, medido em UFC ou NMP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utilizando Colifago MS2 como substituto, medido em UFC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utilizando os óvulos viáveis de </a:t>
                      </a:r>
                      <a:r>
                        <a:rPr lang="pt-pt" sz="9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Ascaris suum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como substitutos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utilizando esporos viáveis de </a:t>
                      </a:r>
                      <a:r>
                        <a:rPr lang="pt-pt" sz="9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Clostridium perfringens 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como substituto, medidos em UFC</a:t>
                      </a:r>
                      <a:endParaRPr lang="en-US" sz="9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937818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Concentração máx. em sólidos [número/g (sólidos secos)]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9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1 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1</a:t>
                      </a:r>
                      <a:endParaRPr lang="en-US" sz="9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968136"/>
                  </a:ext>
                </a:extLst>
              </a:tr>
              <a:tr h="10744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VRL geral para sólidos</a:t>
                      </a:r>
                      <a:r>
                        <a:rPr lang="pt-pt" sz="9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900" b="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7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4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6</a:t>
                      </a:r>
                      <a:endParaRPr lang="en-US" sz="9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069530"/>
                  </a:ext>
                </a:extLst>
              </a:tr>
              <a:tr h="161161">
                <a:tc gridSpan="6"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    Os valores de redução logarítmica (</a:t>
                      </a:r>
                      <a:r>
                        <a:rPr lang="pt-pt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VRLs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provêm da avaliação quantitativa dos riscos microbiológicos (AQRM) como descrito pela OMS 2016, assumindo que 1 g dos sólidos fecais contém aproximadamente a mesma quantidade de referência de agentes patogénicos de um 1 l de efluente líquido (para os </a:t>
                      </a:r>
                      <a:r>
                        <a:rPr lang="pt-pt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VRLs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pt-pt" sz="9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Tabela 5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 Para mais informações, ver Referência [</a:t>
                      </a:r>
                      <a:r>
                        <a:rPr lang="pt-pt" sz="900" b="0" u="sng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e a Referência [</a:t>
                      </a:r>
                      <a:r>
                        <a:rPr lang="pt-pt" sz="900" b="0" u="sng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].</a:t>
                      </a:r>
                    </a:p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      A variedade de </a:t>
                      </a:r>
                      <a:r>
                        <a:rPr lang="pt-pt" sz="9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 coli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escolhida foi a K011 (ATCC 55124) por ser resistente ao cloranfenicol. Assim, este antibiótico pode ser adicionado ao meio das placas para eliminar o crescimento de outras bactérias que possam vir a interferir neste meio.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871302"/>
                  </a:ext>
                </a:extLst>
              </a:tr>
              <a:tr h="26860">
                <a:tc gridSpan="6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Tabela 5 — Valores-limite de validação do efluente líquido e valores de redução logarítmica (</a:t>
                      </a:r>
                      <a:r>
                        <a:rPr lang="pt-pt" sz="9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VRLs</a:t>
                      </a:r>
                      <a:r>
                        <a:rPr lang="pt-pt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para a </a:t>
                      </a:r>
                      <a:r>
                        <a:rPr lang="pt-pt" sz="9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protecção</a:t>
                      </a:r>
                      <a:r>
                        <a:rPr lang="pt-pt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da saúde humana</a:t>
                      </a:r>
                    </a:p>
                  </a:txBody>
                  <a:tcPr marL="36000" marR="3600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167383"/>
                  </a:ext>
                </a:extLst>
              </a:tr>
              <a:tr h="350356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Parâmetro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(Classe do agente patogénico)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Agentes patogénicos bacterianos entéricos de humanos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Vírus entéricos de humanos</a:t>
                      </a:r>
                      <a:endParaRPr lang="en-US" sz="9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Helmintos entéricos de humanos</a:t>
                      </a:r>
                      <a:endParaRPr lang="en-US" sz="900" b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Protozoários entéricos de humanos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Protozoários entéricos de humanos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243331"/>
                  </a:ext>
                </a:extLst>
              </a:tr>
              <a:tr h="707226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Substituto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Utilizando a </a:t>
                      </a:r>
                      <a:r>
                        <a:rPr lang="pt-pt" sz="9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 coli</a:t>
                      </a:r>
                      <a:r>
                        <a:rPr lang="pt-pt" sz="9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como substituto, medido em UFC ou NMP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utilizando Colifago MS2 como substituto, medido em UFC</a:t>
                      </a:r>
                      <a:endParaRPr lang="en-US" sz="9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utilizando os óvulos viáveis de </a:t>
                      </a:r>
                      <a:r>
                        <a:rPr lang="pt-pt" sz="9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Ascaris suum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como substitutos</a:t>
                      </a:r>
                      <a:endParaRPr lang="en-US" sz="9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utilizando esporos viáveis de </a:t>
                      </a:r>
                      <a:r>
                        <a:rPr lang="en" sz="90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Clostridium perfringens </a:t>
                      </a:r>
                      <a:r>
                        <a:rPr lang="en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como substituto, medidos em UFC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utilizando esporos viáveis</a:t>
                      </a:r>
                      <a:r>
                        <a:rPr lang="pt-pt" sz="9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n" sz="9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Clostridium perfringens </a:t>
                      </a:r>
                      <a:r>
                        <a:rPr lang="en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como substituto, medidos em UFC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822224"/>
                  </a:ext>
                </a:extLst>
              </a:tr>
              <a:tr h="8058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Concentração máx. em líquidos (número/l)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900" b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1</a:t>
                      </a:r>
                      <a:endParaRPr lang="en-US" sz="9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1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1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974899"/>
                  </a:ext>
                </a:extLst>
              </a:tr>
              <a:tr h="5372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VRL geral para líquidos</a:t>
                      </a:r>
                      <a:r>
                        <a:rPr lang="pt-pt" sz="9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900" b="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6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7</a:t>
                      </a:r>
                      <a:endParaRPr lang="en-US" sz="9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4</a:t>
                      </a:r>
                      <a:endParaRPr lang="en-US" sz="9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6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6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155395"/>
                  </a:ext>
                </a:extLst>
              </a:tr>
              <a:tr h="107440">
                <a:tc gridSpan="6"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  Os valores de redução logarítmica (</a:t>
                      </a:r>
                      <a:r>
                        <a:rPr lang="pt-pt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VRLs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provêm da avaliação quantitativa dos riscos microbiológicos (AQRM) como descrito pela OMS 2016. Para mais informações, ver Referência [</a:t>
                      </a:r>
                      <a:r>
                        <a:rPr lang="pt-pt" sz="900" b="0" u="sng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e a Referência [</a:t>
                      </a:r>
                      <a:r>
                        <a:rPr lang="pt-pt" sz="900" b="0" u="sng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].</a:t>
                      </a:r>
                    </a:p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   A variedade de </a:t>
                      </a:r>
                      <a:r>
                        <a:rPr lang="pt-pt" sz="9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 coli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escolhida foi a K011 (ATCC 55124) porque esta é a resistente ao cloranfenicol. Assim, este antibiótico pode ser adicionado ao meio das placas para eliminar o crescimento de outras bactérias que possam vir a interferir neste meio.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133591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959F9463-6B7D-4B56-B89F-877191F08A24}"/>
              </a:ext>
            </a:extLst>
          </p:cNvPr>
          <p:cNvSpPr txBox="1">
            <a:spLocks/>
          </p:cNvSpPr>
          <p:nvPr/>
        </p:nvSpPr>
        <p:spPr>
          <a:xfrm>
            <a:off x="266700" y="320405"/>
            <a:ext cx="11925300" cy="88639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A55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rtl="0"/>
            <a:r>
              <a:rPr lang="pt-pt" sz="3200" dirty="0"/>
              <a:t>Valores-limite dos Parâmetros de Saúde Humana e Redução de Registos</a:t>
            </a:r>
          </a:p>
        </p:txBody>
      </p:sp>
      <p:sp>
        <p:nvSpPr>
          <p:cNvPr id="10" name="Rectangle: Beveled 9">
            <a:hlinkClick r:id="rId2" action="ppaction://hlinksldjump"/>
            <a:extLst>
              <a:ext uri="{FF2B5EF4-FFF2-40B4-BE49-F238E27FC236}">
                <a16:creationId xmlns:a16="http://schemas.microsoft.com/office/drawing/2014/main" id="{35F3D72F-CB96-4B0E-8749-6C6A22F9016E}"/>
              </a:ext>
            </a:extLst>
          </p:cNvPr>
          <p:cNvSpPr/>
          <p:nvPr/>
        </p:nvSpPr>
        <p:spPr>
          <a:xfrm>
            <a:off x="9639064" y="1412776"/>
            <a:ext cx="1188132" cy="436372"/>
          </a:xfrm>
          <a:prstGeom prst="bevel">
            <a:avLst/>
          </a:prstGeom>
          <a:solidFill>
            <a:srgbClr val="369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 dirty="0">
                <a:solidFill>
                  <a:schemeClr val="bg1"/>
                </a:solidFill>
              </a:rPr>
              <a:t>Parâmetros de controlo</a:t>
            </a:r>
          </a:p>
        </p:txBody>
      </p:sp>
      <p:sp>
        <p:nvSpPr>
          <p:cNvPr id="13" name="Rectangle: Beveled 12">
            <a:hlinkClick r:id="rId3" action="ppaction://hlinksldjump"/>
            <a:extLst>
              <a:ext uri="{FF2B5EF4-FFF2-40B4-BE49-F238E27FC236}">
                <a16:creationId xmlns:a16="http://schemas.microsoft.com/office/drawing/2014/main" id="{F8E550B2-5CBB-4275-B272-93ADE82F71F6}"/>
              </a:ext>
            </a:extLst>
          </p:cNvPr>
          <p:cNvSpPr/>
          <p:nvPr/>
        </p:nvSpPr>
        <p:spPr>
          <a:xfrm>
            <a:off x="9639064" y="2085977"/>
            <a:ext cx="1188132" cy="4363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 dirty="0">
                <a:solidFill>
                  <a:schemeClr val="bg1"/>
                </a:solidFill>
              </a:rPr>
              <a:t>Adição doseada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059383B5-939B-4CBA-B460-6FC091AE4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23</a:t>
            </a:fld>
            <a:endParaRPr lang="en-US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D6BD7134-0874-4BD5-9120-CF3DF23D52A3}"/>
              </a:ext>
            </a:extLst>
          </p:cNvPr>
          <p:cNvSpPr/>
          <p:nvPr/>
        </p:nvSpPr>
        <p:spPr>
          <a:xfrm flipH="1">
            <a:off x="9480376" y="5652740"/>
            <a:ext cx="792088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600" dirty="0">
                <a:hlinkClick r:id="rId4" action="ppaction://hlinksldjump"/>
              </a:rPr>
              <a:t>Voltar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353807501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 2">
            <a:extLst>
              <a:ext uri="{FF2B5EF4-FFF2-40B4-BE49-F238E27FC236}">
                <a16:creationId xmlns:a16="http://schemas.microsoft.com/office/drawing/2014/main" id="{D93AB156-590B-4773-B54C-15094B3C8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72356"/>
              </p:ext>
            </p:extLst>
          </p:nvPr>
        </p:nvGraphicFramePr>
        <p:xfrm>
          <a:off x="2286000" y="920987"/>
          <a:ext cx="6324600" cy="5669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2966">
                  <a:extLst>
                    <a:ext uri="{9D8B030D-6E8A-4147-A177-3AD203B41FA5}">
                      <a16:colId xmlns:a16="http://schemas.microsoft.com/office/drawing/2014/main" val="2175675858"/>
                    </a:ext>
                  </a:extLst>
                </a:gridCol>
                <a:gridCol w="958969">
                  <a:extLst>
                    <a:ext uri="{9D8B030D-6E8A-4147-A177-3AD203B41FA5}">
                      <a16:colId xmlns:a16="http://schemas.microsoft.com/office/drawing/2014/main" val="2974618665"/>
                    </a:ext>
                  </a:extLst>
                </a:gridCol>
                <a:gridCol w="307855">
                  <a:extLst>
                    <a:ext uri="{9D8B030D-6E8A-4147-A177-3AD203B41FA5}">
                      <a16:colId xmlns:a16="http://schemas.microsoft.com/office/drawing/2014/main" val="2430438056"/>
                    </a:ext>
                  </a:extLst>
                </a:gridCol>
                <a:gridCol w="1278085">
                  <a:extLst>
                    <a:ext uri="{9D8B030D-6E8A-4147-A177-3AD203B41FA5}">
                      <a16:colId xmlns:a16="http://schemas.microsoft.com/office/drawing/2014/main" val="2863228334"/>
                    </a:ext>
                  </a:extLst>
                </a:gridCol>
                <a:gridCol w="1289347">
                  <a:extLst>
                    <a:ext uri="{9D8B030D-6E8A-4147-A177-3AD203B41FA5}">
                      <a16:colId xmlns:a16="http://schemas.microsoft.com/office/drawing/2014/main" val="574933880"/>
                    </a:ext>
                  </a:extLst>
                </a:gridCol>
                <a:gridCol w="1257378">
                  <a:extLst>
                    <a:ext uri="{9D8B030D-6E8A-4147-A177-3AD203B41FA5}">
                      <a16:colId xmlns:a16="http://schemas.microsoft.com/office/drawing/2014/main" val="2280922008"/>
                    </a:ext>
                  </a:extLst>
                </a:gridCol>
              </a:tblGrid>
              <a:tr h="42246">
                <a:tc gridSpan="6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Tabela A.4 — Produtos de entrada com adições doseadas de substitutos entéricos humanos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369495"/>
                  </a:ext>
                </a:extLst>
              </a:tr>
              <a:tr h="262676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Parâmetro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(Classe do agente patogénico)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Agentes patogénicos Bacterianos entéricos de humanos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Vírus entéricos de humanos</a:t>
                      </a:r>
                      <a:endParaRPr lang="en-US" sz="8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Helmintos entéricos de humanos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Protozoários entéricos de humanos</a:t>
                      </a:r>
                      <a:endParaRPr lang="en-US" sz="800" b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992476"/>
                  </a:ext>
                </a:extLst>
              </a:tr>
              <a:tr h="347134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Substituto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usando o </a:t>
                      </a:r>
                      <a:r>
                        <a:rPr lang="pt-pt" sz="8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 coli</a:t>
                      </a: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como substituto, medido em UFC ou NMP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utilizando Colifago MS2 como substituto, medido em UFC</a:t>
                      </a:r>
                      <a:endParaRPr lang="en-US" sz="8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utilizando os óvulos viáveis</a:t>
                      </a:r>
                      <a:r>
                        <a:rPr lang="pt-pt" sz="8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n" sz="8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Ascaris suum </a:t>
                      </a:r>
                      <a:r>
                        <a:rPr lang="en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como substitutos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utilizando esporos viáveis de</a:t>
                      </a:r>
                      <a:r>
                        <a:rPr lang="pt-pt" sz="800" b="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Clostridium perfringens </a:t>
                      </a: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como substituto, medidos em UFC</a:t>
                      </a:r>
                      <a:endParaRPr lang="en-US" sz="8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27328"/>
                  </a:ext>
                </a:extLst>
              </a:tr>
              <a:tr h="126738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Adição doseada mín. nas matérias sólidas (número/g [matérias sólidas secas)]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pt" sz="8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800" b="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pt" sz="8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800" b="0" baseline="3000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pt" sz="8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800" b="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pt" sz="8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800" b="0" baseline="3000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589666"/>
                  </a:ext>
                </a:extLst>
              </a:tr>
              <a:tr h="126738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Adição doseada mín. nas matérias líquidas (número/1)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pt" sz="8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800" b="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pt" sz="8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8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pt" sz="8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pt" sz="8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8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6977612"/>
                  </a:ext>
                </a:extLst>
              </a:tr>
              <a:tr h="84492">
                <a:tc gridSpan="6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Tabela A.5 </a:t>
                      </a:r>
                      <a:r>
                        <a:rPr lang="pt-pt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pt-pt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Cronologia das adições doseadas e da amostragem nos fluxos de matérias líquidas e sólidas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31214"/>
                  </a:ext>
                </a:extLst>
              </a:tr>
              <a:tr h="126738"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 de evacuação dos líquidos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(parâmetros de caracterização)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Duração das adições doseadas nos líquidos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 e duração de amostragem dos líquidos</a:t>
                      </a:r>
                      <a:endParaRPr lang="en-US" sz="800" b="1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805443"/>
                  </a:ext>
                </a:extLst>
              </a:tr>
              <a:tr h="84492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Lote (BL)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 &lt; 24 h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Produtos de entrada líquidos para todos os lotes num período de 24 h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Produtos de entrada líquidos para todos os lotes num período de 24 h.</a:t>
                      </a:r>
                      <a:endParaRPr lang="en-US" sz="8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094131"/>
                  </a:ext>
                </a:extLst>
              </a:tr>
              <a:tr h="84492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Lote (BL)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 &gt; 24h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Produtos de entrada líquidos para um só lote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Produtos de saída líquidos do lote com adições doseadas.</a:t>
                      </a:r>
                      <a:endParaRPr lang="en-US" sz="800" b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851102"/>
                  </a:ext>
                </a:extLst>
              </a:tr>
              <a:tr h="168984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Contínuo (T95L)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T95L + 24 h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Arranque com T95L após o início das adições doseadas nos líquidos; amostra e ensaio em cada 4 h, durante 24 h.</a:t>
                      </a:r>
                      <a:endParaRPr lang="en-US" sz="800" b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086309"/>
                  </a:ext>
                </a:extLst>
              </a:tr>
              <a:tr h="253476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Evacuação periódica dos líquidos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(T95L, PL)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 &lt; 24 h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T95L + 24 h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Arranque com T95L após o início das adições doseadas nos líquidos; durante 24 h. Amostra e ensaio de cada fluxo de evacuação periódica, num período de 24 h.  </a:t>
                      </a:r>
                      <a:endParaRPr lang="en-US" sz="800" b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070932"/>
                  </a:ext>
                </a:extLst>
              </a:tr>
              <a:tr h="211230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Evacuação periódica dos líquidos (T95L, PL) 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 &gt; 24 h 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T95L + PL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Arranque com T95L após o início das adições doseadas nos líquidos. Amostra do primeiro fluxo de evacuação após o T95L.</a:t>
                      </a:r>
                      <a:endParaRPr lang="en-US" sz="800" b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5938577"/>
                  </a:ext>
                </a:extLst>
              </a:tr>
              <a:tr h="126738"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 de evacuação das matérias sólidas (parâmetros de caracterização)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Duração das adições doseadas nas matérias sólidas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 e duração de amostragem das matérias sólidas</a:t>
                      </a:r>
                      <a:endParaRPr lang="en-US" sz="800" b="1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117262"/>
                  </a:ext>
                </a:extLst>
              </a:tr>
              <a:tr h="126738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Lote (BS)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BS &lt; 24h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Produtos de entrada sólidos para todos os lotes, num período de 24 h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Produtos de saída sólidos de todos os lotes com adições doseadas em 24 h.</a:t>
                      </a:r>
                      <a:endParaRPr lang="en-US" sz="800" b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301566"/>
                  </a:ext>
                </a:extLst>
              </a:tr>
              <a:tr h="84492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Lote (BS)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BS &gt; 24h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Produtos de entrada sólidos para um só lote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Produtos de saída do lote com adições doseadas.</a:t>
                      </a:r>
                      <a:endParaRPr lang="en-US" sz="8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324879"/>
                  </a:ext>
                </a:extLst>
              </a:tr>
              <a:tr h="168984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Evacuação contínua das matérias sólidas (T95S)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T95S + 24 h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Arranque com T95S após o início das adições doseadas; amostra e ensaio em cada 4 h, durante 24 h.</a:t>
                      </a:r>
                      <a:endParaRPr lang="en-US" sz="8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555755"/>
                  </a:ext>
                </a:extLst>
              </a:tr>
              <a:tr h="253476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Evacuação periódica das matérias sólidas (T95S, SP) SP &lt; 24 h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T95S + 24 h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Arranque com T95S após o início das adições doseadas nas matérias sólidas; durante 24 h. Amostra e ensaio de cada fluxo de evacuação periódica, num período de 24 h.</a:t>
                      </a:r>
                      <a:endParaRPr lang="en-US" sz="8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052499"/>
                  </a:ext>
                </a:extLst>
              </a:tr>
              <a:tr h="211230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Evacuação periódica das matérias sólidas (T955, SP) SP &gt; 24 h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T95S + PS</a:t>
                      </a:r>
                      <a:endParaRPr lang="en-US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Arranque com T95S após o início das adições doseadas nas matérias sólidas. Amostra do primeiro fluxo de evacuação após T95S.</a:t>
                      </a:r>
                      <a:endParaRPr lang="en-US" sz="800" b="0" dirty="0"/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780158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A9434DA1-5EE6-4FA5-B4D1-D22DC657AB77}"/>
              </a:ext>
            </a:extLst>
          </p:cNvPr>
          <p:cNvSpPr txBox="1">
            <a:spLocks/>
          </p:cNvSpPr>
          <p:nvPr/>
        </p:nvSpPr>
        <p:spPr>
          <a:xfrm>
            <a:off x="279400" y="322603"/>
            <a:ext cx="11912600" cy="498598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A55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rtl="0"/>
            <a:r>
              <a:rPr lang="pt-pt" sz="3600" dirty="0"/>
              <a:t>Adições doseadas dos Parâmetros de Saúde Humana</a:t>
            </a:r>
          </a:p>
        </p:txBody>
      </p:sp>
      <p:sp>
        <p:nvSpPr>
          <p:cNvPr id="10" name="Rectangle: Beveled 9">
            <a:hlinkClick r:id="rId2" action="ppaction://hlinksldjump"/>
            <a:extLst>
              <a:ext uri="{FF2B5EF4-FFF2-40B4-BE49-F238E27FC236}">
                <a16:creationId xmlns:a16="http://schemas.microsoft.com/office/drawing/2014/main" id="{01D2DD42-EA9C-4525-9978-3968A6D3142D}"/>
              </a:ext>
            </a:extLst>
          </p:cNvPr>
          <p:cNvSpPr/>
          <p:nvPr/>
        </p:nvSpPr>
        <p:spPr>
          <a:xfrm>
            <a:off x="9372364" y="1412776"/>
            <a:ext cx="1188132" cy="4363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bg1"/>
                </a:solidFill>
              </a:rPr>
              <a:t>Parâmetros de controlo</a:t>
            </a:r>
          </a:p>
        </p:txBody>
      </p:sp>
      <p:sp>
        <p:nvSpPr>
          <p:cNvPr id="11" name="Rectangle: Beveled 10">
            <a:hlinkClick r:id="rId3" action="ppaction://hlinksldjump"/>
            <a:extLst>
              <a:ext uri="{FF2B5EF4-FFF2-40B4-BE49-F238E27FC236}">
                <a16:creationId xmlns:a16="http://schemas.microsoft.com/office/drawing/2014/main" id="{D00675EF-0A94-4BA8-98BD-D246988AF5BC}"/>
              </a:ext>
            </a:extLst>
          </p:cNvPr>
          <p:cNvSpPr/>
          <p:nvPr/>
        </p:nvSpPr>
        <p:spPr>
          <a:xfrm>
            <a:off x="9372364" y="2085977"/>
            <a:ext cx="1188132" cy="436372"/>
          </a:xfrm>
          <a:prstGeom prst="bevel">
            <a:avLst/>
          </a:prstGeom>
          <a:solidFill>
            <a:srgbClr val="369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bg1"/>
                </a:solidFill>
              </a:rPr>
              <a:t>Adição doseada</a:t>
            </a: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A5199029-4498-41C3-88DB-ADD5DDDC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24</a:t>
            </a:fld>
            <a:endParaRPr lang="en-US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C848E8D-5140-48DC-9EE1-07565F8BE7F1}"/>
              </a:ext>
            </a:extLst>
          </p:cNvPr>
          <p:cNvSpPr/>
          <p:nvPr/>
        </p:nvSpPr>
        <p:spPr>
          <a:xfrm flipH="1">
            <a:off x="9480376" y="5652740"/>
            <a:ext cx="792088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600" dirty="0">
                <a:hlinkClick r:id="rId4" action="ppaction://hlinksldjump"/>
              </a:rPr>
              <a:t>Voltar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69835819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el 1">
            <a:extLst>
              <a:ext uri="{FF2B5EF4-FFF2-40B4-BE49-F238E27FC236}">
                <a16:creationId xmlns:a16="http://schemas.microsoft.com/office/drawing/2014/main" id="{3584F44E-BE2F-4645-8973-F8E8F11561B0}"/>
              </a:ext>
            </a:extLst>
          </p:cNvPr>
          <p:cNvSpPr txBox="1">
            <a:spLocks/>
          </p:cNvSpPr>
          <p:nvPr/>
        </p:nvSpPr>
        <p:spPr>
          <a:xfrm>
            <a:off x="266700" y="316291"/>
            <a:ext cx="11193237" cy="1661993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A55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pt"/>
              <a:t>Parâmetros </a:t>
            </a:r>
            <a:r>
              <a:rPr lang="en-SG"/>
              <a:t/>
            </a:r>
            <a:br>
              <a:rPr lang="en-SG"/>
            </a:br>
            <a:r>
              <a:rPr lang="pt-pt"/>
              <a:t>de Emissões</a:t>
            </a:r>
            <a:r>
              <a:rPr lang="pt-PT"/>
              <a:t/>
            </a:r>
            <a:br>
              <a:rPr lang="pt-PT"/>
            </a:br>
            <a:r>
              <a:rPr lang="pt-pt"/>
              <a:t>Atmosféricas</a:t>
            </a:r>
            <a:endParaRPr lang="pt-pt" dirty="0"/>
          </a:p>
        </p:txBody>
      </p:sp>
      <p:sp>
        <p:nvSpPr>
          <p:cNvPr id="57" name="Rectangle: Beveled 56">
            <a:extLst>
              <a:ext uri="{FF2B5EF4-FFF2-40B4-BE49-F238E27FC236}">
                <a16:creationId xmlns:a16="http://schemas.microsoft.com/office/drawing/2014/main" id="{DD6B1DD5-5D00-40C9-8182-34265780422B}"/>
              </a:ext>
            </a:extLst>
          </p:cNvPr>
          <p:cNvSpPr/>
          <p:nvPr/>
        </p:nvSpPr>
        <p:spPr>
          <a:xfrm>
            <a:off x="4225819" y="1214556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58" name="Rectangle: Beveled 57">
            <a:extLst>
              <a:ext uri="{FF2B5EF4-FFF2-40B4-BE49-F238E27FC236}">
                <a16:creationId xmlns:a16="http://schemas.microsoft.com/office/drawing/2014/main" id="{628FF44A-BDF4-48E7-83E5-FE8FBE85AB82}"/>
              </a:ext>
            </a:extLst>
          </p:cNvPr>
          <p:cNvSpPr/>
          <p:nvPr/>
        </p:nvSpPr>
        <p:spPr>
          <a:xfrm>
            <a:off x="4225819" y="3282969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93" name="Rectangle: Beveled 92">
            <a:extLst>
              <a:ext uri="{FF2B5EF4-FFF2-40B4-BE49-F238E27FC236}">
                <a16:creationId xmlns:a16="http://schemas.microsoft.com/office/drawing/2014/main" id="{5B3CA74F-6C21-4B15-A0AA-B804A78DED2A}"/>
              </a:ext>
            </a:extLst>
          </p:cNvPr>
          <p:cNvSpPr/>
          <p:nvPr/>
        </p:nvSpPr>
        <p:spPr>
          <a:xfrm>
            <a:off x="4225819" y="5498629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96" name="Frame 95">
            <a:extLst>
              <a:ext uri="{FF2B5EF4-FFF2-40B4-BE49-F238E27FC236}">
                <a16:creationId xmlns:a16="http://schemas.microsoft.com/office/drawing/2014/main" id="{62DEA664-01A5-4A46-AA35-4BF7FA60D8A5}"/>
              </a:ext>
            </a:extLst>
          </p:cNvPr>
          <p:cNvSpPr/>
          <p:nvPr/>
        </p:nvSpPr>
        <p:spPr>
          <a:xfrm>
            <a:off x="2980598" y="2582708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97" name="Connector: Elbow 96">
            <a:extLst>
              <a:ext uri="{FF2B5EF4-FFF2-40B4-BE49-F238E27FC236}">
                <a16:creationId xmlns:a16="http://schemas.microsoft.com/office/drawing/2014/main" id="{96A89D0A-66C1-4874-9889-A54BC96368B2}"/>
              </a:ext>
            </a:extLst>
          </p:cNvPr>
          <p:cNvCxnSpPr>
            <a:cxnSpLocks/>
            <a:stCxn id="96" idx="3"/>
            <a:endCxn id="57" idx="4"/>
          </p:cNvCxnSpPr>
          <p:nvPr/>
        </p:nvCxnSpPr>
        <p:spPr>
          <a:xfrm flipV="1">
            <a:off x="3772687" y="1644125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02DE20BA-055A-4F2A-A099-7C62C2FE191F}"/>
              </a:ext>
            </a:extLst>
          </p:cNvPr>
          <p:cNvCxnSpPr>
            <a:cxnSpLocks/>
            <a:stCxn id="96" idx="3"/>
            <a:endCxn id="93" idx="4"/>
          </p:cNvCxnSpPr>
          <p:nvPr/>
        </p:nvCxnSpPr>
        <p:spPr>
          <a:xfrm>
            <a:off x="3772687" y="3759942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F953BB51-0DB5-401C-843F-823B0D56B15D}"/>
              </a:ext>
            </a:extLst>
          </p:cNvPr>
          <p:cNvCxnSpPr>
            <a:cxnSpLocks/>
            <a:stCxn id="96" idx="3"/>
            <a:endCxn id="58" idx="4"/>
          </p:cNvCxnSpPr>
          <p:nvPr/>
        </p:nvCxnSpPr>
        <p:spPr>
          <a:xfrm flipV="1">
            <a:off x="3772687" y="3755457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: Diagonal Corners Snipped 99">
            <a:hlinkClick r:id="rId3" action="ppaction://hlinksldjump"/>
            <a:extLst>
              <a:ext uri="{FF2B5EF4-FFF2-40B4-BE49-F238E27FC236}">
                <a16:creationId xmlns:a16="http://schemas.microsoft.com/office/drawing/2014/main" id="{66CAAFE1-5B27-4E1F-8187-4DB5EC0CA078}"/>
              </a:ext>
            </a:extLst>
          </p:cNvPr>
          <p:cNvSpPr/>
          <p:nvPr/>
        </p:nvSpPr>
        <p:spPr>
          <a:xfrm>
            <a:off x="8897417" y="3985532"/>
            <a:ext cx="1844651" cy="258378"/>
          </a:xfrm>
          <a:prstGeom prst="snip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 dirty="0">
                <a:solidFill>
                  <a:schemeClr val="tx1"/>
                </a:solidFill>
              </a:rPr>
              <a:t>Interior</a:t>
            </a:r>
          </a:p>
        </p:txBody>
      </p:sp>
      <p:sp>
        <p:nvSpPr>
          <p:cNvPr id="101" name="Rectangle: Diagonal Corners Snipped 100">
            <a:hlinkClick r:id="rId4" action="ppaction://hlinksldjump"/>
            <a:extLst>
              <a:ext uri="{FF2B5EF4-FFF2-40B4-BE49-F238E27FC236}">
                <a16:creationId xmlns:a16="http://schemas.microsoft.com/office/drawing/2014/main" id="{D9E3C937-9802-46D3-8DB9-8B199281F812}"/>
              </a:ext>
            </a:extLst>
          </p:cNvPr>
          <p:cNvSpPr/>
          <p:nvPr/>
        </p:nvSpPr>
        <p:spPr>
          <a:xfrm>
            <a:off x="8897417" y="4314449"/>
            <a:ext cx="1844652" cy="514231"/>
          </a:xfrm>
          <a:prstGeom prst="snip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 rtl="0"/>
            <a:r>
              <a:rPr lang="pt-pt" sz="1400" dirty="0">
                <a:solidFill>
                  <a:schemeClr val="tx1"/>
                </a:solidFill>
              </a:rPr>
              <a:t>Emissões Provenientes da Chaminé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D045FCCD-1372-443E-96D1-956ACF5E2FB5}"/>
              </a:ext>
            </a:extLst>
          </p:cNvPr>
          <p:cNvCxnSpPr>
            <a:cxnSpLocks/>
            <a:endCxn id="100" idx="2"/>
          </p:cNvCxnSpPr>
          <p:nvPr/>
        </p:nvCxnSpPr>
        <p:spPr>
          <a:xfrm flipV="1">
            <a:off x="8594094" y="4114721"/>
            <a:ext cx="303323" cy="224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4A45D44-8C6C-4BC9-BD9A-750C7B797B13}"/>
              </a:ext>
            </a:extLst>
          </p:cNvPr>
          <p:cNvCxnSpPr>
            <a:cxnSpLocks/>
            <a:endCxn id="101" idx="2"/>
          </p:cNvCxnSpPr>
          <p:nvPr/>
        </p:nvCxnSpPr>
        <p:spPr>
          <a:xfrm>
            <a:off x="8594094" y="4338738"/>
            <a:ext cx="303323" cy="232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or: Elbow 103">
            <a:extLst>
              <a:ext uri="{FF2B5EF4-FFF2-40B4-BE49-F238E27FC236}">
                <a16:creationId xmlns:a16="http://schemas.microsoft.com/office/drawing/2014/main" id="{CCF7A3E6-5359-492A-93BA-A209C38264F0}"/>
              </a:ext>
            </a:extLst>
          </p:cNvPr>
          <p:cNvCxnSpPr/>
          <p:nvPr/>
        </p:nvCxnSpPr>
        <p:spPr>
          <a:xfrm flipV="1">
            <a:off x="5994760" y="702368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Elbow 104">
            <a:extLst>
              <a:ext uri="{FF2B5EF4-FFF2-40B4-BE49-F238E27FC236}">
                <a16:creationId xmlns:a16="http://schemas.microsoft.com/office/drawing/2014/main" id="{E24D64B1-F1AD-4F89-92CA-A5D1C8461458}"/>
              </a:ext>
            </a:extLst>
          </p:cNvPr>
          <p:cNvCxnSpPr/>
          <p:nvPr/>
        </p:nvCxnSpPr>
        <p:spPr>
          <a:xfrm flipV="1">
            <a:off x="5994760" y="977178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0735BB4D-4EFA-4484-9F57-749DD860AAAD}"/>
              </a:ext>
            </a:extLst>
          </p:cNvPr>
          <p:cNvCxnSpPr>
            <a:cxnSpLocks/>
          </p:cNvCxnSpPr>
          <p:nvPr/>
        </p:nvCxnSpPr>
        <p:spPr>
          <a:xfrm flipV="1">
            <a:off x="5994760" y="1251958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F943FDD4-5125-4644-B3FC-E0FA1546F290}"/>
              </a:ext>
            </a:extLst>
          </p:cNvPr>
          <p:cNvCxnSpPr>
            <a:cxnSpLocks/>
          </p:cNvCxnSpPr>
          <p:nvPr/>
        </p:nvCxnSpPr>
        <p:spPr>
          <a:xfrm flipV="1">
            <a:off x="5994760" y="1530394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98FDD615-5133-42FD-B846-3A1E2DE1D1C6}"/>
              </a:ext>
            </a:extLst>
          </p:cNvPr>
          <p:cNvCxnSpPr>
            <a:cxnSpLocks/>
          </p:cNvCxnSpPr>
          <p:nvPr/>
        </p:nvCxnSpPr>
        <p:spPr>
          <a:xfrm>
            <a:off x="5994759" y="1644125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E4C0E5A3-1DDA-4BB5-88FD-3E8E86562AF3}"/>
              </a:ext>
            </a:extLst>
          </p:cNvPr>
          <p:cNvCxnSpPr>
            <a:cxnSpLocks/>
          </p:cNvCxnSpPr>
          <p:nvPr/>
        </p:nvCxnSpPr>
        <p:spPr>
          <a:xfrm>
            <a:off x="5994759" y="1644124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E20117FD-F8BC-4611-9EB7-B63682B3C123}"/>
              </a:ext>
            </a:extLst>
          </p:cNvPr>
          <p:cNvCxnSpPr>
            <a:cxnSpLocks/>
          </p:cNvCxnSpPr>
          <p:nvPr/>
        </p:nvCxnSpPr>
        <p:spPr>
          <a:xfrm>
            <a:off x="5994760" y="1644125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2D3169E3-1C98-45D8-BBB0-A15FD6933306}"/>
              </a:ext>
            </a:extLst>
          </p:cNvPr>
          <p:cNvCxnSpPr>
            <a:cxnSpLocks/>
          </p:cNvCxnSpPr>
          <p:nvPr/>
        </p:nvCxnSpPr>
        <p:spPr>
          <a:xfrm>
            <a:off x="5994760" y="1644125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B014FD0F-A76A-4BD2-8AEF-77B52C008F41}"/>
              </a:ext>
            </a:extLst>
          </p:cNvPr>
          <p:cNvCxnSpPr>
            <a:cxnSpLocks/>
          </p:cNvCxnSpPr>
          <p:nvPr/>
        </p:nvCxnSpPr>
        <p:spPr>
          <a:xfrm flipV="1">
            <a:off x="5994759" y="2929979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C302654D-A023-477F-A950-2CB230F84FDE}"/>
              </a:ext>
            </a:extLst>
          </p:cNvPr>
          <p:cNvCxnSpPr>
            <a:cxnSpLocks/>
          </p:cNvCxnSpPr>
          <p:nvPr/>
        </p:nvCxnSpPr>
        <p:spPr>
          <a:xfrm flipV="1">
            <a:off x="5994759" y="3283031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Elbow 113">
            <a:extLst>
              <a:ext uri="{FF2B5EF4-FFF2-40B4-BE49-F238E27FC236}">
                <a16:creationId xmlns:a16="http://schemas.microsoft.com/office/drawing/2014/main" id="{7DDF90BF-A9D9-4B1C-93A0-D6926162223A}"/>
              </a:ext>
            </a:extLst>
          </p:cNvPr>
          <p:cNvCxnSpPr>
            <a:cxnSpLocks/>
          </p:cNvCxnSpPr>
          <p:nvPr/>
        </p:nvCxnSpPr>
        <p:spPr>
          <a:xfrm flipV="1">
            <a:off x="5994760" y="3632163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D3D0EB4D-8F31-4489-8F63-5097F19AA4EA}"/>
              </a:ext>
            </a:extLst>
          </p:cNvPr>
          <p:cNvCxnSpPr>
            <a:cxnSpLocks/>
          </p:cNvCxnSpPr>
          <p:nvPr/>
        </p:nvCxnSpPr>
        <p:spPr>
          <a:xfrm>
            <a:off x="5994760" y="3755457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Elbow 115">
            <a:extLst>
              <a:ext uri="{FF2B5EF4-FFF2-40B4-BE49-F238E27FC236}">
                <a16:creationId xmlns:a16="http://schemas.microsoft.com/office/drawing/2014/main" id="{FE0B5B23-4C6E-4476-A164-31A965BF81EB}"/>
              </a:ext>
            </a:extLst>
          </p:cNvPr>
          <p:cNvCxnSpPr>
            <a:cxnSpLocks/>
          </p:cNvCxnSpPr>
          <p:nvPr/>
        </p:nvCxnSpPr>
        <p:spPr>
          <a:xfrm>
            <a:off x="5994759" y="3755458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C72016BE-5FD7-405C-86D6-104D81BC93F4}"/>
              </a:ext>
            </a:extLst>
          </p:cNvPr>
          <p:cNvCxnSpPr>
            <a:cxnSpLocks/>
          </p:cNvCxnSpPr>
          <p:nvPr/>
        </p:nvCxnSpPr>
        <p:spPr>
          <a:xfrm>
            <a:off x="5994759" y="3755457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17">
            <a:extLst>
              <a:ext uri="{FF2B5EF4-FFF2-40B4-BE49-F238E27FC236}">
                <a16:creationId xmlns:a16="http://schemas.microsoft.com/office/drawing/2014/main" id="{BEA9E02E-0034-4DE7-844D-9E4DB3C17251}"/>
              </a:ext>
            </a:extLst>
          </p:cNvPr>
          <p:cNvCxnSpPr>
            <a:cxnSpLocks/>
          </p:cNvCxnSpPr>
          <p:nvPr/>
        </p:nvCxnSpPr>
        <p:spPr>
          <a:xfrm>
            <a:off x="5994760" y="3755457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F8F96674-A696-482C-9FED-B18EFD85228C}"/>
              </a:ext>
            </a:extLst>
          </p:cNvPr>
          <p:cNvCxnSpPr>
            <a:cxnSpLocks/>
          </p:cNvCxnSpPr>
          <p:nvPr/>
        </p:nvCxnSpPr>
        <p:spPr>
          <a:xfrm>
            <a:off x="5994759" y="3755457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or: Elbow 120">
            <a:extLst>
              <a:ext uri="{FF2B5EF4-FFF2-40B4-BE49-F238E27FC236}">
                <a16:creationId xmlns:a16="http://schemas.microsoft.com/office/drawing/2014/main" id="{75746042-7393-4839-9B1C-A4809B9D4E78}"/>
              </a:ext>
            </a:extLst>
          </p:cNvPr>
          <p:cNvCxnSpPr>
            <a:cxnSpLocks/>
          </p:cNvCxnSpPr>
          <p:nvPr/>
        </p:nvCxnSpPr>
        <p:spPr>
          <a:xfrm flipV="1">
            <a:off x="5994759" y="5853866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586859A8-C4DF-4B14-8D03-D8917F67B22A}"/>
              </a:ext>
            </a:extLst>
          </p:cNvPr>
          <p:cNvCxnSpPr>
            <a:cxnSpLocks/>
          </p:cNvCxnSpPr>
          <p:nvPr/>
        </p:nvCxnSpPr>
        <p:spPr>
          <a:xfrm>
            <a:off x="5994759" y="5948880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: Rounded Corners 122">
            <a:hlinkClick r:id="rId5" action="ppaction://hlinksldjump"/>
            <a:extLst>
              <a:ext uri="{FF2B5EF4-FFF2-40B4-BE49-F238E27FC236}">
                <a16:creationId xmlns:a16="http://schemas.microsoft.com/office/drawing/2014/main" id="{E381060A-1832-4196-BE26-0E0BA9C93E6E}"/>
              </a:ext>
            </a:extLst>
          </p:cNvPr>
          <p:cNvSpPr/>
          <p:nvPr/>
        </p:nvSpPr>
        <p:spPr>
          <a:xfrm>
            <a:off x="6430671" y="620688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24" name="Rectangle: Rounded Corners 123">
            <a:hlinkClick r:id="rId6" action="ppaction://hlinksldjump"/>
            <a:extLst>
              <a:ext uri="{FF2B5EF4-FFF2-40B4-BE49-F238E27FC236}">
                <a16:creationId xmlns:a16="http://schemas.microsoft.com/office/drawing/2014/main" id="{0B20052A-365C-46BA-B476-07628C5D3961}"/>
              </a:ext>
            </a:extLst>
          </p:cNvPr>
          <p:cNvSpPr/>
          <p:nvPr/>
        </p:nvSpPr>
        <p:spPr>
          <a:xfrm>
            <a:off x="6432942" y="1172869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25" name="Rectangle: Rounded Corners 124">
            <a:hlinkClick r:id="rId7" action="ppaction://hlinksldjump"/>
            <a:extLst>
              <a:ext uri="{FF2B5EF4-FFF2-40B4-BE49-F238E27FC236}">
                <a16:creationId xmlns:a16="http://schemas.microsoft.com/office/drawing/2014/main" id="{72947924-B1DE-46B1-99F7-E3DA804A9C23}"/>
              </a:ext>
            </a:extLst>
          </p:cNvPr>
          <p:cNvSpPr/>
          <p:nvPr/>
        </p:nvSpPr>
        <p:spPr>
          <a:xfrm>
            <a:off x="6436371" y="1442043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26" name="Rectangle: Rounded Corners 125">
            <a:hlinkClick r:id="rId8" action="ppaction://hlinksldjump"/>
            <a:extLst>
              <a:ext uri="{FF2B5EF4-FFF2-40B4-BE49-F238E27FC236}">
                <a16:creationId xmlns:a16="http://schemas.microsoft.com/office/drawing/2014/main" id="{B72DE15A-851F-4A7E-B8E9-AD98396227E2}"/>
              </a:ext>
            </a:extLst>
          </p:cNvPr>
          <p:cNvSpPr/>
          <p:nvPr/>
        </p:nvSpPr>
        <p:spPr>
          <a:xfrm>
            <a:off x="6436371" y="891747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27" name="Rectangle: Rounded Corners 126">
            <a:hlinkClick r:id="rId9" action="ppaction://hlinksldjump"/>
            <a:extLst>
              <a:ext uri="{FF2B5EF4-FFF2-40B4-BE49-F238E27FC236}">
                <a16:creationId xmlns:a16="http://schemas.microsoft.com/office/drawing/2014/main" id="{6A1D8C40-1DD9-470D-9892-66660B81B8BD}"/>
              </a:ext>
            </a:extLst>
          </p:cNvPr>
          <p:cNvSpPr/>
          <p:nvPr/>
        </p:nvSpPr>
        <p:spPr>
          <a:xfrm>
            <a:off x="6442210" y="1942386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00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28" name="Rectangle: Rounded Corners 127">
            <a:hlinkClick r:id="rId10" action="ppaction://hlinksldjump"/>
            <a:extLst>
              <a:ext uri="{FF2B5EF4-FFF2-40B4-BE49-F238E27FC236}">
                <a16:creationId xmlns:a16="http://schemas.microsoft.com/office/drawing/2014/main" id="{715F10DE-E6BB-4A67-86AA-55617B0A3DA4}"/>
              </a:ext>
            </a:extLst>
          </p:cNvPr>
          <p:cNvSpPr/>
          <p:nvPr/>
        </p:nvSpPr>
        <p:spPr>
          <a:xfrm>
            <a:off x="6433251" y="2212923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29" name="Rectangle: Rounded Corners 128">
            <a:hlinkClick r:id="rId11" action="ppaction://hlinksldjump"/>
            <a:extLst>
              <a:ext uri="{FF2B5EF4-FFF2-40B4-BE49-F238E27FC236}">
                <a16:creationId xmlns:a16="http://schemas.microsoft.com/office/drawing/2014/main" id="{FCFE9A29-BF3A-4FF9-8957-517E549B7ECD}"/>
              </a:ext>
            </a:extLst>
          </p:cNvPr>
          <p:cNvSpPr/>
          <p:nvPr/>
        </p:nvSpPr>
        <p:spPr>
          <a:xfrm>
            <a:off x="6427412" y="1694498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30" name="Rectangle: Rounded Corners 129">
            <a:hlinkClick r:id="rId12" action="ppaction://hlinksldjump"/>
            <a:extLst>
              <a:ext uri="{FF2B5EF4-FFF2-40B4-BE49-F238E27FC236}">
                <a16:creationId xmlns:a16="http://schemas.microsoft.com/office/drawing/2014/main" id="{38E1BAA9-C142-474A-9A15-C92CD1E8729F}"/>
              </a:ext>
            </a:extLst>
          </p:cNvPr>
          <p:cNvSpPr/>
          <p:nvPr/>
        </p:nvSpPr>
        <p:spPr>
          <a:xfrm>
            <a:off x="6448463" y="280532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31" name="Rectangle: Rounded Corners 130">
            <a:hlinkClick r:id="rId13" action="ppaction://hlinksldjump"/>
            <a:extLst>
              <a:ext uri="{FF2B5EF4-FFF2-40B4-BE49-F238E27FC236}">
                <a16:creationId xmlns:a16="http://schemas.microsoft.com/office/drawing/2014/main" id="{012B268D-3746-4B88-BB08-896917C6A3C0}"/>
              </a:ext>
            </a:extLst>
          </p:cNvPr>
          <p:cNvSpPr/>
          <p:nvPr/>
        </p:nvSpPr>
        <p:spPr>
          <a:xfrm>
            <a:off x="6443705" y="31583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32" name="Rectangle: Rounded Corners 131">
            <a:hlinkClick r:id="rId14" action="ppaction://hlinksldjump"/>
            <a:extLst>
              <a:ext uri="{FF2B5EF4-FFF2-40B4-BE49-F238E27FC236}">
                <a16:creationId xmlns:a16="http://schemas.microsoft.com/office/drawing/2014/main" id="{BB359A7F-C90E-43F3-95F0-5602C2B1E245}"/>
              </a:ext>
            </a:extLst>
          </p:cNvPr>
          <p:cNvSpPr/>
          <p:nvPr/>
        </p:nvSpPr>
        <p:spPr>
          <a:xfrm>
            <a:off x="6453032" y="350750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33" name="Rectangle: Rounded Corners 132">
            <a:hlinkClick r:id="rId15" action="ppaction://hlinksldjump"/>
            <a:extLst>
              <a:ext uri="{FF2B5EF4-FFF2-40B4-BE49-F238E27FC236}">
                <a16:creationId xmlns:a16="http://schemas.microsoft.com/office/drawing/2014/main" id="{03BA67F8-AEB9-4009-9C20-24D937CDB728}"/>
              </a:ext>
            </a:extLst>
          </p:cNvPr>
          <p:cNvSpPr/>
          <p:nvPr/>
        </p:nvSpPr>
        <p:spPr>
          <a:xfrm>
            <a:off x="6453032" y="386335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34" name="Rectangle: Rounded Corners 133">
            <a:hlinkClick r:id="rId16" action="ppaction://hlinksldjump"/>
            <a:extLst>
              <a:ext uri="{FF2B5EF4-FFF2-40B4-BE49-F238E27FC236}">
                <a16:creationId xmlns:a16="http://schemas.microsoft.com/office/drawing/2014/main" id="{EDAF4CB6-922C-476E-9ABE-7FC718CD558F}"/>
              </a:ext>
            </a:extLst>
          </p:cNvPr>
          <p:cNvSpPr/>
          <p:nvPr/>
        </p:nvSpPr>
        <p:spPr>
          <a:xfrm>
            <a:off x="6444073" y="421408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00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35" name="Rectangle: Rounded Corners 134">
            <a:hlinkClick r:id="rId17" action="ppaction://hlinksldjump"/>
            <a:extLst>
              <a:ext uri="{FF2B5EF4-FFF2-40B4-BE49-F238E27FC236}">
                <a16:creationId xmlns:a16="http://schemas.microsoft.com/office/drawing/2014/main" id="{04B5D360-E5A2-4863-A44C-7801D1E52103}"/>
              </a:ext>
            </a:extLst>
          </p:cNvPr>
          <p:cNvSpPr/>
          <p:nvPr/>
        </p:nvSpPr>
        <p:spPr>
          <a:xfrm>
            <a:off x="6443705" y="458825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36" name="Rectangle: Rounded Corners 135">
            <a:hlinkClick r:id="rId18" action="ppaction://hlinksldjump"/>
            <a:extLst>
              <a:ext uri="{FF2B5EF4-FFF2-40B4-BE49-F238E27FC236}">
                <a16:creationId xmlns:a16="http://schemas.microsoft.com/office/drawing/2014/main" id="{FAAB7C80-08A0-4DE2-9133-7FF9BE865377}"/>
              </a:ext>
            </a:extLst>
          </p:cNvPr>
          <p:cNvSpPr/>
          <p:nvPr/>
        </p:nvSpPr>
        <p:spPr>
          <a:xfrm>
            <a:off x="6446418" y="495560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37" name="Rectangle: Rounded Corners 136">
            <a:hlinkClick r:id="rId19" action="ppaction://hlinksldjump"/>
            <a:extLst>
              <a:ext uri="{FF2B5EF4-FFF2-40B4-BE49-F238E27FC236}">
                <a16:creationId xmlns:a16="http://schemas.microsoft.com/office/drawing/2014/main" id="{1D0430D9-4769-450D-900A-1F4FF63013B7}"/>
              </a:ext>
            </a:extLst>
          </p:cNvPr>
          <p:cNvSpPr/>
          <p:nvPr/>
        </p:nvSpPr>
        <p:spPr>
          <a:xfrm>
            <a:off x="6448463" y="575998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38" name="Rectangle: Rounded Corners 137">
            <a:hlinkClick r:id="rId20" action="ppaction://hlinksldjump"/>
            <a:extLst>
              <a:ext uri="{FF2B5EF4-FFF2-40B4-BE49-F238E27FC236}">
                <a16:creationId xmlns:a16="http://schemas.microsoft.com/office/drawing/2014/main" id="{F9004B01-858F-4A6C-A106-2F8AEE3FEB7A}"/>
              </a:ext>
            </a:extLst>
          </p:cNvPr>
          <p:cNvSpPr/>
          <p:nvPr/>
        </p:nvSpPr>
        <p:spPr>
          <a:xfrm>
            <a:off x="6441901" y="6061438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39" name="Rectangle: Rounded Corners 138">
            <a:hlinkClick r:id="rId21" action="ppaction://hlinksldjump"/>
            <a:extLst>
              <a:ext uri="{FF2B5EF4-FFF2-40B4-BE49-F238E27FC236}">
                <a16:creationId xmlns:a16="http://schemas.microsoft.com/office/drawing/2014/main" id="{0A096CBC-93B4-4194-A28C-97414F5759DE}"/>
              </a:ext>
            </a:extLst>
          </p:cNvPr>
          <p:cNvSpPr/>
          <p:nvPr/>
        </p:nvSpPr>
        <p:spPr>
          <a:xfrm>
            <a:off x="6442933" y="2498277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40" name="Rectangle: Rounded Corners 139">
            <a:hlinkClick r:id="rId22" action="ppaction://hlinksldjump"/>
            <a:extLst>
              <a:ext uri="{FF2B5EF4-FFF2-40B4-BE49-F238E27FC236}">
                <a16:creationId xmlns:a16="http://schemas.microsoft.com/office/drawing/2014/main" id="{45C1B4C1-AA75-4048-A68F-B911C1A6BC3E}"/>
              </a:ext>
            </a:extLst>
          </p:cNvPr>
          <p:cNvSpPr/>
          <p:nvPr/>
        </p:nvSpPr>
        <p:spPr>
          <a:xfrm>
            <a:off x="6448463" y="53015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141" name="Slide Number Placeholder 5">
            <a:extLst>
              <a:ext uri="{FF2B5EF4-FFF2-40B4-BE49-F238E27FC236}">
                <a16:creationId xmlns:a16="http://schemas.microsoft.com/office/drawing/2014/main" id="{513E5EF5-8EFC-47B6-B464-E35187DC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25</a:t>
            </a:fld>
            <a:endParaRPr lang="en-US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212A557-F60A-466A-BD2D-D45EDE86C65E}"/>
              </a:ext>
            </a:extLst>
          </p:cNvPr>
          <p:cNvSpPr/>
          <p:nvPr/>
        </p:nvSpPr>
        <p:spPr>
          <a:xfrm>
            <a:off x="4081651" y="5540241"/>
            <a:ext cx="4673603" cy="935849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B663E3D-9E50-44DC-962A-A43204C8C9CD}"/>
              </a:ext>
            </a:extLst>
          </p:cNvPr>
          <p:cNvSpPr/>
          <p:nvPr/>
        </p:nvSpPr>
        <p:spPr>
          <a:xfrm>
            <a:off x="4030080" y="588791"/>
            <a:ext cx="4673603" cy="2095236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7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93" grpId="0" animBg="1"/>
      <p:bldP spid="96" grpId="0" animBg="1"/>
      <p:bldP spid="100" grpId="0" animBg="1"/>
      <p:bldP spid="101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pt"/>
              <a:t>Parâmetros das Emissões Atmosféricas:</a:t>
            </a:r>
            <a:r>
              <a:rPr lang="en-SG" dirty="0"/>
              <a:t/>
            </a:r>
            <a:br>
              <a:rPr lang="en-SG" dirty="0"/>
            </a:br>
            <a:r>
              <a:rPr lang="pt-pt"/>
              <a:t>Interior</a:t>
            </a:r>
            <a:endParaRPr lang="de-DE" dirty="0"/>
          </a:p>
        </p:txBody>
      </p:sp>
      <p:sp>
        <p:nvSpPr>
          <p:cNvPr id="5" name="Rectangle: Beveled 4"/>
          <p:cNvSpPr/>
          <p:nvPr/>
        </p:nvSpPr>
        <p:spPr>
          <a:xfrm>
            <a:off x="3234725" y="1196753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234725" y="3265166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234725" y="5480826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1989504" y="2564905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2781593" y="1626322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2781593" y="3742139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2781593" y="3737654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loud 36"/>
          <p:cNvSpPr/>
          <p:nvPr/>
        </p:nvSpPr>
        <p:spPr>
          <a:xfrm>
            <a:off x="8711691" y="836712"/>
            <a:ext cx="891758" cy="43514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CO</a:t>
            </a:r>
          </a:p>
        </p:txBody>
      </p:sp>
      <p:sp>
        <p:nvSpPr>
          <p:cNvPr id="38" name="Cloud 37"/>
          <p:cNvSpPr/>
          <p:nvPr/>
        </p:nvSpPr>
        <p:spPr>
          <a:xfrm>
            <a:off x="9542081" y="1115289"/>
            <a:ext cx="940335" cy="43514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NO</a:t>
            </a:r>
            <a:r>
              <a:rPr lang="pt-pt" sz="1400" baseline="-250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41" name="Cloud 40"/>
          <p:cNvSpPr/>
          <p:nvPr/>
        </p:nvSpPr>
        <p:spPr>
          <a:xfrm>
            <a:off x="8630580" y="1465688"/>
            <a:ext cx="891758" cy="43514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CO</a:t>
            </a:r>
            <a:r>
              <a:rPr lang="pt-pt" sz="14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Cloud 45"/>
          <p:cNvSpPr/>
          <p:nvPr/>
        </p:nvSpPr>
        <p:spPr>
          <a:xfrm>
            <a:off x="9623849" y="1746745"/>
            <a:ext cx="891758" cy="43514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H</a:t>
            </a:r>
            <a:r>
              <a:rPr lang="pt-pt" sz="1400" baseline="-25000">
                <a:solidFill>
                  <a:schemeClr val="tx1"/>
                </a:solidFill>
              </a:rPr>
              <a:t>2</a:t>
            </a:r>
            <a:r>
              <a:rPr lang="pt-pt" sz="140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8" name="Cloud 47"/>
          <p:cNvSpPr/>
          <p:nvPr/>
        </p:nvSpPr>
        <p:spPr>
          <a:xfrm>
            <a:off x="8616280" y="2153645"/>
            <a:ext cx="891758" cy="43514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VOC</a:t>
            </a:r>
          </a:p>
        </p:txBody>
      </p:sp>
      <p:sp>
        <p:nvSpPr>
          <p:cNvPr id="49" name="Cloud 48"/>
          <p:cNvSpPr/>
          <p:nvPr/>
        </p:nvSpPr>
        <p:spPr>
          <a:xfrm>
            <a:off x="9596613" y="2433912"/>
            <a:ext cx="1088656" cy="43514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PM2.5</a:t>
            </a:r>
          </a:p>
        </p:txBody>
      </p:sp>
      <p:sp>
        <p:nvSpPr>
          <p:cNvPr id="50" name="Cloud 49"/>
          <p:cNvSpPr/>
          <p:nvPr/>
        </p:nvSpPr>
        <p:spPr>
          <a:xfrm>
            <a:off x="8630580" y="2820798"/>
            <a:ext cx="891758" cy="43514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NH</a:t>
            </a:r>
            <a:r>
              <a:rPr lang="pt-pt" sz="1400" baseline="-250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57" name="Straight Arrow Connector 56"/>
          <p:cNvCxnSpPr>
            <a:cxnSpLocks/>
            <a:stCxn id="123" idx="3"/>
            <a:endCxn id="107" idx="2"/>
          </p:cNvCxnSpPr>
          <p:nvPr/>
        </p:nvCxnSpPr>
        <p:spPr>
          <a:xfrm flipV="1">
            <a:off x="8875682" y="3401856"/>
            <a:ext cx="632356" cy="565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/>
          <p:cNvCxnSpPr/>
          <p:nvPr/>
        </p:nvCxnSpPr>
        <p:spPr>
          <a:xfrm flipV="1">
            <a:off x="5003666" y="684565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/>
          <p:cNvCxnSpPr/>
          <p:nvPr/>
        </p:nvCxnSpPr>
        <p:spPr>
          <a:xfrm flipV="1">
            <a:off x="5003666" y="959375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/>
          <p:cNvCxnSpPr>
            <a:cxnSpLocks/>
          </p:cNvCxnSpPr>
          <p:nvPr/>
        </p:nvCxnSpPr>
        <p:spPr>
          <a:xfrm flipV="1">
            <a:off x="5003666" y="1234155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/>
          <p:cNvCxnSpPr>
            <a:cxnSpLocks/>
          </p:cNvCxnSpPr>
          <p:nvPr/>
        </p:nvCxnSpPr>
        <p:spPr>
          <a:xfrm flipV="1">
            <a:off x="5003666" y="1512591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/>
          <p:cNvCxnSpPr>
            <a:cxnSpLocks/>
          </p:cNvCxnSpPr>
          <p:nvPr/>
        </p:nvCxnSpPr>
        <p:spPr>
          <a:xfrm>
            <a:off x="5003665" y="1626322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/>
          <p:cNvCxnSpPr>
            <a:cxnSpLocks/>
          </p:cNvCxnSpPr>
          <p:nvPr/>
        </p:nvCxnSpPr>
        <p:spPr>
          <a:xfrm>
            <a:off x="5003665" y="1626321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/>
          <p:cNvCxnSpPr>
            <a:cxnSpLocks/>
          </p:cNvCxnSpPr>
          <p:nvPr/>
        </p:nvCxnSpPr>
        <p:spPr>
          <a:xfrm>
            <a:off x="5003666" y="1626322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/>
          <p:cNvCxnSpPr>
            <a:cxnSpLocks/>
          </p:cNvCxnSpPr>
          <p:nvPr/>
        </p:nvCxnSpPr>
        <p:spPr>
          <a:xfrm>
            <a:off x="5003666" y="1626322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/>
          <p:cNvCxnSpPr>
            <a:cxnSpLocks/>
          </p:cNvCxnSpPr>
          <p:nvPr/>
        </p:nvCxnSpPr>
        <p:spPr>
          <a:xfrm flipV="1">
            <a:off x="5003665" y="2912176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/>
          <p:cNvCxnSpPr>
            <a:cxnSpLocks/>
          </p:cNvCxnSpPr>
          <p:nvPr/>
        </p:nvCxnSpPr>
        <p:spPr>
          <a:xfrm flipV="1">
            <a:off x="5003665" y="3265228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/>
          <p:cNvCxnSpPr>
            <a:cxnSpLocks/>
          </p:cNvCxnSpPr>
          <p:nvPr/>
        </p:nvCxnSpPr>
        <p:spPr>
          <a:xfrm flipV="1">
            <a:off x="5003666" y="3614360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/>
          <p:cNvCxnSpPr>
            <a:cxnSpLocks/>
          </p:cNvCxnSpPr>
          <p:nvPr/>
        </p:nvCxnSpPr>
        <p:spPr>
          <a:xfrm>
            <a:off x="5003666" y="3737654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/>
          <p:cNvCxnSpPr>
            <a:cxnSpLocks/>
          </p:cNvCxnSpPr>
          <p:nvPr/>
        </p:nvCxnSpPr>
        <p:spPr>
          <a:xfrm>
            <a:off x="5003665" y="3737655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/>
          <p:cNvCxnSpPr>
            <a:cxnSpLocks/>
          </p:cNvCxnSpPr>
          <p:nvPr/>
        </p:nvCxnSpPr>
        <p:spPr>
          <a:xfrm>
            <a:off x="5003665" y="3737654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/>
          <p:cNvCxnSpPr>
            <a:cxnSpLocks/>
          </p:cNvCxnSpPr>
          <p:nvPr/>
        </p:nvCxnSpPr>
        <p:spPr>
          <a:xfrm>
            <a:off x="5003666" y="3737654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/>
          <p:cNvCxnSpPr>
            <a:cxnSpLocks/>
          </p:cNvCxnSpPr>
          <p:nvPr/>
        </p:nvCxnSpPr>
        <p:spPr>
          <a:xfrm>
            <a:off x="5003665" y="3737654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/>
          <p:cNvCxnSpPr>
            <a:cxnSpLocks/>
          </p:cNvCxnSpPr>
          <p:nvPr/>
        </p:nvCxnSpPr>
        <p:spPr>
          <a:xfrm flipV="1">
            <a:off x="5003665" y="5836063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/>
          <p:cNvCxnSpPr>
            <a:cxnSpLocks/>
          </p:cNvCxnSpPr>
          <p:nvPr/>
        </p:nvCxnSpPr>
        <p:spPr>
          <a:xfrm>
            <a:off x="5003665" y="5931077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: Rounded Corners 90">
            <a:hlinkClick r:id="rId3" action="ppaction://hlinksldjump"/>
          </p:cNvPr>
          <p:cNvSpPr/>
          <p:nvPr/>
        </p:nvSpPr>
        <p:spPr>
          <a:xfrm>
            <a:off x="5439577" y="602885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92" name="Rectangle: Rounded Corners 91">
            <a:hlinkClick r:id="rId4" action="ppaction://hlinksldjump"/>
          </p:cNvPr>
          <p:cNvSpPr/>
          <p:nvPr/>
        </p:nvSpPr>
        <p:spPr>
          <a:xfrm>
            <a:off x="5441848" y="1155066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93" name="Rectangle: Rounded Corners 92">
            <a:hlinkClick r:id="rId5" action="ppaction://hlinksldjump"/>
          </p:cNvPr>
          <p:cNvSpPr/>
          <p:nvPr/>
        </p:nvSpPr>
        <p:spPr>
          <a:xfrm>
            <a:off x="5445277" y="1424240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94" name="Rectangle: Rounded Corners 93">
            <a:hlinkClick r:id="rId6" action="ppaction://hlinksldjump"/>
          </p:cNvPr>
          <p:cNvSpPr/>
          <p:nvPr/>
        </p:nvSpPr>
        <p:spPr>
          <a:xfrm>
            <a:off x="5445277" y="873944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95" name="Rectangle: Rounded Corners 94">
            <a:hlinkClick r:id="rId7" action="ppaction://hlinksldjump"/>
          </p:cNvPr>
          <p:cNvSpPr/>
          <p:nvPr/>
        </p:nvSpPr>
        <p:spPr>
          <a:xfrm>
            <a:off x="5451116" y="1924583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96" name="Rectangle: Rounded Corners 95">
            <a:hlinkClick r:id="rId8" action="ppaction://hlinksldjump"/>
          </p:cNvPr>
          <p:cNvSpPr/>
          <p:nvPr/>
        </p:nvSpPr>
        <p:spPr>
          <a:xfrm>
            <a:off x="5442157" y="2195120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97" name="Rectangle: Rounded Corners 96">
            <a:hlinkClick r:id="rId9" action="ppaction://hlinksldjump"/>
          </p:cNvPr>
          <p:cNvSpPr/>
          <p:nvPr/>
        </p:nvSpPr>
        <p:spPr>
          <a:xfrm>
            <a:off x="5436318" y="1676695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98" name="Rectangle: Rounded Corners 97">
            <a:hlinkClick r:id="rId10" action="ppaction://hlinksldjump"/>
          </p:cNvPr>
          <p:cNvSpPr/>
          <p:nvPr/>
        </p:nvSpPr>
        <p:spPr>
          <a:xfrm>
            <a:off x="5457369" y="2787520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99" name="Rectangle: Rounded Corners 98">
            <a:hlinkClick r:id="rId11" action="ppaction://hlinksldjump"/>
          </p:cNvPr>
          <p:cNvSpPr/>
          <p:nvPr/>
        </p:nvSpPr>
        <p:spPr>
          <a:xfrm>
            <a:off x="5452611" y="314057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00" name="Rectangle: Rounded Corners 99">
            <a:hlinkClick r:id="rId12" action="ppaction://hlinksldjump"/>
          </p:cNvPr>
          <p:cNvSpPr/>
          <p:nvPr/>
        </p:nvSpPr>
        <p:spPr>
          <a:xfrm>
            <a:off x="5461938" y="348970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01" name="Rectangle: Rounded Corners 100">
            <a:hlinkClick r:id="rId13" action="ppaction://hlinksldjump"/>
          </p:cNvPr>
          <p:cNvSpPr/>
          <p:nvPr/>
        </p:nvSpPr>
        <p:spPr>
          <a:xfrm>
            <a:off x="5461938" y="384555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02" name="Rectangle: Rounded Corners 101">
            <a:hlinkClick r:id="rId14" action="ppaction://hlinksldjump"/>
          </p:cNvPr>
          <p:cNvSpPr/>
          <p:nvPr/>
        </p:nvSpPr>
        <p:spPr>
          <a:xfrm>
            <a:off x="5452979" y="4196279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03" name="Rectangle: Rounded Corners 102">
            <a:hlinkClick r:id="rId15" action="ppaction://hlinksldjump"/>
          </p:cNvPr>
          <p:cNvSpPr/>
          <p:nvPr/>
        </p:nvSpPr>
        <p:spPr>
          <a:xfrm>
            <a:off x="5452611" y="4570448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04" name="Rectangle: Rounded Corners 103">
            <a:hlinkClick r:id="rId16" action="ppaction://hlinksldjump"/>
          </p:cNvPr>
          <p:cNvSpPr/>
          <p:nvPr/>
        </p:nvSpPr>
        <p:spPr>
          <a:xfrm>
            <a:off x="5455324" y="493780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05" name="Rectangle: Rounded Corners 104">
            <a:hlinkClick r:id="rId17" action="ppaction://hlinksldjump"/>
          </p:cNvPr>
          <p:cNvSpPr/>
          <p:nvPr/>
        </p:nvSpPr>
        <p:spPr>
          <a:xfrm>
            <a:off x="5457369" y="5742177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06" name="Rectangle: Rounded Corners 105">
            <a:hlinkClick r:id="rId18" action="ppaction://hlinksldjump"/>
          </p:cNvPr>
          <p:cNvSpPr/>
          <p:nvPr/>
        </p:nvSpPr>
        <p:spPr>
          <a:xfrm>
            <a:off x="5450807" y="6043635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08" name="Rectangle: Rounded Corners 107">
            <a:hlinkClick r:id="rId19" action="ppaction://hlinksldjump"/>
          </p:cNvPr>
          <p:cNvSpPr/>
          <p:nvPr/>
        </p:nvSpPr>
        <p:spPr>
          <a:xfrm>
            <a:off x="5451839" y="2480474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23" name="Rectangle: Diagonal Corners Snipped 122">
            <a:hlinkClick r:id="rId20" action="ppaction://hlinksldjump"/>
          </p:cNvPr>
          <p:cNvSpPr/>
          <p:nvPr/>
        </p:nvSpPr>
        <p:spPr>
          <a:xfrm>
            <a:off x="7906324" y="3967728"/>
            <a:ext cx="1938716" cy="278461"/>
          </a:xfrm>
          <a:prstGeom prst="snip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 dirty="0">
                <a:solidFill>
                  <a:schemeClr val="tx1"/>
                </a:solidFill>
              </a:rPr>
              <a:t>Interior</a:t>
            </a:r>
          </a:p>
        </p:txBody>
      </p:sp>
      <p:sp>
        <p:nvSpPr>
          <p:cNvPr id="124" name="Rectangle: Diagonal Corners Snipped 123">
            <a:hlinkClick r:id="rId21" action="ppaction://hlinksldjump"/>
          </p:cNvPr>
          <p:cNvSpPr/>
          <p:nvPr/>
        </p:nvSpPr>
        <p:spPr>
          <a:xfrm>
            <a:off x="7906324" y="4342814"/>
            <a:ext cx="1938716" cy="395187"/>
          </a:xfrm>
          <a:prstGeom prst="snip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 dirty="0">
                <a:solidFill>
                  <a:schemeClr val="tx1"/>
                </a:solidFill>
              </a:rPr>
              <a:t>Emissões Provenientes da Chaminé</a:t>
            </a:r>
          </a:p>
        </p:txBody>
      </p:sp>
      <p:cxnSp>
        <p:nvCxnSpPr>
          <p:cNvPr id="125" name="Straight Arrow Connector 124"/>
          <p:cNvCxnSpPr>
            <a:cxnSpLocks/>
            <a:endCxn id="123" idx="2"/>
          </p:cNvCxnSpPr>
          <p:nvPr/>
        </p:nvCxnSpPr>
        <p:spPr>
          <a:xfrm flipV="1">
            <a:off x="7603000" y="4106959"/>
            <a:ext cx="303324" cy="213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cxnSpLocks/>
            <a:endCxn id="124" idx="2"/>
          </p:cNvCxnSpPr>
          <p:nvPr/>
        </p:nvCxnSpPr>
        <p:spPr>
          <a:xfrm>
            <a:off x="7603000" y="4239176"/>
            <a:ext cx="303324" cy="301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: Rounded Corners 126">
            <a:hlinkClick r:id="rId22" action="ppaction://hlinksldjump"/>
          </p:cNvPr>
          <p:cNvSpPr/>
          <p:nvPr/>
        </p:nvSpPr>
        <p:spPr>
          <a:xfrm>
            <a:off x="5457369" y="5283740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107" name="Rectangle 106">
            <a:hlinkClick r:id="rId23" action="ppaction://hlinksldjump"/>
          </p:cNvPr>
          <p:cNvSpPr/>
          <p:nvPr/>
        </p:nvSpPr>
        <p:spPr>
          <a:xfrm>
            <a:off x="8259920" y="787659"/>
            <a:ext cx="2496236" cy="261419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SG" sz="32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015286" y="5699362"/>
            <a:ext cx="4663292" cy="636712"/>
          </a:xfrm>
          <a:prstGeom prst="rect">
            <a:avLst/>
          </a:prstGeom>
          <a:solidFill>
            <a:schemeClr val="tx1">
              <a:lumMod val="60000"/>
              <a:lumOff val="40000"/>
              <a:alpha val="68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B79C6-C01C-B34F-8266-BC34A899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26</a:t>
            </a:fld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E307461-CA1E-45D0-ADAA-5D7AC3C241BA}"/>
              </a:ext>
            </a:extLst>
          </p:cNvPr>
          <p:cNvSpPr/>
          <p:nvPr/>
        </p:nvSpPr>
        <p:spPr>
          <a:xfrm>
            <a:off x="3015286" y="1338871"/>
            <a:ext cx="4663292" cy="636712"/>
          </a:xfrm>
          <a:prstGeom prst="rect">
            <a:avLst/>
          </a:prstGeom>
          <a:solidFill>
            <a:schemeClr val="tx1">
              <a:lumMod val="60000"/>
              <a:lumOff val="40000"/>
              <a:alpha val="68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16339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37" grpId="0" animBg="1"/>
      <p:bldP spid="38" grpId="0" animBg="1"/>
      <p:bldP spid="41" grpId="0" animBg="1"/>
      <p:bldP spid="46" grpId="0" animBg="1"/>
      <p:bldP spid="48" grpId="0" animBg="1"/>
      <p:bldP spid="49" grpId="0" animBg="1"/>
      <p:bldP spid="5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8" grpId="0" animBg="1"/>
      <p:bldP spid="123" grpId="0" animBg="1"/>
      <p:bldP spid="124" grpId="0" animBg="1"/>
      <p:bldP spid="127" grpId="0" animBg="1"/>
      <p:bldP spid="1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2">
            <a:extLst>
              <a:ext uri="{FF2B5EF4-FFF2-40B4-BE49-F238E27FC236}">
                <a16:creationId xmlns:a16="http://schemas.microsoft.com/office/drawing/2014/main" id="{5C4FBEBE-27E2-43A1-BD9B-FB68DF91F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803534"/>
              </p:ext>
            </p:extLst>
          </p:nvPr>
        </p:nvGraphicFramePr>
        <p:xfrm>
          <a:off x="3390900" y="1188600"/>
          <a:ext cx="5078497" cy="5377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512">
                  <a:extLst>
                    <a:ext uri="{9D8B030D-6E8A-4147-A177-3AD203B41FA5}">
                      <a16:colId xmlns:a16="http://schemas.microsoft.com/office/drawing/2014/main" val="617287789"/>
                    </a:ext>
                  </a:extLst>
                </a:gridCol>
                <a:gridCol w="351209">
                  <a:extLst>
                    <a:ext uri="{9D8B030D-6E8A-4147-A177-3AD203B41FA5}">
                      <a16:colId xmlns:a16="http://schemas.microsoft.com/office/drawing/2014/main" val="4218987204"/>
                    </a:ext>
                  </a:extLst>
                </a:gridCol>
                <a:gridCol w="1875957">
                  <a:extLst>
                    <a:ext uri="{9D8B030D-6E8A-4147-A177-3AD203B41FA5}">
                      <a16:colId xmlns:a16="http://schemas.microsoft.com/office/drawing/2014/main" val="3801415422"/>
                    </a:ext>
                  </a:extLst>
                </a:gridCol>
                <a:gridCol w="1917819">
                  <a:extLst>
                    <a:ext uri="{9D8B030D-6E8A-4147-A177-3AD203B41FA5}">
                      <a16:colId xmlns:a16="http://schemas.microsoft.com/office/drawing/2014/main" val="843845671"/>
                    </a:ext>
                  </a:extLst>
                </a:gridCol>
              </a:tblGrid>
              <a:tr h="233944">
                <a:tc gridSpan="4">
                  <a:txBody>
                    <a:bodyPr/>
                    <a:lstStyle/>
                    <a:p>
                      <a:pPr marL="88900" indent="0" algn="ctr" rtl="0" fontAlgn="base">
                        <a:lnSpc>
                          <a:spcPct val="100000"/>
                        </a:lnSpc>
                        <a:spcBef>
                          <a:spcPts val="1490"/>
                        </a:spcBef>
                        <a:spcAft>
                          <a:spcPts val="955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Tabela 11 — Valores-limite das emissões de ar interior</a:t>
                      </a: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48839224"/>
                  </a:ext>
                </a:extLst>
              </a:tr>
              <a:tr h="73748">
                <a:tc gridSpan="2">
                  <a:txBody>
                    <a:bodyPr/>
                    <a:lstStyle/>
                    <a:p>
                      <a:pPr marL="0" indent="0" algn="l" defTabSz="1435100" rtl="0" fontAlgn="base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Parâmetro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Valores-limite de emissão (valores-limite ao longo do período indicado)</a:t>
                      </a:r>
                      <a:endParaRPr lang="en-US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Valores-limite de emissão (valores-limite ao longo do período indicado)</a:t>
                      </a:r>
                      <a:endParaRPr lang="en-US" sz="900" b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84842684"/>
                  </a:ext>
                </a:extLst>
              </a:tr>
              <a:tr h="122914">
                <a:tc gridSpan="2">
                  <a:txBody>
                    <a:bodyPr/>
                    <a:lstStyle/>
                    <a:p>
                      <a:pPr marL="0" marR="333375" indent="0" algn="l" defTabSz="143510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CO (ppmv)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h: 28</a:t>
                      </a:r>
                      <a:endParaRPr lang="en-US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h: 28</a:t>
                      </a:r>
                      <a:endParaRPr lang="en-US" sz="900" b="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78846568"/>
                  </a:ext>
                </a:extLst>
              </a:tr>
              <a:tr h="122914">
                <a:tc gridSpan="2">
                  <a:txBody>
                    <a:bodyPr/>
                    <a:lstStyle/>
                    <a:p>
                      <a:pPr marL="0" indent="0" algn="l" defTabSz="143510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pt-pt" sz="900" b="0" kern="12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(ppbv)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h: 99</a:t>
                      </a:r>
                      <a:endParaRPr lang="en-US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h: 99</a:t>
                      </a:r>
                      <a:endParaRPr lang="en-US" sz="900" b="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2763726"/>
                  </a:ext>
                </a:extLst>
              </a:tr>
              <a:tr h="122914">
                <a:tc gridSpan="2">
                  <a:txBody>
                    <a:bodyPr/>
                    <a:lstStyle/>
                    <a:p>
                      <a:pPr marL="0" indent="0" algn="l" defTabSz="143510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pt-pt" sz="900" b="0" kern="12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(ppbv)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h: 6,8</a:t>
                      </a:r>
                      <a:endParaRPr lang="en-US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h: 6,8</a:t>
                      </a:r>
                      <a:endParaRPr lang="en-US" sz="900" b="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10367926"/>
                  </a:ext>
                </a:extLst>
              </a:tr>
              <a:tr h="98331">
                <a:tc gridSpan="2">
                  <a:txBody>
                    <a:bodyPr/>
                    <a:lstStyle/>
                    <a:p>
                      <a:pPr marL="0" indent="0" algn="l" defTabSz="143510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pt-pt" sz="900" b="0" kern="12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(ppmv)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h: 1 000</a:t>
                      </a:r>
                      <a:endParaRPr lang="en-US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h: 1 000</a:t>
                      </a:r>
                      <a:endParaRPr lang="en-US" sz="900" b="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2759627"/>
                  </a:ext>
                </a:extLst>
              </a:tr>
              <a:tr h="73748">
                <a:tc gridSpan="2">
                  <a:txBody>
                    <a:bodyPr/>
                    <a:lstStyle/>
                    <a:p>
                      <a:pPr marL="0" indent="0" algn="l" defTabSz="143510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pt" sz="900" b="0" kern="12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 (ppbv)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30 min: 4,6</a:t>
                      </a:r>
                      <a:endParaRPr lang="en-US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30 min: 4,6</a:t>
                      </a:r>
                      <a:endParaRPr lang="en-US" sz="900" b="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6149937"/>
                  </a:ext>
                </a:extLst>
              </a:tr>
              <a:tr h="98331">
                <a:tc gridSpan="2">
                  <a:txBody>
                    <a:bodyPr/>
                    <a:lstStyle/>
                    <a:p>
                      <a:pPr marL="0" marR="276225" indent="0" algn="l" defTabSz="143510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VOC</a:t>
                      </a:r>
                      <a:r>
                        <a:rPr lang="pt-pt" sz="900" b="0" kern="12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(ppbv)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h: 187</a:t>
                      </a:r>
                      <a:endParaRPr lang="en-US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h: 187</a:t>
                      </a:r>
                      <a:endParaRPr lang="en-US" sz="900" b="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09868905"/>
                  </a:ext>
                </a:extLst>
              </a:tr>
              <a:tr h="122914">
                <a:tc gridSpan="2">
                  <a:txBody>
                    <a:bodyPr/>
                    <a:lstStyle/>
                    <a:p>
                      <a:pPr marL="0" indent="0" algn="l" defTabSz="143510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PM</a:t>
                      </a:r>
                      <a:r>
                        <a:rPr lang="pt-pt" sz="900" b="0" kern="12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(μg/m</a:t>
                      </a:r>
                      <a:r>
                        <a:rPr lang="pt-pt" sz="900" b="0" kern="120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h: 25</a:t>
                      </a:r>
                      <a:endParaRPr lang="en-US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h: 25</a:t>
                      </a:r>
                      <a:endParaRPr lang="en-US" sz="900" b="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8959068"/>
                  </a:ext>
                </a:extLst>
              </a:tr>
              <a:tr h="122914">
                <a:tc gridSpan="2">
                  <a:txBody>
                    <a:bodyPr/>
                    <a:lstStyle/>
                    <a:p>
                      <a:pPr marL="0" indent="0" algn="l" defTabSz="143510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pt-pt" sz="900" b="0" kern="12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pt" sz="9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(ppmv)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1h: 25</a:t>
                      </a:r>
                      <a:endParaRPr lang="en-US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1h: 25</a:t>
                      </a:r>
                      <a:endParaRPr lang="en-US" sz="900" b="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24958459"/>
                  </a:ext>
                </a:extLst>
              </a:tr>
              <a:tr h="85220">
                <a:tc gridSpan="4">
                  <a:txBody>
                    <a:bodyPr/>
                    <a:lstStyle/>
                    <a:p>
                      <a:pPr marL="0" marR="47625" indent="0" algn="l" defTabSz="14351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pt-pt" sz="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NOTA 1   </a:t>
                      </a:r>
                      <a:r>
                        <a:rPr lang="pt-pt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pt-pt" sz="9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é a soma de NO com NO</a:t>
                      </a:r>
                      <a:r>
                        <a:rPr lang="pt-pt" sz="9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. Os valores de medição são dados como NO</a:t>
                      </a:r>
                      <a:r>
                        <a:rPr lang="pt-pt" sz="9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47625" indent="0" algn="l" defTabSz="14351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pt-pt" sz="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NOTE 2   </a:t>
                      </a:r>
                      <a:r>
                        <a:rPr lang="pt-pt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ppmv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significa partes por milhão em volume, </a:t>
                      </a:r>
                      <a:r>
                        <a:rPr lang="pt-pt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ppbv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significa partes por bilião em volume.</a:t>
                      </a:r>
                      <a:endParaRPr lang="en-US" sz="800" b="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63500" algn="l" rtl="0" fontAlgn="base">
                        <a:lnSpc>
                          <a:spcPct val="100000"/>
                        </a:lnSpc>
                        <a:spcAft>
                          <a:spcPts val="465"/>
                        </a:spcAft>
                      </a:pP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 sz="9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46172731"/>
                  </a:ext>
                </a:extLst>
              </a:tr>
              <a:tr h="535781">
                <a:tc gridSpan="4">
                  <a:txBody>
                    <a:bodyPr/>
                    <a:lstStyle/>
                    <a:p>
                      <a:pPr marL="0" marR="47625" indent="0" algn="ctr" defTabSz="14351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pt-pt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Tabela A.12 — Métodos de ensaio recomendados para a análise das emissões atmosféricas no interior</a:t>
                      </a:r>
                      <a:endParaRPr lang="ro-RO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47625" indent="0" algn="ctr" defTabSz="14351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/>
                      </a:pP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1738536"/>
                  </a:ext>
                </a:extLst>
              </a:tr>
              <a:tr h="245827">
                <a:tc>
                  <a:txBody>
                    <a:bodyPr/>
                    <a:lstStyle/>
                    <a:p>
                      <a:pPr marL="0" indent="0" algn="ctr" defTabSz="143510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Componente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Método de ensaio</a:t>
                      </a:r>
                      <a:endParaRPr lang="en-US" sz="900" b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8175" algn="ctr" rtl="0" fontAlgn="base">
                        <a:lnSpc>
                          <a:spcPct val="100000"/>
                        </a:lnSpc>
                        <a:spcAft>
                          <a:spcPts val="335"/>
                        </a:spcAft>
                      </a:pPr>
                      <a:r>
                        <a:rPr lang="pt-pt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Método de amostragem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295521"/>
                  </a:ext>
                </a:extLst>
              </a:tr>
              <a:tr h="414694">
                <a:tc>
                  <a:txBody>
                    <a:bodyPr/>
                    <a:lstStyle/>
                    <a:p>
                      <a:pPr marL="0" marR="447675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7800" lvl="0" indent="-177800" algn="l" rtl="0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arenR"/>
                        <a:tabLst/>
                      </a:pPr>
                      <a:r>
                        <a:rPr lang="pt-pt" sz="90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ISO 4224</a:t>
                      </a:r>
                    </a:p>
                    <a:p>
                      <a:pPr marL="177800" lvl="0" indent="-177800" algn="l" rtl="0" fontAlgn="base">
                        <a:lnSpc>
                          <a:spcPct val="100000"/>
                        </a:lnSpc>
                        <a:spcBef>
                          <a:spcPts val="1265"/>
                        </a:spcBef>
                        <a:spcAft>
                          <a:spcPts val="39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arenR"/>
                        <a:tabLst/>
                      </a:pPr>
                      <a:r>
                        <a:rPr lang="pt-pt" sz="90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NIOSH 6604</a:t>
                      </a:r>
                      <a:endParaRPr lang="en-US" sz="9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lvl="0" indent="-177800" algn="l" defTabSz="914400" rtl="0" eaLnBrk="1" fontAlgn="base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arenR"/>
                        <a:tabLst/>
                      </a:pPr>
                      <a:r>
                        <a:rPr lang="pt-pt" sz="900" u="none" strike="noStrike" kern="12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Análise contínua</a:t>
                      </a:r>
                    </a:p>
                    <a:p>
                      <a:pPr marL="17780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65"/>
                        </a:spcBef>
                        <a:spcAft>
                          <a:spcPts val="39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arenR"/>
                        <a:tabLst/>
                      </a:pPr>
                      <a:r>
                        <a:rPr lang="pt-pt" sz="900" u="none" strike="noStrike" kern="12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Recolha de amostras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452105"/>
                  </a:ext>
                </a:extLst>
              </a:tr>
              <a:tr h="172079">
                <a:tc>
                  <a:txBody>
                    <a:bodyPr/>
                    <a:lstStyle/>
                    <a:p>
                      <a:pPr marL="0" marR="447675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NOx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ISO 7996</a:t>
                      </a:r>
                      <a:endParaRPr lang="en-US" sz="9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algn="l" rtl="0" fontAlgn="base">
                        <a:lnSpc>
                          <a:spcPct val="100000"/>
                        </a:lnSpc>
                        <a:spcAft>
                          <a:spcPts val="26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Análise contínua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961412"/>
                  </a:ext>
                </a:extLst>
              </a:tr>
              <a:tr h="511386">
                <a:tc>
                  <a:txBody>
                    <a:bodyPr/>
                    <a:lstStyle/>
                    <a:p>
                      <a:pPr marL="0" marR="447675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pt-pt" sz="900" b="1" kern="12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780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arenR"/>
                        <a:tabLst/>
                      </a:pPr>
                      <a:r>
                        <a:rPr lang="pt-pt" sz="900" u="none" strike="noStrike" kern="12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ISO 16000-26</a:t>
                      </a:r>
                    </a:p>
                    <a:p>
                      <a:pPr marL="17780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40"/>
                        </a:spcBef>
                        <a:spcAft>
                          <a:spcPts val="24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arenR"/>
                        <a:tabLst/>
                      </a:pPr>
                      <a:r>
                        <a:rPr lang="pt-pt" sz="900" u="none" strike="noStrike" kern="12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NIOSH 6603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arenR"/>
                        <a:tabLst/>
                      </a:pPr>
                      <a:r>
                        <a:rPr lang="pt-pt" sz="900" u="none" strike="noStrike" kern="12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Análise contínua</a:t>
                      </a:r>
                    </a:p>
                    <a:p>
                      <a:pPr marL="17780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40"/>
                        </a:spcBef>
                        <a:spcAft>
                          <a:spcPts val="24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arenR"/>
                        <a:tabLst/>
                      </a:pPr>
                      <a:r>
                        <a:rPr lang="pt-pt" sz="900" u="none" strike="noStrike" kern="12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Recolha de amostras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9705872"/>
                  </a:ext>
                </a:extLst>
              </a:tr>
              <a:tr h="128983">
                <a:tc>
                  <a:txBody>
                    <a:bodyPr/>
                    <a:lstStyle/>
                    <a:p>
                      <a:pPr marL="0" marR="447675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pt" sz="900" b="1" kern="12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NIOSH 6013; OSHA6 ID 141, 1008</a:t>
                      </a:r>
                      <a:endParaRPr lang="en-US" sz="9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algn="l" rtl="0" fontAlgn="base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185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Recolha de amostras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395485"/>
                  </a:ext>
                </a:extLst>
              </a:tr>
              <a:tr h="245827">
                <a:tc>
                  <a:txBody>
                    <a:bodyPr/>
                    <a:lstStyle/>
                    <a:p>
                      <a:pPr marL="0" marR="447675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VOC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ISO 16000-5</a:t>
                      </a:r>
                      <a:endParaRPr lang="en-US" sz="9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algn="l" rtl="0" fontAlgn="base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195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Recolha de amostras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04648"/>
                  </a:ext>
                </a:extLst>
              </a:tr>
              <a:tr h="221244">
                <a:tc>
                  <a:txBody>
                    <a:bodyPr/>
                    <a:lstStyle/>
                    <a:p>
                      <a:pPr marL="0" marR="447675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pt-pt" sz="900" b="1" kern="12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NIOSH 6004</a:t>
                      </a:r>
                      <a:endParaRPr lang="en-US" sz="90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algn="l" rtl="0" fontAlgn="base">
                        <a:lnSpc>
                          <a:spcPct val="100000"/>
                        </a:lnSpc>
                        <a:spcBef>
                          <a:spcPts val="315"/>
                        </a:spcBef>
                        <a:spcAft>
                          <a:spcPts val="7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Recolha de amostras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4652673"/>
                  </a:ext>
                </a:extLst>
              </a:tr>
              <a:tr h="221244">
                <a:tc>
                  <a:txBody>
                    <a:bodyPr/>
                    <a:lstStyle/>
                    <a:p>
                      <a:pPr marL="0" marR="390525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PM</a:t>
                      </a:r>
                      <a:r>
                        <a:rPr lang="pt-pt" sz="900" b="1" kern="12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NIOSH 0500</a:t>
                      </a:r>
                      <a:endParaRPr lang="en-US" sz="9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algn="l" rtl="0" fontAlgn="base">
                        <a:lnSpc>
                          <a:spcPct val="100000"/>
                        </a:lnSpc>
                        <a:spcBef>
                          <a:spcPts val="415"/>
                        </a:spcBef>
                        <a:spcAft>
                          <a:spcPts val="375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Recolha de amostras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61685"/>
                  </a:ext>
                </a:extLst>
              </a:tr>
              <a:tr h="124775">
                <a:tc>
                  <a:txBody>
                    <a:bodyPr/>
                    <a:lstStyle/>
                    <a:p>
                      <a:pPr marL="0" marR="447675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75"/>
                        </a:spcAft>
                        <a:tabLst/>
                      </a:pPr>
                      <a:r>
                        <a:rPr lang="pt-pt" sz="9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pt-pt" sz="900" b="1" kern="12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780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arenR"/>
                        <a:tabLst/>
                      </a:pPr>
                      <a:r>
                        <a:rPr lang="pt-pt" sz="900" u="none" strike="noStrike" kern="12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NIOSH 6015</a:t>
                      </a:r>
                    </a:p>
                    <a:p>
                      <a:pPr marL="17780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0"/>
                        </a:spcBef>
                        <a:spcAft>
                          <a:spcPts val="255"/>
                        </a:spcAft>
                        <a:buClr>
                          <a:srgbClr val="000000"/>
                        </a:buClr>
                        <a:buSzPct val="100000"/>
                        <a:buFont typeface="+mj-lt"/>
                        <a:buAutoNum type="arabicParenR"/>
                        <a:tabLst/>
                      </a:pPr>
                      <a:r>
                        <a:rPr lang="pt-pt" sz="900" u="none" strike="noStrike" kern="12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NIOSH 6016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algn="l" rtl="0" fontAlgn="base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298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Recolha de amostras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0369227"/>
                  </a:ext>
                </a:extLst>
              </a:tr>
              <a:tr h="122913">
                <a:tc gridSpan="4">
                  <a:txBody>
                    <a:bodyPr/>
                    <a:lstStyle/>
                    <a:p>
                      <a:pPr marR="47625" algn="l" rtl="0" fontAlgn="base">
                        <a:lnSpc>
                          <a:spcPct val="100000"/>
                        </a:lnSpc>
                        <a:spcBef>
                          <a:spcPts val="160"/>
                        </a:spcBef>
                        <a:spcAft>
                          <a:spcPts val="29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NOTA 1    </a:t>
                      </a:r>
                      <a:r>
                        <a:rPr lang="pt-pt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pt-pt" sz="9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é a soma de NO e de NO</a:t>
                      </a:r>
                      <a:r>
                        <a:rPr lang="pt-pt" sz="9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. Os valores de medição são dados como NO</a:t>
                      </a:r>
                      <a:r>
                        <a:rPr lang="pt-pt" sz="9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R="47625" algn="l" rtl="0" fontAlgn="base">
                        <a:lnSpc>
                          <a:spcPct val="100000"/>
                        </a:lnSpc>
                        <a:spcBef>
                          <a:spcPts val="265"/>
                        </a:spcBef>
                        <a:spcAft>
                          <a:spcPts val="25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NOTE 2    Para os métodos NIOSH, ver Referência [63].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31750" algn="l" rtl="0" fontAlgn="base">
                        <a:lnSpc>
                          <a:spcPct val="100000"/>
                        </a:lnSpc>
                        <a:spcAft>
                          <a:spcPts val="285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72159857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31AE2A06-93F0-4B39-A75E-388E962E63E7}"/>
              </a:ext>
            </a:extLst>
          </p:cNvPr>
          <p:cNvSpPr txBox="1">
            <a:spLocks/>
          </p:cNvSpPr>
          <p:nvPr/>
        </p:nvSpPr>
        <p:spPr>
          <a:xfrm>
            <a:off x="293077" y="312940"/>
            <a:ext cx="11193237" cy="553998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A55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rtl="0"/>
            <a:r>
              <a:rPr lang="pt-pt" dirty="0"/>
              <a:t>Emissões de ar - Interior</a:t>
            </a:r>
            <a:endParaRPr lang="en-SG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24BCF60F-7A80-4D47-89F8-0B9A64AA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27</a:t>
            </a:fld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401EFBD-6014-4130-AFDD-DE0B4D01CAB0}"/>
              </a:ext>
            </a:extLst>
          </p:cNvPr>
          <p:cNvSpPr/>
          <p:nvPr/>
        </p:nvSpPr>
        <p:spPr>
          <a:xfrm flipH="1">
            <a:off x="9480376" y="5652740"/>
            <a:ext cx="792088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600" dirty="0">
                <a:hlinkClick r:id="rId2" action="ppaction://hlinksldjump"/>
              </a:rPr>
              <a:t>Voltar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243735766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hlinkClick r:id="rId3" action="ppaction://hlinksldjump"/>
          </p:cNvPr>
          <p:cNvSpPr/>
          <p:nvPr/>
        </p:nvSpPr>
        <p:spPr>
          <a:xfrm>
            <a:off x="9621172" y="548680"/>
            <a:ext cx="2480590" cy="455744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2986" y="394521"/>
            <a:ext cx="11193237" cy="906829"/>
          </a:xfrm>
        </p:spPr>
        <p:txBody>
          <a:bodyPr rtlCol="0">
            <a:normAutofit fontScale="90000"/>
          </a:bodyPr>
          <a:lstStyle/>
          <a:p>
            <a:pPr rtl="0"/>
            <a:r>
              <a:rPr lang="pt-pt" dirty="0"/>
              <a:t>Parâmetros das Emissões Atmosféricas:</a:t>
            </a:r>
            <a:r>
              <a:rPr lang="en-SG" dirty="0"/>
              <a:t/>
            </a:r>
            <a:br>
              <a:rPr lang="en-SG" dirty="0"/>
            </a:br>
            <a:r>
              <a:rPr lang="pt-pt" dirty="0"/>
              <a:t>Emissões Provenientes</a:t>
            </a:r>
            <a:r>
              <a:rPr lang="ro-MD" dirty="0"/>
              <a:t/>
            </a:r>
            <a:br>
              <a:rPr lang="ro-MD" dirty="0"/>
            </a:br>
            <a:r>
              <a:rPr lang="pt-pt" dirty="0"/>
              <a:t> da Chaminé</a:t>
            </a:r>
            <a:endParaRPr lang="de-DE" dirty="0"/>
          </a:p>
        </p:txBody>
      </p:sp>
      <p:sp>
        <p:nvSpPr>
          <p:cNvPr id="5" name="Rectangle: Beveled 4"/>
          <p:cNvSpPr/>
          <p:nvPr/>
        </p:nvSpPr>
        <p:spPr>
          <a:xfrm>
            <a:off x="3884837" y="1214556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884837" y="3282969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884837" y="5498629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639616" y="2582708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3431705" y="1644125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3431705" y="3759942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3431705" y="3755457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loud 36"/>
          <p:cNvSpPr/>
          <p:nvPr/>
        </p:nvSpPr>
        <p:spPr>
          <a:xfrm>
            <a:off x="9779663" y="1307419"/>
            <a:ext cx="1068865" cy="6098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CO</a:t>
            </a:r>
          </a:p>
        </p:txBody>
      </p:sp>
      <p:sp>
        <p:nvSpPr>
          <p:cNvPr id="38" name="Cloud 37"/>
          <p:cNvSpPr/>
          <p:nvPr/>
        </p:nvSpPr>
        <p:spPr>
          <a:xfrm>
            <a:off x="10665124" y="908720"/>
            <a:ext cx="1127090" cy="6098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NO</a:t>
            </a:r>
            <a:r>
              <a:rPr lang="pt-pt" sz="1200" baseline="-250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46" name="Cloud 45"/>
          <p:cNvSpPr/>
          <p:nvPr/>
        </p:nvSpPr>
        <p:spPr>
          <a:xfrm>
            <a:off x="10931791" y="1540176"/>
            <a:ext cx="1068865" cy="6098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H</a:t>
            </a:r>
            <a:r>
              <a:rPr lang="pt-pt" sz="1200" baseline="-25000">
                <a:solidFill>
                  <a:schemeClr val="tx1"/>
                </a:solidFill>
              </a:rPr>
              <a:t>2</a:t>
            </a:r>
            <a:r>
              <a:rPr lang="pt-pt" sz="120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8" name="Cloud 47"/>
          <p:cNvSpPr/>
          <p:nvPr/>
        </p:nvSpPr>
        <p:spPr>
          <a:xfrm>
            <a:off x="9868827" y="1947076"/>
            <a:ext cx="1068865" cy="6098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VOC</a:t>
            </a:r>
          </a:p>
        </p:txBody>
      </p:sp>
      <p:sp>
        <p:nvSpPr>
          <p:cNvPr id="49" name="Cloud 48"/>
          <p:cNvSpPr/>
          <p:nvPr/>
        </p:nvSpPr>
        <p:spPr>
          <a:xfrm>
            <a:off x="10931791" y="2227343"/>
            <a:ext cx="1068865" cy="6098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PM2.5</a:t>
            </a:r>
          </a:p>
        </p:txBody>
      </p:sp>
      <p:sp>
        <p:nvSpPr>
          <p:cNvPr id="50" name="Cloud 49"/>
          <p:cNvSpPr/>
          <p:nvPr/>
        </p:nvSpPr>
        <p:spPr>
          <a:xfrm>
            <a:off x="9883127" y="2614229"/>
            <a:ext cx="1068865" cy="6098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NH</a:t>
            </a:r>
            <a:r>
              <a:rPr lang="pt-pt" sz="1200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Cloud 50"/>
          <p:cNvSpPr/>
          <p:nvPr/>
        </p:nvSpPr>
        <p:spPr>
          <a:xfrm>
            <a:off x="10859783" y="2894680"/>
            <a:ext cx="1068865" cy="6098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SO</a:t>
            </a:r>
            <a:r>
              <a:rPr lang="pt-pt" sz="12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2" name="Cloud 51"/>
          <p:cNvSpPr/>
          <p:nvPr/>
        </p:nvSpPr>
        <p:spPr>
          <a:xfrm>
            <a:off x="9885332" y="3287452"/>
            <a:ext cx="1068865" cy="6098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PAH</a:t>
            </a:r>
          </a:p>
        </p:txBody>
      </p:sp>
      <p:sp>
        <p:nvSpPr>
          <p:cNvPr id="53" name="Cloud 52"/>
          <p:cNvSpPr/>
          <p:nvPr/>
        </p:nvSpPr>
        <p:spPr>
          <a:xfrm>
            <a:off x="10859783" y="3568266"/>
            <a:ext cx="1068865" cy="6098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O</a:t>
            </a:r>
            <a:r>
              <a:rPr lang="pt-pt" sz="12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5" name="Cloud 54"/>
          <p:cNvSpPr/>
          <p:nvPr/>
        </p:nvSpPr>
        <p:spPr>
          <a:xfrm>
            <a:off x="9638964" y="3988897"/>
            <a:ext cx="1384343" cy="6098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100" dirty="0">
                <a:solidFill>
                  <a:schemeClr val="tx1"/>
                </a:solidFill>
              </a:rPr>
              <a:t>Fluxo volumétrico</a:t>
            </a:r>
            <a:endParaRPr lang="en-SG" sz="1100" baseline="-25000" dirty="0">
              <a:solidFill>
                <a:schemeClr val="tx1"/>
              </a:solidFill>
            </a:endParaRPr>
          </a:p>
        </p:txBody>
      </p:sp>
      <p:sp>
        <p:nvSpPr>
          <p:cNvPr id="56" name="Cloud 55"/>
          <p:cNvSpPr/>
          <p:nvPr/>
        </p:nvSpPr>
        <p:spPr>
          <a:xfrm>
            <a:off x="10658030" y="4431645"/>
            <a:ext cx="1270618" cy="6098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100" dirty="0">
                <a:solidFill>
                  <a:schemeClr val="tx1"/>
                </a:solidFill>
              </a:rPr>
              <a:t>Taxa de humidade</a:t>
            </a:r>
            <a:endParaRPr lang="en-SG" sz="1100" baseline="-25000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>
            <a:cxnSpLocks/>
            <a:stCxn id="131" idx="1"/>
          </p:cNvCxnSpPr>
          <p:nvPr/>
        </p:nvCxnSpPr>
        <p:spPr>
          <a:xfrm>
            <a:off x="9072897" y="4937175"/>
            <a:ext cx="557233" cy="38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/>
          <p:cNvCxnSpPr/>
          <p:nvPr/>
        </p:nvCxnSpPr>
        <p:spPr>
          <a:xfrm flipV="1">
            <a:off x="5653778" y="702368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/>
          <p:cNvCxnSpPr/>
          <p:nvPr/>
        </p:nvCxnSpPr>
        <p:spPr>
          <a:xfrm flipV="1">
            <a:off x="5653778" y="977178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/>
          <p:cNvCxnSpPr>
            <a:cxnSpLocks/>
          </p:cNvCxnSpPr>
          <p:nvPr/>
        </p:nvCxnSpPr>
        <p:spPr>
          <a:xfrm flipV="1">
            <a:off x="5653778" y="1251958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/>
          <p:cNvCxnSpPr>
            <a:cxnSpLocks/>
          </p:cNvCxnSpPr>
          <p:nvPr/>
        </p:nvCxnSpPr>
        <p:spPr>
          <a:xfrm flipV="1">
            <a:off x="5653778" y="1530394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/>
          <p:cNvCxnSpPr>
            <a:cxnSpLocks/>
          </p:cNvCxnSpPr>
          <p:nvPr/>
        </p:nvCxnSpPr>
        <p:spPr>
          <a:xfrm>
            <a:off x="5653777" y="1644125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/>
          <p:cNvCxnSpPr>
            <a:cxnSpLocks/>
          </p:cNvCxnSpPr>
          <p:nvPr/>
        </p:nvCxnSpPr>
        <p:spPr>
          <a:xfrm>
            <a:off x="5653777" y="1644124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/>
          <p:cNvCxnSpPr>
            <a:cxnSpLocks/>
          </p:cNvCxnSpPr>
          <p:nvPr/>
        </p:nvCxnSpPr>
        <p:spPr>
          <a:xfrm>
            <a:off x="5653778" y="1644125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/>
          <p:cNvCxnSpPr>
            <a:cxnSpLocks/>
          </p:cNvCxnSpPr>
          <p:nvPr/>
        </p:nvCxnSpPr>
        <p:spPr>
          <a:xfrm>
            <a:off x="5653778" y="1644125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90"/>
          <p:cNvCxnSpPr>
            <a:cxnSpLocks/>
          </p:cNvCxnSpPr>
          <p:nvPr/>
        </p:nvCxnSpPr>
        <p:spPr>
          <a:xfrm flipV="1">
            <a:off x="5653777" y="2929979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/>
          <p:cNvCxnSpPr>
            <a:cxnSpLocks/>
          </p:cNvCxnSpPr>
          <p:nvPr/>
        </p:nvCxnSpPr>
        <p:spPr>
          <a:xfrm flipV="1">
            <a:off x="5653777" y="3283031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/>
          <p:cNvCxnSpPr>
            <a:cxnSpLocks/>
          </p:cNvCxnSpPr>
          <p:nvPr/>
        </p:nvCxnSpPr>
        <p:spPr>
          <a:xfrm flipV="1">
            <a:off x="5653778" y="3632163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Elbow 93"/>
          <p:cNvCxnSpPr>
            <a:cxnSpLocks/>
          </p:cNvCxnSpPr>
          <p:nvPr/>
        </p:nvCxnSpPr>
        <p:spPr>
          <a:xfrm>
            <a:off x="5653778" y="3755457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/>
          <p:cNvCxnSpPr>
            <a:cxnSpLocks/>
          </p:cNvCxnSpPr>
          <p:nvPr/>
        </p:nvCxnSpPr>
        <p:spPr>
          <a:xfrm>
            <a:off x="5653777" y="3755458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/>
          <p:cNvCxnSpPr>
            <a:cxnSpLocks/>
          </p:cNvCxnSpPr>
          <p:nvPr/>
        </p:nvCxnSpPr>
        <p:spPr>
          <a:xfrm>
            <a:off x="5653777" y="3755457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Elbow 96"/>
          <p:cNvCxnSpPr>
            <a:cxnSpLocks/>
          </p:cNvCxnSpPr>
          <p:nvPr/>
        </p:nvCxnSpPr>
        <p:spPr>
          <a:xfrm>
            <a:off x="5653778" y="3755457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/>
          <p:cNvCxnSpPr>
            <a:cxnSpLocks/>
          </p:cNvCxnSpPr>
          <p:nvPr/>
        </p:nvCxnSpPr>
        <p:spPr>
          <a:xfrm>
            <a:off x="5653777" y="3755457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Elbow 98"/>
          <p:cNvCxnSpPr>
            <a:cxnSpLocks/>
          </p:cNvCxnSpPr>
          <p:nvPr/>
        </p:nvCxnSpPr>
        <p:spPr>
          <a:xfrm flipV="1">
            <a:off x="5653777" y="5853866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: Elbow 99"/>
          <p:cNvCxnSpPr>
            <a:cxnSpLocks/>
          </p:cNvCxnSpPr>
          <p:nvPr/>
        </p:nvCxnSpPr>
        <p:spPr>
          <a:xfrm>
            <a:off x="5653777" y="5948880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: Rounded Corners 100">
            <a:hlinkClick r:id="rId4" action="ppaction://hlinksldjump"/>
          </p:cNvPr>
          <p:cNvSpPr/>
          <p:nvPr/>
        </p:nvSpPr>
        <p:spPr>
          <a:xfrm>
            <a:off x="6089689" y="620688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02" name="Rectangle: Rounded Corners 101">
            <a:hlinkClick r:id="rId5" action="ppaction://hlinksldjump"/>
          </p:cNvPr>
          <p:cNvSpPr/>
          <p:nvPr/>
        </p:nvSpPr>
        <p:spPr>
          <a:xfrm>
            <a:off x="6091960" y="1172869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03" name="Rectangle: Rounded Corners 102">
            <a:hlinkClick r:id="rId6" action="ppaction://hlinksldjump"/>
          </p:cNvPr>
          <p:cNvSpPr/>
          <p:nvPr/>
        </p:nvSpPr>
        <p:spPr>
          <a:xfrm>
            <a:off x="6095389" y="1442043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04" name="Rectangle: Rounded Corners 103">
            <a:hlinkClick r:id="rId7" action="ppaction://hlinksldjump"/>
          </p:cNvPr>
          <p:cNvSpPr/>
          <p:nvPr/>
        </p:nvSpPr>
        <p:spPr>
          <a:xfrm>
            <a:off x="6095389" y="891747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05" name="Rectangle: Rounded Corners 104">
            <a:hlinkClick r:id="rId8" action="ppaction://hlinksldjump"/>
          </p:cNvPr>
          <p:cNvSpPr/>
          <p:nvPr/>
        </p:nvSpPr>
        <p:spPr>
          <a:xfrm>
            <a:off x="6101228" y="1942386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06" name="Rectangle: Rounded Corners 105">
            <a:hlinkClick r:id="rId9" action="ppaction://hlinksldjump"/>
          </p:cNvPr>
          <p:cNvSpPr/>
          <p:nvPr/>
        </p:nvSpPr>
        <p:spPr>
          <a:xfrm>
            <a:off x="6092269" y="2212923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07" name="Rectangle: Rounded Corners 106">
            <a:hlinkClick r:id="rId10" action="ppaction://hlinksldjump"/>
          </p:cNvPr>
          <p:cNvSpPr/>
          <p:nvPr/>
        </p:nvSpPr>
        <p:spPr>
          <a:xfrm>
            <a:off x="6086430" y="1694498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08" name="Rectangle: Rounded Corners 107">
            <a:hlinkClick r:id="rId11" action="ppaction://hlinksldjump"/>
          </p:cNvPr>
          <p:cNvSpPr/>
          <p:nvPr/>
        </p:nvSpPr>
        <p:spPr>
          <a:xfrm>
            <a:off x="6107481" y="280532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09" name="Rectangle: Rounded Corners 108">
            <a:hlinkClick r:id="rId12" action="ppaction://hlinksldjump"/>
          </p:cNvPr>
          <p:cNvSpPr/>
          <p:nvPr/>
        </p:nvSpPr>
        <p:spPr>
          <a:xfrm>
            <a:off x="6102723" y="31583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10" name="Rectangle: Rounded Corners 109">
            <a:hlinkClick r:id="rId13" action="ppaction://hlinksldjump"/>
          </p:cNvPr>
          <p:cNvSpPr/>
          <p:nvPr/>
        </p:nvSpPr>
        <p:spPr>
          <a:xfrm>
            <a:off x="6112050" y="350750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11" name="Rectangle: Rounded Corners 110">
            <a:hlinkClick r:id="rId14" action="ppaction://hlinksldjump"/>
          </p:cNvPr>
          <p:cNvSpPr/>
          <p:nvPr/>
        </p:nvSpPr>
        <p:spPr>
          <a:xfrm>
            <a:off x="6112050" y="386335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12" name="Rectangle: Rounded Corners 111">
            <a:hlinkClick r:id="rId15" action="ppaction://hlinksldjump"/>
          </p:cNvPr>
          <p:cNvSpPr/>
          <p:nvPr/>
        </p:nvSpPr>
        <p:spPr>
          <a:xfrm>
            <a:off x="6103091" y="421408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13" name="Rectangle: Rounded Corners 112">
            <a:hlinkClick r:id="rId16" action="ppaction://hlinksldjump"/>
          </p:cNvPr>
          <p:cNvSpPr/>
          <p:nvPr/>
        </p:nvSpPr>
        <p:spPr>
          <a:xfrm>
            <a:off x="6102723" y="458825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14" name="Rectangle: Rounded Corners 113">
            <a:hlinkClick r:id="rId17" action="ppaction://hlinksldjump"/>
          </p:cNvPr>
          <p:cNvSpPr/>
          <p:nvPr/>
        </p:nvSpPr>
        <p:spPr>
          <a:xfrm>
            <a:off x="6105436" y="495560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15" name="Rectangle: Rounded Corners 114">
            <a:hlinkClick r:id="rId18" action="ppaction://hlinksldjump"/>
          </p:cNvPr>
          <p:cNvSpPr/>
          <p:nvPr/>
        </p:nvSpPr>
        <p:spPr>
          <a:xfrm>
            <a:off x="6107481" y="575998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16" name="Rectangle: Rounded Corners 115">
            <a:hlinkClick r:id="rId19" action="ppaction://hlinksldjump"/>
          </p:cNvPr>
          <p:cNvSpPr/>
          <p:nvPr/>
        </p:nvSpPr>
        <p:spPr>
          <a:xfrm>
            <a:off x="6100919" y="6061438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18" name="Rectangle: Rounded Corners 117">
            <a:hlinkClick r:id="rId20" action="ppaction://hlinksldjump"/>
          </p:cNvPr>
          <p:cNvSpPr/>
          <p:nvPr/>
        </p:nvSpPr>
        <p:spPr>
          <a:xfrm>
            <a:off x="6101951" y="2498277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30" name="Rectangle: Diagonal Corners Snipped 129">
            <a:hlinkClick r:id="rId21" action="ppaction://hlinksldjump"/>
          </p:cNvPr>
          <p:cNvSpPr/>
          <p:nvPr/>
        </p:nvSpPr>
        <p:spPr>
          <a:xfrm>
            <a:off x="8556436" y="3518109"/>
            <a:ext cx="1015006" cy="353357"/>
          </a:xfrm>
          <a:prstGeom prst="snip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 dirty="0">
                <a:solidFill>
                  <a:schemeClr val="tx1"/>
                </a:solidFill>
              </a:rPr>
              <a:t>Interior</a:t>
            </a:r>
          </a:p>
        </p:txBody>
      </p:sp>
      <p:sp>
        <p:nvSpPr>
          <p:cNvPr id="131" name="Rectangle: Diagonal Corners Snipped 130">
            <a:hlinkClick r:id="rId22" action="ppaction://hlinksldjump"/>
          </p:cNvPr>
          <p:cNvSpPr/>
          <p:nvPr/>
        </p:nvSpPr>
        <p:spPr>
          <a:xfrm>
            <a:off x="8565394" y="3988011"/>
            <a:ext cx="1015006" cy="949164"/>
          </a:xfrm>
          <a:prstGeom prst="snip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 dirty="0">
                <a:solidFill>
                  <a:schemeClr val="tx1"/>
                </a:solidFill>
              </a:rPr>
              <a:t>Emissões Provenientes da Chaminé</a:t>
            </a:r>
          </a:p>
        </p:txBody>
      </p:sp>
      <p:cxnSp>
        <p:nvCxnSpPr>
          <p:cNvPr id="132" name="Straight Arrow Connector 131"/>
          <p:cNvCxnSpPr>
            <a:cxnSpLocks/>
            <a:endCxn id="130" idx="2"/>
          </p:cNvCxnSpPr>
          <p:nvPr/>
        </p:nvCxnSpPr>
        <p:spPr>
          <a:xfrm flipV="1">
            <a:off x="8253112" y="3694788"/>
            <a:ext cx="303324" cy="643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cxnSpLocks/>
            <a:endCxn id="131" idx="2"/>
          </p:cNvCxnSpPr>
          <p:nvPr/>
        </p:nvCxnSpPr>
        <p:spPr>
          <a:xfrm>
            <a:off x="8262070" y="4328006"/>
            <a:ext cx="303324" cy="134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: Rounded Corners 133">
            <a:hlinkClick r:id="rId23" action="ppaction://hlinksldjump"/>
          </p:cNvPr>
          <p:cNvSpPr/>
          <p:nvPr/>
        </p:nvSpPr>
        <p:spPr>
          <a:xfrm>
            <a:off x="6107481" y="53015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647728" y="5699362"/>
            <a:ext cx="4663292" cy="636712"/>
          </a:xfrm>
          <a:prstGeom prst="rect">
            <a:avLst/>
          </a:prstGeom>
          <a:solidFill>
            <a:schemeClr val="tx1">
              <a:lumMod val="60000"/>
              <a:lumOff val="40000"/>
              <a:alpha val="68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705101" y="1324588"/>
            <a:ext cx="4605918" cy="636712"/>
          </a:xfrm>
          <a:prstGeom prst="rect">
            <a:avLst/>
          </a:prstGeom>
          <a:solidFill>
            <a:schemeClr val="tx1">
              <a:lumMod val="60000"/>
              <a:lumOff val="40000"/>
              <a:alpha val="68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648BD-0DCB-C241-9727-6FAB0138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5" grpId="0" animBg="1"/>
      <p:bldP spid="9" grpId="0" animBg="1"/>
      <p:bldP spid="10" grpId="0" animBg="1"/>
      <p:bldP spid="11" grpId="0" animBg="1"/>
      <p:bldP spid="37" grpId="0" animBg="1"/>
      <p:bldP spid="38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8" grpId="0" animBg="1"/>
      <p:bldP spid="130" grpId="0" animBg="1"/>
      <p:bldP spid="131" grpId="0" animBg="1"/>
      <p:bldP spid="13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 2">
            <a:extLst>
              <a:ext uri="{FF2B5EF4-FFF2-40B4-BE49-F238E27FC236}">
                <a16:creationId xmlns:a16="http://schemas.microsoft.com/office/drawing/2014/main" id="{E13314FD-105C-4AA3-AF28-A3CF390E4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951504"/>
              </p:ext>
            </p:extLst>
          </p:nvPr>
        </p:nvGraphicFramePr>
        <p:xfrm>
          <a:off x="3585030" y="920333"/>
          <a:ext cx="5029199" cy="5436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744">
                  <a:extLst>
                    <a:ext uri="{9D8B030D-6E8A-4147-A177-3AD203B41FA5}">
                      <a16:colId xmlns:a16="http://schemas.microsoft.com/office/drawing/2014/main" val="149440093"/>
                    </a:ext>
                  </a:extLst>
                </a:gridCol>
                <a:gridCol w="1171984">
                  <a:extLst>
                    <a:ext uri="{9D8B030D-6E8A-4147-A177-3AD203B41FA5}">
                      <a16:colId xmlns:a16="http://schemas.microsoft.com/office/drawing/2014/main" val="2491927649"/>
                    </a:ext>
                  </a:extLst>
                </a:gridCol>
                <a:gridCol w="421118">
                  <a:extLst>
                    <a:ext uri="{9D8B030D-6E8A-4147-A177-3AD203B41FA5}">
                      <a16:colId xmlns:a16="http://schemas.microsoft.com/office/drawing/2014/main" val="3275599924"/>
                    </a:ext>
                  </a:extLst>
                </a:gridCol>
                <a:gridCol w="2043811">
                  <a:extLst>
                    <a:ext uri="{9D8B030D-6E8A-4147-A177-3AD203B41FA5}">
                      <a16:colId xmlns:a16="http://schemas.microsoft.com/office/drawing/2014/main" val="635186557"/>
                    </a:ext>
                  </a:extLst>
                </a:gridCol>
                <a:gridCol w="767542">
                  <a:extLst>
                    <a:ext uri="{9D8B030D-6E8A-4147-A177-3AD203B41FA5}">
                      <a16:colId xmlns:a16="http://schemas.microsoft.com/office/drawing/2014/main" val="1116265094"/>
                    </a:ext>
                  </a:extLst>
                </a:gridCol>
              </a:tblGrid>
              <a:tr h="138979">
                <a:tc rowSpan="1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Tabela 12 — Valores-limite das emissões de ar ventilado ou extraído para o exterior</a:t>
                      </a:r>
                      <a:endParaRPr lang="ro-RO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173866"/>
                  </a:ext>
                </a:extLst>
              </a:tr>
              <a:tr h="110066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Parâmetro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Valores-limite de emissão (1 h em média)</a:t>
                      </a:r>
                      <a:endParaRPr lang="en-US" b="1" dirty="0"/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642752"/>
                  </a:ext>
                </a:extLst>
              </a:tr>
              <a:tr h="93829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 (</a:t>
                      </a:r>
                      <a:r>
                        <a:rPr lang="pt-pt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ppmv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/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046778"/>
                  </a:ext>
                </a:extLst>
              </a:tr>
              <a:tr h="105558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pt-pt" sz="9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(ppmv)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dirty="0"/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126759"/>
                  </a:ext>
                </a:extLst>
              </a:tr>
              <a:tr h="105558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NOx (ppmv)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en-US" dirty="0"/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321400"/>
                  </a:ext>
                </a:extLst>
              </a:tr>
              <a:tr h="105558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 (ppmv)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dirty="0"/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053031"/>
                  </a:ext>
                </a:extLst>
              </a:tr>
              <a:tr h="105558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pt" sz="9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(ppmv)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en-US" dirty="0"/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60194"/>
                  </a:ext>
                </a:extLst>
              </a:tr>
              <a:tr h="105558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PAH (ppmv)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en-US" dirty="0"/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754311"/>
                  </a:ext>
                </a:extLst>
              </a:tr>
              <a:tr h="140744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</a:t>
                      </a:r>
                      <a:r>
                        <a:rPr lang="pt-pt" sz="9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(mg/m</a:t>
                      </a:r>
                      <a:r>
                        <a:rPr lang="pt-pt" sz="9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dirty="0"/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082410"/>
                  </a:ext>
                </a:extLst>
              </a:tr>
              <a:tr h="105558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pt-pt" sz="9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(ppmv)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dirty="0"/>
                    </a:p>
                  </a:txBody>
                  <a:tcPr marL="0" marR="0" marT="9144" marB="914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061690"/>
                  </a:ext>
                </a:extLst>
              </a:tr>
              <a:tr h="918881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pt-pt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 1 </a:t>
                      </a:r>
                      <a:r>
                        <a:rPr lang="pt-pt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NOx</a:t>
                      </a:r>
                      <a:r>
                        <a:rPr lang="pt-pt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é a soma de NO e NO</a:t>
                      </a:r>
                      <a:r>
                        <a:rPr lang="pt-pt" sz="8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Os valores de medição são dados como NO</a:t>
                      </a:r>
                      <a:r>
                        <a:rPr lang="pt-pt" sz="8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 rtl="0">
                        <a:spcAft>
                          <a:spcPts val="0"/>
                        </a:spcAft>
                      </a:pPr>
                      <a:endParaRPr lang="en-US" sz="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pt-pt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 2 Não há nenhum valor reconhecido internacionalmente para o PM</a:t>
                      </a:r>
                      <a:r>
                        <a:rPr lang="pt-pt" sz="8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r>
                        <a:rPr lang="pt-pt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 meio ambiente. A percentagem reconhecida do total de PM que é feita a partir de PM</a:t>
                      </a:r>
                      <a:r>
                        <a:rPr lang="pt-pt" sz="8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 </a:t>
                      </a:r>
                      <a:r>
                        <a:rPr lang="pt-pt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 de aproximadamente 15 % (para processos de combustão sem utilização de uma tecnologia de filtragem de pó).</a:t>
                      </a:r>
                    </a:p>
                    <a:p>
                      <a:pPr algn="just" rtl="0">
                        <a:spcAft>
                          <a:spcPts val="0"/>
                        </a:spcAft>
                      </a:pPr>
                      <a:endParaRPr lang="en-US" sz="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pt-pt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 3 Ver </a:t>
                      </a:r>
                      <a:r>
                        <a:rPr lang="pt-pt" sz="8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Tabela 11</a:t>
                      </a:r>
                      <a:r>
                        <a:rPr lang="pt-pt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para o significado de </a:t>
                      </a:r>
                      <a:r>
                        <a:rPr lang="pt-pt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ppmv</a:t>
                      </a:r>
                      <a:r>
                        <a:rPr lang="pt-pt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31068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Tabela A.13 </a:t>
                      </a:r>
                      <a:r>
                        <a:rPr lang="pt-pt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pt-pt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Métodos de ensaio recomendados para a análise das emissões atmosféricas no ambiente</a:t>
                      </a:r>
                      <a:endParaRPr lang="pt-PT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pt-pt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5974664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Componente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pt-pt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Métodos de ensaio recomendados</a:t>
                      </a:r>
                      <a:endParaRPr lang="en-US" b="1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1444343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15058, US EPA, Método 10</a:t>
                      </a:r>
                      <a:endParaRPr lang="en-US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7962020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pt-pt" sz="9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b="0" baseline="-25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14791, US EPA, Método 6C</a:t>
                      </a:r>
                      <a:endParaRPr lang="en-US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1496091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NOx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14792, US EPA, Método 7E</a:t>
                      </a:r>
                      <a:endParaRPr lang="en-US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0261094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12619, US EPA, Método 25A</a:t>
                      </a:r>
                      <a:endParaRPr lang="en-US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4631750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PAH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VDI 3874, US. Método de inventário EPA TO-13A</a:t>
                      </a:r>
                      <a:endParaRPr lang="en-US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64718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pt" sz="9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VDI 3486 Bl. 2, NIOSH 6013; OSHA6 ID 141, 1008</a:t>
                      </a:r>
                      <a:endParaRPr lang="en-US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286098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</a:t>
                      </a:r>
                      <a:r>
                        <a:rPr lang="pt-pt" sz="9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en-US" sz="900" b="0" baseline="-25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VDI 2066 Bl. 10, US EPA, Método 51; Método 201A</a:t>
                      </a:r>
                      <a:endParaRPr lang="en-US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7336271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pt" sz="9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b="0" baseline="-25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14789, US EPA, Método 3A</a:t>
                      </a:r>
                      <a:endParaRPr lang="en-US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2920815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pt-pt" sz="900" b="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900" b="0" baseline="-25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EPA CTM-027</a:t>
                      </a:r>
                      <a:endParaRPr lang="en-US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5078209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Caudal volumétrico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16911-1, US EPA, Método 2</a:t>
                      </a:r>
                      <a:endParaRPr lang="en-US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81425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humidade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14790, US EPA, Método 4</a:t>
                      </a:r>
                      <a:endParaRPr lang="en-US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43848839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Requisitos para as secções de medição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rtl="0"/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15259, US EPA, Método 1A</a:t>
                      </a:r>
                      <a:endParaRPr lang="en-US" dirty="0"/>
                    </a:p>
                  </a:txBody>
                  <a:tcPr marL="36000" marR="3600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52700599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NOTA: Para métodos US EPA, ver Referência [</a:t>
                      </a:r>
                      <a:r>
                        <a:rPr lang="pt-pt" sz="9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].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8288" marB="1828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35078020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38FF1932-D1B8-4E34-9E60-0300E361BB89}"/>
              </a:ext>
            </a:extLst>
          </p:cNvPr>
          <p:cNvSpPr txBox="1">
            <a:spLocks/>
          </p:cNvSpPr>
          <p:nvPr/>
        </p:nvSpPr>
        <p:spPr>
          <a:xfrm>
            <a:off x="278563" y="316536"/>
            <a:ext cx="11193237" cy="1107996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A55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rtl="0"/>
            <a:r>
              <a:rPr lang="pt-pt" dirty="0"/>
              <a:t>Emissões de ar </a:t>
            </a:r>
            <a:r>
              <a:rPr lang="en-SG" dirty="0"/>
              <a:t/>
            </a:r>
            <a:br>
              <a:rPr lang="en-SG" dirty="0"/>
            </a:br>
            <a:r>
              <a:rPr lang="pt-pt" dirty="0"/>
              <a:t>para o Exterior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D91B4E89-CB42-4096-A124-01EA068B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29</a:t>
            </a:fld>
            <a:endParaRPr lang="en-US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94690F6-1289-483B-91BD-D7A735C39D93}"/>
              </a:ext>
            </a:extLst>
          </p:cNvPr>
          <p:cNvSpPr/>
          <p:nvPr/>
        </p:nvSpPr>
        <p:spPr>
          <a:xfrm flipH="1">
            <a:off x="9480376" y="5652740"/>
            <a:ext cx="792088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600" dirty="0">
                <a:hlinkClick r:id="rId2" action="ppaction://hlinksldjump"/>
              </a:rPr>
              <a:t>Voltar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60927136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 1">
            <a:extLst>
              <a:ext uri="{FF2B5EF4-FFF2-40B4-BE49-F238E27FC236}">
                <a16:creationId xmlns:a16="http://schemas.microsoft.com/office/drawing/2014/main" id="{F79E5376-C870-439B-B039-13B5C1DCD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14" y="325136"/>
            <a:ext cx="11193237" cy="1107996"/>
          </a:xfrm>
        </p:spPr>
        <p:txBody>
          <a:bodyPr rtlCol="0">
            <a:spAutoFit/>
          </a:bodyPr>
          <a:lstStyle/>
          <a:p>
            <a:pPr rtl="0"/>
            <a:r>
              <a:rPr lang="pt-pt" dirty="0"/>
              <a:t>Parâmetros </a:t>
            </a:r>
            <a:r>
              <a:rPr lang="en-SG" dirty="0"/>
              <a:t/>
            </a:r>
            <a:br>
              <a:rPr lang="en-SG" dirty="0"/>
            </a:br>
            <a:r>
              <a:rPr lang="pt-pt" dirty="0"/>
              <a:t>Acústicos</a:t>
            </a:r>
            <a:endParaRPr lang="de-DE" dirty="0"/>
          </a:p>
        </p:txBody>
      </p:sp>
      <p:sp>
        <p:nvSpPr>
          <p:cNvPr id="57" name="Rectangle: Beveled 56">
            <a:extLst>
              <a:ext uri="{FF2B5EF4-FFF2-40B4-BE49-F238E27FC236}">
                <a16:creationId xmlns:a16="http://schemas.microsoft.com/office/drawing/2014/main" id="{24585E42-AC30-4C12-B01F-472538BACA64}"/>
              </a:ext>
            </a:extLst>
          </p:cNvPr>
          <p:cNvSpPr/>
          <p:nvPr/>
        </p:nvSpPr>
        <p:spPr>
          <a:xfrm>
            <a:off x="3729208" y="1214556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58" name="Rectangle: Beveled 57">
            <a:extLst>
              <a:ext uri="{FF2B5EF4-FFF2-40B4-BE49-F238E27FC236}">
                <a16:creationId xmlns:a16="http://schemas.microsoft.com/office/drawing/2014/main" id="{03B4B2E2-C7B6-41CF-9E24-5BEE67B5FD7F}"/>
              </a:ext>
            </a:extLst>
          </p:cNvPr>
          <p:cNvSpPr/>
          <p:nvPr/>
        </p:nvSpPr>
        <p:spPr>
          <a:xfrm>
            <a:off x="3729208" y="3282969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59" name="Rectangle: Beveled 58">
            <a:extLst>
              <a:ext uri="{FF2B5EF4-FFF2-40B4-BE49-F238E27FC236}">
                <a16:creationId xmlns:a16="http://schemas.microsoft.com/office/drawing/2014/main" id="{256EB7DB-4267-4C03-B648-2658F669B0BB}"/>
              </a:ext>
            </a:extLst>
          </p:cNvPr>
          <p:cNvSpPr/>
          <p:nvPr/>
        </p:nvSpPr>
        <p:spPr>
          <a:xfrm>
            <a:off x="3729208" y="5498629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60" name="Frame 59">
            <a:extLst>
              <a:ext uri="{FF2B5EF4-FFF2-40B4-BE49-F238E27FC236}">
                <a16:creationId xmlns:a16="http://schemas.microsoft.com/office/drawing/2014/main" id="{521D93A8-F3A9-499A-80FD-756DCD17C35B}"/>
              </a:ext>
            </a:extLst>
          </p:cNvPr>
          <p:cNvSpPr/>
          <p:nvPr/>
        </p:nvSpPr>
        <p:spPr>
          <a:xfrm>
            <a:off x="2483987" y="2582708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CD093080-47DC-4CCD-9883-24E243EC1F3F}"/>
              </a:ext>
            </a:extLst>
          </p:cNvPr>
          <p:cNvCxnSpPr>
            <a:stCxn id="60" idx="3"/>
            <a:endCxn id="57" idx="4"/>
          </p:cNvCxnSpPr>
          <p:nvPr/>
        </p:nvCxnSpPr>
        <p:spPr>
          <a:xfrm flipV="1">
            <a:off x="3276076" y="1644125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: Elbow 99">
            <a:extLst>
              <a:ext uri="{FF2B5EF4-FFF2-40B4-BE49-F238E27FC236}">
                <a16:creationId xmlns:a16="http://schemas.microsoft.com/office/drawing/2014/main" id="{03D4F1E8-0E3D-4A2A-A816-C164795F6E90}"/>
              </a:ext>
            </a:extLst>
          </p:cNvPr>
          <p:cNvCxnSpPr>
            <a:stCxn id="60" idx="3"/>
            <a:endCxn id="59" idx="4"/>
          </p:cNvCxnSpPr>
          <p:nvPr/>
        </p:nvCxnSpPr>
        <p:spPr>
          <a:xfrm>
            <a:off x="3276076" y="3759942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BE366CED-CAB7-4D94-8045-BCF2B3A7903B}"/>
              </a:ext>
            </a:extLst>
          </p:cNvPr>
          <p:cNvCxnSpPr>
            <a:stCxn id="60" idx="3"/>
            <a:endCxn id="58" idx="4"/>
          </p:cNvCxnSpPr>
          <p:nvPr/>
        </p:nvCxnSpPr>
        <p:spPr>
          <a:xfrm flipV="1">
            <a:off x="3276076" y="3755457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loud 101">
            <a:extLst>
              <a:ext uri="{FF2B5EF4-FFF2-40B4-BE49-F238E27FC236}">
                <a16:creationId xmlns:a16="http://schemas.microsoft.com/office/drawing/2014/main" id="{C192A349-D3D0-4FD0-883C-45B1EEC6C540}"/>
              </a:ext>
            </a:extLst>
          </p:cNvPr>
          <p:cNvSpPr/>
          <p:nvPr/>
        </p:nvSpPr>
        <p:spPr>
          <a:xfrm>
            <a:off x="9332111" y="3018219"/>
            <a:ext cx="2027655" cy="82547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Dentro da Super-estrutura</a:t>
            </a:r>
          </a:p>
        </p:txBody>
      </p:sp>
      <p:sp>
        <p:nvSpPr>
          <p:cNvPr id="103" name="Cloud 102">
            <a:extLst>
              <a:ext uri="{FF2B5EF4-FFF2-40B4-BE49-F238E27FC236}">
                <a16:creationId xmlns:a16="http://schemas.microsoft.com/office/drawing/2014/main" id="{0F1EBA3A-A891-4078-9E17-9F198B2375A4}"/>
              </a:ext>
            </a:extLst>
          </p:cNvPr>
          <p:cNvSpPr/>
          <p:nvPr/>
        </p:nvSpPr>
        <p:spPr>
          <a:xfrm>
            <a:off x="9349572" y="3950429"/>
            <a:ext cx="2023934" cy="63782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No exterior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D48C465-E70E-4CFA-A489-D1F3E4B55834}"/>
              </a:ext>
            </a:extLst>
          </p:cNvPr>
          <p:cNvCxnSpPr>
            <a:cxnSpLocks/>
            <a:stCxn id="136" idx="3"/>
            <a:endCxn id="103" idx="2"/>
          </p:cNvCxnSpPr>
          <p:nvPr/>
        </p:nvCxnSpPr>
        <p:spPr>
          <a:xfrm flipV="1">
            <a:off x="8097114" y="4269340"/>
            <a:ext cx="1258736" cy="443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12F64E15-EB6A-4328-A6B4-8E1D7DDC0CDC}"/>
              </a:ext>
            </a:extLst>
          </p:cNvPr>
          <p:cNvCxnSpPr>
            <a:cxnSpLocks/>
            <a:stCxn id="136" idx="3"/>
            <a:endCxn id="102" idx="2"/>
          </p:cNvCxnSpPr>
          <p:nvPr/>
        </p:nvCxnSpPr>
        <p:spPr>
          <a:xfrm flipV="1">
            <a:off x="8097114" y="3430958"/>
            <a:ext cx="1241286" cy="1281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E84BB3CB-0027-4279-873F-3858DA736126}"/>
              </a:ext>
            </a:extLst>
          </p:cNvPr>
          <p:cNvCxnSpPr/>
          <p:nvPr/>
        </p:nvCxnSpPr>
        <p:spPr>
          <a:xfrm flipV="1">
            <a:off x="5498149" y="702368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EFF80C41-CAD1-40AD-8EE6-63ED336DEC08}"/>
              </a:ext>
            </a:extLst>
          </p:cNvPr>
          <p:cNvCxnSpPr/>
          <p:nvPr/>
        </p:nvCxnSpPr>
        <p:spPr>
          <a:xfrm flipV="1">
            <a:off x="5498149" y="977178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81E7214A-56B9-4877-86BB-8158F9B3331D}"/>
              </a:ext>
            </a:extLst>
          </p:cNvPr>
          <p:cNvCxnSpPr>
            <a:cxnSpLocks/>
          </p:cNvCxnSpPr>
          <p:nvPr/>
        </p:nvCxnSpPr>
        <p:spPr>
          <a:xfrm flipV="1">
            <a:off x="5498149" y="1251958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778356C4-CA92-48AC-8BAA-1815F12AC7BF}"/>
              </a:ext>
            </a:extLst>
          </p:cNvPr>
          <p:cNvCxnSpPr>
            <a:cxnSpLocks/>
          </p:cNvCxnSpPr>
          <p:nvPr/>
        </p:nvCxnSpPr>
        <p:spPr>
          <a:xfrm flipV="1">
            <a:off x="5498149" y="1530394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0C1CF46D-1D33-4738-A71B-A29CA9461140}"/>
              </a:ext>
            </a:extLst>
          </p:cNvPr>
          <p:cNvCxnSpPr>
            <a:cxnSpLocks/>
          </p:cNvCxnSpPr>
          <p:nvPr/>
        </p:nvCxnSpPr>
        <p:spPr>
          <a:xfrm>
            <a:off x="5498148" y="1644125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7D1E465E-44F2-4D44-8758-DFBEA8731884}"/>
              </a:ext>
            </a:extLst>
          </p:cNvPr>
          <p:cNvCxnSpPr>
            <a:cxnSpLocks/>
          </p:cNvCxnSpPr>
          <p:nvPr/>
        </p:nvCxnSpPr>
        <p:spPr>
          <a:xfrm>
            <a:off x="5498148" y="1644124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4BF534E1-FA85-4872-B9C4-C662BE108E81}"/>
              </a:ext>
            </a:extLst>
          </p:cNvPr>
          <p:cNvCxnSpPr>
            <a:cxnSpLocks/>
          </p:cNvCxnSpPr>
          <p:nvPr/>
        </p:nvCxnSpPr>
        <p:spPr>
          <a:xfrm>
            <a:off x="5498149" y="1644125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75B16983-AA53-4B38-9EA0-65396016E04B}"/>
              </a:ext>
            </a:extLst>
          </p:cNvPr>
          <p:cNvCxnSpPr>
            <a:cxnSpLocks/>
          </p:cNvCxnSpPr>
          <p:nvPr/>
        </p:nvCxnSpPr>
        <p:spPr>
          <a:xfrm>
            <a:off x="5498149" y="1644125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Elbow 113">
            <a:extLst>
              <a:ext uri="{FF2B5EF4-FFF2-40B4-BE49-F238E27FC236}">
                <a16:creationId xmlns:a16="http://schemas.microsoft.com/office/drawing/2014/main" id="{A8727DB8-619D-4B18-938B-C9A00FA97A86}"/>
              </a:ext>
            </a:extLst>
          </p:cNvPr>
          <p:cNvCxnSpPr>
            <a:cxnSpLocks/>
          </p:cNvCxnSpPr>
          <p:nvPr/>
        </p:nvCxnSpPr>
        <p:spPr>
          <a:xfrm flipV="1">
            <a:off x="5498148" y="2929979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EB70795A-3D8D-45B0-8B9C-B6B9764BE6EF}"/>
              </a:ext>
            </a:extLst>
          </p:cNvPr>
          <p:cNvCxnSpPr>
            <a:cxnSpLocks/>
          </p:cNvCxnSpPr>
          <p:nvPr/>
        </p:nvCxnSpPr>
        <p:spPr>
          <a:xfrm flipV="1">
            <a:off x="5498148" y="3283031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Elbow 115">
            <a:extLst>
              <a:ext uri="{FF2B5EF4-FFF2-40B4-BE49-F238E27FC236}">
                <a16:creationId xmlns:a16="http://schemas.microsoft.com/office/drawing/2014/main" id="{7138EBD4-03D4-4568-B30F-9AB8960C7B65}"/>
              </a:ext>
            </a:extLst>
          </p:cNvPr>
          <p:cNvCxnSpPr>
            <a:cxnSpLocks/>
          </p:cNvCxnSpPr>
          <p:nvPr/>
        </p:nvCxnSpPr>
        <p:spPr>
          <a:xfrm flipV="1">
            <a:off x="5498149" y="3632163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4BC6248C-3B05-41E3-8C98-C77E0FA70FDD}"/>
              </a:ext>
            </a:extLst>
          </p:cNvPr>
          <p:cNvCxnSpPr>
            <a:cxnSpLocks/>
          </p:cNvCxnSpPr>
          <p:nvPr/>
        </p:nvCxnSpPr>
        <p:spPr>
          <a:xfrm>
            <a:off x="5498149" y="3755457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17">
            <a:extLst>
              <a:ext uri="{FF2B5EF4-FFF2-40B4-BE49-F238E27FC236}">
                <a16:creationId xmlns:a16="http://schemas.microsoft.com/office/drawing/2014/main" id="{3925D12D-EDB9-4E59-A5FA-4844BF65F57A}"/>
              </a:ext>
            </a:extLst>
          </p:cNvPr>
          <p:cNvCxnSpPr>
            <a:cxnSpLocks/>
          </p:cNvCxnSpPr>
          <p:nvPr/>
        </p:nvCxnSpPr>
        <p:spPr>
          <a:xfrm>
            <a:off x="5498148" y="3755458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D831EB59-2E4B-428C-9A5E-A84056022672}"/>
              </a:ext>
            </a:extLst>
          </p:cNvPr>
          <p:cNvCxnSpPr>
            <a:cxnSpLocks/>
          </p:cNvCxnSpPr>
          <p:nvPr/>
        </p:nvCxnSpPr>
        <p:spPr>
          <a:xfrm>
            <a:off x="5498148" y="3755457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7FBEAF16-4E06-4065-813F-E22A8B9E6EFD}"/>
              </a:ext>
            </a:extLst>
          </p:cNvPr>
          <p:cNvCxnSpPr>
            <a:cxnSpLocks/>
          </p:cNvCxnSpPr>
          <p:nvPr/>
        </p:nvCxnSpPr>
        <p:spPr>
          <a:xfrm>
            <a:off x="5498149" y="3755457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or: Elbow 120">
            <a:extLst>
              <a:ext uri="{FF2B5EF4-FFF2-40B4-BE49-F238E27FC236}">
                <a16:creationId xmlns:a16="http://schemas.microsoft.com/office/drawing/2014/main" id="{6FD38414-A342-40AD-9A8E-A0AE550BEA17}"/>
              </a:ext>
            </a:extLst>
          </p:cNvPr>
          <p:cNvCxnSpPr>
            <a:cxnSpLocks/>
          </p:cNvCxnSpPr>
          <p:nvPr/>
        </p:nvCxnSpPr>
        <p:spPr>
          <a:xfrm>
            <a:off x="5498148" y="3755457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58DA9C18-E927-487B-AFE3-F9716B7F8E3D}"/>
              </a:ext>
            </a:extLst>
          </p:cNvPr>
          <p:cNvCxnSpPr>
            <a:cxnSpLocks/>
          </p:cNvCxnSpPr>
          <p:nvPr/>
        </p:nvCxnSpPr>
        <p:spPr>
          <a:xfrm flipV="1">
            <a:off x="5498148" y="5853866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id="{F68B239A-C691-41CC-A3E8-564B877FFD5F}"/>
              </a:ext>
            </a:extLst>
          </p:cNvPr>
          <p:cNvCxnSpPr>
            <a:cxnSpLocks/>
          </p:cNvCxnSpPr>
          <p:nvPr/>
        </p:nvCxnSpPr>
        <p:spPr>
          <a:xfrm>
            <a:off x="5498148" y="5948880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: Rounded Corners 123">
            <a:hlinkClick r:id="rId3" action="ppaction://hlinksldjump"/>
            <a:extLst>
              <a:ext uri="{FF2B5EF4-FFF2-40B4-BE49-F238E27FC236}">
                <a16:creationId xmlns:a16="http://schemas.microsoft.com/office/drawing/2014/main" id="{3176E231-28DC-43F4-AD81-4A79EB06BDFA}"/>
              </a:ext>
            </a:extLst>
          </p:cNvPr>
          <p:cNvSpPr/>
          <p:nvPr/>
        </p:nvSpPr>
        <p:spPr>
          <a:xfrm>
            <a:off x="5934060" y="620688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25" name="Rectangle: Rounded Corners 124">
            <a:hlinkClick r:id="rId4" action="ppaction://hlinksldjump"/>
            <a:extLst>
              <a:ext uri="{FF2B5EF4-FFF2-40B4-BE49-F238E27FC236}">
                <a16:creationId xmlns:a16="http://schemas.microsoft.com/office/drawing/2014/main" id="{2207DC0B-D37F-48EE-8F3C-2335CC3E74AE}"/>
              </a:ext>
            </a:extLst>
          </p:cNvPr>
          <p:cNvSpPr/>
          <p:nvPr/>
        </p:nvSpPr>
        <p:spPr>
          <a:xfrm>
            <a:off x="5936331" y="1172869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26" name="Rectangle: Rounded Corners 125">
            <a:hlinkClick r:id="rId5" action="ppaction://hlinksldjump"/>
            <a:extLst>
              <a:ext uri="{FF2B5EF4-FFF2-40B4-BE49-F238E27FC236}">
                <a16:creationId xmlns:a16="http://schemas.microsoft.com/office/drawing/2014/main" id="{103B9B68-5F2A-49AE-B3D3-61AE00D3FBE6}"/>
              </a:ext>
            </a:extLst>
          </p:cNvPr>
          <p:cNvSpPr/>
          <p:nvPr/>
        </p:nvSpPr>
        <p:spPr>
          <a:xfrm>
            <a:off x="5939760" y="1442043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27" name="Rectangle: Rounded Corners 126">
            <a:hlinkClick r:id="rId6" action="ppaction://hlinksldjump"/>
            <a:extLst>
              <a:ext uri="{FF2B5EF4-FFF2-40B4-BE49-F238E27FC236}">
                <a16:creationId xmlns:a16="http://schemas.microsoft.com/office/drawing/2014/main" id="{1C4127C5-783D-4B4E-873F-EC38C5A61F10}"/>
              </a:ext>
            </a:extLst>
          </p:cNvPr>
          <p:cNvSpPr/>
          <p:nvPr/>
        </p:nvSpPr>
        <p:spPr>
          <a:xfrm>
            <a:off x="5939760" y="891747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28" name="Rectangle: Rounded Corners 127">
            <a:hlinkClick r:id="rId7" action="ppaction://hlinksldjump"/>
            <a:extLst>
              <a:ext uri="{FF2B5EF4-FFF2-40B4-BE49-F238E27FC236}">
                <a16:creationId xmlns:a16="http://schemas.microsoft.com/office/drawing/2014/main" id="{E23BD124-C4FD-4935-9C5A-FC992CDE7FA3}"/>
              </a:ext>
            </a:extLst>
          </p:cNvPr>
          <p:cNvSpPr/>
          <p:nvPr/>
        </p:nvSpPr>
        <p:spPr>
          <a:xfrm>
            <a:off x="5945599" y="1942386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29" name="Rectangle: Rounded Corners 128">
            <a:hlinkClick r:id="rId8" action="ppaction://hlinksldjump"/>
            <a:extLst>
              <a:ext uri="{FF2B5EF4-FFF2-40B4-BE49-F238E27FC236}">
                <a16:creationId xmlns:a16="http://schemas.microsoft.com/office/drawing/2014/main" id="{7362EA9F-9915-4D1D-AB38-3F245385FBE5}"/>
              </a:ext>
            </a:extLst>
          </p:cNvPr>
          <p:cNvSpPr/>
          <p:nvPr/>
        </p:nvSpPr>
        <p:spPr>
          <a:xfrm>
            <a:off x="5936640" y="2212923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30" name="Rectangle: Rounded Corners 129">
            <a:hlinkClick r:id="rId9" action="ppaction://hlinksldjump"/>
            <a:extLst>
              <a:ext uri="{FF2B5EF4-FFF2-40B4-BE49-F238E27FC236}">
                <a16:creationId xmlns:a16="http://schemas.microsoft.com/office/drawing/2014/main" id="{E98EFB1E-B1D2-4938-A96F-FB7B54429C8B}"/>
              </a:ext>
            </a:extLst>
          </p:cNvPr>
          <p:cNvSpPr/>
          <p:nvPr/>
        </p:nvSpPr>
        <p:spPr>
          <a:xfrm>
            <a:off x="5930801" y="1694498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31" name="Rectangle: Rounded Corners 130">
            <a:hlinkClick r:id="rId10" action="ppaction://hlinksldjump"/>
            <a:extLst>
              <a:ext uri="{FF2B5EF4-FFF2-40B4-BE49-F238E27FC236}">
                <a16:creationId xmlns:a16="http://schemas.microsoft.com/office/drawing/2014/main" id="{9F619F4F-780D-471C-85FF-0EC5616FAF7A}"/>
              </a:ext>
            </a:extLst>
          </p:cNvPr>
          <p:cNvSpPr/>
          <p:nvPr/>
        </p:nvSpPr>
        <p:spPr>
          <a:xfrm>
            <a:off x="5951852" y="280532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32" name="Rectangle: Rounded Corners 131">
            <a:hlinkClick r:id="rId11" action="ppaction://hlinksldjump"/>
            <a:extLst>
              <a:ext uri="{FF2B5EF4-FFF2-40B4-BE49-F238E27FC236}">
                <a16:creationId xmlns:a16="http://schemas.microsoft.com/office/drawing/2014/main" id="{13C415F2-A4F9-49FB-BFB9-C713D0ED8A88}"/>
              </a:ext>
            </a:extLst>
          </p:cNvPr>
          <p:cNvSpPr/>
          <p:nvPr/>
        </p:nvSpPr>
        <p:spPr>
          <a:xfrm>
            <a:off x="5947094" y="31583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33" name="Rectangle: Rounded Corners 132">
            <a:hlinkClick r:id="rId12" action="ppaction://hlinksldjump"/>
            <a:extLst>
              <a:ext uri="{FF2B5EF4-FFF2-40B4-BE49-F238E27FC236}">
                <a16:creationId xmlns:a16="http://schemas.microsoft.com/office/drawing/2014/main" id="{CA8690B5-EE5B-469B-92EE-A02609E09DCF}"/>
              </a:ext>
            </a:extLst>
          </p:cNvPr>
          <p:cNvSpPr/>
          <p:nvPr/>
        </p:nvSpPr>
        <p:spPr>
          <a:xfrm>
            <a:off x="5956421" y="350750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34" name="Rectangle: Rounded Corners 133">
            <a:hlinkClick r:id="rId13" action="ppaction://hlinksldjump"/>
            <a:extLst>
              <a:ext uri="{FF2B5EF4-FFF2-40B4-BE49-F238E27FC236}">
                <a16:creationId xmlns:a16="http://schemas.microsoft.com/office/drawing/2014/main" id="{EEE28B4D-2B88-4B49-AB20-5A5858B8EB33}"/>
              </a:ext>
            </a:extLst>
          </p:cNvPr>
          <p:cNvSpPr/>
          <p:nvPr/>
        </p:nvSpPr>
        <p:spPr>
          <a:xfrm>
            <a:off x="5956421" y="386335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35" name="Rectangle: Rounded Corners 134">
            <a:hlinkClick r:id="rId14" action="ppaction://hlinksldjump"/>
            <a:extLst>
              <a:ext uri="{FF2B5EF4-FFF2-40B4-BE49-F238E27FC236}">
                <a16:creationId xmlns:a16="http://schemas.microsoft.com/office/drawing/2014/main" id="{DD90C638-9144-41B2-8C68-6A6A4B2A306C}"/>
              </a:ext>
            </a:extLst>
          </p:cNvPr>
          <p:cNvSpPr/>
          <p:nvPr/>
        </p:nvSpPr>
        <p:spPr>
          <a:xfrm>
            <a:off x="5947462" y="421408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36" name="Rectangle: Rounded Corners 135">
            <a:hlinkClick r:id="rId15" action="ppaction://hlinksldjump"/>
            <a:extLst>
              <a:ext uri="{FF2B5EF4-FFF2-40B4-BE49-F238E27FC236}">
                <a16:creationId xmlns:a16="http://schemas.microsoft.com/office/drawing/2014/main" id="{C4DE188E-F5F3-4392-8C87-0994FF882E5F}"/>
              </a:ext>
            </a:extLst>
          </p:cNvPr>
          <p:cNvSpPr/>
          <p:nvPr/>
        </p:nvSpPr>
        <p:spPr>
          <a:xfrm>
            <a:off x="5947094" y="458825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37" name="Rectangle: Rounded Corners 136">
            <a:hlinkClick r:id="rId16" action="ppaction://hlinksldjump"/>
            <a:extLst>
              <a:ext uri="{FF2B5EF4-FFF2-40B4-BE49-F238E27FC236}">
                <a16:creationId xmlns:a16="http://schemas.microsoft.com/office/drawing/2014/main" id="{15D0545F-DF7A-40C0-AAA6-E4AC920AC980}"/>
              </a:ext>
            </a:extLst>
          </p:cNvPr>
          <p:cNvSpPr/>
          <p:nvPr/>
        </p:nvSpPr>
        <p:spPr>
          <a:xfrm>
            <a:off x="5949807" y="495560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38" name="Rectangle: Rounded Corners 137">
            <a:hlinkClick r:id="rId17" action="ppaction://hlinksldjump"/>
            <a:extLst>
              <a:ext uri="{FF2B5EF4-FFF2-40B4-BE49-F238E27FC236}">
                <a16:creationId xmlns:a16="http://schemas.microsoft.com/office/drawing/2014/main" id="{15775B32-C4D4-4C9D-B1ED-94B19AF309E5}"/>
              </a:ext>
            </a:extLst>
          </p:cNvPr>
          <p:cNvSpPr/>
          <p:nvPr/>
        </p:nvSpPr>
        <p:spPr>
          <a:xfrm>
            <a:off x="5951852" y="575998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39" name="Rectangle: Rounded Corners 138">
            <a:hlinkClick r:id="rId18" action="ppaction://hlinksldjump"/>
            <a:extLst>
              <a:ext uri="{FF2B5EF4-FFF2-40B4-BE49-F238E27FC236}">
                <a16:creationId xmlns:a16="http://schemas.microsoft.com/office/drawing/2014/main" id="{37DAA9DC-BC9D-42A4-9B1B-7312785F29FE}"/>
              </a:ext>
            </a:extLst>
          </p:cNvPr>
          <p:cNvSpPr/>
          <p:nvPr/>
        </p:nvSpPr>
        <p:spPr>
          <a:xfrm>
            <a:off x="5945290" y="6061438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40" name="Rectangle: Rounded Corners 139">
            <a:hlinkClick r:id="rId19" action="ppaction://hlinksldjump"/>
            <a:extLst>
              <a:ext uri="{FF2B5EF4-FFF2-40B4-BE49-F238E27FC236}">
                <a16:creationId xmlns:a16="http://schemas.microsoft.com/office/drawing/2014/main" id="{63975328-9761-4993-BD6E-8FB0952AAF13}"/>
              </a:ext>
            </a:extLst>
          </p:cNvPr>
          <p:cNvSpPr/>
          <p:nvPr/>
        </p:nvSpPr>
        <p:spPr>
          <a:xfrm>
            <a:off x="5946322" y="2498277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41" name="Rectangle: Rounded Corners 140">
            <a:hlinkClick r:id="rId20" action="ppaction://hlinksldjump"/>
            <a:extLst>
              <a:ext uri="{FF2B5EF4-FFF2-40B4-BE49-F238E27FC236}">
                <a16:creationId xmlns:a16="http://schemas.microsoft.com/office/drawing/2014/main" id="{7E9B7FB5-4D80-4C70-9EE3-06DB27147498}"/>
              </a:ext>
            </a:extLst>
          </p:cNvPr>
          <p:cNvSpPr/>
          <p:nvPr/>
        </p:nvSpPr>
        <p:spPr>
          <a:xfrm>
            <a:off x="5951852" y="53015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142" name="Rectangle 141">
            <a:hlinkClick r:id="rId21" action="ppaction://hlinksldjump"/>
            <a:extLst>
              <a:ext uri="{FF2B5EF4-FFF2-40B4-BE49-F238E27FC236}">
                <a16:creationId xmlns:a16="http://schemas.microsoft.com/office/drawing/2014/main" id="{B21DCBB3-B680-4D91-A0B9-BE9DD2D80BA3}"/>
              </a:ext>
            </a:extLst>
          </p:cNvPr>
          <p:cNvSpPr/>
          <p:nvPr/>
        </p:nvSpPr>
        <p:spPr>
          <a:xfrm>
            <a:off x="9282158" y="2805323"/>
            <a:ext cx="2214384" cy="198417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SG" sz="3200" dirty="0">
              <a:solidFill>
                <a:schemeClr val="tx1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49DA43B-3E39-4746-B923-13751FE6DA13}"/>
              </a:ext>
            </a:extLst>
          </p:cNvPr>
          <p:cNvSpPr/>
          <p:nvPr/>
        </p:nvSpPr>
        <p:spPr>
          <a:xfrm>
            <a:off x="3519342" y="5699362"/>
            <a:ext cx="4663292" cy="636712"/>
          </a:xfrm>
          <a:prstGeom prst="rect">
            <a:avLst/>
          </a:prstGeom>
          <a:solidFill>
            <a:schemeClr val="tx1">
              <a:lumMod val="60000"/>
              <a:lumOff val="40000"/>
              <a:alpha val="68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A2CDCE04-5442-4B13-8BDD-BE7DBF3679A7}"/>
              </a:ext>
            </a:extLst>
          </p:cNvPr>
          <p:cNvSpPr/>
          <p:nvPr/>
        </p:nvSpPr>
        <p:spPr>
          <a:xfrm>
            <a:off x="3503712" y="1246914"/>
            <a:ext cx="4678922" cy="636712"/>
          </a:xfrm>
          <a:prstGeom prst="rect">
            <a:avLst/>
          </a:prstGeom>
          <a:solidFill>
            <a:schemeClr val="tx1">
              <a:lumMod val="60000"/>
              <a:lumOff val="40000"/>
              <a:alpha val="68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45" name="Slide Number Placeholder 5">
            <a:extLst>
              <a:ext uri="{FF2B5EF4-FFF2-40B4-BE49-F238E27FC236}">
                <a16:creationId xmlns:a16="http://schemas.microsoft.com/office/drawing/2014/main" id="{FF065DA4-1E78-4C86-AB98-AAAB2F8C2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5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102" grpId="0" animBg="1"/>
      <p:bldP spid="10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Síntese da ISO 30500</a:t>
            </a:r>
          </a:p>
        </p:txBody>
      </p:sp>
      <p:sp>
        <p:nvSpPr>
          <p:cNvPr id="5" name="Rectangle: Beveled 4">
            <a:hlinkClick r:id="rId3" action="ppaction://hlinksldjump"/>
          </p:cNvPr>
          <p:cNvSpPr/>
          <p:nvPr/>
        </p:nvSpPr>
        <p:spPr>
          <a:xfrm>
            <a:off x="4671095" y="1196753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 dirty="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>
            <a:hlinkClick r:id="rId4" action="ppaction://hlinksldjump"/>
          </p:cNvPr>
          <p:cNvSpPr/>
          <p:nvPr/>
        </p:nvSpPr>
        <p:spPr>
          <a:xfrm>
            <a:off x="4671095" y="3265166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>
            <a:hlinkClick r:id="rId5" action="ppaction://hlinksldjump"/>
          </p:cNvPr>
          <p:cNvSpPr/>
          <p:nvPr/>
        </p:nvSpPr>
        <p:spPr>
          <a:xfrm>
            <a:off x="4671095" y="5480826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3425874" y="2564905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4217963" y="1626322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4217963" y="3742139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4217963" y="3737654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: Rounded Corners 44">
            <a:hlinkClick r:id="rId6" action="ppaction://hlinksldjump"/>
          </p:cNvPr>
          <p:cNvSpPr/>
          <p:nvPr/>
        </p:nvSpPr>
        <p:spPr>
          <a:xfrm>
            <a:off x="6875947" y="602885"/>
            <a:ext cx="2338614" cy="1643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 dirty="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46" name="Rectangle: Rounded Corners 45">
            <a:hlinkClick r:id="rId7" action="ppaction://hlinksldjump"/>
          </p:cNvPr>
          <p:cNvSpPr/>
          <p:nvPr/>
        </p:nvSpPr>
        <p:spPr>
          <a:xfrm>
            <a:off x="6878217" y="1155066"/>
            <a:ext cx="2326461" cy="159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47" name="Rectangle: Rounded Corners 46">
            <a:hlinkClick r:id="rId8" action="ppaction://hlinksldjump"/>
          </p:cNvPr>
          <p:cNvSpPr/>
          <p:nvPr/>
        </p:nvSpPr>
        <p:spPr>
          <a:xfrm>
            <a:off x="6881647" y="1424240"/>
            <a:ext cx="2332446" cy="177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48" name="Rectangle: Rounded Corners 47">
            <a:hlinkClick r:id="rId9" action="ppaction://hlinksldjump"/>
          </p:cNvPr>
          <p:cNvSpPr/>
          <p:nvPr/>
        </p:nvSpPr>
        <p:spPr>
          <a:xfrm>
            <a:off x="6881647" y="873944"/>
            <a:ext cx="2332446" cy="1718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49" name="Rectangle: Rounded Corners 48">
            <a:hlinkClick r:id="rId10" action="ppaction://hlinksldjump"/>
          </p:cNvPr>
          <p:cNvSpPr/>
          <p:nvPr/>
        </p:nvSpPr>
        <p:spPr>
          <a:xfrm>
            <a:off x="6887486" y="1924583"/>
            <a:ext cx="2332446" cy="1698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50" name="Rectangle: Rounded Corners 49">
            <a:hlinkClick r:id="rId11" action="ppaction://hlinksldjump"/>
          </p:cNvPr>
          <p:cNvSpPr/>
          <p:nvPr/>
        </p:nvSpPr>
        <p:spPr>
          <a:xfrm>
            <a:off x="6878527" y="2195120"/>
            <a:ext cx="2332446" cy="1698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52" name="Rectangle: Rounded Corners 51">
            <a:hlinkClick r:id="rId12" action="ppaction://hlinksldjump"/>
          </p:cNvPr>
          <p:cNvSpPr/>
          <p:nvPr/>
        </p:nvSpPr>
        <p:spPr>
          <a:xfrm>
            <a:off x="6872688" y="1676695"/>
            <a:ext cx="2332446" cy="177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53" name="Rectangle: Rounded Corners 52">
            <a:hlinkClick r:id="rId13" action="ppaction://hlinksldjump"/>
          </p:cNvPr>
          <p:cNvSpPr/>
          <p:nvPr/>
        </p:nvSpPr>
        <p:spPr>
          <a:xfrm>
            <a:off x="6893738" y="2787520"/>
            <a:ext cx="2326461" cy="250812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54" name="Rectangle: Rounded Corners 53">
            <a:hlinkClick r:id="rId14" action="ppaction://hlinksldjump"/>
          </p:cNvPr>
          <p:cNvSpPr/>
          <p:nvPr/>
        </p:nvSpPr>
        <p:spPr>
          <a:xfrm>
            <a:off x="6888980" y="3140571"/>
            <a:ext cx="2326461" cy="250812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55" name="Rectangle: Rounded Corners 54">
            <a:hlinkClick r:id="rId15" action="ppaction://hlinksldjump"/>
          </p:cNvPr>
          <p:cNvSpPr/>
          <p:nvPr/>
        </p:nvSpPr>
        <p:spPr>
          <a:xfrm>
            <a:off x="6898307" y="3489704"/>
            <a:ext cx="2326461" cy="250812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56" name="Rectangle: Rounded Corners 55">
            <a:hlinkClick r:id="rId16" action="ppaction://hlinksldjump"/>
          </p:cNvPr>
          <p:cNvSpPr/>
          <p:nvPr/>
        </p:nvSpPr>
        <p:spPr>
          <a:xfrm>
            <a:off x="6898307" y="3845552"/>
            <a:ext cx="2326461" cy="250812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57" name="Rectangle: Rounded Corners 56">
            <a:hlinkClick r:id="rId17" action="ppaction://hlinksldjump"/>
          </p:cNvPr>
          <p:cNvSpPr/>
          <p:nvPr/>
        </p:nvSpPr>
        <p:spPr>
          <a:xfrm>
            <a:off x="6889348" y="4196279"/>
            <a:ext cx="2326461" cy="250812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58" name="Rectangle: Rounded Corners 57">
            <a:hlinkClick r:id="rId18" action="ppaction://hlinksldjump"/>
          </p:cNvPr>
          <p:cNvSpPr/>
          <p:nvPr/>
        </p:nvSpPr>
        <p:spPr>
          <a:xfrm>
            <a:off x="6888980" y="4570448"/>
            <a:ext cx="2326461" cy="250812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59" name="Rectangle: Rounded Corners 58">
            <a:hlinkClick r:id="rId19" action="ppaction://hlinksldjump"/>
          </p:cNvPr>
          <p:cNvSpPr/>
          <p:nvPr/>
        </p:nvSpPr>
        <p:spPr>
          <a:xfrm>
            <a:off x="6891693" y="4937802"/>
            <a:ext cx="2326461" cy="250812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60" name="Rectangle: Rounded Corners 59">
            <a:hlinkClick r:id="rId20" action="ppaction://hlinksldjump"/>
          </p:cNvPr>
          <p:cNvSpPr/>
          <p:nvPr/>
        </p:nvSpPr>
        <p:spPr>
          <a:xfrm>
            <a:off x="6893738" y="5742176"/>
            <a:ext cx="2326461" cy="188901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61" name="Rectangle: Rounded Corners 60">
            <a:hlinkClick r:id="rId21" action="ppaction://hlinksldjump"/>
          </p:cNvPr>
          <p:cNvSpPr/>
          <p:nvPr/>
        </p:nvSpPr>
        <p:spPr>
          <a:xfrm>
            <a:off x="6887176" y="6043634"/>
            <a:ext cx="2326461" cy="188901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 dirty="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63" name="Rectangle: Rounded Corners 62">
            <a:hlinkClick r:id="rId22" action="ppaction://hlinksldjump"/>
          </p:cNvPr>
          <p:cNvSpPr/>
          <p:nvPr/>
        </p:nvSpPr>
        <p:spPr>
          <a:xfrm>
            <a:off x="6888209" y="2480474"/>
            <a:ext cx="2332446" cy="1698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cxnSp>
        <p:nvCxnSpPr>
          <p:cNvPr id="4" name="Connector: Elbow 3"/>
          <p:cNvCxnSpPr>
            <a:cxnSpLocks/>
            <a:stCxn id="5" idx="0"/>
            <a:endCxn id="45" idx="1"/>
          </p:cNvCxnSpPr>
          <p:nvPr/>
        </p:nvCxnSpPr>
        <p:spPr>
          <a:xfrm flipV="1">
            <a:off x="6440035" y="685056"/>
            <a:ext cx="435912" cy="94126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/>
          <p:cNvCxnSpPr>
            <a:cxnSpLocks/>
            <a:stCxn id="5" idx="0"/>
            <a:endCxn id="48" idx="1"/>
          </p:cNvCxnSpPr>
          <p:nvPr/>
        </p:nvCxnSpPr>
        <p:spPr>
          <a:xfrm flipV="1">
            <a:off x="6440035" y="959888"/>
            <a:ext cx="441612" cy="6664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/>
          <p:cNvCxnSpPr>
            <a:cxnSpLocks/>
            <a:stCxn id="5" idx="0"/>
            <a:endCxn id="46" idx="1"/>
          </p:cNvCxnSpPr>
          <p:nvPr/>
        </p:nvCxnSpPr>
        <p:spPr>
          <a:xfrm flipV="1">
            <a:off x="6440035" y="1234630"/>
            <a:ext cx="438182" cy="391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/>
          <p:cNvCxnSpPr>
            <a:cxnSpLocks/>
            <a:stCxn id="5" idx="0"/>
            <a:endCxn id="47" idx="1"/>
          </p:cNvCxnSpPr>
          <p:nvPr/>
        </p:nvCxnSpPr>
        <p:spPr>
          <a:xfrm flipV="1">
            <a:off x="6440035" y="1513123"/>
            <a:ext cx="441612" cy="11319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/>
          <p:cNvCxnSpPr>
            <a:cxnSpLocks/>
            <a:stCxn id="5" idx="0"/>
            <a:endCxn id="52" idx="1"/>
          </p:cNvCxnSpPr>
          <p:nvPr/>
        </p:nvCxnSpPr>
        <p:spPr>
          <a:xfrm>
            <a:off x="6440035" y="1626322"/>
            <a:ext cx="432653" cy="1392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/>
          <p:cNvCxnSpPr>
            <a:cxnSpLocks/>
            <a:stCxn id="5" idx="0"/>
            <a:endCxn id="49" idx="1"/>
          </p:cNvCxnSpPr>
          <p:nvPr/>
        </p:nvCxnSpPr>
        <p:spPr>
          <a:xfrm>
            <a:off x="6440035" y="1626322"/>
            <a:ext cx="447451" cy="38319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/>
          <p:cNvCxnSpPr>
            <a:cxnSpLocks/>
            <a:stCxn id="5" idx="0"/>
            <a:endCxn id="50" idx="1"/>
          </p:cNvCxnSpPr>
          <p:nvPr/>
        </p:nvCxnSpPr>
        <p:spPr>
          <a:xfrm>
            <a:off x="6440035" y="1626322"/>
            <a:ext cx="438492" cy="6537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/>
          <p:cNvCxnSpPr>
            <a:cxnSpLocks/>
            <a:stCxn id="5" idx="0"/>
            <a:endCxn id="63" idx="1"/>
          </p:cNvCxnSpPr>
          <p:nvPr/>
        </p:nvCxnSpPr>
        <p:spPr>
          <a:xfrm>
            <a:off x="6440035" y="1626322"/>
            <a:ext cx="448174" cy="9390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/>
          <p:cNvCxnSpPr>
            <a:cxnSpLocks/>
            <a:stCxn id="9" idx="0"/>
            <a:endCxn id="53" idx="1"/>
          </p:cNvCxnSpPr>
          <p:nvPr/>
        </p:nvCxnSpPr>
        <p:spPr>
          <a:xfrm flipV="1">
            <a:off x="6440035" y="2912926"/>
            <a:ext cx="453703" cy="824729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/>
          <p:cNvCxnSpPr>
            <a:cxnSpLocks/>
            <a:stCxn id="9" idx="0"/>
            <a:endCxn id="54" idx="1"/>
          </p:cNvCxnSpPr>
          <p:nvPr/>
        </p:nvCxnSpPr>
        <p:spPr>
          <a:xfrm flipV="1">
            <a:off x="6440035" y="3265977"/>
            <a:ext cx="448945" cy="4716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/>
          <p:cNvCxnSpPr>
            <a:cxnSpLocks/>
            <a:stCxn id="9" idx="0"/>
            <a:endCxn id="55" idx="1"/>
          </p:cNvCxnSpPr>
          <p:nvPr/>
        </p:nvCxnSpPr>
        <p:spPr>
          <a:xfrm flipV="1">
            <a:off x="6440035" y="3615110"/>
            <a:ext cx="458272" cy="122545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/>
          <p:cNvCxnSpPr>
            <a:cxnSpLocks/>
            <a:stCxn id="9" idx="0"/>
            <a:endCxn id="56" idx="1"/>
          </p:cNvCxnSpPr>
          <p:nvPr/>
        </p:nvCxnSpPr>
        <p:spPr>
          <a:xfrm>
            <a:off x="6440035" y="3737655"/>
            <a:ext cx="458272" cy="233303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/>
          <p:cNvCxnSpPr>
            <a:cxnSpLocks/>
            <a:stCxn id="9" idx="0"/>
            <a:endCxn id="57" idx="1"/>
          </p:cNvCxnSpPr>
          <p:nvPr/>
        </p:nvCxnSpPr>
        <p:spPr>
          <a:xfrm>
            <a:off x="6440035" y="3737655"/>
            <a:ext cx="449313" cy="58403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/>
          <p:cNvCxnSpPr>
            <a:cxnSpLocks/>
            <a:stCxn id="9" idx="0"/>
            <a:endCxn id="58" idx="1"/>
          </p:cNvCxnSpPr>
          <p:nvPr/>
        </p:nvCxnSpPr>
        <p:spPr>
          <a:xfrm>
            <a:off x="6440035" y="3737655"/>
            <a:ext cx="448945" cy="958199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/>
          <p:cNvCxnSpPr>
            <a:cxnSpLocks/>
            <a:stCxn id="9" idx="0"/>
            <a:endCxn id="59" idx="1"/>
          </p:cNvCxnSpPr>
          <p:nvPr/>
        </p:nvCxnSpPr>
        <p:spPr>
          <a:xfrm>
            <a:off x="6440035" y="3737655"/>
            <a:ext cx="451658" cy="1325553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/>
          <p:cNvCxnSpPr>
            <a:cxnSpLocks/>
            <a:stCxn id="9" idx="0"/>
          </p:cNvCxnSpPr>
          <p:nvPr/>
        </p:nvCxnSpPr>
        <p:spPr>
          <a:xfrm>
            <a:off x="6440035" y="3737654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Elbow 98"/>
          <p:cNvCxnSpPr>
            <a:cxnSpLocks/>
            <a:stCxn id="10" idx="0"/>
            <a:endCxn id="60" idx="1"/>
          </p:cNvCxnSpPr>
          <p:nvPr/>
        </p:nvCxnSpPr>
        <p:spPr>
          <a:xfrm flipV="1">
            <a:off x="6440035" y="5836627"/>
            <a:ext cx="453703" cy="94450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/>
          <p:cNvCxnSpPr>
            <a:cxnSpLocks/>
            <a:stCxn id="10" idx="0"/>
            <a:endCxn id="61" idx="1"/>
          </p:cNvCxnSpPr>
          <p:nvPr/>
        </p:nvCxnSpPr>
        <p:spPr>
          <a:xfrm>
            <a:off x="6440035" y="5931077"/>
            <a:ext cx="447141" cy="207008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: Rounded Corners 104">
            <a:hlinkClick r:id="rId23" action="ppaction://hlinksldjump"/>
          </p:cNvPr>
          <p:cNvSpPr/>
          <p:nvPr/>
        </p:nvSpPr>
        <p:spPr>
          <a:xfrm>
            <a:off x="6893738" y="5283740"/>
            <a:ext cx="2326461" cy="250812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CB001D0-A012-7143-9063-768B209C3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7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10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re 8">
            <a:extLst>
              <a:ext uri="{FF2B5EF4-FFF2-40B4-BE49-F238E27FC236}">
                <a16:creationId xmlns:a16="http://schemas.microsoft.com/office/drawing/2014/main" id="{F82A8479-2495-4861-A311-E3EC9B911BAA}"/>
              </a:ext>
            </a:extLst>
          </p:cNvPr>
          <p:cNvGrpSpPr/>
          <p:nvPr/>
        </p:nvGrpSpPr>
        <p:grpSpPr>
          <a:xfrm>
            <a:off x="7555187" y="578247"/>
            <a:ext cx="4578900" cy="5085961"/>
            <a:chOff x="7555187" y="578247"/>
            <a:chExt cx="4578900" cy="5085961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BF1EC30-9986-4DD1-9A61-B14F8A097E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9782"/>
            <a:stretch/>
          </p:blipFill>
          <p:spPr>
            <a:xfrm>
              <a:off x="7555187" y="578247"/>
              <a:ext cx="4578900" cy="3583120"/>
            </a:xfrm>
            <a:prstGeom prst="rect">
              <a:avLst/>
            </a:prstGeom>
          </p:spPr>
        </p:pic>
        <p:sp>
          <p:nvSpPr>
            <p:cNvPr id="18" name="Dreptunghi 5">
              <a:extLst>
                <a:ext uri="{FF2B5EF4-FFF2-40B4-BE49-F238E27FC236}">
                  <a16:creationId xmlns:a16="http://schemas.microsoft.com/office/drawing/2014/main" id="{5DDB0B0C-8430-403D-94F9-4BF6A9B1663D}"/>
                </a:ext>
              </a:extLst>
            </p:cNvPr>
            <p:cNvSpPr/>
            <p:nvPr/>
          </p:nvSpPr>
          <p:spPr>
            <a:xfrm>
              <a:off x="7982398" y="5264098"/>
              <a:ext cx="3828601" cy="40011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pt-pt" sz="1000" b="1" spc="-30" dirty="0">
                  <a:solidFill>
                    <a:srgbClr val="000000"/>
                  </a:solidFill>
                  <a:latin typeface="Times New Roman" panose="02020603050405020304" pitchFamily="18" charset="0"/>
                  <a:ea typeface="Garamond" panose="02020404030301010803" pitchFamily="18" charset="0"/>
                  <a:cs typeface="Times New Roman" panose="02020603050405020304" pitchFamily="18" charset="0"/>
                </a:rPr>
                <a:t>Figura A.2 — Pontos de medição da unidade de ensaio</a:t>
              </a:r>
            </a:p>
            <a:p>
              <a:pPr algn="ctr" rtl="0"/>
              <a:r>
                <a:rPr lang="pt-pt" sz="1000" spc="-30" dirty="0">
                  <a:solidFill>
                    <a:srgbClr val="000000"/>
                  </a:solidFill>
                  <a:latin typeface="Times New Roman" panose="02020603050405020304" pitchFamily="18" charset="0"/>
                  <a:ea typeface="Garamond" panose="02020404030301010803" pitchFamily="18" charset="0"/>
                  <a:cs typeface="Times New Roman" panose="02020603050405020304" pitchFamily="18" charset="0"/>
                </a:rPr>
                <a:t>(da referência </a:t>
              </a:r>
              <a:r>
                <a:rPr lang="pt-pt" sz="1000" spc="-30" dirty="0">
                  <a:solidFill>
                    <a:srgbClr val="284BBF"/>
                  </a:solidFill>
                  <a:latin typeface="Times New Roman" panose="02020603050405020304" pitchFamily="18" charset="0"/>
                  <a:ea typeface="Garamond" panose="02020404030301010803" pitchFamily="18" charset="0"/>
                  <a:cs typeface="Times New Roman" panose="02020603050405020304" pitchFamily="18" charset="0"/>
                </a:rPr>
                <a:t> </a:t>
              </a:r>
              <a:r>
                <a:rPr lang="pt-pt" sz="1000" spc="-30" dirty="0">
                  <a:latin typeface="Times New Roman" panose="02020603050405020304" pitchFamily="18" charset="0"/>
                  <a:ea typeface="Garamond" panose="02020404030301010803" pitchFamily="18" charset="0"/>
                  <a:cs typeface="Times New Roman" panose="02020603050405020304" pitchFamily="18" charset="0"/>
                </a:rPr>
                <a:t>[</a:t>
              </a:r>
              <a:r>
                <a:rPr lang="pt-pt" sz="1000" u="sng" spc="-30" dirty="0">
                  <a:solidFill>
                    <a:srgbClr val="0000FF"/>
                  </a:solidFill>
                  <a:latin typeface="Times New Roman" panose="02020603050405020304" pitchFamily="18" charset="0"/>
                  <a:ea typeface="Garamond" panose="02020404030301010803" pitchFamily="18" charset="0"/>
                  <a:cs typeface="Times New Roman" panose="02020603050405020304" pitchFamily="18" charset="0"/>
                </a:rPr>
                <a:t>53</a:t>
              </a:r>
              <a:r>
                <a:rPr lang="pt-pt" sz="1000" spc="-30" dirty="0">
                  <a:latin typeface="Times New Roman" panose="02020603050405020304" pitchFamily="18" charset="0"/>
                  <a:ea typeface="Garamond" panose="02020404030301010803" pitchFamily="18" charset="0"/>
                  <a:cs typeface="Times New Roman" panose="02020603050405020304" pitchFamily="18" charset="0"/>
                </a:rPr>
                <a:t>]</a:t>
              </a:r>
              <a:r>
                <a:rPr lang="pt-pt" sz="1000" spc="-30" dirty="0">
                  <a:solidFill>
                    <a:srgbClr val="000000"/>
                  </a:solidFill>
                  <a:latin typeface="Times New Roman" panose="02020603050405020304" pitchFamily="18" charset="0"/>
                  <a:ea typeface="Garamond" panose="02020404030301010803" pitchFamily="18" charset="0"/>
                  <a:cs typeface="Times New Roman" panose="02020603050405020304" pitchFamily="18" charset="0"/>
                </a:rPr>
                <a:t> – modificada)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34D8762F-6672-4C84-BB19-861DAD3E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7" y="312940"/>
            <a:ext cx="11193237" cy="553998"/>
          </a:xfrm>
        </p:spPr>
        <p:txBody>
          <a:bodyPr rtlCol="0">
            <a:spAutoFit/>
          </a:bodyPr>
          <a:lstStyle/>
          <a:p>
            <a:pPr rtl="0"/>
            <a:r>
              <a:rPr lang="pt-pt" dirty="0"/>
              <a:t>Parâmetros Acústicos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302B7D1-C683-46CB-8EF8-2722C9878994}"/>
              </a:ext>
            </a:extLst>
          </p:cNvPr>
          <p:cNvSpPr txBox="1">
            <a:spLocks/>
          </p:cNvSpPr>
          <p:nvPr/>
        </p:nvSpPr>
        <p:spPr>
          <a:xfrm>
            <a:off x="266700" y="1194482"/>
            <a:ext cx="7347923" cy="4698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A55A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A55A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A55A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A55A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A55A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700" b="1"/>
              <a:t>Dentro da super-estrutura</a:t>
            </a:r>
          </a:p>
          <a:p>
            <a:pPr>
              <a:buFont typeface="PingFang SC Regular" panose="020B0400000000000000" pitchFamily="34" charset="-122"/>
              <a:buChar char="＋"/>
            </a:pPr>
            <a:r>
              <a:rPr lang="pt-pt" sz="1700"/>
              <a:t>Para os sistemas de saneamento autónomos que integram uma superestrutura no produto fabricado, o ruído deve ser medido na super-estrutura num único ponto de medição. O ponto de medição deve ser centrado por cima da sanita de assento ou da sanita turca do dispositivo exposto, a uma altura de 1,2 m.</a:t>
            </a:r>
          </a:p>
          <a:p>
            <a:endParaRPr lang="en-SG" sz="1700"/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700" b="1"/>
              <a:t>No exterior</a:t>
            </a:r>
          </a:p>
          <a:p>
            <a:pPr>
              <a:buFont typeface="PingFang SC Regular" panose="020B0400000000000000" pitchFamily="34" charset="-122"/>
              <a:buChar char="＋"/>
            </a:pPr>
            <a:r>
              <a:rPr lang="pt-pt" sz="1700"/>
              <a:t>Os pontos de medição exteriores devem ser determinados relativamente a um paralelepípedo de referência, que deve ser definido como o mais pequeno paralelepípedo rectangular imaginário capaz de fechar espacialmente o sistema (ver a </a:t>
            </a:r>
            <a:r>
              <a:rPr lang="pt-pt" sz="1700" u="sng"/>
              <a:t>Figura A.2</a:t>
            </a:r>
            <a:r>
              <a:rPr lang="pt-pt" sz="1700"/>
              <a:t>).</a:t>
            </a:r>
          </a:p>
          <a:p>
            <a:pPr>
              <a:buFont typeface="PingFang SC Regular" panose="020B0400000000000000" pitchFamily="34" charset="-122"/>
              <a:buChar char="＋"/>
            </a:pPr>
            <a:r>
              <a:rPr lang="pt-pt" sz="1700"/>
              <a:t>Se o produto fabricado integra uma super-estrutura, o paralelepípedo de referência deve fechar a super-estrutura. </a:t>
            </a:r>
          </a:p>
          <a:p>
            <a:pPr>
              <a:buFont typeface="PingFang SC Regular" panose="020B0400000000000000" pitchFamily="34" charset="-122"/>
              <a:buChar char="＋"/>
            </a:pPr>
            <a:r>
              <a:rPr lang="pt-pt" sz="1700"/>
              <a:t>Os pontos de medição devem estar posicionados à superfície de um paralelepípedo de medição cujos planos se encontram, cada um deles, situados 1 m. mais longe (relativamente ao sistema) que os do paralelepípedo de referência.</a:t>
            </a:r>
            <a:endParaRPr lang="pt-pt" sz="1700" dirty="0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114B8627-D144-427F-9E71-F3379CA6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22" name="Tabel 3">
            <a:extLst>
              <a:ext uri="{FF2B5EF4-FFF2-40B4-BE49-F238E27FC236}">
                <a16:creationId xmlns:a16="http://schemas.microsoft.com/office/drawing/2014/main" id="{2F58F587-4B05-45A9-86B1-9FAB71A08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664004"/>
              </p:ext>
            </p:extLst>
          </p:nvPr>
        </p:nvGraphicFramePr>
        <p:xfrm>
          <a:off x="7907866" y="4106545"/>
          <a:ext cx="3191934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094">
                  <a:extLst>
                    <a:ext uri="{9D8B030D-6E8A-4147-A177-3AD203B41FA5}">
                      <a16:colId xmlns:a16="http://schemas.microsoft.com/office/drawing/2014/main" val="1209642308"/>
                    </a:ext>
                  </a:extLst>
                </a:gridCol>
                <a:gridCol w="2908840">
                  <a:extLst>
                    <a:ext uri="{9D8B030D-6E8A-4147-A177-3AD203B41FA5}">
                      <a16:colId xmlns:a16="http://schemas.microsoft.com/office/drawing/2014/main" val="190676942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Chave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1558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paralelepípedo de medição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469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paralelepípedo de referência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9676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largura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0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comprimento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366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pontos de medição de referência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844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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pontos de medição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0857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pontos próximos dos cantos a rejeitar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232958"/>
                  </a:ext>
                </a:extLst>
              </a:tr>
            </a:tbl>
          </a:graphicData>
        </a:graphic>
      </p:graphicFrame>
      <p:sp>
        <p:nvSpPr>
          <p:cNvPr id="23" name="Arrow: Right 22">
            <a:extLst>
              <a:ext uri="{FF2B5EF4-FFF2-40B4-BE49-F238E27FC236}">
                <a16:creationId xmlns:a16="http://schemas.microsoft.com/office/drawing/2014/main" id="{9F3157C0-9D62-415F-BAB8-E86ED024B8A0}"/>
              </a:ext>
            </a:extLst>
          </p:cNvPr>
          <p:cNvSpPr/>
          <p:nvPr/>
        </p:nvSpPr>
        <p:spPr>
          <a:xfrm flipH="1">
            <a:off x="9480376" y="5652740"/>
            <a:ext cx="792088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600" dirty="0">
                <a:hlinkClick r:id="rId4" action="ppaction://hlinksldjump"/>
              </a:rPr>
              <a:t>Voltar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952681471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el 1">
            <a:extLst>
              <a:ext uri="{FF2B5EF4-FFF2-40B4-BE49-F238E27FC236}">
                <a16:creationId xmlns:a16="http://schemas.microsoft.com/office/drawing/2014/main" id="{8E35390D-780F-4990-81AD-A981EE4E3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563" y="312099"/>
            <a:ext cx="11193237" cy="1107996"/>
          </a:xfrm>
        </p:spPr>
        <p:txBody>
          <a:bodyPr rtlCol="0">
            <a:spAutoFit/>
          </a:bodyPr>
          <a:lstStyle/>
          <a:p>
            <a:pPr rtl="0"/>
            <a:r>
              <a:rPr lang="pt-pt" dirty="0"/>
              <a:t>Requisitos </a:t>
            </a:r>
            <a:r>
              <a:rPr lang="en-SG" dirty="0"/>
              <a:t/>
            </a:r>
            <a:br>
              <a:rPr lang="en-SG" dirty="0"/>
            </a:br>
            <a:r>
              <a:rPr lang="pt-pt" dirty="0"/>
              <a:t>de Odor</a:t>
            </a:r>
            <a:endParaRPr lang="de-DE" dirty="0"/>
          </a:p>
        </p:txBody>
      </p:sp>
      <p:sp>
        <p:nvSpPr>
          <p:cNvPr id="56" name="Rectangle: Beveled 55">
            <a:extLst>
              <a:ext uri="{FF2B5EF4-FFF2-40B4-BE49-F238E27FC236}">
                <a16:creationId xmlns:a16="http://schemas.microsoft.com/office/drawing/2014/main" id="{7D3C9566-A761-4E43-AAE9-4019BBCB5893}"/>
              </a:ext>
            </a:extLst>
          </p:cNvPr>
          <p:cNvSpPr/>
          <p:nvPr/>
        </p:nvSpPr>
        <p:spPr>
          <a:xfrm>
            <a:off x="3750547" y="1142548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57" name="Rectangle: Beveled 56">
            <a:extLst>
              <a:ext uri="{FF2B5EF4-FFF2-40B4-BE49-F238E27FC236}">
                <a16:creationId xmlns:a16="http://schemas.microsoft.com/office/drawing/2014/main" id="{23F276B3-1400-45CF-AE81-63E75CE2E51A}"/>
              </a:ext>
            </a:extLst>
          </p:cNvPr>
          <p:cNvSpPr/>
          <p:nvPr/>
        </p:nvSpPr>
        <p:spPr>
          <a:xfrm>
            <a:off x="3750547" y="3210961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58" name="Rectangle: Beveled 57">
            <a:extLst>
              <a:ext uri="{FF2B5EF4-FFF2-40B4-BE49-F238E27FC236}">
                <a16:creationId xmlns:a16="http://schemas.microsoft.com/office/drawing/2014/main" id="{410D95F4-6AD1-4E50-B134-A03E611BC0D4}"/>
              </a:ext>
            </a:extLst>
          </p:cNvPr>
          <p:cNvSpPr/>
          <p:nvPr/>
        </p:nvSpPr>
        <p:spPr>
          <a:xfrm>
            <a:off x="3750547" y="5426621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59" name="Frame 58">
            <a:extLst>
              <a:ext uri="{FF2B5EF4-FFF2-40B4-BE49-F238E27FC236}">
                <a16:creationId xmlns:a16="http://schemas.microsoft.com/office/drawing/2014/main" id="{461B56CD-6C99-4581-A2A2-C6DA90535047}"/>
              </a:ext>
            </a:extLst>
          </p:cNvPr>
          <p:cNvSpPr/>
          <p:nvPr/>
        </p:nvSpPr>
        <p:spPr>
          <a:xfrm>
            <a:off x="2505326" y="2510700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305861AB-B6FF-485B-B6C4-70451BFC1DC3}"/>
              </a:ext>
            </a:extLst>
          </p:cNvPr>
          <p:cNvCxnSpPr>
            <a:stCxn id="59" idx="3"/>
            <a:endCxn id="56" idx="4"/>
          </p:cNvCxnSpPr>
          <p:nvPr/>
        </p:nvCxnSpPr>
        <p:spPr>
          <a:xfrm flipV="1">
            <a:off x="3297415" y="1572117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FA43C902-35DC-4188-9531-583688992DB9}"/>
              </a:ext>
            </a:extLst>
          </p:cNvPr>
          <p:cNvCxnSpPr>
            <a:stCxn id="59" idx="3"/>
            <a:endCxn id="58" idx="4"/>
          </p:cNvCxnSpPr>
          <p:nvPr/>
        </p:nvCxnSpPr>
        <p:spPr>
          <a:xfrm>
            <a:off x="3297415" y="3687934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F9D01F7F-F776-44B5-999B-151051C8E38B}"/>
              </a:ext>
            </a:extLst>
          </p:cNvPr>
          <p:cNvCxnSpPr>
            <a:stCxn id="59" idx="3"/>
            <a:endCxn id="57" idx="4"/>
          </p:cNvCxnSpPr>
          <p:nvPr/>
        </p:nvCxnSpPr>
        <p:spPr>
          <a:xfrm flipV="1">
            <a:off x="3297415" y="3683449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loud 98">
            <a:hlinkClick r:id="rId3" action="ppaction://hlinksldjump"/>
            <a:extLst>
              <a:ext uri="{FF2B5EF4-FFF2-40B4-BE49-F238E27FC236}">
                <a16:creationId xmlns:a16="http://schemas.microsoft.com/office/drawing/2014/main" id="{E8EA34F3-D11A-4C4A-BB47-9C3501E2CDBD}"/>
              </a:ext>
            </a:extLst>
          </p:cNvPr>
          <p:cNvSpPr/>
          <p:nvPr/>
        </p:nvSpPr>
        <p:spPr>
          <a:xfrm>
            <a:off x="9399467" y="3861048"/>
            <a:ext cx="2083495" cy="63023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Dentro da Super-estrutura</a:t>
            </a:r>
          </a:p>
        </p:txBody>
      </p:sp>
      <p:sp>
        <p:nvSpPr>
          <p:cNvPr id="100" name="Cloud 99">
            <a:hlinkClick r:id="rId4" action="ppaction://hlinksldjump"/>
            <a:extLst>
              <a:ext uri="{FF2B5EF4-FFF2-40B4-BE49-F238E27FC236}">
                <a16:creationId xmlns:a16="http://schemas.microsoft.com/office/drawing/2014/main" id="{B47B9B78-F554-470A-9C61-AFF5E38FAC5E}"/>
              </a:ext>
            </a:extLst>
          </p:cNvPr>
          <p:cNvSpPr/>
          <p:nvPr/>
        </p:nvSpPr>
        <p:spPr>
          <a:xfrm>
            <a:off x="9416928" y="4502028"/>
            <a:ext cx="2079672" cy="60043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No exterior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B13FF26-1896-41AD-A2D4-61C845465EFE}"/>
              </a:ext>
            </a:extLst>
          </p:cNvPr>
          <p:cNvCxnSpPr>
            <a:cxnSpLocks/>
            <a:stCxn id="134" idx="3"/>
            <a:endCxn id="100" idx="2"/>
          </p:cNvCxnSpPr>
          <p:nvPr/>
        </p:nvCxnSpPr>
        <p:spPr>
          <a:xfrm flipV="1">
            <a:off x="8121166" y="4802247"/>
            <a:ext cx="1302213" cy="206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458155D-000A-4FCC-B9A5-441F8CAE4F42}"/>
              </a:ext>
            </a:extLst>
          </p:cNvPr>
          <p:cNvCxnSpPr>
            <a:cxnSpLocks/>
            <a:stCxn id="134" idx="3"/>
            <a:endCxn id="99" idx="2"/>
          </p:cNvCxnSpPr>
          <p:nvPr/>
        </p:nvCxnSpPr>
        <p:spPr>
          <a:xfrm flipV="1">
            <a:off x="8121166" y="4176165"/>
            <a:ext cx="1284764" cy="832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92428E11-0A25-4E06-86FF-82AC27780FA0}"/>
              </a:ext>
            </a:extLst>
          </p:cNvPr>
          <p:cNvCxnSpPr/>
          <p:nvPr/>
        </p:nvCxnSpPr>
        <p:spPr>
          <a:xfrm flipV="1">
            <a:off x="5519488" y="630360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or: Elbow 103">
            <a:extLst>
              <a:ext uri="{FF2B5EF4-FFF2-40B4-BE49-F238E27FC236}">
                <a16:creationId xmlns:a16="http://schemas.microsoft.com/office/drawing/2014/main" id="{47008A12-003D-4314-82B1-C0838C15D96E}"/>
              </a:ext>
            </a:extLst>
          </p:cNvPr>
          <p:cNvCxnSpPr/>
          <p:nvPr/>
        </p:nvCxnSpPr>
        <p:spPr>
          <a:xfrm flipV="1">
            <a:off x="5519488" y="905170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Elbow 104">
            <a:extLst>
              <a:ext uri="{FF2B5EF4-FFF2-40B4-BE49-F238E27FC236}">
                <a16:creationId xmlns:a16="http://schemas.microsoft.com/office/drawing/2014/main" id="{C90FEB8E-3D0B-4B80-963E-F5ADE0484C05}"/>
              </a:ext>
            </a:extLst>
          </p:cNvPr>
          <p:cNvCxnSpPr>
            <a:cxnSpLocks/>
          </p:cNvCxnSpPr>
          <p:nvPr/>
        </p:nvCxnSpPr>
        <p:spPr>
          <a:xfrm flipV="1">
            <a:off x="5519488" y="1179950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5B132D93-56BA-4F84-BE25-AC3D0622CCCE}"/>
              </a:ext>
            </a:extLst>
          </p:cNvPr>
          <p:cNvCxnSpPr>
            <a:cxnSpLocks/>
          </p:cNvCxnSpPr>
          <p:nvPr/>
        </p:nvCxnSpPr>
        <p:spPr>
          <a:xfrm flipV="1">
            <a:off x="5519488" y="1458386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5AD86E91-AB79-4037-993F-EFF9F1220D17}"/>
              </a:ext>
            </a:extLst>
          </p:cNvPr>
          <p:cNvCxnSpPr>
            <a:cxnSpLocks/>
          </p:cNvCxnSpPr>
          <p:nvPr/>
        </p:nvCxnSpPr>
        <p:spPr>
          <a:xfrm>
            <a:off x="5519487" y="1572117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94A463C2-515F-4819-90E5-5375476235AE}"/>
              </a:ext>
            </a:extLst>
          </p:cNvPr>
          <p:cNvCxnSpPr>
            <a:cxnSpLocks/>
          </p:cNvCxnSpPr>
          <p:nvPr/>
        </p:nvCxnSpPr>
        <p:spPr>
          <a:xfrm>
            <a:off x="5519487" y="1572116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91691DAC-BD3D-4545-8824-AC8D7BA0AC52}"/>
              </a:ext>
            </a:extLst>
          </p:cNvPr>
          <p:cNvCxnSpPr>
            <a:cxnSpLocks/>
          </p:cNvCxnSpPr>
          <p:nvPr/>
        </p:nvCxnSpPr>
        <p:spPr>
          <a:xfrm>
            <a:off x="5519488" y="1572117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96791996-A052-4B6A-A37D-DC5B0A78010E}"/>
              </a:ext>
            </a:extLst>
          </p:cNvPr>
          <p:cNvCxnSpPr>
            <a:cxnSpLocks/>
          </p:cNvCxnSpPr>
          <p:nvPr/>
        </p:nvCxnSpPr>
        <p:spPr>
          <a:xfrm>
            <a:off x="5519488" y="1572117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E71BEFFC-AD69-46EB-8564-C239F565AFDB}"/>
              </a:ext>
            </a:extLst>
          </p:cNvPr>
          <p:cNvCxnSpPr>
            <a:cxnSpLocks/>
          </p:cNvCxnSpPr>
          <p:nvPr/>
        </p:nvCxnSpPr>
        <p:spPr>
          <a:xfrm flipV="1">
            <a:off x="5519487" y="2857971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76979375-39D0-47AA-B651-7FA00871EC66}"/>
              </a:ext>
            </a:extLst>
          </p:cNvPr>
          <p:cNvCxnSpPr>
            <a:cxnSpLocks/>
          </p:cNvCxnSpPr>
          <p:nvPr/>
        </p:nvCxnSpPr>
        <p:spPr>
          <a:xfrm flipV="1">
            <a:off x="5519487" y="3211023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DD00A125-85FA-4C6C-ABAB-D3ACA3FCE327}"/>
              </a:ext>
            </a:extLst>
          </p:cNvPr>
          <p:cNvCxnSpPr>
            <a:cxnSpLocks/>
          </p:cNvCxnSpPr>
          <p:nvPr/>
        </p:nvCxnSpPr>
        <p:spPr>
          <a:xfrm flipV="1">
            <a:off x="5519488" y="3560155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Elbow 113">
            <a:extLst>
              <a:ext uri="{FF2B5EF4-FFF2-40B4-BE49-F238E27FC236}">
                <a16:creationId xmlns:a16="http://schemas.microsoft.com/office/drawing/2014/main" id="{CBD77DA8-EA21-4B7F-8467-45733F577624}"/>
              </a:ext>
            </a:extLst>
          </p:cNvPr>
          <p:cNvCxnSpPr>
            <a:cxnSpLocks/>
          </p:cNvCxnSpPr>
          <p:nvPr/>
        </p:nvCxnSpPr>
        <p:spPr>
          <a:xfrm>
            <a:off x="5519488" y="3683449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BA568DB3-02AC-427E-BA2E-FBCC5D31F22E}"/>
              </a:ext>
            </a:extLst>
          </p:cNvPr>
          <p:cNvCxnSpPr>
            <a:cxnSpLocks/>
          </p:cNvCxnSpPr>
          <p:nvPr/>
        </p:nvCxnSpPr>
        <p:spPr>
          <a:xfrm>
            <a:off x="5519487" y="3683450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Elbow 115">
            <a:extLst>
              <a:ext uri="{FF2B5EF4-FFF2-40B4-BE49-F238E27FC236}">
                <a16:creationId xmlns:a16="http://schemas.microsoft.com/office/drawing/2014/main" id="{9BB5D153-7BB0-4D40-83CD-893585964C30}"/>
              </a:ext>
            </a:extLst>
          </p:cNvPr>
          <p:cNvCxnSpPr>
            <a:cxnSpLocks/>
          </p:cNvCxnSpPr>
          <p:nvPr/>
        </p:nvCxnSpPr>
        <p:spPr>
          <a:xfrm>
            <a:off x="5519487" y="3683449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70123CD4-6000-4246-A75A-1F2915D6F96A}"/>
              </a:ext>
            </a:extLst>
          </p:cNvPr>
          <p:cNvCxnSpPr>
            <a:cxnSpLocks/>
          </p:cNvCxnSpPr>
          <p:nvPr/>
        </p:nvCxnSpPr>
        <p:spPr>
          <a:xfrm>
            <a:off x="5519488" y="3683449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17">
            <a:extLst>
              <a:ext uri="{FF2B5EF4-FFF2-40B4-BE49-F238E27FC236}">
                <a16:creationId xmlns:a16="http://schemas.microsoft.com/office/drawing/2014/main" id="{86910E68-D1AE-477C-893C-0128BE2BC036}"/>
              </a:ext>
            </a:extLst>
          </p:cNvPr>
          <p:cNvCxnSpPr>
            <a:cxnSpLocks/>
          </p:cNvCxnSpPr>
          <p:nvPr/>
        </p:nvCxnSpPr>
        <p:spPr>
          <a:xfrm>
            <a:off x="5519487" y="3683449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B1756D31-8A4B-47B9-BCC8-2DADEFBEF308}"/>
              </a:ext>
            </a:extLst>
          </p:cNvPr>
          <p:cNvCxnSpPr>
            <a:cxnSpLocks/>
          </p:cNvCxnSpPr>
          <p:nvPr/>
        </p:nvCxnSpPr>
        <p:spPr>
          <a:xfrm flipV="1">
            <a:off x="5519487" y="5781858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D4CF2C91-125B-4114-9300-2BCA7ACBDB28}"/>
              </a:ext>
            </a:extLst>
          </p:cNvPr>
          <p:cNvCxnSpPr>
            <a:cxnSpLocks/>
          </p:cNvCxnSpPr>
          <p:nvPr/>
        </p:nvCxnSpPr>
        <p:spPr>
          <a:xfrm>
            <a:off x="5519487" y="5876872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: Rounded Corners 120">
            <a:hlinkClick r:id="rId5" action="ppaction://hlinksldjump"/>
            <a:extLst>
              <a:ext uri="{FF2B5EF4-FFF2-40B4-BE49-F238E27FC236}">
                <a16:creationId xmlns:a16="http://schemas.microsoft.com/office/drawing/2014/main" id="{61A241C0-9A8D-4081-A60B-CB9AF99713F6}"/>
              </a:ext>
            </a:extLst>
          </p:cNvPr>
          <p:cNvSpPr/>
          <p:nvPr/>
        </p:nvSpPr>
        <p:spPr>
          <a:xfrm>
            <a:off x="5955399" y="548680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22" name="Rectangle: Rounded Corners 121">
            <a:hlinkClick r:id="rId6" action="ppaction://hlinksldjump"/>
            <a:extLst>
              <a:ext uri="{FF2B5EF4-FFF2-40B4-BE49-F238E27FC236}">
                <a16:creationId xmlns:a16="http://schemas.microsoft.com/office/drawing/2014/main" id="{3EB52437-72DC-4C3D-82B2-C59D8FABBE26}"/>
              </a:ext>
            </a:extLst>
          </p:cNvPr>
          <p:cNvSpPr/>
          <p:nvPr/>
        </p:nvSpPr>
        <p:spPr>
          <a:xfrm>
            <a:off x="5957670" y="1100861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23" name="Rectangle: Rounded Corners 122">
            <a:hlinkClick r:id="rId7" action="ppaction://hlinksldjump"/>
            <a:extLst>
              <a:ext uri="{FF2B5EF4-FFF2-40B4-BE49-F238E27FC236}">
                <a16:creationId xmlns:a16="http://schemas.microsoft.com/office/drawing/2014/main" id="{5EFF52C3-8052-43F7-86E2-CB5A0886296C}"/>
              </a:ext>
            </a:extLst>
          </p:cNvPr>
          <p:cNvSpPr/>
          <p:nvPr/>
        </p:nvSpPr>
        <p:spPr>
          <a:xfrm>
            <a:off x="5961099" y="1370035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24" name="Rectangle: Rounded Corners 123">
            <a:hlinkClick r:id="rId8" action="ppaction://hlinksldjump"/>
            <a:extLst>
              <a:ext uri="{FF2B5EF4-FFF2-40B4-BE49-F238E27FC236}">
                <a16:creationId xmlns:a16="http://schemas.microsoft.com/office/drawing/2014/main" id="{D1FC5630-CF63-47FA-9BC3-05EF792944AF}"/>
              </a:ext>
            </a:extLst>
          </p:cNvPr>
          <p:cNvSpPr/>
          <p:nvPr/>
        </p:nvSpPr>
        <p:spPr>
          <a:xfrm>
            <a:off x="5961099" y="819739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25" name="Rectangle: Rounded Corners 124">
            <a:hlinkClick r:id="rId9" action="ppaction://hlinksldjump"/>
            <a:extLst>
              <a:ext uri="{FF2B5EF4-FFF2-40B4-BE49-F238E27FC236}">
                <a16:creationId xmlns:a16="http://schemas.microsoft.com/office/drawing/2014/main" id="{45E251D7-AB82-4B63-8FA6-DC0AFC3DB877}"/>
              </a:ext>
            </a:extLst>
          </p:cNvPr>
          <p:cNvSpPr/>
          <p:nvPr/>
        </p:nvSpPr>
        <p:spPr>
          <a:xfrm>
            <a:off x="5966938" y="1870378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00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26" name="Rectangle: Rounded Corners 125">
            <a:hlinkClick r:id="rId10" action="ppaction://hlinksldjump"/>
            <a:extLst>
              <a:ext uri="{FF2B5EF4-FFF2-40B4-BE49-F238E27FC236}">
                <a16:creationId xmlns:a16="http://schemas.microsoft.com/office/drawing/2014/main" id="{B05C858E-0587-407E-B461-A3C90D4E51A7}"/>
              </a:ext>
            </a:extLst>
          </p:cNvPr>
          <p:cNvSpPr/>
          <p:nvPr/>
        </p:nvSpPr>
        <p:spPr>
          <a:xfrm>
            <a:off x="5957979" y="2140915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27" name="Rectangle: Rounded Corners 126">
            <a:hlinkClick r:id="rId11" action="ppaction://hlinksldjump"/>
            <a:extLst>
              <a:ext uri="{FF2B5EF4-FFF2-40B4-BE49-F238E27FC236}">
                <a16:creationId xmlns:a16="http://schemas.microsoft.com/office/drawing/2014/main" id="{05B6710E-AA6F-4B1C-BD44-73E7D90F62E6}"/>
              </a:ext>
            </a:extLst>
          </p:cNvPr>
          <p:cNvSpPr/>
          <p:nvPr/>
        </p:nvSpPr>
        <p:spPr>
          <a:xfrm>
            <a:off x="5952140" y="1622490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28" name="Rectangle: Rounded Corners 127">
            <a:hlinkClick r:id="rId12" action="ppaction://hlinksldjump"/>
            <a:extLst>
              <a:ext uri="{FF2B5EF4-FFF2-40B4-BE49-F238E27FC236}">
                <a16:creationId xmlns:a16="http://schemas.microsoft.com/office/drawing/2014/main" id="{A098599B-FBE7-4C33-9019-7D4D53E2C376}"/>
              </a:ext>
            </a:extLst>
          </p:cNvPr>
          <p:cNvSpPr/>
          <p:nvPr/>
        </p:nvSpPr>
        <p:spPr>
          <a:xfrm>
            <a:off x="5973191" y="273331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29" name="Rectangle: Rounded Corners 128">
            <a:hlinkClick r:id="rId13" action="ppaction://hlinksldjump"/>
            <a:extLst>
              <a:ext uri="{FF2B5EF4-FFF2-40B4-BE49-F238E27FC236}">
                <a16:creationId xmlns:a16="http://schemas.microsoft.com/office/drawing/2014/main" id="{B3F5C025-8FB3-4003-8B1E-294A44E3B082}"/>
              </a:ext>
            </a:extLst>
          </p:cNvPr>
          <p:cNvSpPr/>
          <p:nvPr/>
        </p:nvSpPr>
        <p:spPr>
          <a:xfrm>
            <a:off x="5968433" y="3086366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30" name="Rectangle: Rounded Corners 129">
            <a:hlinkClick r:id="rId14" action="ppaction://hlinksldjump"/>
            <a:extLst>
              <a:ext uri="{FF2B5EF4-FFF2-40B4-BE49-F238E27FC236}">
                <a16:creationId xmlns:a16="http://schemas.microsoft.com/office/drawing/2014/main" id="{B3080632-688D-487C-9FB3-31F0BE3C6E96}"/>
              </a:ext>
            </a:extLst>
          </p:cNvPr>
          <p:cNvSpPr/>
          <p:nvPr/>
        </p:nvSpPr>
        <p:spPr>
          <a:xfrm>
            <a:off x="5977760" y="3435499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31" name="Rectangle: Rounded Corners 130">
            <a:hlinkClick r:id="rId15" action="ppaction://hlinksldjump"/>
            <a:extLst>
              <a:ext uri="{FF2B5EF4-FFF2-40B4-BE49-F238E27FC236}">
                <a16:creationId xmlns:a16="http://schemas.microsoft.com/office/drawing/2014/main" id="{DB65E31D-C632-4A17-9700-2CA0BD199504}"/>
              </a:ext>
            </a:extLst>
          </p:cNvPr>
          <p:cNvSpPr/>
          <p:nvPr/>
        </p:nvSpPr>
        <p:spPr>
          <a:xfrm>
            <a:off x="5977760" y="379134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32" name="Rectangle: Rounded Corners 131">
            <a:hlinkClick r:id="rId16" action="ppaction://hlinksldjump"/>
            <a:extLst>
              <a:ext uri="{FF2B5EF4-FFF2-40B4-BE49-F238E27FC236}">
                <a16:creationId xmlns:a16="http://schemas.microsoft.com/office/drawing/2014/main" id="{BE4CCACD-868C-4F15-AD60-A20AB22D8156}"/>
              </a:ext>
            </a:extLst>
          </p:cNvPr>
          <p:cNvSpPr/>
          <p:nvPr/>
        </p:nvSpPr>
        <p:spPr>
          <a:xfrm>
            <a:off x="5968801" y="41420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00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33" name="Rectangle: Rounded Corners 132">
            <a:hlinkClick r:id="rId17" action="ppaction://hlinksldjump"/>
            <a:extLst>
              <a:ext uri="{FF2B5EF4-FFF2-40B4-BE49-F238E27FC236}">
                <a16:creationId xmlns:a16="http://schemas.microsoft.com/office/drawing/2014/main" id="{49B4E226-1079-4CB3-B134-A57FF774A219}"/>
              </a:ext>
            </a:extLst>
          </p:cNvPr>
          <p:cNvSpPr/>
          <p:nvPr/>
        </p:nvSpPr>
        <p:spPr>
          <a:xfrm>
            <a:off x="5968433" y="45162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34" name="Rectangle: Rounded Corners 133">
            <a:hlinkClick r:id="rId18" action="ppaction://hlinksldjump"/>
            <a:extLst>
              <a:ext uri="{FF2B5EF4-FFF2-40B4-BE49-F238E27FC236}">
                <a16:creationId xmlns:a16="http://schemas.microsoft.com/office/drawing/2014/main" id="{AB620F88-B655-46F8-81FD-04F600E6D070}"/>
              </a:ext>
            </a:extLst>
          </p:cNvPr>
          <p:cNvSpPr/>
          <p:nvPr/>
        </p:nvSpPr>
        <p:spPr>
          <a:xfrm>
            <a:off x="5971146" y="488359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35" name="Rectangle: Rounded Corners 134">
            <a:hlinkClick r:id="rId19" action="ppaction://hlinksldjump"/>
            <a:extLst>
              <a:ext uri="{FF2B5EF4-FFF2-40B4-BE49-F238E27FC236}">
                <a16:creationId xmlns:a16="http://schemas.microsoft.com/office/drawing/2014/main" id="{6A9EE740-85B1-4526-8C41-57FC33A72338}"/>
              </a:ext>
            </a:extLst>
          </p:cNvPr>
          <p:cNvSpPr/>
          <p:nvPr/>
        </p:nvSpPr>
        <p:spPr>
          <a:xfrm>
            <a:off x="5973191" y="5687972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36" name="Rectangle: Rounded Corners 135">
            <a:hlinkClick r:id="rId20" action="ppaction://hlinksldjump"/>
            <a:extLst>
              <a:ext uri="{FF2B5EF4-FFF2-40B4-BE49-F238E27FC236}">
                <a16:creationId xmlns:a16="http://schemas.microsoft.com/office/drawing/2014/main" id="{FC634D1B-06A6-40B6-B52B-D7FAC20D477E}"/>
              </a:ext>
            </a:extLst>
          </p:cNvPr>
          <p:cNvSpPr/>
          <p:nvPr/>
        </p:nvSpPr>
        <p:spPr>
          <a:xfrm>
            <a:off x="5966629" y="598943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37" name="Rectangle: Rounded Corners 136">
            <a:hlinkClick r:id="rId21" action="ppaction://hlinksldjump"/>
            <a:extLst>
              <a:ext uri="{FF2B5EF4-FFF2-40B4-BE49-F238E27FC236}">
                <a16:creationId xmlns:a16="http://schemas.microsoft.com/office/drawing/2014/main" id="{5D2E2661-17AB-41C1-AB9C-551CE650B06B}"/>
              </a:ext>
            </a:extLst>
          </p:cNvPr>
          <p:cNvSpPr/>
          <p:nvPr/>
        </p:nvSpPr>
        <p:spPr>
          <a:xfrm>
            <a:off x="5967661" y="2426269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38" name="Rectangle: Rounded Corners 137">
            <a:hlinkClick r:id="rId22" action="ppaction://hlinksldjump"/>
            <a:extLst>
              <a:ext uri="{FF2B5EF4-FFF2-40B4-BE49-F238E27FC236}">
                <a16:creationId xmlns:a16="http://schemas.microsoft.com/office/drawing/2014/main" id="{34FC650F-7D94-4B6F-8CF6-DC313885332C}"/>
              </a:ext>
            </a:extLst>
          </p:cNvPr>
          <p:cNvSpPr/>
          <p:nvPr/>
        </p:nvSpPr>
        <p:spPr>
          <a:xfrm>
            <a:off x="5973191" y="522953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139" name="Slide Number Placeholder 5">
            <a:extLst>
              <a:ext uri="{FF2B5EF4-FFF2-40B4-BE49-F238E27FC236}">
                <a16:creationId xmlns:a16="http://schemas.microsoft.com/office/drawing/2014/main" id="{97FD4B32-2A51-4D31-B229-360582A0E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32</a:t>
            </a:fld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6ABB378-08AE-4847-9CA1-3B0734D6F539}"/>
              </a:ext>
            </a:extLst>
          </p:cNvPr>
          <p:cNvSpPr/>
          <p:nvPr/>
        </p:nvSpPr>
        <p:spPr>
          <a:xfrm>
            <a:off x="3636110" y="5377060"/>
            <a:ext cx="4673603" cy="1009359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C9FDFE5-6F3A-422A-A853-833B6D828006}"/>
              </a:ext>
            </a:extLst>
          </p:cNvPr>
          <p:cNvSpPr/>
          <p:nvPr/>
        </p:nvSpPr>
        <p:spPr>
          <a:xfrm>
            <a:off x="3584539" y="499120"/>
            <a:ext cx="4673603" cy="2095236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2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99" grpId="0" animBg="1"/>
      <p:bldP spid="10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 3">
            <a:extLst>
              <a:ext uri="{FF2B5EF4-FFF2-40B4-BE49-F238E27FC236}">
                <a16:creationId xmlns:a16="http://schemas.microsoft.com/office/drawing/2014/main" id="{5672C128-A051-4B4D-90D3-42104C059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037105"/>
              </p:ext>
            </p:extLst>
          </p:nvPr>
        </p:nvGraphicFramePr>
        <p:xfrm>
          <a:off x="5644010" y="1673363"/>
          <a:ext cx="5592233" cy="3787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598">
                  <a:extLst>
                    <a:ext uri="{9D8B030D-6E8A-4147-A177-3AD203B41FA5}">
                      <a16:colId xmlns:a16="http://schemas.microsoft.com/office/drawing/2014/main" val="2105098020"/>
                    </a:ext>
                  </a:extLst>
                </a:gridCol>
                <a:gridCol w="666090">
                  <a:extLst>
                    <a:ext uri="{9D8B030D-6E8A-4147-A177-3AD203B41FA5}">
                      <a16:colId xmlns:a16="http://schemas.microsoft.com/office/drawing/2014/main" val="2296069691"/>
                    </a:ext>
                  </a:extLst>
                </a:gridCol>
                <a:gridCol w="666090">
                  <a:extLst>
                    <a:ext uri="{9D8B030D-6E8A-4147-A177-3AD203B41FA5}">
                      <a16:colId xmlns:a16="http://schemas.microsoft.com/office/drawing/2014/main" val="3320123980"/>
                    </a:ext>
                  </a:extLst>
                </a:gridCol>
                <a:gridCol w="551565">
                  <a:extLst>
                    <a:ext uri="{9D8B030D-6E8A-4147-A177-3AD203B41FA5}">
                      <a16:colId xmlns:a16="http://schemas.microsoft.com/office/drawing/2014/main" val="3942238532"/>
                    </a:ext>
                  </a:extLst>
                </a:gridCol>
                <a:gridCol w="629251">
                  <a:extLst>
                    <a:ext uri="{9D8B030D-6E8A-4147-A177-3AD203B41FA5}">
                      <a16:colId xmlns:a16="http://schemas.microsoft.com/office/drawing/2014/main" val="3156564822"/>
                    </a:ext>
                  </a:extLst>
                </a:gridCol>
                <a:gridCol w="412821">
                  <a:extLst>
                    <a:ext uri="{9D8B030D-6E8A-4147-A177-3AD203B41FA5}">
                      <a16:colId xmlns:a16="http://schemas.microsoft.com/office/drawing/2014/main" val="2524588068"/>
                    </a:ext>
                  </a:extLst>
                </a:gridCol>
                <a:gridCol w="204406">
                  <a:extLst>
                    <a:ext uri="{9D8B030D-6E8A-4147-A177-3AD203B41FA5}">
                      <a16:colId xmlns:a16="http://schemas.microsoft.com/office/drawing/2014/main" val="968389481"/>
                    </a:ext>
                  </a:extLst>
                </a:gridCol>
                <a:gridCol w="629251">
                  <a:extLst>
                    <a:ext uri="{9D8B030D-6E8A-4147-A177-3AD203B41FA5}">
                      <a16:colId xmlns:a16="http://schemas.microsoft.com/office/drawing/2014/main" val="557341305"/>
                    </a:ext>
                  </a:extLst>
                </a:gridCol>
                <a:gridCol w="424844">
                  <a:extLst>
                    <a:ext uri="{9D8B030D-6E8A-4147-A177-3AD203B41FA5}">
                      <a16:colId xmlns:a16="http://schemas.microsoft.com/office/drawing/2014/main" val="1763340595"/>
                    </a:ext>
                  </a:extLst>
                </a:gridCol>
                <a:gridCol w="1107317">
                  <a:extLst>
                    <a:ext uri="{9D8B030D-6E8A-4147-A177-3AD203B41FA5}">
                      <a16:colId xmlns:a16="http://schemas.microsoft.com/office/drawing/2014/main" val="3824146622"/>
                    </a:ext>
                  </a:extLst>
                </a:gridCol>
              </a:tblGrid>
              <a:tr h="1423510">
                <a:tc rowSpan="7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Membro do painel: </a:t>
                      </a:r>
                      <a:r>
                        <a:rPr lang="pt-pt" sz="9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Joe Doe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Data: </a:t>
                      </a:r>
                      <a:r>
                        <a:rPr lang="pt-pt" sz="900" b="0" kern="12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de Março de 2016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Hora de início: </a:t>
                      </a:r>
                      <a:r>
                        <a:rPr lang="pt-pt" sz="900" b="0" kern="12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14:25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Hora de finalização: </a:t>
                      </a:r>
                      <a:r>
                        <a:rPr lang="pt-pt" sz="900" b="0" kern="12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14:28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Ronda de medição: </a:t>
                      </a:r>
                      <a:r>
                        <a:rPr lang="pt-pt" sz="900" b="0" kern="12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Pós-fecal, ronda 2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Ponto de medição e anotações: </a:t>
                      </a:r>
                      <a:r>
                        <a:rPr lang="pt-pt" sz="900" b="0" kern="12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inserir comentários aqui</a:t>
                      </a: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Códigos de odores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 de odor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0 - Sem odor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– Odor fecal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– Outro odor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Atributos do odor 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Agradável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– Aceitável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– Desagradável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– Inaceitável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7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643992"/>
                  </a:ext>
                </a:extLst>
              </a:tr>
              <a:tr h="134690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pt-pt" sz="9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º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minuto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123294"/>
                  </a:ext>
                </a:extLst>
              </a:tr>
              <a:tr h="169567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F4</a:t>
                      </a:r>
                      <a:endParaRPr lang="en-US" sz="9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477003"/>
                  </a:ext>
                </a:extLst>
              </a:tr>
              <a:tr h="134690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º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minuto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156218"/>
                  </a:ext>
                </a:extLst>
              </a:tr>
              <a:tr h="142240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287759"/>
                  </a:ext>
                </a:extLst>
              </a:tr>
              <a:tr h="134690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3ª minuto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576850"/>
                  </a:ext>
                </a:extLst>
              </a:tr>
              <a:tr h="87207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F2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F2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913921"/>
                  </a:ext>
                </a:extLst>
              </a:tr>
              <a:tr h="134690">
                <a:tc gridSpan="10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Chave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302023"/>
                  </a:ext>
                </a:extLst>
              </a:tr>
              <a:tr h="134690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fecal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facilmente atribuível a excrementos e/ou urina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facilmente atribuível a excrementos e/ou urina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489626"/>
                  </a:ext>
                </a:extLst>
              </a:tr>
              <a:tr h="134690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Outro odor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não fecal (por exemplo, perfume, produtos de limpeza, odor resultante do processo de tratamento)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não fecal (por exemplo, perfume, produtos de limpeza, odor resultante do processo de tratamento)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013222"/>
                  </a:ext>
                </a:extLst>
              </a:tr>
              <a:tr h="134690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Agradável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agradável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agradável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936220"/>
                  </a:ext>
                </a:extLst>
              </a:tr>
              <a:tr h="134690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Aceitável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suave, não repugnante, fácil de tolerar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suave, não repugnante, fácil de tolerar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008703"/>
                  </a:ext>
                </a:extLst>
              </a:tr>
              <a:tr h="269379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Desagradável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não agradável e ligeiramente repugnante, mas que não responde aos critérios de inaceitável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não agradável e ligeiramente repugnante, mas que não responde aos critérios de inaceitável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809524"/>
                  </a:ext>
                </a:extLst>
              </a:tr>
              <a:tr h="269379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Inaceitável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extremamente repugnante, nauseabundo e/ou suficientemente revoltante para impedir um utilizador de utilizar o sistema de saneamento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extremamente repugnante, nauseabundo e/ou suficientemente revoltante para impedir um utilizador de utilizar o sistema de saneamento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574693"/>
                  </a:ext>
                </a:extLst>
              </a:tr>
            </a:tbl>
          </a:graphicData>
        </a:graphic>
      </p:graphicFrame>
      <p:graphicFrame>
        <p:nvGraphicFramePr>
          <p:cNvPr id="10" name="Tabel 2">
            <a:extLst>
              <a:ext uri="{FF2B5EF4-FFF2-40B4-BE49-F238E27FC236}">
                <a16:creationId xmlns:a16="http://schemas.microsoft.com/office/drawing/2014/main" id="{A988D6F3-0828-4EEA-9C3D-68CF10980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971841"/>
              </p:ext>
            </p:extLst>
          </p:nvPr>
        </p:nvGraphicFramePr>
        <p:xfrm>
          <a:off x="598338" y="2097971"/>
          <a:ext cx="4900762" cy="2630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3829">
                  <a:extLst>
                    <a:ext uri="{9D8B030D-6E8A-4147-A177-3AD203B41FA5}">
                      <a16:colId xmlns:a16="http://schemas.microsoft.com/office/drawing/2014/main" val="317834358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461200340"/>
                    </a:ext>
                  </a:extLst>
                </a:gridCol>
                <a:gridCol w="829733">
                  <a:extLst>
                    <a:ext uri="{9D8B030D-6E8A-4147-A177-3AD203B41FA5}">
                      <a16:colId xmlns:a16="http://schemas.microsoft.com/office/drawing/2014/main" val="3634452073"/>
                    </a:ext>
                  </a:extLst>
                </a:gridCol>
                <a:gridCol w="303337">
                  <a:extLst>
                    <a:ext uri="{9D8B030D-6E8A-4147-A177-3AD203B41FA5}">
                      <a16:colId xmlns:a16="http://schemas.microsoft.com/office/drawing/2014/main" val="1989367489"/>
                    </a:ext>
                  </a:extLst>
                </a:gridCol>
                <a:gridCol w="983596">
                  <a:extLst>
                    <a:ext uri="{9D8B030D-6E8A-4147-A177-3AD203B41FA5}">
                      <a16:colId xmlns:a16="http://schemas.microsoft.com/office/drawing/2014/main" val="3227988292"/>
                    </a:ext>
                  </a:extLst>
                </a:gridCol>
                <a:gridCol w="935567">
                  <a:extLst>
                    <a:ext uri="{9D8B030D-6E8A-4147-A177-3AD203B41FA5}">
                      <a16:colId xmlns:a16="http://schemas.microsoft.com/office/drawing/2014/main" val="4113391329"/>
                    </a:ext>
                  </a:extLst>
                </a:gridCol>
              </a:tblGrid>
              <a:tr h="264000">
                <a:tc gridSpan="6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Tabela A.8 — Frequência e horários da avaliação dos odores de um dia de ensaio com odor normal na super-estrutura do sistema de saneamento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endParaRPr lang="en-US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04706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min. após um evento fecal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min. após um evento urinário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Quando é suposto o processo de tratamento produzir um máximo de odores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Aleatoriamente, durante o dia de ensaio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371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pt-pt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 de ensaio com odor normal – número de ensaios a realizar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548626"/>
                  </a:ext>
                </a:extLst>
              </a:tr>
              <a:tr h="264000">
                <a:tc gridSpan="6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Tabela 9 — Percentagem máxima admissível das observações que referem a existência de odor na superestrutura do sistema como sendo desagradável ou inaceitável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endParaRPr lang="en-US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12700" cmpd="sng">
                      <a:noFill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7602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Percentagem máxima de observações reportadas como "desagradável"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en-US" sz="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Percentagem máxima de observações reportadas como "inaceitável"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472858"/>
                  </a:ext>
                </a:extLst>
              </a:tr>
              <a:tr h="13200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 de odor normal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645522"/>
                  </a:ext>
                </a:extLst>
              </a:tr>
              <a:tr h="13200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 de simulação de odor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788063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0C40E7A5-F405-4034-8592-DACC5C185244}"/>
              </a:ext>
            </a:extLst>
          </p:cNvPr>
          <p:cNvSpPr txBox="1">
            <a:spLocks/>
          </p:cNvSpPr>
          <p:nvPr/>
        </p:nvSpPr>
        <p:spPr>
          <a:xfrm>
            <a:off x="293077" y="312940"/>
            <a:ext cx="11193237" cy="553998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A55A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rtl="0"/>
            <a:r>
              <a:rPr lang="pt-pt" dirty="0"/>
              <a:t>Odor - Dentro da </a:t>
            </a:r>
            <a:r>
              <a:rPr lang="pt-pt" dirty="0" err="1"/>
              <a:t>Super-estrutura</a:t>
            </a:r>
            <a:endParaRPr lang="en-SG" dirty="0"/>
          </a:p>
        </p:txBody>
      </p:sp>
      <p:sp>
        <p:nvSpPr>
          <p:cNvPr id="14" name="Rectangle: Beveled 13">
            <a:hlinkClick r:id="rId3" action="ppaction://hlinksldjump"/>
            <a:extLst>
              <a:ext uri="{FF2B5EF4-FFF2-40B4-BE49-F238E27FC236}">
                <a16:creationId xmlns:a16="http://schemas.microsoft.com/office/drawing/2014/main" id="{C04A1197-8FE6-4C72-B614-874843513CE3}"/>
              </a:ext>
            </a:extLst>
          </p:cNvPr>
          <p:cNvSpPr/>
          <p:nvPr/>
        </p:nvSpPr>
        <p:spPr>
          <a:xfrm>
            <a:off x="10676887" y="1599347"/>
            <a:ext cx="1295449" cy="436372"/>
          </a:xfrm>
          <a:prstGeom prst="bevel">
            <a:avLst/>
          </a:prstGeom>
          <a:solidFill>
            <a:srgbClr val="369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bg1"/>
                </a:solidFill>
              </a:rPr>
              <a:t>Parâmetros de controlo</a:t>
            </a:r>
          </a:p>
        </p:txBody>
      </p:sp>
      <p:sp>
        <p:nvSpPr>
          <p:cNvPr id="17" name="Rectangle: Beveled 16">
            <a:hlinkClick r:id="rId4" action="ppaction://hlinksldjump"/>
            <a:extLst>
              <a:ext uri="{FF2B5EF4-FFF2-40B4-BE49-F238E27FC236}">
                <a16:creationId xmlns:a16="http://schemas.microsoft.com/office/drawing/2014/main" id="{B0EACC9D-4673-4291-8034-0701F00555EC}"/>
              </a:ext>
            </a:extLst>
          </p:cNvPr>
          <p:cNvSpPr/>
          <p:nvPr/>
        </p:nvSpPr>
        <p:spPr>
          <a:xfrm>
            <a:off x="10676887" y="2272548"/>
            <a:ext cx="1295449" cy="4363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bg1"/>
                </a:solidFill>
              </a:rPr>
              <a:t>Painel de Especialistas</a:t>
            </a:r>
            <a:endParaRPr lang="en-SG" sz="1200" dirty="0">
              <a:solidFill>
                <a:schemeClr val="bg1"/>
              </a:solidFill>
            </a:endParaRP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0AC31414-10C6-4D0E-998F-EA26580A5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33</a:t>
            </a:fld>
            <a:endParaRPr lang="en-US" dirty="0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D0606577-DE49-44DD-9631-9E2A1CD8856C}"/>
              </a:ext>
            </a:extLst>
          </p:cNvPr>
          <p:cNvSpPr/>
          <p:nvPr/>
        </p:nvSpPr>
        <p:spPr>
          <a:xfrm flipH="1">
            <a:off x="9480376" y="5652740"/>
            <a:ext cx="792088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600" dirty="0">
                <a:hlinkClick r:id="rId5" action="ppaction://hlinksldjump"/>
              </a:rPr>
              <a:t>Voltar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146158418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 13">
            <a:extLst>
              <a:ext uri="{FF2B5EF4-FFF2-40B4-BE49-F238E27FC236}">
                <a16:creationId xmlns:a16="http://schemas.microsoft.com/office/drawing/2014/main" id="{CAE86DD8-1411-4F60-8C84-34E816A90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64468"/>
              </p:ext>
            </p:extLst>
          </p:nvPr>
        </p:nvGraphicFramePr>
        <p:xfrm>
          <a:off x="5435965" y="1558176"/>
          <a:ext cx="5365074" cy="3929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388">
                  <a:extLst>
                    <a:ext uri="{9D8B030D-6E8A-4147-A177-3AD203B41FA5}">
                      <a16:colId xmlns:a16="http://schemas.microsoft.com/office/drawing/2014/main" val="2105098020"/>
                    </a:ext>
                  </a:extLst>
                </a:gridCol>
                <a:gridCol w="639033">
                  <a:extLst>
                    <a:ext uri="{9D8B030D-6E8A-4147-A177-3AD203B41FA5}">
                      <a16:colId xmlns:a16="http://schemas.microsoft.com/office/drawing/2014/main" val="2296069691"/>
                    </a:ext>
                  </a:extLst>
                </a:gridCol>
                <a:gridCol w="639033">
                  <a:extLst>
                    <a:ext uri="{9D8B030D-6E8A-4147-A177-3AD203B41FA5}">
                      <a16:colId xmlns:a16="http://schemas.microsoft.com/office/drawing/2014/main" val="3320123980"/>
                    </a:ext>
                  </a:extLst>
                </a:gridCol>
                <a:gridCol w="529160">
                  <a:extLst>
                    <a:ext uri="{9D8B030D-6E8A-4147-A177-3AD203B41FA5}">
                      <a16:colId xmlns:a16="http://schemas.microsoft.com/office/drawing/2014/main" val="3942238532"/>
                    </a:ext>
                  </a:extLst>
                </a:gridCol>
                <a:gridCol w="603691">
                  <a:extLst>
                    <a:ext uri="{9D8B030D-6E8A-4147-A177-3AD203B41FA5}">
                      <a16:colId xmlns:a16="http://schemas.microsoft.com/office/drawing/2014/main" val="3156564822"/>
                    </a:ext>
                  </a:extLst>
                </a:gridCol>
                <a:gridCol w="396052">
                  <a:extLst>
                    <a:ext uri="{9D8B030D-6E8A-4147-A177-3AD203B41FA5}">
                      <a16:colId xmlns:a16="http://schemas.microsoft.com/office/drawing/2014/main" val="2524588068"/>
                    </a:ext>
                  </a:extLst>
                </a:gridCol>
                <a:gridCol w="196103">
                  <a:extLst>
                    <a:ext uri="{9D8B030D-6E8A-4147-A177-3AD203B41FA5}">
                      <a16:colId xmlns:a16="http://schemas.microsoft.com/office/drawing/2014/main" val="968389481"/>
                    </a:ext>
                  </a:extLst>
                </a:gridCol>
                <a:gridCol w="603691">
                  <a:extLst>
                    <a:ext uri="{9D8B030D-6E8A-4147-A177-3AD203B41FA5}">
                      <a16:colId xmlns:a16="http://schemas.microsoft.com/office/drawing/2014/main" val="557341305"/>
                    </a:ext>
                  </a:extLst>
                </a:gridCol>
                <a:gridCol w="407586">
                  <a:extLst>
                    <a:ext uri="{9D8B030D-6E8A-4147-A177-3AD203B41FA5}">
                      <a16:colId xmlns:a16="http://schemas.microsoft.com/office/drawing/2014/main" val="1763340595"/>
                    </a:ext>
                  </a:extLst>
                </a:gridCol>
                <a:gridCol w="1062337">
                  <a:extLst>
                    <a:ext uri="{9D8B030D-6E8A-4147-A177-3AD203B41FA5}">
                      <a16:colId xmlns:a16="http://schemas.microsoft.com/office/drawing/2014/main" val="3824146622"/>
                    </a:ext>
                  </a:extLst>
                </a:gridCol>
              </a:tblGrid>
              <a:tr h="1423510">
                <a:tc rowSpan="7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rtl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Membro do painel: </a:t>
                      </a:r>
                      <a:r>
                        <a:rPr lang="pt-pt" sz="9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Joe Doe</a:t>
                      </a:r>
                    </a:p>
                    <a:p>
                      <a:pPr rtl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Data: </a:t>
                      </a:r>
                      <a:r>
                        <a:rPr lang="pt-pt" sz="900" b="0" kern="12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de Março de 2016</a:t>
                      </a:r>
                    </a:p>
                    <a:p>
                      <a:pPr rtl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Hora de início: </a:t>
                      </a:r>
                      <a:r>
                        <a:rPr lang="pt-pt" sz="900" b="0" kern="12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14:25</a:t>
                      </a:r>
                    </a:p>
                    <a:p>
                      <a:pPr rtl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Hora de finalização: </a:t>
                      </a:r>
                      <a:r>
                        <a:rPr lang="pt-pt" sz="900" b="0" kern="12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14:28</a:t>
                      </a:r>
                    </a:p>
                    <a:p>
                      <a:pPr rtl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Ronda de medição: </a:t>
                      </a:r>
                      <a:r>
                        <a:rPr lang="pt-pt" sz="900" b="0" kern="12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Pós-fecal, ronda 2</a:t>
                      </a:r>
                    </a:p>
                    <a:p>
                      <a:pPr rtl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Ponto de medição e anotações: </a:t>
                      </a:r>
                      <a:r>
                        <a:rPr lang="pt-pt" sz="900" b="0" kern="12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inserir comentários aqui</a:t>
                      </a: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Códigos de odores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 de odor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0 - Sem odor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– Odor fecal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– Outro odor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Atributos do odor 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Agradável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– Aceitável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– Desagradável</a:t>
                      </a: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– Inaceitável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7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643992"/>
                  </a:ext>
                </a:extLst>
              </a:tr>
              <a:tr h="134690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pt-pt" sz="9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º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minuto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123294"/>
                  </a:ext>
                </a:extLst>
              </a:tr>
              <a:tr h="169567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F4</a:t>
                      </a:r>
                      <a:endParaRPr lang="en-US" sz="9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sz="900" b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477003"/>
                  </a:ext>
                </a:extLst>
              </a:tr>
              <a:tr h="134690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900" b="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º</a:t>
                      </a: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minuto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156218"/>
                  </a:ext>
                </a:extLst>
              </a:tr>
              <a:tr h="142240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287759"/>
                  </a:ext>
                </a:extLst>
              </a:tr>
              <a:tr h="134690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3ª minuto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576850"/>
                  </a:ext>
                </a:extLst>
              </a:tr>
              <a:tr h="87207"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F2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F2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913921"/>
                  </a:ext>
                </a:extLst>
              </a:tr>
              <a:tr h="134690">
                <a:tc gridSpan="10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Chave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>
                        <a:spcAft>
                          <a:spcPts val="0"/>
                        </a:spcAft>
                      </a:pPr>
                      <a:endParaRPr lang="en-US" sz="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302023"/>
                  </a:ext>
                </a:extLst>
              </a:tr>
              <a:tr h="134690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fecal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facilmente atribuível a excrementos e/ou urina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facilmente atribuível a excrementos e/ou urina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489626"/>
                  </a:ext>
                </a:extLst>
              </a:tr>
              <a:tr h="134690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Outro odor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não fecal (por exemplo, perfume, produtos de limpeza, odor resultante do processo de tratamento)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não fecal (por exemplo, perfume, produtos de limpeza, odor resultante do processo de tratamento)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013222"/>
                  </a:ext>
                </a:extLst>
              </a:tr>
              <a:tr h="134690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Agradável</a:t>
                      </a:r>
                      <a:endParaRPr lang="pt-PT" sz="9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en-US" sz="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odor agradável</a:t>
                      </a:r>
                      <a:endParaRPr lang="en-US" sz="9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agradável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936220"/>
                  </a:ext>
                </a:extLst>
              </a:tr>
              <a:tr h="134690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Aceitável</a:t>
                      </a:r>
                      <a:endParaRPr lang="en-US" sz="9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pt" sz="9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odor suave, não repugnante, fácil de tolerar</a:t>
                      </a:r>
                      <a:endParaRPr lang="en-US" sz="9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suave, não repugnante, fácil de tolerar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008703"/>
                  </a:ext>
                </a:extLst>
              </a:tr>
              <a:tr h="96265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Desagradável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não agradável e ligeiramente repugnante, mas que não responde aos critérios de inaceitável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não agradável e ligeiramente repugnante, mas que não responde aos critérios de inaceitável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809524"/>
                  </a:ext>
                </a:extLst>
              </a:tr>
              <a:tr h="269379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Inaceitável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extremamente repugnante, nauseabundo e/ou suficientemente revoltante para impedir um utilizador de utilizar o sistema de saneamento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odor extremamente repugnante, nauseabundo e/ou suficientemente revoltante para impedir um utilizador de utilizar o sistema de saneamento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574693"/>
                  </a:ext>
                </a:extLst>
              </a:tr>
            </a:tbl>
          </a:graphicData>
        </a:graphic>
      </p:graphicFrame>
      <p:graphicFrame>
        <p:nvGraphicFramePr>
          <p:cNvPr id="12" name="Tabel 14">
            <a:extLst>
              <a:ext uri="{FF2B5EF4-FFF2-40B4-BE49-F238E27FC236}">
                <a16:creationId xmlns:a16="http://schemas.microsoft.com/office/drawing/2014/main" id="{312F4A89-228D-4622-8203-C67E5858F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675333"/>
              </p:ext>
            </p:extLst>
          </p:nvPr>
        </p:nvGraphicFramePr>
        <p:xfrm>
          <a:off x="153404" y="1685735"/>
          <a:ext cx="4900762" cy="2630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3829">
                  <a:extLst>
                    <a:ext uri="{9D8B030D-6E8A-4147-A177-3AD203B41FA5}">
                      <a16:colId xmlns:a16="http://schemas.microsoft.com/office/drawing/2014/main" val="3178343587"/>
                    </a:ext>
                  </a:extLst>
                </a:gridCol>
                <a:gridCol w="386671">
                  <a:extLst>
                    <a:ext uri="{9D8B030D-6E8A-4147-A177-3AD203B41FA5}">
                      <a16:colId xmlns:a16="http://schemas.microsoft.com/office/drawing/2014/main" val="2461200340"/>
                    </a:ext>
                  </a:extLst>
                </a:gridCol>
                <a:gridCol w="1217762">
                  <a:extLst>
                    <a:ext uri="{9D8B030D-6E8A-4147-A177-3AD203B41FA5}">
                      <a16:colId xmlns:a16="http://schemas.microsoft.com/office/drawing/2014/main" val="881518059"/>
                    </a:ext>
                  </a:extLst>
                </a:gridCol>
                <a:gridCol w="303337">
                  <a:extLst>
                    <a:ext uri="{9D8B030D-6E8A-4147-A177-3AD203B41FA5}">
                      <a16:colId xmlns:a16="http://schemas.microsoft.com/office/drawing/2014/main" val="1989367489"/>
                    </a:ext>
                  </a:extLst>
                </a:gridCol>
                <a:gridCol w="983596">
                  <a:extLst>
                    <a:ext uri="{9D8B030D-6E8A-4147-A177-3AD203B41FA5}">
                      <a16:colId xmlns:a16="http://schemas.microsoft.com/office/drawing/2014/main" val="3227988292"/>
                    </a:ext>
                  </a:extLst>
                </a:gridCol>
                <a:gridCol w="935567">
                  <a:extLst>
                    <a:ext uri="{9D8B030D-6E8A-4147-A177-3AD203B41FA5}">
                      <a16:colId xmlns:a16="http://schemas.microsoft.com/office/drawing/2014/main" val="4113391329"/>
                    </a:ext>
                  </a:extLst>
                </a:gridCol>
              </a:tblGrid>
              <a:tr h="264000">
                <a:tc gridSpan="6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Tabela A.9 — Frequência e horários da avaliação dos odores de um dia de ensaio com odor simulado na super-estrutura do sistema de saneamento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endParaRPr lang="en-US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047068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min. após um evento fecal simulado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min. após um evento fecal simulado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Quando é suposto o processo de tratamento produzir um máximo de odores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Aleatoriamente, durante o dia de ensaio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371001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 de ensaio com simulação de odor – número de ensaios a realizar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48626"/>
                  </a:ext>
                </a:extLst>
              </a:tr>
              <a:tr h="264000">
                <a:tc gridSpan="6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Tabela 10 — Percentagem máxima das observações que reportam o odor nas proximidades do sistema como sendo desagradável ou inaceitável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endParaRPr lang="en-US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7602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Percentagem máxima de observações reportadas como "desagradável"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en-US" sz="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Percentagem máxima de observações reportadas como "inaceitável"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472858"/>
                  </a:ext>
                </a:extLst>
              </a:tr>
              <a:tr h="13200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 de odor normal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645522"/>
                  </a:ext>
                </a:extLst>
              </a:tr>
              <a:tr h="132000"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 de simulação de odor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4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788063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4E66157D-B41C-4305-869B-865B025E3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7" y="312940"/>
            <a:ext cx="11193237" cy="553998"/>
          </a:xfrm>
        </p:spPr>
        <p:txBody>
          <a:bodyPr rtlCol="0">
            <a:spAutoFit/>
          </a:bodyPr>
          <a:lstStyle/>
          <a:p>
            <a:pPr rtl="0"/>
            <a:r>
              <a:rPr lang="pt-pt" dirty="0"/>
              <a:t>Odor – Proximidade do Sistema</a:t>
            </a:r>
          </a:p>
        </p:txBody>
      </p:sp>
      <p:sp>
        <p:nvSpPr>
          <p:cNvPr id="21" name="Rectangle: Beveled 20">
            <a:hlinkClick r:id="rId3" action="ppaction://hlinksldjump"/>
            <a:extLst>
              <a:ext uri="{FF2B5EF4-FFF2-40B4-BE49-F238E27FC236}">
                <a16:creationId xmlns:a16="http://schemas.microsoft.com/office/drawing/2014/main" id="{7F0ACBCE-9AF8-42A0-ABC0-6A9A497B0126}"/>
              </a:ext>
            </a:extLst>
          </p:cNvPr>
          <p:cNvSpPr/>
          <p:nvPr/>
        </p:nvSpPr>
        <p:spPr>
          <a:xfrm>
            <a:off x="10632504" y="1620276"/>
            <a:ext cx="1224136" cy="436372"/>
          </a:xfrm>
          <a:prstGeom prst="bevel">
            <a:avLst/>
          </a:prstGeom>
          <a:solidFill>
            <a:srgbClr val="369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bg1"/>
                </a:solidFill>
              </a:rPr>
              <a:t>Parâmetros de controlo</a:t>
            </a:r>
          </a:p>
        </p:txBody>
      </p:sp>
      <p:sp>
        <p:nvSpPr>
          <p:cNvPr id="22" name="Rectangle: Beveled 21">
            <a:hlinkClick r:id="rId4" action="ppaction://hlinksldjump"/>
            <a:extLst>
              <a:ext uri="{FF2B5EF4-FFF2-40B4-BE49-F238E27FC236}">
                <a16:creationId xmlns:a16="http://schemas.microsoft.com/office/drawing/2014/main" id="{45CF044A-B9AD-4BC3-B097-5196FB5E8027}"/>
              </a:ext>
            </a:extLst>
          </p:cNvPr>
          <p:cNvSpPr/>
          <p:nvPr/>
        </p:nvSpPr>
        <p:spPr>
          <a:xfrm>
            <a:off x="10632504" y="2293477"/>
            <a:ext cx="1224136" cy="4363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bg1"/>
                </a:solidFill>
              </a:rPr>
              <a:t>Painel de Especialistas</a:t>
            </a:r>
            <a:endParaRPr lang="en-SG" sz="1200" dirty="0">
              <a:solidFill>
                <a:schemeClr val="bg1"/>
              </a:solidFill>
            </a:endParaRPr>
          </a:p>
        </p:txBody>
      </p: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BB72E849-0146-426F-A2BD-6BEA85CB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34</a:t>
            </a:fld>
            <a:endParaRPr lang="en-US" dirty="0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BF23FD48-5F28-407E-8810-3D4C7B1E2A11}"/>
              </a:ext>
            </a:extLst>
          </p:cNvPr>
          <p:cNvSpPr/>
          <p:nvPr/>
        </p:nvSpPr>
        <p:spPr>
          <a:xfrm flipH="1">
            <a:off x="9480376" y="5652740"/>
            <a:ext cx="792088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600" dirty="0">
                <a:hlinkClick r:id="rId5" action="ppaction://hlinksldjump"/>
              </a:rPr>
              <a:t>Voltar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940589208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3E72031-6FCF-46A6-8B4D-7AA947B1B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7" y="312940"/>
            <a:ext cx="11193237" cy="553998"/>
          </a:xfrm>
        </p:spPr>
        <p:txBody>
          <a:bodyPr rtlCol="0">
            <a:spAutoFit/>
          </a:bodyPr>
          <a:lstStyle/>
          <a:p>
            <a:pPr rtl="0"/>
            <a:r>
              <a:rPr lang="pt-pt" dirty="0"/>
              <a:t>Avaliação do Painel de Especialistas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D6AC222-40CB-43E6-83D3-437FBE13D4AF}"/>
              </a:ext>
            </a:extLst>
          </p:cNvPr>
          <p:cNvSpPr txBox="1">
            <a:spLocks/>
          </p:cNvSpPr>
          <p:nvPr/>
        </p:nvSpPr>
        <p:spPr>
          <a:xfrm>
            <a:off x="548641" y="1252538"/>
            <a:ext cx="8860422" cy="36907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A55A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A55A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A55A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A55A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A55A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500" b="1" u="sng"/>
              <a:t>Selecção do painel de especialistas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500"/>
              <a:t>O procedimento de avaliação é o seguinte:</a:t>
            </a:r>
          </a:p>
          <a:p>
            <a:pPr>
              <a:buFont typeface="PingFang SC Regular" panose="020B0400000000000000" pitchFamily="34" charset="-122"/>
              <a:buChar char="＋"/>
            </a:pPr>
            <a:r>
              <a:rPr lang="pt-pt" sz="1500"/>
              <a:t>Apresentar a cada especialista um saco cheio de gás neutro, tal como definido no ponto 6.4.1 da EN 13725:2003. Convém que o volume do saco esteja compreendido entre 1 l e 5 l, e que este esteja conforme ao ponto 6.3 da EN 13725:2003. Convém que o saco tenha um orifício que permita cheirar directamente o seu conteúdo, sem qualquer diluição.</a:t>
            </a:r>
          </a:p>
          <a:p>
            <a:pPr>
              <a:buFont typeface="PingFang SC Regular" panose="020B0400000000000000" pitchFamily="34" charset="-122"/>
              <a:buChar char="＋"/>
            </a:pPr>
            <a:r>
              <a:rPr lang="pt-pt" sz="1500"/>
              <a:t>Pedir aos especialistas para cheirarem o gás neutro e indicarem se detectam algum odor. Se o painel detectar um odor (ou uma modificação do odor detectado) com o gás neutro, proceder a ensaios sistemáticos para identificar e eliminar a fonte do odor.</a:t>
            </a:r>
          </a:p>
          <a:p>
            <a:pPr>
              <a:buFont typeface="PingFang SC Regular" panose="020B0400000000000000" pitchFamily="34" charset="-122"/>
              <a:buChar char="＋"/>
            </a:pPr>
            <a:r>
              <a:rPr lang="pt-pt" sz="1500"/>
              <a:t>Pedir aos especialistas para cheirar uma sequência aleatória, de um total de 11 avaliações:</a:t>
            </a:r>
          </a:p>
          <a:p>
            <a:pPr>
              <a:buFont typeface="PingFang SC Regular" panose="020B0400000000000000" pitchFamily="34" charset="-122"/>
              <a:buChar char="＋"/>
            </a:pPr>
            <a:r>
              <a:rPr lang="pt-pt" sz="1500"/>
              <a:t>gás neutro, um total de 3 vezes na sequência;</a:t>
            </a:r>
          </a:p>
          <a:p>
            <a:pPr>
              <a:buFont typeface="PingFang SC Regular" panose="020B0400000000000000" pitchFamily="34" charset="-122"/>
              <a:buChar char="＋"/>
            </a:pPr>
            <a:r>
              <a:rPr lang="pt-pt" sz="1500"/>
              <a:t>0,01 ppbv de H2S em gás neutro, um total de 5 vezes na sequência;</a:t>
            </a:r>
          </a:p>
          <a:p>
            <a:pPr>
              <a:buFont typeface="PingFang SC Regular" panose="020B0400000000000000" pitchFamily="34" charset="-122"/>
              <a:buChar char="＋"/>
            </a:pPr>
            <a:r>
              <a:rPr lang="pt-pt" sz="1500"/>
              <a:t>2 ppbv H2S em gás neutro, um total de 3 vezes na sequência.</a:t>
            </a:r>
            <a:endParaRPr lang="pt-pt" sz="1500" dirty="0"/>
          </a:p>
        </p:txBody>
      </p:sp>
      <p:sp>
        <p:nvSpPr>
          <p:cNvPr id="14" name="Rectangle: Beveled 13">
            <a:hlinkClick r:id="rId3" action="ppaction://hlinksldjump"/>
            <a:extLst>
              <a:ext uri="{FF2B5EF4-FFF2-40B4-BE49-F238E27FC236}">
                <a16:creationId xmlns:a16="http://schemas.microsoft.com/office/drawing/2014/main" id="{3C2D6F14-2EF9-45E3-95BC-BAD19DDA295D}"/>
              </a:ext>
            </a:extLst>
          </p:cNvPr>
          <p:cNvSpPr/>
          <p:nvPr/>
        </p:nvSpPr>
        <p:spPr>
          <a:xfrm>
            <a:off x="9982200" y="1192905"/>
            <a:ext cx="1151433" cy="4363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bg1"/>
                </a:solidFill>
              </a:rPr>
              <a:t>Parâmetros de controlo</a:t>
            </a:r>
          </a:p>
        </p:txBody>
      </p:sp>
      <p:sp>
        <p:nvSpPr>
          <p:cNvPr id="15" name="Rectangle: Beveled 14">
            <a:hlinkClick r:id="rId4" action="ppaction://hlinksldjump"/>
            <a:extLst>
              <a:ext uri="{FF2B5EF4-FFF2-40B4-BE49-F238E27FC236}">
                <a16:creationId xmlns:a16="http://schemas.microsoft.com/office/drawing/2014/main" id="{B137CC76-83D1-4315-A587-90315CA35AE1}"/>
              </a:ext>
            </a:extLst>
          </p:cNvPr>
          <p:cNvSpPr/>
          <p:nvPr/>
        </p:nvSpPr>
        <p:spPr>
          <a:xfrm>
            <a:off x="9984778" y="1973271"/>
            <a:ext cx="1151433" cy="436372"/>
          </a:xfrm>
          <a:prstGeom prst="bevel">
            <a:avLst/>
          </a:prstGeom>
          <a:solidFill>
            <a:srgbClr val="3694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bg1"/>
                </a:solidFill>
              </a:rPr>
              <a:t>Painel de Especialistas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6301412A-C675-45D8-9C06-F62EB530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35</a:t>
            </a:fld>
            <a:endParaRPr lang="en-US" dirty="0"/>
          </a:p>
        </p:txBody>
      </p:sp>
      <p:graphicFrame>
        <p:nvGraphicFramePr>
          <p:cNvPr id="17" name="Tabel 3">
            <a:extLst>
              <a:ext uri="{FF2B5EF4-FFF2-40B4-BE49-F238E27FC236}">
                <a16:creationId xmlns:a16="http://schemas.microsoft.com/office/drawing/2014/main" id="{1782CDC2-25EC-4711-81D1-0D36DF549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378691"/>
              </p:ext>
            </p:extLst>
          </p:nvPr>
        </p:nvGraphicFramePr>
        <p:xfrm>
          <a:off x="3170763" y="4943292"/>
          <a:ext cx="4901569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7629">
                  <a:extLst>
                    <a:ext uri="{9D8B030D-6E8A-4147-A177-3AD203B41FA5}">
                      <a16:colId xmlns:a16="http://schemas.microsoft.com/office/drawing/2014/main" val="3849603495"/>
                    </a:ext>
                  </a:extLst>
                </a:gridCol>
                <a:gridCol w="2763940">
                  <a:extLst>
                    <a:ext uri="{9D8B030D-6E8A-4147-A177-3AD203B41FA5}">
                      <a16:colId xmlns:a16="http://schemas.microsoft.com/office/drawing/2014/main" val="417696060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Tabela A.7 — Resultados da avaliação exigida para a selecção do painel</a:t>
                      </a:r>
                    </a:p>
                    <a:p>
                      <a:pPr algn="ctr" rtl="0">
                        <a:spcAft>
                          <a:spcPts val="0"/>
                        </a:spcAft>
                      </a:pPr>
                      <a:endParaRPr lang="en-US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90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Conteúdo do saco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Percepção do especialista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731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Gás neutro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detecta correctamente nenhum odor nos 3 casos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827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 ppbv H</a:t>
                      </a:r>
                      <a:r>
                        <a:rPr lang="pt-pt" sz="11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 detecta nenhum odor em 4 ou 5 dos 5 casos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594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ppbv H</a:t>
                      </a:r>
                      <a:r>
                        <a:rPr lang="pt-pt" sz="1100" b="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pt-pt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Detecta um odor nos 3 casos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74953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 1 Se um odor for sistematicamente </a:t>
                      </a:r>
                      <a:r>
                        <a:rPr lang="pt-pt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detectado</a:t>
                      </a: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 o gás neutro por vários especialistas, tal pode indicar um problema com o gás neutro ou com os sacos de gás.</a:t>
                      </a:r>
                    </a:p>
                    <a:p>
                      <a:pPr algn="just" rtl="0">
                        <a:spcAft>
                          <a:spcPts val="0"/>
                        </a:spcAft>
                      </a:pPr>
                      <a:endParaRPr lang="en-US" sz="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rtl="0">
                        <a:spcAft>
                          <a:spcPts val="0"/>
                        </a:spcAft>
                      </a:pP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 2   Ver </a:t>
                      </a:r>
                      <a:r>
                        <a:rPr lang="pt-pt" sz="1100" b="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Tabela 11 </a:t>
                      </a: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 o significado de </a:t>
                      </a:r>
                      <a:r>
                        <a:rPr lang="pt-pt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ppbv</a:t>
                      </a:r>
                      <a:r>
                        <a:rPr lang="pt-pt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606309"/>
                  </a:ext>
                </a:extLst>
              </a:tr>
            </a:tbl>
          </a:graphicData>
        </a:graphic>
      </p:graphicFrame>
      <p:sp>
        <p:nvSpPr>
          <p:cNvPr id="18" name="Arrow: Right 17">
            <a:extLst>
              <a:ext uri="{FF2B5EF4-FFF2-40B4-BE49-F238E27FC236}">
                <a16:creationId xmlns:a16="http://schemas.microsoft.com/office/drawing/2014/main" id="{5FC6D3A0-0622-4CBB-87CA-A37F42A95105}"/>
              </a:ext>
            </a:extLst>
          </p:cNvPr>
          <p:cNvSpPr/>
          <p:nvPr/>
        </p:nvSpPr>
        <p:spPr>
          <a:xfrm flipH="1">
            <a:off x="9480376" y="5652740"/>
            <a:ext cx="792088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600" dirty="0">
                <a:hlinkClick r:id="rId5" action="ppaction://hlinksldjump"/>
              </a:rPr>
              <a:t>Voltar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996959170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 1">
            <a:extLst>
              <a:ext uri="{FF2B5EF4-FFF2-40B4-BE49-F238E27FC236}">
                <a16:creationId xmlns:a16="http://schemas.microsoft.com/office/drawing/2014/main" id="{3C4166FB-59A8-41AD-8241-87F62A1E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377" y="315338"/>
            <a:ext cx="11193237" cy="1107996"/>
          </a:xfrm>
        </p:spPr>
        <p:txBody>
          <a:bodyPr rtlCol="0">
            <a:spAutoFit/>
          </a:bodyPr>
          <a:lstStyle/>
          <a:p>
            <a:pPr rtl="0"/>
            <a:r>
              <a:rPr lang="pt-pt" dirty="0"/>
              <a:t>Requisitos </a:t>
            </a:r>
            <a:r>
              <a:rPr lang="en-SG" dirty="0"/>
              <a:t/>
            </a:r>
            <a:br>
              <a:rPr lang="en-SG" dirty="0"/>
            </a:br>
            <a:r>
              <a:rPr lang="pt-pt" dirty="0" err="1"/>
              <a:t>Eléctricos</a:t>
            </a:r>
            <a:endParaRPr lang="pt-pt" dirty="0"/>
          </a:p>
        </p:txBody>
      </p:sp>
      <p:sp>
        <p:nvSpPr>
          <p:cNvPr id="58" name="Rectangle: Beveled 57">
            <a:extLst>
              <a:ext uri="{FF2B5EF4-FFF2-40B4-BE49-F238E27FC236}">
                <a16:creationId xmlns:a16="http://schemas.microsoft.com/office/drawing/2014/main" id="{DD0061C6-621D-4229-958A-874463CFCB47}"/>
              </a:ext>
            </a:extLst>
          </p:cNvPr>
          <p:cNvSpPr/>
          <p:nvPr/>
        </p:nvSpPr>
        <p:spPr>
          <a:xfrm>
            <a:off x="3719003" y="1214556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59" name="Rectangle: Beveled 58">
            <a:extLst>
              <a:ext uri="{FF2B5EF4-FFF2-40B4-BE49-F238E27FC236}">
                <a16:creationId xmlns:a16="http://schemas.microsoft.com/office/drawing/2014/main" id="{96D77802-76D2-4190-9CB8-F64E131EA7A9}"/>
              </a:ext>
            </a:extLst>
          </p:cNvPr>
          <p:cNvSpPr/>
          <p:nvPr/>
        </p:nvSpPr>
        <p:spPr>
          <a:xfrm>
            <a:off x="3719003" y="3282969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60" name="Rectangle: Beveled 59">
            <a:extLst>
              <a:ext uri="{FF2B5EF4-FFF2-40B4-BE49-F238E27FC236}">
                <a16:creationId xmlns:a16="http://schemas.microsoft.com/office/drawing/2014/main" id="{4B16875C-08F6-46B7-A96A-29449C016C7D}"/>
              </a:ext>
            </a:extLst>
          </p:cNvPr>
          <p:cNvSpPr/>
          <p:nvPr/>
        </p:nvSpPr>
        <p:spPr>
          <a:xfrm>
            <a:off x="3719003" y="5498629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61" name="Frame 60">
            <a:extLst>
              <a:ext uri="{FF2B5EF4-FFF2-40B4-BE49-F238E27FC236}">
                <a16:creationId xmlns:a16="http://schemas.microsoft.com/office/drawing/2014/main" id="{1F72A79F-549E-4D14-BBCE-3F09DD91861D}"/>
              </a:ext>
            </a:extLst>
          </p:cNvPr>
          <p:cNvSpPr/>
          <p:nvPr/>
        </p:nvSpPr>
        <p:spPr>
          <a:xfrm>
            <a:off x="2473782" y="2582708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1B0C9A79-6840-4A16-A8F3-9A4274F68695}"/>
              </a:ext>
            </a:extLst>
          </p:cNvPr>
          <p:cNvCxnSpPr>
            <a:stCxn id="61" idx="3"/>
            <a:endCxn id="58" idx="4"/>
          </p:cNvCxnSpPr>
          <p:nvPr/>
        </p:nvCxnSpPr>
        <p:spPr>
          <a:xfrm flipV="1">
            <a:off x="3265871" y="1644125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2A20A117-883D-4761-BEF1-3A4E73F51242}"/>
              </a:ext>
            </a:extLst>
          </p:cNvPr>
          <p:cNvCxnSpPr>
            <a:stCxn id="61" idx="3"/>
            <a:endCxn id="60" idx="4"/>
          </p:cNvCxnSpPr>
          <p:nvPr/>
        </p:nvCxnSpPr>
        <p:spPr>
          <a:xfrm>
            <a:off x="3265871" y="3759942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0DC1F340-ACC8-4ED0-9574-75B98B9E999E}"/>
              </a:ext>
            </a:extLst>
          </p:cNvPr>
          <p:cNvCxnSpPr>
            <a:stCxn id="61" idx="3"/>
            <a:endCxn id="59" idx="4"/>
          </p:cNvCxnSpPr>
          <p:nvPr/>
        </p:nvCxnSpPr>
        <p:spPr>
          <a:xfrm flipV="1">
            <a:off x="3265871" y="3755457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loud 98">
            <a:extLst>
              <a:ext uri="{FF2B5EF4-FFF2-40B4-BE49-F238E27FC236}">
                <a16:creationId xmlns:a16="http://schemas.microsoft.com/office/drawing/2014/main" id="{D4238C53-6297-45A9-AB86-C3C1EEFD8A5C}"/>
              </a:ext>
            </a:extLst>
          </p:cNvPr>
          <p:cNvSpPr/>
          <p:nvPr/>
        </p:nvSpPr>
        <p:spPr>
          <a:xfrm>
            <a:off x="9272912" y="4320079"/>
            <a:ext cx="2007664" cy="76510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Descarga de energia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9E9572CE-4BE8-4532-A0B1-2F02260833A3}"/>
              </a:ext>
            </a:extLst>
          </p:cNvPr>
          <p:cNvCxnSpPr>
            <a:cxnSpLocks/>
            <a:stCxn id="142" idx="3"/>
            <a:endCxn id="99" idx="2"/>
          </p:cNvCxnSpPr>
          <p:nvPr/>
        </p:nvCxnSpPr>
        <p:spPr>
          <a:xfrm flipV="1">
            <a:off x="8091667" y="4702632"/>
            <a:ext cx="1187472" cy="723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854B01F4-E003-404D-A08D-342DB0E414C0}"/>
              </a:ext>
            </a:extLst>
          </p:cNvPr>
          <p:cNvCxnSpPr>
            <a:cxnSpLocks/>
            <a:stCxn id="142" idx="3"/>
            <a:endCxn id="104" idx="2"/>
          </p:cNvCxnSpPr>
          <p:nvPr/>
        </p:nvCxnSpPr>
        <p:spPr>
          <a:xfrm flipV="1">
            <a:off x="8091667" y="3879515"/>
            <a:ext cx="1187472" cy="1546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loud 103">
            <a:extLst>
              <a:ext uri="{FF2B5EF4-FFF2-40B4-BE49-F238E27FC236}">
                <a16:creationId xmlns:a16="http://schemas.microsoft.com/office/drawing/2014/main" id="{E66CE6A7-80E5-4897-AE9B-04DB3DBC64FC}"/>
              </a:ext>
            </a:extLst>
          </p:cNvPr>
          <p:cNvSpPr/>
          <p:nvPr/>
        </p:nvSpPr>
        <p:spPr>
          <a:xfrm>
            <a:off x="9272912" y="3496962"/>
            <a:ext cx="2007664" cy="76510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400" dirty="0">
                <a:solidFill>
                  <a:schemeClr val="tx1"/>
                </a:solidFill>
              </a:rPr>
              <a:t>Isolamento de fontes de energia</a:t>
            </a:r>
          </a:p>
        </p:txBody>
      </p:sp>
      <p:sp>
        <p:nvSpPr>
          <p:cNvPr id="105" name="Cloud 104">
            <a:extLst>
              <a:ext uri="{FF2B5EF4-FFF2-40B4-BE49-F238E27FC236}">
                <a16:creationId xmlns:a16="http://schemas.microsoft.com/office/drawing/2014/main" id="{E22C59DC-C476-4D92-A103-7DCD50CB98F3}"/>
              </a:ext>
            </a:extLst>
          </p:cNvPr>
          <p:cNvSpPr/>
          <p:nvPr/>
        </p:nvSpPr>
        <p:spPr>
          <a:xfrm>
            <a:off x="9272912" y="2636912"/>
            <a:ext cx="2007664" cy="76510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A.3.2 Sistema de Controlo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1E1CE211-EA4A-4BAE-9E75-72E58A320334}"/>
              </a:ext>
            </a:extLst>
          </p:cNvPr>
          <p:cNvCxnSpPr>
            <a:cxnSpLocks/>
            <a:stCxn id="142" idx="3"/>
            <a:endCxn id="105" idx="2"/>
          </p:cNvCxnSpPr>
          <p:nvPr/>
        </p:nvCxnSpPr>
        <p:spPr>
          <a:xfrm flipV="1">
            <a:off x="8091667" y="3019465"/>
            <a:ext cx="1187472" cy="2406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80D270AA-71B9-4A17-A75E-2F72881F5D4C}"/>
              </a:ext>
            </a:extLst>
          </p:cNvPr>
          <p:cNvCxnSpPr/>
          <p:nvPr/>
        </p:nvCxnSpPr>
        <p:spPr>
          <a:xfrm flipV="1">
            <a:off x="5487944" y="702368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8D36BB49-84CF-4BAB-8CAA-D1EC73DE5A3A}"/>
              </a:ext>
            </a:extLst>
          </p:cNvPr>
          <p:cNvCxnSpPr/>
          <p:nvPr/>
        </p:nvCxnSpPr>
        <p:spPr>
          <a:xfrm flipV="1">
            <a:off x="5487944" y="977178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99D49D77-6E7B-412A-A0E3-6906B9AB3B30}"/>
              </a:ext>
            </a:extLst>
          </p:cNvPr>
          <p:cNvCxnSpPr>
            <a:cxnSpLocks/>
          </p:cNvCxnSpPr>
          <p:nvPr/>
        </p:nvCxnSpPr>
        <p:spPr>
          <a:xfrm flipV="1">
            <a:off x="5487944" y="1251958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3F3FE82F-46FA-4E48-A8FD-4511D1EDC2F2}"/>
              </a:ext>
            </a:extLst>
          </p:cNvPr>
          <p:cNvCxnSpPr>
            <a:cxnSpLocks/>
          </p:cNvCxnSpPr>
          <p:nvPr/>
        </p:nvCxnSpPr>
        <p:spPr>
          <a:xfrm flipV="1">
            <a:off x="5487944" y="1530394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F723CB9D-9421-481B-9E09-9DD01EAB20DB}"/>
              </a:ext>
            </a:extLst>
          </p:cNvPr>
          <p:cNvCxnSpPr>
            <a:cxnSpLocks/>
          </p:cNvCxnSpPr>
          <p:nvPr/>
        </p:nvCxnSpPr>
        <p:spPr>
          <a:xfrm>
            <a:off x="5487943" y="1644125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D54A03E5-AABC-4622-BB99-7F522C7D2974}"/>
              </a:ext>
            </a:extLst>
          </p:cNvPr>
          <p:cNvCxnSpPr>
            <a:cxnSpLocks/>
          </p:cNvCxnSpPr>
          <p:nvPr/>
        </p:nvCxnSpPr>
        <p:spPr>
          <a:xfrm>
            <a:off x="5487943" y="1644124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DC7F4819-E6C3-4C4F-9CD2-656971A382D8}"/>
              </a:ext>
            </a:extLst>
          </p:cNvPr>
          <p:cNvCxnSpPr>
            <a:cxnSpLocks/>
          </p:cNvCxnSpPr>
          <p:nvPr/>
        </p:nvCxnSpPr>
        <p:spPr>
          <a:xfrm>
            <a:off x="5487944" y="1644125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Elbow 113">
            <a:extLst>
              <a:ext uri="{FF2B5EF4-FFF2-40B4-BE49-F238E27FC236}">
                <a16:creationId xmlns:a16="http://schemas.microsoft.com/office/drawing/2014/main" id="{677D3E63-408B-4B2D-A029-0103D713EF0C}"/>
              </a:ext>
            </a:extLst>
          </p:cNvPr>
          <p:cNvCxnSpPr>
            <a:cxnSpLocks/>
          </p:cNvCxnSpPr>
          <p:nvPr/>
        </p:nvCxnSpPr>
        <p:spPr>
          <a:xfrm>
            <a:off x="5487944" y="1644125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FACF8F6D-A5AA-45FC-B5D9-BE12B66A00C3}"/>
              </a:ext>
            </a:extLst>
          </p:cNvPr>
          <p:cNvCxnSpPr>
            <a:cxnSpLocks/>
          </p:cNvCxnSpPr>
          <p:nvPr/>
        </p:nvCxnSpPr>
        <p:spPr>
          <a:xfrm flipV="1">
            <a:off x="5487943" y="2929979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Elbow 115">
            <a:extLst>
              <a:ext uri="{FF2B5EF4-FFF2-40B4-BE49-F238E27FC236}">
                <a16:creationId xmlns:a16="http://schemas.microsoft.com/office/drawing/2014/main" id="{214CA6F9-E1E9-4DE2-A946-7325EFF715CC}"/>
              </a:ext>
            </a:extLst>
          </p:cNvPr>
          <p:cNvCxnSpPr>
            <a:cxnSpLocks/>
          </p:cNvCxnSpPr>
          <p:nvPr/>
        </p:nvCxnSpPr>
        <p:spPr>
          <a:xfrm flipV="1">
            <a:off x="5487943" y="3283031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FB6D55E0-28AF-43EF-AA8D-8581D15E2C36}"/>
              </a:ext>
            </a:extLst>
          </p:cNvPr>
          <p:cNvCxnSpPr>
            <a:cxnSpLocks/>
          </p:cNvCxnSpPr>
          <p:nvPr/>
        </p:nvCxnSpPr>
        <p:spPr>
          <a:xfrm flipV="1">
            <a:off x="5487944" y="3632163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17">
            <a:extLst>
              <a:ext uri="{FF2B5EF4-FFF2-40B4-BE49-F238E27FC236}">
                <a16:creationId xmlns:a16="http://schemas.microsoft.com/office/drawing/2014/main" id="{F4D42427-B708-410B-A97C-3B9A2ADE9002}"/>
              </a:ext>
            </a:extLst>
          </p:cNvPr>
          <p:cNvCxnSpPr>
            <a:cxnSpLocks/>
          </p:cNvCxnSpPr>
          <p:nvPr/>
        </p:nvCxnSpPr>
        <p:spPr>
          <a:xfrm>
            <a:off x="5487944" y="3755457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76486EAA-6FD4-403C-ABE8-2F9B922CD38F}"/>
              </a:ext>
            </a:extLst>
          </p:cNvPr>
          <p:cNvCxnSpPr>
            <a:cxnSpLocks/>
          </p:cNvCxnSpPr>
          <p:nvPr/>
        </p:nvCxnSpPr>
        <p:spPr>
          <a:xfrm>
            <a:off x="5487943" y="3755458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60870F3C-0DE3-444B-B88C-E9FC4842DD86}"/>
              </a:ext>
            </a:extLst>
          </p:cNvPr>
          <p:cNvCxnSpPr>
            <a:cxnSpLocks/>
          </p:cNvCxnSpPr>
          <p:nvPr/>
        </p:nvCxnSpPr>
        <p:spPr>
          <a:xfrm>
            <a:off x="5487943" y="3755457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or: Elbow 120">
            <a:extLst>
              <a:ext uri="{FF2B5EF4-FFF2-40B4-BE49-F238E27FC236}">
                <a16:creationId xmlns:a16="http://schemas.microsoft.com/office/drawing/2014/main" id="{A259D2F9-A360-41DA-8B07-DE3189442401}"/>
              </a:ext>
            </a:extLst>
          </p:cNvPr>
          <p:cNvCxnSpPr>
            <a:cxnSpLocks/>
          </p:cNvCxnSpPr>
          <p:nvPr/>
        </p:nvCxnSpPr>
        <p:spPr>
          <a:xfrm>
            <a:off x="5487944" y="3755457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FF8636D1-C4CC-4AEB-B71F-465ECEAF052B}"/>
              </a:ext>
            </a:extLst>
          </p:cNvPr>
          <p:cNvCxnSpPr>
            <a:cxnSpLocks/>
          </p:cNvCxnSpPr>
          <p:nvPr/>
        </p:nvCxnSpPr>
        <p:spPr>
          <a:xfrm>
            <a:off x="5487943" y="3755457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id="{F6BDF5EA-3AF5-4E49-80B0-6E498F868E50}"/>
              </a:ext>
            </a:extLst>
          </p:cNvPr>
          <p:cNvCxnSpPr>
            <a:cxnSpLocks/>
          </p:cNvCxnSpPr>
          <p:nvPr/>
        </p:nvCxnSpPr>
        <p:spPr>
          <a:xfrm flipV="1">
            <a:off x="5487943" y="5853866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5FF86D46-35CD-4D56-AE64-C61E3EA029C1}"/>
              </a:ext>
            </a:extLst>
          </p:cNvPr>
          <p:cNvCxnSpPr>
            <a:cxnSpLocks/>
          </p:cNvCxnSpPr>
          <p:nvPr/>
        </p:nvCxnSpPr>
        <p:spPr>
          <a:xfrm>
            <a:off x="5487943" y="5948880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: Rounded Corners 124">
            <a:hlinkClick r:id="rId3" action="ppaction://hlinksldjump"/>
            <a:extLst>
              <a:ext uri="{FF2B5EF4-FFF2-40B4-BE49-F238E27FC236}">
                <a16:creationId xmlns:a16="http://schemas.microsoft.com/office/drawing/2014/main" id="{7D0F8A04-9F47-41D5-8CF4-0F68AE7D9E3A}"/>
              </a:ext>
            </a:extLst>
          </p:cNvPr>
          <p:cNvSpPr/>
          <p:nvPr/>
        </p:nvSpPr>
        <p:spPr>
          <a:xfrm>
            <a:off x="5923855" y="620688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26" name="Rectangle: Rounded Corners 125">
            <a:hlinkClick r:id="rId4" action="ppaction://hlinksldjump"/>
            <a:extLst>
              <a:ext uri="{FF2B5EF4-FFF2-40B4-BE49-F238E27FC236}">
                <a16:creationId xmlns:a16="http://schemas.microsoft.com/office/drawing/2014/main" id="{06D2DC85-16D0-417A-AD0F-84D6227B1B29}"/>
              </a:ext>
            </a:extLst>
          </p:cNvPr>
          <p:cNvSpPr/>
          <p:nvPr/>
        </p:nvSpPr>
        <p:spPr>
          <a:xfrm>
            <a:off x="5926126" y="1172869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27" name="Rectangle: Rounded Corners 126">
            <a:hlinkClick r:id="rId5" action="ppaction://hlinksldjump"/>
            <a:extLst>
              <a:ext uri="{FF2B5EF4-FFF2-40B4-BE49-F238E27FC236}">
                <a16:creationId xmlns:a16="http://schemas.microsoft.com/office/drawing/2014/main" id="{FF8C6135-6592-4488-A6FF-3AEE60ED5C34}"/>
              </a:ext>
            </a:extLst>
          </p:cNvPr>
          <p:cNvSpPr/>
          <p:nvPr/>
        </p:nvSpPr>
        <p:spPr>
          <a:xfrm>
            <a:off x="5929555" y="1442043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28" name="Rectangle: Rounded Corners 127">
            <a:hlinkClick r:id="rId6" action="ppaction://hlinksldjump"/>
            <a:extLst>
              <a:ext uri="{FF2B5EF4-FFF2-40B4-BE49-F238E27FC236}">
                <a16:creationId xmlns:a16="http://schemas.microsoft.com/office/drawing/2014/main" id="{C4128B8C-DB6E-4FA4-85FC-0042C368A279}"/>
              </a:ext>
            </a:extLst>
          </p:cNvPr>
          <p:cNvSpPr/>
          <p:nvPr/>
        </p:nvSpPr>
        <p:spPr>
          <a:xfrm>
            <a:off x="5929555" y="891747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29" name="Rectangle: Rounded Corners 128">
            <a:hlinkClick r:id="rId7" action="ppaction://hlinksldjump"/>
            <a:extLst>
              <a:ext uri="{FF2B5EF4-FFF2-40B4-BE49-F238E27FC236}">
                <a16:creationId xmlns:a16="http://schemas.microsoft.com/office/drawing/2014/main" id="{3A311B16-9A46-4759-90D3-CC4135479CDC}"/>
              </a:ext>
            </a:extLst>
          </p:cNvPr>
          <p:cNvSpPr/>
          <p:nvPr/>
        </p:nvSpPr>
        <p:spPr>
          <a:xfrm>
            <a:off x="5935394" y="1942386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00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30" name="Rectangle: Rounded Corners 129">
            <a:hlinkClick r:id="rId8" action="ppaction://hlinksldjump"/>
            <a:extLst>
              <a:ext uri="{FF2B5EF4-FFF2-40B4-BE49-F238E27FC236}">
                <a16:creationId xmlns:a16="http://schemas.microsoft.com/office/drawing/2014/main" id="{F4F42E07-3B49-4941-B498-F6C01943C659}"/>
              </a:ext>
            </a:extLst>
          </p:cNvPr>
          <p:cNvSpPr/>
          <p:nvPr/>
        </p:nvSpPr>
        <p:spPr>
          <a:xfrm>
            <a:off x="5926435" y="2212923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31" name="Rectangle: Rounded Corners 130">
            <a:hlinkClick r:id="rId9" action="ppaction://hlinksldjump"/>
            <a:extLst>
              <a:ext uri="{FF2B5EF4-FFF2-40B4-BE49-F238E27FC236}">
                <a16:creationId xmlns:a16="http://schemas.microsoft.com/office/drawing/2014/main" id="{74BE5ADD-C4A1-4E23-BC7D-ACF9E4BBFB2F}"/>
              </a:ext>
            </a:extLst>
          </p:cNvPr>
          <p:cNvSpPr/>
          <p:nvPr/>
        </p:nvSpPr>
        <p:spPr>
          <a:xfrm>
            <a:off x="5920596" y="1694498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32" name="Rectangle: Rounded Corners 131">
            <a:hlinkClick r:id="rId10" action="ppaction://hlinksldjump"/>
            <a:extLst>
              <a:ext uri="{FF2B5EF4-FFF2-40B4-BE49-F238E27FC236}">
                <a16:creationId xmlns:a16="http://schemas.microsoft.com/office/drawing/2014/main" id="{C617479E-5567-43F1-8A89-F09FF52BA86C}"/>
              </a:ext>
            </a:extLst>
          </p:cNvPr>
          <p:cNvSpPr/>
          <p:nvPr/>
        </p:nvSpPr>
        <p:spPr>
          <a:xfrm>
            <a:off x="5941647" y="280532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33" name="Rectangle: Rounded Corners 132">
            <a:hlinkClick r:id="rId11" action="ppaction://hlinksldjump"/>
            <a:extLst>
              <a:ext uri="{FF2B5EF4-FFF2-40B4-BE49-F238E27FC236}">
                <a16:creationId xmlns:a16="http://schemas.microsoft.com/office/drawing/2014/main" id="{5C37B89C-2991-4914-853B-07C8DA5E43DE}"/>
              </a:ext>
            </a:extLst>
          </p:cNvPr>
          <p:cNvSpPr/>
          <p:nvPr/>
        </p:nvSpPr>
        <p:spPr>
          <a:xfrm>
            <a:off x="5936889" y="31583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34" name="Rectangle: Rounded Corners 133">
            <a:hlinkClick r:id="rId12" action="ppaction://hlinksldjump"/>
            <a:extLst>
              <a:ext uri="{FF2B5EF4-FFF2-40B4-BE49-F238E27FC236}">
                <a16:creationId xmlns:a16="http://schemas.microsoft.com/office/drawing/2014/main" id="{9E5001EA-AF40-4BBD-8F3D-8B8A043FBBD4}"/>
              </a:ext>
            </a:extLst>
          </p:cNvPr>
          <p:cNvSpPr/>
          <p:nvPr/>
        </p:nvSpPr>
        <p:spPr>
          <a:xfrm>
            <a:off x="5946216" y="350750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35" name="Rectangle: Rounded Corners 134">
            <a:hlinkClick r:id="rId13" action="ppaction://hlinksldjump"/>
            <a:extLst>
              <a:ext uri="{FF2B5EF4-FFF2-40B4-BE49-F238E27FC236}">
                <a16:creationId xmlns:a16="http://schemas.microsoft.com/office/drawing/2014/main" id="{DAC35438-31F0-4A51-AA13-988EF8D985F3}"/>
              </a:ext>
            </a:extLst>
          </p:cNvPr>
          <p:cNvSpPr/>
          <p:nvPr/>
        </p:nvSpPr>
        <p:spPr>
          <a:xfrm>
            <a:off x="5946216" y="386335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36" name="Rectangle: Rounded Corners 135">
            <a:hlinkClick r:id="rId14" action="ppaction://hlinksldjump"/>
            <a:extLst>
              <a:ext uri="{FF2B5EF4-FFF2-40B4-BE49-F238E27FC236}">
                <a16:creationId xmlns:a16="http://schemas.microsoft.com/office/drawing/2014/main" id="{BF4A8C43-47A2-4DD2-B98A-DF65B2CB2E65}"/>
              </a:ext>
            </a:extLst>
          </p:cNvPr>
          <p:cNvSpPr/>
          <p:nvPr/>
        </p:nvSpPr>
        <p:spPr>
          <a:xfrm>
            <a:off x="5937257" y="421408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pt-pt" sz="100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37" name="Rectangle: Rounded Corners 136">
            <a:hlinkClick r:id="rId15" action="ppaction://hlinksldjump"/>
            <a:extLst>
              <a:ext uri="{FF2B5EF4-FFF2-40B4-BE49-F238E27FC236}">
                <a16:creationId xmlns:a16="http://schemas.microsoft.com/office/drawing/2014/main" id="{57BE9889-7A27-43A7-8C3F-B2743D76A0D4}"/>
              </a:ext>
            </a:extLst>
          </p:cNvPr>
          <p:cNvSpPr/>
          <p:nvPr/>
        </p:nvSpPr>
        <p:spPr>
          <a:xfrm>
            <a:off x="5936889" y="458825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38" name="Rectangle: Rounded Corners 137">
            <a:hlinkClick r:id="rId16" action="ppaction://hlinksldjump"/>
            <a:extLst>
              <a:ext uri="{FF2B5EF4-FFF2-40B4-BE49-F238E27FC236}">
                <a16:creationId xmlns:a16="http://schemas.microsoft.com/office/drawing/2014/main" id="{F0B40F21-AFA4-4A79-A30D-66D499023B74}"/>
              </a:ext>
            </a:extLst>
          </p:cNvPr>
          <p:cNvSpPr/>
          <p:nvPr/>
        </p:nvSpPr>
        <p:spPr>
          <a:xfrm>
            <a:off x="5939602" y="495560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39" name="Rectangle: Rounded Corners 138">
            <a:hlinkClick r:id="rId17" action="ppaction://hlinksldjump"/>
            <a:extLst>
              <a:ext uri="{FF2B5EF4-FFF2-40B4-BE49-F238E27FC236}">
                <a16:creationId xmlns:a16="http://schemas.microsoft.com/office/drawing/2014/main" id="{55E9D2CE-AD7C-4583-8EFD-2896C20D043F}"/>
              </a:ext>
            </a:extLst>
          </p:cNvPr>
          <p:cNvSpPr/>
          <p:nvPr/>
        </p:nvSpPr>
        <p:spPr>
          <a:xfrm>
            <a:off x="5941647" y="575998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40" name="Rectangle: Rounded Corners 139">
            <a:hlinkClick r:id="rId18" action="ppaction://hlinksldjump"/>
            <a:extLst>
              <a:ext uri="{FF2B5EF4-FFF2-40B4-BE49-F238E27FC236}">
                <a16:creationId xmlns:a16="http://schemas.microsoft.com/office/drawing/2014/main" id="{E2D5BCDB-C492-4884-80DD-9B3DA884CC85}"/>
              </a:ext>
            </a:extLst>
          </p:cNvPr>
          <p:cNvSpPr/>
          <p:nvPr/>
        </p:nvSpPr>
        <p:spPr>
          <a:xfrm>
            <a:off x="5935085" y="6061438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41" name="Rectangle: Rounded Corners 140">
            <a:hlinkClick r:id="rId19" action="ppaction://hlinksldjump"/>
            <a:extLst>
              <a:ext uri="{FF2B5EF4-FFF2-40B4-BE49-F238E27FC236}">
                <a16:creationId xmlns:a16="http://schemas.microsoft.com/office/drawing/2014/main" id="{705F6816-2C6F-490D-B68A-B14BF37EBD65}"/>
              </a:ext>
            </a:extLst>
          </p:cNvPr>
          <p:cNvSpPr/>
          <p:nvPr/>
        </p:nvSpPr>
        <p:spPr>
          <a:xfrm>
            <a:off x="5936117" y="2498277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42" name="Rectangle: Rounded Corners 141">
            <a:hlinkClick r:id="rId20" action="ppaction://hlinksldjump"/>
            <a:extLst>
              <a:ext uri="{FF2B5EF4-FFF2-40B4-BE49-F238E27FC236}">
                <a16:creationId xmlns:a16="http://schemas.microsoft.com/office/drawing/2014/main" id="{09306F06-1181-4862-B49C-0BAFF8F09C92}"/>
              </a:ext>
            </a:extLst>
          </p:cNvPr>
          <p:cNvSpPr/>
          <p:nvPr/>
        </p:nvSpPr>
        <p:spPr>
          <a:xfrm>
            <a:off x="5941647" y="53015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143" name="Slide Number Placeholder 5">
            <a:extLst>
              <a:ext uri="{FF2B5EF4-FFF2-40B4-BE49-F238E27FC236}">
                <a16:creationId xmlns:a16="http://schemas.microsoft.com/office/drawing/2014/main" id="{E6B0B9A6-5750-466E-A96E-5E8AB5F2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/>
          <a:lstStyle/>
          <a:p>
            <a:pPr rtl="0"/>
            <a:fld id="{FA0B7275-42E7-9344-8EE7-3495E2503A86}" type="slidenum">
              <a:rPr lang="en-US" smtClean="0"/>
              <a:t>36</a:t>
            </a:fld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B14DD97-EEE9-4AC2-B4B3-9D150BF9A9B2}"/>
              </a:ext>
            </a:extLst>
          </p:cNvPr>
          <p:cNvSpPr/>
          <p:nvPr/>
        </p:nvSpPr>
        <p:spPr>
          <a:xfrm>
            <a:off x="3687681" y="5498628"/>
            <a:ext cx="4673603" cy="1009359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91FA07A-0E7F-437C-A24A-7CD946ED1FA9}"/>
              </a:ext>
            </a:extLst>
          </p:cNvPr>
          <p:cNvSpPr/>
          <p:nvPr/>
        </p:nvSpPr>
        <p:spPr>
          <a:xfrm>
            <a:off x="3636110" y="620688"/>
            <a:ext cx="4673603" cy="2095236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6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99" grpId="0" animBg="1"/>
      <p:bldP spid="104" grpId="0" animBg="1"/>
      <p:bldP spid="105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Verificação do Desempenho no Terreno</a:t>
            </a:r>
            <a:endParaRPr lang="de-DE" dirty="0"/>
          </a:p>
        </p:txBody>
      </p:sp>
      <p:sp>
        <p:nvSpPr>
          <p:cNvPr id="10" name="Rectangle: Beveled 9"/>
          <p:cNvSpPr/>
          <p:nvPr/>
        </p:nvSpPr>
        <p:spPr>
          <a:xfrm>
            <a:off x="4799856" y="3352215"/>
            <a:ext cx="2284432" cy="1332550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20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3503711" y="2132857"/>
            <a:ext cx="790873" cy="3600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9" name="Connector: Elbow 18"/>
          <p:cNvCxnSpPr>
            <a:cxnSpLocks/>
            <a:stCxn id="11" idx="3"/>
            <a:endCxn id="10" idx="4"/>
          </p:cNvCxnSpPr>
          <p:nvPr/>
        </p:nvCxnSpPr>
        <p:spPr>
          <a:xfrm>
            <a:off x="4294584" y="3933057"/>
            <a:ext cx="505272" cy="85433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/>
          <p:cNvCxnSpPr>
            <a:cxnSpLocks/>
            <a:stCxn id="10" idx="0"/>
            <a:endCxn id="129" idx="1"/>
          </p:cNvCxnSpPr>
          <p:nvPr/>
        </p:nvCxnSpPr>
        <p:spPr>
          <a:xfrm flipV="1">
            <a:off x="7084288" y="3566303"/>
            <a:ext cx="606108" cy="452187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/>
          <p:cNvCxnSpPr>
            <a:cxnSpLocks/>
            <a:stCxn id="10" idx="0"/>
            <a:endCxn id="130" idx="1"/>
          </p:cNvCxnSpPr>
          <p:nvPr/>
        </p:nvCxnSpPr>
        <p:spPr>
          <a:xfrm>
            <a:off x="7084288" y="4018490"/>
            <a:ext cx="599546" cy="411909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: Rounded Corners 128">
            <a:hlinkClick r:id="rId3" action="ppaction://hlinksldjump"/>
          </p:cNvPr>
          <p:cNvSpPr/>
          <p:nvPr/>
        </p:nvSpPr>
        <p:spPr>
          <a:xfrm>
            <a:off x="7690396" y="3284984"/>
            <a:ext cx="2444614" cy="56263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30" name="Rectangle: Rounded Corners 129">
            <a:hlinkClick r:id="rId4" action="ppaction://hlinksldjump"/>
          </p:cNvPr>
          <p:cNvSpPr/>
          <p:nvPr/>
        </p:nvSpPr>
        <p:spPr>
          <a:xfrm>
            <a:off x="7683834" y="4149080"/>
            <a:ext cx="2444614" cy="56263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F2A536-1D8E-514A-B0BF-6F991AC4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9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9" grpId="0" animBg="1"/>
      <p:bldP spid="13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pt"/>
              <a:t>Parâmetros ambientais:</a:t>
            </a:r>
            <a:r>
              <a:rPr lang="en-SG" dirty="0"/>
              <a:t/>
            </a:r>
            <a:br>
              <a:rPr lang="en-SG" dirty="0"/>
            </a:br>
            <a:r>
              <a:rPr lang="pt-pt"/>
              <a:t>Campo</a:t>
            </a:r>
            <a:endParaRPr lang="de-DE" dirty="0"/>
          </a:p>
        </p:txBody>
      </p:sp>
      <p:sp>
        <p:nvSpPr>
          <p:cNvPr id="5" name="Rectangle: Beveled 4"/>
          <p:cNvSpPr/>
          <p:nvPr/>
        </p:nvSpPr>
        <p:spPr>
          <a:xfrm>
            <a:off x="3612838" y="1142548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612838" y="3210961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612838" y="5426621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367617" y="2510700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3159706" y="1572117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3159706" y="3687934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3159706" y="3683449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loud 40"/>
          <p:cNvSpPr/>
          <p:nvPr/>
        </p:nvSpPr>
        <p:spPr>
          <a:xfrm>
            <a:off x="9758882" y="1268760"/>
            <a:ext cx="1730709" cy="73475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COD</a:t>
            </a:r>
          </a:p>
        </p:txBody>
      </p:sp>
      <p:sp>
        <p:nvSpPr>
          <p:cNvPr id="45" name="Cloud 44"/>
          <p:cNvSpPr/>
          <p:nvPr/>
        </p:nvSpPr>
        <p:spPr>
          <a:xfrm>
            <a:off x="9608938" y="2132856"/>
            <a:ext cx="2115311" cy="73475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TSS</a:t>
            </a:r>
          </a:p>
        </p:txBody>
      </p:sp>
      <p:sp>
        <p:nvSpPr>
          <p:cNvPr id="46" name="Cloud 45"/>
          <p:cNvSpPr/>
          <p:nvPr/>
        </p:nvSpPr>
        <p:spPr>
          <a:xfrm>
            <a:off x="9752954" y="2852936"/>
            <a:ext cx="1730709" cy="73475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Azoto Total</a:t>
            </a:r>
          </a:p>
        </p:txBody>
      </p:sp>
      <p:cxnSp>
        <p:nvCxnSpPr>
          <p:cNvPr id="47" name="Straight Arrow Connector 46"/>
          <p:cNvCxnSpPr>
            <a:cxnSpLocks/>
            <a:stCxn id="54" idx="0"/>
            <a:endCxn id="41" idx="2"/>
          </p:cNvCxnSpPr>
          <p:nvPr/>
        </p:nvCxnSpPr>
        <p:spPr>
          <a:xfrm flipV="1">
            <a:off x="9528729" y="1636139"/>
            <a:ext cx="235521" cy="1968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/>
            <a:stCxn id="54" idx="0"/>
          </p:cNvCxnSpPr>
          <p:nvPr/>
        </p:nvCxnSpPr>
        <p:spPr>
          <a:xfrm flipV="1">
            <a:off x="9528729" y="2733316"/>
            <a:ext cx="383695" cy="871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  <a:stCxn id="54" idx="0"/>
            <a:endCxn id="46" idx="2"/>
          </p:cNvCxnSpPr>
          <p:nvPr/>
        </p:nvCxnSpPr>
        <p:spPr>
          <a:xfrm flipV="1">
            <a:off x="9528729" y="3220315"/>
            <a:ext cx="229593" cy="384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loud 49"/>
          <p:cNvSpPr/>
          <p:nvPr/>
        </p:nvSpPr>
        <p:spPr>
          <a:xfrm>
            <a:off x="9765890" y="3702355"/>
            <a:ext cx="1730709" cy="73475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Fósforo Total</a:t>
            </a:r>
          </a:p>
        </p:txBody>
      </p:sp>
      <p:sp>
        <p:nvSpPr>
          <p:cNvPr id="51" name="Cloud 50"/>
          <p:cNvSpPr/>
          <p:nvPr/>
        </p:nvSpPr>
        <p:spPr>
          <a:xfrm>
            <a:off x="9765890" y="4422435"/>
            <a:ext cx="1730709" cy="73475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pH</a:t>
            </a:r>
          </a:p>
        </p:txBody>
      </p:sp>
      <p:cxnSp>
        <p:nvCxnSpPr>
          <p:cNvPr id="52" name="Straight Arrow Connector 51"/>
          <p:cNvCxnSpPr>
            <a:cxnSpLocks/>
            <a:stCxn id="54" idx="0"/>
            <a:endCxn id="50" idx="2"/>
          </p:cNvCxnSpPr>
          <p:nvPr/>
        </p:nvCxnSpPr>
        <p:spPr>
          <a:xfrm>
            <a:off x="9528729" y="3604438"/>
            <a:ext cx="242529" cy="46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  <a:stCxn id="54" idx="0"/>
          </p:cNvCxnSpPr>
          <p:nvPr/>
        </p:nvCxnSpPr>
        <p:spPr>
          <a:xfrm>
            <a:off x="9528729" y="3604438"/>
            <a:ext cx="224225" cy="1161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: Diagonal Corners Snipped 53"/>
          <p:cNvSpPr/>
          <p:nvPr/>
        </p:nvSpPr>
        <p:spPr>
          <a:xfrm>
            <a:off x="8256241" y="3292873"/>
            <a:ext cx="1272488" cy="623130"/>
          </a:xfrm>
          <a:prstGeom prst="snip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 dirty="0">
                <a:solidFill>
                  <a:schemeClr val="tx1"/>
                </a:solidFill>
              </a:rPr>
              <a:t>Requisito de 75% de aprovação</a:t>
            </a:r>
          </a:p>
        </p:txBody>
      </p:sp>
      <p:cxnSp>
        <p:nvCxnSpPr>
          <p:cNvPr id="30" name="Straight Arrow Connector 29"/>
          <p:cNvCxnSpPr>
            <a:cxnSpLocks/>
            <a:stCxn id="129" idx="3"/>
            <a:endCxn id="54" idx="2"/>
          </p:cNvCxnSpPr>
          <p:nvPr/>
        </p:nvCxnSpPr>
        <p:spPr>
          <a:xfrm flipV="1">
            <a:off x="7985502" y="3604438"/>
            <a:ext cx="270739" cy="2177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/>
          <p:cNvCxnSpPr/>
          <p:nvPr/>
        </p:nvCxnSpPr>
        <p:spPr>
          <a:xfrm flipV="1">
            <a:off x="5381779" y="630360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/>
          <p:cNvCxnSpPr/>
          <p:nvPr/>
        </p:nvCxnSpPr>
        <p:spPr>
          <a:xfrm flipV="1">
            <a:off x="5381779" y="905170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/>
          <p:cNvCxnSpPr>
            <a:cxnSpLocks/>
          </p:cNvCxnSpPr>
          <p:nvPr/>
        </p:nvCxnSpPr>
        <p:spPr>
          <a:xfrm flipV="1">
            <a:off x="5381779" y="1179950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/>
          <p:cNvCxnSpPr>
            <a:cxnSpLocks/>
          </p:cNvCxnSpPr>
          <p:nvPr/>
        </p:nvCxnSpPr>
        <p:spPr>
          <a:xfrm flipV="1">
            <a:off x="5381779" y="1458386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/>
          <p:cNvCxnSpPr>
            <a:cxnSpLocks/>
          </p:cNvCxnSpPr>
          <p:nvPr/>
        </p:nvCxnSpPr>
        <p:spPr>
          <a:xfrm>
            <a:off x="5381778" y="1572117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/>
          <p:cNvCxnSpPr>
            <a:cxnSpLocks/>
          </p:cNvCxnSpPr>
          <p:nvPr/>
        </p:nvCxnSpPr>
        <p:spPr>
          <a:xfrm>
            <a:off x="5381778" y="1572116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/>
          <p:cNvCxnSpPr>
            <a:cxnSpLocks/>
          </p:cNvCxnSpPr>
          <p:nvPr/>
        </p:nvCxnSpPr>
        <p:spPr>
          <a:xfrm>
            <a:off x="5381779" y="1572117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/>
          <p:cNvCxnSpPr>
            <a:cxnSpLocks/>
          </p:cNvCxnSpPr>
          <p:nvPr/>
        </p:nvCxnSpPr>
        <p:spPr>
          <a:xfrm>
            <a:off x="5381779" y="1572117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/>
          <p:cNvCxnSpPr>
            <a:cxnSpLocks/>
          </p:cNvCxnSpPr>
          <p:nvPr/>
        </p:nvCxnSpPr>
        <p:spPr>
          <a:xfrm flipV="1">
            <a:off x="5381778" y="2857971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/>
          <p:cNvCxnSpPr>
            <a:cxnSpLocks/>
          </p:cNvCxnSpPr>
          <p:nvPr/>
        </p:nvCxnSpPr>
        <p:spPr>
          <a:xfrm flipV="1">
            <a:off x="5381778" y="3211023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/>
          <p:cNvCxnSpPr>
            <a:cxnSpLocks/>
          </p:cNvCxnSpPr>
          <p:nvPr/>
        </p:nvCxnSpPr>
        <p:spPr>
          <a:xfrm flipV="1">
            <a:off x="5381779" y="3560155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/>
          <p:cNvCxnSpPr>
            <a:cxnSpLocks/>
          </p:cNvCxnSpPr>
          <p:nvPr/>
        </p:nvCxnSpPr>
        <p:spPr>
          <a:xfrm>
            <a:off x="5381779" y="3683449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90"/>
          <p:cNvCxnSpPr>
            <a:cxnSpLocks/>
          </p:cNvCxnSpPr>
          <p:nvPr/>
        </p:nvCxnSpPr>
        <p:spPr>
          <a:xfrm>
            <a:off x="5381778" y="3683450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/>
          <p:cNvCxnSpPr>
            <a:cxnSpLocks/>
          </p:cNvCxnSpPr>
          <p:nvPr/>
        </p:nvCxnSpPr>
        <p:spPr>
          <a:xfrm>
            <a:off x="5381778" y="3683449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/>
          <p:cNvCxnSpPr>
            <a:cxnSpLocks/>
          </p:cNvCxnSpPr>
          <p:nvPr/>
        </p:nvCxnSpPr>
        <p:spPr>
          <a:xfrm>
            <a:off x="5381779" y="3683449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Elbow 93"/>
          <p:cNvCxnSpPr>
            <a:cxnSpLocks/>
          </p:cNvCxnSpPr>
          <p:nvPr/>
        </p:nvCxnSpPr>
        <p:spPr>
          <a:xfrm>
            <a:off x="5381778" y="3683449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/>
          <p:cNvCxnSpPr>
            <a:cxnSpLocks/>
          </p:cNvCxnSpPr>
          <p:nvPr/>
        </p:nvCxnSpPr>
        <p:spPr>
          <a:xfrm flipV="1">
            <a:off x="5381778" y="5781858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/>
          <p:cNvCxnSpPr>
            <a:cxnSpLocks/>
          </p:cNvCxnSpPr>
          <p:nvPr/>
        </p:nvCxnSpPr>
        <p:spPr>
          <a:xfrm>
            <a:off x="5381778" y="5876872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: Rounded Corners 114">
            <a:hlinkClick r:id="rId3" action="ppaction://hlinksldjump"/>
          </p:cNvPr>
          <p:cNvSpPr/>
          <p:nvPr/>
        </p:nvSpPr>
        <p:spPr>
          <a:xfrm>
            <a:off x="5817690" y="548680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16" name="Rectangle: Rounded Corners 115">
            <a:hlinkClick r:id="rId4" action="ppaction://hlinksldjump"/>
          </p:cNvPr>
          <p:cNvSpPr/>
          <p:nvPr/>
        </p:nvSpPr>
        <p:spPr>
          <a:xfrm>
            <a:off x="5819961" y="1100861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17" name="Rectangle: Rounded Corners 116">
            <a:hlinkClick r:id="rId5" action="ppaction://hlinksldjump"/>
          </p:cNvPr>
          <p:cNvSpPr/>
          <p:nvPr/>
        </p:nvSpPr>
        <p:spPr>
          <a:xfrm>
            <a:off x="5823390" y="1370035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18" name="Rectangle: Rounded Corners 117">
            <a:hlinkClick r:id="rId6" action="ppaction://hlinksldjump"/>
          </p:cNvPr>
          <p:cNvSpPr/>
          <p:nvPr/>
        </p:nvSpPr>
        <p:spPr>
          <a:xfrm>
            <a:off x="5823390" y="819739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19" name="Rectangle: Rounded Corners 118">
            <a:hlinkClick r:id="rId7" action="ppaction://hlinksldjump"/>
          </p:cNvPr>
          <p:cNvSpPr/>
          <p:nvPr/>
        </p:nvSpPr>
        <p:spPr>
          <a:xfrm>
            <a:off x="5829229" y="1870378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20" name="Rectangle: Rounded Corners 119">
            <a:hlinkClick r:id="rId8" action="ppaction://hlinksldjump"/>
          </p:cNvPr>
          <p:cNvSpPr/>
          <p:nvPr/>
        </p:nvSpPr>
        <p:spPr>
          <a:xfrm>
            <a:off x="5820270" y="2140915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21" name="Rectangle: Rounded Corners 120">
            <a:hlinkClick r:id="rId9" action="ppaction://hlinksldjump"/>
          </p:cNvPr>
          <p:cNvSpPr/>
          <p:nvPr/>
        </p:nvSpPr>
        <p:spPr>
          <a:xfrm>
            <a:off x="5814431" y="1622490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22" name="Rectangle: Rounded Corners 121">
            <a:hlinkClick r:id="rId10" action="ppaction://hlinksldjump"/>
          </p:cNvPr>
          <p:cNvSpPr/>
          <p:nvPr/>
        </p:nvSpPr>
        <p:spPr>
          <a:xfrm>
            <a:off x="5835482" y="273331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23" name="Rectangle: Rounded Corners 122">
            <a:hlinkClick r:id="rId11" action="ppaction://hlinksldjump"/>
          </p:cNvPr>
          <p:cNvSpPr/>
          <p:nvPr/>
        </p:nvSpPr>
        <p:spPr>
          <a:xfrm>
            <a:off x="5830724" y="3086366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24" name="Rectangle: Rounded Corners 123">
            <a:hlinkClick r:id="rId12" action="ppaction://hlinksldjump"/>
          </p:cNvPr>
          <p:cNvSpPr/>
          <p:nvPr/>
        </p:nvSpPr>
        <p:spPr>
          <a:xfrm>
            <a:off x="5840051" y="3435499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25" name="Rectangle: Rounded Corners 124">
            <a:hlinkClick r:id="rId13" action="ppaction://hlinksldjump"/>
          </p:cNvPr>
          <p:cNvSpPr/>
          <p:nvPr/>
        </p:nvSpPr>
        <p:spPr>
          <a:xfrm>
            <a:off x="5840051" y="379134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26" name="Rectangle: Rounded Corners 125">
            <a:hlinkClick r:id="rId14" action="ppaction://hlinksldjump"/>
          </p:cNvPr>
          <p:cNvSpPr/>
          <p:nvPr/>
        </p:nvSpPr>
        <p:spPr>
          <a:xfrm>
            <a:off x="5831092" y="41420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27" name="Rectangle: Rounded Corners 126">
            <a:hlinkClick r:id="rId15" action="ppaction://hlinksldjump"/>
          </p:cNvPr>
          <p:cNvSpPr/>
          <p:nvPr/>
        </p:nvSpPr>
        <p:spPr>
          <a:xfrm>
            <a:off x="5830724" y="45162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28" name="Rectangle: Rounded Corners 127">
            <a:hlinkClick r:id="rId16" action="ppaction://hlinksldjump"/>
          </p:cNvPr>
          <p:cNvSpPr/>
          <p:nvPr/>
        </p:nvSpPr>
        <p:spPr>
          <a:xfrm>
            <a:off x="5833437" y="488359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29" name="Rectangle: Rounded Corners 128">
            <a:hlinkClick r:id="rId17" action="ppaction://hlinksldjump"/>
          </p:cNvPr>
          <p:cNvSpPr/>
          <p:nvPr/>
        </p:nvSpPr>
        <p:spPr>
          <a:xfrm>
            <a:off x="5835482" y="5687972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30" name="Rectangle: Rounded Corners 129">
            <a:hlinkClick r:id="rId18" action="ppaction://hlinksldjump"/>
          </p:cNvPr>
          <p:cNvSpPr/>
          <p:nvPr/>
        </p:nvSpPr>
        <p:spPr>
          <a:xfrm>
            <a:off x="5828920" y="598943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32" name="Rectangle: Rounded Corners 131">
            <a:hlinkClick r:id="rId19" action="ppaction://hlinksldjump"/>
          </p:cNvPr>
          <p:cNvSpPr/>
          <p:nvPr/>
        </p:nvSpPr>
        <p:spPr>
          <a:xfrm>
            <a:off x="5829952" y="2426269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33" name="Rectangle: Rounded Corners 132">
            <a:hlinkClick r:id="rId20" action="ppaction://hlinksldjump"/>
          </p:cNvPr>
          <p:cNvSpPr/>
          <p:nvPr/>
        </p:nvSpPr>
        <p:spPr>
          <a:xfrm>
            <a:off x="5835482" y="522953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04774-E644-5447-A50C-C7A5A3E9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38</a:t>
            </a:fld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B2E16D6-85C2-40AD-AB03-70196609F6E8}"/>
              </a:ext>
            </a:extLst>
          </p:cNvPr>
          <p:cNvSpPr/>
          <p:nvPr/>
        </p:nvSpPr>
        <p:spPr>
          <a:xfrm>
            <a:off x="3386272" y="493088"/>
            <a:ext cx="4673603" cy="4951078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2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41" grpId="0" animBg="1"/>
      <p:bldP spid="45" grpId="0" animBg="1"/>
      <p:bldP spid="46" grpId="0" animBg="1"/>
      <p:bldP spid="50" grpId="0" animBg="1"/>
      <p:bldP spid="51" grpId="0" animBg="1"/>
      <p:bldP spid="5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2" grpId="0" animBg="1"/>
      <p:bldP spid="13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pt"/>
              <a:t>Parâmetros de Saúde Humana:</a:t>
            </a:r>
            <a:r>
              <a:rPr lang="en-SG" dirty="0"/>
              <a:t/>
            </a:r>
            <a:br>
              <a:rPr lang="en-SG" dirty="0"/>
            </a:br>
            <a:r>
              <a:rPr lang="pt-pt"/>
              <a:t>Campo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562282" y="1142548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562282" y="3210961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562282" y="5426621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317061" y="2510700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3109150" y="1572117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3109150" y="3687934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3109150" y="3683449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: Diagonal Corners Snipped 53"/>
          <p:cNvSpPr/>
          <p:nvPr/>
        </p:nvSpPr>
        <p:spPr>
          <a:xfrm>
            <a:off x="8379134" y="3272699"/>
            <a:ext cx="1245258" cy="643304"/>
          </a:xfrm>
          <a:prstGeom prst="snip2Diag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 dirty="0">
                <a:solidFill>
                  <a:schemeClr val="tx1"/>
                </a:solidFill>
              </a:rPr>
              <a:t>Requisito de 100% de aprovação</a:t>
            </a:r>
          </a:p>
        </p:txBody>
      </p:sp>
      <p:cxnSp>
        <p:nvCxnSpPr>
          <p:cNvPr id="30" name="Straight Arrow Connector 29"/>
          <p:cNvCxnSpPr>
            <a:cxnSpLocks/>
            <a:stCxn id="109" idx="3"/>
            <a:endCxn id="54" idx="2"/>
          </p:cNvCxnSpPr>
          <p:nvPr/>
        </p:nvCxnSpPr>
        <p:spPr>
          <a:xfrm flipV="1">
            <a:off x="7928384" y="3594351"/>
            <a:ext cx="450750" cy="2488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loud 41"/>
          <p:cNvSpPr/>
          <p:nvPr/>
        </p:nvSpPr>
        <p:spPr>
          <a:xfrm>
            <a:off x="9899718" y="2305949"/>
            <a:ext cx="1655953" cy="61899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Bactérias</a:t>
            </a:r>
          </a:p>
        </p:txBody>
      </p:sp>
      <p:sp>
        <p:nvSpPr>
          <p:cNvPr id="55" name="Cloud 54"/>
          <p:cNvSpPr/>
          <p:nvPr/>
        </p:nvSpPr>
        <p:spPr>
          <a:xfrm>
            <a:off x="9899718" y="3026029"/>
            <a:ext cx="1774122" cy="61899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 dirty="0">
                <a:solidFill>
                  <a:schemeClr val="tx1"/>
                </a:solidFill>
              </a:rPr>
              <a:t>Protozoários</a:t>
            </a:r>
          </a:p>
        </p:txBody>
      </p:sp>
      <p:cxnSp>
        <p:nvCxnSpPr>
          <p:cNvPr id="56" name="Straight Arrow Connector 55"/>
          <p:cNvCxnSpPr>
            <a:cxnSpLocks/>
            <a:stCxn id="54" idx="0"/>
          </p:cNvCxnSpPr>
          <p:nvPr/>
        </p:nvCxnSpPr>
        <p:spPr>
          <a:xfrm flipV="1">
            <a:off x="9624392" y="2857971"/>
            <a:ext cx="648072" cy="736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cxnSpLocks/>
            <a:stCxn id="54" idx="0"/>
            <a:endCxn id="55" idx="2"/>
          </p:cNvCxnSpPr>
          <p:nvPr/>
        </p:nvCxnSpPr>
        <p:spPr>
          <a:xfrm flipV="1">
            <a:off x="9624392" y="3335527"/>
            <a:ext cx="280829" cy="258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loud 58"/>
          <p:cNvSpPr/>
          <p:nvPr/>
        </p:nvSpPr>
        <p:spPr>
          <a:xfrm>
            <a:off x="9912654" y="3772391"/>
            <a:ext cx="1655953" cy="61899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400">
                <a:solidFill>
                  <a:schemeClr val="tx1"/>
                </a:solidFill>
              </a:rPr>
              <a:t>Vírus</a:t>
            </a:r>
          </a:p>
        </p:txBody>
      </p:sp>
      <p:cxnSp>
        <p:nvCxnSpPr>
          <p:cNvPr id="60" name="Straight Arrow Connector 59"/>
          <p:cNvCxnSpPr>
            <a:cxnSpLocks/>
            <a:stCxn id="54" idx="0"/>
          </p:cNvCxnSpPr>
          <p:nvPr/>
        </p:nvCxnSpPr>
        <p:spPr>
          <a:xfrm>
            <a:off x="9624392" y="3594351"/>
            <a:ext cx="432048" cy="305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/>
          <p:cNvCxnSpPr/>
          <p:nvPr/>
        </p:nvCxnSpPr>
        <p:spPr>
          <a:xfrm flipV="1">
            <a:off x="5331223" y="630360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/>
          <p:cNvCxnSpPr/>
          <p:nvPr/>
        </p:nvCxnSpPr>
        <p:spPr>
          <a:xfrm flipV="1">
            <a:off x="5331223" y="905170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/>
          <p:cNvCxnSpPr>
            <a:cxnSpLocks/>
          </p:cNvCxnSpPr>
          <p:nvPr/>
        </p:nvCxnSpPr>
        <p:spPr>
          <a:xfrm flipV="1">
            <a:off x="5331223" y="1179950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/>
          <p:cNvCxnSpPr>
            <a:cxnSpLocks/>
          </p:cNvCxnSpPr>
          <p:nvPr/>
        </p:nvCxnSpPr>
        <p:spPr>
          <a:xfrm flipV="1">
            <a:off x="5331223" y="1458386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/>
          <p:cNvCxnSpPr>
            <a:cxnSpLocks/>
          </p:cNvCxnSpPr>
          <p:nvPr/>
        </p:nvCxnSpPr>
        <p:spPr>
          <a:xfrm>
            <a:off x="5331222" y="1572117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/>
          <p:cNvCxnSpPr>
            <a:cxnSpLocks/>
          </p:cNvCxnSpPr>
          <p:nvPr/>
        </p:nvCxnSpPr>
        <p:spPr>
          <a:xfrm>
            <a:off x="5331222" y="1572116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/>
          <p:cNvCxnSpPr>
            <a:cxnSpLocks/>
          </p:cNvCxnSpPr>
          <p:nvPr/>
        </p:nvCxnSpPr>
        <p:spPr>
          <a:xfrm>
            <a:off x="5331223" y="1572117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/>
          <p:cNvCxnSpPr>
            <a:cxnSpLocks/>
          </p:cNvCxnSpPr>
          <p:nvPr/>
        </p:nvCxnSpPr>
        <p:spPr>
          <a:xfrm>
            <a:off x="5331223" y="1572117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/>
          <p:cNvCxnSpPr>
            <a:cxnSpLocks/>
          </p:cNvCxnSpPr>
          <p:nvPr/>
        </p:nvCxnSpPr>
        <p:spPr>
          <a:xfrm flipV="1">
            <a:off x="5331222" y="2857971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/>
          <p:cNvCxnSpPr>
            <a:cxnSpLocks/>
          </p:cNvCxnSpPr>
          <p:nvPr/>
        </p:nvCxnSpPr>
        <p:spPr>
          <a:xfrm flipV="1">
            <a:off x="5331222" y="3211023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/>
          <p:cNvCxnSpPr>
            <a:cxnSpLocks/>
          </p:cNvCxnSpPr>
          <p:nvPr/>
        </p:nvCxnSpPr>
        <p:spPr>
          <a:xfrm flipV="1">
            <a:off x="5331223" y="3560155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/>
          <p:cNvCxnSpPr>
            <a:cxnSpLocks/>
          </p:cNvCxnSpPr>
          <p:nvPr/>
        </p:nvCxnSpPr>
        <p:spPr>
          <a:xfrm>
            <a:off x="5331223" y="3683449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/>
          <p:cNvCxnSpPr>
            <a:cxnSpLocks/>
          </p:cNvCxnSpPr>
          <p:nvPr/>
        </p:nvCxnSpPr>
        <p:spPr>
          <a:xfrm>
            <a:off x="5331222" y="3683450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or: Elbow 88"/>
          <p:cNvCxnSpPr>
            <a:cxnSpLocks/>
          </p:cNvCxnSpPr>
          <p:nvPr/>
        </p:nvCxnSpPr>
        <p:spPr>
          <a:xfrm>
            <a:off x="5331222" y="3683449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/>
          <p:cNvCxnSpPr>
            <a:cxnSpLocks/>
          </p:cNvCxnSpPr>
          <p:nvPr/>
        </p:nvCxnSpPr>
        <p:spPr>
          <a:xfrm>
            <a:off x="5331223" y="3683449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90"/>
          <p:cNvCxnSpPr>
            <a:cxnSpLocks/>
          </p:cNvCxnSpPr>
          <p:nvPr/>
        </p:nvCxnSpPr>
        <p:spPr>
          <a:xfrm>
            <a:off x="5331222" y="3683449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/>
          <p:cNvCxnSpPr>
            <a:cxnSpLocks/>
          </p:cNvCxnSpPr>
          <p:nvPr/>
        </p:nvCxnSpPr>
        <p:spPr>
          <a:xfrm flipV="1">
            <a:off x="5331222" y="5781858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/>
          <p:cNvCxnSpPr>
            <a:cxnSpLocks/>
          </p:cNvCxnSpPr>
          <p:nvPr/>
        </p:nvCxnSpPr>
        <p:spPr>
          <a:xfrm>
            <a:off x="5331222" y="5876872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: Rounded Corners 93">
            <a:hlinkClick r:id="rId3" action="ppaction://hlinksldjump"/>
          </p:cNvPr>
          <p:cNvSpPr/>
          <p:nvPr/>
        </p:nvSpPr>
        <p:spPr>
          <a:xfrm>
            <a:off x="5767134" y="548680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95" name="Rectangle: Rounded Corners 94">
            <a:hlinkClick r:id="rId4" action="ppaction://hlinksldjump"/>
          </p:cNvPr>
          <p:cNvSpPr/>
          <p:nvPr/>
        </p:nvSpPr>
        <p:spPr>
          <a:xfrm>
            <a:off x="5769405" y="1100861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96" name="Rectangle: Rounded Corners 95">
            <a:hlinkClick r:id="rId5" action="ppaction://hlinksldjump"/>
          </p:cNvPr>
          <p:cNvSpPr/>
          <p:nvPr/>
        </p:nvSpPr>
        <p:spPr>
          <a:xfrm>
            <a:off x="5772834" y="1370035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97" name="Rectangle: Rounded Corners 96">
            <a:hlinkClick r:id="rId6" action="ppaction://hlinksldjump"/>
          </p:cNvPr>
          <p:cNvSpPr/>
          <p:nvPr/>
        </p:nvSpPr>
        <p:spPr>
          <a:xfrm>
            <a:off x="5772834" y="819739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98" name="Rectangle: Rounded Corners 97">
            <a:hlinkClick r:id="rId7" action="ppaction://hlinksldjump"/>
          </p:cNvPr>
          <p:cNvSpPr/>
          <p:nvPr/>
        </p:nvSpPr>
        <p:spPr>
          <a:xfrm>
            <a:off x="5778673" y="1870378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99" name="Rectangle: Rounded Corners 98">
            <a:hlinkClick r:id="rId8" action="ppaction://hlinksldjump"/>
          </p:cNvPr>
          <p:cNvSpPr/>
          <p:nvPr/>
        </p:nvSpPr>
        <p:spPr>
          <a:xfrm>
            <a:off x="5769714" y="2140915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00" name="Rectangle: Rounded Corners 99">
            <a:hlinkClick r:id="rId9" action="ppaction://hlinksldjump"/>
          </p:cNvPr>
          <p:cNvSpPr/>
          <p:nvPr/>
        </p:nvSpPr>
        <p:spPr>
          <a:xfrm>
            <a:off x="5763875" y="1622490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01" name="Rectangle: Rounded Corners 100">
            <a:hlinkClick r:id="rId10" action="ppaction://hlinksldjump"/>
          </p:cNvPr>
          <p:cNvSpPr/>
          <p:nvPr/>
        </p:nvSpPr>
        <p:spPr>
          <a:xfrm>
            <a:off x="5784926" y="273331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02" name="Rectangle: Rounded Corners 101">
            <a:hlinkClick r:id="rId11" action="ppaction://hlinksldjump"/>
          </p:cNvPr>
          <p:cNvSpPr/>
          <p:nvPr/>
        </p:nvSpPr>
        <p:spPr>
          <a:xfrm>
            <a:off x="5780168" y="3086366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03" name="Rectangle: Rounded Corners 102">
            <a:hlinkClick r:id="rId12" action="ppaction://hlinksldjump"/>
          </p:cNvPr>
          <p:cNvSpPr/>
          <p:nvPr/>
        </p:nvSpPr>
        <p:spPr>
          <a:xfrm>
            <a:off x="5789495" y="3435499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04" name="Rectangle: Rounded Corners 103">
            <a:hlinkClick r:id="rId13" action="ppaction://hlinksldjump"/>
          </p:cNvPr>
          <p:cNvSpPr/>
          <p:nvPr/>
        </p:nvSpPr>
        <p:spPr>
          <a:xfrm>
            <a:off x="5789495" y="379134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05" name="Rectangle: Rounded Corners 104">
            <a:hlinkClick r:id="rId14" action="ppaction://hlinksldjump"/>
          </p:cNvPr>
          <p:cNvSpPr/>
          <p:nvPr/>
        </p:nvSpPr>
        <p:spPr>
          <a:xfrm>
            <a:off x="5780536" y="41420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06" name="Rectangle: Rounded Corners 105">
            <a:hlinkClick r:id="rId15" action="ppaction://hlinksldjump"/>
          </p:cNvPr>
          <p:cNvSpPr/>
          <p:nvPr/>
        </p:nvSpPr>
        <p:spPr>
          <a:xfrm>
            <a:off x="5780168" y="45162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07" name="Rectangle: Rounded Corners 106">
            <a:hlinkClick r:id="rId16" action="ppaction://hlinksldjump"/>
          </p:cNvPr>
          <p:cNvSpPr/>
          <p:nvPr/>
        </p:nvSpPr>
        <p:spPr>
          <a:xfrm>
            <a:off x="5782881" y="488359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08" name="Rectangle: Rounded Corners 107">
            <a:hlinkClick r:id="rId17" action="ppaction://hlinksldjump"/>
          </p:cNvPr>
          <p:cNvSpPr/>
          <p:nvPr/>
        </p:nvSpPr>
        <p:spPr>
          <a:xfrm>
            <a:off x="5784926" y="5687972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09" name="Rectangle: Rounded Corners 108">
            <a:hlinkClick r:id="rId18" action="ppaction://hlinksldjump"/>
          </p:cNvPr>
          <p:cNvSpPr/>
          <p:nvPr/>
        </p:nvSpPr>
        <p:spPr>
          <a:xfrm>
            <a:off x="5778364" y="598943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10" name="Rectangle: Rounded Corners 109">
            <a:hlinkClick r:id="rId19" action="ppaction://hlinksldjump"/>
          </p:cNvPr>
          <p:cNvSpPr/>
          <p:nvPr/>
        </p:nvSpPr>
        <p:spPr>
          <a:xfrm>
            <a:off x="5784926" y="522953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111" name="Rectangle: Rounded Corners 110">
            <a:hlinkClick r:id="rId20" action="ppaction://hlinksldjump"/>
          </p:cNvPr>
          <p:cNvSpPr/>
          <p:nvPr/>
        </p:nvSpPr>
        <p:spPr>
          <a:xfrm>
            <a:off x="5779396" y="2426269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E72F8-D87E-E248-ADDE-2744120F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39</a:t>
            </a:fld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D7EFAE1-72DF-4D02-99E6-75E2046F6353}"/>
              </a:ext>
            </a:extLst>
          </p:cNvPr>
          <p:cNvSpPr/>
          <p:nvPr/>
        </p:nvSpPr>
        <p:spPr>
          <a:xfrm>
            <a:off x="3386272" y="493088"/>
            <a:ext cx="4673603" cy="4951078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2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54" grpId="0" animBg="1"/>
      <p:bldP spid="42" grpId="0" animBg="1"/>
      <p:bldP spid="55" grpId="0" animBg="1"/>
      <p:bldP spid="59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Resumo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1102AC3-813C-473D-AB97-F0CC06756994}" type="slidenum">
              <a:rPr lang="en-US" altLang="en-US" smtClean="0">
                <a:solidFill>
                  <a:schemeClr val="tx2"/>
                </a:solidFill>
              </a:rPr>
              <a:pPr/>
              <a:t>40</a:t>
            </a:fld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6" name="Rectangle: Beveled 4">
            <a:hlinkClick r:id="rId2" action="ppaction://hlinksldjump"/>
          </p:cNvPr>
          <p:cNvSpPr/>
          <p:nvPr/>
        </p:nvSpPr>
        <p:spPr>
          <a:xfrm>
            <a:off x="4671095" y="1196753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7" name="Rectangle: Beveled 8">
            <a:hlinkClick r:id="rId3" action="ppaction://hlinksldjump"/>
          </p:cNvPr>
          <p:cNvSpPr/>
          <p:nvPr/>
        </p:nvSpPr>
        <p:spPr>
          <a:xfrm>
            <a:off x="4671095" y="3265166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8" name="Rectangle: Beveled 9">
            <a:hlinkClick r:id="rId4" action="ppaction://hlinksldjump"/>
          </p:cNvPr>
          <p:cNvSpPr/>
          <p:nvPr/>
        </p:nvSpPr>
        <p:spPr>
          <a:xfrm>
            <a:off x="4671095" y="5480826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9" name="Frame 8"/>
          <p:cNvSpPr/>
          <p:nvPr/>
        </p:nvSpPr>
        <p:spPr>
          <a:xfrm>
            <a:off x="3425874" y="2564905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0" name="Connector: Elbow 14"/>
          <p:cNvCxnSpPr>
            <a:stCxn id="9" idx="3"/>
            <a:endCxn id="6" idx="4"/>
          </p:cNvCxnSpPr>
          <p:nvPr/>
        </p:nvCxnSpPr>
        <p:spPr>
          <a:xfrm flipV="1">
            <a:off x="4217963" y="1626322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6"/>
          <p:cNvCxnSpPr>
            <a:stCxn id="9" idx="3"/>
            <a:endCxn id="8" idx="4"/>
          </p:cNvCxnSpPr>
          <p:nvPr/>
        </p:nvCxnSpPr>
        <p:spPr>
          <a:xfrm>
            <a:off x="4217963" y="3742139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8"/>
          <p:cNvCxnSpPr>
            <a:stCxn id="9" idx="3"/>
            <a:endCxn id="7" idx="4"/>
          </p:cNvCxnSpPr>
          <p:nvPr/>
        </p:nvCxnSpPr>
        <p:spPr>
          <a:xfrm flipV="1">
            <a:off x="4217963" y="3737654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1164339"/>
            <a:ext cx="792088" cy="7920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3265166"/>
            <a:ext cx="792088" cy="79208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5480826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3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153" y="-48665"/>
            <a:ext cx="11193237" cy="906829"/>
          </a:xfrm>
        </p:spPr>
        <p:txBody>
          <a:bodyPr rtlCol="0"/>
          <a:lstStyle/>
          <a:p>
            <a:pPr rtl="0"/>
            <a:r>
              <a:rPr lang="pt-pt" dirty="0"/>
              <a:t>Verificação de Documentos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D1D70-24C4-644D-B310-CBF94425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: Beveled 4"/>
          <p:cNvSpPr/>
          <p:nvPr/>
        </p:nvSpPr>
        <p:spPr>
          <a:xfrm>
            <a:off x="3216018" y="2702497"/>
            <a:ext cx="2216390" cy="1453005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20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11" name="Frame 10"/>
          <p:cNvSpPr/>
          <p:nvPr/>
        </p:nvSpPr>
        <p:spPr>
          <a:xfrm>
            <a:off x="1826834" y="1455235"/>
            <a:ext cx="824741" cy="396455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9" name="Connector: Elbow 18"/>
          <p:cNvCxnSpPr>
            <a:cxnSpLocks/>
            <a:stCxn id="11" idx="3"/>
            <a:endCxn id="5" idx="4"/>
          </p:cNvCxnSpPr>
          <p:nvPr/>
        </p:nvCxnSpPr>
        <p:spPr>
          <a:xfrm flipV="1">
            <a:off x="2651575" y="3429000"/>
            <a:ext cx="564443" cy="8511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: Rounded Corners 44">
            <a:hlinkClick r:id="rId3" action="ppaction://hlinksldjump"/>
          </p:cNvPr>
          <p:cNvSpPr/>
          <p:nvPr/>
        </p:nvSpPr>
        <p:spPr>
          <a:xfrm>
            <a:off x="6099597" y="620784"/>
            <a:ext cx="3453125" cy="547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dirty="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46" name="Rectangle: Rounded Corners 45">
            <a:hlinkClick r:id="rId4" action="ppaction://hlinksldjump"/>
          </p:cNvPr>
          <p:cNvSpPr/>
          <p:nvPr/>
        </p:nvSpPr>
        <p:spPr>
          <a:xfrm>
            <a:off x="6101867" y="2078784"/>
            <a:ext cx="3435181" cy="5129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47" name="Rectangle: Rounded Corners 46">
            <a:hlinkClick r:id="rId5" action="ppaction://hlinksldjump"/>
          </p:cNvPr>
          <p:cNvSpPr/>
          <p:nvPr/>
        </p:nvSpPr>
        <p:spPr>
          <a:xfrm>
            <a:off x="6105297" y="2798864"/>
            <a:ext cx="3444018" cy="5729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48" name="Rectangle: Rounded Corners 47">
            <a:hlinkClick r:id="rId6" action="ppaction://hlinksldjump"/>
          </p:cNvPr>
          <p:cNvSpPr/>
          <p:nvPr/>
        </p:nvSpPr>
        <p:spPr>
          <a:xfrm>
            <a:off x="6105297" y="1358704"/>
            <a:ext cx="3444018" cy="5540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49" name="Rectangle: Rounded Corners 48">
            <a:hlinkClick r:id="rId7" action="ppaction://hlinksldjump"/>
          </p:cNvPr>
          <p:cNvSpPr/>
          <p:nvPr/>
        </p:nvSpPr>
        <p:spPr>
          <a:xfrm>
            <a:off x="6111136" y="4411554"/>
            <a:ext cx="3444018" cy="547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50" name="Rectangle: Rounded Corners 49">
            <a:hlinkClick r:id="rId8" action="ppaction://hlinksldjump"/>
          </p:cNvPr>
          <p:cNvSpPr/>
          <p:nvPr/>
        </p:nvSpPr>
        <p:spPr>
          <a:xfrm>
            <a:off x="6102177" y="5203642"/>
            <a:ext cx="3444018" cy="547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52" name="Rectangle: Rounded Corners 51">
            <a:hlinkClick r:id="rId9" action="ppaction://hlinksldjump"/>
          </p:cNvPr>
          <p:cNvSpPr/>
          <p:nvPr/>
        </p:nvSpPr>
        <p:spPr>
          <a:xfrm>
            <a:off x="6096338" y="3590952"/>
            <a:ext cx="3444018" cy="5729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63" name="Rectangle: Rounded Corners 62">
            <a:hlinkClick r:id="rId10" action="ppaction://hlinksldjump"/>
          </p:cNvPr>
          <p:cNvSpPr/>
          <p:nvPr/>
        </p:nvSpPr>
        <p:spPr>
          <a:xfrm>
            <a:off x="6093030" y="5980316"/>
            <a:ext cx="3444018" cy="547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>
                <a:solidFill>
                  <a:schemeClr val="tx1"/>
                </a:solidFill>
              </a:rPr>
              <a:t>Sustentabilidade</a:t>
            </a:r>
          </a:p>
        </p:txBody>
      </p:sp>
      <p:cxnSp>
        <p:nvCxnSpPr>
          <p:cNvPr id="4" name="Connector: Elbow 3"/>
          <p:cNvCxnSpPr>
            <a:cxnSpLocks/>
            <a:stCxn id="5" idx="0"/>
            <a:endCxn id="45" idx="1"/>
          </p:cNvCxnSpPr>
          <p:nvPr/>
        </p:nvCxnSpPr>
        <p:spPr>
          <a:xfrm flipV="1">
            <a:off x="5432408" y="894559"/>
            <a:ext cx="667189" cy="25344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/>
          <p:cNvCxnSpPr>
            <a:stCxn id="5" idx="0"/>
            <a:endCxn id="48" idx="1"/>
          </p:cNvCxnSpPr>
          <p:nvPr/>
        </p:nvCxnSpPr>
        <p:spPr>
          <a:xfrm flipV="1">
            <a:off x="5432408" y="1635722"/>
            <a:ext cx="672889" cy="17932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/>
          <p:cNvCxnSpPr>
            <a:cxnSpLocks/>
            <a:stCxn id="5" idx="0"/>
            <a:endCxn id="46" idx="1"/>
          </p:cNvCxnSpPr>
          <p:nvPr/>
        </p:nvCxnSpPr>
        <p:spPr>
          <a:xfrm flipV="1">
            <a:off x="5432408" y="2335237"/>
            <a:ext cx="669459" cy="10937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/>
          <p:cNvCxnSpPr>
            <a:cxnSpLocks/>
            <a:stCxn id="5" idx="0"/>
            <a:endCxn id="47" idx="1"/>
          </p:cNvCxnSpPr>
          <p:nvPr/>
        </p:nvCxnSpPr>
        <p:spPr>
          <a:xfrm flipV="1">
            <a:off x="5432408" y="3085353"/>
            <a:ext cx="672889" cy="34364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/>
          <p:cNvCxnSpPr>
            <a:cxnSpLocks/>
            <a:stCxn id="5" idx="0"/>
            <a:endCxn id="52" idx="1"/>
          </p:cNvCxnSpPr>
          <p:nvPr/>
        </p:nvCxnSpPr>
        <p:spPr>
          <a:xfrm>
            <a:off x="5432408" y="3429000"/>
            <a:ext cx="663930" cy="4484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/>
          <p:cNvCxnSpPr>
            <a:cxnSpLocks/>
            <a:stCxn id="5" idx="0"/>
            <a:endCxn id="49" idx="1"/>
          </p:cNvCxnSpPr>
          <p:nvPr/>
        </p:nvCxnSpPr>
        <p:spPr>
          <a:xfrm>
            <a:off x="5432408" y="3429000"/>
            <a:ext cx="678728" cy="12563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/>
          <p:cNvCxnSpPr>
            <a:cxnSpLocks/>
            <a:stCxn id="5" idx="0"/>
            <a:endCxn id="50" idx="1"/>
          </p:cNvCxnSpPr>
          <p:nvPr/>
        </p:nvCxnSpPr>
        <p:spPr>
          <a:xfrm>
            <a:off x="5432408" y="3429000"/>
            <a:ext cx="669769" cy="20484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/>
          <p:cNvCxnSpPr>
            <a:cxnSpLocks/>
            <a:stCxn id="5" idx="0"/>
          </p:cNvCxnSpPr>
          <p:nvPr/>
        </p:nvCxnSpPr>
        <p:spPr>
          <a:xfrm>
            <a:off x="5432408" y="3429000"/>
            <a:ext cx="679451" cy="284050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04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pt"/>
              <a:t>Informações</a:t>
            </a:r>
            <a:r>
              <a:rPr lang="en-SG" dirty="0"/>
              <a:t/>
            </a:r>
            <a:br>
              <a:rPr lang="en-SG" dirty="0"/>
            </a:br>
            <a:r>
              <a:rPr lang="pt-pt"/>
              <a:t>Técnicas Gerais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812829" y="1070540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812829" y="3138953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812829" y="5354613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567608" y="2438692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3359697" y="1500109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3359697" y="3615926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3359697" y="3611441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loud 36"/>
          <p:cNvSpPr/>
          <p:nvPr/>
        </p:nvSpPr>
        <p:spPr>
          <a:xfrm>
            <a:off x="9198623" y="404664"/>
            <a:ext cx="1612815" cy="70404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4.2 Sistema métrico</a:t>
            </a:r>
          </a:p>
        </p:txBody>
      </p:sp>
      <p:sp>
        <p:nvSpPr>
          <p:cNvPr id="38" name="Cloud 37"/>
          <p:cNvSpPr/>
          <p:nvPr/>
        </p:nvSpPr>
        <p:spPr>
          <a:xfrm>
            <a:off x="9576472" y="1124744"/>
            <a:ext cx="1920128" cy="70404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4.3.1 Produtos de Entrada Tratáveis</a:t>
            </a:r>
          </a:p>
        </p:txBody>
      </p:sp>
      <p:sp>
        <p:nvSpPr>
          <p:cNvPr id="41" name="Cloud 40"/>
          <p:cNvSpPr/>
          <p:nvPr/>
        </p:nvSpPr>
        <p:spPr>
          <a:xfrm>
            <a:off x="9196045" y="1932869"/>
            <a:ext cx="1514741" cy="70404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4.3.2 Capacidade</a:t>
            </a:r>
          </a:p>
        </p:txBody>
      </p:sp>
      <p:sp>
        <p:nvSpPr>
          <p:cNvPr id="42" name="Cloud 41"/>
          <p:cNvSpPr/>
          <p:nvPr/>
        </p:nvSpPr>
        <p:spPr>
          <a:xfrm>
            <a:off x="9379729" y="3517045"/>
            <a:ext cx="1612815" cy="70404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 dirty="0">
                <a:solidFill>
                  <a:schemeClr val="tx1"/>
                </a:solidFill>
              </a:rPr>
              <a:t>4.3.8 Intervalos de utilização</a:t>
            </a:r>
          </a:p>
        </p:txBody>
      </p:sp>
      <p:sp>
        <p:nvSpPr>
          <p:cNvPr id="44" name="Cloud 43"/>
          <p:cNvSpPr/>
          <p:nvPr/>
        </p:nvSpPr>
        <p:spPr>
          <a:xfrm>
            <a:off x="9235712" y="4309133"/>
            <a:ext cx="2118088" cy="84839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 dirty="0">
                <a:solidFill>
                  <a:schemeClr val="tx1"/>
                </a:solidFill>
              </a:rPr>
              <a:t>4.5 </a:t>
            </a:r>
            <a:r>
              <a:rPr lang="pt-pt" sz="1000" dirty="0" err="1">
                <a:solidFill>
                  <a:schemeClr val="tx1"/>
                </a:solidFill>
              </a:rPr>
              <a:t>Concepção</a:t>
            </a:r>
            <a:r>
              <a:rPr lang="pt-pt" sz="1000" dirty="0">
                <a:solidFill>
                  <a:schemeClr val="tx1"/>
                </a:solidFill>
              </a:rPr>
              <a:t> </a:t>
            </a:r>
            <a:r>
              <a:rPr lang="ro-MD" sz="1000" dirty="0">
                <a:solidFill>
                  <a:schemeClr val="tx1"/>
                </a:solidFill>
              </a:rPr>
              <a:t/>
            </a:r>
            <a:br>
              <a:rPr lang="ro-MD" sz="1000" dirty="0">
                <a:solidFill>
                  <a:schemeClr val="tx1"/>
                </a:solidFill>
              </a:rPr>
            </a:br>
            <a:r>
              <a:rPr lang="pt-pt" sz="1000" dirty="0">
                <a:solidFill>
                  <a:schemeClr val="tx1"/>
                </a:solidFill>
              </a:rPr>
              <a:t>relativa à</a:t>
            </a:r>
            <a:r>
              <a:rPr lang="ro-MD" sz="1000" dirty="0">
                <a:solidFill>
                  <a:schemeClr val="tx1"/>
                </a:solidFill>
              </a:rPr>
              <a:t> </a:t>
            </a:r>
            <a:r>
              <a:rPr lang="pt-pt" sz="1000" dirty="0">
                <a:solidFill>
                  <a:schemeClr val="tx1"/>
                </a:solidFill>
              </a:rPr>
              <a:t>durabilidade do</a:t>
            </a:r>
            <a:r>
              <a:rPr lang="ro-MD" sz="1000" dirty="0">
                <a:solidFill>
                  <a:schemeClr val="tx1"/>
                </a:solidFill>
              </a:rPr>
              <a:t> </a:t>
            </a:r>
            <a:r>
              <a:rPr lang="pt-pt" sz="1000" dirty="0">
                <a:solidFill>
                  <a:schemeClr val="tx1"/>
                </a:solidFill>
              </a:rPr>
              <a:t>sistema</a:t>
            </a:r>
          </a:p>
        </p:txBody>
      </p:sp>
      <p:cxnSp>
        <p:nvCxnSpPr>
          <p:cNvPr id="45" name="Straight Arrow Connector 44"/>
          <p:cNvCxnSpPr>
            <a:cxnSpLocks/>
            <a:stCxn id="156" idx="3"/>
            <a:endCxn id="37" idx="2"/>
          </p:cNvCxnSpPr>
          <p:nvPr/>
        </p:nvCxnSpPr>
        <p:spPr>
          <a:xfrm>
            <a:off x="8178932" y="558352"/>
            <a:ext cx="1024694" cy="198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/>
            <a:stCxn id="156" idx="3"/>
            <a:endCxn id="38" idx="2"/>
          </p:cNvCxnSpPr>
          <p:nvPr/>
        </p:nvCxnSpPr>
        <p:spPr>
          <a:xfrm>
            <a:off x="8178932" y="558352"/>
            <a:ext cx="1403496" cy="918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/>
            <a:stCxn id="156" idx="3"/>
            <a:endCxn id="41" idx="2"/>
          </p:cNvCxnSpPr>
          <p:nvPr/>
        </p:nvCxnSpPr>
        <p:spPr>
          <a:xfrm>
            <a:off x="8178932" y="558352"/>
            <a:ext cx="1021812" cy="1726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/>
            <a:stCxn id="156" idx="3"/>
            <a:endCxn id="42" idx="2"/>
          </p:cNvCxnSpPr>
          <p:nvPr/>
        </p:nvCxnSpPr>
        <p:spPr>
          <a:xfrm>
            <a:off x="8178932" y="558352"/>
            <a:ext cx="1205800" cy="3310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  <a:stCxn id="156" idx="3"/>
            <a:endCxn id="44" idx="2"/>
          </p:cNvCxnSpPr>
          <p:nvPr/>
        </p:nvCxnSpPr>
        <p:spPr>
          <a:xfrm>
            <a:off x="8178932" y="558352"/>
            <a:ext cx="1063350" cy="4174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loud 104"/>
          <p:cNvSpPr/>
          <p:nvPr/>
        </p:nvSpPr>
        <p:spPr>
          <a:xfrm>
            <a:off x="9426741" y="2652949"/>
            <a:ext cx="2141867" cy="70404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 dirty="0">
                <a:solidFill>
                  <a:schemeClr val="tx1"/>
                </a:solidFill>
              </a:rPr>
              <a:t>4.3.3 Produtos de Higiene Menstrual</a:t>
            </a:r>
          </a:p>
        </p:txBody>
      </p:sp>
      <p:cxnSp>
        <p:nvCxnSpPr>
          <p:cNvPr id="108" name="Straight Arrow Connector 107"/>
          <p:cNvCxnSpPr>
            <a:cxnSpLocks/>
            <a:stCxn id="156" idx="3"/>
            <a:endCxn id="105" idx="2"/>
          </p:cNvCxnSpPr>
          <p:nvPr/>
        </p:nvCxnSpPr>
        <p:spPr>
          <a:xfrm>
            <a:off x="8178932" y="558352"/>
            <a:ext cx="1254453" cy="2446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Elbow 115"/>
          <p:cNvCxnSpPr/>
          <p:nvPr/>
        </p:nvCxnSpPr>
        <p:spPr>
          <a:xfrm flipV="1">
            <a:off x="5581770" y="558352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/>
          <p:cNvCxnSpPr/>
          <p:nvPr/>
        </p:nvCxnSpPr>
        <p:spPr>
          <a:xfrm flipV="1">
            <a:off x="5581770" y="833162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17"/>
          <p:cNvCxnSpPr>
            <a:cxnSpLocks/>
          </p:cNvCxnSpPr>
          <p:nvPr/>
        </p:nvCxnSpPr>
        <p:spPr>
          <a:xfrm flipV="1">
            <a:off x="5581770" y="1107942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Elbow 118"/>
          <p:cNvCxnSpPr>
            <a:cxnSpLocks/>
          </p:cNvCxnSpPr>
          <p:nvPr/>
        </p:nvCxnSpPr>
        <p:spPr>
          <a:xfrm flipV="1">
            <a:off x="5581770" y="1386378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or: Elbow 119"/>
          <p:cNvCxnSpPr>
            <a:cxnSpLocks/>
          </p:cNvCxnSpPr>
          <p:nvPr/>
        </p:nvCxnSpPr>
        <p:spPr>
          <a:xfrm>
            <a:off x="5581769" y="1500109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or: Elbow 120"/>
          <p:cNvCxnSpPr>
            <a:cxnSpLocks/>
          </p:cNvCxnSpPr>
          <p:nvPr/>
        </p:nvCxnSpPr>
        <p:spPr>
          <a:xfrm>
            <a:off x="5581769" y="1500108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or: Elbow 121"/>
          <p:cNvCxnSpPr>
            <a:cxnSpLocks/>
          </p:cNvCxnSpPr>
          <p:nvPr/>
        </p:nvCxnSpPr>
        <p:spPr>
          <a:xfrm>
            <a:off x="5581770" y="1500109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Elbow 122"/>
          <p:cNvCxnSpPr>
            <a:cxnSpLocks/>
          </p:cNvCxnSpPr>
          <p:nvPr/>
        </p:nvCxnSpPr>
        <p:spPr>
          <a:xfrm>
            <a:off x="5581770" y="1500109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or: Elbow 123"/>
          <p:cNvCxnSpPr>
            <a:cxnSpLocks/>
          </p:cNvCxnSpPr>
          <p:nvPr/>
        </p:nvCxnSpPr>
        <p:spPr>
          <a:xfrm flipV="1">
            <a:off x="5581769" y="2785963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or: Elbow 124"/>
          <p:cNvCxnSpPr>
            <a:cxnSpLocks/>
          </p:cNvCxnSpPr>
          <p:nvPr/>
        </p:nvCxnSpPr>
        <p:spPr>
          <a:xfrm flipV="1">
            <a:off x="5581769" y="3139015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Elbow 125"/>
          <p:cNvCxnSpPr>
            <a:cxnSpLocks/>
          </p:cNvCxnSpPr>
          <p:nvPr/>
        </p:nvCxnSpPr>
        <p:spPr>
          <a:xfrm flipV="1">
            <a:off x="5581770" y="3488147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: Elbow 126"/>
          <p:cNvCxnSpPr>
            <a:cxnSpLocks/>
          </p:cNvCxnSpPr>
          <p:nvPr/>
        </p:nvCxnSpPr>
        <p:spPr>
          <a:xfrm>
            <a:off x="5581770" y="3611441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or: Elbow 127"/>
          <p:cNvCxnSpPr>
            <a:cxnSpLocks/>
          </p:cNvCxnSpPr>
          <p:nvPr/>
        </p:nvCxnSpPr>
        <p:spPr>
          <a:xfrm>
            <a:off x="5581769" y="3611442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/>
          <p:cNvCxnSpPr>
            <a:cxnSpLocks/>
          </p:cNvCxnSpPr>
          <p:nvPr/>
        </p:nvCxnSpPr>
        <p:spPr>
          <a:xfrm>
            <a:off x="5581769" y="3611441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or: Elbow 129"/>
          <p:cNvCxnSpPr>
            <a:cxnSpLocks/>
          </p:cNvCxnSpPr>
          <p:nvPr/>
        </p:nvCxnSpPr>
        <p:spPr>
          <a:xfrm>
            <a:off x="5581770" y="3611441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or: Elbow 130"/>
          <p:cNvCxnSpPr>
            <a:cxnSpLocks/>
          </p:cNvCxnSpPr>
          <p:nvPr/>
        </p:nvCxnSpPr>
        <p:spPr>
          <a:xfrm>
            <a:off x="5581769" y="3611441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or: Elbow 131"/>
          <p:cNvCxnSpPr>
            <a:cxnSpLocks/>
          </p:cNvCxnSpPr>
          <p:nvPr/>
        </p:nvCxnSpPr>
        <p:spPr>
          <a:xfrm flipV="1">
            <a:off x="5581769" y="5709850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or: Elbow 132"/>
          <p:cNvCxnSpPr>
            <a:cxnSpLocks/>
          </p:cNvCxnSpPr>
          <p:nvPr/>
        </p:nvCxnSpPr>
        <p:spPr>
          <a:xfrm>
            <a:off x="5581769" y="5804864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: Rounded Corners 155">
            <a:hlinkClick r:id="rId3" action="ppaction://hlinksldjump"/>
          </p:cNvPr>
          <p:cNvSpPr/>
          <p:nvPr/>
        </p:nvSpPr>
        <p:spPr>
          <a:xfrm>
            <a:off x="6017681" y="476672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57" name="Rectangle: Rounded Corners 156">
            <a:hlinkClick r:id="rId4" action="ppaction://hlinksldjump"/>
          </p:cNvPr>
          <p:cNvSpPr/>
          <p:nvPr/>
        </p:nvSpPr>
        <p:spPr>
          <a:xfrm>
            <a:off x="6019952" y="1028853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58" name="Rectangle: Rounded Corners 157">
            <a:hlinkClick r:id="rId5" action="ppaction://hlinksldjump"/>
          </p:cNvPr>
          <p:cNvSpPr/>
          <p:nvPr/>
        </p:nvSpPr>
        <p:spPr>
          <a:xfrm>
            <a:off x="6023381" y="1298027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59" name="Rectangle: Rounded Corners 158">
            <a:hlinkClick r:id="rId6" action="ppaction://hlinksldjump"/>
          </p:cNvPr>
          <p:cNvSpPr/>
          <p:nvPr/>
        </p:nvSpPr>
        <p:spPr>
          <a:xfrm>
            <a:off x="6023381" y="747731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60" name="Rectangle: Rounded Corners 159">
            <a:hlinkClick r:id="rId7" action="ppaction://hlinksldjump"/>
          </p:cNvPr>
          <p:cNvSpPr/>
          <p:nvPr/>
        </p:nvSpPr>
        <p:spPr>
          <a:xfrm>
            <a:off x="6029220" y="1798370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61" name="Rectangle: Rounded Corners 160">
            <a:hlinkClick r:id="rId8" action="ppaction://hlinksldjump"/>
          </p:cNvPr>
          <p:cNvSpPr/>
          <p:nvPr/>
        </p:nvSpPr>
        <p:spPr>
          <a:xfrm>
            <a:off x="6020261" y="2068907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62" name="Rectangle: Rounded Corners 161">
            <a:hlinkClick r:id="rId9" action="ppaction://hlinksldjump"/>
          </p:cNvPr>
          <p:cNvSpPr/>
          <p:nvPr/>
        </p:nvSpPr>
        <p:spPr>
          <a:xfrm>
            <a:off x="6014422" y="1550482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63" name="Rectangle: Rounded Corners 162">
            <a:hlinkClick r:id="rId10" action="ppaction://hlinksldjump"/>
          </p:cNvPr>
          <p:cNvSpPr/>
          <p:nvPr/>
        </p:nvSpPr>
        <p:spPr>
          <a:xfrm>
            <a:off x="6035473" y="266130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64" name="Rectangle: Rounded Corners 163">
            <a:hlinkClick r:id="rId11" action="ppaction://hlinksldjump"/>
          </p:cNvPr>
          <p:cNvSpPr/>
          <p:nvPr/>
        </p:nvSpPr>
        <p:spPr>
          <a:xfrm>
            <a:off x="6030715" y="3014358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65" name="Rectangle: Rounded Corners 164">
            <a:hlinkClick r:id="rId12" action="ppaction://hlinksldjump"/>
          </p:cNvPr>
          <p:cNvSpPr/>
          <p:nvPr/>
        </p:nvSpPr>
        <p:spPr>
          <a:xfrm>
            <a:off x="6040042" y="336349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66" name="Rectangle: Rounded Corners 165">
            <a:hlinkClick r:id="rId13" action="ppaction://hlinksldjump"/>
          </p:cNvPr>
          <p:cNvSpPr/>
          <p:nvPr/>
        </p:nvSpPr>
        <p:spPr>
          <a:xfrm>
            <a:off x="6040042" y="3719339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67" name="Rectangle: Rounded Corners 166">
            <a:hlinkClick r:id="rId14" action="ppaction://hlinksldjump"/>
          </p:cNvPr>
          <p:cNvSpPr/>
          <p:nvPr/>
        </p:nvSpPr>
        <p:spPr>
          <a:xfrm>
            <a:off x="6031083" y="4070066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68" name="Rectangle: Rounded Corners 167">
            <a:hlinkClick r:id="rId15" action="ppaction://hlinksldjump"/>
          </p:cNvPr>
          <p:cNvSpPr/>
          <p:nvPr/>
        </p:nvSpPr>
        <p:spPr>
          <a:xfrm>
            <a:off x="6030715" y="444423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69" name="Rectangle: Rounded Corners 168">
            <a:hlinkClick r:id="rId16" action="ppaction://hlinksldjump"/>
          </p:cNvPr>
          <p:cNvSpPr/>
          <p:nvPr/>
        </p:nvSpPr>
        <p:spPr>
          <a:xfrm>
            <a:off x="6033428" y="4811589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70" name="Rectangle: Rounded Corners 169">
            <a:hlinkClick r:id="rId17" action="ppaction://hlinksldjump"/>
          </p:cNvPr>
          <p:cNvSpPr/>
          <p:nvPr/>
        </p:nvSpPr>
        <p:spPr>
          <a:xfrm>
            <a:off x="6035473" y="5615964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71" name="Rectangle: Rounded Corners 170">
            <a:hlinkClick r:id="rId18" action="ppaction://hlinksldjump"/>
          </p:cNvPr>
          <p:cNvSpPr/>
          <p:nvPr/>
        </p:nvSpPr>
        <p:spPr>
          <a:xfrm>
            <a:off x="6028911" y="5917422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73" name="Rectangle: Rounded Corners 172">
            <a:hlinkClick r:id="rId19" action="ppaction://hlinksldjump"/>
          </p:cNvPr>
          <p:cNvSpPr/>
          <p:nvPr/>
        </p:nvSpPr>
        <p:spPr>
          <a:xfrm>
            <a:off x="6029943" y="2354261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74" name="Rectangle: Rounded Corners 173">
            <a:hlinkClick r:id="rId20" action="ppaction://hlinksldjump"/>
          </p:cNvPr>
          <p:cNvSpPr/>
          <p:nvPr/>
        </p:nvSpPr>
        <p:spPr>
          <a:xfrm>
            <a:off x="6035473" y="515752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23D95-4635-114E-B6B3-728D3691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20652" y="2606494"/>
            <a:ext cx="4758519" cy="374985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7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37" grpId="0" animBg="1"/>
      <p:bldP spid="38" grpId="0" animBg="1"/>
      <p:bldP spid="41" grpId="0" animBg="1"/>
      <p:bldP spid="42" grpId="0" animBg="1"/>
      <p:bldP spid="44" grpId="0" animBg="1"/>
      <p:bldP spid="10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3" grpId="0" animBg="1"/>
      <p:bldP spid="1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Segurança Geral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524797" y="1124745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524797" y="3193158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524797" y="5408818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279576" y="2492897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3071665" y="1554314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3071665" y="3670131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3071665" y="3665646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loud 37"/>
          <p:cNvSpPr/>
          <p:nvPr/>
        </p:nvSpPr>
        <p:spPr>
          <a:xfrm>
            <a:off x="9275087" y="119456"/>
            <a:ext cx="1589766" cy="73322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4.7 Concepção segura</a:t>
            </a:r>
          </a:p>
        </p:txBody>
      </p:sp>
      <p:sp>
        <p:nvSpPr>
          <p:cNvPr id="41" name="Cloud 40"/>
          <p:cNvSpPr/>
          <p:nvPr/>
        </p:nvSpPr>
        <p:spPr>
          <a:xfrm>
            <a:off x="9349240" y="947426"/>
            <a:ext cx="1966352" cy="73322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4.8 Condições de funcionamento</a:t>
            </a:r>
          </a:p>
        </p:txBody>
      </p:sp>
      <p:cxnSp>
        <p:nvCxnSpPr>
          <p:cNvPr id="12" name="Straight Arrow Connector 11"/>
          <p:cNvCxnSpPr>
            <a:cxnSpLocks/>
            <a:stCxn id="172" idx="3"/>
            <a:endCxn id="38" idx="2"/>
          </p:cNvCxnSpPr>
          <p:nvPr/>
        </p:nvCxnSpPr>
        <p:spPr>
          <a:xfrm flipV="1">
            <a:off x="7890900" y="486071"/>
            <a:ext cx="1389118" cy="401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  <a:stCxn id="172" idx="3"/>
            <a:endCxn id="41" idx="2"/>
          </p:cNvCxnSpPr>
          <p:nvPr/>
        </p:nvCxnSpPr>
        <p:spPr>
          <a:xfrm>
            <a:off x="7890900" y="887367"/>
            <a:ext cx="1464439" cy="42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loud 47"/>
          <p:cNvSpPr/>
          <p:nvPr/>
        </p:nvSpPr>
        <p:spPr>
          <a:xfrm>
            <a:off x="9044549" y="1677081"/>
            <a:ext cx="2474473" cy="73322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4.12.1 Segurança das Arestas, Cantos e Superfícies</a:t>
            </a:r>
          </a:p>
        </p:txBody>
      </p:sp>
      <p:cxnSp>
        <p:nvCxnSpPr>
          <p:cNvPr id="49" name="Straight Arrow Connector 48"/>
          <p:cNvCxnSpPr>
            <a:cxnSpLocks/>
            <a:stCxn id="172" idx="3"/>
            <a:endCxn id="48" idx="2"/>
          </p:cNvCxnSpPr>
          <p:nvPr/>
        </p:nvCxnSpPr>
        <p:spPr>
          <a:xfrm>
            <a:off x="7890900" y="887367"/>
            <a:ext cx="1161324" cy="1156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loud 52"/>
          <p:cNvSpPr/>
          <p:nvPr/>
        </p:nvSpPr>
        <p:spPr>
          <a:xfrm>
            <a:off x="9753742" y="2469286"/>
            <a:ext cx="1960436" cy="10666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4.12.2 Protecção contra Incêndios e Explosões</a:t>
            </a:r>
          </a:p>
        </p:txBody>
      </p:sp>
      <p:cxnSp>
        <p:nvCxnSpPr>
          <p:cNvPr id="54" name="Straight Arrow Connector 53"/>
          <p:cNvCxnSpPr>
            <a:cxnSpLocks/>
            <a:stCxn id="172" idx="3"/>
            <a:endCxn id="53" idx="2"/>
          </p:cNvCxnSpPr>
          <p:nvPr/>
        </p:nvCxnSpPr>
        <p:spPr>
          <a:xfrm>
            <a:off x="7890900" y="887367"/>
            <a:ext cx="1868923" cy="2115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loud 56"/>
          <p:cNvSpPr/>
          <p:nvPr/>
        </p:nvSpPr>
        <p:spPr>
          <a:xfrm>
            <a:off x="8658504" y="3397205"/>
            <a:ext cx="1525723" cy="10666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 dirty="0">
                <a:solidFill>
                  <a:schemeClr val="tx1"/>
                </a:solidFill>
              </a:rPr>
              <a:t>4.12.3 Integridade Estrutural</a:t>
            </a:r>
          </a:p>
        </p:txBody>
      </p:sp>
      <p:sp>
        <p:nvSpPr>
          <p:cNvPr id="58" name="Cloud 57"/>
          <p:cNvSpPr/>
          <p:nvPr/>
        </p:nvSpPr>
        <p:spPr>
          <a:xfrm>
            <a:off x="10192366" y="3717032"/>
            <a:ext cx="1880298" cy="10666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4.12.5 Sistemas Subterrâneos</a:t>
            </a:r>
          </a:p>
        </p:txBody>
      </p:sp>
      <p:sp>
        <p:nvSpPr>
          <p:cNvPr id="64" name="Cloud 63"/>
          <p:cNvSpPr/>
          <p:nvPr/>
        </p:nvSpPr>
        <p:spPr>
          <a:xfrm>
            <a:off x="8831548" y="4670672"/>
            <a:ext cx="1485680" cy="104231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4.12.6 Impactos Externos</a:t>
            </a:r>
          </a:p>
        </p:txBody>
      </p:sp>
      <p:cxnSp>
        <p:nvCxnSpPr>
          <p:cNvPr id="65" name="Straight Arrow Connector 64"/>
          <p:cNvCxnSpPr>
            <a:cxnSpLocks/>
            <a:stCxn id="172" idx="3"/>
            <a:endCxn id="57" idx="2"/>
          </p:cNvCxnSpPr>
          <p:nvPr/>
        </p:nvCxnSpPr>
        <p:spPr>
          <a:xfrm>
            <a:off x="7890900" y="887367"/>
            <a:ext cx="772337" cy="3043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cxnSpLocks/>
            <a:stCxn id="172" idx="3"/>
            <a:endCxn id="58" idx="2"/>
          </p:cNvCxnSpPr>
          <p:nvPr/>
        </p:nvCxnSpPr>
        <p:spPr>
          <a:xfrm>
            <a:off x="7890900" y="887367"/>
            <a:ext cx="2307298" cy="3362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cxnSpLocks/>
            <a:stCxn id="172" idx="3"/>
            <a:endCxn id="64" idx="2"/>
          </p:cNvCxnSpPr>
          <p:nvPr/>
        </p:nvCxnSpPr>
        <p:spPr>
          <a:xfrm>
            <a:off x="7890900" y="887367"/>
            <a:ext cx="945256" cy="4304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loud 87"/>
          <p:cNvSpPr/>
          <p:nvPr/>
        </p:nvSpPr>
        <p:spPr>
          <a:xfrm>
            <a:off x="9753742" y="5514722"/>
            <a:ext cx="1739958" cy="81015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5.1 Avaliação da Segurança</a:t>
            </a:r>
          </a:p>
        </p:txBody>
      </p:sp>
      <p:cxnSp>
        <p:nvCxnSpPr>
          <p:cNvPr id="104" name="Straight Arrow Connector 103"/>
          <p:cNvCxnSpPr>
            <a:cxnSpLocks/>
            <a:stCxn id="172" idx="3"/>
            <a:endCxn id="88" idx="2"/>
          </p:cNvCxnSpPr>
          <p:nvPr/>
        </p:nvCxnSpPr>
        <p:spPr>
          <a:xfrm>
            <a:off x="7890900" y="887367"/>
            <a:ext cx="1868239" cy="5032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or: Elbow 132"/>
          <p:cNvCxnSpPr/>
          <p:nvPr/>
        </p:nvCxnSpPr>
        <p:spPr>
          <a:xfrm flipV="1">
            <a:off x="5293738" y="612557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or: Elbow 133"/>
          <p:cNvCxnSpPr/>
          <p:nvPr/>
        </p:nvCxnSpPr>
        <p:spPr>
          <a:xfrm flipV="1">
            <a:off x="5293738" y="887367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/>
          <p:cNvCxnSpPr>
            <a:cxnSpLocks/>
          </p:cNvCxnSpPr>
          <p:nvPr/>
        </p:nvCxnSpPr>
        <p:spPr>
          <a:xfrm flipV="1">
            <a:off x="5293738" y="1162147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/>
          <p:cNvCxnSpPr>
            <a:cxnSpLocks/>
          </p:cNvCxnSpPr>
          <p:nvPr/>
        </p:nvCxnSpPr>
        <p:spPr>
          <a:xfrm flipV="1">
            <a:off x="5293738" y="1440583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or: Elbow 136"/>
          <p:cNvCxnSpPr>
            <a:cxnSpLocks/>
          </p:cNvCxnSpPr>
          <p:nvPr/>
        </p:nvCxnSpPr>
        <p:spPr>
          <a:xfrm>
            <a:off x="5293737" y="1554314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or: Elbow 137"/>
          <p:cNvCxnSpPr>
            <a:cxnSpLocks/>
          </p:cNvCxnSpPr>
          <p:nvPr/>
        </p:nvCxnSpPr>
        <p:spPr>
          <a:xfrm>
            <a:off x="5293737" y="1554313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Elbow 138"/>
          <p:cNvCxnSpPr>
            <a:cxnSpLocks/>
          </p:cNvCxnSpPr>
          <p:nvPr/>
        </p:nvCxnSpPr>
        <p:spPr>
          <a:xfrm>
            <a:off x="5293738" y="1554314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: Elbow 139"/>
          <p:cNvCxnSpPr>
            <a:cxnSpLocks/>
          </p:cNvCxnSpPr>
          <p:nvPr/>
        </p:nvCxnSpPr>
        <p:spPr>
          <a:xfrm>
            <a:off x="5293738" y="1554314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or: Elbow 140"/>
          <p:cNvCxnSpPr>
            <a:cxnSpLocks/>
          </p:cNvCxnSpPr>
          <p:nvPr/>
        </p:nvCxnSpPr>
        <p:spPr>
          <a:xfrm flipV="1">
            <a:off x="5293737" y="2840168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: Elbow 141"/>
          <p:cNvCxnSpPr>
            <a:cxnSpLocks/>
          </p:cNvCxnSpPr>
          <p:nvPr/>
        </p:nvCxnSpPr>
        <p:spPr>
          <a:xfrm flipV="1">
            <a:off x="5293737" y="3193220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or: Elbow 142"/>
          <p:cNvCxnSpPr>
            <a:cxnSpLocks/>
          </p:cNvCxnSpPr>
          <p:nvPr/>
        </p:nvCxnSpPr>
        <p:spPr>
          <a:xfrm flipV="1">
            <a:off x="5293738" y="3542352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or: Elbow 143"/>
          <p:cNvCxnSpPr>
            <a:cxnSpLocks/>
          </p:cNvCxnSpPr>
          <p:nvPr/>
        </p:nvCxnSpPr>
        <p:spPr>
          <a:xfrm>
            <a:off x="5293738" y="3665646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: Elbow 144"/>
          <p:cNvCxnSpPr>
            <a:cxnSpLocks/>
          </p:cNvCxnSpPr>
          <p:nvPr/>
        </p:nvCxnSpPr>
        <p:spPr>
          <a:xfrm>
            <a:off x="5293737" y="3665647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or: Elbow 145"/>
          <p:cNvCxnSpPr>
            <a:cxnSpLocks/>
          </p:cNvCxnSpPr>
          <p:nvPr/>
        </p:nvCxnSpPr>
        <p:spPr>
          <a:xfrm>
            <a:off x="5293737" y="3665646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Elbow 146"/>
          <p:cNvCxnSpPr>
            <a:cxnSpLocks/>
          </p:cNvCxnSpPr>
          <p:nvPr/>
        </p:nvCxnSpPr>
        <p:spPr>
          <a:xfrm>
            <a:off x="5293738" y="3665646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or: Elbow 147"/>
          <p:cNvCxnSpPr>
            <a:cxnSpLocks/>
          </p:cNvCxnSpPr>
          <p:nvPr/>
        </p:nvCxnSpPr>
        <p:spPr>
          <a:xfrm>
            <a:off x="5293737" y="3665646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or: Elbow 148"/>
          <p:cNvCxnSpPr>
            <a:cxnSpLocks/>
          </p:cNvCxnSpPr>
          <p:nvPr/>
        </p:nvCxnSpPr>
        <p:spPr>
          <a:xfrm flipV="1">
            <a:off x="5293737" y="5764055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or: Elbow 149"/>
          <p:cNvCxnSpPr>
            <a:cxnSpLocks/>
          </p:cNvCxnSpPr>
          <p:nvPr/>
        </p:nvCxnSpPr>
        <p:spPr>
          <a:xfrm>
            <a:off x="5293737" y="5859069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: Rounded Corners 168">
            <a:hlinkClick r:id="rId3" action="ppaction://hlinksldjump"/>
          </p:cNvPr>
          <p:cNvSpPr/>
          <p:nvPr/>
        </p:nvSpPr>
        <p:spPr>
          <a:xfrm>
            <a:off x="5729649" y="530877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70" name="Rectangle: Rounded Corners 169">
            <a:hlinkClick r:id="rId4" action="ppaction://hlinksldjump"/>
          </p:cNvPr>
          <p:cNvSpPr/>
          <p:nvPr/>
        </p:nvSpPr>
        <p:spPr>
          <a:xfrm>
            <a:off x="5731920" y="1083058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71" name="Rectangle: Rounded Corners 170">
            <a:hlinkClick r:id="rId5" action="ppaction://hlinksldjump"/>
          </p:cNvPr>
          <p:cNvSpPr/>
          <p:nvPr/>
        </p:nvSpPr>
        <p:spPr>
          <a:xfrm>
            <a:off x="5735349" y="1352232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72" name="Rectangle: Rounded Corners 171">
            <a:hlinkClick r:id="rId6" action="ppaction://hlinksldjump"/>
          </p:cNvPr>
          <p:cNvSpPr/>
          <p:nvPr/>
        </p:nvSpPr>
        <p:spPr>
          <a:xfrm>
            <a:off x="5735349" y="801936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73" name="Rectangle: Rounded Corners 172">
            <a:hlinkClick r:id="rId7" action="ppaction://hlinksldjump"/>
          </p:cNvPr>
          <p:cNvSpPr/>
          <p:nvPr/>
        </p:nvSpPr>
        <p:spPr>
          <a:xfrm>
            <a:off x="5741188" y="1852575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74" name="Rectangle: Rounded Corners 173">
            <a:hlinkClick r:id="rId8" action="ppaction://hlinksldjump"/>
          </p:cNvPr>
          <p:cNvSpPr/>
          <p:nvPr/>
        </p:nvSpPr>
        <p:spPr>
          <a:xfrm>
            <a:off x="5732229" y="2123112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75" name="Rectangle: Rounded Corners 174">
            <a:hlinkClick r:id="rId9" action="ppaction://hlinksldjump"/>
          </p:cNvPr>
          <p:cNvSpPr/>
          <p:nvPr/>
        </p:nvSpPr>
        <p:spPr>
          <a:xfrm>
            <a:off x="5726390" y="1604687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76" name="Rectangle: Rounded Corners 175">
            <a:hlinkClick r:id="rId10" action="ppaction://hlinksldjump"/>
          </p:cNvPr>
          <p:cNvSpPr/>
          <p:nvPr/>
        </p:nvSpPr>
        <p:spPr>
          <a:xfrm>
            <a:off x="5747441" y="271551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77" name="Rectangle: Rounded Corners 176">
            <a:hlinkClick r:id="rId11" action="ppaction://hlinksldjump"/>
          </p:cNvPr>
          <p:cNvSpPr/>
          <p:nvPr/>
        </p:nvSpPr>
        <p:spPr>
          <a:xfrm>
            <a:off x="5742683" y="306856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78" name="Rectangle: Rounded Corners 177">
            <a:hlinkClick r:id="rId12" action="ppaction://hlinksldjump"/>
          </p:cNvPr>
          <p:cNvSpPr/>
          <p:nvPr/>
        </p:nvSpPr>
        <p:spPr>
          <a:xfrm>
            <a:off x="5752010" y="3417696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79" name="Rectangle: Rounded Corners 178">
            <a:hlinkClick r:id="rId13" action="ppaction://hlinksldjump"/>
          </p:cNvPr>
          <p:cNvSpPr/>
          <p:nvPr/>
        </p:nvSpPr>
        <p:spPr>
          <a:xfrm>
            <a:off x="5752010" y="377354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80" name="Rectangle: Rounded Corners 179">
            <a:hlinkClick r:id="rId14" action="ppaction://hlinksldjump"/>
          </p:cNvPr>
          <p:cNvSpPr/>
          <p:nvPr/>
        </p:nvSpPr>
        <p:spPr>
          <a:xfrm>
            <a:off x="5743051" y="412427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81" name="Rectangle: Rounded Corners 180">
            <a:hlinkClick r:id="rId15" action="ppaction://hlinksldjump"/>
          </p:cNvPr>
          <p:cNvSpPr/>
          <p:nvPr/>
        </p:nvSpPr>
        <p:spPr>
          <a:xfrm>
            <a:off x="5742683" y="4498440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82" name="Rectangle: Rounded Corners 181">
            <a:hlinkClick r:id="rId16" action="ppaction://hlinksldjump"/>
          </p:cNvPr>
          <p:cNvSpPr/>
          <p:nvPr/>
        </p:nvSpPr>
        <p:spPr>
          <a:xfrm>
            <a:off x="5745396" y="486579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83" name="Rectangle: Rounded Corners 182">
            <a:hlinkClick r:id="rId17" action="ppaction://hlinksldjump"/>
          </p:cNvPr>
          <p:cNvSpPr/>
          <p:nvPr/>
        </p:nvSpPr>
        <p:spPr>
          <a:xfrm>
            <a:off x="5747441" y="5670169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84" name="Rectangle: Rounded Corners 183">
            <a:hlinkClick r:id="rId18" action="ppaction://hlinksldjump"/>
          </p:cNvPr>
          <p:cNvSpPr/>
          <p:nvPr/>
        </p:nvSpPr>
        <p:spPr>
          <a:xfrm>
            <a:off x="5740879" y="5971627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86" name="Rectangle: Rounded Corners 185">
            <a:hlinkClick r:id="rId19" action="ppaction://hlinksldjump"/>
          </p:cNvPr>
          <p:cNvSpPr/>
          <p:nvPr/>
        </p:nvSpPr>
        <p:spPr>
          <a:xfrm>
            <a:off x="5741911" y="2408466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87" name="Rectangle: Rounded Corners 186">
            <a:hlinkClick r:id="rId20" action="ppaction://hlinksldjump"/>
          </p:cNvPr>
          <p:cNvSpPr/>
          <p:nvPr/>
        </p:nvSpPr>
        <p:spPr>
          <a:xfrm>
            <a:off x="5747441" y="521173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8F5A0-F575-5940-A0F6-F2DB53501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7</a:t>
            </a:fld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7FC5772-B560-4036-8E73-5A63C2C6C522}"/>
              </a:ext>
            </a:extLst>
          </p:cNvPr>
          <p:cNvSpPr/>
          <p:nvPr/>
        </p:nvSpPr>
        <p:spPr>
          <a:xfrm>
            <a:off x="3380510" y="2606494"/>
            <a:ext cx="4673603" cy="374985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3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38" grpId="0" animBg="1"/>
      <p:bldP spid="41" grpId="0" animBg="1"/>
      <p:bldP spid="48" grpId="0" animBg="1"/>
      <p:bldP spid="53" grpId="0" animBg="1"/>
      <p:bldP spid="57" grpId="0" animBg="1"/>
      <p:bldP spid="58" grpId="0" animBg="1"/>
      <p:bldP spid="64" grpId="0" animBg="1"/>
      <p:bldP spid="8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6" grpId="0" animBg="1"/>
      <p:bldP spid="1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pt"/>
              <a:t>Desenvolvimento de Processos </a:t>
            </a:r>
            <a:r>
              <a:rPr lang="en-SG" dirty="0"/>
              <a:t/>
            </a:r>
            <a:br>
              <a:rPr lang="en-SG" dirty="0"/>
            </a:br>
            <a:r>
              <a:rPr lang="pt-pt"/>
              <a:t>Segurança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507158" y="1214556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507158" y="3282969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507158" y="5498629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261937" y="2582708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3054026" y="1644125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3054026" y="3759942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3054026" y="3755457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loud 36"/>
          <p:cNvSpPr/>
          <p:nvPr/>
        </p:nvSpPr>
        <p:spPr>
          <a:xfrm>
            <a:off x="8645223" y="99118"/>
            <a:ext cx="2360313" cy="120382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 dirty="0">
                <a:solidFill>
                  <a:schemeClr val="tx1"/>
                </a:solidFill>
              </a:rPr>
              <a:t>4.9.1 Adequação do desempenho dos componentes</a:t>
            </a:r>
          </a:p>
        </p:txBody>
      </p:sp>
      <p:sp>
        <p:nvSpPr>
          <p:cNvPr id="38" name="Cloud 37"/>
          <p:cNvSpPr/>
          <p:nvPr/>
        </p:nvSpPr>
        <p:spPr>
          <a:xfrm>
            <a:off x="8776022" y="1364186"/>
            <a:ext cx="2020403" cy="79190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4.9.2 Concepção Higiénica</a:t>
            </a:r>
          </a:p>
        </p:txBody>
      </p:sp>
      <p:cxnSp>
        <p:nvCxnSpPr>
          <p:cNvPr id="4" name="Straight Arrow Connector 3"/>
          <p:cNvCxnSpPr>
            <a:cxnSpLocks/>
            <a:stCxn id="191" idx="3"/>
            <a:endCxn id="37" idx="2"/>
          </p:cNvCxnSpPr>
          <p:nvPr/>
        </p:nvCxnSpPr>
        <p:spPr>
          <a:xfrm flipV="1">
            <a:off x="7864301" y="701029"/>
            <a:ext cx="788243" cy="550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  <a:stCxn id="191" idx="3"/>
            <a:endCxn id="38" idx="2"/>
          </p:cNvCxnSpPr>
          <p:nvPr/>
        </p:nvCxnSpPr>
        <p:spPr>
          <a:xfrm>
            <a:off x="7864301" y="1251958"/>
            <a:ext cx="917988" cy="508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loud 44"/>
          <p:cNvSpPr/>
          <p:nvPr/>
        </p:nvSpPr>
        <p:spPr>
          <a:xfrm>
            <a:off x="9411524" y="2116584"/>
            <a:ext cx="2064274" cy="111763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4.12.4 Reutilização de efluentes não seguros</a:t>
            </a:r>
          </a:p>
        </p:txBody>
      </p:sp>
      <p:cxnSp>
        <p:nvCxnSpPr>
          <p:cNvPr id="54" name="Straight Arrow Connector 53"/>
          <p:cNvCxnSpPr>
            <a:cxnSpLocks/>
            <a:stCxn id="191" idx="3"/>
            <a:endCxn id="45" idx="2"/>
          </p:cNvCxnSpPr>
          <p:nvPr/>
        </p:nvCxnSpPr>
        <p:spPr>
          <a:xfrm>
            <a:off x="7864301" y="1251958"/>
            <a:ext cx="1553626" cy="1423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cxnSpLocks/>
            <a:stCxn id="191" idx="3"/>
            <a:endCxn id="120" idx="2"/>
          </p:cNvCxnSpPr>
          <p:nvPr/>
        </p:nvCxnSpPr>
        <p:spPr>
          <a:xfrm>
            <a:off x="7864301" y="1251958"/>
            <a:ext cx="1178926" cy="2388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cxnSpLocks/>
            <a:stCxn id="191" idx="3"/>
            <a:endCxn id="119" idx="2"/>
          </p:cNvCxnSpPr>
          <p:nvPr/>
        </p:nvCxnSpPr>
        <p:spPr>
          <a:xfrm>
            <a:off x="7864301" y="1251958"/>
            <a:ext cx="1046781" cy="3301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Cloud 118"/>
          <p:cNvSpPr/>
          <p:nvPr/>
        </p:nvSpPr>
        <p:spPr>
          <a:xfrm>
            <a:off x="8906313" y="4112668"/>
            <a:ext cx="1537348" cy="88139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6.7 Junta Hidráulica</a:t>
            </a:r>
          </a:p>
        </p:txBody>
      </p:sp>
      <p:sp>
        <p:nvSpPr>
          <p:cNvPr id="120" name="Cloud 119"/>
          <p:cNvSpPr/>
          <p:nvPr/>
        </p:nvSpPr>
        <p:spPr>
          <a:xfrm>
            <a:off x="9036578" y="3218444"/>
            <a:ext cx="2143559" cy="84487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5.7 Dispositivos de transporte</a:t>
            </a:r>
          </a:p>
        </p:txBody>
      </p:sp>
      <p:cxnSp>
        <p:nvCxnSpPr>
          <p:cNvPr id="172" name="Connector: Elbow 171"/>
          <p:cNvCxnSpPr/>
          <p:nvPr/>
        </p:nvCxnSpPr>
        <p:spPr>
          <a:xfrm flipV="1">
            <a:off x="5276099" y="702368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or: Elbow 172"/>
          <p:cNvCxnSpPr/>
          <p:nvPr/>
        </p:nvCxnSpPr>
        <p:spPr>
          <a:xfrm flipV="1">
            <a:off x="5276099" y="977178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or: Elbow 173"/>
          <p:cNvCxnSpPr>
            <a:cxnSpLocks/>
          </p:cNvCxnSpPr>
          <p:nvPr/>
        </p:nvCxnSpPr>
        <p:spPr>
          <a:xfrm flipV="1">
            <a:off x="5276099" y="1251958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or: Elbow 174"/>
          <p:cNvCxnSpPr>
            <a:cxnSpLocks/>
          </p:cNvCxnSpPr>
          <p:nvPr/>
        </p:nvCxnSpPr>
        <p:spPr>
          <a:xfrm flipV="1">
            <a:off x="5276099" y="1530394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or: Elbow 175"/>
          <p:cNvCxnSpPr>
            <a:cxnSpLocks/>
          </p:cNvCxnSpPr>
          <p:nvPr/>
        </p:nvCxnSpPr>
        <p:spPr>
          <a:xfrm>
            <a:off x="5276098" y="1644125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: Elbow 176"/>
          <p:cNvCxnSpPr>
            <a:cxnSpLocks/>
          </p:cNvCxnSpPr>
          <p:nvPr/>
        </p:nvCxnSpPr>
        <p:spPr>
          <a:xfrm>
            <a:off x="5276098" y="1644124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ctor: Elbow 177"/>
          <p:cNvCxnSpPr>
            <a:cxnSpLocks/>
          </p:cNvCxnSpPr>
          <p:nvPr/>
        </p:nvCxnSpPr>
        <p:spPr>
          <a:xfrm>
            <a:off x="5276099" y="1644125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ctor: Elbow 178"/>
          <p:cNvCxnSpPr>
            <a:cxnSpLocks/>
          </p:cNvCxnSpPr>
          <p:nvPr/>
        </p:nvCxnSpPr>
        <p:spPr>
          <a:xfrm>
            <a:off x="5276099" y="1644125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ctor: Elbow 179"/>
          <p:cNvCxnSpPr>
            <a:cxnSpLocks/>
          </p:cNvCxnSpPr>
          <p:nvPr/>
        </p:nvCxnSpPr>
        <p:spPr>
          <a:xfrm flipV="1">
            <a:off x="5276098" y="2929979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or: Elbow 180"/>
          <p:cNvCxnSpPr>
            <a:cxnSpLocks/>
          </p:cNvCxnSpPr>
          <p:nvPr/>
        </p:nvCxnSpPr>
        <p:spPr>
          <a:xfrm flipV="1">
            <a:off x="5276098" y="3283031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or: Elbow 181"/>
          <p:cNvCxnSpPr>
            <a:cxnSpLocks/>
          </p:cNvCxnSpPr>
          <p:nvPr/>
        </p:nvCxnSpPr>
        <p:spPr>
          <a:xfrm flipV="1">
            <a:off x="5276099" y="3632163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or: Elbow 182"/>
          <p:cNvCxnSpPr>
            <a:cxnSpLocks/>
          </p:cNvCxnSpPr>
          <p:nvPr/>
        </p:nvCxnSpPr>
        <p:spPr>
          <a:xfrm>
            <a:off x="5276099" y="3755457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or: Elbow 183"/>
          <p:cNvCxnSpPr>
            <a:cxnSpLocks/>
          </p:cNvCxnSpPr>
          <p:nvPr/>
        </p:nvCxnSpPr>
        <p:spPr>
          <a:xfrm>
            <a:off x="5276098" y="3755458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or: Elbow 184"/>
          <p:cNvCxnSpPr>
            <a:cxnSpLocks/>
          </p:cNvCxnSpPr>
          <p:nvPr/>
        </p:nvCxnSpPr>
        <p:spPr>
          <a:xfrm>
            <a:off x="5276098" y="3755457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or: Elbow 185"/>
          <p:cNvCxnSpPr>
            <a:cxnSpLocks/>
          </p:cNvCxnSpPr>
          <p:nvPr/>
        </p:nvCxnSpPr>
        <p:spPr>
          <a:xfrm>
            <a:off x="5276099" y="3755457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or: Elbow 186"/>
          <p:cNvCxnSpPr>
            <a:cxnSpLocks/>
          </p:cNvCxnSpPr>
          <p:nvPr/>
        </p:nvCxnSpPr>
        <p:spPr>
          <a:xfrm>
            <a:off x="5276098" y="3755457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or: Elbow 187"/>
          <p:cNvCxnSpPr>
            <a:cxnSpLocks/>
          </p:cNvCxnSpPr>
          <p:nvPr/>
        </p:nvCxnSpPr>
        <p:spPr>
          <a:xfrm flipV="1">
            <a:off x="5276098" y="5853866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or: Elbow 188"/>
          <p:cNvCxnSpPr>
            <a:cxnSpLocks/>
          </p:cNvCxnSpPr>
          <p:nvPr/>
        </p:nvCxnSpPr>
        <p:spPr>
          <a:xfrm>
            <a:off x="5276098" y="5948880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tangle: Rounded Corners 189">
            <a:hlinkClick r:id="rId3" action="ppaction://hlinksldjump"/>
          </p:cNvPr>
          <p:cNvSpPr/>
          <p:nvPr/>
        </p:nvSpPr>
        <p:spPr>
          <a:xfrm>
            <a:off x="5712010" y="620688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91" name="Rectangle: Rounded Corners 190">
            <a:hlinkClick r:id="rId4" action="ppaction://hlinksldjump"/>
          </p:cNvPr>
          <p:cNvSpPr/>
          <p:nvPr/>
        </p:nvSpPr>
        <p:spPr>
          <a:xfrm>
            <a:off x="5714281" y="1172869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92" name="Rectangle: Rounded Corners 191">
            <a:hlinkClick r:id="rId5" action="ppaction://hlinksldjump"/>
          </p:cNvPr>
          <p:cNvSpPr/>
          <p:nvPr/>
        </p:nvSpPr>
        <p:spPr>
          <a:xfrm>
            <a:off x="5717710" y="1442043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93" name="Rectangle: Rounded Corners 192">
            <a:hlinkClick r:id="rId6" action="ppaction://hlinksldjump"/>
          </p:cNvPr>
          <p:cNvSpPr/>
          <p:nvPr/>
        </p:nvSpPr>
        <p:spPr>
          <a:xfrm>
            <a:off x="5717710" y="891747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94" name="Rectangle: Rounded Corners 193">
            <a:hlinkClick r:id="rId7" action="ppaction://hlinksldjump"/>
          </p:cNvPr>
          <p:cNvSpPr/>
          <p:nvPr/>
        </p:nvSpPr>
        <p:spPr>
          <a:xfrm>
            <a:off x="5723549" y="1942386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95" name="Rectangle: Rounded Corners 194">
            <a:hlinkClick r:id="rId8" action="ppaction://hlinksldjump"/>
          </p:cNvPr>
          <p:cNvSpPr/>
          <p:nvPr/>
        </p:nvSpPr>
        <p:spPr>
          <a:xfrm>
            <a:off x="5714590" y="2212923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96" name="Rectangle: Rounded Corners 195">
            <a:hlinkClick r:id="rId9" action="ppaction://hlinksldjump"/>
          </p:cNvPr>
          <p:cNvSpPr/>
          <p:nvPr/>
        </p:nvSpPr>
        <p:spPr>
          <a:xfrm>
            <a:off x="5708751" y="1694498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97" name="Rectangle: Rounded Corners 196">
            <a:hlinkClick r:id="rId10" action="ppaction://hlinksldjump"/>
          </p:cNvPr>
          <p:cNvSpPr/>
          <p:nvPr/>
        </p:nvSpPr>
        <p:spPr>
          <a:xfrm>
            <a:off x="5729802" y="280532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98" name="Rectangle: Rounded Corners 197">
            <a:hlinkClick r:id="rId11" action="ppaction://hlinksldjump"/>
          </p:cNvPr>
          <p:cNvSpPr/>
          <p:nvPr/>
        </p:nvSpPr>
        <p:spPr>
          <a:xfrm>
            <a:off x="5725044" y="31583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99" name="Rectangle: Rounded Corners 198">
            <a:hlinkClick r:id="rId12" action="ppaction://hlinksldjump"/>
          </p:cNvPr>
          <p:cNvSpPr/>
          <p:nvPr/>
        </p:nvSpPr>
        <p:spPr>
          <a:xfrm>
            <a:off x="5734371" y="350750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200" name="Rectangle: Rounded Corners 199">
            <a:hlinkClick r:id="rId13" action="ppaction://hlinksldjump"/>
          </p:cNvPr>
          <p:cNvSpPr/>
          <p:nvPr/>
        </p:nvSpPr>
        <p:spPr>
          <a:xfrm>
            <a:off x="5734371" y="386335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201" name="Rectangle: Rounded Corners 200">
            <a:hlinkClick r:id="rId14" action="ppaction://hlinksldjump"/>
          </p:cNvPr>
          <p:cNvSpPr/>
          <p:nvPr/>
        </p:nvSpPr>
        <p:spPr>
          <a:xfrm>
            <a:off x="5725412" y="421408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202" name="Rectangle: Rounded Corners 201">
            <a:hlinkClick r:id="rId15" action="ppaction://hlinksldjump"/>
          </p:cNvPr>
          <p:cNvSpPr/>
          <p:nvPr/>
        </p:nvSpPr>
        <p:spPr>
          <a:xfrm>
            <a:off x="5725044" y="458825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203" name="Rectangle: Rounded Corners 202">
            <a:hlinkClick r:id="rId16" action="ppaction://hlinksldjump"/>
          </p:cNvPr>
          <p:cNvSpPr/>
          <p:nvPr/>
        </p:nvSpPr>
        <p:spPr>
          <a:xfrm>
            <a:off x="5727757" y="495560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204" name="Rectangle: Rounded Corners 203">
            <a:hlinkClick r:id="rId17" action="ppaction://hlinksldjump"/>
          </p:cNvPr>
          <p:cNvSpPr/>
          <p:nvPr/>
        </p:nvSpPr>
        <p:spPr>
          <a:xfrm>
            <a:off x="5729802" y="575998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205" name="Rectangle: Rounded Corners 204">
            <a:hlinkClick r:id="rId18" action="ppaction://hlinksldjump"/>
          </p:cNvPr>
          <p:cNvSpPr/>
          <p:nvPr/>
        </p:nvSpPr>
        <p:spPr>
          <a:xfrm>
            <a:off x="5723240" y="6061438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207" name="Rectangle: Rounded Corners 206">
            <a:hlinkClick r:id="rId19" action="ppaction://hlinksldjump"/>
          </p:cNvPr>
          <p:cNvSpPr/>
          <p:nvPr/>
        </p:nvSpPr>
        <p:spPr>
          <a:xfrm>
            <a:off x="5724272" y="2498277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208" name="Rectangle: Rounded Corners 207">
            <a:hlinkClick r:id="rId20" action="ppaction://hlinksldjump"/>
          </p:cNvPr>
          <p:cNvSpPr/>
          <p:nvPr/>
        </p:nvSpPr>
        <p:spPr>
          <a:xfrm>
            <a:off x="5729802" y="53015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2DAD0D6-4810-7A4B-9C17-B2C7AA0C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8</a:t>
            </a:fld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C735095-A31A-4BA8-99E8-6B752E9EB264}"/>
              </a:ext>
            </a:extLst>
          </p:cNvPr>
          <p:cNvSpPr/>
          <p:nvPr/>
        </p:nvSpPr>
        <p:spPr>
          <a:xfrm>
            <a:off x="3280592" y="2763431"/>
            <a:ext cx="4673603" cy="374985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5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5" grpId="0" animBg="1"/>
      <p:bldP spid="119" grpId="0" animBg="1"/>
      <p:bldP spid="1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Segurança dos Materiais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685431" y="1196753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685431" y="3265166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685431" y="5480826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440210" y="2564905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3232299" y="1626322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3232299" y="3742139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3232299" y="3737654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loud 36"/>
          <p:cNvSpPr/>
          <p:nvPr/>
        </p:nvSpPr>
        <p:spPr>
          <a:xfrm>
            <a:off x="9168137" y="2233111"/>
            <a:ext cx="1520036" cy="96771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4.10.1 Durabilidade</a:t>
            </a:r>
          </a:p>
        </p:txBody>
      </p:sp>
      <p:sp>
        <p:nvSpPr>
          <p:cNvPr id="38" name="Cloud 37"/>
          <p:cNvSpPr/>
          <p:nvPr/>
        </p:nvSpPr>
        <p:spPr>
          <a:xfrm>
            <a:off x="9244118" y="3215591"/>
            <a:ext cx="1604410" cy="95161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4.10.2 Resistência ao fogo</a:t>
            </a:r>
          </a:p>
        </p:txBody>
      </p:sp>
      <p:sp>
        <p:nvSpPr>
          <p:cNvPr id="41" name="Cloud 40"/>
          <p:cNvSpPr/>
          <p:nvPr/>
        </p:nvSpPr>
        <p:spPr>
          <a:xfrm>
            <a:off x="9029082" y="4277586"/>
            <a:ext cx="2102140" cy="95161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4.11 Conexões e peças de união</a:t>
            </a:r>
          </a:p>
        </p:txBody>
      </p:sp>
      <p:sp>
        <p:nvSpPr>
          <p:cNvPr id="42" name="Cloud 41"/>
          <p:cNvSpPr/>
          <p:nvPr/>
        </p:nvSpPr>
        <p:spPr>
          <a:xfrm>
            <a:off x="8993946" y="175463"/>
            <a:ext cx="2177020" cy="95161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 dirty="0">
                <a:solidFill>
                  <a:schemeClr val="tx1"/>
                </a:solidFill>
              </a:rPr>
              <a:t>4.9.4 Facilidade de limpeza das superfícies</a:t>
            </a:r>
          </a:p>
        </p:txBody>
      </p:sp>
      <p:sp>
        <p:nvSpPr>
          <p:cNvPr id="44" name="Cloud 43"/>
          <p:cNvSpPr/>
          <p:nvPr/>
        </p:nvSpPr>
        <p:spPr>
          <a:xfrm>
            <a:off x="9942670" y="1026833"/>
            <a:ext cx="1933111" cy="134303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4.9.5 Aditivos Químicos e Biológicos</a:t>
            </a:r>
          </a:p>
        </p:txBody>
      </p:sp>
      <p:cxnSp>
        <p:nvCxnSpPr>
          <p:cNvPr id="45" name="Straight Arrow Connector 44"/>
          <p:cNvCxnSpPr>
            <a:cxnSpLocks/>
            <a:stCxn id="122" idx="3"/>
            <a:endCxn id="37" idx="2"/>
          </p:cNvCxnSpPr>
          <p:nvPr/>
        </p:nvCxnSpPr>
        <p:spPr>
          <a:xfrm>
            <a:off x="8051534" y="1512592"/>
            <a:ext cx="1121318" cy="1204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/>
            <a:stCxn id="122" idx="3"/>
            <a:endCxn id="38" idx="2"/>
          </p:cNvCxnSpPr>
          <p:nvPr/>
        </p:nvCxnSpPr>
        <p:spPr>
          <a:xfrm>
            <a:off x="8051534" y="1512592"/>
            <a:ext cx="1197561" cy="2178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/>
            <a:stCxn id="122" idx="3"/>
            <a:endCxn id="41" idx="2"/>
          </p:cNvCxnSpPr>
          <p:nvPr/>
        </p:nvCxnSpPr>
        <p:spPr>
          <a:xfrm>
            <a:off x="8051534" y="1512592"/>
            <a:ext cx="984069" cy="3240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/>
            <a:stCxn id="122" idx="3"/>
            <a:endCxn id="42" idx="2"/>
          </p:cNvCxnSpPr>
          <p:nvPr/>
        </p:nvCxnSpPr>
        <p:spPr>
          <a:xfrm flipV="1">
            <a:off x="8051534" y="651270"/>
            <a:ext cx="949165" cy="861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  <a:stCxn id="122" idx="3"/>
            <a:endCxn id="44" idx="2"/>
          </p:cNvCxnSpPr>
          <p:nvPr/>
        </p:nvCxnSpPr>
        <p:spPr>
          <a:xfrm>
            <a:off x="8051534" y="1512592"/>
            <a:ext cx="1897132" cy="18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/>
          <p:cNvCxnSpPr/>
          <p:nvPr/>
        </p:nvCxnSpPr>
        <p:spPr>
          <a:xfrm flipV="1">
            <a:off x="5454372" y="684565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Elbow 102"/>
          <p:cNvCxnSpPr/>
          <p:nvPr/>
        </p:nvCxnSpPr>
        <p:spPr>
          <a:xfrm flipV="1">
            <a:off x="5454372" y="959375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or: Elbow 103"/>
          <p:cNvCxnSpPr>
            <a:cxnSpLocks/>
          </p:cNvCxnSpPr>
          <p:nvPr/>
        </p:nvCxnSpPr>
        <p:spPr>
          <a:xfrm flipV="1">
            <a:off x="5454372" y="1234155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Elbow 104"/>
          <p:cNvCxnSpPr>
            <a:cxnSpLocks/>
          </p:cNvCxnSpPr>
          <p:nvPr/>
        </p:nvCxnSpPr>
        <p:spPr>
          <a:xfrm flipV="1">
            <a:off x="5454372" y="1512591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Elbow 105"/>
          <p:cNvCxnSpPr>
            <a:cxnSpLocks/>
          </p:cNvCxnSpPr>
          <p:nvPr/>
        </p:nvCxnSpPr>
        <p:spPr>
          <a:xfrm>
            <a:off x="5454371" y="1626322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Elbow 106"/>
          <p:cNvCxnSpPr>
            <a:cxnSpLocks/>
          </p:cNvCxnSpPr>
          <p:nvPr/>
        </p:nvCxnSpPr>
        <p:spPr>
          <a:xfrm>
            <a:off x="5454371" y="1626321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: Elbow 107"/>
          <p:cNvCxnSpPr>
            <a:cxnSpLocks/>
          </p:cNvCxnSpPr>
          <p:nvPr/>
        </p:nvCxnSpPr>
        <p:spPr>
          <a:xfrm>
            <a:off x="5454372" y="1626322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/>
          <p:cNvCxnSpPr>
            <a:cxnSpLocks/>
          </p:cNvCxnSpPr>
          <p:nvPr/>
        </p:nvCxnSpPr>
        <p:spPr>
          <a:xfrm>
            <a:off x="5454372" y="1626322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/>
          <p:cNvCxnSpPr>
            <a:cxnSpLocks/>
          </p:cNvCxnSpPr>
          <p:nvPr/>
        </p:nvCxnSpPr>
        <p:spPr>
          <a:xfrm flipV="1">
            <a:off x="5454371" y="2912176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/>
          <p:cNvCxnSpPr>
            <a:cxnSpLocks/>
          </p:cNvCxnSpPr>
          <p:nvPr/>
        </p:nvCxnSpPr>
        <p:spPr>
          <a:xfrm flipV="1">
            <a:off x="5454371" y="3265228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or: Elbow 111"/>
          <p:cNvCxnSpPr>
            <a:cxnSpLocks/>
          </p:cNvCxnSpPr>
          <p:nvPr/>
        </p:nvCxnSpPr>
        <p:spPr>
          <a:xfrm flipV="1">
            <a:off x="5454372" y="3614360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: Elbow 112"/>
          <p:cNvCxnSpPr>
            <a:cxnSpLocks/>
          </p:cNvCxnSpPr>
          <p:nvPr/>
        </p:nvCxnSpPr>
        <p:spPr>
          <a:xfrm>
            <a:off x="5454372" y="3737654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Elbow 113"/>
          <p:cNvCxnSpPr>
            <a:cxnSpLocks/>
          </p:cNvCxnSpPr>
          <p:nvPr/>
        </p:nvCxnSpPr>
        <p:spPr>
          <a:xfrm>
            <a:off x="5454371" y="3737655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/>
          <p:cNvCxnSpPr>
            <a:cxnSpLocks/>
          </p:cNvCxnSpPr>
          <p:nvPr/>
        </p:nvCxnSpPr>
        <p:spPr>
          <a:xfrm>
            <a:off x="5454371" y="3737654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Elbow 115"/>
          <p:cNvCxnSpPr>
            <a:cxnSpLocks/>
          </p:cNvCxnSpPr>
          <p:nvPr/>
        </p:nvCxnSpPr>
        <p:spPr>
          <a:xfrm>
            <a:off x="5454372" y="3737654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or: Elbow 116"/>
          <p:cNvCxnSpPr>
            <a:cxnSpLocks/>
          </p:cNvCxnSpPr>
          <p:nvPr/>
        </p:nvCxnSpPr>
        <p:spPr>
          <a:xfrm>
            <a:off x="5454371" y="3737654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17"/>
          <p:cNvCxnSpPr>
            <a:cxnSpLocks/>
          </p:cNvCxnSpPr>
          <p:nvPr/>
        </p:nvCxnSpPr>
        <p:spPr>
          <a:xfrm flipV="1">
            <a:off x="5454371" y="5836063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Elbow 118"/>
          <p:cNvCxnSpPr>
            <a:cxnSpLocks/>
          </p:cNvCxnSpPr>
          <p:nvPr/>
        </p:nvCxnSpPr>
        <p:spPr>
          <a:xfrm>
            <a:off x="5454371" y="5931077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: Rounded Corners 119">
            <a:hlinkClick r:id="rId3" action="ppaction://hlinksldjump"/>
          </p:cNvPr>
          <p:cNvSpPr/>
          <p:nvPr/>
        </p:nvSpPr>
        <p:spPr>
          <a:xfrm>
            <a:off x="5890283" y="602885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21" name="Rectangle: Rounded Corners 120">
            <a:hlinkClick r:id="rId4" action="ppaction://hlinksldjump"/>
          </p:cNvPr>
          <p:cNvSpPr/>
          <p:nvPr/>
        </p:nvSpPr>
        <p:spPr>
          <a:xfrm>
            <a:off x="5892554" y="1155066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22" name="Rectangle: Rounded Corners 121">
            <a:hlinkClick r:id="rId5" action="ppaction://hlinksldjump"/>
          </p:cNvPr>
          <p:cNvSpPr/>
          <p:nvPr/>
        </p:nvSpPr>
        <p:spPr>
          <a:xfrm>
            <a:off x="5895983" y="1424240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23" name="Rectangle: Rounded Corners 122">
            <a:hlinkClick r:id="rId6" action="ppaction://hlinksldjump"/>
          </p:cNvPr>
          <p:cNvSpPr/>
          <p:nvPr/>
        </p:nvSpPr>
        <p:spPr>
          <a:xfrm>
            <a:off x="5895983" y="873944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24" name="Rectangle: Rounded Corners 123">
            <a:hlinkClick r:id="rId7" action="ppaction://hlinksldjump"/>
          </p:cNvPr>
          <p:cNvSpPr/>
          <p:nvPr/>
        </p:nvSpPr>
        <p:spPr>
          <a:xfrm>
            <a:off x="5901822" y="1924583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25" name="Rectangle: Rounded Corners 124">
            <a:hlinkClick r:id="rId8" action="ppaction://hlinksldjump"/>
          </p:cNvPr>
          <p:cNvSpPr/>
          <p:nvPr/>
        </p:nvSpPr>
        <p:spPr>
          <a:xfrm>
            <a:off x="5892863" y="2195120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26" name="Rectangle: Rounded Corners 125">
            <a:hlinkClick r:id="rId9" action="ppaction://hlinksldjump"/>
          </p:cNvPr>
          <p:cNvSpPr/>
          <p:nvPr/>
        </p:nvSpPr>
        <p:spPr>
          <a:xfrm>
            <a:off x="5887024" y="1676695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27" name="Rectangle: Rounded Corners 126">
            <a:hlinkClick r:id="rId10" action="ppaction://hlinksldjump"/>
          </p:cNvPr>
          <p:cNvSpPr/>
          <p:nvPr/>
        </p:nvSpPr>
        <p:spPr>
          <a:xfrm>
            <a:off x="5908075" y="2787520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28" name="Rectangle: Rounded Corners 127">
            <a:hlinkClick r:id="rId11" action="ppaction://hlinksldjump"/>
          </p:cNvPr>
          <p:cNvSpPr/>
          <p:nvPr/>
        </p:nvSpPr>
        <p:spPr>
          <a:xfrm>
            <a:off x="5903317" y="3140571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29" name="Rectangle: Rounded Corners 128">
            <a:hlinkClick r:id="rId12" action="ppaction://hlinksldjump"/>
          </p:cNvPr>
          <p:cNvSpPr/>
          <p:nvPr/>
        </p:nvSpPr>
        <p:spPr>
          <a:xfrm>
            <a:off x="5912644" y="348970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30" name="Rectangle: Rounded Corners 129">
            <a:hlinkClick r:id="rId13" action="ppaction://hlinksldjump"/>
          </p:cNvPr>
          <p:cNvSpPr/>
          <p:nvPr/>
        </p:nvSpPr>
        <p:spPr>
          <a:xfrm>
            <a:off x="5912644" y="384555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31" name="Rectangle: Rounded Corners 130">
            <a:hlinkClick r:id="rId14" action="ppaction://hlinksldjump"/>
          </p:cNvPr>
          <p:cNvSpPr/>
          <p:nvPr/>
        </p:nvSpPr>
        <p:spPr>
          <a:xfrm>
            <a:off x="5903685" y="4196279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32" name="Rectangle: Rounded Corners 131">
            <a:hlinkClick r:id="rId15" action="ppaction://hlinksldjump"/>
          </p:cNvPr>
          <p:cNvSpPr/>
          <p:nvPr/>
        </p:nvSpPr>
        <p:spPr>
          <a:xfrm>
            <a:off x="5903317" y="4570448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33" name="Rectangle: Rounded Corners 132">
            <a:hlinkClick r:id="rId16" action="ppaction://hlinksldjump"/>
          </p:cNvPr>
          <p:cNvSpPr/>
          <p:nvPr/>
        </p:nvSpPr>
        <p:spPr>
          <a:xfrm>
            <a:off x="5906030" y="4937802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34" name="Rectangle: Rounded Corners 133">
            <a:hlinkClick r:id="rId17" action="ppaction://hlinksldjump"/>
          </p:cNvPr>
          <p:cNvSpPr/>
          <p:nvPr/>
        </p:nvSpPr>
        <p:spPr>
          <a:xfrm>
            <a:off x="5908075" y="5742177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35" name="Rectangle: Rounded Corners 134">
            <a:hlinkClick r:id="rId18" action="ppaction://hlinksldjump"/>
          </p:cNvPr>
          <p:cNvSpPr/>
          <p:nvPr/>
        </p:nvSpPr>
        <p:spPr>
          <a:xfrm>
            <a:off x="5901513" y="6043635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37" name="Rectangle: Rounded Corners 136">
            <a:hlinkClick r:id="rId19" action="ppaction://hlinksldjump"/>
          </p:cNvPr>
          <p:cNvSpPr/>
          <p:nvPr/>
        </p:nvSpPr>
        <p:spPr>
          <a:xfrm>
            <a:off x="5902545" y="2480474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38" name="Rectangle: Rounded Corners 137">
            <a:hlinkClick r:id="rId20" action="ppaction://hlinksldjump"/>
          </p:cNvPr>
          <p:cNvSpPr/>
          <p:nvPr/>
        </p:nvSpPr>
        <p:spPr>
          <a:xfrm>
            <a:off x="5908075" y="5283740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601FA1D7-A26D-435A-B40E-9B914D0D7431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945" y="124884"/>
            <a:ext cx="664561" cy="66456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77616-5FEB-B24D-A36A-8A086FA1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9</a:t>
            </a:fld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B4B46C2-328D-45C0-BDC3-4DD42D36908E}"/>
              </a:ext>
            </a:extLst>
          </p:cNvPr>
          <p:cNvSpPr/>
          <p:nvPr/>
        </p:nvSpPr>
        <p:spPr>
          <a:xfrm>
            <a:off x="3619113" y="2716971"/>
            <a:ext cx="4673603" cy="374985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2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37" grpId="0" animBg="1"/>
      <p:bldP spid="38" grpId="0" animBg="1"/>
      <p:bldP spid="41" grpId="0" animBg="1"/>
      <p:bldP spid="42" grpId="0" animBg="1"/>
      <p:bldP spid="44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7" grpId="0" animBg="1"/>
      <p:bldP spid="1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pt"/>
              <a:t>Segurança Mecânica e </a:t>
            </a:r>
            <a:r>
              <a:rPr lang="en-SG" dirty="0"/>
              <a:t/>
            </a:r>
            <a:br>
              <a:rPr lang="en-SG" dirty="0"/>
            </a:br>
            <a:r>
              <a:rPr lang="pt-pt"/>
              <a:t>Eléctrica</a:t>
            </a:r>
          </a:p>
        </p:txBody>
      </p:sp>
      <p:sp>
        <p:nvSpPr>
          <p:cNvPr id="5" name="Rectangle: Beveled 4"/>
          <p:cNvSpPr/>
          <p:nvPr/>
        </p:nvSpPr>
        <p:spPr>
          <a:xfrm>
            <a:off x="3359498" y="1142548"/>
            <a:ext cx="1768940" cy="859137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Verificações de Documentação</a:t>
            </a:r>
          </a:p>
        </p:txBody>
      </p:sp>
      <p:sp>
        <p:nvSpPr>
          <p:cNvPr id="9" name="Rectangle: Beveled 8"/>
          <p:cNvSpPr/>
          <p:nvPr/>
        </p:nvSpPr>
        <p:spPr>
          <a:xfrm>
            <a:off x="3359498" y="3210961"/>
            <a:ext cx="1768940" cy="944977"/>
          </a:xfrm>
          <a:prstGeom prst="bevel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Ensaios Laboratoriais Controlados </a:t>
            </a:r>
          </a:p>
        </p:txBody>
      </p:sp>
      <p:sp>
        <p:nvSpPr>
          <p:cNvPr id="10" name="Rectangle: Beveled 9"/>
          <p:cNvSpPr/>
          <p:nvPr/>
        </p:nvSpPr>
        <p:spPr>
          <a:xfrm>
            <a:off x="3359498" y="5426621"/>
            <a:ext cx="1768940" cy="900502"/>
          </a:xfrm>
          <a:prstGeom prst="bevel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600">
                <a:solidFill>
                  <a:schemeClr val="tx1"/>
                </a:solidFill>
              </a:rPr>
              <a:t>Verificação do Desempenho no Terreno</a:t>
            </a:r>
          </a:p>
        </p:txBody>
      </p:sp>
      <p:sp>
        <p:nvSpPr>
          <p:cNvPr id="11" name="Frame 10"/>
          <p:cNvSpPr/>
          <p:nvPr/>
        </p:nvSpPr>
        <p:spPr>
          <a:xfrm>
            <a:off x="2114277" y="2510700"/>
            <a:ext cx="792088" cy="235446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0"/>
            <a:r>
              <a:rPr lang="pt-pt" sz="3000" b="1">
                <a:solidFill>
                  <a:schemeClr val="tx1"/>
                </a:solidFill>
              </a:rPr>
              <a:t>ISO 30500</a:t>
            </a:r>
          </a:p>
        </p:txBody>
      </p:sp>
      <p:cxnSp>
        <p:nvCxnSpPr>
          <p:cNvPr id="15" name="Connector: Elbow 14"/>
          <p:cNvCxnSpPr>
            <a:stCxn id="11" idx="3"/>
            <a:endCxn id="5" idx="4"/>
          </p:cNvCxnSpPr>
          <p:nvPr/>
        </p:nvCxnSpPr>
        <p:spPr>
          <a:xfrm flipV="1">
            <a:off x="2906366" y="1572117"/>
            <a:ext cx="453133" cy="2115817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/>
          <p:cNvCxnSpPr>
            <a:stCxn id="11" idx="3"/>
            <a:endCxn id="10" idx="4"/>
          </p:cNvCxnSpPr>
          <p:nvPr/>
        </p:nvCxnSpPr>
        <p:spPr>
          <a:xfrm>
            <a:off x="2906366" y="3687934"/>
            <a:ext cx="453133" cy="2188939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>
            <a:stCxn id="11" idx="3"/>
            <a:endCxn id="9" idx="4"/>
          </p:cNvCxnSpPr>
          <p:nvPr/>
        </p:nvCxnSpPr>
        <p:spPr>
          <a:xfrm flipV="1">
            <a:off x="2906366" y="3683449"/>
            <a:ext cx="453133" cy="4484"/>
          </a:xfrm>
          <a:prstGeom prst="bentConnector3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loud 50"/>
          <p:cNvSpPr/>
          <p:nvPr/>
        </p:nvSpPr>
        <p:spPr>
          <a:xfrm>
            <a:off x="8820074" y="213327"/>
            <a:ext cx="2142179" cy="86575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 dirty="0">
                <a:solidFill>
                  <a:schemeClr val="tx1"/>
                </a:solidFill>
              </a:rPr>
              <a:t>5.4.1 Equipamento pressurizado ou sob vácuo</a:t>
            </a:r>
          </a:p>
        </p:txBody>
      </p:sp>
      <p:sp>
        <p:nvSpPr>
          <p:cNvPr id="53" name="Cloud 52"/>
          <p:cNvSpPr/>
          <p:nvPr/>
        </p:nvSpPr>
        <p:spPr>
          <a:xfrm>
            <a:off x="8949064" y="1071411"/>
            <a:ext cx="2164555" cy="71797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 dirty="0">
                <a:solidFill>
                  <a:schemeClr val="tx1"/>
                </a:solidFill>
              </a:rPr>
              <a:t>5.4.2 Tubos, tubos flexíveis e reservatórios</a:t>
            </a:r>
          </a:p>
        </p:txBody>
      </p:sp>
      <p:sp>
        <p:nvSpPr>
          <p:cNvPr id="54" name="Cloud 53"/>
          <p:cNvSpPr/>
          <p:nvPr/>
        </p:nvSpPr>
        <p:spPr>
          <a:xfrm>
            <a:off x="9192451" y="1833752"/>
            <a:ext cx="2477798" cy="63952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5.4.3 Partes Móveis e Rotativas</a:t>
            </a:r>
          </a:p>
        </p:txBody>
      </p:sp>
      <p:sp>
        <p:nvSpPr>
          <p:cNvPr id="55" name="Cloud 54"/>
          <p:cNvSpPr/>
          <p:nvPr/>
        </p:nvSpPr>
        <p:spPr>
          <a:xfrm>
            <a:off x="8826719" y="2450634"/>
            <a:ext cx="1871433" cy="73888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 dirty="0">
                <a:solidFill>
                  <a:schemeClr val="tx1"/>
                </a:solidFill>
              </a:rPr>
              <a:t>5.4.4 Prevenção contra o refluxo</a:t>
            </a:r>
          </a:p>
        </p:txBody>
      </p:sp>
      <p:cxnSp>
        <p:nvCxnSpPr>
          <p:cNvPr id="56" name="Straight Arrow Connector 55"/>
          <p:cNvCxnSpPr>
            <a:cxnSpLocks/>
            <a:stCxn id="147" idx="3"/>
            <a:endCxn id="51" idx="2"/>
          </p:cNvCxnSpPr>
          <p:nvPr/>
        </p:nvCxnSpPr>
        <p:spPr>
          <a:xfrm flipV="1">
            <a:off x="7716642" y="646205"/>
            <a:ext cx="1110077" cy="1064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cxnSpLocks/>
            <a:stCxn id="147" idx="3"/>
            <a:endCxn id="53" idx="2"/>
          </p:cNvCxnSpPr>
          <p:nvPr/>
        </p:nvCxnSpPr>
        <p:spPr>
          <a:xfrm flipV="1">
            <a:off x="7716642" y="1430397"/>
            <a:ext cx="1239136" cy="280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cxnSpLocks/>
            <a:stCxn id="147" idx="3"/>
            <a:endCxn id="54" idx="2"/>
          </p:cNvCxnSpPr>
          <p:nvPr/>
        </p:nvCxnSpPr>
        <p:spPr>
          <a:xfrm>
            <a:off x="7716642" y="1710842"/>
            <a:ext cx="1483495" cy="44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  <a:stCxn id="147" idx="3"/>
            <a:endCxn id="55" idx="2"/>
          </p:cNvCxnSpPr>
          <p:nvPr/>
        </p:nvCxnSpPr>
        <p:spPr>
          <a:xfrm>
            <a:off x="7716642" y="1710842"/>
            <a:ext cx="1115882" cy="1109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loud 61"/>
          <p:cNvSpPr/>
          <p:nvPr/>
        </p:nvSpPr>
        <p:spPr>
          <a:xfrm>
            <a:off x="9851141" y="3005450"/>
            <a:ext cx="2012022" cy="94641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5.5.1 Superfícies de Alta Temperatura</a:t>
            </a:r>
          </a:p>
        </p:txBody>
      </p:sp>
      <p:sp>
        <p:nvSpPr>
          <p:cNvPr id="64" name="Cloud 63"/>
          <p:cNvSpPr/>
          <p:nvPr/>
        </p:nvSpPr>
        <p:spPr>
          <a:xfrm>
            <a:off x="8561931" y="3856956"/>
            <a:ext cx="2028096" cy="103147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5.5.2 Superfícies de Baixa Temperatura</a:t>
            </a:r>
          </a:p>
        </p:txBody>
      </p:sp>
      <p:sp>
        <p:nvSpPr>
          <p:cNvPr id="66" name="Cloud 65"/>
          <p:cNvSpPr/>
          <p:nvPr/>
        </p:nvSpPr>
        <p:spPr>
          <a:xfrm>
            <a:off x="9921374" y="4743627"/>
            <a:ext cx="2022890" cy="90384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5.5.3 Outras fontes de radiação</a:t>
            </a:r>
          </a:p>
        </p:txBody>
      </p:sp>
      <p:cxnSp>
        <p:nvCxnSpPr>
          <p:cNvPr id="69" name="Straight Arrow Connector 68"/>
          <p:cNvCxnSpPr>
            <a:cxnSpLocks/>
            <a:stCxn id="147" idx="3"/>
            <a:endCxn id="62" idx="2"/>
          </p:cNvCxnSpPr>
          <p:nvPr/>
        </p:nvCxnSpPr>
        <p:spPr>
          <a:xfrm>
            <a:off x="7716642" y="1710842"/>
            <a:ext cx="2140740" cy="1767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cxnSpLocks/>
            <a:stCxn id="147" idx="3"/>
            <a:endCxn id="64" idx="2"/>
          </p:cNvCxnSpPr>
          <p:nvPr/>
        </p:nvCxnSpPr>
        <p:spPr>
          <a:xfrm>
            <a:off x="7716642" y="1710842"/>
            <a:ext cx="851580" cy="2661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cxnSpLocks/>
            <a:stCxn id="147" idx="3"/>
            <a:endCxn id="66" idx="2"/>
          </p:cNvCxnSpPr>
          <p:nvPr/>
        </p:nvCxnSpPr>
        <p:spPr>
          <a:xfrm>
            <a:off x="7716642" y="1710842"/>
            <a:ext cx="2211007" cy="3484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loud 98"/>
          <p:cNvSpPr/>
          <p:nvPr/>
        </p:nvSpPr>
        <p:spPr>
          <a:xfrm>
            <a:off x="8221405" y="5460964"/>
            <a:ext cx="2128457" cy="90384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200">
                <a:solidFill>
                  <a:schemeClr val="tx1"/>
                </a:solidFill>
              </a:rPr>
              <a:t>5.6.1 Equipamento eléctrico e electrónico</a:t>
            </a:r>
          </a:p>
        </p:txBody>
      </p:sp>
      <p:cxnSp>
        <p:nvCxnSpPr>
          <p:cNvPr id="103" name="Straight Arrow Connector 102"/>
          <p:cNvCxnSpPr>
            <a:cxnSpLocks/>
            <a:stCxn id="147" idx="3"/>
            <a:endCxn id="99" idx="2"/>
          </p:cNvCxnSpPr>
          <p:nvPr/>
        </p:nvCxnSpPr>
        <p:spPr>
          <a:xfrm>
            <a:off x="7716642" y="1710842"/>
            <a:ext cx="511365" cy="4202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Elbow 122"/>
          <p:cNvCxnSpPr/>
          <p:nvPr/>
        </p:nvCxnSpPr>
        <p:spPr>
          <a:xfrm flipV="1">
            <a:off x="5128439" y="630360"/>
            <a:ext cx="435911" cy="9417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or: Elbow 123"/>
          <p:cNvCxnSpPr/>
          <p:nvPr/>
        </p:nvCxnSpPr>
        <p:spPr>
          <a:xfrm flipV="1">
            <a:off x="5128439" y="905170"/>
            <a:ext cx="441611" cy="6669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or: Elbow 124"/>
          <p:cNvCxnSpPr>
            <a:cxnSpLocks/>
          </p:cNvCxnSpPr>
          <p:nvPr/>
        </p:nvCxnSpPr>
        <p:spPr>
          <a:xfrm flipV="1">
            <a:off x="5128439" y="1179950"/>
            <a:ext cx="438183" cy="3921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Elbow 125"/>
          <p:cNvCxnSpPr>
            <a:cxnSpLocks/>
          </p:cNvCxnSpPr>
          <p:nvPr/>
        </p:nvCxnSpPr>
        <p:spPr>
          <a:xfrm flipV="1">
            <a:off x="5128439" y="1458386"/>
            <a:ext cx="441611" cy="1137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: Elbow 126"/>
          <p:cNvCxnSpPr>
            <a:cxnSpLocks/>
          </p:cNvCxnSpPr>
          <p:nvPr/>
        </p:nvCxnSpPr>
        <p:spPr>
          <a:xfrm>
            <a:off x="5128438" y="1572117"/>
            <a:ext cx="432652" cy="1387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or: Elbow 127"/>
          <p:cNvCxnSpPr>
            <a:cxnSpLocks/>
          </p:cNvCxnSpPr>
          <p:nvPr/>
        </p:nvCxnSpPr>
        <p:spPr>
          <a:xfrm>
            <a:off x="5128438" y="1572116"/>
            <a:ext cx="447450" cy="3826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/>
          <p:cNvCxnSpPr>
            <a:cxnSpLocks/>
          </p:cNvCxnSpPr>
          <p:nvPr/>
        </p:nvCxnSpPr>
        <p:spPr>
          <a:xfrm>
            <a:off x="5128439" y="1572117"/>
            <a:ext cx="438491" cy="6532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or: Elbow 129"/>
          <p:cNvCxnSpPr>
            <a:cxnSpLocks/>
          </p:cNvCxnSpPr>
          <p:nvPr/>
        </p:nvCxnSpPr>
        <p:spPr>
          <a:xfrm>
            <a:off x="5128439" y="1572117"/>
            <a:ext cx="448173" cy="9385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or: Elbow 130"/>
          <p:cNvCxnSpPr>
            <a:cxnSpLocks/>
          </p:cNvCxnSpPr>
          <p:nvPr/>
        </p:nvCxnSpPr>
        <p:spPr>
          <a:xfrm flipV="1">
            <a:off x="5128438" y="2857971"/>
            <a:ext cx="453704" cy="825478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or: Elbow 131"/>
          <p:cNvCxnSpPr>
            <a:cxnSpLocks/>
          </p:cNvCxnSpPr>
          <p:nvPr/>
        </p:nvCxnSpPr>
        <p:spPr>
          <a:xfrm flipV="1">
            <a:off x="5128438" y="3211023"/>
            <a:ext cx="448946" cy="472427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or: Elbow 132"/>
          <p:cNvCxnSpPr>
            <a:cxnSpLocks/>
          </p:cNvCxnSpPr>
          <p:nvPr/>
        </p:nvCxnSpPr>
        <p:spPr>
          <a:xfrm flipV="1">
            <a:off x="5128439" y="3560155"/>
            <a:ext cx="458273" cy="12329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or: Elbow 133"/>
          <p:cNvCxnSpPr>
            <a:cxnSpLocks/>
          </p:cNvCxnSpPr>
          <p:nvPr/>
        </p:nvCxnSpPr>
        <p:spPr>
          <a:xfrm>
            <a:off x="5128439" y="3683449"/>
            <a:ext cx="458273" cy="23255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/>
          <p:cNvCxnSpPr>
            <a:cxnSpLocks/>
          </p:cNvCxnSpPr>
          <p:nvPr/>
        </p:nvCxnSpPr>
        <p:spPr>
          <a:xfrm>
            <a:off x="5128438" y="3683450"/>
            <a:ext cx="449314" cy="583281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/>
          <p:cNvCxnSpPr>
            <a:cxnSpLocks/>
          </p:cNvCxnSpPr>
          <p:nvPr/>
        </p:nvCxnSpPr>
        <p:spPr>
          <a:xfrm>
            <a:off x="5128438" y="3683449"/>
            <a:ext cx="448946" cy="957450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or: Elbow 136"/>
          <p:cNvCxnSpPr>
            <a:cxnSpLocks/>
          </p:cNvCxnSpPr>
          <p:nvPr/>
        </p:nvCxnSpPr>
        <p:spPr>
          <a:xfrm>
            <a:off x="5128439" y="3683449"/>
            <a:ext cx="451659" cy="1324804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or: Elbow 137"/>
          <p:cNvCxnSpPr>
            <a:cxnSpLocks/>
          </p:cNvCxnSpPr>
          <p:nvPr/>
        </p:nvCxnSpPr>
        <p:spPr>
          <a:xfrm>
            <a:off x="5128438" y="3683449"/>
            <a:ext cx="453704" cy="1670742"/>
          </a:xfrm>
          <a:prstGeom prst="bentConnector3">
            <a:avLst>
              <a:gd name="adj1" fmla="val 50000"/>
            </a:avLst>
          </a:prstGeom>
          <a:ln>
            <a:solidFill>
              <a:srgbClr val="3694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Elbow 138"/>
          <p:cNvCxnSpPr>
            <a:cxnSpLocks/>
          </p:cNvCxnSpPr>
          <p:nvPr/>
        </p:nvCxnSpPr>
        <p:spPr>
          <a:xfrm flipV="1">
            <a:off x="5128438" y="5781858"/>
            <a:ext cx="453704" cy="9501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: Elbow 139"/>
          <p:cNvCxnSpPr>
            <a:cxnSpLocks/>
          </p:cNvCxnSpPr>
          <p:nvPr/>
        </p:nvCxnSpPr>
        <p:spPr>
          <a:xfrm>
            <a:off x="5128438" y="5876872"/>
            <a:ext cx="447142" cy="206444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: Rounded Corners 140">
            <a:hlinkClick r:id="rId3" action="ppaction://hlinksldjump"/>
          </p:cNvPr>
          <p:cNvSpPr/>
          <p:nvPr/>
        </p:nvSpPr>
        <p:spPr>
          <a:xfrm>
            <a:off x="5564350" y="548680"/>
            <a:ext cx="2161251" cy="1633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Informações Técnicas Gerais</a:t>
            </a:r>
          </a:p>
        </p:txBody>
      </p:sp>
      <p:sp>
        <p:nvSpPr>
          <p:cNvPr id="142" name="Rectangle: Rounded Corners 141">
            <a:hlinkClick r:id="rId4" action="ppaction://hlinksldjump"/>
          </p:cNvPr>
          <p:cNvSpPr/>
          <p:nvPr/>
        </p:nvSpPr>
        <p:spPr>
          <a:xfrm>
            <a:off x="5566621" y="1100861"/>
            <a:ext cx="2150020" cy="1581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na Concepção do Processo</a:t>
            </a:r>
          </a:p>
        </p:txBody>
      </p:sp>
      <p:sp>
        <p:nvSpPr>
          <p:cNvPr id="143" name="Rectangle: Rounded Corners 142">
            <a:hlinkClick r:id="rId5" action="ppaction://hlinksldjump"/>
          </p:cNvPr>
          <p:cNvSpPr/>
          <p:nvPr/>
        </p:nvSpPr>
        <p:spPr>
          <a:xfrm>
            <a:off x="5570050" y="1370035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dos Materiais</a:t>
            </a:r>
          </a:p>
        </p:txBody>
      </p:sp>
      <p:sp>
        <p:nvSpPr>
          <p:cNvPr id="144" name="Rectangle: Rounded Corners 143">
            <a:hlinkClick r:id="rId6" action="ppaction://hlinksldjump"/>
          </p:cNvPr>
          <p:cNvSpPr/>
          <p:nvPr/>
        </p:nvSpPr>
        <p:spPr>
          <a:xfrm>
            <a:off x="5570050" y="819739"/>
            <a:ext cx="2155551" cy="170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Segurança Geral</a:t>
            </a:r>
          </a:p>
        </p:txBody>
      </p:sp>
      <p:sp>
        <p:nvSpPr>
          <p:cNvPr id="145" name="Rectangle: Rounded Corners 144">
            <a:hlinkClick r:id="rId7" action="ppaction://hlinksldjump"/>
          </p:cNvPr>
          <p:cNvSpPr/>
          <p:nvPr/>
        </p:nvSpPr>
        <p:spPr>
          <a:xfrm>
            <a:off x="5575889" y="1870378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Experiência do Dispositivo do Utilizador</a:t>
            </a:r>
          </a:p>
        </p:txBody>
      </p:sp>
      <p:sp>
        <p:nvSpPr>
          <p:cNvPr id="146" name="Rectangle: Rounded Corners 145">
            <a:hlinkClick r:id="rId8" action="ppaction://hlinksldjump"/>
          </p:cNvPr>
          <p:cNvSpPr/>
          <p:nvPr/>
        </p:nvSpPr>
        <p:spPr>
          <a:xfrm>
            <a:off x="5566930" y="2140915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Concepção da Manutenção</a:t>
            </a:r>
          </a:p>
        </p:txBody>
      </p:sp>
      <p:sp>
        <p:nvSpPr>
          <p:cNvPr id="147" name="Rectangle: Rounded Corners 146">
            <a:hlinkClick r:id="rId9" action="ppaction://hlinksldjump"/>
          </p:cNvPr>
          <p:cNvSpPr/>
          <p:nvPr/>
        </p:nvSpPr>
        <p:spPr>
          <a:xfrm>
            <a:off x="5561091" y="1622490"/>
            <a:ext cx="2155551" cy="176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Mec. e Eléc. Segurança</a:t>
            </a:r>
          </a:p>
        </p:txBody>
      </p:sp>
      <p:sp>
        <p:nvSpPr>
          <p:cNvPr id="148" name="Rectangle: Rounded Corners 147">
            <a:hlinkClick r:id="rId10" action="ppaction://hlinksldjump"/>
          </p:cNvPr>
          <p:cNvSpPr/>
          <p:nvPr/>
        </p:nvSpPr>
        <p:spPr>
          <a:xfrm>
            <a:off x="5582142" y="273331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Padrões de Carga</a:t>
            </a:r>
          </a:p>
        </p:txBody>
      </p:sp>
      <p:sp>
        <p:nvSpPr>
          <p:cNvPr id="149" name="Rectangle: Rounded Corners 148">
            <a:hlinkClick r:id="rId11" action="ppaction://hlinksldjump"/>
          </p:cNvPr>
          <p:cNvSpPr/>
          <p:nvPr/>
        </p:nvSpPr>
        <p:spPr>
          <a:xfrm>
            <a:off x="5577384" y="3086366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Mecânicos</a:t>
            </a:r>
          </a:p>
        </p:txBody>
      </p:sp>
      <p:sp>
        <p:nvSpPr>
          <p:cNvPr id="150" name="Rectangle: Rounded Corners 149">
            <a:hlinkClick r:id="rId12" action="ppaction://hlinksldjump"/>
          </p:cNvPr>
          <p:cNvSpPr/>
          <p:nvPr/>
        </p:nvSpPr>
        <p:spPr>
          <a:xfrm>
            <a:off x="5586711" y="3435499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51" name="Rectangle: Rounded Corners 150">
            <a:hlinkClick r:id="rId13" action="ppaction://hlinksldjump"/>
          </p:cNvPr>
          <p:cNvSpPr/>
          <p:nvPr/>
        </p:nvSpPr>
        <p:spPr>
          <a:xfrm>
            <a:off x="5586711" y="379134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52" name="Rectangle: Rounded Corners 151">
            <a:hlinkClick r:id="rId14" action="ppaction://hlinksldjump"/>
          </p:cNvPr>
          <p:cNvSpPr/>
          <p:nvPr/>
        </p:nvSpPr>
        <p:spPr>
          <a:xfrm>
            <a:off x="5577752" y="4142074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50" dirty="0">
                <a:solidFill>
                  <a:schemeClr val="tx1"/>
                </a:solidFill>
              </a:rPr>
              <a:t>Parâmetros das Emissões Atmosféricas</a:t>
            </a:r>
          </a:p>
        </p:txBody>
      </p:sp>
      <p:sp>
        <p:nvSpPr>
          <p:cNvPr id="153" name="Rectangle: Rounded Corners 152">
            <a:hlinkClick r:id="rId15" action="ppaction://hlinksldjump"/>
          </p:cNvPr>
          <p:cNvSpPr/>
          <p:nvPr/>
        </p:nvSpPr>
        <p:spPr>
          <a:xfrm>
            <a:off x="5577384" y="4516243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Acústicos</a:t>
            </a:r>
          </a:p>
        </p:txBody>
      </p:sp>
      <p:sp>
        <p:nvSpPr>
          <p:cNvPr id="154" name="Rectangle: Rounded Corners 153">
            <a:hlinkClick r:id="rId16" action="ppaction://hlinksldjump"/>
          </p:cNvPr>
          <p:cNvSpPr/>
          <p:nvPr/>
        </p:nvSpPr>
        <p:spPr>
          <a:xfrm>
            <a:off x="5580097" y="4883597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de Odor</a:t>
            </a:r>
          </a:p>
        </p:txBody>
      </p:sp>
      <p:sp>
        <p:nvSpPr>
          <p:cNvPr id="155" name="Rectangle: Rounded Corners 154">
            <a:hlinkClick r:id="rId17" action="ppaction://hlinksldjump"/>
          </p:cNvPr>
          <p:cNvSpPr/>
          <p:nvPr/>
        </p:nvSpPr>
        <p:spPr>
          <a:xfrm>
            <a:off x="5582142" y="5687972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Ambientais</a:t>
            </a:r>
          </a:p>
        </p:txBody>
      </p:sp>
      <p:sp>
        <p:nvSpPr>
          <p:cNvPr id="156" name="Rectangle: Rounded Corners 155">
            <a:hlinkClick r:id="rId18" action="ppaction://hlinksldjump"/>
          </p:cNvPr>
          <p:cNvSpPr/>
          <p:nvPr/>
        </p:nvSpPr>
        <p:spPr>
          <a:xfrm>
            <a:off x="5575580" y="5989430"/>
            <a:ext cx="2150020" cy="18777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Parâmetros de Saúde Humana</a:t>
            </a:r>
          </a:p>
        </p:txBody>
      </p:sp>
      <p:sp>
        <p:nvSpPr>
          <p:cNvPr id="158" name="Rectangle: Rounded Corners 157">
            <a:hlinkClick r:id="rId19" action="ppaction://hlinksldjump"/>
          </p:cNvPr>
          <p:cNvSpPr/>
          <p:nvPr/>
        </p:nvSpPr>
        <p:spPr>
          <a:xfrm>
            <a:off x="5576612" y="2426269"/>
            <a:ext cx="2155551" cy="1688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Sustentabilidade</a:t>
            </a:r>
          </a:p>
        </p:txBody>
      </p:sp>
      <p:sp>
        <p:nvSpPr>
          <p:cNvPr id="159" name="Rectangle: Rounded Corners 158">
            <a:hlinkClick r:id="rId20" action="ppaction://hlinksldjump"/>
          </p:cNvPr>
          <p:cNvSpPr/>
          <p:nvPr/>
        </p:nvSpPr>
        <p:spPr>
          <a:xfrm>
            <a:off x="5582142" y="5229535"/>
            <a:ext cx="2150020" cy="249313"/>
          </a:xfrm>
          <a:prstGeom prst="roundRect">
            <a:avLst/>
          </a:prstGeom>
          <a:noFill/>
          <a:ln>
            <a:solidFill>
              <a:srgbClr val="36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000">
                <a:solidFill>
                  <a:schemeClr val="tx1"/>
                </a:solidFill>
              </a:rPr>
              <a:t>Requisitos Eléctricos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C5B8B-3A64-1C4C-8A5C-5CB8C8162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0B7275-42E7-9344-8EE7-3495E2503A86}" type="slidenum">
              <a:rPr lang="en-US" smtClean="0"/>
              <a:t>10</a:t>
            </a:fld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240DFB8-20B7-4D94-B446-2B72AACDCF78}"/>
              </a:ext>
            </a:extLst>
          </p:cNvPr>
          <p:cNvSpPr/>
          <p:nvPr/>
        </p:nvSpPr>
        <p:spPr>
          <a:xfrm>
            <a:off x="3187026" y="2670236"/>
            <a:ext cx="4673603" cy="374985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51" grpId="0" animBg="1"/>
      <p:bldP spid="53" grpId="0" animBg="1"/>
      <p:bldP spid="54" grpId="0" animBg="1"/>
      <p:bldP spid="55" grpId="0" animBg="1"/>
      <p:bldP spid="62" grpId="0" animBg="1"/>
      <p:bldP spid="64" grpId="0" animBg="1"/>
      <p:bldP spid="66" grpId="0" animBg="1"/>
      <p:bldP spid="99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8" grpId="0" animBg="1"/>
      <p:bldP spid="15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9315</TotalTime>
  <Words>8438</Words>
  <Application>Microsoft Office PowerPoint</Application>
  <PresentationFormat>Widescreen</PresentationFormat>
  <Paragraphs>1428</Paragraphs>
  <Slides>39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2" baseType="lpstr">
      <vt:lpstr>PMingLiU</vt:lpstr>
      <vt:lpstr>Arial</vt:lpstr>
      <vt:lpstr>Bookman Old Style</vt:lpstr>
      <vt:lpstr>Calibri</vt:lpstr>
      <vt:lpstr>Calibri Light</vt:lpstr>
      <vt:lpstr>Garamond</vt:lpstr>
      <vt:lpstr>Helvetica Light</vt:lpstr>
      <vt:lpstr>PingFang SC Regular</vt:lpstr>
      <vt:lpstr>Tahoma</vt:lpstr>
      <vt:lpstr>Times New Roman</vt:lpstr>
      <vt:lpstr>Wingdings</vt:lpstr>
      <vt:lpstr>Wingdings 2</vt:lpstr>
      <vt:lpstr>Office Theme</vt:lpstr>
      <vt:lpstr>o que está incluído na ISO 30500?</vt:lpstr>
      <vt:lpstr>um sistema de saneamento não  ligado à rede de esgotos</vt:lpstr>
      <vt:lpstr>Síntese da ISO 30500</vt:lpstr>
      <vt:lpstr>Verificação de Documentos </vt:lpstr>
      <vt:lpstr>Informações Técnicas Gerais</vt:lpstr>
      <vt:lpstr>Segurança Geral</vt:lpstr>
      <vt:lpstr>Desenvolvimento de Processos  Segurança</vt:lpstr>
      <vt:lpstr>Segurança dos Materiais</vt:lpstr>
      <vt:lpstr>Segurança Mecânica e  Eléctrica</vt:lpstr>
      <vt:lpstr>Dispositivo do Utilizador  do Utilizador</vt:lpstr>
      <vt:lpstr>Concepção da Manutenção</vt:lpstr>
      <vt:lpstr>Sustentabilidade</vt:lpstr>
      <vt:lpstr>Ensaios Laboratoriais Controlados</vt:lpstr>
      <vt:lpstr>Padrões de Carga</vt:lpstr>
      <vt:lpstr>7.2.8.1 Padrão Normal de Carga</vt:lpstr>
      <vt:lpstr>7.2.8.2 Stress</vt:lpstr>
      <vt:lpstr>A3.8.10 Diarreia</vt:lpstr>
      <vt:lpstr>Requisitos  Mecânicos</vt:lpstr>
      <vt:lpstr>Parâmetros  Ambientais</vt:lpstr>
      <vt:lpstr>PowerPoint Presentation</vt:lpstr>
      <vt:lpstr>Parâmetros  Para a Saúde  Humana</vt:lpstr>
      <vt:lpstr>PowerPoint Presentation</vt:lpstr>
      <vt:lpstr>PowerPoint Presentation</vt:lpstr>
      <vt:lpstr>PowerPoint Presentation</vt:lpstr>
      <vt:lpstr>Parâmetros das Emissões Atmosféricas: Interior</vt:lpstr>
      <vt:lpstr>PowerPoint Presentation</vt:lpstr>
      <vt:lpstr>Parâmetros das Emissões Atmosféricas: Emissões Provenientes  da Chaminé</vt:lpstr>
      <vt:lpstr>PowerPoint Presentation</vt:lpstr>
      <vt:lpstr>Parâmetros  Acústicos</vt:lpstr>
      <vt:lpstr>Parâmetros Acústicos</vt:lpstr>
      <vt:lpstr>Requisitos  de Odor</vt:lpstr>
      <vt:lpstr>PowerPoint Presentation</vt:lpstr>
      <vt:lpstr>Odor – Proximidade do Sistema</vt:lpstr>
      <vt:lpstr>Avaliação do Painel de Especialistas</vt:lpstr>
      <vt:lpstr>Requisitos  Eléctricos</vt:lpstr>
      <vt:lpstr>Verificação do Desempenho no Terreno</vt:lpstr>
      <vt:lpstr>Parâmetros ambientais: Campo</vt:lpstr>
      <vt:lpstr>Parâmetros de Saúde Humana: Campo</vt:lpstr>
      <vt:lpstr>Resumo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ANSI</dc:title>
  <dc:creator>Seltzer, Lindsey</dc:creator>
  <cp:lastModifiedBy>Attiya Sayyed</cp:lastModifiedBy>
  <cp:revision>85</cp:revision>
  <dcterms:created xsi:type="dcterms:W3CDTF">2020-01-07T19:54:53Z</dcterms:created>
  <dcterms:modified xsi:type="dcterms:W3CDTF">2020-06-16T17:18:14Z</dcterms:modified>
</cp:coreProperties>
</file>