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41"/>
  </p:notesMasterIdLst>
  <p:handoutMasterIdLst>
    <p:handoutMasterId r:id="rId42"/>
  </p:handoutMasterIdLst>
  <p:sldIdLst>
    <p:sldId id="262" r:id="rId2"/>
    <p:sldId id="304" r:id="rId3"/>
    <p:sldId id="275" r:id="rId4"/>
    <p:sldId id="300" r:id="rId5"/>
    <p:sldId id="279" r:id="rId6"/>
    <p:sldId id="280" r:id="rId7"/>
    <p:sldId id="281" r:id="rId8"/>
    <p:sldId id="282" r:id="rId9"/>
    <p:sldId id="285" r:id="rId10"/>
    <p:sldId id="283" r:id="rId11"/>
    <p:sldId id="284" r:id="rId12"/>
    <p:sldId id="286" r:id="rId13"/>
    <p:sldId id="301" r:id="rId14"/>
    <p:sldId id="305" r:id="rId15"/>
    <p:sldId id="287" r:id="rId16"/>
    <p:sldId id="288" r:id="rId17"/>
    <p:sldId id="289" r:id="rId18"/>
    <p:sldId id="263" r:id="rId19"/>
    <p:sldId id="264" r:id="rId20"/>
    <p:sldId id="290" r:id="rId21"/>
    <p:sldId id="265" r:id="rId22"/>
    <p:sldId id="291" r:id="rId23"/>
    <p:sldId id="292" r:id="rId24"/>
    <p:sldId id="266" r:id="rId25"/>
    <p:sldId id="269" r:id="rId26"/>
    <p:sldId id="293" r:id="rId27"/>
    <p:sldId id="270" r:id="rId28"/>
    <p:sldId id="294" r:id="rId29"/>
    <p:sldId id="267" r:id="rId30"/>
    <p:sldId id="295" r:id="rId31"/>
    <p:sldId id="271" r:id="rId32"/>
    <p:sldId id="296" r:id="rId33"/>
    <p:sldId id="297" r:id="rId34"/>
    <p:sldId id="298" r:id="rId35"/>
    <p:sldId id="272" r:id="rId36"/>
    <p:sldId id="302" r:id="rId37"/>
    <p:sldId id="273" r:id="rId38"/>
    <p:sldId id="274"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A55A3"/>
    <a:srgbClr val="0A6FB3"/>
    <a:srgbClr val="0A95B3"/>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8"/>
    <p:restoredTop sz="67530" autoAdjust="0"/>
  </p:normalViewPr>
  <p:slideViewPr>
    <p:cSldViewPr snapToGrid="0" snapToObjects="1">
      <p:cViewPr varScale="1">
        <p:scale>
          <a:sx n="79" d="100"/>
          <a:sy n="79" d="100"/>
        </p:scale>
        <p:origin x="444" y="90"/>
      </p:cViewPr>
      <p:guideLst/>
    </p:cSldViewPr>
  </p:slideViewPr>
  <p:notesTextViewPr>
    <p:cViewPr>
      <p:scale>
        <a:sx n="1" d="1"/>
        <a:sy n="1" d="1"/>
      </p:scale>
      <p:origin x="0" y="0"/>
    </p:cViewPr>
  </p:notesText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9C2CC1-78D1-F74F-A143-A8C6013D1B30}" type="datetimeFigureOut">
              <a:rPr lang="en-US" smtClean="0"/>
              <a:t>6/11/2020</a:t>
            </a:fld>
            <a:endParaRPr lang="en-US" dirty="0"/>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A42A14-ACC8-4140-8B4A-5E6F6AC37544}" type="slidenum">
              <a:rPr lang="en-US" smtClean="0"/>
              <a:t>‹#›</a:t>
            </a:fld>
            <a:endParaRPr lang="en-US" dirty="0"/>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FED7F-2DB6-3C4E-A6FC-5467CCE30A76}" type="datetimeFigureOut">
              <a:rPr lang="en-US" smtClean="0"/>
              <a:t>6/11/2020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93119-44EB-4843-BB2D-287C2286127C}" type="slidenum">
              <a:rPr lang="en-US" smtClean="0"/>
              <a:t>‹#›</a:t>
            </a:fld>
            <a:endParaRPr lang="en-US" dirty="0"/>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i="0" u="none" strike="noStrike" kern="1200" baseline="0" dirty="0">
                <a:solidFill>
                  <a:schemeClr val="tx1"/>
                </a:solidFill>
                <a:latin typeface="+mn-lt"/>
                <a:ea typeface="+mn-ea"/>
                <a:cs typeface="+mn-cs"/>
              </a:rPr>
              <a:t>A sanitation system, for the purposes of this document, </a:t>
            </a:r>
            <a:r>
              <a:rPr lang="en-SG" sz="1200" b="0" i="0" u="none" strike="noStrike" kern="1200" baseline="0" dirty="0" smtClean="0">
                <a:solidFill>
                  <a:schemeClr val="tx1"/>
                </a:solidFill>
                <a:latin typeface="+mn-lt"/>
                <a:ea typeface="+mn-ea"/>
                <a:cs typeface="+mn-cs"/>
              </a:rPr>
              <a:t>ISO 30500, is </a:t>
            </a:r>
            <a:r>
              <a:rPr lang="en-SG" sz="1200" b="0" i="0" u="none" strike="noStrike" kern="1200" baseline="0" dirty="0">
                <a:solidFill>
                  <a:schemeClr val="tx1"/>
                </a:solidFill>
                <a:latin typeface="+mn-lt"/>
                <a:ea typeface="+mn-ea"/>
                <a:cs typeface="+mn-cs"/>
              </a:rPr>
              <a:t>a prefabricated integrated treatment unit, comprising frontend (toilet facility) and backend (treatment facility) </a:t>
            </a:r>
            <a:r>
              <a:rPr lang="en-SG" sz="1200" b="0" i="0" u="none" strike="noStrike" kern="1200" baseline="0" dirty="0" smtClean="0">
                <a:solidFill>
                  <a:schemeClr val="tx1"/>
                </a:solidFill>
                <a:latin typeface="+mn-lt"/>
                <a:ea typeface="+mn-ea"/>
                <a:cs typeface="+mn-cs"/>
              </a:rPr>
              <a:t>components. </a:t>
            </a:r>
          </a:p>
          <a:p>
            <a:r>
              <a:rPr lang="en-SG" sz="1200" b="0" i="0" u="none" strike="noStrike" kern="1200" baseline="0" dirty="0" smtClean="0">
                <a:solidFill>
                  <a:schemeClr val="tx1"/>
                </a:solidFill>
                <a:latin typeface="+mn-lt"/>
                <a:ea typeface="+mn-ea"/>
                <a:cs typeface="+mn-cs"/>
              </a:rPr>
              <a:t>The sanitation system:</a:t>
            </a:r>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a) collects, conveys, and fully treats the specific input within the system, to allow for safe reuse or disposal of the generated solid, liquid, and gaseous output, and</a:t>
            </a:r>
          </a:p>
          <a:p>
            <a:r>
              <a:rPr lang="en-SG" sz="1200" b="0" i="0" u="none" strike="noStrike" kern="1200" baseline="0" dirty="0">
                <a:solidFill>
                  <a:schemeClr val="tx1"/>
                </a:solidFill>
                <a:latin typeface="+mn-lt"/>
                <a:ea typeface="+mn-ea"/>
                <a:cs typeface="+mn-cs"/>
              </a:rPr>
              <a:t>b) is not connected to </a:t>
            </a:r>
            <a:r>
              <a:rPr lang="en-SG" sz="1200" b="0" i="0" u="none" strike="noStrike" kern="1200" baseline="0" dirty="0" smtClean="0">
                <a:solidFill>
                  <a:schemeClr val="tx1"/>
                </a:solidFill>
                <a:latin typeface="+mn-lt"/>
                <a:ea typeface="+mn-ea"/>
                <a:cs typeface="+mn-cs"/>
              </a:rPr>
              <a:t>networked </a:t>
            </a:r>
            <a:r>
              <a:rPr lang="en-SG" sz="1200" b="0" i="0" u="none" strike="noStrike" kern="1200" baseline="0" dirty="0">
                <a:solidFill>
                  <a:schemeClr val="tx1"/>
                </a:solidFill>
                <a:latin typeface="+mn-lt"/>
                <a:ea typeface="+mn-ea"/>
                <a:cs typeface="+mn-cs"/>
              </a:rPr>
              <a:t>sewers or networked drainage systems.</a:t>
            </a:r>
            <a:endParaRPr lang="en-SG" dirty="0"/>
          </a:p>
          <a:p>
            <a:endParaRPr lang="en-US"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a:t>
            </a:fld>
            <a:endParaRPr lang="de-DE"/>
          </a:p>
        </p:txBody>
      </p:sp>
    </p:spTree>
    <p:extLst>
      <p:ext uri="{BB962C8B-B14F-4D97-AF65-F5344CB8AC3E}">
        <p14:creationId xmlns:p14="http://schemas.microsoft.com/office/powerpoint/2010/main" val="232518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i="1" dirty="0" smtClean="0"/>
              <a:t>**/</a:t>
            </a:r>
            <a:r>
              <a:rPr lang="en-SG" i="1" dirty="0"/>
              <a:t>click Maintenance </a:t>
            </a:r>
            <a:r>
              <a:rPr lang="en-SG" i="1" dirty="0" smtClean="0"/>
              <a:t>Design in slideshow mode to populate the slide.</a:t>
            </a:r>
            <a:r>
              <a:rPr lang="en-SG" i="1" baseline="0" dirty="0" smtClean="0"/>
              <a:t> This will allow you to </a:t>
            </a:r>
            <a:r>
              <a:rPr lang="en-SG" i="1" dirty="0" smtClean="0"/>
              <a:t>zoom into the section showing the text clouds.**</a:t>
            </a:r>
            <a:endParaRPr lang="en-SG" i="1" dirty="0"/>
          </a:p>
          <a:p>
            <a:endParaRPr lang="en-SG" dirty="0" smtClean="0"/>
          </a:p>
          <a:p>
            <a:r>
              <a:rPr lang="en-SG" dirty="0" smtClean="0"/>
              <a:t>This section sets out provisions to ensure that operators of such a product are adequately equipped with knowledge about how to adjust the system, where the access points of the unit are, how to clean the unit, as well as what type of spare parts are required. </a:t>
            </a:r>
          </a:p>
          <a:p>
            <a:endParaRPr lang="en-SG" dirty="0"/>
          </a:p>
          <a:p>
            <a:r>
              <a:rPr lang="en-SG" dirty="0"/>
              <a:t>A comprehensive user </a:t>
            </a:r>
            <a:r>
              <a:rPr lang="en-SG" dirty="0" smtClean="0"/>
              <a:t>manual </a:t>
            </a:r>
            <a:r>
              <a:rPr lang="en-SG" dirty="0"/>
              <a:t>with clear and </a:t>
            </a:r>
            <a:r>
              <a:rPr lang="en-SG" dirty="0" smtClean="0"/>
              <a:t>definitive </a:t>
            </a:r>
            <a:r>
              <a:rPr lang="en-SG" dirty="0"/>
              <a:t>instructions to users and service personnel for configuration, adjustment, and maintenance is also required. </a:t>
            </a: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12</a:t>
            </a:fld>
            <a:endParaRPr lang="de-DE"/>
          </a:p>
        </p:txBody>
      </p:sp>
    </p:spTree>
    <p:extLst>
      <p:ext uri="{BB962C8B-B14F-4D97-AF65-F5344CB8AC3E}">
        <p14:creationId xmlns:p14="http://schemas.microsoft.com/office/powerpoint/2010/main" val="91865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sz="1200" b="0" i="1" u="none" strike="noStrike" kern="1200" baseline="0" dirty="0" smtClean="0">
                <a:solidFill>
                  <a:schemeClr val="tx1"/>
                </a:solidFill>
                <a:latin typeface="+mn-lt"/>
                <a:ea typeface="+mn-ea"/>
                <a:cs typeface="+mn-cs"/>
              </a:rPr>
              <a:t>**/click Sustainability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u="none" strike="noStrike" kern="1200" baseline="0" dirty="0" smtClean="0">
                <a:solidFill>
                  <a:schemeClr val="tx1"/>
                </a:solidFill>
                <a:latin typeface="+mn-lt"/>
                <a:ea typeface="+mn-ea"/>
                <a:cs typeface="+mn-cs"/>
              </a:rPr>
              <a:t>These </a:t>
            </a:r>
            <a:r>
              <a:rPr lang="en-SG" sz="1200" b="0" i="0" u="none" strike="noStrike" kern="1200" baseline="0" dirty="0">
                <a:solidFill>
                  <a:schemeClr val="tx1"/>
                </a:solidFill>
                <a:latin typeface="+mn-lt"/>
                <a:ea typeface="+mn-ea"/>
                <a:cs typeface="+mn-cs"/>
              </a:rPr>
              <a:t>provisions are recommendations to manufacturers to ensure they produce a product that is environmentally sustainability, with considerations for life cycle analysis and total operating requirements. Provisions </a:t>
            </a:r>
            <a:r>
              <a:rPr lang="en-SG" sz="1200" b="0" i="0" u="none" strike="noStrike" kern="1200" baseline="0" dirty="0" smtClean="0">
                <a:solidFill>
                  <a:schemeClr val="tx1"/>
                </a:solidFill>
                <a:latin typeface="+mn-lt"/>
                <a:ea typeface="+mn-ea"/>
                <a:cs typeface="+mn-cs"/>
              </a:rPr>
              <a:t>mentioned </a:t>
            </a:r>
            <a:r>
              <a:rPr lang="en-SG" sz="1200" b="0" i="0" u="none" strike="noStrike" kern="1200" baseline="0" dirty="0">
                <a:solidFill>
                  <a:schemeClr val="tx1"/>
                </a:solidFill>
                <a:latin typeface="+mn-lt"/>
                <a:ea typeface="+mn-ea"/>
                <a:cs typeface="+mn-cs"/>
              </a:rPr>
              <a:t>are related to the sanitation system’s use and recovery of resources.</a:t>
            </a:r>
          </a:p>
          <a:p>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13</a:t>
            </a:fld>
            <a:endParaRPr lang="de-DE"/>
          </a:p>
        </p:txBody>
      </p:sp>
    </p:spTree>
    <p:extLst>
      <p:ext uri="{BB962C8B-B14F-4D97-AF65-F5344CB8AC3E}">
        <p14:creationId xmlns:p14="http://schemas.microsoft.com/office/powerpoint/2010/main" val="15995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i="1" kern="1200" dirty="0" smtClean="0">
                <a:solidFill>
                  <a:schemeClr val="tx1"/>
                </a:solidFill>
                <a:effectLst/>
                <a:latin typeface="+mn-lt"/>
                <a:ea typeface="+mn-ea"/>
                <a:cs typeface="+mn-cs"/>
              </a:rPr>
              <a:t>**/</a:t>
            </a:r>
            <a:r>
              <a:rPr lang="en-SG" sz="1200" i="1" kern="1200" dirty="0">
                <a:solidFill>
                  <a:schemeClr val="tx1"/>
                </a:solidFill>
                <a:effectLst/>
                <a:latin typeface="+mn-lt"/>
                <a:ea typeface="+mn-ea"/>
                <a:cs typeface="+mn-cs"/>
              </a:rPr>
              <a:t>click Controlled Laboratory </a:t>
            </a:r>
            <a:r>
              <a:rPr lang="en-SG" sz="1200" i="1" kern="1200" dirty="0" smtClean="0">
                <a:solidFill>
                  <a:schemeClr val="tx1"/>
                </a:solidFill>
                <a:effectLst/>
                <a:latin typeface="+mn-lt"/>
                <a:ea typeface="+mn-ea"/>
                <a:cs typeface="+mn-cs"/>
              </a:rPr>
              <a:t>Testing </a:t>
            </a:r>
            <a:r>
              <a:rPr lang="en-SG" i="1" dirty="0" smtClean="0"/>
              <a:t>in slideshow mode to populate the slide**</a:t>
            </a:r>
          </a:p>
          <a:p>
            <a:endParaRPr lang="en-SG" sz="1200" kern="1200" dirty="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Another </a:t>
            </a:r>
            <a:r>
              <a:rPr lang="en-SG" sz="1200" kern="1200" dirty="0">
                <a:solidFill>
                  <a:schemeClr val="tx1"/>
                </a:solidFill>
                <a:effectLst/>
                <a:latin typeface="+mn-lt"/>
                <a:ea typeface="+mn-ea"/>
                <a:cs typeface="+mn-cs"/>
              </a:rPr>
              <a:t>category of testing to </a:t>
            </a:r>
            <a:r>
              <a:rPr lang="en-SG" sz="1200" kern="1200" dirty="0" smtClean="0">
                <a:solidFill>
                  <a:schemeClr val="tx1"/>
                </a:solidFill>
                <a:effectLst/>
                <a:latin typeface="+mn-lt"/>
                <a:ea typeface="+mn-ea"/>
                <a:cs typeface="+mn-cs"/>
              </a:rPr>
              <a:t>ISO30500 </a:t>
            </a:r>
            <a:r>
              <a:rPr lang="en-SG" sz="1200" kern="1200" dirty="0">
                <a:solidFill>
                  <a:schemeClr val="tx1"/>
                </a:solidFill>
                <a:effectLst/>
                <a:latin typeface="+mn-lt"/>
                <a:ea typeface="+mn-ea"/>
                <a:cs typeface="+mn-cs"/>
              </a:rPr>
              <a:t>is Controlled Laboratory Testing. </a:t>
            </a:r>
          </a:p>
          <a:p>
            <a:r>
              <a:rPr lang="en-SG" sz="1200" kern="1200" dirty="0">
                <a:solidFill>
                  <a:schemeClr val="tx1"/>
                </a:solidFill>
                <a:effectLst/>
                <a:latin typeface="+mn-lt"/>
                <a:ea typeface="+mn-ea"/>
                <a:cs typeface="+mn-cs"/>
              </a:rPr>
              <a:t> </a:t>
            </a:r>
          </a:p>
          <a:p>
            <a:r>
              <a:rPr lang="en-SG" sz="1200" kern="1200" dirty="0">
                <a:solidFill>
                  <a:schemeClr val="tx1"/>
                </a:solidFill>
                <a:effectLst/>
                <a:latin typeface="+mn-lt"/>
                <a:ea typeface="+mn-ea"/>
                <a:cs typeface="+mn-cs"/>
              </a:rPr>
              <a:t>Set within a superstructure, with a prescribed loading pattern and test sequence of at least 32 days, this portion of testing aims to ensure the performance of the unit is reliable under a strict set of conditions.</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Testing during this phase includes: </a:t>
            </a:r>
          </a:p>
          <a:p>
            <a:pPr marL="171450" indent="-171450">
              <a:buFontTx/>
              <a:buChar char="-"/>
            </a:pPr>
            <a:r>
              <a:rPr lang="en-SG" sz="1200" kern="1200" dirty="0">
                <a:solidFill>
                  <a:schemeClr val="tx1"/>
                </a:solidFill>
                <a:effectLst/>
                <a:latin typeface="+mn-lt"/>
                <a:ea typeface="+mn-ea"/>
                <a:cs typeface="+mn-cs"/>
              </a:rPr>
              <a:t>Mechanical testing</a:t>
            </a:r>
          </a:p>
          <a:p>
            <a:pPr marL="171450" indent="-171450">
              <a:buFontTx/>
              <a:buChar char="-"/>
            </a:pPr>
            <a:r>
              <a:rPr lang="en-SG" sz="1200" kern="1200" dirty="0">
                <a:solidFill>
                  <a:schemeClr val="tx1"/>
                </a:solidFill>
                <a:effectLst/>
                <a:latin typeface="+mn-lt"/>
                <a:ea typeface="+mn-ea"/>
                <a:cs typeface="+mn-cs"/>
              </a:rPr>
              <a:t>Environmental testing</a:t>
            </a:r>
          </a:p>
          <a:p>
            <a:pPr marL="171450" indent="-171450">
              <a:buFontTx/>
              <a:buChar char="-"/>
            </a:pPr>
            <a:r>
              <a:rPr lang="en-SG" sz="1200" kern="1200" dirty="0">
                <a:solidFill>
                  <a:schemeClr val="tx1"/>
                </a:solidFill>
                <a:effectLst/>
                <a:latin typeface="+mn-lt"/>
                <a:ea typeface="+mn-ea"/>
                <a:cs typeface="+mn-cs"/>
              </a:rPr>
              <a:t>Human Health (Pathogen) parameters</a:t>
            </a:r>
          </a:p>
          <a:p>
            <a:pPr marL="171450" indent="-171450">
              <a:buFontTx/>
              <a:buChar char="-"/>
            </a:pPr>
            <a:r>
              <a:rPr lang="en-SG" sz="1200" kern="1200" dirty="0">
                <a:solidFill>
                  <a:schemeClr val="tx1"/>
                </a:solidFill>
                <a:effectLst/>
                <a:latin typeface="+mn-lt"/>
                <a:ea typeface="+mn-ea"/>
                <a:cs typeface="+mn-cs"/>
              </a:rPr>
              <a:t>Air emissions</a:t>
            </a:r>
          </a:p>
          <a:p>
            <a:pPr marL="171450" indent="-171450">
              <a:buFontTx/>
              <a:buChar char="-"/>
            </a:pPr>
            <a:r>
              <a:rPr lang="en-SG" sz="1200" kern="1200" dirty="0">
                <a:solidFill>
                  <a:schemeClr val="tx1"/>
                </a:solidFill>
                <a:effectLst/>
                <a:latin typeface="+mn-lt"/>
                <a:ea typeface="+mn-ea"/>
                <a:cs typeface="+mn-cs"/>
              </a:rPr>
              <a:t>Acoustics, or Noise</a:t>
            </a:r>
          </a:p>
          <a:p>
            <a:pPr marL="171450" indent="-171450">
              <a:buFontTx/>
              <a:buChar char="-"/>
            </a:pPr>
            <a:r>
              <a:rPr lang="en-SG" sz="1200" kern="1200" dirty="0">
                <a:solidFill>
                  <a:schemeClr val="tx1"/>
                </a:solidFill>
                <a:effectLst/>
                <a:latin typeface="+mn-lt"/>
                <a:ea typeface="+mn-ea"/>
                <a:cs typeface="+mn-cs"/>
              </a:rPr>
              <a:t>Odour</a:t>
            </a:r>
          </a:p>
          <a:p>
            <a:pPr marL="171450" indent="-171450">
              <a:buFontTx/>
              <a:buChar char="-"/>
            </a:pPr>
            <a:r>
              <a:rPr lang="en-SG" sz="1200" kern="1200" dirty="0">
                <a:solidFill>
                  <a:schemeClr val="tx1"/>
                </a:solidFill>
                <a:effectLst/>
                <a:latin typeface="+mn-lt"/>
                <a:ea typeface="+mn-ea"/>
                <a:cs typeface="+mn-cs"/>
              </a:rPr>
              <a:t>Electrical requirements </a:t>
            </a: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14</a:t>
            </a:fld>
            <a:endParaRPr lang="de-DE"/>
          </a:p>
        </p:txBody>
      </p:sp>
    </p:spTree>
    <p:extLst>
      <p:ext uri="{BB962C8B-B14F-4D97-AF65-F5344CB8AC3E}">
        <p14:creationId xmlns:p14="http://schemas.microsoft.com/office/powerpoint/2010/main" val="203563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Loading </a:t>
            </a:r>
            <a:r>
              <a:rPr lang="en-SG" sz="1200" b="0" i="1" u="none" strike="noStrike" kern="1200" baseline="0" dirty="0" smtClean="0">
                <a:solidFill>
                  <a:schemeClr val="tx1"/>
                </a:solidFill>
                <a:latin typeface="+mn-lt"/>
                <a:ea typeface="+mn-ea"/>
                <a:cs typeface="+mn-cs"/>
              </a:rPr>
              <a:t>Pattern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Critical to conducting the Controlled Laboratory Testing section of ISO30500, </a:t>
            </a:r>
            <a:r>
              <a:rPr lang="en-SG" sz="1200" b="0" i="0" u="none" strike="noStrike" kern="1200" baseline="0" dirty="0" smtClean="0">
                <a:solidFill>
                  <a:schemeClr val="tx1"/>
                </a:solidFill>
                <a:latin typeface="+mn-lt"/>
                <a:ea typeface="+mn-ea"/>
                <a:cs typeface="+mn-cs"/>
              </a:rPr>
              <a:t>the </a:t>
            </a:r>
            <a:r>
              <a:rPr lang="en-SG" sz="1200" b="0" i="0" u="none" strike="noStrike" kern="1200" baseline="0" dirty="0">
                <a:solidFill>
                  <a:schemeClr val="tx1"/>
                </a:solidFill>
                <a:latin typeface="+mn-lt"/>
                <a:ea typeface="+mn-ea"/>
                <a:cs typeface="+mn-cs"/>
              </a:rPr>
              <a:t>sanitation system is subjected to varying types of load (namely, Normal, Stress, and Diarrahoea) throughout the 32 days controlled laboratory testing schedule.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It shall be ensured that the sanitation system is loaded according to its specified treatment capacity with all additional system input specified by the manufacturer</a:t>
            </a:r>
            <a:r>
              <a:rPr lang="en-SG" sz="1200" b="0" i="0" u="none" strike="noStrike" kern="1200" baseline="0" dirty="0" smtClean="0">
                <a:solidFill>
                  <a:schemeClr val="tx1"/>
                </a:solidFill>
                <a:latin typeface="+mn-lt"/>
                <a:ea typeface="+mn-ea"/>
                <a:cs typeface="+mn-cs"/>
              </a:rPr>
              <a:t>.</a:t>
            </a:r>
            <a:endParaRPr lang="en-SG" sz="1200" b="0" i="0" u="none" strike="noStrike" kern="1200" baseline="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15</a:t>
            </a:fld>
            <a:endParaRPr lang="de-DE"/>
          </a:p>
        </p:txBody>
      </p:sp>
    </p:spTree>
    <p:extLst>
      <p:ext uri="{BB962C8B-B14F-4D97-AF65-F5344CB8AC3E}">
        <p14:creationId xmlns:p14="http://schemas.microsoft.com/office/powerpoint/2010/main" val="99301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16</a:t>
            </a:fld>
            <a:endParaRPr lang="de-DE"/>
          </a:p>
        </p:txBody>
      </p:sp>
    </p:spTree>
    <p:extLst>
      <p:ext uri="{BB962C8B-B14F-4D97-AF65-F5344CB8AC3E}">
        <p14:creationId xmlns:p14="http://schemas.microsoft.com/office/powerpoint/2010/main" val="5084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18</a:t>
            </a:fld>
            <a:endParaRPr lang="de-DE"/>
          </a:p>
        </p:txBody>
      </p:sp>
    </p:spTree>
    <p:extLst>
      <p:ext uri="{BB962C8B-B14F-4D97-AF65-F5344CB8AC3E}">
        <p14:creationId xmlns:p14="http://schemas.microsoft.com/office/powerpoint/2010/main" val="194382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i="1" dirty="0" smtClean="0"/>
              <a:t>**/</a:t>
            </a:r>
            <a:r>
              <a:rPr lang="en-SG" i="1" dirty="0"/>
              <a:t>click Mechanical </a:t>
            </a:r>
            <a:r>
              <a:rPr lang="en-SG" i="1" dirty="0" smtClean="0"/>
              <a:t>Requirements 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dirty="0"/>
          </a:p>
          <a:p>
            <a:r>
              <a:rPr lang="en-SG" dirty="0" smtClean="0"/>
              <a:t>This </a:t>
            </a:r>
            <a:r>
              <a:rPr lang="en-SG" dirty="0"/>
              <a:t>section provides provisions for inspection and testing of the sanitation system to ensure that it </a:t>
            </a:r>
            <a:r>
              <a:rPr lang="en-SG" dirty="0" smtClean="0"/>
              <a:t>has:</a:t>
            </a:r>
            <a:endParaRPr lang="en-SG" dirty="0"/>
          </a:p>
          <a:p>
            <a:pPr marL="171450" indent="-171450">
              <a:buFontTx/>
              <a:buChar char="-"/>
            </a:pPr>
            <a:r>
              <a:rPr lang="en-SG" dirty="0"/>
              <a:t>No faeces </a:t>
            </a:r>
            <a:r>
              <a:rPr lang="en-SG" dirty="0" smtClean="0"/>
              <a:t>visible </a:t>
            </a:r>
            <a:r>
              <a:rPr lang="en-SG" dirty="0"/>
              <a:t>(through a robust evacuation system)</a:t>
            </a:r>
          </a:p>
          <a:p>
            <a:pPr marL="171450" indent="-171450">
              <a:buFontTx/>
              <a:buChar char="-"/>
            </a:pPr>
            <a:r>
              <a:rPr lang="en-SG" sz="1200" b="0" i="0" u="none" strike="noStrike" kern="1200" baseline="0" dirty="0">
                <a:solidFill>
                  <a:schemeClr val="tx1"/>
                </a:solidFill>
                <a:latin typeface="+mn-lt"/>
                <a:ea typeface="+mn-ea"/>
                <a:cs typeface="+mn-cs"/>
              </a:rPr>
              <a:t>The frontend shall reliably resist mechanical loads incurred during transport, installation, normal operation, and maintenance </a:t>
            </a:r>
          </a:p>
          <a:p>
            <a:pPr marL="171450" indent="-171450">
              <a:buFontTx/>
              <a:buChar char="-"/>
            </a:pPr>
            <a:r>
              <a:rPr lang="en-SG" sz="1200" b="0" i="0" u="none" strike="noStrike" kern="1200" baseline="0" dirty="0">
                <a:solidFill>
                  <a:schemeClr val="tx1"/>
                </a:solidFill>
                <a:latin typeface="+mn-lt"/>
                <a:ea typeface="+mn-ea"/>
                <a:cs typeface="+mn-cs"/>
              </a:rPr>
              <a:t>Frontend areas of the sanitation system in which users and/or service personnel are expected to move about, stand, or sit shall be designed in such a way as to prevent slipping, tripping, or falling on, or </a:t>
            </a:r>
            <a:r>
              <a:rPr lang="en-SG" sz="1200" b="0" i="0" u="none" strike="noStrike" kern="1200" baseline="0" dirty="0" smtClean="0">
                <a:solidFill>
                  <a:schemeClr val="tx1"/>
                </a:solidFill>
                <a:latin typeface="+mn-lt"/>
                <a:ea typeface="+mn-ea"/>
                <a:cs typeface="+mn-cs"/>
              </a:rPr>
              <a:t>off, </a:t>
            </a:r>
            <a:r>
              <a:rPr lang="en-SG" sz="1200" b="0" i="0" u="none" strike="noStrike" kern="1200" baseline="0" dirty="0">
                <a:solidFill>
                  <a:schemeClr val="tx1"/>
                </a:solidFill>
                <a:latin typeface="+mn-lt"/>
                <a:ea typeface="+mn-ea"/>
                <a:cs typeface="+mn-cs"/>
              </a:rPr>
              <a:t>these areas. </a:t>
            </a:r>
          </a:p>
          <a:p>
            <a:pPr marL="171450" indent="-171450">
              <a:buFontTx/>
              <a:buChar char="-"/>
            </a:pPr>
            <a:r>
              <a:rPr lang="en-SG" sz="1200" b="0" i="0" u="none" strike="noStrike" kern="1200" baseline="0" dirty="0">
                <a:solidFill>
                  <a:schemeClr val="tx1"/>
                </a:solidFill>
                <a:latin typeface="+mn-lt"/>
                <a:ea typeface="+mn-ea"/>
                <a:cs typeface="+mn-cs"/>
              </a:rPr>
              <a:t>Areas where required are water tight. </a:t>
            </a:r>
          </a:p>
          <a:p>
            <a:pPr marL="0" indent="0">
              <a:buFontTx/>
              <a:buNone/>
            </a:pP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19</a:t>
            </a:fld>
            <a:endParaRPr lang="de-DE"/>
          </a:p>
        </p:txBody>
      </p:sp>
    </p:spTree>
    <p:extLst>
      <p:ext uri="{BB962C8B-B14F-4D97-AF65-F5344CB8AC3E}">
        <p14:creationId xmlns:p14="http://schemas.microsoft.com/office/powerpoint/2010/main" val="359786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Environmental </a:t>
            </a:r>
            <a:r>
              <a:rPr lang="en-SG" sz="1200" b="0" i="1" u="none" strike="noStrike" kern="1200" baseline="0" dirty="0" smtClean="0">
                <a:solidFill>
                  <a:schemeClr val="tx1"/>
                </a:solidFill>
                <a:latin typeface="+mn-lt"/>
                <a:ea typeface="+mn-ea"/>
                <a:cs typeface="+mn-cs"/>
              </a:rPr>
              <a:t>Parameters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Environmental </a:t>
            </a:r>
            <a:r>
              <a:rPr lang="en-SG" sz="1200" b="0" i="0" u="none" strike="noStrike" kern="1200" baseline="0" dirty="0">
                <a:solidFill>
                  <a:schemeClr val="tx1"/>
                </a:solidFill>
                <a:latin typeface="+mn-lt"/>
                <a:ea typeface="+mn-ea"/>
                <a:cs typeface="+mn-cs"/>
              </a:rPr>
              <a:t>provisions ensure that effluent output performance thresholds </a:t>
            </a:r>
            <a:r>
              <a:rPr lang="en-SG" sz="1200" b="0" i="0" u="none" strike="noStrike" kern="1200" baseline="0" dirty="0" smtClean="0">
                <a:solidFill>
                  <a:schemeClr val="tx1"/>
                </a:solidFill>
                <a:latin typeface="+mn-lt"/>
                <a:ea typeface="+mn-ea"/>
                <a:cs typeface="+mn-cs"/>
              </a:rPr>
              <a:t>address </a:t>
            </a:r>
            <a:r>
              <a:rPr lang="en-SG" sz="1200" b="0" i="0" u="none" strike="noStrike" kern="1200" baseline="0" dirty="0">
                <a:solidFill>
                  <a:schemeClr val="tx1"/>
                </a:solidFill>
                <a:latin typeface="+mn-lt"/>
                <a:ea typeface="+mn-ea"/>
                <a:cs typeface="+mn-cs"/>
              </a:rPr>
              <a:t>human health parameters for </a:t>
            </a:r>
            <a:r>
              <a:rPr lang="en-SG" sz="1200" b="1" i="0" u="sng" strike="noStrike" kern="1200" baseline="0" dirty="0">
                <a:solidFill>
                  <a:schemeClr val="tx1"/>
                </a:solidFill>
                <a:latin typeface="+mn-lt"/>
                <a:ea typeface="+mn-ea"/>
                <a:cs typeface="+mn-cs"/>
              </a:rPr>
              <a:t>safe disposal</a:t>
            </a:r>
            <a:r>
              <a:rPr lang="en-SG" sz="1200" b="0" i="0" u="none" strike="noStrike" kern="1200" baseline="0" dirty="0">
                <a:solidFill>
                  <a:schemeClr val="tx1"/>
                </a:solidFill>
                <a:latin typeface="+mn-lt"/>
                <a:ea typeface="+mn-ea"/>
                <a:cs typeface="+mn-cs"/>
              </a:rPr>
              <a:t> and all </a:t>
            </a:r>
            <a:r>
              <a:rPr lang="en-SG" sz="1200" b="1" i="0" u="sng" strike="noStrike" kern="1200" baseline="0" dirty="0">
                <a:solidFill>
                  <a:schemeClr val="tx1"/>
                </a:solidFill>
                <a:latin typeface="+mn-lt"/>
                <a:ea typeface="+mn-ea"/>
                <a:cs typeface="+mn-cs"/>
              </a:rPr>
              <a:t>reuse</a:t>
            </a:r>
            <a:r>
              <a:rPr lang="en-SG" sz="1200" b="0" i="0" u="none" strike="noStrike" kern="1200" baseline="0" dirty="0">
                <a:solidFill>
                  <a:schemeClr val="tx1"/>
                </a:solidFill>
                <a:latin typeface="+mn-lt"/>
                <a:ea typeface="+mn-ea"/>
                <a:cs typeface="+mn-cs"/>
              </a:rPr>
              <a:t> purposes.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The environmental requirements for effluent shall be met by achieving all of the thresholds indicated in </a:t>
            </a:r>
            <a:r>
              <a:rPr lang="en-SG" sz="1200" b="0" i="0" u="sng" strike="noStrike" kern="1200" baseline="0" dirty="0">
                <a:solidFill>
                  <a:schemeClr val="tx1"/>
                </a:solidFill>
                <a:latin typeface="+mn-lt"/>
                <a:ea typeface="+mn-ea"/>
                <a:cs typeface="+mn-cs"/>
              </a:rPr>
              <a:t>Table 6</a:t>
            </a:r>
            <a:r>
              <a:rPr lang="en-SG" sz="1200" b="0" i="0" u="none" strike="noStrike" kern="1200" baseline="0" dirty="0">
                <a:solidFill>
                  <a:schemeClr val="tx1"/>
                </a:solidFill>
                <a:latin typeface="+mn-lt"/>
                <a:ea typeface="+mn-ea"/>
                <a:cs typeface="+mn-cs"/>
              </a:rPr>
              <a:t>, </a:t>
            </a:r>
            <a:r>
              <a:rPr lang="en-SG" sz="1200" b="0" i="0" u="sng" strike="noStrike" kern="1200" baseline="0" dirty="0">
                <a:solidFill>
                  <a:schemeClr val="tx1"/>
                </a:solidFill>
                <a:latin typeface="+mn-lt"/>
                <a:ea typeface="+mn-ea"/>
                <a:cs typeface="+mn-cs"/>
              </a:rPr>
              <a:t>Table 7 </a:t>
            </a:r>
            <a:r>
              <a:rPr lang="en-SG" sz="1200" b="0" i="0" u="none" strike="noStrike" kern="1200" baseline="0" dirty="0">
                <a:solidFill>
                  <a:schemeClr val="tx1"/>
                </a:solidFill>
                <a:latin typeface="+mn-lt"/>
                <a:ea typeface="+mn-ea"/>
                <a:cs typeface="+mn-cs"/>
              </a:rPr>
              <a:t>and </a:t>
            </a:r>
            <a:r>
              <a:rPr lang="en-SG" sz="1200" b="0" i="0" u="sng" strike="noStrike" kern="1200" baseline="0" dirty="0">
                <a:solidFill>
                  <a:schemeClr val="tx1"/>
                </a:solidFill>
                <a:latin typeface="+mn-lt"/>
                <a:ea typeface="+mn-ea"/>
                <a:cs typeface="+mn-cs"/>
              </a:rPr>
              <a:t>Table 8 </a:t>
            </a:r>
            <a:r>
              <a:rPr lang="en-SG" sz="1200" b="0" i="0" u="none" strike="noStrike" kern="1200" baseline="0" dirty="0">
                <a:solidFill>
                  <a:schemeClr val="tx1"/>
                </a:solidFill>
                <a:latin typeface="+mn-lt"/>
                <a:ea typeface="+mn-ea"/>
                <a:cs typeface="+mn-cs"/>
              </a:rPr>
              <a:t>in at least 4 out of 5 test events, with no more than 20 % variance from the threshold for any failed parameter. Results shall not be averaged.</a:t>
            </a:r>
          </a:p>
          <a:p>
            <a:endParaRPr lang="en-SG"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20</a:t>
            </a:fld>
            <a:endParaRPr lang="de-DE"/>
          </a:p>
        </p:txBody>
      </p:sp>
    </p:spTree>
    <p:extLst>
      <p:ext uri="{BB962C8B-B14F-4D97-AF65-F5344CB8AC3E}">
        <p14:creationId xmlns:p14="http://schemas.microsoft.com/office/powerpoint/2010/main" val="9189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Human Health </a:t>
            </a:r>
            <a:r>
              <a:rPr lang="en-SG" sz="1200" b="0" i="1" u="none" strike="noStrike" kern="1200" baseline="0" dirty="0" smtClean="0">
                <a:solidFill>
                  <a:schemeClr val="tx1"/>
                </a:solidFill>
                <a:latin typeface="+mn-lt"/>
                <a:ea typeface="+mn-ea"/>
                <a:cs typeface="+mn-cs"/>
              </a:rPr>
              <a:t>Parameters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Provisions  </a:t>
            </a:r>
            <a:r>
              <a:rPr lang="en-SG" sz="1200" b="0" i="0" u="none" strike="noStrike" kern="1200" baseline="0" dirty="0">
                <a:solidFill>
                  <a:schemeClr val="tx1"/>
                </a:solidFill>
                <a:latin typeface="+mn-lt"/>
                <a:ea typeface="+mn-ea"/>
                <a:cs typeface="+mn-cs"/>
              </a:rPr>
              <a:t>for Bacteria, Helminth, Protozoa, and viruses with Log removal values and thresholds are integral to safe disposal and reuse outputs.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Indicator organisms are chosen for each class of pathogen, and spiked in a controlled environment to ensure performance addressing human health parameters for safe disposal and all reuse purposes.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Depending on the type of system and system input, the spike amount and duration will vary. </a:t>
            </a:r>
          </a:p>
          <a:p>
            <a:endParaRPr lang="en-SG" sz="1200" b="0" i="0" u="none" strike="noStrike" kern="1200" baseline="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22</a:t>
            </a:fld>
            <a:endParaRPr lang="de-DE"/>
          </a:p>
        </p:txBody>
      </p:sp>
    </p:spTree>
    <p:extLst>
      <p:ext uri="{BB962C8B-B14F-4D97-AF65-F5344CB8AC3E}">
        <p14:creationId xmlns:p14="http://schemas.microsoft.com/office/powerpoint/2010/main" val="275268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Air emissions </a:t>
            </a:r>
            <a:r>
              <a:rPr lang="en-SG" sz="1200" b="0" i="1" u="none" strike="noStrike" kern="1200" baseline="0" dirty="0" smtClean="0">
                <a:solidFill>
                  <a:schemeClr val="tx1"/>
                </a:solidFill>
                <a:latin typeface="+mn-lt"/>
                <a:ea typeface="+mn-ea"/>
                <a:cs typeface="+mn-cs"/>
              </a:rPr>
              <a:t>Parameters </a:t>
            </a:r>
            <a:r>
              <a:rPr lang="en-SG" i="1" dirty="0" smtClean="0"/>
              <a:t>in slideshow mode to populate the slide**</a:t>
            </a:r>
          </a:p>
          <a:p>
            <a:endParaRPr lang="en-SG" sz="1200" b="0" i="1"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The </a:t>
            </a:r>
            <a:r>
              <a:rPr lang="en-SG" sz="1200" b="0" i="0" u="none" strike="noStrike" kern="1200" baseline="0" dirty="0">
                <a:solidFill>
                  <a:schemeClr val="tx1"/>
                </a:solidFill>
                <a:latin typeface="+mn-lt"/>
                <a:ea typeface="+mn-ea"/>
                <a:cs typeface="+mn-cs"/>
              </a:rPr>
              <a:t>sanitation system shall be designed in such a way as to ensure that air pollutants released indoors </a:t>
            </a:r>
            <a:r>
              <a:rPr lang="en-SG" sz="1200" b="0" i="0" u="none" strike="noStrike" kern="1200" baseline="0" dirty="0" smtClean="0">
                <a:solidFill>
                  <a:schemeClr val="tx1"/>
                </a:solidFill>
                <a:latin typeface="+mn-lt"/>
                <a:ea typeface="+mn-ea"/>
                <a:cs typeface="+mn-cs"/>
              </a:rPr>
              <a:t>and, </a:t>
            </a:r>
            <a:r>
              <a:rPr lang="en-SG" sz="1200" b="0" i="0" u="none" strike="noStrike" kern="1200" baseline="0" dirty="0">
                <a:solidFill>
                  <a:schemeClr val="tx1"/>
                </a:solidFill>
                <a:latin typeface="+mn-lt"/>
                <a:ea typeface="+mn-ea"/>
                <a:cs typeface="+mn-cs"/>
              </a:rPr>
              <a:t>where applicable, at the </a:t>
            </a:r>
            <a:r>
              <a:rPr lang="en-SG" sz="1200" b="0" i="0" u="none" strike="noStrike" kern="1200" baseline="0" dirty="0" smtClean="0">
                <a:solidFill>
                  <a:schemeClr val="tx1"/>
                </a:solidFill>
                <a:latin typeface="+mn-lt"/>
                <a:ea typeface="+mn-ea"/>
                <a:cs typeface="+mn-cs"/>
              </a:rPr>
              <a:t>stack </a:t>
            </a:r>
            <a:r>
              <a:rPr lang="en-SG" sz="1200" b="0" i="0" u="none" strike="noStrike" kern="1200" baseline="0" dirty="0">
                <a:solidFill>
                  <a:schemeClr val="tx1"/>
                </a:solidFill>
                <a:latin typeface="+mn-lt"/>
                <a:ea typeface="+mn-ea"/>
                <a:cs typeface="+mn-cs"/>
              </a:rPr>
              <a:t>do not exceed the thresholds for environment and human health </a:t>
            </a:r>
            <a:r>
              <a:rPr lang="en-SG" sz="1200" b="0" i="0" u="none" strike="noStrike" kern="1200" baseline="0" dirty="0" smtClean="0">
                <a:solidFill>
                  <a:schemeClr val="tx1"/>
                </a:solidFill>
                <a:latin typeface="+mn-lt"/>
                <a:ea typeface="+mn-ea"/>
                <a:cs typeface="+mn-cs"/>
              </a:rPr>
              <a:t>&amp; safety</a:t>
            </a:r>
            <a:r>
              <a:rPr lang="en-SG" sz="1200" b="0" i="0" u="none" strike="noStrike" kern="1200" baseline="0" dirty="0">
                <a:solidFill>
                  <a:schemeClr val="tx1"/>
                </a:solidFill>
                <a:latin typeface="+mn-lt"/>
                <a:ea typeface="+mn-ea"/>
                <a:cs typeface="+mn-cs"/>
              </a:rPr>
              <a:t>.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Click on the two different types of </a:t>
            </a:r>
            <a:r>
              <a:rPr lang="en-SG" sz="1200" b="0" i="0" u="none" strike="noStrike" kern="1200" baseline="0" dirty="0" smtClean="0">
                <a:solidFill>
                  <a:schemeClr val="tx1"/>
                </a:solidFill>
                <a:latin typeface="+mn-lt"/>
                <a:ea typeface="+mn-ea"/>
                <a:cs typeface="+mn-cs"/>
              </a:rPr>
              <a:t>measurement (indoor and stack) </a:t>
            </a:r>
            <a:r>
              <a:rPr lang="en-SG" sz="1200" b="0" i="0" u="none" strike="noStrike" kern="1200" baseline="0" dirty="0">
                <a:solidFill>
                  <a:schemeClr val="tx1"/>
                </a:solidFill>
                <a:latin typeface="+mn-lt"/>
                <a:ea typeface="+mn-ea"/>
                <a:cs typeface="+mn-cs"/>
              </a:rPr>
              <a:t>to find out more about the parameters required for testing, and general requirements for sampling.</a:t>
            </a: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25</a:t>
            </a:fld>
            <a:endParaRPr lang="de-DE"/>
          </a:p>
        </p:txBody>
      </p:sp>
    </p:spTree>
    <p:extLst>
      <p:ext uri="{BB962C8B-B14F-4D97-AF65-F5344CB8AC3E}">
        <p14:creationId xmlns:p14="http://schemas.microsoft.com/office/powerpoint/2010/main" val="402651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sz="1200" b="0" i="0" u="none" strike="noStrike" kern="1200" baseline="0" dirty="0">
                <a:solidFill>
                  <a:schemeClr val="tx1"/>
                </a:solidFill>
                <a:latin typeface="+mn-lt"/>
                <a:ea typeface="+mn-ea"/>
                <a:cs typeface="+mn-cs"/>
              </a:rPr>
              <a:t>This document specifies general safety and performance requirements for design and testing as well as sustainability considerations for non-sewered sanitation systems (sanitation system). </a:t>
            </a:r>
            <a:endParaRPr lang="en-SG" dirty="0"/>
          </a:p>
          <a:p>
            <a:endParaRPr lang="en-SG" dirty="0"/>
          </a:p>
          <a:p>
            <a:r>
              <a:rPr lang="en-SG" dirty="0"/>
              <a:t>There are 3 main requirements in the ISO30500. </a:t>
            </a:r>
          </a:p>
          <a:p>
            <a:r>
              <a:rPr lang="en-SG" dirty="0"/>
              <a:t>They are namely Document Checks, Controlled Laboratory Testing, and Field testing.</a:t>
            </a:r>
          </a:p>
          <a:p>
            <a:r>
              <a:rPr lang="en-SG" dirty="0"/>
              <a:t>Within each pillar, there are fundamental requirements that need to be met for the certification of the technology. </a:t>
            </a: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4</a:t>
            </a:fld>
            <a:endParaRPr lang="de-DE"/>
          </a:p>
        </p:txBody>
      </p:sp>
    </p:spTree>
    <p:extLst>
      <p:ext uri="{BB962C8B-B14F-4D97-AF65-F5344CB8AC3E}">
        <p14:creationId xmlns:p14="http://schemas.microsoft.com/office/powerpoint/2010/main" val="392377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a:t>
            </a:r>
            <a:r>
              <a:rPr lang="en-SG" sz="1200" b="0" i="1" u="none" strike="noStrike" kern="1200" baseline="0" dirty="0" smtClean="0">
                <a:solidFill>
                  <a:schemeClr val="tx1"/>
                </a:solidFill>
                <a:latin typeface="+mn-lt"/>
                <a:ea typeface="+mn-ea"/>
                <a:cs typeface="+mn-cs"/>
              </a:rPr>
              <a:t>Indoor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Indoor </a:t>
            </a:r>
            <a:r>
              <a:rPr lang="en-SG" sz="1200" b="0" i="0" u="none" strike="noStrike" kern="1200" baseline="0" dirty="0">
                <a:solidFill>
                  <a:schemeClr val="tx1"/>
                </a:solidFill>
                <a:latin typeface="+mn-lt"/>
                <a:ea typeface="+mn-ea"/>
                <a:cs typeface="+mn-cs"/>
              </a:rPr>
              <a:t>air provisions are to ensure that the end-user is safe from any harmful gases </a:t>
            </a:r>
            <a:r>
              <a:rPr lang="en-SG" sz="1200" b="0" i="0" u="none" strike="noStrike" kern="1200" baseline="0" dirty="0" smtClean="0">
                <a:solidFill>
                  <a:schemeClr val="tx1"/>
                </a:solidFill>
                <a:latin typeface="+mn-lt"/>
                <a:ea typeface="+mn-ea"/>
                <a:cs typeface="+mn-cs"/>
              </a:rPr>
              <a:t>such as </a:t>
            </a:r>
            <a:r>
              <a:rPr lang="en-SG" sz="1200" b="0" i="0" u="none" strike="noStrike" kern="1200" baseline="0" dirty="0">
                <a:solidFill>
                  <a:schemeClr val="tx1"/>
                </a:solidFill>
                <a:latin typeface="+mn-lt"/>
                <a:ea typeface="+mn-ea"/>
                <a:cs typeface="+mn-cs"/>
              </a:rPr>
              <a:t>CO, </a:t>
            </a:r>
            <a:r>
              <a:rPr lang="en-SG" sz="1200" b="0" i="0" u="none" strike="noStrike" kern="1200" baseline="0" dirty="0" smtClean="0">
                <a:solidFill>
                  <a:schemeClr val="tx1"/>
                </a:solidFill>
                <a:latin typeface="+mn-lt"/>
                <a:ea typeface="+mn-ea"/>
                <a:cs typeface="+mn-cs"/>
              </a:rPr>
              <a:t>NOx, </a:t>
            </a:r>
            <a:r>
              <a:rPr lang="en-SG" sz="1200" b="0" i="0" u="none" strike="noStrike" kern="1200" baseline="0" dirty="0">
                <a:solidFill>
                  <a:schemeClr val="tx1"/>
                </a:solidFill>
                <a:latin typeface="+mn-lt"/>
                <a:ea typeface="+mn-ea"/>
                <a:cs typeface="+mn-cs"/>
              </a:rPr>
              <a:t>PM2.5, amongst others.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The measurement shall be carried out inside the superstructure, about 1 m to 1,5 m above the squatting or seat pan of the frontend. The door of the superstructure shall remain closed before and during sampling.</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Click any of the parameters to find out the specific threshold values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26</a:t>
            </a:fld>
            <a:endParaRPr lang="de-DE"/>
          </a:p>
        </p:txBody>
      </p:sp>
    </p:spTree>
    <p:extLst>
      <p:ext uri="{BB962C8B-B14F-4D97-AF65-F5344CB8AC3E}">
        <p14:creationId xmlns:p14="http://schemas.microsoft.com/office/powerpoint/2010/main" val="1774835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a:t>
            </a:r>
            <a:r>
              <a:rPr lang="en-SG" sz="1200" b="0" i="1" u="none" strike="noStrike" kern="1200" baseline="0" dirty="0" smtClean="0">
                <a:solidFill>
                  <a:schemeClr val="tx1"/>
                </a:solidFill>
                <a:latin typeface="+mn-lt"/>
                <a:ea typeface="+mn-ea"/>
                <a:cs typeface="+mn-cs"/>
              </a:rPr>
              <a:t>Stack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Stack </a:t>
            </a:r>
            <a:r>
              <a:rPr lang="en-SG" sz="1200" b="0" i="0" u="none" strike="noStrike" kern="1200" baseline="0" dirty="0">
                <a:solidFill>
                  <a:schemeClr val="tx1"/>
                </a:solidFill>
                <a:latin typeface="+mn-lt"/>
                <a:ea typeface="+mn-ea"/>
                <a:cs typeface="+mn-cs"/>
              </a:rPr>
              <a:t>emissions are </a:t>
            </a:r>
            <a:r>
              <a:rPr lang="en-SG" sz="1200" b="0" i="0" u="none" strike="noStrike" kern="1200" baseline="0" dirty="0" smtClean="0">
                <a:solidFill>
                  <a:schemeClr val="tx1"/>
                </a:solidFill>
                <a:latin typeface="+mn-lt"/>
                <a:ea typeface="+mn-ea"/>
                <a:cs typeface="+mn-cs"/>
              </a:rPr>
              <a:t>specific </a:t>
            </a:r>
            <a:r>
              <a:rPr lang="en-SG" sz="1200" b="0" i="0" u="none" strike="noStrike" kern="1200" baseline="0" dirty="0">
                <a:solidFill>
                  <a:schemeClr val="tx1"/>
                </a:solidFill>
                <a:latin typeface="+mn-lt"/>
                <a:ea typeface="+mn-ea"/>
                <a:cs typeface="+mn-cs"/>
              </a:rPr>
              <a:t>type provisions for thermal treatment units to ensure that their unit does not produce excessive amount of harmful gas to the environment.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Sample measurement shall be carried out in the external gas </a:t>
            </a:r>
            <a:r>
              <a:rPr lang="en-SG" sz="1200" b="0" i="0" u="none" strike="noStrike" kern="1200" baseline="0" dirty="0" smtClean="0">
                <a:solidFill>
                  <a:schemeClr val="tx1"/>
                </a:solidFill>
                <a:latin typeface="+mn-lt"/>
                <a:ea typeface="+mn-ea"/>
                <a:cs typeface="+mn-cs"/>
              </a:rPr>
              <a:t>vent. </a:t>
            </a:r>
            <a:endParaRPr lang="en-SG" sz="1200" b="0" i="0" u="none" strike="noStrike" kern="1200" baseline="0" dirty="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Click on the text clouds to find out more about the thresholds for measurements at the stack.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28</a:t>
            </a:fld>
            <a:endParaRPr lang="de-DE"/>
          </a:p>
        </p:txBody>
      </p:sp>
    </p:spTree>
    <p:extLst>
      <p:ext uri="{BB962C8B-B14F-4D97-AF65-F5344CB8AC3E}">
        <p14:creationId xmlns:p14="http://schemas.microsoft.com/office/powerpoint/2010/main" val="185169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Acoustic </a:t>
            </a:r>
            <a:r>
              <a:rPr lang="en-SG" sz="1200" b="0" i="1" u="none" strike="noStrike" kern="1200" baseline="0" dirty="0" smtClean="0">
                <a:solidFill>
                  <a:schemeClr val="tx1"/>
                </a:solidFill>
                <a:latin typeface="+mn-lt"/>
                <a:ea typeface="+mn-ea"/>
                <a:cs typeface="+mn-cs"/>
              </a:rPr>
              <a:t>parameters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Provisions </a:t>
            </a:r>
            <a:r>
              <a:rPr lang="en-SG" sz="1200" b="0" i="0" u="none" strike="noStrike" kern="1200" baseline="0" dirty="0">
                <a:solidFill>
                  <a:schemeClr val="tx1"/>
                </a:solidFill>
                <a:latin typeface="+mn-lt"/>
                <a:ea typeface="+mn-ea"/>
                <a:cs typeface="+mn-cs"/>
              </a:rPr>
              <a:t>for noise ensure that the sanitation system does not pose a noise nuisance to neighbours and users. </a:t>
            </a:r>
          </a:p>
          <a:p>
            <a:r>
              <a:rPr lang="en-SG" sz="1200" b="0" i="0" u="none" strike="noStrike" kern="1200" baseline="0" dirty="0">
                <a:solidFill>
                  <a:schemeClr val="tx1"/>
                </a:solidFill>
                <a:latin typeface="+mn-lt"/>
                <a:ea typeface="+mn-ea"/>
                <a:cs typeface="+mn-cs"/>
              </a:rPr>
              <a:t>Two types of noise measurements are considered in </a:t>
            </a:r>
            <a:r>
              <a:rPr lang="en-SG" sz="1200" b="0" i="0" u="none" strike="noStrike" kern="1200" baseline="0" dirty="0" smtClean="0">
                <a:solidFill>
                  <a:schemeClr val="tx1"/>
                </a:solidFill>
                <a:latin typeface="+mn-lt"/>
                <a:ea typeface="+mn-ea"/>
                <a:cs typeface="+mn-cs"/>
              </a:rPr>
              <a:t>ISO30500:</a:t>
            </a:r>
            <a:endParaRPr lang="en-SG" sz="1200" b="0" i="0" u="none" strike="noStrike" kern="1200" baseline="0" dirty="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pPr marL="228600" indent="-228600">
              <a:buAutoNum type="arabicParenR"/>
            </a:pPr>
            <a:r>
              <a:rPr lang="en-SG" sz="1200" b="0" i="0" u="none" strike="noStrike" kern="1200" baseline="0" dirty="0">
                <a:solidFill>
                  <a:schemeClr val="tx1"/>
                </a:solidFill>
                <a:latin typeface="+mn-lt"/>
                <a:ea typeface="+mn-ea"/>
                <a:cs typeface="+mn-cs"/>
              </a:rPr>
              <a:t>Within the superstructure – to ensure that end-users do not suffer from noise pollution. </a:t>
            </a:r>
          </a:p>
          <a:p>
            <a:pPr marL="228600" indent="-228600">
              <a:buAutoNum type="arabicParenR"/>
            </a:pPr>
            <a:r>
              <a:rPr lang="en-SG" sz="1200" b="0" i="0" u="none" strike="noStrike" kern="1200" baseline="0" dirty="0">
                <a:solidFill>
                  <a:schemeClr val="tx1"/>
                </a:solidFill>
                <a:latin typeface="+mn-lt"/>
                <a:ea typeface="+mn-ea"/>
                <a:cs typeface="+mn-cs"/>
              </a:rPr>
              <a:t>External noise – to be a “good neighbour”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Noise emissions from the sanitation system shall not pose risks to the health and psychological wellbeing of the user.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Click on the text clouds to find out more about the two different types of noise measurements.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30</a:t>
            </a:fld>
            <a:endParaRPr lang="de-DE"/>
          </a:p>
        </p:txBody>
      </p:sp>
    </p:spTree>
    <p:extLst>
      <p:ext uri="{BB962C8B-B14F-4D97-AF65-F5344CB8AC3E}">
        <p14:creationId xmlns:p14="http://schemas.microsoft.com/office/powerpoint/2010/main" val="201640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93119-44EB-4843-BB2D-287C2286127C}" type="slidenum">
              <a:rPr lang="en-US" smtClean="0"/>
              <a:t>31</a:t>
            </a:fld>
            <a:endParaRPr lang="en-US" dirty="0"/>
          </a:p>
        </p:txBody>
      </p:sp>
    </p:spTree>
    <p:extLst>
      <p:ext uri="{BB962C8B-B14F-4D97-AF65-F5344CB8AC3E}">
        <p14:creationId xmlns:p14="http://schemas.microsoft.com/office/powerpoint/2010/main" val="199632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Odour </a:t>
            </a:r>
            <a:r>
              <a:rPr lang="en-SG" sz="1200" b="0" i="1" u="none" strike="noStrike" kern="1200" baseline="0" dirty="0" smtClean="0">
                <a:solidFill>
                  <a:schemeClr val="tx1"/>
                </a:solidFill>
                <a:latin typeface="+mn-lt"/>
                <a:ea typeface="+mn-ea"/>
                <a:cs typeface="+mn-cs"/>
              </a:rPr>
              <a:t>Requirements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Potential </a:t>
            </a:r>
            <a:r>
              <a:rPr lang="en-SG" sz="1200" b="0" i="0" u="none" strike="noStrike" kern="1200" baseline="0" dirty="0">
                <a:solidFill>
                  <a:schemeClr val="tx1"/>
                </a:solidFill>
                <a:latin typeface="+mn-lt"/>
                <a:ea typeface="+mn-ea"/>
                <a:cs typeface="+mn-cs"/>
              </a:rPr>
              <a:t>origins of odour emissions from the sanitation system include faecal odours (faeces and urine, and aging of faeces and urine), and process odours such as those emerging during drying, pyrolysis, combustion, and discharge of output. These odours should be kept to a </a:t>
            </a:r>
            <a:r>
              <a:rPr lang="en-SG" sz="1200" b="0" i="0" u="none" strike="noStrike" kern="1200" baseline="0" dirty="0" smtClean="0">
                <a:solidFill>
                  <a:schemeClr val="tx1"/>
                </a:solidFill>
                <a:latin typeface="+mn-lt"/>
                <a:ea typeface="+mn-ea"/>
                <a:cs typeface="+mn-cs"/>
              </a:rPr>
              <a:t>minimum </a:t>
            </a:r>
            <a:r>
              <a:rPr lang="en-SG" sz="1200" b="0" i="0" u="none" strike="noStrike" kern="1200" baseline="0" dirty="0">
                <a:solidFill>
                  <a:schemeClr val="tx1"/>
                </a:solidFill>
                <a:latin typeface="+mn-lt"/>
                <a:ea typeface="+mn-ea"/>
                <a:cs typeface="+mn-cs"/>
              </a:rPr>
              <a:t>to avoid disturbance to surrounding communities.</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Two types of odour are considered: </a:t>
            </a:r>
          </a:p>
          <a:p>
            <a:pPr marL="228600" indent="-228600">
              <a:buAutoNum type="arabicParenR"/>
            </a:pPr>
            <a:r>
              <a:rPr lang="en-SG" sz="1200" b="0" i="0" u="none" strike="noStrike" kern="1200" baseline="0" dirty="0">
                <a:solidFill>
                  <a:schemeClr val="tx1"/>
                </a:solidFill>
                <a:latin typeface="+mn-lt"/>
                <a:ea typeface="+mn-ea"/>
                <a:cs typeface="+mn-cs"/>
              </a:rPr>
              <a:t>Within the </a:t>
            </a:r>
            <a:r>
              <a:rPr lang="en-SG" sz="1200" b="0" i="0" u="none" strike="noStrike" kern="1200" baseline="0" dirty="0" smtClean="0">
                <a:solidFill>
                  <a:schemeClr val="tx1"/>
                </a:solidFill>
                <a:latin typeface="+mn-lt"/>
                <a:ea typeface="+mn-ea"/>
                <a:cs typeface="+mn-cs"/>
              </a:rPr>
              <a:t>superstructure </a:t>
            </a:r>
            <a:r>
              <a:rPr lang="en-SG" sz="1200" b="0" i="0" u="none" strike="noStrike" kern="1200" baseline="0" dirty="0">
                <a:solidFill>
                  <a:schemeClr val="tx1"/>
                </a:solidFill>
                <a:latin typeface="+mn-lt"/>
                <a:ea typeface="+mn-ea"/>
                <a:cs typeface="+mn-cs"/>
              </a:rPr>
              <a:t>– to ensure usability</a:t>
            </a:r>
          </a:p>
          <a:p>
            <a:pPr marL="228600" indent="-228600">
              <a:buAutoNum type="arabicParenR"/>
            </a:pPr>
            <a:r>
              <a:rPr lang="en-SG" sz="1200" b="0" i="0" u="none" strike="noStrike" kern="1200" baseline="0" dirty="0">
                <a:solidFill>
                  <a:schemeClr val="tx1"/>
                </a:solidFill>
                <a:latin typeface="+mn-lt"/>
                <a:ea typeface="+mn-ea"/>
                <a:cs typeface="+mn-cs"/>
              </a:rPr>
              <a:t>External – to ensure that the sanitation system is a “good neighbour” </a:t>
            </a:r>
          </a:p>
          <a:p>
            <a:pPr marL="228600" indent="-228600">
              <a:buAutoNum type="arabicParenR"/>
            </a:pPr>
            <a:endParaRPr lang="en-SG" sz="1200" b="0" i="0" u="none" strike="noStrike" kern="1200" baseline="0" dirty="0">
              <a:solidFill>
                <a:schemeClr val="tx1"/>
              </a:solidFill>
              <a:latin typeface="+mn-lt"/>
              <a:ea typeface="+mn-ea"/>
              <a:cs typeface="+mn-cs"/>
            </a:endParaRPr>
          </a:p>
          <a:p>
            <a:pPr marL="0" indent="0">
              <a:buNone/>
            </a:pPr>
            <a:r>
              <a:rPr lang="en-SG" sz="1200" b="0" i="0" u="none" strike="noStrike" kern="1200" baseline="0" dirty="0">
                <a:solidFill>
                  <a:schemeClr val="tx1"/>
                </a:solidFill>
                <a:latin typeface="+mn-lt"/>
                <a:ea typeface="+mn-ea"/>
                <a:cs typeface="+mn-cs"/>
              </a:rPr>
              <a:t>Click on either type of odour requirement to find out more about the test requirements </a:t>
            </a:r>
          </a:p>
          <a:p>
            <a:pPr marL="228600" indent="-228600">
              <a:buAutoNum type="arabicParenR"/>
            </a:pPr>
            <a:endParaRPr lang="en-SG" sz="1200" b="0" i="0" u="none" strike="noStrike" kern="1200" baseline="0" dirty="0">
              <a:solidFill>
                <a:schemeClr val="tx1"/>
              </a:solidFill>
              <a:latin typeface="+mn-lt"/>
              <a:ea typeface="+mn-ea"/>
              <a:cs typeface="+mn-cs"/>
            </a:endParaRPr>
          </a:p>
          <a:p>
            <a:pPr marL="0" indent="0">
              <a:buNone/>
            </a:pP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32</a:t>
            </a:fld>
            <a:endParaRPr lang="de-DE"/>
          </a:p>
        </p:txBody>
      </p:sp>
    </p:spTree>
    <p:extLst>
      <p:ext uri="{BB962C8B-B14F-4D97-AF65-F5344CB8AC3E}">
        <p14:creationId xmlns:p14="http://schemas.microsoft.com/office/powerpoint/2010/main" val="3428288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i="1" dirty="0" smtClean="0"/>
              <a:t>**/</a:t>
            </a:r>
            <a:r>
              <a:rPr lang="en-SG" i="1" dirty="0"/>
              <a:t>click Within </a:t>
            </a:r>
            <a:r>
              <a:rPr lang="en-SG" i="1" dirty="0" smtClean="0"/>
              <a:t>Superstructure in slideshow mode to populate the slide**</a:t>
            </a:r>
          </a:p>
          <a:p>
            <a:endParaRPr lang="en-SG" dirty="0" smtClean="0"/>
          </a:p>
          <a:p>
            <a:r>
              <a:rPr lang="en-SG" dirty="0" smtClean="0"/>
              <a:t>For </a:t>
            </a:r>
            <a:r>
              <a:rPr lang="en-SG" dirty="0"/>
              <a:t>odour testing within the superstructure, a total of 2 </a:t>
            </a:r>
            <a:r>
              <a:rPr lang="en-SG" dirty="0" smtClean="0"/>
              <a:t>panellists </a:t>
            </a:r>
            <a:r>
              <a:rPr lang="en-SG" dirty="0"/>
              <a:t>will be assessed and trained to conduct odour testing of the sanitation system </a:t>
            </a:r>
            <a:r>
              <a:rPr lang="en-SG" dirty="0" smtClean="0"/>
              <a:t>indoors </a:t>
            </a:r>
            <a:r>
              <a:rPr lang="en-SG" dirty="0"/>
              <a:t>within the sanitation system superstructure. </a:t>
            </a:r>
            <a:r>
              <a:rPr lang="en-SG" sz="1200" b="0" i="0" u="none" strike="noStrike" kern="1200" baseline="0" dirty="0">
                <a:solidFill>
                  <a:schemeClr val="tx1"/>
                </a:solidFill>
                <a:latin typeface="+mn-lt"/>
                <a:ea typeface="+mn-ea"/>
                <a:cs typeface="+mn-cs"/>
              </a:rPr>
              <a:t>Panelists shall enter the sanitation system superstructure and close the door to begin the assessment </a:t>
            </a:r>
            <a:r>
              <a:rPr lang="en-SG" sz="1200" b="0" i="0" u="none" strike="noStrike" kern="1200" baseline="0" dirty="0" smtClean="0">
                <a:solidFill>
                  <a:schemeClr val="tx1"/>
                </a:solidFill>
                <a:latin typeface="+mn-lt"/>
                <a:ea typeface="+mn-ea"/>
                <a:cs typeface="+mn-cs"/>
              </a:rPr>
              <a:t>immediately.</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33</a:t>
            </a:fld>
            <a:endParaRPr lang="de-DE"/>
          </a:p>
        </p:txBody>
      </p:sp>
    </p:spTree>
    <p:extLst>
      <p:ext uri="{BB962C8B-B14F-4D97-AF65-F5344CB8AC3E}">
        <p14:creationId xmlns:p14="http://schemas.microsoft.com/office/powerpoint/2010/main" val="3564961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u="none" strike="noStrike" kern="1200" baseline="0" dirty="0" smtClean="0">
                <a:solidFill>
                  <a:schemeClr val="tx1"/>
                </a:solidFill>
                <a:latin typeface="+mn-lt"/>
                <a:ea typeface="+mn-ea"/>
                <a:cs typeface="+mn-cs"/>
              </a:rPr>
              <a:t>For </a:t>
            </a:r>
            <a:r>
              <a:rPr lang="en-SG" sz="1200" b="0" i="0" u="none" strike="noStrike" kern="1200" baseline="0" dirty="0">
                <a:solidFill>
                  <a:schemeClr val="tx1"/>
                </a:solidFill>
                <a:latin typeface="+mn-lt"/>
                <a:ea typeface="+mn-ea"/>
                <a:cs typeface="+mn-cs"/>
              </a:rPr>
              <a:t>odour testing in the vicinity of the system, position one panelist standing in front of the sanitation system, 2 m away from the sanitation system door. Position the second panelist standing at the backend of the sanitation system, 2 m away from the point designated as the point at which backend odour emissions are highest.</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34</a:t>
            </a:fld>
            <a:endParaRPr lang="de-DE"/>
          </a:p>
        </p:txBody>
      </p:sp>
    </p:spTree>
    <p:extLst>
      <p:ext uri="{BB962C8B-B14F-4D97-AF65-F5344CB8AC3E}">
        <p14:creationId xmlns:p14="http://schemas.microsoft.com/office/powerpoint/2010/main" val="171879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sz="1200" b="0" i="0" u="none" strike="noStrike" kern="1200" baseline="0" dirty="0">
                <a:solidFill>
                  <a:schemeClr val="tx1"/>
                </a:solidFill>
                <a:latin typeface="+mn-lt"/>
                <a:ea typeface="+mn-ea"/>
                <a:cs typeface="+mn-cs"/>
              </a:rPr>
              <a:t>a) In order to obtain a reliable panel, assessors with specific qualities shall be selected from the general population to serve as panelists. </a:t>
            </a:r>
          </a:p>
          <a:p>
            <a:r>
              <a:rPr lang="en-SG" sz="1200" b="0" i="0" u="none" strike="noStrike" kern="1200" baseline="0" dirty="0">
                <a:solidFill>
                  <a:schemeClr val="tx1"/>
                </a:solidFill>
                <a:latin typeface="+mn-lt"/>
                <a:ea typeface="+mn-ea"/>
                <a:cs typeface="+mn-cs"/>
              </a:rPr>
              <a:t>b) Their olfactory responses should be as constant as possible from day to day, and within a day for repeatability of observations.</a:t>
            </a:r>
          </a:p>
          <a:p>
            <a:r>
              <a:rPr lang="en-SG" sz="1200" b="0" i="0" u="none" strike="noStrike" kern="1200" baseline="0" dirty="0">
                <a:solidFill>
                  <a:schemeClr val="tx1"/>
                </a:solidFill>
                <a:latin typeface="+mn-lt"/>
                <a:ea typeface="+mn-ea"/>
                <a:cs typeface="+mn-cs"/>
              </a:rPr>
              <a:t>c) In order to ensure repeatability, the olfactory sensitivity of the panelists shall be within a defined bandwidth. To achieve this aim, candidates for the panel shall be screened to ensure a specific range of sensitivity to the reference odourant hydrogen sulfide (H2S) </a:t>
            </a:r>
          </a:p>
          <a:p>
            <a:r>
              <a:rPr lang="en-SG" sz="1200" b="0" i="0" u="none" strike="noStrike" kern="1200" baseline="0" dirty="0">
                <a:solidFill>
                  <a:schemeClr val="tx1"/>
                </a:solidFill>
                <a:latin typeface="+mn-lt"/>
                <a:ea typeface="+mn-ea"/>
                <a:cs typeface="+mn-cs"/>
              </a:rPr>
              <a:t>d) To familiarize panelists with the olfactometric procedures, they shall first be trained by performing the screening assessment.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35</a:t>
            </a:fld>
            <a:endParaRPr lang="de-DE"/>
          </a:p>
        </p:txBody>
      </p:sp>
    </p:spTree>
    <p:extLst>
      <p:ext uri="{BB962C8B-B14F-4D97-AF65-F5344CB8AC3E}">
        <p14:creationId xmlns:p14="http://schemas.microsoft.com/office/powerpoint/2010/main" val="1189214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Electrical </a:t>
            </a:r>
            <a:r>
              <a:rPr lang="en-SG" sz="1200" b="0" i="1" u="none" strike="noStrike" kern="1200" baseline="0" dirty="0" smtClean="0">
                <a:solidFill>
                  <a:schemeClr val="tx1"/>
                </a:solidFill>
                <a:latin typeface="+mn-lt"/>
                <a:ea typeface="+mn-ea"/>
                <a:cs typeface="+mn-cs"/>
              </a:rPr>
              <a:t>requirements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These </a:t>
            </a:r>
            <a:r>
              <a:rPr lang="en-SG" sz="1200" b="0" i="0" u="none" strike="noStrike" kern="1200" baseline="0" dirty="0">
                <a:solidFill>
                  <a:schemeClr val="tx1"/>
                </a:solidFill>
                <a:latin typeface="+mn-lt"/>
                <a:ea typeface="+mn-ea"/>
                <a:cs typeface="+mn-cs"/>
              </a:rPr>
              <a:t>provisions validate the documents checked under Electrical Safety, ensuring that energy remaining or stored in the system that poses a potential hazard shall be discharged.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Energy discharge shall be executed following manufacturer’s instructions. Using an appropriate measuring device, verify and record whether all energy remaining or stored in the system is discharged.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If a backup source of energy is provided, check and record the capacity of the backup source of energy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36</a:t>
            </a:fld>
            <a:endParaRPr lang="de-DE"/>
          </a:p>
        </p:txBody>
      </p:sp>
    </p:spTree>
    <p:extLst>
      <p:ext uri="{BB962C8B-B14F-4D97-AF65-F5344CB8AC3E}">
        <p14:creationId xmlns:p14="http://schemas.microsoft.com/office/powerpoint/2010/main" val="4031614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i="1" kern="1200" dirty="0" smtClean="0">
                <a:solidFill>
                  <a:schemeClr val="tx1"/>
                </a:solidFill>
                <a:effectLst/>
                <a:latin typeface="+mn-lt"/>
                <a:ea typeface="+mn-ea"/>
                <a:cs typeface="+mn-cs"/>
              </a:rPr>
              <a:t>**/click Field Verification of Performance </a:t>
            </a:r>
            <a:r>
              <a:rPr lang="en-SG" i="1" dirty="0" smtClean="0"/>
              <a:t>in slideshow mode to populate the slide**</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Field testing is required to ensure that the system is robust in real world conditions. This segment consists of environmental and human health parameter testing.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Depending on the class type of the system, minimum of one sanitation system, identical to the model subjected to controlled laboratory testing, shall be selected for field testing for a minimum duration of 1 to 5 months. </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During field testing, the system shall be in use by the users at its specified treatment capacity (</a:t>
            </a:r>
            <a:r>
              <a:rPr lang="en-SG" sz="1200" b="0" i="0" u="sng" strike="noStrike" kern="1200" baseline="0" dirty="0">
                <a:solidFill>
                  <a:schemeClr val="tx1"/>
                </a:solidFill>
                <a:latin typeface="+mn-lt"/>
                <a:ea typeface="+mn-ea"/>
                <a:cs typeface="+mn-cs"/>
              </a:rPr>
              <a:t>4.3.2</a:t>
            </a:r>
            <a:r>
              <a:rPr lang="en-SG" sz="1200" b="0" i="0" u="none" strike="noStrike" kern="1200" baseline="0" dirty="0">
                <a:solidFill>
                  <a:schemeClr val="tx1"/>
                </a:solidFill>
                <a:latin typeface="+mn-lt"/>
                <a:ea typeface="+mn-ea"/>
                <a:cs typeface="+mn-cs"/>
              </a:rPr>
              <a:t>). In order to pass field testing requirements, at least 75 % of all test results for environmental </a:t>
            </a:r>
            <a:r>
              <a:rPr lang="en-SG" sz="1200" b="0" i="0" u="none" strike="noStrike" kern="1200" baseline="0" dirty="0" smtClean="0">
                <a:solidFill>
                  <a:schemeClr val="tx1"/>
                </a:solidFill>
                <a:latin typeface="+mn-lt"/>
                <a:ea typeface="+mn-ea"/>
                <a:cs typeface="+mn-cs"/>
              </a:rPr>
              <a:t>parameters shall satisfy the requirements defined.</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Click on Environmental Parameters and Human Health Parameters to find out more about the requirements. </a:t>
            </a:r>
          </a:p>
          <a:p>
            <a:r>
              <a:rPr lang="en-SG" sz="1200" kern="1200" dirty="0">
                <a:solidFill>
                  <a:schemeClr val="tx1"/>
                </a:solidFill>
                <a:effectLst/>
                <a:latin typeface="+mn-lt"/>
                <a:ea typeface="+mn-ea"/>
                <a:cs typeface="+mn-cs"/>
              </a:rPr>
              <a:t>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37</a:t>
            </a:fld>
            <a:endParaRPr lang="de-DE"/>
          </a:p>
        </p:txBody>
      </p:sp>
    </p:spTree>
    <p:extLst>
      <p:ext uri="{BB962C8B-B14F-4D97-AF65-F5344CB8AC3E}">
        <p14:creationId xmlns:p14="http://schemas.microsoft.com/office/powerpoint/2010/main" val="283862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i="1" dirty="0" smtClean="0"/>
              <a:t>**/click </a:t>
            </a:r>
            <a:r>
              <a:rPr lang="en-SG" i="1" dirty="0"/>
              <a:t>Document Checks </a:t>
            </a:r>
            <a:r>
              <a:rPr lang="en-SG" i="1" dirty="0" smtClean="0"/>
              <a:t>in slideshow mode to populate the slide**</a:t>
            </a:r>
          </a:p>
          <a:p>
            <a:endParaRPr lang="en-SG" b="1" dirty="0" smtClean="0"/>
          </a:p>
          <a:p>
            <a:r>
              <a:rPr lang="en-SG" sz="1200" kern="1200" dirty="0" smtClean="0">
                <a:solidFill>
                  <a:schemeClr val="tx1"/>
                </a:solidFill>
                <a:effectLst/>
                <a:latin typeface="+mn-lt"/>
                <a:ea typeface="+mn-ea"/>
                <a:cs typeface="+mn-cs"/>
              </a:rPr>
              <a:t>The </a:t>
            </a:r>
            <a:r>
              <a:rPr lang="en-SG" sz="1200" kern="1200" dirty="0">
                <a:solidFill>
                  <a:schemeClr val="tx1"/>
                </a:solidFill>
                <a:effectLst/>
                <a:latin typeface="+mn-lt"/>
                <a:ea typeface="+mn-ea"/>
                <a:cs typeface="+mn-cs"/>
              </a:rPr>
              <a:t>first component to meet the certification of the standard is to comply with the required document checks. Document checks are requirements </a:t>
            </a:r>
            <a:r>
              <a:rPr lang="en-SG" sz="1200" kern="1200" dirty="0" smtClean="0">
                <a:solidFill>
                  <a:schemeClr val="tx1"/>
                </a:solidFill>
                <a:effectLst/>
                <a:latin typeface="+mn-lt"/>
                <a:ea typeface="+mn-ea"/>
                <a:cs typeface="+mn-cs"/>
              </a:rPr>
              <a:t>the </a:t>
            </a:r>
            <a:r>
              <a:rPr lang="en-SG" sz="1200" kern="1200" dirty="0">
                <a:solidFill>
                  <a:schemeClr val="tx1"/>
                </a:solidFill>
                <a:effectLst/>
                <a:latin typeface="+mn-lt"/>
                <a:ea typeface="+mn-ea"/>
                <a:cs typeface="+mn-cs"/>
              </a:rPr>
              <a:t>manufacturer has to provide in a formal document to prove various requirements such as performance, reliability, </a:t>
            </a:r>
            <a:r>
              <a:rPr lang="en-SG" sz="1200" kern="1200" dirty="0" smtClean="0">
                <a:solidFill>
                  <a:schemeClr val="tx1"/>
                </a:solidFill>
                <a:effectLst/>
                <a:latin typeface="+mn-lt"/>
                <a:ea typeface="+mn-ea"/>
                <a:cs typeface="+mn-cs"/>
              </a:rPr>
              <a:t>safety </a:t>
            </a:r>
            <a:r>
              <a:rPr lang="en-SG" sz="1200" kern="1200" dirty="0">
                <a:solidFill>
                  <a:schemeClr val="tx1"/>
                </a:solidFill>
                <a:effectLst/>
                <a:latin typeface="+mn-lt"/>
                <a:ea typeface="+mn-ea"/>
                <a:cs typeface="+mn-cs"/>
              </a:rPr>
              <a:t>and sustainability.</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Categories for Document checking include: </a:t>
            </a:r>
          </a:p>
          <a:p>
            <a:pPr marL="171450" indent="-171450">
              <a:buFontTx/>
              <a:buChar char="-"/>
            </a:pPr>
            <a:r>
              <a:rPr lang="en-SG" sz="1200" kern="1200" dirty="0">
                <a:solidFill>
                  <a:schemeClr val="tx1"/>
                </a:solidFill>
                <a:effectLst/>
                <a:latin typeface="+mn-lt"/>
                <a:ea typeface="+mn-ea"/>
                <a:cs typeface="+mn-cs"/>
              </a:rPr>
              <a:t>General Technical Information</a:t>
            </a:r>
          </a:p>
          <a:p>
            <a:pPr marL="171450" indent="-171450">
              <a:buFontTx/>
              <a:buChar char="-"/>
            </a:pPr>
            <a:r>
              <a:rPr lang="en-SG" sz="1200" kern="1200" dirty="0">
                <a:solidFill>
                  <a:schemeClr val="tx1"/>
                </a:solidFill>
                <a:effectLst/>
                <a:latin typeface="+mn-lt"/>
                <a:ea typeface="+mn-ea"/>
                <a:cs typeface="+mn-cs"/>
              </a:rPr>
              <a:t>General Safety</a:t>
            </a:r>
          </a:p>
          <a:p>
            <a:pPr marL="171450" indent="-171450">
              <a:buFontTx/>
              <a:buChar char="-"/>
            </a:pPr>
            <a:r>
              <a:rPr lang="en-SG" sz="1200" kern="1200" dirty="0">
                <a:solidFill>
                  <a:schemeClr val="tx1"/>
                </a:solidFill>
                <a:effectLst/>
                <a:latin typeface="+mn-lt"/>
                <a:ea typeface="+mn-ea"/>
                <a:cs typeface="+mn-cs"/>
              </a:rPr>
              <a:t>Process design safety</a:t>
            </a:r>
          </a:p>
          <a:p>
            <a:pPr marL="171450" indent="-171450">
              <a:buFontTx/>
              <a:buChar char="-"/>
            </a:pPr>
            <a:r>
              <a:rPr lang="en-SG" sz="1200" kern="1200" dirty="0">
                <a:solidFill>
                  <a:schemeClr val="tx1"/>
                </a:solidFill>
                <a:effectLst/>
                <a:latin typeface="+mn-lt"/>
                <a:ea typeface="+mn-ea"/>
                <a:cs typeface="+mn-cs"/>
              </a:rPr>
              <a:t>Material Safety</a:t>
            </a:r>
          </a:p>
          <a:p>
            <a:pPr marL="171450" indent="-171450">
              <a:buFontTx/>
              <a:buChar char="-"/>
            </a:pPr>
            <a:r>
              <a:rPr lang="en-SG" sz="1200" kern="1200" dirty="0">
                <a:solidFill>
                  <a:schemeClr val="tx1"/>
                </a:solidFill>
                <a:effectLst/>
                <a:latin typeface="+mn-lt"/>
                <a:ea typeface="+mn-ea"/>
                <a:cs typeface="+mn-cs"/>
              </a:rPr>
              <a:t>Mechanical and electrical safety</a:t>
            </a:r>
          </a:p>
          <a:p>
            <a:pPr marL="171450" indent="-171450">
              <a:buFontTx/>
              <a:buChar char="-"/>
            </a:pPr>
            <a:r>
              <a:rPr lang="en-SG" sz="1200" kern="1200" dirty="0">
                <a:solidFill>
                  <a:schemeClr val="tx1"/>
                </a:solidFill>
                <a:effectLst/>
                <a:latin typeface="+mn-lt"/>
                <a:ea typeface="+mn-ea"/>
                <a:cs typeface="+mn-cs"/>
              </a:rPr>
              <a:t>User Interface Experience</a:t>
            </a:r>
          </a:p>
          <a:p>
            <a:pPr marL="171450" indent="-171450">
              <a:buFontTx/>
              <a:buChar char="-"/>
            </a:pPr>
            <a:r>
              <a:rPr lang="en-SG" sz="1200" kern="1200" dirty="0">
                <a:solidFill>
                  <a:schemeClr val="tx1"/>
                </a:solidFill>
                <a:effectLst/>
                <a:latin typeface="+mn-lt"/>
                <a:ea typeface="+mn-ea"/>
                <a:cs typeface="+mn-cs"/>
              </a:rPr>
              <a:t>Maintenance design</a:t>
            </a:r>
          </a:p>
          <a:p>
            <a:pPr marL="171450" indent="-171450">
              <a:buFontTx/>
              <a:buChar char="-"/>
            </a:pPr>
            <a:r>
              <a:rPr lang="en-SG" sz="1200" kern="1200" dirty="0">
                <a:solidFill>
                  <a:schemeClr val="tx1"/>
                </a:solidFill>
                <a:effectLst/>
                <a:latin typeface="+mn-lt"/>
                <a:ea typeface="+mn-ea"/>
                <a:cs typeface="+mn-cs"/>
              </a:rPr>
              <a:t>Sustainability </a:t>
            </a:r>
            <a:endParaRPr lang="en-SG" sz="12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5</a:t>
            </a:fld>
            <a:endParaRPr lang="de-DE"/>
          </a:p>
        </p:txBody>
      </p:sp>
    </p:spTree>
    <p:extLst>
      <p:ext uri="{BB962C8B-B14F-4D97-AF65-F5344CB8AC3E}">
        <p14:creationId xmlns:p14="http://schemas.microsoft.com/office/powerpoint/2010/main" val="3952413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Environmental </a:t>
            </a:r>
            <a:r>
              <a:rPr lang="en-SG" sz="1200" b="0" i="1" u="none" strike="noStrike" kern="1200" baseline="0" dirty="0" smtClean="0">
                <a:solidFill>
                  <a:schemeClr val="tx1"/>
                </a:solidFill>
                <a:latin typeface="+mn-lt"/>
                <a:ea typeface="+mn-ea"/>
                <a:cs typeface="+mn-cs"/>
              </a:rPr>
              <a:t>Parameters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u="none" strike="noStrike" kern="1200" baseline="0" dirty="0" smtClean="0">
                <a:solidFill>
                  <a:schemeClr val="tx1"/>
                </a:solidFill>
                <a:latin typeface="+mn-lt"/>
                <a:ea typeface="+mn-ea"/>
                <a:cs typeface="+mn-cs"/>
              </a:rPr>
              <a:t>During </a:t>
            </a:r>
            <a:r>
              <a:rPr lang="en-SG" sz="1200" b="0" i="0" u="none" strike="noStrike" kern="1200" baseline="0" dirty="0">
                <a:solidFill>
                  <a:schemeClr val="tx1"/>
                </a:solidFill>
                <a:latin typeface="+mn-lt"/>
                <a:ea typeface="+mn-ea"/>
                <a:cs typeface="+mn-cs"/>
              </a:rPr>
              <a:t>field testing, the system shall be in use by the users at its specified treatment capacity (</a:t>
            </a:r>
            <a:r>
              <a:rPr lang="en-SG" sz="1200" b="0" i="0" u="sng" strike="noStrike" kern="1200" baseline="0" dirty="0">
                <a:solidFill>
                  <a:schemeClr val="tx1"/>
                </a:solidFill>
                <a:latin typeface="+mn-lt"/>
                <a:ea typeface="+mn-ea"/>
                <a:cs typeface="+mn-cs"/>
              </a:rPr>
              <a:t>4.3.2</a:t>
            </a:r>
            <a:r>
              <a:rPr lang="en-SG" sz="1200" b="0" i="0" u="none" strike="noStrike" kern="1200" baseline="0" dirty="0">
                <a:solidFill>
                  <a:schemeClr val="tx1"/>
                </a:solidFill>
                <a:latin typeface="+mn-lt"/>
                <a:ea typeface="+mn-ea"/>
                <a:cs typeface="+mn-cs"/>
              </a:rPr>
              <a:t>). In order to pass field testing requirements, at least 75 % of all test results for environmental </a:t>
            </a:r>
            <a:r>
              <a:rPr lang="en-SG" sz="1200" b="0" i="0" u="none" strike="noStrike" kern="1200" baseline="0" dirty="0" smtClean="0">
                <a:solidFill>
                  <a:schemeClr val="tx1"/>
                </a:solidFill>
                <a:latin typeface="+mn-lt"/>
                <a:ea typeface="+mn-ea"/>
                <a:cs typeface="+mn-cs"/>
              </a:rPr>
              <a:t>parameters shall satisfy the requirements defined.</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Parameters are similar to those required in the Controlled Laboratory testing </a:t>
            </a:r>
          </a:p>
          <a:p>
            <a:endParaRPr lang="en-SG" sz="1200" b="0" i="0" u="none" strike="noStrike" kern="1200" baseline="0" dirty="0">
              <a:solidFill>
                <a:schemeClr val="tx1"/>
              </a:solidFill>
              <a:latin typeface="+mn-lt"/>
              <a:ea typeface="+mn-ea"/>
              <a:cs typeface="+mn-cs"/>
            </a:endParaRPr>
          </a:p>
          <a:p>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38</a:t>
            </a:fld>
            <a:endParaRPr lang="de-DE"/>
          </a:p>
        </p:txBody>
      </p:sp>
    </p:spTree>
    <p:extLst>
      <p:ext uri="{BB962C8B-B14F-4D97-AF65-F5344CB8AC3E}">
        <p14:creationId xmlns:p14="http://schemas.microsoft.com/office/powerpoint/2010/main" val="1089274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Human Health Parameters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smtClean="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During </a:t>
            </a:r>
            <a:r>
              <a:rPr lang="en-SG" sz="1200" b="0" i="0" u="none" strike="noStrike" kern="1200" baseline="0" dirty="0">
                <a:solidFill>
                  <a:schemeClr val="tx1"/>
                </a:solidFill>
                <a:latin typeface="+mn-lt"/>
                <a:ea typeface="+mn-ea"/>
                <a:cs typeface="+mn-cs"/>
              </a:rPr>
              <a:t>field testing, the system shall be in use by the users at its specified treatment capacity. In order to pass field testing requirements, at least 100 % of all test results for maximum bacterial, viral, helminth, and protozoa human health related parameters, using surrogates shall satisfy the requirements defined.</a:t>
            </a:r>
          </a:p>
          <a:p>
            <a:endParaRPr lang="en-SG" sz="1200" b="0" i="0" u="none" strike="noStrike" kern="1200" baseline="0" dirty="0">
              <a:solidFill>
                <a:schemeClr val="tx1"/>
              </a:solidFill>
              <a:latin typeface="+mn-lt"/>
              <a:ea typeface="+mn-ea"/>
              <a:cs typeface="+mn-cs"/>
            </a:endParaRPr>
          </a:p>
          <a:p>
            <a:r>
              <a:rPr lang="en-SG" sz="1200" b="0" i="0" u="none" strike="noStrike" kern="1200" baseline="0" dirty="0">
                <a:solidFill>
                  <a:schemeClr val="tx1"/>
                </a:solidFill>
                <a:latin typeface="+mn-lt"/>
                <a:ea typeface="+mn-ea"/>
                <a:cs typeface="+mn-cs"/>
              </a:rPr>
              <a:t>The same indicator organisms are used for each pathogen class. Helminths are not required. No spiking is conducted, hence only maximum concentration/thresholds are measured.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39</a:t>
            </a:fld>
            <a:endParaRPr lang="de-DE"/>
          </a:p>
        </p:txBody>
      </p:sp>
    </p:spTree>
    <p:extLst>
      <p:ext uri="{BB962C8B-B14F-4D97-AF65-F5344CB8AC3E}">
        <p14:creationId xmlns:p14="http://schemas.microsoft.com/office/powerpoint/2010/main" val="194387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i="1" dirty="0" smtClean="0"/>
              <a:t>**/click General Technical information in slideshow mode to populate the slide.</a:t>
            </a:r>
            <a:r>
              <a:rPr lang="en-SG" i="1" baseline="0" dirty="0" smtClean="0"/>
              <a:t> This will allow you to </a:t>
            </a:r>
            <a:r>
              <a:rPr lang="en-SG" i="1" dirty="0" smtClean="0"/>
              <a:t>zoom </a:t>
            </a:r>
            <a:r>
              <a:rPr lang="en-SG" i="1" dirty="0"/>
              <a:t>into the section showing the text clouds</a:t>
            </a:r>
            <a:r>
              <a:rPr lang="en-SG" i="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r>
              <a:rPr lang="en-SG" dirty="0" smtClean="0"/>
              <a:t>General </a:t>
            </a:r>
            <a:r>
              <a:rPr lang="en-SG" dirty="0"/>
              <a:t>Technical Information requirements ensure that the manufacturer produces general documentation to ensure that operators and purchasers are equipped with the required information to own and operate the unit. For example, manufacturers have to clearly state the design capacity in known metric units, declare its minimum design lifetime of 10 years, and </a:t>
            </a:r>
            <a:r>
              <a:rPr lang="en-SG" dirty="0" smtClean="0"/>
              <a:t>declare </a:t>
            </a:r>
            <a:r>
              <a:rPr lang="en-SG" dirty="0"/>
              <a:t>that the system is able to treat “</a:t>
            </a:r>
            <a:r>
              <a:rPr lang="en-SG" sz="1200" b="0" i="0" u="none" strike="noStrike" kern="1200" baseline="0" dirty="0">
                <a:solidFill>
                  <a:schemeClr val="tx1"/>
                </a:solidFill>
                <a:latin typeface="+mn-lt"/>
                <a:ea typeface="+mn-ea"/>
                <a:cs typeface="+mn-cs"/>
              </a:rPr>
              <a:t>at a minimum, human faeces and urine, menstrual blood, bile, flushing water, anal cleansing water, toilet paper, and other bodily </a:t>
            </a:r>
            <a:r>
              <a:rPr lang="en-SG" sz="1200" b="0" i="0" u="none" strike="noStrike" kern="1200" baseline="0" dirty="0" smtClean="0">
                <a:solidFill>
                  <a:schemeClr val="tx1"/>
                </a:solidFill>
                <a:latin typeface="+mn-lt"/>
                <a:ea typeface="+mn-ea"/>
                <a:cs typeface="+mn-cs"/>
              </a:rPr>
              <a:t>fluids/solids.”</a:t>
            </a:r>
            <a:r>
              <a:rPr lang="en-SG" dirty="0" smtClean="0"/>
              <a:t> </a:t>
            </a:r>
            <a:endParaRPr lang="en-SG" dirty="0"/>
          </a:p>
          <a:p>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6</a:t>
            </a:fld>
            <a:endParaRPr lang="de-DE"/>
          </a:p>
        </p:txBody>
      </p:sp>
    </p:spTree>
    <p:extLst>
      <p:ext uri="{BB962C8B-B14F-4D97-AF65-F5344CB8AC3E}">
        <p14:creationId xmlns:p14="http://schemas.microsoft.com/office/powerpoint/2010/main" val="214905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i="1" dirty="0" smtClean="0"/>
              <a:t>**/click General Safety in slideshow mode to populate the slide.</a:t>
            </a:r>
            <a:r>
              <a:rPr lang="en-SG" i="1" baseline="0" dirty="0" smtClean="0"/>
              <a:t> This will allow you to </a:t>
            </a:r>
            <a:r>
              <a:rPr lang="en-SG" i="1" dirty="0" smtClean="0"/>
              <a:t>zoom into the section showing the text clouds.**</a:t>
            </a:r>
          </a:p>
          <a:p>
            <a:endParaRPr lang="en-SG" dirty="0" smtClean="0"/>
          </a:p>
          <a:p>
            <a:r>
              <a:rPr lang="en-SG" dirty="0" smtClean="0"/>
              <a:t>General </a:t>
            </a:r>
            <a:r>
              <a:rPr lang="en-SG" dirty="0"/>
              <a:t>safety requirements ensure that the manufacturer has considered designing the system to ensure the user would be not be injured by the physical system in </a:t>
            </a:r>
            <a:r>
              <a:rPr lang="en-SG" dirty="0" smtClean="0"/>
              <a:t>any way</a:t>
            </a:r>
            <a:r>
              <a:rPr lang="en-SG" dirty="0"/>
              <a:t>. This includes end-user needs requirements such as ergonomics of the </a:t>
            </a:r>
            <a:r>
              <a:rPr lang="en-SG" dirty="0" smtClean="0"/>
              <a:t>units,</a:t>
            </a:r>
            <a:r>
              <a:rPr lang="en-SG" baseline="0" dirty="0" smtClean="0"/>
              <a:t> </a:t>
            </a:r>
            <a:r>
              <a:rPr lang="en-SG" dirty="0" smtClean="0"/>
              <a:t>structural </a:t>
            </a:r>
            <a:r>
              <a:rPr lang="en-SG" dirty="0"/>
              <a:t>integrity, and technical considerations for conducting safety assessments to known internal standards such as </a:t>
            </a:r>
            <a:r>
              <a:rPr lang="en-SG" dirty="0" smtClean="0"/>
              <a:t>ISO 12100</a:t>
            </a:r>
            <a:r>
              <a:rPr lang="en-SG" dirty="0"/>
              <a:t>. </a:t>
            </a:r>
          </a:p>
          <a:p>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7</a:t>
            </a:fld>
            <a:endParaRPr lang="de-DE"/>
          </a:p>
        </p:txBody>
      </p:sp>
    </p:spTree>
    <p:extLst>
      <p:ext uri="{BB962C8B-B14F-4D97-AF65-F5344CB8AC3E}">
        <p14:creationId xmlns:p14="http://schemas.microsoft.com/office/powerpoint/2010/main" val="248510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i="1" dirty="0" smtClean="0"/>
              <a:t>**/</a:t>
            </a:r>
            <a:r>
              <a:rPr lang="en-SG" i="1" dirty="0"/>
              <a:t>clicks Process Design </a:t>
            </a:r>
            <a:r>
              <a:rPr lang="en-SG" i="1" dirty="0" smtClean="0"/>
              <a:t>Safety</a:t>
            </a:r>
            <a:r>
              <a:rPr lang="en-SG" i="1" baseline="0" dirty="0" smtClean="0"/>
              <a:t> </a:t>
            </a:r>
            <a:r>
              <a:rPr lang="en-SG" i="1" dirty="0" smtClean="0"/>
              <a:t>in slideshow mode to populate the slide.</a:t>
            </a:r>
            <a:r>
              <a:rPr lang="en-SG" i="1" baseline="0" dirty="0" smtClean="0"/>
              <a:t> This will allow you to </a:t>
            </a:r>
            <a:r>
              <a:rPr lang="en-SG" i="1" dirty="0" smtClean="0"/>
              <a:t>zoom into the section showing the text clouds.**</a:t>
            </a:r>
          </a:p>
          <a:p>
            <a:endParaRPr lang="en-SG" dirty="0" smtClean="0"/>
          </a:p>
          <a:p>
            <a:r>
              <a:rPr lang="en-SG" dirty="0" smtClean="0"/>
              <a:t>Process </a:t>
            </a:r>
            <a:r>
              <a:rPr lang="en-SG" dirty="0"/>
              <a:t>Design Safety requirements ensure manufacturers consider aspects of process safety during the design of the system. </a:t>
            </a:r>
            <a:r>
              <a:rPr lang="en-SG" sz="1200" b="0" i="0" u="none" strike="noStrike" kern="1200" baseline="0" dirty="0">
                <a:solidFill>
                  <a:schemeClr val="tx1"/>
                </a:solidFill>
                <a:latin typeface="+mn-lt"/>
                <a:ea typeface="+mn-ea"/>
                <a:cs typeface="+mn-cs"/>
              </a:rPr>
              <a:t>Critical materials, equipment, components, connections, and joining elements of the sanitation system that are indispensable to the proper operation of the system shall be selected based on their suitability for sanitation applications and interoperability.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8</a:t>
            </a:fld>
            <a:endParaRPr lang="de-DE"/>
          </a:p>
        </p:txBody>
      </p:sp>
    </p:spTree>
    <p:extLst>
      <p:ext uri="{BB962C8B-B14F-4D97-AF65-F5344CB8AC3E}">
        <p14:creationId xmlns:p14="http://schemas.microsoft.com/office/powerpoint/2010/main" val="291150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sz="1200" b="0" i="1" u="none" strike="noStrike" kern="1200" baseline="0" dirty="0" smtClean="0">
                <a:solidFill>
                  <a:schemeClr val="tx1"/>
                </a:solidFill>
                <a:latin typeface="+mn-lt"/>
                <a:ea typeface="+mn-ea"/>
                <a:cs typeface="+mn-cs"/>
              </a:rPr>
              <a:t>**/click </a:t>
            </a:r>
            <a:r>
              <a:rPr lang="en-SG" sz="1200" b="0" i="1" u="none" strike="noStrike" kern="1200" baseline="0" dirty="0">
                <a:solidFill>
                  <a:schemeClr val="tx1"/>
                </a:solidFill>
                <a:latin typeface="+mn-lt"/>
                <a:ea typeface="+mn-ea"/>
                <a:cs typeface="+mn-cs"/>
              </a:rPr>
              <a:t>Material </a:t>
            </a:r>
            <a:r>
              <a:rPr lang="en-SG" sz="1200" b="0" i="1" u="none" strike="noStrike" kern="1200" baseline="0" dirty="0" smtClean="0">
                <a:solidFill>
                  <a:schemeClr val="tx1"/>
                </a:solidFill>
                <a:latin typeface="+mn-lt"/>
                <a:ea typeface="+mn-ea"/>
                <a:cs typeface="+mn-cs"/>
              </a:rPr>
              <a:t>Safety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0" u="none" strike="noStrike" kern="1200" baseline="0" dirty="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This </a:t>
            </a:r>
            <a:r>
              <a:rPr lang="en-SG" sz="1200" b="0" i="0" u="none" strike="noStrike" kern="1200" baseline="0" dirty="0">
                <a:solidFill>
                  <a:schemeClr val="tx1"/>
                </a:solidFill>
                <a:latin typeface="+mn-lt"/>
                <a:ea typeface="+mn-ea"/>
                <a:cs typeface="+mn-cs"/>
              </a:rPr>
              <a:t>section ensures that </a:t>
            </a:r>
            <a:r>
              <a:rPr lang="en-SG" sz="1200" b="0" i="0" u="none" strike="noStrike" kern="1200" baseline="0" dirty="0" smtClean="0">
                <a:solidFill>
                  <a:schemeClr val="tx1"/>
                </a:solidFill>
                <a:latin typeface="+mn-lt"/>
                <a:ea typeface="+mn-ea"/>
                <a:cs typeface="+mn-cs"/>
              </a:rPr>
              <a:t>materials </a:t>
            </a:r>
            <a:r>
              <a:rPr lang="en-SG" sz="1200" b="0" i="0" u="none" strike="noStrike" kern="1200" baseline="0" dirty="0">
                <a:solidFill>
                  <a:schemeClr val="tx1"/>
                </a:solidFill>
                <a:latin typeface="+mn-lt"/>
                <a:ea typeface="+mn-ea"/>
                <a:cs typeface="+mn-cs"/>
              </a:rPr>
              <a:t>used for the product shall be structurally stable, durable, fire resistant, and, where relevant, water tight, and shall be resistant to the effects of local conditions for the intended and reasonably foreseeable misuse.</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9</a:t>
            </a:fld>
            <a:endParaRPr lang="de-DE"/>
          </a:p>
        </p:txBody>
      </p:sp>
    </p:spTree>
    <p:extLst>
      <p:ext uri="{BB962C8B-B14F-4D97-AF65-F5344CB8AC3E}">
        <p14:creationId xmlns:p14="http://schemas.microsoft.com/office/powerpoint/2010/main" val="98593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i="1" dirty="0" smtClean="0"/>
              <a:t>**/</a:t>
            </a:r>
            <a:r>
              <a:rPr lang="en-SG" i="1" dirty="0"/>
              <a:t>click Mechanical &amp; Electrical Safety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dirty="0"/>
          </a:p>
          <a:p>
            <a:endParaRPr lang="en-SG" dirty="0"/>
          </a:p>
          <a:p>
            <a:r>
              <a:rPr lang="en-SG" u="sng" dirty="0" smtClean="0"/>
              <a:t>Mechanical </a:t>
            </a:r>
            <a:r>
              <a:rPr lang="en-SG" u="sng" dirty="0"/>
              <a:t>and electrical requirements for the sanitation </a:t>
            </a:r>
            <a:r>
              <a:rPr lang="en-SG" u="sng" dirty="0" smtClean="0"/>
              <a:t>system </a:t>
            </a:r>
          </a:p>
          <a:p>
            <a:r>
              <a:rPr lang="en-SG" dirty="0" smtClean="0"/>
              <a:t>Mechanical </a:t>
            </a:r>
            <a:r>
              <a:rPr lang="en-SG" dirty="0"/>
              <a:t>requirements include pipes, hoses, and tanks, as well as temperature surfaces and radiation considerations to minimize contact risks. </a:t>
            </a:r>
          </a:p>
          <a:p>
            <a:endParaRPr lang="en-SG" dirty="0"/>
          </a:p>
          <a:p>
            <a:r>
              <a:rPr lang="en-SG" dirty="0"/>
              <a:t>Electrical and Electronic System reliability of equipment such as </a:t>
            </a:r>
            <a:r>
              <a:rPr lang="en-SG" sz="1200" b="0" i="0" u="none" strike="noStrike" kern="1200" baseline="0" dirty="0">
                <a:solidFill>
                  <a:schemeClr val="tx1"/>
                </a:solidFill>
                <a:latin typeface="+mn-lt"/>
                <a:ea typeface="+mn-ea"/>
                <a:cs typeface="+mn-cs"/>
              </a:rPr>
              <a:t>pumps, drives, fans, or control systems shall be durable, require minimal maintenance, be adequately protected from any aggressive environment, and be capable of being easily serviced. </a:t>
            </a:r>
            <a:endParaRPr lang="en-SG" dirty="0"/>
          </a:p>
          <a:p>
            <a:endParaRPr lang="en-SG" dirty="0"/>
          </a:p>
          <a:p>
            <a:r>
              <a:rPr lang="en-SG" dirty="0"/>
              <a:t>It is common that these requirements will require a separate visual inspection and/or test as well. </a:t>
            </a:r>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10</a:t>
            </a:fld>
            <a:endParaRPr lang="de-DE"/>
          </a:p>
        </p:txBody>
      </p:sp>
    </p:spTree>
    <p:extLst>
      <p:ext uri="{BB962C8B-B14F-4D97-AF65-F5344CB8AC3E}">
        <p14:creationId xmlns:p14="http://schemas.microsoft.com/office/powerpoint/2010/main" val="341475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SG" sz="1200" b="0" i="1" u="none" strike="noStrike" kern="1200" baseline="0" dirty="0" smtClean="0">
                <a:solidFill>
                  <a:schemeClr val="tx1"/>
                </a:solidFill>
                <a:latin typeface="+mn-lt"/>
                <a:ea typeface="+mn-ea"/>
                <a:cs typeface="+mn-cs"/>
              </a:rPr>
              <a:t>**/</a:t>
            </a:r>
            <a:r>
              <a:rPr lang="en-SG" sz="1200" b="0" i="1" u="none" strike="noStrike" kern="1200" baseline="0" dirty="0">
                <a:solidFill>
                  <a:schemeClr val="tx1"/>
                </a:solidFill>
                <a:latin typeface="+mn-lt"/>
                <a:ea typeface="+mn-ea"/>
                <a:cs typeface="+mn-cs"/>
              </a:rPr>
              <a:t>click User interface </a:t>
            </a:r>
            <a:r>
              <a:rPr lang="en-SG" sz="1200" b="0" i="1" u="none" strike="noStrike" kern="1200" baseline="0" dirty="0" smtClean="0">
                <a:solidFill>
                  <a:schemeClr val="tx1"/>
                </a:solidFill>
                <a:latin typeface="+mn-lt"/>
                <a:ea typeface="+mn-ea"/>
                <a:cs typeface="+mn-cs"/>
              </a:rPr>
              <a:t>experience </a:t>
            </a:r>
            <a:r>
              <a:rPr lang="en-SG" i="1" dirty="0" smtClean="0"/>
              <a:t>in slideshow mode to populate the slide.</a:t>
            </a:r>
            <a:r>
              <a:rPr lang="en-SG" i="1" baseline="0" dirty="0" smtClean="0"/>
              <a:t> This will allow you to </a:t>
            </a:r>
            <a:r>
              <a:rPr lang="en-SG" i="1" dirty="0" smtClean="0"/>
              <a:t>zoom into the section showing the text clouds.**</a:t>
            </a:r>
            <a:endParaRPr lang="en-SG" sz="1200" b="0" i="1" u="none" strike="noStrike" kern="1200" baseline="0" dirty="0">
              <a:solidFill>
                <a:schemeClr val="tx1"/>
              </a:solidFill>
              <a:latin typeface="+mn-lt"/>
              <a:ea typeface="+mn-ea"/>
              <a:cs typeface="+mn-cs"/>
            </a:endParaRPr>
          </a:p>
          <a:p>
            <a:endParaRPr lang="en-SG" sz="1200" b="0" i="0" u="none" strike="noStrike" kern="1200" baseline="0" dirty="0">
              <a:solidFill>
                <a:schemeClr val="tx1"/>
              </a:solidFill>
              <a:latin typeface="+mn-lt"/>
              <a:ea typeface="+mn-ea"/>
              <a:cs typeface="+mn-cs"/>
            </a:endParaRPr>
          </a:p>
          <a:p>
            <a:r>
              <a:rPr lang="en-SG" sz="1200" b="0" i="0" u="none" strike="noStrike" kern="1200" baseline="0" dirty="0" smtClean="0">
                <a:solidFill>
                  <a:schemeClr val="tx1"/>
                </a:solidFill>
                <a:latin typeface="+mn-lt"/>
                <a:ea typeface="+mn-ea"/>
                <a:cs typeface="+mn-cs"/>
              </a:rPr>
              <a:t>Information </a:t>
            </a:r>
            <a:r>
              <a:rPr lang="en-SG" sz="1200" b="0" i="0" u="none" strike="noStrike" kern="1200" baseline="0" dirty="0">
                <a:solidFill>
                  <a:schemeClr val="tx1"/>
                </a:solidFill>
                <a:latin typeface="+mn-lt"/>
                <a:ea typeface="+mn-ea"/>
                <a:cs typeface="+mn-cs"/>
              </a:rPr>
              <a:t>and warnings on sanitation system shall be provided through clear and unambiguous symbols or pictograms to ensure the user’s comprehension. In addition, information and warnings on sanitation system shall also take into account user requirements to minimize risk and increase usability. </a:t>
            </a:r>
            <a:endParaRPr lang="en-SG" dirty="0"/>
          </a:p>
        </p:txBody>
      </p:sp>
      <p:sp>
        <p:nvSpPr>
          <p:cNvPr id="4" name="Date Placeholder 3"/>
          <p:cNvSpPr>
            <a:spLocks noGrp="1"/>
          </p:cNvSpPr>
          <p:nvPr>
            <p:ph type="dt" idx="10"/>
          </p:nvPr>
        </p:nvSpPr>
        <p:spPr/>
        <p:txBody>
          <a:bodyPr/>
          <a:lstStyle/>
          <a:p>
            <a:fld id="{6AB3AEB2-9E3E-4A5D-BF4A-64CC00B6837C}" type="datetime5">
              <a:rPr lang="de-DE" smtClean="0"/>
              <a:pPr/>
              <a:t>20-06-11</a:t>
            </a:fld>
            <a:endParaRPr lang="de-DE"/>
          </a:p>
        </p:txBody>
      </p:sp>
      <p:sp>
        <p:nvSpPr>
          <p:cNvPr id="5" name="Slide Number Placeholder 4"/>
          <p:cNvSpPr>
            <a:spLocks noGrp="1"/>
          </p:cNvSpPr>
          <p:nvPr>
            <p:ph type="sldNum" sz="quarter" idx="11"/>
          </p:nvPr>
        </p:nvSpPr>
        <p:spPr/>
        <p:txBody>
          <a:bodyPr/>
          <a:lstStyle/>
          <a:p>
            <a:fld id="{3C2CE443-EEA8-40D4-A3B1-95645658F8F3}" type="slidenum">
              <a:rPr lang="de-DE" smtClean="0"/>
              <a:pPr/>
              <a:t>11</a:t>
            </a:fld>
            <a:endParaRPr lang="de-DE"/>
          </a:p>
        </p:txBody>
      </p:sp>
    </p:spTree>
    <p:extLst>
      <p:ext uri="{BB962C8B-B14F-4D97-AF65-F5344CB8AC3E}">
        <p14:creationId xmlns:p14="http://schemas.microsoft.com/office/powerpoint/2010/main" val="3141014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fld id="{20BFD327-9E60-F942-BDCA-2FFC2F6AC574}" type="datetime1">
              <a:rPr lang="en-US" smtClean="0"/>
              <a:t>6/11/2020</a:t>
            </a:fld>
            <a:endParaRPr lang="en-US" dirty="0"/>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fld id="{FA0B7275-42E7-9344-8EE7-3495E2503A86}" type="slidenum">
              <a:rPr lang="en-US" smtClean="0"/>
              <a:t>‹#›</a:t>
            </a:fld>
            <a:endParaRPr lang="en-US" dirty="0"/>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403421" y="1247288"/>
            <a:ext cx="3899648" cy="855662"/>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376545" y="466541"/>
            <a:ext cx="3926524" cy="715145"/>
          </a:xfrm>
        </p:spPr>
        <p:txBody>
          <a:bodyPr lIns="0" tIns="0" rIns="0" bIns="0" anchor="ctr" anchorCtr="0"/>
          <a:lstStyle>
            <a:lvl1pPr algn="r">
              <a:defRPr b="1">
                <a:solidFill>
                  <a:srgbClr val="0A55A3">
                    <a:alpha val="50196"/>
                  </a:srgbClr>
                </a:solidFill>
              </a:defRPr>
            </a:lvl1pPr>
          </a:lstStyle>
          <a:p>
            <a:r>
              <a:rPr lang="en-US" dirty="0"/>
              <a:t>title style</a:t>
            </a:r>
          </a:p>
        </p:txBody>
      </p:sp>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fld id="{5117A6EF-F078-FC40-B281-9C1CA2A68C02}" type="datetime1">
              <a:rPr lang="en-US" smtClean="0"/>
              <a:t>6/11/2020</a:t>
            </a:fld>
            <a:endParaRPr lang="en-US" dirty="0"/>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325524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fld id="{A2C20301-743E-6D46-B3A5-CCDB711B5A20}" type="datetime1">
              <a:rPr lang="en-US" smtClean="0"/>
              <a:t>6/11/2020</a:t>
            </a:fld>
            <a:endParaRPr lang="en-US" dirty="0"/>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273615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fld id="{5598FE1C-7192-474B-A514-46F210F99179}" type="datetime1">
              <a:rPr lang="en-US" smtClean="0"/>
              <a:t>6/11/2020</a:t>
            </a:fld>
            <a:endParaRPr lang="en-US" dirty="0"/>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371636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609600" y="323852"/>
            <a:ext cx="11049000" cy="840487"/>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9" name="Footer Placeholder 8"/>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a:xfrm>
            <a:off x="10492470" y="6528556"/>
            <a:ext cx="1460047" cy="248774"/>
          </a:xfrm>
        </p:spPr>
        <p:txBody>
          <a:bodyPr/>
          <a:lstStyle/>
          <a:p>
            <a:r>
              <a:rPr lang="en-US" altLang="en-US" sz="1050" dirty="0">
                <a:solidFill>
                  <a:srgbClr val="FFFFFF"/>
                </a:solidFill>
                <a:latin typeface="+mj-lt"/>
              </a:rPr>
              <a:t>© 2018   </a:t>
            </a:r>
            <a:fld id="{61102AC3-813C-473D-AB97-F0CC06756994}" type="slidenum">
              <a:rPr lang="en-US" altLang="en-US" sz="1125" b="1" smtClean="0">
                <a:solidFill>
                  <a:srgbClr val="FFFFFF"/>
                </a:solidFill>
                <a:latin typeface="+mj-lt"/>
              </a:rPr>
              <a:pPr/>
              <a:t>‹#›</a:t>
            </a:fld>
            <a:endParaRPr lang="en-US" altLang="en-US" sz="1125" b="1" dirty="0">
              <a:solidFill>
                <a:srgbClr val="FFFFFF"/>
              </a:solidFill>
              <a:latin typeface="+mj-lt"/>
            </a:endParaRPr>
          </a:p>
        </p:txBody>
      </p:sp>
      <p:sp>
        <p:nvSpPr>
          <p:cNvPr id="13" name="Text Placeholder 12"/>
          <p:cNvSpPr>
            <a:spLocks noGrp="1"/>
          </p:cNvSpPr>
          <p:nvPr>
            <p:ph type="body" sz="quarter" idx="13"/>
          </p:nvPr>
        </p:nvSpPr>
        <p:spPr>
          <a:xfrm>
            <a:off x="609600" y="1352551"/>
            <a:ext cx="11049000" cy="4910138"/>
          </a:xfrm>
        </p:spPr>
        <p:txBody>
          <a:bodyPr/>
          <a:lstStyle>
            <a:lvl1pPr marL="0" marR="0" indent="0" algn="l" defTabSz="154030" rtl="0" eaLnBrk="1" fontAlgn="auto" latinLnBrk="0" hangingPunct="1">
              <a:lnSpc>
                <a:spcPct val="105000"/>
              </a:lnSpc>
              <a:spcBef>
                <a:spcPts val="0"/>
              </a:spcBef>
              <a:spcAft>
                <a:spcPts val="800"/>
              </a:spcAft>
              <a:buClr>
                <a:srgbClr val="0074BF"/>
              </a:buClr>
              <a:buSzPct val="80000"/>
              <a:buFont typeface="Wingdings" panose="05000000000000000000" pitchFamily="2" charset="2"/>
              <a:buNone/>
              <a:tabLst/>
              <a:defRPr/>
            </a:lvl1pPr>
            <a:lvl2pPr marL="377189" indent="0">
              <a:buNone/>
              <a:defRPr/>
            </a:lvl2pPr>
            <a:lvl3pPr marL="544499" indent="0">
              <a:buNone/>
              <a:defRPr/>
            </a:lvl3pPr>
            <a:lvl4pPr marL="745313" indent="0">
              <a:buNone/>
              <a:defRPr/>
            </a:lvl4pPr>
            <a:lvl5pPr marL="1001688" indent="0">
              <a:buNone/>
              <a:defRPr/>
            </a:lvl5pPr>
          </a:lstStyle>
          <a:p>
            <a:pPr lvl="0"/>
            <a:r>
              <a:rPr lang="en-US"/>
              <a:t>Edit Master text styles</a:t>
            </a:r>
          </a:p>
        </p:txBody>
      </p:sp>
    </p:spTree>
    <p:extLst>
      <p:ext uri="{BB962C8B-B14F-4D97-AF65-F5344CB8AC3E}">
        <p14:creationId xmlns:p14="http://schemas.microsoft.com/office/powerpoint/2010/main" val="132895174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467977" y="6528556"/>
            <a:ext cx="1492703" cy="248774"/>
          </a:xfrm>
        </p:spPr>
        <p:txBody>
          <a:bodyPr/>
          <a:lstStyle/>
          <a:p>
            <a:r>
              <a:rPr lang="en-US" altLang="en-US" sz="1050" dirty="0">
                <a:solidFill>
                  <a:srgbClr val="FFFFFF"/>
                </a:solidFill>
                <a:latin typeface="+mj-lt"/>
              </a:rPr>
              <a:t>© 2018   </a:t>
            </a:r>
            <a:fld id="{61102AC3-813C-473D-AB97-F0CC06756994}" type="slidenum">
              <a:rPr lang="en-US" altLang="en-US" sz="1125" b="1" smtClean="0">
                <a:solidFill>
                  <a:srgbClr val="FFFFFF"/>
                </a:solidFill>
                <a:latin typeface="+mj-lt"/>
              </a:rPr>
              <a:pPr/>
              <a:t>‹#›</a:t>
            </a:fld>
            <a:endParaRPr lang="en-US" altLang="en-US" sz="1125" b="1" dirty="0">
              <a:solidFill>
                <a:srgbClr val="FFFFFF"/>
              </a:solidFill>
              <a:latin typeface="+mj-lt"/>
            </a:endParaRPr>
          </a:p>
        </p:txBody>
      </p:sp>
      <p:sp>
        <p:nvSpPr>
          <p:cNvPr id="12" name="Text Placeholder 11"/>
          <p:cNvSpPr>
            <a:spLocks noGrp="1"/>
          </p:cNvSpPr>
          <p:nvPr>
            <p:ph type="body" sz="quarter" idx="13"/>
          </p:nvPr>
        </p:nvSpPr>
        <p:spPr>
          <a:xfrm>
            <a:off x="609600" y="1352550"/>
            <a:ext cx="11049000" cy="4991894"/>
          </a:xfrm>
        </p:spPr>
        <p:txBody>
          <a:bodyPr/>
          <a:lstStyle/>
          <a:p>
            <a:pPr lvl="0"/>
            <a:r>
              <a:rPr lang="en-US"/>
              <a:t>Edit Master text styles</a:t>
            </a:r>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13925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fld id="{41570F98-0550-CB42-86D1-CA60FEE0BEA0}" type="datetime1">
              <a:rPr lang="en-US" smtClean="0"/>
              <a:t>6/11/2020</a:t>
            </a:fld>
            <a:endParaRPr lang="en-US" dirty="0"/>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fld id="{FA0B7275-42E7-9344-8EE7-3495E2503A86}" type="slidenum">
              <a:rPr lang="en-US" smtClean="0"/>
              <a:t>‹#›</a:t>
            </a:fld>
            <a:endParaRPr lang="en-US" dirty="0"/>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99588" y="1361059"/>
            <a:ext cx="5445427" cy="855662"/>
          </a:xfrm>
        </p:spPr>
        <p:txBody>
          <a:bodyPr lIns="0" tIns="0" rIns="0" bIns="0" anchor="ctr"/>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99588" y="645914"/>
            <a:ext cx="5738504" cy="715145"/>
          </a:xfrm>
        </p:spPr>
        <p:txBody>
          <a:bodyPr lIns="0" tIns="0" rIns="0" bIns="0" anchor="ctr" anchorCtr="0"/>
          <a:lstStyle>
            <a:lvl1pPr algn="r">
              <a:defRPr b="1">
                <a:solidFill>
                  <a:srgbClr val="0A55A3"/>
                </a:solidFill>
              </a:defRPr>
            </a:lvl1pPr>
          </a:lstStyle>
          <a:p>
            <a:r>
              <a:rPr lang="en-US" dirty="0"/>
              <a:t>title style</a:t>
            </a:r>
          </a:p>
        </p:txBody>
      </p:sp>
    </p:spTree>
    <p:extLst>
      <p:ext uri="{BB962C8B-B14F-4D97-AF65-F5344CB8AC3E}">
        <p14:creationId xmlns:p14="http://schemas.microsoft.com/office/powerpoint/2010/main" val="331775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293077" y="136525"/>
            <a:ext cx="11193237" cy="906829"/>
          </a:xfrm>
        </p:spPr>
        <p:txBody>
          <a:bodyPr lIns="0" tIns="0" rIns="0" bIns="0" anchor="ctr" anchorCtr="0">
            <a:normAutofit/>
          </a:bodyPr>
          <a:lstStyle>
            <a:lvl1pPr algn="l">
              <a:defRPr sz="4000" b="1">
                <a:solidFill>
                  <a:srgbClr val="0A55A3"/>
                </a:solidFill>
              </a:defRPr>
            </a:lvl1pPr>
          </a:lstStyle>
          <a:p>
            <a:r>
              <a:rPr lang="en-US" dirty="0"/>
              <a:t>title style</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fld id="{E06F071C-4F06-2A45-B1FC-97C290109C66}" type="datetime1">
              <a:rPr lang="en-US" smtClean="0"/>
              <a:t>6/11/2020</a:t>
            </a:fld>
            <a:endParaRPr lang="en-US" dirty="0"/>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fld id="{FA0B7275-42E7-9344-8EE7-3495E2503A86}" type="slidenum">
              <a:rPr lang="en-US" smtClean="0"/>
              <a:t>‹#›</a:t>
            </a:fld>
            <a:endParaRPr lang="en-US" dirty="0"/>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2"/>
          <a:stretch>
            <a:fillRect/>
          </a:stretch>
        </p:blipFill>
        <p:spPr>
          <a:xfrm>
            <a:off x="9558547" y="6261606"/>
            <a:ext cx="1471578" cy="459869"/>
          </a:xfrm>
          <a:prstGeom prst="rect">
            <a:avLst/>
          </a:prstGeom>
        </p:spPr>
      </p:pic>
      <p:pic>
        <p:nvPicPr>
          <p:cNvPr id="8" name="Picture 7">
            <a:extLst>
              <a:ext uri="{FF2B5EF4-FFF2-40B4-BE49-F238E27FC236}">
                <a16:creationId xmlns:a16="http://schemas.microsoft.com/office/drawing/2014/main" id="{3558B761-06FB-AF4D-9599-E35B4DEFF0A0}"/>
              </a:ext>
            </a:extLst>
          </p:cNvPr>
          <p:cNvPicPr>
            <a:picLocks noChangeAspect="1"/>
          </p:cNvPicPr>
          <p:nvPr userDrawn="1"/>
        </p:nvPicPr>
        <p:blipFill>
          <a:blip r:embed="rId3"/>
          <a:stretch>
            <a:fillRect/>
          </a:stretch>
        </p:blipFill>
        <p:spPr>
          <a:xfrm>
            <a:off x="107033" y="5557960"/>
            <a:ext cx="1270000" cy="1270000"/>
          </a:xfrm>
          <a:prstGeom prst="rect">
            <a:avLst/>
          </a:prstGeom>
        </p:spPr>
      </p:pic>
      <p:pic>
        <p:nvPicPr>
          <p:cNvPr id="11" name="Picture 10">
            <a:extLst>
              <a:ext uri="{FF2B5EF4-FFF2-40B4-BE49-F238E27FC236}">
                <a16:creationId xmlns:a16="http://schemas.microsoft.com/office/drawing/2014/main" id="{568ABAA3-449F-5443-B89D-77FDD62655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20406" y="6163399"/>
            <a:ext cx="664561" cy="664561"/>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E259E-8B94-1748-884F-311C6C0C255E}"/>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5507C57-2048-2046-AD54-0E863C98F1E1}"/>
              </a:ext>
            </a:extLst>
          </p:cNvPr>
          <p:cNvSpPr>
            <a:spLocks noGrp="1"/>
          </p:cNvSpPr>
          <p:nvPr>
            <p:ph type="body" idx="1" hasCustomPrompt="1"/>
          </p:nvPr>
        </p:nvSpPr>
        <p:spPr>
          <a:xfrm>
            <a:off x="838200" y="1928813"/>
            <a:ext cx="10515600" cy="1500187"/>
          </a:xfrm>
        </p:spPr>
        <p:txBody>
          <a:bodyPr>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discussion</a:t>
            </a:r>
          </a:p>
        </p:txBody>
      </p:sp>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6C0799AB-5C5E-114F-A3AD-1964F8A3F886}" type="datetime1">
              <a:rPr lang="en-US" smtClean="0"/>
              <a:t>6/11/2020</a:t>
            </a:fld>
            <a:endParaRPr lang="en-US" dirty="0"/>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183881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fld id="{C012F8F2-825E-9C40-9FCC-21C149E3A593}" type="datetime1">
              <a:rPr lang="en-US" smtClean="0"/>
              <a:t>6/11/2020</a:t>
            </a:fld>
            <a:endParaRPr lang="en-US" dirty="0"/>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227337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fld id="{FB8EA951-DA46-B944-8C6D-006882760F96}" type="datetime1">
              <a:rPr lang="en-US" smtClean="0"/>
              <a:t>6/11/2020</a:t>
            </a:fld>
            <a:endParaRPr lang="en-US" dirty="0"/>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283714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fld id="{F669A905-52EF-4142-A4A2-1121FE68C167}" type="datetime1">
              <a:rPr lang="en-US" smtClean="0"/>
              <a:t>6/11/2020</a:t>
            </a:fld>
            <a:endParaRPr lang="en-US" dirty="0"/>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186456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fld id="{37BC203E-9081-674C-8FA8-0A65DD91A93A}" type="datetime1">
              <a:rPr lang="en-US" smtClean="0"/>
              <a:t>6/11/2020</a:t>
            </a:fld>
            <a:endParaRPr lang="en-US" dirty="0"/>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301196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fld id="{0201F27D-D9E9-2449-BE4C-56BEC7827C0F}" type="datetime1">
              <a:rPr lang="en-US" smtClean="0"/>
              <a:t>6/11/2020</a:t>
            </a:fld>
            <a:endParaRPr lang="en-US" dirty="0"/>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fld id="{FA0B7275-42E7-9344-8EE7-3495E2503A86}" type="slidenum">
              <a:rPr lang="en-US" smtClean="0"/>
              <a:t>‹#›</a:t>
            </a:fld>
            <a:endParaRPr lang="en-US" dirty="0"/>
          </a:p>
        </p:txBody>
      </p:sp>
    </p:spTree>
    <p:extLst>
      <p:ext uri="{BB962C8B-B14F-4D97-AF65-F5344CB8AC3E}">
        <p14:creationId xmlns:p14="http://schemas.microsoft.com/office/powerpoint/2010/main" val="98168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B8067DA-BA1A-8948-ACBF-62CB2FF42401}" type="datetime1">
              <a:rPr lang="en-US" smtClean="0"/>
              <a:t>6/11/2020</a:t>
            </a:fld>
            <a:endParaRPr lang="en-US" dirty="0"/>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0B7275-42E7-9344-8EE7-3495E2503A86}" type="slidenum">
              <a:rPr lang="en-US" smtClean="0"/>
              <a:pPr/>
              <a:t>‹#›</a:t>
            </a:fld>
            <a:endParaRPr lang="en-US" dirty="0"/>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9.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0.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1.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4.xml"/><Relationship Id="rId7"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9.xml"/><Relationship Id="rId10" Type="http://schemas.openxmlformats.org/officeDocument/2006/relationships/slide" Target="slide35.xml"/><Relationship Id="rId4" Type="http://schemas.openxmlformats.org/officeDocument/2006/relationships/slide" Target="slide18.xml"/><Relationship Id="rId9" Type="http://schemas.openxmlformats.org/officeDocument/2006/relationships/slide" Target="slide31.xml"/></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29.xml"/><Relationship Id="rId3" Type="http://schemas.openxmlformats.org/officeDocument/2006/relationships/slide" Target="slide15.xml"/><Relationship Id="rId21" Type="http://schemas.openxmlformats.org/officeDocument/2006/relationships/slide" Target="slide38.xml"/><Relationship Id="rId7" Type="http://schemas.openxmlformats.org/officeDocument/2006/relationships/slide" Target="slide7.xml"/><Relationship Id="rId12" Type="http://schemas.openxmlformats.org/officeDocument/2006/relationships/slide" Target="slide9.xml"/><Relationship Id="rId17" Type="http://schemas.openxmlformats.org/officeDocument/2006/relationships/slide" Target="slide24.xml"/><Relationship Id="rId2" Type="http://schemas.openxmlformats.org/officeDocument/2006/relationships/notesSlide" Target="../notesSlides/notesSlide13.xml"/><Relationship Id="rId16" Type="http://schemas.openxmlformats.org/officeDocument/2006/relationships/slide" Target="slide21.xml"/><Relationship Id="rId20" Type="http://schemas.openxmlformats.org/officeDocument/2006/relationships/slide" Target="slide37.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16.xml"/><Relationship Id="rId15" Type="http://schemas.openxmlformats.org/officeDocument/2006/relationships/slide" Target="slide19.xml"/><Relationship Id="rId23" Type="http://schemas.openxmlformats.org/officeDocument/2006/relationships/slide" Target="slide35.xml"/><Relationship Id="rId10" Type="http://schemas.openxmlformats.org/officeDocument/2006/relationships/slide" Target="slide10.xml"/><Relationship Id="rId19" Type="http://schemas.openxmlformats.org/officeDocument/2006/relationships/slide" Target="slide31.xml"/><Relationship Id="rId4" Type="http://schemas.openxmlformats.org/officeDocument/2006/relationships/slide" Target="slide17.xml"/><Relationship Id="rId9" Type="http://schemas.openxmlformats.org/officeDocument/2006/relationships/slide" Target="slide6.xml"/><Relationship Id="rId14" Type="http://schemas.openxmlformats.org/officeDocument/2006/relationships/slide" Target="slide18.xml"/><Relationship Id="rId22"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6.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20.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7.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19.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22.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18.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18" Type="http://schemas.openxmlformats.org/officeDocument/2006/relationships/slide" Target="slide31.xml"/><Relationship Id="rId3" Type="http://schemas.openxmlformats.org/officeDocument/2006/relationships/slide" Target="slide25.xml"/><Relationship Id="rId21" Type="http://schemas.openxmlformats.org/officeDocument/2006/relationships/slide" Target="slide12.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9.xml"/><Relationship Id="rId2" Type="http://schemas.openxmlformats.org/officeDocument/2006/relationships/notesSlide" Target="../notesSlides/notesSlide19.xml"/><Relationship Id="rId16" Type="http://schemas.openxmlformats.org/officeDocument/2006/relationships/slide" Target="slide24.xml"/><Relationship Id="rId20" Type="http://schemas.openxmlformats.org/officeDocument/2006/relationships/slide" Target="slide38.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9.xml"/><Relationship Id="rId5" Type="http://schemas.openxmlformats.org/officeDocument/2006/relationships/slide" Target="slide5.xml"/><Relationship Id="rId15" Type="http://schemas.openxmlformats.org/officeDocument/2006/relationships/slide" Target="slide21.xml"/><Relationship Id="rId10" Type="http://schemas.openxmlformats.org/officeDocument/2006/relationships/slide" Target="slide11.xml"/><Relationship Id="rId19"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10.xml"/><Relationship Id="rId14" Type="http://schemas.openxmlformats.org/officeDocument/2006/relationships/slide" Target="slide19.xml"/><Relationship Id="rId22" Type="http://schemas.openxmlformats.org/officeDocument/2006/relationships/slide" Target="slide35.xml"/></Relationships>
</file>

<file path=ppt/slides/_rels/slide2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0.xml"/><Relationship Id="rId16" Type="http://schemas.openxmlformats.org/officeDocument/2006/relationships/slide" Target="slide31.xml"/><Relationship Id="rId20"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23" Type="http://schemas.openxmlformats.org/officeDocument/2006/relationships/slide" Target="slide26.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 Id="rId22" Type="http://schemas.openxmlformats.org/officeDocument/2006/relationships/slide" Target="slide3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1.xml"/><Relationship Id="rId16" Type="http://schemas.openxmlformats.org/officeDocument/2006/relationships/slide" Target="slide31.xml"/><Relationship Id="rId20"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23" Type="http://schemas.openxmlformats.org/officeDocument/2006/relationships/slide" Target="slide28.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 Id="rId22" Type="http://schemas.openxmlformats.org/officeDocument/2006/relationships/slide" Target="slide3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30.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2.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29.xml"/><Relationship Id="rId3" Type="http://schemas.openxmlformats.org/officeDocument/2006/relationships/slide" Target="slide4.xml"/><Relationship Id="rId21" Type="http://schemas.openxmlformats.org/officeDocument/2006/relationships/slide" Target="slide38.xml"/><Relationship Id="rId7" Type="http://schemas.openxmlformats.org/officeDocument/2006/relationships/slide" Target="slide7.xml"/><Relationship Id="rId12" Type="http://schemas.openxmlformats.org/officeDocument/2006/relationships/slide" Target="slide9.xml"/><Relationship Id="rId17"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slide" Target="slide37.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36.xml"/><Relationship Id="rId15" Type="http://schemas.openxmlformats.org/officeDocument/2006/relationships/slide" Target="slide19.xml"/><Relationship Id="rId23" Type="http://schemas.openxmlformats.org/officeDocument/2006/relationships/slide" Target="slide35.xml"/><Relationship Id="rId10" Type="http://schemas.openxmlformats.org/officeDocument/2006/relationships/slide" Target="slide10.xml"/><Relationship Id="rId19" Type="http://schemas.openxmlformats.org/officeDocument/2006/relationships/slide" Target="slide31.xml"/><Relationship Id="rId4" Type="http://schemas.openxmlformats.org/officeDocument/2006/relationships/slide" Target="slide13.xml"/><Relationship Id="rId9" Type="http://schemas.openxmlformats.org/officeDocument/2006/relationships/slide" Target="slide6.xml"/><Relationship Id="rId14" Type="http://schemas.openxmlformats.org/officeDocument/2006/relationships/slide" Target="slide18.xml"/><Relationship Id="rId22"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18" Type="http://schemas.openxmlformats.org/officeDocument/2006/relationships/slide" Target="slide31.xml"/><Relationship Id="rId3" Type="http://schemas.openxmlformats.org/officeDocument/2006/relationships/slide" Target="slide32.xml"/><Relationship Id="rId21" Type="http://schemas.openxmlformats.org/officeDocument/2006/relationships/slide" Target="slide12.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9.xml"/><Relationship Id="rId2" Type="http://schemas.openxmlformats.org/officeDocument/2006/relationships/notesSlide" Target="../notesSlides/notesSlide24.xml"/><Relationship Id="rId16" Type="http://schemas.openxmlformats.org/officeDocument/2006/relationships/slide" Target="slide24.xml"/><Relationship Id="rId20" Type="http://schemas.openxmlformats.org/officeDocument/2006/relationships/slide" Target="slide38.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9.xml"/><Relationship Id="rId5" Type="http://schemas.openxmlformats.org/officeDocument/2006/relationships/slide" Target="slide5.xml"/><Relationship Id="rId15" Type="http://schemas.openxmlformats.org/officeDocument/2006/relationships/slide" Target="slide21.xml"/><Relationship Id="rId10" Type="http://schemas.openxmlformats.org/officeDocument/2006/relationships/slide" Target="slide11.xml"/><Relationship Id="rId19" Type="http://schemas.openxmlformats.org/officeDocument/2006/relationships/slide" Target="slide37.xml"/><Relationship Id="rId4" Type="http://schemas.openxmlformats.org/officeDocument/2006/relationships/slide" Target="slide33.xml"/><Relationship Id="rId9" Type="http://schemas.openxmlformats.org/officeDocument/2006/relationships/slide" Target="slide10.xml"/><Relationship Id="rId14" Type="http://schemas.openxmlformats.org/officeDocument/2006/relationships/slide" Target="slide19.xml"/><Relationship Id="rId22" Type="http://schemas.openxmlformats.org/officeDocument/2006/relationships/slide" Target="slide35.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18.png"/><Relationship Id="rId7" Type="http://schemas.openxmlformats.org/officeDocument/2006/relationships/slide" Target="slide3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19.png"/><Relationship Id="rId7" Type="http://schemas.openxmlformats.org/officeDocument/2006/relationships/slide" Target="slide3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34.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28.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30.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31.xml"/><Relationship Id="rId16" Type="http://schemas.openxmlformats.org/officeDocument/2006/relationships/slide" Target="slide31.xml"/><Relationship Id="rId20"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35.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3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8.xml"/><Relationship Id="rId10"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4.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5.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6.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21" Type="http://schemas.openxmlformats.org/officeDocument/2006/relationships/image" Target="../media/image4.png"/><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7.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7.xml"/><Relationship Id="rId2" Type="http://schemas.openxmlformats.org/officeDocument/2006/relationships/notesSlide" Target="../notesSlides/notesSlide8.xml"/><Relationship Id="rId16" Type="http://schemas.openxmlformats.org/officeDocument/2006/relationships/slide" Target="slide31.xml"/><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8.xml"/><Relationship Id="rId5" Type="http://schemas.openxmlformats.org/officeDocument/2006/relationships/slide" Target="slide8.xml"/><Relationship Id="rId15"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0E455D-9593-8E4D-B682-432031393CFA}"/>
              </a:ext>
            </a:extLst>
          </p:cNvPr>
          <p:cNvSpPr>
            <a:spLocks noGrp="1"/>
          </p:cNvSpPr>
          <p:nvPr>
            <p:ph type="subTitle" idx="1"/>
          </p:nvPr>
        </p:nvSpPr>
        <p:spPr/>
        <p:txBody>
          <a:bodyPr/>
          <a:lstStyle/>
          <a:p>
            <a:r>
              <a:rPr lang="en-US" dirty="0" smtClean="0"/>
              <a:t>Presenter name</a:t>
            </a:r>
          </a:p>
          <a:p>
            <a:r>
              <a:rPr lang="en-US" dirty="0" smtClean="0"/>
              <a:t>Organization</a:t>
            </a:r>
            <a:endParaRPr lang="en-US" dirty="0"/>
          </a:p>
          <a:p>
            <a:r>
              <a:rPr lang="en-US" dirty="0" smtClean="0"/>
              <a:t>Date</a:t>
            </a:r>
            <a:endParaRPr lang="en-US" dirty="0"/>
          </a:p>
          <a:p>
            <a:r>
              <a:rPr lang="en-US" dirty="0" smtClean="0"/>
              <a:t>Location</a:t>
            </a:r>
            <a:endParaRPr lang="en-US" dirty="0"/>
          </a:p>
        </p:txBody>
      </p:sp>
      <p:sp>
        <p:nvSpPr>
          <p:cNvPr id="3" name="Slide Number Placeholder 2">
            <a:extLst>
              <a:ext uri="{FF2B5EF4-FFF2-40B4-BE49-F238E27FC236}">
                <a16:creationId xmlns:a16="http://schemas.microsoft.com/office/drawing/2014/main" id="{BFA51ABE-05AB-D244-9AF3-910FBE121231}"/>
              </a:ext>
            </a:extLst>
          </p:cNvPr>
          <p:cNvSpPr>
            <a:spLocks noGrp="1"/>
          </p:cNvSpPr>
          <p:nvPr>
            <p:ph type="sldNum" sz="quarter" idx="12"/>
          </p:nvPr>
        </p:nvSpPr>
        <p:spPr/>
        <p:txBody>
          <a:bodyPr/>
          <a:lstStyle/>
          <a:p>
            <a:fld id="{FA0B7275-42E7-9344-8EE7-3495E2503A86}" type="slidenum">
              <a:rPr lang="en-US" smtClean="0"/>
              <a:pPr/>
              <a:t>2</a:t>
            </a:fld>
            <a:endParaRPr lang="en-US" dirty="0"/>
          </a:p>
        </p:txBody>
      </p:sp>
      <p:sp>
        <p:nvSpPr>
          <p:cNvPr id="4" name="Text Placeholder 3">
            <a:extLst>
              <a:ext uri="{FF2B5EF4-FFF2-40B4-BE49-F238E27FC236}">
                <a16:creationId xmlns:a16="http://schemas.microsoft.com/office/drawing/2014/main" id="{0F2AF1F7-6837-0642-B5B1-E0FF57B85BBA}"/>
              </a:ext>
            </a:extLst>
          </p:cNvPr>
          <p:cNvSpPr>
            <a:spLocks noGrp="1"/>
          </p:cNvSpPr>
          <p:nvPr>
            <p:ph type="body" sz="quarter" idx="13"/>
          </p:nvPr>
        </p:nvSpPr>
        <p:spPr>
          <a:xfrm>
            <a:off x="0" y="1361059"/>
            <a:ext cx="5608320" cy="855662"/>
          </a:xfrm>
        </p:spPr>
        <p:txBody>
          <a:bodyPr/>
          <a:lstStyle/>
          <a:p>
            <a:r>
              <a:rPr lang="en-US" dirty="0"/>
              <a:t>a workshop for the technical expert</a:t>
            </a:r>
          </a:p>
        </p:txBody>
      </p:sp>
      <p:sp>
        <p:nvSpPr>
          <p:cNvPr id="5" name="Title 4">
            <a:extLst>
              <a:ext uri="{FF2B5EF4-FFF2-40B4-BE49-F238E27FC236}">
                <a16:creationId xmlns:a16="http://schemas.microsoft.com/office/drawing/2014/main" id="{5FF20F9A-5274-F24F-9487-72F012EAD9BF}"/>
              </a:ext>
            </a:extLst>
          </p:cNvPr>
          <p:cNvSpPr>
            <a:spLocks noGrp="1"/>
          </p:cNvSpPr>
          <p:nvPr>
            <p:ph type="title"/>
          </p:nvPr>
        </p:nvSpPr>
        <p:spPr/>
        <p:txBody>
          <a:bodyPr>
            <a:normAutofit fontScale="90000"/>
          </a:bodyPr>
          <a:lstStyle/>
          <a:p>
            <a:r>
              <a:rPr lang="en-US" dirty="0"/>
              <a:t>what’s included in ISO 30500?</a:t>
            </a:r>
          </a:p>
        </p:txBody>
      </p:sp>
    </p:spTree>
    <p:extLst>
      <p:ext uri="{BB962C8B-B14F-4D97-AF65-F5344CB8AC3E}">
        <p14:creationId xmlns:p14="http://schemas.microsoft.com/office/powerpoint/2010/main" val="3680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User Interface </a:t>
            </a:r>
            <a:br>
              <a:rPr lang="en-SG" dirty="0"/>
            </a:br>
            <a:r>
              <a:rPr lang="en-SG" dirty="0"/>
              <a:t>Experience</a:t>
            </a:r>
          </a:p>
        </p:txBody>
      </p:sp>
      <p:sp>
        <p:nvSpPr>
          <p:cNvPr id="5" name="Rectangle: Beveled 4"/>
          <p:cNvSpPr/>
          <p:nvPr/>
        </p:nvSpPr>
        <p:spPr>
          <a:xfrm>
            <a:off x="3638587"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638587"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638587"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393366"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185455"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185455"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185455"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211059" y="1106871"/>
            <a:ext cx="1721188" cy="64059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4.13.1 Information &amp; Warning</a:t>
            </a:r>
          </a:p>
        </p:txBody>
      </p:sp>
      <p:sp>
        <p:nvSpPr>
          <p:cNvPr id="46" name="Cloud 45"/>
          <p:cNvSpPr/>
          <p:nvPr/>
        </p:nvSpPr>
        <p:spPr>
          <a:xfrm>
            <a:off x="8967300" y="1838996"/>
            <a:ext cx="2208705" cy="4397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4.13.2 Marking &amp; Labelling</a:t>
            </a:r>
          </a:p>
        </p:txBody>
      </p:sp>
      <p:cxnSp>
        <p:nvCxnSpPr>
          <p:cNvPr id="50" name="Straight Arrow Connector 49"/>
          <p:cNvCxnSpPr>
            <a:cxnSpLocks/>
            <a:stCxn id="151" idx="3"/>
            <a:endCxn id="45" idx="2"/>
          </p:cNvCxnSpPr>
          <p:nvPr/>
        </p:nvCxnSpPr>
        <p:spPr>
          <a:xfrm flipV="1">
            <a:off x="8010529" y="1427168"/>
            <a:ext cx="1205869" cy="59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51" idx="3"/>
            <a:endCxn id="46" idx="2"/>
          </p:cNvCxnSpPr>
          <p:nvPr/>
        </p:nvCxnSpPr>
        <p:spPr>
          <a:xfrm>
            <a:off x="8010529" y="2026817"/>
            <a:ext cx="963622" cy="32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a:stCxn id="151" idx="3"/>
            <a:endCxn id="104" idx="2"/>
          </p:cNvCxnSpPr>
          <p:nvPr/>
        </p:nvCxnSpPr>
        <p:spPr>
          <a:xfrm>
            <a:off x="8010529" y="2026817"/>
            <a:ext cx="804026" cy="640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a:stCxn id="151" idx="3"/>
            <a:endCxn id="100" idx="2"/>
          </p:cNvCxnSpPr>
          <p:nvPr/>
        </p:nvCxnSpPr>
        <p:spPr>
          <a:xfrm>
            <a:off x="8010529" y="2026817"/>
            <a:ext cx="1025508" cy="1370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a:stCxn id="151" idx="3"/>
            <a:endCxn id="101" idx="2"/>
          </p:cNvCxnSpPr>
          <p:nvPr/>
        </p:nvCxnSpPr>
        <p:spPr>
          <a:xfrm>
            <a:off x="8010529" y="2026817"/>
            <a:ext cx="1003199" cy="2032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cxnSpLocks/>
            <a:stCxn id="151" idx="3"/>
            <a:endCxn id="102" idx="2"/>
          </p:cNvCxnSpPr>
          <p:nvPr/>
        </p:nvCxnSpPr>
        <p:spPr>
          <a:xfrm>
            <a:off x="8010529" y="2026817"/>
            <a:ext cx="715430" cy="2672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151" idx="3"/>
            <a:endCxn id="103" idx="2"/>
          </p:cNvCxnSpPr>
          <p:nvPr/>
        </p:nvCxnSpPr>
        <p:spPr>
          <a:xfrm>
            <a:off x="8010529" y="2026817"/>
            <a:ext cx="487897" cy="3288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Cloud 99"/>
          <p:cNvSpPr/>
          <p:nvPr/>
        </p:nvSpPr>
        <p:spPr>
          <a:xfrm>
            <a:off x="9029572" y="3049717"/>
            <a:ext cx="2084160" cy="69456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6.2.1 General Usability Requirements</a:t>
            </a:r>
          </a:p>
        </p:txBody>
      </p:sp>
      <p:sp>
        <p:nvSpPr>
          <p:cNvPr id="101" name="Cloud 100"/>
          <p:cNvSpPr/>
          <p:nvPr/>
        </p:nvSpPr>
        <p:spPr>
          <a:xfrm>
            <a:off x="9007642" y="3803283"/>
            <a:ext cx="1962086" cy="5117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6.2.2 Ease of Cleaning</a:t>
            </a:r>
          </a:p>
        </p:txBody>
      </p:sp>
      <p:sp>
        <p:nvSpPr>
          <p:cNvPr id="102" name="Cloud 101"/>
          <p:cNvSpPr/>
          <p:nvPr/>
        </p:nvSpPr>
        <p:spPr>
          <a:xfrm>
            <a:off x="8719873" y="4443846"/>
            <a:ext cx="1962086" cy="5117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6.2.3 Ease of Operations</a:t>
            </a:r>
          </a:p>
        </p:txBody>
      </p:sp>
      <p:sp>
        <p:nvSpPr>
          <p:cNvPr id="103" name="Cloud 102"/>
          <p:cNvSpPr/>
          <p:nvPr/>
        </p:nvSpPr>
        <p:spPr>
          <a:xfrm>
            <a:off x="8492340" y="5059803"/>
            <a:ext cx="1962086" cy="5117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6.2.4 Cultural Requirements</a:t>
            </a:r>
          </a:p>
        </p:txBody>
      </p:sp>
      <p:sp>
        <p:nvSpPr>
          <p:cNvPr id="104" name="Cloud 103"/>
          <p:cNvSpPr/>
          <p:nvPr/>
        </p:nvSpPr>
        <p:spPr>
          <a:xfrm>
            <a:off x="8807966" y="2401906"/>
            <a:ext cx="2124281" cy="5304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5.8 Transitions from backend</a:t>
            </a:r>
          </a:p>
        </p:txBody>
      </p:sp>
      <p:cxnSp>
        <p:nvCxnSpPr>
          <p:cNvPr id="129" name="Connector: Elbow 128"/>
          <p:cNvCxnSpPr/>
          <p:nvPr/>
        </p:nvCxnSpPr>
        <p:spPr>
          <a:xfrm flipV="1">
            <a:off x="5407528"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p:cNvCxnSpPr/>
          <p:nvPr/>
        </p:nvCxnSpPr>
        <p:spPr>
          <a:xfrm flipV="1">
            <a:off x="5407528"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p:cNvCxnSpPr>
            <a:cxnSpLocks/>
          </p:cNvCxnSpPr>
          <p:nvPr/>
        </p:nvCxnSpPr>
        <p:spPr>
          <a:xfrm flipV="1">
            <a:off x="5407528"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p:cNvCxnSpPr>
            <a:cxnSpLocks/>
          </p:cNvCxnSpPr>
          <p:nvPr/>
        </p:nvCxnSpPr>
        <p:spPr>
          <a:xfrm flipV="1">
            <a:off x="5407528"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a:cxnSpLocks/>
          </p:cNvCxnSpPr>
          <p:nvPr/>
        </p:nvCxnSpPr>
        <p:spPr>
          <a:xfrm>
            <a:off x="5407527"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p:cNvCxnSpPr>
            <a:cxnSpLocks/>
          </p:cNvCxnSpPr>
          <p:nvPr/>
        </p:nvCxnSpPr>
        <p:spPr>
          <a:xfrm>
            <a:off x="5407527"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p:cNvCxnSpPr>
            <a:cxnSpLocks/>
          </p:cNvCxnSpPr>
          <p:nvPr/>
        </p:nvCxnSpPr>
        <p:spPr>
          <a:xfrm>
            <a:off x="5407528"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p:cNvCxnSpPr>
            <a:cxnSpLocks/>
          </p:cNvCxnSpPr>
          <p:nvPr/>
        </p:nvCxnSpPr>
        <p:spPr>
          <a:xfrm>
            <a:off x="5407528"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p:cNvCxnSpPr>
            <a:cxnSpLocks/>
          </p:cNvCxnSpPr>
          <p:nvPr/>
        </p:nvCxnSpPr>
        <p:spPr>
          <a:xfrm flipV="1">
            <a:off x="5407527"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p:cNvCxnSpPr>
            <a:cxnSpLocks/>
          </p:cNvCxnSpPr>
          <p:nvPr/>
        </p:nvCxnSpPr>
        <p:spPr>
          <a:xfrm flipV="1">
            <a:off x="5407527"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p:cNvCxnSpPr>
            <a:cxnSpLocks/>
          </p:cNvCxnSpPr>
          <p:nvPr/>
        </p:nvCxnSpPr>
        <p:spPr>
          <a:xfrm flipV="1">
            <a:off x="5407528"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p:cNvCxnSpPr>
            <a:cxnSpLocks/>
          </p:cNvCxnSpPr>
          <p:nvPr/>
        </p:nvCxnSpPr>
        <p:spPr>
          <a:xfrm>
            <a:off x="5407528"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p:cNvCxnSpPr>
            <a:cxnSpLocks/>
          </p:cNvCxnSpPr>
          <p:nvPr/>
        </p:nvCxnSpPr>
        <p:spPr>
          <a:xfrm>
            <a:off x="5407527"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p:cNvCxnSpPr>
            <a:cxnSpLocks/>
          </p:cNvCxnSpPr>
          <p:nvPr/>
        </p:nvCxnSpPr>
        <p:spPr>
          <a:xfrm>
            <a:off x="5407527"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p:cNvCxnSpPr>
            <a:cxnSpLocks/>
          </p:cNvCxnSpPr>
          <p:nvPr/>
        </p:nvCxnSpPr>
        <p:spPr>
          <a:xfrm>
            <a:off x="5407528"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p:cNvCxnSpPr>
            <a:cxnSpLocks/>
          </p:cNvCxnSpPr>
          <p:nvPr/>
        </p:nvCxnSpPr>
        <p:spPr>
          <a:xfrm>
            <a:off x="5407527"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p:cNvCxnSpPr>
            <a:cxnSpLocks/>
          </p:cNvCxnSpPr>
          <p:nvPr/>
        </p:nvCxnSpPr>
        <p:spPr>
          <a:xfrm flipV="1">
            <a:off x="5407527"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p:cNvCxnSpPr>
            <a:cxnSpLocks/>
          </p:cNvCxnSpPr>
          <p:nvPr/>
        </p:nvCxnSpPr>
        <p:spPr>
          <a:xfrm>
            <a:off x="5407527"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Rounded Corners 146">
            <a:hlinkClick r:id="rId3" action="ppaction://hlinksldjump"/>
          </p:cNvPr>
          <p:cNvSpPr/>
          <p:nvPr/>
        </p:nvSpPr>
        <p:spPr>
          <a:xfrm>
            <a:off x="5843439"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48" name="Rectangle: Rounded Corners 147">
            <a:hlinkClick r:id="rId4" action="ppaction://hlinksldjump"/>
          </p:cNvPr>
          <p:cNvSpPr/>
          <p:nvPr/>
        </p:nvSpPr>
        <p:spPr>
          <a:xfrm>
            <a:off x="5845710"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49" name="Rectangle: Rounded Corners 148">
            <a:hlinkClick r:id="rId5" action="ppaction://hlinksldjump"/>
          </p:cNvPr>
          <p:cNvSpPr/>
          <p:nvPr/>
        </p:nvSpPr>
        <p:spPr>
          <a:xfrm>
            <a:off x="5849139"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50" name="Rectangle: Rounded Corners 149">
            <a:hlinkClick r:id="rId6" action="ppaction://hlinksldjump"/>
          </p:cNvPr>
          <p:cNvSpPr/>
          <p:nvPr/>
        </p:nvSpPr>
        <p:spPr>
          <a:xfrm>
            <a:off x="5849139"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51" name="Rectangle: Rounded Corners 150">
            <a:hlinkClick r:id="rId7" action="ppaction://hlinksldjump"/>
          </p:cNvPr>
          <p:cNvSpPr/>
          <p:nvPr/>
        </p:nvSpPr>
        <p:spPr>
          <a:xfrm>
            <a:off x="5854978"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52" name="Rectangle: Rounded Corners 151">
            <a:hlinkClick r:id="rId8" action="ppaction://hlinksldjump"/>
          </p:cNvPr>
          <p:cNvSpPr/>
          <p:nvPr/>
        </p:nvSpPr>
        <p:spPr>
          <a:xfrm>
            <a:off x="5846019"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53" name="Rectangle: Rounded Corners 152">
            <a:hlinkClick r:id="rId9" action="ppaction://hlinksldjump"/>
          </p:cNvPr>
          <p:cNvSpPr/>
          <p:nvPr/>
        </p:nvSpPr>
        <p:spPr>
          <a:xfrm>
            <a:off x="5840180"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54" name="Rectangle: Rounded Corners 153">
            <a:hlinkClick r:id="rId10" action="ppaction://hlinksldjump"/>
          </p:cNvPr>
          <p:cNvSpPr/>
          <p:nvPr/>
        </p:nvSpPr>
        <p:spPr>
          <a:xfrm>
            <a:off x="5861231"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55" name="Rectangle: Rounded Corners 154">
            <a:hlinkClick r:id="rId11" action="ppaction://hlinksldjump"/>
          </p:cNvPr>
          <p:cNvSpPr/>
          <p:nvPr/>
        </p:nvSpPr>
        <p:spPr>
          <a:xfrm>
            <a:off x="5856473"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56" name="Rectangle: Rounded Corners 155">
            <a:hlinkClick r:id="rId12" action="ppaction://hlinksldjump"/>
          </p:cNvPr>
          <p:cNvSpPr/>
          <p:nvPr/>
        </p:nvSpPr>
        <p:spPr>
          <a:xfrm>
            <a:off x="5865800"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57" name="Rectangle: Rounded Corners 156">
            <a:hlinkClick r:id="rId13" action="ppaction://hlinksldjump"/>
          </p:cNvPr>
          <p:cNvSpPr/>
          <p:nvPr/>
        </p:nvSpPr>
        <p:spPr>
          <a:xfrm>
            <a:off x="5865800"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58" name="Rectangle: Rounded Corners 157">
            <a:hlinkClick r:id="rId14" action="ppaction://hlinksldjump"/>
          </p:cNvPr>
          <p:cNvSpPr/>
          <p:nvPr/>
        </p:nvSpPr>
        <p:spPr>
          <a:xfrm>
            <a:off x="5856841"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59" name="Rectangle: Rounded Corners 158">
            <a:hlinkClick r:id="rId15" action="ppaction://hlinksldjump"/>
          </p:cNvPr>
          <p:cNvSpPr/>
          <p:nvPr/>
        </p:nvSpPr>
        <p:spPr>
          <a:xfrm>
            <a:off x="5856473"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60" name="Rectangle: Rounded Corners 159">
            <a:hlinkClick r:id="rId16" action="ppaction://hlinksldjump"/>
          </p:cNvPr>
          <p:cNvSpPr/>
          <p:nvPr/>
        </p:nvSpPr>
        <p:spPr>
          <a:xfrm>
            <a:off x="5859186"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61" name="Rectangle: Rounded Corners 160">
            <a:hlinkClick r:id="rId17" action="ppaction://hlinksldjump"/>
          </p:cNvPr>
          <p:cNvSpPr/>
          <p:nvPr/>
        </p:nvSpPr>
        <p:spPr>
          <a:xfrm>
            <a:off x="5861231"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62" name="Rectangle: Rounded Corners 161">
            <a:hlinkClick r:id="rId18" action="ppaction://hlinksldjump"/>
          </p:cNvPr>
          <p:cNvSpPr/>
          <p:nvPr/>
        </p:nvSpPr>
        <p:spPr>
          <a:xfrm>
            <a:off x="5854669"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64" name="Rectangle: Rounded Corners 163">
            <a:hlinkClick r:id="rId19" action="ppaction://hlinksldjump"/>
          </p:cNvPr>
          <p:cNvSpPr/>
          <p:nvPr/>
        </p:nvSpPr>
        <p:spPr>
          <a:xfrm>
            <a:off x="5855701"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65" name="Rectangle: Rounded Corners 164">
            <a:hlinkClick r:id="rId20" action="ppaction://hlinksldjump"/>
          </p:cNvPr>
          <p:cNvSpPr/>
          <p:nvPr/>
        </p:nvSpPr>
        <p:spPr>
          <a:xfrm>
            <a:off x="5861231"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8" name="Cloud 67"/>
          <p:cNvSpPr/>
          <p:nvPr/>
        </p:nvSpPr>
        <p:spPr>
          <a:xfrm>
            <a:off x="8712538" y="548740"/>
            <a:ext cx="2364740" cy="45286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4.6 Aspirational &amp; Ergonomic</a:t>
            </a:r>
          </a:p>
        </p:txBody>
      </p:sp>
      <p:cxnSp>
        <p:nvCxnSpPr>
          <p:cNvPr id="69" name="Straight Arrow Connector 68"/>
          <p:cNvCxnSpPr>
            <a:cxnSpLocks/>
            <a:stCxn id="151" idx="3"/>
            <a:endCxn id="68" idx="2"/>
          </p:cNvCxnSpPr>
          <p:nvPr/>
        </p:nvCxnSpPr>
        <p:spPr>
          <a:xfrm flipV="1">
            <a:off x="8010529" y="775173"/>
            <a:ext cx="709344" cy="1251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C1F71F9-0C5C-5A46-B8CF-68D66A7D1648}"/>
              </a:ext>
            </a:extLst>
          </p:cNvPr>
          <p:cNvSpPr>
            <a:spLocks noGrp="1"/>
          </p:cNvSpPr>
          <p:nvPr>
            <p:ph type="sldNum" sz="quarter" idx="12"/>
          </p:nvPr>
        </p:nvSpPr>
        <p:spPr/>
        <p:txBody>
          <a:bodyPr/>
          <a:lstStyle/>
          <a:p>
            <a:fld id="{FA0B7275-42E7-9344-8EE7-3495E2503A86}" type="slidenum">
              <a:rPr lang="en-US" smtClean="0"/>
              <a:t>11</a:t>
            </a:fld>
            <a:endParaRPr lang="en-US" dirty="0"/>
          </a:p>
        </p:txBody>
      </p:sp>
      <p:sp>
        <p:nvSpPr>
          <p:cNvPr id="64" name="Rectangle 63"/>
          <p:cNvSpPr/>
          <p:nvPr/>
        </p:nvSpPr>
        <p:spPr>
          <a:xfrm>
            <a:off x="3406901" y="2764792"/>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42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p:cTn id="100" dur="500" fill="hold"/>
                                        <p:tgtEl>
                                          <p:spTgt spid="46"/>
                                        </p:tgtEl>
                                        <p:attrNameLst>
                                          <p:attrName>ppt_w</p:attrName>
                                        </p:attrNameLst>
                                      </p:cBhvr>
                                      <p:tavLst>
                                        <p:tav tm="0">
                                          <p:val>
                                            <p:fltVal val="0"/>
                                          </p:val>
                                        </p:tav>
                                        <p:tav tm="100000">
                                          <p:val>
                                            <p:strVal val="#ppt_w"/>
                                          </p:val>
                                        </p:tav>
                                      </p:tavLst>
                                    </p:anim>
                                    <p:anim calcmode="lin" valueType="num">
                                      <p:cBhvr>
                                        <p:cTn id="101" dur="500" fill="hold"/>
                                        <p:tgtEl>
                                          <p:spTgt spid="46"/>
                                        </p:tgtEl>
                                        <p:attrNameLst>
                                          <p:attrName>ppt_h</p:attrName>
                                        </p:attrNameLst>
                                      </p:cBhvr>
                                      <p:tavLst>
                                        <p:tav tm="0">
                                          <p:val>
                                            <p:fltVal val="0"/>
                                          </p:val>
                                        </p:tav>
                                        <p:tav tm="100000">
                                          <p:val>
                                            <p:strVal val="#ppt_h"/>
                                          </p:val>
                                        </p:tav>
                                      </p:tavLst>
                                    </p:anim>
                                    <p:animEffect transition="in" filter="fade">
                                      <p:cBhvr>
                                        <p:cTn id="102" dur="500"/>
                                        <p:tgtEl>
                                          <p:spTgt spid="46"/>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 calcmode="lin" valueType="num">
                                      <p:cBhvr>
                                        <p:cTn id="105" dur="500" fill="hold"/>
                                        <p:tgtEl>
                                          <p:spTgt spid="100"/>
                                        </p:tgtEl>
                                        <p:attrNameLst>
                                          <p:attrName>ppt_w</p:attrName>
                                        </p:attrNameLst>
                                      </p:cBhvr>
                                      <p:tavLst>
                                        <p:tav tm="0">
                                          <p:val>
                                            <p:fltVal val="0"/>
                                          </p:val>
                                        </p:tav>
                                        <p:tav tm="100000">
                                          <p:val>
                                            <p:strVal val="#ppt_w"/>
                                          </p:val>
                                        </p:tav>
                                      </p:tavLst>
                                    </p:anim>
                                    <p:anim calcmode="lin" valueType="num">
                                      <p:cBhvr>
                                        <p:cTn id="106" dur="500" fill="hold"/>
                                        <p:tgtEl>
                                          <p:spTgt spid="100"/>
                                        </p:tgtEl>
                                        <p:attrNameLst>
                                          <p:attrName>ppt_h</p:attrName>
                                        </p:attrNameLst>
                                      </p:cBhvr>
                                      <p:tavLst>
                                        <p:tav tm="0">
                                          <p:val>
                                            <p:fltVal val="0"/>
                                          </p:val>
                                        </p:tav>
                                        <p:tav tm="100000">
                                          <p:val>
                                            <p:strVal val="#ppt_h"/>
                                          </p:val>
                                        </p:tav>
                                      </p:tavLst>
                                    </p:anim>
                                    <p:animEffect transition="in" filter="fade">
                                      <p:cBhvr>
                                        <p:cTn id="107" dur="500"/>
                                        <p:tgtEl>
                                          <p:spTgt spid="100"/>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01"/>
                                        </p:tgtEl>
                                        <p:attrNameLst>
                                          <p:attrName>style.visibility</p:attrName>
                                        </p:attrNameLst>
                                      </p:cBhvr>
                                      <p:to>
                                        <p:strVal val="visible"/>
                                      </p:to>
                                    </p:set>
                                    <p:anim calcmode="lin" valueType="num">
                                      <p:cBhvr>
                                        <p:cTn id="110" dur="500" fill="hold"/>
                                        <p:tgtEl>
                                          <p:spTgt spid="101"/>
                                        </p:tgtEl>
                                        <p:attrNameLst>
                                          <p:attrName>ppt_w</p:attrName>
                                        </p:attrNameLst>
                                      </p:cBhvr>
                                      <p:tavLst>
                                        <p:tav tm="0">
                                          <p:val>
                                            <p:fltVal val="0"/>
                                          </p:val>
                                        </p:tav>
                                        <p:tav tm="100000">
                                          <p:val>
                                            <p:strVal val="#ppt_w"/>
                                          </p:val>
                                        </p:tav>
                                      </p:tavLst>
                                    </p:anim>
                                    <p:anim calcmode="lin" valueType="num">
                                      <p:cBhvr>
                                        <p:cTn id="111" dur="500" fill="hold"/>
                                        <p:tgtEl>
                                          <p:spTgt spid="101"/>
                                        </p:tgtEl>
                                        <p:attrNameLst>
                                          <p:attrName>ppt_h</p:attrName>
                                        </p:attrNameLst>
                                      </p:cBhvr>
                                      <p:tavLst>
                                        <p:tav tm="0">
                                          <p:val>
                                            <p:fltVal val="0"/>
                                          </p:val>
                                        </p:tav>
                                        <p:tav tm="100000">
                                          <p:val>
                                            <p:strVal val="#ppt_h"/>
                                          </p:val>
                                        </p:tav>
                                      </p:tavLst>
                                    </p:anim>
                                    <p:animEffect transition="in" filter="fade">
                                      <p:cBhvr>
                                        <p:cTn id="112" dur="500"/>
                                        <p:tgtEl>
                                          <p:spTgt spid="101"/>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animEffect transition="in" filter="fade">
                                      <p:cBhvr>
                                        <p:cTn id="117" dur="500"/>
                                        <p:tgtEl>
                                          <p:spTgt spid="10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 calcmode="lin" valueType="num">
                                      <p:cBhvr>
                                        <p:cTn id="120" dur="500" fill="hold"/>
                                        <p:tgtEl>
                                          <p:spTgt spid="103"/>
                                        </p:tgtEl>
                                        <p:attrNameLst>
                                          <p:attrName>ppt_w</p:attrName>
                                        </p:attrNameLst>
                                      </p:cBhvr>
                                      <p:tavLst>
                                        <p:tav tm="0">
                                          <p:val>
                                            <p:fltVal val="0"/>
                                          </p:val>
                                        </p:tav>
                                        <p:tav tm="100000">
                                          <p:val>
                                            <p:strVal val="#ppt_w"/>
                                          </p:val>
                                        </p:tav>
                                      </p:tavLst>
                                    </p:anim>
                                    <p:anim calcmode="lin" valueType="num">
                                      <p:cBhvr>
                                        <p:cTn id="121" dur="500" fill="hold"/>
                                        <p:tgtEl>
                                          <p:spTgt spid="103"/>
                                        </p:tgtEl>
                                        <p:attrNameLst>
                                          <p:attrName>ppt_h</p:attrName>
                                        </p:attrNameLst>
                                      </p:cBhvr>
                                      <p:tavLst>
                                        <p:tav tm="0">
                                          <p:val>
                                            <p:fltVal val="0"/>
                                          </p:val>
                                        </p:tav>
                                        <p:tav tm="100000">
                                          <p:val>
                                            <p:strVal val="#ppt_h"/>
                                          </p:val>
                                        </p:tav>
                                      </p:tavLst>
                                    </p:anim>
                                    <p:animEffect transition="in" filter="fade">
                                      <p:cBhvr>
                                        <p:cTn id="122" dur="500"/>
                                        <p:tgtEl>
                                          <p:spTgt spid="103"/>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04"/>
                                        </p:tgtEl>
                                        <p:attrNameLst>
                                          <p:attrName>style.visibility</p:attrName>
                                        </p:attrNameLst>
                                      </p:cBhvr>
                                      <p:to>
                                        <p:strVal val="visible"/>
                                      </p:to>
                                    </p:set>
                                    <p:anim calcmode="lin" valueType="num">
                                      <p:cBhvr>
                                        <p:cTn id="125" dur="500" fill="hold"/>
                                        <p:tgtEl>
                                          <p:spTgt spid="104"/>
                                        </p:tgtEl>
                                        <p:attrNameLst>
                                          <p:attrName>ppt_w</p:attrName>
                                        </p:attrNameLst>
                                      </p:cBhvr>
                                      <p:tavLst>
                                        <p:tav tm="0">
                                          <p:val>
                                            <p:fltVal val="0"/>
                                          </p:val>
                                        </p:tav>
                                        <p:tav tm="100000">
                                          <p:val>
                                            <p:strVal val="#ppt_w"/>
                                          </p:val>
                                        </p:tav>
                                      </p:tavLst>
                                    </p:anim>
                                    <p:anim calcmode="lin" valueType="num">
                                      <p:cBhvr>
                                        <p:cTn id="126" dur="500" fill="hold"/>
                                        <p:tgtEl>
                                          <p:spTgt spid="104"/>
                                        </p:tgtEl>
                                        <p:attrNameLst>
                                          <p:attrName>ppt_h</p:attrName>
                                        </p:attrNameLst>
                                      </p:cBhvr>
                                      <p:tavLst>
                                        <p:tav tm="0">
                                          <p:val>
                                            <p:fltVal val="0"/>
                                          </p:val>
                                        </p:tav>
                                        <p:tav tm="100000">
                                          <p:val>
                                            <p:strVal val="#ppt_h"/>
                                          </p:val>
                                        </p:tav>
                                      </p:tavLst>
                                    </p:anim>
                                    <p:animEffect transition="in" filter="fade">
                                      <p:cBhvr>
                                        <p:cTn id="127" dur="500"/>
                                        <p:tgtEl>
                                          <p:spTgt spid="104"/>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68"/>
                                        </p:tgtEl>
                                        <p:attrNameLst>
                                          <p:attrName>style.visibility</p:attrName>
                                        </p:attrNameLst>
                                      </p:cBhvr>
                                      <p:to>
                                        <p:strVal val="visible"/>
                                      </p:to>
                                    </p:set>
                                    <p:anim calcmode="lin" valueType="num">
                                      <p:cBhvr>
                                        <p:cTn id="130" dur="500" fill="hold"/>
                                        <p:tgtEl>
                                          <p:spTgt spid="68"/>
                                        </p:tgtEl>
                                        <p:attrNameLst>
                                          <p:attrName>ppt_w</p:attrName>
                                        </p:attrNameLst>
                                      </p:cBhvr>
                                      <p:tavLst>
                                        <p:tav tm="0">
                                          <p:val>
                                            <p:fltVal val="0"/>
                                          </p:val>
                                        </p:tav>
                                        <p:tav tm="100000">
                                          <p:val>
                                            <p:strVal val="#ppt_w"/>
                                          </p:val>
                                        </p:tav>
                                      </p:tavLst>
                                    </p:anim>
                                    <p:anim calcmode="lin" valueType="num">
                                      <p:cBhvr>
                                        <p:cTn id="131" dur="500" fill="hold"/>
                                        <p:tgtEl>
                                          <p:spTgt spid="68"/>
                                        </p:tgtEl>
                                        <p:attrNameLst>
                                          <p:attrName>ppt_h</p:attrName>
                                        </p:attrNameLst>
                                      </p:cBhvr>
                                      <p:tavLst>
                                        <p:tav tm="0">
                                          <p:val>
                                            <p:fltVal val="0"/>
                                          </p:val>
                                        </p:tav>
                                        <p:tav tm="100000">
                                          <p:val>
                                            <p:strVal val="#ppt_h"/>
                                          </p:val>
                                        </p:tav>
                                      </p:tavLst>
                                    </p:anim>
                                    <p:animEffect transition="in" filter="fade">
                                      <p:cBhvr>
                                        <p:cTn id="132" dur="500"/>
                                        <p:tgtEl>
                                          <p:spTgt spid="6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5"/>
                                        </p:tgtEl>
                                        <p:attrNameLst>
                                          <p:attrName>style.visibility</p:attrName>
                                        </p:attrNameLst>
                                      </p:cBhvr>
                                      <p:to>
                                        <p:strVal val="visible"/>
                                      </p:to>
                                    </p:set>
                                    <p:anim calcmode="lin" valueType="num">
                                      <p:cBhvr>
                                        <p:cTn id="135" dur="500" fill="hold"/>
                                        <p:tgtEl>
                                          <p:spTgt spid="95"/>
                                        </p:tgtEl>
                                        <p:attrNameLst>
                                          <p:attrName>ppt_w</p:attrName>
                                        </p:attrNameLst>
                                      </p:cBhvr>
                                      <p:tavLst>
                                        <p:tav tm="0">
                                          <p:val>
                                            <p:fltVal val="0"/>
                                          </p:val>
                                        </p:tav>
                                        <p:tav tm="100000">
                                          <p:val>
                                            <p:strVal val="#ppt_w"/>
                                          </p:val>
                                        </p:tav>
                                      </p:tavLst>
                                    </p:anim>
                                    <p:anim calcmode="lin" valueType="num">
                                      <p:cBhvr>
                                        <p:cTn id="136" dur="500" fill="hold"/>
                                        <p:tgtEl>
                                          <p:spTgt spid="95"/>
                                        </p:tgtEl>
                                        <p:attrNameLst>
                                          <p:attrName>ppt_h</p:attrName>
                                        </p:attrNameLst>
                                      </p:cBhvr>
                                      <p:tavLst>
                                        <p:tav tm="0">
                                          <p:val>
                                            <p:fltVal val="0"/>
                                          </p:val>
                                        </p:tav>
                                        <p:tav tm="100000">
                                          <p:val>
                                            <p:strVal val="#ppt_h"/>
                                          </p:val>
                                        </p:tav>
                                      </p:tavLst>
                                    </p:anim>
                                    <p:animEffect transition="in" filter="fade">
                                      <p:cBhvr>
                                        <p:cTn id="137" dur="500"/>
                                        <p:tgtEl>
                                          <p:spTgt spid="95"/>
                                        </p:tgtEl>
                                      </p:cBhvr>
                                    </p:animEffect>
                                  </p:childTnLst>
                                </p:cTn>
                              </p:par>
                              <p:par>
                                <p:cTn id="138" presetID="53" presetClass="entr" presetSubtype="16" fill="hold" nodeType="with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par>
                                <p:cTn id="143" presetID="53" presetClass="entr" presetSubtype="16" fill="hold" nodeType="withEffect">
                                  <p:stCondLst>
                                    <p:cond delay="0"/>
                                  </p:stCondLst>
                                  <p:childTnLst>
                                    <p:set>
                                      <p:cBhvr>
                                        <p:cTn id="144" dur="1" fill="hold">
                                          <p:stCondLst>
                                            <p:cond delay="0"/>
                                          </p:stCondLst>
                                        </p:cTn>
                                        <p:tgtEl>
                                          <p:spTgt spid="85"/>
                                        </p:tgtEl>
                                        <p:attrNameLst>
                                          <p:attrName>style.visibility</p:attrName>
                                        </p:attrNameLst>
                                      </p:cBhvr>
                                      <p:to>
                                        <p:strVal val="visible"/>
                                      </p:to>
                                    </p:set>
                                    <p:anim calcmode="lin" valueType="num">
                                      <p:cBhvr>
                                        <p:cTn id="145" dur="500" fill="hold"/>
                                        <p:tgtEl>
                                          <p:spTgt spid="85"/>
                                        </p:tgtEl>
                                        <p:attrNameLst>
                                          <p:attrName>ppt_w</p:attrName>
                                        </p:attrNameLst>
                                      </p:cBhvr>
                                      <p:tavLst>
                                        <p:tav tm="0">
                                          <p:val>
                                            <p:fltVal val="0"/>
                                          </p:val>
                                        </p:tav>
                                        <p:tav tm="100000">
                                          <p:val>
                                            <p:strVal val="#ppt_w"/>
                                          </p:val>
                                        </p:tav>
                                      </p:tavLst>
                                    </p:anim>
                                    <p:anim calcmode="lin" valueType="num">
                                      <p:cBhvr>
                                        <p:cTn id="146" dur="500" fill="hold"/>
                                        <p:tgtEl>
                                          <p:spTgt spid="85"/>
                                        </p:tgtEl>
                                        <p:attrNameLst>
                                          <p:attrName>ppt_h</p:attrName>
                                        </p:attrNameLst>
                                      </p:cBhvr>
                                      <p:tavLst>
                                        <p:tav tm="0">
                                          <p:val>
                                            <p:fltVal val="0"/>
                                          </p:val>
                                        </p:tav>
                                        <p:tav tm="100000">
                                          <p:val>
                                            <p:strVal val="#ppt_h"/>
                                          </p:val>
                                        </p:tav>
                                      </p:tavLst>
                                    </p:anim>
                                    <p:animEffect transition="in" filter="fade">
                                      <p:cBhvr>
                                        <p:cTn id="147" dur="500"/>
                                        <p:tgtEl>
                                          <p:spTgt spid="85"/>
                                        </p:tgtEl>
                                      </p:cBhvr>
                                    </p:animEffect>
                                  </p:childTnLst>
                                </p:cTn>
                              </p:par>
                              <p:par>
                                <p:cTn id="148" presetID="53" presetClass="entr" presetSubtype="16" fill="hold" nodeType="withEffect">
                                  <p:stCondLst>
                                    <p:cond delay="0"/>
                                  </p:stCondLst>
                                  <p:childTnLst>
                                    <p:set>
                                      <p:cBhvr>
                                        <p:cTn id="149" dur="1" fill="hold">
                                          <p:stCondLst>
                                            <p:cond delay="0"/>
                                          </p:stCondLst>
                                        </p:cTn>
                                        <p:tgtEl>
                                          <p:spTgt spid="82"/>
                                        </p:tgtEl>
                                        <p:attrNameLst>
                                          <p:attrName>style.visibility</p:attrName>
                                        </p:attrNameLst>
                                      </p:cBhvr>
                                      <p:to>
                                        <p:strVal val="visible"/>
                                      </p:to>
                                    </p:set>
                                    <p:anim calcmode="lin" valueType="num">
                                      <p:cBhvr>
                                        <p:cTn id="150" dur="500" fill="hold"/>
                                        <p:tgtEl>
                                          <p:spTgt spid="82"/>
                                        </p:tgtEl>
                                        <p:attrNameLst>
                                          <p:attrName>ppt_w</p:attrName>
                                        </p:attrNameLst>
                                      </p:cBhvr>
                                      <p:tavLst>
                                        <p:tav tm="0">
                                          <p:val>
                                            <p:fltVal val="0"/>
                                          </p:val>
                                        </p:tav>
                                        <p:tav tm="100000">
                                          <p:val>
                                            <p:strVal val="#ppt_w"/>
                                          </p:val>
                                        </p:tav>
                                      </p:tavLst>
                                    </p:anim>
                                    <p:anim calcmode="lin" valueType="num">
                                      <p:cBhvr>
                                        <p:cTn id="151" dur="500" fill="hold"/>
                                        <p:tgtEl>
                                          <p:spTgt spid="82"/>
                                        </p:tgtEl>
                                        <p:attrNameLst>
                                          <p:attrName>ppt_h</p:attrName>
                                        </p:attrNameLst>
                                      </p:cBhvr>
                                      <p:tavLst>
                                        <p:tav tm="0">
                                          <p:val>
                                            <p:fltVal val="0"/>
                                          </p:val>
                                        </p:tav>
                                        <p:tav tm="100000">
                                          <p:val>
                                            <p:strVal val="#ppt_h"/>
                                          </p:val>
                                        </p:tav>
                                      </p:tavLst>
                                    </p:anim>
                                    <p:animEffect transition="in" filter="fade">
                                      <p:cBhvr>
                                        <p:cTn id="152" dur="500"/>
                                        <p:tgtEl>
                                          <p:spTgt spid="82"/>
                                        </p:tgtEl>
                                      </p:cBhvr>
                                    </p:animEffect>
                                  </p:childTnLst>
                                </p:cTn>
                              </p:par>
                              <p:par>
                                <p:cTn id="153" presetID="53" presetClass="entr" presetSubtype="16"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par>
                                <p:cTn id="158" presetID="53" presetClass="entr" presetSubtype="16" fill="hold" nodeType="withEffect">
                                  <p:stCondLst>
                                    <p:cond delay="0"/>
                                  </p:stCondLst>
                                  <p:childTnLst>
                                    <p:set>
                                      <p:cBhvr>
                                        <p:cTn id="159" dur="1" fill="hold">
                                          <p:stCondLst>
                                            <p:cond delay="0"/>
                                          </p:stCondLst>
                                        </p:cTn>
                                        <p:tgtEl>
                                          <p:spTgt spid="51"/>
                                        </p:tgtEl>
                                        <p:attrNameLst>
                                          <p:attrName>style.visibility</p:attrName>
                                        </p:attrNameLst>
                                      </p:cBhvr>
                                      <p:to>
                                        <p:strVal val="visible"/>
                                      </p:to>
                                    </p:set>
                                    <p:anim calcmode="lin" valueType="num">
                                      <p:cBhvr>
                                        <p:cTn id="160" dur="500" fill="hold"/>
                                        <p:tgtEl>
                                          <p:spTgt spid="51"/>
                                        </p:tgtEl>
                                        <p:attrNameLst>
                                          <p:attrName>ppt_w</p:attrName>
                                        </p:attrNameLst>
                                      </p:cBhvr>
                                      <p:tavLst>
                                        <p:tav tm="0">
                                          <p:val>
                                            <p:fltVal val="0"/>
                                          </p:val>
                                        </p:tav>
                                        <p:tav tm="100000">
                                          <p:val>
                                            <p:strVal val="#ppt_w"/>
                                          </p:val>
                                        </p:tav>
                                      </p:tavLst>
                                    </p:anim>
                                    <p:anim calcmode="lin" valueType="num">
                                      <p:cBhvr>
                                        <p:cTn id="161" dur="500" fill="hold"/>
                                        <p:tgtEl>
                                          <p:spTgt spid="51"/>
                                        </p:tgtEl>
                                        <p:attrNameLst>
                                          <p:attrName>ppt_h</p:attrName>
                                        </p:attrNameLst>
                                      </p:cBhvr>
                                      <p:tavLst>
                                        <p:tav tm="0">
                                          <p:val>
                                            <p:fltVal val="0"/>
                                          </p:val>
                                        </p:tav>
                                        <p:tav tm="100000">
                                          <p:val>
                                            <p:strVal val="#ppt_h"/>
                                          </p:val>
                                        </p:tav>
                                      </p:tavLst>
                                    </p:anim>
                                    <p:animEffect transition="in" filter="fade">
                                      <p:cBhvr>
                                        <p:cTn id="162" dur="500"/>
                                        <p:tgtEl>
                                          <p:spTgt spid="51"/>
                                        </p:tgtEl>
                                      </p:cBhvr>
                                    </p:animEffect>
                                  </p:childTnLst>
                                </p:cTn>
                              </p:par>
                              <p:par>
                                <p:cTn id="163" presetID="53" presetClass="entr" presetSubtype="16" fill="hold" nodeType="withEffect">
                                  <p:stCondLst>
                                    <p:cond delay="0"/>
                                  </p:stCondLst>
                                  <p:childTnLst>
                                    <p:set>
                                      <p:cBhvr>
                                        <p:cTn id="164" dur="1" fill="hold">
                                          <p:stCondLst>
                                            <p:cond delay="0"/>
                                          </p:stCondLst>
                                        </p:cTn>
                                        <p:tgtEl>
                                          <p:spTgt spid="50"/>
                                        </p:tgtEl>
                                        <p:attrNameLst>
                                          <p:attrName>style.visibility</p:attrName>
                                        </p:attrNameLst>
                                      </p:cBhvr>
                                      <p:to>
                                        <p:strVal val="visible"/>
                                      </p:to>
                                    </p:set>
                                    <p:anim calcmode="lin" valueType="num">
                                      <p:cBhvr>
                                        <p:cTn id="165" dur="500" fill="hold"/>
                                        <p:tgtEl>
                                          <p:spTgt spid="50"/>
                                        </p:tgtEl>
                                        <p:attrNameLst>
                                          <p:attrName>ppt_w</p:attrName>
                                        </p:attrNameLst>
                                      </p:cBhvr>
                                      <p:tavLst>
                                        <p:tav tm="0">
                                          <p:val>
                                            <p:fltVal val="0"/>
                                          </p:val>
                                        </p:tav>
                                        <p:tav tm="100000">
                                          <p:val>
                                            <p:strVal val="#ppt_w"/>
                                          </p:val>
                                        </p:tav>
                                      </p:tavLst>
                                    </p:anim>
                                    <p:anim calcmode="lin" valueType="num">
                                      <p:cBhvr>
                                        <p:cTn id="166" dur="500" fill="hold"/>
                                        <p:tgtEl>
                                          <p:spTgt spid="50"/>
                                        </p:tgtEl>
                                        <p:attrNameLst>
                                          <p:attrName>ppt_h</p:attrName>
                                        </p:attrNameLst>
                                      </p:cBhvr>
                                      <p:tavLst>
                                        <p:tav tm="0">
                                          <p:val>
                                            <p:fltVal val="0"/>
                                          </p:val>
                                        </p:tav>
                                        <p:tav tm="100000">
                                          <p:val>
                                            <p:strVal val="#ppt_h"/>
                                          </p:val>
                                        </p:tav>
                                      </p:tavLst>
                                    </p:anim>
                                    <p:animEffect transition="in" filter="fade">
                                      <p:cBhvr>
                                        <p:cTn id="167" dur="500"/>
                                        <p:tgtEl>
                                          <p:spTgt spid="50"/>
                                        </p:tgtEl>
                                      </p:cBhvr>
                                    </p:animEffect>
                                  </p:childTnLst>
                                </p:cTn>
                              </p:par>
                              <p:par>
                                <p:cTn id="168" presetID="53" presetClass="entr" presetSubtype="16" fill="hold" nodeType="withEffect">
                                  <p:stCondLst>
                                    <p:cond delay="0"/>
                                  </p:stCondLst>
                                  <p:childTnLst>
                                    <p:set>
                                      <p:cBhvr>
                                        <p:cTn id="169" dur="1" fill="hold">
                                          <p:stCondLst>
                                            <p:cond delay="0"/>
                                          </p:stCondLst>
                                        </p:cTn>
                                        <p:tgtEl>
                                          <p:spTgt spid="69"/>
                                        </p:tgtEl>
                                        <p:attrNameLst>
                                          <p:attrName>style.visibility</p:attrName>
                                        </p:attrNameLst>
                                      </p:cBhvr>
                                      <p:to>
                                        <p:strVal val="visible"/>
                                      </p:to>
                                    </p:set>
                                    <p:anim calcmode="lin" valueType="num">
                                      <p:cBhvr>
                                        <p:cTn id="170" dur="500" fill="hold"/>
                                        <p:tgtEl>
                                          <p:spTgt spid="69"/>
                                        </p:tgtEl>
                                        <p:attrNameLst>
                                          <p:attrName>ppt_w</p:attrName>
                                        </p:attrNameLst>
                                      </p:cBhvr>
                                      <p:tavLst>
                                        <p:tav tm="0">
                                          <p:val>
                                            <p:fltVal val="0"/>
                                          </p:val>
                                        </p:tav>
                                        <p:tav tm="100000">
                                          <p:val>
                                            <p:strVal val="#ppt_w"/>
                                          </p:val>
                                        </p:tav>
                                      </p:tavLst>
                                    </p:anim>
                                    <p:anim calcmode="lin" valueType="num">
                                      <p:cBhvr>
                                        <p:cTn id="171" dur="500" fill="hold"/>
                                        <p:tgtEl>
                                          <p:spTgt spid="69"/>
                                        </p:tgtEl>
                                        <p:attrNameLst>
                                          <p:attrName>ppt_h</p:attrName>
                                        </p:attrNameLst>
                                      </p:cBhvr>
                                      <p:tavLst>
                                        <p:tav tm="0">
                                          <p:val>
                                            <p:fltVal val="0"/>
                                          </p:val>
                                        </p:tav>
                                        <p:tav tm="100000">
                                          <p:val>
                                            <p:strVal val="#ppt_h"/>
                                          </p:val>
                                        </p:tav>
                                      </p:tavLst>
                                    </p:anim>
                                    <p:animEffect transition="in" filter="fade">
                                      <p:cBhvr>
                                        <p:cTn id="17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45" grpId="0" animBg="1"/>
      <p:bldP spid="46" grpId="0" animBg="1"/>
      <p:bldP spid="100" grpId="0" animBg="1"/>
      <p:bldP spid="101" grpId="0" animBg="1"/>
      <p:bldP spid="102" grpId="0" animBg="1"/>
      <p:bldP spid="103" grpId="0" animBg="1"/>
      <p:bldP spid="104"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4" grpId="0" animBg="1"/>
      <p:bldP spid="165"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SG" dirty="0"/>
              <a:t>Maintenance Design</a:t>
            </a:r>
          </a:p>
        </p:txBody>
      </p:sp>
      <p:sp>
        <p:nvSpPr>
          <p:cNvPr id="5" name="Rectangle: Beveled 4"/>
          <p:cNvSpPr/>
          <p:nvPr/>
        </p:nvSpPr>
        <p:spPr>
          <a:xfrm>
            <a:off x="3431506"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431506"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431506"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186285"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2978374"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978374"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978374"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8" name="Cloud 27"/>
          <p:cNvSpPr/>
          <p:nvPr/>
        </p:nvSpPr>
        <p:spPr>
          <a:xfrm>
            <a:off x="8939851" y="476672"/>
            <a:ext cx="2360337" cy="79481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4.14.1 Reasonable Adjustment</a:t>
            </a:r>
          </a:p>
        </p:txBody>
      </p:sp>
      <p:sp>
        <p:nvSpPr>
          <p:cNvPr id="30" name="Cloud 29"/>
          <p:cNvSpPr/>
          <p:nvPr/>
        </p:nvSpPr>
        <p:spPr>
          <a:xfrm>
            <a:off x="9218771" y="1343800"/>
            <a:ext cx="2349837" cy="7890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4.14.2 Location &amp; Access points</a:t>
            </a:r>
          </a:p>
        </p:txBody>
      </p:sp>
      <p:sp>
        <p:nvSpPr>
          <p:cNvPr id="37" name="Cloud 36"/>
          <p:cNvSpPr/>
          <p:nvPr/>
        </p:nvSpPr>
        <p:spPr>
          <a:xfrm>
            <a:off x="8997952" y="2170445"/>
            <a:ext cx="2282624" cy="7890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4.14.3 Discharge &amp; Cleaning</a:t>
            </a:r>
          </a:p>
        </p:txBody>
      </p:sp>
      <p:cxnSp>
        <p:nvCxnSpPr>
          <p:cNvPr id="38" name="Straight Arrow Connector 37"/>
          <p:cNvCxnSpPr>
            <a:cxnSpLocks/>
            <a:stCxn id="124" idx="3"/>
            <a:endCxn id="28" idx="2"/>
          </p:cNvCxnSpPr>
          <p:nvPr/>
        </p:nvCxnSpPr>
        <p:spPr>
          <a:xfrm flipV="1">
            <a:off x="7794489" y="874078"/>
            <a:ext cx="1152683" cy="142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124" idx="3"/>
            <a:endCxn id="30" idx="2"/>
          </p:cNvCxnSpPr>
          <p:nvPr/>
        </p:nvCxnSpPr>
        <p:spPr>
          <a:xfrm flipV="1">
            <a:off x="7794489" y="1738328"/>
            <a:ext cx="1431571" cy="559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endCxn id="37" idx="2"/>
          </p:cNvCxnSpPr>
          <p:nvPr/>
        </p:nvCxnSpPr>
        <p:spPr>
          <a:xfrm>
            <a:off x="7794489" y="2297353"/>
            <a:ext cx="1210543" cy="267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Cloud 43"/>
          <p:cNvSpPr/>
          <p:nvPr/>
        </p:nvSpPr>
        <p:spPr>
          <a:xfrm>
            <a:off x="9314952" y="2979516"/>
            <a:ext cx="1872164" cy="7890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4.14.4 Tools &amp; Devices</a:t>
            </a:r>
          </a:p>
        </p:txBody>
      </p:sp>
      <p:sp>
        <p:nvSpPr>
          <p:cNvPr id="51" name="Cloud 50"/>
          <p:cNvSpPr/>
          <p:nvPr/>
        </p:nvSpPr>
        <p:spPr>
          <a:xfrm>
            <a:off x="8876584" y="3799816"/>
            <a:ext cx="1650736" cy="7890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4.14.5 User Manual</a:t>
            </a:r>
          </a:p>
        </p:txBody>
      </p:sp>
      <p:sp>
        <p:nvSpPr>
          <p:cNvPr id="52" name="Cloud 51"/>
          <p:cNvSpPr/>
          <p:nvPr/>
        </p:nvSpPr>
        <p:spPr>
          <a:xfrm>
            <a:off x="8764724" y="4620116"/>
            <a:ext cx="2282623" cy="7890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4.14.6 Handling &amp; Transportation</a:t>
            </a:r>
          </a:p>
        </p:txBody>
      </p:sp>
      <p:cxnSp>
        <p:nvCxnSpPr>
          <p:cNvPr id="53" name="Straight Arrow Connector 52"/>
          <p:cNvCxnSpPr>
            <a:cxnSpLocks/>
            <a:stCxn id="124" idx="3"/>
            <a:endCxn id="44" idx="2"/>
          </p:cNvCxnSpPr>
          <p:nvPr/>
        </p:nvCxnSpPr>
        <p:spPr>
          <a:xfrm>
            <a:off x="7794489" y="2297354"/>
            <a:ext cx="1526270" cy="1076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124" idx="3"/>
            <a:endCxn id="51" idx="2"/>
          </p:cNvCxnSpPr>
          <p:nvPr/>
        </p:nvCxnSpPr>
        <p:spPr>
          <a:xfrm>
            <a:off x="7794489" y="2297354"/>
            <a:ext cx="1087215" cy="1896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124" idx="3"/>
            <a:endCxn id="52" idx="2"/>
          </p:cNvCxnSpPr>
          <p:nvPr/>
        </p:nvCxnSpPr>
        <p:spPr>
          <a:xfrm>
            <a:off x="7794489" y="2297354"/>
            <a:ext cx="977315" cy="2717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p:cNvCxnSpPr/>
          <p:nvPr/>
        </p:nvCxnSpPr>
        <p:spPr>
          <a:xfrm flipV="1">
            <a:off x="5200447"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p:cNvCxnSpPr/>
          <p:nvPr/>
        </p:nvCxnSpPr>
        <p:spPr>
          <a:xfrm flipV="1">
            <a:off x="5200447"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p:cNvCxnSpPr>
            <a:cxnSpLocks/>
          </p:cNvCxnSpPr>
          <p:nvPr/>
        </p:nvCxnSpPr>
        <p:spPr>
          <a:xfrm flipV="1">
            <a:off x="5200447"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p:cNvCxnSpPr>
            <a:cxnSpLocks/>
          </p:cNvCxnSpPr>
          <p:nvPr/>
        </p:nvCxnSpPr>
        <p:spPr>
          <a:xfrm flipV="1">
            <a:off x="5200447"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p:cNvCxnSpPr>
            <a:cxnSpLocks/>
          </p:cNvCxnSpPr>
          <p:nvPr/>
        </p:nvCxnSpPr>
        <p:spPr>
          <a:xfrm>
            <a:off x="5200446"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p:cNvCxnSpPr>
            <a:cxnSpLocks/>
          </p:cNvCxnSpPr>
          <p:nvPr/>
        </p:nvCxnSpPr>
        <p:spPr>
          <a:xfrm>
            <a:off x="5200446"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p:cNvCxnSpPr>
            <a:cxnSpLocks/>
          </p:cNvCxnSpPr>
          <p:nvPr/>
        </p:nvCxnSpPr>
        <p:spPr>
          <a:xfrm>
            <a:off x="5200447"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p:cNvCxnSpPr>
            <a:cxnSpLocks/>
          </p:cNvCxnSpPr>
          <p:nvPr/>
        </p:nvCxnSpPr>
        <p:spPr>
          <a:xfrm>
            <a:off x="5200447"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p:cNvCxnSpPr>
            <a:cxnSpLocks/>
          </p:cNvCxnSpPr>
          <p:nvPr/>
        </p:nvCxnSpPr>
        <p:spPr>
          <a:xfrm flipV="1">
            <a:off x="5200446"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p:cNvCxnSpPr>
            <a:cxnSpLocks/>
          </p:cNvCxnSpPr>
          <p:nvPr/>
        </p:nvCxnSpPr>
        <p:spPr>
          <a:xfrm flipV="1">
            <a:off x="5200446"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p:cNvCxnSpPr>
            <a:cxnSpLocks/>
          </p:cNvCxnSpPr>
          <p:nvPr/>
        </p:nvCxnSpPr>
        <p:spPr>
          <a:xfrm flipV="1">
            <a:off x="5200447"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p:cNvCxnSpPr>
            <a:cxnSpLocks/>
          </p:cNvCxnSpPr>
          <p:nvPr/>
        </p:nvCxnSpPr>
        <p:spPr>
          <a:xfrm>
            <a:off x="5200447"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p:cNvCxnSpPr>
            <a:cxnSpLocks/>
          </p:cNvCxnSpPr>
          <p:nvPr/>
        </p:nvCxnSpPr>
        <p:spPr>
          <a:xfrm>
            <a:off x="5200446"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p:cNvCxnSpPr>
            <a:cxnSpLocks/>
          </p:cNvCxnSpPr>
          <p:nvPr/>
        </p:nvCxnSpPr>
        <p:spPr>
          <a:xfrm>
            <a:off x="5200446"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p:cNvCxnSpPr>
            <a:cxnSpLocks/>
          </p:cNvCxnSpPr>
          <p:nvPr/>
        </p:nvCxnSpPr>
        <p:spPr>
          <a:xfrm>
            <a:off x="5200447"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p:cNvCxnSpPr>
            <a:cxnSpLocks/>
          </p:cNvCxnSpPr>
          <p:nvPr/>
        </p:nvCxnSpPr>
        <p:spPr>
          <a:xfrm>
            <a:off x="5200446"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p:cNvCxnSpPr>
            <a:cxnSpLocks/>
          </p:cNvCxnSpPr>
          <p:nvPr/>
        </p:nvCxnSpPr>
        <p:spPr>
          <a:xfrm flipV="1">
            <a:off x="5200446"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p:cNvCxnSpPr>
            <a:cxnSpLocks/>
          </p:cNvCxnSpPr>
          <p:nvPr/>
        </p:nvCxnSpPr>
        <p:spPr>
          <a:xfrm>
            <a:off x="5200446"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Rounded Corners 118">
            <a:hlinkClick r:id="rId3" action="ppaction://hlinksldjump"/>
          </p:cNvPr>
          <p:cNvSpPr/>
          <p:nvPr/>
        </p:nvSpPr>
        <p:spPr>
          <a:xfrm>
            <a:off x="5636358"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20" name="Rectangle: Rounded Corners 119">
            <a:hlinkClick r:id="rId4" action="ppaction://hlinksldjump"/>
          </p:cNvPr>
          <p:cNvSpPr/>
          <p:nvPr/>
        </p:nvSpPr>
        <p:spPr>
          <a:xfrm>
            <a:off x="5638629"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21" name="Rectangle: Rounded Corners 120">
            <a:hlinkClick r:id="rId5" action="ppaction://hlinksldjump"/>
          </p:cNvPr>
          <p:cNvSpPr/>
          <p:nvPr/>
        </p:nvSpPr>
        <p:spPr>
          <a:xfrm>
            <a:off x="5642058"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22" name="Rectangle: Rounded Corners 121">
            <a:hlinkClick r:id="rId6" action="ppaction://hlinksldjump"/>
          </p:cNvPr>
          <p:cNvSpPr/>
          <p:nvPr/>
        </p:nvSpPr>
        <p:spPr>
          <a:xfrm>
            <a:off x="5642058"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23" name="Rectangle: Rounded Corners 122">
            <a:hlinkClick r:id="rId7" action="ppaction://hlinksldjump"/>
          </p:cNvPr>
          <p:cNvSpPr/>
          <p:nvPr/>
        </p:nvSpPr>
        <p:spPr>
          <a:xfrm>
            <a:off x="5647897"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24" name="Rectangle: Rounded Corners 123">
            <a:hlinkClick r:id="rId8" action="ppaction://hlinksldjump"/>
          </p:cNvPr>
          <p:cNvSpPr/>
          <p:nvPr/>
        </p:nvSpPr>
        <p:spPr>
          <a:xfrm>
            <a:off x="5638938"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25" name="Rectangle: Rounded Corners 124">
            <a:hlinkClick r:id="rId9" action="ppaction://hlinksldjump"/>
          </p:cNvPr>
          <p:cNvSpPr/>
          <p:nvPr/>
        </p:nvSpPr>
        <p:spPr>
          <a:xfrm>
            <a:off x="5633099"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26" name="Rectangle: Rounded Corners 125">
            <a:hlinkClick r:id="rId10" action="ppaction://hlinksldjump"/>
          </p:cNvPr>
          <p:cNvSpPr/>
          <p:nvPr/>
        </p:nvSpPr>
        <p:spPr>
          <a:xfrm>
            <a:off x="5654150"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27" name="Rectangle: Rounded Corners 126">
            <a:hlinkClick r:id="rId11" action="ppaction://hlinksldjump"/>
          </p:cNvPr>
          <p:cNvSpPr/>
          <p:nvPr/>
        </p:nvSpPr>
        <p:spPr>
          <a:xfrm>
            <a:off x="5649392"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28" name="Rectangle: Rounded Corners 127">
            <a:hlinkClick r:id="rId12" action="ppaction://hlinksldjump"/>
          </p:cNvPr>
          <p:cNvSpPr/>
          <p:nvPr/>
        </p:nvSpPr>
        <p:spPr>
          <a:xfrm>
            <a:off x="5658719"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29" name="Rectangle: Rounded Corners 128">
            <a:hlinkClick r:id="rId13" action="ppaction://hlinksldjump"/>
          </p:cNvPr>
          <p:cNvSpPr/>
          <p:nvPr/>
        </p:nvSpPr>
        <p:spPr>
          <a:xfrm>
            <a:off x="5658719"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30" name="Rectangle: Rounded Corners 129">
            <a:hlinkClick r:id="rId14" action="ppaction://hlinksldjump"/>
          </p:cNvPr>
          <p:cNvSpPr/>
          <p:nvPr/>
        </p:nvSpPr>
        <p:spPr>
          <a:xfrm>
            <a:off x="5649760"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31" name="Rectangle: Rounded Corners 130">
            <a:hlinkClick r:id="rId15" action="ppaction://hlinksldjump"/>
          </p:cNvPr>
          <p:cNvSpPr/>
          <p:nvPr/>
        </p:nvSpPr>
        <p:spPr>
          <a:xfrm>
            <a:off x="5649392"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32" name="Rectangle: Rounded Corners 131">
            <a:hlinkClick r:id="rId16" action="ppaction://hlinksldjump"/>
          </p:cNvPr>
          <p:cNvSpPr/>
          <p:nvPr/>
        </p:nvSpPr>
        <p:spPr>
          <a:xfrm>
            <a:off x="5652105"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33" name="Rectangle: Rounded Corners 132">
            <a:hlinkClick r:id="rId17" action="ppaction://hlinksldjump"/>
          </p:cNvPr>
          <p:cNvSpPr/>
          <p:nvPr/>
        </p:nvSpPr>
        <p:spPr>
          <a:xfrm>
            <a:off x="5654150"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34" name="Rectangle: Rounded Corners 133">
            <a:hlinkClick r:id="rId18" action="ppaction://hlinksldjump"/>
          </p:cNvPr>
          <p:cNvSpPr/>
          <p:nvPr/>
        </p:nvSpPr>
        <p:spPr>
          <a:xfrm>
            <a:off x="5647588"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36" name="Rectangle: Rounded Corners 135">
            <a:hlinkClick r:id="rId19" action="ppaction://hlinksldjump"/>
          </p:cNvPr>
          <p:cNvSpPr/>
          <p:nvPr/>
        </p:nvSpPr>
        <p:spPr>
          <a:xfrm>
            <a:off x="5648620"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37" name="Rectangle: Rounded Corners 136">
            <a:hlinkClick r:id="rId20" action="ppaction://hlinksldjump"/>
          </p:cNvPr>
          <p:cNvSpPr/>
          <p:nvPr/>
        </p:nvSpPr>
        <p:spPr>
          <a:xfrm>
            <a:off x="5654150"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923BC2A1-B49D-ED45-A37D-38B0AE232E8B}"/>
              </a:ext>
            </a:extLst>
          </p:cNvPr>
          <p:cNvSpPr>
            <a:spLocks noGrp="1"/>
          </p:cNvSpPr>
          <p:nvPr>
            <p:ph type="sldNum" sz="quarter" idx="12"/>
          </p:nvPr>
        </p:nvSpPr>
        <p:spPr/>
        <p:txBody>
          <a:bodyPr/>
          <a:lstStyle/>
          <a:p>
            <a:fld id="{FA0B7275-42E7-9344-8EE7-3495E2503A86}" type="slidenum">
              <a:rPr lang="en-US" smtClean="0"/>
              <a:t>12</a:t>
            </a:fld>
            <a:endParaRPr lang="en-US" dirty="0"/>
          </a:p>
        </p:txBody>
      </p:sp>
      <p:sp>
        <p:nvSpPr>
          <p:cNvPr id="60" name="Rectangle 59"/>
          <p:cNvSpPr/>
          <p:nvPr/>
        </p:nvSpPr>
        <p:spPr>
          <a:xfrm>
            <a:off x="3120886" y="2717369"/>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9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p:cTn id="115" dur="500" fill="hold"/>
                                        <p:tgtEl>
                                          <p:spTgt spid="51"/>
                                        </p:tgtEl>
                                        <p:attrNameLst>
                                          <p:attrName>ppt_w</p:attrName>
                                        </p:attrNameLst>
                                      </p:cBhvr>
                                      <p:tavLst>
                                        <p:tav tm="0">
                                          <p:val>
                                            <p:fltVal val="0"/>
                                          </p:val>
                                        </p:tav>
                                        <p:tav tm="100000">
                                          <p:val>
                                            <p:strVal val="#ppt_w"/>
                                          </p:val>
                                        </p:tav>
                                      </p:tavLst>
                                    </p:anim>
                                    <p:anim calcmode="lin" valueType="num">
                                      <p:cBhvr>
                                        <p:cTn id="116" dur="500" fill="hold"/>
                                        <p:tgtEl>
                                          <p:spTgt spid="51"/>
                                        </p:tgtEl>
                                        <p:attrNameLst>
                                          <p:attrName>ppt_h</p:attrName>
                                        </p:attrNameLst>
                                      </p:cBhvr>
                                      <p:tavLst>
                                        <p:tav tm="0">
                                          <p:val>
                                            <p:fltVal val="0"/>
                                          </p:val>
                                        </p:tav>
                                        <p:tav tm="100000">
                                          <p:val>
                                            <p:strVal val="#ppt_h"/>
                                          </p:val>
                                        </p:tav>
                                      </p:tavLst>
                                    </p:anim>
                                    <p:animEffect transition="in" filter="fade">
                                      <p:cBhvr>
                                        <p:cTn id="117" dur="500"/>
                                        <p:tgtEl>
                                          <p:spTgt spid="51"/>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500" fill="hold"/>
                                        <p:tgtEl>
                                          <p:spTgt spid="52"/>
                                        </p:tgtEl>
                                        <p:attrNameLst>
                                          <p:attrName>ppt_w</p:attrName>
                                        </p:attrNameLst>
                                      </p:cBhvr>
                                      <p:tavLst>
                                        <p:tav tm="0">
                                          <p:val>
                                            <p:fltVal val="0"/>
                                          </p:val>
                                        </p:tav>
                                        <p:tav tm="100000">
                                          <p:val>
                                            <p:strVal val="#ppt_w"/>
                                          </p:val>
                                        </p:tav>
                                      </p:tavLst>
                                    </p:anim>
                                    <p:anim calcmode="lin" valueType="num">
                                      <p:cBhvr>
                                        <p:cTn id="121" dur="500" fill="hold"/>
                                        <p:tgtEl>
                                          <p:spTgt spid="52"/>
                                        </p:tgtEl>
                                        <p:attrNameLst>
                                          <p:attrName>ppt_h</p:attrName>
                                        </p:attrNameLst>
                                      </p:cBhvr>
                                      <p:tavLst>
                                        <p:tav tm="0">
                                          <p:val>
                                            <p:fltVal val="0"/>
                                          </p:val>
                                        </p:tav>
                                        <p:tav tm="100000">
                                          <p:val>
                                            <p:strVal val="#ppt_h"/>
                                          </p:val>
                                        </p:tav>
                                      </p:tavLst>
                                    </p:anim>
                                    <p:animEffect transition="in" filter="fade">
                                      <p:cBhvr>
                                        <p:cTn id="122" dur="500"/>
                                        <p:tgtEl>
                                          <p:spTgt spid="52"/>
                                        </p:tgtEl>
                                      </p:cBhvr>
                                    </p:animEffect>
                                  </p:childTnLst>
                                </p:cTn>
                              </p:par>
                              <p:par>
                                <p:cTn id="123" presetID="53" presetClass="entr" presetSubtype="16"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par>
                                <p:cTn id="128" presetID="53" presetClass="entr" presetSubtype="16" fill="hold"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fltVal val="0"/>
                                          </p:val>
                                        </p:tav>
                                        <p:tav tm="100000">
                                          <p:val>
                                            <p:strVal val="#ppt_w"/>
                                          </p:val>
                                        </p:tav>
                                      </p:tavLst>
                                    </p:anim>
                                    <p:anim calcmode="lin" valueType="num">
                                      <p:cBhvr>
                                        <p:cTn id="131" dur="500" fill="hold"/>
                                        <p:tgtEl>
                                          <p:spTgt spid="54"/>
                                        </p:tgtEl>
                                        <p:attrNameLst>
                                          <p:attrName>ppt_h</p:attrName>
                                        </p:attrNameLst>
                                      </p:cBhvr>
                                      <p:tavLst>
                                        <p:tav tm="0">
                                          <p:val>
                                            <p:fltVal val="0"/>
                                          </p:val>
                                        </p:tav>
                                        <p:tav tm="100000">
                                          <p:val>
                                            <p:strVal val="#ppt_h"/>
                                          </p:val>
                                        </p:tav>
                                      </p:tavLst>
                                    </p:anim>
                                    <p:animEffect transition="in" filter="fade">
                                      <p:cBhvr>
                                        <p:cTn id="132" dur="500"/>
                                        <p:tgtEl>
                                          <p:spTgt spid="54"/>
                                        </p:tgtEl>
                                      </p:cBhvr>
                                    </p:animEffect>
                                  </p:childTnLst>
                                </p:cTn>
                              </p:par>
                              <p:par>
                                <p:cTn id="133" presetID="53" presetClass="entr" presetSubtype="16" fill="hold" nodeType="with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par>
                                <p:cTn id="138" presetID="53" presetClass="entr" presetSubtype="16"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p:cTn id="140" dur="500" fill="hold"/>
                                        <p:tgtEl>
                                          <p:spTgt spid="42"/>
                                        </p:tgtEl>
                                        <p:attrNameLst>
                                          <p:attrName>ppt_w</p:attrName>
                                        </p:attrNameLst>
                                      </p:cBhvr>
                                      <p:tavLst>
                                        <p:tav tm="0">
                                          <p:val>
                                            <p:fltVal val="0"/>
                                          </p:val>
                                        </p:tav>
                                        <p:tav tm="100000">
                                          <p:val>
                                            <p:strVal val="#ppt_w"/>
                                          </p:val>
                                        </p:tav>
                                      </p:tavLst>
                                    </p:anim>
                                    <p:anim calcmode="lin" valueType="num">
                                      <p:cBhvr>
                                        <p:cTn id="141" dur="500" fill="hold"/>
                                        <p:tgtEl>
                                          <p:spTgt spid="42"/>
                                        </p:tgtEl>
                                        <p:attrNameLst>
                                          <p:attrName>ppt_h</p:attrName>
                                        </p:attrNameLst>
                                      </p:cBhvr>
                                      <p:tavLst>
                                        <p:tav tm="0">
                                          <p:val>
                                            <p:fltVal val="0"/>
                                          </p:val>
                                        </p:tav>
                                        <p:tav tm="100000">
                                          <p:val>
                                            <p:strVal val="#ppt_h"/>
                                          </p:val>
                                        </p:tav>
                                      </p:tavLst>
                                    </p:anim>
                                    <p:animEffect transition="in" filter="fade">
                                      <p:cBhvr>
                                        <p:cTn id="142" dur="500"/>
                                        <p:tgtEl>
                                          <p:spTgt spid="42"/>
                                        </p:tgtEl>
                                      </p:cBhvr>
                                    </p:animEffect>
                                  </p:childTnLst>
                                </p:cTn>
                              </p:par>
                              <p:par>
                                <p:cTn id="143" presetID="53" presetClass="entr" presetSubtype="16" fill="hold"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500" fill="hold"/>
                                        <p:tgtEl>
                                          <p:spTgt spid="41"/>
                                        </p:tgtEl>
                                        <p:attrNameLst>
                                          <p:attrName>ppt_w</p:attrName>
                                        </p:attrNameLst>
                                      </p:cBhvr>
                                      <p:tavLst>
                                        <p:tav tm="0">
                                          <p:val>
                                            <p:fltVal val="0"/>
                                          </p:val>
                                        </p:tav>
                                        <p:tav tm="100000">
                                          <p:val>
                                            <p:strVal val="#ppt_w"/>
                                          </p:val>
                                        </p:tav>
                                      </p:tavLst>
                                    </p:anim>
                                    <p:anim calcmode="lin" valueType="num">
                                      <p:cBhvr>
                                        <p:cTn id="146" dur="500" fill="hold"/>
                                        <p:tgtEl>
                                          <p:spTgt spid="41"/>
                                        </p:tgtEl>
                                        <p:attrNameLst>
                                          <p:attrName>ppt_h</p:attrName>
                                        </p:attrNameLst>
                                      </p:cBhvr>
                                      <p:tavLst>
                                        <p:tav tm="0">
                                          <p:val>
                                            <p:fltVal val="0"/>
                                          </p:val>
                                        </p:tav>
                                        <p:tav tm="100000">
                                          <p:val>
                                            <p:strVal val="#ppt_h"/>
                                          </p:val>
                                        </p:tav>
                                      </p:tavLst>
                                    </p:anim>
                                    <p:animEffect transition="in" filter="fade">
                                      <p:cBhvr>
                                        <p:cTn id="147" dur="500"/>
                                        <p:tgtEl>
                                          <p:spTgt spid="41"/>
                                        </p:tgtEl>
                                      </p:cBhvr>
                                    </p:animEffect>
                                  </p:childTnLst>
                                </p:cTn>
                              </p:par>
                              <p:par>
                                <p:cTn id="148" presetID="53" presetClass="entr" presetSubtype="16" fill="hold" nodeType="withEffect">
                                  <p:stCondLst>
                                    <p:cond delay="0"/>
                                  </p:stCondLst>
                                  <p:childTnLst>
                                    <p:set>
                                      <p:cBhvr>
                                        <p:cTn id="149" dur="1" fill="hold">
                                          <p:stCondLst>
                                            <p:cond delay="0"/>
                                          </p:stCondLst>
                                        </p:cTn>
                                        <p:tgtEl>
                                          <p:spTgt spid="38"/>
                                        </p:tgtEl>
                                        <p:attrNameLst>
                                          <p:attrName>style.visibility</p:attrName>
                                        </p:attrNameLst>
                                      </p:cBhvr>
                                      <p:to>
                                        <p:strVal val="visible"/>
                                      </p:to>
                                    </p:set>
                                    <p:anim calcmode="lin" valueType="num">
                                      <p:cBhvr>
                                        <p:cTn id="150" dur="500" fill="hold"/>
                                        <p:tgtEl>
                                          <p:spTgt spid="38"/>
                                        </p:tgtEl>
                                        <p:attrNameLst>
                                          <p:attrName>ppt_w</p:attrName>
                                        </p:attrNameLst>
                                      </p:cBhvr>
                                      <p:tavLst>
                                        <p:tav tm="0">
                                          <p:val>
                                            <p:fltVal val="0"/>
                                          </p:val>
                                        </p:tav>
                                        <p:tav tm="100000">
                                          <p:val>
                                            <p:strVal val="#ppt_w"/>
                                          </p:val>
                                        </p:tav>
                                      </p:tavLst>
                                    </p:anim>
                                    <p:anim calcmode="lin" valueType="num">
                                      <p:cBhvr>
                                        <p:cTn id="151" dur="500" fill="hold"/>
                                        <p:tgtEl>
                                          <p:spTgt spid="38"/>
                                        </p:tgtEl>
                                        <p:attrNameLst>
                                          <p:attrName>ppt_h</p:attrName>
                                        </p:attrNameLst>
                                      </p:cBhvr>
                                      <p:tavLst>
                                        <p:tav tm="0">
                                          <p:val>
                                            <p:fltVal val="0"/>
                                          </p:val>
                                        </p:tav>
                                        <p:tav tm="100000">
                                          <p:val>
                                            <p:strVal val="#ppt_h"/>
                                          </p:val>
                                        </p:tav>
                                      </p:tavLst>
                                    </p:anim>
                                    <p:animEffect transition="in" filter="fade">
                                      <p:cBhvr>
                                        <p:cTn id="1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28" grpId="0" animBg="1"/>
      <p:bldP spid="30" grpId="0" animBg="1"/>
      <p:bldP spid="37" grpId="0" animBg="1"/>
      <p:bldP spid="44" grpId="0" animBg="1"/>
      <p:bldP spid="51" grpId="0" animBg="1"/>
      <p:bldP spid="52"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6"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SG" dirty="0"/>
              <a:t>Sustainability</a:t>
            </a:r>
          </a:p>
        </p:txBody>
      </p:sp>
      <p:sp>
        <p:nvSpPr>
          <p:cNvPr id="5" name="Rectangle: Beveled 4"/>
          <p:cNvSpPr/>
          <p:nvPr/>
        </p:nvSpPr>
        <p:spPr>
          <a:xfrm>
            <a:off x="3534526"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534526"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534526"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289305"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081394"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081394"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081394"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8935832" y="995392"/>
            <a:ext cx="1928002" cy="62829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8.2 Nutrient Recovery</a:t>
            </a:r>
          </a:p>
        </p:txBody>
      </p:sp>
      <p:sp>
        <p:nvSpPr>
          <p:cNvPr id="31" name="Cloud 30"/>
          <p:cNvSpPr/>
          <p:nvPr/>
        </p:nvSpPr>
        <p:spPr>
          <a:xfrm>
            <a:off x="8643268" y="1844824"/>
            <a:ext cx="2870236" cy="6237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8.3 Water Consumption &amp; Reuse</a:t>
            </a:r>
          </a:p>
        </p:txBody>
      </p:sp>
      <p:sp>
        <p:nvSpPr>
          <p:cNvPr id="32" name="Cloud 31"/>
          <p:cNvSpPr/>
          <p:nvPr/>
        </p:nvSpPr>
        <p:spPr>
          <a:xfrm>
            <a:off x="8610807" y="2733243"/>
            <a:ext cx="2802626" cy="6237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8.4 Energy Consumption &amp; Reuse</a:t>
            </a:r>
          </a:p>
        </p:txBody>
      </p:sp>
      <p:cxnSp>
        <p:nvCxnSpPr>
          <p:cNvPr id="33" name="Straight Arrow Connector 32"/>
          <p:cNvCxnSpPr>
            <a:cxnSpLocks/>
            <a:endCxn id="30" idx="2"/>
          </p:cNvCxnSpPr>
          <p:nvPr/>
        </p:nvCxnSpPr>
        <p:spPr>
          <a:xfrm flipV="1">
            <a:off x="7907190" y="1309541"/>
            <a:ext cx="1034622" cy="120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101" idx="3"/>
            <a:endCxn id="31" idx="2"/>
          </p:cNvCxnSpPr>
          <p:nvPr/>
        </p:nvCxnSpPr>
        <p:spPr>
          <a:xfrm flipV="1">
            <a:off x="7907191" y="2156699"/>
            <a:ext cx="744980" cy="35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101" idx="3"/>
            <a:endCxn id="32" idx="2"/>
          </p:cNvCxnSpPr>
          <p:nvPr/>
        </p:nvCxnSpPr>
        <p:spPr>
          <a:xfrm>
            <a:off x="7907191" y="2510700"/>
            <a:ext cx="712309" cy="534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loud 35"/>
          <p:cNvSpPr/>
          <p:nvPr/>
        </p:nvSpPr>
        <p:spPr>
          <a:xfrm>
            <a:off x="8856616" y="3453323"/>
            <a:ext cx="1946715" cy="6237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8.5 Life Cycle Assessment</a:t>
            </a:r>
          </a:p>
        </p:txBody>
      </p:sp>
      <p:sp>
        <p:nvSpPr>
          <p:cNvPr id="37" name="Cloud 36"/>
          <p:cNvSpPr/>
          <p:nvPr/>
        </p:nvSpPr>
        <p:spPr>
          <a:xfrm>
            <a:off x="8817129" y="4246836"/>
            <a:ext cx="2247423" cy="9103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8.6 Recurring Operational Requirements</a:t>
            </a:r>
          </a:p>
        </p:txBody>
      </p:sp>
      <p:cxnSp>
        <p:nvCxnSpPr>
          <p:cNvPr id="39" name="Straight Arrow Connector 38"/>
          <p:cNvCxnSpPr>
            <a:cxnSpLocks/>
            <a:stCxn id="101" idx="3"/>
            <a:endCxn id="36" idx="2"/>
          </p:cNvCxnSpPr>
          <p:nvPr/>
        </p:nvCxnSpPr>
        <p:spPr>
          <a:xfrm>
            <a:off x="7907191" y="2510700"/>
            <a:ext cx="955463" cy="1254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a:stCxn id="101" idx="3"/>
            <a:endCxn id="37" idx="2"/>
          </p:cNvCxnSpPr>
          <p:nvPr/>
        </p:nvCxnSpPr>
        <p:spPr>
          <a:xfrm>
            <a:off x="7907191" y="2510700"/>
            <a:ext cx="916909" cy="2191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303467"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p:nvPr/>
        </p:nvCxnSpPr>
        <p:spPr>
          <a:xfrm flipV="1">
            <a:off x="5303467"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303467"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303467"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303466"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303466"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303467"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303467"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303466"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303466"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303467"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303467"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303466"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303466"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303467"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303466"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303466"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303466"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hlinkClick r:id="rId3" action="ppaction://hlinksldjump"/>
          </p:cNvPr>
          <p:cNvSpPr/>
          <p:nvPr/>
        </p:nvSpPr>
        <p:spPr>
          <a:xfrm>
            <a:off x="5739378"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85" name="Rectangle: Rounded Corners 84">
            <a:hlinkClick r:id="rId4" action="ppaction://hlinksldjump"/>
          </p:cNvPr>
          <p:cNvSpPr/>
          <p:nvPr/>
        </p:nvSpPr>
        <p:spPr>
          <a:xfrm>
            <a:off x="5741649"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86" name="Rectangle: Rounded Corners 85">
            <a:hlinkClick r:id="rId5" action="ppaction://hlinksldjump"/>
          </p:cNvPr>
          <p:cNvSpPr/>
          <p:nvPr/>
        </p:nvSpPr>
        <p:spPr>
          <a:xfrm>
            <a:off x="5745078"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7" name="Rectangle: Rounded Corners 86">
            <a:hlinkClick r:id="rId6" action="ppaction://hlinksldjump"/>
          </p:cNvPr>
          <p:cNvSpPr/>
          <p:nvPr/>
        </p:nvSpPr>
        <p:spPr>
          <a:xfrm>
            <a:off x="5745078"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8" name="Rectangle: Rounded Corners 87">
            <a:hlinkClick r:id="rId7" action="ppaction://hlinksldjump"/>
          </p:cNvPr>
          <p:cNvSpPr/>
          <p:nvPr/>
        </p:nvSpPr>
        <p:spPr>
          <a:xfrm>
            <a:off x="5750917"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9" name="Rectangle: Rounded Corners 88">
            <a:hlinkClick r:id="rId8" action="ppaction://hlinksldjump"/>
          </p:cNvPr>
          <p:cNvSpPr/>
          <p:nvPr/>
        </p:nvSpPr>
        <p:spPr>
          <a:xfrm>
            <a:off x="5741958"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90" name="Rectangle: Rounded Corners 89">
            <a:hlinkClick r:id="rId9" action="ppaction://hlinksldjump"/>
          </p:cNvPr>
          <p:cNvSpPr/>
          <p:nvPr/>
        </p:nvSpPr>
        <p:spPr>
          <a:xfrm>
            <a:off x="5736119"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91" name="Rectangle: Rounded Corners 90">
            <a:hlinkClick r:id="rId10" action="ppaction://hlinksldjump"/>
          </p:cNvPr>
          <p:cNvSpPr/>
          <p:nvPr/>
        </p:nvSpPr>
        <p:spPr>
          <a:xfrm>
            <a:off x="5757170"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92" name="Rectangle: Rounded Corners 91">
            <a:hlinkClick r:id="rId11" action="ppaction://hlinksldjump"/>
          </p:cNvPr>
          <p:cNvSpPr/>
          <p:nvPr/>
        </p:nvSpPr>
        <p:spPr>
          <a:xfrm>
            <a:off x="5752412"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93" name="Rectangle: Rounded Corners 92">
            <a:hlinkClick r:id="rId12" action="ppaction://hlinksldjump"/>
          </p:cNvPr>
          <p:cNvSpPr/>
          <p:nvPr/>
        </p:nvSpPr>
        <p:spPr>
          <a:xfrm>
            <a:off x="5761739"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4" name="Rectangle: Rounded Corners 93">
            <a:hlinkClick r:id="rId13" action="ppaction://hlinksldjump"/>
          </p:cNvPr>
          <p:cNvSpPr/>
          <p:nvPr/>
        </p:nvSpPr>
        <p:spPr>
          <a:xfrm>
            <a:off x="5761739"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5" name="Rectangle: Rounded Corners 94">
            <a:hlinkClick r:id="rId14" action="ppaction://hlinksldjump"/>
          </p:cNvPr>
          <p:cNvSpPr/>
          <p:nvPr/>
        </p:nvSpPr>
        <p:spPr>
          <a:xfrm>
            <a:off x="5752780"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96" name="Rectangle: Rounded Corners 95">
            <a:hlinkClick r:id="rId15" action="ppaction://hlinksldjump"/>
          </p:cNvPr>
          <p:cNvSpPr/>
          <p:nvPr/>
        </p:nvSpPr>
        <p:spPr>
          <a:xfrm>
            <a:off x="5752412"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7" name="Rectangle: Rounded Corners 96">
            <a:hlinkClick r:id="rId16" action="ppaction://hlinksldjump"/>
          </p:cNvPr>
          <p:cNvSpPr/>
          <p:nvPr/>
        </p:nvSpPr>
        <p:spPr>
          <a:xfrm>
            <a:off x="5755125"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8" name="Rectangle: Rounded Corners 97">
            <a:hlinkClick r:id="rId17" action="ppaction://hlinksldjump"/>
          </p:cNvPr>
          <p:cNvSpPr/>
          <p:nvPr/>
        </p:nvSpPr>
        <p:spPr>
          <a:xfrm>
            <a:off x="5757170"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9" name="Rectangle: Rounded Corners 98">
            <a:hlinkClick r:id="rId18" action="ppaction://hlinksldjump"/>
          </p:cNvPr>
          <p:cNvSpPr/>
          <p:nvPr/>
        </p:nvSpPr>
        <p:spPr>
          <a:xfrm>
            <a:off x="5750608"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1" name="Rectangle: Rounded Corners 100">
            <a:hlinkClick r:id="rId19" action="ppaction://hlinksldjump"/>
          </p:cNvPr>
          <p:cNvSpPr/>
          <p:nvPr/>
        </p:nvSpPr>
        <p:spPr>
          <a:xfrm>
            <a:off x="5751640"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02" name="Rectangle: Rounded Corners 101">
            <a:hlinkClick r:id="rId20" action="ppaction://hlinksldjump"/>
          </p:cNvPr>
          <p:cNvSpPr/>
          <p:nvPr/>
        </p:nvSpPr>
        <p:spPr>
          <a:xfrm>
            <a:off x="5757170"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079D0ACA-AD28-754F-B439-10653949F3AB}"/>
              </a:ext>
            </a:extLst>
          </p:cNvPr>
          <p:cNvSpPr>
            <a:spLocks noGrp="1"/>
          </p:cNvSpPr>
          <p:nvPr>
            <p:ph type="sldNum" sz="quarter" idx="12"/>
          </p:nvPr>
        </p:nvSpPr>
        <p:spPr/>
        <p:txBody>
          <a:bodyPr/>
          <a:lstStyle/>
          <a:p>
            <a:fld id="{FA0B7275-42E7-9344-8EE7-3495E2503A86}" type="slidenum">
              <a:rPr lang="en-US" smtClean="0"/>
              <a:t>13</a:t>
            </a:fld>
            <a:endParaRPr lang="en-US" dirty="0"/>
          </a:p>
        </p:txBody>
      </p:sp>
      <p:sp>
        <p:nvSpPr>
          <p:cNvPr id="58" name="Rectangle 57"/>
          <p:cNvSpPr/>
          <p:nvPr/>
        </p:nvSpPr>
        <p:spPr>
          <a:xfrm>
            <a:off x="3269264" y="2698541"/>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90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Effect transition="in" filter="fade">
                                      <p:cBhvr>
                                        <p:cTn id="102" dur="500"/>
                                        <p:tgtEl>
                                          <p:spTgt spid="31"/>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par>
                                <p:cTn id="108" presetID="53" presetClass="entr" presetSubtype="16"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par>
                                <p:cTn id="113" presetID="53" presetClass="entr" presetSubtype="16"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500" fill="hold"/>
                                        <p:tgtEl>
                                          <p:spTgt spid="34"/>
                                        </p:tgtEl>
                                        <p:attrNameLst>
                                          <p:attrName>ppt_w</p:attrName>
                                        </p:attrNameLst>
                                      </p:cBhvr>
                                      <p:tavLst>
                                        <p:tav tm="0">
                                          <p:val>
                                            <p:fltVal val="0"/>
                                          </p:val>
                                        </p:tav>
                                        <p:tav tm="100000">
                                          <p:val>
                                            <p:strVal val="#ppt_w"/>
                                          </p:val>
                                        </p:tav>
                                      </p:tavLst>
                                    </p:anim>
                                    <p:anim calcmode="lin" valueType="num">
                                      <p:cBhvr>
                                        <p:cTn id="116" dur="500" fill="hold"/>
                                        <p:tgtEl>
                                          <p:spTgt spid="34"/>
                                        </p:tgtEl>
                                        <p:attrNameLst>
                                          <p:attrName>ppt_h</p:attrName>
                                        </p:attrNameLst>
                                      </p:cBhvr>
                                      <p:tavLst>
                                        <p:tav tm="0">
                                          <p:val>
                                            <p:fltVal val="0"/>
                                          </p:val>
                                        </p:tav>
                                        <p:tav tm="100000">
                                          <p:val>
                                            <p:strVal val="#ppt_h"/>
                                          </p:val>
                                        </p:tav>
                                      </p:tavLst>
                                    </p:anim>
                                    <p:animEffect transition="in" filter="fade">
                                      <p:cBhvr>
                                        <p:cTn id="117" dur="500"/>
                                        <p:tgtEl>
                                          <p:spTgt spid="34"/>
                                        </p:tgtEl>
                                      </p:cBhvr>
                                    </p:animEffect>
                                  </p:childTnLst>
                                </p:cTn>
                              </p:par>
                              <p:par>
                                <p:cTn id="118" presetID="53" presetClass="entr" presetSubtype="16"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500" fill="hold"/>
                                        <p:tgtEl>
                                          <p:spTgt spid="36"/>
                                        </p:tgtEl>
                                        <p:attrNameLst>
                                          <p:attrName>ppt_w</p:attrName>
                                        </p:attrNameLst>
                                      </p:cBhvr>
                                      <p:tavLst>
                                        <p:tav tm="0">
                                          <p:val>
                                            <p:fltVal val="0"/>
                                          </p:val>
                                        </p:tav>
                                        <p:tav tm="100000">
                                          <p:val>
                                            <p:strVal val="#ppt_w"/>
                                          </p:val>
                                        </p:tav>
                                      </p:tavLst>
                                    </p:anim>
                                    <p:anim calcmode="lin" valueType="num">
                                      <p:cBhvr>
                                        <p:cTn id="126" dur="500" fill="hold"/>
                                        <p:tgtEl>
                                          <p:spTgt spid="36"/>
                                        </p:tgtEl>
                                        <p:attrNameLst>
                                          <p:attrName>ppt_h</p:attrName>
                                        </p:attrNameLst>
                                      </p:cBhvr>
                                      <p:tavLst>
                                        <p:tav tm="0">
                                          <p:val>
                                            <p:fltVal val="0"/>
                                          </p:val>
                                        </p:tav>
                                        <p:tav tm="100000">
                                          <p:val>
                                            <p:strVal val="#ppt_h"/>
                                          </p:val>
                                        </p:tav>
                                      </p:tavLst>
                                    </p:anim>
                                    <p:animEffect transition="in" filter="fade">
                                      <p:cBhvr>
                                        <p:cTn id="127" dur="500"/>
                                        <p:tgtEl>
                                          <p:spTgt spid="3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ppt_w</p:attrName>
                                        </p:attrNameLst>
                                      </p:cBhvr>
                                      <p:tavLst>
                                        <p:tav tm="0">
                                          <p:val>
                                            <p:fltVal val="0"/>
                                          </p:val>
                                        </p:tav>
                                        <p:tav tm="100000">
                                          <p:val>
                                            <p:strVal val="#ppt_w"/>
                                          </p:val>
                                        </p:tav>
                                      </p:tavLst>
                                    </p:anim>
                                    <p:anim calcmode="lin" valueType="num">
                                      <p:cBhvr>
                                        <p:cTn id="131" dur="500" fill="hold"/>
                                        <p:tgtEl>
                                          <p:spTgt spid="37"/>
                                        </p:tgtEl>
                                        <p:attrNameLst>
                                          <p:attrName>ppt_h</p:attrName>
                                        </p:attrNameLst>
                                      </p:cBhvr>
                                      <p:tavLst>
                                        <p:tav tm="0">
                                          <p:val>
                                            <p:fltVal val="0"/>
                                          </p:val>
                                        </p:tav>
                                        <p:tav tm="100000">
                                          <p:val>
                                            <p:strVal val="#ppt_h"/>
                                          </p:val>
                                        </p:tav>
                                      </p:tavLst>
                                    </p:anim>
                                    <p:animEffect transition="in" filter="fade">
                                      <p:cBhvr>
                                        <p:cTn id="132" dur="500"/>
                                        <p:tgtEl>
                                          <p:spTgt spid="37"/>
                                        </p:tgtEl>
                                      </p:cBhvr>
                                    </p:animEffect>
                                  </p:childTnLst>
                                </p:cTn>
                              </p:par>
                              <p:par>
                                <p:cTn id="133" presetID="53" presetClass="entr" presetSubtype="16"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p:cTn id="135" dur="500" fill="hold"/>
                                        <p:tgtEl>
                                          <p:spTgt spid="39"/>
                                        </p:tgtEl>
                                        <p:attrNameLst>
                                          <p:attrName>ppt_w</p:attrName>
                                        </p:attrNameLst>
                                      </p:cBhvr>
                                      <p:tavLst>
                                        <p:tav tm="0">
                                          <p:val>
                                            <p:fltVal val="0"/>
                                          </p:val>
                                        </p:tav>
                                        <p:tav tm="100000">
                                          <p:val>
                                            <p:strVal val="#ppt_w"/>
                                          </p:val>
                                        </p:tav>
                                      </p:tavLst>
                                    </p:anim>
                                    <p:anim calcmode="lin" valueType="num">
                                      <p:cBhvr>
                                        <p:cTn id="136" dur="500" fill="hold"/>
                                        <p:tgtEl>
                                          <p:spTgt spid="39"/>
                                        </p:tgtEl>
                                        <p:attrNameLst>
                                          <p:attrName>ppt_h</p:attrName>
                                        </p:attrNameLst>
                                      </p:cBhvr>
                                      <p:tavLst>
                                        <p:tav tm="0">
                                          <p:val>
                                            <p:fltVal val="0"/>
                                          </p:val>
                                        </p:tav>
                                        <p:tav tm="100000">
                                          <p:val>
                                            <p:strVal val="#ppt_h"/>
                                          </p:val>
                                        </p:tav>
                                      </p:tavLst>
                                    </p:anim>
                                    <p:animEffect transition="in" filter="fade">
                                      <p:cBhvr>
                                        <p:cTn id="137" dur="500"/>
                                        <p:tgtEl>
                                          <p:spTgt spid="39"/>
                                        </p:tgtEl>
                                      </p:cBhvr>
                                    </p:animEffect>
                                  </p:childTnLst>
                                </p:cTn>
                              </p:par>
                              <p:par>
                                <p:cTn id="138" presetID="53" presetClass="entr" presetSubtype="16" fill="hold" nodeType="withEffect">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cBhvr>
                                        <p:cTn id="140" dur="500" fill="hold"/>
                                        <p:tgtEl>
                                          <p:spTgt spid="40"/>
                                        </p:tgtEl>
                                        <p:attrNameLst>
                                          <p:attrName>ppt_w</p:attrName>
                                        </p:attrNameLst>
                                      </p:cBhvr>
                                      <p:tavLst>
                                        <p:tav tm="0">
                                          <p:val>
                                            <p:fltVal val="0"/>
                                          </p:val>
                                        </p:tav>
                                        <p:tav tm="100000">
                                          <p:val>
                                            <p:strVal val="#ppt_w"/>
                                          </p:val>
                                        </p:tav>
                                      </p:tavLst>
                                    </p:anim>
                                    <p:anim calcmode="lin" valueType="num">
                                      <p:cBhvr>
                                        <p:cTn id="141" dur="500" fill="hold"/>
                                        <p:tgtEl>
                                          <p:spTgt spid="40"/>
                                        </p:tgtEl>
                                        <p:attrNameLst>
                                          <p:attrName>ppt_h</p:attrName>
                                        </p:attrNameLst>
                                      </p:cBhvr>
                                      <p:tavLst>
                                        <p:tav tm="0">
                                          <p:val>
                                            <p:fltVal val="0"/>
                                          </p:val>
                                        </p:tav>
                                        <p:tav tm="100000">
                                          <p:val>
                                            <p:strVal val="#ppt_h"/>
                                          </p:val>
                                        </p:tav>
                                      </p:tavLst>
                                    </p:anim>
                                    <p:animEffect transition="in" filter="fade">
                                      <p:cBhvr>
                                        <p:cTn id="1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1" grpId="0" animBg="1"/>
      <p:bldP spid="32" grpId="0" animBg="1"/>
      <p:bldP spid="36" grpId="0" animBg="1"/>
      <p:bldP spid="37"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Controlled Laboratory Testing</a:t>
            </a:r>
          </a:p>
        </p:txBody>
      </p:sp>
      <p:sp>
        <p:nvSpPr>
          <p:cNvPr id="9" name="Rectangle: Beveled 8"/>
          <p:cNvSpPr/>
          <p:nvPr/>
        </p:nvSpPr>
        <p:spPr>
          <a:xfrm>
            <a:off x="3256803" y="2907198"/>
            <a:ext cx="2083197" cy="1316483"/>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solidFill>
                  <a:schemeClr val="tx1"/>
                </a:solidFill>
              </a:rPr>
              <a:t>Controlled Laboratory Testing </a:t>
            </a:r>
          </a:p>
        </p:txBody>
      </p:sp>
      <p:sp>
        <p:nvSpPr>
          <p:cNvPr id="11" name="Frame 10"/>
          <p:cNvSpPr/>
          <p:nvPr/>
        </p:nvSpPr>
        <p:spPr>
          <a:xfrm>
            <a:off x="2027633" y="1683062"/>
            <a:ext cx="792088" cy="381642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9" name="Connector: Elbow 18"/>
          <p:cNvCxnSpPr>
            <a:stCxn id="11" idx="3"/>
            <a:endCxn id="9" idx="4"/>
          </p:cNvCxnSpPr>
          <p:nvPr/>
        </p:nvCxnSpPr>
        <p:spPr>
          <a:xfrm flipV="1">
            <a:off x="2819721" y="3565440"/>
            <a:ext cx="437082" cy="2583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3" name="Rectangle: Rounded Corners 52">
            <a:hlinkClick r:id="rId3" action="ppaction://hlinksldjump"/>
          </p:cNvPr>
          <p:cNvSpPr/>
          <p:nvPr/>
        </p:nvSpPr>
        <p:spPr>
          <a:xfrm>
            <a:off x="6713803" y="1082938"/>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Loading Patterns</a:t>
            </a:r>
          </a:p>
        </p:txBody>
      </p:sp>
      <p:sp>
        <p:nvSpPr>
          <p:cNvPr id="54" name="Rectangle: Rounded Corners 53">
            <a:hlinkClick r:id="rId4" action="ppaction://hlinksldjump"/>
          </p:cNvPr>
          <p:cNvSpPr/>
          <p:nvPr/>
        </p:nvSpPr>
        <p:spPr>
          <a:xfrm>
            <a:off x="6709045" y="1803018"/>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Mechanical Requirements</a:t>
            </a:r>
          </a:p>
        </p:txBody>
      </p:sp>
      <p:sp>
        <p:nvSpPr>
          <p:cNvPr id="55" name="Rectangle: Rounded Corners 54">
            <a:hlinkClick r:id="rId5" action="ppaction://hlinksldjump"/>
          </p:cNvPr>
          <p:cNvSpPr/>
          <p:nvPr/>
        </p:nvSpPr>
        <p:spPr>
          <a:xfrm>
            <a:off x="6718372" y="2475150"/>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Environmental Parameters</a:t>
            </a:r>
          </a:p>
        </p:txBody>
      </p:sp>
      <p:sp>
        <p:nvSpPr>
          <p:cNvPr id="56" name="Rectangle: Rounded Corners 55">
            <a:hlinkClick r:id="rId6" action="ppaction://hlinksldjump"/>
          </p:cNvPr>
          <p:cNvSpPr/>
          <p:nvPr/>
        </p:nvSpPr>
        <p:spPr>
          <a:xfrm>
            <a:off x="6718372" y="3171170"/>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Human Health Parameters</a:t>
            </a:r>
          </a:p>
        </p:txBody>
      </p:sp>
      <p:sp>
        <p:nvSpPr>
          <p:cNvPr id="57" name="Rectangle: Rounded Corners 56">
            <a:hlinkClick r:id="rId7" action="ppaction://hlinksldjump"/>
          </p:cNvPr>
          <p:cNvSpPr/>
          <p:nvPr/>
        </p:nvSpPr>
        <p:spPr>
          <a:xfrm>
            <a:off x="6709413" y="3843302"/>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Air Emissions Parameters</a:t>
            </a:r>
          </a:p>
        </p:txBody>
      </p:sp>
      <p:sp>
        <p:nvSpPr>
          <p:cNvPr id="58" name="Rectangle: Rounded Corners 57">
            <a:hlinkClick r:id="rId8" action="ppaction://hlinksldjump"/>
          </p:cNvPr>
          <p:cNvSpPr/>
          <p:nvPr/>
        </p:nvSpPr>
        <p:spPr>
          <a:xfrm>
            <a:off x="6709045" y="4467314"/>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Acoustics Parameters</a:t>
            </a:r>
          </a:p>
        </p:txBody>
      </p:sp>
      <p:sp>
        <p:nvSpPr>
          <p:cNvPr id="59" name="Rectangle: Rounded Corners 58">
            <a:hlinkClick r:id="rId9" action="ppaction://hlinksldjump"/>
          </p:cNvPr>
          <p:cNvSpPr/>
          <p:nvPr/>
        </p:nvSpPr>
        <p:spPr>
          <a:xfrm>
            <a:off x="6711758" y="5115386"/>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Odour Requirements</a:t>
            </a:r>
          </a:p>
        </p:txBody>
      </p:sp>
      <p:cxnSp>
        <p:nvCxnSpPr>
          <p:cNvPr id="74" name="Connector: Elbow 73"/>
          <p:cNvCxnSpPr>
            <a:cxnSpLocks/>
            <a:stCxn id="9" idx="0"/>
            <a:endCxn id="53" idx="1"/>
          </p:cNvCxnSpPr>
          <p:nvPr/>
        </p:nvCxnSpPr>
        <p:spPr>
          <a:xfrm flipV="1">
            <a:off x="5340000" y="1346996"/>
            <a:ext cx="1373803" cy="221844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a:stCxn id="9" idx="0"/>
            <a:endCxn id="54" idx="1"/>
          </p:cNvCxnSpPr>
          <p:nvPr/>
        </p:nvCxnSpPr>
        <p:spPr>
          <a:xfrm flipV="1">
            <a:off x="5340000" y="2067076"/>
            <a:ext cx="1369045" cy="149836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a:stCxn id="9" idx="0"/>
            <a:endCxn id="55" idx="1"/>
          </p:cNvCxnSpPr>
          <p:nvPr/>
        </p:nvCxnSpPr>
        <p:spPr>
          <a:xfrm flipV="1">
            <a:off x="5340000" y="2739208"/>
            <a:ext cx="1378372" cy="82623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a:stCxn id="9" idx="0"/>
            <a:endCxn id="56" idx="1"/>
          </p:cNvCxnSpPr>
          <p:nvPr/>
        </p:nvCxnSpPr>
        <p:spPr>
          <a:xfrm flipV="1">
            <a:off x="5340000" y="3435228"/>
            <a:ext cx="1378372" cy="13021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a:stCxn id="9" idx="0"/>
            <a:endCxn id="57" idx="1"/>
          </p:cNvCxnSpPr>
          <p:nvPr/>
        </p:nvCxnSpPr>
        <p:spPr>
          <a:xfrm>
            <a:off x="5340000" y="3565440"/>
            <a:ext cx="1369413" cy="54192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a:stCxn id="9" idx="0"/>
            <a:endCxn id="58" idx="1"/>
          </p:cNvCxnSpPr>
          <p:nvPr/>
        </p:nvCxnSpPr>
        <p:spPr>
          <a:xfrm>
            <a:off x="5340000" y="3565440"/>
            <a:ext cx="1369045" cy="116593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a:stCxn id="9" idx="0"/>
            <a:endCxn id="59" idx="1"/>
          </p:cNvCxnSpPr>
          <p:nvPr/>
        </p:nvCxnSpPr>
        <p:spPr>
          <a:xfrm>
            <a:off x="5340000" y="3565440"/>
            <a:ext cx="1371758" cy="18140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a:stCxn id="9" idx="0"/>
          </p:cNvCxnSpPr>
          <p:nvPr/>
        </p:nvCxnSpPr>
        <p:spPr>
          <a:xfrm>
            <a:off x="5340000" y="3565440"/>
            <a:ext cx="1378372" cy="2462076"/>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Rounded Corners 104">
            <a:hlinkClick r:id="rId10" action="ppaction://hlinksldjump"/>
          </p:cNvPr>
          <p:cNvSpPr/>
          <p:nvPr/>
        </p:nvSpPr>
        <p:spPr>
          <a:xfrm>
            <a:off x="6718372" y="5783836"/>
            <a:ext cx="2298605" cy="528116"/>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Electrical Requirements</a:t>
            </a:r>
          </a:p>
        </p:txBody>
      </p:sp>
      <p:sp>
        <p:nvSpPr>
          <p:cNvPr id="5" name="Slide Number Placeholder 4">
            <a:extLst>
              <a:ext uri="{FF2B5EF4-FFF2-40B4-BE49-F238E27FC236}">
                <a16:creationId xmlns:a16="http://schemas.microsoft.com/office/drawing/2014/main" id="{A3B1E2E3-B82A-0648-86AF-E57F9317F027}"/>
              </a:ext>
            </a:extLst>
          </p:cNvPr>
          <p:cNvSpPr>
            <a:spLocks noGrp="1"/>
          </p:cNvSpPr>
          <p:nvPr>
            <p:ph type="sldNum" sz="quarter" idx="12"/>
          </p:nvPr>
        </p:nvSpPr>
        <p:spPr/>
        <p:txBody>
          <a:bodyPr/>
          <a:lstStyle/>
          <a:p>
            <a:fld id="{FA0B7275-42E7-9344-8EE7-3495E2503A86}" type="slidenum">
              <a:rPr lang="en-US" smtClean="0"/>
              <a:t>14</a:t>
            </a:fld>
            <a:endParaRPr lang="en-US" dirty="0"/>
          </a:p>
        </p:txBody>
      </p:sp>
    </p:spTree>
    <p:extLst>
      <p:ext uri="{BB962C8B-B14F-4D97-AF65-F5344CB8AC3E}">
        <p14:creationId xmlns:p14="http://schemas.microsoft.com/office/powerpoint/2010/main" val="36227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53" grpId="0" animBg="1"/>
      <p:bldP spid="54" grpId="0" animBg="1"/>
      <p:bldP spid="55" grpId="0" animBg="1"/>
      <p:bldP spid="56" grpId="0" animBg="1"/>
      <p:bldP spid="57" grpId="0" animBg="1"/>
      <p:bldP spid="58" grpId="0" animBg="1"/>
      <p:bldP spid="59" grpId="0" animBg="1"/>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SG" dirty="0"/>
              <a:t>Loading Patterns</a:t>
            </a:r>
          </a:p>
        </p:txBody>
      </p:sp>
      <p:sp>
        <p:nvSpPr>
          <p:cNvPr id="5" name="Rectangle: Beveled 4"/>
          <p:cNvSpPr/>
          <p:nvPr/>
        </p:nvSpPr>
        <p:spPr>
          <a:xfrm>
            <a:off x="3822891"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822891"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822891"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577670"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369759"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369759"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369759"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a:hlinkClick r:id="rId3" action="ppaction://hlinksldjump"/>
          </p:cNvPr>
          <p:cNvSpPr/>
          <p:nvPr/>
        </p:nvSpPr>
        <p:spPr>
          <a:xfrm>
            <a:off x="9021265" y="1772816"/>
            <a:ext cx="1872506" cy="74037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7.2.8.1 Normal</a:t>
            </a:r>
          </a:p>
        </p:txBody>
      </p:sp>
      <p:sp>
        <p:nvSpPr>
          <p:cNvPr id="37" name="Cloud 36">
            <a:hlinkClick r:id="rId4" action="ppaction://hlinksldjump"/>
          </p:cNvPr>
          <p:cNvSpPr/>
          <p:nvPr/>
        </p:nvSpPr>
        <p:spPr>
          <a:xfrm>
            <a:off x="9048030" y="3624726"/>
            <a:ext cx="1872506" cy="74037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A3.8.10 Diarrhoea</a:t>
            </a:r>
          </a:p>
        </p:txBody>
      </p:sp>
      <p:sp>
        <p:nvSpPr>
          <p:cNvPr id="38" name="Cloud 37">
            <a:hlinkClick r:id="rId5" action="ppaction://hlinksldjump"/>
          </p:cNvPr>
          <p:cNvSpPr/>
          <p:nvPr/>
        </p:nvSpPr>
        <p:spPr>
          <a:xfrm>
            <a:off x="9048030" y="2715872"/>
            <a:ext cx="1872506" cy="74037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7.2.8.2 Stress</a:t>
            </a:r>
          </a:p>
        </p:txBody>
      </p:sp>
      <p:cxnSp>
        <p:nvCxnSpPr>
          <p:cNvPr id="41" name="Straight Arrow Connector 40"/>
          <p:cNvCxnSpPr>
            <a:cxnSpLocks/>
            <a:stCxn id="89" idx="3"/>
            <a:endCxn id="30" idx="2"/>
          </p:cNvCxnSpPr>
          <p:nvPr/>
        </p:nvCxnSpPr>
        <p:spPr>
          <a:xfrm flipV="1">
            <a:off x="8195555" y="2143005"/>
            <a:ext cx="831518" cy="786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89" idx="3"/>
            <a:endCxn id="37" idx="2"/>
          </p:cNvCxnSpPr>
          <p:nvPr/>
        </p:nvCxnSpPr>
        <p:spPr>
          <a:xfrm>
            <a:off x="8195555" y="2929980"/>
            <a:ext cx="858283" cy="106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89" idx="3"/>
            <a:endCxn id="38" idx="2"/>
          </p:cNvCxnSpPr>
          <p:nvPr/>
        </p:nvCxnSpPr>
        <p:spPr>
          <a:xfrm>
            <a:off x="8195555" y="2929980"/>
            <a:ext cx="858283" cy="156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p:nvPr/>
        </p:nvCxnSpPr>
        <p:spPr>
          <a:xfrm flipV="1">
            <a:off x="5591832"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p:nvPr/>
        </p:nvCxnSpPr>
        <p:spPr>
          <a:xfrm flipV="1">
            <a:off x="5591832"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flipV="1">
            <a:off x="5591832"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flipV="1">
            <a:off x="5591832"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a:off x="5591831"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591831"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591832"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591832"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flipV="1">
            <a:off x="5591831"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flipV="1">
            <a:off x="5591831"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591832"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a:off x="5591832"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591831"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591831"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591832"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591831"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flipV="1">
            <a:off x="5591831"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591831"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hlinkClick r:id="rId6" action="ppaction://hlinksldjump"/>
          </p:cNvPr>
          <p:cNvSpPr/>
          <p:nvPr/>
        </p:nvSpPr>
        <p:spPr>
          <a:xfrm>
            <a:off x="6027743"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83" name="Rectangle: Rounded Corners 82">
            <a:hlinkClick r:id="rId7" action="ppaction://hlinksldjump"/>
          </p:cNvPr>
          <p:cNvSpPr/>
          <p:nvPr/>
        </p:nvSpPr>
        <p:spPr>
          <a:xfrm>
            <a:off x="6030014"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84" name="Rectangle: Rounded Corners 83">
            <a:hlinkClick r:id="rId8" action="ppaction://hlinksldjump"/>
          </p:cNvPr>
          <p:cNvSpPr/>
          <p:nvPr/>
        </p:nvSpPr>
        <p:spPr>
          <a:xfrm>
            <a:off x="6033443"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5" name="Rectangle: Rounded Corners 84">
            <a:hlinkClick r:id="rId9" action="ppaction://hlinksldjump"/>
          </p:cNvPr>
          <p:cNvSpPr/>
          <p:nvPr/>
        </p:nvSpPr>
        <p:spPr>
          <a:xfrm>
            <a:off x="6033443"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6" name="Rectangle: Rounded Corners 85">
            <a:hlinkClick r:id="rId10" action="ppaction://hlinksldjump"/>
          </p:cNvPr>
          <p:cNvSpPr/>
          <p:nvPr/>
        </p:nvSpPr>
        <p:spPr>
          <a:xfrm>
            <a:off x="6039282"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7" name="Rectangle: Rounded Corners 86">
            <a:hlinkClick r:id="rId11" action="ppaction://hlinksldjump"/>
          </p:cNvPr>
          <p:cNvSpPr/>
          <p:nvPr/>
        </p:nvSpPr>
        <p:spPr>
          <a:xfrm>
            <a:off x="6030323"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88" name="Rectangle: Rounded Corners 87">
            <a:hlinkClick r:id="rId12" action="ppaction://hlinksldjump"/>
          </p:cNvPr>
          <p:cNvSpPr/>
          <p:nvPr/>
        </p:nvSpPr>
        <p:spPr>
          <a:xfrm>
            <a:off x="6024484"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89" name="Rectangle: Rounded Corners 88">
            <a:hlinkClick r:id="rId13" action="ppaction://hlinksldjump"/>
          </p:cNvPr>
          <p:cNvSpPr/>
          <p:nvPr/>
        </p:nvSpPr>
        <p:spPr>
          <a:xfrm>
            <a:off x="6045535"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90" name="Rectangle: Rounded Corners 89">
            <a:hlinkClick r:id="rId14" action="ppaction://hlinksldjump"/>
          </p:cNvPr>
          <p:cNvSpPr/>
          <p:nvPr/>
        </p:nvSpPr>
        <p:spPr>
          <a:xfrm>
            <a:off x="6040777"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91" name="Rectangle: Rounded Corners 90">
            <a:hlinkClick r:id="rId15" action="ppaction://hlinksldjump"/>
          </p:cNvPr>
          <p:cNvSpPr/>
          <p:nvPr/>
        </p:nvSpPr>
        <p:spPr>
          <a:xfrm>
            <a:off x="6050104"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2" name="Rectangle: Rounded Corners 91">
            <a:hlinkClick r:id="rId16" action="ppaction://hlinksldjump"/>
          </p:cNvPr>
          <p:cNvSpPr/>
          <p:nvPr/>
        </p:nvSpPr>
        <p:spPr>
          <a:xfrm>
            <a:off x="6050104"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3" name="Rectangle: Rounded Corners 92">
            <a:hlinkClick r:id="rId17" action="ppaction://hlinksldjump"/>
          </p:cNvPr>
          <p:cNvSpPr/>
          <p:nvPr/>
        </p:nvSpPr>
        <p:spPr>
          <a:xfrm>
            <a:off x="6041145"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94" name="Rectangle: Rounded Corners 93">
            <a:hlinkClick r:id="rId18" action="ppaction://hlinksldjump"/>
          </p:cNvPr>
          <p:cNvSpPr/>
          <p:nvPr/>
        </p:nvSpPr>
        <p:spPr>
          <a:xfrm>
            <a:off x="6040777"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5" name="Rectangle: Rounded Corners 94">
            <a:hlinkClick r:id="rId19" action="ppaction://hlinksldjump"/>
          </p:cNvPr>
          <p:cNvSpPr/>
          <p:nvPr/>
        </p:nvSpPr>
        <p:spPr>
          <a:xfrm>
            <a:off x="6043490"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6" name="Rectangle: Rounded Corners 95">
            <a:hlinkClick r:id="rId20" action="ppaction://hlinksldjump"/>
          </p:cNvPr>
          <p:cNvSpPr/>
          <p:nvPr/>
        </p:nvSpPr>
        <p:spPr>
          <a:xfrm>
            <a:off x="6045535"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7" name="Rectangle: Rounded Corners 96">
            <a:hlinkClick r:id="rId21" action="ppaction://hlinksldjump"/>
          </p:cNvPr>
          <p:cNvSpPr/>
          <p:nvPr/>
        </p:nvSpPr>
        <p:spPr>
          <a:xfrm>
            <a:off x="6038973"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9" name="Rectangle: Rounded Corners 98">
            <a:hlinkClick r:id="rId22" action="ppaction://hlinksldjump"/>
          </p:cNvPr>
          <p:cNvSpPr/>
          <p:nvPr/>
        </p:nvSpPr>
        <p:spPr>
          <a:xfrm>
            <a:off x="6040005"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00" name="Rectangle: Rounded Corners 99">
            <a:hlinkClick r:id="rId23" action="ppaction://hlinksldjump"/>
          </p:cNvPr>
          <p:cNvSpPr/>
          <p:nvPr/>
        </p:nvSpPr>
        <p:spPr>
          <a:xfrm>
            <a:off x="6045535"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29CA6168-FB09-5F46-B255-968F91544F11}"/>
              </a:ext>
            </a:extLst>
          </p:cNvPr>
          <p:cNvSpPr>
            <a:spLocks noGrp="1"/>
          </p:cNvSpPr>
          <p:nvPr>
            <p:ph type="sldNum" sz="quarter" idx="12"/>
          </p:nvPr>
        </p:nvSpPr>
        <p:spPr/>
        <p:txBody>
          <a:bodyPr/>
          <a:lstStyle/>
          <a:p>
            <a:fld id="{FA0B7275-42E7-9344-8EE7-3495E2503A86}" type="slidenum">
              <a:rPr lang="en-US" smtClean="0"/>
              <a:t>15</a:t>
            </a:fld>
            <a:endParaRPr lang="en-US" dirty="0"/>
          </a:p>
        </p:txBody>
      </p:sp>
      <p:sp>
        <p:nvSpPr>
          <p:cNvPr id="55" name="Rectangle 54"/>
          <p:cNvSpPr/>
          <p:nvPr/>
        </p:nvSpPr>
        <p:spPr>
          <a:xfrm>
            <a:off x="3636110" y="620688"/>
            <a:ext cx="467360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6" name="Rectangle 55"/>
          <p:cNvSpPr/>
          <p:nvPr/>
        </p:nvSpPr>
        <p:spPr>
          <a:xfrm>
            <a:off x="3687681" y="5498628"/>
            <a:ext cx="4673603"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83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childTnLst>
                                </p:cTn>
                              </p:par>
                              <p:par>
                                <p:cTn id="113" presetID="53" presetClass="entr" presetSubtype="16" fill="hold"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nodeType="with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Effect transition="in" filter="fade">
                                      <p:cBhvr>
                                        <p:cTn id="1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9" grpId="0" animBg="1"/>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7.2.8.1 Normal Loading Pattern</a:t>
            </a:r>
          </a:p>
        </p:txBody>
      </p:sp>
      <p:sp>
        <p:nvSpPr>
          <p:cNvPr id="3" name="Content Placeholder 2"/>
          <p:cNvSpPr>
            <a:spLocks noGrp="1"/>
          </p:cNvSpPr>
          <p:nvPr>
            <p:ph idx="4294967295"/>
          </p:nvPr>
        </p:nvSpPr>
        <p:spPr>
          <a:xfrm>
            <a:off x="1072895" y="1252538"/>
            <a:ext cx="10118979" cy="4352925"/>
          </a:xfrm>
        </p:spPr>
        <p:txBody>
          <a:bodyPr>
            <a:normAutofit fontScale="92500" lnSpcReduction="10000"/>
          </a:bodyPr>
          <a:lstStyle/>
          <a:p>
            <a:pPr>
              <a:buFont typeface="PingFang SC Regular" panose="020B0400000000000000" pitchFamily="34" charset="-122"/>
              <a:buChar char="﹢"/>
            </a:pPr>
            <a:r>
              <a:rPr lang="en-SG" sz="2400" dirty="0"/>
              <a:t>The loading of the system shall be performed as a percentage of daily load (kg/day of faeces, l/day of urine), derived from capacity calculations indicated by the manufacturer</a:t>
            </a:r>
          </a:p>
          <a:p>
            <a:pPr marL="0" indent="0">
              <a:buNone/>
            </a:pPr>
            <a:endParaRPr lang="en-SG" sz="2400" dirty="0"/>
          </a:p>
          <a:p>
            <a:pPr>
              <a:buFont typeface="PingFang SC Regular" panose="020B0400000000000000" pitchFamily="34" charset="-122"/>
              <a:buChar char="﹢"/>
            </a:pPr>
            <a:r>
              <a:rPr lang="en-SG" sz="2400" dirty="0"/>
              <a:t>Daily load is determined through multiplying:</a:t>
            </a:r>
          </a:p>
          <a:p>
            <a:pPr marL="834389" lvl="1" indent="-457200">
              <a:buFont typeface="+mj-lt"/>
              <a:buAutoNum type="alphaLcParenR"/>
            </a:pPr>
            <a:r>
              <a:rPr lang="en-SG" sz="2400" dirty="0"/>
              <a:t>uses per day (faecal uses/day and urine uses/day); by</a:t>
            </a:r>
          </a:p>
          <a:p>
            <a:pPr marL="834389" lvl="1" indent="-457200">
              <a:buFont typeface="+mj-lt"/>
              <a:buAutoNum type="alphaLcParenR"/>
            </a:pPr>
            <a:r>
              <a:rPr lang="en-SG" sz="2400" dirty="0"/>
              <a:t>the average amount of faeces (kg/use) and urine (l/use).</a:t>
            </a:r>
          </a:p>
          <a:p>
            <a:pPr marL="377189" lvl="1" indent="0">
              <a:buNone/>
            </a:pPr>
            <a:endParaRPr lang="en-SG" dirty="0"/>
          </a:p>
          <a:p>
            <a:pPr marL="228600" lvl="1">
              <a:spcBef>
                <a:spcPts val="1000"/>
              </a:spcBef>
              <a:buFont typeface="PingFang SC Regular" panose="020B0400000000000000" pitchFamily="34" charset="-122"/>
              <a:buChar char="﹢"/>
            </a:pPr>
            <a:r>
              <a:rPr lang="en-SG" dirty="0"/>
              <a:t>Loading shall be conducted at the corresponding timing:</a:t>
            </a:r>
          </a:p>
          <a:p>
            <a:pPr marL="800100" lvl="2" indent="-342900">
              <a:spcBef>
                <a:spcPts val="1000"/>
              </a:spcBef>
              <a:buFont typeface="PingFang SC Regular" panose="020B0400000000000000" pitchFamily="34" charset="-122"/>
              <a:buChar char="－"/>
            </a:pPr>
            <a:r>
              <a:rPr lang="en-SG" dirty="0"/>
              <a:t>35 % from 6 am to 9 am;</a:t>
            </a:r>
          </a:p>
          <a:p>
            <a:pPr marL="800100" lvl="2" indent="-342900">
              <a:lnSpc>
                <a:spcPct val="100000"/>
              </a:lnSpc>
              <a:spcBef>
                <a:spcPts val="1000"/>
              </a:spcBef>
              <a:buFont typeface="PingFang SC Regular" panose="020B0400000000000000" pitchFamily="34" charset="-122"/>
              <a:buChar char="－"/>
            </a:pPr>
            <a:r>
              <a:rPr lang="en-SG" dirty="0"/>
              <a:t>25 % from 11 am to 2 pm;</a:t>
            </a:r>
          </a:p>
          <a:p>
            <a:pPr marL="800100" lvl="2" indent="-342900">
              <a:lnSpc>
                <a:spcPct val="100000"/>
              </a:lnSpc>
              <a:spcBef>
                <a:spcPts val="1000"/>
              </a:spcBef>
              <a:buFont typeface="PingFang SC Regular" panose="020B0400000000000000" pitchFamily="34" charset="-122"/>
              <a:buChar char="－"/>
            </a:pPr>
            <a:r>
              <a:rPr lang="en-SG" dirty="0"/>
              <a:t>40 % from 5 pm to 8 pm.</a:t>
            </a:r>
          </a:p>
        </p:txBody>
      </p:sp>
      <p:sp>
        <p:nvSpPr>
          <p:cNvPr id="7" name="Arrow: Right 6"/>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3" action="ppaction://hlinksldjump"/>
              </a:rPr>
              <a:t>Back</a:t>
            </a:r>
            <a:endParaRPr lang="en-SG" dirty="0"/>
          </a:p>
        </p:txBody>
      </p:sp>
      <p:sp>
        <p:nvSpPr>
          <p:cNvPr id="5" name="Slide Number Placeholder 4">
            <a:extLst>
              <a:ext uri="{FF2B5EF4-FFF2-40B4-BE49-F238E27FC236}">
                <a16:creationId xmlns:a16="http://schemas.microsoft.com/office/drawing/2014/main" id="{D6E9D261-9EC9-2F41-84CA-876D43F2D4D9}"/>
              </a:ext>
            </a:extLst>
          </p:cNvPr>
          <p:cNvSpPr>
            <a:spLocks noGrp="1"/>
          </p:cNvSpPr>
          <p:nvPr>
            <p:ph type="sldNum" sz="quarter" idx="12"/>
          </p:nvPr>
        </p:nvSpPr>
        <p:spPr/>
        <p:txBody>
          <a:bodyPr/>
          <a:lstStyle/>
          <a:p>
            <a:fld id="{FA0B7275-42E7-9344-8EE7-3495E2503A86}" type="slidenum">
              <a:rPr lang="en-US" smtClean="0"/>
              <a:t>16</a:t>
            </a:fld>
            <a:endParaRPr lang="en-US" dirty="0"/>
          </a:p>
        </p:txBody>
      </p:sp>
    </p:spTree>
    <p:extLst>
      <p:ext uri="{BB962C8B-B14F-4D97-AF65-F5344CB8AC3E}">
        <p14:creationId xmlns:p14="http://schemas.microsoft.com/office/powerpoint/2010/main" val="14334735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7.2.8.2 Stress</a:t>
            </a:r>
          </a:p>
        </p:txBody>
      </p:sp>
      <p:sp>
        <p:nvSpPr>
          <p:cNvPr id="3" name="Content Placeholder 2"/>
          <p:cNvSpPr>
            <a:spLocks noGrp="1"/>
          </p:cNvSpPr>
          <p:nvPr>
            <p:ph idx="4294967295"/>
          </p:nvPr>
        </p:nvSpPr>
        <p:spPr>
          <a:xfrm>
            <a:off x="1024128" y="1252538"/>
            <a:ext cx="10167747" cy="4352925"/>
          </a:xfrm>
        </p:spPr>
        <p:txBody>
          <a:bodyPr>
            <a:normAutofit/>
          </a:bodyPr>
          <a:lstStyle/>
          <a:p>
            <a:pPr marL="0" indent="0">
              <a:buNone/>
            </a:pPr>
            <a:r>
              <a:rPr lang="en-SG" sz="2800" dirty="0"/>
              <a:t>Sanitation system is loaded with treatment capacity + “Sn”, where Sn is 80% of the difference between maximum capacity and treatment capacity.</a:t>
            </a:r>
          </a:p>
          <a:p>
            <a:pPr marL="0" indent="0">
              <a:buNone/>
            </a:pPr>
            <a:endParaRPr lang="en-SG" sz="2800" dirty="0"/>
          </a:p>
          <a:p>
            <a:pPr>
              <a:buFont typeface="PingFang SC Regular" panose="020B0400000000000000" pitchFamily="34" charset="-122"/>
              <a:buChar char="＋"/>
            </a:pPr>
            <a:r>
              <a:rPr lang="en-SG" sz="2800" dirty="0"/>
              <a:t>Loading shall be conducted at the corresponding timing:</a:t>
            </a:r>
          </a:p>
          <a:p>
            <a:pPr lvl="1">
              <a:buFont typeface="PingFang SC Regular" panose="020B0400000000000000" pitchFamily="34" charset="-122"/>
              <a:buChar char="－"/>
            </a:pPr>
            <a:r>
              <a:rPr lang="en-SG" sz="2800" dirty="0"/>
              <a:t>35 % from 6 am to 9 am;</a:t>
            </a:r>
          </a:p>
          <a:p>
            <a:pPr lvl="1">
              <a:buFont typeface="PingFang SC Regular" panose="020B0400000000000000" pitchFamily="34" charset="-122"/>
              <a:buChar char="－"/>
            </a:pPr>
            <a:r>
              <a:rPr lang="en-SG" sz="2800" dirty="0"/>
              <a:t>25 % from 11 am to 2 pm;</a:t>
            </a:r>
          </a:p>
          <a:p>
            <a:pPr lvl="1">
              <a:buFont typeface="PingFang SC Regular" panose="020B0400000000000000" pitchFamily="34" charset="-122"/>
              <a:buChar char="－"/>
            </a:pPr>
            <a:r>
              <a:rPr lang="en-SG" sz="2800" dirty="0"/>
              <a:t>40 % from 5 pm to 8 pm.</a:t>
            </a:r>
          </a:p>
        </p:txBody>
      </p:sp>
      <p:sp>
        <p:nvSpPr>
          <p:cNvPr id="8" name="Arrow: Right 7"/>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2" action="ppaction://hlinksldjump"/>
              </a:rPr>
              <a:t>Back</a:t>
            </a:r>
            <a:endParaRPr lang="en-SG" dirty="0"/>
          </a:p>
        </p:txBody>
      </p:sp>
      <p:sp>
        <p:nvSpPr>
          <p:cNvPr id="5" name="Slide Number Placeholder 4">
            <a:extLst>
              <a:ext uri="{FF2B5EF4-FFF2-40B4-BE49-F238E27FC236}">
                <a16:creationId xmlns:a16="http://schemas.microsoft.com/office/drawing/2014/main" id="{74F8ABAD-9DF9-3244-AABE-909C281C4E07}"/>
              </a:ext>
            </a:extLst>
          </p:cNvPr>
          <p:cNvSpPr>
            <a:spLocks noGrp="1"/>
          </p:cNvSpPr>
          <p:nvPr>
            <p:ph type="sldNum" sz="quarter" idx="12"/>
          </p:nvPr>
        </p:nvSpPr>
        <p:spPr/>
        <p:txBody>
          <a:bodyPr/>
          <a:lstStyle/>
          <a:p>
            <a:fld id="{FA0B7275-42E7-9344-8EE7-3495E2503A86}" type="slidenum">
              <a:rPr lang="en-US" smtClean="0"/>
              <a:t>17</a:t>
            </a:fld>
            <a:endParaRPr lang="en-US" dirty="0"/>
          </a:p>
        </p:txBody>
      </p:sp>
    </p:spTree>
    <p:extLst>
      <p:ext uri="{BB962C8B-B14F-4D97-AF65-F5344CB8AC3E}">
        <p14:creationId xmlns:p14="http://schemas.microsoft.com/office/powerpoint/2010/main" val="14215897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A3.8.10 Diarrhoea</a:t>
            </a:r>
          </a:p>
        </p:txBody>
      </p:sp>
      <p:sp>
        <p:nvSpPr>
          <p:cNvPr id="3" name="Content Placeholder 2"/>
          <p:cNvSpPr>
            <a:spLocks noGrp="1"/>
          </p:cNvSpPr>
          <p:nvPr>
            <p:ph idx="4294967295"/>
          </p:nvPr>
        </p:nvSpPr>
        <p:spPr>
          <a:xfrm>
            <a:off x="914400" y="1252538"/>
            <a:ext cx="10277475" cy="4352925"/>
          </a:xfrm>
        </p:spPr>
        <p:txBody>
          <a:bodyPr>
            <a:normAutofit fontScale="92500" lnSpcReduction="10000"/>
          </a:bodyPr>
          <a:lstStyle/>
          <a:p>
            <a:pPr marL="0" indent="0">
              <a:buNone/>
            </a:pPr>
            <a:r>
              <a:rPr lang="en-SG" sz="2400" dirty="0"/>
              <a:t>For the diarrhoea test days, 50 % of the normal faeces loading shall be ‘diarrhoea input’ instead of solid faeces. </a:t>
            </a:r>
          </a:p>
          <a:p>
            <a:pPr marL="0" indent="0">
              <a:buNone/>
            </a:pPr>
            <a:endParaRPr lang="en-SG" sz="2400" dirty="0"/>
          </a:p>
          <a:p>
            <a:pPr>
              <a:buFont typeface="PingFang SC Regular" panose="020B0400000000000000" pitchFamily="34" charset="-122"/>
              <a:buChar char="＋"/>
            </a:pPr>
            <a:r>
              <a:rPr lang="en-SG" sz="2400" dirty="0"/>
              <a:t>Half of this load is to be as normal faecal load (solid faeces), the other half diluted as diarrhoea input.</a:t>
            </a:r>
          </a:p>
          <a:p>
            <a:pPr lvl="1">
              <a:buFont typeface="PingFang SC Regular" panose="020B0400000000000000" pitchFamily="34" charset="-122"/>
              <a:buChar char="－"/>
            </a:pPr>
            <a:r>
              <a:rPr lang="en-SG" sz="2400" dirty="0"/>
              <a:t>35 % of daily capacity from 6 am to 9 am. </a:t>
            </a:r>
          </a:p>
          <a:p>
            <a:pPr lvl="1">
              <a:buFont typeface="PingFang SC Regular" panose="020B0400000000000000" pitchFamily="34" charset="-122"/>
              <a:buChar char="－"/>
            </a:pPr>
            <a:r>
              <a:rPr lang="en-SG" sz="2400" dirty="0"/>
              <a:t>25 % of daily capacity from 11 am to 2 pm. </a:t>
            </a:r>
          </a:p>
          <a:p>
            <a:pPr lvl="1">
              <a:buFont typeface="PingFang SC Regular" panose="020B0400000000000000" pitchFamily="34" charset="-122"/>
              <a:buChar char="－"/>
            </a:pPr>
            <a:r>
              <a:rPr lang="en-SG" sz="2400" dirty="0"/>
              <a:t>40 % of daily capacity from 5 pm to 8 pm. </a:t>
            </a:r>
          </a:p>
          <a:p>
            <a:pPr marL="457200" indent="-457200">
              <a:buFont typeface="+mj-lt"/>
              <a:buAutoNum type="alphaLcParenR"/>
            </a:pPr>
            <a:r>
              <a:rPr lang="en-SG" sz="2400" dirty="0"/>
              <a:t>Combine fresh faeces with water at a ratio of 2 l of water per kg of fresh faeces. The target dry matter content of the diarrhoea input should be between 3 % and 10.</a:t>
            </a:r>
          </a:p>
          <a:p>
            <a:pPr marL="457200" indent="-457200">
              <a:buFont typeface="+mj-lt"/>
              <a:buAutoNum type="alphaLcParenR"/>
            </a:pPr>
            <a:r>
              <a:rPr lang="en-SG" sz="2400" dirty="0"/>
              <a:t>For this testing, the assumption is that each diarrhoea user produces 1,2 l of diarrhoea per day. </a:t>
            </a:r>
          </a:p>
        </p:txBody>
      </p:sp>
      <p:sp>
        <p:nvSpPr>
          <p:cNvPr id="8" name="Arrow: Right 7"/>
          <p:cNvSpPr/>
          <p:nvPr/>
        </p:nvSpPr>
        <p:spPr>
          <a:xfrm flipH="1">
            <a:off x="9408368" y="5877272"/>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3" action="ppaction://hlinksldjump"/>
              </a:rPr>
              <a:t>Back</a:t>
            </a:r>
            <a:endParaRPr lang="en-SG" dirty="0"/>
          </a:p>
        </p:txBody>
      </p:sp>
      <p:sp>
        <p:nvSpPr>
          <p:cNvPr id="5" name="Slide Number Placeholder 4">
            <a:extLst>
              <a:ext uri="{FF2B5EF4-FFF2-40B4-BE49-F238E27FC236}">
                <a16:creationId xmlns:a16="http://schemas.microsoft.com/office/drawing/2014/main" id="{8D045038-731C-934C-9CD3-71A838C3007A}"/>
              </a:ext>
            </a:extLst>
          </p:cNvPr>
          <p:cNvSpPr>
            <a:spLocks noGrp="1"/>
          </p:cNvSpPr>
          <p:nvPr>
            <p:ph type="sldNum" sz="quarter" idx="12"/>
          </p:nvPr>
        </p:nvSpPr>
        <p:spPr/>
        <p:txBody>
          <a:bodyPr/>
          <a:lstStyle/>
          <a:p>
            <a:fld id="{FA0B7275-42E7-9344-8EE7-3495E2503A86}" type="slidenum">
              <a:rPr lang="en-US" smtClean="0"/>
              <a:t>18</a:t>
            </a:fld>
            <a:endParaRPr lang="en-US" dirty="0"/>
          </a:p>
        </p:txBody>
      </p:sp>
    </p:spTree>
    <p:extLst>
      <p:ext uri="{BB962C8B-B14F-4D97-AF65-F5344CB8AC3E}">
        <p14:creationId xmlns:p14="http://schemas.microsoft.com/office/powerpoint/2010/main" val="49727711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Mechanical </a:t>
            </a:r>
            <a:br>
              <a:rPr lang="en-SG" dirty="0"/>
            </a:br>
            <a:r>
              <a:rPr lang="en-SG" dirty="0"/>
              <a:t>Requirements</a:t>
            </a:r>
          </a:p>
        </p:txBody>
      </p:sp>
      <p:sp>
        <p:nvSpPr>
          <p:cNvPr id="5" name="Rectangle: Beveled 4"/>
          <p:cNvSpPr/>
          <p:nvPr/>
        </p:nvSpPr>
        <p:spPr>
          <a:xfrm>
            <a:off x="3359498"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359498"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359498"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114277"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2906366"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906366"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906366"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8832877" y="1612265"/>
            <a:ext cx="2592517"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6.4 Evacuation Performance</a:t>
            </a:r>
          </a:p>
        </p:txBody>
      </p:sp>
      <p:sp>
        <p:nvSpPr>
          <p:cNvPr id="37" name="Cloud 36"/>
          <p:cNvSpPr/>
          <p:nvPr/>
        </p:nvSpPr>
        <p:spPr>
          <a:xfrm>
            <a:off x="8682933" y="2388436"/>
            <a:ext cx="3073759"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6.5 Integrity against external impacts</a:t>
            </a:r>
          </a:p>
        </p:txBody>
      </p:sp>
      <p:sp>
        <p:nvSpPr>
          <p:cNvPr id="38" name="Cloud 37"/>
          <p:cNvSpPr/>
          <p:nvPr/>
        </p:nvSpPr>
        <p:spPr>
          <a:xfrm>
            <a:off x="8760296" y="3196441"/>
            <a:ext cx="2357687"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6.6 Slip, trip and falling</a:t>
            </a:r>
          </a:p>
        </p:txBody>
      </p:sp>
      <p:cxnSp>
        <p:nvCxnSpPr>
          <p:cNvPr id="41" name="Straight Arrow Connector 40"/>
          <p:cNvCxnSpPr>
            <a:cxnSpLocks/>
            <a:stCxn id="104" idx="3"/>
            <a:endCxn id="30" idx="2"/>
          </p:cNvCxnSpPr>
          <p:nvPr/>
        </p:nvCxnSpPr>
        <p:spPr>
          <a:xfrm flipV="1">
            <a:off x="7727404" y="1944569"/>
            <a:ext cx="1113515" cy="1266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endCxn id="37" idx="2"/>
          </p:cNvCxnSpPr>
          <p:nvPr/>
        </p:nvCxnSpPr>
        <p:spPr>
          <a:xfrm flipV="1">
            <a:off x="7727404" y="2720740"/>
            <a:ext cx="965063" cy="490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104" idx="3"/>
            <a:endCxn id="38" idx="2"/>
          </p:cNvCxnSpPr>
          <p:nvPr/>
        </p:nvCxnSpPr>
        <p:spPr>
          <a:xfrm>
            <a:off x="7727404" y="3211023"/>
            <a:ext cx="1040205" cy="31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8832876" y="3916521"/>
            <a:ext cx="2592518"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A3.1 Tightness Test</a:t>
            </a:r>
          </a:p>
        </p:txBody>
      </p:sp>
      <p:sp>
        <p:nvSpPr>
          <p:cNvPr id="47" name="Cloud 46"/>
          <p:cNvSpPr/>
          <p:nvPr/>
        </p:nvSpPr>
        <p:spPr>
          <a:xfrm>
            <a:off x="8184232" y="4653136"/>
            <a:ext cx="2821703"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A3.3 Evacuation Mechanism</a:t>
            </a:r>
          </a:p>
        </p:txBody>
      </p:sp>
      <p:cxnSp>
        <p:nvCxnSpPr>
          <p:cNvPr id="48" name="Straight Arrow Connector 47"/>
          <p:cNvCxnSpPr>
            <a:cxnSpLocks/>
            <a:stCxn id="104" idx="3"/>
            <a:endCxn id="45" idx="2"/>
          </p:cNvCxnSpPr>
          <p:nvPr/>
        </p:nvCxnSpPr>
        <p:spPr>
          <a:xfrm>
            <a:off x="7727404" y="3211023"/>
            <a:ext cx="1113514" cy="1037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04" idx="3"/>
            <a:endCxn id="47" idx="2"/>
          </p:cNvCxnSpPr>
          <p:nvPr/>
        </p:nvCxnSpPr>
        <p:spPr>
          <a:xfrm>
            <a:off x="7727404" y="3211023"/>
            <a:ext cx="465581" cy="1774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loud 52"/>
          <p:cNvSpPr/>
          <p:nvPr/>
        </p:nvSpPr>
        <p:spPr>
          <a:xfrm>
            <a:off x="8802705" y="836712"/>
            <a:ext cx="2397376" cy="6646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6.3 Visibility of Faeces</a:t>
            </a:r>
          </a:p>
        </p:txBody>
      </p:sp>
      <p:cxnSp>
        <p:nvCxnSpPr>
          <p:cNvPr id="54" name="Straight Arrow Connector 53"/>
          <p:cNvCxnSpPr>
            <a:cxnSpLocks/>
            <a:stCxn id="104" idx="3"/>
            <a:endCxn id="53" idx="2"/>
          </p:cNvCxnSpPr>
          <p:nvPr/>
        </p:nvCxnSpPr>
        <p:spPr>
          <a:xfrm flipV="1">
            <a:off x="7727404" y="1169016"/>
            <a:ext cx="1082737" cy="2042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p:nvPr/>
        </p:nvCxnSpPr>
        <p:spPr>
          <a:xfrm flipV="1">
            <a:off x="5128439"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p:nvPr/>
        </p:nvCxnSpPr>
        <p:spPr>
          <a:xfrm flipV="1">
            <a:off x="5128439"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flipV="1">
            <a:off x="5128439"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128439"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a:off x="5128438"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128438"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a:off x="5128439"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a:off x="5128439"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flipV="1">
            <a:off x="5128438"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flipV="1">
            <a:off x="5128438"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flipV="1">
            <a:off x="5128439"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a:off x="5128439"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128438"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a:off x="5128438"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a:off x="5128439"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a:off x="5128438"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p:cNvCxnSpPr>
            <a:cxnSpLocks/>
          </p:cNvCxnSpPr>
          <p:nvPr/>
        </p:nvCxnSpPr>
        <p:spPr>
          <a:xfrm flipV="1">
            <a:off x="5128438"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p:cNvCxnSpPr>
          <p:nvPr/>
        </p:nvCxnSpPr>
        <p:spPr>
          <a:xfrm>
            <a:off x="5128438"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Rounded Corners 95">
            <a:hlinkClick r:id="rId3" action="ppaction://hlinksldjump"/>
          </p:cNvPr>
          <p:cNvSpPr/>
          <p:nvPr/>
        </p:nvSpPr>
        <p:spPr>
          <a:xfrm>
            <a:off x="5564350"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97" name="Rectangle: Rounded Corners 96">
            <a:hlinkClick r:id="rId4" action="ppaction://hlinksldjump"/>
          </p:cNvPr>
          <p:cNvSpPr/>
          <p:nvPr/>
        </p:nvSpPr>
        <p:spPr>
          <a:xfrm>
            <a:off x="5566621"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98" name="Rectangle: Rounded Corners 97">
            <a:hlinkClick r:id="rId5" action="ppaction://hlinksldjump"/>
          </p:cNvPr>
          <p:cNvSpPr/>
          <p:nvPr/>
        </p:nvSpPr>
        <p:spPr>
          <a:xfrm>
            <a:off x="5570050"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99" name="Rectangle: Rounded Corners 98">
            <a:hlinkClick r:id="rId6" action="ppaction://hlinksldjump"/>
          </p:cNvPr>
          <p:cNvSpPr/>
          <p:nvPr/>
        </p:nvSpPr>
        <p:spPr>
          <a:xfrm>
            <a:off x="5570050"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00" name="Rectangle: Rounded Corners 99">
            <a:hlinkClick r:id="rId7" action="ppaction://hlinksldjump"/>
          </p:cNvPr>
          <p:cNvSpPr/>
          <p:nvPr/>
        </p:nvSpPr>
        <p:spPr>
          <a:xfrm>
            <a:off x="5575889"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01" name="Rectangle: Rounded Corners 100">
            <a:hlinkClick r:id="rId8" action="ppaction://hlinksldjump"/>
          </p:cNvPr>
          <p:cNvSpPr/>
          <p:nvPr/>
        </p:nvSpPr>
        <p:spPr>
          <a:xfrm>
            <a:off x="5566930"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02" name="Rectangle: Rounded Corners 101">
            <a:hlinkClick r:id="rId9" action="ppaction://hlinksldjump"/>
          </p:cNvPr>
          <p:cNvSpPr/>
          <p:nvPr/>
        </p:nvSpPr>
        <p:spPr>
          <a:xfrm>
            <a:off x="5561091"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03" name="Rectangle: Rounded Corners 102">
            <a:hlinkClick r:id="rId10" action="ppaction://hlinksldjump"/>
          </p:cNvPr>
          <p:cNvSpPr/>
          <p:nvPr/>
        </p:nvSpPr>
        <p:spPr>
          <a:xfrm>
            <a:off x="5582142"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04" name="Rectangle: Rounded Corners 103">
            <a:hlinkClick r:id="rId11" action="ppaction://hlinksldjump"/>
          </p:cNvPr>
          <p:cNvSpPr/>
          <p:nvPr/>
        </p:nvSpPr>
        <p:spPr>
          <a:xfrm>
            <a:off x="5577384"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05" name="Rectangle: Rounded Corners 104">
            <a:hlinkClick r:id="rId12" action="ppaction://hlinksldjump"/>
          </p:cNvPr>
          <p:cNvSpPr/>
          <p:nvPr/>
        </p:nvSpPr>
        <p:spPr>
          <a:xfrm>
            <a:off x="5586711"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06" name="Rectangle: Rounded Corners 105">
            <a:hlinkClick r:id="rId13" action="ppaction://hlinksldjump"/>
          </p:cNvPr>
          <p:cNvSpPr/>
          <p:nvPr/>
        </p:nvSpPr>
        <p:spPr>
          <a:xfrm>
            <a:off x="5586711"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7" name="Rectangle: Rounded Corners 106">
            <a:hlinkClick r:id="rId14" action="ppaction://hlinksldjump"/>
          </p:cNvPr>
          <p:cNvSpPr/>
          <p:nvPr/>
        </p:nvSpPr>
        <p:spPr>
          <a:xfrm>
            <a:off x="5577752"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08" name="Rectangle: Rounded Corners 107">
            <a:hlinkClick r:id="rId15" action="ppaction://hlinksldjump"/>
          </p:cNvPr>
          <p:cNvSpPr/>
          <p:nvPr/>
        </p:nvSpPr>
        <p:spPr>
          <a:xfrm>
            <a:off x="5577384"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09" name="Rectangle: Rounded Corners 108">
            <a:hlinkClick r:id="rId16" action="ppaction://hlinksldjump"/>
          </p:cNvPr>
          <p:cNvSpPr/>
          <p:nvPr/>
        </p:nvSpPr>
        <p:spPr>
          <a:xfrm>
            <a:off x="5580097"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10" name="Rectangle: Rounded Corners 109">
            <a:hlinkClick r:id="rId17" action="ppaction://hlinksldjump"/>
          </p:cNvPr>
          <p:cNvSpPr/>
          <p:nvPr/>
        </p:nvSpPr>
        <p:spPr>
          <a:xfrm>
            <a:off x="5582142"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11" name="Rectangle: Rounded Corners 110">
            <a:hlinkClick r:id="rId18" action="ppaction://hlinksldjump"/>
          </p:cNvPr>
          <p:cNvSpPr/>
          <p:nvPr/>
        </p:nvSpPr>
        <p:spPr>
          <a:xfrm>
            <a:off x="5575580"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13" name="Rectangle: Rounded Corners 112">
            <a:hlinkClick r:id="rId19" action="ppaction://hlinksldjump"/>
          </p:cNvPr>
          <p:cNvSpPr/>
          <p:nvPr/>
        </p:nvSpPr>
        <p:spPr>
          <a:xfrm>
            <a:off x="5576612"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14" name="Rectangle: Rounded Corners 113">
            <a:hlinkClick r:id="rId20" action="ppaction://hlinksldjump"/>
          </p:cNvPr>
          <p:cNvSpPr/>
          <p:nvPr/>
        </p:nvSpPr>
        <p:spPr>
          <a:xfrm>
            <a:off x="5582142"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D8CC4DDC-0072-544B-BFF1-22A80FEA593A}"/>
              </a:ext>
            </a:extLst>
          </p:cNvPr>
          <p:cNvSpPr>
            <a:spLocks noGrp="1"/>
          </p:cNvSpPr>
          <p:nvPr>
            <p:ph type="sldNum" sz="quarter" idx="12"/>
          </p:nvPr>
        </p:nvSpPr>
        <p:spPr/>
        <p:txBody>
          <a:bodyPr/>
          <a:lstStyle/>
          <a:p>
            <a:fld id="{FA0B7275-42E7-9344-8EE7-3495E2503A86}" type="slidenum">
              <a:rPr lang="en-US" smtClean="0"/>
              <a:t>19</a:t>
            </a:fld>
            <a:endParaRPr lang="en-US" dirty="0"/>
          </a:p>
        </p:txBody>
      </p:sp>
      <p:sp>
        <p:nvSpPr>
          <p:cNvPr id="61" name="Rectangle 60"/>
          <p:cNvSpPr/>
          <p:nvPr/>
        </p:nvSpPr>
        <p:spPr>
          <a:xfrm>
            <a:off x="3211044" y="548680"/>
            <a:ext cx="467360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2" name="Rectangle 61"/>
          <p:cNvSpPr/>
          <p:nvPr/>
        </p:nvSpPr>
        <p:spPr>
          <a:xfrm>
            <a:off x="3262615" y="5426620"/>
            <a:ext cx="4673603"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104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3"/>
                                        </p:tgtEl>
                                        <p:attrNameLst>
                                          <p:attrName>style.visibility</p:attrName>
                                        </p:attrNameLst>
                                      </p:cBhvr>
                                      <p:to>
                                        <p:strVal val="visible"/>
                                      </p:to>
                                    </p:set>
                                    <p:anim calcmode="lin" valueType="num">
                                      <p:cBhvr>
                                        <p:cTn id="120" dur="500" fill="hold"/>
                                        <p:tgtEl>
                                          <p:spTgt spid="53"/>
                                        </p:tgtEl>
                                        <p:attrNameLst>
                                          <p:attrName>ppt_w</p:attrName>
                                        </p:attrNameLst>
                                      </p:cBhvr>
                                      <p:tavLst>
                                        <p:tav tm="0">
                                          <p:val>
                                            <p:fltVal val="0"/>
                                          </p:val>
                                        </p:tav>
                                        <p:tav tm="100000">
                                          <p:val>
                                            <p:strVal val="#ppt_w"/>
                                          </p:val>
                                        </p:tav>
                                      </p:tavLst>
                                    </p:anim>
                                    <p:anim calcmode="lin" valueType="num">
                                      <p:cBhvr>
                                        <p:cTn id="121" dur="500" fill="hold"/>
                                        <p:tgtEl>
                                          <p:spTgt spid="53"/>
                                        </p:tgtEl>
                                        <p:attrNameLst>
                                          <p:attrName>ppt_h</p:attrName>
                                        </p:attrNameLst>
                                      </p:cBhvr>
                                      <p:tavLst>
                                        <p:tav tm="0">
                                          <p:val>
                                            <p:fltVal val="0"/>
                                          </p:val>
                                        </p:tav>
                                        <p:tav tm="100000">
                                          <p:val>
                                            <p:strVal val="#ppt_h"/>
                                          </p:val>
                                        </p:tav>
                                      </p:tavLst>
                                    </p:anim>
                                    <p:animEffect transition="in" filter="fade">
                                      <p:cBhvr>
                                        <p:cTn id="122" dur="500"/>
                                        <p:tgtEl>
                                          <p:spTgt spid="53"/>
                                        </p:tgtEl>
                                      </p:cBhvr>
                                    </p:animEffect>
                                  </p:childTnLst>
                                </p:cTn>
                              </p:par>
                              <p:par>
                                <p:cTn id="123" presetID="53" presetClass="entr" presetSubtype="16"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500" fill="hold"/>
                                        <p:tgtEl>
                                          <p:spTgt spid="49"/>
                                        </p:tgtEl>
                                        <p:attrNameLst>
                                          <p:attrName>ppt_w</p:attrName>
                                        </p:attrNameLst>
                                      </p:cBhvr>
                                      <p:tavLst>
                                        <p:tav tm="0">
                                          <p:val>
                                            <p:fltVal val="0"/>
                                          </p:val>
                                        </p:tav>
                                        <p:tav tm="100000">
                                          <p:val>
                                            <p:strVal val="#ppt_w"/>
                                          </p:val>
                                        </p:tav>
                                      </p:tavLst>
                                    </p:anim>
                                    <p:anim calcmode="lin" valueType="num">
                                      <p:cBhvr>
                                        <p:cTn id="126" dur="500" fill="hold"/>
                                        <p:tgtEl>
                                          <p:spTgt spid="49"/>
                                        </p:tgtEl>
                                        <p:attrNameLst>
                                          <p:attrName>ppt_h</p:attrName>
                                        </p:attrNameLst>
                                      </p:cBhvr>
                                      <p:tavLst>
                                        <p:tav tm="0">
                                          <p:val>
                                            <p:fltVal val="0"/>
                                          </p:val>
                                        </p:tav>
                                        <p:tav tm="100000">
                                          <p:val>
                                            <p:strVal val="#ppt_h"/>
                                          </p:val>
                                        </p:tav>
                                      </p:tavLst>
                                    </p:anim>
                                    <p:animEffect transition="in" filter="fade">
                                      <p:cBhvr>
                                        <p:cTn id="127" dur="500"/>
                                        <p:tgtEl>
                                          <p:spTgt spid="49"/>
                                        </p:tgtEl>
                                      </p:cBhvr>
                                    </p:animEffect>
                                  </p:childTnLst>
                                </p:cTn>
                              </p:par>
                              <p:par>
                                <p:cTn id="128" presetID="53" presetClass="entr" presetSubtype="16"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childTnLst>
                                </p:cTn>
                              </p:par>
                              <p:par>
                                <p:cTn id="133" presetID="53" presetClass="entr" presetSubtype="16" fill="hold"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p:cTn id="135" dur="500" fill="hold"/>
                                        <p:tgtEl>
                                          <p:spTgt spid="44"/>
                                        </p:tgtEl>
                                        <p:attrNameLst>
                                          <p:attrName>ppt_w</p:attrName>
                                        </p:attrNameLst>
                                      </p:cBhvr>
                                      <p:tavLst>
                                        <p:tav tm="0">
                                          <p:val>
                                            <p:fltVal val="0"/>
                                          </p:val>
                                        </p:tav>
                                        <p:tav tm="100000">
                                          <p:val>
                                            <p:strVal val="#ppt_w"/>
                                          </p:val>
                                        </p:tav>
                                      </p:tavLst>
                                    </p:anim>
                                    <p:anim calcmode="lin" valueType="num">
                                      <p:cBhvr>
                                        <p:cTn id="136" dur="500" fill="hold"/>
                                        <p:tgtEl>
                                          <p:spTgt spid="44"/>
                                        </p:tgtEl>
                                        <p:attrNameLst>
                                          <p:attrName>ppt_h</p:attrName>
                                        </p:attrNameLst>
                                      </p:cBhvr>
                                      <p:tavLst>
                                        <p:tav tm="0">
                                          <p:val>
                                            <p:fltVal val="0"/>
                                          </p:val>
                                        </p:tav>
                                        <p:tav tm="100000">
                                          <p:val>
                                            <p:strVal val="#ppt_h"/>
                                          </p:val>
                                        </p:tav>
                                      </p:tavLst>
                                    </p:anim>
                                    <p:animEffect transition="in" filter="fade">
                                      <p:cBhvr>
                                        <p:cTn id="137" dur="500"/>
                                        <p:tgtEl>
                                          <p:spTgt spid="44"/>
                                        </p:tgtEl>
                                      </p:cBhvr>
                                    </p:animEffect>
                                  </p:childTnLst>
                                </p:cTn>
                              </p:par>
                              <p:par>
                                <p:cTn id="138" presetID="53" presetClass="entr" presetSubtype="16"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p:cTn id="140" dur="500" fill="hold"/>
                                        <p:tgtEl>
                                          <p:spTgt spid="42"/>
                                        </p:tgtEl>
                                        <p:attrNameLst>
                                          <p:attrName>ppt_w</p:attrName>
                                        </p:attrNameLst>
                                      </p:cBhvr>
                                      <p:tavLst>
                                        <p:tav tm="0">
                                          <p:val>
                                            <p:fltVal val="0"/>
                                          </p:val>
                                        </p:tav>
                                        <p:tav tm="100000">
                                          <p:val>
                                            <p:strVal val="#ppt_w"/>
                                          </p:val>
                                        </p:tav>
                                      </p:tavLst>
                                    </p:anim>
                                    <p:anim calcmode="lin" valueType="num">
                                      <p:cBhvr>
                                        <p:cTn id="141" dur="500" fill="hold"/>
                                        <p:tgtEl>
                                          <p:spTgt spid="42"/>
                                        </p:tgtEl>
                                        <p:attrNameLst>
                                          <p:attrName>ppt_h</p:attrName>
                                        </p:attrNameLst>
                                      </p:cBhvr>
                                      <p:tavLst>
                                        <p:tav tm="0">
                                          <p:val>
                                            <p:fltVal val="0"/>
                                          </p:val>
                                        </p:tav>
                                        <p:tav tm="100000">
                                          <p:val>
                                            <p:strVal val="#ppt_h"/>
                                          </p:val>
                                        </p:tav>
                                      </p:tavLst>
                                    </p:anim>
                                    <p:animEffect transition="in" filter="fade">
                                      <p:cBhvr>
                                        <p:cTn id="142" dur="500"/>
                                        <p:tgtEl>
                                          <p:spTgt spid="42"/>
                                        </p:tgtEl>
                                      </p:cBhvr>
                                    </p:animEffect>
                                  </p:childTnLst>
                                </p:cTn>
                              </p:par>
                              <p:par>
                                <p:cTn id="143" presetID="53" presetClass="entr" presetSubtype="16" fill="hold"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500" fill="hold"/>
                                        <p:tgtEl>
                                          <p:spTgt spid="41"/>
                                        </p:tgtEl>
                                        <p:attrNameLst>
                                          <p:attrName>ppt_w</p:attrName>
                                        </p:attrNameLst>
                                      </p:cBhvr>
                                      <p:tavLst>
                                        <p:tav tm="0">
                                          <p:val>
                                            <p:fltVal val="0"/>
                                          </p:val>
                                        </p:tav>
                                        <p:tav tm="100000">
                                          <p:val>
                                            <p:strVal val="#ppt_w"/>
                                          </p:val>
                                        </p:tav>
                                      </p:tavLst>
                                    </p:anim>
                                    <p:anim calcmode="lin" valueType="num">
                                      <p:cBhvr>
                                        <p:cTn id="146" dur="500" fill="hold"/>
                                        <p:tgtEl>
                                          <p:spTgt spid="41"/>
                                        </p:tgtEl>
                                        <p:attrNameLst>
                                          <p:attrName>ppt_h</p:attrName>
                                        </p:attrNameLst>
                                      </p:cBhvr>
                                      <p:tavLst>
                                        <p:tav tm="0">
                                          <p:val>
                                            <p:fltVal val="0"/>
                                          </p:val>
                                        </p:tav>
                                        <p:tav tm="100000">
                                          <p:val>
                                            <p:strVal val="#ppt_h"/>
                                          </p:val>
                                        </p:tav>
                                      </p:tavLst>
                                    </p:anim>
                                    <p:animEffect transition="in" filter="fade">
                                      <p:cBhvr>
                                        <p:cTn id="147" dur="500"/>
                                        <p:tgtEl>
                                          <p:spTgt spid="41"/>
                                        </p:tgtEl>
                                      </p:cBhvr>
                                    </p:animEffect>
                                  </p:childTnLst>
                                </p:cTn>
                              </p:par>
                              <p:par>
                                <p:cTn id="148" presetID="53" presetClass="entr" presetSubtype="16" fill="hold" nodeType="withEffect">
                                  <p:stCondLst>
                                    <p:cond delay="0"/>
                                  </p:stCondLst>
                                  <p:childTnLst>
                                    <p:set>
                                      <p:cBhvr>
                                        <p:cTn id="149" dur="1" fill="hold">
                                          <p:stCondLst>
                                            <p:cond delay="0"/>
                                          </p:stCondLst>
                                        </p:cTn>
                                        <p:tgtEl>
                                          <p:spTgt spid="54"/>
                                        </p:tgtEl>
                                        <p:attrNameLst>
                                          <p:attrName>style.visibility</p:attrName>
                                        </p:attrNameLst>
                                      </p:cBhvr>
                                      <p:to>
                                        <p:strVal val="visible"/>
                                      </p:to>
                                    </p:set>
                                    <p:anim calcmode="lin" valueType="num">
                                      <p:cBhvr>
                                        <p:cTn id="150" dur="500" fill="hold"/>
                                        <p:tgtEl>
                                          <p:spTgt spid="54"/>
                                        </p:tgtEl>
                                        <p:attrNameLst>
                                          <p:attrName>ppt_w</p:attrName>
                                        </p:attrNameLst>
                                      </p:cBhvr>
                                      <p:tavLst>
                                        <p:tav tm="0">
                                          <p:val>
                                            <p:fltVal val="0"/>
                                          </p:val>
                                        </p:tav>
                                        <p:tav tm="100000">
                                          <p:val>
                                            <p:strVal val="#ppt_w"/>
                                          </p:val>
                                        </p:tav>
                                      </p:tavLst>
                                    </p:anim>
                                    <p:anim calcmode="lin" valueType="num">
                                      <p:cBhvr>
                                        <p:cTn id="151" dur="500" fill="hold"/>
                                        <p:tgtEl>
                                          <p:spTgt spid="54"/>
                                        </p:tgtEl>
                                        <p:attrNameLst>
                                          <p:attrName>ppt_h</p:attrName>
                                        </p:attrNameLst>
                                      </p:cBhvr>
                                      <p:tavLst>
                                        <p:tav tm="0">
                                          <p:val>
                                            <p:fltVal val="0"/>
                                          </p:val>
                                        </p:tav>
                                        <p:tav tm="100000">
                                          <p:val>
                                            <p:strVal val="#ppt_h"/>
                                          </p:val>
                                        </p:tav>
                                      </p:tavLst>
                                    </p:anim>
                                    <p:animEffect transition="in" filter="fade">
                                      <p:cBhvr>
                                        <p:cTn id="1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45" grpId="0" animBg="1"/>
      <p:bldP spid="47" grpId="0" animBg="1"/>
      <p:bldP spid="53"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3" grpId="0" animBg="1"/>
      <p:bldP spid="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Environmental </a:t>
            </a:r>
            <a:br>
              <a:rPr lang="en-SG" dirty="0"/>
            </a:br>
            <a:r>
              <a:rPr lang="en-SG" dirty="0"/>
              <a:t>Parameters</a:t>
            </a:r>
          </a:p>
        </p:txBody>
      </p:sp>
      <p:sp>
        <p:nvSpPr>
          <p:cNvPr id="5" name="Rectangle: Beveled 4"/>
          <p:cNvSpPr/>
          <p:nvPr/>
        </p:nvSpPr>
        <p:spPr>
          <a:xfrm>
            <a:off x="3766251"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766251"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766251"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521030"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313119"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p:cNvCxnSpPr>
          <p:nvPr/>
        </p:nvCxnSpPr>
        <p:spPr>
          <a:xfrm>
            <a:off x="3313119"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313119"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9387888" y="1580860"/>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COD</a:t>
            </a:r>
          </a:p>
        </p:txBody>
      </p:sp>
      <p:sp>
        <p:nvSpPr>
          <p:cNvPr id="37" name="Cloud 36"/>
          <p:cNvSpPr/>
          <p:nvPr/>
        </p:nvSpPr>
        <p:spPr>
          <a:xfrm>
            <a:off x="9237944" y="2150194"/>
            <a:ext cx="198022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TSS</a:t>
            </a:r>
          </a:p>
        </p:txBody>
      </p:sp>
      <p:sp>
        <p:nvSpPr>
          <p:cNvPr id="38" name="Cloud 37"/>
          <p:cNvSpPr/>
          <p:nvPr/>
        </p:nvSpPr>
        <p:spPr>
          <a:xfrm>
            <a:off x="9381960" y="2807634"/>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Total Nitrogen</a:t>
            </a:r>
          </a:p>
        </p:txBody>
      </p:sp>
      <p:cxnSp>
        <p:nvCxnSpPr>
          <p:cNvPr id="41" name="Straight Arrow Connector 40"/>
          <p:cNvCxnSpPr>
            <a:cxnSpLocks/>
            <a:stCxn id="93" idx="3"/>
            <a:endCxn id="30" idx="2"/>
          </p:cNvCxnSpPr>
          <p:nvPr/>
        </p:nvCxnSpPr>
        <p:spPr>
          <a:xfrm flipV="1">
            <a:off x="8143484" y="1844214"/>
            <a:ext cx="1249430" cy="1787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93" idx="3"/>
            <a:endCxn id="37" idx="2"/>
          </p:cNvCxnSpPr>
          <p:nvPr/>
        </p:nvCxnSpPr>
        <p:spPr>
          <a:xfrm flipV="1">
            <a:off x="8143484" y="2413548"/>
            <a:ext cx="1100602" cy="1218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93" idx="3"/>
            <a:endCxn id="38" idx="2"/>
          </p:cNvCxnSpPr>
          <p:nvPr/>
        </p:nvCxnSpPr>
        <p:spPr>
          <a:xfrm flipV="1">
            <a:off x="8143484" y="3070988"/>
            <a:ext cx="1243502" cy="561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394896" y="3455706"/>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Total Phosphorus</a:t>
            </a:r>
          </a:p>
        </p:txBody>
      </p:sp>
      <p:sp>
        <p:nvSpPr>
          <p:cNvPr id="46" name="Cloud 45"/>
          <p:cNvSpPr/>
          <p:nvPr/>
        </p:nvSpPr>
        <p:spPr>
          <a:xfrm>
            <a:off x="9394896" y="4126429"/>
            <a:ext cx="1620180" cy="52670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pH</a:t>
            </a:r>
          </a:p>
        </p:txBody>
      </p:sp>
      <p:cxnSp>
        <p:nvCxnSpPr>
          <p:cNvPr id="13" name="Straight Arrow Connector 12"/>
          <p:cNvCxnSpPr>
            <a:cxnSpLocks/>
            <a:stCxn id="93" idx="3"/>
            <a:endCxn id="45" idx="2"/>
          </p:cNvCxnSpPr>
          <p:nvPr/>
        </p:nvCxnSpPr>
        <p:spPr>
          <a:xfrm>
            <a:off x="8143484" y="3632164"/>
            <a:ext cx="1256438" cy="86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93" idx="3"/>
            <a:endCxn id="46" idx="2"/>
          </p:cNvCxnSpPr>
          <p:nvPr/>
        </p:nvCxnSpPr>
        <p:spPr>
          <a:xfrm>
            <a:off x="8143484" y="3632164"/>
            <a:ext cx="1256438" cy="757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535192"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p:nvPr/>
        </p:nvCxnSpPr>
        <p:spPr>
          <a:xfrm flipV="1">
            <a:off x="5535192"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535192"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535192"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535191"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535191"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535192"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535192"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535191"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535191"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535192"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535192"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535191"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535191"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535192"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535191"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535191"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535191"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hlinkClick r:id="rId3" action="ppaction://hlinksldjump"/>
          </p:cNvPr>
          <p:cNvSpPr/>
          <p:nvPr/>
        </p:nvSpPr>
        <p:spPr>
          <a:xfrm>
            <a:off x="5971103"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85" name="Rectangle: Rounded Corners 84">
            <a:hlinkClick r:id="rId4" action="ppaction://hlinksldjump"/>
          </p:cNvPr>
          <p:cNvSpPr/>
          <p:nvPr/>
        </p:nvSpPr>
        <p:spPr>
          <a:xfrm>
            <a:off x="5973374"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86" name="Rectangle: Rounded Corners 85">
            <a:hlinkClick r:id="rId5" action="ppaction://hlinksldjump"/>
          </p:cNvPr>
          <p:cNvSpPr/>
          <p:nvPr/>
        </p:nvSpPr>
        <p:spPr>
          <a:xfrm>
            <a:off x="5976803"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7" name="Rectangle: Rounded Corners 86">
            <a:hlinkClick r:id="rId6" action="ppaction://hlinksldjump"/>
          </p:cNvPr>
          <p:cNvSpPr/>
          <p:nvPr/>
        </p:nvSpPr>
        <p:spPr>
          <a:xfrm>
            <a:off x="5976803"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8" name="Rectangle: Rounded Corners 87">
            <a:hlinkClick r:id="rId7" action="ppaction://hlinksldjump"/>
          </p:cNvPr>
          <p:cNvSpPr/>
          <p:nvPr/>
        </p:nvSpPr>
        <p:spPr>
          <a:xfrm>
            <a:off x="5982642"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9" name="Rectangle: Rounded Corners 88">
            <a:hlinkClick r:id="rId8" action="ppaction://hlinksldjump"/>
          </p:cNvPr>
          <p:cNvSpPr/>
          <p:nvPr/>
        </p:nvSpPr>
        <p:spPr>
          <a:xfrm>
            <a:off x="5973683"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90" name="Rectangle: Rounded Corners 89">
            <a:hlinkClick r:id="rId9" action="ppaction://hlinksldjump"/>
          </p:cNvPr>
          <p:cNvSpPr/>
          <p:nvPr/>
        </p:nvSpPr>
        <p:spPr>
          <a:xfrm>
            <a:off x="5967844"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91" name="Rectangle: Rounded Corners 90">
            <a:hlinkClick r:id="rId10" action="ppaction://hlinksldjump"/>
          </p:cNvPr>
          <p:cNvSpPr/>
          <p:nvPr/>
        </p:nvSpPr>
        <p:spPr>
          <a:xfrm>
            <a:off x="5988895"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92" name="Rectangle: Rounded Corners 91">
            <a:hlinkClick r:id="rId11" action="ppaction://hlinksldjump"/>
          </p:cNvPr>
          <p:cNvSpPr/>
          <p:nvPr/>
        </p:nvSpPr>
        <p:spPr>
          <a:xfrm>
            <a:off x="5984137"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93" name="Rectangle: Rounded Corners 92">
            <a:hlinkClick r:id="rId12" action="ppaction://hlinksldjump"/>
          </p:cNvPr>
          <p:cNvSpPr/>
          <p:nvPr/>
        </p:nvSpPr>
        <p:spPr>
          <a:xfrm>
            <a:off x="5993464"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4" name="Rectangle: Rounded Corners 93">
            <a:hlinkClick r:id="rId13" action="ppaction://hlinksldjump"/>
          </p:cNvPr>
          <p:cNvSpPr/>
          <p:nvPr/>
        </p:nvSpPr>
        <p:spPr>
          <a:xfrm>
            <a:off x="5993464"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5" name="Rectangle: Rounded Corners 94">
            <a:hlinkClick r:id="rId14" action="ppaction://hlinksldjump"/>
          </p:cNvPr>
          <p:cNvSpPr/>
          <p:nvPr/>
        </p:nvSpPr>
        <p:spPr>
          <a:xfrm>
            <a:off x="5984505"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96" name="Rectangle: Rounded Corners 95">
            <a:hlinkClick r:id="rId15" action="ppaction://hlinksldjump"/>
          </p:cNvPr>
          <p:cNvSpPr/>
          <p:nvPr/>
        </p:nvSpPr>
        <p:spPr>
          <a:xfrm>
            <a:off x="5984137"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7" name="Rectangle: Rounded Corners 96">
            <a:hlinkClick r:id="rId16" action="ppaction://hlinksldjump"/>
          </p:cNvPr>
          <p:cNvSpPr/>
          <p:nvPr/>
        </p:nvSpPr>
        <p:spPr>
          <a:xfrm>
            <a:off x="5986850"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8" name="Rectangle: Rounded Corners 97">
            <a:hlinkClick r:id="rId17" action="ppaction://hlinksldjump"/>
          </p:cNvPr>
          <p:cNvSpPr/>
          <p:nvPr/>
        </p:nvSpPr>
        <p:spPr>
          <a:xfrm>
            <a:off x="5988895"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9" name="Rectangle: Rounded Corners 98">
            <a:hlinkClick r:id="rId18" action="ppaction://hlinksldjump"/>
          </p:cNvPr>
          <p:cNvSpPr/>
          <p:nvPr/>
        </p:nvSpPr>
        <p:spPr>
          <a:xfrm>
            <a:off x="5982333"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1" name="Rectangle: Rounded Corners 100">
            <a:hlinkClick r:id="rId19" action="ppaction://hlinksldjump"/>
          </p:cNvPr>
          <p:cNvSpPr/>
          <p:nvPr/>
        </p:nvSpPr>
        <p:spPr>
          <a:xfrm>
            <a:off x="5983365"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02" name="Rectangle: Rounded Corners 101">
            <a:hlinkClick r:id="rId20" action="ppaction://hlinksldjump"/>
          </p:cNvPr>
          <p:cNvSpPr/>
          <p:nvPr/>
        </p:nvSpPr>
        <p:spPr>
          <a:xfrm>
            <a:off x="5988895"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3" name="Rectangle 2">
            <a:hlinkClick r:id="rId21" action="ppaction://hlinksldjump"/>
          </p:cNvPr>
          <p:cNvSpPr/>
          <p:nvPr/>
        </p:nvSpPr>
        <p:spPr>
          <a:xfrm>
            <a:off x="8970087" y="1092020"/>
            <a:ext cx="2653804" cy="395793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solidFill>
                <a:schemeClr val="tx1"/>
              </a:solidFill>
            </a:endParaRPr>
          </a:p>
        </p:txBody>
      </p:sp>
      <p:sp>
        <p:nvSpPr>
          <p:cNvPr id="7" name="Slide Number Placeholder 6">
            <a:extLst>
              <a:ext uri="{FF2B5EF4-FFF2-40B4-BE49-F238E27FC236}">
                <a16:creationId xmlns:a16="http://schemas.microsoft.com/office/drawing/2014/main" id="{C2B58F9C-1B7B-BE4E-B9B3-E696C27BD722}"/>
              </a:ext>
            </a:extLst>
          </p:cNvPr>
          <p:cNvSpPr>
            <a:spLocks noGrp="1"/>
          </p:cNvSpPr>
          <p:nvPr>
            <p:ph type="sldNum" sz="quarter" idx="12"/>
          </p:nvPr>
        </p:nvSpPr>
        <p:spPr/>
        <p:txBody>
          <a:bodyPr/>
          <a:lstStyle/>
          <a:p>
            <a:fld id="{FA0B7275-42E7-9344-8EE7-3495E2503A86}" type="slidenum">
              <a:rPr lang="en-US" smtClean="0"/>
              <a:t>20</a:t>
            </a:fld>
            <a:endParaRPr lang="en-US" dirty="0"/>
          </a:p>
        </p:txBody>
      </p:sp>
      <p:sp>
        <p:nvSpPr>
          <p:cNvPr id="60" name="Rectangle 59"/>
          <p:cNvSpPr/>
          <p:nvPr/>
        </p:nvSpPr>
        <p:spPr>
          <a:xfrm>
            <a:off x="3636110" y="620688"/>
            <a:ext cx="467360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Rectangle 60"/>
          <p:cNvSpPr/>
          <p:nvPr/>
        </p:nvSpPr>
        <p:spPr>
          <a:xfrm>
            <a:off x="3687681" y="5498628"/>
            <a:ext cx="4673603"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17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500" fill="hold"/>
                                        <p:tgtEl>
                                          <p:spTgt spid="46"/>
                                        </p:tgtEl>
                                        <p:attrNameLst>
                                          <p:attrName>ppt_w</p:attrName>
                                        </p:attrNameLst>
                                      </p:cBhvr>
                                      <p:tavLst>
                                        <p:tav tm="0">
                                          <p:val>
                                            <p:fltVal val="0"/>
                                          </p:val>
                                        </p:tav>
                                        <p:tav tm="100000">
                                          <p:val>
                                            <p:strVal val="#ppt_w"/>
                                          </p:val>
                                        </p:tav>
                                      </p:tavLst>
                                    </p:anim>
                                    <p:anim calcmode="lin" valueType="num">
                                      <p:cBhvr>
                                        <p:cTn id="116" dur="500" fill="hold"/>
                                        <p:tgtEl>
                                          <p:spTgt spid="46"/>
                                        </p:tgtEl>
                                        <p:attrNameLst>
                                          <p:attrName>ppt_h</p:attrName>
                                        </p:attrNameLst>
                                      </p:cBhvr>
                                      <p:tavLst>
                                        <p:tav tm="0">
                                          <p:val>
                                            <p:fltVal val="0"/>
                                          </p:val>
                                        </p:tav>
                                        <p:tav tm="100000">
                                          <p:val>
                                            <p:strVal val="#ppt_h"/>
                                          </p:val>
                                        </p:tav>
                                      </p:tavLst>
                                    </p:anim>
                                    <p:animEffect transition="in" filter="fade">
                                      <p:cBhvr>
                                        <p:cTn id="117" dur="500"/>
                                        <p:tgtEl>
                                          <p:spTgt spid="4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
                                        </p:tgtEl>
                                        <p:attrNameLst>
                                          <p:attrName>style.visibility</p:attrName>
                                        </p:attrNameLst>
                                      </p:cBhvr>
                                      <p:to>
                                        <p:strVal val="visible"/>
                                      </p:to>
                                    </p:set>
                                    <p:anim calcmode="lin" valueType="num">
                                      <p:cBhvr>
                                        <p:cTn id="120" dur="500" fill="hold"/>
                                        <p:tgtEl>
                                          <p:spTgt spid="3"/>
                                        </p:tgtEl>
                                        <p:attrNameLst>
                                          <p:attrName>ppt_w</p:attrName>
                                        </p:attrNameLst>
                                      </p:cBhvr>
                                      <p:tavLst>
                                        <p:tav tm="0">
                                          <p:val>
                                            <p:fltVal val="0"/>
                                          </p:val>
                                        </p:tav>
                                        <p:tav tm="100000">
                                          <p:val>
                                            <p:strVal val="#ppt_w"/>
                                          </p:val>
                                        </p:tav>
                                      </p:tavLst>
                                    </p:anim>
                                    <p:anim calcmode="lin" valueType="num">
                                      <p:cBhvr>
                                        <p:cTn id="121" dur="500" fill="hold"/>
                                        <p:tgtEl>
                                          <p:spTgt spid="3"/>
                                        </p:tgtEl>
                                        <p:attrNameLst>
                                          <p:attrName>ppt_h</p:attrName>
                                        </p:attrNameLst>
                                      </p:cBhvr>
                                      <p:tavLst>
                                        <p:tav tm="0">
                                          <p:val>
                                            <p:fltVal val="0"/>
                                          </p:val>
                                        </p:tav>
                                        <p:tav tm="100000">
                                          <p:val>
                                            <p:strVal val="#ppt_h"/>
                                          </p:val>
                                        </p:tav>
                                      </p:tavLst>
                                    </p:anim>
                                    <p:animEffect transition="in" filter="fade">
                                      <p:cBhvr>
                                        <p:cTn id="122" dur="500"/>
                                        <p:tgtEl>
                                          <p:spTgt spid="3"/>
                                        </p:tgtEl>
                                      </p:cBhvr>
                                    </p:animEffect>
                                  </p:childTnLst>
                                </p:cTn>
                              </p:par>
                              <p:par>
                                <p:cTn id="123" presetID="53" presetClass="entr" presetSubtype="16" fill="hold" nodeType="withEffect">
                                  <p:stCondLst>
                                    <p:cond delay="0"/>
                                  </p:stCondLst>
                                  <p:childTnLst>
                                    <p:set>
                                      <p:cBhvr>
                                        <p:cTn id="124" dur="1" fill="hold">
                                          <p:stCondLst>
                                            <p:cond delay="0"/>
                                          </p:stCondLst>
                                        </p:cTn>
                                        <p:tgtEl>
                                          <p:spTgt spid="16"/>
                                        </p:tgtEl>
                                        <p:attrNameLst>
                                          <p:attrName>style.visibility</p:attrName>
                                        </p:attrNameLst>
                                      </p:cBhvr>
                                      <p:to>
                                        <p:strVal val="visible"/>
                                      </p:to>
                                    </p:set>
                                    <p:anim calcmode="lin" valueType="num">
                                      <p:cBhvr>
                                        <p:cTn id="125" dur="500" fill="hold"/>
                                        <p:tgtEl>
                                          <p:spTgt spid="16"/>
                                        </p:tgtEl>
                                        <p:attrNameLst>
                                          <p:attrName>ppt_w</p:attrName>
                                        </p:attrNameLst>
                                      </p:cBhvr>
                                      <p:tavLst>
                                        <p:tav tm="0">
                                          <p:val>
                                            <p:fltVal val="0"/>
                                          </p:val>
                                        </p:tav>
                                        <p:tav tm="100000">
                                          <p:val>
                                            <p:strVal val="#ppt_w"/>
                                          </p:val>
                                        </p:tav>
                                      </p:tavLst>
                                    </p:anim>
                                    <p:anim calcmode="lin" valueType="num">
                                      <p:cBhvr>
                                        <p:cTn id="126" dur="500" fill="hold"/>
                                        <p:tgtEl>
                                          <p:spTgt spid="16"/>
                                        </p:tgtEl>
                                        <p:attrNameLst>
                                          <p:attrName>ppt_h</p:attrName>
                                        </p:attrNameLst>
                                      </p:cBhvr>
                                      <p:tavLst>
                                        <p:tav tm="0">
                                          <p:val>
                                            <p:fltVal val="0"/>
                                          </p:val>
                                        </p:tav>
                                        <p:tav tm="100000">
                                          <p:val>
                                            <p:strVal val="#ppt_h"/>
                                          </p:val>
                                        </p:tav>
                                      </p:tavLst>
                                    </p:anim>
                                    <p:animEffect transition="in" filter="fade">
                                      <p:cBhvr>
                                        <p:cTn id="127" dur="500"/>
                                        <p:tgtEl>
                                          <p:spTgt spid="16"/>
                                        </p:tgtEl>
                                      </p:cBhvr>
                                    </p:animEffect>
                                  </p:childTnLst>
                                </p:cTn>
                              </p:par>
                              <p:par>
                                <p:cTn id="128" presetID="53" presetClass="entr" presetSubtype="16" fill="hold" nodeType="withEffect">
                                  <p:stCondLst>
                                    <p:cond delay="0"/>
                                  </p:stCondLst>
                                  <p:childTnLst>
                                    <p:set>
                                      <p:cBhvr>
                                        <p:cTn id="129" dur="1" fill="hold">
                                          <p:stCondLst>
                                            <p:cond delay="0"/>
                                          </p:stCondLst>
                                        </p:cTn>
                                        <p:tgtEl>
                                          <p:spTgt spid="13"/>
                                        </p:tgtEl>
                                        <p:attrNameLst>
                                          <p:attrName>style.visibility</p:attrName>
                                        </p:attrNameLst>
                                      </p:cBhvr>
                                      <p:to>
                                        <p:strVal val="visible"/>
                                      </p:to>
                                    </p:set>
                                    <p:anim calcmode="lin" valueType="num">
                                      <p:cBhvr>
                                        <p:cTn id="130" dur="500" fill="hold"/>
                                        <p:tgtEl>
                                          <p:spTgt spid="13"/>
                                        </p:tgtEl>
                                        <p:attrNameLst>
                                          <p:attrName>ppt_w</p:attrName>
                                        </p:attrNameLst>
                                      </p:cBhvr>
                                      <p:tavLst>
                                        <p:tav tm="0">
                                          <p:val>
                                            <p:fltVal val="0"/>
                                          </p:val>
                                        </p:tav>
                                        <p:tav tm="100000">
                                          <p:val>
                                            <p:strVal val="#ppt_w"/>
                                          </p:val>
                                        </p:tav>
                                      </p:tavLst>
                                    </p:anim>
                                    <p:anim calcmode="lin" valueType="num">
                                      <p:cBhvr>
                                        <p:cTn id="131" dur="500" fill="hold"/>
                                        <p:tgtEl>
                                          <p:spTgt spid="13"/>
                                        </p:tgtEl>
                                        <p:attrNameLst>
                                          <p:attrName>ppt_h</p:attrName>
                                        </p:attrNameLst>
                                      </p:cBhvr>
                                      <p:tavLst>
                                        <p:tav tm="0">
                                          <p:val>
                                            <p:fltVal val="0"/>
                                          </p:val>
                                        </p:tav>
                                        <p:tav tm="100000">
                                          <p:val>
                                            <p:strVal val="#ppt_h"/>
                                          </p:val>
                                        </p:tav>
                                      </p:tavLst>
                                    </p:anim>
                                    <p:animEffect transition="in" filter="fade">
                                      <p:cBhvr>
                                        <p:cTn id="132" dur="500"/>
                                        <p:tgtEl>
                                          <p:spTgt spid="13"/>
                                        </p:tgtEl>
                                      </p:cBhvr>
                                    </p:animEffect>
                                  </p:childTnLst>
                                </p:cTn>
                              </p:par>
                              <p:par>
                                <p:cTn id="133" presetID="53" presetClass="entr" presetSubtype="16" fill="hold"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p:cTn id="135" dur="500" fill="hold"/>
                                        <p:tgtEl>
                                          <p:spTgt spid="44"/>
                                        </p:tgtEl>
                                        <p:attrNameLst>
                                          <p:attrName>ppt_w</p:attrName>
                                        </p:attrNameLst>
                                      </p:cBhvr>
                                      <p:tavLst>
                                        <p:tav tm="0">
                                          <p:val>
                                            <p:fltVal val="0"/>
                                          </p:val>
                                        </p:tav>
                                        <p:tav tm="100000">
                                          <p:val>
                                            <p:strVal val="#ppt_w"/>
                                          </p:val>
                                        </p:tav>
                                      </p:tavLst>
                                    </p:anim>
                                    <p:anim calcmode="lin" valueType="num">
                                      <p:cBhvr>
                                        <p:cTn id="136" dur="500" fill="hold"/>
                                        <p:tgtEl>
                                          <p:spTgt spid="44"/>
                                        </p:tgtEl>
                                        <p:attrNameLst>
                                          <p:attrName>ppt_h</p:attrName>
                                        </p:attrNameLst>
                                      </p:cBhvr>
                                      <p:tavLst>
                                        <p:tav tm="0">
                                          <p:val>
                                            <p:fltVal val="0"/>
                                          </p:val>
                                        </p:tav>
                                        <p:tav tm="100000">
                                          <p:val>
                                            <p:strVal val="#ppt_h"/>
                                          </p:val>
                                        </p:tav>
                                      </p:tavLst>
                                    </p:anim>
                                    <p:animEffect transition="in" filter="fade">
                                      <p:cBhvr>
                                        <p:cTn id="137" dur="500"/>
                                        <p:tgtEl>
                                          <p:spTgt spid="44"/>
                                        </p:tgtEl>
                                      </p:cBhvr>
                                    </p:animEffect>
                                  </p:childTnLst>
                                </p:cTn>
                              </p:par>
                              <p:par>
                                <p:cTn id="138" presetID="53" presetClass="entr" presetSubtype="16"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p:cTn id="140" dur="500" fill="hold"/>
                                        <p:tgtEl>
                                          <p:spTgt spid="42"/>
                                        </p:tgtEl>
                                        <p:attrNameLst>
                                          <p:attrName>ppt_w</p:attrName>
                                        </p:attrNameLst>
                                      </p:cBhvr>
                                      <p:tavLst>
                                        <p:tav tm="0">
                                          <p:val>
                                            <p:fltVal val="0"/>
                                          </p:val>
                                        </p:tav>
                                        <p:tav tm="100000">
                                          <p:val>
                                            <p:strVal val="#ppt_w"/>
                                          </p:val>
                                        </p:tav>
                                      </p:tavLst>
                                    </p:anim>
                                    <p:anim calcmode="lin" valueType="num">
                                      <p:cBhvr>
                                        <p:cTn id="141" dur="500" fill="hold"/>
                                        <p:tgtEl>
                                          <p:spTgt spid="42"/>
                                        </p:tgtEl>
                                        <p:attrNameLst>
                                          <p:attrName>ppt_h</p:attrName>
                                        </p:attrNameLst>
                                      </p:cBhvr>
                                      <p:tavLst>
                                        <p:tav tm="0">
                                          <p:val>
                                            <p:fltVal val="0"/>
                                          </p:val>
                                        </p:tav>
                                        <p:tav tm="100000">
                                          <p:val>
                                            <p:strVal val="#ppt_h"/>
                                          </p:val>
                                        </p:tav>
                                      </p:tavLst>
                                    </p:anim>
                                    <p:animEffect transition="in" filter="fade">
                                      <p:cBhvr>
                                        <p:cTn id="142" dur="500"/>
                                        <p:tgtEl>
                                          <p:spTgt spid="42"/>
                                        </p:tgtEl>
                                      </p:cBhvr>
                                    </p:animEffect>
                                  </p:childTnLst>
                                </p:cTn>
                              </p:par>
                              <p:par>
                                <p:cTn id="143" presetID="53" presetClass="entr" presetSubtype="16" fill="hold"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500" fill="hold"/>
                                        <p:tgtEl>
                                          <p:spTgt spid="41"/>
                                        </p:tgtEl>
                                        <p:attrNameLst>
                                          <p:attrName>ppt_w</p:attrName>
                                        </p:attrNameLst>
                                      </p:cBhvr>
                                      <p:tavLst>
                                        <p:tav tm="0">
                                          <p:val>
                                            <p:fltVal val="0"/>
                                          </p:val>
                                        </p:tav>
                                        <p:tav tm="100000">
                                          <p:val>
                                            <p:strVal val="#ppt_w"/>
                                          </p:val>
                                        </p:tav>
                                      </p:tavLst>
                                    </p:anim>
                                    <p:anim calcmode="lin" valueType="num">
                                      <p:cBhvr>
                                        <p:cTn id="146" dur="500" fill="hold"/>
                                        <p:tgtEl>
                                          <p:spTgt spid="41"/>
                                        </p:tgtEl>
                                        <p:attrNameLst>
                                          <p:attrName>ppt_h</p:attrName>
                                        </p:attrNameLst>
                                      </p:cBhvr>
                                      <p:tavLst>
                                        <p:tav tm="0">
                                          <p:val>
                                            <p:fltVal val="0"/>
                                          </p:val>
                                        </p:tav>
                                        <p:tav tm="100000">
                                          <p:val>
                                            <p:strVal val="#ppt_h"/>
                                          </p:val>
                                        </p:tav>
                                      </p:tavLst>
                                    </p:anim>
                                    <p:animEffect transition="in" filter="fade">
                                      <p:cBhvr>
                                        <p:cTn id="1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45" grpId="0" animBg="1"/>
      <p:bldP spid="46"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1" grpId="0" animBg="1"/>
      <p:bldP spid="10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non-sewered sanitation system</a:t>
            </a:r>
          </a:p>
        </p:txBody>
      </p:sp>
      <p:pic>
        <p:nvPicPr>
          <p:cNvPr id="5" name="Picture 4">
            <a:extLst>
              <a:ext uri="{FF2B5EF4-FFF2-40B4-BE49-F238E27FC236}">
                <a16:creationId xmlns:a16="http://schemas.microsoft.com/office/drawing/2014/main" id="{364EC26B-B537-4638-8D78-F11CFC1D24DE}"/>
              </a:ext>
            </a:extLst>
          </p:cNvPr>
          <p:cNvPicPr>
            <a:picLocks noChangeAspect="1"/>
          </p:cNvPicPr>
          <p:nvPr/>
        </p:nvPicPr>
        <p:blipFill>
          <a:blip r:embed="rId3"/>
          <a:stretch>
            <a:fillRect/>
          </a:stretch>
        </p:blipFill>
        <p:spPr>
          <a:xfrm>
            <a:off x="2351584" y="1465809"/>
            <a:ext cx="6682904" cy="4439598"/>
          </a:xfrm>
          <a:prstGeom prst="rect">
            <a:avLst/>
          </a:prstGeom>
        </p:spPr>
      </p:pic>
      <p:sp>
        <p:nvSpPr>
          <p:cNvPr id="7" name="Slide Number Placeholder 6">
            <a:extLst>
              <a:ext uri="{FF2B5EF4-FFF2-40B4-BE49-F238E27FC236}">
                <a16:creationId xmlns:a16="http://schemas.microsoft.com/office/drawing/2014/main" id="{50E25C7E-3003-1E4A-8225-DF32CC232AEA}"/>
              </a:ext>
            </a:extLst>
          </p:cNvPr>
          <p:cNvSpPr>
            <a:spLocks noGrp="1"/>
          </p:cNvSpPr>
          <p:nvPr>
            <p:ph type="sldNum" sz="quarter" idx="12"/>
          </p:nvPr>
        </p:nvSpPr>
        <p:spPr/>
        <p:txBody>
          <a:bodyPr/>
          <a:lstStyle/>
          <a:p>
            <a:fld id="{FA0B7275-42E7-9344-8EE7-3495E2503A86}" type="slidenum">
              <a:rPr lang="en-US" smtClean="0"/>
              <a:t>3</a:t>
            </a:fld>
            <a:endParaRPr lang="en-US" dirty="0"/>
          </a:p>
        </p:txBody>
      </p:sp>
    </p:spTree>
    <p:extLst>
      <p:ext uri="{BB962C8B-B14F-4D97-AF65-F5344CB8AC3E}">
        <p14:creationId xmlns:p14="http://schemas.microsoft.com/office/powerpoint/2010/main" val="127516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Environmental Parameters Threshold</a:t>
            </a:r>
          </a:p>
        </p:txBody>
      </p:sp>
      <p:pic>
        <p:nvPicPr>
          <p:cNvPr id="9" name="Content Placeholder 8"/>
          <p:cNvPicPr>
            <a:picLocks noGrp="1" noChangeAspect="1"/>
          </p:cNvPicPr>
          <p:nvPr>
            <p:ph idx="4294967295"/>
          </p:nvPr>
        </p:nvPicPr>
        <p:blipFill>
          <a:blip r:embed="rId2"/>
          <a:stretch>
            <a:fillRect/>
          </a:stretch>
        </p:blipFill>
        <p:spPr>
          <a:xfrm>
            <a:off x="2142778" y="5183423"/>
            <a:ext cx="7391400" cy="1041400"/>
          </a:xfrm>
          <a:prstGeom prst="rect">
            <a:avLst/>
          </a:prstGeom>
        </p:spPr>
      </p:pic>
      <p:pic>
        <p:nvPicPr>
          <p:cNvPr id="7" name="Picture 6"/>
          <p:cNvPicPr>
            <a:picLocks noChangeAspect="1"/>
          </p:cNvPicPr>
          <p:nvPr/>
        </p:nvPicPr>
        <p:blipFill>
          <a:blip r:embed="rId3"/>
          <a:stretch>
            <a:fillRect/>
          </a:stretch>
        </p:blipFill>
        <p:spPr>
          <a:xfrm>
            <a:off x="2357091" y="1035244"/>
            <a:ext cx="6962775" cy="2409825"/>
          </a:xfrm>
          <a:prstGeom prst="rect">
            <a:avLst/>
          </a:prstGeom>
        </p:spPr>
      </p:pic>
      <p:pic>
        <p:nvPicPr>
          <p:cNvPr id="8" name="Picture 7"/>
          <p:cNvPicPr>
            <a:picLocks noChangeAspect="1"/>
          </p:cNvPicPr>
          <p:nvPr/>
        </p:nvPicPr>
        <p:blipFill>
          <a:blip r:embed="rId4"/>
          <a:stretch>
            <a:fillRect/>
          </a:stretch>
        </p:blipFill>
        <p:spPr>
          <a:xfrm>
            <a:off x="2623791" y="3451942"/>
            <a:ext cx="6429375" cy="1609725"/>
          </a:xfrm>
          <a:prstGeom prst="rect">
            <a:avLst/>
          </a:prstGeom>
        </p:spPr>
      </p:pic>
      <p:sp>
        <p:nvSpPr>
          <p:cNvPr id="10" name="Arrow: Right 9"/>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5" action="ppaction://hlinksldjump"/>
              </a:rPr>
              <a:t>Back</a:t>
            </a:r>
            <a:endParaRPr lang="en-SG" dirty="0"/>
          </a:p>
        </p:txBody>
      </p:sp>
      <p:pic>
        <p:nvPicPr>
          <p:cNvPr id="12" name="Picture 11">
            <a:extLst>
              <a:ext uri="{FF2B5EF4-FFF2-40B4-BE49-F238E27FC236}">
                <a16:creationId xmlns:a16="http://schemas.microsoft.com/office/drawing/2014/main" id="{2CC0E8C0-38D5-4DBA-AC3B-0EA1C361E5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34945" y="124884"/>
            <a:ext cx="664561" cy="664561"/>
          </a:xfrm>
          <a:prstGeom prst="rect">
            <a:avLst/>
          </a:prstGeom>
        </p:spPr>
      </p:pic>
      <p:sp>
        <p:nvSpPr>
          <p:cNvPr id="4" name="Slide Number Placeholder 3">
            <a:extLst>
              <a:ext uri="{FF2B5EF4-FFF2-40B4-BE49-F238E27FC236}">
                <a16:creationId xmlns:a16="http://schemas.microsoft.com/office/drawing/2014/main" id="{5B52C6AE-FCEC-664F-A30E-21A6595D8252}"/>
              </a:ext>
            </a:extLst>
          </p:cNvPr>
          <p:cNvSpPr>
            <a:spLocks noGrp="1"/>
          </p:cNvSpPr>
          <p:nvPr>
            <p:ph type="sldNum" sz="quarter" idx="12"/>
          </p:nvPr>
        </p:nvSpPr>
        <p:spPr/>
        <p:txBody>
          <a:bodyPr/>
          <a:lstStyle/>
          <a:p>
            <a:fld id="{FA0B7275-42E7-9344-8EE7-3495E2503A86}" type="slidenum">
              <a:rPr lang="en-US" smtClean="0"/>
              <a:t>21</a:t>
            </a:fld>
            <a:endParaRPr lang="en-US" dirty="0"/>
          </a:p>
        </p:txBody>
      </p:sp>
    </p:spTree>
    <p:extLst>
      <p:ext uri="{BB962C8B-B14F-4D97-AF65-F5344CB8AC3E}">
        <p14:creationId xmlns:p14="http://schemas.microsoft.com/office/powerpoint/2010/main" val="213890459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Human Health </a:t>
            </a:r>
            <a:br>
              <a:rPr lang="en-SG" dirty="0"/>
            </a:br>
            <a:r>
              <a:rPr lang="en-SG" dirty="0"/>
              <a:t>Parameters</a:t>
            </a:r>
          </a:p>
        </p:txBody>
      </p:sp>
      <p:sp>
        <p:nvSpPr>
          <p:cNvPr id="5" name="Rectangle: Beveled 4"/>
          <p:cNvSpPr/>
          <p:nvPr/>
        </p:nvSpPr>
        <p:spPr>
          <a:xfrm>
            <a:off x="3934867"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934867"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934867"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689646"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481735"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481735"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481735"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9564229" y="2060848"/>
            <a:ext cx="1511066"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Bacteria</a:t>
            </a:r>
          </a:p>
        </p:txBody>
      </p:sp>
      <p:sp>
        <p:nvSpPr>
          <p:cNvPr id="37" name="Cloud 36"/>
          <p:cNvSpPr/>
          <p:nvPr/>
        </p:nvSpPr>
        <p:spPr>
          <a:xfrm>
            <a:off x="9414285" y="2682044"/>
            <a:ext cx="1846858"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Helminth</a:t>
            </a:r>
          </a:p>
        </p:txBody>
      </p:sp>
      <p:sp>
        <p:nvSpPr>
          <p:cNvPr id="38" name="Cloud 37"/>
          <p:cNvSpPr/>
          <p:nvPr/>
        </p:nvSpPr>
        <p:spPr>
          <a:xfrm>
            <a:off x="9558301" y="3330116"/>
            <a:ext cx="1511066"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Protozoa</a:t>
            </a:r>
          </a:p>
        </p:txBody>
      </p:sp>
      <p:cxnSp>
        <p:nvCxnSpPr>
          <p:cNvPr id="41" name="Straight Arrow Connector 40"/>
          <p:cNvCxnSpPr>
            <a:cxnSpLocks/>
            <a:stCxn id="94" idx="3"/>
            <a:endCxn id="30" idx="2"/>
          </p:cNvCxnSpPr>
          <p:nvPr/>
        </p:nvCxnSpPr>
        <p:spPr>
          <a:xfrm flipV="1">
            <a:off x="8312100" y="2362318"/>
            <a:ext cx="1256816" cy="1553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94" idx="3"/>
            <a:endCxn id="37" idx="2"/>
          </p:cNvCxnSpPr>
          <p:nvPr/>
        </p:nvCxnSpPr>
        <p:spPr>
          <a:xfrm flipV="1">
            <a:off x="8312100" y="2983514"/>
            <a:ext cx="1107914" cy="932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94" idx="3"/>
            <a:endCxn id="38" idx="2"/>
          </p:cNvCxnSpPr>
          <p:nvPr/>
        </p:nvCxnSpPr>
        <p:spPr>
          <a:xfrm flipV="1">
            <a:off x="8312100" y="3631586"/>
            <a:ext cx="1250888" cy="284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571237" y="3978188"/>
            <a:ext cx="1511066" cy="60294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Virus</a:t>
            </a:r>
          </a:p>
        </p:txBody>
      </p:sp>
      <p:cxnSp>
        <p:nvCxnSpPr>
          <p:cNvPr id="47" name="Straight Arrow Connector 46"/>
          <p:cNvCxnSpPr>
            <a:cxnSpLocks/>
            <a:stCxn id="94" idx="3"/>
            <a:endCxn id="45" idx="2"/>
          </p:cNvCxnSpPr>
          <p:nvPr/>
        </p:nvCxnSpPr>
        <p:spPr>
          <a:xfrm>
            <a:off x="8312100" y="3916004"/>
            <a:ext cx="1263824" cy="36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703808"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p:nvPr/>
        </p:nvCxnSpPr>
        <p:spPr>
          <a:xfrm flipV="1">
            <a:off x="5703808"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703808"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703808"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703807"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703807"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703808"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703808"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703807"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703807"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703808"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703808"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703807"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703807"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703808"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703807"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703807"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703807"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hlinkClick r:id="rId3" action="ppaction://hlinksldjump"/>
          </p:cNvPr>
          <p:cNvSpPr/>
          <p:nvPr/>
        </p:nvSpPr>
        <p:spPr>
          <a:xfrm>
            <a:off x="6139719"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85" name="Rectangle: Rounded Corners 84">
            <a:hlinkClick r:id="rId4" action="ppaction://hlinksldjump"/>
          </p:cNvPr>
          <p:cNvSpPr/>
          <p:nvPr/>
        </p:nvSpPr>
        <p:spPr>
          <a:xfrm>
            <a:off x="6141990"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86" name="Rectangle: Rounded Corners 85">
            <a:hlinkClick r:id="rId5" action="ppaction://hlinksldjump"/>
          </p:cNvPr>
          <p:cNvSpPr/>
          <p:nvPr/>
        </p:nvSpPr>
        <p:spPr>
          <a:xfrm>
            <a:off x="6145419"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7" name="Rectangle: Rounded Corners 86">
            <a:hlinkClick r:id="rId6" action="ppaction://hlinksldjump"/>
          </p:cNvPr>
          <p:cNvSpPr/>
          <p:nvPr/>
        </p:nvSpPr>
        <p:spPr>
          <a:xfrm>
            <a:off x="6145419"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8" name="Rectangle: Rounded Corners 87">
            <a:hlinkClick r:id="rId7" action="ppaction://hlinksldjump"/>
          </p:cNvPr>
          <p:cNvSpPr/>
          <p:nvPr/>
        </p:nvSpPr>
        <p:spPr>
          <a:xfrm>
            <a:off x="6151258"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9" name="Rectangle: Rounded Corners 88">
            <a:hlinkClick r:id="rId8" action="ppaction://hlinksldjump"/>
          </p:cNvPr>
          <p:cNvSpPr/>
          <p:nvPr/>
        </p:nvSpPr>
        <p:spPr>
          <a:xfrm>
            <a:off x="6142299"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90" name="Rectangle: Rounded Corners 89">
            <a:hlinkClick r:id="rId9" action="ppaction://hlinksldjump"/>
          </p:cNvPr>
          <p:cNvSpPr/>
          <p:nvPr/>
        </p:nvSpPr>
        <p:spPr>
          <a:xfrm>
            <a:off x="6136460"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91" name="Rectangle: Rounded Corners 90">
            <a:hlinkClick r:id="rId10" action="ppaction://hlinksldjump"/>
          </p:cNvPr>
          <p:cNvSpPr/>
          <p:nvPr/>
        </p:nvSpPr>
        <p:spPr>
          <a:xfrm>
            <a:off x="6157511"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92" name="Rectangle: Rounded Corners 91">
            <a:hlinkClick r:id="rId11" action="ppaction://hlinksldjump"/>
          </p:cNvPr>
          <p:cNvSpPr/>
          <p:nvPr/>
        </p:nvSpPr>
        <p:spPr>
          <a:xfrm>
            <a:off x="6152753"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93" name="Rectangle: Rounded Corners 92">
            <a:hlinkClick r:id="rId12" action="ppaction://hlinksldjump"/>
          </p:cNvPr>
          <p:cNvSpPr/>
          <p:nvPr/>
        </p:nvSpPr>
        <p:spPr>
          <a:xfrm>
            <a:off x="6162080"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4" name="Rectangle: Rounded Corners 93">
            <a:hlinkClick r:id="rId13" action="ppaction://hlinksldjump"/>
          </p:cNvPr>
          <p:cNvSpPr/>
          <p:nvPr/>
        </p:nvSpPr>
        <p:spPr>
          <a:xfrm>
            <a:off x="6162080"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5" name="Rectangle: Rounded Corners 94">
            <a:hlinkClick r:id="rId14" action="ppaction://hlinksldjump"/>
          </p:cNvPr>
          <p:cNvSpPr/>
          <p:nvPr/>
        </p:nvSpPr>
        <p:spPr>
          <a:xfrm>
            <a:off x="6153121"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96" name="Rectangle: Rounded Corners 95">
            <a:hlinkClick r:id="rId15" action="ppaction://hlinksldjump"/>
          </p:cNvPr>
          <p:cNvSpPr/>
          <p:nvPr/>
        </p:nvSpPr>
        <p:spPr>
          <a:xfrm>
            <a:off x="6152753"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7" name="Rectangle: Rounded Corners 96">
            <a:hlinkClick r:id="rId16" action="ppaction://hlinksldjump"/>
          </p:cNvPr>
          <p:cNvSpPr/>
          <p:nvPr/>
        </p:nvSpPr>
        <p:spPr>
          <a:xfrm>
            <a:off x="6155466"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8" name="Rectangle: Rounded Corners 97">
            <a:hlinkClick r:id="rId17" action="ppaction://hlinksldjump"/>
          </p:cNvPr>
          <p:cNvSpPr/>
          <p:nvPr/>
        </p:nvSpPr>
        <p:spPr>
          <a:xfrm>
            <a:off x="6157511"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9" name="Rectangle: Rounded Corners 98">
            <a:hlinkClick r:id="rId18" action="ppaction://hlinksldjump"/>
          </p:cNvPr>
          <p:cNvSpPr/>
          <p:nvPr/>
        </p:nvSpPr>
        <p:spPr>
          <a:xfrm>
            <a:off x="6150949"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1" name="Rectangle: Rounded Corners 100">
            <a:hlinkClick r:id="rId19" action="ppaction://hlinksldjump"/>
          </p:cNvPr>
          <p:cNvSpPr/>
          <p:nvPr/>
        </p:nvSpPr>
        <p:spPr>
          <a:xfrm>
            <a:off x="6151981"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02" name="Rectangle: Rounded Corners 101">
            <a:hlinkClick r:id="rId20" action="ppaction://hlinksldjump"/>
          </p:cNvPr>
          <p:cNvSpPr/>
          <p:nvPr/>
        </p:nvSpPr>
        <p:spPr>
          <a:xfrm>
            <a:off x="6157511"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56" name="Rectangle 55">
            <a:hlinkClick r:id="rId21" action="ppaction://hlinksldjump"/>
          </p:cNvPr>
          <p:cNvSpPr/>
          <p:nvPr/>
        </p:nvSpPr>
        <p:spPr>
          <a:xfrm>
            <a:off x="9144936" y="1836906"/>
            <a:ext cx="2279656" cy="302826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6" name="Slide Number Placeholder 5">
            <a:extLst>
              <a:ext uri="{FF2B5EF4-FFF2-40B4-BE49-F238E27FC236}">
                <a16:creationId xmlns:a16="http://schemas.microsoft.com/office/drawing/2014/main" id="{21820C19-E2EF-8749-818B-C64233EB2F7F}"/>
              </a:ext>
            </a:extLst>
          </p:cNvPr>
          <p:cNvSpPr>
            <a:spLocks noGrp="1"/>
          </p:cNvSpPr>
          <p:nvPr>
            <p:ph type="sldNum" sz="quarter" idx="12"/>
          </p:nvPr>
        </p:nvSpPr>
        <p:spPr/>
        <p:txBody>
          <a:bodyPr/>
          <a:lstStyle/>
          <a:p>
            <a:fld id="{FA0B7275-42E7-9344-8EE7-3495E2503A86}" type="slidenum">
              <a:rPr lang="en-US" smtClean="0"/>
              <a:t>22</a:t>
            </a:fld>
            <a:endParaRPr lang="en-US" dirty="0"/>
          </a:p>
        </p:txBody>
      </p:sp>
      <p:sp>
        <p:nvSpPr>
          <p:cNvPr id="58" name="Rectangle 57"/>
          <p:cNvSpPr/>
          <p:nvPr/>
        </p:nvSpPr>
        <p:spPr>
          <a:xfrm>
            <a:off x="3636110" y="548680"/>
            <a:ext cx="467360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9" name="Rectangle 58"/>
          <p:cNvSpPr/>
          <p:nvPr/>
        </p:nvSpPr>
        <p:spPr>
          <a:xfrm>
            <a:off x="3687681" y="5390194"/>
            <a:ext cx="4673603"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1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anim calcmode="lin" valueType="num">
                                      <p:cBhvr>
                                        <p:cTn id="115" dur="500" fill="hold"/>
                                        <p:tgtEl>
                                          <p:spTgt spid="56"/>
                                        </p:tgtEl>
                                        <p:attrNameLst>
                                          <p:attrName>ppt_w</p:attrName>
                                        </p:attrNameLst>
                                      </p:cBhvr>
                                      <p:tavLst>
                                        <p:tav tm="0">
                                          <p:val>
                                            <p:fltVal val="0"/>
                                          </p:val>
                                        </p:tav>
                                        <p:tav tm="100000">
                                          <p:val>
                                            <p:strVal val="#ppt_w"/>
                                          </p:val>
                                        </p:tav>
                                      </p:tavLst>
                                    </p:anim>
                                    <p:anim calcmode="lin" valueType="num">
                                      <p:cBhvr>
                                        <p:cTn id="116" dur="500" fill="hold"/>
                                        <p:tgtEl>
                                          <p:spTgt spid="56"/>
                                        </p:tgtEl>
                                        <p:attrNameLst>
                                          <p:attrName>ppt_h</p:attrName>
                                        </p:attrNameLst>
                                      </p:cBhvr>
                                      <p:tavLst>
                                        <p:tav tm="0">
                                          <p:val>
                                            <p:fltVal val="0"/>
                                          </p:val>
                                        </p:tav>
                                        <p:tav tm="100000">
                                          <p:val>
                                            <p:strVal val="#ppt_h"/>
                                          </p:val>
                                        </p:tav>
                                      </p:tavLst>
                                    </p:anim>
                                    <p:animEffect transition="in" filter="fade">
                                      <p:cBhvr>
                                        <p:cTn id="117" dur="500"/>
                                        <p:tgtEl>
                                          <p:spTgt spid="56"/>
                                        </p:tgtEl>
                                      </p:cBhvr>
                                    </p:animEffect>
                                  </p:childTnLst>
                                </p:cTn>
                              </p:par>
                              <p:par>
                                <p:cTn id="118" presetID="53" presetClass="entr" presetSubtype="16" fill="hold"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nodeType="with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p:cTn id="125" dur="500" fill="hold"/>
                                        <p:tgtEl>
                                          <p:spTgt spid="44"/>
                                        </p:tgtEl>
                                        <p:attrNameLst>
                                          <p:attrName>ppt_w</p:attrName>
                                        </p:attrNameLst>
                                      </p:cBhvr>
                                      <p:tavLst>
                                        <p:tav tm="0">
                                          <p:val>
                                            <p:fltVal val="0"/>
                                          </p:val>
                                        </p:tav>
                                        <p:tav tm="100000">
                                          <p:val>
                                            <p:strVal val="#ppt_w"/>
                                          </p:val>
                                        </p:tav>
                                      </p:tavLst>
                                    </p:anim>
                                    <p:anim calcmode="lin" valueType="num">
                                      <p:cBhvr>
                                        <p:cTn id="126" dur="500" fill="hold"/>
                                        <p:tgtEl>
                                          <p:spTgt spid="44"/>
                                        </p:tgtEl>
                                        <p:attrNameLst>
                                          <p:attrName>ppt_h</p:attrName>
                                        </p:attrNameLst>
                                      </p:cBhvr>
                                      <p:tavLst>
                                        <p:tav tm="0">
                                          <p:val>
                                            <p:fltVal val="0"/>
                                          </p:val>
                                        </p:tav>
                                        <p:tav tm="100000">
                                          <p:val>
                                            <p:strVal val="#ppt_h"/>
                                          </p:val>
                                        </p:tav>
                                      </p:tavLst>
                                    </p:anim>
                                    <p:animEffect transition="in" filter="fade">
                                      <p:cBhvr>
                                        <p:cTn id="127" dur="500"/>
                                        <p:tgtEl>
                                          <p:spTgt spid="44"/>
                                        </p:tgtEl>
                                      </p:cBhvr>
                                    </p:animEffect>
                                  </p:childTnLst>
                                </p:cTn>
                              </p:par>
                              <p:par>
                                <p:cTn id="128" presetID="53" presetClass="entr" presetSubtype="16" fill="hold" nodeType="withEffect">
                                  <p:stCondLst>
                                    <p:cond delay="0"/>
                                  </p:stCondLst>
                                  <p:childTnLst>
                                    <p:set>
                                      <p:cBhvr>
                                        <p:cTn id="129" dur="1" fill="hold">
                                          <p:stCondLst>
                                            <p:cond delay="0"/>
                                          </p:stCondLst>
                                        </p:cTn>
                                        <p:tgtEl>
                                          <p:spTgt spid="42"/>
                                        </p:tgtEl>
                                        <p:attrNameLst>
                                          <p:attrName>style.visibility</p:attrName>
                                        </p:attrNameLst>
                                      </p:cBhvr>
                                      <p:to>
                                        <p:strVal val="visible"/>
                                      </p:to>
                                    </p:set>
                                    <p:anim calcmode="lin" valueType="num">
                                      <p:cBhvr>
                                        <p:cTn id="130" dur="500" fill="hold"/>
                                        <p:tgtEl>
                                          <p:spTgt spid="42"/>
                                        </p:tgtEl>
                                        <p:attrNameLst>
                                          <p:attrName>ppt_w</p:attrName>
                                        </p:attrNameLst>
                                      </p:cBhvr>
                                      <p:tavLst>
                                        <p:tav tm="0">
                                          <p:val>
                                            <p:fltVal val="0"/>
                                          </p:val>
                                        </p:tav>
                                        <p:tav tm="100000">
                                          <p:val>
                                            <p:strVal val="#ppt_w"/>
                                          </p:val>
                                        </p:tav>
                                      </p:tavLst>
                                    </p:anim>
                                    <p:anim calcmode="lin" valueType="num">
                                      <p:cBhvr>
                                        <p:cTn id="131" dur="500" fill="hold"/>
                                        <p:tgtEl>
                                          <p:spTgt spid="42"/>
                                        </p:tgtEl>
                                        <p:attrNameLst>
                                          <p:attrName>ppt_h</p:attrName>
                                        </p:attrNameLst>
                                      </p:cBhvr>
                                      <p:tavLst>
                                        <p:tav tm="0">
                                          <p:val>
                                            <p:fltVal val="0"/>
                                          </p:val>
                                        </p:tav>
                                        <p:tav tm="100000">
                                          <p:val>
                                            <p:strVal val="#ppt_h"/>
                                          </p:val>
                                        </p:tav>
                                      </p:tavLst>
                                    </p:anim>
                                    <p:animEffect transition="in" filter="fade">
                                      <p:cBhvr>
                                        <p:cTn id="132" dur="500"/>
                                        <p:tgtEl>
                                          <p:spTgt spid="42"/>
                                        </p:tgtEl>
                                      </p:cBhvr>
                                    </p:animEffect>
                                  </p:childTnLst>
                                </p:cTn>
                              </p:par>
                              <p:par>
                                <p:cTn id="133" presetID="53" presetClass="entr" presetSubtype="16" fill="hold" nodeType="withEffect">
                                  <p:stCondLst>
                                    <p:cond delay="0"/>
                                  </p:stCondLst>
                                  <p:childTnLst>
                                    <p:set>
                                      <p:cBhvr>
                                        <p:cTn id="134" dur="1" fill="hold">
                                          <p:stCondLst>
                                            <p:cond delay="0"/>
                                          </p:stCondLst>
                                        </p:cTn>
                                        <p:tgtEl>
                                          <p:spTgt spid="41"/>
                                        </p:tgtEl>
                                        <p:attrNameLst>
                                          <p:attrName>style.visibility</p:attrName>
                                        </p:attrNameLst>
                                      </p:cBhvr>
                                      <p:to>
                                        <p:strVal val="visible"/>
                                      </p:to>
                                    </p:set>
                                    <p:anim calcmode="lin" valueType="num">
                                      <p:cBhvr>
                                        <p:cTn id="135" dur="500" fill="hold"/>
                                        <p:tgtEl>
                                          <p:spTgt spid="41"/>
                                        </p:tgtEl>
                                        <p:attrNameLst>
                                          <p:attrName>ppt_w</p:attrName>
                                        </p:attrNameLst>
                                      </p:cBhvr>
                                      <p:tavLst>
                                        <p:tav tm="0">
                                          <p:val>
                                            <p:fltVal val="0"/>
                                          </p:val>
                                        </p:tav>
                                        <p:tav tm="100000">
                                          <p:val>
                                            <p:strVal val="#ppt_w"/>
                                          </p:val>
                                        </p:tav>
                                      </p:tavLst>
                                    </p:anim>
                                    <p:anim calcmode="lin" valueType="num">
                                      <p:cBhvr>
                                        <p:cTn id="136" dur="500" fill="hold"/>
                                        <p:tgtEl>
                                          <p:spTgt spid="41"/>
                                        </p:tgtEl>
                                        <p:attrNameLst>
                                          <p:attrName>ppt_h</p:attrName>
                                        </p:attrNameLst>
                                      </p:cBhvr>
                                      <p:tavLst>
                                        <p:tav tm="0">
                                          <p:val>
                                            <p:fltVal val="0"/>
                                          </p:val>
                                        </p:tav>
                                        <p:tav tm="100000">
                                          <p:val>
                                            <p:strVal val="#ppt_h"/>
                                          </p:val>
                                        </p:tav>
                                      </p:tavLst>
                                    </p:anim>
                                    <p:animEffect transition="in" filter="fade">
                                      <p:cBhvr>
                                        <p:cTn id="1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38" grpId="0" animBg="1"/>
      <p:bldP spid="45"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1" grpId="0" animBg="1"/>
      <p:bldP spid="102"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a:t>Human Health Parameters Threshold &amp; Log Reduction</a:t>
            </a:r>
          </a:p>
        </p:txBody>
      </p:sp>
      <p:pic>
        <p:nvPicPr>
          <p:cNvPr id="7" name="Picture 6"/>
          <p:cNvPicPr>
            <a:picLocks noChangeAspect="1"/>
          </p:cNvPicPr>
          <p:nvPr/>
        </p:nvPicPr>
        <p:blipFill>
          <a:blip r:embed="rId2"/>
          <a:stretch>
            <a:fillRect/>
          </a:stretch>
        </p:blipFill>
        <p:spPr>
          <a:xfrm>
            <a:off x="3355512" y="1044163"/>
            <a:ext cx="5336897" cy="2520000"/>
          </a:xfrm>
          <a:prstGeom prst="rect">
            <a:avLst/>
          </a:prstGeom>
        </p:spPr>
      </p:pic>
      <p:pic>
        <p:nvPicPr>
          <p:cNvPr id="8" name="Picture 7"/>
          <p:cNvPicPr>
            <a:picLocks noChangeAspect="1"/>
          </p:cNvPicPr>
          <p:nvPr/>
        </p:nvPicPr>
        <p:blipFill>
          <a:blip r:embed="rId3"/>
          <a:stretch>
            <a:fillRect/>
          </a:stretch>
        </p:blipFill>
        <p:spPr>
          <a:xfrm>
            <a:off x="3251960" y="3825081"/>
            <a:ext cx="5544000" cy="2520000"/>
          </a:xfrm>
          <a:prstGeom prst="rect">
            <a:avLst/>
          </a:prstGeom>
        </p:spPr>
      </p:pic>
      <p:sp>
        <p:nvSpPr>
          <p:cNvPr id="10" name="Arrow: Right 9">
            <a:hlinkClick r:id="rId4" action="ppaction://hlinksldjump"/>
          </p:cNvPr>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4" action="ppaction://hlinksldjump"/>
              </a:rPr>
              <a:t>Back</a:t>
            </a:r>
            <a:endParaRPr lang="en-SG" dirty="0"/>
          </a:p>
        </p:txBody>
      </p:sp>
      <p:sp>
        <p:nvSpPr>
          <p:cNvPr id="13" name="Rectangle: Beveled 12">
            <a:hlinkClick r:id="rId5" action="ppaction://hlinksldjump"/>
          </p:cNvPr>
          <p:cNvSpPr/>
          <p:nvPr/>
        </p:nvSpPr>
        <p:spPr>
          <a:xfrm>
            <a:off x="9372364" y="1412776"/>
            <a:ext cx="1188132"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Control Parameters</a:t>
            </a:r>
          </a:p>
        </p:txBody>
      </p:sp>
      <p:sp>
        <p:nvSpPr>
          <p:cNvPr id="14" name="Rectangle: Beveled 13">
            <a:hlinkClick r:id="rId6" action="ppaction://hlinksldjump"/>
          </p:cNvPr>
          <p:cNvSpPr/>
          <p:nvPr/>
        </p:nvSpPr>
        <p:spPr>
          <a:xfrm>
            <a:off x="9372364" y="2085977"/>
            <a:ext cx="1188132" cy="4363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Spiking</a:t>
            </a:r>
          </a:p>
        </p:txBody>
      </p:sp>
      <p:sp>
        <p:nvSpPr>
          <p:cNvPr id="5" name="Slide Number Placeholder 4">
            <a:extLst>
              <a:ext uri="{FF2B5EF4-FFF2-40B4-BE49-F238E27FC236}">
                <a16:creationId xmlns:a16="http://schemas.microsoft.com/office/drawing/2014/main" id="{49163C8C-1006-7B43-851F-C3493E9E4BEC}"/>
              </a:ext>
            </a:extLst>
          </p:cNvPr>
          <p:cNvSpPr>
            <a:spLocks noGrp="1"/>
          </p:cNvSpPr>
          <p:nvPr>
            <p:ph type="sldNum" sz="quarter" idx="12"/>
          </p:nvPr>
        </p:nvSpPr>
        <p:spPr/>
        <p:txBody>
          <a:bodyPr/>
          <a:lstStyle/>
          <a:p>
            <a:fld id="{FA0B7275-42E7-9344-8EE7-3495E2503A86}" type="slidenum">
              <a:rPr lang="en-US" smtClean="0"/>
              <a:t>23</a:t>
            </a:fld>
            <a:endParaRPr lang="en-US" dirty="0"/>
          </a:p>
        </p:txBody>
      </p:sp>
    </p:spTree>
    <p:extLst>
      <p:ext uri="{BB962C8B-B14F-4D97-AF65-F5344CB8AC3E}">
        <p14:creationId xmlns:p14="http://schemas.microsoft.com/office/powerpoint/2010/main" val="353807501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Human Health Parameters Spiking</a:t>
            </a:r>
          </a:p>
        </p:txBody>
      </p:sp>
      <p:sp>
        <p:nvSpPr>
          <p:cNvPr id="7" name="Arrow: Right 6">
            <a:hlinkClick r:id="rId2" action="ppaction://hlinksldjump"/>
          </p:cNvPr>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2" action="ppaction://hlinksldjump"/>
              </a:rPr>
              <a:t>Back</a:t>
            </a:r>
            <a:endParaRPr lang="en-SG" dirty="0"/>
          </a:p>
        </p:txBody>
      </p:sp>
      <p:pic>
        <p:nvPicPr>
          <p:cNvPr id="8" name="Picture 7"/>
          <p:cNvPicPr>
            <a:picLocks noChangeAspect="1"/>
          </p:cNvPicPr>
          <p:nvPr/>
        </p:nvPicPr>
        <p:blipFill>
          <a:blip r:embed="rId3"/>
          <a:stretch>
            <a:fillRect/>
          </a:stretch>
        </p:blipFill>
        <p:spPr>
          <a:xfrm>
            <a:off x="3645694" y="920987"/>
            <a:ext cx="4900613" cy="1586865"/>
          </a:xfrm>
          <a:prstGeom prst="rect">
            <a:avLst/>
          </a:prstGeom>
        </p:spPr>
      </p:pic>
      <p:pic>
        <p:nvPicPr>
          <p:cNvPr id="9" name="Picture 8"/>
          <p:cNvPicPr>
            <a:picLocks noChangeAspect="1"/>
          </p:cNvPicPr>
          <p:nvPr/>
        </p:nvPicPr>
        <p:blipFill>
          <a:blip r:embed="rId4"/>
          <a:stretch>
            <a:fillRect/>
          </a:stretch>
        </p:blipFill>
        <p:spPr>
          <a:xfrm>
            <a:off x="3647728" y="2623751"/>
            <a:ext cx="4824536" cy="3925718"/>
          </a:xfrm>
          <a:prstGeom prst="rect">
            <a:avLst/>
          </a:prstGeom>
        </p:spPr>
      </p:pic>
      <p:sp>
        <p:nvSpPr>
          <p:cNvPr id="10" name="Rectangle: Beveled 9">
            <a:hlinkClick r:id="rId5" action="ppaction://hlinksldjump"/>
          </p:cNvPr>
          <p:cNvSpPr/>
          <p:nvPr/>
        </p:nvSpPr>
        <p:spPr>
          <a:xfrm>
            <a:off x="9372364" y="1412776"/>
            <a:ext cx="1188132" cy="4363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Control Parameters</a:t>
            </a:r>
          </a:p>
        </p:txBody>
      </p:sp>
      <p:sp>
        <p:nvSpPr>
          <p:cNvPr id="11" name="Rectangle: Beveled 10">
            <a:hlinkClick r:id="rId6" action="ppaction://hlinksldjump"/>
          </p:cNvPr>
          <p:cNvSpPr/>
          <p:nvPr/>
        </p:nvSpPr>
        <p:spPr>
          <a:xfrm>
            <a:off x="9372364" y="2085977"/>
            <a:ext cx="1188132"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Spiking</a:t>
            </a:r>
          </a:p>
        </p:txBody>
      </p:sp>
      <p:sp>
        <p:nvSpPr>
          <p:cNvPr id="5" name="Slide Number Placeholder 4">
            <a:extLst>
              <a:ext uri="{FF2B5EF4-FFF2-40B4-BE49-F238E27FC236}">
                <a16:creationId xmlns:a16="http://schemas.microsoft.com/office/drawing/2014/main" id="{B6A9F948-0D42-5749-9057-B781D3E0D091}"/>
              </a:ext>
            </a:extLst>
          </p:cNvPr>
          <p:cNvSpPr>
            <a:spLocks noGrp="1"/>
          </p:cNvSpPr>
          <p:nvPr>
            <p:ph type="sldNum" sz="quarter" idx="12"/>
          </p:nvPr>
        </p:nvSpPr>
        <p:spPr/>
        <p:txBody>
          <a:bodyPr/>
          <a:lstStyle/>
          <a:p>
            <a:fld id="{FA0B7275-42E7-9344-8EE7-3495E2503A86}" type="slidenum">
              <a:rPr lang="en-US" smtClean="0"/>
              <a:t>24</a:t>
            </a:fld>
            <a:endParaRPr lang="en-US" dirty="0"/>
          </a:p>
        </p:txBody>
      </p:sp>
    </p:spTree>
    <p:extLst>
      <p:ext uri="{BB962C8B-B14F-4D97-AF65-F5344CB8AC3E}">
        <p14:creationId xmlns:p14="http://schemas.microsoft.com/office/powerpoint/2010/main" val="69835819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Air Emissions </a:t>
            </a:r>
            <a:br>
              <a:rPr lang="en-SG" dirty="0"/>
            </a:br>
            <a:r>
              <a:rPr lang="en-SG" dirty="0"/>
              <a:t>Parameters</a:t>
            </a:r>
          </a:p>
        </p:txBody>
      </p:sp>
      <p:sp>
        <p:nvSpPr>
          <p:cNvPr id="5" name="Rectangle: Beveled 4"/>
          <p:cNvSpPr/>
          <p:nvPr/>
        </p:nvSpPr>
        <p:spPr>
          <a:xfrm>
            <a:off x="4225819"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4225819"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4225819"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980598"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cxnSpLocks/>
            <a:stCxn id="11" idx="3"/>
            <a:endCxn id="5" idx="4"/>
          </p:cNvCxnSpPr>
          <p:nvPr/>
        </p:nvCxnSpPr>
        <p:spPr>
          <a:xfrm flipV="1">
            <a:off x="3772687"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cxnSpLocks/>
            <a:stCxn id="11" idx="3"/>
            <a:endCxn id="10" idx="4"/>
          </p:cNvCxnSpPr>
          <p:nvPr/>
        </p:nvCxnSpPr>
        <p:spPr>
          <a:xfrm>
            <a:off x="3772687"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cxnSpLocks/>
            <a:stCxn id="11" idx="3"/>
            <a:endCxn id="9" idx="4"/>
          </p:cNvCxnSpPr>
          <p:nvPr/>
        </p:nvCxnSpPr>
        <p:spPr>
          <a:xfrm flipV="1">
            <a:off x="3772687"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Diagonal Corners Snipped 119">
            <a:hlinkClick r:id="rId3" action="ppaction://hlinksldjump"/>
          </p:cNvPr>
          <p:cNvSpPr/>
          <p:nvPr/>
        </p:nvSpPr>
        <p:spPr>
          <a:xfrm>
            <a:off x="8897418" y="3985532"/>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Indoor</a:t>
            </a:r>
          </a:p>
        </p:txBody>
      </p:sp>
      <p:sp>
        <p:nvSpPr>
          <p:cNvPr id="147" name="Rectangle: Diagonal Corners Snipped 146">
            <a:hlinkClick r:id="rId4" action="ppaction://hlinksldjump"/>
          </p:cNvPr>
          <p:cNvSpPr/>
          <p:nvPr/>
        </p:nvSpPr>
        <p:spPr>
          <a:xfrm>
            <a:off x="8897418" y="4442377"/>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Stack</a:t>
            </a:r>
          </a:p>
        </p:txBody>
      </p:sp>
      <p:cxnSp>
        <p:nvCxnSpPr>
          <p:cNvPr id="149" name="Straight Arrow Connector 148"/>
          <p:cNvCxnSpPr>
            <a:cxnSpLocks/>
            <a:endCxn id="120" idx="2"/>
          </p:cNvCxnSpPr>
          <p:nvPr/>
        </p:nvCxnSpPr>
        <p:spPr>
          <a:xfrm flipV="1">
            <a:off x="8594094" y="4114722"/>
            <a:ext cx="303325" cy="22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cxnSpLocks/>
            <a:endCxn id="147" idx="2"/>
          </p:cNvCxnSpPr>
          <p:nvPr/>
        </p:nvCxnSpPr>
        <p:spPr>
          <a:xfrm>
            <a:off x="8594094" y="4338738"/>
            <a:ext cx="303325" cy="23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p:cNvCxnSpPr/>
          <p:nvPr/>
        </p:nvCxnSpPr>
        <p:spPr>
          <a:xfrm flipV="1">
            <a:off x="5994760"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p:cNvCxnSpPr/>
          <p:nvPr/>
        </p:nvCxnSpPr>
        <p:spPr>
          <a:xfrm flipV="1">
            <a:off x="5994760"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p:cNvCxnSpPr>
            <a:cxnSpLocks/>
          </p:cNvCxnSpPr>
          <p:nvPr/>
        </p:nvCxnSpPr>
        <p:spPr>
          <a:xfrm flipV="1">
            <a:off x="5994760"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p:cNvCxnSpPr>
            <a:cxnSpLocks/>
          </p:cNvCxnSpPr>
          <p:nvPr/>
        </p:nvCxnSpPr>
        <p:spPr>
          <a:xfrm flipV="1">
            <a:off x="5994760"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p:cNvCxnSpPr>
            <a:cxnSpLocks/>
          </p:cNvCxnSpPr>
          <p:nvPr/>
        </p:nvCxnSpPr>
        <p:spPr>
          <a:xfrm>
            <a:off x="5994759"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p:cNvCxnSpPr>
          <p:nvPr/>
        </p:nvCxnSpPr>
        <p:spPr>
          <a:xfrm>
            <a:off x="5994759"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p:cNvCxnSpPr>
          <p:nvPr/>
        </p:nvCxnSpPr>
        <p:spPr>
          <a:xfrm>
            <a:off x="5994760"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a:off x="5994760"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flipV="1">
            <a:off x="5994759"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994759"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flipV="1">
            <a:off x="5994760"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994760"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994759"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994759"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994760"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a:off x="5994759"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994759"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994759"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hlinkClick r:id="rId5" action="ppaction://hlinksldjump"/>
          </p:cNvPr>
          <p:cNvSpPr/>
          <p:nvPr/>
        </p:nvSpPr>
        <p:spPr>
          <a:xfrm>
            <a:off x="6430671"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78" name="Rectangle: Rounded Corners 77">
            <a:hlinkClick r:id="rId6" action="ppaction://hlinksldjump"/>
          </p:cNvPr>
          <p:cNvSpPr/>
          <p:nvPr/>
        </p:nvSpPr>
        <p:spPr>
          <a:xfrm>
            <a:off x="6432942"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79" name="Rectangle: Rounded Corners 78">
            <a:hlinkClick r:id="rId7" action="ppaction://hlinksldjump"/>
          </p:cNvPr>
          <p:cNvSpPr/>
          <p:nvPr/>
        </p:nvSpPr>
        <p:spPr>
          <a:xfrm>
            <a:off x="6436371"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0" name="Rectangle: Rounded Corners 79">
            <a:hlinkClick r:id="rId8" action="ppaction://hlinksldjump"/>
          </p:cNvPr>
          <p:cNvSpPr/>
          <p:nvPr/>
        </p:nvSpPr>
        <p:spPr>
          <a:xfrm>
            <a:off x="6436371"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1" name="Rectangle: Rounded Corners 80">
            <a:hlinkClick r:id="rId9" action="ppaction://hlinksldjump"/>
          </p:cNvPr>
          <p:cNvSpPr/>
          <p:nvPr/>
        </p:nvSpPr>
        <p:spPr>
          <a:xfrm>
            <a:off x="6442210"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2" name="Rectangle: Rounded Corners 81">
            <a:hlinkClick r:id="rId10" action="ppaction://hlinksldjump"/>
          </p:cNvPr>
          <p:cNvSpPr/>
          <p:nvPr/>
        </p:nvSpPr>
        <p:spPr>
          <a:xfrm>
            <a:off x="6433251"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83" name="Rectangle: Rounded Corners 82">
            <a:hlinkClick r:id="rId11" action="ppaction://hlinksldjump"/>
          </p:cNvPr>
          <p:cNvSpPr/>
          <p:nvPr/>
        </p:nvSpPr>
        <p:spPr>
          <a:xfrm>
            <a:off x="6427412"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84" name="Rectangle: Rounded Corners 83">
            <a:hlinkClick r:id="rId12" action="ppaction://hlinksldjump"/>
          </p:cNvPr>
          <p:cNvSpPr/>
          <p:nvPr/>
        </p:nvSpPr>
        <p:spPr>
          <a:xfrm>
            <a:off x="6448463"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85" name="Rectangle: Rounded Corners 84">
            <a:hlinkClick r:id="rId13" action="ppaction://hlinksldjump"/>
          </p:cNvPr>
          <p:cNvSpPr/>
          <p:nvPr/>
        </p:nvSpPr>
        <p:spPr>
          <a:xfrm>
            <a:off x="6443705"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86" name="Rectangle: Rounded Corners 85">
            <a:hlinkClick r:id="rId14" action="ppaction://hlinksldjump"/>
          </p:cNvPr>
          <p:cNvSpPr/>
          <p:nvPr/>
        </p:nvSpPr>
        <p:spPr>
          <a:xfrm>
            <a:off x="6453032"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87" name="Rectangle: Rounded Corners 86">
            <a:hlinkClick r:id="rId15" action="ppaction://hlinksldjump"/>
          </p:cNvPr>
          <p:cNvSpPr/>
          <p:nvPr/>
        </p:nvSpPr>
        <p:spPr>
          <a:xfrm>
            <a:off x="6453032"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88" name="Rectangle: Rounded Corners 87">
            <a:hlinkClick r:id="rId16" action="ppaction://hlinksldjump"/>
          </p:cNvPr>
          <p:cNvSpPr/>
          <p:nvPr/>
        </p:nvSpPr>
        <p:spPr>
          <a:xfrm>
            <a:off x="6444073"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89" name="Rectangle: Rounded Corners 88">
            <a:hlinkClick r:id="rId17" action="ppaction://hlinksldjump"/>
          </p:cNvPr>
          <p:cNvSpPr/>
          <p:nvPr/>
        </p:nvSpPr>
        <p:spPr>
          <a:xfrm>
            <a:off x="6443705"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0" name="Rectangle: Rounded Corners 89">
            <a:hlinkClick r:id="rId18" action="ppaction://hlinksldjump"/>
          </p:cNvPr>
          <p:cNvSpPr/>
          <p:nvPr/>
        </p:nvSpPr>
        <p:spPr>
          <a:xfrm>
            <a:off x="6446418"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1" name="Rectangle: Rounded Corners 90">
            <a:hlinkClick r:id="rId19" action="ppaction://hlinksldjump"/>
          </p:cNvPr>
          <p:cNvSpPr/>
          <p:nvPr/>
        </p:nvSpPr>
        <p:spPr>
          <a:xfrm>
            <a:off x="6448463"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2" name="Rectangle: Rounded Corners 91">
            <a:hlinkClick r:id="rId20" action="ppaction://hlinksldjump"/>
          </p:cNvPr>
          <p:cNvSpPr/>
          <p:nvPr/>
        </p:nvSpPr>
        <p:spPr>
          <a:xfrm>
            <a:off x="6441901"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4" name="Rectangle: Rounded Corners 93">
            <a:hlinkClick r:id="rId21" action="ppaction://hlinksldjump"/>
          </p:cNvPr>
          <p:cNvSpPr/>
          <p:nvPr/>
        </p:nvSpPr>
        <p:spPr>
          <a:xfrm>
            <a:off x="6442933"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95" name="Rectangle: Rounded Corners 94">
            <a:hlinkClick r:id="rId22" action="ppaction://hlinksldjump"/>
          </p:cNvPr>
          <p:cNvSpPr/>
          <p:nvPr/>
        </p:nvSpPr>
        <p:spPr>
          <a:xfrm>
            <a:off x="6448463"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0C77B0D9-F495-7E42-9A3D-C4458DF9BBA9}"/>
              </a:ext>
            </a:extLst>
          </p:cNvPr>
          <p:cNvSpPr>
            <a:spLocks noGrp="1"/>
          </p:cNvSpPr>
          <p:nvPr>
            <p:ph type="sldNum" sz="quarter" idx="12"/>
          </p:nvPr>
        </p:nvSpPr>
        <p:spPr/>
        <p:txBody>
          <a:bodyPr/>
          <a:lstStyle/>
          <a:p>
            <a:fld id="{FA0B7275-42E7-9344-8EE7-3495E2503A86}" type="slidenum">
              <a:rPr lang="en-US" smtClean="0"/>
              <a:t>25</a:t>
            </a:fld>
            <a:endParaRPr lang="en-US" dirty="0"/>
          </a:p>
        </p:txBody>
      </p:sp>
      <p:sp>
        <p:nvSpPr>
          <p:cNvPr id="53" name="Rectangle 52"/>
          <p:cNvSpPr/>
          <p:nvPr/>
        </p:nvSpPr>
        <p:spPr>
          <a:xfrm>
            <a:off x="4030080" y="588791"/>
            <a:ext cx="467360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6" name="Rectangle 55"/>
          <p:cNvSpPr/>
          <p:nvPr/>
        </p:nvSpPr>
        <p:spPr>
          <a:xfrm>
            <a:off x="4081651" y="5540241"/>
            <a:ext cx="4673603" cy="93584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12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0" grpId="0" animBg="1"/>
      <p:bldP spid="147"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4" grpId="0" animBg="1"/>
      <p:bldP spid="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Air Emissions Parameters:</a:t>
            </a:r>
            <a:br>
              <a:rPr lang="en-SG" dirty="0"/>
            </a:br>
            <a:r>
              <a:rPr lang="en-SG" dirty="0"/>
              <a:t>Indoor</a:t>
            </a:r>
            <a:endParaRPr lang="de-DE" dirty="0"/>
          </a:p>
        </p:txBody>
      </p:sp>
      <p:sp>
        <p:nvSpPr>
          <p:cNvPr id="5" name="Rectangle: Beveled 4"/>
          <p:cNvSpPr/>
          <p:nvPr/>
        </p:nvSpPr>
        <p:spPr>
          <a:xfrm>
            <a:off x="3234725"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234725"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234725"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1989504"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2781593"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781593"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781593"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8711691" y="836712"/>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CO</a:t>
            </a:r>
          </a:p>
        </p:txBody>
      </p:sp>
      <p:sp>
        <p:nvSpPr>
          <p:cNvPr id="38" name="Cloud 37"/>
          <p:cNvSpPr/>
          <p:nvPr/>
        </p:nvSpPr>
        <p:spPr>
          <a:xfrm>
            <a:off x="9542081" y="1115289"/>
            <a:ext cx="940335"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NO</a:t>
            </a:r>
            <a:r>
              <a:rPr lang="en-SG" sz="1400" baseline="-25000" dirty="0">
                <a:solidFill>
                  <a:schemeClr val="tx1"/>
                </a:solidFill>
              </a:rPr>
              <a:t>x</a:t>
            </a:r>
          </a:p>
        </p:txBody>
      </p:sp>
      <p:sp>
        <p:nvSpPr>
          <p:cNvPr id="41" name="Cloud 40"/>
          <p:cNvSpPr/>
          <p:nvPr/>
        </p:nvSpPr>
        <p:spPr>
          <a:xfrm>
            <a:off x="8630580" y="1465688"/>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CO</a:t>
            </a:r>
            <a:r>
              <a:rPr lang="en-SG" sz="1400" baseline="-25000" dirty="0">
                <a:solidFill>
                  <a:schemeClr val="tx1"/>
                </a:solidFill>
              </a:rPr>
              <a:t>2</a:t>
            </a:r>
          </a:p>
        </p:txBody>
      </p:sp>
      <p:sp>
        <p:nvSpPr>
          <p:cNvPr id="46" name="Cloud 45"/>
          <p:cNvSpPr/>
          <p:nvPr/>
        </p:nvSpPr>
        <p:spPr>
          <a:xfrm>
            <a:off x="9623849" y="1746745"/>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H</a:t>
            </a:r>
            <a:r>
              <a:rPr lang="en-SG" sz="1400" baseline="-25000" dirty="0">
                <a:solidFill>
                  <a:schemeClr val="tx1"/>
                </a:solidFill>
              </a:rPr>
              <a:t>2</a:t>
            </a:r>
            <a:r>
              <a:rPr lang="en-SG" sz="1400" dirty="0">
                <a:solidFill>
                  <a:schemeClr val="tx1"/>
                </a:solidFill>
              </a:rPr>
              <a:t>S</a:t>
            </a:r>
          </a:p>
        </p:txBody>
      </p:sp>
      <p:sp>
        <p:nvSpPr>
          <p:cNvPr id="48" name="Cloud 47"/>
          <p:cNvSpPr/>
          <p:nvPr/>
        </p:nvSpPr>
        <p:spPr>
          <a:xfrm>
            <a:off x="8616280" y="2153645"/>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VOC</a:t>
            </a:r>
          </a:p>
        </p:txBody>
      </p:sp>
      <p:sp>
        <p:nvSpPr>
          <p:cNvPr id="49" name="Cloud 48"/>
          <p:cNvSpPr/>
          <p:nvPr/>
        </p:nvSpPr>
        <p:spPr>
          <a:xfrm>
            <a:off x="9596613" y="2433912"/>
            <a:ext cx="1088656"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PM2.5</a:t>
            </a:r>
          </a:p>
        </p:txBody>
      </p:sp>
      <p:sp>
        <p:nvSpPr>
          <p:cNvPr id="50" name="Cloud 49"/>
          <p:cNvSpPr/>
          <p:nvPr/>
        </p:nvSpPr>
        <p:spPr>
          <a:xfrm>
            <a:off x="8630580" y="2820798"/>
            <a:ext cx="891758" cy="43514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NH</a:t>
            </a:r>
            <a:r>
              <a:rPr lang="en-SG" sz="1400" baseline="-25000" dirty="0">
                <a:solidFill>
                  <a:schemeClr val="tx1"/>
                </a:solidFill>
              </a:rPr>
              <a:t>3</a:t>
            </a:r>
          </a:p>
        </p:txBody>
      </p:sp>
      <p:cxnSp>
        <p:nvCxnSpPr>
          <p:cNvPr id="57" name="Straight Arrow Connector 56"/>
          <p:cNvCxnSpPr>
            <a:cxnSpLocks/>
            <a:stCxn id="123" idx="3"/>
            <a:endCxn id="107" idx="2"/>
          </p:cNvCxnSpPr>
          <p:nvPr/>
        </p:nvCxnSpPr>
        <p:spPr>
          <a:xfrm flipV="1">
            <a:off x="8413827" y="3401856"/>
            <a:ext cx="1094211" cy="565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p:nvPr/>
        </p:nvCxnSpPr>
        <p:spPr>
          <a:xfrm flipV="1">
            <a:off x="5003666" y="684565"/>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p:nvPr/>
        </p:nvCxnSpPr>
        <p:spPr>
          <a:xfrm flipV="1">
            <a:off x="5003666" y="959375"/>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003666" y="1234155"/>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flipV="1">
            <a:off x="5003666" y="1512591"/>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003665" y="1626322"/>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003665" y="1626321"/>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003666" y="1626322"/>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003666" y="1626322"/>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003665" y="2912176"/>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003665" y="3265228"/>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flipV="1">
            <a:off x="5003666" y="3614360"/>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a:off x="5003666" y="3737654"/>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a:off x="5003665" y="3737655"/>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a:off x="5003665" y="3737654"/>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a:off x="5003666" y="3737654"/>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a:off x="5003665" y="3737654"/>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flipV="1">
            <a:off x="5003665" y="5836063"/>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003665" y="5931077"/>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a:hlinkClick r:id="rId3" action="ppaction://hlinksldjump"/>
          </p:cNvPr>
          <p:cNvSpPr/>
          <p:nvPr/>
        </p:nvSpPr>
        <p:spPr>
          <a:xfrm>
            <a:off x="5439577" y="602885"/>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92" name="Rectangle: Rounded Corners 91">
            <a:hlinkClick r:id="rId4" action="ppaction://hlinksldjump"/>
          </p:cNvPr>
          <p:cNvSpPr/>
          <p:nvPr/>
        </p:nvSpPr>
        <p:spPr>
          <a:xfrm>
            <a:off x="5441848" y="1155066"/>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93" name="Rectangle: Rounded Corners 92">
            <a:hlinkClick r:id="rId5" action="ppaction://hlinksldjump"/>
          </p:cNvPr>
          <p:cNvSpPr/>
          <p:nvPr/>
        </p:nvSpPr>
        <p:spPr>
          <a:xfrm>
            <a:off x="5445277" y="142424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94" name="Rectangle: Rounded Corners 93">
            <a:hlinkClick r:id="rId6" action="ppaction://hlinksldjump"/>
          </p:cNvPr>
          <p:cNvSpPr/>
          <p:nvPr/>
        </p:nvSpPr>
        <p:spPr>
          <a:xfrm>
            <a:off x="5445277" y="873944"/>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95" name="Rectangle: Rounded Corners 94">
            <a:hlinkClick r:id="rId7" action="ppaction://hlinksldjump"/>
          </p:cNvPr>
          <p:cNvSpPr/>
          <p:nvPr/>
        </p:nvSpPr>
        <p:spPr>
          <a:xfrm>
            <a:off x="5451116" y="192458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96" name="Rectangle: Rounded Corners 95">
            <a:hlinkClick r:id="rId8" action="ppaction://hlinksldjump"/>
          </p:cNvPr>
          <p:cNvSpPr/>
          <p:nvPr/>
        </p:nvSpPr>
        <p:spPr>
          <a:xfrm>
            <a:off x="5442157" y="219512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97" name="Rectangle: Rounded Corners 96">
            <a:hlinkClick r:id="rId9" action="ppaction://hlinksldjump"/>
          </p:cNvPr>
          <p:cNvSpPr/>
          <p:nvPr/>
        </p:nvSpPr>
        <p:spPr>
          <a:xfrm>
            <a:off x="5436318" y="167669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98" name="Rectangle: Rounded Corners 97">
            <a:hlinkClick r:id="rId10" action="ppaction://hlinksldjump"/>
          </p:cNvPr>
          <p:cNvSpPr/>
          <p:nvPr/>
        </p:nvSpPr>
        <p:spPr>
          <a:xfrm>
            <a:off x="5457369" y="278752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99" name="Rectangle: Rounded Corners 98">
            <a:hlinkClick r:id="rId11" action="ppaction://hlinksldjump"/>
          </p:cNvPr>
          <p:cNvSpPr/>
          <p:nvPr/>
        </p:nvSpPr>
        <p:spPr>
          <a:xfrm>
            <a:off x="5452611" y="31405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00" name="Rectangle: Rounded Corners 99">
            <a:hlinkClick r:id="rId12" action="ppaction://hlinksldjump"/>
          </p:cNvPr>
          <p:cNvSpPr/>
          <p:nvPr/>
        </p:nvSpPr>
        <p:spPr>
          <a:xfrm>
            <a:off x="5461938" y="348970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01" name="Rectangle: Rounded Corners 100">
            <a:hlinkClick r:id="rId13" action="ppaction://hlinksldjump"/>
          </p:cNvPr>
          <p:cNvSpPr/>
          <p:nvPr/>
        </p:nvSpPr>
        <p:spPr>
          <a:xfrm>
            <a:off x="5461938" y="384555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2" name="Rectangle: Rounded Corners 101">
            <a:hlinkClick r:id="rId14" action="ppaction://hlinksldjump"/>
          </p:cNvPr>
          <p:cNvSpPr/>
          <p:nvPr/>
        </p:nvSpPr>
        <p:spPr>
          <a:xfrm>
            <a:off x="5452979" y="419627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03" name="Rectangle: Rounded Corners 102">
            <a:hlinkClick r:id="rId15" action="ppaction://hlinksldjump"/>
          </p:cNvPr>
          <p:cNvSpPr/>
          <p:nvPr/>
        </p:nvSpPr>
        <p:spPr>
          <a:xfrm>
            <a:off x="5452611" y="457044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04" name="Rectangle: Rounded Corners 103">
            <a:hlinkClick r:id="rId16" action="ppaction://hlinksldjump"/>
          </p:cNvPr>
          <p:cNvSpPr/>
          <p:nvPr/>
        </p:nvSpPr>
        <p:spPr>
          <a:xfrm>
            <a:off x="5455324" y="493780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05" name="Rectangle: Rounded Corners 104">
            <a:hlinkClick r:id="rId17" action="ppaction://hlinksldjump"/>
          </p:cNvPr>
          <p:cNvSpPr/>
          <p:nvPr/>
        </p:nvSpPr>
        <p:spPr>
          <a:xfrm>
            <a:off x="5457369" y="574217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06" name="Rectangle: Rounded Corners 105">
            <a:hlinkClick r:id="rId18" action="ppaction://hlinksldjump"/>
          </p:cNvPr>
          <p:cNvSpPr/>
          <p:nvPr/>
        </p:nvSpPr>
        <p:spPr>
          <a:xfrm>
            <a:off x="5450807" y="6043635"/>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8" name="Rectangle: Rounded Corners 107">
            <a:hlinkClick r:id="rId19" action="ppaction://hlinksldjump"/>
          </p:cNvPr>
          <p:cNvSpPr/>
          <p:nvPr/>
        </p:nvSpPr>
        <p:spPr>
          <a:xfrm>
            <a:off x="5451839" y="2480474"/>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23" name="Rectangle: Diagonal Corners Snipped 122">
            <a:hlinkClick r:id="rId20" action="ppaction://hlinksldjump"/>
          </p:cNvPr>
          <p:cNvSpPr/>
          <p:nvPr/>
        </p:nvSpPr>
        <p:spPr>
          <a:xfrm>
            <a:off x="7906324" y="3967729"/>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Indoor</a:t>
            </a:r>
          </a:p>
        </p:txBody>
      </p:sp>
      <p:sp>
        <p:nvSpPr>
          <p:cNvPr id="124" name="Rectangle: Diagonal Corners Snipped 123">
            <a:hlinkClick r:id="rId21" action="ppaction://hlinksldjump"/>
          </p:cNvPr>
          <p:cNvSpPr/>
          <p:nvPr/>
        </p:nvSpPr>
        <p:spPr>
          <a:xfrm>
            <a:off x="7906324" y="4424574"/>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Stack</a:t>
            </a:r>
          </a:p>
        </p:txBody>
      </p:sp>
      <p:cxnSp>
        <p:nvCxnSpPr>
          <p:cNvPr id="125" name="Straight Arrow Connector 124"/>
          <p:cNvCxnSpPr>
            <a:cxnSpLocks/>
            <a:endCxn id="123" idx="2"/>
          </p:cNvCxnSpPr>
          <p:nvPr/>
        </p:nvCxnSpPr>
        <p:spPr>
          <a:xfrm flipV="1">
            <a:off x="7603000" y="4096919"/>
            <a:ext cx="303325" cy="22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endCxn id="124" idx="2"/>
          </p:cNvCxnSpPr>
          <p:nvPr/>
        </p:nvCxnSpPr>
        <p:spPr>
          <a:xfrm>
            <a:off x="7603000" y="4320935"/>
            <a:ext cx="303325" cy="23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Rectangle: Rounded Corners 126">
            <a:hlinkClick r:id="rId22" action="ppaction://hlinksldjump"/>
          </p:cNvPr>
          <p:cNvSpPr/>
          <p:nvPr/>
        </p:nvSpPr>
        <p:spPr>
          <a:xfrm>
            <a:off x="5457369" y="52837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107" name="Rectangle 106">
            <a:hlinkClick r:id="rId23" action="ppaction://hlinksldjump"/>
          </p:cNvPr>
          <p:cNvSpPr/>
          <p:nvPr/>
        </p:nvSpPr>
        <p:spPr>
          <a:xfrm>
            <a:off x="8259920" y="787659"/>
            <a:ext cx="2496236" cy="261419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solidFill>
                <a:schemeClr val="tx1"/>
              </a:solidFill>
            </a:endParaRPr>
          </a:p>
        </p:txBody>
      </p:sp>
      <p:sp>
        <p:nvSpPr>
          <p:cNvPr id="109" name="Rectangle 108"/>
          <p:cNvSpPr/>
          <p:nvPr/>
        </p:nvSpPr>
        <p:spPr>
          <a:xfrm>
            <a:off x="3015286" y="5699362"/>
            <a:ext cx="4663292"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Helvetica Light"/>
              <a:ea typeface="Helvetica Light"/>
              <a:cs typeface="Helvetica Light"/>
              <a:sym typeface="Helvetica Light"/>
            </a:endParaRPr>
          </a:p>
        </p:txBody>
      </p:sp>
      <p:sp>
        <p:nvSpPr>
          <p:cNvPr id="110" name="Rectangle 109"/>
          <p:cNvSpPr/>
          <p:nvPr/>
        </p:nvSpPr>
        <p:spPr>
          <a:xfrm>
            <a:off x="3015286" y="1338871"/>
            <a:ext cx="4663292"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Helvetica Light"/>
              <a:ea typeface="Helvetica Light"/>
              <a:cs typeface="Helvetica Light"/>
              <a:sym typeface="Helvetica Light"/>
            </a:endParaRPr>
          </a:p>
        </p:txBody>
      </p:sp>
      <p:sp>
        <p:nvSpPr>
          <p:cNvPr id="6" name="Slide Number Placeholder 5">
            <a:extLst>
              <a:ext uri="{FF2B5EF4-FFF2-40B4-BE49-F238E27FC236}">
                <a16:creationId xmlns:a16="http://schemas.microsoft.com/office/drawing/2014/main" id="{A09B79C6-C01C-B34F-8266-BC34A899D390}"/>
              </a:ext>
            </a:extLst>
          </p:cNvPr>
          <p:cNvSpPr>
            <a:spLocks noGrp="1"/>
          </p:cNvSpPr>
          <p:nvPr>
            <p:ph type="sldNum" sz="quarter" idx="12"/>
          </p:nvPr>
        </p:nvSpPr>
        <p:spPr/>
        <p:txBody>
          <a:bodyPr/>
          <a:lstStyle/>
          <a:p>
            <a:fld id="{FA0B7275-42E7-9344-8EE7-3495E2503A86}" type="slidenum">
              <a:rPr lang="en-US" smtClean="0"/>
              <a:t>26</a:t>
            </a:fld>
            <a:endParaRPr lang="en-US" dirty="0"/>
          </a:p>
        </p:txBody>
      </p:sp>
    </p:spTree>
    <p:extLst>
      <p:ext uri="{BB962C8B-B14F-4D97-AF65-F5344CB8AC3E}">
        <p14:creationId xmlns:p14="http://schemas.microsoft.com/office/powerpoint/2010/main" val="41633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500" fill="hold"/>
                                        <p:tgtEl>
                                          <p:spTgt spid="41"/>
                                        </p:tgtEl>
                                        <p:attrNameLst>
                                          <p:attrName>ppt_w</p:attrName>
                                        </p:attrNameLst>
                                      </p:cBhvr>
                                      <p:tavLst>
                                        <p:tav tm="0">
                                          <p:val>
                                            <p:fltVal val="0"/>
                                          </p:val>
                                        </p:tav>
                                        <p:tav tm="100000">
                                          <p:val>
                                            <p:strVal val="#ppt_w"/>
                                          </p:val>
                                        </p:tav>
                                      </p:tavLst>
                                    </p:anim>
                                    <p:anim calcmode="lin" valueType="num">
                                      <p:cBhvr>
                                        <p:cTn id="114" dur="500" fill="hold"/>
                                        <p:tgtEl>
                                          <p:spTgt spid="41"/>
                                        </p:tgtEl>
                                        <p:attrNameLst>
                                          <p:attrName>ppt_h</p:attrName>
                                        </p:attrNameLst>
                                      </p:cBhvr>
                                      <p:tavLst>
                                        <p:tav tm="0">
                                          <p:val>
                                            <p:fltVal val="0"/>
                                          </p:val>
                                        </p:tav>
                                        <p:tav tm="100000">
                                          <p:val>
                                            <p:strVal val="#ppt_h"/>
                                          </p:val>
                                        </p:tav>
                                      </p:tavLst>
                                    </p:anim>
                                    <p:animEffect transition="in" filter="fade">
                                      <p:cBhvr>
                                        <p:cTn id="115" dur="500"/>
                                        <p:tgtEl>
                                          <p:spTgt spid="4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p:cTn id="118" dur="500" fill="hold"/>
                                        <p:tgtEl>
                                          <p:spTgt spid="46"/>
                                        </p:tgtEl>
                                        <p:attrNameLst>
                                          <p:attrName>ppt_w</p:attrName>
                                        </p:attrNameLst>
                                      </p:cBhvr>
                                      <p:tavLst>
                                        <p:tav tm="0">
                                          <p:val>
                                            <p:fltVal val="0"/>
                                          </p:val>
                                        </p:tav>
                                        <p:tav tm="100000">
                                          <p:val>
                                            <p:strVal val="#ppt_w"/>
                                          </p:val>
                                        </p:tav>
                                      </p:tavLst>
                                    </p:anim>
                                    <p:anim calcmode="lin" valueType="num">
                                      <p:cBhvr>
                                        <p:cTn id="119" dur="500" fill="hold"/>
                                        <p:tgtEl>
                                          <p:spTgt spid="46"/>
                                        </p:tgtEl>
                                        <p:attrNameLst>
                                          <p:attrName>ppt_h</p:attrName>
                                        </p:attrNameLst>
                                      </p:cBhvr>
                                      <p:tavLst>
                                        <p:tav tm="0">
                                          <p:val>
                                            <p:fltVal val="0"/>
                                          </p:val>
                                        </p:tav>
                                        <p:tav tm="100000">
                                          <p:val>
                                            <p:strVal val="#ppt_h"/>
                                          </p:val>
                                        </p:tav>
                                      </p:tavLst>
                                    </p:anim>
                                    <p:animEffect transition="in" filter="fade">
                                      <p:cBhvr>
                                        <p:cTn id="120" dur="500"/>
                                        <p:tgtEl>
                                          <p:spTgt spid="46"/>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 calcmode="lin" valueType="num">
                                      <p:cBhvr>
                                        <p:cTn id="128" dur="500" fill="hold"/>
                                        <p:tgtEl>
                                          <p:spTgt spid="49"/>
                                        </p:tgtEl>
                                        <p:attrNameLst>
                                          <p:attrName>ppt_w</p:attrName>
                                        </p:attrNameLst>
                                      </p:cBhvr>
                                      <p:tavLst>
                                        <p:tav tm="0">
                                          <p:val>
                                            <p:fltVal val="0"/>
                                          </p:val>
                                        </p:tav>
                                        <p:tav tm="100000">
                                          <p:val>
                                            <p:strVal val="#ppt_w"/>
                                          </p:val>
                                        </p:tav>
                                      </p:tavLst>
                                    </p:anim>
                                    <p:anim calcmode="lin" valueType="num">
                                      <p:cBhvr>
                                        <p:cTn id="129" dur="500" fill="hold"/>
                                        <p:tgtEl>
                                          <p:spTgt spid="49"/>
                                        </p:tgtEl>
                                        <p:attrNameLst>
                                          <p:attrName>ppt_h</p:attrName>
                                        </p:attrNameLst>
                                      </p:cBhvr>
                                      <p:tavLst>
                                        <p:tav tm="0">
                                          <p:val>
                                            <p:fltVal val="0"/>
                                          </p:val>
                                        </p:tav>
                                        <p:tav tm="100000">
                                          <p:val>
                                            <p:strVal val="#ppt_h"/>
                                          </p:val>
                                        </p:tav>
                                      </p:tavLst>
                                    </p:anim>
                                    <p:animEffect transition="in" filter="fade">
                                      <p:cBhvr>
                                        <p:cTn id="130" dur="500"/>
                                        <p:tgtEl>
                                          <p:spTgt spid="49"/>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 calcmode="lin" valueType="num">
                                      <p:cBhvr>
                                        <p:cTn id="133" dur="500" fill="hold"/>
                                        <p:tgtEl>
                                          <p:spTgt spid="50"/>
                                        </p:tgtEl>
                                        <p:attrNameLst>
                                          <p:attrName>ppt_w</p:attrName>
                                        </p:attrNameLst>
                                      </p:cBhvr>
                                      <p:tavLst>
                                        <p:tav tm="0">
                                          <p:val>
                                            <p:fltVal val="0"/>
                                          </p:val>
                                        </p:tav>
                                        <p:tav tm="100000">
                                          <p:val>
                                            <p:strVal val="#ppt_w"/>
                                          </p:val>
                                        </p:tav>
                                      </p:tavLst>
                                    </p:anim>
                                    <p:anim calcmode="lin" valueType="num">
                                      <p:cBhvr>
                                        <p:cTn id="134" dur="500" fill="hold"/>
                                        <p:tgtEl>
                                          <p:spTgt spid="50"/>
                                        </p:tgtEl>
                                        <p:attrNameLst>
                                          <p:attrName>ppt_h</p:attrName>
                                        </p:attrNameLst>
                                      </p:cBhvr>
                                      <p:tavLst>
                                        <p:tav tm="0">
                                          <p:val>
                                            <p:fltVal val="0"/>
                                          </p:val>
                                        </p:tav>
                                        <p:tav tm="100000">
                                          <p:val>
                                            <p:strVal val="#ppt_h"/>
                                          </p:val>
                                        </p:tav>
                                      </p:tavLst>
                                    </p:anim>
                                    <p:animEffect transition="in" filter="fade">
                                      <p:cBhvr>
                                        <p:cTn id="135" dur="500"/>
                                        <p:tgtEl>
                                          <p:spTgt spid="50"/>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07"/>
                                        </p:tgtEl>
                                        <p:attrNameLst>
                                          <p:attrName>style.visibility</p:attrName>
                                        </p:attrNameLst>
                                      </p:cBhvr>
                                      <p:to>
                                        <p:strVal val="visible"/>
                                      </p:to>
                                    </p:set>
                                    <p:anim calcmode="lin" valueType="num">
                                      <p:cBhvr>
                                        <p:cTn id="138" dur="500" fill="hold"/>
                                        <p:tgtEl>
                                          <p:spTgt spid="107"/>
                                        </p:tgtEl>
                                        <p:attrNameLst>
                                          <p:attrName>ppt_w</p:attrName>
                                        </p:attrNameLst>
                                      </p:cBhvr>
                                      <p:tavLst>
                                        <p:tav tm="0">
                                          <p:val>
                                            <p:fltVal val="0"/>
                                          </p:val>
                                        </p:tav>
                                        <p:tav tm="100000">
                                          <p:val>
                                            <p:strVal val="#ppt_w"/>
                                          </p:val>
                                        </p:tav>
                                      </p:tavLst>
                                    </p:anim>
                                    <p:anim calcmode="lin" valueType="num">
                                      <p:cBhvr>
                                        <p:cTn id="139" dur="500" fill="hold"/>
                                        <p:tgtEl>
                                          <p:spTgt spid="107"/>
                                        </p:tgtEl>
                                        <p:attrNameLst>
                                          <p:attrName>ppt_h</p:attrName>
                                        </p:attrNameLst>
                                      </p:cBhvr>
                                      <p:tavLst>
                                        <p:tav tm="0">
                                          <p:val>
                                            <p:fltVal val="0"/>
                                          </p:val>
                                        </p:tav>
                                        <p:tav tm="100000">
                                          <p:val>
                                            <p:strVal val="#ppt_h"/>
                                          </p:val>
                                        </p:tav>
                                      </p:tavLst>
                                    </p:anim>
                                    <p:animEffect transition="in" filter="fade">
                                      <p:cBhvr>
                                        <p:cTn id="140" dur="500"/>
                                        <p:tgtEl>
                                          <p:spTgt spid="107"/>
                                        </p:tgtEl>
                                      </p:cBhvr>
                                    </p:animEffect>
                                  </p:childTnLst>
                                </p:cTn>
                              </p:par>
                              <p:par>
                                <p:cTn id="141" presetID="53" presetClass="entr" presetSubtype="16" fill="hold" nodeType="with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p:cTn id="143" dur="500" fill="hold"/>
                                        <p:tgtEl>
                                          <p:spTgt spid="57"/>
                                        </p:tgtEl>
                                        <p:attrNameLst>
                                          <p:attrName>ppt_w</p:attrName>
                                        </p:attrNameLst>
                                      </p:cBhvr>
                                      <p:tavLst>
                                        <p:tav tm="0">
                                          <p:val>
                                            <p:fltVal val="0"/>
                                          </p:val>
                                        </p:tav>
                                        <p:tav tm="100000">
                                          <p:val>
                                            <p:strVal val="#ppt_w"/>
                                          </p:val>
                                        </p:tav>
                                      </p:tavLst>
                                    </p:anim>
                                    <p:anim calcmode="lin" valueType="num">
                                      <p:cBhvr>
                                        <p:cTn id="144" dur="500" fill="hold"/>
                                        <p:tgtEl>
                                          <p:spTgt spid="57"/>
                                        </p:tgtEl>
                                        <p:attrNameLst>
                                          <p:attrName>ppt_h</p:attrName>
                                        </p:attrNameLst>
                                      </p:cBhvr>
                                      <p:tavLst>
                                        <p:tav tm="0">
                                          <p:val>
                                            <p:fltVal val="0"/>
                                          </p:val>
                                        </p:tav>
                                        <p:tav tm="100000">
                                          <p:val>
                                            <p:strVal val="#ppt_h"/>
                                          </p:val>
                                        </p:tav>
                                      </p:tavLst>
                                    </p:anim>
                                    <p:animEffect transition="in" filter="fade">
                                      <p:cBhvr>
                                        <p:cTn id="14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1" grpId="0" animBg="1"/>
      <p:bldP spid="46" grpId="0" animBg="1"/>
      <p:bldP spid="48" grpId="0" animBg="1"/>
      <p:bldP spid="49" grpId="0" animBg="1"/>
      <p:bldP spid="5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23" grpId="0" animBg="1"/>
      <p:bldP spid="124" grpId="0" animBg="1"/>
      <p:bldP spid="127" grpId="0" animBg="1"/>
      <p:bldP spid="1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Air Emissions - Indoor</a:t>
            </a:r>
          </a:p>
        </p:txBody>
      </p:sp>
      <p:pic>
        <p:nvPicPr>
          <p:cNvPr id="7" name="Picture 6"/>
          <p:cNvPicPr>
            <a:picLocks noChangeAspect="1"/>
          </p:cNvPicPr>
          <p:nvPr/>
        </p:nvPicPr>
        <p:blipFill>
          <a:blip r:embed="rId2"/>
          <a:stretch>
            <a:fillRect/>
          </a:stretch>
        </p:blipFill>
        <p:spPr>
          <a:xfrm>
            <a:off x="3900197" y="3621584"/>
            <a:ext cx="4815921" cy="2944817"/>
          </a:xfrm>
          <a:prstGeom prst="rect">
            <a:avLst/>
          </a:prstGeom>
        </p:spPr>
      </p:pic>
      <p:pic>
        <p:nvPicPr>
          <p:cNvPr id="8" name="Picture 7"/>
          <p:cNvPicPr>
            <a:picLocks noChangeAspect="1"/>
          </p:cNvPicPr>
          <p:nvPr/>
        </p:nvPicPr>
        <p:blipFill>
          <a:blip r:embed="rId3"/>
          <a:stretch>
            <a:fillRect/>
          </a:stretch>
        </p:blipFill>
        <p:spPr>
          <a:xfrm>
            <a:off x="4003107" y="1135740"/>
            <a:ext cx="4610100" cy="2278380"/>
          </a:xfrm>
          <a:prstGeom prst="rect">
            <a:avLst/>
          </a:prstGeom>
        </p:spPr>
      </p:pic>
      <p:sp>
        <p:nvSpPr>
          <p:cNvPr id="9" name="Arrow: Right 8">
            <a:hlinkClick r:id="rId4" action="ppaction://hlinksldjump"/>
          </p:cNvPr>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4" action="ppaction://hlinksldjump"/>
              </a:rPr>
              <a:t>Back</a:t>
            </a:r>
            <a:endParaRPr lang="en-SG" dirty="0"/>
          </a:p>
        </p:txBody>
      </p:sp>
      <p:sp>
        <p:nvSpPr>
          <p:cNvPr id="5" name="Slide Number Placeholder 4">
            <a:extLst>
              <a:ext uri="{FF2B5EF4-FFF2-40B4-BE49-F238E27FC236}">
                <a16:creationId xmlns:a16="http://schemas.microsoft.com/office/drawing/2014/main" id="{70BA9AFC-C1F4-164E-A6F7-60E3F80B50DA}"/>
              </a:ext>
            </a:extLst>
          </p:cNvPr>
          <p:cNvSpPr>
            <a:spLocks noGrp="1"/>
          </p:cNvSpPr>
          <p:nvPr>
            <p:ph type="sldNum" sz="quarter" idx="12"/>
          </p:nvPr>
        </p:nvSpPr>
        <p:spPr/>
        <p:txBody>
          <a:bodyPr/>
          <a:lstStyle/>
          <a:p>
            <a:fld id="{FA0B7275-42E7-9344-8EE7-3495E2503A86}" type="slidenum">
              <a:rPr lang="en-US" smtClean="0"/>
              <a:t>27</a:t>
            </a:fld>
            <a:endParaRPr lang="en-US" dirty="0"/>
          </a:p>
        </p:txBody>
      </p:sp>
    </p:spTree>
    <p:extLst>
      <p:ext uri="{BB962C8B-B14F-4D97-AF65-F5344CB8AC3E}">
        <p14:creationId xmlns:p14="http://schemas.microsoft.com/office/powerpoint/2010/main" val="124373576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Air Emissions Parameters:</a:t>
            </a:r>
            <a:br>
              <a:rPr lang="en-SG" dirty="0"/>
            </a:br>
            <a:r>
              <a:rPr lang="en-SG" dirty="0"/>
              <a:t>Stack</a:t>
            </a:r>
            <a:endParaRPr lang="de-DE" dirty="0"/>
          </a:p>
        </p:txBody>
      </p:sp>
      <p:sp>
        <p:nvSpPr>
          <p:cNvPr id="5" name="Rectangle: Beveled 4"/>
          <p:cNvSpPr/>
          <p:nvPr/>
        </p:nvSpPr>
        <p:spPr>
          <a:xfrm>
            <a:off x="3884837"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884837"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884837"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639616"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431705"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431705"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431705"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779663" y="1307419"/>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CO</a:t>
            </a:r>
          </a:p>
        </p:txBody>
      </p:sp>
      <p:sp>
        <p:nvSpPr>
          <p:cNvPr id="38" name="Cloud 37"/>
          <p:cNvSpPr/>
          <p:nvPr/>
        </p:nvSpPr>
        <p:spPr>
          <a:xfrm>
            <a:off x="10665124" y="908720"/>
            <a:ext cx="1127090"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NO</a:t>
            </a:r>
            <a:r>
              <a:rPr lang="en-SG" sz="1200" baseline="-25000" dirty="0">
                <a:solidFill>
                  <a:schemeClr val="tx1"/>
                </a:solidFill>
              </a:rPr>
              <a:t>x</a:t>
            </a:r>
          </a:p>
        </p:txBody>
      </p:sp>
      <p:sp>
        <p:nvSpPr>
          <p:cNvPr id="46" name="Cloud 45"/>
          <p:cNvSpPr/>
          <p:nvPr/>
        </p:nvSpPr>
        <p:spPr>
          <a:xfrm>
            <a:off x="10931791" y="1540176"/>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H</a:t>
            </a:r>
            <a:r>
              <a:rPr lang="en-SG" sz="1200" baseline="-25000" dirty="0">
                <a:solidFill>
                  <a:schemeClr val="tx1"/>
                </a:solidFill>
              </a:rPr>
              <a:t>2</a:t>
            </a:r>
            <a:r>
              <a:rPr lang="en-SG" sz="1200" dirty="0">
                <a:solidFill>
                  <a:schemeClr val="tx1"/>
                </a:solidFill>
              </a:rPr>
              <a:t>S</a:t>
            </a:r>
          </a:p>
        </p:txBody>
      </p:sp>
      <p:sp>
        <p:nvSpPr>
          <p:cNvPr id="48" name="Cloud 47"/>
          <p:cNvSpPr/>
          <p:nvPr/>
        </p:nvSpPr>
        <p:spPr>
          <a:xfrm>
            <a:off x="9868827" y="1947076"/>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VOC</a:t>
            </a:r>
          </a:p>
        </p:txBody>
      </p:sp>
      <p:sp>
        <p:nvSpPr>
          <p:cNvPr id="49" name="Cloud 48"/>
          <p:cNvSpPr/>
          <p:nvPr/>
        </p:nvSpPr>
        <p:spPr>
          <a:xfrm>
            <a:off x="10931791" y="2227343"/>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PM2.5</a:t>
            </a:r>
          </a:p>
        </p:txBody>
      </p:sp>
      <p:sp>
        <p:nvSpPr>
          <p:cNvPr id="50" name="Cloud 49"/>
          <p:cNvSpPr/>
          <p:nvPr/>
        </p:nvSpPr>
        <p:spPr>
          <a:xfrm>
            <a:off x="9883127" y="2614229"/>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NH</a:t>
            </a:r>
            <a:r>
              <a:rPr lang="en-SG" sz="1200" baseline="-25000" dirty="0">
                <a:solidFill>
                  <a:schemeClr val="tx1"/>
                </a:solidFill>
              </a:rPr>
              <a:t>3</a:t>
            </a:r>
          </a:p>
        </p:txBody>
      </p:sp>
      <p:sp>
        <p:nvSpPr>
          <p:cNvPr id="51" name="Cloud 50"/>
          <p:cNvSpPr/>
          <p:nvPr/>
        </p:nvSpPr>
        <p:spPr>
          <a:xfrm>
            <a:off x="10859783" y="2894680"/>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SO</a:t>
            </a:r>
            <a:r>
              <a:rPr lang="en-SG" sz="1200" baseline="-25000" dirty="0">
                <a:solidFill>
                  <a:schemeClr val="tx1"/>
                </a:solidFill>
              </a:rPr>
              <a:t>2</a:t>
            </a:r>
          </a:p>
        </p:txBody>
      </p:sp>
      <p:sp>
        <p:nvSpPr>
          <p:cNvPr id="52" name="Cloud 51"/>
          <p:cNvSpPr/>
          <p:nvPr/>
        </p:nvSpPr>
        <p:spPr>
          <a:xfrm>
            <a:off x="9885332" y="3287452"/>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PAH</a:t>
            </a:r>
          </a:p>
        </p:txBody>
      </p:sp>
      <p:sp>
        <p:nvSpPr>
          <p:cNvPr id="53" name="Cloud 52"/>
          <p:cNvSpPr/>
          <p:nvPr/>
        </p:nvSpPr>
        <p:spPr>
          <a:xfrm>
            <a:off x="10859783" y="3568266"/>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O</a:t>
            </a:r>
            <a:r>
              <a:rPr lang="en-SG" sz="1200" baseline="-25000" dirty="0">
                <a:solidFill>
                  <a:schemeClr val="tx1"/>
                </a:solidFill>
              </a:rPr>
              <a:t>2</a:t>
            </a:r>
          </a:p>
        </p:txBody>
      </p:sp>
      <p:sp>
        <p:nvSpPr>
          <p:cNvPr id="55" name="Cloud 54"/>
          <p:cNvSpPr/>
          <p:nvPr/>
        </p:nvSpPr>
        <p:spPr>
          <a:xfrm>
            <a:off x="9883127" y="3988897"/>
            <a:ext cx="1068865"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Vol. Flow</a:t>
            </a:r>
            <a:endParaRPr lang="en-SG" sz="1200" baseline="-25000" dirty="0">
              <a:solidFill>
                <a:schemeClr val="tx1"/>
              </a:solidFill>
            </a:endParaRPr>
          </a:p>
        </p:txBody>
      </p:sp>
      <p:sp>
        <p:nvSpPr>
          <p:cNvPr id="56" name="Cloud 55"/>
          <p:cNvSpPr/>
          <p:nvPr/>
        </p:nvSpPr>
        <p:spPr>
          <a:xfrm>
            <a:off x="10658030" y="4431645"/>
            <a:ext cx="1216593" cy="609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Moisture Content</a:t>
            </a:r>
            <a:endParaRPr lang="en-SG" sz="1200" baseline="-25000" dirty="0">
              <a:solidFill>
                <a:schemeClr val="tx1"/>
              </a:solidFill>
            </a:endParaRPr>
          </a:p>
        </p:txBody>
      </p:sp>
      <p:cxnSp>
        <p:nvCxnSpPr>
          <p:cNvPr id="62" name="Straight Arrow Connector 61"/>
          <p:cNvCxnSpPr>
            <a:cxnSpLocks/>
            <a:stCxn id="131" idx="1"/>
          </p:cNvCxnSpPr>
          <p:nvPr/>
        </p:nvCxnSpPr>
        <p:spPr>
          <a:xfrm>
            <a:off x="9063939" y="4700755"/>
            <a:ext cx="557233" cy="285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p:nvPr/>
        </p:nvCxnSpPr>
        <p:spPr>
          <a:xfrm flipV="1">
            <a:off x="5653778"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p:nvPr/>
        </p:nvCxnSpPr>
        <p:spPr>
          <a:xfrm flipV="1">
            <a:off x="5653778"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flipV="1">
            <a:off x="5653778"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flipV="1">
            <a:off x="5653778"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a:off x="5653777"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a:off x="5653777"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a:off x="5653778"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653778"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flipV="1">
            <a:off x="5653777"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flipV="1">
            <a:off x="5653777"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flipV="1">
            <a:off x="5653778"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p:cNvCxnSpPr>
            <a:cxnSpLocks/>
          </p:cNvCxnSpPr>
          <p:nvPr/>
        </p:nvCxnSpPr>
        <p:spPr>
          <a:xfrm>
            <a:off x="5653778"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p:cNvCxnSpPr>
          <p:nvPr/>
        </p:nvCxnSpPr>
        <p:spPr>
          <a:xfrm>
            <a:off x="5653777"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p:cNvCxnSpPr>
          <p:nvPr/>
        </p:nvCxnSpPr>
        <p:spPr>
          <a:xfrm>
            <a:off x="5653777"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p:cNvCxnSpPr>
            <a:cxnSpLocks/>
          </p:cNvCxnSpPr>
          <p:nvPr/>
        </p:nvCxnSpPr>
        <p:spPr>
          <a:xfrm>
            <a:off x="5653778"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p:cNvCxnSpPr>
            <a:cxnSpLocks/>
          </p:cNvCxnSpPr>
          <p:nvPr/>
        </p:nvCxnSpPr>
        <p:spPr>
          <a:xfrm>
            <a:off x="5653777"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p:cNvCxnSpPr>
            <a:cxnSpLocks/>
          </p:cNvCxnSpPr>
          <p:nvPr/>
        </p:nvCxnSpPr>
        <p:spPr>
          <a:xfrm flipV="1">
            <a:off x="5653777"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p:cNvCxnSpPr>
            <a:cxnSpLocks/>
          </p:cNvCxnSpPr>
          <p:nvPr/>
        </p:nvCxnSpPr>
        <p:spPr>
          <a:xfrm>
            <a:off x="5653777"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Rounded Corners 100">
            <a:hlinkClick r:id="rId3" action="ppaction://hlinksldjump"/>
          </p:cNvPr>
          <p:cNvSpPr/>
          <p:nvPr/>
        </p:nvSpPr>
        <p:spPr>
          <a:xfrm>
            <a:off x="6089689"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02" name="Rectangle: Rounded Corners 101">
            <a:hlinkClick r:id="rId4" action="ppaction://hlinksldjump"/>
          </p:cNvPr>
          <p:cNvSpPr/>
          <p:nvPr/>
        </p:nvSpPr>
        <p:spPr>
          <a:xfrm>
            <a:off x="6091960"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03" name="Rectangle: Rounded Corners 102">
            <a:hlinkClick r:id="rId5" action="ppaction://hlinksldjump"/>
          </p:cNvPr>
          <p:cNvSpPr/>
          <p:nvPr/>
        </p:nvSpPr>
        <p:spPr>
          <a:xfrm>
            <a:off x="6095389"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04" name="Rectangle: Rounded Corners 103">
            <a:hlinkClick r:id="rId6" action="ppaction://hlinksldjump"/>
          </p:cNvPr>
          <p:cNvSpPr/>
          <p:nvPr/>
        </p:nvSpPr>
        <p:spPr>
          <a:xfrm>
            <a:off x="6095389"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05" name="Rectangle: Rounded Corners 104">
            <a:hlinkClick r:id="rId7" action="ppaction://hlinksldjump"/>
          </p:cNvPr>
          <p:cNvSpPr/>
          <p:nvPr/>
        </p:nvSpPr>
        <p:spPr>
          <a:xfrm>
            <a:off x="6101228"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06" name="Rectangle: Rounded Corners 105">
            <a:hlinkClick r:id="rId8" action="ppaction://hlinksldjump"/>
          </p:cNvPr>
          <p:cNvSpPr/>
          <p:nvPr/>
        </p:nvSpPr>
        <p:spPr>
          <a:xfrm>
            <a:off x="6092269"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07" name="Rectangle: Rounded Corners 106">
            <a:hlinkClick r:id="rId9" action="ppaction://hlinksldjump"/>
          </p:cNvPr>
          <p:cNvSpPr/>
          <p:nvPr/>
        </p:nvSpPr>
        <p:spPr>
          <a:xfrm>
            <a:off x="6086430"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08" name="Rectangle: Rounded Corners 107">
            <a:hlinkClick r:id="rId10" action="ppaction://hlinksldjump"/>
          </p:cNvPr>
          <p:cNvSpPr/>
          <p:nvPr/>
        </p:nvSpPr>
        <p:spPr>
          <a:xfrm>
            <a:off x="6107481"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09" name="Rectangle: Rounded Corners 108">
            <a:hlinkClick r:id="rId11" action="ppaction://hlinksldjump"/>
          </p:cNvPr>
          <p:cNvSpPr/>
          <p:nvPr/>
        </p:nvSpPr>
        <p:spPr>
          <a:xfrm>
            <a:off x="6102723"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10" name="Rectangle: Rounded Corners 109">
            <a:hlinkClick r:id="rId12" action="ppaction://hlinksldjump"/>
          </p:cNvPr>
          <p:cNvSpPr/>
          <p:nvPr/>
        </p:nvSpPr>
        <p:spPr>
          <a:xfrm>
            <a:off x="6112050"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11" name="Rectangle: Rounded Corners 110">
            <a:hlinkClick r:id="rId13" action="ppaction://hlinksldjump"/>
          </p:cNvPr>
          <p:cNvSpPr/>
          <p:nvPr/>
        </p:nvSpPr>
        <p:spPr>
          <a:xfrm>
            <a:off x="6112050"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12" name="Rectangle: Rounded Corners 111">
            <a:hlinkClick r:id="rId14" action="ppaction://hlinksldjump"/>
          </p:cNvPr>
          <p:cNvSpPr/>
          <p:nvPr/>
        </p:nvSpPr>
        <p:spPr>
          <a:xfrm>
            <a:off x="6103091"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13" name="Rectangle: Rounded Corners 112">
            <a:hlinkClick r:id="rId15" action="ppaction://hlinksldjump"/>
          </p:cNvPr>
          <p:cNvSpPr/>
          <p:nvPr/>
        </p:nvSpPr>
        <p:spPr>
          <a:xfrm>
            <a:off x="6102723"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14" name="Rectangle: Rounded Corners 113">
            <a:hlinkClick r:id="rId16" action="ppaction://hlinksldjump"/>
          </p:cNvPr>
          <p:cNvSpPr/>
          <p:nvPr/>
        </p:nvSpPr>
        <p:spPr>
          <a:xfrm>
            <a:off x="6105436"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15" name="Rectangle: Rounded Corners 114">
            <a:hlinkClick r:id="rId17" action="ppaction://hlinksldjump"/>
          </p:cNvPr>
          <p:cNvSpPr/>
          <p:nvPr/>
        </p:nvSpPr>
        <p:spPr>
          <a:xfrm>
            <a:off x="6107481"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16" name="Rectangle: Rounded Corners 115">
            <a:hlinkClick r:id="rId18" action="ppaction://hlinksldjump"/>
          </p:cNvPr>
          <p:cNvSpPr/>
          <p:nvPr/>
        </p:nvSpPr>
        <p:spPr>
          <a:xfrm>
            <a:off x="6100919"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18" name="Rectangle: Rounded Corners 117">
            <a:hlinkClick r:id="rId19" action="ppaction://hlinksldjump"/>
          </p:cNvPr>
          <p:cNvSpPr/>
          <p:nvPr/>
        </p:nvSpPr>
        <p:spPr>
          <a:xfrm>
            <a:off x="6101951"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30" name="Rectangle: Diagonal Corners Snipped 129">
            <a:hlinkClick r:id="rId20" action="ppaction://hlinksldjump"/>
          </p:cNvPr>
          <p:cNvSpPr/>
          <p:nvPr/>
        </p:nvSpPr>
        <p:spPr>
          <a:xfrm>
            <a:off x="8556436" y="3985532"/>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Indoor</a:t>
            </a:r>
          </a:p>
        </p:txBody>
      </p:sp>
      <p:sp>
        <p:nvSpPr>
          <p:cNvPr id="131" name="Rectangle: Diagonal Corners Snipped 130">
            <a:hlinkClick r:id="rId21" action="ppaction://hlinksldjump"/>
          </p:cNvPr>
          <p:cNvSpPr/>
          <p:nvPr/>
        </p:nvSpPr>
        <p:spPr>
          <a:xfrm>
            <a:off x="8556436" y="4442377"/>
            <a:ext cx="1015006" cy="258378"/>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Stack</a:t>
            </a:r>
          </a:p>
        </p:txBody>
      </p:sp>
      <p:cxnSp>
        <p:nvCxnSpPr>
          <p:cNvPr id="132" name="Straight Arrow Connector 131"/>
          <p:cNvCxnSpPr>
            <a:cxnSpLocks/>
            <a:endCxn id="130" idx="2"/>
          </p:cNvCxnSpPr>
          <p:nvPr/>
        </p:nvCxnSpPr>
        <p:spPr>
          <a:xfrm flipV="1">
            <a:off x="8253112" y="4114722"/>
            <a:ext cx="303325" cy="22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endCxn id="131" idx="2"/>
          </p:cNvCxnSpPr>
          <p:nvPr/>
        </p:nvCxnSpPr>
        <p:spPr>
          <a:xfrm>
            <a:off x="8253112" y="4338738"/>
            <a:ext cx="303325" cy="23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4" name="Rectangle: Rounded Corners 133">
            <a:hlinkClick r:id="rId22" action="ppaction://hlinksldjump"/>
          </p:cNvPr>
          <p:cNvSpPr/>
          <p:nvPr/>
        </p:nvSpPr>
        <p:spPr>
          <a:xfrm>
            <a:off x="6107481"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77" name="Rectangle 76">
            <a:hlinkClick r:id="rId23" action="ppaction://hlinksldjump"/>
          </p:cNvPr>
          <p:cNvSpPr/>
          <p:nvPr/>
        </p:nvSpPr>
        <p:spPr>
          <a:xfrm>
            <a:off x="9621172" y="548680"/>
            <a:ext cx="2480590" cy="455744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79" name="Rectangle 78"/>
          <p:cNvSpPr/>
          <p:nvPr/>
        </p:nvSpPr>
        <p:spPr>
          <a:xfrm>
            <a:off x="3647728" y="5699362"/>
            <a:ext cx="4663292"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Helvetica Light"/>
              <a:ea typeface="Helvetica Light"/>
              <a:cs typeface="Helvetica Light"/>
              <a:sym typeface="Helvetica Light"/>
            </a:endParaRPr>
          </a:p>
        </p:txBody>
      </p:sp>
      <p:sp>
        <p:nvSpPr>
          <p:cNvPr id="80" name="Rectangle 79"/>
          <p:cNvSpPr/>
          <p:nvPr/>
        </p:nvSpPr>
        <p:spPr>
          <a:xfrm>
            <a:off x="3705101" y="1324588"/>
            <a:ext cx="4605918"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Helvetica Light"/>
              <a:ea typeface="Helvetica Light"/>
              <a:cs typeface="Helvetica Light"/>
              <a:sym typeface="Helvetica Light"/>
            </a:endParaRPr>
          </a:p>
        </p:txBody>
      </p:sp>
      <p:sp>
        <p:nvSpPr>
          <p:cNvPr id="6" name="Slide Number Placeholder 5">
            <a:extLst>
              <a:ext uri="{FF2B5EF4-FFF2-40B4-BE49-F238E27FC236}">
                <a16:creationId xmlns:a16="http://schemas.microsoft.com/office/drawing/2014/main" id="{6AA648BD-0DCB-C241-9727-6FAB013854A6}"/>
              </a:ext>
            </a:extLst>
          </p:cNvPr>
          <p:cNvSpPr>
            <a:spLocks noGrp="1"/>
          </p:cNvSpPr>
          <p:nvPr>
            <p:ph type="sldNum" sz="quarter" idx="12"/>
          </p:nvPr>
        </p:nvSpPr>
        <p:spPr/>
        <p:txBody>
          <a:bodyPr/>
          <a:lstStyle/>
          <a:p>
            <a:fld id="{FA0B7275-42E7-9344-8EE7-3495E2503A86}" type="slidenum">
              <a:rPr lang="en-US" smtClean="0"/>
              <a:t>28</a:t>
            </a:fld>
            <a:endParaRPr lang="en-US" dirty="0"/>
          </a:p>
        </p:txBody>
      </p:sp>
    </p:spTree>
    <p:extLst>
      <p:ext uri="{BB962C8B-B14F-4D97-AF65-F5344CB8AC3E}">
        <p14:creationId xmlns:p14="http://schemas.microsoft.com/office/powerpoint/2010/main" val="199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500" fill="hold"/>
                                        <p:tgtEl>
                                          <p:spTgt spid="49"/>
                                        </p:tgtEl>
                                        <p:attrNameLst>
                                          <p:attrName>ppt_w</p:attrName>
                                        </p:attrNameLst>
                                      </p:cBhvr>
                                      <p:tavLst>
                                        <p:tav tm="0">
                                          <p:val>
                                            <p:fltVal val="0"/>
                                          </p:val>
                                        </p:tav>
                                        <p:tav tm="100000">
                                          <p:val>
                                            <p:strVal val="#ppt_w"/>
                                          </p:val>
                                        </p:tav>
                                      </p:tavLst>
                                    </p:anim>
                                    <p:anim calcmode="lin" valueType="num">
                                      <p:cBhvr>
                                        <p:cTn id="124" dur="500" fill="hold"/>
                                        <p:tgtEl>
                                          <p:spTgt spid="49"/>
                                        </p:tgtEl>
                                        <p:attrNameLst>
                                          <p:attrName>ppt_h</p:attrName>
                                        </p:attrNameLst>
                                      </p:cBhvr>
                                      <p:tavLst>
                                        <p:tav tm="0">
                                          <p:val>
                                            <p:fltVal val="0"/>
                                          </p:val>
                                        </p:tav>
                                        <p:tav tm="100000">
                                          <p:val>
                                            <p:strVal val="#ppt_h"/>
                                          </p:val>
                                        </p:tav>
                                      </p:tavLst>
                                    </p:anim>
                                    <p:animEffect transition="in" filter="fade">
                                      <p:cBhvr>
                                        <p:cTn id="125" dur="500"/>
                                        <p:tgtEl>
                                          <p:spTgt spid="4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 calcmode="lin" valueType="num">
                                      <p:cBhvr>
                                        <p:cTn id="128" dur="500" fill="hold"/>
                                        <p:tgtEl>
                                          <p:spTgt spid="50"/>
                                        </p:tgtEl>
                                        <p:attrNameLst>
                                          <p:attrName>ppt_w</p:attrName>
                                        </p:attrNameLst>
                                      </p:cBhvr>
                                      <p:tavLst>
                                        <p:tav tm="0">
                                          <p:val>
                                            <p:fltVal val="0"/>
                                          </p:val>
                                        </p:tav>
                                        <p:tav tm="100000">
                                          <p:val>
                                            <p:strVal val="#ppt_w"/>
                                          </p:val>
                                        </p:tav>
                                      </p:tavLst>
                                    </p:anim>
                                    <p:anim calcmode="lin" valueType="num">
                                      <p:cBhvr>
                                        <p:cTn id="129" dur="500" fill="hold"/>
                                        <p:tgtEl>
                                          <p:spTgt spid="50"/>
                                        </p:tgtEl>
                                        <p:attrNameLst>
                                          <p:attrName>ppt_h</p:attrName>
                                        </p:attrNameLst>
                                      </p:cBhvr>
                                      <p:tavLst>
                                        <p:tav tm="0">
                                          <p:val>
                                            <p:fltVal val="0"/>
                                          </p:val>
                                        </p:tav>
                                        <p:tav tm="100000">
                                          <p:val>
                                            <p:strVal val="#ppt_h"/>
                                          </p:val>
                                        </p:tav>
                                      </p:tavLst>
                                    </p:anim>
                                    <p:animEffect transition="in" filter="fade">
                                      <p:cBhvr>
                                        <p:cTn id="130" dur="500"/>
                                        <p:tgtEl>
                                          <p:spTgt spid="50"/>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 calcmode="lin" valueType="num">
                                      <p:cBhvr>
                                        <p:cTn id="133" dur="500" fill="hold"/>
                                        <p:tgtEl>
                                          <p:spTgt spid="51"/>
                                        </p:tgtEl>
                                        <p:attrNameLst>
                                          <p:attrName>ppt_w</p:attrName>
                                        </p:attrNameLst>
                                      </p:cBhvr>
                                      <p:tavLst>
                                        <p:tav tm="0">
                                          <p:val>
                                            <p:fltVal val="0"/>
                                          </p:val>
                                        </p:tav>
                                        <p:tav tm="100000">
                                          <p:val>
                                            <p:strVal val="#ppt_w"/>
                                          </p:val>
                                        </p:tav>
                                      </p:tavLst>
                                    </p:anim>
                                    <p:anim calcmode="lin" valueType="num">
                                      <p:cBhvr>
                                        <p:cTn id="134" dur="500" fill="hold"/>
                                        <p:tgtEl>
                                          <p:spTgt spid="51"/>
                                        </p:tgtEl>
                                        <p:attrNameLst>
                                          <p:attrName>ppt_h</p:attrName>
                                        </p:attrNameLst>
                                      </p:cBhvr>
                                      <p:tavLst>
                                        <p:tav tm="0">
                                          <p:val>
                                            <p:fltVal val="0"/>
                                          </p:val>
                                        </p:tav>
                                        <p:tav tm="100000">
                                          <p:val>
                                            <p:strVal val="#ppt_h"/>
                                          </p:val>
                                        </p:tav>
                                      </p:tavLst>
                                    </p:anim>
                                    <p:animEffect transition="in" filter="fade">
                                      <p:cBhvr>
                                        <p:cTn id="135" dur="500"/>
                                        <p:tgtEl>
                                          <p:spTgt spid="51"/>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500" fill="hold"/>
                                        <p:tgtEl>
                                          <p:spTgt spid="52"/>
                                        </p:tgtEl>
                                        <p:attrNameLst>
                                          <p:attrName>ppt_w</p:attrName>
                                        </p:attrNameLst>
                                      </p:cBhvr>
                                      <p:tavLst>
                                        <p:tav tm="0">
                                          <p:val>
                                            <p:fltVal val="0"/>
                                          </p:val>
                                        </p:tav>
                                        <p:tav tm="100000">
                                          <p:val>
                                            <p:strVal val="#ppt_w"/>
                                          </p:val>
                                        </p:tav>
                                      </p:tavLst>
                                    </p:anim>
                                    <p:anim calcmode="lin" valueType="num">
                                      <p:cBhvr>
                                        <p:cTn id="139" dur="500" fill="hold"/>
                                        <p:tgtEl>
                                          <p:spTgt spid="52"/>
                                        </p:tgtEl>
                                        <p:attrNameLst>
                                          <p:attrName>ppt_h</p:attrName>
                                        </p:attrNameLst>
                                      </p:cBhvr>
                                      <p:tavLst>
                                        <p:tav tm="0">
                                          <p:val>
                                            <p:fltVal val="0"/>
                                          </p:val>
                                        </p:tav>
                                        <p:tav tm="100000">
                                          <p:val>
                                            <p:strVal val="#ppt_h"/>
                                          </p:val>
                                        </p:tav>
                                      </p:tavLst>
                                    </p:anim>
                                    <p:animEffect transition="in" filter="fade">
                                      <p:cBhvr>
                                        <p:cTn id="140" dur="500"/>
                                        <p:tgtEl>
                                          <p:spTgt spid="5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p:cTn id="143" dur="500" fill="hold"/>
                                        <p:tgtEl>
                                          <p:spTgt spid="53"/>
                                        </p:tgtEl>
                                        <p:attrNameLst>
                                          <p:attrName>ppt_w</p:attrName>
                                        </p:attrNameLst>
                                      </p:cBhvr>
                                      <p:tavLst>
                                        <p:tav tm="0">
                                          <p:val>
                                            <p:fltVal val="0"/>
                                          </p:val>
                                        </p:tav>
                                        <p:tav tm="100000">
                                          <p:val>
                                            <p:strVal val="#ppt_w"/>
                                          </p:val>
                                        </p:tav>
                                      </p:tavLst>
                                    </p:anim>
                                    <p:anim calcmode="lin" valueType="num">
                                      <p:cBhvr>
                                        <p:cTn id="144" dur="500" fill="hold"/>
                                        <p:tgtEl>
                                          <p:spTgt spid="53"/>
                                        </p:tgtEl>
                                        <p:attrNameLst>
                                          <p:attrName>ppt_h</p:attrName>
                                        </p:attrNameLst>
                                      </p:cBhvr>
                                      <p:tavLst>
                                        <p:tav tm="0">
                                          <p:val>
                                            <p:fltVal val="0"/>
                                          </p:val>
                                        </p:tav>
                                        <p:tav tm="100000">
                                          <p:val>
                                            <p:strVal val="#ppt_h"/>
                                          </p:val>
                                        </p:tav>
                                      </p:tavLst>
                                    </p:anim>
                                    <p:animEffect transition="in" filter="fade">
                                      <p:cBhvr>
                                        <p:cTn id="145" dur="500"/>
                                        <p:tgtEl>
                                          <p:spTgt spid="53"/>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 calcmode="lin" valueType="num">
                                      <p:cBhvr>
                                        <p:cTn id="148" dur="500" fill="hold"/>
                                        <p:tgtEl>
                                          <p:spTgt spid="55"/>
                                        </p:tgtEl>
                                        <p:attrNameLst>
                                          <p:attrName>ppt_w</p:attrName>
                                        </p:attrNameLst>
                                      </p:cBhvr>
                                      <p:tavLst>
                                        <p:tav tm="0">
                                          <p:val>
                                            <p:fltVal val="0"/>
                                          </p:val>
                                        </p:tav>
                                        <p:tav tm="100000">
                                          <p:val>
                                            <p:strVal val="#ppt_w"/>
                                          </p:val>
                                        </p:tav>
                                      </p:tavLst>
                                    </p:anim>
                                    <p:anim calcmode="lin" valueType="num">
                                      <p:cBhvr>
                                        <p:cTn id="149" dur="500" fill="hold"/>
                                        <p:tgtEl>
                                          <p:spTgt spid="55"/>
                                        </p:tgtEl>
                                        <p:attrNameLst>
                                          <p:attrName>ppt_h</p:attrName>
                                        </p:attrNameLst>
                                      </p:cBhvr>
                                      <p:tavLst>
                                        <p:tav tm="0">
                                          <p:val>
                                            <p:fltVal val="0"/>
                                          </p:val>
                                        </p:tav>
                                        <p:tav tm="100000">
                                          <p:val>
                                            <p:strVal val="#ppt_h"/>
                                          </p:val>
                                        </p:tav>
                                      </p:tavLst>
                                    </p:anim>
                                    <p:animEffect transition="in" filter="fade">
                                      <p:cBhvr>
                                        <p:cTn id="150" dur="500"/>
                                        <p:tgtEl>
                                          <p:spTgt spid="55"/>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p:cTn id="153" dur="500" fill="hold"/>
                                        <p:tgtEl>
                                          <p:spTgt spid="56"/>
                                        </p:tgtEl>
                                        <p:attrNameLst>
                                          <p:attrName>ppt_w</p:attrName>
                                        </p:attrNameLst>
                                      </p:cBhvr>
                                      <p:tavLst>
                                        <p:tav tm="0">
                                          <p:val>
                                            <p:fltVal val="0"/>
                                          </p:val>
                                        </p:tav>
                                        <p:tav tm="100000">
                                          <p:val>
                                            <p:strVal val="#ppt_w"/>
                                          </p:val>
                                        </p:tav>
                                      </p:tavLst>
                                    </p:anim>
                                    <p:anim calcmode="lin" valueType="num">
                                      <p:cBhvr>
                                        <p:cTn id="154" dur="500" fill="hold"/>
                                        <p:tgtEl>
                                          <p:spTgt spid="56"/>
                                        </p:tgtEl>
                                        <p:attrNameLst>
                                          <p:attrName>ppt_h</p:attrName>
                                        </p:attrNameLst>
                                      </p:cBhvr>
                                      <p:tavLst>
                                        <p:tav tm="0">
                                          <p:val>
                                            <p:fltVal val="0"/>
                                          </p:val>
                                        </p:tav>
                                        <p:tav tm="100000">
                                          <p:val>
                                            <p:strVal val="#ppt_h"/>
                                          </p:val>
                                        </p:tav>
                                      </p:tavLst>
                                    </p:anim>
                                    <p:animEffect transition="in" filter="fade">
                                      <p:cBhvr>
                                        <p:cTn id="155" dur="500"/>
                                        <p:tgtEl>
                                          <p:spTgt spid="56"/>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77"/>
                                        </p:tgtEl>
                                        <p:attrNameLst>
                                          <p:attrName>style.visibility</p:attrName>
                                        </p:attrNameLst>
                                      </p:cBhvr>
                                      <p:to>
                                        <p:strVal val="visible"/>
                                      </p:to>
                                    </p:set>
                                    <p:anim calcmode="lin" valueType="num">
                                      <p:cBhvr>
                                        <p:cTn id="158" dur="500" fill="hold"/>
                                        <p:tgtEl>
                                          <p:spTgt spid="77"/>
                                        </p:tgtEl>
                                        <p:attrNameLst>
                                          <p:attrName>ppt_w</p:attrName>
                                        </p:attrNameLst>
                                      </p:cBhvr>
                                      <p:tavLst>
                                        <p:tav tm="0">
                                          <p:val>
                                            <p:fltVal val="0"/>
                                          </p:val>
                                        </p:tav>
                                        <p:tav tm="100000">
                                          <p:val>
                                            <p:strVal val="#ppt_w"/>
                                          </p:val>
                                        </p:tav>
                                      </p:tavLst>
                                    </p:anim>
                                    <p:anim calcmode="lin" valueType="num">
                                      <p:cBhvr>
                                        <p:cTn id="159" dur="500" fill="hold"/>
                                        <p:tgtEl>
                                          <p:spTgt spid="77"/>
                                        </p:tgtEl>
                                        <p:attrNameLst>
                                          <p:attrName>ppt_h</p:attrName>
                                        </p:attrNameLst>
                                      </p:cBhvr>
                                      <p:tavLst>
                                        <p:tav tm="0">
                                          <p:val>
                                            <p:fltVal val="0"/>
                                          </p:val>
                                        </p:tav>
                                        <p:tav tm="100000">
                                          <p:val>
                                            <p:strVal val="#ppt_h"/>
                                          </p:val>
                                        </p:tav>
                                      </p:tavLst>
                                    </p:anim>
                                    <p:animEffect transition="in" filter="fade">
                                      <p:cBhvr>
                                        <p:cTn id="160" dur="500"/>
                                        <p:tgtEl>
                                          <p:spTgt spid="77"/>
                                        </p:tgtEl>
                                      </p:cBhvr>
                                    </p:animEffect>
                                  </p:childTnLst>
                                </p:cTn>
                              </p:par>
                              <p:par>
                                <p:cTn id="161" presetID="53" presetClass="entr" presetSubtype="16" fill="hold" nodeType="withEffect">
                                  <p:stCondLst>
                                    <p:cond delay="0"/>
                                  </p:stCondLst>
                                  <p:childTnLst>
                                    <p:set>
                                      <p:cBhvr>
                                        <p:cTn id="162" dur="1" fill="hold">
                                          <p:stCondLst>
                                            <p:cond delay="0"/>
                                          </p:stCondLst>
                                        </p:cTn>
                                        <p:tgtEl>
                                          <p:spTgt spid="62"/>
                                        </p:tgtEl>
                                        <p:attrNameLst>
                                          <p:attrName>style.visibility</p:attrName>
                                        </p:attrNameLst>
                                      </p:cBhvr>
                                      <p:to>
                                        <p:strVal val="visible"/>
                                      </p:to>
                                    </p:set>
                                    <p:anim calcmode="lin" valueType="num">
                                      <p:cBhvr>
                                        <p:cTn id="163" dur="500" fill="hold"/>
                                        <p:tgtEl>
                                          <p:spTgt spid="62"/>
                                        </p:tgtEl>
                                        <p:attrNameLst>
                                          <p:attrName>ppt_w</p:attrName>
                                        </p:attrNameLst>
                                      </p:cBhvr>
                                      <p:tavLst>
                                        <p:tav tm="0">
                                          <p:val>
                                            <p:fltVal val="0"/>
                                          </p:val>
                                        </p:tav>
                                        <p:tav tm="100000">
                                          <p:val>
                                            <p:strVal val="#ppt_w"/>
                                          </p:val>
                                        </p:tav>
                                      </p:tavLst>
                                    </p:anim>
                                    <p:anim calcmode="lin" valueType="num">
                                      <p:cBhvr>
                                        <p:cTn id="164" dur="500" fill="hold"/>
                                        <p:tgtEl>
                                          <p:spTgt spid="62"/>
                                        </p:tgtEl>
                                        <p:attrNameLst>
                                          <p:attrName>ppt_h</p:attrName>
                                        </p:attrNameLst>
                                      </p:cBhvr>
                                      <p:tavLst>
                                        <p:tav tm="0">
                                          <p:val>
                                            <p:fltVal val="0"/>
                                          </p:val>
                                        </p:tav>
                                        <p:tav tm="100000">
                                          <p:val>
                                            <p:strVal val="#ppt_h"/>
                                          </p:val>
                                        </p:tav>
                                      </p:tavLst>
                                    </p:anim>
                                    <p:animEffect transition="in" filter="fade">
                                      <p:cBhvr>
                                        <p:cTn id="16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6" grpId="0" animBg="1"/>
      <p:bldP spid="48" grpId="0" animBg="1"/>
      <p:bldP spid="49" grpId="0" animBg="1"/>
      <p:bldP spid="50" grpId="0" animBg="1"/>
      <p:bldP spid="51" grpId="0" animBg="1"/>
      <p:bldP spid="52" grpId="0" animBg="1"/>
      <p:bldP spid="53" grpId="0" animBg="1"/>
      <p:bldP spid="55" grpId="0" animBg="1"/>
      <p:bldP spid="56"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8" grpId="0" animBg="1"/>
      <p:bldP spid="130" grpId="0" animBg="1"/>
      <p:bldP spid="131" grpId="0" animBg="1"/>
      <p:bldP spid="134" grpId="0" animBg="1"/>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a:t>Air Emissions </a:t>
            </a:r>
            <a:br>
              <a:rPr lang="en-SG" dirty="0"/>
            </a:br>
            <a:r>
              <a:rPr lang="en-SG" dirty="0"/>
              <a:t>Outdoor</a:t>
            </a:r>
          </a:p>
        </p:txBody>
      </p:sp>
      <p:pic>
        <p:nvPicPr>
          <p:cNvPr id="7" name="Picture 6"/>
          <p:cNvPicPr>
            <a:picLocks noChangeAspect="1"/>
          </p:cNvPicPr>
          <p:nvPr/>
        </p:nvPicPr>
        <p:blipFill>
          <a:blip r:embed="rId2"/>
          <a:stretch>
            <a:fillRect/>
          </a:stretch>
        </p:blipFill>
        <p:spPr>
          <a:xfrm>
            <a:off x="3592748" y="3607955"/>
            <a:ext cx="5006504" cy="2787447"/>
          </a:xfrm>
          <a:prstGeom prst="rect">
            <a:avLst/>
          </a:prstGeom>
        </p:spPr>
      </p:pic>
      <p:pic>
        <p:nvPicPr>
          <p:cNvPr id="8" name="Picture 7"/>
          <p:cNvPicPr>
            <a:picLocks noChangeAspect="1"/>
          </p:cNvPicPr>
          <p:nvPr/>
        </p:nvPicPr>
        <p:blipFill>
          <a:blip r:embed="rId3"/>
          <a:stretch>
            <a:fillRect/>
          </a:stretch>
        </p:blipFill>
        <p:spPr>
          <a:xfrm>
            <a:off x="4223793" y="902516"/>
            <a:ext cx="3597003" cy="2705438"/>
          </a:xfrm>
          <a:prstGeom prst="rect">
            <a:avLst/>
          </a:prstGeom>
        </p:spPr>
      </p:pic>
      <p:sp>
        <p:nvSpPr>
          <p:cNvPr id="9" name="Arrow: Right 8">
            <a:hlinkClick r:id="rId4" action="ppaction://hlinksldjump"/>
          </p:cNvPr>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4" action="ppaction://hlinksldjump"/>
              </a:rPr>
              <a:t>Back</a:t>
            </a:r>
            <a:endParaRPr lang="en-SG" dirty="0"/>
          </a:p>
        </p:txBody>
      </p:sp>
      <p:sp>
        <p:nvSpPr>
          <p:cNvPr id="5" name="Slide Number Placeholder 4">
            <a:extLst>
              <a:ext uri="{FF2B5EF4-FFF2-40B4-BE49-F238E27FC236}">
                <a16:creationId xmlns:a16="http://schemas.microsoft.com/office/drawing/2014/main" id="{01E6F215-F60A-A648-8AFF-E8195629F91C}"/>
              </a:ext>
            </a:extLst>
          </p:cNvPr>
          <p:cNvSpPr>
            <a:spLocks noGrp="1"/>
          </p:cNvSpPr>
          <p:nvPr>
            <p:ph type="sldNum" sz="quarter" idx="12"/>
          </p:nvPr>
        </p:nvSpPr>
        <p:spPr/>
        <p:txBody>
          <a:bodyPr/>
          <a:lstStyle/>
          <a:p>
            <a:fld id="{FA0B7275-42E7-9344-8EE7-3495E2503A86}" type="slidenum">
              <a:rPr lang="en-US" smtClean="0"/>
              <a:t>29</a:t>
            </a:fld>
            <a:endParaRPr lang="en-US" dirty="0"/>
          </a:p>
        </p:txBody>
      </p:sp>
    </p:spTree>
    <p:extLst>
      <p:ext uri="{BB962C8B-B14F-4D97-AF65-F5344CB8AC3E}">
        <p14:creationId xmlns:p14="http://schemas.microsoft.com/office/powerpoint/2010/main" val="260927136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Acoustics </a:t>
            </a:r>
            <a:br>
              <a:rPr lang="en-SG" dirty="0"/>
            </a:br>
            <a:r>
              <a:rPr lang="en-SG" dirty="0"/>
              <a:t>Parameters</a:t>
            </a:r>
            <a:endParaRPr lang="de-DE" dirty="0"/>
          </a:p>
        </p:txBody>
      </p:sp>
      <p:sp>
        <p:nvSpPr>
          <p:cNvPr id="5" name="Rectangle: Beveled 4"/>
          <p:cNvSpPr/>
          <p:nvPr/>
        </p:nvSpPr>
        <p:spPr>
          <a:xfrm>
            <a:off x="3729208"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729208"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729208"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483987"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276076"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76076"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76076"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p:cNvSpPr/>
          <p:nvPr/>
        </p:nvSpPr>
        <p:spPr>
          <a:xfrm>
            <a:off x="9332111" y="3309449"/>
            <a:ext cx="2027655" cy="53424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Within Superstructure</a:t>
            </a:r>
          </a:p>
        </p:txBody>
      </p:sp>
      <p:sp>
        <p:nvSpPr>
          <p:cNvPr id="37" name="Cloud 36"/>
          <p:cNvSpPr/>
          <p:nvPr/>
        </p:nvSpPr>
        <p:spPr>
          <a:xfrm>
            <a:off x="9349572" y="3950429"/>
            <a:ext cx="2023934" cy="50898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External</a:t>
            </a:r>
          </a:p>
        </p:txBody>
      </p:sp>
      <p:cxnSp>
        <p:nvCxnSpPr>
          <p:cNvPr id="38" name="Straight Arrow Connector 37"/>
          <p:cNvCxnSpPr>
            <a:cxnSpLocks/>
            <a:stCxn id="92" idx="3"/>
            <a:endCxn id="37" idx="2"/>
          </p:cNvCxnSpPr>
          <p:nvPr/>
        </p:nvCxnSpPr>
        <p:spPr>
          <a:xfrm flipV="1">
            <a:off x="8097114" y="4204924"/>
            <a:ext cx="1258736" cy="507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92" idx="3"/>
            <a:endCxn id="30" idx="2"/>
          </p:cNvCxnSpPr>
          <p:nvPr/>
        </p:nvCxnSpPr>
        <p:spPr>
          <a:xfrm flipV="1">
            <a:off x="8097114" y="3576573"/>
            <a:ext cx="1241286" cy="1136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p:cNvCxnSpPr/>
          <p:nvPr/>
        </p:nvCxnSpPr>
        <p:spPr>
          <a:xfrm flipV="1">
            <a:off x="5498149"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p:cNvCxnSpPr/>
          <p:nvPr/>
        </p:nvCxnSpPr>
        <p:spPr>
          <a:xfrm flipV="1">
            <a:off x="5498149"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p:cNvCxnSpPr>
          <p:nvPr/>
        </p:nvCxnSpPr>
        <p:spPr>
          <a:xfrm flipV="1">
            <a:off x="5498149"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p:cNvCxnSpPr>
          <p:nvPr/>
        </p:nvCxnSpPr>
        <p:spPr>
          <a:xfrm flipV="1">
            <a:off x="5498149"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a:off x="5498148"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a:off x="5498148"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a:off x="5498149"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498149"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flipV="1">
            <a:off x="5498148"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flipV="1">
            <a:off x="5498148"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flipV="1">
            <a:off x="5498149"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498149"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a:off x="5498148"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a:off x="5498148"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498149"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498148"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flipV="1">
            <a:off x="5498148"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498148"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hlinkClick r:id="rId3" action="ppaction://hlinksldjump"/>
          </p:cNvPr>
          <p:cNvSpPr/>
          <p:nvPr/>
        </p:nvSpPr>
        <p:spPr>
          <a:xfrm>
            <a:off x="5934060"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81" name="Rectangle: Rounded Corners 80">
            <a:hlinkClick r:id="rId4" action="ppaction://hlinksldjump"/>
          </p:cNvPr>
          <p:cNvSpPr/>
          <p:nvPr/>
        </p:nvSpPr>
        <p:spPr>
          <a:xfrm>
            <a:off x="5936331"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82" name="Rectangle: Rounded Corners 81">
            <a:hlinkClick r:id="rId5" action="ppaction://hlinksldjump"/>
          </p:cNvPr>
          <p:cNvSpPr/>
          <p:nvPr/>
        </p:nvSpPr>
        <p:spPr>
          <a:xfrm>
            <a:off x="5939760"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3" name="Rectangle: Rounded Corners 82">
            <a:hlinkClick r:id="rId6" action="ppaction://hlinksldjump"/>
          </p:cNvPr>
          <p:cNvSpPr/>
          <p:nvPr/>
        </p:nvSpPr>
        <p:spPr>
          <a:xfrm>
            <a:off x="5939760"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4" name="Rectangle: Rounded Corners 83">
            <a:hlinkClick r:id="rId7" action="ppaction://hlinksldjump"/>
          </p:cNvPr>
          <p:cNvSpPr/>
          <p:nvPr/>
        </p:nvSpPr>
        <p:spPr>
          <a:xfrm>
            <a:off x="5945599"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5" name="Rectangle: Rounded Corners 84">
            <a:hlinkClick r:id="rId8" action="ppaction://hlinksldjump"/>
          </p:cNvPr>
          <p:cNvSpPr/>
          <p:nvPr/>
        </p:nvSpPr>
        <p:spPr>
          <a:xfrm>
            <a:off x="5936640"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86" name="Rectangle: Rounded Corners 85">
            <a:hlinkClick r:id="rId9" action="ppaction://hlinksldjump"/>
          </p:cNvPr>
          <p:cNvSpPr/>
          <p:nvPr/>
        </p:nvSpPr>
        <p:spPr>
          <a:xfrm>
            <a:off x="5930801"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87" name="Rectangle: Rounded Corners 86">
            <a:hlinkClick r:id="rId10" action="ppaction://hlinksldjump"/>
          </p:cNvPr>
          <p:cNvSpPr/>
          <p:nvPr/>
        </p:nvSpPr>
        <p:spPr>
          <a:xfrm>
            <a:off x="5951852"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88" name="Rectangle: Rounded Corners 87">
            <a:hlinkClick r:id="rId11" action="ppaction://hlinksldjump"/>
          </p:cNvPr>
          <p:cNvSpPr/>
          <p:nvPr/>
        </p:nvSpPr>
        <p:spPr>
          <a:xfrm>
            <a:off x="5947094"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89" name="Rectangle: Rounded Corners 88">
            <a:hlinkClick r:id="rId12" action="ppaction://hlinksldjump"/>
          </p:cNvPr>
          <p:cNvSpPr/>
          <p:nvPr/>
        </p:nvSpPr>
        <p:spPr>
          <a:xfrm>
            <a:off x="5956421"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0" name="Rectangle: Rounded Corners 89">
            <a:hlinkClick r:id="rId13" action="ppaction://hlinksldjump"/>
          </p:cNvPr>
          <p:cNvSpPr/>
          <p:nvPr/>
        </p:nvSpPr>
        <p:spPr>
          <a:xfrm>
            <a:off x="5956421"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1" name="Rectangle: Rounded Corners 90">
            <a:hlinkClick r:id="rId14" action="ppaction://hlinksldjump"/>
          </p:cNvPr>
          <p:cNvSpPr/>
          <p:nvPr/>
        </p:nvSpPr>
        <p:spPr>
          <a:xfrm>
            <a:off x="5947462"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92" name="Rectangle: Rounded Corners 91">
            <a:hlinkClick r:id="rId15" action="ppaction://hlinksldjump"/>
          </p:cNvPr>
          <p:cNvSpPr/>
          <p:nvPr/>
        </p:nvSpPr>
        <p:spPr>
          <a:xfrm>
            <a:off x="5947094"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3" name="Rectangle: Rounded Corners 92">
            <a:hlinkClick r:id="rId16" action="ppaction://hlinksldjump"/>
          </p:cNvPr>
          <p:cNvSpPr/>
          <p:nvPr/>
        </p:nvSpPr>
        <p:spPr>
          <a:xfrm>
            <a:off x="5949807"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4" name="Rectangle: Rounded Corners 93">
            <a:hlinkClick r:id="rId17" action="ppaction://hlinksldjump"/>
          </p:cNvPr>
          <p:cNvSpPr/>
          <p:nvPr/>
        </p:nvSpPr>
        <p:spPr>
          <a:xfrm>
            <a:off x="5951852"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5" name="Rectangle: Rounded Corners 94">
            <a:hlinkClick r:id="rId18" action="ppaction://hlinksldjump"/>
          </p:cNvPr>
          <p:cNvSpPr/>
          <p:nvPr/>
        </p:nvSpPr>
        <p:spPr>
          <a:xfrm>
            <a:off x="5945290"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7" name="Rectangle: Rounded Corners 96">
            <a:hlinkClick r:id="rId19" action="ppaction://hlinksldjump"/>
          </p:cNvPr>
          <p:cNvSpPr/>
          <p:nvPr/>
        </p:nvSpPr>
        <p:spPr>
          <a:xfrm>
            <a:off x="5946322"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98" name="Rectangle: Rounded Corners 97">
            <a:hlinkClick r:id="rId20" action="ppaction://hlinksldjump"/>
          </p:cNvPr>
          <p:cNvSpPr/>
          <p:nvPr/>
        </p:nvSpPr>
        <p:spPr>
          <a:xfrm>
            <a:off x="5951852"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52" name="Rectangle 51">
            <a:hlinkClick r:id="rId21" action="ppaction://hlinksldjump"/>
          </p:cNvPr>
          <p:cNvSpPr/>
          <p:nvPr/>
        </p:nvSpPr>
        <p:spPr>
          <a:xfrm>
            <a:off x="9282216" y="2996952"/>
            <a:ext cx="2214384" cy="19841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3200" dirty="0">
              <a:solidFill>
                <a:schemeClr val="tx1"/>
              </a:solidFill>
            </a:endParaRPr>
          </a:p>
        </p:txBody>
      </p:sp>
      <p:sp>
        <p:nvSpPr>
          <p:cNvPr id="61" name="Rectangle 60"/>
          <p:cNvSpPr/>
          <p:nvPr/>
        </p:nvSpPr>
        <p:spPr>
          <a:xfrm>
            <a:off x="3519342" y="5699362"/>
            <a:ext cx="4663292"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Helvetica Light"/>
              <a:ea typeface="Helvetica Light"/>
              <a:cs typeface="Helvetica Light"/>
              <a:sym typeface="Helvetica Light"/>
            </a:endParaRPr>
          </a:p>
        </p:txBody>
      </p:sp>
      <p:sp>
        <p:nvSpPr>
          <p:cNvPr id="96" name="Rectangle 95"/>
          <p:cNvSpPr/>
          <p:nvPr/>
        </p:nvSpPr>
        <p:spPr>
          <a:xfrm>
            <a:off x="3503712" y="1246914"/>
            <a:ext cx="4678922" cy="636712"/>
          </a:xfrm>
          <a:prstGeom prst="rect">
            <a:avLst/>
          </a:prstGeom>
          <a:solidFill>
            <a:schemeClr val="tx1">
              <a:lumMod val="60000"/>
              <a:lumOff val="40000"/>
              <a:alpha val="6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Helvetica Light"/>
              <a:ea typeface="Helvetica Light"/>
              <a:cs typeface="Helvetica Light"/>
              <a:sym typeface="Helvetica Light"/>
            </a:endParaRPr>
          </a:p>
        </p:txBody>
      </p:sp>
      <p:sp>
        <p:nvSpPr>
          <p:cNvPr id="6" name="Slide Number Placeholder 5">
            <a:extLst>
              <a:ext uri="{FF2B5EF4-FFF2-40B4-BE49-F238E27FC236}">
                <a16:creationId xmlns:a16="http://schemas.microsoft.com/office/drawing/2014/main" id="{16FCCB32-ED0B-FC46-A017-6DA4D4E7BE23}"/>
              </a:ext>
            </a:extLst>
          </p:cNvPr>
          <p:cNvSpPr>
            <a:spLocks noGrp="1"/>
          </p:cNvSpPr>
          <p:nvPr>
            <p:ph type="sldNum" sz="quarter" idx="12"/>
          </p:nvPr>
        </p:nvSpPr>
        <p:spPr/>
        <p:txBody>
          <a:bodyPr/>
          <a:lstStyle/>
          <a:p>
            <a:fld id="{FA0B7275-42E7-9344-8EE7-3495E2503A86}" type="slidenum">
              <a:rPr lang="en-US" smtClean="0"/>
              <a:t>30</a:t>
            </a:fld>
            <a:endParaRPr lang="en-US" dirty="0"/>
          </a:p>
        </p:txBody>
      </p:sp>
    </p:spTree>
    <p:extLst>
      <p:ext uri="{BB962C8B-B14F-4D97-AF65-F5344CB8AC3E}">
        <p14:creationId xmlns:p14="http://schemas.microsoft.com/office/powerpoint/2010/main" val="169495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500" fill="hold"/>
                                        <p:tgtEl>
                                          <p:spTgt spid="52"/>
                                        </p:tgtEl>
                                        <p:attrNameLst>
                                          <p:attrName>ppt_w</p:attrName>
                                        </p:attrNameLst>
                                      </p:cBhvr>
                                      <p:tavLst>
                                        <p:tav tm="0">
                                          <p:val>
                                            <p:fltVal val="0"/>
                                          </p:val>
                                        </p:tav>
                                        <p:tav tm="100000">
                                          <p:val>
                                            <p:strVal val="#ppt_w"/>
                                          </p:val>
                                        </p:tav>
                                      </p:tavLst>
                                    </p:anim>
                                    <p:anim calcmode="lin" valueType="num">
                                      <p:cBhvr>
                                        <p:cTn id="106" dur="500" fill="hold"/>
                                        <p:tgtEl>
                                          <p:spTgt spid="52"/>
                                        </p:tgtEl>
                                        <p:attrNameLst>
                                          <p:attrName>ppt_h</p:attrName>
                                        </p:attrNameLst>
                                      </p:cBhvr>
                                      <p:tavLst>
                                        <p:tav tm="0">
                                          <p:val>
                                            <p:fltVal val="0"/>
                                          </p:val>
                                        </p:tav>
                                        <p:tav tm="100000">
                                          <p:val>
                                            <p:strVal val="#ppt_h"/>
                                          </p:val>
                                        </p:tav>
                                      </p:tavLst>
                                    </p:anim>
                                    <p:animEffect transition="in" filter="fade">
                                      <p:cBhvr>
                                        <p:cTn id="107" dur="500"/>
                                        <p:tgtEl>
                                          <p:spTgt spid="52"/>
                                        </p:tgtEl>
                                      </p:cBhvr>
                                    </p:animEffect>
                                  </p:childTnLst>
                                </p:cTn>
                              </p:par>
                              <p:par>
                                <p:cTn id="108" presetID="53" presetClass="entr" presetSubtype="16" fill="hold" nodeType="with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p:cTn id="110" dur="500" fill="hold"/>
                                        <p:tgtEl>
                                          <p:spTgt spid="38"/>
                                        </p:tgtEl>
                                        <p:attrNameLst>
                                          <p:attrName>ppt_w</p:attrName>
                                        </p:attrNameLst>
                                      </p:cBhvr>
                                      <p:tavLst>
                                        <p:tav tm="0">
                                          <p:val>
                                            <p:fltVal val="0"/>
                                          </p:val>
                                        </p:tav>
                                        <p:tav tm="100000">
                                          <p:val>
                                            <p:strVal val="#ppt_w"/>
                                          </p:val>
                                        </p:tav>
                                      </p:tavLst>
                                    </p:anim>
                                    <p:anim calcmode="lin" valueType="num">
                                      <p:cBhvr>
                                        <p:cTn id="111" dur="500" fill="hold"/>
                                        <p:tgtEl>
                                          <p:spTgt spid="38"/>
                                        </p:tgtEl>
                                        <p:attrNameLst>
                                          <p:attrName>ppt_h</p:attrName>
                                        </p:attrNameLst>
                                      </p:cBhvr>
                                      <p:tavLst>
                                        <p:tav tm="0">
                                          <p:val>
                                            <p:fltVal val="0"/>
                                          </p:val>
                                        </p:tav>
                                        <p:tav tm="100000">
                                          <p:val>
                                            <p:strVal val="#ppt_h"/>
                                          </p:val>
                                        </p:tav>
                                      </p:tavLst>
                                    </p:anim>
                                    <p:animEffect transition="in" filter="fade">
                                      <p:cBhvr>
                                        <p:cTn id="112" dur="500"/>
                                        <p:tgtEl>
                                          <p:spTgt spid="38"/>
                                        </p:tgtEl>
                                      </p:cBhvr>
                                    </p:animEffect>
                                  </p:childTnLst>
                                </p:cTn>
                              </p:par>
                              <p:par>
                                <p:cTn id="113" presetID="53" presetClass="entr" presetSubtype="16"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ISO 30500 overview</a:t>
            </a:r>
          </a:p>
        </p:txBody>
      </p:sp>
      <p:sp>
        <p:nvSpPr>
          <p:cNvPr id="5" name="Rectangle: Beveled 4">
            <a:hlinkClick r:id="rId3" action="ppaction://hlinksldjump"/>
          </p:cNvPr>
          <p:cNvSpPr/>
          <p:nvPr/>
        </p:nvSpPr>
        <p:spPr>
          <a:xfrm>
            <a:off x="4671095"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a:hlinkClick r:id="rId4" action="ppaction://hlinksldjump"/>
          </p:cNvPr>
          <p:cNvSpPr/>
          <p:nvPr/>
        </p:nvSpPr>
        <p:spPr>
          <a:xfrm>
            <a:off x="4671095"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a:hlinkClick r:id="rId5" action="ppaction://hlinksldjump"/>
          </p:cNvPr>
          <p:cNvSpPr/>
          <p:nvPr/>
        </p:nvSpPr>
        <p:spPr>
          <a:xfrm>
            <a:off x="4671095"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3425874"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4217963"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4217963"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4217963"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Rounded Corners 44">
            <a:hlinkClick r:id="rId6" action="ppaction://hlinksldjump"/>
          </p:cNvPr>
          <p:cNvSpPr/>
          <p:nvPr/>
        </p:nvSpPr>
        <p:spPr>
          <a:xfrm>
            <a:off x="6875947" y="602885"/>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46" name="Rectangle: Rounded Corners 45">
            <a:hlinkClick r:id="rId7" action="ppaction://hlinksldjump"/>
          </p:cNvPr>
          <p:cNvSpPr/>
          <p:nvPr/>
        </p:nvSpPr>
        <p:spPr>
          <a:xfrm>
            <a:off x="6878218" y="1155066"/>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47" name="Rectangle: Rounded Corners 46">
            <a:hlinkClick r:id="rId8" action="ppaction://hlinksldjump"/>
          </p:cNvPr>
          <p:cNvSpPr/>
          <p:nvPr/>
        </p:nvSpPr>
        <p:spPr>
          <a:xfrm>
            <a:off x="6881647" y="142424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48" name="Rectangle: Rounded Corners 47">
            <a:hlinkClick r:id="rId9" action="ppaction://hlinksldjump"/>
          </p:cNvPr>
          <p:cNvSpPr/>
          <p:nvPr/>
        </p:nvSpPr>
        <p:spPr>
          <a:xfrm>
            <a:off x="6881647" y="873944"/>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49" name="Rectangle: Rounded Corners 48">
            <a:hlinkClick r:id="rId10" action="ppaction://hlinksldjump"/>
          </p:cNvPr>
          <p:cNvSpPr/>
          <p:nvPr/>
        </p:nvSpPr>
        <p:spPr>
          <a:xfrm>
            <a:off x="6887486" y="192458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50" name="Rectangle: Rounded Corners 49">
            <a:hlinkClick r:id="rId11" action="ppaction://hlinksldjump"/>
          </p:cNvPr>
          <p:cNvSpPr/>
          <p:nvPr/>
        </p:nvSpPr>
        <p:spPr>
          <a:xfrm>
            <a:off x="6878527" y="219512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52" name="Rectangle: Rounded Corners 51">
            <a:hlinkClick r:id="rId12" action="ppaction://hlinksldjump"/>
          </p:cNvPr>
          <p:cNvSpPr/>
          <p:nvPr/>
        </p:nvSpPr>
        <p:spPr>
          <a:xfrm>
            <a:off x="6872688" y="167669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53" name="Rectangle: Rounded Corners 52">
            <a:hlinkClick r:id="rId13" action="ppaction://hlinksldjump"/>
          </p:cNvPr>
          <p:cNvSpPr/>
          <p:nvPr/>
        </p:nvSpPr>
        <p:spPr>
          <a:xfrm>
            <a:off x="6893739" y="278752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54" name="Rectangle: Rounded Corners 53">
            <a:hlinkClick r:id="rId14" action="ppaction://hlinksldjump"/>
          </p:cNvPr>
          <p:cNvSpPr/>
          <p:nvPr/>
        </p:nvSpPr>
        <p:spPr>
          <a:xfrm>
            <a:off x="6888981" y="31405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55" name="Rectangle: Rounded Corners 54">
            <a:hlinkClick r:id="rId15" action="ppaction://hlinksldjump"/>
          </p:cNvPr>
          <p:cNvSpPr/>
          <p:nvPr/>
        </p:nvSpPr>
        <p:spPr>
          <a:xfrm>
            <a:off x="6898308" y="348970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56" name="Rectangle: Rounded Corners 55">
            <a:hlinkClick r:id="rId16" action="ppaction://hlinksldjump"/>
          </p:cNvPr>
          <p:cNvSpPr/>
          <p:nvPr/>
        </p:nvSpPr>
        <p:spPr>
          <a:xfrm>
            <a:off x="6898308" y="384555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57" name="Rectangle: Rounded Corners 56">
            <a:hlinkClick r:id="rId17" action="ppaction://hlinksldjump"/>
          </p:cNvPr>
          <p:cNvSpPr/>
          <p:nvPr/>
        </p:nvSpPr>
        <p:spPr>
          <a:xfrm>
            <a:off x="6889349" y="419627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58" name="Rectangle: Rounded Corners 57">
            <a:hlinkClick r:id="rId18" action="ppaction://hlinksldjump"/>
          </p:cNvPr>
          <p:cNvSpPr/>
          <p:nvPr/>
        </p:nvSpPr>
        <p:spPr>
          <a:xfrm>
            <a:off x="6888981" y="457044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59" name="Rectangle: Rounded Corners 58">
            <a:hlinkClick r:id="rId19" action="ppaction://hlinksldjump"/>
          </p:cNvPr>
          <p:cNvSpPr/>
          <p:nvPr/>
        </p:nvSpPr>
        <p:spPr>
          <a:xfrm>
            <a:off x="6891694" y="493780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60" name="Rectangle: Rounded Corners 59">
            <a:hlinkClick r:id="rId20" action="ppaction://hlinksldjump"/>
          </p:cNvPr>
          <p:cNvSpPr/>
          <p:nvPr/>
        </p:nvSpPr>
        <p:spPr>
          <a:xfrm>
            <a:off x="6893739" y="574217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61" name="Rectangle: Rounded Corners 60">
            <a:hlinkClick r:id="rId21" action="ppaction://hlinksldjump"/>
          </p:cNvPr>
          <p:cNvSpPr/>
          <p:nvPr/>
        </p:nvSpPr>
        <p:spPr>
          <a:xfrm>
            <a:off x="6887177" y="6043635"/>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63" name="Rectangle: Rounded Corners 62">
            <a:hlinkClick r:id="rId22" action="ppaction://hlinksldjump"/>
          </p:cNvPr>
          <p:cNvSpPr/>
          <p:nvPr/>
        </p:nvSpPr>
        <p:spPr>
          <a:xfrm>
            <a:off x="6888209" y="2480474"/>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cxnSp>
        <p:nvCxnSpPr>
          <p:cNvPr id="4" name="Connector: Elbow 3"/>
          <p:cNvCxnSpPr>
            <a:stCxn id="5" idx="0"/>
            <a:endCxn id="45" idx="1"/>
          </p:cNvCxnSpPr>
          <p:nvPr/>
        </p:nvCxnSpPr>
        <p:spPr>
          <a:xfrm flipV="1">
            <a:off x="6440036" y="684565"/>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p:cNvCxnSpPr>
            <a:stCxn id="5" idx="0"/>
            <a:endCxn id="48" idx="1"/>
          </p:cNvCxnSpPr>
          <p:nvPr/>
        </p:nvCxnSpPr>
        <p:spPr>
          <a:xfrm flipV="1">
            <a:off x="6440036" y="959375"/>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a:stCxn id="5" idx="0"/>
            <a:endCxn id="46" idx="1"/>
          </p:cNvCxnSpPr>
          <p:nvPr/>
        </p:nvCxnSpPr>
        <p:spPr>
          <a:xfrm flipV="1">
            <a:off x="6440036" y="1234155"/>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a:stCxn id="5" idx="0"/>
            <a:endCxn id="47" idx="1"/>
          </p:cNvCxnSpPr>
          <p:nvPr/>
        </p:nvCxnSpPr>
        <p:spPr>
          <a:xfrm flipV="1">
            <a:off x="6440036" y="1512591"/>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a:stCxn id="5" idx="0"/>
            <a:endCxn id="52" idx="1"/>
          </p:cNvCxnSpPr>
          <p:nvPr/>
        </p:nvCxnSpPr>
        <p:spPr>
          <a:xfrm>
            <a:off x="6440035" y="1626322"/>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a:stCxn id="5" idx="0"/>
            <a:endCxn id="49" idx="1"/>
          </p:cNvCxnSpPr>
          <p:nvPr/>
        </p:nvCxnSpPr>
        <p:spPr>
          <a:xfrm>
            <a:off x="6440035" y="1626321"/>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a:stCxn id="5" idx="0"/>
            <a:endCxn id="50" idx="1"/>
          </p:cNvCxnSpPr>
          <p:nvPr/>
        </p:nvCxnSpPr>
        <p:spPr>
          <a:xfrm>
            <a:off x="6440036" y="1626322"/>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a:stCxn id="5" idx="0"/>
            <a:endCxn id="63" idx="1"/>
          </p:cNvCxnSpPr>
          <p:nvPr/>
        </p:nvCxnSpPr>
        <p:spPr>
          <a:xfrm>
            <a:off x="6440036" y="1626322"/>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a:stCxn id="9" idx="0"/>
            <a:endCxn id="53" idx="1"/>
          </p:cNvCxnSpPr>
          <p:nvPr/>
        </p:nvCxnSpPr>
        <p:spPr>
          <a:xfrm flipV="1">
            <a:off x="6440035" y="2912176"/>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a:stCxn id="9" idx="0"/>
            <a:endCxn id="54" idx="1"/>
          </p:cNvCxnSpPr>
          <p:nvPr/>
        </p:nvCxnSpPr>
        <p:spPr>
          <a:xfrm flipV="1">
            <a:off x="6440035" y="3265228"/>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a:stCxn id="9" idx="0"/>
            <a:endCxn id="55" idx="1"/>
          </p:cNvCxnSpPr>
          <p:nvPr/>
        </p:nvCxnSpPr>
        <p:spPr>
          <a:xfrm flipV="1">
            <a:off x="6440036" y="3614360"/>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a:stCxn id="9" idx="0"/>
            <a:endCxn id="56" idx="1"/>
          </p:cNvCxnSpPr>
          <p:nvPr/>
        </p:nvCxnSpPr>
        <p:spPr>
          <a:xfrm>
            <a:off x="6440036" y="3737654"/>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a:stCxn id="9" idx="0"/>
            <a:endCxn id="57" idx="1"/>
          </p:cNvCxnSpPr>
          <p:nvPr/>
        </p:nvCxnSpPr>
        <p:spPr>
          <a:xfrm>
            <a:off x="6440035" y="3737655"/>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a:stCxn id="9" idx="0"/>
            <a:endCxn id="58" idx="1"/>
          </p:cNvCxnSpPr>
          <p:nvPr/>
        </p:nvCxnSpPr>
        <p:spPr>
          <a:xfrm>
            <a:off x="6440035" y="3737654"/>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a:stCxn id="9" idx="0"/>
            <a:endCxn id="59" idx="1"/>
          </p:cNvCxnSpPr>
          <p:nvPr/>
        </p:nvCxnSpPr>
        <p:spPr>
          <a:xfrm>
            <a:off x="6440036" y="3737654"/>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a:stCxn id="9" idx="0"/>
          </p:cNvCxnSpPr>
          <p:nvPr/>
        </p:nvCxnSpPr>
        <p:spPr>
          <a:xfrm>
            <a:off x="6440035" y="3737654"/>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p:cNvCxnSpPr>
            <a:cxnSpLocks/>
            <a:stCxn id="10" idx="0"/>
            <a:endCxn id="60" idx="1"/>
          </p:cNvCxnSpPr>
          <p:nvPr/>
        </p:nvCxnSpPr>
        <p:spPr>
          <a:xfrm flipV="1">
            <a:off x="6440035" y="5836063"/>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p:cNvCxnSpPr>
            <a:cxnSpLocks/>
            <a:stCxn id="10" idx="0"/>
            <a:endCxn id="61" idx="1"/>
          </p:cNvCxnSpPr>
          <p:nvPr/>
        </p:nvCxnSpPr>
        <p:spPr>
          <a:xfrm>
            <a:off x="6440035" y="5931077"/>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Rounded Corners 104">
            <a:hlinkClick r:id="rId23" action="ppaction://hlinksldjump"/>
          </p:cNvPr>
          <p:cNvSpPr/>
          <p:nvPr/>
        </p:nvSpPr>
        <p:spPr>
          <a:xfrm>
            <a:off x="6893739" y="52837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8" name="Slide Number Placeholder 7">
            <a:extLst>
              <a:ext uri="{FF2B5EF4-FFF2-40B4-BE49-F238E27FC236}">
                <a16:creationId xmlns:a16="http://schemas.microsoft.com/office/drawing/2014/main" id="{ECB001D0-A012-7143-9063-768B209C3396}"/>
              </a:ext>
            </a:extLst>
          </p:cNvPr>
          <p:cNvSpPr>
            <a:spLocks noGrp="1"/>
          </p:cNvSpPr>
          <p:nvPr>
            <p:ph type="sldNum" sz="quarter" idx="12"/>
          </p:nvPr>
        </p:nvSpPr>
        <p:spPr/>
        <p:txBody>
          <a:bodyPr/>
          <a:lstStyle/>
          <a:p>
            <a:fld id="{FA0B7275-42E7-9344-8EE7-3495E2503A86}" type="slidenum">
              <a:rPr lang="en-US" smtClean="0"/>
              <a:t>4</a:t>
            </a:fld>
            <a:endParaRPr lang="en-US" dirty="0"/>
          </a:p>
        </p:txBody>
      </p:sp>
    </p:spTree>
    <p:extLst>
      <p:ext uri="{BB962C8B-B14F-4D97-AF65-F5344CB8AC3E}">
        <p14:creationId xmlns:p14="http://schemas.microsoft.com/office/powerpoint/2010/main" val="8629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3" grpId="0" animBg="1"/>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55187" y="578247"/>
            <a:ext cx="4578900" cy="5102894"/>
          </a:xfrm>
          <a:prstGeom prst="rect">
            <a:avLst/>
          </a:prstGeom>
        </p:spPr>
      </p:pic>
      <p:sp>
        <p:nvSpPr>
          <p:cNvPr id="2" name="Title 1"/>
          <p:cNvSpPr>
            <a:spLocks noGrp="1"/>
          </p:cNvSpPr>
          <p:nvPr>
            <p:ph type="title"/>
          </p:nvPr>
        </p:nvSpPr>
        <p:spPr/>
        <p:txBody>
          <a:bodyPr/>
          <a:lstStyle/>
          <a:p>
            <a:r>
              <a:rPr lang="en-SG" dirty="0"/>
              <a:t>Acoustics Parameters</a:t>
            </a:r>
          </a:p>
        </p:txBody>
      </p:sp>
      <p:sp>
        <p:nvSpPr>
          <p:cNvPr id="3" name="Content Placeholder 2"/>
          <p:cNvSpPr>
            <a:spLocks noGrp="1"/>
          </p:cNvSpPr>
          <p:nvPr>
            <p:ph idx="4294967295"/>
          </p:nvPr>
        </p:nvSpPr>
        <p:spPr>
          <a:xfrm>
            <a:off x="207263" y="1252538"/>
            <a:ext cx="7347923" cy="4352925"/>
          </a:xfrm>
        </p:spPr>
        <p:txBody>
          <a:bodyPr>
            <a:normAutofit fontScale="62500" lnSpcReduction="20000"/>
          </a:bodyPr>
          <a:lstStyle/>
          <a:p>
            <a:pPr marL="0" indent="0">
              <a:buNone/>
            </a:pPr>
            <a:r>
              <a:rPr lang="en-SG" b="1" dirty="0"/>
              <a:t>Within </a:t>
            </a:r>
            <a:r>
              <a:rPr lang="en-SG" b="1" dirty="0" smtClean="0"/>
              <a:t>superstructure</a:t>
            </a:r>
            <a:endParaRPr lang="en-SG" b="1" dirty="0"/>
          </a:p>
          <a:p>
            <a:pPr>
              <a:buFont typeface="PingFang SC Regular" panose="020B0400000000000000" pitchFamily="34" charset="-122"/>
              <a:buChar char="＋"/>
            </a:pPr>
            <a:r>
              <a:rPr lang="en-SG" dirty="0"/>
              <a:t>For sanitation </a:t>
            </a:r>
            <a:r>
              <a:rPr lang="en-SG" dirty="0" smtClean="0"/>
              <a:t>systems </a:t>
            </a:r>
            <a:r>
              <a:rPr lang="en-SG" dirty="0"/>
              <a:t>that include a superstructure as part of the manufactured product, noise shall be measured within the superstructure at a single measurement point. The measurement point shall be centred above the squatting or seat pan of the frontend at a height of 1,2 m.</a:t>
            </a:r>
          </a:p>
          <a:p>
            <a:endParaRPr lang="en-SG" dirty="0"/>
          </a:p>
          <a:p>
            <a:pPr marL="0" indent="0">
              <a:buNone/>
            </a:pPr>
            <a:r>
              <a:rPr lang="en-SG" b="1" dirty="0"/>
              <a:t>External</a:t>
            </a:r>
          </a:p>
          <a:p>
            <a:pPr>
              <a:buFont typeface="PingFang SC Regular" panose="020B0400000000000000" pitchFamily="34" charset="-122"/>
              <a:buChar char="＋"/>
            </a:pPr>
            <a:r>
              <a:rPr lang="en-SG" dirty="0"/>
              <a:t>The external measurement points shall be determined relative to a reference parallelepiped, which shall be determined as the smallest imaginary rectangular parallelepiped that could spatially enclose the system (see </a:t>
            </a:r>
            <a:r>
              <a:rPr lang="en-SG" u="sng" dirty="0"/>
              <a:t>Figure A.2</a:t>
            </a:r>
            <a:r>
              <a:rPr lang="en-SG" dirty="0"/>
              <a:t>).</a:t>
            </a:r>
          </a:p>
          <a:p>
            <a:pPr>
              <a:buFont typeface="PingFang SC Regular" panose="020B0400000000000000" pitchFamily="34" charset="-122"/>
              <a:buChar char="＋"/>
            </a:pPr>
            <a:r>
              <a:rPr lang="en-SG" dirty="0"/>
              <a:t>If a superstructure is provided as part of the manufactured product, then the reference parallelepiped shall enclose the superstructure. </a:t>
            </a:r>
          </a:p>
          <a:p>
            <a:pPr>
              <a:buFont typeface="PingFang SC Regular" panose="020B0400000000000000" pitchFamily="34" charset="-122"/>
              <a:buChar char="＋"/>
            </a:pPr>
            <a:r>
              <a:rPr lang="en-SG" dirty="0"/>
              <a:t>The measurement points shall be positioned on the surface of a measurement parallelepiped whose planes are each 1 m outward (relative to the system) from those of the reference parallelepiped. </a:t>
            </a:r>
          </a:p>
        </p:txBody>
      </p:sp>
      <p:sp>
        <p:nvSpPr>
          <p:cNvPr id="8" name="Arrow: Right 7">
            <a:hlinkClick r:id="rId4" action="ppaction://hlinksldjump"/>
          </p:cNvPr>
          <p:cNvSpPr/>
          <p:nvPr/>
        </p:nvSpPr>
        <p:spPr>
          <a:xfrm flipH="1">
            <a:off x="9190112" y="5766717"/>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4" action="ppaction://hlinksldjump"/>
              </a:rPr>
              <a:t>Back</a:t>
            </a:r>
            <a:endParaRPr lang="en-SG" dirty="0"/>
          </a:p>
        </p:txBody>
      </p:sp>
      <p:sp>
        <p:nvSpPr>
          <p:cNvPr id="5" name="Slide Number Placeholder 4">
            <a:extLst>
              <a:ext uri="{FF2B5EF4-FFF2-40B4-BE49-F238E27FC236}">
                <a16:creationId xmlns:a16="http://schemas.microsoft.com/office/drawing/2014/main" id="{5AE2B8BF-A96D-7D43-9898-7A2D58FA7573}"/>
              </a:ext>
            </a:extLst>
          </p:cNvPr>
          <p:cNvSpPr>
            <a:spLocks noGrp="1"/>
          </p:cNvSpPr>
          <p:nvPr>
            <p:ph type="sldNum" sz="quarter" idx="12"/>
          </p:nvPr>
        </p:nvSpPr>
        <p:spPr/>
        <p:txBody>
          <a:bodyPr/>
          <a:lstStyle/>
          <a:p>
            <a:fld id="{FA0B7275-42E7-9344-8EE7-3495E2503A86}" type="slidenum">
              <a:rPr lang="en-US" smtClean="0"/>
              <a:t>31</a:t>
            </a:fld>
            <a:endParaRPr lang="en-US" dirty="0"/>
          </a:p>
        </p:txBody>
      </p:sp>
    </p:spTree>
    <p:extLst>
      <p:ext uri="{BB962C8B-B14F-4D97-AF65-F5344CB8AC3E}">
        <p14:creationId xmlns:p14="http://schemas.microsoft.com/office/powerpoint/2010/main" val="295268147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Odour </a:t>
            </a:r>
            <a:br>
              <a:rPr lang="en-SG" dirty="0"/>
            </a:br>
            <a:r>
              <a:rPr lang="en-SG" dirty="0"/>
              <a:t>Requirements</a:t>
            </a:r>
            <a:endParaRPr lang="de-DE" dirty="0"/>
          </a:p>
        </p:txBody>
      </p:sp>
      <p:sp>
        <p:nvSpPr>
          <p:cNvPr id="5" name="Rectangle: Beveled 4"/>
          <p:cNvSpPr/>
          <p:nvPr/>
        </p:nvSpPr>
        <p:spPr>
          <a:xfrm>
            <a:off x="3750547"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750547"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750547"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505326"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297415"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97415"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97415"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Cloud 29">
            <a:hlinkClick r:id="rId3" action="ppaction://hlinksldjump"/>
          </p:cNvPr>
          <p:cNvSpPr/>
          <p:nvPr/>
        </p:nvSpPr>
        <p:spPr>
          <a:xfrm>
            <a:off x="9399467" y="3861048"/>
            <a:ext cx="2083495" cy="63023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Within Superstructure</a:t>
            </a:r>
          </a:p>
        </p:txBody>
      </p:sp>
      <p:sp>
        <p:nvSpPr>
          <p:cNvPr id="37" name="Cloud 36">
            <a:hlinkClick r:id="rId4" action="ppaction://hlinksldjump"/>
          </p:cNvPr>
          <p:cNvSpPr/>
          <p:nvPr/>
        </p:nvSpPr>
        <p:spPr>
          <a:xfrm>
            <a:off x="9416928" y="4502028"/>
            <a:ext cx="2079672" cy="600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External</a:t>
            </a:r>
          </a:p>
        </p:txBody>
      </p:sp>
      <p:cxnSp>
        <p:nvCxnSpPr>
          <p:cNvPr id="38" name="Straight Arrow Connector 37"/>
          <p:cNvCxnSpPr>
            <a:cxnSpLocks/>
            <a:stCxn id="93" idx="3"/>
            <a:endCxn id="37" idx="2"/>
          </p:cNvCxnSpPr>
          <p:nvPr/>
        </p:nvCxnSpPr>
        <p:spPr>
          <a:xfrm flipV="1">
            <a:off x="8121166" y="4802247"/>
            <a:ext cx="1302213" cy="206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93" idx="3"/>
            <a:endCxn id="30" idx="2"/>
          </p:cNvCxnSpPr>
          <p:nvPr/>
        </p:nvCxnSpPr>
        <p:spPr>
          <a:xfrm flipV="1">
            <a:off x="8121166" y="4176165"/>
            <a:ext cx="1284764" cy="832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p:cNvCxnSpPr/>
          <p:nvPr/>
        </p:nvCxnSpPr>
        <p:spPr>
          <a:xfrm flipV="1">
            <a:off x="5519488"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p:cNvCxnSpPr/>
          <p:nvPr/>
        </p:nvCxnSpPr>
        <p:spPr>
          <a:xfrm flipV="1">
            <a:off x="5519488"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p:cNvCxnSpPr>
          <p:nvPr/>
        </p:nvCxnSpPr>
        <p:spPr>
          <a:xfrm flipV="1">
            <a:off x="5519488"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p:cNvCxnSpPr>
          <p:nvPr/>
        </p:nvCxnSpPr>
        <p:spPr>
          <a:xfrm flipV="1">
            <a:off x="5519488"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p:cNvCxnSpPr>
          <p:nvPr/>
        </p:nvCxnSpPr>
        <p:spPr>
          <a:xfrm>
            <a:off x="5519487"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a:off x="5519487"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a:off x="5519488"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519488"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flipV="1">
            <a:off x="5519487"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flipV="1">
            <a:off x="5519487"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flipV="1">
            <a:off x="5519488"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a:off x="5519488"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a:off x="5519487"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a:off x="5519487"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519488"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519487"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flipV="1">
            <a:off x="5519487"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519487"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hlinkClick r:id="rId5" action="ppaction://hlinksldjump"/>
          </p:cNvPr>
          <p:cNvSpPr/>
          <p:nvPr/>
        </p:nvSpPr>
        <p:spPr>
          <a:xfrm>
            <a:off x="5955399"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81" name="Rectangle: Rounded Corners 80">
            <a:hlinkClick r:id="rId6" action="ppaction://hlinksldjump"/>
          </p:cNvPr>
          <p:cNvSpPr/>
          <p:nvPr/>
        </p:nvSpPr>
        <p:spPr>
          <a:xfrm>
            <a:off x="5957670"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82" name="Rectangle: Rounded Corners 81">
            <a:hlinkClick r:id="rId7" action="ppaction://hlinksldjump"/>
          </p:cNvPr>
          <p:cNvSpPr/>
          <p:nvPr/>
        </p:nvSpPr>
        <p:spPr>
          <a:xfrm>
            <a:off x="5961099"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3" name="Rectangle: Rounded Corners 82">
            <a:hlinkClick r:id="rId8" action="ppaction://hlinksldjump"/>
          </p:cNvPr>
          <p:cNvSpPr/>
          <p:nvPr/>
        </p:nvSpPr>
        <p:spPr>
          <a:xfrm>
            <a:off x="5961099"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4" name="Rectangle: Rounded Corners 83">
            <a:hlinkClick r:id="rId9" action="ppaction://hlinksldjump"/>
          </p:cNvPr>
          <p:cNvSpPr/>
          <p:nvPr/>
        </p:nvSpPr>
        <p:spPr>
          <a:xfrm>
            <a:off x="5966938"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5" name="Rectangle: Rounded Corners 84">
            <a:hlinkClick r:id="rId10" action="ppaction://hlinksldjump"/>
          </p:cNvPr>
          <p:cNvSpPr/>
          <p:nvPr/>
        </p:nvSpPr>
        <p:spPr>
          <a:xfrm>
            <a:off x="5957979"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86" name="Rectangle: Rounded Corners 85">
            <a:hlinkClick r:id="rId11" action="ppaction://hlinksldjump"/>
          </p:cNvPr>
          <p:cNvSpPr/>
          <p:nvPr/>
        </p:nvSpPr>
        <p:spPr>
          <a:xfrm>
            <a:off x="5952140"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87" name="Rectangle: Rounded Corners 86">
            <a:hlinkClick r:id="rId12" action="ppaction://hlinksldjump"/>
          </p:cNvPr>
          <p:cNvSpPr/>
          <p:nvPr/>
        </p:nvSpPr>
        <p:spPr>
          <a:xfrm>
            <a:off x="5973191"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88" name="Rectangle: Rounded Corners 87">
            <a:hlinkClick r:id="rId13" action="ppaction://hlinksldjump"/>
          </p:cNvPr>
          <p:cNvSpPr/>
          <p:nvPr/>
        </p:nvSpPr>
        <p:spPr>
          <a:xfrm>
            <a:off x="5968433"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89" name="Rectangle: Rounded Corners 88">
            <a:hlinkClick r:id="rId14" action="ppaction://hlinksldjump"/>
          </p:cNvPr>
          <p:cNvSpPr/>
          <p:nvPr/>
        </p:nvSpPr>
        <p:spPr>
          <a:xfrm>
            <a:off x="5977760"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0" name="Rectangle: Rounded Corners 89">
            <a:hlinkClick r:id="rId15" action="ppaction://hlinksldjump"/>
          </p:cNvPr>
          <p:cNvSpPr/>
          <p:nvPr/>
        </p:nvSpPr>
        <p:spPr>
          <a:xfrm>
            <a:off x="5977760"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1" name="Rectangle: Rounded Corners 90">
            <a:hlinkClick r:id="rId16" action="ppaction://hlinksldjump"/>
          </p:cNvPr>
          <p:cNvSpPr/>
          <p:nvPr/>
        </p:nvSpPr>
        <p:spPr>
          <a:xfrm>
            <a:off x="5968801"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92" name="Rectangle: Rounded Corners 91">
            <a:hlinkClick r:id="rId17" action="ppaction://hlinksldjump"/>
          </p:cNvPr>
          <p:cNvSpPr/>
          <p:nvPr/>
        </p:nvSpPr>
        <p:spPr>
          <a:xfrm>
            <a:off x="5968433"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3" name="Rectangle: Rounded Corners 92">
            <a:hlinkClick r:id="rId18" action="ppaction://hlinksldjump"/>
          </p:cNvPr>
          <p:cNvSpPr/>
          <p:nvPr/>
        </p:nvSpPr>
        <p:spPr>
          <a:xfrm>
            <a:off x="5971146"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4" name="Rectangle: Rounded Corners 93">
            <a:hlinkClick r:id="rId19" action="ppaction://hlinksldjump"/>
          </p:cNvPr>
          <p:cNvSpPr/>
          <p:nvPr/>
        </p:nvSpPr>
        <p:spPr>
          <a:xfrm>
            <a:off x="5973191"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5" name="Rectangle: Rounded Corners 94">
            <a:hlinkClick r:id="rId20" action="ppaction://hlinksldjump"/>
          </p:cNvPr>
          <p:cNvSpPr/>
          <p:nvPr/>
        </p:nvSpPr>
        <p:spPr>
          <a:xfrm>
            <a:off x="5966629"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7" name="Rectangle: Rounded Corners 96">
            <a:hlinkClick r:id="rId21" action="ppaction://hlinksldjump"/>
          </p:cNvPr>
          <p:cNvSpPr/>
          <p:nvPr/>
        </p:nvSpPr>
        <p:spPr>
          <a:xfrm>
            <a:off x="5967661"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98" name="Rectangle: Rounded Corners 97">
            <a:hlinkClick r:id="rId22" action="ppaction://hlinksldjump"/>
          </p:cNvPr>
          <p:cNvSpPr/>
          <p:nvPr/>
        </p:nvSpPr>
        <p:spPr>
          <a:xfrm>
            <a:off x="5973191"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78FEA456-A489-DE4C-B73B-2A1BE2E934F3}"/>
              </a:ext>
            </a:extLst>
          </p:cNvPr>
          <p:cNvSpPr>
            <a:spLocks noGrp="1"/>
          </p:cNvSpPr>
          <p:nvPr>
            <p:ph type="sldNum" sz="quarter" idx="12"/>
          </p:nvPr>
        </p:nvSpPr>
        <p:spPr/>
        <p:txBody>
          <a:bodyPr/>
          <a:lstStyle/>
          <a:p>
            <a:fld id="{FA0B7275-42E7-9344-8EE7-3495E2503A86}" type="slidenum">
              <a:rPr lang="en-US" smtClean="0"/>
              <a:t>32</a:t>
            </a:fld>
            <a:endParaRPr lang="en-US" dirty="0"/>
          </a:p>
        </p:txBody>
      </p:sp>
      <p:sp>
        <p:nvSpPr>
          <p:cNvPr id="53" name="Rectangle 52"/>
          <p:cNvSpPr/>
          <p:nvPr/>
        </p:nvSpPr>
        <p:spPr>
          <a:xfrm>
            <a:off x="3584539" y="499120"/>
            <a:ext cx="467360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4" name="Rectangle 53"/>
          <p:cNvSpPr/>
          <p:nvPr/>
        </p:nvSpPr>
        <p:spPr>
          <a:xfrm>
            <a:off x="3636110" y="5377060"/>
            <a:ext cx="4673603"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47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par>
                                <p:cTn id="103" presetID="53" presetClass="entr" presetSubtype="16"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0" grpId="0" animBg="1"/>
      <p:bldP spid="37"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Odour – Within Superstructure</a:t>
            </a:r>
          </a:p>
        </p:txBody>
      </p:sp>
      <p:pic>
        <p:nvPicPr>
          <p:cNvPr id="7" name="Picture 6"/>
          <p:cNvPicPr>
            <a:picLocks noChangeAspect="1"/>
          </p:cNvPicPr>
          <p:nvPr/>
        </p:nvPicPr>
        <p:blipFill>
          <a:blip r:embed="rId3"/>
          <a:stretch>
            <a:fillRect/>
          </a:stretch>
        </p:blipFill>
        <p:spPr>
          <a:xfrm>
            <a:off x="598338" y="3462748"/>
            <a:ext cx="4987465" cy="1190387"/>
          </a:xfrm>
          <a:prstGeom prst="rect">
            <a:avLst/>
          </a:prstGeom>
        </p:spPr>
      </p:pic>
      <p:pic>
        <p:nvPicPr>
          <p:cNvPr id="9" name="Picture 8"/>
          <p:cNvPicPr>
            <a:picLocks noChangeAspect="1"/>
          </p:cNvPicPr>
          <p:nvPr/>
        </p:nvPicPr>
        <p:blipFill>
          <a:blip r:embed="rId4"/>
          <a:stretch>
            <a:fillRect/>
          </a:stretch>
        </p:blipFill>
        <p:spPr>
          <a:xfrm>
            <a:off x="5591944" y="1556792"/>
            <a:ext cx="5301516" cy="3973879"/>
          </a:xfrm>
          <a:prstGeom prst="rect">
            <a:avLst/>
          </a:prstGeom>
        </p:spPr>
      </p:pic>
      <p:pic>
        <p:nvPicPr>
          <p:cNvPr id="11" name="Picture 10"/>
          <p:cNvPicPr>
            <a:picLocks noChangeAspect="1"/>
          </p:cNvPicPr>
          <p:nvPr/>
        </p:nvPicPr>
        <p:blipFill>
          <a:blip r:embed="rId5"/>
          <a:stretch>
            <a:fillRect/>
          </a:stretch>
        </p:blipFill>
        <p:spPr>
          <a:xfrm>
            <a:off x="483551" y="2017058"/>
            <a:ext cx="5108393" cy="1294593"/>
          </a:xfrm>
          <a:prstGeom prst="rect">
            <a:avLst/>
          </a:prstGeom>
        </p:spPr>
      </p:pic>
      <p:sp>
        <p:nvSpPr>
          <p:cNvPr id="14" name="Arrow: Right 13">
            <a:hlinkClick r:id="rId6" action="ppaction://hlinksldjump"/>
          </p:cNvPr>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6" action="ppaction://hlinksldjump"/>
              </a:rPr>
              <a:t>Back</a:t>
            </a:r>
            <a:endParaRPr lang="en-SG" dirty="0"/>
          </a:p>
        </p:txBody>
      </p:sp>
      <p:sp>
        <p:nvSpPr>
          <p:cNvPr id="17" name="Rectangle: Beveled 16">
            <a:hlinkClick r:id="rId7" action="ppaction://hlinksldjump"/>
          </p:cNvPr>
          <p:cNvSpPr/>
          <p:nvPr/>
        </p:nvSpPr>
        <p:spPr>
          <a:xfrm>
            <a:off x="10676887" y="1599347"/>
            <a:ext cx="1295449"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Control Parameters</a:t>
            </a:r>
          </a:p>
        </p:txBody>
      </p:sp>
      <p:sp>
        <p:nvSpPr>
          <p:cNvPr id="18" name="Rectangle: Beveled 17">
            <a:hlinkClick r:id="rId8" action="ppaction://hlinksldjump"/>
          </p:cNvPr>
          <p:cNvSpPr/>
          <p:nvPr/>
        </p:nvSpPr>
        <p:spPr>
          <a:xfrm>
            <a:off x="10676887" y="2272548"/>
            <a:ext cx="1295449" cy="436372"/>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Panelist</a:t>
            </a:r>
          </a:p>
        </p:txBody>
      </p:sp>
      <p:sp>
        <p:nvSpPr>
          <p:cNvPr id="5" name="Slide Number Placeholder 4">
            <a:extLst>
              <a:ext uri="{FF2B5EF4-FFF2-40B4-BE49-F238E27FC236}">
                <a16:creationId xmlns:a16="http://schemas.microsoft.com/office/drawing/2014/main" id="{8DF8A3EF-7D47-9E4B-A933-D9A158A663F5}"/>
              </a:ext>
            </a:extLst>
          </p:cNvPr>
          <p:cNvSpPr>
            <a:spLocks noGrp="1"/>
          </p:cNvSpPr>
          <p:nvPr>
            <p:ph type="sldNum" sz="quarter" idx="12"/>
          </p:nvPr>
        </p:nvSpPr>
        <p:spPr/>
        <p:txBody>
          <a:bodyPr/>
          <a:lstStyle/>
          <a:p>
            <a:fld id="{FA0B7275-42E7-9344-8EE7-3495E2503A86}" type="slidenum">
              <a:rPr lang="en-US" smtClean="0"/>
              <a:t>33</a:t>
            </a:fld>
            <a:endParaRPr lang="en-US" dirty="0"/>
          </a:p>
        </p:txBody>
      </p:sp>
    </p:spTree>
    <p:extLst>
      <p:ext uri="{BB962C8B-B14F-4D97-AF65-F5344CB8AC3E}">
        <p14:creationId xmlns:p14="http://schemas.microsoft.com/office/powerpoint/2010/main" val="214615841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Odour – Vicinity of System</a:t>
            </a:r>
          </a:p>
        </p:txBody>
      </p:sp>
      <p:pic>
        <p:nvPicPr>
          <p:cNvPr id="10" name="Content Placeholder 9"/>
          <p:cNvPicPr>
            <a:picLocks noGrp="1" noChangeAspect="1"/>
          </p:cNvPicPr>
          <p:nvPr>
            <p:ph idx="4294967295"/>
          </p:nvPr>
        </p:nvPicPr>
        <p:blipFill>
          <a:blip r:embed="rId3"/>
          <a:stretch>
            <a:fillRect/>
          </a:stretch>
        </p:blipFill>
        <p:spPr>
          <a:xfrm>
            <a:off x="5015109" y="1262927"/>
            <a:ext cx="5807075" cy="4352925"/>
          </a:xfrm>
          <a:prstGeom prst="rect">
            <a:avLst/>
          </a:prstGeom>
        </p:spPr>
      </p:pic>
      <p:pic>
        <p:nvPicPr>
          <p:cNvPr id="7" name="Content Placeholder 7"/>
          <p:cNvPicPr>
            <a:picLocks noChangeAspect="1"/>
          </p:cNvPicPr>
          <p:nvPr/>
        </p:nvPicPr>
        <p:blipFill>
          <a:blip r:embed="rId4"/>
          <a:stretch>
            <a:fillRect/>
          </a:stretch>
        </p:blipFill>
        <p:spPr>
          <a:xfrm>
            <a:off x="147930" y="3554806"/>
            <a:ext cx="4822645" cy="1109040"/>
          </a:xfrm>
          <a:prstGeom prst="rect">
            <a:avLst/>
          </a:prstGeom>
        </p:spPr>
      </p:pic>
      <p:pic>
        <p:nvPicPr>
          <p:cNvPr id="9" name="Picture 8"/>
          <p:cNvPicPr>
            <a:picLocks noChangeAspect="1"/>
          </p:cNvPicPr>
          <p:nvPr/>
        </p:nvPicPr>
        <p:blipFill>
          <a:blip r:embed="rId5"/>
          <a:stretch>
            <a:fillRect/>
          </a:stretch>
        </p:blipFill>
        <p:spPr>
          <a:xfrm>
            <a:off x="147930" y="1680563"/>
            <a:ext cx="4911711" cy="999279"/>
          </a:xfrm>
          <a:prstGeom prst="rect">
            <a:avLst/>
          </a:prstGeom>
        </p:spPr>
      </p:pic>
      <p:sp>
        <p:nvSpPr>
          <p:cNvPr id="11" name="Arrow: Right 10">
            <a:hlinkClick r:id="rId6" action="ppaction://hlinksldjump"/>
          </p:cNvPr>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6" action="ppaction://hlinksldjump"/>
              </a:rPr>
              <a:t>Back</a:t>
            </a:r>
            <a:endParaRPr lang="en-SG" dirty="0"/>
          </a:p>
        </p:txBody>
      </p:sp>
      <p:sp>
        <p:nvSpPr>
          <p:cNvPr id="12" name="Rectangle: Beveled 11">
            <a:hlinkClick r:id="rId7" action="ppaction://hlinksldjump"/>
          </p:cNvPr>
          <p:cNvSpPr/>
          <p:nvPr/>
        </p:nvSpPr>
        <p:spPr>
          <a:xfrm>
            <a:off x="10632504" y="1620276"/>
            <a:ext cx="1224136"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Control Parameters</a:t>
            </a:r>
          </a:p>
        </p:txBody>
      </p:sp>
      <p:sp>
        <p:nvSpPr>
          <p:cNvPr id="13" name="Rectangle: Beveled 12">
            <a:hlinkClick r:id="rId8" action="ppaction://hlinksldjump"/>
          </p:cNvPr>
          <p:cNvSpPr/>
          <p:nvPr/>
        </p:nvSpPr>
        <p:spPr>
          <a:xfrm>
            <a:off x="10632504" y="2293477"/>
            <a:ext cx="1224136" cy="436372"/>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Panelist</a:t>
            </a:r>
          </a:p>
        </p:txBody>
      </p:sp>
      <p:sp>
        <p:nvSpPr>
          <p:cNvPr id="4" name="Slide Number Placeholder 3">
            <a:extLst>
              <a:ext uri="{FF2B5EF4-FFF2-40B4-BE49-F238E27FC236}">
                <a16:creationId xmlns:a16="http://schemas.microsoft.com/office/drawing/2014/main" id="{A0F426C9-92FA-9744-8F5D-6463192062CC}"/>
              </a:ext>
            </a:extLst>
          </p:cNvPr>
          <p:cNvSpPr>
            <a:spLocks noGrp="1"/>
          </p:cNvSpPr>
          <p:nvPr>
            <p:ph type="sldNum" sz="quarter" idx="12"/>
          </p:nvPr>
        </p:nvSpPr>
        <p:spPr/>
        <p:txBody>
          <a:bodyPr/>
          <a:lstStyle/>
          <a:p>
            <a:fld id="{FA0B7275-42E7-9344-8EE7-3495E2503A86}" type="slidenum">
              <a:rPr lang="en-US" smtClean="0"/>
              <a:t>34</a:t>
            </a:fld>
            <a:endParaRPr lang="en-US" dirty="0"/>
          </a:p>
        </p:txBody>
      </p:sp>
    </p:spTree>
    <p:extLst>
      <p:ext uri="{BB962C8B-B14F-4D97-AF65-F5344CB8AC3E}">
        <p14:creationId xmlns:p14="http://schemas.microsoft.com/office/powerpoint/2010/main" val="294058920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Panelist Assessment</a:t>
            </a:r>
          </a:p>
        </p:txBody>
      </p:sp>
      <p:sp>
        <p:nvSpPr>
          <p:cNvPr id="3" name="Content Placeholder 2"/>
          <p:cNvSpPr>
            <a:spLocks noGrp="1"/>
          </p:cNvSpPr>
          <p:nvPr>
            <p:ph idx="4294967295"/>
          </p:nvPr>
        </p:nvSpPr>
        <p:spPr>
          <a:xfrm>
            <a:off x="548641" y="1252538"/>
            <a:ext cx="8860422" cy="4352925"/>
          </a:xfrm>
        </p:spPr>
        <p:txBody>
          <a:bodyPr>
            <a:normAutofit/>
          </a:bodyPr>
          <a:lstStyle/>
          <a:p>
            <a:pPr marL="0" indent="0">
              <a:buNone/>
            </a:pPr>
            <a:r>
              <a:rPr lang="en-SG" sz="1600" b="1" u="sng" dirty="0"/>
              <a:t>Selection of panelist</a:t>
            </a:r>
          </a:p>
          <a:p>
            <a:pPr marL="0" indent="0">
              <a:buNone/>
            </a:pPr>
            <a:r>
              <a:rPr lang="en-SG" sz="1600" dirty="0"/>
              <a:t>The screening assessment procedure is as </a:t>
            </a:r>
            <a:r>
              <a:rPr lang="en-SG" sz="1600" dirty="0" smtClean="0"/>
              <a:t>follows:</a:t>
            </a:r>
            <a:endParaRPr lang="en-SG" sz="1600" dirty="0"/>
          </a:p>
          <a:p>
            <a:pPr>
              <a:buFont typeface="PingFang SC Regular" panose="020B0400000000000000" pitchFamily="34" charset="-122"/>
              <a:buChar char="＋"/>
            </a:pPr>
            <a:r>
              <a:rPr lang="en-SG" sz="1600" dirty="0"/>
              <a:t>Present each panelist with a bag filled with neutral gas as defined in EN 13725:2003, 6.4.1. The bag should have a volume ranging from 1 l to 5 l and comply with EN 13725:2003, 6.3. The bag should have a port to allow direct smelling of the undiluted bag content.</a:t>
            </a:r>
          </a:p>
          <a:p>
            <a:pPr>
              <a:buFont typeface="PingFang SC Regular" panose="020B0400000000000000" pitchFamily="34" charset="-122"/>
              <a:buChar char="＋"/>
            </a:pPr>
            <a:r>
              <a:rPr lang="en-SG" sz="1600" dirty="0"/>
              <a:t>Instruct the panelists to smell the neutral gas and indicate whether they perceive an odour. If the panel perceives an odour (or a change in the perceived odour) in the neutral gas, proceed with systematic testing to trace and eliminate the source of the odour.</a:t>
            </a:r>
          </a:p>
          <a:p>
            <a:pPr>
              <a:buFont typeface="PingFang SC Regular" panose="020B0400000000000000" pitchFamily="34" charset="-122"/>
              <a:buChar char="＋"/>
            </a:pPr>
            <a:r>
              <a:rPr lang="en-SG" sz="1600" dirty="0"/>
              <a:t>Instruct the panelists to smell, in a randomly generated sequence of 11 total assessments:</a:t>
            </a:r>
          </a:p>
          <a:p>
            <a:pPr>
              <a:buFont typeface="PingFang SC Regular" panose="020B0400000000000000" pitchFamily="34" charset="-122"/>
              <a:buChar char="＋"/>
            </a:pPr>
            <a:r>
              <a:rPr lang="en-SG" sz="1600" dirty="0"/>
              <a:t> neutral gas, a total of 3 times within the sequence;</a:t>
            </a:r>
          </a:p>
          <a:p>
            <a:pPr>
              <a:buFont typeface="PingFang SC Regular" panose="020B0400000000000000" pitchFamily="34" charset="-122"/>
              <a:buChar char="＋"/>
            </a:pPr>
            <a:r>
              <a:rPr lang="en-SG" sz="1600" dirty="0"/>
              <a:t>0,01 ppbv H2S in neutral gas, a total of 5 times within the sequence;</a:t>
            </a:r>
          </a:p>
          <a:p>
            <a:pPr>
              <a:buFont typeface="PingFang SC Regular" panose="020B0400000000000000" pitchFamily="34" charset="-122"/>
              <a:buChar char="＋"/>
            </a:pPr>
            <a:r>
              <a:rPr lang="en-SG" sz="1600" dirty="0"/>
              <a:t>2 ppbv H2S in neutral gas, a total of 3 times within the sequence.</a:t>
            </a:r>
          </a:p>
        </p:txBody>
      </p:sp>
      <p:pic>
        <p:nvPicPr>
          <p:cNvPr id="7" name="Picture 6"/>
          <p:cNvPicPr>
            <a:picLocks noChangeAspect="1"/>
          </p:cNvPicPr>
          <p:nvPr/>
        </p:nvPicPr>
        <p:blipFill>
          <a:blip r:embed="rId3"/>
          <a:stretch>
            <a:fillRect/>
          </a:stretch>
        </p:blipFill>
        <p:spPr>
          <a:xfrm>
            <a:off x="3066237" y="4974081"/>
            <a:ext cx="5110622" cy="1734374"/>
          </a:xfrm>
          <a:prstGeom prst="rect">
            <a:avLst/>
          </a:prstGeom>
        </p:spPr>
      </p:pic>
      <p:sp>
        <p:nvSpPr>
          <p:cNvPr id="8" name="Rectangle: Beveled 7">
            <a:hlinkClick r:id="rId4" action="ppaction://hlinksldjump"/>
          </p:cNvPr>
          <p:cNvSpPr/>
          <p:nvPr/>
        </p:nvSpPr>
        <p:spPr>
          <a:xfrm>
            <a:off x="9982200" y="1192905"/>
            <a:ext cx="1151433" cy="436372"/>
          </a:xfrm>
          <a:prstGeom prst="beve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Control Parameters</a:t>
            </a:r>
          </a:p>
        </p:txBody>
      </p:sp>
      <p:sp>
        <p:nvSpPr>
          <p:cNvPr id="9" name="Rectangle: Beveled 8">
            <a:hlinkClick r:id="rId5" action="ppaction://hlinksldjump"/>
          </p:cNvPr>
          <p:cNvSpPr/>
          <p:nvPr/>
        </p:nvSpPr>
        <p:spPr>
          <a:xfrm>
            <a:off x="9984778" y="1973271"/>
            <a:ext cx="1151433" cy="436372"/>
          </a:xfrm>
          <a:prstGeom prst="bevel">
            <a:avLst/>
          </a:prstGeom>
          <a:solidFill>
            <a:srgbClr val="3694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bg1"/>
                </a:solidFill>
              </a:rPr>
              <a:t>Panelist</a:t>
            </a:r>
          </a:p>
        </p:txBody>
      </p:sp>
      <p:sp>
        <p:nvSpPr>
          <p:cNvPr id="10" name="Arrow: Right 9">
            <a:hlinkClick r:id="rId6" action="ppaction://hlinksldjump"/>
          </p:cNvPr>
          <p:cNvSpPr/>
          <p:nvPr/>
        </p:nvSpPr>
        <p:spPr>
          <a:xfrm flipH="1">
            <a:off x="9480376" y="5589240"/>
            <a:ext cx="792088" cy="50405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hlinkClick r:id="rId6" action="ppaction://hlinksldjump"/>
              </a:rPr>
              <a:t>Back</a:t>
            </a:r>
            <a:endParaRPr lang="en-SG" dirty="0"/>
          </a:p>
        </p:txBody>
      </p:sp>
      <p:sp>
        <p:nvSpPr>
          <p:cNvPr id="5" name="Slide Number Placeholder 4">
            <a:extLst>
              <a:ext uri="{FF2B5EF4-FFF2-40B4-BE49-F238E27FC236}">
                <a16:creationId xmlns:a16="http://schemas.microsoft.com/office/drawing/2014/main" id="{36580864-9215-AE43-BC84-1D337415AF6D}"/>
              </a:ext>
            </a:extLst>
          </p:cNvPr>
          <p:cNvSpPr>
            <a:spLocks noGrp="1"/>
          </p:cNvSpPr>
          <p:nvPr>
            <p:ph type="sldNum" sz="quarter" idx="12"/>
          </p:nvPr>
        </p:nvSpPr>
        <p:spPr/>
        <p:txBody>
          <a:bodyPr/>
          <a:lstStyle/>
          <a:p>
            <a:fld id="{FA0B7275-42E7-9344-8EE7-3495E2503A86}" type="slidenum">
              <a:rPr lang="en-US" smtClean="0"/>
              <a:t>35</a:t>
            </a:fld>
            <a:endParaRPr lang="en-US" dirty="0"/>
          </a:p>
        </p:txBody>
      </p:sp>
    </p:spTree>
    <p:extLst>
      <p:ext uri="{BB962C8B-B14F-4D97-AF65-F5344CB8AC3E}">
        <p14:creationId xmlns:p14="http://schemas.microsoft.com/office/powerpoint/2010/main" val="99695917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Electrical </a:t>
            </a:r>
            <a:br>
              <a:rPr lang="en-SG" dirty="0"/>
            </a:br>
            <a:r>
              <a:rPr lang="en-SG" dirty="0"/>
              <a:t>Requirements</a:t>
            </a:r>
          </a:p>
        </p:txBody>
      </p:sp>
      <p:sp>
        <p:nvSpPr>
          <p:cNvPr id="5" name="Rectangle: Beveled 4"/>
          <p:cNvSpPr/>
          <p:nvPr/>
        </p:nvSpPr>
        <p:spPr>
          <a:xfrm>
            <a:off x="3719003"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719003"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719003"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473782"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265871"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65871"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65871"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272912" y="4320079"/>
            <a:ext cx="2007664" cy="76510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Energy discharge</a:t>
            </a:r>
          </a:p>
        </p:txBody>
      </p:sp>
      <p:cxnSp>
        <p:nvCxnSpPr>
          <p:cNvPr id="38" name="Straight Arrow Connector 37"/>
          <p:cNvCxnSpPr>
            <a:cxnSpLocks/>
            <a:stCxn id="101" idx="3"/>
            <a:endCxn id="37" idx="2"/>
          </p:cNvCxnSpPr>
          <p:nvPr/>
        </p:nvCxnSpPr>
        <p:spPr>
          <a:xfrm flipV="1">
            <a:off x="8091667" y="4702632"/>
            <a:ext cx="1187472" cy="72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a:stCxn id="101" idx="3"/>
            <a:endCxn id="44" idx="2"/>
          </p:cNvCxnSpPr>
          <p:nvPr/>
        </p:nvCxnSpPr>
        <p:spPr>
          <a:xfrm flipV="1">
            <a:off x="8091667" y="3879515"/>
            <a:ext cx="1187472" cy="1546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Cloud 43"/>
          <p:cNvSpPr/>
          <p:nvPr/>
        </p:nvSpPr>
        <p:spPr>
          <a:xfrm>
            <a:off x="9272912" y="3496962"/>
            <a:ext cx="2007664" cy="76510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Energy source isolation</a:t>
            </a:r>
          </a:p>
        </p:txBody>
      </p:sp>
      <p:sp>
        <p:nvSpPr>
          <p:cNvPr id="41" name="Cloud 40"/>
          <p:cNvSpPr/>
          <p:nvPr/>
        </p:nvSpPr>
        <p:spPr>
          <a:xfrm>
            <a:off x="9272912" y="2636912"/>
            <a:ext cx="2007664" cy="76510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A3.2 Control System</a:t>
            </a:r>
          </a:p>
        </p:txBody>
      </p:sp>
      <p:cxnSp>
        <p:nvCxnSpPr>
          <p:cNvPr id="45" name="Straight Arrow Connector 44"/>
          <p:cNvCxnSpPr>
            <a:cxnSpLocks/>
            <a:stCxn id="101" idx="3"/>
            <a:endCxn id="41" idx="2"/>
          </p:cNvCxnSpPr>
          <p:nvPr/>
        </p:nvCxnSpPr>
        <p:spPr>
          <a:xfrm flipV="1">
            <a:off x="8091667" y="3019465"/>
            <a:ext cx="1187472" cy="2406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p:nvPr/>
        </p:nvCxnSpPr>
        <p:spPr>
          <a:xfrm flipV="1">
            <a:off x="5487944"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p:nvPr/>
        </p:nvCxnSpPr>
        <p:spPr>
          <a:xfrm flipV="1">
            <a:off x="5487944"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p:cNvCxnSpPr>
          <p:nvPr/>
        </p:nvCxnSpPr>
        <p:spPr>
          <a:xfrm flipV="1">
            <a:off x="5487944"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p:cNvCxnSpPr>
          <p:nvPr/>
        </p:nvCxnSpPr>
        <p:spPr>
          <a:xfrm flipV="1">
            <a:off x="5487944"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p:cNvCxnSpPr>
            <a:cxnSpLocks/>
          </p:cNvCxnSpPr>
          <p:nvPr/>
        </p:nvCxnSpPr>
        <p:spPr>
          <a:xfrm>
            <a:off x="5487943"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p:cNvCxnSpPr>
            <a:cxnSpLocks/>
          </p:cNvCxnSpPr>
          <p:nvPr/>
        </p:nvCxnSpPr>
        <p:spPr>
          <a:xfrm>
            <a:off x="5487943"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p:cNvCxnSpPr>
          <p:nvPr/>
        </p:nvCxnSpPr>
        <p:spPr>
          <a:xfrm>
            <a:off x="5487944"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p:cNvCxnSpPr>
            <a:cxnSpLocks/>
          </p:cNvCxnSpPr>
          <p:nvPr/>
        </p:nvCxnSpPr>
        <p:spPr>
          <a:xfrm>
            <a:off x="5487944"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p:cNvCxnSpPr>
          <p:nvPr/>
        </p:nvCxnSpPr>
        <p:spPr>
          <a:xfrm flipV="1">
            <a:off x="5487943"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p:cNvCxnSpPr>
            <a:cxnSpLocks/>
          </p:cNvCxnSpPr>
          <p:nvPr/>
        </p:nvCxnSpPr>
        <p:spPr>
          <a:xfrm flipV="1">
            <a:off x="5487943"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p:cNvCxnSpPr>
          <p:nvPr/>
        </p:nvCxnSpPr>
        <p:spPr>
          <a:xfrm flipV="1">
            <a:off x="5487944"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a:cxnSpLocks/>
          </p:cNvCxnSpPr>
          <p:nvPr/>
        </p:nvCxnSpPr>
        <p:spPr>
          <a:xfrm>
            <a:off x="5487944"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a:cxnSpLocks/>
          </p:cNvCxnSpPr>
          <p:nvPr/>
        </p:nvCxnSpPr>
        <p:spPr>
          <a:xfrm>
            <a:off x="5487943"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a:off x="5487943"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a:off x="5487944"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487943"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487943"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a:off x="5487943"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Rounded Corners 82">
            <a:hlinkClick r:id="rId3" action="ppaction://hlinksldjump"/>
          </p:cNvPr>
          <p:cNvSpPr/>
          <p:nvPr/>
        </p:nvSpPr>
        <p:spPr>
          <a:xfrm>
            <a:off x="5923855"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84" name="Rectangle: Rounded Corners 83">
            <a:hlinkClick r:id="rId4" action="ppaction://hlinksldjump"/>
          </p:cNvPr>
          <p:cNvSpPr/>
          <p:nvPr/>
        </p:nvSpPr>
        <p:spPr>
          <a:xfrm>
            <a:off x="5926126"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85" name="Rectangle: Rounded Corners 84">
            <a:hlinkClick r:id="rId5" action="ppaction://hlinksldjump"/>
          </p:cNvPr>
          <p:cNvSpPr/>
          <p:nvPr/>
        </p:nvSpPr>
        <p:spPr>
          <a:xfrm>
            <a:off x="5929555"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86" name="Rectangle: Rounded Corners 85">
            <a:hlinkClick r:id="rId6" action="ppaction://hlinksldjump"/>
          </p:cNvPr>
          <p:cNvSpPr/>
          <p:nvPr/>
        </p:nvSpPr>
        <p:spPr>
          <a:xfrm>
            <a:off x="5929555"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87" name="Rectangle: Rounded Corners 86">
            <a:hlinkClick r:id="rId7" action="ppaction://hlinksldjump"/>
          </p:cNvPr>
          <p:cNvSpPr/>
          <p:nvPr/>
        </p:nvSpPr>
        <p:spPr>
          <a:xfrm>
            <a:off x="5935394"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88" name="Rectangle: Rounded Corners 87">
            <a:hlinkClick r:id="rId8" action="ppaction://hlinksldjump"/>
          </p:cNvPr>
          <p:cNvSpPr/>
          <p:nvPr/>
        </p:nvSpPr>
        <p:spPr>
          <a:xfrm>
            <a:off x="5926435"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89" name="Rectangle: Rounded Corners 88">
            <a:hlinkClick r:id="rId9" action="ppaction://hlinksldjump"/>
          </p:cNvPr>
          <p:cNvSpPr/>
          <p:nvPr/>
        </p:nvSpPr>
        <p:spPr>
          <a:xfrm>
            <a:off x="5920596"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90" name="Rectangle: Rounded Corners 89">
            <a:hlinkClick r:id="rId10" action="ppaction://hlinksldjump"/>
          </p:cNvPr>
          <p:cNvSpPr/>
          <p:nvPr/>
        </p:nvSpPr>
        <p:spPr>
          <a:xfrm>
            <a:off x="5941647"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91" name="Rectangle: Rounded Corners 90">
            <a:hlinkClick r:id="rId11" action="ppaction://hlinksldjump"/>
          </p:cNvPr>
          <p:cNvSpPr/>
          <p:nvPr/>
        </p:nvSpPr>
        <p:spPr>
          <a:xfrm>
            <a:off x="5936889"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92" name="Rectangle: Rounded Corners 91">
            <a:hlinkClick r:id="rId12" action="ppaction://hlinksldjump"/>
          </p:cNvPr>
          <p:cNvSpPr/>
          <p:nvPr/>
        </p:nvSpPr>
        <p:spPr>
          <a:xfrm>
            <a:off x="5946216"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3" name="Rectangle: Rounded Corners 92">
            <a:hlinkClick r:id="rId13" action="ppaction://hlinksldjump"/>
          </p:cNvPr>
          <p:cNvSpPr/>
          <p:nvPr/>
        </p:nvSpPr>
        <p:spPr>
          <a:xfrm>
            <a:off x="5946216"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94" name="Rectangle: Rounded Corners 93">
            <a:hlinkClick r:id="rId14" action="ppaction://hlinksldjump"/>
          </p:cNvPr>
          <p:cNvSpPr/>
          <p:nvPr/>
        </p:nvSpPr>
        <p:spPr>
          <a:xfrm>
            <a:off x="5937257"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95" name="Rectangle: Rounded Corners 94">
            <a:hlinkClick r:id="rId15" action="ppaction://hlinksldjump"/>
          </p:cNvPr>
          <p:cNvSpPr/>
          <p:nvPr/>
        </p:nvSpPr>
        <p:spPr>
          <a:xfrm>
            <a:off x="5936889"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96" name="Rectangle: Rounded Corners 95">
            <a:hlinkClick r:id="rId16" action="ppaction://hlinksldjump"/>
          </p:cNvPr>
          <p:cNvSpPr/>
          <p:nvPr/>
        </p:nvSpPr>
        <p:spPr>
          <a:xfrm>
            <a:off x="5939602"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97" name="Rectangle: Rounded Corners 96">
            <a:hlinkClick r:id="rId17" action="ppaction://hlinksldjump"/>
          </p:cNvPr>
          <p:cNvSpPr/>
          <p:nvPr/>
        </p:nvSpPr>
        <p:spPr>
          <a:xfrm>
            <a:off x="5941647"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98" name="Rectangle: Rounded Corners 97">
            <a:hlinkClick r:id="rId18" action="ppaction://hlinksldjump"/>
          </p:cNvPr>
          <p:cNvSpPr/>
          <p:nvPr/>
        </p:nvSpPr>
        <p:spPr>
          <a:xfrm>
            <a:off x="5935085"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0" name="Rectangle: Rounded Corners 99">
            <a:hlinkClick r:id="rId19" action="ppaction://hlinksldjump"/>
          </p:cNvPr>
          <p:cNvSpPr/>
          <p:nvPr/>
        </p:nvSpPr>
        <p:spPr>
          <a:xfrm>
            <a:off x="5936117"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01" name="Rectangle: Rounded Corners 100">
            <a:hlinkClick r:id="rId20" action="ppaction://hlinksldjump"/>
          </p:cNvPr>
          <p:cNvSpPr/>
          <p:nvPr/>
        </p:nvSpPr>
        <p:spPr>
          <a:xfrm>
            <a:off x="5941647"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4DD93B42-BC90-A440-BDE0-8A3DBC58C0FF}"/>
              </a:ext>
            </a:extLst>
          </p:cNvPr>
          <p:cNvSpPr>
            <a:spLocks noGrp="1"/>
          </p:cNvSpPr>
          <p:nvPr>
            <p:ph type="sldNum" sz="quarter" idx="12"/>
          </p:nvPr>
        </p:nvSpPr>
        <p:spPr/>
        <p:txBody>
          <a:bodyPr/>
          <a:lstStyle/>
          <a:p>
            <a:fld id="{FA0B7275-42E7-9344-8EE7-3495E2503A86}" type="slidenum">
              <a:rPr lang="en-US" smtClean="0"/>
              <a:t>36</a:t>
            </a:fld>
            <a:endParaRPr lang="en-US" dirty="0"/>
          </a:p>
        </p:txBody>
      </p:sp>
      <p:sp>
        <p:nvSpPr>
          <p:cNvPr id="55" name="Rectangle 54"/>
          <p:cNvSpPr/>
          <p:nvPr/>
        </p:nvSpPr>
        <p:spPr>
          <a:xfrm>
            <a:off x="3636110" y="620688"/>
            <a:ext cx="4673603" cy="2095236"/>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6" name="Rectangle 55"/>
          <p:cNvSpPr/>
          <p:nvPr/>
        </p:nvSpPr>
        <p:spPr>
          <a:xfrm>
            <a:off x="3687681" y="5498628"/>
            <a:ext cx="4673603" cy="1009359"/>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606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500" fill="hold"/>
                                        <p:tgtEl>
                                          <p:spTgt spid="44"/>
                                        </p:tgtEl>
                                        <p:attrNameLst>
                                          <p:attrName>ppt_w</p:attrName>
                                        </p:attrNameLst>
                                      </p:cBhvr>
                                      <p:tavLst>
                                        <p:tav tm="0">
                                          <p:val>
                                            <p:fltVal val="0"/>
                                          </p:val>
                                        </p:tav>
                                        <p:tav tm="100000">
                                          <p:val>
                                            <p:strVal val="#ppt_w"/>
                                          </p:val>
                                        </p:tav>
                                      </p:tavLst>
                                    </p:anim>
                                    <p:anim calcmode="lin" valueType="num">
                                      <p:cBhvr>
                                        <p:cTn id="101" dur="500" fill="hold"/>
                                        <p:tgtEl>
                                          <p:spTgt spid="44"/>
                                        </p:tgtEl>
                                        <p:attrNameLst>
                                          <p:attrName>ppt_h</p:attrName>
                                        </p:attrNameLst>
                                      </p:cBhvr>
                                      <p:tavLst>
                                        <p:tav tm="0">
                                          <p:val>
                                            <p:fltVal val="0"/>
                                          </p:val>
                                        </p:tav>
                                        <p:tav tm="100000">
                                          <p:val>
                                            <p:strVal val="#ppt_h"/>
                                          </p:val>
                                        </p:tav>
                                      </p:tavLst>
                                    </p:anim>
                                    <p:animEffect transition="in" filter="fade">
                                      <p:cBhvr>
                                        <p:cTn id="102" dur="500"/>
                                        <p:tgtEl>
                                          <p:spTgt spid="4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par>
                                <p:cTn id="108" presetID="53" presetClass="entr" presetSubtype="16" fill="hold" nodeType="with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p:cTn id="110" dur="500" fill="hold"/>
                                        <p:tgtEl>
                                          <p:spTgt spid="38"/>
                                        </p:tgtEl>
                                        <p:attrNameLst>
                                          <p:attrName>ppt_w</p:attrName>
                                        </p:attrNameLst>
                                      </p:cBhvr>
                                      <p:tavLst>
                                        <p:tav tm="0">
                                          <p:val>
                                            <p:fltVal val="0"/>
                                          </p:val>
                                        </p:tav>
                                        <p:tav tm="100000">
                                          <p:val>
                                            <p:strVal val="#ppt_w"/>
                                          </p:val>
                                        </p:tav>
                                      </p:tavLst>
                                    </p:anim>
                                    <p:anim calcmode="lin" valueType="num">
                                      <p:cBhvr>
                                        <p:cTn id="111" dur="500" fill="hold"/>
                                        <p:tgtEl>
                                          <p:spTgt spid="38"/>
                                        </p:tgtEl>
                                        <p:attrNameLst>
                                          <p:attrName>ppt_h</p:attrName>
                                        </p:attrNameLst>
                                      </p:cBhvr>
                                      <p:tavLst>
                                        <p:tav tm="0">
                                          <p:val>
                                            <p:fltVal val="0"/>
                                          </p:val>
                                        </p:tav>
                                        <p:tav tm="100000">
                                          <p:val>
                                            <p:strVal val="#ppt_h"/>
                                          </p:val>
                                        </p:tav>
                                      </p:tavLst>
                                    </p:anim>
                                    <p:animEffect transition="in" filter="fade">
                                      <p:cBhvr>
                                        <p:cTn id="112" dur="500"/>
                                        <p:tgtEl>
                                          <p:spTgt spid="38"/>
                                        </p:tgtEl>
                                      </p:cBhvr>
                                    </p:animEffect>
                                  </p:childTnLst>
                                </p:cTn>
                              </p:par>
                              <p:par>
                                <p:cTn id="113" presetID="53" presetClass="entr" presetSubtype="16" fill="hold"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500" fill="hold"/>
                                        <p:tgtEl>
                                          <p:spTgt spid="42"/>
                                        </p:tgtEl>
                                        <p:attrNameLst>
                                          <p:attrName>ppt_w</p:attrName>
                                        </p:attrNameLst>
                                      </p:cBhvr>
                                      <p:tavLst>
                                        <p:tav tm="0">
                                          <p:val>
                                            <p:fltVal val="0"/>
                                          </p:val>
                                        </p:tav>
                                        <p:tav tm="100000">
                                          <p:val>
                                            <p:strVal val="#ppt_w"/>
                                          </p:val>
                                        </p:tav>
                                      </p:tavLst>
                                    </p:anim>
                                    <p:anim calcmode="lin" valueType="num">
                                      <p:cBhvr>
                                        <p:cTn id="116" dur="500" fill="hold"/>
                                        <p:tgtEl>
                                          <p:spTgt spid="42"/>
                                        </p:tgtEl>
                                        <p:attrNameLst>
                                          <p:attrName>ppt_h</p:attrName>
                                        </p:attrNameLst>
                                      </p:cBhvr>
                                      <p:tavLst>
                                        <p:tav tm="0">
                                          <p:val>
                                            <p:fltVal val="0"/>
                                          </p:val>
                                        </p:tav>
                                        <p:tav tm="100000">
                                          <p:val>
                                            <p:strVal val="#ppt_h"/>
                                          </p:val>
                                        </p:tav>
                                      </p:tavLst>
                                    </p:anim>
                                    <p:animEffect transition="in" filter="fade">
                                      <p:cBhvr>
                                        <p:cTn id="117" dur="50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44" grpId="0" animBg="1"/>
      <p:bldP spid="4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100" grpId="0" animBg="1"/>
      <p:bldP spid="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SG" dirty="0"/>
              <a:t>Field Verification of Performance</a:t>
            </a:r>
            <a:endParaRPr lang="de-DE" dirty="0"/>
          </a:p>
        </p:txBody>
      </p:sp>
      <p:sp>
        <p:nvSpPr>
          <p:cNvPr id="10" name="Rectangle: Beveled 9"/>
          <p:cNvSpPr/>
          <p:nvPr/>
        </p:nvSpPr>
        <p:spPr>
          <a:xfrm>
            <a:off x="4799856" y="3352215"/>
            <a:ext cx="2284432" cy="1332550"/>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solidFill>
                  <a:schemeClr val="tx1"/>
                </a:solidFill>
              </a:rPr>
              <a:t>Field Verification of Performance</a:t>
            </a:r>
          </a:p>
        </p:txBody>
      </p:sp>
      <p:sp>
        <p:nvSpPr>
          <p:cNvPr id="11" name="Frame 10"/>
          <p:cNvSpPr/>
          <p:nvPr/>
        </p:nvSpPr>
        <p:spPr>
          <a:xfrm>
            <a:off x="3503711" y="2132857"/>
            <a:ext cx="790873" cy="3600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9" name="Connector: Elbow 18"/>
          <p:cNvCxnSpPr>
            <a:cxnSpLocks/>
            <a:stCxn id="11" idx="3"/>
            <a:endCxn id="10" idx="4"/>
          </p:cNvCxnSpPr>
          <p:nvPr/>
        </p:nvCxnSpPr>
        <p:spPr>
          <a:xfrm>
            <a:off x="4294584" y="3933057"/>
            <a:ext cx="505272" cy="85433"/>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a:stCxn id="10" idx="0"/>
            <a:endCxn id="129" idx="1"/>
          </p:cNvCxnSpPr>
          <p:nvPr/>
        </p:nvCxnSpPr>
        <p:spPr>
          <a:xfrm flipV="1">
            <a:off x="7084288" y="3566303"/>
            <a:ext cx="606108" cy="452187"/>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a:stCxn id="10" idx="0"/>
            <a:endCxn id="130" idx="1"/>
          </p:cNvCxnSpPr>
          <p:nvPr/>
        </p:nvCxnSpPr>
        <p:spPr>
          <a:xfrm>
            <a:off x="7084288" y="4018490"/>
            <a:ext cx="599546" cy="411909"/>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Rounded Corners 128">
            <a:hlinkClick r:id="rId3" action="ppaction://hlinksldjump"/>
          </p:cNvPr>
          <p:cNvSpPr/>
          <p:nvPr/>
        </p:nvSpPr>
        <p:spPr>
          <a:xfrm>
            <a:off x="7690396" y="3284984"/>
            <a:ext cx="2444614" cy="56263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Environmental Parameters</a:t>
            </a:r>
          </a:p>
        </p:txBody>
      </p:sp>
      <p:sp>
        <p:nvSpPr>
          <p:cNvPr id="130" name="Rectangle: Rounded Corners 129">
            <a:hlinkClick r:id="rId4" action="ppaction://hlinksldjump"/>
          </p:cNvPr>
          <p:cNvSpPr/>
          <p:nvPr/>
        </p:nvSpPr>
        <p:spPr>
          <a:xfrm>
            <a:off x="7683834" y="4149080"/>
            <a:ext cx="2444614" cy="56263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Human Health Parameters</a:t>
            </a:r>
          </a:p>
        </p:txBody>
      </p:sp>
      <p:sp>
        <p:nvSpPr>
          <p:cNvPr id="5" name="Slide Number Placeholder 4">
            <a:extLst>
              <a:ext uri="{FF2B5EF4-FFF2-40B4-BE49-F238E27FC236}">
                <a16:creationId xmlns:a16="http://schemas.microsoft.com/office/drawing/2014/main" id="{04F2A536-1D8E-514A-B0BF-6F991AC4FA21}"/>
              </a:ext>
            </a:extLst>
          </p:cNvPr>
          <p:cNvSpPr>
            <a:spLocks noGrp="1"/>
          </p:cNvSpPr>
          <p:nvPr>
            <p:ph type="sldNum" sz="quarter" idx="12"/>
          </p:nvPr>
        </p:nvSpPr>
        <p:spPr/>
        <p:txBody>
          <a:bodyPr/>
          <a:lstStyle/>
          <a:p>
            <a:fld id="{FA0B7275-42E7-9344-8EE7-3495E2503A86}" type="slidenum">
              <a:rPr lang="en-US" smtClean="0"/>
              <a:t>37</a:t>
            </a:fld>
            <a:endParaRPr lang="en-US" dirty="0"/>
          </a:p>
        </p:txBody>
      </p:sp>
    </p:spTree>
    <p:extLst>
      <p:ext uri="{BB962C8B-B14F-4D97-AF65-F5344CB8AC3E}">
        <p14:creationId xmlns:p14="http://schemas.microsoft.com/office/powerpoint/2010/main" val="19009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9" grpId="0" animBg="1"/>
      <p:bldP spid="1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Environmental Parameters:</a:t>
            </a:r>
            <a:br>
              <a:rPr lang="en-SG" dirty="0"/>
            </a:br>
            <a:r>
              <a:rPr lang="en-SG" dirty="0"/>
              <a:t>Field</a:t>
            </a:r>
            <a:endParaRPr lang="de-DE" dirty="0"/>
          </a:p>
        </p:txBody>
      </p:sp>
      <p:sp>
        <p:nvSpPr>
          <p:cNvPr id="5" name="Rectangle: Beveled 4"/>
          <p:cNvSpPr/>
          <p:nvPr/>
        </p:nvSpPr>
        <p:spPr>
          <a:xfrm>
            <a:off x="3612838"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612838"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612838"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367617"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159706"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159706"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159706"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1" name="Cloud 40"/>
          <p:cNvSpPr/>
          <p:nvPr/>
        </p:nvSpPr>
        <p:spPr>
          <a:xfrm>
            <a:off x="9758882" y="1268760"/>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COD</a:t>
            </a:r>
          </a:p>
        </p:txBody>
      </p:sp>
      <p:sp>
        <p:nvSpPr>
          <p:cNvPr id="45" name="Cloud 44"/>
          <p:cNvSpPr/>
          <p:nvPr/>
        </p:nvSpPr>
        <p:spPr>
          <a:xfrm>
            <a:off x="9608938" y="2132856"/>
            <a:ext cx="2115311"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TSS</a:t>
            </a:r>
          </a:p>
        </p:txBody>
      </p:sp>
      <p:sp>
        <p:nvSpPr>
          <p:cNvPr id="46" name="Cloud 45"/>
          <p:cNvSpPr/>
          <p:nvPr/>
        </p:nvSpPr>
        <p:spPr>
          <a:xfrm>
            <a:off x="9752954" y="2852936"/>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Total Nitrogen</a:t>
            </a:r>
          </a:p>
        </p:txBody>
      </p:sp>
      <p:cxnSp>
        <p:nvCxnSpPr>
          <p:cNvPr id="47" name="Straight Arrow Connector 46"/>
          <p:cNvCxnSpPr>
            <a:cxnSpLocks/>
            <a:stCxn id="54" idx="0"/>
            <a:endCxn id="41" idx="2"/>
          </p:cNvCxnSpPr>
          <p:nvPr/>
        </p:nvCxnSpPr>
        <p:spPr>
          <a:xfrm flipV="1">
            <a:off x="9528729" y="1636139"/>
            <a:ext cx="235521" cy="1905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54" idx="0"/>
          </p:cNvCxnSpPr>
          <p:nvPr/>
        </p:nvCxnSpPr>
        <p:spPr>
          <a:xfrm flipV="1">
            <a:off x="9528729" y="2733315"/>
            <a:ext cx="383695" cy="808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54" idx="0"/>
            <a:endCxn id="46" idx="2"/>
          </p:cNvCxnSpPr>
          <p:nvPr/>
        </p:nvCxnSpPr>
        <p:spPr>
          <a:xfrm flipV="1">
            <a:off x="9528729" y="3220315"/>
            <a:ext cx="229593" cy="321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Cloud 49"/>
          <p:cNvSpPr/>
          <p:nvPr/>
        </p:nvSpPr>
        <p:spPr>
          <a:xfrm>
            <a:off x="9765890" y="3702355"/>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Total Phosphorus</a:t>
            </a:r>
          </a:p>
        </p:txBody>
      </p:sp>
      <p:sp>
        <p:nvSpPr>
          <p:cNvPr id="51" name="Cloud 50"/>
          <p:cNvSpPr/>
          <p:nvPr/>
        </p:nvSpPr>
        <p:spPr>
          <a:xfrm>
            <a:off x="9765890" y="4422435"/>
            <a:ext cx="1730709" cy="73475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pH</a:t>
            </a:r>
          </a:p>
        </p:txBody>
      </p:sp>
      <p:cxnSp>
        <p:nvCxnSpPr>
          <p:cNvPr id="52" name="Straight Arrow Connector 51"/>
          <p:cNvCxnSpPr>
            <a:cxnSpLocks/>
            <a:stCxn id="54" idx="0"/>
            <a:endCxn id="50" idx="2"/>
          </p:cNvCxnSpPr>
          <p:nvPr/>
        </p:nvCxnSpPr>
        <p:spPr>
          <a:xfrm>
            <a:off x="9528729" y="3542110"/>
            <a:ext cx="242529" cy="527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54" idx="0"/>
          </p:cNvCxnSpPr>
          <p:nvPr/>
        </p:nvCxnSpPr>
        <p:spPr>
          <a:xfrm>
            <a:off x="9528729" y="3542110"/>
            <a:ext cx="224225" cy="122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Diagonal Corners Snipped 53"/>
          <p:cNvSpPr/>
          <p:nvPr/>
        </p:nvSpPr>
        <p:spPr>
          <a:xfrm>
            <a:off x="8256241" y="3292873"/>
            <a:ext cx="1272488" cy="498473"/>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75% Pass Requirement</a:t>
            </a:r>
          </a:p>
        </p:txBody>
      </p:sp>
      <p:cxnSp>
        <p:nvCxnSpPr>
          <p:cNvPr id="30" name="Straight Arrow Connector 29"/>
          <p:cNvCxnSpPr>
            <a:cxnSpLocks/>
            <a:stCxn id="129" idx="3"/>
            <a:endCxn id="54" idx="2"/>
          </p:cNvCxnSpPr>
          <p:nvPr/>
        </p:nvCxnSpPr>
        <p:spPr>
          <a:xfrm flipV="1">
            <a:off x="7985502" y="3542110"/>
            <a:ext cx="270739" cy="2239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p:nvPr/>
        </p:nvCxnSpPr>
        <p:spPr>
          <a:xfrm flipV="1">
            <a:off x="5381779"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p:nvPr/>
        </p:nvCxnSpPr>
        <p:spPr>
          <a:xfrm flipV="1">
            <a:off x="5381779"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flipV="1">
            <a:off x="5381779"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flipV="1">
            <a:off x="5381779"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381778"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a:off x="5381778"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a:off x="5381779"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a:off x="5381779"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flipV="1">
            <a:off x="5381778"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flipV="1">
            <a:off x="5381778"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flipV="1">
            <a:off x="5381779"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381779"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a:off x="5381778"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a:off x="5381778"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a:off x="5381779"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p:cNvCxnSpPr>
            <a:cxnSpLocks/>
          </p:cNvCxnSpPr>
          <p:nvPr/>
        </p:nvCxnSpPr>
        <p:spPr>
          <a:xfrm>
            <a:off x="5381778"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p:cNvCxnSpPr>
            <a:cxnSpLocks/>
          </p:cNvCxnSpPr>
          <p:nvPr/>
        </p:nvCxnSpPr>
        <p:spPr>
          <a:xfrm flipV="1">
            <a:off x="5381778"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p:cNvCxnSpPr>
            <a:cxnSpLocks/>
          </p:cNvCxnSpPr>
          <p:nvPr/>
        </p:nvCxnSpPr>
        <p:spPr>
          <a:xfrm>
            <a:off x="5381778"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Rounded Corners 114">
            <a:hlinkClick r:id="rId3" action="ppaction://hlinksldjump"/>
          </p:cNvPr>
          <p:cNvSpPr/>
          <p:nvPr/>
        </p:nvSpPr>
        <p:spPr>
          <a:xfrm>
            <a:off x="5817690"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16" name="Rectangle: Rounded Corners 115">
            <a:hlinkClick r:id="rId4" action="ppaction://hlinksldjump"/>
          </p:cNvPr>
          <p:cNvSpPr/>
          <p:nvPr/>
        </p:nvSpPr>
        <p:spPr>
          <a:xfrm>
            <a:off x="5819961"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17" name="Rectangle: Rounded Corners 116">
            <a:hlinkClick r:id="rId5" action="ppaction://hlinksldjump"/>
          </p:cNvPr>
          <p:cNvSpPr/>
          <p:nvPr/>
        </p:nvSpPr>
        <p:spPr>
          <a:xfrm>
            <a:off x="5823390"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18" name="Rectangle: Rounded Corners 117">
            <a:hlinkClick r:id="rId6" action="ppaction://hlinksldjump"/>
          </p:cNvPr>
          <p:cNvSpPr/>
          <p:nvPr/>
        </p:nvSpPr>
        <p:spPr>
          <a:xfrm>
            <a:off x="5823390"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19" name="Rectangle: Rounded Corners 118">
            <a:hlinkClick r:id="rId7" action="ppaction://hlinksldjump"/>
          </p:cNvPr>
          <p:cNvSpPr/>
          <p:nvPr/>
        </p:nvSpPr>
        <p:spPr>
          <a:xfrm>
            <a:off x="5829229"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20" name="Rectangle: Rounded Corners 119">
            <a:hlinkClick r:id="rId8" action="ppaction://hlinksldjump"/>
          </p:cNvPr>
          <p:cNvSpPr/>
          <p:nvPr/>
        </p:nvSpPr>
        <p:spPr>
          <a:xfrm>
            <a:off x="5820270"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21" name="Rectangle: Rounded Corners 120">
            <a:hlinkClick r:id="rId9" action="ppaction://hlinksldjump"/>
          </p:cNvPr>
          <p:cNvSpPr/>
          <p:nvPr/>
        </p:nvSpPr>
        <p:spPr>
          <a:xfrm>
            <a:off x="5814431"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22" name="Rectangle: Rounded Corners 121">
            <a:hlinkClick r:id="rId10" action="ppaction://hlinksldjump"/>
          </p:cNvPr>
          <p:cNvSpPr/>
          <p:nvPr/>
        </p:nvSpPr>
        <p:spPr>
          <a:xfrm>
            <a:off x="5835482"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23" name="Rectangle: Rounded Corners 122">
            <a:hlinkClick r:id="rId11" action="ppaction://hlinksldjump"/>
          </p:cNvPr>
          <p:cNvSpPr/>
          <p:nvPr/>
        </p:nvSpPr>
        <p:spPr>
          <a:xfrm>
            <a:off x="5830724"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24" name="Rectangle: Rounded Corners 123">
            <a:hlinkClick r:id="rId12" action="ppaction://hlinksldjump"/>
          </p:cNvPr>
          <p:cNvSpPr/>
          <p:nvPr/>
        </p:nvSpPr>
        <p:spPr>
          <a:xfrm>
            <a:off x="5840051"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25" name="Rectangle: Rounded Corners 124">
            <a:hlinkClick r:id="rId13" action="ppaction://hlinksldjump"/>
          </p:cNvPr>
          <p:cNvSpPr/>
          <p:nvPr/>
        </p:nvSpPr>
        <p:spPr>
          <a:xfrm>
            <a:off x="5840051"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26" name="Rectangle: Rounded Corners 125">
            <a:hlinkClick r:id="rId14" action="ppaction://hlinksldjump"/>
          </p:cNvPr>
          <p:cNvSpPr/>
          <p:nvPr/>
        </p:nvSpPr>
        <p:spPr>
          <a:xfrm>
            <a:off x="5831092"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27" name="Rectangle: Rounded Corners 126">
            <a:hlinkClick r:id="rId15" action="ppaction://hlinksldjump"/>
          </p:cNvPr>
          <p:cNvSpPr/>
          <p:nvPr/>
        </p:nvSpPr>
        <p:spPr>
          <a:xfrm>
            <a:off x="5830724"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28" name="Rectangle: Rounded Corners 127">
            <a:hlinkClick r:id="rId16" action="ppaction://hlinksldjump"/>
          </p:cNvPr>
          <p:cNvSpPr/>
          <p:nvPr/>
        </p:nvSpPr>
        <p:spPr>
          <a:xfrm>
            <a:off x="5833437"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29" name="Rectangle: Rounded Corners 128">
            <a:hlinkClick r:id="rId17" action="ppaction://hlinksldjump"/>
          </p:cNvPr>
          <p:cNvSpPr/>
          <p:nvPr/>
        </p:nvSpPr>
        <p:spPr>
          <a:xfrm>
            <a:off x="5835482"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30" name="Rectangle: Rounded Corners 129">
            <a:hlinkClick r:id="rId18" action="ppaction://hlinksldjump"/>
          </p:cNvPr>
          <p:cNvSpPr/>
          <p:nvPr/>
        </p:nvSpPr>
        <p:spPr>
          <a:xfrm>
            <a:off x="5828920"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32" name="Rectangle: Rounded Corners 131">
            <a:hlinkClick r:id="rId19" action="ppaction://hlinksldjump"/>
          </p:cNvPr>
          <p:cNvSpPr/>
          <p:nvPr/>
        </p:nvSpPr>
        <p:spPr>
          <a:xfrm>
            <a:off x="5829952"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33" name="Rectangle: Rounded Corners 132">
            <a:hlinkClick r:id="rId20" action="ppaction://hlinksldjump"/>
          </p:cNvPr>
          <p:cNvSpPr/>
          <p:nvPr/>
        </p:nvSpPr>
        <p:spPr>
          <a:xfrm>
            <a:off x="5835482"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B2704774-E644-5447-A50C-C7A5A3E98E6D}"/>
              </a:ext>
            </a:extLst>
          </p:cNvPr>
          <p:cNvSpPr>
            <a:spLocks noGrp="1"/>
          </p:cNvSpPr>
          <p:nvPr>
            <p:ph type="sldNum" sz="quarter" idx="12"/>
          </p:nvPr>
        </p:nvSpPr>
        <p:spPr/>
        <p:txBody>
          <a:bodyPr/>
          <a:lstStyle/>
          <a:p>
            <a:fld id="{FA0B7275-42E7-9344-8EE7-3495E2503A86}" type="slidenum">
              <a:rPr lang="en-US" smtClean="0"/>
              <a:t>38</a:t>
            </a:fld>
            <a:endParaRPr lang="en-US" dirty="0"/>
          </a:p>
        </p:txBody>
      </p:sp>
      <p:sp>
        <p:nvSpPr>
          <p:cNvPr id="60" name="Rectangle 59"/>
          <p:cNvSpPr/>
          <p:nvPr/>
        </p:nvSpPr>
        <p:spPr>
          <a:xfrm>
            <a:off x="3386272" y="493088"/>
            <a:ext cx="4673603" cy="4951078"/>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21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500" fill="hold"/>
                                        <p:tgtEl>
                                          <p:spTgt spid="41"/>
                                        </p:tgtEl>
                                        <p:attrNameLst>
                                          <p:attrName>ppt_w</p:attrName>
                                        </p:attrNameLst>
                                      </p:cBhvr>
                                      <p:tavLst>
                                        <p:tav tm="0">
                                          <p:val>
                                            <p:fltVal val="0"/>
                                          </p:val>
                                        </p:tav>
                                        <p:tav tm="100000">
                                          <p:val>
                                            <p:strVal val="#ppt_w"/>
                                          </p:val>
                                        </p:tav>
                                      </p:tavLst>
                                    </p:anim>
                                    <p:anim calcmode="lin" valueType="num">
                                      <p:cBhvr>
                                        <p:cTn id="102" dur="500" fill="hold"/>
                                        <p:tgtEl>
                                          <p:spTgt spid="41"/>
                                        </p:tgtEl>
                                        <p:attrNameLst>
                                          <p:attrName>ppt_h</p:attrName>
                                        </p:attrNameLst>
                                      </p:cBhvr>
                                      <p:tavLst>
                                        <p:tav tm="0">
                                          <p:val>
                                            <p:fltVal val="0"/>
                                          </p:val>
                                        </p:tav>
                                        <p:tav tm="100000">
                                          <p:val>
                                            <p:strVal val="#ppt_h"/>
                                          </p:val>
                                        </p:tav>
                                      </p:tavLst>
                                    </p:anim>
                                    <p:animEffect transition="in" filter="fade">
                                      <p:cBhvr>
                                        <p:cTn id="103" dur="500"/>
                                        <p:tgtEl>
                                          <p:spTgt spid="4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ppt_w</p:attrName>
                                        </p:attrNameLst>
                                      </p:cBhvr>
                                      <p:tavLst>
                                        <p:tav tm="0">
                                          <p:val>
                                            <p:fltVal val="0"/>
                                          </p:val>
                                        </p:tav>
                                        <p:tav tm="100000">
                                          <p:val>
                                            <p:strVal val="#ppt_w"/>
                                          </p:val>
                                        </p:tav>
                                      </p:tavLst>
                                    </p:anim>
                                    <p:anim calcmode="lin" valueType="num">
                                      <p:cBhvr>
                                        <p:cTn id="117" dur="500" fill="hold"/>
                                        <p:tgtEl>
                                          <p:spTgt spid="47"/>
                                        </p:tgtEl>
                                        <p:attrNameLst>
                                          <p:attrName>ppt_h</p:attrName>
                                        </p:attrNameLst>
                                      </p:cBhvr>
                                      <p:tavLst>
                                        <p:tav tm="0">
                                          <p:val>
                                            <p:fltVal val="0"/>
                                          </p:val>
                                        </p:tav>
                                        <p:tav tm="100000">
                                          <p:val>
                                            <p:strVal val="#ppt_h"/>
                                          </p:val>
                                        </p:tav>
                                      </p:tavLst>
                                    </p:anim>
                                    <p:animEffect transition="in" filter="fade">
                                      <p:cBhvr>
                                        <p:cTn id="118" dur="500"/>
                                        <p:tgtEl>
                                          <p:spTgt spid="47"/>
                                        </p:tgtEl>
                                      </p:cBhvr>
                                    </p:animEffect>
                                  </p:childTnLst>
                                </p:cTn>
                              </p:par>
                              <p:par>
                                <p:cTn id="119" presetID="53" presetClass="entr" presetSubtype="16"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par>
                                <p:cTn id="124" presetID="53" presetClass="entr" presetSubtype="16" fill="hold"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p:cTn id="126" dur="500" fill="hold"/>
                                        <p:tgtEl>
                                          <p:spTgt spid="49"/>
                                        </p:tgtEl>
                                        <p:attrNameLst>
                                          <p:attrName>ppt_w</p:attrName>
                                        </p:attrNameLst>
                                      </p:cBhvr>
                                      <p:tavLst>
                                        <p:tav tm="0">
                                          <p:val>
                                            <p:fltVal val="0"/>
                                          </p:val>
                                        </p:tav>
                                        <p:tav tm="100000">
                                          <p:val>
                                            <p:strVal val="#ppt_w"/>
                                          </p:val>
                                        </p:tav>
                                      </p:tavLst>
                                    </p:anim>
                                    <p:anim calcmode="lin" valueType="num">
                                      <p:cBhvr>
                                        <p:cTn id="127" dur="500" fill="hold"/>
                                        <p:tgtEl>
                                          <p:spTgt spid="49"/>
                                        </p:tgtEl>
                                        <p:attrNameLst>
                                          <p:attrName>ppt_h</p:attrName>
                                        </p:attrNameLst>
                                      </p:cBhvr>
                                      <p:tavLst>
                                        <p:tav tm="0">
                                          <p:val>
                                            <p:fltVal val="0"/>
                                          </p:val>
                                        </p:tav>
                                        <p:tav tm="100000">
                                          <p:val>
                                            <p:strVal val="#ppt_h"/>
                                          </p:val>
                                        </p:tav>
                                      </p:tavLst>
                                    </p:anim>
                                    <p:animEffect transition="in" filter="fade">
                                      <p:cBhvr>
                                        <p:cTn id="128" dur="500"/>
                                        <p:tgtEl>
                                          <p:spTgt spid="49"/>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p:cTn id="131" dur="500" fill="hold"/>
                                        <p:tgtEl>
                                          <p:spTgt spid="50"/>
                                        </p:tgtEl>
                                        <p:attrNameLst>
                                          <p:attrName>ppt_w</p:attrName>
                                        </p:attrNameLst>
                                      </p:cBhvr>
                                      <p:tavLst>
                                        <p:tav tm="0">
                                          <p:val>
                                            <p:fltVal val="0"/>
                                          </p:val>
                                        </p:tav>
                                        <p:tav tm="100000">
                                          <p:val>
                                            <p:strVal val="#ppt_w"/>
                                          </p:val>
                                        </p:tav>
                                      </p:tavLst>
                                    </p:anim>
                                    <p:anim calcmode="lin" valueType="num">
                                      <p:cBhvr>
                                        <p:cTn id="132" dur="500" fill="hold"/>
                                        <p:tgtEl>
                                          <p:spTgt spid="50"/>
                                        </p:tgtEl>
                                        <p:attrNameLst>
                                          <p:attrName>ppt_h</p:attrName>
                                        </p:attrNameLst>
                                      </p:cBhvr>
                                      <p:tavLst>
                                        <p:tav tm="0">
                                          <p:val>
                                            <p:fltVal val="0"/>
                                          </p:val>
                                        </p:tav>
                                        <p:tav tm="100000">
                                          <p:val>
                                            <p:strVal val="#ppt_h"/>
                                          </p:val>
                                        </p:tav>
                                      </p:tavLst>
                                    </p:anim>
                                    <p:animEffect transition="in" filter="fade">
                                      <p:cBhvr>
                                        <p:cTn id="133" dur="500"/>
                                        <p:tgtEl>
                                          <p:spTgt spid="50"/>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 calcmode="lin" valueType="num">
                                      <p:cBhvr>
                                        <p:cTn id="136" dur="500" fill="hold"/>
                                        <p:tgtEl>
                                          <p:spTgt spid="51"/>
                                        </p:tgtEl>
                                        <p:attrNameLst>
                                          <p:attrName>ppt_w</p:attrName>
                                        </p:attrNameLst>
                                      </p:cBhvr>
                                      <p:tavLst>
                                        <p:tav tm="0">
                                          <p:val>
                                            <p:fltVal val="0"/>
                                          </p:val>
                                        </p:tav>
                                        <p:tav tm="100000">
                                          <p:val>
                                            <p:strVal val="#ppt_w"/>
                                          </p:val>
                                        </p:tav>
                                      </p:tavLst>
                                    </p:anim>
                                    <p:anim calcmode="lin" valueType="num">
                                      <p:cBhvr>
                                        <p:cTn id="137" dur="500" fill="hold"/>
                                        <p:tgtEl>
                                          <p:spTgt spid="51"/>
                                        </p:tgtEl>
                                        <p:attrNameLst>
                                          <p:attrName>ppt_h</p:attrName>
                                        </p:attrNameLst>
                                      </p:cBhvr>
                                      <p:tavLst>
                                        <p:tav tm="0">
                                          <p:val>
                                            <p:fltVal val="0"/>
                                          </p:val>
                                        </p:tav>
                                        <p:tav tm="100000">
                                          <p:val>
                                            <p:strVal val="#ppt_h"/>
                                          </p:val>
                                        </p:tav>
                                      </p:tavLst>
                                    </p:anim>
                                    <p:animEffect transition="in" filter="fade">
                                      <p:cBhvr>
                                        <p:cTn id="138" dur="500"/>
                                        <p:tgtEl>
                                          <p:spTgt spid="51"/>
                                        </p:tgtEl>
                                      </p:cBhvr>
                                    </p:animEffect>
                                  </p:childTnLst>
                                </p:cTn>
                              </p:par>
                              <p:par>
                                <p:cTn id="139" presetID="53" presetClass="entr" presetSubtype="16" fill="hold" nodeType="withEffect">
                                  <p:stCondLst>
                                    <p:cond delay="0"/>
                                  </p:stCondLst>
                                  <p:childTnLst>
                                    <p:set>
                                      <p:cBhvr>
                                        <p:cTn id="140" dur="1" fill="hold">
                                          <p:stCondLst>
                                            <p:cond delay="0"/>
                                          </p:stCondLst>
                                        </p:cTn>
                                        <p:tgtEl>
                                          <p:spTgt spid="52"/>
                                        </p:tgtEl>
                                        <p:attrNameLst>
                                          <p:attrName>style.visibility</p:attrName>
                                        </p:attrNameLst>
                                      </p:cBhvr>
                                      <p:to>
                                        <p:strVal val="visible"/>
                                      </p:to>
                                    </p:set>
                                    <p:anim calcmode="lin" valueType="num">
                                      <p:cBhvr>
                                        <p:cTn id="141" dur="500" fill="hold"/>
                                        <p:tgtEl>
                                          <p:spTgt spid="52"/>
                                        </p:tgtEl>
                                        <p:attrNameLst>
                                          <p:attrName>ppt_w</p:attrName>
                                        </p:attrNameLst>
                                      </p:cBhvr>
                                      <p:tavLst>
                                        <p:tav tm="0">
                                          <p:val>
                                            <p:fltVal val="0"/>
                                          </p:val>
                                        </p:tav>
                                        <p:tav tm="100000">
                                          <p:val>
                                            <p:strVal val="#ppt_w"/>
                                          </p:val>
                                        </p:tav>
                                      </p:tavLst>
                                    </p:anim>
                                    <p:anim calcmode="lin" valueType="num">
                                      <p:cBhvr>
                                        <p:cTn id="142" dur="500" fill="hold"/>
                                        <p:tgtEl>
                                          <p:spTgt spid="52"/>
                                        </p:tgtEl>
                                        <p:attrNameLst>
                                          <p:attrName>ppt_h</p:attrName>
                                        </p:attrNameLst>
                                      </p:cBhvr>
                                      <p:tavLst>
                                        <p:tav tm="0">
                                          <p:val>
                                            <p:fltVal val="0"/>
                                          </p:val>
                                        </p:tav>
                                        <p:tav tm="100000">
                                          <p:val>
                                            <p:strVal val="#ppt_h"/>
                                          </p:val>
                                        </p:tav>
                                      </p:tavLst>
                                    </p:anim>
                                    <p:animEffect transition="in" filter="fade">
                                      <p:cBhvr>
                                        <p:cTn id="143" dur="500"/>
                                        <p:tgtEl>
                                          <p:spTgt spid="52"/>
                                        </p:tgtEl>
                                      </p:cBhvr>
                                    </p:animEffect>
                                  </p:childTnLst>
                                </p:cTn>
                              </p:par>
                              <p:par>
                                <p:cTn id="144" presetID="53" presetClass="entr" presetSubtype="16" fill="hold" nodeType="withEffect">
                                  <p:stCondLst>
                                    <p:cond delay="0"/>
                                  </p:stCondLst>
                                  <p:childTnLst>
                                    <p:set>
                                      <p:cBhvr>
                                        <p:cTn id="145" dur="1" fill="hold">
                                          <p:stCondLst>
                                            <p:cond delay="0"/>
                                          </p:stCondLst>
                                        </p:cTn>
                                        <p:tgtEl>
                                          <p:spTgt spid="53"/>
                                        </p:tgtEl>
                                        <p:attrNameLst>
                                          <p:attrName>style.visibility</p:attrName>
                                        </p:attrNameLst>
                                      </p:cBhvr>
                                      <p:to>
                                        <p:strVal val="visible"/>
                                      </p:to>
                                    </p:set>
                                    <p:anim calcmode="lin" valueType="num">
                                      <p:cBhvr>
                                        <p:cTn id="146" dur="500" fill="hold"/>
                                        <p:tgtEl>
                                          <p:spTgt spid="53"/>
                                        </p:tgtEl>
                                        <p:attrNameLst>
                                          <p:attrName>ppt_w</p:attrName>
                                        </p:attrNameLst>
                                      </p:cBhvr>
                                      <p:tavLst>
                                        <p:tav tm="0">
                                          <p:val>
                                            <p:fltVal val="0"/>
                                          </p:val>
                                        </p:tav>
                                        <p:tav tm="100000">
                                          <p:val>
                                            <p:strVal val="#ppt_w"/>
                                          </p:val>
                                        </p:tav>
                                      </p:tavLst>
                                    </p:anim>
                                    <p:anim calcmode="lin" valueType="num">
                                      <p:cBhvr>
                                        <p:cTn id="147" dur="500" fill="hold"/>
                                        <p:tgtEl>
                                          <p:spTgt spid="53"/>
                                        </p:tgtEl>
                                        <p:attrNameLst>
                                          <p:attrName>ppt_h</p:attrName>
                                        </p:attrNameLst>
                                      </p:cBhvr>
                                      <p:tavLst>
                                        <p:tav tm="0">
                                          <p:val>
                                            <p:fltVal val="0"/>
                                          </p:val>
                                        </p:tav>
                                        <p:tav tm="100000">
                                          <p:val>
                                            <p:strVal val="#ppt_h"/>
                                          </p:val>
                                        </p:tav>
                                      </p:tavLst>
                                    </p:anim>
                                    <p:animEffect transition="in" filter="fade">
                                      <p:cBhvr>
                                        <p:cTn id="1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41" grpId="0" animBg="1"/>
      <p:bldP spid="45" grpId="0" animBg="1"/>
      <p:bldP spid="46" grpId="0" animBg="1"/>
      <p:bldP spid="50" grpId="0" animBg="1"/>
      <p:bldP spid="51" grpId="0" animBg="1"/>
      <p:bldP spid="5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2" grpId="0" animBg="1"/>
      <p:bldP spid="1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Human Health Parameters:</a:t>
            </a:r>
            <a:br>
              <a:rPr lang="en-SG" dirty="0"/>
            </a:br>
            <a:r>
              <a:rPr lang="en-SG" dirty="0"/>
              <a:t>Field</a:t>
            </a:r>
          </a:p>
        </p:txBody>
      </p:sp>
      <p:sp>
        <p:nvSpPr>
          <p:cNvPr id="5" name="Rectangle: Beveled 4"/>
          <p:cNvSpPr/>
          <p:nvPr/>
        </p:nvSpPr>
        <p:spPr>
          <a:xfrm>
            <a:off x="3562282"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562282"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562282"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317061"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109150"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109150"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109150"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Diagonal Corners Snipped 53"/>
          <p:cNvSpPr/>
          <p:nvPr/>
        </p:nvSpPr>
        <p:spPr>
          <a:xfrm>
            <a:off x="8379134" y="3272699"/>
            <a:ext cx="1245258" cy="499692"/>
          </a:xfrm>
          <a:prstGeom prst="snip2Diag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100% Pass Requirement</a:t>
            </a:r>
          </a:p>
        </p:txBody>
      </p:sp>
      <p:cxnSp>
        <p:nvCxnSpPr>
          <p:cNvPr id="30" name="Straight Arrow Connector 29"/>
          <p:cNvCxnSpPr>
            <a:cxnSpLocks/>
            <a:stCxn id="109" idx="3"/>
            <a:endCxn id="54" idx="2"/>
          </p:cNvCxnSpPr>
          <p:nvPr/>
        </p:nvCxnSpPr>
        <p:spPr>
          <a:xfrm flipV="1">
            <a:off x="7928384" y="3522545"/>
            <a:ext cx="450750" cy="2560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loud 41"/>
          <p:cNvSpPr/>
          <p:nvPr/>
        </p:nvSpPr>
        <p:spPr>
          <a:xfrm>
            <a:off x="9899718" y="2305949"/>
            <a:ext cx="1655953" cy="61899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Bacteria</a:t>
            </a:r>
          </a:p>
        </p:txBody>
      </p:sp>
      <p:sp>
        <p:nvSpPr>
          <p:cNvPr id="55" name="Cloud 54"/>
          <p:cNvSpPr/>
          <p:nvPr/>
        </p:nvSpPr>
        <p:spPr>
          <a:xfrm>
            <a:off x="9899718" y="3026029"/>
            <a:ext cx="1655953" cy="61899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Protozoa</a:t>
            </a:r>
          </a:p>
        </p:txBody>
      </p:sp>
      <p:cxnSp>
        <p:nvCxnSpPr>
          <p:cNvPr id="56" name="Straight Arrow Connector 55"/>
          <p:cNvCxnSpPr>
            <a:cxnSpLocks/>
            <a:stCxn id="54" idx="0"/>
          </p:cNvCxnSpPr>
          <p:nvPr/>
        </p:nvCxnSpPr>
        <p:spPr>
          <a:xfrm flipV="1">
            <a:off x="9624392" y="2857971"/>
            <a:ext cx="648072" cy="66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54" idx="0"/>
            <a:endCxn id="55" idx="2"/>
          </p:cNvCxnSpPr>
          <p:nvPr/>
        </p:nvCxnSpPr>
        <p:spPr>
          <a:xfrm flipV="1">
            <a:off x="9624392" y="3335527"/>
            <a:ext cx="280463" cy="187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Cloud 58"/>
          <p:cNvSpPr/>
          <p:nvPr/>
        </p:nvSpPr>
        <p:spPr>
          <a:xfrm>
            <a:off x="9912654" y="3772391"/>
            <a:ext cx="1655953" cy="61899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Virus</a:t>
            </a:r>
          </a:p>
        </p:txBody>
      </p:sp>
      <p:cxnSp>
        <p:nvCxnSpPr>
          <p:cNvPr id="60" name="Straight Arrow Connector 59"/>
          <p:cNvCxnSpPr>
            <a:cxnSpLocks/>
            <a:stCxn id="54" idx="0"/>
          </p:cNvCxnSpPr>
          <p:nvPr/>
        </p:nvCxnSpPr>
        <p:spPr>
          <a:xfrm>
            <a:off x="9624392" y="3522545"/>
            <a:ext cx="432048" cy="377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p:cNvCxnSpPr/>
          <p:nvPr/>
        </p:nvCxnSpPr>
        <p:spPr>
          <a:xfrm flipV="1">
            <a:off x="5331223"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p:cNvCxnSpPr/>
          <p:nvPr/>
        </p:nvCxnSpPr>
        <p:spPr>
          <a:xfrm flipV="1">
            <a:off x="5331223"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p:cNvCxnSpPr>
            <a:cxnSpLocks/>
          </p:cNvCxnSpPr>
          <p:nvPr/>
        </p:nvCxnSpPr>
        <p:spPr>
          <a:xfrm flipV="1">
            <a:off x="5331223"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p:cNvCxnSpPr>
            <a:cxnSpLocks/>
          </p:cNvCxnSpPr>
          <p:nvPr/>
        </p:nvCxnSpPr>
        <p:spPr>
          <a:xfrm flipV="1">
            <a:off x="5331223"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p:cNvCxnSpPr>
            <a:cxnSpLocks/>
          </p:cNvCxnSpPr>
          <p:nvPr/>
        </p:nvCxnSpPr>
        <p:spPr>
          <a:xfrm>
            <a:off x="5331222"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p:cNvCxnSpPr>
            <a:cxnSpLocks/>
          </p:cNvCxnSpPr>
          <p:nvPr/>
        </p:nvCxnSpPr>
        <p:spPr>
          <a:xfrm>
            <a:off x="5331222"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p:cNvCxnSpPr>
            <a:cxnSpLocks/>
          </p:cNvCxnSpPr>
          <p:nvPr/>
        </p:nvCxnSpPr>
        <p:spPr>
          <a:xfrm>
            <a:off x="5331223"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p:cNvCxnSpPr>
            <a:cxnSpLocks/>
          </p:cNvCxnSpPr>
          <p:nvPr/>
        </p:nvCxnSpPr>
        <p:spPr>
          <a:xfrm>
            <a:off x="5331223"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p:cNvCxnSpPr>
            <a:cxnSpLocks/>
          </p:cNvCxnSpPr>
          <p:nvPr/>
        </p:nvCxnSpPr>
        <p:spPr>
          <a:xfrm flipV="1">
            <a:off x="5331222"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p:cNvCxnSpPr>
            <a:cxnSpLocks/>
          </p:cNvCxnSpPr>
          <p:nvPr/>
        </p:nvCxnSpPr>
        <p:spPr>
          <a:xfrm flipV="1">
            <a:off x="5331222"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p:cNvCxnSpPr>
          <p:nvPr/>
        </p:nvCxnSpPr>
        <p:spPr>
          <a:xfrm flipV="1">
            <a:off x="5331223"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p:cNvCxnSpPr>
            <a:cxnSpLocks/>
          </p:cNvCxnSpPr>
          <p:nvPr/>
        </p:nvCxnSpPr>
        <p:spPr>
          <a:xfrm>
            <a:off x="5331223"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p:cNvCxnSpPr>
            <a:cxnSpLocks/>
          </p:cNvCxnSpPr>
          <p:nvPr/>
        </p:nvCxnSpPr>
        <p:spPr>
          <a:xfrm>
            <a:off x="5331222"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p:cNvCxnSpPr>
            <a:cxnSpLocks/>
          </p:cNvCxnSpPr>
          <p:nvPr/>
        </p:nvCxnSpPr>
        <p:spPr>
          <a:xfrm>
            <a:off x="5331222"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a:off x="5331223"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p:cNvCxnSpPr>
            <a:cxnSpLocks/>
          </p:cNvCxnSpPr>
          <p:nvPr/>
        </p:nvCxnSpPr>
        <p:spPr>
          <a:xfrm>
            <a:off x="5331222"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p:cNvCxnSpPr>
            <a:cxnSpLocks/>
          </p:cNvCxnSpPr>
          <p:nvPr/>
        </p:nvCxnSpPr>
        <p:spPr>
          <a:xfrm flipV="1">
            <a:off x="5331222"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p:cNvCxnSpPr>
            <a:cxnSpLocks/>
          </p:cNvCxnSpPr>
          <p:nvPr/>
        </p:nvCxnSpPr>
        <p:spPr>
          <a:xfrm>
            <a:off x="5331222"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Rounded Corners 93">
            <a:hlinkClick r:id="rId3" action="ppaction://hlinksldjump"/>
          </p:cNvPr>
          <p:cNvSpPr/>
          <p:nvPr/>
        </p:nvSpPr>
        <p:spPr>
          <a:xfrm>
            <a:off x="5767134"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95" name="Rectangle: Rounded Corners 94">
            <a:hlinkClick r:id="rId4" action="ppaction://hlinksldjump"/>
          </p:cNvPr>
          <p:cNvSpPr/>
          <p:nvPr/>
        </p:nvSpPr>
        <p:spPr>
          <a:xfrm>
            <a:off x="5769405"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96" name="Rectangle: Rounded Corners 95">
            <a:hlinkClick r:id="rId5" action="ppaction://hlinksldjump"/>
          </p:cNvPr>
          <p:cNvSpPr/>
          <p:nvPr/>
        </p:nvSpPr>
        <p:spPr>
          <a:xfrm>
            <a:off x="5772834"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97" name="Rectangle: Rounded Corners 96">
            <a:hlinkClick r:id="rId6" action="ppaction://hlinksldjump"/>
          </p:cNvPr>
          <p:cNvSpPr/>
          <p:nvPr/>
        </p:nvSpPr>
        <p:spPr>
          <a:xfrm>
            <a:off x="5772834"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98" name="Rectangle: Rounded Corners 97">
            <a:hlinkClick r:id="rId7" action="ppaction://hlinksldjump"/>
          </p:cNvPr>
          <p:cNvSpPr/>
          <p:nvPr/>
        </p:nvSpPr>
        <p:spPr>
          <a:xfrm>
            <a:off x="5778673"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99" name="Rectangle: Rounded Corners 98">
            <a:hlinkClick r:id="rId8" action="ppaction://hlinksldjump"/>
          </p:cNvPr>
          <p:cNvSpPr/>
          <p:nvPr/>
        </p:nvSpPr>
        <p:spPr>
          <a:xfrm>
            <a:off x="5769714"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00" name="Rectangle: Rounded Corners 99">
            <a:hlinkClick r:id="rId9" action="ppaction://hlinksldjump"/>
          </p:cNvPr>
          <p:cNvSpPr/>
          <p:nvPr/>
        </p:nvSpPr>
        <p:spPr>
          <a:xfrm>
            <a:off x="5763875"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01" name="Rectangle: Rounded Corners 100">
            <a:hlinkClick r:id="rId10" action="ppaction://hlinksldjump"/>
          </p:cNvPr>
          <p:cNvSpPr/>
          <p:nvPr/>
        </p:nvSpPr>
        <p:spPr>
          <a:xfrm>
            <a:off x="5784926"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02" name="Rectangle: Rounded Corners 101">
            <a:hlinkClick r:id="rId11" action="ppaction://hlinksldjump"/>
          </p:cNvPr>
          <p:cNvSpPr/>
          <p:nvPr/>
        </p:nvSpPr>
        <p:spPr>
          <a:xfrm>
            <a:off x="5780168"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03" name="Rectangle: Rounded Corners 102">
            <a:hlinkClick r:id="rId12" action="ppaction://hlinksldjump"/>
          </p:cNvPr>
          <p:cNvSpPr/>
          <p:nvPr/>
        </p:nvSpPr>
        <p:spPr>
          <a:xfrm>
            <a:off x="5789495"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04" name="Rectangle: Rounded Corners 103">
            <a:hlinkClick r:id="rId13" action="ppaction://hlinksldjump"/>
          </p:cNvPr>
          <p:cNvSpPr/>
          <p:nvPr/>
        </p:nvSpPr>
        <p:spPr>
          <a:xfrm>
            <a:off x="5789495"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05" name="Rectangle: Rounded Corners 104">
            <a:hlinkClick r:id="rId14" action="ppaction://hlinksldjump"/>
          </p:cNvPr>
          <p:cNvSpPr/>
          <p:nvPr/>
        </p:nvSpPr>
        <p:spPr>
          <a:xfrm>
            <a:off x="5780536"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06" name="Rectangle: Rounded Corners 105">
            <a:hlinkClick r:id="rId15" action="ppaction://hlinksldjump"/>
          </p:cNvPr>
          <p:cNvSpPr/>
          <p:nvPr/>
        </p:nvSpPr>
        <p:spPr>
          <a:xfrm>
            <a:off x="5780168"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07" name="Rectangle: Rounded Corners 106">
            <a:hlinkClick r:id="rId16" action="ppaction://hlinksldjump"/>
          </p:cNvPr>
          <p:cNvSpPr/>
          <p:nvPr/>
        </p:nvSpPr>
        <p:spPr>
          <a:xfrm>
            <a:off x="5782881"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08" name="Rectangle: Rounded Corners 107">
            <a:hlinkClick r:id="rId17" action="ppaction://hlinksldjump"/>
          </p:cNvPr>
          <p:cNvSpPr/>
          <p:nvPr/>
        </p:nvSpPr>
        <p:spPr>
          <a:xfrm>
            <a:off x="5784926"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09" name="Rectangle: Rounded Corners 108">
            <a:hlinkClick r:id="rId18" action="ppaction://hlinksldjump"/>
          </p:cNvPr>
          <p:cNvSpPr/>
          <p:nvPr/>
        </p:nvSpPr>
        <p:spPr>
          <a:xfrm>
            <a:off x="5778364"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10" name="Rectangle: Rounded Corners 109">
            <a:hlinkClick r:id="rId19" action="ppaction://hlinksldjump"/>
          </p:cNvPr>
          <p:cNvSpPr/>
          <p:nvPr/>
        </p:nvSpPr>
        <p:spPr>
          <a:xfrm>
            <a:off x="5784926"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111" name="Rectangle: Rounded Corners 110">
            <a:hlinkClick r:id="rId20" action="ppaction://hlinksldjump"/>
          </p:cNvPr>
          <p:cNvSpPr/>
          <p:nvPr/>
        </p:nvSpPr>
        <p:spPr>
          <a:xfrm>
            <a:off x="5779396"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6" name="Slide Number Placeholder 5">
            <a:extLst>
              <a:ext uri="{FF2B5EF4-FFF2-40B4-BE49-F238E27FC236}">
                <a16:creationId xmlns:a16="http://schemas.microsoft.com/office/drawing/2014/main" id="{CEEE72F8-D87E-E248-ADDE-2744120F1D18}"/>
              </a:ext>
            </a:extLst>
          </p:cNvPr>
          <p:cNvSpPr>
            <a:spLocks noGrp="1"/>
          </p:cNvSpPr>
          <p:nvPr>
            <p:ph type="sldNum" sz="quarter" idx="12"/>
          </p:nvPr>
        </p:nvSpPr>
        <p:spPr/>
        <p:txBody>
          <a:bodyPr/>
          <a:lstStyle/>
          <a:p>
            <a:fld id="{FA0B7275-42E7-9344-8EE7-3495E2503A86}" type="slidenum">
              <a:rPr lang="en-US" smtClean="0"/>
              <a:t>39</a:t>
            </a:fld>
            <a:endParaRPr lang="en-US" dirty="0"/>
          </a:p>
        </p:txBody>
      </p:sp>
      <p:sp>
        <p:nvSpPr>
          <p:cNvPr id="57" name="Rectangle 56"/>
          <p:cNvSpPr/>
          <p:nvPr/>
        </p:nvSpPr>
        <p:spPr>
          <a:xfrm>
            <a:off x="3386272" y="493088"/>
            <a:ext cx="4673603" cy="4951078"/>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59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Effect transition="in" filter="fade">
                                      <p:cBhvr>
                                        <p:cTn id="103" dur="500"/>
                                        <p:tgtEl>
                                          <p:spTgt spid="4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500" fill="hold"/>
                                        <p:tgtEl>
                                          <p:spTgt spid="55"/>
                                        </p:tgtEl>
                                        <p:attrNameLst>
                                          <p:attrName>ppt_w</p:attrName>
                                        </p:attrNameLst>
                                      </p:cBhvr>
                                      <p:tavLst>
                                        <p:tav tm="0">
                                          <p:val>
                                            <p:fltVal val="0"/>
                                          </p:val>
                                        </p:tav>
                                        <p:tav tm="100000">
                                          <p:val>
                                            <p:strVal val="#ppt_w"/>
                                          </p:val>
                                        </p:tav>
                                      </p:tavLst>
                                    </p:anim>
                                    <p:anim calcmode="lin" valueType="num">
                                      <p:cBhvr>
                                        <p:cTn id="107" dur="500" fill="hold"/>
                                        <p:tgtEl>
                                          <p:spTgt spid="55"/>
                                        </p:tgtEl>
                                        <p:attrNameLst>
                                          <p:attrName>ppt_h</p:attrName>
                                        </p:attrNameLst>
                                      </p:cBhvr>
                                      <p:tavLst>
                                        <p:tav tm="0">
                                          <p:val>
                                            <p:fltVal val="0"/>
                                          </p:val>
                                        </p:tav>
                                        <p:tav tm="100000">
                                          <p:val>
                                            <p:strVal val="#ppt_h"/>
                                          </p:val>
                                        </p:tav>
                                      </p:tavLst>
                                    </p:anim>
                                    <p:animEffect transition="in" filter="fade">
                                      <p:cBhvr>
                                        <p:cTn id="108" dur="500"/>
                                        <p:tgtEl>
                                          <p:spTgt spid="55"/>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p:cTn id="111" dur="500" fill="hold"/>
                                        <p:tgtEl>
                                          <p:spTgt spid="59"/>
                                        </p:tgtEl>
                                        <p:attrNameLst>
                                          <p:attrName>ppt_w</p:attrName>
                                        </p:attrNameLst>
                                      </p:cBhvr>
                                      <p:tavLst>
                                        <p:tav tm="0">
                                          <p:val>
                                            <p:fltVal val="0"/>
                                          </p:val>
                                        </p:tav>
                                        <p:tav tm="100000">
                                          <p:val>
                                            <p:strVal val="#ppt_w"/>
                                          </p:val>
                                        </p:tav>
                                      </p:tavLst>
                                    </p:anim>
                                    <p:anim calcmode="lin" valueType="num">
                                      <p:cBhvr>
                                        <p:cTn id="112" dur="500" fill="hold"/>
                                        <p:tgtEl>
                                          <p:spTgt spid="59"/>
                                        </p:tgtEl>
                                        <p:attrNameLst>
                                          <p:attrName>ppt_h</p:attrName>
                                        </p:attrNameLst>
                                      </p:cBhvr>
                                      <p:tavLst>
                                        <p:tav tm="0">
                                          <p:val>
                                            <p:fltVal val="0"/>
                                          </p:val>
                                        </p:tav>
                                        <p:tav tm="100000">
                                          <p:val>
                                            <p:strVal val="#ppt_h"/>
                                          </p:val>
                                        </p:tav>
                                      </p:tavLst>
                                    </p:anim>
                                    <p:animEffect transition="in" filter="fade">
                                      <p:cBhvr>
                                        <p:cTn id="113" dur="500"/>
                                        <p:tgtEl>
                                          <p:spTgt spid="59"/>
                                        </p:tgtEl>
                                      </p:cBhvr>
                                    </p:animEffect>
                                  </p:childTnLst>
                                </p:cTn>
                              </p:par>
                              <p:par>
                                <p:cTn id="114" presetID="53" presetClass="entr" presetSubtype="16"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p:cTn id="116" dur="500" fill="hold"/>
                                        <p:tgtEl>
                                          <p:spTgt spid="60"/>
                                        </p:tgtEl>
                                        <p:attrNameLst>
                                          <p:attrName>ppt_w</p:attrName>
                                        </p:attrNameLst>
                                      </p:cBhvr>
                                      <p:tavLst>
                                        <p:tav tm="0">
                                          <p:val>
                                            <p:fltVal val="0"/>
                                          </p:val>
                                        </p:tav>
                                        <p:tav tm="100000">
                                          <p:val>
                                            <p:strVal val="#ppt_w"/>
                                          </p:val>
                                        </p:tav>
                                      </p:tavLst>
                                    </p:anim>
                                    <p:anim calcmode="lin" valueType="num">
                                      <p:cBhvr>
                                        <p:cTn id="117" dur="500" fill="hold"/>
                                        <p:tgtEl>
                                          <p:spTgt spid="60"/>
                                        </p:tgtEl>
                                        <p:attrNameLst>
                                          <p:attrName>ppt_h</p:attrName>
                                        </p:attrNameLst>
                                      </p:cBhvr>
                                      <p:tavLst>
                                        <p:tav tm="0">
                                          <p:val>
                                            <p:fltVal val="0"/>
                                          </p:val>
                                        </p:tav>
                                        <p:tav tm="100000">
                                          <p:val>
                                            <p:strVal val="#ppt_h"/>
                                          </p:val>
                                        </p:tav>
                                      </p:tavLst>
                                    </p:anim>
                                    <p:animEffect transition="in" filter="fade">
                                      <p:cBhvr>
                                        <p:cTn id="118" dur="500"/>
                                        <p:tgtEl>
                                          <p:spTgt spid="60"/>
                                        </p:tgtEl>
                                      </p:cBhvr>
                                    </p:animEffect>
                                  </p:childTnLst>
                                </p:cTn>
                              </p:par>
                              <p:par>
                                <p:cTn id="119" presetID="53" presetClass="entr" presetSubtype="16" fill="hold" nodeType="with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500" fill="hold"/>
                                        <p:tgtEl>
                                          <p:spTgt spid="56"/>
                                        </p:tgtEl>
                                        <p:attrNameLst>
                                          <p:attrName>ppt_w</p:attrName>
                                        </p:attrNameLst>
                                      </p:cBhvr>
                                      <p:tavLst>
                                        <p:tav tm="0">
                                          <p:val>
                                            <p:fltVal val="0"/>
                                          </p:val>
                                        </p:tav>
                                        <p:tav tm="100000">
                                          <p:val>
                                            <p:strVal val="#ppt_w"/>
                                          </p:val>
                                        </p:tav>
                                      </p:tavLst>
                                    </p:anim>
                                    <p:anim calcmode="lin" valueType="num">
                                      <p:cBhvr>
                                        <p:cTn id="122" dur="500" fill="hold"/>
                                        <p:tgtEl>
                                          <p:spTgt spid="56"/>
                                        </p:tgtEl>
                                        <p:attrNameLst>
                                          <p:attrName>ppt_h</p:attrName>
                                        </p:attrNameLst>
                                      </p:cBhvr>
                                      <p:tavLst>
                                        <p:tav tm="0">
                                          <p:val>
                                            <p:fltVal val="0"/>
                                          </p:val>
                                        </p:tav>
                                        <p:tav tm="100000">
                                          <p:val>
                                            <p:strVal val="#ppt_h"/>
                                          </p:val>
                                        </p:tav>
                                      </p:tavLst>
                                    </p:anim>
                                    <p:animEffect transition="in" filter="fade">
                                      <p:cBhvr>
                                        <p:cTn id="123" dur="500"/>
                                        <p:tgtEl>
                                          <p:spTgt spid="56"/>
                                        </p:tgtEl>
                                      </p:cBhvr>
                                    </p:animEffect>
                                  </p:childTnLst>
                                </p:cTn>
                              </p:par>
                              <p:par>
                                <p:cTn id="124" presetID="53" presetClass="entr" presetSubtype="16" fill="hold" nodeType="withEffect">
                                  <p:stCondLst>
                                    <p:cond delay="0"/>
                                  </p:stCondLst>
                                  <p:childTnLst>
                                    <p:set>
                                      <p:cBhvr>
                                        <p:cTn id="125" dur="1" fill="hold">
                                          <p:stCondLst>
                                            <p:cond delay="0"/>
                                          </p:stCondLst>
                                        </p:cTn>
                                        <p:tgtEl>
                                          <p:spTgt spid="58"/>
                                        </p:tgtEl>
                                        <p:attrNameLst>
                                          <p:attrName>style.visibility</p:attrName>
                                        </p:attrNameLst>
                                      </p:cBhvr>
                                      <p:to>
                                        <p:strVal val="visible"/>
                                      </p:to>
                                    </p:set>
                                    <p:anim calcmode="lin" valueType="num">
                                      <p:cBhvr>
                                        <p:cTn id="126" dur="500" fill="hold"/>
                                        <p:tgtEl>
                                          <p:spTgt spid="58"/>
                                        </p:tgtEl>
                                        <p:attrNameLst>
                                          <p:attrName>ppt_w</p:attrName>
                                        </p:attrNameLst>
                                      </p:cBhvr>
                                      <p:tavLst>
                                        <p:tav tm="0">
                                          <p:val>
                                            <p:fltVal val="0"/>
                                          </p:val>
                                        </p:tav>
                                        <p:tav tm="100000">
                                          <p:val>
                                            <p:strVal val="#ppt_w"/>
                                          </p:val>
                                        </p:tav>
                                      </p:tavLst>
                                    </p:anim>
                                    <p:anim calcmode="lin" valueType="num">
                                      <p:cBhvr>
                                        <p:cTn id="127" dur="500" fill="hold"/>
                                        <p:tgtEl>
                                          <p:spTgt spid="58"/>
                                        </p:tgtEl>
                                        <p:attrNameLst>
                                          <p:attrName>ppt_h</p:attrName>
                                        </p:attrNameLst>
                                      </p:cBhvr>
                                      <p:tavLst>
                                        <p:tav tm="0">
                                          <p:val>
                                            <p:fltVal val="0"/>
                                          </p:val>
                                        </p:tav>
                                        <p:tav tm="100000">
                                          <p:val>
                                            <p:strVal val="#ppt_h"/>
                                          </p:val>
                                        </p:tav>
                                      </p:tavLst>
                                    </p:anim>
                                    <p:animEffect transition="in" filter="fade">
                                      <p:cBhvr>
                                        <p:cTn id="1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54" grpId="0" animBg="1"/>
      <p:bldP spid="42" grpId="0" animBg="1"/>
      <p:bldP spid="55" grpId="0" animBg="1"/>
      <p:bldP spid="59"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2"/>
          </p:nvPr>
        </p:nvSpPr>
        <p:spPr/>
        <p:txBody>
          <a:bodyPr/>
          <a:lstStyle/>
          <a:p>
            <a:fld id="{61102AC3-813C-473D-AB97-F0CC06756994}" type="slidenum">
              <a:rPr lang="en-US" altLang="en-US" smtClean="0">
                <a:solidFill>
                  <a:schemeClr val="tx2"/>
                </a:solidFill>
              </a:rPr>
              <a:pPr/>
              <a:t>40</a:t>
            </a:fld>
            <a:endParaRPr lang="en-US" altLang="en-US" dirty="0">
              <a:solidFill>
                <a:schemeClr val="tx2"/>
              </a:solidFill>
            </a:endParaRPr>
          </a:p>
        </p:txBody>
      </p:sp>
      <p:sp>
        <p:nvSpPr>
          <p:cNvPr id="6" name="Rectangle: Beveled 4">
            <a:hlinkClick r:id="rId2" action="ppaction://hlinksldjump"/>
          </p:cNvPr>
          <p:cNvSpPr/>
          <p:nvPr/>
        </p:nvSpPr>
        <p:spPr>
          <a:xfrm>
            <a:off x="4671095"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7" name="Rectangle: Beveled 8">
            <a:hlinkClick r:id="rId3" action="ppaction://hlinksldjump"/>
          </p:cNvPr>
          <p:cNvSpPr/>
          <p:nvPr/>
        </p:nvSpPr>
        <p:spPr>
          <a:xfrm>
            <a:off x="4671095"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8" name="Rectangle: Beveled 9">
            <a:hlinkClick r:id="rId4" action="ppaction://hlinksldjump"/>
          </p:cNvPr>
          <p:cNvSpPr/>
          <p:nvPr/>
        </p:nvSpPr>
        <p:spPr>
          <a:xfrm>
            <a:off x="4671095"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9" name="Frame 8"/>
          <p:cNvSpPr/>
          <p:nvPr/>
        </p:nvSpPr>
        <p:spPr>
          <a:xfrm>
            <a:off x="3425874"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0" name="Connector: Elbow 14"/>
          <p:cNvCxnSpPr>
            <a:stCxn id="9" idx="3"/>
            <a:endCxn id="6" idx="4"/>
          </p:cNvCxnSpPr>
          <p:nvPr/>
        </p:nvCxnSpPr>
        <p:spPr>
          <a:xfrm flipV="1">
            <a:off x="4217963"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ctor: Elbow 16"/>
          <p:cNvCxnSpPr>
            <a:stCxn id="9" idx="3"/>
            <a:endCxn id="8" idx="4"/>
          </p:cNvCxnSpPr>
          <p:nvPr/>
        </p:nvCxnSpPr>
        <p:spPr>
          <a:xfrm>
            <a:off x="4217963"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or: Elbow 18"/>
          <p:cNvCxnSpPr>
            <a:stCxn id="9" idx="3"/>
            <a:endCxn id="7" idx="4"/>
          </p:cNvCxnSpPr>
          <p:nvPr/>
        </p:nvCxnSpPr>
        <p:spPr>
          <a:xfrm flipV="1">
            <a:off x="4217963"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144" y="1164339"/>
            <a:ext cx="792088" cy="79208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144" y="3265166"/>
            <a:ext cx="792088" cy="79208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144" y="5480826"/>
            <a:ext cx="792088" cy="792088"/>
          </a:xfrm>
          <a:prstGeom prst="rect">
            <a:avLst/>
          </a:prstGeom>
        </p:spPr>
      </p:pic>
    </p:spTree>
    <p:extLst>
      <p:ext uri="{BB962C8B-B14F-4D97-AF65-F5344CB8AC3E}">
        <p14:creationId xmlns:p14="http://schemas.microsoft.com/office/powerpoint/2010/main" val="38408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Document</a:t>
            </a:r>
            <a:r>
              <a:rPr lang="de-DE" dirty="0"/>
              <a:t> Checks </a:t>
            </a:r>
          </a:p>
        </p:txBody>
      </p:sp>
      <p:sp>
        <p:nvSpPr>
          <p:cNvPr id="6" name="Slide Number Placeholder 5">
            <a:extLst>
              <a:ext uri="{FF2B5EF4-FFF2-40B4-BE49-F238E27FC236}">
                <a16:creationId xmlns:a16="http://schemas.microsoft.com/office/drawing/2014/main" id="{CDED1D70-24C4-644D-B310-CBF944257498}"/>
              </a:ext>
            </a:extLst>
          </p:cNvPr>
          <p:cNvSpPr>
            <a:spLocks noGrp="1"/>
          </p:cNvSpPr>
          <p:nvPr>
            <p:ph type="sldNum" sz="quarter" idx="12"/>
          </p:nvPr>
        </p:nvSpPr>
        <p:spPr/>
        <p:txBody>
          <a:bodyPr/>
          <a:lstStyle/>
          <a:p>
            <a:fld id="{FA0B7275-42E7-9344-8EE7-3495E2503A86}" type="slidenum">
              <a:rPr lang="en-US" smtClean="0"/>
              <a:pPr/>
              <a:t>5</a:t>
            </a:fld>
            <a:endParaRPr lang="en-US" dirty="0"/>
          </a:p>
        </p:txBody>
      </p:sp>
      <p:sp>
        <p:nvSpPr>
          <p:cNvPr id="5" name="Rectangle: Beveled 4"/>
          <p:cNvSpPr/>
          <p:nvPr/>
        </p:nvSpPr>
        <p:spPr>
          <a:xfrm>
            <a:off x="3216018" y="2702497"/>
            <a:ext cx="2216390" cy="1453005"/>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solidFill>
                  <a:schemeClr val="tx1"/>
                </a:solidFill>
              </a:rPr>
              <a:t>Documentation Checks</a:t>
            </a:r>
          </a:p>
        </p:txBody>
      </p:sp>
      <p:sp>
        <p:nvSpPr>
          <p:cNvPr id="11" name="Frame 10"/>
          <p:cNvSpPr/>
          <p:nvPr/>
        </p:nvSpPr>
        <p:spPr>
          <a:xfrm>
            <a:off x="1826834" y="1455235"/>
            <a:ext cx="824741" cy="396455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9" name="Connector: Elbow 18"/>
          <p:cNvCxnSpPr>
            <a:cxnSpLocks/>
            <a:stCxn id="11" idx="3"/>
            <a:endCxn id="5" idx="4"/>
          </p:cNvCxnSpPr>
          <p:nvPr/>
        </p:nvCxnSpPr>
        <p:spPr>
          <a:xfrm flipV="1">
            <a:off x="2651575" y="3429000"/>
            <a:ext cx="564443" cy="8511"/>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Rounded Corners 44">
            <a:hlinkClick r:id="rId3" action="ppaction://hlinksldjump"/>
          </p:cNvPr>
          <p:cNvSpPr/>
          <p:nvPr/>
        </p:nvSpPr>
        <p:spPr>
          <a:xfrm>
            <a:off x="6099597" y="638624"/>
            <a:ext cx="3453125" cy="529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General Technical Information</a:t>
            </a:r>
          </a:p>
        </p:txBody>
      </p:sp>
      <p:sp>
        <p:nvSpPr>
          <p:cNvPr id="46" name="Rectangle: Rounded Corners 45">
            <a:hlinkClick r:id="rId4" action="ppaction://hlinksldjump"/>
          </p:cNvPr>
          <p:cNvSpPr/>
          <p:nvPr/>
        </p:nvSpPr>
        <p:spPr>
          <a:xfrm>
            <a:off x="6101867" y="2078784"/>
            <a:ext cx="3435181" cy="5129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Process Design Safety</a:t>
            </a:r>
          </a:p>
        </p:txBody>
      </p:sp>
      <p:sp>
        <p:nvSpPr>
          <p:cNvPr id="47" name="Rectangle: Rounded Corners 46">
            <a:hlinkClick r:id="rId5" action="ppaction://hlinksldjump"/>
          </p:cNvPr>
          <p:cNvSpPr/>
          <p:nvPr/>
        </p:nvSpPr>
        <p:spPr>
          <a:xfrm>
            <a:off x="6105297" y="2798864"/>
            <a:ext cx="3444018" cy="5729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Material Safety</a:t>
            </a:r>
          </a:p>
        </p:txBody>
      </p:sp>
      <p:sp>
        <p:nvSpPr>
          <p:cNvPr id="48" name="Rectangle: Rounded Corners 47">
            <a:hlinkClick r:id="rId6" action="ppaction://hlinksldjump"/>
          </p:cNvPr>
          <p:cNvSpPr/>
          <p:nvPr/>
        </p:nvSpPr>
        <p:spPr>
          <a:xfrm>
            <a:off x="6105297" y="1358704"/>
            <a:ext cx="3444018" cy="554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General Safety</a:t>
            </a:r>
          </a:p>
        </p:txBody>
      </p:sp>
      <p:sp>
        <p:nvSpPr>
          <p:cNvPr id="49" name="Rectangle: Rounded Corners 48">
            <a:hlinkClick r:id="rId7" action="ppaction://hlinksldjump"/>
          </p:cNvPr>
          <p:cNvSpPr/>
          <p:nvPr/>
        </p:nvSpPr>
        <p:spPr>
          <a:xfrm>
            <a:off x="6111136" y="4411554"/>
            <a:ext cx="3444018" cy="547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User Interface Experience</a:t>
            </a:r>
          </a:p>
        </p:txBody>
      </p:sp>
      <p:sp>
        <p:nvSpPr>
          <p:cNvPr id="50" name="Rectangle: Rounded Corners 49">
            <a:hlinkClick r:id="rId8" action="ppaction://hlinksldjump"/>
          </p:cNvPr>
          <p:cNvSpPr/>
          <p:nvPr/>
        </p:nvSpPr>
        <p:spPr>
          <a:xfrm>
            <a:off x="6102177" y="5203642"/>
            <a:ext cx="3444018" cy="547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Maintenance Design</a:t>
            </a:r>
          </a:p>
        </p:txBody>
      </p:sp>
      <p:sp>
        <p:nvSpPr>
          <p:cNvPr id="52" name="Rectangle: Rounded Corners 51">
            <a:hlinkClick r:id="rId9" action="ppaction://hlinksldjump"/>
          </p:cNvPr>
          <p:cNvSpPr/>
          <p:nvPr/>
        </p:nvSpPr>
        <p:spPr>
          <a:xfrm>
            <a:off x="6096338" y="3590952"/>
            <a:ext cx="3444018" cy="5729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Mech. &amp; Elec. Safety</a:t>
            </a:r>
          </a:p>
        </p:txBody>
      </p:sp>
      <p:sp>
        <p:nvSpPr>
          <p:cNvPr id="63" name="Rectangle: Rounded Corners 62">
            <a:hlinkClick r:id="rId10" action="ppaction://hlinksldjump"/>
          </p:cNvPr>
          <p:cNvSpPr/>
          <p:nvPr/>
        </p:nvSpPr>
        <p:spPr>
          <a:xfrm>
            <a:off x="6093030" y="5980316"/>
            <a:ext cx="3444018" cy="547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Sustainability</a:t>
            </a:r>
          </a:p>
        </p:txBody>
      </p:sp>
      <p:cxnSp>
        <p:nvCxnSpPr>
          <p:cNvPr id="4" name="Connector: Elbow 3"/>
          <p:cNvCxnSpPr>
            <a:stCxn id="5" idx="0"/>
            <a:endCxn id="45" idx="1"/>
          </p:cNvCxnSpPr>
          <p:nvPr/>
        </p:nvCxnSpPr>
        <p:spPr>
          <a:xfrm flipV="1">
            <a:off x="5432408" y="903479"/>
            <a:ext cx="667189" cy="25255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p:cNvCxnSpPr>
            <a:stCxn id="5" idx="0"/>
            <a:endCxn id="48" idx="1"/>
          </p:cNvCxnSpPr>
          <p:nvPr/>
        </p:nvCxnSpPr>
        <p:spPr>
          <a:xfrm flipV="1">
            <a:off x="5432408" y="1635722"/>
            <a:ext cx="672889" cy="17932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a:stCxn id="5" idx="0"/>
            <a:endCxn id="46" idx="1"/>
          </p:cNvCxnSpPr>
          <p:nvPr/>
        </p:nvCxnSpPr>
        <p:spPr>
          <a:xfrm flipV="1">
            <a:off x="5432408" y="2335237"/>
            <a:ext cx="669459" cy="10937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p:cNvCxnSpPr>
            <a:cxnSpLocks/>
            <a:stCxn id="5" idx="0"/>
            <a:endCxn id="47" idx="1"/>
          </p:cNvCxnSpPr>
          <p:nvPr/>
        </p:nvCxnSpPr>
        <p:spPr>
          <a:xfrm flipV="1">
            <a:off x="5432408" y="3085353"/>
            <a:ext cx="672889" cy="3436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a:stCxn id="5" idx="0"/>
            <a:endCxn id="52" idx="1"/>
          </p:cNvCxnSpPr>
          <p:nvPr/>
        </p:nvCxnSpPr>
        <p:spPr>
          <a:xfrm>
            <a:off x="5432408" y="3429000"/>
            <a:ext cx="663930" cy="4484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p:cNvCxnSpPr>
            <a:cxnSpLocks/>
            <a:stCxn id="5" idx="0"/>
            <a:endCxn id="49" idx="1"/>
          </p:cNvCxnSpPr>
          <p:nvPr/>
        </p:nvCxnSpPr>
        <p:spPr>
          <a:xfrm>
            <a:off x="5432408" y="3429000"/>
            <a:ext cx="678728" cy="12563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p:cNvCxnSpPr>
            <a:cxnSpLocks/>
            <a:stCxn id="5" idx="0"/>
            <a:endCxn id="50" idx="1"/>
          </p:cNvCxnSpPr>
          <p:nvPr/>
        </p:nvCxnSpPr>
        <p:spPr>
          <a:xfrm>
            <a:off x="5432408" y="3429000"/>
            <a:ext cx="669769" cy="20484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p:cNvCxnSpPr>
            <a:cxnSpLocks/>
            <a:stCxn id="5" idx="0"/>
          </p:cNvCxnSpPr>
          <p:nvPr/>
        </p:nvCxnSpPr>
        <p:spPr>
          <a:xfrm>
            <a:off x="5432408" y="3429000"/>
            <a:ext cx="679451" cy="28405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04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45" grpId="0" animBg="1"/>
      <p:bldP spid="46" grpId="0" animBg="1"/>
      <p:bldP spid="47" grpId="0" animBg="1"/>
      <p:bldP spid="48" grpId="0" animBg="1"/>
      <p:bldP spid="49" grpId="0" animBg="1"/>
      <p:bldP spid="50" grpId="0" animBg="1"/>
      <p:bldP spid="5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General Technical</a:t>
            </a:r>
            <a:br>
              <a:rPr lang="en-SG" dirty="0"/>
            </a:br>
            <a:r>
              <a:rPr lang="en-SG" dirty="0"/>
              <a:t>Information</a:t>
            </a:r>
          </a:p>
        </p:txBody>
      </p:sp>
      <p:sp>
        <p:nvSpPr>
          <p:cNvPr id="5" name="Rectangle: Beveled 4"/>
          <p:cNvSpPr/>
          <p:nvPr/>
        </p:nvSpPr>
        <p:spPr>
          <a:xfrm>
            <a:off x="3812829" y="1070540"/>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812829" y="3138953"/>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812829" y="5354613"/>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567608" y="2438692"/>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359697" y="1500109"/>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359697" y="3615926"/>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359697" y="3611441"/>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198623" y="404664"/>
            <a:ext cx="1612815"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4.2 Metric system</a:t>
            </a:r>
          </a:p>
        </p:txBody>
      </p:sp>
      <p:sp>
        <p:nvSpPr>
          <p:cNvPr id="38" name="Cloud 37"/>
          <p:cNvSpPr/>
          <p:nvPr/>
        </p:nvSpPr>
        <p:spPr>
          <a:xfrm>
            <a:off x="9576472" y="1124744"/>
            <a:ext cx="1920128"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4.3.1 Treatable Input</a:t>
            </a:r>
          </a:p>
        </p:txBody>
      </p:sp>
      <p:sp>
        <p:nvSpPr>
          <p:cNvPr id="41" name="Cloud 40"/>
          <p:cNvSpPr/>
          <p:nvPr/>
        </p:nvSpPr>
        <p:spPr>
          <a:xfrm>
            <a:off x="9196045" y="1932869"/>
            <a:ext cx="1514741"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4.3.2 Capacity</a:t>
            </a:r>
          </a:p>
        </p:txBody>
      </p:sp>
      <p:sp>
        <p:nvSpPr>
          <p:cNvPr id="42" name="Cloud 41"/>
          <p:cNvSpPr/>
          <p:nvPr/>
        </p:nvSpPr>
        <p:spPr>
          <a:xfrm>
            <a:off x="9379729" y="3517045"/>
            <a:ext cx="1612815"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4.3.8 Usage Intervals</a:t>
            </a:r>
          </a:p>
        </p:txBody>
      </p:sp>
      <p:sp>
        <p:nvSpPr>
          <p:cNvPr id="44" name="Cloud 43"/>
          <p:cNvSpPr/>
          <p:nvPr/>
        </p:nvSpPr>
        <p:spPr>
          <a:xfrm>
            <a:off x="9235712" y="4309133"/>
            <a:ext cx="1612815"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4.5 Design Lifetime</a:t>
            </a:r>
          </a:p>
        </p:txBody>
      </p:sp>
      <p:cxnSp>
        <p:nvCxnSpPr>
          <p:cNvPr id="45" name="Straight Arrow Connector 44"/>
          <p:cNvCxnSpPr>
            <a:cxnSpLocks/>
            <a:stCxn id="156" idx="3"/>
            <a:endCxn id="37" idx="2"/>
          </p:cNvCxnSpPr>
          <p:nvPr/>
        </p:nvCxnSpPr>
        <p:spPr>
          <a:xfrm>
            <a:off x="8178932" y="558352"/>
            <a:ext cx="1024694" cy="19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156" idx="3"/>
            <a:endCxn id="38" idx="2"/>
          </p:cNvCxnSpPr>
          <p:nvPr/>
        </p:nvCxnSpPr>
        <p:spPr>
          <a:xfrm>
            <a:off x="8178932" y="558352"/>
            <a:ext cx="1403496" cy="9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stCxn id="156" idx="3"/>
            <a:endCxn id="41" idx="2"/>
          </p:cNvCxnSpPr>
          <p:nvPr/>
        </p:nvCxnSpPr>
        <p:spPr>
          <a:xfrm>
            <a:off x="8178932" y="558352"/>
            <a:ext cx="1021812" cy="1726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156" idx="3"/>
            <a:endCxn id="42" idx="2"/>
          </p:cNvCxnSpPr>
          <p:nvPr/>
        </p:nvCxnSpPr>
        <p:spPr>
          <a:xfrm>
            <a:off x="8178932" y="558352"/>
            <a:ext cx="1205800" cy="3310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56" idx="3"/>
            <a:endCxn id="44" idx="2"/>
          </p:cNvCxnSpPr>
          <p:nvPr/>
        </p:nvCxnSpPr>
        <p:spPr>
          <a:xfrm>
            <a:off x="8178932" y="558352"/>
            <a:ext cx="1061783" cy="4102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Cloud 104"/>
          <p:cNvSpPr/>
          <p:nvPr/>
        </p:nvSpPr>
        <p:spPr>
          <a:xfrm>
            <a:off x="9426741" y="2652949"/>
            <a:ext cx="2141867" cy="7040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4.3.3 Menstrual Hygiene Products</a:t>
            </a:r>
          </a:p>
        </p:txBody>
      </p:sp>
      <p:cxnSp>
        <p:nvCxnSpPr>
          <p:cNvPr id="108" name="Straight Arrow Connector 107"/>
          <p:cNvCxnSpPr>
            <a:cxnSpLocks/>
            <a:stCxn id="156" idx="3"/>
            <a:endCxn id="105" idx="2"/>
          </p:cNvCxnSpPr>
          <p:nvPr/>
        </p:nvCxnSpPr>
        <p:spPr>
          <a:xfrm>
            <a:off x="8178932" y="558352"/>
            <a:ext cx="1254453" cy="244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p:cNvCxnSpPr/>
          <p:nvPr/>
        </p:nvCxnSpPr>
        <p:spPr>
          <a:xfrm flipV="1">
            <a:off x="5581770" y="558352"/>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p:cNvCxnSpPr/>
          <p:nvPr/>
        </p:nvCxnSpPr>
        <p:spPr>
          <a:xfrm flipV="1">
            <a:off x="5581770" y="833162"/>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p:cNvCxnSpPr>
            <a:cxnSpLocks/>
          </p:cNvCxnSpPr>
          <p:nvPr/>
        </p:nvCxnSpPr>
        <p:spPr>
          <a:xfrm flipV="1">
            <a:off x="5581770" y="1107942"/>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p:cNvCxnSpPr>
            <a:cxnSpLocks/>
          </p:cNvCxnSpPr>
          <p:nvPr/>
        </p:nvCxnSpPr>
        <p:spPr>
          <a:xfrm flipV="1">
            <a:off x="5581770" y="1386378"/>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p:cNvCxnSpPr>
            <a:cxnSpLocks/>
          </p:cNvCxnSpPr>
          <p:nvPr/>
        </p:nvCxnSpPr>
        <p:spPr>
          <a:xfrm>
            <a:off x="5581769" y="1500109"/>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p:cNvCxnSpPr>
            <a:cxnSpLocks/>
          </p:cNvCxnSpPr>
          <p:nvPr/>
        </p:nvCxnSpPr>
        <p:spPr>
          <a:xfrm>
            <a:off x="5581769" y="1500108"/>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p:cNvCxnSpPr>
            <a:cxnSpLocks/>
          </p:cNvCxnSpPr>
          <p:nvPr/>
        </p:nvCxnSpPr>
        <p:spPr>
          <a:xfrm>
            <a:off x="5581770" y="1500109"/>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p:cNvCxnSpPr>
            <a:cxnSpLocks/>
          </p:cNvCxnSpPr>
          <p:nvPr/>
        </p:nvCxnSpPr>
        <p:spPr>
          <a:xfrm>
            <a:off x="5581770" y="1500109"/>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p:cNvCxnSpPr>
            <a:cxnSpLocks/>
          </p:cNvCxnSpPr>
          <p:nvPr/>
        </p:nvCxnSpPr>
        <p:spPr>
          <a:xfrm flipV="1">
            <a:off x="5581769" y="2785963"/>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p:cNvCxnSpPr>
            <a:cxnSpLocks/>
          </p:cNvCxnSpPr>
          <p:nvPr/>
        </p:nvCxnSpPr>
        <p:spPr>
          <a:xfrm flipV="1">
            <a:off x="5581769" y="3139015"/>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p:cNvCxnSpPr>
            <a:cxnSpLocks/>
          </p:cNvCxnSpPr>
          <p:nvPr/>
        </p:nvCxnSpPr>
        <p:spPr>
          <a:xfrm flipV="1">
            <a:off x="5581770" y="3488147"/>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p:cNvCxnSpPr>
            <a:cxnSpLocks/>
          </p:cNvCxnSpPr>
          <p:nvPr/>
        </p:nvCxnSpPr>
        <p:spPr>
          <a:xfrm>
            <a:off x="5581770" y="3611441"/>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p:cNvCxnSpPr>
            <a:cxnSpLocks/>
          </p:cNvCxnSpPr>
          <p:nvPr/>
        </p:nvCxnSpPr>
        <p:spPr>
          <a:xfrm>
            <a:off x="5581769" y="3611442"/>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p:cNvCxnSpPr>
            <a:cxnSpLocks/>
          </p:cNvCxnSpPr>
          <p:nvPr/>
        </p:nvCxnSpPr>
        <p:spPr>
          <a:xfrm>
            <a:off x="5581769" y="3611441"/>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p:cNvCxnSpPr>
            <a:cxnSpLocks/>
          </p:cNvCxnSpPr>
          <p:nvPr/>
        </p:nvCxnSpPr>
        <p:spPr>
          <a:xfrm>
            <a:off x="5581770" y="3611441"/>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p:cNvCxnSpPr>
            <a:cxnSpLocks/>
          </p:cNvCxnSpPr>
          <p:nvPr/>
        </p:nvCxnSpPr>
        <p:spPr>
          <a:xfrm>
            <a:off x="5581769" y="3611441"/>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p:cNvCxnSpPr>
            <a:cxnSpLocks/>
          </p:cNvCxnSpPr>
          <p:nvPr/>
        </p:nvCxnSpPr>
        <p:spPr>
          <a:xfrm flipV="1">
            <a:off x="5581769" y="5709850"/>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a:cxnSpLocks/>
          </p:cNvCxnSpPr>
          <p:nvPr/>
        </p:nvCxnSpPr>
        <p:spPr>
          <a:xfrm>
            <a:off x="5581769" y="5804864"/>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6" name="Rectangle: Rounded Corners 155">
            <a:hlinkClick r:id="rId3" action="ppaction://hlinksldjump"/>
          </p:cNvPr>
          <p:cNvSpPr/>
          <p:nvPr/>
        </p:nvSpPr>
        <p:spPr>
          <a:xfrm>
            <a:off x="6017681" y="476672"/>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57" name="Rectangle: Rounded Corners 156">
            <a:hlinkClick r:id="rId4" action="ppaction://hlinksldjump"/>
          </p:cNvPr>
          <p:cNvSpPr/>
          <p:nvPr/>
        </p:nvSpPr>
        <p:spPr>
          <a:xfrm>
            <a:off x="6019952" y="1028853"/>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58" name="Rectangle: Rounded Corners 157">
            <a:hlinkClick r:id="rId5" action="ppaction://hlinksldjump"/>
          </p:cNvPr>
          <p:cNvSpPr/>
          <p:nvPr/>
        </p:nvSpPr>
        <p:spPr>
          <a:xfrm>
            <a:off x="6023381" y="1298027"/>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59" name="Rectangle: Rounded Corners 158">
            <a:hlinkClick r:id="rId6" action="ppaction://hlinksldjump"/>
          </p:cNvPr>
          <p:cNvSpPr/>
          <p:nvPr/>
        </p:nvSpPr>
        <p:spPr>
          <a:xfrm>
            <a:off x="6023381" y="747731"/>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60" name="Rectangle: Rounded Corners 159">
            <a:hlinkClick r:id="rId7" action="ppaction://hlinksldjump"/>
          </p:cNvPr>
          <p:cNvSpPr/>
          <p:nvPr/>
        </p:nvSpPr>
        <p:spPr>
          <a:xfrm>
            <a:off x="6029220" y="179837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61" name="Rectangle: Rounded Corners 160">
            <a:hlinkClick r:id="rId8" action="ppaction://hlinksldjump"/>
          </p:cNvPr>
          <p:cNvSpPr/>
          <p:nvPr/>
        </p:nvSpPr>
        <p:spPr>
          <a:xfrm>
            <a:off x="6020261" y="206890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62" name="Rectangle: Rounded Corners 161">
            <a:hlinkClick r:id="rId9" action="ppaction://hlinksldjump"/>
          </p:cNvPr>
          <p:cNvSpPr/>
          <p:nvPr/>
        </p:nvSpPr>
        <p:spPr>
          <a:xfrm>
            <a:off x="6014422" y="1550482"/>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63" name="Rectangle: Rounded Corners 162">
            <a:hlinkClick r:id="rId10" action="ppaction://hlinksldjump"/>
          </p:cNvPr>
          <p:cNvSpPr/>
          <p:nvPr/>
        </p:nvSpPr>
        <p:spPr>
          <a:xfrm>
            <a:off x="6035473" y="26613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64" name="Rectangle: Rounded Corners 163">
            <a:hlinkClick r:id="rId11" action="ppaction://hlinksldjump"/>
          </p:cNvPr>
          <p:cNvSpPr/>
          <p:nvPr/>
        </p:nvSpPr>
        <p:spPr>
          <a:xfrm>
            <a:off x="6030715" y="301435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65" name="Rectangle: Rounded Corners 164">
            <a:hlinkClick r:id="rId12" action="ppaction://hlinksldjump"/>
          </p:cNvPr>
          <p:cNvSpPr/>
          <p:nvPr/>
        </p:nvSpPr>
        <p:spPr>
          <a:xfrm>
            <a:off x="6040042" y="336349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66" name="Rectangle: Rounded Corners 165">
            <a:hlinkClick r:id="rId13" action="ppaction://hlinksldjump"/>
          </p:cNvPr>
          <p:cNvSpPr/>
          <p:nvPr/>
        </p:nvSpPr>
        <p:spPr>
          <a:xfrm>
            <a:off x="6040042" y="371933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67" name="Rectangle: Rounded Corners 166">
            <a:hlinkClick r:id="rId14" action="ppaction://hlinksldjump"/>
          </p:cNvPr>
          <p:cNvSpPr/>
          <p:nvPr/>
        </p:nvSpPr>
        <p:spPr>
          <a:xfrm>
            <a:off x="6031083" y="40700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68" name="Rectangle: Rounded Corners 167">
            <a:hlinkClick r:id="rId15" action="ppaction://hlinksldjump"/>
          </p:cNvPr>
          <p:cNvSpPr/>
          <p:nvPr/>
        </p:nvSpPr>
        <p:spPr>
          <a:xfrm>
            <a:off x="6030715" y="44442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69" name="Rectangle: Rounded Corners 168">
            <a:hlinkClick r:id="rId16" action="ppaction://hlinksldjump"/>
          </p:cNvPr>
          <p:cNvSpPr/>
          <p:nvPr/>
        </p:nvSpPr>
        <p:spPr>
          <a:xfrm>
            <a:off x="6033428" y="481158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70" name="Rectangle: Rounded Corners 169">
            <a:hlinkClick r:id="rId17" action="ppaction://hlinksldjump"/>
          </p:cNvPr>
          <p:cNvSpPr/>
          <p:nvPr/>
        </p:nvSpPr>
        <p:spPr>
          <a:xfrm>
            <a:off x="6035473" y="5615964"/>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71" name="Rectangle: Rounded Corners 170">
            <a:hlinkClick r:id="rId18" action="ppaction://hlinksldjump"/>
          </p:cNvPr>
          <p:cNvSpPr/>
          <p:nvPr/>
        </p:nvSpPr>
        <p:spPr>
          <a:xfrm>
            <a:off x="6028911" y="591742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73" name="Rectangle: Rounded Corners 172">
            <a:hlinkClick r:id="rId19" action="ppaction://hlinksldjump"/>
          </p:cNvPr>
          <p:cNvSpPr/>
          <p:nvPr/>
        </p:nvSpPr>
        <p:spPr>
          <a:xfrm>
            <a:off x="6029943" y="2354261"/>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74" name="Rectangle: Rounded Corners 173">
            <a:hlinkClick r:id="rId20" action="ppaction://hlinksldjump"/>
          </p:cNvPr>
          <p:cNvSpPr/>
          <p:nvPr/>
        </p:nvSpPr>
        <p:spPr>
          <a:xfrm>
            <a:off x="6035473" y="515752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4" name="Slide Number Placeholder 3">
            <a:extLst>
              <a:ext uri="{FF2B5EF4-FFF2-40B4-BE49-F238E27FC236}">
                <a16:creationId xmlns:a16="http://schemas.microsoft.com/office/drawing/2014/main" id="{3BD23D95-4635-114E-B6B3-728D36912454}"/>
              </a:ext>
            </a:extLst>
          </p:cNvPr>
          <p:cNvSpPr>
            <a:spLocks noGrp="1"/>
          </p:cNvSpPr>
          <p:nvPr>
            <p:ph type="sldNum" sz="quarter" idx="12"/>
          </p:nvPr>
        </p:nvSpPr>
        <p:spPr/>
        <p:txBody>
          <a:bodyPr/>
          <a:lstStyle/>
          <a:p>
            <a:fld id="{FA0B7275-42E7-9344-8EE7-3495E2503A86}" type="slidenum">
              <a:rPr lang="en-US" smtClean="0"/>
              <a:t>6</a:t>
            </a:fld>
            <a:endParaRPr lang="en-US" dirty="0"/>
          </a:p>
        </p:txBody>
      </p:sp>
      <p:sp>
        <p:nvSpPr>
          <p:cNvPr id="3" name="Rectangle 2"/>
          <p:cNvSpPr/>
          <p:nvPr/>
        </p:nvSpPr>
        <p:spPr>
          <a:xfrm>
            <a:off x="3620652" y="2606494"/>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177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05"/>
                                        </p:tgtEl>
                                        <p:attrNameLst>
                                          <p:attrName>style.visibility</p:attrName>
                                        </p:attrNameLst>
                                      </p:cBhvr>
                                      <p:to>
                                        <p:strVal val="visible"/>
                                      </p:to>
                                    </p:set>
                                    <p:anim calcmode="lin" valueType="num">
                                      <p:cBhvr>
                                        <p:cTn id="120" dur="500" fill="hold"/>
                                        <p:tgtEl>
                                          <p:spTgt spid="105"/>
                                        </p:tgtEl>
                                        <p:attrNameLst>
                                          <p:attrName>ppt_w</p:attrName>
                                        </p:attrNameLst>
                                      </p:cBhvr>
                                      <p:tavLst>
                                        <p:tav tm="0">
                                          <p:val>
                                            <p:fltVal val="0"/>
                                          </p:val>
                                        </p:tav>
                                        <p:tav tm="100000">
                                          <p:val>
                                            <p:strVal val="#ppt_w"/>
                                          </p:val>
                                        </p:tav>
                                      </p:tavLst>
                                    </p:anim>
                                    <p:anim calcmode="lin" valueType="num">
                                      <p:cBhvr>
                                        <p:cTn id="121" dur="500" fill="hold"/>
                                        <p:tgtEl>
                                          <p:spTgt spid="105"/>
                                        </p:tgtEl>
                                        <p:attrNameLst>
                                          <p:attrName>ppt_h</p:attrName>
                                        </p:attrNameLst>
                                      </p:cBhvr>
                                      <p:tavLst>
                                        <p:tav tm="0">
                                          <p:val>
                                            <p:fltVal val="0"/>
                                          </p:val>
                                        </p:tav>
                                        <p:tav tm="100000">
                                          <p:val>
                                            <p:strVal val="#ppt_h"/>
                                          </p:val>
                                        </p:tav>
                                      </p:tavLst>
                                    </p:anim>
                                    <p:animEffect transition="in" filter="fade">
                                      <p:cBhvr>
                                        <p:cTn id="122" dur="500"/>
                                        <p:tgtEl>
                                          <p:spTgt spid="105"/>
                                        </p:tgtEl>
                                      </p:cBhvr>
                                    </p:animEffect>
                                  </p:childTnLst>
                                </p:cTn>
                              </p:par>
                              <p:par>
                                <p:cTn id="123" presetID="53" presetClass="entr" presetSubtype="16"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500" fill="hold"/>
                                        <p:tgtEl>
                                          <p:spTgt spid="49"/>
                                        </p:tgtEl>
                                        <p:attrNameLst>
                                          <p:attrName>ppt_w</p:attrName>
                                        </p:attrNameLst>
                                      </p:cBhvr>
                                      <p:tavLst>
                                        <p:tav tm="0">
                                          <p:val>
                                            <p:fltVal val="0"/>
                                          </p:val>
                                        </p:tav>
                                        <p:tav tm="100000">
                                          <p:val>
                                            <p:strVal val="#ppt_w"/>
                                          </p:val>
                                        </p:tav>
                                      </p:tavLst>
                                    </p:anim>
                                    <p:anim calcmode="lin" valueType="num">
                                      <p:cBhvr>
                                        <p:cTn id="126" dur="500" fill="hold"/>
                                        <p:tgtEl>
                                          <p:spTgt spid="49"/>
                                        </p:tgtEl>
                                        <p:attrNameLst>
                                          <p:attrName>ppt_h</p:attrName>
                                        </p:attrNameLst>
                                      </p:cBhvr>
                                      <p:tavLst>
                                        <p:tav tm="0">
                                          <p:val>
                                            <p:fltVal val="0"/>
                                          </p:val>
                                        </p:tav>
                                        <p:tav tm="100000">
                                          <p:val>
                                            <p:strVal val="#ppt_h"/>
                                          </p:val>
                                        </p:tav>
                                      </p:tavLst>
                                    </p:anim>
                                    <p:animEffect transition="in" filter="fade">
                                      <p:cBhvr>
                                        <p:cTn id="127" dur="500"/>
                                        <p:tgtEl>
                                          <p:spTgt spid="49"/>
                                        </p:tgtEl>
                                      </p:cBhvr>
                                    </p:animEffect>
                                  </p:childTnLst>
                                </p:cTn>
                              </p:par>
                              <p:par>
                                <p:cTn id="128" presetID="53" presetClass="entr" presetSubtype="16"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childTnLst>
                                </p:cTn>
                              </p:par>
                              <p:par>
                                <p:cTn id="133" presetID="53" presetClass="entr" presetSubtype="16" fill="hold"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p:cTn id="135" dur="500" fill="hold"/>
                                        <p:tgtEl>
                                          <p:spTgt spid="108"/>
                                        </p:tgtEl>
                                        <p:attrNameLst>
                                          <p:attrName>ppt_w</p:attrName>
                                        </p:attrNameLst>
                                      </p:cBhvr>
                                      <p:tavLst>
                                        <p:tav tm="0">
                                          <p:val>
                                            <p:fltVal val="0"/>
                                          </p:val>
                                        </p:tav>
                                        <p:tav tm="100000">
                                          <p:val>
                                            <p:strVal val="#ppt_w"/>
                                          </p:val>
                                        </p:tav>
                                      </p:tavLst>
                                    </p:anim>
                                    <p:anim calcmode="lin" valueType="num">
                                      <p:cBhvr>
                                        <p:cTn id="136" dur="500" fill="hold"/>
                                        <p:tgtEl>
                                          <p:spTgt spid="108"/>
                                        </p:tgtEl>
                                        <p:attrNameLst>
                                          <p:attrName>ppt_h</p:attrName>
                                        </p:attrNameLst>
                                      </p:cBhvr>
                                      <p:tavLst>
                                        <p:tav tm="0">
                                          <p:val>
                                            <p:fltVal val="0"/>
                                          </p:val>
                                        </p:tav>
                                        <p:tav tm="100000">
                                          <p:val>
                                            <p:strVal val="#ppt_h"/>
                                          </p:val>
                                        </p:tav>
                                      </p:tavLst>
                                    </p:anim>
                                    <p:animEffect transition="in" filter="fade">
                                      <p:cBhvr>
                                        <p:cTn id="137" dur="500"/>
                                        <p:tgtEl>
                                          <p:spTgt spid="108"/>
                                        </p:tgtEl>
                                      </p:cBhvr>
                                    </p:animEffect>
                                  </p:childTnLst>
                                </p:cTn>
                              </p:par>
                              <p:par>
                                <p:cTn id="138" presetID="53" presetClass="entr" presetSubtype="16" fill="hold"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p:cTn id="140" dur="500" fill="hold"/>
                                        <p:tgtEl>
                                          <p:spTgt spid="47"/>
                                        </p:tgtEl>
                                        <p:attrNameLst>
                                          <p:attrName>ppt_w</p:attrName>
                                        </p:attrNameLst>
                                      </p:cBhvr>
                                      <p:tavLst>
                                        <p:tav tm="0">
                                          <p:val>
                                            <p:fltVal val="0"/>
                                          </p:val>
                                        </p:tav>
                                        <p:tav tm="100000">
                                          <p:val>
                                            <p:strVal val="#ppt_w"/>
                                          </p:val>
                                        </p:tav>
                                      </p:tavLst>
                                    </p:anim>
                                    <p:anim calcmode="lin" valueType="num">
                                      <p:cBhvr>
                                        <p:cTn id="141" dur="500" fill="hold"/>
                                        <p:tgtEl>
                                          <p:spTgt spid="47"/>
                                        </p:tgtEl>
                                        <p:attrNameLst>
                                          <p:attrName>ppt_h</p:attrName>
                                        </p:attrNameLst>
                                      </p:cBhvr>
                                      <p:tavLst>
                                        <p:tav tm="0">
                                          <p:val>
                                            <p:fltVal val="0"/>
                                          </p:val>
                                        </p:tav>
                                        <p:tav tm="100000">
                                          <p:val>
                                            <p:strVal val="#ppt_h"/>
                                          </p:val>
                                        </p:tav>
                                      </p:tavLst>
                                    </p:anim>
                                    <p:animEffect transition="in" filter="fade">
                                      <p:cBhvr>
                                        <p:cTn id="142" dur="500"/>
                                        <p:tgtEl>
                                          <p:spTgt spid="47"/>
                                        </p:tgtEl>
                                      </p:cBhvr>
                                    </p:animEffect>
                                  </p:childTnLst>
                                </p:cTn>
                              </p:par>
                              <p:par>
                                <p:cTn id="143" presetID="53" presetClass="entr" presetSubtype="16" fill="hold"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par>
                                <p:cTn id="148" presetID="53" presetClass="entr" presetSubtype="16" fill="hold" nodeType="withEffect">
                                  <p:stCondLst>
                                    <p:cond delay="0"/>
                                  </p:stCondLst>
                                  <p:childTnLst>
                                    <p:set>
                                      <p:cBhvr>
                                        <p:cTn id="149" dur="1" fill="hold">
                                          <p:stCondLst>
                                            <p:cond delay="0"/>
                                          </p:stCondLst>
                                        </p:cTn>
                                        <p:tgtEl>
                                          <p:spTgt spid="45"/>
                                        </p:tgtEl>
                                        <p:attrNameLst>
                                          <p:attrName>style.visibility</p:attrName>
                                        </p:attrNameLst>
                                      </p:cBhvr>
                                      <p:to>
                                        <p:strVal val="visible"/>
                                      </p:to>
                                    </p:set>
                                    <p:anim calcmode="lin" valueType="num">
                                      <p:cBhvr>
                                        <p:cTn id="150" dur="500" fill="hold"/>
                                        <p:tgtEl>
                                          <p:spTgt spid="45"/>
                                        </p:tgtEl>
                                        <p:attrNameLst>
                                          <p:attrName>ppt_w</p:attrName>
                                        </p:attrNameLst>
                                      </p:cBhvr>
                                      <p:tavLst>
                                        <p:tav tm="0">
                                          <p:val>
                                            <p:fltVal val="0"/>
                                          </p:val>
                                        </p:tav>
                                        <p:tav tm="100000">
                                          <p:val>
                                            <p:strVal val="#ppt_w"/>
                                          </p:val>
                                        </p:tav>
                                      </p:tavLst>
                                    </p:anim>
                                    <p:anim calcmode="lin" valueType="num">
                                      <p:cBhvr>
                                        <p:cTn id="151" dur="500" fill="hold"/>
                                        <p:tgtEl>
                                          <p:spTgt spid="45"/>
                                        </p:tgtEl>
                                        <p:attrNameLst>
                                          <p:attrName>ppt_h</p:attrName>
                                        </p:attrNameLst>
                                      </p:cBhvr>
                                      <p:tavLst>
                                        <p:tav tm="0">
                                          <p:val>
                                            <p:fltVal val="0"/>
                                          </p:val>
                                        </p:tav>
                                        <p:tav tm="100000">
                                          <p:val>
                                            <p:strVal val="#ppt_h"/>
                                          </p:val>
                                        </p:tav>
                                      </p:tavLst>
                                    </p:anim>
                                    <p:animEffect transition="in" filter="fade">
                                      <p:cBhvr>
                                        <p:cTn id="1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1" grpId="0" animBg="1"/>
      <p:bldP spid="42" grpId="0" animBg="1"/>
      <p:bldP spid="44" grpId="0" animBg="1"/>
      <p:bldP spid="10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3" grpId="0" animBg="1"/>
      <p:bldP spid="1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SG" dirty="0"/>
              <a:t>General Safety</a:t>
            </a:r>
          </a:p>
        </p:txBody>
      </p:sp>
      <p:sp>
        <p:nvSpPr>
          <p:cNvPr id="5" name="Rectangle: Beveled 4"/>
          <p:cNvSpPr/>
          <p:nvPr/>
        </p:nvSpPr>
        <p:spPr>
          <a:xfrm>
            <a:off x="3524797" y="1124745"/>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524797" y="3193158"/>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524797" y="5408818"/>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279576" y="2492897"/>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071665" y="1554314"/>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071665" y="3670131"/>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071665" y="3665646"/>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8" name="Cloud 37"/>
          <p:cNvSpPr/>
          <p:nvPr/>
        </p:nvSpPr>
        <p:spPr>
          <a:xfrm>
            <a:off x="9275087" y="119456"/>
            <a:ext cx="1589766" cy="7332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4.7 Secure design</a:t>
            </a:r>
          </a:p>
        </p:txBody>
      </p:sp>
      <p:sp>
        <p:nvSpPr>
          <p:cNvPr id="41" name="Cloud 40"/>
          <p:cNvSpPr/>
          <p:nvPr/>
        </p:nvSpPr>
        <p:spPr>
          <a:xfrm>
            <a:off x="9349240" y="947426"/>
            <a:ext cx="1966352" cy="7332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4.8 Operating conditions</a:t>
            </a:r>
          </a:p>
        </p:txBody>
      </p:sp>
      <p:cxnSp>
        <p:nvCxnSpPr>
          <p:cNvPr id="12" name="Straight Arrow Connector 11"/>
          <p:cNvCxnSpPr>
            <a:cxnSpLocks/>
            <a:stCxn id="172" idx="3"/>
            <a:endCxn id="38" idx="2"/>
          </p:cNvCxnSpPr>
          <p:nvPr/>
        </p:nvCxnSpPr>
        <p:spPr>
          <a:xfrm flipV="1">
            <a:off x="7890900" y="486071"/>
            <a:ext cx="1389118" cy="401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72" idx="3"/>
            <a:endCxn id="41" idx="2"/>
          </p:cNvCxnSpPr>
          <p:nvPr/>
        </p:nvCxnSpPr>
        <p:spPr>
          <a:xfrm>
            <a:off x="7890900" y="887367"/>
            <a:ext cx="1464439" cy="426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Cloud 47"/>
          <p:cNvSpPr/>
          <p:nvPr/>
        </p:nvSpPr>
        <p:spPr>
          <a:xfrm>
            <a:off x="9044549" y="1677081"/>
            <a:ext cx="2474473" cy="7332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4.12.1 Edges, Angles &amp; Surfaces</a:t>
            </a:r>
          </a:p>
        </p:txBody>
      </p:sp>
      <p:cxnSp>
        <p:nvCxnSpPr>
          <p:cNvPr id="49" name="Straight Arrow Connector 48"/>
          <p:cNvCxnSpPr>
            <a:cxnSpLocks/>
            <a:stCxn id="172" idx="3"/>
            <a:endCxn id="48" idx="2"/>
          </p:cNvCxnSpPr>
          <p:nvPr/>
        </p:nvCxnSpPr>
        <p:spPr>
          <a:xfrm>
            <a:off x="7890900" y="887367"/>
            <a:ext cx="1161324" cy="115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loud 52"/>
          <p:cNvSpPr/>
          <p:nvPr/>
        </p:nvSpPr>
        <p:spPr>
          <a:xfrm>
            <a:off x="9753742" y="2469286"/>
            <a:ext cx="1960436" cy="10666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4.12.2 Fire &amp; Explosion protection</a:t>
            </a:r>
          </a:p>
        </p:txBody>
      </p:sp>
      <p:cxnSp>
        <p:nvCxnSpPr>
          <p:cNvPr id="54" name="Straight Arrow Connector 53"/>
          <p:cNvCxnSpPr>
            <a:cxnSpLocks/>
            <a:stCxn id="172" idx="3"/>
            <a:endCxn id="53" idx="2"/>
          </p:cNvCxnSpPr>
          <p:nvPr/>
        </p:nvCxnSpPr>
        <p:spPr>
          <a:xfrm>
            <a:off x="7890900" y="887367"/>
            <a:ext cx="1868923" cy="2115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Cloud 56"/>
          <p:cNvSpPr/>
          <p:nvPr/>
        </p:nvSpPr>
        <p:spPr>
          <a:xfrm>
            <a:off x="8658504" y="3397205"/>
            <a:ext cx="1525723" cy="10666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4.12.3 Structural Integrity</a:t>
            </a:r>
          </a:p>
        </p:txBody>
      </p:sp>
      <p:sp>
        <p:nvSpPr>
          <p:cNvPr id="58" name="Cloud 57"/>
          <p:cNvSpPr/>
          <p:nvPr/>
        </p:nvSpPr>
        <p:spPr>
          <a:xfrm>
            <a:off x="10192366" y="3717032"/>
            <a:ext cx="1880298" cy="10666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4.12.5 Underground Systems</a:t>
            </a:r>
          </a:p>
        </p:txBody>
      </p:sp>
      <p:sp>
        <p:nvSpPr>
          <p:cNvPr id="64" name="Cloud 63"/>
          <p:cNvSpPr/>
          <p:nvPr/>
        </p:nvSpPr>
        <p:spPr>
          <a:xfrm>
            <a:off x="8831548" y="4670672"/>
            <a:ext cx="1485680" cy="104231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4.12.6 External Impacts</a:t>
            </a:r>
          </a:p>
        </p:txBody>
      </p:sp>
      <p:cxnSp>
        <p:nvCxnSpPr>
          <p:cNvPr id="65" name="Straight Arrow Connector 64"/>
          <p:cNvCxnSpPr>
            <a:cxnSpLocks/>
            <a:stCxn id="172" idx="3"/>
            <a:endCxn id="57" idx="2"/>
          </p:cNvCxnSpPr>
          <p:nvPr/>
        </p:nvCxnSpPr>
        <p:spPr>
          <a:xfrm>
            <a:off x="7890900" y="887367"/>
            <a:ext cx="772337" cy="304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a:stCxn id="172" idx="3"/>
            <a:endCxn id="58" idx="2"/>
          </p:cNvCxnSpPr>
          <p:nvPr/>
        </p:nvCxnSpPr>
        <p:spPr>
          <a:xfrm>
            <a:off x="7890900" y="887367"/>
            <a:ext cx="2307298" cy="3362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172" idx="3"/>
            <a:endCxn id="64" idx="2"/>
          </p:cNvCxnSpPr>
          <p:nvPr/>
        </p:nvCxnSpPr>
        <p:spPr>
          <a:xfrm>
            <a:off x="7890900" y="887367"/>
            <a:ext cx="945256" cy="4304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Cloud 87"/>
          <p:cNvSpPr/>
          <p:nvPr/>
        </p:nvSpPr>
        <p:spPr>
          <a:xfrm>
            <a:off x="9753742" y="5514722"/>
            <a:ext cx="1739958" cy="8101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5.1 Safety Assessment</a:t>
            </a:r>
          </a:p>
        </p:txBody>
      </p:sp>
      <p:cxnSp>
        <p:nvCxnSpPr>
          <p:cNvPr id="104" name="Straight Arrow Connector 103"/>
          <p:cNvCxnSpPr>
            <a:cxnSpLocks/>
            <a:stCxn id="172" idx="3"/>
            <a:endCxn id="88" idx="2"/>
          </p:cNvCxnSpPr>
          <p:nvPr/>
        </p:nvCxnSpPr>
        <p:spPr>
          <a:xfrm>
            <a:off x="7890900" y="887367"/>
            <a:ext cx="1868239" cy="5032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p:nvPr/>
        </p:nvCxnSpPr>
        <p:spPr>
          <a:xfrm flipV="1">
            <a:off x="5293738" y="612557"/>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p:cNvCxnSpPr/>
          <p:nvPr/>
        </p:nvCxnSpPr>
        <p:spPr>
          <a:xfrm flipV="1">
            <a:off x="5293738" y="887367"/>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p:cNvCxnSpPr>
            <a:cxnSpLocks/>
          </p:cNvCxnSpPr>
          <p:nvPr/>
        </p:nvCxnSpPr>
        <p:spPr>
          <a:xfrm flipV="1">
            <a:off x="5293738" y="1162147"/>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p:cNvCxnSpPr>
            <a:cxnSpLocks/>
          </p:cNvCxnSpPr>
          <p:nvPr/>
        </p:nvCxnSpPr>
        <p:spPr>
          <a:xfrm flipV="1">
            <a:off x="5293738" y="1440583"/>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p:cNvCxnSpPr>
            <a:cxnSpLocks/>
          </p:cNvCxnSpPr>
          <p:nvPr/>
        </p:nvCxnSpPr>
        <p:spPr>
          <a:xfrm>
            <a:off x="5293737" y="1554314"/>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p:cNvCxnSpPr>
            <a:cxnSpLocks/>
          </p:cNvCxnSpPr>
          <p:nvPr/>
        </p:nvCxnSpPr>
        <p:spPr>
          <a:xfrm>
            <a:off x="5293737" y="1554313"/>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p:cNvCxnSpPr>
            <a:cxnSpLocks/>
          </p:cNvCxnSpPr>
          <p:nvPr/>
        </p:nvCxnSpPr>
        <p:spPr>
          <a:xfrm>
            <a:off x="5293738" y="1554314"/>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p:cNvCxnSpPr>
            <a:cxnSpLocks/>
          </p:cNvCxnSpPr>
          <p:nvPr/>
        </p:nvCxnSpPr>
        <p:spPr>
          <a:xfrm>
            <a:off x="5293738" y="1554314"/>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p:cNvCxnSpPr>
            <a:cxnSpLocks/>
          </p:cNvCxnSpPr>
          <p:nvPr/>
        </p:nvCxnSpPr>
        <p:spPr>
          <a:xfrm flipV="1">
            <a:off x="5293737" y="2840168"/>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p:cNvCxnSpPr>
            <a:cxnSpLocks/>
          </p:cNvCxnSpPr>
          <p:nvPr/>
        </p:nvCxnSpPr>
        <p:spPr>
          <a:xfrm flipV="1">
            <a:off x="5293737" y="3193220"/>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p:cNvCxnSpPr>
            <a:cxnSpLocks/>
          </p:cNvCxnSpPr>
          <p:nvPr/>
        </p:nvCxnSpPr>
        <p:spPr>
          <a:xfrm flipV="1">
            <a:off x="5293738" y="3542352"/>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p:cNvCxnSpPr>
            <a:cxnSpLocks/>
          </p:cNvCxnSpPr>
          <p:nvPr/>
        </p:nvCxnSpPr>
        <p:spPr>
          <a:xfrm>
            <a:off x="5293738" y="3665646"/>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p:cNvCxnSpPr>
            <a:cxnSpLocks/>
          </p:cNvCxnSpPr>
          <p:nvPr/>
        </p:nvCxnSpPr>
        <p:spPr>
          <a:xfrm>
            <a:off x="5293737" y="3665647"/>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p:cNvCxnSpPr>
            <a:cxnSpLocks/>
          </p:cNvCxnSpPr>
          <p:nvPr/>
        </p:nvCxnSpPr>
        <p:spPr>
          <a:xfrm>
            <a:off x="5293737" y="3665646"/>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p:cNvCxnSpPr>
            <a:cxnSpLocks/>
          </p:cNvCxnSpPr>
          <p:nvPr/>
        </p:nvCxnSpPr>
        <p:spPr>
          <a:xfrm>
            <a:off x="5293738" y="3665646"/>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nector: Elbow 147"/>
          <p:cNvCxnSpPr>
            <a:cxnSpLocks/>
          </p:cNvCxnSpPr>
          <p:nvPr/>
        </p:nvCxnSpPr>
        <p:spPr>
          <a:xfrm>
            <a:off x="5293737" y="3665646"/>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nector: Elbow 148"/>
          <p:cNvCxnSpPr>
            <a:cxnSpLocks/>
          </p:cNvCxnSpPr>
          <p:nvPr/>
        </p:nvCxnSpPr>
        <p:spPr>
          <a:xfrm flipV="1">
            <a:off x="5293737" y="5764055"/>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p:cNvCxnSpPr>
            <a:cxnSpLocks/>
          </p:cNvCxnSpPr>
          <p:nvPr/>
        </p:nvCxnSpPr>
        <p:spPr>
          <a:xfrm>
            <a:off x="5293737" y="5859069"/>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9" name="Rectangle: Rounded Corners 168">
            <a:hlinkClick r:id="rId3" action="ppaction://hlinksldjump"/>
          </p:cNvPr>
          <p:cNvSpPr/>
          <p:nvPr/>
        </p:nvSpPr>
        <p:spPr>
          <a:xfrm>
            <a:off x="5729649" y="530877"/>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70" name="Rectangle: Rounded Corners 169">
            <a:hlinkClick r:id="rId4" action="ppaction://hlinksldjump"/>
          </p:cNvPr>
          <p:cNvSpPr/>
          <p:nvPr/>
        </p:nvSpPr>
        <p:spPr>
          <a:xfrm>
            <a:off x="5731920" y="1083058"/>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71" name="Rectangle: Rounded Corners 170">
            <a:hlinkClick r:id="rId5" action="ppaction://hlinksldjump"/>
          </p:cNvPr>
          <p:cNvSpPr/>
          <p:nvPr/>
        </p:nvSpPr>
        <p:spPr>
          <a:xfrm>
            <a:off x="5735349" y="1352232"/>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72" name="Rectangle: Rounded Corners 171">
            <a:hlinkClick r:id="rId6" action="ppaction://hlinksldjump"/>
          </p:cNvPr>
          <p:cNvSpPr/>
          <p:nvPr/>
        </p:nvSpPr>
        <p:spPr>
          <a:xfrm>
            <a:off x="5735349" y="801936"/>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73" name="Rectangle: Rounded Corners 172">
            <a:hlinkClick r:id="rId7" action="ppaction://hlinksldjump"/>
          </p:cNvPr>
          <p:cNvSpPr/>
          <p:nvPr/>
        </p:nvSpPr>
        <p:spPr>
          <a:xfrm>
            <a:off x="5741188" y="185257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74" name="Rectangle: Rounded Corners 173">
            <a:hlinkClick r:id="rId8" action="ppaction://hlinksldjump"/>
          </p:cNvPr>
          <p:cNvSpPr/>
          <p:nvPr/>
        </p:nvSpPr>
        <p:spPr>
          <a:xfrm>
            <a:off x="5732229" y="2123112"/>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75" name="Rectangle: Rounded Corners 174">
            <a:hlinkClick r:id="rId9" action="ppaction://hlinksldjump"/>
          </p:cNvPr>
          <p:cNvSpPr/>
          <p:nvPr/>
        </p:nvSpPr>
        <p:spPr>
          <a:xfrm>
            <a:off x="5726390" y="1604687"/>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76" name="Rectangle: Rounded Corners 175">
            <a:hlinkClick r:id="rId10" action="ppaction://hlinksldjump"/>
          </p:cNvPr>
          <p:cNvSpPr/>
          <p:nvPr/>
        </p:nvSpPr>
        <p:spPr>
          <a:xfrm>
            <a:off x="5747441" y="271551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77" name="Rectangle: Rounded Corners 176">
            <a:hlinkClick r:id="rId11" action="ppaction://hlinksldjump"/>
          </p:cNvPr>
          <p:cNvSpPr/>
          <p:nvPr/>
        </p:nvSpPr>
        <p:spPr>
          <a:xfrm>
            <a:off x="5742683" y="306856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78" name="Rectangle: Rounded Corners 177">
            <a:hlinkClick r:id="rId12" action="ppaction://hlinksldjump"/>
          </p:cNvPr>
          <p:cNvSpPr/>
          <p:nvPr/>
        </p:nvSpPr>
        <p:spPr>
          <a:xfrm>
            <a:off x="5752010" y="341769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79" name="Rectangle: Rounded Corners 178">
            <a:hlinkClick r:id="rId13" action="ppaction://hlinksldjump"/>
          </p:cNvPr>
          <p:cNvSpPr/>
          <p:nvPr/>
        </p:nvSpPr>
        <p:spPr>
          <a:xfrm>
            <a:off x="5752010" y="377354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80" name="Rectangle: Rounded Corners 179">
            <a:hlinkClick r:id="rId14" action="ppaction://hlinksldjump"/>
          </p:cNvPr>
          <p:cNvSpPr/>
          <p:nvPr/>
        </p:nvSpPr>
        <p:spPr>
          <a:xfrm>
            <a:off x="5743051" y="41242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81" name="Rectangle: Rounded Corners 180">
            <a:hlinkClick r:id="rId15" action="ppaction://hlinksldjump"/>
          </p:cNvPr>
          <p:cNvSpPr/>
          <p:nvPr/>
        </p:nvSpPr>
        <p:spPr>
          <a:xfrm>
            <a:off x="5742683" y="44984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82" name="Rectangle: Rounded Corners 181">
            <a:hlinkClick r:id="rId16" action="ppaction://hlinksldjump"/>
          </p:cNvPr>
          <p:cNvSpPr/>
          <p:nvPr/>
        </p:nvSpPr>
        <p:spPr>
          <a:xfrm>
            <a:off x="5745396" y="486579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83" name="Rectangle: Rounded Corners 182">
            <a:hlinkClick r:id="rId17" action="ppaction://hlinksldjump"/>
          </p:cNvPr>
          <p:cNvSpPr/>
          <p:nvPr/>
        </p:nvSpPr>
        <p:spPr>
          <a:xfrm>
            <a:off x="5747441" y="5670169"/>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84" name="Rectangle: Rounded Corners 183">
            <a:hlinkClick r:id="rId18" action="ppaction://hlinksldjump"/>
          </p:cNvPr>
          <p:cNvSpPr/>
          <p:nvPr/>
        </p:nvSpPr>
        <p:spPr>
          <a:xfrm>
            <a:off x="5740879" y="597162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86" name="Rectangle: Rounded Corners 185">
            <a:hlinkClick r:id="rId19" action="ppaction://hlinksldjump"/>
          </p:cNvPr>
          <p:cNvSpPr/>
          <p:nvPr/>
        </p:nvSpPr>
        <p:spPr>
          <a:xfrm>
            <a:off x="5741911" y="240846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87" name="Rectangle: Rounded Corners 186">
            <a:hlinkClick r:id="rId20" action="ppaction://hlinksldjump"/>
          </p:cNvPr>
          <p:cNvSpPr/>
          <p:nvPr/>
        </p:nvSpPr>
        <p:spPr>
          <a:xfrm>
            <a:off x="5747441" y="521173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E198F5A0-F575-5940-A0F6-F2DB5350199E}"/>
              </a:ext>
            </a:extLst>
          </p:cNvPr>
          <p:cNvSpPr>
            <a:spLocks noGrp="1"/>
          </p:cNvSpPr>
          <p:nvPr>
            <p:ph type="sldNum" sz="quarter" idx="12"/>
          </p:nvPr>
        </p:nvSpPr>
        <p:spPr/>
        <p:txBody>
          <a:bodyPr/>
          <a:lstStyle/>
          <a:p>
            <a:fld id="{FA0B7275-42E7-9344-8EE7-3495E2503A86}" type="slidenum">
              <a:rPr lang="en-US" smtClean="0"/>
              <a:t>7</a:t>
            </a:fld>
            <a:endParaRPr lang="en-US" dirty="0"/>
          </a:p>
        </p:txBody>
      </p:sp>
      <p:sp>
        <p:nvSpPr>
          <p:cNvPr id="66" name="Rectangle 65"/>
          <p:cNvSpPr/>
          <p:nvPr/>
        </p:nvSpPr>
        <p:spPr>
          <a:xfrm>
            <a:off x="3380510" y="2606494"/>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0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fltVal val="0"/>
                                          </p:val>
                                        </p:tav>
                                        <p:tav tm="100000">
                                          <p:val>
                                            <p:strVal val="#ppt_w"/>
                                          </p:val>
                                        </p:tav>
                                      </p:tavLst>
                                    </p:anim>
                                    <p:anim calcmode="lin" valueType="num">
                                      <p:cBhvr>
                                        <p:cTn id="101" dur="500" fill="hold"/>
                                        <p:tgtEl>
                                          <p:spTgt spid="41"/>
                                        </p:tgtEl>
                                        <p:attrNameLst>
                                          <p:attrName>ppt_h</p:attrName>
                                        </p:attrNameLst>
                                      </p:cBhvr>
                                      <p:tavLst>
                                        <p:tav tm="0">
                                          <p:val>
                                            <p:fltVal val="0"/>
                                          </p:val>
                                        </p:tav>
                                        <p:tav tm="100000">
                                          <p:val>
                                            <p:strVal val="#ppt_h"/>
                                          </p:val>
                                        </p:tav>
                                      </p:tavLst>
                                    </p:anim>
                                    <p:animEffect transition="in" filter="fade">
                                      <p:cBhvr>
                                        <p:cTn id="102" dur="500"/>
                                        <p:tgtEl>
                                          <p:spTgt spid="41"/>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animEffect transition="in" filter="fade">
                                      <p:cBhvr>
                                        <p:cTn id="107" dur="500"/>
                                        <p:tgtEl>
                                          <p:spTgt spid="4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p:cTn id="110" dur="500" fill="hold"/>
                                        <p:tgtEl>
                                          <p:spTgt spid="53"/>
                                        </p:tgtEl>
                                        <p:attrNameLst>
                                          <p:attrName>ppt_w</p:attrName>
                                        </p:attrNameLst>
                                      </p:cBhvr>
                                      <p:tavLst>
                                        <p:tav tm="0">
                                          <p:val>
                                            <p:fltVal val="0"/>
                                          </p:val>
                                        </p:tav>
                                        <p:tav tm="100000">
                                          <p:val>
                                            <p:strVal val="#ppt_w"/>
                                          </p:val>
                                        </p:tav>
                                      </p:tavLst>
                                    </p:anim>
                                    <p:anim calcmode="lin" valueType="num">
                                      <p:cBhvr>
                                        <p:cTn id="111" dur="500" fill="hold"/>
                                        <p:tgtEl>
                                          <p:spTgt spid="53"/>
                                        </p:tgtEl>
                                        <p:attrNameLst>
                                          <p:attrName>ppt_h</p:attrName>
                                        </p:attrNameLst>
                                      </p:cBhvr>
                                      <p:tavLst>
                                        <p:tav tm="0">
                                          <p:val>
                                            <p:fltVal val="0"/>
                                          </p:val>
                                        </p:tav>
                                        <p:tav tm="100000">
                                          <p:val>
                                            <p:strVal val="#ppt_h"/>
                                          </p:val>
                                        </p:tav>
                                      </p:tavLst>
                                    </p:anim>
                                    <p:animEffect transition="in" filter="fade">
                                      <p:cBhvr>
                                        <p:cTn id="112" dur="500"/>
                                        <p:tgtEl>
                                          <p:spTgt spid="53"/>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p:cTn id="115" dur="500" fill="hold"/>
                                        <p:tgtEl>
                                          <p:spTgt spid="57"/>
                                        </p:tgtEl>
                                        <p:attrNameLst>
                                          <p:attrName>ppt_w</p:attrName>
                                        </p:attrNameLst>
                                      </p:cBhvr>
                                      <p:tavLst>
                                        <p:tav tm="0">
                                          <p:val>
                                            <p:fltVal val="0"/>
                                          </p:val>
                                        </p:tav>
                                        <p:tav tm="100000">
                                          <p:val>
                                            <p:strVal val="#ppt_w"/>
                                          </p:val>
                                        </p:tav>
                                      </p:tavLst>
                                    </p:anim>
                                    <p:anim calcmode="lin" valueType="num">
                                      <p:cBhvr>
                                        <p:cTn id="116" dur="500" fill="hold"/>
                                        <p:tgtEl>
                                          <p:spTgt spid="57"/>
                                        </p:tgtEl>
                                        <p:attrNameLst>
                                          <p:attrName>ppt_h</p:attrName>
                                        </p:attrNameLst>
                                      </p:cBhvr>
                                      <p:tavLst>
                                        <p:tav tm="0">
                                          <p:val>
                                            <p:fltVal val="0"/>
                                          </p:val>
                                        </p:tav>
                                        <p:tav tm="100000">
                                          <p:val>
                                            <p:strVal val="#ppt_h"/>
                                          </p:val>
                                        </p:tav>
                                      </p:tavLst>
                                    </p:anim>
                                    <p:animEffect transition="in" filter="fade">
                                      <p:cBhvr>
                                        <p:cTn id="117" dur="500"/>
                                        <p:tgtEl>
                                          <p:spTgt spid="5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 calcmode="lin" valueType="num">
                                      <p:cBhvr>
                                        <p:cTn id="120" dur="500" fill="hold"/>
                                        <p:tgtEl>
                                          <p:spTgt spid="58"/>
                                        </p:tgtEl>
                                        <p:attrNameLst>
                                          <p:attrName>ppt_w</p:attrName>
                                        </p:attrNameLst>
                                      </p:cBhvr>
                                      <p:tavLst>
                                        <p:tav tm="0">
                                          <p:val>
                                            <p:fltVal val="0"/>
                                          </p:val>
                                        </p:tav>
                                        <p:tav tm="100000">
                                          <p:val>
                                            <p:strVal val="#ppt_w"/>
                                          </p:val>
                                        </p:tav>
                                      </p:tavLst>
                                    </p:anim>
                                    <p:anim calcmode="lin" valueType="num">
                                      <p:cBhvr>
                                        <p:cTn id="121" dur="500" fill="hold"/>
                                        <p:tgtEl>
                                          <p:spTgt spid="58"/>
                                        </p:tgtEl>
                                        <p:attrNameLst>
                                          <p:attrName>ppt_h</p:attrName>
                                        </p:attrNameLst>
                                      </p:cBhvr>
                                      <p:tavLst>
                                        <p:tav tm="0">
                                          <p:val>
                                            <p:fltVal val="0"/>
                                          </p:val>
                                        </p:tav>
                                        <p:tav tm="100000">
                                          <p:val>
                                            <p:strVal val="#ppt_h"/>
                                          </p:val>
                                        </p:tav>
                                      </p:tavLst>
                                    </p:anim>
                                    <p:animEffect transition="in" filter="fade">
                                      <p:cBhvr>
                                        <p:cTn id="122" dur="500"/>
                                        <p:tgtEl>
                                          <p:spTgt spid="58"/>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 calcmode="lin" valueType="num">
                                      <p:cBhvr>
                                        <p:cTn id="125" dur="500" fill="hold"/>
                                        <p:tgtEl>
                                          <p:spTgt spid="64"/>
                                        </p:tgtEl>
                                        <p:attrNameLst>
                                          <p:attrName>ppt_w</p:attrName>
                                        </p:attrNameLst>
                                      </p:cBhvr>
                                      <p:tavLst>
                                        <p:tav tm="0">
                                          <p:val>
                                            <p:fltVal val="0"/>
                                          </p:val>
                                        </p:tav>
                                        <p:tav tm="100000">
                                          <p:val>
                                            <p:strVal val="#ppt_w"/>
                                          </p:val>
                                        </p:tav>
                                      </p:tavLst>
                                    </p:anim>
                                    <p:anim calcmode="lin" valueType="num">
                                      <p:cBhvr>
                                        <p:cTn id="126" dur="500" fill="hold"/>
                                        <p:tgtEl>
                                          <p:spTgt spid="64"/>
                                        </p:tgtEl>
                                        <p:attrNameLst>
                                          <p:attrName>ppt_h</p:attrName>
                                        </p:attrNameLst>
                                      </p:cBhvr>
                                      <p:tavLst>
                                        <p:tav tm="0">
                                          <p:val>
                                            <p:fltVal val="0"/>
                                          </p:val>
                                        </p:tav>
                                        <p:tav tm="100000">
                                          <p:val>
                                            <p:strVal val="#ppt_h"/>
                                          </p:val>
                                        </p:tav>
                                      </p:tavLst>
                                    </p:anim>
                                    <p:animEffect transition="in" filter="fade">
                                      <p:cBhvr>
                                        <p:cTn id="127" dur="500"/>
                                        <p:tgtEl>
                                          <p:spTgt spid="64"/>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88"/>
                                        </p:tgtEl>
                                        <p:attrNameLst>
                                          <p:attrName>style.visibility</p:attrName>
                                        </p:attrNameLst>
                                      </p:cBhvr>
                                      <p:to>
                                        <p:strVal val="visible"/>
                                      </p:to>
                                    </p:set>
                                    <p:anim calcmode="lin" valueType="num">
                                      <p:cBhvr>
                                        <p:cTn id="130" dur="500" fill="hold"/>
                                        <p:tgtEl>
                                          <p:spTgt spid="88"/>
                                        </p:tgtEl>
                                        <p:attrNameLst>
                                          <p:attrName>ppt_w</p:attrName>
                                        </p:attrNameLst>
                                      </p:cBhvr>
                                      <p:tavLst>
                                        <p:tav tm="0">
                                          <p:val>
                                            <p:fltVal val="0"/>
                                          </p:val>
                                        </p:tav>
                                        <p:tav tm="100000">
                                          <p:val>
                                            <p:strVal val="#ppt_w"/>
                                          </p:val>
                                        </p:tav>
                                      </p:tavLst>
                                    </p:anim>
                                    <p:anim calcmode="lin" valueType="num">
                                      <p:cBhvr>
                                        <p:cTn id="131" dur="500" fill="hold"/>
                                        <p:tgtEl>
                                          <p:spTgt spid="88"/>
                                        </p:tgtEl>
                                        <p:attrNameLst>
                                          <p:attrName>ppt_h</p:attrName>
                                        </p:attrNameLst>
                                      </p:cBhvr>
                                      <p:tavLst>
                                        <p:tav tm="0">
                                          <p:val>
                                            <p:fltVal val="0"/>
                                          </p:val>
                                        </p:tav>
                                        <p:tav tm="100000">
                                          <p:val>
                                            <p:strVal val="#ppt_h"/>
                                          </p:val>
                                        </p:tav>
                                      </p:tavLst>
                                    </p:anim>
                                    <p:animEffect transition="in" filter="fade">
                                      <p:cBhvr>
                                        <p:cTn id="132" dur="500"/>
                                        <p:tgtEl>
                                          <p:spTgt spid="88"/>
                                        </p:tgtEl>
                                      </p:cBhvr>
                                    </p:animEffect>
                                  </p:childTnLst>
                                </p:cTn>
                              </p:par>
                              <p:par>
                                <p:cTn id="133" presetID="53" presetClass="entr" presetSubtype="16"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p:cTn id="135" dur="500" fill="hold"/>
                                        <p:tgtEl>
                                          <p:spTgt spid="12"/>
                                        </p:tgtEl>
                                        <p:attrNameLst>
                                          <p:attrName>ppt_w</p:attrName>
                                        </p:attrNameLst>
                                      </p:cBhvr>
                                      <p:tavLst>
                                        <p:tav tm="0">
                                          <p:val>
                                            <p:fltVal val="0"/>
                                          </p:val>
                                        </p:tav>
                                        <p:tav tm="100000">
                                          <p:val>
                                            <p:strVal val="#ppt_w"/>
                                          </p:val>
                                        </p:tav>
                                      </p:tavLst>
                                    </p:anim>
                                    <p:anim calcmode="lin" valueType="num">
                                      <p:cBhvr>
                                        <p:cTn id="136" dur="500" fill="hold"/>
                                        <p:tgtEl>
                                          <p:spTgt spid="12"/>
                                        </p:tgtEl>
                                        <p:attrNameLst>
                                          <p:attrName>ppt_h</p:attrName>
                                        </p:attrNameLst>
                                      </p:cBhvr>
                                      <p:tavLst>
                                        <p:tav tm="0">
                                          <p:val>
                                            <p:fltVal val="0"/>
                                          </p:val>
                                        </p:tav>
                                        <p:tav tm="100000">
                                          <p:val>
                                            <p:strVal val="#ppt_h"/>
                                          </p:val>
                                        </p:tav>
                                      </p:tavLst>
                                    </p:anim>
                                    <p:animEffect transition="in" filter="fade">
                                      <p:cBhvr>
                                        <p:cTn id="137" dur="500"/>
                                        <p:tgtEl>
                                          <p:spTgt spid="12"/>
                                        </p:tgtEl>
                                      </p:cBhvr>
                                    </p:animEffect>
                                  </p:childTnLst>
                                </p:cTn>
                              </p:par>
                              <p:par>
                                <p:cTn id="138" presetID="53" presetClass="entr" presetSubtype="16" fill="hold" nodeType="withEffect">
                                  <p:stCondLst>
                                    <p:cond delay="0"/>
                                  </p:stCondLst>
                                  <p:childTnLst>
                                    <p:set>
                                      <p:cBhvr>
                                        <p:cTn id="139" dur="1" fill="hold">
                                          <p:stCondLst>
                                            <p:cond delay="0"/>
                                          </p:stCondLst>
                                        </p:cTn>
                                        <p:tgtEl>
                                          <p:spTgt spid="14"/>
                                        </p:tgtEl>
                                        <p:attrNameLst>
                                          <p:attrName>style.visibility</p:attrName>
                                        </p:attrNameLst>
                                      </p:cBhvr>
                                      <p:to>
                                        <p:strVal val="visible"/>
                                      </p:to>
                                    </p:set>
                                    <p:anim calcmode="lin" valueType="num">
                                      <p:cBhvr>
                                        <p:cTn id="140" dur="500" fill="hold"/>
                                        <p:tgtEl>
                                          <p:spTgt spid="14"/>
                                        </p:tgtEl>
                                        <p:attrNameLst>
                                          <p:attrName>ppt_w</p:attrName>
                                        </p:attrNameLst>
                                      </p:cBhvr>
                                      <p:tavLst>
                                        <p:tav tm="0">
                                          <p:val>
                                            <p:fltVal val="0"/>
                                          </p:val>
                                        </p:tav>
                                        <p:tav tm="100000">
                                          <p:val>
                                            <p:strVal val="#ppt_w"/>
                                          </p:val>
                                        </p:tav>
                                      </p:tavLst>
                                    </p:anim>
                                    <p:anim calcmode="lin" valueType="num">
                                      <p:cBhvr>
                                        <p:cTn id="141" dur="500" fill="hold"/>
                                        <p:tgtEl>
                                          <p:spTgt spid="14"/>
                                        </p:tgtEl>
                                        <p:attrNameLst>
                                          <p:attrName>ppt_h</p:attrName>
                                        </p:attrNameLst>
                                      </p:cBhvr>
                                      <p:tavLst>
                                        <p:tav tm="0">
                                          <p:val>
                                            <p:fltVal val="0"/>
                                          </p:val>
                                        </p:tav>
                                        <p:tav tm="100000">
                                          <p:val>
                                            <p:strVal val="#ppt_h"/>
                                          </p:val>
                                        </p:tav>
                                      </p:tavLst>
                                    </p:anim>
                                    <p:animEffect transition="in" filter="fade">
                                      <p:cBhvr>
                                        <p:cTn id="142" dur="500"/>
                                        <p:tgtEl>
                                          <p:spTgt spid="14"/>
                                        </p:tgtEl>
                                      </p:cBhvr>
                                    </p:animEffect>
                                  </p:childTnLst>
                                </p:cTn>
                              </p:par>
                              <p:par>
                                <p:cTn id="143" presetID="53" presetClass="entr" presetSubtype="16"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p:cTn id="145" dur="500" fill="hold"/>
                                        <p:tgtEl>
                                          <p:spTgt spid="54"/>
                                        </p:tgtEl>
                                        <p:attrNameLst>
                                          <p:attrName>ppt_w</p:attrName>
                                        </p:attrNameLst>
                                      </p:cBhvr>
                                      <p:tavLst>
                                        <p:tav tm="0">
                                          <p:val>
                                            <p:fltVal val="0"/>
                                          </p:val>
                                        </p:tav>
                                        <p:tav tm="100000">
                                          <p:val>
                                            <p:strVal val="#ppt_w"/>
                                          </p:val>
                                        </p:tav>
                                      </p:tavLst>
                                    </p:anim>
                                    <p:anim calcmode="lin" valueType="num">
                                      <p:cBhvr>
                                        <p:cTn id="146" dur="500" fill="hold"/>
                                        <p:tgtEl>
                                          <p:spTgt spid="54"/>
                                        </p:tgtEl>
                                        <p:attrNameLst>
                                          <p:attrName>ppt_h</p:attrName>
                                        </p:attrNameLst>
                                      </p:cBhvr>
                                      <p:tavLst>
                                        <p:tav tm="0">
                                          <p:val>
                                            <p:fltVal val="0"/>
                                          </p:val>
                                        </p:tav>
                                        <p:tav tm="100000">
                                          <p:val>
                                            <p:strVal val="#ppt_h"/>
                                          </p:val>
                                        </p:tav>
                                      </p:tavLst>
                                    </p:anim>
                                    <p:animEffect transition="in" filter="fade">
                                      <p:cBhvr>
                                        <p:cTn id="147" dur="500"/>
                                        <p:tgtEl>
                                          <p:spTgt spid="54"/>
                                        </p:tgtEl>
                                      </p:cBhvr>
                                    </p:animEffect>
                                  </p:childTnLst>
                                </p:cTn>
                              </p:par>
                              <p:par>
                                <p:cTn id="148" presetID="53" presetClass="entr" presetSubtype="16" fill="hold" nodeType="withEffect">
                                  <p:stCondLst>
                                    <p:cond delay="0"/>
                                  </p:stCondLst>
                                  <p:childTnLst>
                                    <p:set>
                                      <p:cBhvr>
                                        <p:cTn id="149" dur="1" fill="hold">
                                          <p:stCondLst>
                                            <p:cond delay="0"/>
                                          </p:stCondLst>
                                        </p:cTn>
                                        <p:tgtEl>
                                          <p:spTgt spid="71"/>
                                        </p:tgtEl>
                                        <p:attrNameLst>
                                          <p:attrName>style.visibility</p:attrName>
                                        </p:attrNameLst>
                                      </p:cBhvr>
                                      <p:to>
                                        <p:strVal val="visible"/>
                                      </p:to>
                                    </p:set>
                                    <p:anim calcmode="lin" valueType="num">
                                      <p:cBhvr>
                                        <p:cTn id="150" dur="500" fill="hold"/>
                                        <p:tgtEl>
                                          <p:spTgt spid="71"/>
                                        </p:tgtEl>
                                        <p:attrNameLst>
                                          <p:attrName>ppt_w</p:attrName>
                                        </p:attrNameLst>
                                      </p:cBhvr>
                                      <p:tavLst>
                                        <p:tav tm="0">
                                          <p:val>
                                            <p:fltVal val="0"/>
                                          </p:val>
                                        </p:tav>
                                        <p:tav tm="100000">
                                          <p:val>
                                            <p:strVal val="#ppt_w"/>
                                          </p:val>
                                        </p:tav>
                                      </p:tavLst>
                                    </p:anim>
                                    <p:anim calcmode="lin" valueType="num">
                                      <p:cBhvr>
                                        <p:cTn id="151" dur="500" fill="hold"/>
                                        <p:tgtEl>
                                          <p:spTgt spid="71"/>
                                        </p:tgtEl>
                                        <p:attrNameLst>
                                          <p:attrName>ppt_h</p:attrName>
                                        </p:attrNameLst>
                                      </p:cBhvr>
                                      <p:tavLst>
                                        <p:tav tm="0">
                                          <p:val>
                                            <p:fltVal val="0"/>
                                          </p:val>
                                        </p:tav>
                                        <p:tav tm="100000">
                                          <p:val>
                                            <p:strVal val="#ppt_h"/>
                                          </p:val>
                                        </p:tav>
                                      </p:tavLst>
                                    </p:anim>
                                    <p:animEffect transition="in" filter="fade">
                                      <p:cBhvr>
                                        <p:cTn id="152" dur="500"/>
                                        <p:tgtEl>
                                          <p:spTgt spid="71"/>
                                        </p:tgtEl>
                                      </p:cBhvr>
                                    </p:animEffect>
                                  </p:childTnLst>
                                </p:cTn>
                              </p:par>
                              <p:par>
                                <p:cTn id="153" presetID="53" presetClass="entr" presetSubtype="16" fill="hold" nodeType="with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p:cTn id="155" dur="500" fill="hold"/>
                                        <p:tgtEl>
                                          <p:spTgt spid="68"/>
                                        </p:tgtEl>
                                        <p:attrNameLst>
                                          <p:attrName>ppt_w</p:attrName>
                                        </p:attrNameLst>
                                      </p:cBhvr>
                                      <p:tavLst>
                                        <p:tav tm="0">
                                          <p:val>
                                            <p:fltVal val="0"/>
                                          </p:val>
                                        </p:tav>
                                        <p:tav tm="100000">
                                          <p:val>
                                            <p:strVal val="#ppt_w"/>
                                          </p:val>
                                        </p:tav>
                                      </p:tavLst>
                                    </p:anim>
                                    <p:anim calcmode="lin" valueType="num">
                                      <p:cBhvr>
                                        <p:cTn id="156" dur="500" fill="hold"/>
                                        <p:tgtEl>
                                          <p:spTgt spid="68"/>
                                        </p:tgtEl>
                                        <p:attrNameLst>
                                          <p:attrName>ppt_h</p:attrName>
                                        </p:attrNameLst>
                                      </p:cBhvr>
                                      <p:tavLst>
                                        <p:tav tm="0">
                                          <p:val>
                                            <p:fltVal val="0"/>
                                          </p:val>
                                        </p:tav>
                                        <p:tav tm="100000">
                                          <p:val>
                                            <p:strVal val="#ppt_h"/>
                                          </p:val>
                                        </p:tav>
                                      </p:tavLst>
                                    </p:anim>
                                    <p:animEffect transition="in" filter="fade">
                                      <p:cBhvr>
                                        <p:cTn id="157" dur="500"/>
                                        <p:tgtEl>
                                          <p:spTgt spid="68"/>
                                        </p:tgtEl>
                                      </p:cBhvr>
                                    </p:animEffect>
                                  </p:childTnLst>
                                </p:cTn>
                              </p:par>
                              <p:par>
                                <p:cTn id="158" presetID="53" presetClass="entr" presetSubtype="16" fill="hold" nodeType="withEffect">
                                  <p:stCondLst>
                                    <p:cond delay="0"/>
                                  </p:stCondLst>
                                  <p:childTnLst>
                                    <p:set>
                                      <p:cBhvr>
                                        <p:cTn id="159" dur="1" fill="hold">
                                          <p:stCondLst>
                                            <p:cond delay="0"/>
                                          </p:stCondLst>
                                        </p:cTn>
                                        <p:tgtEl>
                                          <p:spTgt spid="104"/>
                                        </p:tgtEl>
                                        <p:attrNameLst>
                                          <p:attrName>style.visibility</p:attrName>
                                        </p:attrNameLst>
                                      </p:cBhvr>
                                      <p:to>
                                        <p:strVal val="visible"/>
                                      </p:to>
                                    </p:set>
                                    <p:anim calcmode="lin" valueType="num">
                                      <p:cBhvr>
                                        <p:cTn id="160" dur="500" fill="hold"/>
                                        <p:tgtEl>
                                          <p:spTgt spid="104"/>
                                        </p:tgtEl>
                                        <p:attrNameLst>
                                          <p:attrName>ppt_w</p:attrName>
                                        </p:attrNameLst>
                                      </p:cBhvr>
                                      <p:tavLst>
                                        <p:tav tm="0">
                                          <p:val>
                                            <p:fltVal val="0"/>
                                          </p:val>
                                        </p:tav>
                                        <p:tav tm="100000">
                                          <p:val>
                                            <p:strVal val="#ppt_w"/>
                                          </p:val>
                                        </p:tav>
                                      </p:tavLst>
                                    </p:anim>
                                    <p:anim calcmode="lin" valueType="num">
                                      <p:cBhvr>
                                        <p:cTn id="161" dur="500" fill="hold"/>
                                        <p:tgtEl>
                                          <p:spTgt spid="104"/>
                                        </p:tgtEl>
                                        <p:attrNameLst>
                                          <p:attrName>ppt_h</p:attrName>
                                        </p:attrNameLst>
                                      </p:cBhvr>
                                      <p:tavLst>
                                        <p:tav tm="0">
                                          <p:val>
                                            <p:fltVal val="0"/>
                                          </p:val>
                                        </p:tav>
                                        <p:tav tm="100000">
                                          <p:val>
                                            <p:strVal val="#ppt_h"/>
                                          </p:val>
                                        </p:tav>
                                      </p:tavLst>
                                    </p:anim>
                                    <p:animEffect transition="in" filter="fade">
                                      <p:cBhvr>
                                        <p:cTn id="162" dur="500"/>
                                        <p:tgtEl>
                                          <p:spTgt spid="104"/>
                                        </p:tgtEl>
                                      </p:cBhvr>
                                    </p:animEffect>
                                  </p:childTnLst>
                                </p:cTn>
                              </p:par>
                              <p:par>
                                <p:cTn id="163" presetID="53" presetClass="entr" presetSubtype="16" fill="hold" nodeType="withEffect">
                                  <p:stCondLst>
                                    <p:cond delay="0"/>
                                  </p:stCondLst>
                                  <p:childTnLst>
                                    <p:set>
                                      <p:cBhvr>
                                        <p:cTn id="164" dur="1" fill="hold">
                                          <p:stCondLst>
                                            <p:cond delay="0"/>
                                          </p:stCondLst>
                                        </p:cTn>
                                        <p:tgtEl>
                                          <p:spTgt spid="49"/>
                                        </p:tgtEl>
                                        <p:attrNameLst>
                                          <p:attrName>style.visibility</p:attrName>
                                        </p:attrNameLst>
                                      </p:cBhvr>
                                      <p:to>
                                        <p:strVal val="visible"/>
                                      </p:to>
                                    </p:set>
                                    <p:anim calcmode="lin" valueType="num">
                                      <p:cBhvr>
                                        <p:cTn id="165" dur="500" fill="hold"/>
                                        <p:tgtEl>
                                          <p:spTgt spid="49"/>
                                        </p:tgtEl>
                                        <p:attrNameLst>
                                          <p:attrName>ppt_w</p:attrName>
                                        </p:attrNameLst>
                                      </p:cBhvr>
                                      <p:tavLst>
                                        <p:tav tm="0">
                                          <p:val>
                                            <p:fltVal val="0"/>
                                          </p:val>
                                        </p:tav>
                                        <p:tav tm="100000">
                                          <p:val>
                                            <p:strVal val="#ppt_w"/>
                                          </p:val>
                                        </p:tav>
                                      </p:tavLst>
                                    </p:anim>
                                    <p:anim calcmode="lin" valueType="num">
                                      <p:cBhvr>
                                        <p:cTn id="166" dur="500" fill="hold"/>
                                        <p:tgtEl>
                                          <p:spTgt spid="49"/>
                                        </p:tgtEl>
                                        <p:attrNameLst>
                                          <p:attrName>ppt_h</p:attrName>
                                        </p:attrNameLst>
                                      </p:cBhvr>
                                      <p:tavLst>
                                        <p:tav tm="0">
                                          <p:val>
                                            <p:fltVal val="0"/>
                                          </p:val>
                                        </p:tav>
                                        <p:tav tm="100000">
                                          <p:val>
                                            <p:strVal val="#ppt_h"/>
                                          </p:val>
                                        </p:tav>
                                      </p:tavLst>
                                    </p:anim>
                                    <p:animEffect transition="in" filter="fade">
                                      <p:cBhvr>
                                        <p:cTn id="167" dur="500"/>
                                        <p:tgtEl>
                                          <p:spTgt spid="49"/>
                                        </p:tgtEl>
                                      </p:cBhvr>
                                    </p:animEffect>
                                  </p:childTnLst>
                                </p:cTn>
                              </p:par>
                              <p:par>
                                <p:cTn id="168" presetID="53" presetClass="entr" presetSubtype="16" fill="hold" nodeType="withEffect">
                                  <p:stCondLst>
                                    <p:cond delay="0"/>
                                  </p:stCondLst>
                                  <p:childTnLst>
                                    <p:set>
                                      <p:cBhvr>
                                        <p:cTn id="169" dur="1" fill="hold">
                                          <p:stCondLst>
                                            <p:cond delay="0"/>
                                          </p:stCondLst>
                                        </p:cTn>
                                        <p:tgtEl>
                                          <p:spTgt spid="65"/>
                                        </p:tgtEl>
                                        <p:attrNameLst>
                                          <p:attrName>style.visibility</p:attrName>
                                        </p:attrNameLst>
                                      </p:cBhvr>
                                      <p:to>
                                        <p:strVal val="visible"/>
                                      </p:to>
                                    </p:set>
                                    <p:anim calcmode="lin" valueType="num">
                                      <p:cBhvr>
                                        <p:cTn id="170" dur="500" fill="hold"/>
                                        <p:tgtEl>
                                          <p:spTgt spid="65"/>
                                        </p:tgtEl>
                                        <p:attrNameLst>
                                          <p:attrName>ppt_w</p:attrName>
                                        </p:attrNameLst>
                                      </p:cBhvr>
                                      <p:tavLst>
                                        <p:tav tm="0">
                                          <p:val>
                                            <p:fltVal val="0"/>
                                          </p:val>
                                        </p:tav>
                                        <p:tav tm="100000">
                                          <p:val>
                                            <p:strVal val="#ppt_w"/>
                                          </p:val>
                                        </p:tav>
                                      </p:tavLst>
                                    </p:anim>
                                    <p:anim calcmode="lin" valueType="num">
                                      <p:cBhvr>
                                        <p:cTn id="171" dur="500" fill="hold"/>
                                        <p:tgtEl>
                                          <p:spTgt spid="65"/>
                                        </p:tgtEl>
                                        <p:attrNameLst>
                                          <p:attrName>ppt_h</p:attrName>
                                        </p:attrNameLst>
                                      </p:cBhvr>
                                      <p:tavLst>
                                        <p:tav tm="0">
                                          <p:val>
                                            <p:fltVal val="0"/>
                                          </p:val>
                                        </p:tav>
                                        <p:tav tm="100000">
                                          <p:val>
                                            <p:strVal val="#ppt_h"/>
                                          </p:val>
                                        </p:tav>
                                      </p:tavLst>
                                    </p:anim>
                                    <p:animEffect transition="in" filter="fade">
                                      <p:cBhvr>
                                        <p:cTn id="1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8" grpId="0" animBg="1"/>
      <p:bldP spid="41" grpId="0" animBg="1"/>
      <p:bldP spid="48" grpId="0" animBg="1"/>
      <p:bldP spid="53" grpId="0" animBg="1"/>
      <p:bldP spid="57" grpId="0" animBg="1"/>
      <p:bldP spid="58" grpId="0" animBg="1"/>
      <p:bldP spid="64" grpId="0" animBg="1"/>
      <p:bldP spid="8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animBg="1"/>
      <p:bldP spid="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Process Design </a:t>
            </a:r>
            <a:br>
              <a:rPr lang="en-SG" dirty="0"/>
            </a:br>
            <a:r>
              <a:rPr lang="en-SG" dirty="0"/>
              <a:t>Safety</a:t>
            </a:r>
          </a:p>
        </p:txBody>
      </p:sp>
      <p:sp>
        <p:nvSpPr>
          <p:cNvPr id="5" name="Rectangle: Beveled 4"/>
          <p:cNvSpPr/>
          <p:nvPr/>
        </p:nvSpPr>
        <p:spPr>
          <a:xfrm>
            <a:off x="3507158" y="1214556"/>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507158" y="3282969"/>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507158" y="5498629"/>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261937" y="2582708"/>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054026" y="1644125"/>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054026" y="3759942"/>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054026" y="3755457"/>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8645223" y="99118"/>
            <a:ext cx="2360313" cy="120382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4.9.1 Component performance adequacy</a:t>
            </a:r>
          </a:p>
        </p:txBody>
      </p:sp>
      <p:sp>
        <p:nvSpPr>
          <p:cNvPr id="38" name="Cloud 37"/>
          <p:cNvSpPr/>
          <p:nvPr/>
        </p:nvSpPr>
        <p:spPr>
          <a:xfrm>
            <a:off x="8776022" y="1364186"/>
            <a:ext cx="2020403" cy="79190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4.9.2 Hygienic Design</a:t>
            </a:r>
          </a:p>
        </p:txBody>
      </p:sp>
      <p:cxnSp>
        <p:nvCxnSpPr>
          <p:cNvPr id="4" name="Straight Arrow Connector 3"/>
          <p:cNvCxnSpPr>
            <a:cxnSpLocks/>
            <a:stCxn id="191" idx="3"/>
            <a:endCxn id="37" idx="2"/>
          </p:cNvCxnSpPr>
          <p:nvPr/>
        </p:nvCxnSpPr>
        <p:spPr>
          <a:xfrm flipV="1">
            <a:off x="7864301" y="701029"/>
            <a:ext cx="788243" cy="550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191" idx="3"/>
            <a:endCxn id="38" idx="2"/>
          </p:cNvCxnSpPr>
          <p:nvPr/>
        </p:nvCxnSpPr>
        <p:spPr>
          <a:xfrm>
            <a:off x="7864301" y="1251958"/>
            <a:ext cx="917988" cy="508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9411524" y="2116584"/>
            <a:ext cx="2064274" cy="11176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4.12.4 Unsafe effluent reuse</a:t>
            </a:r>
          </a:p>
        </p:txBody>
      </p:sp>
      <p:cxnSp>
        <p:nvCxnSpPr>
          <p:cNvPr id="54" name="Straight Arrow Connector 53"/>
          <p:cNvCxnSpPr>
            <a:cxnSpLocks/>
            <a:stCxn id="191" idx="3"/>
            <a:endCxn id="45" idx="2"/>
          </p:cNvCxnSpPr>
          <p:nvPr/>
        </p:nvCxnSpPr>
        <p:spPr>
          <a:xfrm>
            <a:off x="7864301" y="1251958"/>
            <a:ext cx="1553626" cy="1423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a:stCxn id="191" idx="3"/>
            <a:endCxn id="120" idx="2"/>
          </p:cNvCxnSpPr>
          <p:nvPr/>
        </p:nvCxnSpPr>
        <p:spPr>
          <a:xfrm>
            <a:off x="7864301" y="1251958"/>
            <a:ext cx="1178926" cy="2388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cxnSpLocks/>
            <a:stCxn id="191" idx="3"/>
            <a:endCxn id="119" idx="2"/>
          </p:cNvCxnSpPr>
          <p:nvPr/>
        </p:nvCxnSpPr>
        <p:spPr>
          <a:xfrm>
            <a:off x="7864301" y="1251958"/>
            <a:ext cx="1046781" cy="3301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Cloud 118"/>
          <p:cNvSpPr/>
          <p:nvPr/>
        </p:nvSpPr>
        <p:spPr>
          <a:xfrm>
            <a:off x="8906313" y="4112668"/>
            <a:ext cx="1537348" cy="88139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6.7 Water Seal</a:t>
            </a:r>
          </a:p>
        </p:txBody>
      </p:sp>
      <p:sp>
        <p:nvSpPr>
          <p:cNvPr id="120" name="Cloud 119"/>
          <p:cNvSpPr/>
          <p:nvPr/>
        </p:nvSpPr>
        <p:spPr>
          <a:xfrm>
            <a:off x="9036578" y="3218444"/>
            <a:ext cx="2143559" cy="84487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5.7 Conveyance devices</a:t>
            </a:r>
          </a:p>
        </p:txBody>
      </p:sp>
      <p:cxnSp>
        <p:nvCxnSpPr>
          <p:cNvPr id="172" name="Connector: Elbow 171"/>
          <p:cNvCxnSpPr/>
          <p:nvPr/>
        </p:nvCxnSpPr>
        <p:spPr>
          <a:xfrm flipV="1">
            <a:off x="5276099" y="702368"/>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Connector: Elbow 172"/>
          <p:cNvCxnSpPr/>
          <p:nvPr/>
        </p:nvCxnSpPr>
        <p:spPr>
          <a:xfrm flipV="1">
            <a:off x="5276099" y="977178"/>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Connector: Elbow 173"/>
          <p:cNvCxnSpPr>
            <a:cxnSpLocks/>
          </p:cNvCxnSpPr>
          <p:nvPr/>
        </p:nvCxnSpPr>
        <p:spPr>
          <a:xfrm flipV="1">
            <a:off x="5276099" y="1251958"/>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Connector: Elbow 174"/>
          <p:cNvCxnSpPr>
            <a:cxnSpLocks/>
          </p:cNvCxnSpPr>
          <p:nvPr/>
        </p:nvCxnSpPr>
        <p:spPr>
          <a:xfrm flipV="1">
            <a:off x="5276099" y="1530394"/>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Connector: Elbow 175"/>
          <p:cNvCxnSpPr>
            <a:cxnSpLocks/>
          </p:cNvCxnSpPr>
          <p:nvPr/>
        </p:nvCxnSpPr>
        <p:spPr>
          <a:xfrm>
            <a:off x="5276098" y="1644125"/>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Connector: Elbow 176"/>
          <p:cNvCxnSpPr>
            <a:cxnSpLocks/>
          </p:cNvCxnSpPr>
          <p:nvPr/>
        </p:nvCxnSpPr>
        <p:spPr>
          <a:xfrm>
            <a:off x="5276098" y="1644124"/>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Connector: Elbow 177"/>
          <p:cNvCxnSpPr>
            <a:cxnSpLocks/>
          </p:cNvCxnSpPr>
          <p:nvPr/>
        </p:nvCxnSpPr>
        <p:spPr>
          <a:xfrm>
            <a:off x="5276099" y="1644125"/>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178"/>
          <p:cNvCxnSpPr>
            <a:cxnSpLocks/>
          </p:cNvCxnSpPr>
          <p:nvPr/>
        </p:nvCxnSpPr>
        <p:spPr>
          <a:xfrm>
            <a:off x="5276099" y="1644125"/>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0" name="Connector: Elbow 179"/>
          <p:cNvCxnSpPr>
            <a:cxnSpLocks/>
          </p:cNvCxnSpPr>
          <p:nvPr/>
        </p:nvCxnSpPr>
        <p:spPr>
          <a:xfrm flipV="1">
            <a:off x="5276098" y="2929979"/>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Connector: Elbow 180"/>
          <p:cNvCxnSpPr>
            <a:cxnSpLocks/>
          </p:cNvCxnSpPr>
          <p:nvPr/>
        </p:nvCxnSpPr>
        <p:spPr>
          <a:xfrm flipV="1">
            <a:off x="5276098" y="3283031"/>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Connector: Elbow 181"/>
          <p:cNvCxnSpPr>
            <a:cxnSpLocks/>
          </p:cNvCxnSpPr>
          <p:nvPr/>
        </p:nvCxnSpPr>
        <p:spPr>
          <a:xfrm flipV="1">
            <a:off x="5276099" y="3632163"/>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Connector: Elbow 182"/>
          <p:cNvCxnSpPr>
            <a:cxnSpLocks/>
          </p:cNvCxnSpPr>
          <p:nvPr/>
        </p:nvCxnSpPr>
        <p:spPr>
          <a:xfrm>
            <a:off x="5276099" y="3755457"/>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Connector: Elbow 183"/>
          <p:cNvCxnSpPr>
            <a:cxnSpLocks/>
          </p:cNvCxnSpPr>
          <p:nvPr/>
        </p:nvCxnSpPr>
        <p:spPr>
          <a:xfrm>
            <a:off x="5276098" y="3755458"/>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Connector: Elbow 184"/>
          <p:cNvCxnSpPr>
            <a:cxnSpLocks/>
          </p:cNvCxnSpPr>
          <p:nvPr/>
        </p:nvCxnSpPr>
        <p:spPr>
          <a:xfrm>
            <a:off x="5276098" y="3755457"/>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Connector: Elbow 185"/>
          <p:cNvCxnSpPr>
            <a:cxnSpLocks/>
          </p:cNvCxnSpPr>
          <p:nvPr/>
        </p:nvCxnSpPr>
        <p:spPr>
          <a:xfrm>
            <a:off x="5276099" y="3755457"/>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Connector: Elbow 186"/>
          <p:cNvCxnSpPr>
            <a:cxnSpLocks/>
          </p:cNvCxnSpPr>
          <p:nvPr/>
        </p:nvCxnSpPr>
        <p:spPr>
          <a:xfrm>
            <a:off x="5276098" y="3755457"/>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p:cNvCxnSpPr>
            <a:cxnSpLocks/>
          </p:cNvCxnSpPr>
          <p:nvPr/>
        </p:nvCxnSpPr>
        <p:spPr>
          <a:xfrm flipV="1">
            <a:off x="5276098" y="5853866"/>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nector: Elbow 188"/>
          <p:cNvCxnSpPr>
            <a:cxnSpLocks/>
          </p:cNvCxnSpPr>
          <p:nvPr/>
        </p:nvCxnSpPr>
        <p:spPr>
          <a:xfrm>
            <a:off x="5276098" y="5948880"/>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0" name="Rectangle: Rounded Corners 189">
            <a:hlinkClick r:id="rId3" action="ppaction://hlinksldjump"/>
          </p:cNvPr>
          <p:cNvSpPr/>
          <p:nvPr/>
        </p:nvSpPr>
        <p:spPr>
          <a:xfrm>
            <a:off x="5712010" y="620688"/>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91" name="Rectangle: Rounded Corners 190">
            <a:hlinkClick r:id="rId4" action="ppaction://hlinksldjump"/>
          </p:cNvPr>
          <p:cNvSpPr/>
          <p:nvPr/>
        </p:nvSpPr>
        <p:spPr>
          <a:xfrm>
            <a:off x="5714281" y="1172869"/>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92" name="Rectangle: Rounded Corners 191">
            <a:hlinkClick r:id="rId5" action="ppaction://hlinksldjump"/>
          </p:cNvPr>
          <p:cNvSpPr/>
          <p:nvPr/>
        </p:nvSpPr>
        <p:spPr>
          <a:xfrm>
            <a:off x="5717710" y="1442043"/>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93" name="Rectangle: Rounded Corners 192">
            <a:hlinkClick r:id="rId6" action="ppaction://hlinksldjump"/>
          </p:cNvPr>
          <p:cNvSpPr/>
          <p:nvPr/>
        </p:nvSpPr>
        <p:spPr>
          <a:xfrm>
            <a:off x="5717710" y="891747"/>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94" name="Rectangle: Rounded Corners 193">
            <a:hlinkClick r:id="rId7" action="ppaction://hlinksldjump"/>
          </p:cNvPr>
          <p:cNvSpPr/>
          <p:nvPr/>
        </p:nvSpPr>
        <p:spPr>
          <a:xfrm>
            <a:off x="5723549" y="1942386"/>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95" name="Rectangle: Rounded Corners 194">
            <a:hlinkClick r:id="rId8" action="ppaction://hlinksldjump"/>
          </p:cNvPr>
          <p:cNvSpPr/>
          <p:nvPr/>
        </p:nvSpPr>
        <p:spPr>
          <a:xfrm>
            <a:off x="5714590" y="221292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96" name="Rectangle: Rounded Corners 195">
            <a:hlinkClick r:id="rId9" action="ppaction://hlinksldjump"/>
          </p:cNvPr>
          <p:cNvSpPr/>
          <p:nvPr/>
        </p:nvSpPr>
        <p:spPr>
          <a:xfrm>
            <a:off x="5708751" y="1694498"/>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97" name="Rectangle: Rounded Corners 196">
            <a:hlinkClick r:id="rId10" action="ppaction://hlinksldjump"/>
          </p:cNvPr>
          <p:cNvSpPr/>
          <p:nvPr/>
        </p:nvSpPr>
        <p:spPr>
          <a:xfrm>
            <a:off x="5729802" y="280532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98" name="Rectangle: Rounded Corners 197">
            <a:hlinkClick r:id="rId11" action="ppaction://hlinksldjump"/>
          </p:cNvPr>
          <p:cNvSpPr/>
          <p:nvPr/>
        </p:nvSpPr>
        <p:spPr>
          <a:xfrm>
            <a:off x="5725044" y="31583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99" name="Rectangle: Rounded Corners 198">
            <a:hlinkClick r:id="rId12" action="ppaction://hlinksldjump"/>
          </p:cNvPr>
          <p:cNvSpPr/>
          <p:nvPr/>
        </p:nvSpPr>
        <p:spPr>
          <a:xfrm>
            <a:off x="5734371" y="350750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200" name="Rectangle: Rounded Corners 199">
            <a:hlinkClick r:id="rId13" action="ppaction://hlinksldjump"/>
          </p:cNvPr>
          <p:cNvSpPr/>
          <p:nvPr/>
        </p:nvSpPr>
        <p:spPr>
          <a:xfrm>
            <a:off x="5734371" y="386335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201" name="Rectangle: Rounded Corners 200">
            <a:hlinkClick r:id="rId14" action="ppaction://hlinksldjump"/>
          </p:cNvPr>
          <p:cNvSpPr/>
          <p:nvPr/>
        </p:nvSpPr>
        <p:spPr>
          <a:xfrm>
            <a:off x="5725412" y="421408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202" name="Rectangle: Rounded Corners 201">
            <a:hlinkClick r:id="rId15" action="ppaction://hlinksldjump"/>
          </p:cNvPr>
          <p:cNvSpPr/>
          <p:nvPr/>
        </p:nvSpPr>
        <p:spPr>
          <a:xfrm>
            <a:off x="5725044" y="458825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203" name="Rectangle: Rounded Corners 202">
            <a:hlinkClick r:id="rId16" action="ppaction://hlinksldjump"/>
          </p:cNvPr>
          <p:cNvSpPr/>
          <p:nvPr/>
        </p:nvSpPr>
        <p:spPr>
          <a:xfrm>
            <a:off x="5727757" y="495560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204" name="Rectangle: Rounded Corners 203">
            <a:hlinkClick r:id="rId17" action="ppaction://hlinksldjump"/>
          </p:cNvPr>
          <p:cNvSpPr/>
          <p:nvPr/>
        </p:nvSpPr>
        <p:spPr>
          <a:xfrm>
            <a:off x="5729802" y="575998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205" name="Rectangle: Rounded Corners 204">
            <a:hlinkClick r:id="rId18" action="ppaction://hlinksldjump"/>
          </p:cNvPr>
          <p:cNvSpPr/>
          <p:nvPr/>
        </p:nvSpPr>
        <p:spPr>
          <a:xfrm>
            <a:off x="5723240" y="6061438"/>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207" name="Rectangle: Rounded Corners 206">
            <a:hlinkClick r:id="rId19" action="ppaction://hlinksldjump"/>
          </p:cNvPr>
          <p:cNvSpPr/>
          <p:nvPr/>
        </p:nvSpPr>
        <p:spPr>
          <a:xfrm>
            <a:off x="5724272" y="2498277"/>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208" name="Rectangle: Rounded Corners 207">
            <a:hlinkClick r:id="rId20" action="ppaction://hlinksldjump"/>
          </p:cNvPr>
          <p:cNvSpPr/>
          <p:nvPr/>
        </p:nvSpPr>
        <p:spPr>
          <a:xfrm>
            <a:off x="5729802" y="53015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8" name="Slide Number Placeholder 7">
            <a:extLst>
              <a:ext uri="{FF2B5EF4-FFF2-40B4-BE49-F238E27FC236}">
                <a16:creationId xmlns:a16="http://schemas.microsoft.com/office/drawing/2014/main" id="{52DAD0D6-4810-7A4B-9C17-B2C7AA0CD3D1}"/>
              </a:ext>
            </a:extLst>
          </p:cNvPr>
          <p:cNvSpPr>
            <a:spLocks noGrp="1"/>
          </p:cNvSpPr>
          <p:nvPr>
            <p:ph type="sldNum" sz="quarter" idx="12"/>
          </p:nvPr>
        </p:nvSpPr>
        <p:spPr/>
        <p:txBody>
          <a:bodyPr/>
          <a:lstStyle/>
          <a:p>
            <a:fld id="{FA0B7275-42E7-9344-8EE7-3495E2503A86}" type="slidenum">
              <a:rPr lang="en-US" smtClean="0"/>
              <a:t>8</a:t>
            </a:fld>
            <a:endParaRPr lang="en-US" dirty="0"/>
          </a:p>
        </p:txBody>
      </p:sp>
      <p:sp>
        <p:nvSpPr>
          <p:cNvPr id="58" name="Rectangle 57"/>
          <p:cNvSpPr/>
          <p:nvPr/>
        </p:nvSpPr>
        <p:spPr>
          <a:xfrm>
            <a:off x="3280592" y="2763431"/>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25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p:cTn id="17" dur="500" fill="hold"/>
                                        <p:tgtEl>
                                          <p:spTgt spid="119"/>
                                        </p:tgtEl>
                                        <p:attrNameLst>
                                          <p:attrName>ppt_w</p:attrName>
                                        </p:attrNameLst>
                                      </p:cBhvr>
                                      <p:tavLst>
                                        <p:tav tm="0">
                                          <p:val>
                                            <p:fltVal val="0"/>
                                          </p:val>
                                        </p:tav>
                                        <p:tav tm="100000">
                                          <p:val>
                                            <p:strVal val="#ppt_w"/>
                                          </p:val>
                                        </p:tav>
                                      </p:tavLst>
                                    </p:anim>
                                    <p:anim calcmode="lin" valueType="num">
                                      <p:cBhvr>
                                        <p:cTn id="18" dur="500" fill="hold"/>
                                        <p:tgtEl>
                                          <p:spTgt spid="119"/>
                                        </p:tgtEl>
                                        <p:attrNameLst>
                                          <p:attrName>ppt_h</p:attrName>
                                        </p:attrNameLst>
                                      </p:cBhvr>
                                      <p:tavLst>
                                        <p:tav tm="0">
                                          <p:val>
                                            <p:fltVal val="0"/>
                                          </p:val>
                                        </p:tav>
                                        <p:tav tm="100000">
                                          <p:val>
                                            <p:strVal val="#ppt_h"/>
                                          </p:val>
                                        </p:tav>
                                      </p:tavLst>
                                    </p:anim>
                                    <p:animEffect transition="in" filter="fade">
                                      <p:cBhvr>
                                        <p:cTn id="19" dur="500"/>
                                        <p:tgtEl>
                                          <p:spTgt spid="1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p:cTn id="27" dur="500" fill="hold"/>
                                        <p:tgtEl>
                                          <p:spTgt spid="120"/>
                                        </p:tgtEl>
                                        <p:attrNameLst>
                                          <p:attrName>ppt_w</p:attrName>
                                        </p:attrNameLst>
                                      </p:cBhvr>
                                      <p:tavLst>
                                        <p:tav tm="0">
                                          <p:val>
                                            <p:fltVal val="0"/>
                                          </p:val>
                                        </p:tav>
                                        <p:tav tm="100000">
                                          <p:val>
                                            <p:strVal val="#ppt_w"/>
                                          </p:val>
                                        </p:tav>
                                      </p:tavLst>
                                    </p:anim>
                                    <p:anim calcmode="lin" valueType="num">
                                      <p:cBhvr>
                                        <p:cTn id="28" dur="500" fill="hold"/>
                                        <p:tgtEl>
                                          <p:spTgt spid="120"/>
                                        </p:tgtEl>
                                        <p:attrNameLst>
                                          <p:attrName>ppt_h</p:attrName>
                                        </p:attrNameLst>
                                      </p:cBhvr>
                                      <p:tavLst>
                                        <p:tav tm="0">
                                          <p:val>
                                            <p:fltVal val="0"/>
                                          </p:val>
                                        </p:tav>
                                        <p:tav tm="100000">
                                          <p:val>
                                            <p:strVal val="#ppt_h"/>
                                          </p:val>
                                        </p:tav>
                                      </p:tavLst>
                                    </p:anim>
                                    <p:animEffect transition="in" filter="fade">
                                      <p:cBhvr>
                                        <p:cTn id="29" dur="500"/>
                                        <p:tgtEl>
                                          <p:spTgt spid="120"/>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ppt_w</p:attrName>
                                        </p:attrNameLst>
                                      </p:cBhvr>
                                      <p:tavLst>
                                        <p:tav tm="0">
                                          <p:val>
                                            <p:fltVal val="0"/>
                                          </p:val>
                                        </p:tav>
                                        <p:tav tm="100000">
                                          <p:val>
                                            <p:strVal val="#ppt_w"/>
                                          </p:val>
                                        </p:tav>
                                      </p:tavLst>
                                    </p:anim>
                                    <p:anim calcmode="lin" valueType="num">
                                      <p:cBhvr>
                                        <p:cTn id="48" dur="500" fill="hold"/>
                                        <p:tgtEl>
                                          <p:spTgt spid="84"/>
                                        </p:tgtEl>
                                        <p:attrNameLst>
                                          <p:attrName>ppt_h</p:attrName>
                                        </p:attrNameLst>
                                      </p:cBhvr>
                                      <p:tavLst>
                                        <p:tav tm="0">
                                          <p:val>
                                            <p:fltVal val="0"/>
                                          </p:val>
                                        </p:tav>
                                        <p:tav tm="100000">
                                          <p:val>
                                            <p:strVal val="#ppt_h"/>
                                          </p:val>
                                        </p:tav>
                                      </p:tavLst>
                                    </p:anim>
                                    <p:animEffect transition="in" filter="fade">
                                      <p:cBhvr>
                                        <p:cTn id="49" dur="500"/>
                                        <p:tgtEl>
                                          <p:spTgt spid="84"/>
                                        </p:tgtEl>
                                      </p:cBhvr>
                                    </p:animEffect>
                                  </p:childTnLst>
                                </p:cTn>
                              </p:par>
                              <p:par>
                                <p:cTn id="50" presetID="53" presetClass="entr" presetSubtype="16"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animEffect transition="in" filter="fade">
                                      <p:cBhvr>
                                        <p:cTn id="5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5" grpId="0" animBg="1"/>
      <p:bldP spid="119" grpId="0" animBg="1"/>
      <p:bldP spid="1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SG" dirty="0"/>
              <a:t>Material Safety</a:t>
            </a:r>
          </a:p>
        </p:txBody>
      </p:sp>
      <p:sp>
        <p:nvSpPr>
          <p:cNvPr id="5" name="Rectangle: Beveled 4"/>
          <p:cNvSpPr/>
          <p:nvPr/>
        </p:nvSpPr>
        <p:spPr>
          <a:xfrm>
            <a:off x="3685431" y="1196753"/>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685431" y="3265166"/>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685431" y="5480826"/>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440210" y="2564905"/>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3232299" y="1626322"/>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3232299" y="3742139"/>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3232299" y="3737654"/>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7" name="Cloud 36"/>
          <p:cNvSpPr/>
          <p:nvPr/>
        </p:nvSpPr>
        <p:spPr>
          <a:xfrm>
            <a:off x="9168137" y="2233111"/>
            <a:ext cx="1520036" cy="96771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4.10.1 Durability</a:t>
            </a:r>
          </a:p>
        </p:txBody>
      </p:sp>
      <p:sp>
        <p:nvSpPr>
          <p:cNvPr id="38" name="Cloud 37"/>
          <p:cNvSpPr/>
          <p:nvPr/>
        </p:nvSpPr>
        <p:spPr>
          <a:xfrm>
            <a:off x="9244118" y="3215591"/>
            <a:ext cx="1604410" cy="9516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4.10.2 Fire Resistance</a:t>
            </a:r>
          </a:p>
        </p:txBody>
      </p:sp>
      <p:sp>
        <p:nvSpPr>
          <p:cNvPr id="41" name="Cloud 40"/>
          <p:cNvSpPr/>
          <p:nvPr/>
        </p:nvSpPr>
        <p:spPr>
          <a:xfrm>
            <a:off x="9029082" y="4277586"/>
            <a:ext cx="2102140" cy="9516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4.11 Connections &amp; Joints</a:t>
            </a:r>
          </a:p>
        </p:txBody>
      </p:sp>
      <p:sp>
        <p:nvSpPr>
          <p:cNvPr id="42" name="Cloud 41"/>
          <p:cNvSpPr/>
          <p:nvPr/>
        </p:nvSpPr>
        <p:spPr>
          <a:xfrm>
            <a:off x="8993946" y="175463"/>
            <a:ext cx="2177020" cy="9516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4.9.4 Cleanability of surface</a:t>
            </a:r>
          </a:p>
        </p:txBody>
      </p:sp>
      <p:sp>
        <p:nvSpPr>
          <p:cNvPr id="44" name="Cloud 43"/>
          <p:cNvSpPr/>
          <p:nvPr/>
        </p:nvSpPr>
        <p:spPr>
          <a:xfrm>
            <a:off x="9942670" y="1026833"/>
            <a:ext cx="1933111" cy="13430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4.9.5 Chemical &amp; Biological Additives</a:t>
            </a:r>
          </a:p>
        </p:txBody>
      </p:sp>
      <p:cxnSp>
        <p:nvCxnSpPr>
          <p:cNvPr id="45" name="Straight Arrow Connector 44"/>
          <p:cNvCxnSpPr>
            <a:cxnSpLocks/>
            <a:stCxn id="122" idx="3"/>
            <a:endCxn id="37" idx="2"/>
          </p:cNvCxnSpPr>
          <p:nvPr/>
        </p:nvCxnSpPr>
        <p:spPr>
          <a:xfrm>
            <a:off x="8051534" y="1512592"/>
            <a:ext cx="1121318" cy="120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122" idx="3"/>
            <a:endCxn id="38" idx="2"/>
          </p:cNvCxnSpPr>
          <p:nvPr/>
        </p:nvCxnSpPr>
        <p:spPr>
          <a:xfrm>
            <a:off x="8051534" y="1512592"/>
            <a:ext cx="1197561" cy="2178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stCxn id="122" idx="3"/>
            <a:endCxn id="41" idx="2"/>
          </p:cNvCxnSpPr>
          <p:nvPr/>
        </p:nvCxnSpPr>
        <p:spPr>
          <a:xfrm>
            <a:off x="8051534" y="1512592"/>
            <a:ext cx="984069" cy="3240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122" idx="3"/>
            <a:endCxn id="42" idx="2"/>
          </p:cNvCxnSpPr>
          <p:nvPr/>
        </p:nvCxnSpPr>
        <p:spPr>
          <a:xfrm flipV="1">
            <a:off x="8051534" y="651270"/>
            <a:ext cx="949165" cy="861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2" idx="3"/>
            <a:endCxn id="44" idx="2"/>
          </p:cNvCxnSpPr>
          <p:nvPr/>
        </p:nvCxnSpPr>
        <p:spPr>
          <a:xfrm>
            <a:off x="8051534" y="1512592"/>
            <a:ext cx="1897132" cy="185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p:cNvCxnSpPr/>
          <p:nvPr/>
        </p:nvCxnSpPr>
        <p:spPr>
          <a:xfrm flipV="1">
            <a:off x="5454372" y="684565"/>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p:cNvCxnSpPr/>
          <p:nvPr/>
        </p:nvCxnSpPr>
        <p:spPr>
          <a:xfrm flipV="1">
            <a:off x="5454372" y="959375"/>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p:cNvCxnSpPr>
            <a:cxnSpLocks/>
          </p:cNvCxnSpPr>
          <p:nvPr/>
        </p:nvCxnSpPr>
        <p:spPr>
          <a:xfrm flipV="1">
            <a:off x="5454372" y="1234155"/>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p:cNvCxnSpPr>
            <a:cxnSpLocks/>
          </p:cNvCxnSpPr>
          <p:nvPr/>
        </p:nvCxnSpPr>
        <p:spPr>
          <a:xfrm flipV="1">
            <a:off x="5454372" y="1512591"/>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p:cNvCxnSpPr>
            <a:cxnSpLocks/>
          </p:cNvCxnSpPr>
          <p:nvPr/>
        </p:nvCxnSpPr>
        <p:spPr>
          <a:xfrm>
            <a:off x="5454371" y="1626322"/>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p:cNvCxnSpPr>
            <a:cxnSpLocks/>
          </p:cNvCxnSpPr>
          <p:nvPr/>
        </p:nvCxnSpPr>
        <p:spPr>
          <a:xfrm>
            <a:off x="5454371" y="1626321"/>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p:cNvCxnSpPr>
            <a:cxnSpLocks/>
          </p:cNvCxnSpPr>
          <p:nvPr/>
        </p:nvCxnSpPr>
        <p:spPr>
          <a:xfrm>
            <a:off x="5454372" y="1626322"/>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p:cNvCxnSpPr>
            <a:cxnSpLocks/>
          </p:cNvCxnSpPr>
          <p:nvPr/>
        </p:nvCxnSpPr>
        <p:spPr>
          <a:xfrm>
            <a:off x="5454372" y="1626322"/>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p:cNvCxnSpPr>
            <a:cxnSpLocks/>
          </p:cNvCxnSpPr>
          <p:nvPr/>
        </p:nvCxnSpPr>
        <p:spPr>
          <a:xfrm flipV="1">
            <a:off x="5454371" y="2912176"/>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p:cNvCxnSpPr>
            <a:cxnSpLocks/>
          </p:cNvCxnSpPr>
          <p:nvPr/>
        </p:nvCxnSpPr>
        <p:spPr>
          <a:xfrm flipV="1">
            <a:off x="5454371" y="3265228"/>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p:cNvCxnSpPr>
            <a:cxnSpLocks/>
          </p:cNvCxnSpPr>
          <p:nvPr/>
        </p:nvCxnSpPr>
        <p:spPr>
          <a:xfrm flipV="1">
            <a:off x="5454372" y="3614360"/>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p:cNvCxnSpPr>
            <a:cxnSpLocks/>
          </p:cNvCxnSpPr>
          <p:nvPr/>
        </p:nvCxnSpPr>
        <p:spPr>
          <a:xfrm>
            <a:off x="5454372" y="3737654"/>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p:cNvCxnSpPr>
            <a:cxnSpLocks/>
          </p:cNvCxnSpPr>
          <p:nvPr/>
        </p:nvCxnSpPr>
        <p:spPr>
          <a:xfrm>
            <a:off x="5454371" y="3737655"/>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p:cNvCxnSpPr>
            <a:cxnSpLocks/>
          </p:cNvCxnSpPr>
          <p:nvPr/>
        </p:nvCxnSpPr>
        <p:spPr>
          <a:xfrm>
            <a:off x="5454371" y="3737654"/>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p:cNvCxnSpPr>
            <a:cxnSpLocks/>
          </p:cNvCxnSpPr>
          <p:nvPr/>
        </p:nvCxnSpPr>
        <p:spPr>
          <a:xfrm>
            <a:off x="5454372" y="3737654"/>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p:cNvCxnSpPr>
            <a:cxnSpLocks/>
          </p:cNvCxnSpPr>
          <p:nvPr/>
        </p:nvCxnSpPr>
        <p:spPr>
          <a:xfrm>
            <a:off x="5454371" y="3737654"/>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p:cNvCxnSpPr>
            <a:cxnSpLocks/>
          </p:cNvCxnSpPr>
          <p:nvPr/>
        </p:nvCxnSpPr>
        <p:spPr>
          <a:xfrm flipV="1">
            <a:off x="5454371" y="5836063"/>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p:cNvCxnSpPr>
            <a:cxnSpLocks/>
          </p:cNvCxnSpPr>
          <p:nvPr/>
        </p:nvCxnSpPr>
        <p:spPr>
          <a:xfrm>
            <a:off x="5454371" y="5931077"/>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Rounded Corners 119">
            <a:hlinkClick r:id="rId3" action="ppaction://hlinksldjump"/>
          </p:cNvPr>
          <p:cNvSpPr/>
          <p:nvPr/>
        </p:nvSpPr>
        <p:spPr>
          <a:xfrm>
            <a:off x="5890283" y="602885"/>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21" name="Rectangle: Rounded Corners 120">
            <a:hlinkClick r:id="rId4" action="ppaction://hlinksldjump"/>
          </p:cNvPr>
          <p:cNvSpPr/>
          <p:nvPr/>
        </p:nvSpPr>
        <p:spPr>
          <a:xfrm>
            <a:off x="5892554" y="1155066"/>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22" name="Rectangle: Rounded Corners 121">
            <a:hlinkClick r:id="rId5" action="ppaction://hlinksldjump"/>
          </p:cNvPr>
          <p:cNvSpPr/>
          <p:nvPr/>
        </p:nvSpPr>
        <p:spPr>
          <a:xfrm>
            <a:off x="5895983" y="142424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23" name="Rectangle: Rounded Corners 122">
            <a:hlinkClick r:id="rId6" action="ppaction://hlinksldjump"/>
          </p:cNvPr>
          <p:cNvSpPr/>
          <p:nvPr/>
        </p:nvSpPr>
        <p:spPr>
          <a:xfrm>
            <a:off x="5895983" y="873944"/>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24" name="Rectangle: Rounded Corners 123">
            <a:hlinkClick r:id="rId7" action="ppaction://hlinksldjump"/>
          </p:cNvPr>
          <p:cNvSpPr/>
          <p:nvPr/>
        </p:nvSpPr>
        <p:spPr>
          <a:xfrm>
            <a:off x="5901822" y="1924583"/>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25" name="Rectangle: Rounded Corners 124">
            <a:hlinkClick r:id="rId8" action="ppaction://hlinksldjump"/>
          </p:cNvPr>
          <p:cNvSpPr/>
          <p:nvPr/>
        </p:nvSpPr>
        <p:spPr>
          <a:xfrm>
            <a:off x="5892863" y="2195120"/>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26" name="Rectangle: Rounded Corners 125">
            <a:hlinkClick r:id="rId9" action="ppaction://hlinksldjump"/>
          </p:cNvPr>
          <p:cNvSpPr/>
          <p:nvPr/>
        </p:nvSpPr>
        <p:spPr>
          <a:xfrm>
            <a:off x="5887024" y="167669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27" name="Rectangle: Rounded Corners 126">
            <a:hlinkClick r:id="rId10" action="ppaction://hlinksldjump"/>
          </p:cNvPr>
          <p:cNvSpPr/>
          <p:nvPr/>
        </p:nvSpPr>
        <p:spPr>
          <a:xfrm>
            <a:off x="5908075" y="278752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28" name="Rectangle: Rounded Corners 127">
            <a:hlinkClick r:id="rId11" action="ppaction://hlinksldjump"/>
          </p:cNvPr>
          <p:cNvSpPr/>
          <p:nvPr/>
        </p:nvSpPr>
        <p:spPr>
          <a:xfrm>
            <a:off x="5903317" y="3140571"/>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29" name="Rectangle: Rounded Corners 128">
            <a:hlinkClick r:id="rId12" action="ppaction://hlinksldjump"/>
          </p:cNvPr>
          <p:cNvSpPr/>
          <p:nvPr/>
        </p:nvSpPr>
        <p:spPr>
          <a:xfrm>
            <a:off x="5912644" y="348970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30" name="Rectangle: Rounded Corners 129">
            <a:hlinkClick r:id="rId13" action="ppaction://hlinksldjump"/>
          </p:cNvPr>
          <p:cNvSpPr/>
          <p:nvPr/>
        </p:nvSpPr>
        <p:spPr>
          <a:xfrm>
            <a:off x="5912644" y="384555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31" name="Rectangle: Rounded Corners 130">
            <a:hlinkClick r:id="rId14" action="ppaction://hlinksldjump"/>
          </p:cNvPr>
          <p:cNvSpPr/>
          <p:nvPr/>
        </p:nvSpPr>
        <p:spPr>
          <a:xfrm>
            <a:off x="5903685" y="419627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32" name="Rectangle: Rounded Corners 131">
            <a:hlinkClick r:id="rId15" action="ppaction://hlinksldjump"/>
          </p:cNvPr>
          <p:cNvSpPr/>
          <p:nvPr/>
        </p:nvSpPr>
        <p:spPr>
          <a:xfrm>
            <a:off x="5903317" y="4570448"/>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33" name="Rectangle: Rounded Corners 132">
            <a:hlinkClick r:id="rId16" action="ppaction://hlinksldjump"/>
          </p:cNvPr>
          <p:cNvSpPr/>
          <p:nvPr/>
        </p:nvSpPr>
        <p:spPr>
          <a:xfrm>
            <a:off x="5906030" y="4937802"/>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34" name="Rectangle: Rounded Corners 133">
            <a:hlinkClick r:id="rId17" action="ppaction://hlinksldjump"/>
          </p:cNvPr>
          <p:cNvSpPr/>
          <p:nvPr/>
        </p:nvSpPr>
        <p:spPr>
          <a:xfrm>
            <a:off x="5908075" y="5742177"/>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35" name="Rectangle: Rounded Corners 134">
            <a:hlinkClick r:id="rId18" action="ppaction://hlinksldjump"/>
          </p:cNvPr>
          <p:cNvSpPr/>
          <p:nvPr/>
        </p:nvSpPr>
        <p:spPr>
          <a:xfrm>
            <a:off x="5901513" y="6043635"/>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37" name="Rectangle: Rounded Corners 136">
            <a:hlinkClick r:id="rId19" action="ppaction://hlinksldjump"/>
          </p:cNvPr>
          <p:cNvSpPr/>
          <p:nvPr/>
        </p:nvSpPr>
        <p:spPr>
          <a:xfrm>
            <a:off x="5902545" y="2480474"/>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38" name="Rectangle: Rounded Corners 137">
            <a:hlinkClick r:id="rId20" action="ppaction://hlinksldjump"/>
          </p:cNvPr>
          <p:cNvSpPr/>
          <p:nvPr/>
        </p:nvSpPr>
        <p:spPr>
          <a:xfrm>
            <a:off x="5908075" y="5283740"/>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pic>
        <p:nvPicPr>
          <p:cNvPr id="59" name="Picture 58">
            <a:extLst>
              <a:ext uri="{FF2B5EF4-FFF2-40B4-BE49-F238E27FC236}">
                <a16:creationId xmlns:a16="http://schemas.microsoft.com/office/drawing/2014/main" id="{601FA1D7-A26D-435A-B40E-9B914D0D743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34945" y="124884"/>
            <a:ext cx="664561" cy="664561"/>
          </a:xfrm>
          <a:prstGeom prst="rect">
            <a:avLst/>
          </a:prstGeom>
        </p:spPr>
      </p:pic>
      <p:sp>
        <p:nvSpPr>
          <p:cNvPr id="6" name="Slide Number Placeholder 5">
            <a:extLst>
              <a:ext uri="{FF2B5EF4-FFF2-40B4-BE49-F238E27FC236}">
                <a16:creationId xmlns:a16="http://schemas.microsoft.com/office/drawing/2014/main" id="{30177616-5FEB-B24D-A36A-8A086FA1CF99}"/>
              </a:ext>
            </a:extLst>
          </p:cNvPr>
          <p:cNvSpPr>
            <a:spLocks noGrp="1"/>
          </p:cNvSpPr>
          <p:nvPr>
            <p:ph type="sldNum" sz="quarter" idx="12"/>
          </p:nvPr>
        </p:nvSpPr>
        <p:spPr/>
        <p:txBody>
          <a:bodyPr/>
          <a:lstStyle/>
          <a:p>
            <a:fld id="{FA0B7275-42E7-9344-8EE7-3495E2503A86}" type="slidenum">
              <a:rPr lang="en-US" smtClean="0"/>
              <a:t>9</a:t>
            </a:fld>
            <a:endParaRPr lang="en-US" dirty="0"/>
          </a:p>
        </p:txBody>
      </p:sp>
      <p:sp>
        <p:nvSpPr>
          <p:cNvPr id="60" name="Rectangle 59"/>
          <p:cNvSpPr/>
          <p:nvPr/>
        </p:nvSpPr>
        <p:spPr>
          <a:xfrm>
            <a:off x="3619113" y="2716971"/>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86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p:cTn id="95" dur="500" fill="hold"/>
                                        <p:tgtEl>
                                          <p:spTgt spid="37"/>
                                        </p:tgtEl>
                                        <p:attrNameLst>
                                          <p:attrName>ppt_w</p:attrName>
                                        </p:attrNameLst>
                                      </p:cBhvr>
                                      <p:tavLst>
                                        <p:tav tm="0">
                                          <p:val>
                                            <p:fltVal val="0"/>
                                          </p:val>
                                        </p:tav>
                                        <p:tav tm="100000">
                                          <p:val>
                                            <p:strVal val="#ppt_w"/>
                                          </p:val>
                                        </p:tav>
                                      </p:tavLst>
                                    </p:anim>
                                    <p:anim calcmode="lin" valueType="num">
                                      <p:cBhvr>
                                        <p:cTn id="96" dur="500" fill="hold"/>
                                        <p:tgtEl>
                                          <p:spTgt spid="37"/>
                                        </p:tgtEl>
                                        <p:attrNameLst>
                                          <p:attrName>ppt_h</p:attrName>
                                        </p:attrNameLst>
                                      </p:cBhvr>
                                      <p:tavLst>
                                        <p:tav tm="0">
                                          <p:val>
                                            <p:fltVal val="0"/>
                                          </p:val>
                                        </p:tav>
                                        <p:tav tm="100000">
                                          <p:val>
                                            <p:strVal val="#ppt_h"/>
                                          </p:val>
                                        </p:tav>
                                      </p:tavLst>
                                    </p:anim>
                                    <p:animEffect transition="in" filter="fade">
                                      <p:cBhvr>
                                        <p:cTn id="97" dur="500"/>
                                        <p:tgtEl>
                                          <p:spTgt spid="3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nodeType="with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childTnLst>
                                </p:cTn>
                              </p:par>
                              <p:par>
                                <p:cTn id="133" presetID="53" presetClass="entr" presetSubtype="16" fill="hold" nodeType="with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p:cTn id="135" dur="500" fill="hold"/>
                                        <p:tgtEl>
                                          <p:spTgt spid="49"/>
                                        </p:tgtEl>
                                        <p:attrNameLst>
                                          <p:attrName>ppt_w</p:attrName>
                                        </p:attrNameLst>
                                      </p:cBhvr>
                                      <p:tavLst>
                                        <p:tav tm="0">
                                          <p:val>
                                            <p:fltVal val="0"/>
                                          </p:val>
                                        </p:tav>
                                        <p:tav tm="100000">
                                          <p:val>
                                            <p:strVal val="#ppt_w"/>
                                          </p:val>
                                        </p:tav>
                                      </p:tavLst>
                                    </p:anim>
                                    <p:anim calcmode="lin" valueType="num">
                                      <p:cBhvr>
                                        <p:cTn id="136" dur="500" fill="hold"/>
                                        <p:tgtEl>
                                          <p:spTgt spid="49"/>
                                        </p:tgtEl>
                                        <p:attrNameLst>
                                          <p:attrName>ppt_h</p:attrName>
                                        </p:attrNameLst>
                                      </p:cBhvr>
                                      <p:tavLst>
                                        <p:tav tm="0">
                                          <p:val>
                                            <p:fltVal val="0"/>
                                          </p:val>
                                        </p:tav>
                                        <p:tav tm="100000">
                                          <p:val>
                                            <p:strVal val="#ppt_h"/>
                                          </p:val>
                                        </p:tav>
                                      </p:tavLst>
                                    </p:anim>
                                    <p:animEffect transition="in" filter="fade">
                                      <p:cBhvr>
                                        <p:cTn id="137" dur="500"/>
                                        <p:tgtEl>
                                          <p:spTgt spid="49"/>
                                        </p:tgtEl>
                                      </p:cBhvr>
                                    </p:animEffect>
                                  </p:childTnLst>
                                </p:cTn>
                              </p:par>
                              <p:par>
                                <p:cTn id="138" presetID="53" presetClass="entr" presetSubtype="16"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7" grpId="0" animBg="1"/>
      <p:bldP spid="38" grpId="0" animBg="1"/>
      <p:bldP spid="41" grpId="0" animBg="1"/>
      <p:bldP spid="42" grpId="0" animBg="1"/>
      <p:bldP spid="44"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7" grpId="0" animBg="1"/>
      <p:bldP spid="1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SG" dirty="0"/>
              <a:t>Mechanical &amp; </a:t>
            </a:r>
            <a:br>
              <a:rPr lang="en-SG" dirty="0"/>
            </a:br>
            <a:r>
              <a:rPr lang="en-SG" dirty="0"/>
              <a:t>Electrical Safety</a:t>
            </a:r>
          </a:p>
        </p:txBody>
      </p:sp>
      <p:sp>
        <p:nvSpPr>
          <p:cNvPr id="5" name="Rectangle: Beveled 4"/>
          <p:cNvSpPr/>
          <p:nvPr/>
        </p:nvSpPr>
        <p:spPr>
          <a:xfrm>
            <a:off x="3359498" y="1142548"/>
            <a:ext cx="1768940" cy="85913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Documentation Checks</a:t>
            </a:r>
          </a:p>
        </p:txBody>
      </p:sp>
      <p:sp>
        <p:nvSpPr>
          <p:cNvPr id="9" name="Rectangle: Beveled 8"/>
          <p:cNvSpPr/>
          <p:nvPr/>
        </p:nvSpPr>
        <p:spPr>
          <a:xfrm>
            <a:off x="3359498" y="3210961"/>
            <a:ext cx="1768940" cy="944977"/>
          </a:xfrm>
          <a:prstGeom prst="bevel">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Controlled Laboratory Testing </a:t>
            </a:r>
          </a:p>
        </p:txBody>
      </p:sp>
      <p:sp>
        <p:nvSpPr>
          <p:cNvPr id="10" name="Rectangle: Beveled 9"/>
          <p:cNvSpPr/>
          <p:nvPr/>
        </p:nvSpPr>
        <p:spPr>
          <a:xfrm>
            <a:off x="3359498" y="5426621"/>
            <a:ext cx="1768940" cy="900502"/>
          </a:xfrm>
          <a:prstGeom prst="bevel">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Field Verification of Performance</a:t>
            </a:r>
          </a:p>
        </p:txBody>
      </p:sp>
      <p:sp>
        <p:nvSpPr>
          <p:cNvPr id="11" name="Frame 10"/>
          <p:cNvSpPr/>
          <p:nvPr/>
        </p:nvSpPr>
        <p:spPr>
          <a:xfrm>
            <a:off x="2114277" y="2510700"/>
            <a:ext cx="792088" cy="2354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G" sz="3000" b="1" dirty="0">
                <a:solidFill>
                  <a:schemeClr val="tx1"/>
                </a:solidFill>
              </a:rPr>
              <a:t>ISO 30500</a:t>
            </a:r>
          </a:p>
        </p:txBody>
      </p:sp>
      <p:cxnSp>
        <p:nvCxnSpPr>
          <p:cNvPr id="15" name="Connector: Elbow 14"/>
          <p:cNvCxnSpPr>
            <a:stCxn id="11" idx="3"/>
            <a:endCxn id="5" idx="4"/>
          </p:cNvCxnSpPr>
          <p:nvPr/>
        </p:nvCxnSpPr>
        <p:spPr>
          <a:xfrm flipV="1">
            <a:off x="2906366" y="1572117"/>
            <a:ext cx="453133" cy="2115817"/>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or: Elbow 16"/>
          <p:cNvCxnSpPr>
            <a:stCxn id="11" idx="3"/>
            <a:endCxn id="10" idx="4"/>
          </p:cNvCxnSpPr>
          <p:nvPr/>
        </p:nvCxnSpPr>
        <p:spPr>
          <a:xfrm>
            <a:off x="2906366" y="3687934"/>
            <a:ext cx="453133" cy="2188939"/>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11" idx="3"/>
            <a:endCxn id="9" idx="4"/>
          </p:cNvCxnSpPr>
          <p:nvPr/>
        </p:nvCxnSpPr>
        <p:spPr>
          <a:xfrm flipV="1">
            <a:off x="2906366" y="3683449"/>
            <a:ext cx="453133" cy="4484"/>
          </a:xfrm>
          <a:prstGeom prst="bentConnector3">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1" name="Cloud 50"/>
          <p:cNvSpPr/>
          <p:nvPr/>
        </p:nvSpPr>
        <p:spPr>
          <a:xfrm>
            <a:off x="8820074" y="213327"/>
            <a:ext cx="2142179" cy="86575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5.4.1 Pressure/ Vacuum </a:t>
            </a:r>
            <a:r>
              <a:rPr lang="en-SG" sz="1400" dirty="0" smtClean="0">
                <a:solidFill>
                  <a:schemeClr val="tx1"/>
                </a:solidFill>
              </a:rPr>
              <a:t>Equipment</a:t>
            </a:r>
            <a:endParaRPr lang="en-SG" sz="1400" dirty="0">
              <a:solidFill>
                <a:schemeClr val="tx1"/>
              </a:solidFill>
            </a:endParaRPr>
          </a:p>
        </p:txBody>
      </p:sp>
      <p:sp>
        <p:nvSpPr>
          <p:cNvPr id="53" name="Cloud 52"/>
          <p:cNvSpPr/>
          <p:nvPr/>
        </p:nvSpPr>
        <p:spPr>
          <a:xfrm>
            <a:off x="8949064" y="1149859"/>
            <a:ext cx="2164555" cy="63952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5.4.2 Pipes, </a:t>
            </a:r>
            <a:r>
              <a:rPr lang="en-SG" sz="1400" dirty="0" smtClean="0">
                <a:solidFill>
                  <a:schemeClr val="tx1"/>
                </a:solidFill>
              </a:rPr>
              <a:t>Hoses &amp; Tanks</a:t>
            </a:r>
            <a:endParaRPr lang="en-SG" sz="1400" dirty="0">
              <a:solidFill>
                <a:schemeClr val="tx1"/>
              </a:solidFill>
            </a:endParaRPr>
          </a:p>
        </p:txBody>
      </p:sp>
      <p:sp>
        <p:nvSpPr>
          <p:cNvPr id="54" name="Cloud 53"/>
          <p:cNvSpPr/>
          <p:nvPr/>
        </p:nvSpPr>
        <p:spPr>
          <a:xfrm>
            <a:off x="9192451" y="1833752"/>
            <a:ext cx="2477798" cy="63952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5.4.3 Moving and Rotating Parts</a:t>
            </a:r>
          </a:p>
        </p:txBody>
      </p:sp>
      <p:sp>
        <p:nvSpPr>
          <p:cNvPr id="55" name="Cloud 54"/>
          <p:cNvSpPr/>
          <p:nvPr/>
        </p:nvSpPr>
        <p:spPr>
          <a:xfrm>
            <a:off x="8826719" y="2450634"/>
            <a:ext cx="1597861" cy="7388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5.4.4 Backflow</a:t>
            </a:r>
          </a:p>
        </p:txBody>
      </p:sp>
      <p:cxnSp>
        <p:nvCxnSpPr>
          <p:cNvPr id="56" name="Straight Arrow Connector 55"/>
          <p:cNvCxnSpPr>
            <a:cxnSpLocks/>
            <a:stCxn id="147" idx="3"/>
            <a:endCxn id="51" idx="2"/>
          </p:cNvCxnSpPr>
          <p:nvPr/>
        </p:nvCxnSpPr>
        <p:spPr>
          <a:xfrm flipV="1">
            <a:off x="7716642" y="646205"/>
            <a:ext cx="1110077" cy="106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147" idx="3"/>
            <a:endCxn id="53" idx="2"/>
          </p:cNvCxnSpPr>
          <p:nvPr/>
        </p:nvCxnSpPr>
        <p:spPr>
          <a:xfrm flipV="1">
            <a:off x="7716642" y="1469621"/>
            <a:ext cx="1239136" cy="241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147" idx="3"/>
            <a:endCxn id="54" idx="2"/>
          </p:cNvCxnSpPr>
          <p:nvPr/>
        </p:nvCxnSpPr>
        <p:spPr>
          <a:xfrm>
            <a:off x="7716642" y="1710842"/>
            <a:ext cx="1483495" cy="44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a:stCxn id="147" idx="3"/>
            <a:endCxn id="55" idx="2"/>
          </p:cNvCxnSpPr>
          <p:nvPr/>
        </p:nvCxnSpPr>
        <p:spPr>
          <a:xfrm>
            <a:off x="7716642" y="1710842"/>
            <a:ext cx="1115033" cy="110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Cloud 61"/>
          <p:cNvSpPr/>
          <p:nvPr/>
        </p:nvSpPr>
        <p:spPr>
          <a:xfrm>
            <a:off x="9851141" y="3005450"/>
            <a:ext cx="2012022" cy="9464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5.5.1 High Temperature Surfaces</a:t>
            </a:r>
          </a:p>
        </p:txBody>
      </p:sp>
      <p:sp>
        <p:nvSpPr>
          <p:cNvPr id="64" name="Cloud 63"/>
          <p:cNvSpPr/>
          <p:nvPr/>
        </p:nvSpPr>
        <p:spPr>
          <a:xfrm>
            <a:off x="8561931" y="3856956"/>
            <a:ext cx="2028096" cy="103147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5.5.2 Low Temperature Surfaces</a:t>
            </a:r>
          </a:p>
        </p:txBody>
      </p:sp>
      <p:sp>
        <p:nvSpPr>
          <p:cNvPr id="66" name="Cloud 65"/>
          <p:cNvSpPr/>
          <p:nvPr/>
        </p:nvSpPr>
        <p:spPr>
          <a:xfrm>
            <a:off x="9921374" y="4743627"/>
            <a:ext cx="2022890" cy="9038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5.5.3 Other sources of Radiation</a:t>
            </a:r>
          </a:p>
        </p:txBody>
      </p:sp>
      <p:cxnSp>
        <p:nvCxnSpPr>
          <p:cNvPr id="69" name="Straight Arrow Connector 68"/>
          <p:cNvCxnSpPr>
            <a:cxnSpLocks/>
            <a:stCxn id="147" idx="3"/>
            <a:endCxn id="62" idx="2"/>
          </p:cNvCxnSpPr>
          <p:nvPr/>
        </p:nvCxnSpPr>
        <p:spPr>
          <a:xfrm>
            <a:off x="7716642" y="1710842"/>
            <a:ext cx="2140740" cy="176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a:stCxn id="147" idx="3"/>
            <a:endCxn id="64" idx="2"/>
          </p:cNvCxnSpPr>
          <p:nvPr/>
        </p:nvCxnSpPr>
        <p:spPr>
          <a:xfrm>
            <a:off x="7716642" y="1710842"/>
            <a:ext cx="851580" cy="2661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147" idx="3"/>
            <a:endCxn id="66" idx="2"/>
          </p:cNvCxnSpPr>
          <p:nvPr/>
        </p:nvCxnSpPr>
        <p:spPr>
          <a:xfrm>
            <a:off x="7716642" y="1710842"/>
            <a:ext cx="2211007" cy="3484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Cloud 98"/>
          <p:cNvSpPr/>
          <p:nvPr/>
        </p:nvSpPr>
        <p:spPr>
          <a:xfrm>
            <a:off x="8221405" y="5460964"/>
            <a:ext cx="2128457" cy="90384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solidFill>
                  <a:schemeClr val="tx1"/>
                </a:solidFill>
              </a:rPr>
              <a:t>5.6.1 Electrical &amp; Electronic Systems</a:t>
            </a:r>
          </a:p>
        </p:txBody>
      </p:sp>
      <p:cxnSp>
        <p:nvCxnSpPr>
          <p:cNvPr id="103" name="Straight Arrow Connector 102"/>
          <p:cNvCxnSpPr>
            <a:cxnSpLocks/>
            <a:stCxn id="147" idx="3"/>
            <a:endCxn id="99" idx="2"/>
          </p:cNvCxnSpPr>
          <p:nvPr/>
        </p:nvCxnSpPr>
        <p:spPr>
          <a:xfrm>
            <a:off x="7716642" y="1710842"/>
            <a:ext cx="511365" cy="4202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p:cNvCxnSpPr/>
          <p:nvPr/>
        </p:nvCxnSpPr>
        <p:spPr>
          <a:xfrm flipV="1">
            <a:off x="5128439" y="630360"/>
            <a:ext cx="435911" cy="941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p:cNvCxnSpPr/>
          <p:nvPr/>
        </p:nvCxnSpPr>
        <p:spPr>
          <a:xfrm flipV="1">
            <a:off x="5128439" y="905170"/>
            <a:ext cx="441611" cy="6669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p:cNvCxnSpPr>
            <a:cxnSpLocks/>
          </p:cNvCxnSpPr>
          <p:nvPr/>
        </p:nvCxnSpPr>
        <p:spPr>
          <a:xfrm flipV="1">
            <a:off x="5128439" y="1179950"/>
            <a:ext cx="438183" cy="3921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p:cNvCxnSpPr>
            <a:cxnSpLocks/>
          </p:cNvCxnSpPr>
          <p:nvPr/>
        </p:nvCxnSpPr>
        <p:spPr>
          <a:xfrm flipV="1">
            <a:off x="5128439" y="1458386"/>
            <a:ext cx="441611" cy="1137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p:cNvCxnSpPr>
            <a:cxnSpLocks/>
          </p:cNvCxnSpPr>
          <p:nvPr/>
        </p:nvCxnSpPr>
        <p:spPr>
          <a:xfrm>
            <a:off x="5128438" y="1572117"/>
            <a:ext cx="432652" cy="138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p:cNvCxnSpPr>
            <a:cxnSpLocks/>
          </p:cNvCxnSpPr>
          <p:nvPr/>
        </p:nvCxnSpPr>
        <p:spPr>
          <a:xfrm>
            <a:off x="5128438" y="1572116"/>
            <a:ext cx="447450" cy="3826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p:cNvCxnSpPr>
            <a:cxnSpLocks/>
          </p:cNvCxnSpPr>
          <p:nvPr/>
        </p:nvCxnSpPr>
        <p:spPr>
          <a:xfrm>
            <a:off x="5128439" y="1572117"/>
            <a:ext cx="438491" cy="6532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p:cNvCxnSpPr>
            <a:cxnSpLocks/>
          </p:cNvCxnSpPr>
          <p:nvPr/>
        </p:nvCxnSpPr>
        <p:spPr>
          <a:xfrm>
            <a:off x="5128439" y="1572117"/>
            <a:ext cx="448173" cy="938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p:cNvCxnSpPr>
            <a:cxnSpLocks/>
          </p:cNvCxnSpPr>
          <p:nvPr/>
        </p:nvCxnSpPr>
        <p:spPr>
          <a:xfrm flipV="1">
            <a:off x="5128438" y="2857971"/>
            <a:ext cx="453704" cy="825478"/>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p:cNvCxnSpPr>
            <a:cxnSpLocks/>
          </p:cNvCxnSpPr>
          <p:nvPr/>
        </p:nvCxnSpPr>
        <p:spPr>
          <a:xfrm flipV="1">
            <a:off x="5128438" y="3211023"/>
            <a:ext cx="448946" cy="472427"/>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p:cNvCxnSpPr>
            <a:cxnSpLocks/>
          </p:cNvCxnSpPr>
          <p:nvPr/>
        </p:nvCxnSpPr>
        <p:spPr>
          <a:xfrm flipV="1">
            <a:off x="5128439" y="3560155"/>
            <a:ext cx="458273" cy="12329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p:cNvCxnSpPr>
            <a:cxnSpLocks/>
          </p:cNvCxnSpPr>
          <p:nvPr/>
        </p:nvCxnSpPr>
        <p:spPr>
          <a:xfrm>
            <a:off x="5128439" y="3683449"/>
            <a:ext cx="458273" cy="23255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p:cNvCxnSpPr>
            <a:cxnSpLocks/>
          </p:cNvCxnSpPr>
          <p:nvPr/>
        </p:nvCxnSpPr>
        <p:spPr>
          <a:xfrm>
            <a:off x="5128438" y="3683450"/>
            <a:ext cx="449314" cy="583281"/>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p:cNvCxnSpPr>
            <a:cxnSpLocks/>
          </p:cNvCxnSpPr>
          <p:nvPr/>
        </p:nvCxnSpPr>
        <p:spPr>
          <a:xfrm>
            <a:off x="5128438" y="3683449"/>
            <a:ext cx="448946" cy="957450"/>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p:cNvCxnSpPr>
            <a:cxnSpLocks/>
          </p:cNvCxnSpPr>
          <p:nvPr/>
        </p:nvCxnSpPr>
        <p:spPr>
          <a:xfrm>
            <a:off x="5128439" y="3683449"/>
            <a:ext cx="451659" cy="1324804"/>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p:cNvCxnSpPr>
            <a:cxnSpLocks/>
          </p:cNvCxnSpPr>
          <p:nvPr/>
        </p:nvCxnSpPr>
        <p:spPr>
          <a:xfrm>
            <a:off x="5128438" y="3683449"/>
            <a:ext cx="453704" cy="1670742"/>
          </a:xfrm>
          <a:prstGeom prst="bentConnector3">
            <a:avLst>
              <a:gd name="adj1" fmla="val 50000"/>
            </a:avLst>
          </a:prstGeom>
          <a:ln>
            <a:solidFill>
              <a:srgbClr val="36941C"/>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p:cNvCxnSpPr>
            <a:cxnSpLocks/>
          </p:cNvCxnSpPr>
          <p:nvPr/>
        </p:nvCxnSpPr>
        <p:spPr>
          <a:xfrm flipV="1">
            <a:off x="5128438" y="5781858"/>
            <a:ext cx="453704" cy="9501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p:cNvCxnSpPr>
            <a:cxnSpLocks/>
          </p:cNvCxnSpPr>
          <p:nvPr/>
        </p:nvCxnSpPr>
        <p:spPr>
          <a:xfrm>
            <a:off x="5128438" y="5876872"/>
            <a:ext cx="447142" cy="206444"/>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Rounded Corners 140">
            <a:hlinkClick r:id="rId3" action="ppaction://hlinksldjump"/>
          </p:cNvPr>
          <p:cNvSpPr/>
          <p:nvPr/>
        </p:nvSpPr>
        <p:spPr>
          <a:xfrm>
            <a:off x="5564350" y="548680"/>
            <a:ext cx="2161251" cy="1633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Technical Information</a:t>
            </a:r>
          </a:p>
        </p:txBody>
      </p:sp>
      <p:sp>
        <p:nvSpPr>
          <p:cNvPr id="142" name="Rectangle: Rounded Corners 141">
            <a:hlinkClick r:id="rId4" action="ppaction://hlinksldjump"/>
          </p:cNvPr>
          <p:cNvSpPr/>
          <p:nvPr/>
        </p:nvSpPr>
        <p:spPr>
          <a:xfrm>
            <a:off x="5566621" y="1100861"/>
            <a:ext cx="2150020" cy="158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Process Design Safety</a:t>
            </a:r>
          </a:p>
        </p:txBody>
      </p:sp>
      <p:sp>
        <p:nvSpPr>
          <p:cNvPr id="143" name="Rectangle: Rounded Corners 142">
            <a:hlinkClick r:id="rId5" action="ppaction://hlinksldjump"/>
          </p:cNvPr>
          <p:cNvSpPr/>
          <p:nvPr/>
        </p:nvSpPr>
        <p:spPr>
          <a:xfrm>
            <a:off x="5570050" y="1370035"/>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Material Safety</a:t>
            </a:r>
          </a:p>
        </p:txBody>
      </p:sp>
      <p:sp>
        <p:nvSpPr>
          <p:cNvPr id="144" name="Rectangle: Rounded Corners 143">
            <a:hlinkClick r:id="rId6" action="ppaction://hlinksldjump"/>
          </p:cNvPr>
          <p:cNvSpPr/>
          <p:nvPr/>
        </p:nvSpPr>
        <p:spPr>
          <a:xfrm>
            <a:off x="5570050" y="819739"/>
            <a:ext cx="2155551" cy="170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General Safety</a:t>
            </a:r>
          </a:p>
        </p:txBody>
      </p:sp>
      <p:sp>
        <p:nvSpPr>
          <p:cNvPr id="145" name="Rectangle: Rounded Corners 144">
            <a:hlinkClick r:id="rId7" action="ppaction://hlinksldjump"/>
          </p:cNvPr>
          <p:cNvSpPr/>
          <p:nvPr/>
        </p:nvSpPr>
        <p:spPr>
          <a:xfrm>
            <a:off x="5575889" y="1870378"/>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User Interface Experience</a:t>
            </a:r>
          </a:p>
        </p:txBody>
      </p:sp>
      <p:sp>
        <p:nvSpPr>
          <p:cNvPr id="146" name="Rectangle: Rounded Corners 145">
            <a:hlinkClick r:id="rId8" action="ppaction://hlinksldjump"/>
          </p:cNvPr>
          <p:cNvSpPr/>
          <p:nvPr/>
        </p:nvSpPr>
        <p:spPr>
          <a:xfrm>
            <a:off x="5566930" y="2140915"/>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Maintenance Design</a:t>
            </a:r>
          </a:p>
        </p:txBody>
      </p:sp>
      <p:sp>
        <p:nvSpPr>
          <p:cNvPr id="147" name="Rectangle: Rounded Corners 146">
            <a:hlinkClick r:id="rId9" action="ppaction://hlinksldjump"/>
          </p:cNvPr>
          <p:cNvSpPr/>
          <p:nvPr/>
        </p:nvSpPr>
        <p:spPr>
          <a:xfrm>
            <a:off x="5561091" y="1622490"/>
            <a:ext cx="2155551" cy="1767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 &amp; Elec. Safety</a:t>
            </a:r>
          </a:p>
        </p:txBody>
      </p:sp>
      <p:sp>
        <p:nvSpPr>
          <p:cNvPr id="148" name="Rectangle: Rounded Corners 147">
            <a:hlinkClick r:id="rId10" action="ppaction://hlinksldjump"/>
          </p:cNvPr>
          <p:cNvSpPr/>
          <p:nvPr/>
        </p:nvSpPr>
        <p:spPr>
          <a:xfrm>
            <a:off x="5582142" y="273331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Loading Patterns</a:t>
            </a:r>
          </a:p>
        </p:txBody>
      </p:sp>
      <p:sp>
        <p:nvSpPr>
          <p:cNvPr id="149" name="Rectangle: Rounded Corners 148">
            <a:hlinkClick r:id="rId11" action="ppaction://hlinksldjump"/>
          </p:cNvPr>
          <p:cNvSpPr/>
          <p:nvPr/>
        </p:nvSpPr>
        <p:spPr>
          <a:xfrm>
            <a:off x="5577384" y="3086366"/>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Mechanical Requirements</a:t>
            </a:r>
          </a:p>
        </p:txBody>
      </p:sp>
      <p:sp>
        <p:nvSpPr>
          <p:cNvPr id="150" name="Rectangle: Rounded Corners 149">
            <a:hlinkClick r:id="rId12" action="ppaction://hlinksldjump"/>
          </p:cNvPr>
          <p:cNvSpPr/>
          <p:nvPr/>
        </p:nvSpPr>
        <p:spPr>
          <a:xfrm>
            <a:off x="5586711" y="3435499"/>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51" name="Rectangle: Rounded Corners 150">
            <a:hlinkClick r:id="rId13" action="ppaction://hlinksldjump"/>
          </p:cNvPr>
          <p:cNvSpPr/>
          <p:nvPr/>
        </p:nvSpPr>
        <p:spPr>
          <a:xfrm>
            <a:off x="5586711" y="379134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52" name="Rectangle: Rounded Corners 151">
            <a:hlinkClick r:id="rId14" action="ppaction://hlinksldjump"/>
          </p:cNvPr>
          <p:cNvSpPr/>
          <p:nvPr/>
        </p:nvSpPr>
        <p:spPr>
          <a:xfrm>
            <a:off x="5577752" y="4142074"/>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Air Emissions Parameters</a:t>
            </a:r>
          </a:p>
        </p:txBody>
      </p:sp>
      <p:sp>
        <p:nvSpPr>
          <p:cNvPr id="153" name="Rectangle: Rounded Corners 152">
            <a:hlinkClick r:id="rId15" action="ppaction://hlinksldjump"/>
          </p:cNvPr>
          <p:cNvSpPr/>
          <p:nvPr/>
        </p:nvSpPr>
        <p:spPr>
          <a:xfrm>
            <a:off x="5577384" y="4516243"/>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Acoustics Parameters</a:t>
            </a:r>
          </a:p>
        </p:txBody>
      </p:sp>
      <p:sp>
        <p:nvSpPr>
          <p:cNvPr id="154" name="Rectangle: Rounded Corners 153">
            <a:hlinkClick r:id="rId16" action="ppaction://hlinksldjump"/>
          </p:cNvPr>
          <p:cNvSpPr/>
          <p:nvPr/>
        </p:nvSpPr>
        <p:spPr>
          <a:xfrm>
            <a:off x="5580097" y="4883597"/>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Odour Requirements</a:t>
            </a:r>
          </a:p>
        </p:txBody>
      </p:sp>
      <p:sp>
        <p:nvSpPr>
          <p:cNvPr id="155" name="Rectangle: Rounded Corners 154">
            <a:hlinkClick r:id="rId17" action="ppaction://hlinksldjump"/>
          </p:cNvPr>
          <p:cNvSpPr/>
          <p:nvPr/>
        </p:nvSpPr>
        <p:spPr>
          <a:xfrm>
            <a:off x="5582142" y="5687972"/>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Environmental Parameters</a:t>
            </a:r>
          </a:p>
        </p:txBody>
      </p:sp>
      <p:sp>
        <p:nvSpPr>
          <p:cNvPr id="156" name="Rectangle: Rounded Corners 155">
            <a:hlinkClick r:id="rId18" action="ppaction://hlinksldjump"/>
          </p:cNvPr>
          <p:cNvSpPr/>
          <p:nvPr/>
        </p:nvSpPr>
        <p:spPr>
          <a:xfrm>
            <a:off x="5575580" y="5989430"/>
            <a:ext cx="2150020" cy="1877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Human Health Parameters</a:t>
            </a:r>
          </a:p>
        </p:txBody>
      </p:sp>
      <p:sp>
        <p:nvSpPr>
          <p:cNvPr id="158" name="Rectangle: Rounded Corners 157">
            <a:hlinkClick r:id="rId19" action="ppaction://hlinksldjump"/>
          </p:cNvPr>
          <p:cNvSpPr/>
          <p:nvPr/>
        </p:nvSpPr>
        <p:spPr>
          <a:xfrm>
            <a:off x="5576612" y="2426269"/>
            <a:ext cx="2155551" cy="1688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Sustainability</a:t>
            </a:r>
          </a:p>
        </p:txBody>
      </p:sp>
      <p:sp>
        <p:nvSpPr>
          <p:cNvPr id="159" name="Rectangle: Rounded Corners 158">
            <a:hlinkClick r:id="rId20" action="ppaction://hlinksldjump"/>
          </p:cNvPr>
          <p:cNvSpPr/>
          <p:nvPr/>
        </p:nvSpPr>
        <p:spPr>
          <a:xfrm>
            <a:off x="5582142" y="5229535"/>
            <a:ext cx="2150020" cy="249313"/>
          </a:xfrm>
          <a:prstGeom prst="roundRect">
            <a:avLst/>
          </a:prstGeom>
          <a:noFill/>
          <a:ln>
            <a:solidFill>
              <a:srgbClr val="369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solidFill>
                  <a:schemeClr val="tx1"/>
                </a:solidFill>
              </a:rPr>
              <a:t>Electrical Requirements</a:t>
            </a:r>
          </a:p>
        </p:txBody>
      </p:sp>
      <p:sp>
        <p:nvSpPr>
          <p:cNvPr id="6" name="Slide Number Placeholder 5">
            <a:extLst>
              <a:ext uri="{FF2B5EF4-FFF2-40B4-BE49-F238E27FC236}">
                <a16:creationId xmlns:a16="http://schemas.microsoft.com/office/drawing/2014/main" id="{4EBC5B8B-3A64-1C4C-8A5C-5CB8C81623C2}"/>
              </a:ext>
            </a:extLst>
          </p:cNvPr>
          <p:cNvSpPr>
            <a:spLocks noGrp="1"/>
          </p:cNvSpPr>
          <p:nvPr>
            <p:ph type="sldNum" sz="quarter" idx="12"/>
          </p:nvPr>
        </p:nvSpPr>
        <p:spPr/>
        <p:txBody>
          <a:bodyPr/>
          <a:lstStyle/>
          <a:p>
            <a:fld id="{FA0B7275-42E7-9344-8EE7-3495E2503A86}" type="slidenum">
              <a:rPr lang="en-US" smtClean="0"/>
              <a:t>10</a:t>
            </a:fld>
            <a:endParaRPr lang="en-US" dirty="0"/>
          </a:p>
        </p:txBody>
      </p:sp>
      <p:sp>
        <p:nvSpPr>
          <p:cNvPr id="65" name="Rectangle 64"/>
          <p:cNvSpPr/>
          <p:nvPr/>
        </p:nvSpPr>
        <p:spPr>
          <a:xfrm>
            <a:off x="3187026" y="2670236"/>
            <a:ext cx="4673603" cy="3749855"/>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5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fltVal val="0"/>
                                          </p:val>
                                        </p:tav>
                                        <p:tav tm="100000">
                                          <p:val>
                                            <p:strVal val="#ppt_h"/>
                                          </p:val>
                                        </p:tav>
                                      </p:tavLst>
                                    </p:anim>
                                    <p:animEffect transition="in" filter="fade">
                                      <p:cBhvr>
                                        <p:cTn id="97" dur="500"/>
                                        <p:tgtEl>
                                          <p:spTgt spid="5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500" fill="hold"/>
                                        <p:tgtEl>
                                          <p:spTgt spid="53"/>
                                        </p:tgtEl>
                                        <p:attrNameLst>
                                          <p:attrName>ppt_w</p:attrName>
                                        </p:attrNameLst>
                                      </p:cBhvr>
                                      <p:tavLst>
                                        <p:tav tm="0">
                                          <p:val>
                                            <p:fltVal val="0"/>
                                          </p:val>
                                        </p:tav>
                                        <p:tav tm="100000">
                                          <p:val>
                                            <p:strVal val="#ppt_w"/>
                                          </p:val>
                                        </p:tav>
                                      </p:tavLst>
                                    </p:anim>
                                    <p:anim calcmode="lin" valueType="num">
                                      <p:cBhvr>
                                        <p:cTn id="101" dur="500" fill="hold"/>
                                        <p:tgtEl>
                                          <p:spTgt spid="53"/>
                                        </p:tgtEl>
                                        <p:attrNameLst>
                                          <p:attrName>ppt_h</p:attrName>
                                        </p:attrNameLst>
                                      </p:cBhvr>
                                      <p:tavLst>
                                        <p:tav tm="0">
                                          <p:val>
                                            <p:fltVal val="0"/>
                                          </p:val>
                                        </p:tav>
                                        <p:tav tm="100000">
                                          <p:val>
                                            <p:strVal val="#ppt_h"/>
                                          </p:val>
                                        </p:tav>
                                      </p:tavLst>
                                    </p:anim>
                                    <p:animEffect transition="in" filter="fade">
                                      <p:cBhvr>
                                        <p:cTn id="102" dur="500"/>
                                        <p:tgtEl>
                                          <p:spTgt spid="5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Effect transition="in" filter="fade">
                                      <p:cBhvr>
                                        <p:cTn id="107" dur="500"/>
                                        <p:tgtEl>
                                          <p:spTgt spid="5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 calcmode="lin" valueType="num">
                                      <p:cBhvr>
                                        <p:cTn id="110" dur="500" fill="hold"/>
                                        <p:tgtEl>
                                          <p:spTgt spid="55"/>
                                        </p:tgtEl>
                                        <p:attrNameLst>
                                          <p:attrName>ppt_w</p:attrName>
                                        </p:attrNameLst>
                                      </p:cBhvr>
                                      <p:tavLst>
                                        <p:tav tm="0">
                                          <p:val>
                                            <p:fltVal val="0"/>
                                          </p:val>
                                        </p:tav>
                                        <p:tav tm="100000">
                                          <p:val>
                                            <p:strVal val="#ppt_w"/>
                                          </p:val>
                                        </p:tav>
                                      </p:tavLst>
                                    </p:anim>
                                    <p:anim calcmode="lin" valueType="num">
                                      <p:cBhvr>
                                        <p:cTn id="111" dur="500" fill="hold"/>
                                        <p:tgtEl>
                                          <p:spTgt spid="55"/>
                                        </p:tgtEl>
                                        <p:attrNameLst>
                                          <p:attrName>ppt_h</p:attrName>
                                        </p:attrNameLst>
                                      </p:cBhvr>
                                      <p:tavLst>
                                        <p:tav tm="0">
                                          <p:val>
                                            <p:fltVal val="0"/>
                                          </p:val>
                                        </p:tav>
                                        <p:tav tm="100000">
                                          <p:val>
                                            <p:strVal val="#ppt_h"/>
                                          </p:val>
                                        </p:tav>
                                      </p:tavLst>
                                    </p:anim>
                                    <p:animEffect transition="in" filter="fade">
                                      <p:cBhvr>
                                        <p:cTn id="112" dur="500"/>
                                        <p:tgtEl>
                                          <p:spTgt spid="5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500" fill="hold"/>
                                        <p:tgtEl>
                                          <p:spTgt spid="62"/>
                                        </p:tgtEl>
                                        <p:attrNameLst>
                                          <p:attrName>ppt_w</p:attrName>
                                        </p:attrNameLst>
                                      </p:cBhvr>
                                      <p:tavLst>
                                        <p:tav tm="0">
                                          <p:val>
                                            <p:fltVal val="0"/>
                                          </p:val>
                                        </p:tav>
                                        <p:tav tm="100000">
                                          <p:val>
                                            <p:strVal val="#ppt_w"/>
                                          </p:val>
                                        </p:tav>
                                      </p:tavLst>
                                    </p:anim>
                                    <p:anim calcmode="lin" valueType="num">
                                      <p:cBhvr>
                                        <p:cTn id="116" dur="500" fill="hold"/>
                                        <p:tgtEl>
                                          <p:spTgt spid="62"/>
                                        </p:tgtEl>
                                        <p:attrNameLst>
                                          <p:attrName>ppt_h</p:attrName>
                                        </p:attrNameLst>
                                      </p:cBhvr>
                                      <p:tavLst>
                                        <p:tav tm="0">
                                          <p:val>
                                            <p:fltVal val="0"/>
                                          </p:val>
                                        </p:tav>
                                        <p:tav tm="100000">
                                          <p:val>
                                            <p:strVal val="#ppt_h"/>
                                          </p:val>
                                        </p:tav>
                                      </p:tavLst>
                                    </p:anim>
                                    <p:animEffect transition="in" filter="fade">
                                      <p:cBhvr>
                                        <p:cTn id="117" dur="500"/>
                                        <p:tgtEl>
                                          <p:spTgt spid="6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4"/>
                                        </p:tgtEl>
                                        <p:attrNameLst>
                                          <p:attrName>style.visibility</p:attrName>
                                        </p:attrNameLst>
                                      </p:cBhvr>
                                      <p:to>
                                        <p:strVal val="visible"/>
                                      </p:to>
                                    </p:set>
                                    <p:anim calcmode="lin" valueType="num">
                                      <p:cBhvr>
                                        <p:cTn id="120" dur="500" fill="hold"/>
                                        <p:tgtEl>
                                          <p:spTgt spid="64"/>
                                        </p:tgtEl>
                                        <p:attrNameLst>
                                          <p:attrName>ppt_w</p:attrName>
                                        </p:attrNameLst>
                                      </p:cBhvr>
                                      <p:tavLst>
                                        <p:tav tm="0">
                                          <p:val>
                                            <p:fltVal val="0"/>
                                          </p:val>
                                        </p:tav>
                                        <p:tav tm="100000">
                                          <p:val>
                                            <p:strVal val="#ppt_w"/>
                                          </p:val>
                                        </p:tav>
                                      </p:tavLst>
                                    </p:anim>
                                    <p:anim calcmode="lin" valueType="num">
                                      <p:cBhvr>
                                        <p:cTn id="121" dur="500" fill="hold"/>
                                        <p:tgtEl>
                                          <p:spTgt spid="64"/>
                                        </p:tgtEl>
                                        <p:attrNameLst>
                                          <p:attrName>ppt_h</p:attrName>
                                        </p:attrNameLst>
                                      </p:cBhvr>
                                      <p:tavLst>
                                        <p:tav tm="0">
                                          <p:val>
                                            <p:fltVal val="0"/>
                                          </p:val>
                                        </p:tav>
                                        <p:tav tm="100000">
                                          <p:val>
                                            <p:strVal val="#ppt_h"/>
                                          </p:val>
                                        </p:tav>
                                      </p:tavLst>
                                    </p:anim>
                                    <p:animEffect transition="in" filter="fade">
                                      <p:cBhvr>
                                        <p:cTn id="122" dur="500"/>
                                        <p:tgtEl>
                                          <p:spTgt spid="6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99"/>
                                        </p:tgtEl>
                                        <p:attrNameLst>
                                          <p:attrName>style.visibility</p:attrName>
                                        </p:attrNameLst>
                                      </p:cBhvr>
                                      <p:to>
                                        <p:strVal val="visible"/>
                                      </p:to>
                                    </p:set>
                                    <p:anim calcmode="lin" valueType="num">
                                      <p:cBhvr>
                                        <p:cTn id="130" dur="500" fill="hold"/>
                                        <p:tgtEl>
                                          <p:spTgt spid="99"/>
                                        </p:tgtEl>
                                        <p:attrNameLst>
                                          <p:attrName>ppt_w</p:attrName>
                                        </p:attrNameLst>
                                      </p:cBhvr>
                                      <p:tavLst>
                                        <p:tav tm="0">
                                          <p:val>
                                            <p:fltVal val="0"/>
                                          </p:val>
                                        </p:tav>
                                        <p:tav tm="100000">
                                          <p:val>
                                            <p:strVal val="#ppt_w"/>
                                          </p:val>
                                        </p:tav>
                                      </p:tavLst>
                                    </p:anim>
                                    <p:anim calcmode="lin" valueType="num">
                                      <p:cBhvr>
                                        <p:cTn id="131" dur="500" fill="hold"/>
                                        <p:tgtEl>
                                          <p:spTgt spid="99"/>
                                        </p:tgtEl>
                                        <p:attrNameLst>
                                          <p:attrName>ppt_h</p:attrName>
                                        </p:attrNameLst>
                                      </p:cBhvr>
                                      <p:tavLst>
                                        <p:tav tm="0">
                                          <p:val>
                                            <p:fltVal val="0"/>
                                          </p:val>
                                        </p:tav>
                                        <p:tav tm="100000">
                                          <p:val>
                                            <p:strVal val="#ppt_h"/>
                                          </p:val>
                                        </p:tav>
                                      </p:tavLst>
                                    </p:anim>
                                    <p:animEffect transition="in" filter="fade">
                                      <p:cBhvr>
                                        <p:cTn id="132" dur="500"/>
                                        <p:tgtEl>
                                          <p:spTgt spid="99"/>
                                        </p:tgtEl>
                                      </p:cBhvr>
                                    </p:animEffect>
                                  </p:childTnLst>
                                </p:cTn>
                              </p:par>
                              <p:par>
                                <p:cTn id="133" presetID="53" presetClass="entr" presetSubtype="16" fill="hold" nodeType="withEffect">
                                  <p:stCondLst>
                                    <p:cond delay="0"/>
                                  </p:stCondLst>
                                  <p:childTnLst>
                                    <p:set>
                                      <p:cBhvr>
                                        <p:cTn id="134" dur="1" fill="hold">
                                          <p:stCondLst>
                                            <p:cond delay="0"/>
                                          </p:stCondLst>
                                        </p:cTn>
                                        <p:tgtEl>
                                          <p:spTgt spid="103"/>
                                        </p:tgtEl>
                                        <p:attrNameLst>
                                          <p:attrName>style.visibility</p:attrName>
                                        </p:attrNameLst>
                                      </p:cBhvr>
                                      <p:to>
                                        <p:strVal val="visible"/>
                                      </p:to>
                                    </p:set>
                                    <p:anim calcmode="lin" valueType="num">
                                      <p:cBhvr>
                                        <p:cTn id="135" dur="500" fill="hold"/>
                                        <p:tgtEl>
                                          <p:spTgt spid="103"/>
                                        </p:tgtEl>
                                        <p:attrNameLst>
                                          <p:attrName>ppt_w</p:attrName>
                                        </p:attrNameLst>
                                      </p:cBhvr>
                                      <p:tavLst>
                                        <p:tav tm="0">
                                          <p:val>
                                            <p:fltVal val="0"/>
                                          </p:val>
                                        </p:tav>
                                        <p:tav tm="100000">
                                          <p:val>
                                            <p:strVal val="#ppt_w"/>
                                          </p:val>
                                        </p:tav>
                                      </p:tavLst>
                                    </p:anim>
                                    <p:anim calcmode="lin" valueType="num">
                                      <p:cBhvr>
                                        <p:cTn id="136" dur="500" fill="hold"/>
                                        <p:tgtEl>
                                          <p:spTgt spid="103"/>
                                        </p:tgtEl>
                                        <p:attrNameLst>
                                          <p:attrName>ppt_h</p:attrName>
                                        </p:attrNameLst>
                                      </p:cBhvr>
                                      <p:tavLst>
                                        <p:tav tm="0">
                                          <p:val>
                                            <p:fltVal val="0"/>
                                          </p:val>
                                        </p:tav>
                                        <p:tav tm="100000">
                                          <p:val>
                                            <p:strVal val="#ppt_h"/>
                                          </p:val>
                                        </p:tav>
                                      </p:tavLst>
                                    </p:anim>
                                    <p:animEffect transition="in" filter="fade">
                                      <p:cBhvr>
                                        <p:cTn id="137" dur="500"/>
                                        <p:tgtEl>
                                          <p:spTgt spid="103"/>
                                        </p:tgtEl>
                                      </p:cBhvr>
                                    </p:animEffect>
                                  </p:childTnLst>
                                </p:cTn>
                              </p:par>
                              <p:par>
                                <p:cTn id="138" presetID="53" presetClass="entr" presetSubtype="16" fill="hold" nodeType="withEffect">
                                  <p:stCondLst>
                                    <p:cond delay="0"/>
                                  </p:stCondLst>
                                  <p:childTnLst>
                                    <p:set>
                                      <p:cBhvr>
                                        <p:cTn id="139" dur="1" fill="hold">
                                          <p:stCondLst>
                                            <p:cond delay="0"/>
                                          </p:stCondLst>
                                        </p:cTn>
                                        <p:tgtEl>
                                          <p:spTgt spid="56"/>
                                        </p:tgtEl>
                                        <p:attrNameLst>
                                          <p:attrName>style.visibility</p:attrName>
                                        </p:attrNameLst>
                                      </p:cBhvr>
                                      <p:to>
                                        <p:strVal val="visible"/>
                                      </p:to>
                                    </p:set>
                                    <p:anim calcmode="lin" valueType="num">
                                      <p:cBhvr>
                                        <p:cTn id="140" dur="500" fill="hold"/>
                                        <p:tgtEl>
                                          <p:spTgt spid="56"/>
                                        </p:tgtEl>
                                        <p:attrNameLst>
                                          <p:attrName>ppt_w</p:attrName>
                                        </p:attrNameLst>
                                      </p:cBhvr>
                                      <p:tavLst>
                                        <p:tav tm="0">
                                          <p:val>
                                            <p:fltVal val="0"/>
                                          </p:val>
                                        </p:tav>
                                        <p:tav tm="100000">
                                          <p:val>
                                            <p:strVal val="#ppt_w"/>
                                          </p:val>
                                        </p:tav>
                                      </p:tavLst>
                                    </p:anim>
                                    <p:anim calcmode="lin" valueType="num">
                                      <p:cBhvr>
                                        <p:cTn id="141" dur="500" fill="hold"/>
                                        <p:tgtEl>
                                          <p:spTgt spid="56"/>
                                        </p:tgtEl>
                                        <p:attrNameLst>
                                          <p:attrName>ppt_h</p:attrName>
                                        </p:attrNameLst>
                                      </p:cBhvr>
                                      <p:tavLst>
                                        <p:tav tm="0">
                                          <p:val>
                                            <p:fltVal val="0"/>
                                          </p:val>
                                        </p:tav>
                                        <p:tav tm="100000">
                                          <p:val>
                                            <p:strVal val="#ppt_h"/>
                                          </p:val>
                                        </p:tav>
                                      </p:tavLst>
                                    </p:anim>
                                    <p:animEffect transition="in" filter="fade">
                                      <p:cBhvr>
                                        <p:cTn id="142" dur="500"/>
                                        <p:tgtEl>
                                          <p:spTgt spid="56"/>
                                        </p:tgtEl>
                                      </p:cBhvr>
                                    </p:animEffect>
                                  </p:childTnLst>
                                </p:cTn>
                              </p:par>
                              <p:par>
                                <p:cTn id="143" presetID="53" presetClass="entr" presetSubtype="16" fill="hold" nodeType="withEffect">
                                  <p:stCondLst>
                                    <p:cond delay="0"/>
                                  </p:stCondLst>
                                  <p:childTnLst>
                                    <p:set>
                                      <p:cBhvr>
                                        <p:cTn id="144" dur="1" fill="hold">
                                          <p:stCondLst>
                                            <p:cond delay="0"/>
                                          </p:stCondLst>
                                        </p:cTn>
                                        <p:tgtEl>
                                          <p:spTgt spid="57"/>
                                        </p:tgtEl>
                                        <p:attrNameLst>
                                          <p:attrName>style.visibility</p:attrName>
                                        </p:attrNameLst>
                                      </p:cBhvr>
                                      <p:to>
                                        <p:strVal val="visible"/>
                                      </p:to>
                                    </p:set>
                                    <p:anim calcmode="lin" valueType="num">
                                      <p:cBhvr>
                                        <p:cTn id="145" dur="500" fill="hold"/>
                                        <p:tgtEl>
                                          <p:spTgt spid="57"/>
                                        </p:tgtEl>
                                        <p:attrNameLst>
                                          <p:attrName>ppt_w</p:attrName>
                                        </p:attrNameLst>
                                      </p:cBhvr>
                                      <p:tavLst>
                                        <p:tav tm="0">
                                          <p:val>
                                            <p:fltVal val="0"/>
                                          </p:val>
                                        </p:tav>
                                        <p:tav tm="100000">
                                          <p:val>
                                            <p:strVal val="#ppt_w"/>
                                          </p:val>
                                        </p:tav>
                                      </p:tavLst>
                                    </p:anim>
                                    <p:anim calcmode="lin" valueType="num">
                                      <p:cBhvr>
                                        <p:cTn id="146" dur="500" fill="hold"/>
                                        <p:tgtEl>
                                          <p:spTgt spid="57"/>
                                        </p:tgtEl>
                                        <p:attrNameLst>
                                          <p:attrName>ppt_h</p:attrName>
                                        </p:attrNameLst>
                                      </p:cBhvr>
                                      <p:tavLst>
                                        <p:tav tm="0">
                                          <p:val>
                                            <p:fltVal val="0"/>
                                          </p:val>
                                        </p:tav>
                                        <p:tav tm="100000">
                                          <p:val>
                                            <p:strVal val="#ppt_h"/>
                                          </p:val>
                                        </p:tav>
                                      </p:tavLst>
                                    </p:anim>
                                    <p:animEffect transition="in" filter="fade">
                                      <p:cBhvr>
                                        <p:cTn id="147" dur="500"/>
                                        <p:tgtEl>
                                          <p:spTgt spid="57"/>
                                        </p:tgtEl>
                                      </p:cBhvr>
                                    </p:animEffect>
                                  </p:childTnLst>
                                </p:cTn>
                              </p:par>
                              <p:par>
                                <p:cTn id="148" presetID="53" presetClass="entr" presetSubtype="16" fill="hold" nodeType="withEffect">
                                  <p:stCondLst>
                                    <p:cond delay="0"/>
                                  </p:stCondLst>
                                  <p:childTnLst>
                                    <p:set>
                                      <p:cBhvr>
                                        <p:cTn id="149" dur="1" fill="hold">
                                          <p:stCondLst>
                                            <p:cond delay="0"/>
                                          </p:stCondLst>
                                        </p:cTn>
                                        <p:tgtEl>
                                          <p:spTgt spid="58"/>
                                        </p:tgtEl>
                                        <p:attrNameLst>
                                          <p:attrName>style.visibility</p:attrName>
                                        </p:attrNameLst>
                                      </p:cBhvr>
                                      <p:to>
                                        <p:strVal val="visible"/>
                                      </p:to>
                                    </p:set>
                                    <p:anim calcmode="lin" valueType="num">
                                      <p:cBhvr>
                                        <p:cTn id="150" dur="500" fill="hold"/>
                                        <p:tgtEl>
                                          <p:spTgt spid="58"/>
                                        </p:tgtEl>
                                        <p:attrNameLst>
                                          <p:attrName>ppt_w</p:attrName>
                                        </p:attrNameLst>
                                      </p:cBhvr>
                                      <p:tavLst>
                                        <p:tav tm="0">
                                          <p:val>
                                            <p:fltVal val="0"/>
                                          </p:val>
                                        </p:tav>
                                        <p:tav tm="100000">
                                          <p:val>
                                            <p:strVal val="#ppt_w"/>
                                          </p:val>
                                        </p:tav>
                                      </p:tavLst>
                                    </p:anim>
                                    <p:anim calcmode="lin" valueType="num">
                                      <p:cBhvr>
                                        <p:cTn id="151" dur="500" fill="hold"/>
                                        <p:tgtEl>
                                          <p:spTgt spid="58"/>
                                        </p:tgtEl>
                                        <p:attrNameLst>
                                          <p:attrName>ppt_h</p:attrName>
                                        </p:attrNameLst>
                                      </p:cBhvr>
                                      <p:tavLst>
                                        <p:tav tm="0">
                                          <p:val>
                                            <p:fltVal val="0"/>
                                          </p:val>
                                        </p:tav>
                                        <p:tav tm="100000">
                                          <p:val>
                                            <p:strVal val="#ppt_h"/>
                                          </p:val>
                                        </p:tav>
                                      </p:tavLst>
                                    </p:anim>
                                    <p:animEffect transition="in" filter="fade">
                                      <p:cBhvr>
                                        <p:cTn id="152" dur="500"/>
                                        <p:tgtEl>
                                          <p:spTgt spid="58"/>
                                        </p:tgtEl>
                                      </p:cBhvr>
                                    </p:animEffect>
                                  </p:childTnLst>
                                </p:cTn>
                              </p:par>
                              <p:par>
                                <p:cTn id="153" presetID="53" presetClass="entr" presetSubtype="16" fill="hold" nodeType="withEffect">
                                  <p:stCondLst>
                                    <p:cond delay="0"/>
                                  </p:stCondLst>
                                  <p:childTnLst>
                                    <p:set>
                                      <p:cBhvr>
                                        <p:cTn id="154" dur="1" fill="hold">
                                          <p:stCondLst>
                                            <p:cond delay="0"/>
                                          </p:stCondLst>
                                        </p:cTn>
                                        <p:tgtEl>
                                          <p:spTgt spid="71"/>
                                        </p:tgtEl>
                                        <p:attrNameLst>
                                          <p:attrName>style.visibility</p:attrName>
                                        </p:attrNameLst>
                                      </p:cBhvr>
                                      <p:to>
                                        <p:strVal val="visible"/>
                                      </p:to>
                                    </p:set>
                                    <p:anim calcmode="lin" valueType="num">
                                      <p:cBhvr>
                                        <p:cTn id="155" dur="500" fill="hold"/>
                                        <p:tgtEl>
                                          <p:spTgt spid="71"/>
                                        </p:tgtEl>
                                        <p:attrNameLst>
                                          <p:attrName>ppt_w</p:attrName>
                                        </p:attrNameLst>
                                      </p:cBhvr>
                                      <p:tavLst>
                                        <p:tav tm="0">
                                          <p:val>
                                            <p:fltVal val="0"/>
                                          </p:val>
                                        </p:tav>
                                        <p:tav tm="100000">
                                          <p:val>
                                            <p:strVal val="#ppt_w"/>
                                          </p:val>
                                        </p:tav>
                                      </p:tavLst>
                                    </p:anim>
                                    <p:anim calcmode="lin" valueType="num">
                                      <p:cBhvr>
                                        <p:cTn id="156" dur="500" fill="hold"/>
                                        <p:tgtEl>
                                          <p:spTgt spid="71"/>
                                        </p:tgtEl>
                                        <p:attrNameLst>
                                          <p:attrName>ppt_h</p:attrName>
                                        </p:attrNameLst>
                                      </p:cBhvr>
                                      <p:tavLst>
                                        <p:tav tm="0">
                                          <p:val>
                                            <p:fltVal val="0"/>
                                          </p:val>
                                        </p:tav>
                                        <p:tav tm="100000">
                                          <p:val>
                                            <p:strVal val="#ppt_h"/>
                                          </p:val>
                                        </p:tav>
                                      </p:tavLst>
                                    </p:anim>
                                    <p:animEffect transition="in" filter="fade">
                                      <p:cBhvr>
                                        <p:cTn id="157" dur="500"/>
                                        <p:tgtEl>
                                          <p:spTgt spid="71"/>
                                        </p:tgtEl>
                                      </p:cBhvr>
                                    </p:animEffect>
                                  </p:childTnLst>
                                </p:cTn>
                              </p:par>
                              <p:par>
                                <p:cTn id="158" presetID="53" presetClass="entr" presetSubtype="16" fill="hold" nodeType="withEffect">
                                  <p:stCondLst>
                                    <p:cond delay="0"/>
                                  </p:stCondLst>
                                  <p:childTnLst>
                                    <p:set>
                                      <p:cBhvr>
                                        <p:cTn id="159" dur="1" fill="hold">
                                          <p:stCondLst>
                                            <p:cond delay="0"/>
                                          </p:stCondLst>
                                        </p:cTn>
                                        <p:tgtEl>
                                          <p:spTgt spid="70"/>
                                        </p:tgtEl>
                                        <p:attrNameLst>
                                          <p:attrName>style.visibility</p:attrName>
                                        </p:attrNameLst>
                                      </p:cBhvr>
                                      <p:to>
                                        <p:strVal val="visible"/>
                                      </p:to>
                                    </p:set>
                                    <p:anim calcmode="lin" valueType="num">
                                      <p:cBhvr>
                                        <p:cTn id="160" dur="500" fill="hold"/>
                                        <p:tgtEl>
                                          <p:spTgt spid="70"/>
                                        </p:tgtEl>
                                        <p:attrNameLst>
                                          <p:attrName>ppt_w</p:attrName>
                                        </p:attrNameLst>
                                      </p:cBhvr>
                                      <p:tavLst>
                                        <p:tav tm="0">
                                          <p:val>
                                            <p:fltVal val="0"/>
                                          </p:val>
                                        </p:tav>
                                        <p:tav tm="100000">
                                          <p:val>
                                            <p:strVal val="#ppt_w"/>
                                          </p:val>
                                        </p:tav>
                                      </p:tavLst>
                                    </p:anim>
                                    <p:anim calcmode="lin" valueType="num">
                                      <p:cBhvr>
                                        <p:cTn id="161" dur="500" fill="hold"/>
                                        <p:tgtEl>
                                          <p:spTgt spid="70"/>
                                        </p:tgtEl>
                                        <p:attrNameLst>
                                          <p:attrName>ppt_h</p:attrName>
                                        </p:attrNameLst>
                                      </p:cBhvr>
                                      <p:tavLst>
                                        <p:tav tm="0">
                                          <p:val>
                                            <p:fltVal val="0"/>
                                          </p:val>
                                        </p:tav>
                                        <p:tav tm="100000">
                                          <p:val>
                                            <p:strVal val="#ppt_h"/>
                                          </p:val>
                                        </p:tav>
                                      </p:tavLst>
                                    </p:anim>
                                    <p:animEffect transition="in" filter="fade">
                                      <p:cBhvr>
                                        <p:cTn id="162" dur="500"/>
                                        <p:tgtEl>
                                          <p:spTgt spid="70"/>
                                        </p:tgtEl>
                                      </p:cBhvr>
                                    </p:animEffect>
                                  </p:childTnLst>
                                </p:cTn>
                              </p:par>
                              <p:par>
                                <p:cTn id="163" presetID="53" presetClass="entr" presetSubtype="16" fill="hold" nodeType="withEffect">
                                  <p:stCondLst>
                                    <p:cond delay="0"/>
                                  </p:stCondLst>
                                  <p:childTnLst>
                                    <p:set>
                                      <p:cBhvr>
                                        <p:cTn id="164" dur="1" fill="hold">
                                          <p:stCondLst>
                                            <p:cond delay="0"/>
                                          </p:stCondLst>
                                        </p:cTn>
                                        <p:tgtEl>
                                          <p:spTgt spid="59"/>
                                        </p:tgtEl>
                                        <p:attrNameLst>
                                          <p:attrName>style.visibility</p:attrName>
                                        </p:attrNameLst>
                                      </p:cBhvr>
                                      <p:to>
                                        <p:strVal val="visible"/>
                                      </p:to>
                                    </p:set>
                                    <p:anim calcmode="lin" valueType="num">
                                      <p:cBhvr>
                                        <p:cTn id="165" dur="500" fill="hold"/>
                                        <p:tgtEl>
                                          <p:spTgt spid="59"/>
                                        </p:tgtEl>
                                        <p:attrNameLst>
                                          <p:attrName>ppt_w</p:attrName>
                                        </p:attrNameLst>
                                      </p:cBhvr>
                                      <p:tavLst>
                                        <p:tav tm="0">
                                          <p:val>
                                            <p:fltVal val="0"/>
                                          </p:val>
                                        </p:tav>
                                        <p:tav tm="100000">
                                          <p:val>
                                            <p:strVal val="#ppt_w"/>
                                          </p:val>
                                        </p:tav>
                                      </p:tavLst>
                                    </p:anim>
                                    <p:anim calcmode="lin" valueType="num">
                                      <p:cBhvr>
                                        <p:cTn id="166" dur="500" fill="hold"/>
                                        <p:tgtEl>
                                          <p:spTgt spid="59"/>
                                        </p:tgtEl>
                                        <p:attrNameLst>
                                          <p:attrName>ppt_h</p:attrName>
                                        </p:attrNameLst>
                                      </p:cBhvr>
                                      <p:tavLst>
                                        <p:tav tm="0">
                                          <p:val>
                                            <p:fltVal val="0"/>
                                          </p:val>
                                        </p:tav>
                                        <p:tav tm="100000">
                                          <p:val>
                                            <p:strVal val="#ppt_h"/>
                                          </p:val>
                                        </p:tav>
                                      </p:tavLst>
                                    </p:anim>
                                    <p:animEffect transition="in" filter="fade">
                                      <p:cBhvr>
                                        <p:cTn id="167" dur="500"/>
                                        <p:tgtEl>
                                          <p:spTgt spid="59"/>
                                        </p:tgtEl>
                                      </p:cBhvr>
                                    </p:animEffect>
                                  </p:childTnLst>
                                </p:cTn>
                              </p:par>
                              <p:par>
                                <p:cTn id="168" presetID="53" presetClass="entr" presetSubtype="16" fill="hold" nodeType="withEffect">
                                  <p:stCondLst>
                                    <p:cond delay="0"/>
                                  </p:stCondLst>
                                  <p:childTnLst>
                                    <p:set>
                                      <p:cBhvr>
                                        <p:cTn id="169" dur="1" fill="hold">
                                          <p:stCondLst>
                                            <p:cond delay="0"/>
                                          </p:stCondLst>
                                        </p:cTn>
                                        <p:tgtEl>
                                          <p:spTgt spid="69"/>
                                        </p:tgtEl>
                                        <p:attrNameLst>
                                          <p:attrName>style.visibility</p:attrName>
                                        </p:attrNameLst>
                                      </p:cBhvr>
                                      <p:to>
                                        <p:strVal val="visible"/>
                                      </p:to>
                                    </p:set>
                                    <p:anim calcmode="lin" valueType="num">
                                      <p:cBhvr>
                                        <p:cTn id="170" dur="500" fill="hold"/>
                                        <p:tgtEl>
                                          <p:spTgt spid="69"/>
                                        </p:tgtEl>
                                        <p:attrNameLst>
                                          <p:attrName>ppt_w</p:attrName>
                                        </p:attrNameLst>
                                      </p:cBhvr>
                                      <p:tavLst>
                                        <p:tav tm="0">
                                          <p:val>
                                            <p:fltVal val="0"/>
                                          </p:val>
                                        </p:tav>
                                        <p:tav tm="100000">
                                          <p:val>
                                            <p:strVal val="#ppt_w"/>
                                          </p:val>
                                        </p:tav>
                                      </p:tavLst>
                                    </p:anim>
                                    <p:anim calcmode="lin" valueType="num">
                                      <p:cBhvr>
                                        <p:cTn id="171" dur="500" fill="hold"/>
                                        <p:tgtEl>
                                          <p:spTgt spid="69"/>
                                        </p:tgtEl>
                                        <p:attrNameLst>
                                          <p:attrName>ppt_h</p:attrName>
                                        </p:attrNameLst>
                                      </p:cBhvr>
                                      <p:tavLst>
                                        <p:tav tm="0">
                                          <p:val>
                                            <p:fltVal val="0"/>
                                          </p:val>
                                        </p:tav>
                                        <p:tav tm="100000">
                                          <p:val>
                                            <p:strVal val="#ppt_h"/>
                                          </p:val>
                                        </p:tav>
                                      </p:tavLst>
                                    </p:anim>
                                    <p:animEffect transition="in" filter="fade">
                                      <p:cBhvr>
                                        <p:cTn id="17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51" grpId="0" animBg="1"/>
      <p:bldP spid="53" grpId="0" animBg="1"/>
      <p:bldP spid="54" grpId="0" animBg="1"/>
      <p:bldP spid="55" grpId="0" animBg="1"/>
      <p:bldP spid="62" grpId="0" animBg="1"/>
      <p:bldP spid="64" grpId="0" animBg="1"/>
      <p:bldP spid="66" grpId="0" animBg="1"/>
      <p:bldP spid="99"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8" grpId="0" animBg="1"/>
      <p:bldP spid="1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9245</TotalTime>
  <Words>5099</Words>
  <Application>Microsoft Office PowerPoint</Application>
  <PresentationFormat>Widescreen</PresentationFormat>
  <Paragraphs>970</Paragraphs>
  <Slides>39</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Helvetica Light</vt:lpstr>
      <vt:lpstr>PingFang SC Regular</vt:lpstr>
      <vt:lpstr>Wingdings</vt:lpstr>
      <vt:lpstr>Office Theme</vt:lpstr>
      <vt:lpstr>what’s included in ISO 30500?</vt:lpstr>
      <vt:lpstr>a non-sewered sanitation system</vt:lpstr>
      <vt:lpstr>ISO 30500 overview</vt:lpstr>
      <vt:lpstr>Document Checks </vt:lpstr>
      <vt:lpstr>General Technical Information</vt:lpstr>
      <vt:lpstr>General Safety</vt:lpstr>
      <vt:lpstr>Process Design  Safety</vt:lpstr>
      <vt:lpstr>Material Safety</vt:lpstr>
      <vt:lpstr>Mechanical &amp;  Electrical Safety</vt:lpstr>
      <vt:lpstr>User Interface  Experience</vt:lpstr>
      <vt:lpstr>Maintenance Design</vt:lpstr>
      <vt:lpstr>Sustainability</vt:lpstr>
      <vt:lpstr>Controlled Laboratory Testing</vt:lpstr>
      <vt:lpstr>Loading Patterns</vt:lpstr>
      <vt:lpstr>7.2.8.1 Normal Loading Pattern</vt:lpstr>
      <vt:lpstr>7.2.8.2 Stress</vt:lpstr>
      <vt:lpstr>A3.8.10 Diarrhoea</vt:lpstr>
      <vt:lpstr>Mechanical  Requirements</vt:lpstr>
      <vt:lpstr>Environmental  Parameters</vt:lpstr>
      <vt:lpstr>Environmental Parameters Threshold</vt:lpstr>
      <vt:lpstr>Human Health  Parameters</vt:lpstr>
      <vt:lpstr>Human Health Parameters Threshold &amp; Log Reduction</vt:lpstr>
      <vt:lpstr>Human Health Parameters Spiking</vt:lpstr>
      <vt:lpstr>Air Emissions  Parameters</vt:lpstr>
      <vt:lpstr>Air Emissions Parameters: Indoor</vt:lpstr>
      <vt:lpstr>Air Emissions - Indoor</vt:lpstr>
      <vt:lpstr>Air Emissions Parameters: Stack</vt:lpstr>
      <vt:lpstr>Air Emissions  Outdoor</vt:lpstr>
      <vt:lpstr>Acoustics  Parameters</vt:lpstr>
      <vt:lpstr>Acoustics Parameters</vt:lpstr>
      <vt:lpstr>Odour  Requirements</vt:lpstr>
      <vt:lpstr>Odour – Within Superstructure</vt:lpstr>
      <vt:lpstr>Odour – Vicinity of System</vt:lpstr>
      <vt:lpstr>Panelist Assessment</vt:lpstr>
      <vt:lpstr>Electrical  Requirements</vt:lpstr>
      <vt:lpstr>Field Verification of Performance</vt:lpstr>
      <vt:lpstr>Environmental Parameters: Field</vt:lpstr>
      <vt:lpstr>Human Health Parameters: Field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Irina Kiselyer</cp:lastModifiedBy>
  <cp:revision>73</cp:revision>
  <dcterms:created xsi:type="dcterms:W3CDTF">2020-01-07T19:54:53Z</dcterms:created>
  <dcterms:modified xsi:type="dcterms:W3CDTF">2020-06-11T17:50:52Z</dcterms:modified>
</cp:coreProperties>
</file>