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64"/>
  </p:notesMasterIdLst>
  <p:sldIdLst>
    <p:sldId id="397" r:id="rId2"/>
    <p:sldId id="398" r:id="rId3"/>
    <p:sldId id="399" r:id="rId4"/>
    <p:sldId id="402" r:id="rId5"/>
    <p:sldId id="355" r:id="rId6"/>
    <p:sldId id="256" r:id="rId7"/>
    <p:sldId id="386" r:id="rId8"/>
    <p:sldId id="257" r:id="rId9"/>
    <p:sldId id="393" r:id="rId10"/>
    <p:sldId id="263" r:id="rId11"/>
    <p:sldId id="304" r:id="rId12"/>
    <p:sldId id="305" r:id="rId13"/>
    <p:sldId id="431" r:id="rId14"/>
    <p:sldId id="443" r:id="rId15"/>
    <p:sldId id="264" r:id="rId16"/>
    <p:sldId id="432" r:id="rId17"/>
    <p:sldId id="404" r:id="rId18"/>
    <p:sldId id="454" r:id="rId19"/>
    <p:sldId id="405" r:id="rId20"/>
    <p:sldId id="455" r:id="rId21"/>
    <p:sldId id="406" r:id="rId22"/>
    <p:sldId id="456" r:id="rId23"/>
    <p:sldId id="442" r:id="rId24"/>
    <p:sldId id="408" r:id="rId25"/>
    <p:sldId id="262" r:id="rId26"/>
    <p:sldId id="267" r:id="rId27"/>
    <p:sldId id="268" r:id="rId28"/>
    <p:sldId id="331" r:id="rId29"/>
    <p:sldId id="270" r:id="rId30"/>
    <p:sldId id="271" r:id="rId31"/>
    <p:sldId id="272" r:id="rId32"/>
    <p:sldId id="273" r:id="rId33"/>
    <p:sldId id="292" r:id="rId34"/>
    <p:sldId id="275" r:id="rId35"/>
    <p:sldId id="321" r:id="rId36"/>
    <p:sldId id="307" r:id="rId37"/>
    <p:sldId id="308" r:id="rId38"/>
    <p:sldId id="309" r:id="rId39"/>
    <p:sldId id="310" r:id="rId40"/>
    <p:sldId id="323" r:id="rId41"/>
    <p:sldId id="311" r:id="rId42"/>
    <p:sldId id="324" r:id="rId43"/>
    <p:sldId id="326" r:id="rId44"/>
    <p:sldId id="325" r:id="rId45"/>
    <p:sldId id="312" r:id="rId46"/>
    <p:sldId id="327" r:id="rId47"/>
    <p:sldId id="313" r:id="rId48"/>
    <p:sldId id="314" r:id="rId49"/>
    <p:sldId id="316" r:id="rId50"/>
    <p:sldId id="346" r:id="rId51"/>
    <p:sldId id="387" r:id="rId52"/>
    <p:sldId id="388" r:id="rId53"/>
    <p:sldId id="389" r:id="rId54"/>
    <p:sldId id="457" r:id="rId55"/>
    <p:sldId id="458" r:id="rId56"/>
    <p:sldId id="439" r:id="rId57"/>
    <p:sldId id="440" r:id="rId58"/>
    <p:sldId id="441" r:id="rId59"/>
    <p:sldId id="449" r:id="rId60"/>
    <p:sldId id="436" r:id="rId61"/>
    <p:sldId id="437" r:id="rId62"/>
    <p:sldId id="412" r:id="rId63"/>
  </p:sldIdLst>
  <p:sldSz cx="12192000" cy="6858000"/>
  <p:notesSz cx="6858000" cy="9144000"/>
  <p:custDataLst>
    <p:tags r:id="rId65"/>
  </p:custDataLst>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in Akinsete" initials="AA" lastIdx="11" clrIdx="0">
    <p:extLst>
      <p:ext uri="{19B8F6BF-5375-455C-9EA6-DF929625EA0E}">
        <p15:presenceInfo xmlns:p15="http://schemas.microsoft.com/office/powerpoint/2012/main" userId="S::akina@wrc.org.za::0c99eafe-c5d8-49da-8335-727506e6b9f7" providerId="AD"/>
      </p:ext>
    </p:extLst>
  </p:cmAuthor>
  <p:cmAuthor id="2" name="Konstantina Velkushanova" initials="KV" lastIdx="8" clrIdx="1">
    <p:extLst>
      <p:ext uri="{19B8F6BF-5375-455C-9EA6-DF929625EA0E}">
        <p15:presenceInfo xmlns:p15="http://schemas.microsoft.com/office/powerpoint/2012/main" userId="S-1-5-21-2192172037-3510142257-2222540262-116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AC0"/>
    <a:srgbClr val="00AEEF"/>
    <a:srgbClr val="00AED9"/>
    <a:srgbClr val="44C3F3"/>
    <a:srgbClr val="EBF1DF"/>
    <a:srgbClr val="92D050"/>
    <a:srgbClr val="FFC000"/>
    <a:srgbClr val="FFF2CC"/>
    <a:srgbClr val="92CDDC"/>
    <a:srgbClr val="DBEE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706" autoAdjust="0"/>
    <p:restoredTop sz="70545" autoAdjust="0"/>
  </p:normalViewPr>
  <p:slideViewPr>
    <p:cSldViewPr snapToGrid="0">
      <p:cViewPr varScale="1">
        <p:scale>
          <a:sx n="83" d="100"/>
          <a:sy n="83" d="100"/>
        </p:scale>
        <p:origin x="4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1E2B0-6248-4568-A256-17EC69D43E19}" type="doc">
      <dgm:prSet loTypeId="urn:microsoft.com/office/officeart/2005/8/layout/chevron1" loCatId="process" qsTypeId="urn:microsoft.com/office/officeart/2005/8/quickstyle/simple1" qsCatId="simple" csTypeId="urn:microsoft.com/office/officeart/2005/8/colors/accent1_2" csCatId="accent1" phldr="1"/>
      <dgm:spPr/>
      <dgm:t>
        <a:bodyPr rtlCol="0"/>
        <a:lstStyle/>
        <a:p>
          <a:pPr rtl="0"/>
          <a:endParaRPr lang="en-US"/>
        </a:p>
      </dgm:t>
    </dgm:pt>
    <dgm:pt modelId="{B9145E6C-47DB-4BEB-B5E6-EBB9FE5653B8}">
      <dgm:prSet phldrT="[Text]"/>
      <dgm:spPr/>
      <dgm:t>
        <a:bodyPr rtlCol="0"/>
        <a:lstStyle/>
        <a:p>
          <a:pPr rtl="0"/>
          <a:r>
            <a:rPr lang="zh" dirty="0"/>
            <a:t>2018年11月</a:t>
          </a:r>
        </a:p>
      </dgm:t>
    </dgm:pt>
    <dgm:pt modelId="{56217F3D-0EB2-43DD-84F5-1A11A0C3B142}" type="parTrans" cxnId="{B52DA804-53E8-4EEF-8768-41A91B325543}">
      <dgm:prSet/>
      <dgm:spPr/>
      <dgm:t>
        <a:bodyPr rtlCol="0"/>
        <a:lstStyle/>
        <a:p>
          <a:pPr rtl="0"/>
          <a:endParaRPr lang="en-US"/>
        </a:p>
      </dgm:t>
    </dgm:pt>
    <dgm:pt modelId="{29916D46-DA4A-4022-BFA6-75188D35EB31}" type="sibTrans" cxnId="{B52DA804-53E8-4EEF-8768-41A91B325543}">
      <dgm:prSet/>
      <dgm:spPr/>
      <dgm:t>
        <a:bodyPr rtlCol="0"/>
        <a:lstStyle/>
        <a:p>
          <a:pPr rtl="0"/>
          <a:endParaRPr lang="en-US"/>
        </a:p>
      </dgm:t>
    </dgm:pt>
    <dgm:pt modelId="{B06A37AD-2BDD-46DA-BE8A-95CEDFF82882}">
      <dgm:prSet phldrT="[Text]"/>
      <dgm:spPr/>
      <dgm:t>
        <a:bodyPr rtlCol="0"/>
        <a:lstStyle/>
        <a:p>
          <a:pPr rtl="0"/>
          <a:r>
            <a:rPr lang="zh" dirty="0"/>
            <a:t>2019年4月</a:t>
          </a:r>
        </a:p>
      </dgm:t>
    </dgm:pt>
    <dgm:pt modelId="{49E87FCD-3088-416D-ADD7-8C032748A662}" type="parTrans" cxnId="{59E52443-C757-4460-AFC9-53041A77198F}">
      <dgm:prSet/>
      <dgm:spPr/>
      <dgm:t>
        <a:bodyPr rtlCol="0"/>
        <a:lstStyle/>
        <a:p>
          <a:pPr rtl="0"/>
          <a:endParaRPr lang="en-US"/>
        </a:p>
      </dgm:t>
    </dgm:pt>
    <dgm:pt modelId="{C5C37203-38A9-42C0-B273-C670DE13E5EF}" type="sibTrans" cxnId="{59E52443-C757-4460-AFC9-53041A77198F}">
      <dgm:prSet/>
      <dgm:spPr/>
      <dgm:t>
        <a:bodyPr rtlCol="0"/>
        <a:lstStyle/>
        <a:p>
          <a:pPr rtl="0"/>
          <a:endParaRPr lang="en-US"/>
        </a:p>
      </dgm:t>
    </dgm:pt>
    <dgm:pt modelId="{E00D0962-DF6F-4C2F-A15E-57E5C8B10B2A}">
      <dgm:prSet phldrT="[Text]"/>
      <dgm:spPr/>
      <dgm:t>
        <a:bodyPr rtlCol="0"/>
        <a:lstStyle/>
        <a:p>
          <a:pPr rtl="0"/>
          <a:r>
            <a:rPr lang="zh" dirty="0"/>
            <a:t>2019年6月</a:t>
          </a:r>
        </a:p>
      </dgm:t>
    </dgm:pt>
    <dgm:pt modelId="{DA8F2A5F-DF9B-4A57-98EA-F7D81168AC55}" type="parTrans" cxnId="{0BAC951C-530D-4696-85EB-A678DB315D16}">
      <dgm:prSet/>
      <dgm:spPr/>
      <dgm:t>
        <a:bodyPr rtlCol="0"/>
        <a:lstStyle/>
        <a:p>
          <a:pPr rtl="0"/>
          <a:endParaRPr lang="en-US"/>
        </a:p>
      </dgm:t>
    </dgm:pt>
    <dgm:pt modelId="{03C8D158-3E70-43F7-841C-10A265EBCF26}" type="sibTrans" cxnId="{0BAC951C-530D-4696-85EB-A678DB315D16}">
      <dgm:prSet/>
      <dgm:spPr/>
      <dgm:t>
        <a:bodyPr rtlCol="0"/>
        <a:lstStyle/>
        <a:p>
          <a:pPr rtl="0"/>
          <a:endParaRPr lang="en-US"/>
        </a:p>
      </dgm:t>
    </dgm:pt>
    <dgm:pt modelId="{4D71BAF3-EE93-412C-A526-7C66D26E8A8F}">
      <dgm:prSet/>
      <dgm:spPr/>
      <dgm:t>
        <a:bodyPr rtlCol="0"/>
        <a:lstStyle/>
        <a:p>
          <a:pPr rtl="0"/>
          <a:r>
            <a:rPr lang="zh"/>
            <a:t>2019年8月</a:t>
          </a:r>
        </a:p>
      </dgm:t>
    </dgm:pt>
    <dgm:pt modelId="{2710B33D-1B2A-420E-A8B1-34C2219460B1}" type="parTrans" cxnId="{E0ADAEAD-AB86-466C-ADFA-CAD9E3FDF4BA}">
      <dgm:prSet/>
      <dgm:spPr/>
      <dgm:t>
        <a:bodyPr rtlCol="0"/>
        <a:lstStyle/>
        <a:p>
          <a:pPr rtl="0"/>
          <a:endParaRPr lang="en-US"/>
        </a:p>
      </dgm:t>
    </dgm:pt>
    <dgm:pt modelId="{2CF0BEE9-B86E-4643-8117-EC2E28E27C03}" type="sibTrans" cxnId="{E0ADAEAD-AB86-466C-ADFA-CAD9E3FDF4BA}">
      <dgm:prSet/>
      <dgm:spPr/>
      <dgm:t>
        <a:bodyPr rtlCol="0"/>
        <a:lstStyle/>
        <a:p>
          <a:pPr rtl="0"/>
          <a:endParaRPr lang="en-US"/>
        </a:p>
      </dgm:t>
    </dgm:pt>
    <dgm:pt modelId="{4F8C75AC-997D-41D8-932B-447EC88BC928}">
      <dgm:prSet/>
      <dgm:spPr/>
      <dgm:t>
        <a:bodyPr rtlCol="0"/>
        <a:lstStyle/>
        <a:p>
          <a:pPr rtl="0"/>
          <a:r>
            <a:rPr lang="zh"/>
            <a:t>2019年9月</a:t>
          </a:r>
        </a:p>
      </dgm:t>
    </dgm:pt>
    <dgm:pt modelId="{FE266382-88B6-4B88-89E1-763E4AED02C6}" type="parTrans" cxnId="{0AD99148-AA96-43A4-B857-7AFA5101E8CA}">
      <dgm:prSet/>
      <dgm:spPr/>
      <dgm:t>
        <a:bodyPr rtlCol="0"/>
        <a:lstStyle/>
        <a:p>
          <a:pPr rtl="0"/>
          <a:endParaRPr lang="en-US"/>
        </a:p>
      </dgm:t>
    </dgm:pt>
    <dgm:pt modelId="{3EF35E35-01D1-439A-9DAD-83D4BE24CD48}" type="sibTrans" cxnId="{0AD99148-AA96-43A4-B857-7AFA5101E8CA}">
      <dgm:prSet/>
      <dgm:spPr/>
      <dgm:t>
        <a:bodyPr rtlCol="0"/>
        <a:lstStyle/>
        <a:p>
          <a:pPr rtl="0"/>
          <a:endParaRPr lang="en-US"/>
        </a:p>
      </dgm:t>
    </dgm:pt>
    <dgm:pt modelId="{520B3B19-C0A8-4060-B086-CD21CB8447AD}">
      <dgm:prSet/>
      <dgm:spPr/>
      <dgm:t>
        <a:bodyPr rtlCol="0"/>
        <a:lstStyle/>
        <a:p>
          <a:pPr rtl="0"/>
          <a:r>
            <a:rPr lang="zh" dirty="0"/>
            <a:t>2</a:t>
          </a:r>
          <a:r>
            <a:rPr lang="zh" dirty="0" smtClean="0"/>
            <a:t>0</a:t>
          </a:r>
          <a:r>
            <a:rPr lang="en-US" altLang="zh" dirty="0" smtClean="0"/>
            <a:t>19</a:t>
          </a:r>
          <a:r>
            <a:rPr lang="zh" dirty="0" smtClean="0"/>
            <a:t>年</a:t>
          </a:r>
          <a:r>
            <a:rPr lang="zh" dirty="0"/>
            <a:t>10月</a:t>
          </a:r>
        </a:p>
      </dgm:t>
    </dgm:pt>
    <dgm:pt modelId="{2CCFE039-3865-4C84-93AE-C3FAF2321797}" type="parTrans" cxnId="{12C268F9-187D-4B29-BA1C-0370785F9857}">
      <dgm:prSet/>
      <dgm:spPr/>
      <dgm:t>
        <a:bodyPr rtlCol="0"/>
        <a:lstStyle/>
        <a:p>
          <a:pPr rtl="0"/>
          <a:endParaRPr lang="en-US"/>
        </a:p>
      </dgm:t>
    </dgm:pt>
    <dgm:pt modelId="{4048A82C-BD50-41B1-8555-D67192770E12}" type="sibTrans" cxnId="{12C268F9-187D-4B29-BA1C-0370785F9857}">
      <dgm:prSet/>
      <dgm:spPr/>
      <dgm:t>
        <a:bodyPr rtlCol="0"/>
        <a:lstStyle/>
        <a:p>
          <a:pPr rtl="0"/>
          <a:endParaRPr lang="en-US"/>
        </a:p>
      </dgm:t>
    </dgm:pt>
    <dgm:pt modelId="{7C34E93D-B609-4577-ADB7-F0F0757CA476}">
      <dgm:prSet/>
      <dgm:spPr/>
      <dgm:t>
        <a:bodyPr rtlCol="0"/>
        <a:lstStyle/>
        <a:p>
          <a:pPr rtl="0"/>
          <a:r>
            <a:rPr lang="zh" dirty="0"/>
            <a:t>2019年11月</a:t>
          </a:r>
        </a:p>
      </dgm:t>
    </dgm:pt>
    <dgm:pt modelId="{1B48DECE-327E-45CD-83DC-AA7AC998C537}" type="parTrans" cxnId="{EAA9CBD9-A7EC-4440-A722-0380AA7E87A7}">
      <dgm:prSet/>
      <dgm:spPr/>
      <dgm:t>
        <a:bodyPr rtlCol="0"/>
        <a:lstStyle/>
        <a:p>
          <a:pPr rtl="0"/>
          <a:endParaRPr lang="en-US"/>
        </a:p>
      </dgm:t>
    </dgm:pt>
    <dgm:pt modelId="{AD6ED9E6-6779-4074-8E17-85B43D85E7C9}" type="sibTrans" cxnId="{EAA9CBD9-A7EC-4440-A722-0380AA7E87A7}">
      <dgm:prSet/>
      <dgm:spPr/>
      <dgm:t>
        <a:bodyPr rtlCol="0"/>
        <a:lstStyle/>
        <a:p>
          <a:pPr rtl="0"/>
          <a:endParaRPr lang="en-US"/>
        </a:p>
      </dgm:t>
    </dgm:pt>
    <dgm:pt modelId="{CEE25F97-3A8F-4171-B1AF-EAEDFF03976E}" type="pres">
      <dgm:prSet presAssocID="{2711E2B0-6248-4568-A256-17EC69D43E19}" presName="Name0" presStyleCnt="0">
        <dgm:presLayoutVars>
          <dgm:dir/>
          <dgm:animLvl val="lvl"/>
          <dgm:resizeHandles val="exact"/>
        </dgm:presLayoutVars>
      </dgm:prSet>
      <dgm:spPr/>
      <dgm:t>
        <a:bodyPr/>
        <a:lstStyle/>
        <a:p>
          <a:endParaRPr lang="en-US"/>
        </a:p>
      </dgm:t>
    </dgm:pt>
    <dgm:pt modelId="{EEECDF6E-B947-4559-B779-AFFFFB51F8CE}" type="pres">
      <dgm:prSet presAssocID="{B9145E6C-47DB-4BEB-B5E6-EBB9FE5653B8}" presName="parTxOnly" presStyleLbl="node1" presStyleIdx="0" presStyleCnt="7">
        <dgm:presLayoutVars>
          <dgm:chMax val="0"/>
          <dgm:chPref val="0"/>
          <dgm:bulletEnabled val="1"/>
        </dgm:presLayoutVars>
      </dgm:prSet>
      <dgm:spPr/>
      <dgm:t>
        <a:bodyPr/>
        <a:lstStyle/>
        <a:p>
          <a:endParaRPr lang="en-US"/>
        </a:p>
      </dgm:t>
    </dgm:pt>
    <dgm:pt modelId="{9BDBEF84-20C2-4081-8628-0C77D480F2BF}" type="pres">
      <dgm:prSet presAssocID="{29916D46-DA4A-4022-BFA6-75188D35EB31}" presName="parTxOnlySpace" presStyleCnt="0"/>
      <dgm:spPr/>
    </dgm:pt>
    <dgm:pt modelId="{610FCFBE-B458-4953-9584-609D39B4EE7E}" type="pres">
      <dgm:prSet presAssocID="{B06A37AD-2BDD-46DA-BE8A-95CEDFF82882}" presName="parTxOnly" presStyleLbl="node1" presStyleIdx="1" presStyleCnt="7">
        <dgm:presLayoutVars>
          <dgm:chMax val="0"/>
          <dgm:chPref val="0"/>
          <dgm:bulletEnabled val="1"/>
        </dgm:presLayoutVars>
      </dgm:prSet>
      <dgm:spPr/>
      <dgm:t>
        <a:bodyPr/>
        <a:lstStyle/>
        <a:p>
          <a:endParaRPr lang="en-US"/>
        </a:p>
      </dgm:t>
    </dgm:pt>
    <dgm:pt modelId="{4C9CE46F-EF1C-446D-AB20-D18DA6960EA4}" type="pres">
      <dgm:prSet presAssocID="{C5C37203-38A9-42C0-B273-C670DE13E5EF}" presName="parTxOnlySpace" presStyleCnt="0"/>
      <dgm:spPr/>
    </dgm:pt>
    <dgm:pt modelId="{F66F603F-91D0-4E2E-9C99-CDEC308A2F5D}" type="pres">
      <dgm:prSet presAssocID="{E00D0962-DF6F-4C2F-A15E-57E5C8B10B2A}" presName="parTxOnly" presStyleLbl="node1" presStyleIdx="2" presStyleCnt="7">
        <dgm:presLayoutVars>
          <dgm:chMax val="0"/>
          <dgm:chPref val="0"/>
          <dgm:bulletEnabled val="1"/>
        </dgm:presLayoutVars>
      </dgm:prSet>
      <dgm:spPr/>
      <dgm:t>
        <a:bodyPr/>
        <a:lstStyle/>
        <a:p>
          <a:endParaRPr lang="en-US"/>
        </a:p>
      </dgm:t>
    </dgm:pt>
    <dgm:pt modelId="{FEE85C2E-A882-4EF7-B80B-0A34821AB612}" type="pres">
      <dgm:prSet presAssocID="{03C8D158-3E70-43F7-841C-10A265EBCF26}" presName="parTxOnlySpace" presStyleCnt="0"/>
      <dgm:spPr/>
    </dgm:pt>
    <dgm:pt modelId="{109FD077-1BF1-4FCC-AE98-CA7E28BE4B56}" type="pres">
      <dgm:prSet presAssocID="{4D71BAF3-EE93-412C-A526-7C66D26E8A8F}" presName="parTxOnly" presStyleLbl="node1" presStyleIdx="3" presStyleCnt="7">
        <dgm:presLayoutVars>
          <dgm:chMax val="0"/>
          <dgm:chPref val="0"/>
          <dgm:bulletEnabled val="1"/>
        </dgm:presLayoutVars>
      </dgm:prSet>
      <dgm:spPr/>
      <dgm:t>
        <a:bodyPr/>
        <a:lstStyle/>
        <a:p>
          <a:endParaRPr lang="en-US"/>
        </a:p>
      </dgm:t>
    </dgm:pt>
    <dgm:pt modelId="{2636619B-F2B3-42F7-BD33-8AD179B17220}" type="pres">
      <dgm:prSet presAssocID="{2CF0BEE9-B86E-4643-8117-EC2E28E27C03}" presName="parTxOnlySpace" presStyleCnt="0"/>
      <dgm:spPr/>
    </dgm:pt>
    <dgm:pt modelId="{61BF8C7F-70E2-4DFD-937D-CC31C68D0BEB}" type="pres">
      <dgm:prSet presAssocID="{4F8C75AC-997D-41D8-932B-447EC88BC928}" presName="parTxOnly" presStyleLbl="node1" presStyleIdx="4" presStyleCnt="7">
        <dgm:presLayoutVars>
          <dgm:chMax val="0"/>
          <dgm:chPref val="0"/>
          <dgm:bulletEnabled val="1"/>
        </dgm:presLayoutVars>
      </dgm:prSet>
      <dgm:spPr/>
      <dgm:t>
        <a:bodyPr/>
        <a:lstStyle/>
        <a:p>
          <a:endParaRPr lang="en-US"/>
        </a:p>
      </dgm:t>
    </dgm:pt>
    <dgm:pt modelId="{3C71A600-61E6-4F25-95D3-41FEFDD0A987}" type="pres">
      <dgm:prSet presAssocID="{3EF35E35-01D1-439A-9DAD-83D4BE24CD48}" presName="parTxOnlySpace" presStyleCnt="0"/>
      <dgm:spPr/>
    </dgm:pt>
    <dgm:pt modelId="{7BF0957F-FDA4-4288-9D3C-C62F9F947005}" type="pres">
      <dgm:prSet presAssocID="{520B3B19-C0A8-4060-B086-CD21CB8447AD}" presName="parTxOnly" presStyleLbl="node1" presStyleIdx="5" presStyleCnt="7">
        <dgm:presLayoutVars>
          <dgm:chMax val="0"/>
          <dgm:chPref val="0"/>
          <dgm:bulletEnabled val="1"/>
        </dgm:presLayoutVars>
      </dgm:prSet>
      <dgm:spPr/>
      <dgm:t>
        <a:bodyPr/>
        <a:lstStyle/>
        <a:p>
          <a:endParaRPr lang="en-US"/>
        </a:p>
      </dgm:t>
    </dgm:pt>
    <dgm:pt modelId="{6E9D4FDF-CFA0-49CD-81F6-D00657DE71E7}" type="pres">
      <dgm:prSet presAssocID="{4048A82C-BD50-41B1-8555-D67192770E12}" presName="parTxOnlySpace" presStyleCnt="0"/>
      <dgm:spPr/>
    </dgm:pt>
    <dgm:pt modelId="{BFF98A92-8B2E-423D-9E14-4281CAF271FD}" type="pres">
      <dgm:prSet presAssocID="{7C34E93D-B609-4577-ADB7-F0F0757CA476}" presName="parTxOnly" presStyleLbl="node1" presStyleIdx="6" presStyleCnt="7">
        <dgm:presLayoutVars>
          <dgm:chMax val="0"/>
          <dgm:chPref val="0"/>
          <dgm:bulletEnabled val="1"/>
        </dgm:presLayoutVars>
      </dgm:prSet>
      <dgm:spPr/>
      <dgm:t>
        <a:bodyPr/>
        <a:lstStyle/>
        <a:p>
          <a:endParaRPr lang="en-US"/>
        </a:p>
      </dgm:t>
    </dgm:pt>
  </dgm:ptLst>
  <dgm:cxnLst>
    <dgm:cxn modelId="{AC680111-6081-4822-B6F7-34A47D6B116D}" type="presOf" srcId="{7C34E93D-B609-4577-ADB7-F0F0757CA476}" destId="{BFF98A92-8B2E-423D-9E14-4281CAF271FD}" srcOrd="0" destOrd="0" presId="urn:microsoft.com/office/officeart/2005/8/layout/chevron1"/>
    <dgm:cxn modelId="{0AD99148-AA96-43A4-B857-7AFA5101E8CA}" srcId="{2711E2B0-6248-4568-A256-17EC69D43E19}" destId="{4F8C75AC-997D-41D8-932B-447EC88BC928}" srcOrd="4" destOrd="0" parTransId="{FE266382-88B6-4B88-89E1-763E4AED02C6}" sibTransId="{3EF35E35-01D1-439A-9DAD-83D4BE24CD48}"/>
    <dgm:cxn modelId="{E5673C30-DD3D-40B6-B301-730FED181806}" type="presOf" srcId="{E00D0962-DF6F-4C2F-A15E-57E5C8B10B2A}" destId="{F66F603F-91D0-4E2E-9C99-CDEC308A2F5D}" srcOrd="0" destOrd="0" presId="urn:microsoft.com/office/officeart/2005/8/layout/chevron1"/>
    <dgm:cxn modelId="{E021A23F-4947-49E3-9F40-80C3260B39F0}" type="presOf" srcId="{B9145E6C-47DB-4BEB-B5E6-EBB9FE5653B8}" destId="{EEECDF6E-B947-4559-B779-AFFFFB51F8CE}" srcOrd="0" destOrd="0" presId="urn:microsoft.com/office/officeart/2005/8/layout/chevron1"/>
    <dgm:cxn modelId="{E0ADAEAD-AB86-466C-ADFA-CAD9E3FDF4BA}" srcId="{2711E2B0-6248-4568-A256-17EC69D43E19}" destId="{4D71BAF3-EE93-412C-A526-7C66D26E8A8F}" srcOrd="3" destOrd="0" parTransId="{2710B33D-1B2A-420E-A8B1-34C2219460B1}" sibTransId="{2CF0BEE9-B86E-4643-8117-EC2E28E27C03}"/>
    <dgm:cxn modelId="{6550BDC7-3122-43AD-902B-69541DF36203}" type="presOf" srcId="{4F8C75AC-997D-41D8-932B-447EC88BC928}" destId="{61BF8C7F-70E2-4DFD-937D-CC31C68D0BEB}" srcOrd="0" destOrd="0" presId="urn:microsoft.com/office/officeart/2005/8/layout/chevron1"/>
    <dgm:cxn modelId="{59E52443-C757-4460-AFC9-53041A77198F}" srcId="{2711E2B0-6248-4568-A256-17EC69D43E19}" destId="{B06A37AD-2BDD-46DA-BE8A-95CEDFF82882}" srcOrd="1" destOrd="0" parTransId="{49E87FCD-3088-416D-ADD7-8C032748A662}" sibTransId="{C5C37203-38A9-42C0-B273-C670DE13E5EF}"/>
    <dgm:cxn modelId="{12C268F9-187D-4B29-BA1C-0370785F9857}" srcId="{2711E2B0-6248-4568-A256-17EC69D43E19}" destId="{520B3B19-C0A8-4060-B086-CD21CB8447AD}" srcOrd="5" destOrd="0" parTransId="{2CCFE039-3865-4C84-93AE-C3FAF2321797}" sibTransId="{4048A82C-BD50-41B1-8555-D67192770E12}"/>
    <dgm:cxn modelId="{0BAC951C-530D-4696-85EB-A678DB315D16}" srcId="{2711E2B0-6248-4568-A256-17EC69D43E19}" destId="{E00D0962-DF6F-4C2F-A15E-57E5C8B10B2A}" srcOrd="2" destOrd="0" parTransId="{DA8F2A5F-DF9B-4A57-98EA-F7D81168AC55}" sibTransId="{03C8D158-3E70-43F7-841C-10A265EBCF26}"/>
    <dgm:cxn modelId="{4EB7DF9A-9D3C-4D91-83E4-D1C395E171A7}" type="presOf" srcId="{B06A37AD-2BDD-46DA-BE8A-95CEDFF82882}" destId="{610FCFBE-B458-4953-9584-609D39B4EE7E}" srcOrd="0" destOrd="0" presId="urn:microsoft.com/office/officeart/2005/8/layout/chevron1"/>
    <dgm:cxn modelId="{0E73C421-0B67-47DF-B3B3-AFDE3B2D9CE7}" type="presOf" srcId="{4D71BAF3-EE93-412C-A526-7C66D26E8A8F}" destId="{109FD077-1BF1-4FCC-AE98-CA7E28BE4B56}" srcOrd="0" destOrd="0" presId="urn:microsoft.com/office/officeart/2005/8/layout/chevron1"/>
    <dgm:cxn modelId="{EAA9CBD9-A7EC-4440-A722-0380AA7E87A7}" srcId="{2711E2B0-6248-4568-A256-17EC69D43E19}" destId="{7C34E93D-B609-4577-ADB7-F0F0757CA476}" srcOrd="6" destOrd="0" parTransId="{1B48DECE-327E-45CD-83DC-AA7AC998C537}" sibTransId="{AD6ED9E6-6779-4074-8E17-85B43D85E7C9}"/>
    <dgm:cxn modelId="{B52DA804-53E8-4EEF-8768-41A91B325543}" srcId="{2711E2B0-6248-4568-A256-17EC69D43E19}" destId="{B9145E6C-47DB-4BEB-B5E6-EBB9FE5653B8}" srcOrd="0" destOrd="0" parTransId="{56217F3D-0EB2-43DD-84F5-1A11A0C3B142}" sibTransId="{29916D46-DA4A-4022-BFA6-75188D35EB31}"/>
    <dgm:cxn modelId="{FA5D1BFE-AEC3-4DD0-9FCA-B93989F07579}" type="presOf" srcId="{2711E2B0-6248-4568-A256-17EC69D43E19}" destId="{CEE25F97-3A8F-4171-B1AF-EAEDFF03976E}" srcOrd="0" destOrd="0" presId="urn:microsoft.com/office/officeart/2005/8/layout/chevron1"/>
    <dgm:cxn modelId="{FE15B74A-23C0-4387-A8EA-43CE2CE2898A}" type="presOf" srcId="{520B3B19-C0A8-4060-B086-CD21CB8447AD}" destId="{7BF0957F-FDA4-4288-9D3C-C62F9F947005}" srcOrd="0" destOrd="0" presId="urn:microsoft.com/office/officeart/2005/8/layout/chevron1"/>
    <dgm:cxn modelId="{98467386-4DC4-458B-BAFB-C4A0FC480FAA}" type="presParOf" srcId="{CEE25F97-3A8F-4171-B1AF-EAEDFF03976E}" destId="{EEECDF6E-B947-4559-B779-AFFFFB51F8CE}" srcOrd="0" destOrd="0" presId="urn:microsoft.com/office/officeart/2005/8/layout/chevron1"/>
    <dgm:cxn modelId="{B0FFBF68-D8E9-4B57-810E-D92EEC21C93B}" type="presParOf" srcId="{CEE25F97-3A8F-4171-B1AF-EAEDFF03976E}" destId="{9BDBEF84-20C2-4081-8628-0C77D480F2BF}" srcOrd="1" destOrd="0" presId="urn:microsoft.com/office/officeart/2005/8/layout/chevron1"/>
    <dgm:cxn modelId="{7C30F959-2BC8-415A-9D03-C6BB94612465}" type="presParOf" srcId="{CEE25F97-3A8F-4171-B1AF-EAEDFF03976E}" destId="{610FCFBE-B458-4953-9584-609D39B4EE7E}" srcOrd="2" destOrd="0" presId="urn:microsoft.com/office/officeart/2005/8/layout/chevron1"/>
    <dgm:cxn modelId="{93D0C075-D235-4DC9-961C-BBB63B729E39}" type="presParOf" srcId="{CEE25F97-3A8F-4171-B1AF-EAEDFF03976E}" destId="{4C9CE46F-EF1C-446D-AB20-D18DA6960EA4}" srcOrd="3" destOrd="0" presId="urn:microsoft.com/office/officeart/2005/8/layout/chevron1"/>
    <dgm:cxn modelId="{5A09F4C2-B3C6-4B23-97DA-38F1FF1CC750}" type="presParOf" srcId="{CEE25F97-3A8F-4171-B1AF-EAEDFF03976E}" destId="{F66F603F-91D0-4E2E-9C99-CDEC308A2F5D}" srcOrd="4" destOrd="0" presId="urn:microsoft.com/office/officeart/2005/8/layout/chevron1"/>
    <dgm:cxn modelId="{F2C30589-09AD-46B4-BB41-9D3019C04FE8}" type="presParOf" srcId="{CEE25F97-3A8F-4171-B1AF-EAEDFF03976E}" destId="{FEE85C2E-A882-4EF7-B80B-0A34821AB612}" srcOrd="5" destOrd="0" presId="urn:microsoft.com/office/officeart/2005/8/layout/chevron1"/>
    <dgm:cxn modelId="{BD404CA3-113B-4D02-A3F0-3BDDAD662F9E}" type="presParOf" srcId="{CEE25F97-3A8F-4171-B1AF-EAEDFF03976E}" destId="{109FD077-1BF1-4FCC-AE98-CA7E28BE4B56}" srcOrd="6" destOrd="0" presId="urn:microsoft.com/office/officeart/2005/8/layout/chevron1"/>
    <dgm:cxn modelId="{6468EB7C-B195-4C52-B025-BE299E2FDCA1}" type="presParOf" srcId="{CEE25F97-3A8F-4171-B1AF-EAEDFF03976E}" destId="{2636619B-F2B3-42F7-BD33-8AD179B17220}" srcOrd="7" destOrd="0" presId="urn:microsoft.com/office/officeart/2005/8/layout/chevron1"/>
    <dgm:cxn modelId="{95E22B7B-87DA-4C12-B974-F14582A258E4}" type="presParOf" srcId="{CEE25F97-3A8F-4171-B1AF-EAEDFF03976E}" destId="{61BF8C7F-70E2-4DFD-937D-CC31C68D0BEB}" srcOrd="8" destOrd="0" presId="urn:microsoft.com/office/officeart/2005/8/layout/chevron1"/>
    <dgm:cxn modelId="{B503A847-A8D8-4BB6-A63F-7B727AE7E2D1}" type="presParOf" srcId="{CEE25F97-3A8F-4171-B1AF-EAEDFF03976E}" destId="{3C71A600-61E6-4F25-95D3-41FEFDD0A987}" srcOrd="9" destOrd="0" presId="urn:microsoft.com/office/officeart/2005/8/layout/chevron1"/>
    <dgm:cxn modelId="{1ADD4723-4FA4-4981-BA58-8E306C03B3B7}" type="presParOf" srcId="{CEE25F97-3A8F-4171-B1AF-EAEDFF03976E}" destId="{7BF0957F-FDA4-4288-9D3C-C62F9F947005}" srcOrd="10" destOrd="0" presId="urn:microsoft.com/office/officeart/2005/8/layout/chevron1"/>
    <dgm:cxn modelId="{18694157-3623-498A-93B4-2540375A5485}" type="presParOf" srcId="{CEE25F97-3A8F-4171-B1AF-EAEDFF03976E}" destId="{6E9D4FDF-CFA0-49CD-81F6-D00657DE71E7}" srcOrd="11" destOrd="0" presId="urn:microsoft.com/office/officeart/2005/8/layout/chevron1"/>
    <dgm:cxn modelId="{BB635ACF-7639-404E-B7EA-1C599F0BB3F4}" type="presParOf" srcId="{CEE25F97-3A8F-4171-B1AF-EAEDFF03976E}" destId="{BFF98A92-8B2E-423D-9E14-4281CAF271FD}"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CDF6E-B947-4559-B779-AFFFFB51F8CE}">
      <dsp:nvSpPr>
        <dsp:cNvPr id="0" name=""/>
        <dsp:cNvSpPr/>
      </dsp:nvSpPr>
      <dsp:spPr>
        <a:xfrm>
          <a:off x="0"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rtlCol="0" anchor="ctr" anchorCtr="0">
          <a:noAutofit/>
        </a:bodyPr>
        <a:lstStyle/>
        <a:p>
          <a:pPr lvl="0" algn="ctr" defTabSz="889000" rtl="0">
            <a:lnSpc>
              <a:spcPct val="90000"/>
            </a:lnSpc>
            <a:spcBef>
              <a:spcPct val="0"/>
            </a:spcBef>
            <a:spcAft>
              <a:spcPct val="35000"/>
            </a:spcAft>
          </a:pPr>
          <a:r>
            <a:rPr lang="en-US" altLang="zh" sz="2000" kern="1200" dirty="0"/>
            <a:t>2018</a:t>
          </a:r>
          <a:r>
            <a:rPr lang="zh" altLang="en-US" sz="2000" kern="1200" dirty="0"/>
            <a:t>年</a:t>
          </a:r>
          <a:r>
            <a:rPr lang="en-US" altLang="zh" sz="2000" kern="1200" dirty="0"/>
            <a:t>11</a:t>
          </a:r>
          <a:r>
            <a:rPr lang="zh" altLang="en-US" sz="2000" kern="1200" dirty="0"/>
            <a:t>月</a:t>
          </a:r>
        </a:p>
      </dsp:txBody>
      <dsp:txXfrm>
        <a:off x="329762" y="2398886"/>
        <a:ext cx="989286" cy="659524"/>
      </dsp:txXfrm>
    </dsp:sp>
    <dsp:sp modelId="{610FCFBE-B458-4953-9584-609D39B4EE7E}">
      <dsp:nvSpPr>
        <dsp:cNvPr id="0" name=""/>
        <dsp:cNvSpPr/>
      </dsp:nvSpPr>
      <dsp:spPr>
        <a:xfrm>
          <a:off x="1483929"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rtlCol="0" anchor="ctr" anchorCtr="0">
          <a:noAutofit/>
        </a:bodyPr>
        <a:lstStyle/>
        <a:p>
          <a:pPr lvl="0" algn="ctr" defTabSz="889000" rtl="0">
            <a:lnSpc>
              <a:spcPct val="90000"/>
            </a:lnSpc>
            <a:spcBef>
              <a:spcPct val="0"/>
            </a:spcBef>
            <a:spcAft>
              <a:spcPct val="35000"/>
            </a:spcAft>
          </a:pPr>
          <a:r>
            <a:rPr lang="en-US" altLang="zh" sz="2000" kern="1200" dirty="0"/>
            <a:t>2019</a:t>
          </a:r>
          <a:r>
            <a:rPr lang="zh" altLang="en-US" sz="2000" kern="1200" dirty="0"/>
            <a:t>年</a:t>
          </a:r>
          <a:r>
            <a:rPr lang="en-US" altLang="zh" sz="2000" kern="1200" dirty="0"/>
            <a:t>4</a:t>
          </a:r>
          <a:r>
            <a:rPr lang="zh" altLang="en-US" sz="2000" kern="1200" dirty="0"/>
            <a:t>月</a:t>
          </a:r>
        </a:p>
      </dsp:txBody>
      <dsp:txXfrm>
        <a:off x="1813691" y="2398886"/>
        <a:ext cx="989286" cy="659524"/>
      </dsp:txXfrm>
    </dsp:sp>
    <dsp:sp modelId="{F66F603F-91D0-4E2E-9C99-CDEC308A2F5D}">
      <dsp:nvSpPr>
        <dsp:cNvPr id="0" name=""/>
        <dsp:cNvSpPr/>
      </dsp:nvSpPr>
      <dsp:spPr>
        <a:xfrm>
          <a:off x="2967858"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rtlCol="0" anchor="ctr" anchorCtr="0">
          <a:noAutofit/>
        </a:bodyPr>
        <a:lstStyle/>
        <a:p>
          <a:pPr lvl="0" algn="ctr" defTabSz="889000" rtl="0">
            <a:lnSpc>
              <a:spcPct val="90000"/>
            </a:lnSpc>
            <a:spcBef>
              <a:spcPct val="0"/>
            </a:spcBef>
            <a:spcAft>
              <a:spcPct val="35000"/>
            </a:spcAft>
          </a:pPr>
          <a:r>
            <a:rPr lang="en-US" altLang="zh" sz="2000" kern="1200" dirty="0"/>
            <a:t>2019</a:t>
          </a:r>
          <a:r>
            <a:rPr lang="zh" altLang="en-US" sz="2000" kern="1200" dirty="0"/>
            <a:t>年</a:t>
          </a:r>
          <a:r>
            <a:rPr lang="en-US" altLang="zh" sz="2000" kern="1200" dirty="0"/>
            <a:t>6</a:t>
          </a:r>
          <a:r>
            <a:rPr lang="zh" altLang="en-US" sz="2000" kern="1200" dirty="0"/>
            <a:t>月</a:t>
          </a:r>
        </a:p>
      </dsp:txBody>
      <dsp:txXfrm>
        <a:off x="3297620" y="2398886"/>
        <a:ext cx="989286" cy="659524"/>
      </dsp:txXfrm>
    </dsp:sp>
    <dsp:sp modelId="{109FD077-1BF1-4FCC-AE98-CA7E28BE4B56}">
      <dsp:nvSpPr>
        <dsp:cNvPr id="0" name=""/>
        <dsp:cNvSpPr/>
      </dsp:nvSpPr>
      <dsp:spPr>
        <a:xfrm>
          <a:off x="4451787"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rtlCol="0" anchor="ctr" anchorCtr="0">
          <a:noAutofit/>
        </a:bodyPr>
        <a:lstStyle/>
        <a:p>
          <a:pPr lvl="0" algn="ctr" defTabSz="889000" rtl="0">
            <a:lnSpc>
              <a:spcPct val="90000"/>
            </a:lnSpc>
            <a:spcBef>
              <a:spcPct val="0"/>
            </a:spcBef>
            <a:spcAft>
              <a:spcPct val="35000"/>
            </a:spcAft>
          </a:pPr>
          <a:r>
            <a:rPr lang="en-US" altLang="zh" sz="2000" kern="1200"/>
            <a:t>2019</a:t>
          </a:r>
          <a:r>
            <a:rPr lang="zh" altLang="en-US" sz="2000" kern="1200"/>
            <a:t>年</a:t>
          </a:r>
          <a:r>
            <a:rPr lang="en-US" altLang="zh" sz="2000" kern="1200"/>
            <a:t>8</a:t>
          </a:r>
          <a:r>
            <a:rPr lang="zh" altLang="en-US" sz="2000" kern="1200"/>
            <a:t>月</a:t>
          </a:r>
        </a:p>
      </dsp:txBody>
      <dsp:txXfrm>
        <a:off x="4781549" y="2398886"/>
        <a:ext cx="989286" cy="659524"/>
      </dsp:txXfrm>
    </dsp:sp>
    <dsp:sp modelId="{61BF8C7F-70E2-4DFD-937D-CC31C68D0BEB}">
      <dsp:nvSpPr>
        <dsp:cNvPr id="0" name=""/>
        <dsp:cNvSpPr/>
      </dsp:nvSpPr>
      <dsp:spPr>
        <a:xfrm>
          <a:off x="5935717"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rtlCol="0" anchor="ctr" anchorCtr="0">
          <a:noAutofit/>
        </a:bodyPr>
        <a:lstStyle/>
        <a:p>
          <a:pPr lvl="0" algn="ctr" defTabSz="889000" rtl="0">
            <a:lnSpc>
              <a:spcPct val="90000"/>
            </a:lnSpc>
            <a:spcBef>
              <a:spcPct val="0"/>
            </a:spcBef>
            <a:spcAft>
              <a:spcPct val="35000"/>
            </a:spcAft>
          </a:pPr>
          <a:r>
            <a:rPr lang="en-US" altLang="zh" sz="2000" kern="1200"/>
            <a:t>2019</a:t>
          </a:r>
          <a:r>
            <a:rPr lang="zh" altLang="en-US" sz="2000" kern="1200"/>
            <a:t>年</a:t>
          </a:r>
          <a:r>
            <a:rPr lang="en-US" altLang="zh" sz="2000" kern="1200"/>
            <a:t>9</a:t>
          </a:r>
          <a:r>
            <a:rPr lang="zh" altLang="en-US" sz="2000" kern="1200"/>
            <a:t>月</a:t>
          </a:r>
        </a:p>
      </dsp:txBody>
      <dsp:txXfrm>
        <a:off x="6265479" y="2398886"/>
        <a:ext cx="989286" cy="659524"/>
      </dsp:txXfrm>
    </dsp:sp>
    <dsp:sp modelId="{7BF0957F-FDA4-4288-9D3C-C62F9F947005}">
      <dsp:nvSpPr>
        <dsp:cNvPr id="0" name=""/>
        <dsp:cNvSpPr/>
      </dsp:nvSpPr>
      <dsp:spPr>
        <a:xfrm>
          <a:off x="7419646"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rtlCol="0" anchor="ctr" anchorCtr="0">
          <a:noAutofit/>
        </a:bodyPr>
        <a:lstStyle/>
        <a:p>
          <a:pPr lvl="0" algn="ctr" defTabSz="889000" rtl="0">
            <a:lnSpc>
              <a:spcPct val="90000"/>
            </a:lnSpc>
            <a:spcBef>
              <a:spcPct val="0"/>
            </a:spcBef>
            <a:spcAft>
              <a:spcPct val="35000"/>
            </a:spcAft>
          </a:pPr>
          <a:r>
            <a:rPr lang="zh" sz="2000" kern="1200" dirty="0"/>
            <a:t>2</a:t>
          </a:r>
          <a:r>
            <a:rPr lang="zh" sz="2000" kern="1200" dirty="0" smtClean="0"/>
            <a:t>0</a:t>
          </a:r>
          <a:r>
            <a:rPr lang="en-US" altLang="zh" sz="2000" kern="1200" dirty="0" smtClean="0"/>
            <a:t>19</a:t>
          </a:r>
          <a:r>
            <a:rPr lang="zh" sz="2000" kern="1200" dirty="0" smtClean="0"/>
            <a:t>年</a:t>
          </a:r>
          <a:r>
            <a:rPr lang="zh" sz="2000" kern="1200" dirty="0"/>
            <a:t>10月</a:t>
          </a:r>
        </a:p>
      </dsp:txBody>
      <dsp:txXfrm>
        <a:off x="7749408" y="2398886"/>
        <a:ext cx="989286" cy="659524"/>
      </dsp:txXfrm>
    </dsp:sp>
    <dsp:sp modelId="{BFF98A92-8B2E-423D-9E14-4281CAF271FD}">
      <dsp:nvSpPr>
        <dsp:cNvPr id="0" name=""/>
        <dsp:cNvSpPr/>
      </dsp:nvSpPr>
      <dsp:spPr>
        <a:xfrm>
          <a:off x="8903575" y="2398886"/>
          <a:ext cx="1648810" cy="65952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rtlCol="0" anchor="ctr" anchorCtr="0">
          <a:noAutofit/>
        </a:bodyPr>
        <a:lstStyle/>
        <a:p>
          <a:pPr lvl="0" algn="ctr" defTabSz="889000" rtl="0">
            <a:lnSpc>
              <a:spcPct val="90000"/>
            </a:lnSpc>
            <a:spcBef>
              <a:spcPct val="0"/>
            </a:spcBef>
            <a:spcAft>
              <a:spcPct val="35000"/>
            </a:spcAft>
          </a:pPr>
          <a:r>
            <a:rPr lang="en-US" altLang="zh" sz="2000" kern="1200" dirty="0"/>
            <a:t>2019</a:t>
          </a:r>
          <a:r>
            <a:rPr lang="zh" altLang="en-US" sz="2000" kern="1200" dirty="0"/>
            <a:t>年</a:t>
          </a:r>
          <a:r>
            <a:rPr lang="en-US" altLang="zh" sz="2000" kern="1200" dirty="0"/>
            <a:t>11</a:t>
          </a:r>
          <a:r>
            <a:rPr lang="zh" altLang="en-US" sz="2000" kern="1200" dirty="0"/>
            <a:t>月</a:t>
          </a:r>
        </a:p>
      </dsp:txBody>
      <dsp:txXfrm>
        <a:off x="9233337" y="2398886"/>
        <a:ext cx="989286" cy="6595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370E609-4295-46C0-A5DD-7E1A45A561B6}" type="datetimeFigureOut">
              <a:rPr lang="en-GB" smtClean="0"/>
              <a:t>01/07/2020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500F83-456B-4A48-8C8B-8D75B44CC0AD}" type="slidenum">
              <a:rPr lang="en-GB" smtClean="0"/>
              <a:t>‹#›</a:t>
            </a:fld>
            <a:endParaRPr lang="en-GB" dirty="0"/>
          </a:p>
        </p:txBody>
      </p:sp>
    </p:spTree>
    <p:extLst>
      <p:ext uri="{BB962C8B-B14F-4D97-AF65-F5344CB8AC3E}">
        <p14:creationId xmlns:p14="http://schemas.microsoft.com/office/powerpoint/2010/main" val="36286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1</a:t>
            </a:fld>
            <a:endParaRPr lang="en-GB" dirty="0"/>
          </a:p>
        </p:txBody>
      </p:sp>
    </p:spTree>
    <p:extLst>
      <p:ext uri="{BB962C8B-B14F-4D97-AF65-F5344CB8AC3E}">
        <p14:creationId xmlns:p14="http://schemas.microsoft.com/office/powerpoint/2010/main" val="3477147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dirty="0"/>
              <a:t>	正常负载模式</a:t>
            </a:r>
          </a:p>
          <a:p>
            <a:pPr marL="1203325" indent="-288925" rtl="0">
              <a:buFont typeface="Arial" panose="020B0604020202020204" pitchFamily="34" charset="0"/>
              <a:buChar char="•"/>
            </a:pPr>
            <a:r>
              <a:rPr lang="zh" sz="1200" dirty="0"/>
              <a:t>当进行测试时，应考虑生产商规定的所有其他系统输入的规定处理能力。 </a:t>
            </a:r>
          </a:p>
          <a:p>
            <a:pPr marL="1203325" indent="-288925" rtl="0">
              <a:buFont typeface="Arial" panose="020B0604020202020204" pitchFamily="34" charset="0"/>
              <a:buChar char="•"/>
            </a:pPr>
            <a:r>
              <a:rPr lang="zh" sz="1200" dirty="0"/>
              <a:t>系统投料量应当根据每日投料的比例数（粪便：kg/天，尿液：L/天）执行 </a:t>
            </a:r>
          </a:p>
          <a:p>
            <a:pPr marL="1203325" indent="-288925" rtl="0">
              <a:buFont typeface="Arial" panose="020B0604020202020204" pitchFamily="34" charset="0"/>
              <a:buChar char="•"/>
            </a:pPr>
            <a:endParaRPr lang="en-GB" sz="1200" dirty="0"/>
          </a:p>
          <a:p>
            <a:pPr marL="914400" indent="0" rtl="0">
              <a:buFont typeface="Arial" panose="020B0604020202020204" pitchFamily="34" charset="0"/>
              <a:buNone/>
            </a:pPr>
            <a:r>
              <a:rPr lang="zh" sz="1200" dirty="0"/>
              <a:t>7.2.8.2超载模式</a:t>
            </a:r>
          </a:p>
          <a:p>
            <a:pPr marL="1200150" indent="-285750" rtl="0">
              <a:buFont typeface="Arial" panose="020B0604020202020204" pitchFamily="34" charset="0"/>
              <a:buChar char="•"/>
            </a:pPr>
            <a:r>
              <a:rPr lang="zh" sz="1200" dirty="0"/>
              <a:t>超载模式表明卫生系统已投料达正常处理能力加上最大处理能力与正常处理能力之差的80% </a:t>
            </a:r>
            <a:endParaRPr lang="en-GB" sz="1200" dirty="0"/>
          </a:p>
          <a:p>
            <a:pPr marL="1203325" indent="-288925" rtl="0">
              <a:buNone/>
            </a:pPr>
            <a:r>
              <a:rPr lang="zh" sz="1200" dirty="0"/>
              <a:t>A.3.8.10腹泻测试日 </a:t>
            </a:r>
          </a:p>
          <a:p>
            <a:pPr marL="1203325" indent="-288925" rtl="0">
              <a:buFont typeface="Arial" panose="020B0604020202020204" pitchFamily="34" charset="0"/>
              <a:buChar char="•"/>
            </a:pPr>
            <a:r>
              <a:rPr lang="zh" sz="1200" dirty="0"/>
              <a:t>50%的常规粪便投加应为“腹泻输入物”，而不是固体粪便</a:t>
            </a:r>
            <a:r>
              <a:rPr lang="zh" sz="1100" dirty="0"/>
              <a:t>。</a:t>
            </a:r>
          </a:p>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36</a:t>
            </a:fld>
            <a:endParaRPr lang="en-GB" dirty="0"/>
          </a:p>
        </p:txBody>
      </p:sp>
    </p:spTree>
    <p:extLst>
      <p:ext uri="{BB962C8B-B14F-4D97-AF65-F5344CB8AC3E}">
        <p14:creationId xmlns:p14="http://schemas.microsoft.com/office/powerpoint/2010/main" val="55610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51</a:t>
            </a:fld>
            <a:endParaRPr lang="en-GB" dirty="0"/>
          </a:p>
        </p:txBody>
      </p:sp>
    </p:spTree>
    <p:extLst>
      <p:ext uri="{BB962C8B-B14F-4D97-AF65-F5344CB8AC3E}">
        <p14:creationId xmlns:p14="http://schemas.microsoft.com/office/powerpoint/2010/main" val="128005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79500F83-456B-4A48-8C8B-8D75B44CC0AD}" type="slidenum">
              <a:rPr lang="en-GB" smtClean="0"/>
              <a:t>55</a:t>
            </a:fld>
            <a:endParaRPr lang="en-GB" dirty="0"/>
          </a:p>
        </p:txBody>
      </p:sp>
    </p:spTree>
    <p:extLst>
      <p:ext uri="{BB962C8B-B14F-4D97-AF65-F5344CB8AC3E}">
        <p14:creationId xmlns:p14="http://schemas.microsoft.com/office/powerpoint/2010/main" val="162227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ZA" dirty="0"/>
          </a:p>
        </p:txBody>
      </p:sp>
      <p:sp>
        <p:nvSpPr>
          <p:cNvPr id="4" name="Slide Number Placeholder 3"/>
          <p:cNvSpPr>
            <a:spLocks noGrp="1"/>
          </p:cNvSpPr>
          <p:nvPr>
            <p:ph type="sldNum" sz="quarter" idx="10"/>
          </p:nvPr>
        </p:nvSpPr>
        <p:spPr/>
        <p:txBody>
          <a:bodyPr rtlCol="0"/>
          <a:lstStyle/>
          <a:p>
            <a:pPr rtl="0"/>
            <a:fld id="{F881B101-1257-45CC-9F1B-E67A3AE224F4}" type="slidenum">
              <a:rPr lang="en-ZA" smtClean="0">
                <a:solidFill>
                  <a:prstClr val="black"/>
                </a:solidFill>
              </a:rPr>
              <a:pPr/>
              <a:t>62</a:t>
            </a:fld>
            <a:endParaRPr lang="en-ZA" dirty="0">
              <a:solidFill>
                <a:prstClr val="black"/>
              </a:solidFill>
            </a:endParaRPr>
          </a:p>
        </p:txBody>
      </p:sp>
    </p:spTree>
    <p:extLst>
      <p:ext uri="{BB962C8B-B14F-4D97-AF65-F5344CB8AC3E}">
        <p14:creationId xmlns:p14="http://schemas.microsoft.com/office/powerpoint/2010/main" val="53375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3</a:t>
            </a:fld>
            <a:endParaRPr lang="en-GB" dirty="0"/>
          </a:p>
        </p:txBody>
      </p:sp>
    </p:spTree>
    <p:extLst>
      <p:ext uri="{BB962C8B-B14F-4D97-AF65-F5344CB8AC3E}">
        <p14:creationId xmlns:p14="http://schemas.microsoft.com/office/powerpoint/2010/main" val="128756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11</a:t>
            </a:fld>
            <a:endParaRPr lang="en-GB" dirty="0"/>
          </a:p>
        </p:txBody>
      </p:sp>
    </p:spTree>
    <p:extLst>
      <p:ext uri="{BB962C8B-B14F-4D97-AF65-F5344CB8AC3E}">
        <p14:creationId xmlns:p14="http://schemas.microsoft.com/office/powerpoint/2010/main" val="322432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zh"/>
              <a:t>生产商可自行列出其他类型的可处理输入物，如洗手水、经期卫生用品，和/或厨余垃圾</a:t>
            </a:r>
          </a:p>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27</a:t>
            </a:fld>
            <a:endParaRPr lang="en-GB" dirty="0"/>
          </a:p>
        </p:txBody>
      </p:sp>
    </p:spTree>
    <p:extLst>
      <p:ext uri="{BB962C8B-B14F-4D97-AF65-F5344CB8AC3E}">
        <p14:creationId xmlns:p14="http://schemas.microsoft.com/office/powerpoint/2010/main" val="3379529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b="0" i="0" u="none" strike="noStrike" kern="1200">
                <a:solidFill>
                  <a:schemeClr val="tx1"/>
                </a:solidFill>
                <a:latin typeface="+mn-lt"/>
                <a:ea typeface="+mn-ea"/>
                <a:cs typeface="+mn-cs"/>
              </a:rPr>
              <a:t>如测试属于产品认证流程的一部分，实验室材料测试应符合</a:t>
            </a:r>
            <a:r>
              <a:rPr lang="zh" sz="1200" b="0" i="0" u="sng" strike="noStrike" kern="1200">
                <a:solidFill>
                  <a:schemeClr val="tx1"/>
                </a:solidFill>
                <a:latin typeface="+mn-lt"/>
                <a:ea typeface="+mn-ea"/>
                <a:cs typeface="+mn-cs"/>
              </a:rPr>
              <a:t>A.1</a:t>
            </a:r>
            <a:r>
              <a:rPr lang="zh" sz="1200" b="0" i="0" u="none" strike="noStrike" kern="1200">
                <a:solidFill>
                  <a:schemeClr val="tx1"/>
                </a:solidFill>
                <a:latin typeface="+mn-lt"/>
                <a:ea typeface="+mn-ea"/>
                <a:cs typeface="+mn-cs"/>
              </a:rPr>
              <a:t>的要求。</a:t>
            </a:r>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29</a:t>
            </a:fld>
            <a:endParaRPr lang="en-GB" dirty="0"/>
          </a:p>
        </p:txBody>
      </p:sp>
    </p:spTree>
    <p:extLst>
      <p:ext uri="{BB962C8B-B14F-4D97-AF65-F5344CB8AC3E}">
        <p14:creationId xmlns:p14="http://schemas.microsoft.com/office/powerpoint/2010/main" val="3706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b="0" i="0" u="none" strike="noStrike" kern="1200">
                <a:solidFill>
                  <a:schemeClr val="tx1"/>
                </a:solidFill>
                <a:latin typeface="+mn-lt"/>
                <a:ea typeface="+mn-ea"/>
                <a:cs typeface="+mn-cs"/>
              </a:rPr>
              <a:t>注：此处提到的不锈钢表面有相对粗糙的短平行抛光线，以圈状方式均匀地延伸，抛光可用3号，粒度100-120的磨料研磨制取</a:t>
            </a:r>
          </a:p>
          <a:p>
            <a:pPr rtl="0"/>
            <a:r>
              <a:rPr lang="zh" sz="1200" b="0" i="0" u="none" strike="noStrike" kern="1200">
                <a:solidFill>
                  <a:schemeClr val="tx1"/>
                </a:solidFill>
                <a:latin typeface="+mn-lt"/>
                <a:ea typeface="+mn-ea"/>
                <a:cs typeface="+mn-cs"/>
              </a:rPr>
              <a:t>光滑的表面：</a:t>
            </a:r>
            <a:r>
              <a:rPr lang="zh" sz="1800"/>
              <a:t>表面应当；</a:t>
            </a:r>
          </a:p>
          <a:p>
            <a:pPr rtl="0"/>
            <a:r>
              <a:rPr lang="zh" sz="1600" i="1"/>
              <a:t>避免积堵点，没有会积聚有机物的脊线或缝隙； </a:t>
            </a:r>
          </a:p>
          <a:p>
            <a:pPr rtl="0"/>
            <a:r>
              <a:rPr lang="zh" sz="1600" i="1"/>
              <a:t>在设计时尽可能减少凸起、翻边和凹槽</a:t>
            </a:r>
            <a:endParaRPr lang="en-GB" i="1"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30</a:t>
            </a:fld>
            <a:endParaRPr lang="en-GB" dirty="0"/>
          </a:p>
        </p:txBody>
      </p:sp>
    </p:spTree>
    <p:extLst>
      <p:ext uri="{BB962C8B-B14F-4D97-AF65-F5344CB8AC3E}">
        <p14:creationId xmlns:p14="http://schemas.microsoft.com/office/powerpoint/2010/main" val="399370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a:t>增加附录E.2作为设计注意事项的讲义</a:t>
            </a:r>
          </a:p>
          <a:p>
            <a:pPr rtl="0"/>
            <a:r>
              <a:rPr lang="zh"/>
              <a:t>附录E提供的警告信息。3.2, 用户要求4.1</a:t>
            </a:r>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32</a:t>
            </a:fld>
            <a:endParaRPr lang="en-GB" dirty="0"/>
          </a:p>
        </p:txBody>
      </p:sp>
    </p:spTree>
    <p:extLst>
      <p:ext uri="{BB962C8B-B14F-4D97-AF65-F5344CB8AC3E}">
        <p14:creationId xmlns:p14="http://schemas.microsoft.com/office/powerpoint/2010/main" val="2746186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a:t>附件C“本标准中的规定信息”</a:t>
            </a:r>
          </a:p>
          <a:p>
            <a:pPr rtl="0"/>
            <a:r>
              <a:rPr lang="zh"/>
              <a:t>附录D.3“NSSS在第4.14.1点所述给定位置的适用性”</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 sz="1200"/>
              <a:t>在系统配置、调校和维修过程中，应确保人不与输入物、系统处理中间产物或残渣有接触 </a:t>
            </a:r>
          </a:p>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33</a:t>
            </a:fld>
            <a:endParaRPr lang="en-GB" dirty="0"/>
          </a:p>
        </p:txBody>
      </p:sp>
    </p:spTree>
    <p:extLst>
      <p:ext uri="{BB962C8B-B14F-4D97-AF65-F5344CB8AC3E}">
        <p14:creationId xmlns:p14="http://schemas.microsoft.com/office/powerpoint/2010/main" val="277034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b="0" i="0" u="none" strike="noStrike" kern="1200">
                <a:solidFill>
                  <a:schemeClr val="tx1"/>
                </a:solidFill>
                <a:latin typeface="+mn-lt"/>
                <a:ea typeface="+mn-ea"/>
                <a:cs typeface="+mn-cs"/>
              </a:rPr>
              <a:t>8.2： </a:t>
            </a:r>
          </a:p>
          <a:p>
            <a:pPr rtl="0"/>
            <a:r>
              <a:rPr lang="zh" sz="1200" b="0" i="0" u="none" strike="noStrike" kern="1200">
                <a:solidFill>
                  <a:schemeClr val="tx1"/>
                </a:solidFill>
                <a:latin typeface="+mn-lt"/>
                <a:ea typeface="+mn-ea"/>
                <a:cs typeface="+mn-cs"/>
              </a:rPr>
              <a:t>这里的营养物是指促进作物生长的元素，例如磷、氮、钾。</a:t>
            </a:r>
          </a:p>
          <a:p>
            <a:pPr rtl="0"/>
            <a:r>
              <a:rPr lang="zh" sz="1200" b="0" i="0" u="none" strike="noStrike" kern="1200">
                <a:solidFill>
                  <a:schemeClr val="tx1"/>
                </a:solidFill>
                <a:latin typeface="+mn-lt"/>
                <a:ea typeface="+mn-ea"/>
                <a:cs typeface="+mn-cs"/>
              </a:rPr>
              <a:t>本条信息可用于决定对最终的固体产物和出水进行回收再利用的合理方式。</a:t>
            </a:r>
          </a:p>
          <a:p>
            <a:pPr rtl="0"/>
            <a:endParaRPr lang="en-Z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 sz="1200">
                <a:solidFill>
                  <a:prstClr val="black"/>
                </a:solidFill>
              </a:rPr>
              <a:t>8.3.1：计算用水量无需考虑诸如洗手等不直接涉及系统处理的行为 </a:t>
            </a:r>
          </a:p>
          <a:p>
            <a:pPr rtl="0"/>
            <a:endParaRPr lang="en-GB" dirty="0"/>
          </a:p>
        </p:txBody>
      </p:sp>
      <p:sp>
        <p:nvSpPr>
          <p:cNvPr id="4" name="Slide Number Placeholder 3"/>
          <p:cNvSpPr>
            <a:spLocks noGrp="1"/>
          </p:cNvSpPr>
          <p:nvPr>
            <p:ph type="sldNum" sz="quarter" idx="10"/>
          </p:nvPr>
        </p:nvSpPr>
        <p:spPr/>
        <p:txBody>
          <a:bodyPr rtlCol="0"/>
          <a:lstStyle/>
          <a:p>
            <a:pPr rtl="0"/>
            <a:fld id="{79500F83-456B-4A48-8C8B-8D75B44CC0AD}" type="slidenum">
              <a:rPr lang="en-GB" smtClean="0"/>
              <a:t>34</a:t>
            </a:fld>
            <a:endParaRPr lang="en-GB" dirty="0"/>
          </a:p>
        </p:txBody>
      </p:sp>
    </p:spTree>
    <p:extLst>
      <p:ext uri="{BB962C8B-B14F-4D97-AF65-F5344CB8AC3E}">
        <p14:creationId xmlns:p14="http://schemas.microsoft.com/office/powerpoint/2010/main" val="235311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19335" b="7540"/>
          <a:stretch/>
        </p:blipFill>
        <p:spPr>
          <a:xfrm>
            <a:off x="650787" y="446373"/>
            <a:ext cx="10967649" cy="5731196"/>
          </a:xfrm>
          <a:prstGeom prst="rect">
            <a:avLst/>
          </a:prstGeom>
        </p:spPr>
      </p:pic>
      <p:sp>
        <p:nvSpPr>
          <p:cNvPr id="2" name="Title 1"/>
          <p:cNvSpPr>
            <a:spLocks noGrp="1"/>
          </p:cNvSpPr>
          <p:nvPr>
            <p:ph type="ctrTitle"/>
          </p:nvPr>
        </p:nvSpPr>
        <p:spPr>
          <a:xfrm>
            <a:off x="1524000" y="1122363"/>
            <a:ext cx="9144000" cy="2387600"/>
          </a:xfrm>
        </p:spPr>
        <p:txBody>
          <a:bodyPr rtlCol="0" anchor="b"/>
          <a:lstStyle>
            <a:lvl1pPr marL="0" marR="0" indent="0" algn="ctr" defTabSz="914400" rtl="0" eaLnBrk="1" fontAlgn="auto" latinLnBrk="0" hangingPunct="1">
              <a:lnSpc>
                <a:spcPct val="100000"/>
              </a:lnSpc>
              <a:spcBef>
                <a:spcPts val="0"/>
              </a:spcBef>
              <a:spcAft>
                <a:spcPts val="0"/>
              </a:spcAft>
              <a:buClrTx/>
              <a:buSzTx/>
              <a:buFontTx/>
              <a:buNone/>
              <a:tabLst/>
              <a:defRPr sz="60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36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3" name="Subtitle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
              <a:t>Click to edit Master subtitle style</a:t>
            </a:r>
            <a:endParaRPr lang="en-ZA"/>
          </a:p>
        </p:txBody>
      </p:sp>
      <p:sp>
        <p:nvSpPr>
          <p:cNvPr id="4" name="Date Placeholder 3"/>
          <p:cNvSpPr>
            <a:spLocks noGrp="1"/>
          </p:cNvSpPr>
          <p:nvPr>
            <p:ph type="dt" sz="half" idx="10"/>
          </p:nvPr>
        </p:nvSpPr>
        <p:spPr/>
        <p:txBody>
          <a:bodyPr rtlCol="0"/>
          <a:lstStyle/>
          <a:p>
            <a:pPr rtl="0"/>
            <a:r>
              <a:rPr lang="en-ZA"/>
              <a:t>2020/05/06</a:t>
            </a:r>
            <a:endParaRPr lang="en-ZA" dirty="0"/>
          </a:p>
        </p:txBody>
      </p:sp>
      <p:sp>
        <p:nvSpPr>
          <p:cNvPr id="6" name="Slide Number Placeholder 5"/>
          <p:cNvSpPr>
            <a:spLocks noGrp="1"/>
          </p:cNvSpPr>
          <p:nvPr>
            <p:ph type="sldNum" sz="quarter" idx="12"/>
          </p:nvPr>
        </p:nvSpPr>
        <p:spPr/>
        <p:txBody>
          <a:bodyPr rtlCol="0"/>
          <a:lstStyle/>
          <a:p>
            <a:pPr rtl="0"/>
            <a:fld id="{3AF06680-C8A7-4B16-9D12-C8E67A63F5D0}" type="slidenum">
              <a:rPr lang="en-ZA" smtClean="0"/>
              <a:t>‹#›</a:t>
            </a:fld>
            <a:endParaRPr lang="en-ZA"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pic>
        <p:nvPicPr>
          <p:cNvPr id="13" name="Picture 12"/>
          <p:cNvPicPr/>
          <p:nvPr userDrawn="1"/>
        </p:nvPicPr>
        <p:blipFill>
          <a:blip r:embed="rId5"/>
          <a:stretch>
            <a:fillRect/>
          </a:stretch>
        </p:blipFill>
        <p:spPr>
          <a:xfrm>
            <a:off x="10663132" y="307299"/>
            <a:ext cx="955304" cy="1350810"/>
          </a:xfrm>
          <a:prstGeom prst="rect">
            <a:avLst/>
          </a:prstGeom>
        </p:spPr>
      </p:pic>
      <p:sp>
        <p:nvSpPr>
          <p:cNvPr id="14"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zh-CN" b="1" dirty="0">
                <a:latin typeface="Arial" panose="020B0604020202020204" pitchFamily="34" charset="0"/>
                <a:cs typeface="Arial" panose="020B0604020202020204" pitchFamily="34" charset="0"/>
              </a:rPr>
              <a:t>SABS</a:t>
            </a:r>
            <a:r>
              <a:rPr lang="zh-CN" altLang="en-US" b="1" dirty="0">
                <a:latin typeface="Arial" panose="020B0604020202020204" pitchFamily="34" charset="0"/>
                <a:cs typeface="Arial" panose="020B0604020202020204" pitchFamily="34" charset="0"/>
              </a:rPr>
              <a:t>和水资源研究委员会</a:t>
            </a:r>
            <a:endParaRPr lang="zh" b="1" dirty="0">
              <a:latin typeface="Arial" panose="020B0604020202020204" pitchFamily="34" charset="0"/>
              <a:cs typeface="Arial" panose="020B0604020202020204" pitchFamily="34" charset="0"/>
            </a:endParaRPr>
          </a:p>
        </p:txBody>
      </p:sp>
      <p:pic>
        <p:nvPicPr>
          <p:cNvPr id="15" name="Picture 14"/>
          <p:cNvPicPr/>
          <p:nvPr userDrawn="1"/>
        </p:nvPicPr>
        <p:blipFill>
          <a:blip r:embed="rId6"/>
          <a:stretch>
            <a:fillRect/>
          </a:stretch>
        </p:blipFill>
        <p:spPr>
          <a:xfrm>
            <a:off x="10663132" y="5017210"/>
            <a:ext cx="955304" cy="866305"/>
          </a:xfrm>
          <a:prstGeom prst="rect">
            <a:avLst/>
          </a:prstGeom>
        </p:spPr>
      </p:pic>
    </p:spTree>
    <p:custDataLst>
      <p:tags r:id="rId1"/>
    </p:custDataLst>
    <p:extLst>
      <p:ext uri="{BB962C8B-B14F-4D97-AF65-F5344CB8AC3E}">
        <p14:creationId xmlns:p14="http://schemas.microsoft.com/office/powerpoint/2010/main" val="163942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0" anchor="b"/>
          <a:lstStyle>
            <a:lvl1pPr>
              <a:defRPr sz="3200"/>
            </a:lvl1pPr>
          </a:lstStyle>
          <a:p>
            <a:pPr rtl="0"/>
            <a:r>
              <a:rPr lang="zh"/>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ZA" dirty="0"/>
          </a:p>
        </p:txBody>
      </p:sp>
      <p:sp>
        <p:nvSpPr>
          <p:cNvPr id="4" name="Text Placeholder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
              <a:t>Click to edit Master text styles</a:t>
            </a:r>
          </a:p>
        </p:txBody>
      </p:sp>
      <p:sp>
        <p:nvSpPr>
          <p:cNvPr id="5" name="Date Placeholder 4"/>
          <p:cNvSpPr>
            <a:spLocks noGrp="1"/>
          </p:cNvSpPr>
          <p:nvPr>
            <p:ph type="dt" sz="half" idx="10"/>
          </p:nvPr>
        </p:nvSpPr>
        <p:spPr/>
        <p:txBody>
          <a:bodyPr rtlCol="0"/>
          <a:lstStyle/>
          <a:p>
            <a:pPr rtl="0"/>
            <a:r>
              <a:rPr lang="en-ZA"/>
              <a:t>2020/05/06</a:t>
            </a:r>
            <a:endParaRPr lang="en-ZA" dirty="0"/>
          </a:p>
        </p:txBody>
      </p:sp>
      <p:sp>
        <p:nvSpPr>
          <p:cNvPr id="6" name="Footer Placeholder 5"/>
          <p:cNvSpPr>
            <a:spLocks noGrp="1"/>
          </p:cNvSpPr>
          <p:nvPr>
            <p:ph type="ftr" sz="quarter" idx="11"/>
          </p:nvPr>
        </p:nvSpPr>
        <p:spPr/>
        <p:txBody>
          <a:bodyPr rtlCol="0"/>
          <a:lstStyle/>
          <a:p>
            <a:pPr rtl="0"/>
            <a:r>
              <a:rPr lang="zh"/>
              <a:t>Marketing, Communications, PR and Events</a:t>
            </a:r>
          </a:p>
        </p:txBody>
      </p:sp>
      <p:sp>
        <p:nvSpPr>
          <p:cNvPr id="7" name="Slide Number Placeholder 6"/>
          <p:cNvSpPr>
            <a:spLocks noGrp="1"/>
          </p:cNvSpPr>
          <p:nvPr>
            <p:ph type="sldNum" sz="quarter" idx="12"/>
          </p:nvPr>
        </p:nvSpPr>
        <p:spPr/>
        <p:txBody>
          <a:bodyPr rtlCol="0"/>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299370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
              <a:t>Click to edit Master title style</a:t>
            </a:r>
            <a:endParaRPr lang="en-ZA"/>
          </a:p>
        </p:txBody>
      </p:sp>
      <p:sp>
        <p:nvSpPr>
          <p:cNvPr id="3" name="Vertical Text Placeholder 2"/>
          <p:cNvSpPr>
            <a:spLocks noGrp="1"/>
          </p:cNvSpPr>
          <p:nvPr>
            <p:ph type="body" orient="vert" idx="1"/>
          </p:nvPr>
        </p:nvSpPr>
        <p:spPr/>
        <p:txBody>
          <a:bodyPr vert="eaVert"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4" name="Date Placeholder 3"/>
          <p:cNvSpPr>
            <a:spLocks noGrp="1"/>
          </p:cNvSpPr>
          <p:nvPr>
            <p:ph type="dt" sz="half" idx="10"/>
          </p:nvPr>
        </p:nvSpPr>
        <p:spPr/>
        <p:txBody>
          <a:bodyPr rtlCol="0"/>
          <a:lstStyle/>
          <a:p>
            <a:pPr rtl="0"/>
            <a:r>
              <a:rPr lang="en-ZA"/>
              <a:t>2020/05/06</a:t>
            </a:r>
            <a:endParaRPr lang="en-ZA" dirty="0"/>
          </a:p>
        </p:txBody>
      </p:sp>
      <p:sp>
        <p:nvSpPr>
          <p:cNvPr id="5" name="Footer Placeholder 4"/>
          <p:cNvSpPr>
            <a:spLocks noGrp="1"/>
          </p:cNvSpPr>
          <p:nvPr>
            <p:ph type="ftr" sz="quarter" idx="11"/>
          </p:nvPr>
        </p:nvSpPr>
        <p:spPr/>
        <p:txBody>
          <a:bodyPr rtlCol="0"/>
          <a:lstStyle/>
          <a:p>
            <a:pPr rtl="0"/>
            <a:r>
              <a:rPr lang="zh"/>
              <a:t>Marketing, Communications, PR and Events</a:t>
            </a:r>
          </a:p>
        </p:txBody>
      </p:sp>
      <p:sp>
        <p:nvSpPr>
          <p:cNvPr id="6" name="Slide Number Placeholder 5"/>
          <p:cNvSpPr>
            <a:spLocks noGrp="1"/>
          </p:cNvSpPr>
          <p:nvPr>
            <p:ph type="sldNum" sz="quarter" idx="12"/>
          </p:nvPr>
        </p:nvSpPr>
        <p:spPr/>
        <p:txBody>
          <a:bodyPr rtlCol="0"/>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382256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rtlCol="0"/>
          <a:lstStyle/>
          <a:p>
            <a:pPr rtl="0"/>
            <a:r>
              <a:rPr lang="zh"/>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4" name="Date Placeholder 3"/>
          <p:cNvSpPr>
            <a:spLocks noGrp="1"/>
          </p:cNvSpPr>
          <p:nvPr>
            <p:ph type="dt" sz="half" idx="10"/>
          </p:nvPr>
        </p:nvSpPr>
        <p:spPr/>
        <p:txBody>
          <a:bodyPr rtlCol="0"/>
          <a:lstStyle/>
          <a:p>
            <a:pPr rtl="0"/>
            <a:r>
              <a:rPr lang="en-ZA"/>
              <a:t>2020/05/06</a:t>
            </a:r>
            <a:endParaRPr lang="en-ZA" dirty="0"/>
          </a:p>
        </p:txBody>
      </p:sp>
      <p:sp>
        <p:nvSpPr>
          <p:cNvPr id="5" name="Footer Placeholder 4"/>
          <p:cNvSpPr>
            <a:spLocks noGrp="1"/>
          </p:cNvSpPr>
          <p:nvPr>
            <p:ph type="ftr" sz="quarter" idx="11"/>
          </p:nvPr>
        </p:nvSpPr>
        <p:spPr/>
        <p:txBody>
          <a:bodyPr rtlCol="0"/>
          <a:lstStyle/>
          <a:p>
            <a:pPr rtl="0"/>
            <a:r>
              <a:rPr lang="zh"/>
              <a:t>Marketing, Communications, PR and Events</a:t>
            </a:r>
          </a:p>
        </p:txBody>
      </p:sp>
      <p:sp>
        <p:nvSpPr>
          <p:cNvPr id="6" name="Slide Number Placeholder 5"/>
          <p:cNvSpPr>
            <a:spLocks noGrp="1"/>
          </p:cNvSpPr>
          <p:nvPr>
            <p:ph type="sldNum" sz="quarter" idx="12"/>
          </p:nvPr>
        </p:nvSpPr>
        <p:spPr/>
        <p:txBody>
          <a:bodyPr rtlCol="0"/>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1689657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ZA"/>
              <a:t>2020/05/06</a:t>
            </a:r>
            <a:endParaRPr lang="en-ZA" dirty="0"/>
          </a:p>
        </p:txBody>
      </p:sp>
      <p:sp>
        <p:nvSpPr>
          <p:cNvPr id="3" name="Footer Placeholder 2"/>
          <p:cNvSpPr>
            <a:spLocks noGrp="1"/>
          </p:cNvSpPr>
          <p:nvPr>
            <p:ph type="ftr" sz="quarter" idx="11"/>
          </p:nvPr>
        </p:nvSpPr>
        <p:spPr/>
        <p:txBody>
          <a:bodyPr rtlCol="0"/>
          <a:lstStyle/>
          <a:p>
            <a:pPr rtl="0"/>
            <a:r>
              <a:rPr lang="zh"/>
              <a:t>Marketing, Communications, PR and Events</a:t>
            </a:r>
          </a:p>
        </p:txBody>
      </p:sp>
      <p:sp>
        <p:nvSpPr>
          <p:cNvPr id="4" name="Slide Number Placeholder 3"/>
          <p:cNvSpPr>
            <a:spLocks noGrp="1"/>
          </p:cNvSpPr>
          <p:nvPr>
            <p:ph type="sldNum" sz="quarter" idx="12"/>
          </p:nvPr>
        </p:nvSpPr>
        <p:spPr/>
        <p:txBody>
          <a:bodyPr rtlCol="0"/>
          <a:lstStyle/>
          <a:p>
            <a:pPr rtl="0"/>
            <a:fld id="{3AF06680-C8A7-4B16-9D12-C8E67A63F5D0}" type="slidenum">
              <a:rPr lang="en-ZA" smtClean="0"/>
              <a:t>‹#›</a:t>
            </a:fld>
            <a:endParaRPr lang="en-ZA"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pic>
        <p:nvPicPr>
          <p:cNvPr id="10" name="Picture 9"/>
          <p:cNvPicPr/>
          <p:nvPr userDrawn="1"/>
        </p:nvPicPr>
        <p:blipFill>
          <a:blip r:embed="rId4"/>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zh-CN" b="1" dirty="0">
                <a:latin typeface="Arial" panose="020B0604020202020204" pitchFamily="34" charset="0"/>
                <a:cs typeface="Arial" panose="020B0604020202020204" pitchFamily="34" charset="0"/>
              </a:rPr>
              <a:t>SABS</a:t>
            </a:r>
            <a:r>
              <a:rPr lang="zh-CN" altLang="en-US" b="1" dirty="0">
                <a:latin typeface="Arial" panose="020B0604020202020204" pitchFamily="34" charset="0"/>
                <a:cs typeface="Arial" panose="020B0604020202020204" pitchFamily="34" charset="0"/>
              </a:rPr>
              <a:t>和水资源研究委员会</a:t>
            </a:r>
            <a:endParaRPr lang="zh" b="1" dirty="0">
              <a:latin typeface="Arial" panose="020B0604020202020204" pitchFamily="34" charset="0"/>
              <a:cs typeface="Arial" panose="020B0604020202020204" pitchFamily="34" charset="0"/>
            </a:endParaRPr>
          </a:p>
        </p:txBody>
      </p:sp>
      <p:pic>
        <p:nvPicPr>
          <p:cNvPr id="12" name="Picture 11"/>
          <p:cNvPicPr/>
          <p:nvPr userDrawn="1"/>
        </p:nvPicPr>
        <p:blipFill>
          <a:blip r:embed="rId5"/>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838200" y="1093025"/>
            <a:ext cx="9572345" cy="5083938"/>
          </a:xfrm>
        </p:spPr>
        <p:txBody>
          <a:bodyPr rtlCol="0"/>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dirty="0"/>
          </a:p>
        </p:txBody>
      </p:sp>
    </p:spTree>
    <p:custDataLst>
      <p:tags r:id="rId1"/>
    </p:custDataLst>
    <p:extLst>
      <p:ext uri="{BB962C8B-B14F-4D97-AF65-F5344CB8AC3E}">
        <p14:creationId xmlns:p14="http://schemas.microsoft.com/office/powerpoint/2010/main" val="157649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ZA"/>
              <a:t>2020/05/06</a:t>
            </a:r>
            <a:endParaRPr lang="en-ZA" dirty="0"/>
          </a:p>
        </p:txBody>
      </p:sp>
      <p:sp>
        <p:nvSpPr>
          <p:cNvPr id="3" name="Footer Placeholder 2"/>
          <p:cNvSpPr>
            <a:spLocks noGrp="1"/>
          </p:cNvSpPr>
          <p:nvPr>
            <p:ph type="ftr" sz="quarter" idx="11"/>
          </p:nvPr>
        </p:nvSpPr>
        <p:spPr/>
        <p:txBody>
          <a:bodyPr rtlCol="0"/>
          <a:lstStyle/>
          <a:p>
            <a:pPr rtl="0"/>
            <a:r>
              <a:rPr lang="zh"/>
              <a:t>Marketing, Communications, PR and Events</a:t>
            </a:r>
          </a:p>
        </p:txBody>
      </p:sp>
      <p:sp>
        <p:nvSpPr>
          <p:cNvPr id="4" name="Slide Number Placeholder 3"/>
          <p:cNvSpPr>
            <a:spLocks noGrp="1"/>
          </p:cNvSpPr>
          <p:nvPr>
            <p:ph type="sldNum" sz="quarter" idx="12"/>
          </p:nvPr>
        </p:nvSpPr>
        <p:spPr/>
        <p:txBody>
          <a:bodyPr rtlCol="0"/>
          <a:lstStyle/>
          <a:p>
            <a:pPr rtl="0"/>
            <a:fld id="{3AF06680-C8A7-4B16-9D12-C8E67A63F5D0}" type="slidenum">
              <a:rPr lang="en-ZA" smtClean="0"/>
              <a:t>‹#›</a:t>
            </a:fld>
            <a:endParaRPr lang="en-ZA"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pic>
        <p:nvPicPr>
          <p:cNvPr id="10" name="Picture 9"/>
          <p:cNvPicPr/>
          <p:nvPr userDrawn="1"/>
        </p:nvPicPr>
        <p:blipFill>
          <a:blip r:embed="rId4"/>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zh-CN" b="1" dirty="0">
                <a:latin typeface="Arial" panose="020B0604020202020204" pitchFamily="34" charset="0"/>
                <a:cs typeface="Arial" panose="020B0604020202020204" pitchFamily="34" charset="0"/>
              </a:rPr>
              <a:t>SABS</a:t>
            </a:r>
            <a:r>
              <a:rPr lang="zh-CN" altLang="en-US" b="1" dirty="0">
                <a:latin typeface="Arial" panose="020B0604020202020204" pitchFamily="34" charset="0"/>
                <a:cs typeface="Arial" panose="020B0604020202020204" pitchFamily="34" charset="0"/>
              </a:rPr>
              <a:t>和水资源研究委员会</a:t>
            </a:r>
            <a:endParaRPr lang="zh" b="1" dirty="0">
              <a:latin typeface="Arial" panose="020B0604020202020204" pitchFamily="34" charset="0"/>
              <a:cs typeface="Arial" panose="020B0604020202020204" pitchFamily="34" charset="0"/>
            </a:endParaRPr>
          </a:p>
        </p:txBody>
      </p:sp>
      <p:pic>
        <p:nvPicPr>
          <p:cNvPr id="12" name="Picture 11"/>
          <p:cNvPicPr/>
          <p:nvPr userDrawn="1"/>
        </p:nvPicPr>
        <p:blipFill>
          <a:blip r:embed="rId5"/>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3445566" y="1093025"/>
            <a:ext cx="6964980" cy="5083938"/>
          </a:xfrm>
        </p:spPr>
        <p:txBody>
          <a:bodyPr rtlCol="0"/>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rtl="0"/>
            <a:r>
              <a:rPr lang="zh"/>
              <a:t>Click to edit Master text styles</a:t>
            </a:r>
          </a:p>
          <a:p>
            <a:pPr lvl="1" rtl="0"/>
            <a:r>
              <a:rPr lang="zh"/>
              <a:t>Second level</a:t>
            </a:r>
          </a:p>
          <a:p>
            <a:pPr lvl="2" rtl="0"/>
            <a:r>
              <a:rPr lang="zh"/>
              <a:t>Third level</a:t>
            </a:r>
          </a:p>
        </p:txBody>
      </p:sp>
    </p:spTree>
    <p:custDataLst>
      <p:tags r:id="rId1"/>
    </p:custDataLst>
    <p:extLst>
      <p:ext uri="{BB962C8B-B14F-4D97-AF65-F5344CB8AC3E}">
        <p14:creationId xmlns:p14="http://schemas.microsoft.com/office/powerpoint/2010/main" val="3757939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384313"/>
            <a:ext cx="10058400" cy="5484781"/>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p:cNvSpPr>
            <a:spLocks noGrp="1"/>
          </p:cNvSpPr>
          <p:nvPr>
            <p:ph type="dt" sz="half" idx="10"/>
          </p:nvPr>
        </p:nvSpPr>
        <p:spPr/>
        <p:txBody>
          <a:bodyPr rtlCol="0"/>
          <a:lstStyle/>
          <a:p>
            <a:pPr rtl="0"/>
            <a:fld id="{4516FAEA-55D8-4E28-8659-49B336BB247F}" type="datetimeFigureOut">
              <a:rPr lang="en-GB" smtClean="0"/>
              <a:t>01/07/2020</a:t>
            </a:fld>
            <a:endParaRPr lang="en-GB" dirty="0"/>
          </a:p>
        </p:txBody>
      </p:sp>
      <p:sp>
        <p:nvSpPr>
          <p:cNvPr id="5" name="Footer Placeholder 4"/>
          <p:cNvSpPr>
            <a:spLocks noGrp="1"/>
          </p:cNvSpPr>
          <p:nvPr>
            <p:ph type="ftr" sz="quarter" idx="11"/>
          </p:nvPr>
        </p:nvSpPr>
        <p:spPr/>
        <p:txBody>
          <a:bodyPr rtlCol="0"/>
          <a:lstStyle/>
          <a:p>
            <a:pPr rtl="0"/>
            <a:endParaRPr lang="en-GB" dirty="0"/>
          </a:p>
        </p:txBody>
      </p:sp>
      <p:sp>
        <p:nvSpPr>
          <p:cNvPr id="6" name="Slide Number Placeholder 5"/>
          <p:cNvSpPr>
            <a:spLocks noGrp="1"/>
          </p:cNvSpPr>
          <p:nvPr>
            <p:ph type="sldNum" sz="quarter" idx="12"/>
          </p:nvPr>
        </p:nvSpPr>
        <p:spPr/>
        <p:txBody>
          <a:bodyPr rtlCol="0"/>
          <a:lstStyle/>
          <a:p>
            <a:pPr rtl="0"/>
            <a:fld id="{59151498-956E-4D1B-A08A-374451FED104}" type="slidenum">
              <a:rPr lang="en-GB" smtClean="0"/>
              <a:t>‹#›</a:t>
            </a:fld>
            <a:endParaRPr lang="en-GB" dirty="0"/>
          </a:p>
        </p:txBody>
      </p:sp>
    </p:spTree>
    <p:extLst>
      <p:ext uri="{BB962C8B-B14F-4D97-AF65-F5344CB8AC3E}">
        <p14:creationId xmlns:p14="http://schemas.microsoft.com/office/powerpoint/2010/main" val="3917259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rtlCol="0"/>
          <a:lstStyle/>
          <a:p>
            <a:pPr rtl="0"/>
            <a:fld id="{4516FAEA-55D8-4E28-8659-49B336BB247F}" type="datetimeFigureOut">
              <a:rPr lang="en-GB" smtClean="0"/>
              <a:t>01/07/2020</a:t>
            </a:fld>
            <a:endParaRPr lang="en-GB" dirty="0"/>
          </a:p>
        </p:txBody>
      </p:sp>
      <p:sp>
        <p:nvSpPr>
          <p:cNvPr id="8" name="Footer Placeholder 7"/>
          <p:cNvSpPr>
            <a:spLocks noGrp="1"/>
          </p:cNvSpPr>
          <p:nvPr>
            <p:ph type="ftr" sz="quarter" idx="11"/>
          </p:nvPr>
        </p:nvSpPr>
        <p:spPr/>
        <p:txBody>
          <a:bodyPr rtlCol="0"/>
          <a:lstStyle>
            <a:lvl1pPr>
              <a:defRPr>
                <a:solidFill>
                  <a:srgbClr val="FFFFFF"/>
                </a:solidFill>
              </a:defRPr>
            </a:lvl1pPr>
          </a:lstStyle>
          <a:p>
            <a:pPr rtl="0"/>
            <a:endParaRPr lang="en-GB" dirty="0"/>
          </a:p>
        </p:txBody>
      </p:sp>
      <p:sp>
        <p:nvSpPr>
          <p:cNvPr id="9" name="Slide Number Placeholder 8"/>
          <p:cNvSpPr>
            <a:spLocks noGrp="1"/>
          </p:cNvSpPr>
          <p:nvPr>
            <p:ph type="sldNum" sz="quarter" idx="12"/>
          </p:nvPr>
        </p:nvSpPr>
        <p:spPr/>
        <p:txBody>
          <a:bodyPr rtlCol="0"/>
          <a:lstStyle/>
          <a:p>
            <a:pPr rtl="0"/>
            <a:fld id="{59151498-956E-4D1B-A08A-374451FED104}" type="slidenum">
              <a:rPr lang="en-GB" smtClean="0"/>
              <a:t>‹#›</a:t>
            </a:fld>
            <a:endParaRPr lang="en-GB" dirty="0"/>
          </a:p>
        </p:txBody>
      </p:sp>
    </p:spTree>
    <p:extLst>
      <p:ext uri="{BB962C8B-B14F-4D97-AF65-F5344CB8AC3E}">
        <p14:creationId xmlns:p14="http://schemas.microsoft.com/office/powerpoint/2010/main" val="2601020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4" name="Content Placeholder 3"/>
          <p:cNvSpPr>
            <a:spLocks noGrp="1"/>
          </p:cNvSpPr>
          <p:nvPr>
            <p:ph sz="half" idx="2"/>
          </p:nvPr>
        </p:nvSpPr>
        <p:spPr>
          <a:xfrm>
            <a:off x="6172200" y="1825625"/>
            <a:ext cx="5181600" cy="435133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5" name="Date Placeholder 4"/>
          <p:cNvSpPr>
            <a:spLocks noGrp="1"/>
          </p:cNvSpPr>
          <p:nvPr>
            <p:ph type="dt" sz="half" idx="10"/>
          </p:nvPr>
        </p:nvSpPr>
        <p:spPr/>
        <p:txBody>
          <a:bodyPr rtlCol="0"/>
          <a:lstStyle/>
          <a:p>
            <a:pPr rtl="0"/>
            <a:r>
              <a:rPr lang="en-ZA"/>
              <a:t>2020/05/06</a:t>
            </a:r>
            <a:endParaRPr lang="en-ZA" dirty="0"/>
          </a:p>
        </p:txBody>
      </p:sp>
      <p:sp>
        <p:nvSpPr>
          <p:cNvPr id="6" name="Footer Placeholder 5"/>
          <p:cNvSpPr>
            <a:spLocks noGrp="1"/>
          </p:cNvSpPr>
          <p:nvPr>
            <p:ph type="ftr" sz="quarter" idx="11"/>
          </p:nvPr>
        </p:nvSpPr>
        <p:spPr/>
        <p:txBody>
          <a:bodyPr rtlCol="0"/>
          <a:lstStyle/>
          <a:p>
            <a:pPr rtl="0"/>
            <a:r>
              <a:rPr lang="zh"/>
              <a:t>Marketing, Communications, PR and Events</a:t>
            </a:r>
          </a:p>
        </p:txBody>
      </p:sp>
      <p:sp>
        <p:nvSpPr>
          <p:cNvPr id="7" name="Slide Number Placeholder 6"/>
          <p:cNvSpPr>
            <a:spLocks noGrp="1"/>
          </p:cNvSpPr>
          <p:nvPr>
            <p:ph type="sldNum" sz="quarter" idx="12"/>
          </p:nvPr>
        </p:nvSpPr>
        <p:spPr/>
        <p:txBody>
          <a:bodyPr rtlCol="0"/>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3604232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6184" y="450574"/>
            <a:ext cx="7469495" cy="5418520"/>
          </a:xfrm>
        </p:spPr>
        <p:txBody>
          <a:bodyPr rtlCol="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p:cNvSpPr>
            <a:spLocks noGrp="1"/>
          </p:cNvSpPr>
          <p:nvPr>
            <p:ph type="dt" sz="half" idx="10"/>
          </p:nvPr>
        </p:nvSpPr>
        <p:spPr/>
        <p:txBody>
          <a:bodyPr rtlCol="0"/>
          <a:lstStyle/>
          <a:p>
            <a:pPr rtl="0"/>
            <a:fld id="{4516FAEA-55D8-4E28-8659-49B336BB247F}" type="datetimeFigureOut">
              <a:rPr lang="en-GB" smtClean="0"/>
              <a:t>01/07/2020</a:t>
            </a:fld>
            <a:endParaRPr lang="en-GB" dirty="0"/>
          </a:p>
        </p:txBody>
      </p:sp>
      <p:sp>
        <p:nvSpPr>
          <p:cNvPr id="5" name="Footer Placeholder 4"/>
          <p:cNvSpPr>
            <a:spLocks noGrp="1"/>
          </p:cNvSpPr>
          <p:nvPr>
            <p:ph type="ftr" sz="quarter" idx="11"/>
          </p:nvPr>
        </p:nvSpPr>
        <p:spPr/>
        <p:txBody>
          <a:bodyPr rtlCol="0"/>
          <a:lstStyle/>
          <a:p>
            <a:pPr rtl="0"/>
            <a:endParaRPr lang="en-GB" dirty="0"/>
          </a:p>
        </p:txBody>
      </p:sp>
      <p:sp>
        <p:nvSpPr>
          <p:cNvPr id="6" name="Slide Number Placeholder 5"/>
          <p:cNvSpPr>
            <a:spLocks noGrp="1"/>
          </p:cNvSpPr>
          <p:nvPr>
            <p:ph type="sldNum" sz="quarter" idx="12"/>
          </p:nvPr>
        </p:nvSpPr>
        <p:spPr/>
        <p:txBody>
          <a:bodyPr rtlCol="0"/>
          <a:lstStyle/>
          <a:p>
            <a:pPr rtl="0"/>
            <a:fld id="{59151498-956E-4D1B-A08A-374451FED104}" type="slidenum">
              <a:rPr lang="en-GB" smtClean="0"/>
              <a:t>‹#›</a:t>
            </a:fld>
            <a:endParaRPr lang="en-GB" dirty="0"/>
          </a:p>
        </p:txBody>
      </p:sp>
    </p:spTree>
    <p:extLst>
      <p:ext uri="{BB962C8B-B14F-4D97-AF65-F5344CB8AC3E}">
        <p14:creationId xmlns:p14="http://schemas.microsoft.com/office/powerpoint/2010/main" val="38088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
              <a:t>Click to edit Master title style</a:t>
            </a:r>
            <a:endParaRPr lang="en-ZA"/>
          </a:p>
        </p:txBody>
      </p:sp>
      <p:sp>
        <p:nvSpPr>
          <p:cNvPr id="3" name="Content Placeholder 2"/>
          <p:cNvSpPr>
            <a:spLocks noGrp="1"/>
          </p:cNvSpPr>
          <p:nvPr>
            <p:ph idx="1"/>
          </p:nvPr>
        </p:nvSpPr>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4" name="Date Placeholder 3"/>
          <p:cNvSpPr>
            <a:spLocks noGrp="1"/>
          </p:cNvSpPr>
          <p:nvPr>
            <p:ph type="dt" sz="half" idx="10"/>
          </p:nvPr>
        </p:nvSpPr>
        <p:spPr/>
        <p:txBody>
          <a:bodyPr rtlCol="0"/>
          <a:lstStyle/>
          <a:p>
            <a:pPr rtl="0"/>
            <a:r>
              <a:rPr lang="en-ZA"/>
              <a:t>2020/05/06</a:t>
            </a:r>
            <a:endParaRPr lang="en-ZA" dirty="0"/>
          </a:p>
        </p:txBody>
      </p:sp>
      <p:sp>
        <p:nvSpPr>
          <p:cNvPr id="5" name="Footer Placeholder 4"/>
          <p:cNvSpPr>
            <a:spLocks noGrp="1"/>
          </p:cNvSpPr>
          <p:nvPr>
            <p:ph type="ftr" sz="quarter" idx="11"/>
          </p:nvPr>
        </p:nvSpPr>
        <p:spPr/>
        <p:txBody>
          <a:bodyPr rtlCol="0"/>
          <a:lstStyle/>
          <a:p>
            <a:pPr rtl="0"/>
            <a:r>
              <a:rPr lang="zh"/>
              <a:t>Marketing, Communications, PR and Events</a:t>
            </a:r>
          </a:p>
        </p:txBody>
      </p:sp>
      <p:sp>
        <p:nvSpPr>
          <p:cNvPr id="6" name="Slide Number Placeholder 5"/>
          <p:cNvSpPr>
            <a:spLocks noGrp="1"/>
          </p:cNvSpPr>
          <p:nvPr>
            <p:ph type="sldNum" sz="quarter" idx="12"/>
          </p:nvPr>
        </p:nvSpPr>
        <p:spPr/>
        <p:txBody>
          <a:bodyPr rtlCol="0"/>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222126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rtlCol="0" anchor="b"/>
          <a:lstStyle>
            <a:lvl1pPr>
              <a:defRPr sz="6000"/>
            </a:lvl1pPr>
          </a:lstStyle>
          <a:p>
            <a:pPr rtl="0"/>
            <a:r>
              <a:rPr lang="zh"/>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
              <a:t>Click to edit Master text styles</a:t>
            </a:r>
          </a:p>
        </p:txBody>
      </p:sp>
      <p:sp>
        <p:nvSpPr>
          <p:cNvPr id="4" name="Date Placeholder 3"/>
          <p:cNvSpPr>
            <a:spLocks noGrp="1"/>
          </p:cNvSpPr>
          <p:nvPr>
            <p:ph type="dt" sz="half" idx="10"/>
          </p:nvPr>
        </p:nvSpPr>
        <p:spPr/>
        <p:txBody>
          <a:bodyPr rtlCol="0"/>
          <a:lstStyle/>
          <a:p>
            <a:pPr rtl="0"/>
            <a:r>
              <a:rPr lang="en-ZA"/>
              <a:t>2020/05/06</a:t>
            </a:r>
            <a:endParaRPr lang="en-ZA" dirty="0"/>
          </a:p>
        </p:txBody>
      </p:sp>
      <p:sp>
        <p:nvSpPr>
          <p:cNvPr id="6" name="Slide Number Placeholder 5"/>
          <p:cNvSpPr>
            <a:spLocks noGrp="1"/>
          </p:cNvSpPr>
          <p:nvPr>
            <p:ph type="sldNum" sz="quarter" idx="12"/>
          </p:nvPr>
        </p:nvSpPr>
        <p:spPr/>
        <p:txBody>
          <a:bodyPr rtlCol="0"/>
          <a:lstStyle/>
          <a:p>
            <a:pPr rtl="0"/>
            <a:fld id="{3AF06680-C8A7-4B16-9D12-C8E67A63F5D0}" type="slidenum">
              <a:rPr lang="en-ZA" smtClean="0"/>
              <a:t>‹#›</a:t>
            </a:fld>
            <a:endParaRPr lang="en-ZA"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pic>
        <p:nvPicPr>
          <p:cNvPr id="13" name="Picture 12"/>
          <p:cNvPicPr/>
          <p:nvPr userDrawn="1"/>
        </p:nvPicPr>
        <p:blipFill>
          <a:blip r:embed="rId4"/>
          <a:stretch>
            <a:fillRect/>
          </a:stretch>
        </p:blipFill>
        <p:spPr>
          <a:xfrm>
            <a:off x="10663132" y="307299"/>
            <a:ext cx="955304" cy="1350810"/>
          </a:xfrm>
          <a:prstGeom prst="rect">
            <a:avLst/>
          </a:prstGeom>
        </p:spPr>
      </p:pic>
      <p:pic>
        <p:nvPicPr>
          <p:cNvPr id="14" name="Picture 13"/>
          <p:cNvPicPr/>
          <p:nvPr userDrawn="1"/>
        </p:nvPicPr>
        <p:blipFill>
          <a:blip r:embed="rId5"/>
          <a:stretch>
            <a:fillRect/>
          </a:stretch>
        </p:blipFill>
        <p:spPr>
          <a:xfrm>
            <a:off x="10663132" y="5017210"/>
            <a:ext cx="955304" cy="866305"/>
          </a:xfrm>
          <a:prstGeom prst="rect">
            <a:avLst/>
          </a:prstGeom>
        </p:spPr>
      </p:pic>
      <p:sp>
        <p:nvSpPr>
          <p:cNvPr id="15"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zh-CN" b="1" dirty="0">
                <a:latin typeface="Arial" panose="020B0604020202020204" pitchFamily="34" charset="0"/>
                <a:cs typeface="Arial" panose="020B0604020202020204" pitchFamily="34" charset="0"/>
              </a:rPr>
              <a:t>SABS</a:t>
            </a:r>
            <a:r>
              <a:rPr lang="zh-CN" altLang="en-US" b="1" dirty="0">
                <a:latin typeface="Arial" panose="020B0604020202020204" pitchFamily="34" charset="0"/>
                <a:cs typeface="Arial" panose="020B0604020202020204" pitchFamily="34" charset="0"/>
              </a:rPr>
              <a:t>和水资源研究委员会</a:t>
            </a:r>
            <a:endParaRPr lang="zh"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069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615616" y="1113680"/>
            <a:ext cx="4649956" cy="5063283"/>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5" name="Date Placeholder 4"/>
          <p:cNvSpPr>
            <a:spLocks noGrp="1"/>
          </p:cNvSpPr>
          <p:nvPr>
            <p:ph type="dt" sz="half" idx="10"/>
          </p:nvPr>
        </p:nvSpPr>
        <p:spPr/>
        <p:txBody>
          <a:bodyPr rtlCol="0"/>
          <a:lstStyle/>
          <a:p>
            <a:pPr rtl="0"/>
            <a:r>
              <a:rPr lang="en-ZA"/>
              <a:t>2020/05/06</a:t>
            </a:r>
            <a:endParaRPr lang="en-ZA" dirty="0"/>
          </a:p>
        </p:txBody>
      </p:sp>
      <p:sp>
        <p:nvSpPr>
          <p:cNvPr id="7" name="Slide Number Placeholder 6"/>
          <p:cNvSpPr>
            <a:spLocks noGrp="1"/>
          </p:cNvSpPr>
          <p:nvPr>
            <p:ph type="sldNum" sz="quarter" idx="12"/>
          </p:nvPr>
        </p:nvSpPr>
        <p:spPr/>
        <p:txBody>
          <a:bodyPr rtlCol="0"/>
          <a:lstStyle/>
          <a:p>
            <a:pPr rtl="0"/>
            <a:fld id="{3AF06680-C8A7-4B16-9D12-C8E67A63F5D0}" type="slidenum">
              <a:rPr lang="en-ZA" smtClean="0"/>
              <a:t>‹#›</a:t>
            </a:fld>
            <a:endParaRPr lang="en-ZA"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9" name="Rectangle 8"/>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0" name="Rectangle 9"/>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1" name="Rectangle 10"/>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12" name="Rectangle 11"/>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pic>
        <p:nvPicPr>
          <p:cNvPr id="13" name="Picture 12"/>
          <p:cNvPicPr/>
          <p:nvPr userDrawn="1"/>
        </p:nvPicPr>
        <p:blipFill>
          <a:blip r:embed="rId4"/>
          <a:stretch>
            <a:fillRect/>
          </a:stretch>
        </p:blipFill>
        <p:spPr>
          <a:xfrm>
            <a:off x="10663132" y="307299"/>
            <a:ext cx="955304" cy="1350810"/>
          </a:xfrm>
          <a:prstGeom prst="rect">
            <a:avLst/>
          </a:prstGeom>
        </p:spPr>
      </p:pic>
      <p:sp>
        <p:nvSpPr>
          <p:cNvPr id="14"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zh-CN" b="1" dirty="0">
                <a:latin typeface="Arial" panose="020B0604020202020204" pitchFamily="34" charset="0"/>
                <a:cs typeface="Arial" panose="020B0604020202020204" pitchFamily="34" charset="0"/>
              </a:rPr>
              <a:t>SABS</a:t>
            </a:r>
            <a:r>
              <a:rPr lang="zh-CN" altLang="en-US" b="1" dirty="0">
                <a:latin typeface="Arial" panose="020B0604020202020204" pitchFamily="34" charset="0"/>
                <a:cs typeface="Arial" panose="020B0604020202020204" pitchFamily="34" charset="0"/>
              </a:rPr>
              <a:t>和水资源研究委员会</a:t>
            </a:r>
            <a:endParaRPr lang="zh" b="1" dirty="0">
              <a:latin typeface="Arial" panose="020B0604020202020204" pitchFamily="34" charset="0"/>
              <a:cs typeface="Arial" panose="020B0604020202020204" pitchFamily="34" charset="0"/>
            </a:endParaRPr>
          </a:p>
        </p:txBody>
      </p:sp>
      <p:pic>
        <p:nvPicPr>
          <p:cNvPr id="15" name="Picture 14"/>
          <p:cNvPicPr/>
          <p:nvPr userDrawn="1"/>
        </p:nvPicPr>
        <p:blipFill>
          <a:blip r:embed="rId5"/>
          <a:stretch>
            <a:fillRect/>
          </a:stretch>
        </p:blipFill>
        <p:spPr>
          <a:xfrm>
            <a:off x="10663132" y="5017210"/>
            <a:ext cx="955304" cy="866305"/>
          </a:xfrm>
          <a:prstGeom prst="rect">
            <a:avLst/>
          </a:prstGeom>
        </p:spPr>
      </p:pic>
      <p:sp>
        <p:nvSpPr>
          <p:cNvPr id="16" name="Text Placeholder 2"/>
          <p:cNvSpPr>
            <a:spLocks noGrp="1"/>
          </p:cNvSpPr>
          <p:nvPr>
            <p:ph type="body" idx="13"/>
          </p:nvPr>
        </p:nvSpPr>
        <p:spPr>
          <a:xfrm>
            <a:off x="5252758" y="135933"/>
            <a:ext cx="5157787" cy="823912"/>
          </a:xfrm>
        </p:spPr>
        <p:txBody>
          <a:bodyPr rtlCol="0" anchor="b"/>
          <a:lstStyle>
            <a:lvl1pPr marL="0" indent="0" algn="r">
              <a:buNone/>
              <a:defRPr sz="2400" b="1" i="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17" name="Content Placeholder 3"/>
          <p:cNvSpPr>
            <a:spLocks noGrp="1"/>
          </p:cNvSpPr>
          <p:nvPr>
            <p:ph sz="half" idx="14"/>
          </p:nvPr>
        </p:nvSpPr>
        <p:spPr>
          <a:xfrm>
            <a:off x="785193" y="1133560"/>
            <a:ext cx="4649956" cy="5063283"/>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Tree>
    <p:custDataLst>
      <p:tags r:id="rId1"/>
    </p:custDataLst>
    <p:extLst>
      <p:ext uri="{BB962C8B-B14F-4D97-AF65-F5344CB8AC3E}">
        <p14:creationId xmlns:p14="http://schemas.microsoft.com/office/powerpoint/2010/main" val="25299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rtlCol="0"/>
          <a:lstStyle/>
          <a:p>
            <a:pPr rtl="0"/>
            <a:r>
              <a:rPr lang="zh"/>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4" name="Content Placeholder 3"/>
          <p:cNvSpPr>
            <a:spLocks noGrp="1"/>
          </p:cNvSpPr>
          <p:nvPr>
            <p:ph sz="half" idx="2"/>
          </p:nvPr>
        </p:nvSpPr>
        <p:spPr>
          <a:xfrm>
            <a:off x="839788" y="2505075"/>
            <a:ext cx="5157787" cy="368458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5" name="Text Placeholder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6" name="Content Placeholder 5"/>
          <p:cNvSpPr>
            <a:spLocks noGrp="1"/>
          </p:cNvSpPr>
          <p:nvPr>
            <p:ph sz="quarter" idx="4"/>
          </p:nvPr>
        </p:nvSpPr>
        <p:spPr>
          <a:xfrm>
            <a:off x="6172200" y="2505075"/>
            <a:ext cx="5183188" cy="368458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7" name="Date Placeholder 6"/>
          <p:cNvSpPr>
            <a:spLocks noGrp="1"/>
          </p:cNvSpPr>
          <p:nvPr>
            <p:ph type="dt" sz="half" idx="10"/>
          </p:nvPr>
        </p:nvSpPr>
        <p:spPr/>
        <p:txBody>
          <a:bodyPr rtlCol="0"/>
          <a:lstStyle/>
          <a:p>
            <a:pPr rtl="0"/>
            <a:r>
              <a:rPr lang="en-ZA"/>
              <a:t>2020/05/06</a:t>
            </a:r>
            <a:endParaRPr lang="en-ZA" dirty="0"/>
          </a:p>
        </p:txBody>
      </p:sp>
      <p:sp>
        <p:nvSpPr>
          <p:cNvPr id="8" name="Footer Placeholder 7"/>
          <p:cNvSpPr>
            <a:spLocks noGrp="1"/>
          </p:cNvSpPr>
          <p:nvPr>
            <p:ph type="ftr" sz="quarter" idx="11"/>
          </p:nvPr>
        </p:nvSpPr>
        <p:spPr/>
        <p:txBody>
          <a:bodyPr rtlCol="0"/>
          <a:lstStyle/>
          <a:p>
            <a:pPr rtl="0"/>
            <a:r>
              <a:rPr lang="zh"/>
              <a:t>Marketing, Communications, PR and Events</a:t>
            </a:r>
          </a:p>
        </p:txBody>
      </p:sp>
      <p:sp>
        <p:nvSpPr>
          <p:cNvPr id="9" name="Slide Number Placeholder 8"/>
          <p:cNvSpPr>
            <a:spLocks noGrp="1"/>
          </p:cNvSpPr>
          <p:nvPr>
            <p:ph type="sldNum" sz="quarter" idx="12"/>
          </p:nvPr>
        </p:nvSpPr>
        <p:spPr/>
        <p:txBody>
          <a:bodyPr rtlCol="0"/>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50816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zh"/>
              <a:t>Click to edit Master title style</a:t>
            </a:r>
            <a:endParaRPr lang="en-ZA"/>
          </a:p>
        </p:txBody>
      </p:sp>
      <p:sp>
        <p:nvSpPr>
          <p:cNvPr id="3" name="Date Placeholder 2"/>
          <p:cNvSpPr>
            <a:spLocks noGrp="1"/>
          </p:cNvSpPr>
          <p:nvPr>
            <p:ph type="dt" sz="half" idx="10"/>
          </p:nvPr>
        </p:nvSpPr>
        <p:spPr/>
        <p:txBody>
          <a:bodyPr rtlCol="0"/>
          <a:lstStyle/>
          <a:p>
            <a:pPr rtl="0"/>
            <a:r>
              <a:rPr lang="en-ZA"/>
              <a:t>2020/05/06</a:t>
            </a:r>
            <a:endParaRPr lang="en-ZA" dirty="0"/>
          </a:p>
        </p:txBody>
      </p:sp>
      <p:sp>
        <p:nvSpPr>
          <p:cNvPr id="4" name="Footer Placeholder 3"/>
          <p:cNvSpPr>
            <a:spLocks noGrp="1"/>
          </p:cNvSpPr>
          <p:nvPr>
            <p:ph type="ftr" sz="quarter" idx="11"/>
          </p:nvPr>
        </p:nvSpPr>
        <p:spPr/>
        <p:txBody>
          <a:bodyPr rtlCol="0"/>
          <a:lstStyle/>
          <a:p>
            <a:pPr rtl="0"/>
            <a:r>
              <a:rPr lang="zh"/>
              <a:t>Marketing, Communications, PR and Events</a:t>
            </a:r>
          </a:p>
        </p:txBody>
      </p:sp>
      <p:sp>
        <p:nvSpPr>
          <p:cNvPr id="5" name="Slide Number Placeholder 4"/>
          <p:cNvSpPr>
            <a:spLocks noGrp="1"/>
          </p:cNvSpPr>
          <p:nvPr>
            <p:ph type="sldNum" sz="quarter" idx="12"/>
          </p:nvPr>
        </p:nvSpPr>
        <p:spPr/>
        <p:txBody>
          <a:bodyPr rtlCol="0"/>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170628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r>
              <a:rPr lang="en-ZA"/>
              <a:t>2020/05/06</a:t>
            </a:r>
            <a:endParaRPr lang="en-ZA" dirty="0"/>
          </a:p>
        </p:txBody>
      </p:sp>
      <p:sp>
        <p:nvSpPr>
          <p:cNvPr id="4" name="Slide Number Placeholder 3"/>
          <p:cNvSpPr>
            <a:spLocks noGrp="1"/>
          </p:cNvSpPr>
          <p:nvPr>
            <p:ph type="sldNum" sz="quarter" idx="12"/>
          </p:nvPr>
        </p:nvSpPr>
        <p:spPr/>
        <p:txBody>
          <a:bodyPr rtlCol="0"/>
          <a:lstStyle/>
          <a:p>
            <a:pPr rtl="0"/>
            <a:fld id="{3AF06680-C8A7-4B16-9D12-C8E67A63F5D0}" type="slidenum">
              <a:rPr lang="en-ZA" smtClean="0"/>
              <a:t>‹#›</a:t>
            </a:fld>
            <a:endParaRPr lang="en-ZA"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pic>
        <p:nvPicPr>
          <p:cNvPr id="10" name="Picture 9"/>
          <p:cNvPicPr/>
          <p:nvPr userDrawn="1"/>
        </p:nvPicPr>
        <p:blipFill>
          <a:blip r:embed="rId4"/>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zh-CN" b="1" dirty="0">
                <a:latin typeface="Arial" panose="020B0604020202020204" pitchFamily="34" charset="0"/>
                <a:cs typeface="Arial" panose="020B0604020202020204" pitchFamily="34" charset="0"/>
              </a:rPr>
              <a:t>SABS</a:t>
            </a:r>
            <a:r>
              <a:rPr lang="zh-CN" altLang="en-US" b="1" dirty="0">
                <a:latin typeface="Arial" panose="020B0604020202020204" pitchFamily="34" charset="0"/>
                <a:cs typeface="Arial" panose="020B0604020202020204" pitchFamily="34" charset="0"/>
              </a:rPr>
              <a:t>和水资源研究委员会</a:t>
            </a:r>
            <a:endParaRPr lang="zh" b="1" dirty="0">
              <a:latin typeface="Arial" panose="020B0604020202020204" pitchFamily="34" charset="0"/>
              <a:cs typeface="Arial" panose="020B0604020202020204" pitchFamily="34" charset="0"/>
            </a:endParaRPr>
          </a:p>
        </p:txBody>
      </p:sp>
      <p:pic>
        <p:nvPicPr>
          <p:cNvPr id="12" name="Picture 11"/>
          <p:cNvPicPr/>
          <p:nvPr userDrawn="1"/>
        </p:nvPicPr>
        <p:blipFill>
          <a:blip r:embed="rId5"/>
          <a:stretch>
            <a:fillRect/>
          </a:stretch>
        </p:blipFill>
        <p:spPr>
          <a:xfrm>
            <a:off x="10663132" y="5017210"/>
            <a:ext cx="955304" cy="866305"/>
          </a:xfrm>
          <a:prstGeom prst="rect">
            <a:avLst/>
          </a:prstGeom>
        </p:spPr>
      </p:pic>
      <p:sp>
        <p:nvSpPr>
          <p:cNvPr id="15" name="Text Placeholder 2"/>
          <p:cNvSpPr>
            <a:spLocks noGrp="1"/>
          </p:cNvSpPr>
          <p:nvPr>
            <p:ph type="body" idx="13"/>
          </p:nvPr>
        </p:nvSpPr>
        <p:spPr>
          <a:xfrm>
            <a:off x="5252758" y="135933"/>
            <a:ext cx="5157787" cy="823912"/>
          </a:xfrm>
        </p:spPr>
        <p:txBody>
          <a:bodyPr rtlCol="0" anchor="b"/>
          <a:lstStyle>
            <a:lvl1pPr marL="0" indent="0" algn="r">
              <a:buNone/>
              <a:defRPr sz="2400" b="1" i="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
              <a:t>Click to edit Master text styles</a:t>
            </a:r>
          </a:p>
        </p:txBody>
      </p:sp>
      <p:sp>
        <p:nvSpPr>
          <p:cNvPr id="16" name="Content Placeholder 2"/>
          <p:cNvSpPr>
            <a:spLocks noGrp="1"/>
          </p:cNvSpPr>
          <p:nvPr>
            <p:ph idx="1"/>
          </p:nvPr>
        </p:nvSpPr>
        <p:spPr>
          <a:xfrm>
            <a:off x="838200" y="1093025"/>
            <a:ext cx="9572345" cy="5083938"/>
          </a:xfrm>
        </p:spPr>
        <p:txBody>
          <a:bodyPr rtlCol="0"/>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rtl="0"/>
            <a:r>
              <a:rPr lang="zh"/>
              <a:t>Click to edit Master text styles</a:t>
            </a:r>
          </a:p>
          <a:p>
            <a:pPr lvl="1" rtl="0"/>
            <a:r>
              <a:rPr lang="zh"/>
              <a:t>Second level</a:t>
            </a:r>
          </a:p>
          <a:p>
            <a:pPr lvl="2" rtl="0"/>
            <a:r>
              <a:rPr lang="zh"/>
              <a:t>Third level</a:t>
            </a:r>
          </a:p>
        </p:txBody>
      </p:sp>
    </p:spTree>
    <p:custDataLst>
      <p:tags r:id="rId1"/>
    </p:custDataLst>
    <p:extLst>
      <p:ext uri="{BB962C8B-B14F-4D97-AF65-F5344CB8AC3E}">
        <p14:creationId xmlns:p14="http://schemas.microsoft.com/office/powerpoint/2010/main" val="1853269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t="13453" b="13587"/>
          <a:stretch/>
        </p:blipFill>
        <p:spPr>
          <a:xfrm>
            <a:off x="648182" y="983848"/>
            <a:ext cx="10970254" cy="5335929"/>
          </a:xfrm>
          <a:prstGeom prst="rect">
            <a:avLst/>
          </a:prstGeom>
        </p:spPr>
      </p:pic>
      <p:sp>
        <p:nvSpPr>
          <p:cNvPr id="2" name="Date Placeholder 1"/>
          <p:cNvSpPr>
            <a:spLocks noGrp="1"/>
          </p:cNvSpPr>
          <p:nvPr>
            <p:ph type="dt" sz="half" idx="10"/>
          </p:nvPr>
        </p:nvSpPr>
        <p:spPr/>
        <p:txBody>
          <a:bodyPr rtlCol="0"/>
          <a:lstStyle/>
          <a:p>
            <a:pPr rtl="0"/>
            <a:r>
              <a:rPr lang="en-ZA"/>
              <a:t>2020/05/06</a:t>
            </a:r>
            <a:endParaRPr lang="en-ZA" dirty="0"/>
          </a:p>
        </p:txBody>
      </p:sp>
      <p:sp>
        <p:nvSpPr>
          <p:cNvPr id="3" name="Footer Placeholder 2"/>
          <p:cNvSpPr>
            <a:spLocks noGrp="1"/>
          </p:cNvSpPr>
          <p:nvPr>
            <p:ph type="ftr" sz="quarter" idx="11"/>
          </p:nvPr>
        </p:nvSpPr>
        <p:spPr/>
        <p:txBody>
          <a:bodyPr rtlCol="0"/>
          <a:lstStyle/>
          <a:p>
            <a:pPr rtl="0"/>
            <a:r>
              <a:rPr lang="zh"/>
              <a:t>Marketing, Communications, PR and Events</a:t>
            </a:r>
          </a:p>
        </p:txBody>
      </p:sp>
      <p:sp>
        <p:nvSpPr>
          <p:cNvPr id="4" name="Slide Number Placeholder 3"/>
          <p:cNvSpPr>
            <a:spLocks noGrp="1"/>
          </p:cNvSpPr>
          <p:nvPr>
            <p:ph type="sldNum" sz="quarter" idx="12"/>
          </p:nvPr>
        </p:nvSpPr>
        <p:spPr/>
        <p:txBody>
          <a:bodyPr rtlCol="0"/>
          <a:lstStyle/>
          <a:p>
            <a:pPr rtl="0"/>
            <a:fld id="{3AF06680-C8A7-4B16-9D12-C8E67A63F5D0}" type="slidenum">
              <a:rPr lang="en-ZA" smtClean="0"/>
              <a:t>‹#›</a:t>
            </a:fld>
            <a:endParaRPr lang="en-ZA"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0786" y="513816"/>
            <a:ext cx="2146979" cy="499843"/>
          </a:xfrm>
          <a:prstGeom prst="rect">
            <a:avLst/>
          </a:prstGeom>
        </p:spPr>
      </p:pic>
      <p:sp>
        <p:nvSpPr>
          <p:cNvPr id="6" name="Rectangle 5"/>
          <p:cNvSpPr/>
          <p:nvPr userDrawn="1"/>
        </p:nvSpPr>
        <p:spPr>
          <a:xfrm flipV="1">
            <a:off x="3049777" y="959845"/>
            <a:ext cx="73607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7" name="Rectangle 6"/>
          <p:cNvSpPr/>
          <p:nvPr userDrawn="1"/>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8" name="Rectangle 7"/>
          <p:cNvSpPr/>
          <p:nvPr userDrawn="1"/>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
        <p:nvSpPr>
          <p:cNvPr id="9" name="Rectangle 8"/>
          <p:cNvSpPr/>
          <p:nvPr userDrawn="1"/>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pic>
        <p:nvPicPr>
          <p:cNvPr id="10" name="Picture 9"/>
          <p:cNvPicPr/>
          <p:nvPr userDrawn="1"/>
        </p:nvPicPr>
        <p:blipFill>
          <a:blip r:embed="rId5"/>
          <a:stretch>
            <a:fillRect/>
          </a:stretch>
        </p:blipFill>
        <p:spPr>
          <a:xfrm>
            <a:off x="10663132" y="307299"/>
            <a:ext cx="955304" cy="1350810"/>
          </a:xfrm>
          <a:prstGeom prst="rect">
            <a:avLst/>
          </a:prstGeom>
        </p:spPr>
      </p:pic>
      <p:sp>
        <p:nvSpPr>
          <p:cNvPr id="11" name="Footer Placeholder 2"/>
          <p:cNvSpPr txBox="1">
            <a:spLocks/>
          </p:cNvSpPr>
          <p:nvPr userDrawn="1"/>
        </p:nvSpPr>
        <p:spPr>
          <a:xfrm>
            <a:off x="3832538" y="635634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n-US" altLang="zh-CN" b="1" dirty="0">
                <a:latin typeface="Arial" panose="020B0604020202020204" pitchFamily="34" charset="0"/>
                <a:cs typeface="Arial" panose="020B0604020202020204" pitchFamily="34" charset="0"/>
              </a:rPr>
              <a:t>SABS</a:t>
            </a:r>
            <a:r>
              <a:rPr lang="zh-CN" altLang="en-US" b="1" dirty="0">
                <a:latin typeface="Arial" panose="020B0604020202020204" pitchFamily="34" charset="0"/>
                <a:cs typeface="Arial" panose="020B0604020202020204" pitchFamily="34" charset="0"/>
              </a:rPr>
              <a:t>和水资源研究委员会</a:t>
            </a:r>
            <a:endParaRPr lang="zh" b="1" dirty="0">
              <a:latin typeface="Arial" panose="020B0604020202020204" pitchFamily="34" charset="0"/>
              <a:cs typeface="Arial" panose="020B0604020202020204" pitchFamily="34" charset="0"/>
            </a:endParaRPr>
          </a:p>
        </p:txBody>
      </p:sp>
      <p:pic>
        <p:nvPicPr>
          <p:cNvPr id="12" name="Picture 11"/>
          <p:cNvPicPr/>
          <p:nvPr userDrawn="1"/>
        </p:nvPicPr>
        <p:blipFill>
          <a:blip r:embed="rId6"/>
          <a:stretch>
            <a:fillRect/>
          </a:stretch>
        </p:blipFill>
        <p:spPr>
          <a:xfrm>
            <a:off x="10663132" y="5017210"/>
            <a:ext cx="955304" cy="866305"/>
          </a:xfrm>
          <a:prstGeom prst="rect">
            <a:avLst/>
          </a:prstGeom>
        </p:spPr>
      </p:pic>
      <p:sp>
        <p:nvSpPr>
          <p:cNvPr id="13" name="Content Placeholder 2"/>
          <p:cNvSpPr>
            <a:spLocks noGrp="1"/>
          </p:cNvSpPr>
          <p:nvPr>
            <p:ph idx="1"/>
          </p:nvPr>
        </p:nvSpPr>
        <p:spPr>
          <a:xfrm>
            <a:off x="838200" y="1093025"/>
            <a:ext cx="9572345" cy="5083938"/>
          </a:xfrm>
        </p:spPr>
        <p:txBody>
          <a:bodyPr rtlCol="0"/>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Tree>
    <p:custDataLst>
      <p:tags r:id="rId1"/>
    </p:custDataLst>
    <p:extLst>
      <p:ext uri="{BB962C8B-B14F-4D97-AF65-F5344CB8AC3E}">
        <p14:creationId xmlns:p14="http://schemas.microsoft.com/office/powerpoint/2010/main" val="243999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0" anchor="b"/>
          <a:lstStyle>
            <a:lvl1pPr>
              <a:defRPr sz="3200"/>
            </a:lvl1pPr>
          </a:lstStyle>
          <a:p>
            <a:pPr rtl="0"/>
            <a:r>
              <a:rPr lang="zh"/>
              <a:t>Click to edit Master title style</a:t>
            </a:r>
            <a:endParaRPr lang="en-ZA"/>
          </a:p>
        </p:txBody>
      </p:sp>
      <p:sp>
        <p:nvSpPr>
          <p:cNvPr id="3" name="Content Placeholder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4" name="Text Placeholder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
              <a:t>Click to edit Master text styles</a:t>
            </a:r>
          </a:p>
        </p:txBody>
      </p:sp>
      <p:sp>
        <p:nvSpPr>
          <p:cNvPr id="5" name="Date Placeholder 4"/>
          <p:cNvSpPr>
            <a:spLocks noGrp="1"/>
          </p:cNvSpPr>
          <p:nvPr>
            <p:ph type="dt" sz="half" idx="10"/>
          </p:nvPr>
        </p:nvSpPr>
        <p:spPr/>
        <p:txBody>
          <a:bodyPr rtlCol="0"/>
          <a:lstStyle/>
          <a:p>
            <a:pPr rtl="0"/>
            <a:r>
              <a:rPr lang="en-ZA"/>
              <a:t>2020/05/06</a:t>
            </a:r>
            <a:endParaRPr lang="en-ZA" dirty="0"/>
          </a:p>
        </p:txBody>
      </p:sp>
      <p:sp>
        <p:nvSpPr>
          <p:cNvPr id="6" name="Footer Placeholder 5"/>
          <p:cNvSpPr>
            <a:spLocks noGrp="1"/>
          </p:cNvSpPr>
          <p:nvPr>
            <p:ph type="ftr" sz="quarter" idx="11"/>
          </p:nvPr>
        </p:nvSpPr>
        <p:spPr/>
        <p:txBody>
          <a:bodyPr rtlCol="0"/>
          <a:lstStyle>
            <a:lvl1pPr rtl="0">
              <a:defRPr/>
            </a:lvl1pPr>
          </a:lstStyle>
          <a:p>
            <a:r>
              <a:rPr lang="en-US" altLang="zh-CN" dirty="0"/>
              <a:t>SABS</a:t>
            </a:r>
            <a:r>
              <a:rPr lang="zh-CN" altLang="en-US" dirty="0"/>
              <a:t>和水资源研究委员会</a:t>
            </a:r>
            <a:endParaRPr lang="zh" dirty="0"/>
          </a:p>
        </p:txBody>
      </p:sp>
      <p:sp>
        <p:nvSpPr>
          <p:cNvPr id="7" name="Slide Number Placeholder 6"/>
          <p:cNvSpPr>
            <a:spLocks noGrp="1"/>
          </p:cNvSpPr>
          <p:nvPr>
            <p:ph type="sldNum" sz="quarter" idx="12"/>
          </p:nvPr>
        </p:nvSpPr>
        <p:spPr/>
        <p:txBody>
          <a:bodyPr rtlCol="0"/>
          <a:lstStyle/>
          <a:p>
            <a:pPr rtl="0"/>
            <a:fld id="{3AF06680-C8A7-4B16-9D12-C8E67A63F5D0}" type="slidenum">
              <a:rPr lang="en-ZA" smtClean="0"/>
              <a:t>‹#›</a:t>
            </a:fld>
            <a:endParaRPr lang="en-ZA" dirty="0"/>
          </a:p>
        </p:txBody>
      </p:sp>
    </p:spTree>
    <p:custDataLst>
      <p:tags r:id="rId1"/>
    </p:custDataLst>
    <p:extLst>
      <p:ext uri="{BB962C8B-B14F-4D97-AF65-F5344CB8AC3E}">
        <p14:creationId xmlns:p14="http://schemas.microsoft.com/office/powerpoint/2010/main" val="146369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zh"/>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en-ZA"/>
              <a:t>2020/05/06</a:t>
            </a:r>
            <a:endParaRPr lang="en-Z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zh"/>
              <a:t>Marketing, Communications, PR and Events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3AF06680-C8A7-4B16-9D12-C8E67A63F5D0}" type="slidenum">
              <a:rPr lang="en-ZA" smtClean="0"/>
              <a:t>‹#›</a:t>
            </a:fld>
            <a:endParaRPr lang="en-ZA" dirty="0"/>
          </a:p>
        </p:txBody>
      </p:sp>
    </p:spTree>
    <p:extLst>
      <p:ext uri="{BB962C8B-B14F-4D97-AF65-F5344CB8AC3E}">
        <p14:creationId xmlns:p14="http://schemas.microsoft.com/office/powerpoint/2010/main" val="172228247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34" r:id="rId14"/>
    <p:sldLayoutId id="2147483729" r:id="rId15"/>
    <p:sldLayoutId id="2147483730" r:id="rId16"/>
    <p:sldLayoutId id="2147483731" r:id="rId17"/>
    <p:sldLayoutId id="2147483732"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hyperlink" Target="https://sanitation.ansi.org/" TargetMode="External"/><Relationship Id="rId5" Type="http://schemas.openxmlformats.org/officeDocument/2006/relationships/image" Target="../media/image14.jpeg"/><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9.jpg"/><Relationship Id="rId4" Type="http://schemas.openxmlformats.org/officeDocument/2006/relationships/hyperlink" Target="https://sanitation.ansi.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hyperlink" Target="https://sanitation.ansi.org/"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6.jpeg"/><Relationship Id="rId4" Type="http://schemas.openxmlformats.org/officeDocument/2006/relationships/hyperlink" Target="https://sanitation.ansi.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hyperlink" Target="https://sanitation.ansi.org"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hyperlink" Target="https://sanitation.ansi.org/"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hyperlink" Target="https://www.iso.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3.emf"/><Relationship Id="rId4" Type="http://schemas.openxmlformats.org/officeDocument/2006/relationships/hyperlink" Target="https://sanitation.ansi.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hyperlink" Target="https://sanitation.ansi.org/RTTech"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4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4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4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4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4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4.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6.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60.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62.xml"/></Relationships>
</file>

<file path=ppt/slides/_rels/slide54.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4.xml"/><Relationship Id="rId1" Type="http://schemas.openxmlformats.org/officeDocument/2006/relationships/tags" Target="../tags/tag63.xml"/><Relationship Id="rId5" Type="http://schemas.openxmlformats.org/officeDocument/2006/relationships/image" Target="../media/image39.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6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sanitation.ansi.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6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8.xml"/><Relationship Id="rId1" Type="http://schemas.openxmlformats.org/officeDocument/2006/relationships/tags" Target="../tags/tag7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91433" y="1134732"/>
            <a:ext cx="10058400" cy="356616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rtl="0"/>
            <a:endParaRPr lang="en-ZA" sz="5400" b="1"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524000" y="1436694"/>
            <a:ext cx="9144000" cy="2387600"/>
          </a:xfrm>
        </p:spPr>
        <p:txBody>
          <a:bodyPr rtlCol="0">
            <a:noAutofit/>
          </a:bodyPr>
          <a:lstStyle/>
          <a:p>
            <a:pPr rtl="0"/>
            <a:r>
              <a:rPr lang="zh" b="1">
                <a:latin typeface="Arial" panose="020B0604020202020204" pitchFamily="34" charset="0"/>
                <a:cs typeface="Arial" panose="020B0604020202020204" pitchFamily="34" charset="0"/>
              </a:rPr>
              <a:t>ISO组织和SANS/ISO:30500标准</a:t>
            </a:r>
            <a:endParaRPr lang="en-GB" dirty="0"/>
          </a:p>
        </p:txBody>
      </p:sp>
      <p:sp>
        <p:nvSpPr>
          <p:cNvPr id="3" name="Subtitle 2"/>
          <p:cNvSpPr>
            <a:spLocks noGrp="1"/>
          </p:cNvSpPr>
          <p:nvPr>
            <p:ph type="subTitle" idx="1"/>
          </p:nvPr>
        </p:nvSpPr>
        <p:spPr>
          <a:xfrm>
            <a:off x="1524000" y="4218972"/>
            <a:ext cx="9144000" cy="1038828"/>
          </a:xfrm>
        </p:spPr>
        <p:txBody>
          <a:bodyPr rtlCol="0">
            <a:noAutofit/>
          </a:bodyPr>
          <a:lstStyle/>
          <a:p>
            <a:pPr rtl="0"/>
            <a:r>
              <a:rPr lang="zh" sz="2800" b="1"/>
              <a:t>Konstantina Velkushanova博士 </a:t>
            </a:r>
          </a:p>
          <a:p>
            <a:pPr rtl="0"/>
            <a:r>
              <a:rPr lang="zh" sz="2800" b="1"/>
              <a:t>UKZN，污染研究小组 </a:t>
            </a:r>
          </a:p>
        </p:txBody>
      </p:sp>
    </p:spTree>
    <p:custDataLst>
      <p:tags r:id="rId1"/>
    </p:custDataLst>
    <p:extLst>
      <p:ext uri="{BB962C8B-B14F-4D97-AF65-F5344CB8AC3E}">
        <p14:creationId xmlns:p14="http://schemas.microsoft.com/office/powerpoint/2010/main" val="173420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10</a:t>
            </a:fld>
            <a:endParaRPr lang="en-GB" altLang="en-US" dirty="0"/>
          </a:p>
        </p:txBody>
      </p:sp>
      <p:sp>
        <p:nvSpPr>
          <p:cNvPr id="5" name="Text Placeholder 4"/>
          <p:cNvSpPr>
            <a:spLocks noGrp="1"/>
          </p:cNvSpPr>
          <p:nvPr>
            <p:ph type="body" idx="13"/>
          </p:nvPr>
        </p:nvSpPr>
        <p:spPr/>
        <p:txBody>
          <a:bodyPr rtlCol="0">
            <a:normAutofit/>
          </a:bodyPr>
          <a:lstStyle/>
          <a:p>
            <a:pPr rtl="0"/>
            <a:r>
              <a:rPr lang="zh"/>
              <a:t>前端（便器设施）</a:t>
            </a:r>
            <a:endParaRPr lang="en-GB" dirty="0"/>
          </a:p>
        </p:txBody>
      </p:sp>
      <p:sp>
        <p:nvSpPr>
          <p:cNvPr id="3" name="Content Placeholder 2"/>
          <p:cNvSpPr>
            <a:spLocks noGrp="1"/>
          </p:cNvSpPr>
          <p:nvPr>
            <p:ph idx="1"/>
          </p:nvPr>
        </p:nvSpPr>
        <p:spPr/>
        <p:txBody>
          <a:bodyPr rtlCol="0"/>
          <a:lstStyle/>
          <a:p>
            <a:pPr rtl="0">
              <a:lnSpc>
                <a:spcPct val="150000"/>
              </a:lnSpc>
            </a:pPr>
            <a:r>
              <a:rPr lang="zh"/>
              <a:t>包括用户界面，如 </a:t>
            </a:r>
          </a:p>
          <a:p>
            <a:pPr lvl="1" rtl="0">
              <a:lnSpc>
                <a:spcPct val="150000"/>
              </a:lnSpc>
            </a:pPr>
            <a:r>
              <a:rPr lang="zh"/>
              <a:t>小便池、蹲便器或座便器 </a:t>
            </a:r>
          </a:p>
        </p:txBody>
      </p:sp>
      <p:pic>
        <p:nvPicPr>
          <p:cNvPr id="1026" name="Picture 2" descr="https://i.4pcdn.org/tv/1419423101948.jpg"/>
          <p:cNvPicPr>
            <a:picLocks noChangeAspect="1" noChangeArrowheads="1"/>
          </p:cNvPicPr>
          <p:nvPr/>
        </p:nvPicPr>
        <p:blipFill rotWithShape="1">
          <a:blip r:embed="rId3">
            <a:extLst>
              <a:ext uri="{28A0092B-C50C-407E-A947-70E740481C1C}">
                <a14:useLocalDpi xmlns:a14="http://schemas.microsoft.com/office/drawing/2010/main" val="0"/>
              </a:ext>
            </a:extLst>
          </a:blip>
          <a:srcRect l="23362" t="13514" r="24085" b="4310"/>
          <a:stretch/>
        </p:blipFill>
        <p:spPr bwMode="auto">
          <a:xfrm>
            <a:off x="2006296" y="2708239"/>
            <a:ext cx="239268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quat toilet drawing"/>
          <p:cNvPicPr>
            <a:picLocks noChangeAspect="1" noChangeArrowheads="1"/>
          </p:cNvPicPr>
          <p:nvPr/>
        </p:nvPicPr>
        <p:blipFill rotWithShape="1">
          <a:blip r:embed="rId4">
            <a:extLst>
              <a:ext uri="{28A0092B-C50C-407E-A947-70E740481C1C}">
                <a14:useLocalDpi xmlns:a14="http://schemas.microsoft.com/office/drawing/2010/main" val="0"/>
              </a:ext>
            </a:extLst>
          </a:blip>
          <a:srcRect l="25050" r="25804" b="6857"/>
          <a:stretch/>
        </p:blipFill>
        <p:spPr bwMode="auto">
          <a:xfrm>
            <a:off x="4962856" y="2708239"/>
            <a:ext cx="202692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quat toilet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3656" y="2708239"/>
            <a:ext cx="2587752" cy="25877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8791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11</a:t>
            </a:fld>
            <a:endParaRPr lang="en-GB" altLang="en-US" dirty="0"/>
          </a:p>
        </p:txBody>
      </p:sp>
      <p:sp>
        <p:nvSpPr>
          <p:cNvPr id="5" name="Text Placeholder 4"/>
          <p:cNvSpPr>
            <a:spLocks noGrp="1"/>
          </p:cNvSpPr>
          <p:nvPr>
            <p:ph type="body" idx="13"/>
          </p:nvPr>
        </p:nvSpPr>
        <p:spPr/>
        <p:txBody>
          <a:bodyPr rtlCol="0">
            <a:normAutofit/>
          </a:bodyPr>
          <a:lstStyle/>
          <a:p>
            <a:pPr rtl="0"/>
            <a:r>
              <a:rPr lang="zh"/>
              <a:t>前端（便器设施）</a:t>
            </a:r>
            <a:endParaRPr lang="en-GB" dirty="0"/>
          </a:p>
        </p:txBody>
      </p:sp>
      <p:sp>
        <p:nvSpPr>
          <p:cNvPr id="3" name="Content Placeholder 2"/>
          <p:cNvSpPr>
            <a:spLocks noGrp="1"/>
          </p:cNvSpPr>
          <p:nvPr>
            <p:ph idx="1"/>
          </p:nvPr>
        </p:nvSpPr>
        <p:spPr/>
        <p:txBody>
          <a:bodyPr rtlCol="0"/>
          <a:lstStyle/>
          <a:p>
            <a:pPr lvl="1" rtl="0">
              <a:lnSpc>
                <a:spcPct val="150000"/>
              </a:lnSpc>
            </a:pPr>
            <a:r>
              <a:rPr lang="zh"/>
              <a:t>冲洗机制：从传统冲洗式、水冲和无水式到新型冲洗模式，如只需少量用水或无需用水通过机械作用力排空马桶的方式。 </a:t>
            </a:r>
          </a:p>
          <a:p>
            <a:pPr rtl="0"/>
            <a:endParaRPr lang="en-GB"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865" y="2514400"/>
            <a:ext cx="5089069" cy="2820192"/>
          </a:xfrm>
          <a:prstGeom prst="rect">
            <a:avLst/>
          </a:prstGeom>
        </p:spPr>
      </p:pic>
      <p:pic>
        <p:nvPicPr>
          <p:cNvPr id="2050" name="Picture 2" descr="Image result for toilet flushing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035" y="2735990"/>
            <a:ext cx="2587751" cy="25877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11383" y="5660805"/>
            <a:ext cx="2813591" cy="369332"/>
          </a:xfrm>
          <a:prstGeom prst="rect">
            <a:avLst/>
          </a:prstGeom>
        </p:spPr>
        <p:txBody>
          <a:bodyPr wrap="none" rtlCol="0">
            <a:spAutoFit/>
          </a:bodyPr>
          <a:lstStyle/>
          <a:p>
            <a:pPr rtl="0"/>
            <a:r>
              <a:rPr lang="zh" u="sng">
                <a:solidFill>
                  <a:srgbClr val="0000FF"/>
                </a:solidFill>
                <a:latin typeface="Arial" panose="020B0604020202020204" pitchFamily="34" charset="0"/>
                <a:ea typeface="Times New Roman" panose="02020603050405020304" pitchFamily="18" charset="0"/>
                <a:hlinkClick r:id="rId6"/>
              </a:rPr>
              <a:t>https://sanitation.ansi.org</a:t>
            </a:r>
            <a:r>
              <a:rPr lang="zh">
                <a:solidFill>
                  <a:srgbClr val="211D1E"/>
                </a:solidFill>
                <a:latin typeface="Arial" panose="020B0604020202020204" pitchFamily="34" charset="0"/>
                <a:ea typeface="Times New Roman" panose="02020603050405020304" pitchFamily="18" charset="0"/>
              </a:rPr>
              <a:t> </a:t>
            </a:r>
            <a:endParaRPr lang="en-ZA" dirty="0"/>
          </a:p>
        </p:txBody>
      </p:sp>
      <p:grpSp>
        <p:nvGrpSpPr>
          <p:cNvPr id="17" name="Group 16"/>
          <p:cNvGrpSpPr/>
          <p:nvPr/>
        </p:nvGrpSpPr>
        <p:grpSpPr>
          <a:xfrm>
            <a:off x="956808" y="3066637"/>
            <a:ext cx="2879511" cy="2185405"/>
            <a:chOff x="0" y="0"/>
            <a:chExt cx="2803525" cy="2030730"/>
          </a:xfrm>
        </p:grpSpPr>
        <p:pic>
          <p:nvPicPr>
            <p:cNvPr id="18" name="Picture 17" descr="C:\Users\User\AppData\Local\Microsoft\Windows\INetCache\Content.Word\Booklet-for--Training-on-Iso-standard-30500_Страница_29_Изображение_000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03525" cy="2030730"/>
            </a:xfrm>
            <a:prstGeom prst="rect">
              <a:avLst/>
            </a:prstGeom>
            <a:noFill/>
            <a:ln>
              <a:noFill/>
            </a:ln>
          </p:spPr>
        </p:pic>
        <p:sp>
          <p:nvSpPr>
            <p:cNvPr id="19" name="Text Box 2"/>
            <p:cNvSpPr txBox="1">
              <a:spLocks noChangeArrowheads="1"/>
            </p:cNvSpPr>
            <p:nvPr/>
          </p:nvSpPr>
          <p:spPr bwMode="auto">
            <a:xfrm>
              <a:off x="563270" y="314554"/>
              <a:ext cx="489585" cy="9842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300" dirty="0">
                  <a:latin typeface="Arial" panose="020B0604020202020204" pitchFamily="34" charset="0"/>
                  <a:ea typeface="Calibri" panose="020F0502020204030204" pitchFamily="34" charset="0"/>
                  <a:cs typeface="Arial" panose="020B0604020202020204" pitchFamily="34" charset="0"/>
                </a:rPr>
                <a:t>冲落式便池</a:t>
              </a:r>
            </a:p>
            <a:p>
              <a:pPr algn="ctr" rtl="0">
                <a:lnSpc>
                  <a:spcPct val="107000"/>
                </a:lnSpc>
                <a:spcAft>
                  <a:spcPts val="0"/>
                </a:spcAft>
              </a:pPr>
              <a:r>
                <a:rPr lang="zh" sz="300" dirty="0">
                  <a:latin typeface="Arial" panose="020B0604020202020204" pitchFamily="34" charset="0"/>
                  <a:ea typeface="Calibri" panose="020F0502020204030204" pitchFamily="34" charset="0"/>
                  <a:cs typeface="Arial" panose="020B0604020202020204" pitchFamily="34" charset="0"/>
                </a:rPr>
                <a:t>（座便器或蹲便器）</a:t>
              </a:r>
            </a:p>
          </p:txBody>
        </p:sp>
        <p:sp>
          <p:nvSpPr>
            <p:cNvPr id="20" name="Text Box 2"/>
            <p:cNvSpPr txBox="1">
              <a:spLocks noChangeArrowheads="1"/>
            </p:cNvSpPr>
            <p:nvPr/>
          </p:nvSpPr>
          <p:spPr bwMode="auto">
            <a:xfrm>
              <a:off x="687629" y="746151"/>
              <a:ext cx="315914" cy="98425"/>
            </a:xfrm>
            <a:prstGeom prst="rect">
              <a:avLst/>
            </a:prstGeom>
            <a:noFill/>
            <a:ln w="9525">
              <a:noFill/>
              <a:miter lim="800000"/>
              <a:headEnd/>
              <a:tailEnd/>
            </a:ln>
          </p:spPr>
          <p:txBody>
            <a:bodyPr rot="0" vert="horz" wrap="square" lIns="0" tIns="0" rIns="0" bIns="0" rtlCol="0" anchor="ctr" anchorCtr="0">
              <a:noAutofit/>
            </a:bodyPr>
            <a:lstStyle/>
            <a:p>
              <a:pPr rtl="0">
                <a:lnSpc>
                  <a:spcPct val="107000"/>
                </a:lnSpc>
                <a:spcAft>
                  <a:spcPts val="0"/>
                </a:spcAft>
              </a:pPr>
              <a:r>
                <a:rPr lang="zh" sz="300" dirty="0">
                  <a:effectLst/>
                  <a:latin typeface="Arial" panose="020B0604020202020204" pitchFamily="34" charset="0"/>
                  <a:ea typeface="Calibri" panose="020F0502020204030204" pitchFamily="34" charset="0"/>
                  <a:cs typeface="Arial" panose="020B0604020202020204" pitchFamily="34" charset="0"/>
                </a:rPr>
                <a:t>用户看不见开口</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 Box 2"/>
            <p:cNvSpPr txBox="1">
              <a:spLocks noChangeArrowheads="1"/>
            </p:cNvSpPr>
            <p:nvPr/>
          </p:nvSpPr>
          <p:spPr bwMode="auto">
            <a:xfrm>
              <a:off x="497434" y="980237"/>
              <a:ext cx="310413" cy="98425"/>
            </a:xfrm>
            <a:prstGeom prst="rect">
              <a:avLst/>
            </a:prstGeom>
            <a:noFill/>
            <a:ln w="9525">
              <a:noFill/>
              <a:miter lim="800000"/>
              <a:headEnd/>
              <a:tailEnd/>
            </a:ln>
          </p:spPr>
          <p:txBody>
            <a:bodyPr rot="0" vert="horz" wrap="square" lIns="0" tIns="0" rIns="0" bIns="0" rtlCol="0" anchor="ctr" anchorCtr="0">
              <a:noAutofit/>
            </a:bodyPr>
            <a:lstStyle/>
            <a:p>
              <a:pPr algn="r" rtl="0">
                <a:lnSpc>
                  <a:spcPct val="107000"/>
                </a:lnSpc>
                <a:spcAft>
                  <a:spcPts val="0"/>
                </a:spcAft>
              </a:pPr>
              <a:r>
                <a:rPr lang="zh" sz="300">
                  <a:latin typeface="Arial" panose="020B0604020202020204" pitchFamily="34" charset="0"/>
                  <a:ea typeface="Calibri" panose="020F0502020204030204" pitchFamily="34" charset="0"/>
                  <a:cs typeface="Arial" panose="020B0604020202020204" pitchFamily="34" charset="0"/>
                </a:rPr>
                <a:t>分离边缘</a:t>
              </a:r>
            </a:p>
          </p:txBody>
        </p:sp>
        <p:sp>
          <p:nvSpPr>
            <p:cNvPr id="22" name="Text Box 2"/>
            <p:cNvSpPr txBox="1">
              <a:spLocks noChangeArrowheads="1"/>
            </p:cNvSpPr>
            <p:nvPr/>
          </p:nvSpPr>
          <p:spPr bwMode="auto">
            <a:xfrm>
              <a:off x="951495" y="980237"/>
              <a:ext cx="310412" cy="193853"/>
            </a:xfrm>
            <a:prstGeom prst="rect">
              <a:avLst/>
            </a:prstGeom>
            <a:noFill/>
            <a:ln w="9525">
              <a:noFill/>
              <a:miter lim="800000"/>
              <a:headEnd/>
              <a:tailEnd/>
            </a:ln>
          </p:spPr>
          <p:txBody>
            <a:bodyPr rot="0" vert="horz" wrap="square" lIns="0" tIns="0" rIns="0" bIns="0" rtlCol="0" anchor="ctr" anchorCtr="0">
              <a:noAutofit/>
            </a:bodyPr>
            <a:lstStyle/>
            <a:p>
              <a:pPr rtl="0">
                <a:lnSpc>
                  <a:spcPts val="500"/>
                </a:lnSpc>
                <a:spcAft>
                  <a:spcPts val="0"/>
                </a:spcAft>
              </a:pPr>
              <a:r>
                <a:rPr lang="zh" sz="500" b="1" dirty="0">
                  <a:effectLst/>
                  <a:latin typeface="Arial" panose="020B0604020202020204" pitchFamily="34" charset="0"/>
                  <a:ea typeface="Calibri" panose="020F0502020204030204" pitchFamily="34" charset="0"/>
                  <a:cs typeface="Arial" panose="020B0604020202020204" pitchFamily="34" charset="0"/>
                </a:rPr>
                <a:t>尿液存水弯</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3" name="Text Box 2"/>
            <p:cNvSpPr txBox="1">
              <a:spLocks noChangeArrowheads="1"/>
            </p:cNvSpPr>
            <p:nvPr/>
          </p:nvSpPr>
          <p:spPr bwMode="auto">
            <a:xfrm>
              <a:off x="1078992" y="1759306"/>
              <a:ext cx="310413" cy="9842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300">
                  <a:latin typeface="Arial" panose="020B0604020202020204" pitchFamily="34" charset="0"/>
                  <a:ea typeface="Calibri" panose="020F0502020204030204" pitchFamily="34" charset="0"/>
                  <a:cs typeface="Arial" panose="020B0604020202020204" pitchFamily="34" charset="0"/>
                </a:rPr>
                <a:t>S型存水弯</a:t>
              </a:r>
            </a:p>
          </p:txBody>
        </p:sp>
      </p:grpSp>
    </p:spTree>
    <p:custDataLst>
      <p:tags r:id="rId1"/>
    </p:custDataLst>
    <p:extLst>
      <p:ext uri="{BB962C8B-B14F-4D97-AF65-F5344CB8AC3E}">
        <p14:creationId xmlns:p14="http://schemas.microsoft.com/office/powerpoint/2010/main" val="2503473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12</a:t>
            </a:fld>
            <a:endParaRPr lang="en-GB" altLang="en-US" dirty="0"/>
          </a:p>
        </p:txBody>
      </p:sp>
      <p:sp>
        <p:nvSpPr>
          <p:cNvPr id="5" name="Text Placeholder 4"/>
          <p:cNvSpPr>
            <a:spLocks noGrp="1"/>
          </p:cNvSpPr>
          <p:nvPr>
            <p:ph type="body" idx="13"/>
          </p:nvPr>
        </p:nvSpPr>
        <p:spPr/>
        <p:txBody>
          <a:bodyPr rtlCol="0">
            <a:normAutofit/>
          </a:bodyPr>
          <a:lstStyle/>
          <a:p>
            <a:pPr rtl="0"/>
            <a:r>
              <a:rPr lang="zh"/>
              <a:t>前端（便器设施）</a:t>
            </a:r>
            <a:endParaRPr lang="en-GB" dirty="0"/>
          </a:p>
        </p:txBody>
      </p:sp>
      <p:sp>
        <p:nvSpPr>
          <p:cNvPr id="3" name="Content Placeholder 2"/>
          <p:cNvSpPr>
            <a:spLocks noGrp="1"/>
          </p:cNvSpPr>
          <p:nvPr>
            <p:ph idx="1"/>
          </p:nvPr>
        </p:nvSpPr>
        <p:spPr/>
        <p:txBody>
          <a:bodyPr rtlCol="0"/>
          <a:lstStyle/>
          <a:p>
            <a:pPr lvl="1" rtl="0">
              <a:lnSpc>
                <a:spcPct val="150000"/>
              </a:lnSpc>
            </a:pPr>
            <a:r>
              <a:rPr lang="zh">
                <a:solidFill>
                  <a:schemeClr val="tx1"/>
                </a:solidFill>
              </a:rPr>
              <a:t>传统和新型的冲洗机制可与粪尿分集的方式（如粪尿分集抽水马桶、粪尿分集无水马桶）结合使用。 </a:t>
            </a:r>
            <a:endParaRPr lang="en-GB" dirty="0">
              <a:solidFill>
                <a:schemeClr val="tx1"/>
              </a:solidFill>
            </a:endParaRPr>
          </a:p>
          <a:p>
            <a:pPr marL="0" indent="0" rtl="0">
              <a:buNone/>
            </a:pPr>
            <a:endParaRPr lang="en-GB" dirty="0">
              <a:solidFill>
                <a:schemeClr val="tx1"/>
              </a:solidFill>
            </a:endParaRPr>
          </a:p>
        </p:txBody>
      </p:sp>
      <p:grpSp>
        <p:nvGrpSpPr>
          <p:cNvPr id="19" name="Group 18"/>
          <p:cNvGrpSpPr/>
          <p:nvPr/>
        </p:nvGrpSpPr>
        <p:grpSpPr>
          <a:xfrm>
            <a:off x="1102111" y="2701748"/>
            <a:ext cx="5283449" cy="3005316"/>
            <a:chOff x="6276358" y="2714597"/>
            <a:chExt cx="5283449" cy="3005316"/>
          </a:xfrm>
        </p:grpSpPr>
        <p:pic>
          <p:nvPicPr>
            <p:cNvPr id="20" name="Picture 8" descr="http://archive.sswm.info/sites/default/files/toolbox/Urine%20Diversion%20Flush%20Toilets.jpg"/>
            <p:cNvPicPr>
              <a:picLocks noChangeAspect="1" noChangeArrowheads="1"/>
            </p:cNvPicPr>
            <p:nvPr/>
          </p:nvPicPr>
          <p:blipFill rotWithShape="1">
            <a:blip r:embed="rId3">
              <a:extLst>
                <a:ext uri="{28A0092B-C50C-407E-A947-70E740481C1C}">
                  <a14:useLocalDpi xmlns:a14="http://schemas.microsoft.com/office/drawing/2010/main" val="0"/>
                </a:ext>
              </a:extLst>
            </a:blip>
            <a:srcRect l="25124" r="23626"/>
            <a:stretch/>
          </p:blipFill>
          <p:spPr bwMode="auto">
            <a:xfrm>
              <a:off x="6595791" y="2859963"/>
              <a:ext cx="3814754" cy="25877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560" y="2714597"/>
              <a:ext cx="5174247" cy="3005316"/>
            </a:xfrm>
            <a:prstGeom prst="rect">
              <a:avLst/>
            </a:prstGeom>
          </p:spPr>
        </p:pic>
        <p:sp>
          <p:nvSpPr>
            <p:cNvPr id="22" name="TextBox 21"/>
            <p:cNvSpPr txBox="1"/>
            <p:nvPr/>
          </p:nvSpPr>
          <p:spPr>
            <a:xfrm>
              <a:off x="9111668" y="2977967"/>
              <a:ext cx="1741064" cy="200055"/>
            </a:xfrm>
            <a:prstGeom prst="rect">
              <a:avLst/>
            </a:prstGeom>
            <a:noFill/>
          </p:spPr>
          <p:txBody>
            <a:bodyPr wrap="square" rtlCol="0">
              <a:spAutoFit/>
            </a:bodyPr>
            <a:lstStyle/>
            <a:p>
              <a:pPr algn="ctr" rtl="0"/>
              <a:r>
                <a:rPr lang="zh" sz="700">
                  <a:latin typeface="Arial" panose="020B0604020202020204" pitchFamily="34" charset="0"/>
                  <a:ea typeface="AR KaitiB5 Bold" panose="03000800000000000000" pitchFamily="66" charset="-120"/>
                  <a:cs typeface="Arial" panose="020B0604020202020204" pitchFamily="34" charset="0"/>
                </a:rPr>
                <a:t>用于洗衣机</a:t>
              </a:r>
            </a:p>
          </p:txBody>
        </p:sp>
        <p:sp>
          <p:nvSpPr>
            <p:cNvPr id="23" name="TextBox 22"/>
            <p:cNvSpPr txBox="1"/>
            <p:nvPr/>
          </p:nvSpPr>
          <p:spPr>
            <a:xfrm>
              <a:off x="6385560" y="3014039"/>
              <a:ext cx="1098494" cy="200055"/>
            </a:xfrm>
            <a:prstGeom prst="rect">
              <a:avLst/>
            </a:prstGeom>
            <a:noFill/>
          </p:spPr>
          <p:txBody>
            <a:bodyPr wrap="square" rtlCol="0">
              <a:spAutoFit/>
            </a:bodyPr>
            <a:lstStyle/>
            <a:p>
              <a:pPr rtl="0"/>
              <a:r>
                <a:rPr lang="zh" sz="700">
                  <a:latin typeface="Arial" panose="020B0604020202020204" pitchFamily="34" charset="0"/>
                  <a:ea typeface="AR KaitiB5 Bold" panose="03000800000000000000" pitchFamily="66" charset="-120"/>
                  <a:cs typeface="Arial" panose="020B0604020202020204" pitchFamily="34" charset="0"/>
                </a:rPr>
                <a:t>用于洗衣机</a:t>
              </a:r>
            </a:p>
          </p:txBody>
        </p:sp>
        <p:sp>
          <p:nvSpPr>
            <p:cNvPr id="24" name="TextBox 23"/>
            <p:cNvSpPr txBox="1"/>
            <p:nvPr/>
          </p:nvSpPr>
          <p:spPr>
            <a:xfrm>
              <a:off x="6276358" y="5454962"/>
              <a:ext cx="610217" cy="200055"/>
            </a:xfrm>
            <a:prstGeom prst="rect">
              <a:avLst/>
            </a:prstGeom>
            <a:noFill/>
          </p:spPr>
          <p:txBody>
            <a:bodyPr wrap="square" rtlCol="0">
              <a:spAutoFit/>
            </a:bodyPr>
            <a:lstStyle/>
            <a:p>
              <a:pPr rtl="0"/>
              <a:r>
                <a:rPr lang="zh" sz="700">
                  <a:solidFill>
                    <a:srgbClr val="4EBCEA"/>
                  </a:solidFill>
                  <a:latin typeface="Arial" panose="020B0604020202020204" pitchFamily="34" charset="0"/>
                  <a:ea typeface="AR KaitiB5 Bold" panose="03000800000000000000" pitchFamily="66" charset="-120"/>
                  <a:cs typeface="Arial" panose="020B0604020202020204" pitchFamily="34" charset="0"/>
                </a:rPr>
                <a:t>选项1</a:t>
              </a:r>
            </a:p>
          </p:txBody>
        </p:sp>
        <p:sp>
          <p:nvSpPr>
            <p:cNvPr id="25" name="TextBox 24"/>
            <p:cNvSpPr txBox="1"/>
            <p:nvPr/>
          </p:nvSpPr>
          <p:spPr>
            <a:xfrm>
              <a:off x="7156097" y="5454962"/>
              <a:ext cx="610217" cy="200055"/>
            </a:xfrm>
            <a:prstGeom prst="rect">
              <a:avLst/>
            </a:prstGeom>
            <a:noFill/>
          </p:spPr>
          <p:txBody>
            <a:bodyPr wrap="square" rtlCol="0">
              <a:spAutoFit/>
            </a:bodyPr>
            <a:lstStyle/>
            <a:p>
              <a:pPr algn="ctr" rtl="0"/>
              <a:r>
                <a:rPr lang="zh" sz="700" dirty="0">
                  <a:latin typeface="Arial" panose="020B0604020202020204" pitchFamily="34" charset="0"/>
                  <a:ea typeface="AR KaitiB5 Bold" panose="03000800000000000000" pitchFamily="66" charset="-120"/>
                  <a:cs typeface="Arial" panose="020B0604020202020204" pitchFamily="34" charset="0"/>
                </a:rPr>
                <a:t>尿液</a:t>
              </a:r>
            </a:p>
          </p:txBody>
        </p:sp>
        <p:sp>
          <p:nvSpPr>
            <p:cNvPr id="26" name="TextBox 25"/>
            <p:cNvSpPr txBox="1"/>
            <p:nvPr/>
          </p:nvSpPr>
          <p:spPr>
            <a:xfrm>
              <a:off x="7825295" y="5454962"/>
              <a:ext cx="610217" cy="200055"/>
            </a:xfrm>
            <a:prstGeom prst="rect">
              <a:avLst/>
            </a:prstGeom>
            <a:noFill/>
          </p:spPr>
          <p:txBody>
            <a:bodyPr wrap="square" rtlCol="0">
              <a:spAutoFit/>
            </a:bodyPr>
            <a:lstStyle/>
            <a:p>
              <a:pPr rtl="0"/>
              <a:r>
                <a:rPr lang="zh" sz="700">
                  <a:solidFill>
                    <a:srgbClr val="4EBCEA"/>
                  </a:solidFill>
                  <a:latin typeface="Arial" panose="020B0604020202020204" pitchFamily="34" charset="0"/>
                  <a:ea typeface="AR KaitiB5 Bold" panose="03000800000000000000" pitchFamily="66" charset="-120"/>
                  <a:cs typeface="Arial" panose="020B0604020202020204" pitchFamily="34" charset="0"/>
                </a:rPr>
                <a:t>选项2</a:t>
              </a:r>
            </a:p>
          </p:txBody>
        </p:sp>
        <p:sp>
          <p:nvSpPr>
            <p:cNvPr id="27" name="TextBox 26"/>
            <p:cNvSpPr txBox="1"/>
            <p:nvPr/>
          </p:nvSpPr>
          <p:spPr>
            <a:xfrm>
              <a:off x="8700764" y="5447714"/>
              <a:ext cx="610217" cy="200055"/>
            </a:xfrm>
            <a:prstGeom prst="rect">
              <a:avLst/>
            </a:prstGeom>
            <a:noFill/>
          </p:spPr>
          <p:txBody>
            <a:bodyPr wrap="square" rtlCol="0">
              <a:spAutoFit/>
            </a:bodyPr>
            <a:lstStyle/>
            <a:p>
              <a:pPr algn="ctr" rtl="0"/>
              <a:r>
                <a:rPr lang="zh" sz="700" dirty="0">
                  <a:latin typeface="Arial" panose="020B0604020202020204" pitchFamily="34" charset="0"/>
                  <a:ea typeface="AR KaitiB5 Bold" panose="03000800000000000000" pitchFamily="66" charset="-120"/>
                  <a:cs typeface="Arial" panose="020B0604020202020204" pitchFamily="34" charset="0"/>
                </a:rPr>
                <a:t>尿液</a:t>
              </a:r>
            </a:p>
          </p:txBody>
        </p:sp>
        <p:sp>
          <p:nvSpPr>
            <p:cNvPr id="28" name="TextBox 27"/>
            <p:cNvSpPr txBox="1"/>
            <p:nvPr/>
          </p:nvSpPr>
          <p:spPr>
            <a:xfrm>
              <a:off x="9613752" y="5454962"/>
              <a:ext cx="610217" cy="200055"/>
            </a:xfrm>
            <a:prstGeom prst="rect">
              <a:avLst/>
            </a:prstGeom>
            <a:noFill/>
          </p:spPr>
          <p:txBody>
            <a:bodyPr wrap="square" rtlCol="0">
              <a:spAutoFit/>
            </a:bodyPr>
            <a:lstStyle/>
            <a:p>
              <a:pPr rtl="0"/>
              <a:r>
                <a:rPr lang="zh" sz="700">
                  <a:solidFill>
                    <a:srgbClr val="4EBCEA"/>
                  </a:solidFill>
                  <a:latin typeface="Arial" panose="020B0604020202020204" pitchFamily="34" charset="0"/>
                  <a:ea typeface="AR KaitiB5 Bold" panose="03000800000000000000" pitchFamily="66" charset="-120"/>
                  <a:cs typeface="Arial" panose="020B0604020202020204" pitchFamily="34" charset="0"/>
                </a:rPr>
                <a:t>选项3</a:t>
              </a:r>
            </a:p>
          </p:txBody>
        </p:sp>
        <p:sp>
          <p:nvSpPr>
            <p:cNvPr id="29" name="TextBox 28"/>
            <p:cNvSpPr txBox="1"/>
            <p:nvPr/>
          </p:nvSpPr>
          <p:spPr>
            <a:xfrm>
              <a:off x="10852732" y="5454962"/>
              <a:ext cx="610217" cy="200055"/>
            </a:xfrm>
            <a:prstGeom prst="rect">
              <a:avLst/>
            </a:prstGeom>
            <a:noFill/>
          </p:spPr>
          <p:txBody>
            <a:bodyPr wrap="square" rtlCol="0">
              <a:spAutoFit/>
            </a:bodyPr>
            <a:lstStyle/>
            <a:p>
              <a:pPr algn="ctr" rtl="0"/>
              <a:r>
                <a:rPr lang="zh" sz="700">
                  <a:latin typeface="Arial" panose="020B0604020202020204" pitchFamily="34" charset="0"/>
                  <a:ea typeface="AR KaitiB5 Bold" panose="03000800000000000000" pitchFamily="66" charset="-120"/>
                  <a:cs typeface="Arial" panose="020B0604020202020204" pitchFamily="34" charset="0"/>
                </a:rPr>
                <a:t>尿液</a:t>
              </a:r>
            </a:p>
          </p:txBody>
        </p:sp>
        <p:sp>
          <p:nvSpPr>
            <p:cNvPr id="30" name="TextBox 29"/>
            <p:cNvSpPr txBox="1"/>
            <p:nvPr/>
          </p:nvSpPr>
          <p:spPr>
            <a:xfrm>
              <a:off x="9991813" y="5447715"/>
              <a:ext cx="1302965" cy="200055"/>
            </a:xfrm>
            <a:prstGeom prst="rect">
              <a:avLst/>
            </a:prstGeom>
            <a:noFill/>
          </p:spPr>
          <p:txBody>
            <a:bodyPr wrap="square" rtlCol="0">
              <a:spAutoFit/>
            </a:bodyPr>
            <a:lstStyle/>
            <a:p>
              <a:pPr rtl="0"/>
              <a:r>
                <a:rPr lang="zh" sz="700">
                  <a:latin typeface="Arial" panose="020B0604020202020204" pitchFamily="34" charset="0"/>
                  <a:ea typeface="AR KaitiB5 Bold" panose="03000800000000000000" pitchFamily="66" charset="-120"/>
                  <a:cs typeface="Arial" panose="020B0604020202020204" pitchFamily="34" charset="0"/>
                </a:rPr>
                <a:t>肛门清洗液</a:t>
              </a:r>
            </a:p>
          </p:txBody>
        </p:sp>
      </p:grpSp>
      <p:pic>
        <p:nvPicPr>
          <p:cNvPr id="17" name="Picture 8" descr="http://archive.sswm.info/sites/default/files/toolbox/Urine%20Diversion%20Flush%20Toilets.jpg">
            <a:extLst>
              <a:ext uri="{FF2B5EF4-FFF2-40B4-BE49-F238E27FC236}">
                <a16:creationId xmlns:a16="http://schemas.microsoft.com/office/drawing/2014/main" id="{D5893B56-C384-3F45-935A-9368605F0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24" r="23626"/>
          <a:stretch/>
        </p:blipFill>
        <p:spPr bwMode="auto">
          <a:xfrm>
            <a:off x="6595791" y="2859963"/>
            <a:ext cx="3814754" cy="25877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272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13</a:t>
            </a:fld>
            <a:endParaRPr lang="en-GB" altLang="en-US" dirty="0"/>
          </a:p>
        </p:txBody>
      </p:sp>
      <p:sp>
        <p:nvSpPr>
          <p:cNvPr id="3" name="Text Placeholder 2"/>
          <p:cNvSpPr>
            <a:spLocks noGrp="1"/>
          </p:cNvSpPr>
          <p:nvPr>
            <p:ph type="body" idx="13"/>
          </p:nvPr>
        </p:nvSpPr>
        <p:spPr/>
        <p:txBody>
          <a:bodyPr rtlCol="0"/>
          <a:lstStyle/>
          <a:p>
            <a:pPr rtl="0"/>
            <a:r>
              <a:rPr lang="zh"/>
              <a:t>后端（处理装置）</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048" y="2196661"/>
            <a:ext cx="4687045" cy="2636463"/>
          </a:xfrm>
          <a:prstGeom prst="rect">
            <a:avLst/>
          </a:prstGeom>
        </p:spPr>
      </p:pic>
      <p:sp>
        <p:nvSpPr>
          <p:cNvPr id="16" name="Rectangle 15"/>
          <p:cNvSpPr/>
          <p:nvPr/>
        </p:nvSpPr>
        <p:spPr>
          <a:xfrm>
            <a:off x="1399466" y="5493035"/>
            <a:ext cx="2813591" cy="369332"/>
          </a:xfrm>
          <a:prstGeom prst="rect">
            <a:avLst/>
          </a:prstGeom>
        </p:spPr>
        <p:txBody>
          <a:bodyPr wrap="none" rtlCol="0">
            <a:spAutoFit/>
          </a:bodyPr>
          <a:lstStyle/>
          <a:p>
            <a:pPr rtl="0"/>
            <a:r>
              <a:rPr lang="zh" u="sng">
                <a:solidFill>
                  <a:srgbClr val="0000FF"/>
                </a:solidFill>
                <a:latin typeface="Arial" panose="020B0604020202020204" pitchFamily="34" charset="0"/>
                <a:ea typeface="Times New Roman" panose="02020603050405020304" pitchFamily="18" charset="0"/>
                <a:hlinkClick r:id="rId4"/>
              </a:rPr>
              <a:t>https://sanitation.ansi.org</a:t>
            </a:r>
            <a:r>
              <a:rPr lang="zh">
                <a:solidFill>
                  <a:srgbClr val="211D1E"/>
                </a:solidFill>
                <a:latin typeface="Arial" panose="020B0604020202020204" pitchFamily="34" charset="0"/>
                <a:ea typeface="Times New Roman" panose="02020603050405020304" pitchFamily="18" charset="0"/>
              </a:rPr>
              <a:t> </a:t>
            </a:r>
            <a:endParaRPr lang="en-ZA" dirty="0"/>
          </a:p>
        </p:txBody>
      </p:sp>
      <p:grpSp>
        <p:nvGrpSpPr>
          <p:cNvPr id="2" name="Group 1">
            <a:extLst>
              <a:ext uri="{FF2B5EF4-FFF2-40B4-BE49-F238E27FC236}">
                <a16:creationId xmlns:a16="http://schemas.microsoft.com/office/drawing/2014/main" id="{B5C77797-974E-400A-8D14-E1874AE10C43}"/>
              </a:ext>
            </a:extLst>
          </p:cNvPr>
          <p:cNvGrpSpPr/>
          <p:nvPr/>
        </p:nvGrpSpPr>
        <p:grpSpPr>
          <a:xfrm>
            <a:off x="1229958" y="1390769"/>
            <a:ext cx="4019061" cy="3685727"/>
            <a:chOff x="1229958" y="1390769"/>
            <a:chExt cx="4019061" cy="3685727"/>
          </a:xfrm>
        </p:grpSpPr>
        <p:pic>
          <p:nvPicPr>
            <p:cNvPr id="15" name="Picture 14">
              <a:extLst>
                <a:ext uri="{FF2B5EF4-FFF2-40B4-BE49-F238E27FC236}">
                  <a16:creationId xmlns:a16="http://schemas.microsoft.com/office/drawing/2014/main" id="{5E023C3E-6574-400E-A454-7967B0841685}"/>
                </a:ext>
              </a:extLst>
            </p:cNvPr>
            <p:cNvPicPr/>
            <p:nvPr/>
          </p:nvPicPr>
          <p:blipFill>
            <a:blip r:embed="rId5">
              <a:extLst>
                <a:ext uri="{28A0092B-C50C-407E-A947-70E740481C1C}">
                  <a14:useLocalDpi xmlns:a14="http://schemas.microsoft.com/office/drawing/2010/main" val="0"/>
                </a:ext>
              </a:extLst>
            </a:blip>
            <a:srcRect/>
            <a:stretch/>
          </p:blipFill>
          <p:spPr bwMode="auto">
            <a:xfrm>
              <a:off x="1229958" y="1390769"/>
              <a:ext cx="4019061" cy="3685727"/>
            </a:xfrm>
            <a:prstGeom prst="rect">
              <a:avLst/>
            </a:prstGeom>
            <a:noFill/>
          </p:spPr>
        </p:pic>
        <p:sp>
          <p:nvSpPr>
            <p:cNvPr id="8" name="TextBox 7">
              <a:extLst>
                <a:ext uri="{FF2B5EF4-FFF2-40B4-BE49-F238E27FC236}">
                  <a16:creationId xmlns:a16="http://schemas.microsoft.com/office/drawing/2014/main" id="{A4B88121-2748-4733-AAD8-B939AB1277A4}"/>
                </a:ext>
              </a:extLst>
            </p:cNvPr>
            <p:cNvSpPr txBox="1"/>
            <p:nvPr/>
          </p:nvSpPr>
          <p:spPr>
            <a:xfrm>
              <a:off x="2857921" y="4042237"/>
              <a:ext cx="450429" cy="169277"/>
            </a:xfrm>
            <a:prstGeom prst="rect">
              <a:avLst/>
            </a:prstGeom>
            <a:noFill/>
          </p:spPr>
          <p:txBody>
            <a:bodyPr wrap="square" rtlCol="0">
              <a:spAutoFit/>
            </a:bodyPr>
            <a:lstStyle/>
            <a:p>
              <a:pPr algn="ctr" rtl="0"/>
              <a:r>
                <a:rPr lang="zh" sz="500" b="1">
                  <a:latin typeface="Arial" panose="020B0604020202020204" pitchFamily="34" charset="0"/>
                  <a:ea typeface="AR KaitiB5 Bold" panose="03000800000000000000" pitchFamily="66" charset="-120"/>
                  <a:cs typeface="Arial" panose="020B0604020202020204" pitchFamily="34" charset="0"/>
                </a:rPr>
                <a:t>过滤器</a:t>
              </a:r>
              <a:endParaRPr lang="en-US" sz="500" b="1" dirty="0">
                <a:latin typeface="Arial" panose="020B0604020202020204" pitchFamily="34" charset="0"/>
                <a:ea typeface="AR KaitiB5 Bold" panose="03000800000000000000" pitchFamily="66" charset="-120"/>
                <a:cs typeface="Arial" panose="020B0604020202020204" pitchFamily="34" charset="0"/>
              </a:endParaRPr>
            </a:p>
          </p:txBody>
        </p:sp>
      </p:grpSp>
    </p:spTree>
    <p:custDataLst>
      <p:tags r:id="rId1"/>
    </p:custDataLst>
    <p:extLst>
      <p:ext uri="{BB962C8B-B14F-4D97-AF65-F5344CB8AC3E}">
        <p14:creationId xmlns:p14="http://schemas.microsoft.com/office/powerpoint/2010/main" val="77758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14</a:t>
            </a:fld>
            <a:endParaRPr lang="en-GB" altLang="en-US" dirty="0"/>
          </a:p>
        </p:txBody>
      </p:sp>
      <p:sp>
        <p:nvSpPr>
          <p:cNvPr id="3" name="Text Placeholder 2"/>
          <p:cNvSpPr>
            <a:spLocks noGrp="1"/>
          </p:cNvSpPr>
          <p:nvPr>
            <p:ph type="body" idx="13"/>
          </p:nvPr>
        </p:nvSpPr>
        <p:spPr/>
        <p:txBody>
          <a:bodyPr rtlCol="0"/>
          <a:lstStyle/>
          <a:p>
            <a:pPr rtl="0"/>
            <a:r>
              <a:rPr lang="zh"/>
              <a:t>后端（处理装置）</a:t>
            </a:r>
            <a:endParaRPr lang="en-GB" dirty="0"/>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68151" y="3922534"/>
            <a:ext cx="3158458" cy="2101526"/>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7397" y="1366345"/>
            <a:ext cx="3047962" cy="4568373"/>
          </a:xfrm>
          <a:prstGeom prst="rect">
            <a:avLst/>
          </a:prstGeom>
        </p:spPr>
      </p:pic>
      <p:pic>
        <p:nvPicPr>
          <p:cNvPr id="11" name="Content Placeholder 10"/>
          <p:cNvPicPr>
            <a:picLocks noGrp="1"/>
          </p:cNvPicPr>
          <p:nvPr>
            <p:ph idx="1"/>
          </p:nvPr>
        </p:nvPicPr>
        <p:blipFill>
          <a:blip r:embed="rId5"/>
          <a:stretch>
            <a:fillRect/>
          </a:stretch>
        </p:blipFill>
        <p:spPr>
          <a:xfrm>
            <a:off x="546272" y="1366345"/>
            <a:ext cx="5191125" cy="4462371"/>
          </a:xfrm>
          <a:prstGeom prst="rect">
            <a:avLst/>
          </a:prstGeom>
        </p:spPr>
      </p:pic>
      <p:sp>
        <p:nvSpPr>
          <p:cNvPr id="7" name="Rectangle 6"/>
          <p:cNvSpPr/>
          <p:nvPr/>
        </p:nvSpPr>
        <p:spPr>
          <a:xfrm>
            <a:off x="8955595" y="2003558"/>
            <a:ext cx="2731908" cy="1077218"/>
          </a:xfrm>
          <a:prstGeom prst="rect">
            <a:avLst/>
          </a:prstGeom>
        </p:spPr>
        <p:txBody>
          <a:bodyPr wrap="square" rtlCol="0">
            <a:spAutoFit/>
          </a:bodyPr>
          <a:lstStyle/>
          <a:p>
            <a:pPr rtl="0">
              <a:spcAft>
                <a:spcPts val="0"/>
              </a:spcAft>
            </a:pPr>
            <a:r>
              <a:rPr lang="zh" sz="1600">
                <a:solidFill>
                  <a:srgbClr val="211D1E"/>
                </a:solidFill>
                <a:latin typeface="Arial" panose="020B0604020202020204" pitchFamily="34" charset="0"/>
                <a:ea typeface="Calibri" panose="020F0502020204030204" pitchFamily="34" charset="0"/>
              </a:rPr>
              <a:t>3.液体处理；4.固体处理；5.电力系统 </a:t>
            </a:r>
            <a:r>
              <a:rPr lang="zh" sz="1600">
                <a:solidFill>
                  <a:srgbClr val="211D1E"/>
                </a:solidFill>
                <a:latin typeface="Arial" panose="020B0604020202020204" pitchFamily="34" charset="0"/>
                <a:ea typeface="Times New Roman" panose="02020603050405020304" pitchFamily="18" charset="0"/>
              </a:rPr>
              <a:t>（资料来源：</a:t>
            </a:r>
            <a:r>
              <a:rPr lang="zh" sz="1600" u="sng">
                <a:solidFill>
                  <a:srgbClr val="0000FF"/>
                </a:solidFill>
                <a:latin typeface="Arial" panose="020B0604020202020204" pitchFamily="34" charset="0"/>
                <a:ea typeface="Times New Roman" panose="02020603050405020304" pitchFamily="18" charset="0"/>
                <a:hlinkClick r:id="rId6"/>
              </a:rPr>
              <a:t>https://sanitation.ansi.org</a:t>
            </a:r>
            <a:r>
              <a:rPr lang="zh" sz="1600">
                <a:solidFill>
                  <a:srgbClr val="211D1E"/>
                </a:solidFill>
                <a:latin typeface="Arial" panose="020B0604020202020204" pitchFamily="34" charset="0"/>
                <a:ea typeface="Times New Roman" panose="02020603050405020304" pitchFamily="18" charset="0"/>
              </a:rPr>
              <a:t>）</a:t>
            </a:r>
            <a:endParaRPr lang="en-ZA"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77026" y="5934718"/>
            <a:ext cx="2813591" cy="369332"/>
          </a:xfrm>
          <a:prstGeom prst="rect">
            <a:avLst/>
          </a:prstGeom>
        </p:spPr>
        <p:txBody>
          <a:bodyPr wrap="none" rtlCol="0">
            <a:spAutoFit/>
          </a:bodyPr>
          <a:lstStyle/>
          <a:p>
            <a:pPr rtl="0"/>
            <a:r>
              <a:rPr lang="zh" u="sng">
                <a:solidFill>
                  <a:srgbClr val="0000FF"/>
                </a:solidFill>
                <a:latin typeface="Arial" panose="020B0604020202020204" pitchFamily="34" charset="0"/>
                <a:ea typeface="Times New Roman" panose="02020603050405020304" pitchFamily="18" charset="0"/>
                <a:hlinkClick r:id="rId6"/>
              </a:rPr>
              <a:t>https://sanitation.ansi.org</a:t>
            </a:r>
            <a:r>
              <a:rPr lang="zh">
                <a:solidFill>
                  <a:srgbClr val="211D1E"/>
                </a:solidFill>
                <a:latin typeface="Arial" panose="020B0604020202020204" pitchFamily="34" charset="0"/>
                <a:ea typeface="Times New Roman" panose="02020603050405020304" pitchFamily="18" charset="0"/>
              </a:rPr>
              <a:t> </a:t>
            </a:r>
            <a:endParaRPr lang="en-ZA" dirty="0"/>
          </a:p>
        </p:txBody>
      </p:sp>
    </p:spTree>
    <p:custDataLst>
      <p:tags r:id="rId1"/>
    </p:custDataLst>
    <p:extLst>
      <p:ext uri="{BB962C8B-B14F-4D97-AF65-F5344CB8AC3E}">
        <p14:creationId xmlns:p14="http://schemas.microsoft.com/office/powerpoint/2010/main" val="562361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15</a:t>
            </a:fld>
            <a:endParaRPr lang="en-GB" altLang="en-US" dirty="0"/>
          </a:p>
        </p:txBody>
      </p:sp>
      <p:sp>
        <p:nvSpPr>
          <p:cNvPr id="5" name="Text Placeholder 4"/>
          <p:cNvSpPr>
            <a:spLocks noGrp="1"/>
          </p:cNvSpPr>
          <p:nvPr>
            <p:ph type="body" idx="13"/>
          </p:nvPr>
        </p:nvSpPr>
        <p:spPr/>
        <p:txBody>
          <a:bodyPr rtlCol="0"/>
          <a:lstStyle/>
          <a:p>
            <a:pPr rtl="0"/>
            <a:r>
              <a:rPr lang="zh"/>
              <a:t>后端（处理装置）</a:t>
            </a:r>
            <a:endParaRPr lang="en-GB" dirty="0"/>
          </a:p>
        </p:txBody>
      </p:sp>
      <p:sp>
        <p:nvSpPr>
          <p:cNvPr id="3" name="Content Placeholder 2"/>
          <p:cNvSpPr>
            <a:spLocks noGrp="1"/>
          </p:cNvSpPr>
          <p:nvPr>
            <p:ph idx="1"/>
          </p:nvPr>
        </p:nvSpPr>
        <p:spPr>
          <a:xfrm>
            <a:off x="653144" y="1093025"/>
            <a:ext cx="9757402" cy="5083938"/>
          </a:xfrm>
        </p:spPr>
        <p:txBody>
          <a:bodyPr rtlCol="0">
            <a:normAutofit/>
          </a:bodyPr>
          <a:lstStyle/>
          <a:p>
            <a:pPr rtl="0">
              <a:lnSpc>
                <a:spcPct val="150000"/>
              </a:lnSpc>
            </a:pPr>
            <a:endParaRPr lang="en-GB" altLang="zh" sz="2400" dirty="0"/>
          </a:p>
          <a:p>
            <a:pPr rtl="0">
              <a:lnSpc>
                <a:spcPct val="150000"/>
              </a:lnSpc>
            </a:pPr>
            <a:r>
              <a:rPr lang="zh" sz="2400" dirty="0"/>
              <a:t>包括生物、化学、物理流程（如厌氧和好氧消化、燃烧、电化学消毒、微孔滤膜）。</a:t>
            </a:r>
          </a:p>
          <a:p>
            <a:pPr rtl="0">
              <a:lnSpc>
                <a:spcPct val="150000"/>
              </a:lnSpc>
            </a:pPr>
            <a:r>
              <a:rPr lang="zh" sz="2400" dirty="0"/>
              <a:t>有些系统只使用其中一种技术或流程，有些系统只使用这些技术或流程中的一种，而其他系统则在多个污水处理单元中</a:t>
            </a:r>
            <a:r>
              <a:rPr lang="zh" dirty="0"/>
              <a:t>结合使用</a:t>
            </a:r>
            <a:r>
              <a:rPr lang="zh" sz="2400" dirty="0"/>
              <a:t>各种流程。 </a:t>
            </a:r>
            <a:endParaRPr lang="en-GB" sz="2400" dirty="0"/>
          </a:p>
        </p:txBody>
      </p:sp>
    </p:spTree>
    <p:custDataLst>
      <p:tags r:id="rId1"/>
    </p:custDataLst>
    <p:extLst>
      <p:ext uri="{BB962C8B-B14F-4D97-AF65-F5344CB8AC3E}">
        <p14:creationId xmlns:p14="http://schemas.microsoft.com/office/powerpoint/2010/main" val="130661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16</a:t>
            </a:fld>
            <a:endParaRPr lang="en-GB" altLang="en-US" dirty="0"/>
          </a:p>
        </p:txBody>
      </p:sp>
      <p:sp>
        <p:nvSpPr>
          <p:cNvPr id="3" name="Text Placeholder 2"/>
          <p:cNvSpPr>
            <a:spLocks noGrp="1"/>
          </p:cNvSpPr>
          <p:nvPr>
            <p:ph type="body" idx="13"/>
          </p:nvPr>
        </p:nvSpPr>
        <p:spPr/>
        <p:txBody>
          <a:bodyPr rtlCol="0"/>
          <a:lstStyle/>
          <a:p>
            <a:pPr rtl="0"/>
            <a:r>
              <a:rPr lang="zh"/>
              <a:t>ISO 30500:2018的适用范围</a:t>
            </a:r>
          </a:p>
        </p:txBody>
      </p:sp>
      <p:grpSp>
        <p:nvGrpSpPr>
          <p:cNvPr id="29" name="Group 28"/>
          <p:cNvGrpSpPr/>
          <p:nvPr/>
        </p:nvGrpSpPr>
        <p:grpSpPr>
          <a:xfrm>
            <a:off x="944732" y="1029632"/>
            <a:ext cx="9649170" cy="5256931"/>
            <a:chOff x="944732" y="1029632"/>
            <a:chExt cx="9649170" cy="5256931"/>
          </a:xfrm>
        </p:grpSpPr>
        <p:pic>
          <p:nvPicPr>
            <p:cNvPr id="5" name="Picture 4"/>
            <p:cNvPicPr>
              <a:picLocks noChangeAspect="1"/>
            </p:cNvPicPr>
            <p:nvPr/>
          </p:nvPicPr>
          <p:blipFill rotWithShape="1">
            <a:blip r:embed="rId3"/>
            <a:srcRect l="1437" t="625" r="5703" b="9584"/>
            <a:stretch/>
          </p:blipFill>
          <p:spPr>
            <a:xfrm>
              <a:off x="946030" y="1029632"/>
              <a:ext cx="9647872" cy="525693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32" y="1030938"/>
              <a:ext cx="9649170" cy="5254317"/>
            </a:xfrm>
            <a:prstGeom prst="rect">
              <a:avLst/>
            </a:prstGeom>
          </p:spPr>
        </p:pic>
        <p:sp>
          <p:nvSpPr>
            <p:cNvPr id="19" name="Text Box 2"/>
            <p:cNvSpPr txBox="1">
              <a:spLocks noChangeArrowheads="1"/>
            </p:cNvSpPr>
            <p:nvPr/>
          </p:nvSpPr>
          <p:spPr bwMode="auto">
            <a:xfrm>
              <a:off x="1433493" y="3548470"/>
              <a:ext cx="489585" cy="9842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输入物</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0" name="Text Box 2"/>
            <p:cNvSpPr txBox="1">
              <a:spLocks noChangeArrowheads="1"/>
            </p:cNvSpPr>
            <p:nvPr/>
          </p:nvSpPr>
          <p:spPr bwMode="auto">
            <a:xfrm>
              <a:off x="3644900" y="2910839"/>
              <a:ext cx="1683589" cy="284217"/>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前端（多个）</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1" name="Text Box 2"/>
            <p:cNvSpPr txBox="1">
              <a:spLocks noChangeArrowheads="1"/>
            </p:cNvSpPr>
            <p:nvPr/>
          </p:nvSpPr>
          <p:spPr bwMode="auto">
            <a:xfrm>
              <a:off x="5328489" y="2913712"/>
              <a:ext cx="1758112" cy="258104"/>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后端</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2" name="Text Box 2"/>
            <p:cNvSpPr txBox="1">
              <a:spLocks noChangeArrowheads="1"/>
            </p:cNvSpPr>
            <p:nvPr/>
          </p:nvSpPr>
          <p:spPr bwMode="auto">
            <a:xfrm>
              <a:off x="4222785" y="4404278"/>
              <a:ext cx="2211407" cy="324257"/>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收集/输送</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3" name="Text Box 2"/>
            <p:cNvSpPr txBox="1">
              <a:spLocks noChangeArrowheads="1"/>
            </p:cNvSpPr>
            <p:nvPr/>
          </p:nvSpPr>
          <p:spPr bwMode="auto">
            <a:xfrm rot="5400000">
              <a:off x="7053513" y="3523297"/>
              <a:ext cx="744855" cy="24719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输出物</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4" name="Text Box 2"/>
            <p:cNvSpPr txBox="1">
              <a:spLocks noChangeArrowheads="1"/>
            </p:cNvSpPr>
            <p:nvPr/>
          </p:nvSpPr>
          <p:spPr bwMode="auto">
            <a:xfrm>
              <a:off x="8376602" y="1265210"/>
              <a:ext cx="866083" cy="688841"/>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dirty="0">
                  <a:effectLst/>
                  <a:latin typeface="Times New Roman" panose="02020603050405020304" pitchFamily="18" charset="0"/>
                  <a:ea typeface="Calibri" panose="020F0502020204030204" pitchFamily="34" charset="0"/>
                  <a:cs typeface="Arial" panose="020B0604020202020204" pitchFamily="34" charset="0"/>
                </a:rPr>
                <a:t>固体安全排放或</a:t>
              </a:r>
              <a:r>
                <a:rPr lang="en-US" sz="900" dirty="0">
                  <a:effectLst/>
                  <a:latin typeface="Times New Roman" panose="02020603050405020304" pitchFamily="18" charset="0"/>
                  <a:ea typeface="Calibri" panose="020F0502020204030204" pitchFamily="34" charset="0"/>
                  <a:cs typeface="Arial" panose="020B0604020202020204" pitchFamily="34" charset="0"/>
                </a:rPr>
                <a:t/>
              </a:r>
              <a:br>
                <a:rPr lang="en-US" sz="900" dirty="0">
                  <a:effectLst/>
                  <a:latin typeface="Times New Roman" panose="02020603050405020304" pitchFamily="18" charset="0"/>
                  <a:ea typeface="Calibri" panose="020F0502020204030204" pitchFamily="34" charset="0"/>
                  <a:cs typeface="Arial" panose="020B0604020202020204" pitchFamily="34" charset="0"/>
                </a:rPr>
              </a:br>
              <a:r>
                <a:rPr lang="zh" sz="900" dirty="0">
                  <a:effectLst/>
                  <a:latin typeface="Times New Roman" panose="02020603050405020304" pitchFamily="18" charset="0"/>
                  <a:ea typeface="Calibri" panose="020F0502020204030204" pitchFamily="34" charset="0"/>
                  <a:cs typeface="Arial" panose="020B0604020202020204" pitchFamily="34" charset="0"/>
                </a:rPr>
                <a:t>再利用</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5" name="Text Box 2"/>
            <p:cNvSpPr txBox="1">
              <a:spLocks noChangeArrowheads="1"/>
            </p:cNvSpPr>
            <p:nvPr/>
          </p:nvSpPr>
          <p:spPr bwMode="auto">
            <a:xfrm>
              <a:off x="9130156" y="2063686"/>
              <a:ext cx="823431" cy="822361"/>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dirty="0">
                  <a:effectLst/>
                  <a:latin typeface="Times New Roman" panose="02020603050405020304" pitchFamily="18" charset="0"/>
                  <a:ea typeface="Calibri" panose="020F0502020204030204" pitchFamily="34" charset="0"/>
                  <a:cs typeface="Arial" panose="020B0604020202020204" pitchFamily="34" charset="0"/>
                </a:rPr>
                <a:t>液体安全排放或</a:t>
              </a:r>
              <a:r>
                <a:rPr lang="en-US" sz="900" dirty="0">
                  <a:effectLst/>
                  <a:latin typeface="Times New Roman" panose="02020603050405020304" pitchFamily="18" charset="0"/>
                  <a:ea typeface="Calibri" panose="020F0502020204030204" pitchFamily="34" charset="0"/>
                  <a:cs typeface="Arial" panose="020B0604020202020204" pitchFamily="34" charset="0"/>
                </a:rPr>
                <a:t/>
              </a:r>
              <a:br>
                <a:rPr lang="en-US" sz="900" dirty="0">
                  <a:effectLst/>
                  <a:latin typeface="Times New Roman" panose="02020603050405020304" pitchFamily="18" charset="0"/>
                  <a:ea typeface="Calibri" panose="020F0502020204030204" pitchFamily="34" charset="0"/>
                  <a:cs typeface="Arial" panose="020B0604020202020204" pitchFamily="34" charset="0"/>
                </a:rPr>
              </a:br>
              <a:r>
                <a:rPr lang="zh" sz="900" dirty="0">
                  <a:effectLst/>
                  <a:latin typeface="Times New Roman" panose="02020603050405020304" pitchFamily="18" charset="0"/>
                  <a:ea typeface="Calibri" panose="020F0502020204030204" pitchFamily="34" charset="0"/>
                  <a:cs typeface="Arial" panose="020B0604020202020204" pitchFamily="34" charset="0"/>
                </a:rPr>
                <a:t>再利用</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 Box 2"/>
            <p:cNvSpPr txBox="1">
              <a:spLocks noChangeArrowheads="1"/>
            </p:cNvSpPr>
            <p:nvPr/>
          </p:nvSpPr>
          <p:spPr bwMode="auto">
            <a:xfrm>
              <a:off x="9358293" y="3412490"/>
              <a:ext cx="750907" cy="51498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气体排放</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 Box 2"/>
            <p:cNvSpPr txBox="1">
              <a:spLocks noChangeArrowheads="1"/>
            </p:cNvSpPr>
            <p:nvPr/>
          </p:nvSpPr>
          <p:spPr bwMode="auto">
            <a:xfrm>
              <a:off x="9082188" y="4668151"/>
              <a:ext cx="871400" cy="374713"/>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气味</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8" name="Text Box 2"/>
            <p:cNvSpPr txBox="1">
              <a:spLocks noChangeArrowheads="1"/>
            </p:cNvSpPr>
            <p:nvPr/>
          </p:nvSpPr>
          <p:spPr bwMode="auto">
            <a:xfrm>
              <a:off x="8351202" y="5560475"/>
              <a:ext cx="866083" cy="34440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900">
                  <a:effectLst/>
                  <a:latin typeface="Times New Roman" panose="02020603050405020304" pitchFamily="18" charset="0"/>
                  <a:ea typeface="Calibri" panose="020F0502020204030204" pitchFamily="34" charset="0"/>
                  <a:cs typeface="Arial" panose="020B0604020202020204" pitchFamily="34" charset="0"/>
                </a:rPr>
                <a:t>噪音</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30" name="Rectangle 29"/>
          <p:cNvSpPr/>
          <p:nvPr/>
        </p:nvSpPr>
        <p:spPr>
          <a:xfrm>
            <a:off x="382577" y="959845"/>
            <a:ext cx="6501699" cy="1754326"/>
          </a:xfrm>
          <a:prstGeom prst="rect">
            <a:avLst/>
          </a:prstGeom>
          <a:solidFill>
            <a:schemeClr val="accent1">
              <a:lumMod val="40000"/>
              <a:lumOff val="60000"/>
            </a:schemeClr>
          </a:solidFill>
        </p:spPr>
        <p:txBody>
          <a:bodyPr wrap="square" rtlCol="0">
            <a:spAutoFit/>
          </a:bodyPr>
          <a:lstStyle/>
          <a:p>
            <a:pPr rtl="0"/>
            <a:r>
              <a:rPr lang="zh" b="1" u="sng"/>
              <a:t>NSSS分类：</a:t>
            </a:r>
            <a:endParaRPr lang="en-ZA" u="sng" dirty="0"/>
          </a:p>
          <a:p>
            <a:pPr lvl="0" rtl="0"/>
            <a:r>
              <a:rPr lang="zh" b="1"/>
              <a:t>类别1：一个前端，无生物处理单元的后端 </a:t>
            </a:r>
            <a:endParaRPr lang="en-ZA" dirty="0"/>
          </a:p>
          <a:p>
            <a:pPr lvl="0" rtl="0"/>
            <a:r>
              <a:rPr lang="zh" b="1"/>
              <a:t>类别2：一个前端，结合一个或多个生物处理单元的后端</a:t>
            </a:r>
            <a:endParaRPr lang="en-ZA" dirty="0"/>
          </a:p>
          <a:p>
            <a:pPr lvl="0" rtl="0"/>
            <a:r>
              <a:rPr lang="zh" b="1"/>
              <a:t>类别3：多个前端，结合一个或多个生物处理单元或非生物处理单元的后端</a:t>
            </a:r>
            <a:endParaRPr lang="en-ZA" dirty="0"/>
          </a:p>
        </p:txBody>
      </p:sp>
    </p:spTree>
    <p:custDataLst>
      <p:tags r:id="rId1"/>
    </p:custDataLst>
    <p:extLst>
      <p:ext uri="{BB962C8B-B14F-4D97-AF65-F5344CB8AC3E}">
        <p14:creationId xmlns:p14="http://schemas.microsoft.com/office/powerpoint/2010/main" val="235458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17</a:t>
            </a:fld>
            <a:endParaRPr lang="en-ZA" dirty="0"/>
          </a:p>
        </p:txBody>
      </p:sp>
      <p:sp>
        <p:nvSpPr>
          <p:cNvPr id="3" name="Text Placeholder 2"/>
          <p:cNvSpPr>
            <a:spLocks noGrp="1"/>
          </p:cNvSpPr>
          <p:nvPr>
            <p:ph type="body" idx="13"/>
          </p:nvPr>
        </p:nvSpPr>
        <p:spPr/>
        <p:txBody>
          <a:bodyPr rtlCol="0"/>
          <a:lstStyle/>
          <a:p>
            <a:pPr rtl="0"/>
            <a:r>
              <a:rPr lang="zh"/>
              <a:t>NSSS分类</a:t>
            </a:r>
          </a:p>
        </p:txBody>
      </p:sp>
      <p:sp>
        <p:nvSpPr>
          <p:cNvPr id="4" name="Content Placeholder 3"/>
          <p:cNvSpPr>
            <a:spLocks noGrp="1"/>
          </p:cNvSpPr>
          <p:nvPr>
            <p:ph idx="1"/>
          </p:nvPr>
        </p:nvSpPr>
        <p:spPr>
          <a:xfrm>
            <a:off x="624840" y="1093025"/>
            <a:ext cx="9785705" cy="5083938"/>
          </a:xfrm>
        </p:spPr>
        <p:txBody>
          <a:bodyPr rtlCol="0"/>
          <a:lstStyle/>
          <a:p>
            <a:pPr marL="0" indent="0" rtl="0">
              <a:buNone/>
            </a:pPr>
            <a:r>
              <a:rPr lang="zh" b="1"/>
              <a:t>类别1：一个前端，无生物处理单元的后端</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148" r="16733"/>
          <a:stretch/>
        </p:blipFill>
        <p:spPr>
          <a:xfrm>
            <a:off x="730998" y="1824264"/>
            <a:ext cx="3416649" cy="3553127"/>
          </a:xfrm>
          <a:prstGeom prst="rect">
            <a:avLst/>
          </a:prstGeom>
        </p:spPr>
      </p:pic>
      <p:sp>
        <p:nvSpPr>
          <p:cNvPr id="7" name="TextBox 6"/>
          <p:cNvSpPr txBox="1"/>
          <p:nvPr/>
        </p:nvSpPr>
        <p:spPr>
          <a:xfrm>
            <a:off x="1091056" y="5957678"/>
            <a:ext cx="3613639" cy="400110"/>
          </a:xfrm>
          <a:prstGeom prst="rect">
            <a:avLst/>
          </a:prstGeom>
          <a:noFill/>
        </p:spPr>
        <p:txBody>
          <a:bodyPr wrap="square" rtlCol="0">
            <a:spAutoFit/>
          </a:bodyPr>
          <a:lstStyle/>
          <a:p>
            <a:pPr rtl="0"/>
            <a:r>
              <a:rPr lang="zh" sz="2000" b="1">
                <a:latin typeface="Arial" panose="020B0604020202020204" pitchFamily="34" charset="0"/>
                <a:cs typeface="Arial" panose="020B0604020202020204" pitchFamily="34" charset="0"/>
              </a:rPr>
              <a:t>单一前端</a:t>
            </a:r>
          </a:p>
        </p:txBody>
      </p:sp>
      <p:sp>
        <p:nvSpPr>
          <p:cNvPr id="8" name="TextBox 7"/>
          <p:cNvSpPr txBox="1"/>
          <p:nvPr/>
        </p:nvSpPr>
        <p:spPr>
          <a:xfrm>
            <a:off x="8858172" y="2158707"/>
            <a:ext cx="2693748" cy="1754326"/>
          </a:xfrm>
          <a:prstGeom prst="rect">
            <a:avLst/>
          </a:prstGeom>
          <a:noFill/>
          <a:ln>
            <a:solidFill>
              <a:schemeClr val="tx1"/>
            </a:solidFill>
          </a:ln>
        </p:spPr>
        <p:txBody>
          <a:bodyPr wrap="square" rtlCol="0">
            <a:spAutoFit/>
          </a:bodyPr>
          <a:lstStyle/>
          <a:p>
            <a:pPr rtl="0"/>
            <a:r>
              <a:rPr lang="zh"/>
              <a:t>1.前端；2.尿液/粪便分离；3.液体处理；4.固体处理；5.电力系统（资料来源：</a:t>
            </a:r>
            <a:r>
              <a:rPr lang="zh" u="sng">
                <a:hlinkClick r:id="rId4"/>
              </a:rPr>
              <a:t>https://sanitation.ansi.org</a:t>
            </a:r>
            <a:r>
              <a:rPr lang="zh"/>
              <a:t>）</a:t>
            </a:r>
          </a:p>
        </p:txBody>
      </p:sp>
      <p:pic>
        <p:nvPicPr>
          <p:cNvPr id="10" name="Picture 9" descr="An inside view of the nanomembrane toilet"/>
          <p:cNvPicPr/>
          <p:nvPr/>
        </p:nvPicPr>
        <p:blipFill>
          <a:blip r:embed="rId5">
            <a:extLst>
              <a:ext uri="{28A0092B-C50C-407E-A947-70E740481C1C}">
                <a14:useLocalDpi xmlns:a14="http://schemas.microsoft.com/office/drawing/2010/main" val="0"/>
              </a:ext>
            </a:extLst>
          </a:blip>
          <a:srcRect/>
          <a:stretch>
            <a:fillRect/>
          </a:stretch>
        </p:blipFill>
        <p:spPr bwMode="auto">
          <a:xfrm>
            <a:off x="4271392" y="1824264"/>
            <a:ext cx="4586780" cy="3518961"/>
          </a:xfrm>
          <a:prstGeom prst="rect">
            <a:avLst/>
          </a:prstGeom>
          <a:noFill/>
          <a:ln>
            <a:noFill/>
          </a:ln>
        </p:spPr>
      </p:pic>
    </p:spTree>
    <p:custDataLst>
      <p:tags r:id="rId1"/>
    </p:custDataLst>
    <p:extLst>
      <p:ext uri="{BB962C8B-B14F-4D97-AF65-F5344CB8AC3E}">
        <p14:creationId xmlns:p14="http://schemas.microsoft.com/office/powerpoint/2010/main" val="857493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18</a:t>
            </a:fld>
            <a:endParaRPr lang="en-ZA" dirty="0"/>
          </a:p>
        </p:txBody>
      </p:sp>
      <p:sp>
        <p:nvSpPr>
          <p:cNvPr id="3" name="Text Placeholder 2"/>
          <p:cNvSpPr>
            <a:spLocks noGrp="1"/>
          </p:cNvSpPr>
          <p:nvPr>
            <p:ph type="body" idx="13"/>
          </p:nvPr>
        </p:nvSpPr>
        <p:spPr/>
        <p:txBody>
          <a:bodyPr rtlCol="0"/>
          <a:lstStyle/>
          <a:p>
            <a:pPr rtl="0"/>
            <a:r>
              <a:rPr lang="zh"/>
              <a:t>NSSS分类</a:t>
            </a:r>
          </a:p>
        </p:txBody>
      </p:sp>
      <p:pic>
        <p:nvPicPr>
          <p:cNvPr id="5" name="Content Placeholder 4">
            <a:extLst>
              <a:ext uri="{FF2B5EF4-FFF2-40B4-BE49-F238E27FC236}">
                <a16:creationId xmlns:a16="http://schemas.microsoft.com/office/drawing/2014/main" id="{5E023C3E-6574-400E-A454-7967B0841685}"/>
              </a:ext>
            </a:extLst>
          </p:cNvPr>
          <p:cNvPicPr>
            <a:picLocks noGrp="1"/>
          </p:cNvPicPr>
          <p:nvPr>
            <p:ph idx="1"/>
          </p:nvPr>
        </p:nvPicPr>
        <p:blipFill>
          <a:blip r:embed="rId3">
            <a:extLst>
              <a:ext uri="{28A0092B-C50C-407E-A947-70E740481C1C}">
                <a14:useLocalDpi xmlns:a14="http://schemas.microsoft.com/office/drawing/2010/main" val="0"/>
              </a:ext>
            </a:extLst>
          </a:blip>
          <a:srcRect/>
          <a:stretch/>
        </p:blipFill>
        <p:spPr bwMode="auto">
          <a:xfrm>
            <a:off x="510278" y="1248002"/>
            <a:ext cx="5120901" cy="4696182"/>
          </a:xfrm>
          <a:prstGeom prst="rect">
            <a:avLst/>
          </a:prstGeom>
          <a:noFill/>
        </p:spPr>
      </p:pic>
      <p:pic>
        <p:nvPicPr>
          <p:cNvPr id="6" name="Picture 5" descr="Image of the HTClean toilet"/>
          <p:cNvPicPr/>
          <p:nvPr/>
        </p:nvPicPr>
        <p:blipFill>
          <a:blip r:embed="rId4">
            <a:extLst>
              <a:ext uri="{28A0092B-C50C-407E-A947-70E740481C1C}">
                <a14:useLocalDpi xmlns:a14="http://schemas.microsoft.com/office/drawing/2010/main" val="0"/>
              </a:ext>
            </a:extLst>
          </a:blip>
          <a:srcRect/>
          <a:stretch>
            <a:fillRect/>
          </a:stretch>
        </p:blipFill>
        <p:spPr bwMode="auto">
          <a:xfrm>
            <a:off x="5549462" y="1996966"/>
            <a:ext cx="2942897" cy="3846785"/>
          </a:xfrm>
          <a:prstGeom prst="rect">
            <a:avLst/>
          </a:prstGeom>
          <a:noFill/>
          <a:ln>
            <a:noFill/>
          </a:ln>
        </p:spPr>
      </p:pic>
      <p:sp>
        <p:nvSpPr>
          <p:cNvPr id="7" name="Text Box 2"/>
          <p:cNvSpPr txBox="1">
            <a:spLocks noChangeArrowheads="1"/>
          </p:cNvSpPr>
          <p:nvPr/>
        </p:nvSpPr>
        <p:spPr bwMode="auto">
          <a:xfrm>
            <a:off x="8586953" y="2335102"/>
            <a:ext cx="2766848" cy="1659813"/>
          </a:xfrm>
          <a:prstGeom prst="rect">
            <a:avLst/>
          </a:prstGeom>
          <a:solidFill>
            <a:srgbClr val="FFFFFF"/>
          </a:solidFill>
          <a:ln w="9525">
            <a:solidFill>
              <a:srgbClr val="000000"/>
            </a:solidFill>
            <a:miter lim="800000"/>
            <a:headEnd/>
            <a:tailEnd/>
          </a:ln>
        </p:spPr>
        <p:txBody>
          <a:bodyPr rot="0" vert="horz" wrap="square" lIns="91440" tIns="45720" rIns="91440" bIns="45720" rtlCol="0" anchor="t" anchorCtr="0">
            <a:spAutoFit/>
          </a:bodyPr>
          <a:lstStyle/>
          <a:p>
            <a:pPr rtl="0">
              <a:lnSpc>
                <a:spcPct val="107000"/>
              </a:lnSpc>
              <a:spcAft>
                <a:spcPts val="800"/>
              </a:spcAft>
            </a:pPr>
            <a:r>
              <a:rPr lang="zh" sz="1600">
                <a:effectLst/>
                <a:latin typeface="Arial" panose="020B0604020202020204" pitchFamily="34" charset="0"/>
                <a:ea typeface="Calibri" panose="020F0502020204030204" pitchFamily="34" charset="0"/>
                <a:cs typeface="Times New Roman" panose="02020603050405020304" pitchFamily="18" charset="0"/>
              </a:rPr>
              <a:t>与真空冲洗系统相连的水热碳化装置，每天为多达10户家庭提供服务 </a:t>
            </a:r>
            <a:r>
              <a:rPr lang="zh" sz="1600">
                <a:solidFill>
                  <a:srgbClr val="211D1E"/>
                </a:solidFill>
                <a:effectLst/>
                <a:latin typeface="Arial" panose="020B0604020202020204" pitchFamily="34" charset="0"/>
                <a:ea typeface="Calibri" panose="020F0502020204030204" pitchFamily="34" charset="0"/>
                <a:cs typeface="Times New Roman" panose="02020603050405020304" pitchFamily="18" charset="0"/>
              </a:rPr>
              <a:t>（资料来源：</a:t>
            </a:r>
            <a:r>
              <a:rPr lang="zh"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https://sanitation.ansi.org</a:t>
            </a:r>
            <a:r>
              <a:rPr lang="zh" sz="1600">
                <a:solidFill>
                  <a:srgbClr val="211D1E"/>
                </a:solidFill>
                <a:effectLst/>
                <a:latin typeface="Arial" panose="020B0604020202020204" pitchFamily="34" charset="0"/>
                <a:ea typeface="Calibri" panose="020F0502020204030204" pitchFamily="34" charset="0"/>
                <a:cs typeface="Times New Roman" panose="02020603050405020304" pitchFamily="18" charset="0"/>
              </a:rPr>
              <a: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811676" y="1087086"/>
            <a:ext cx="5250412" cy="369332"/>
          </a:xfrm>
          <a:prstGeom prst="rect">
            <a:avLst/>
          </a:prstGeom>
        </p:spPr>
        <p:txBody>
          <a:bodyPr wrap="none" rtlCol="0">
            <a:spAutoFit/>
          </a:bodyPr>
          <a:lstStyle/>
          <a:p>
            <a:pPr rtl="0"/>
            <a:r>
              <a:rPr lang="zh" b="1"/>
              <a:t>类别1：一个前端，无生物处理单元的后端</a:t>
            </a:r>
          </a:p>
        </p:txBody>
      </p:sp>
      <p:sp>
        <p:nvSpPr>
          <p:cNvPr id="13" name="TextBox 12">
            <a:extLst>
              <a:ext uri="{FF2B5EF4-FFF2-40B4-BE49-F238E27FC236}">
                <a16:creationId xmlns:a16="http://schemas.microsoft.com/office/drawing/2014/main" id="{DF59F7E3-7F04-4320-84B7-53CD7A870982}"/>
              </a:ext>
            </a:extLst>
          </p:cNvPr>
          <p:cNvSpPr txBox="1"/>
          <p:nvPr/>
        </p:nvSpPr>
        <p:spPr>
          <a:xfrm>
            <a:off x="2636941" y="4644217"/>
            <a:ext cx="450429" cy="169277"/>
          </a:xfrm>
          <a:prstGeom prst="rect">
            <a:avLst/>
          </a:prstGeom>
          <a:noFill/>
        </p:spPr>
        <p:txBody>
          <a:bodyPr wrap="square" rtlCol="0">
            <a:spAutoFit/>
          </a:bodyPr>
          <a:lstStyle/>
          <a:p>
            <a:pPr algn="ctr" rtl="0"/>
            <a:r>
              <a:rPr lang="zh" sz="500" b="1">
                <a:latin typeface="Arial" panose="020B0604020202020204" pitchFamily="34" charset="0"/>
                <a:ea typeface="AR KaitiB5 Bold" panose="03000800000000000000" pitchFamily="66" charset="-120"/>
                <a:cs typeface="Arial" panose="020B0604020202020204" pitchFamily="34" charset="0"/>
              </a:rPr>
              <a:t>过滤器</a:t>
            </a:r>
            <a:endParaRPr lang="en-US" sz="500" b="1" dirty="0">
              <a:latin typeface="Arial" panose="020B0604020202020204" pitchFamily="34" charset="0"/>
              <a:ea typeface="AR KaitiB5 Bold" panose="03000800000000000000" pitchFamily="66" charset="-120"/>
              <a:cs typeface="Arial" panose="020B0604020202020204" pitchFamily="34" charset="0"/>
            </a:endParaRPr>
          </a:p>
        </p:txBody>
      </p:sp>
    </p:spTree>
    <p:custDataLst>
      <p:tags r:id="rId1"/>
    </p:custDataLst>
    <p:extLst>
      <p:ext uri="{BB962C8B-B14F-4D97-AF65-F5344CB8AC3E}">
        <p14:creationId xmlns:p14="http://schemas.microsoft.com/office/powerpoint/2010/main" val="140721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3900" y="1433384"/>
            <a:ext cx="4054036" cy="3392001"/>
          </a:xfrm>
          <a:prstGeom prst="rect">
            <a:avLst/>
          </a:prstGeom>
        </p:spPr>
      </p:pic>
      <p:sp>
        <p:nvSpPr>
          <p:cNvPr id="2" name="Slide Number Placeholder 1"/>
          <p:cNvSpPr>
            <a:spLocks noGrp="1"/>
          </p:cNvSpPr>
          <p:nvPr>
            <p:ph type="sldNum" sz="quarter" idx="12"/>
          </p:nvPr>
        </p:nvSpPr>
        <p:spPr/>
        <p:txBody>
          <a:bodyPr rtlCol="0"/>
          <a:lstStyle/>
          <a:p>
            <a:pPr rtl="0"/>
            <a:fld id="{3AF06680-C8A7-4B16-9D12-C8E67A63F5D0}" type="slidenum">
              <a:rPr lang="en-ZA" smtClean="0"/>
              <a:t>19</a:t>
            </a:fld>
            <a:endParaRPr lang="en-ZA" dirty="0"/>
          </a:p>
        </p:txBody>
      </p:sp>
      <p:sp>
        <p:nvSpPr>
          <p:cNvPr id="3" name="Text Placeholder 2"/>
          <p:cNvSpPr>
            <a:spLocks noGrp="1"/>
          </p:cNvSpPr>
          <p:nvPr>
            <p:ph type="body" idx="13"/>
          </p:nvPr>
        </p:nvSpPr>
        <p:spPr/>
        <p:txBody>
          <a:bodyPr rtlCol="0"/>
          <a:lstStyle/>
          <a:p>
            <a:pPr rtl="0"/>
            <a:r>
              <a:rPr lang="zh"/>
              <a:t>NSSS分类</a:t>
            </a:r>
          </a:p>
        </p:txBody>
      </p:sp>
      <p:sp>
        <p:nvSpPr>
          <p:cNvPr id="4" name="Content Placeholder 3"/>
          <p:cNvSpPr>
            <a:spLocks noGrp="1"/>
          </p:cNvSpPr>
          <p:nvPr>
            <p:ph idx="1"/>
          </p:nvPr>
        </p:nvSpPr>
        <p:spPr/>
        <p:txBody>
          <a:bodyPr rtlCol="0"/>
          <a:lstStyle/>
          <a:p>
            <a:pPr marL="0" indent="0" rtl="0">
              <a:buNone/>
            </a:pPr>
            <a:r>
              <a:rPr lang="zh" b="1"/>
              <a:t>类别2：一个前端，结合一个或多个生物处理单元的后端</a:t>
            </a:r>
          </a:p>
          <a:p>
            <a:pPr lvl="1" rtl="0"/>
            <a:endParaRPr lang="en-GB" b="1" dirty="0"/>
          </a:p>
        </p:txBody>
      </p:sp>
      <p:sp>
        <p:nvSpPr>
          <p:cNvPr id="8" name="TextBox 7"/>
          <p:cNvSpPr txBox="1"/>
          <p:nvPr/>
        </p:nvSpPr>
        <p:spPr>
          <a:xfrm>
            <a:off x="618795" y="4915079"/>
            <a:ext cx="4440885" cy="1015663"/>
          </a:xfrm>
          <a:prstGeom prst="rect">
            <a:avLst/>
          </a:prstGeom>
          <a:noFill/>
        </p:spPr>
        <p:txBody>
          <a:bodyPr wrap="square" rtlCol="0">
            <a:spAutoFit/>
          </a:bodyPr>
          <a:lstStyle/>
          <a:p>
            <a:pPr rtl="0"/>
            <a:r>
              <a:rPr lang="zh" sz="2000" b="1">
                <a:latin typeface="Arial" panose="020B0604020202020204" pitchFamily="34" charset="0"/>
                <a:cs typeface="Arial" panose="020B0604020202020204" pitchFamily="34" charset="0"/>
              </a:rPr>
              <a:t>后端示例：（利用厌氧膜生物反应器进行新型发生器固体处理）</a:t>
            </a:r>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5637" y="1775188"/>
            <a:ext cx="4117207" cy="231592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7884991" y="3731645"/>
            <a:ext cx="3739087" cy="249016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18795" y="5897325"/>
            <a:ext cx="2730619" cy="369332"/>
          </a:xfrm>
          <a:prstGeom prst="rect">
            <a:avLst/>
          </a:prstGeom>
        </p:spPr>
        <p:txBody>
          <a:bodyPr wrap="none" rtlCol="0">
            <a:spAutoFit/>
          </a:bodyPr>
          <a:lstStyle/>
          <a:p>
            <a:pPr rtl="0"/>
            <a:r>
              <a:rPr lang="zh">
                <a:hlinkClick r:id="rId6"/>
              </a:rPr>
              <a:t>https://sanitation.ansi.org</a:t>
            </a:r>
            <a:r>
              <a:rPr lang="zh"/>
              <a:t> </a:t>
            </a:r>
          </a:p>
        </p:txBody>
      </p:sp>
    </p:spTree>
    <p:custDataLst>
      <p:tags r:id="rId1"/>
    </p:custDataLst>
    <p:extLst>
      <p:ext uri="{BB962C8B-B14F-4D97-AF65-F5344CB8AC3E}">
        <p14:creationId xmlns:p14="http://schemas.microsoft.com/office/powerpoint/2010/main" val="189999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lstStyle/>
          <a:p>
            <a:pPr rtl="0"/>
            <a:fld id="{3AF06680-C8A7-4B16-9D12-C8E67A63F5D0}" type="slidenum">
              <a:rPr lang="en-ZA" smtClean="0"/>
              <a:t>2</a:t>
            </a:fld>
            <a:endParaRPr lang="en-ZA" dirty="0"/>
          </a:p>
        </p:txBody>
      </p:sp>
      <p:sp>
        <p:nvSpPr>
          <p:cNvPr id="4" name="Text Placeholder 3"/>
          <p:cNvSpPr>
            <a:spLocks noGrp="1"/>
          </p:cNvSpPr>
          <p:nvPr>
            <p:ph type="body" idx="13"/>
          </p:nvPr>
        </p:nvSpPr>
        <p:spPr/>
        <p:txBody>
          <a:bodyPr rtlCol="0"/>
          <a:lstStyle/>
          <a:p>
            <a:pPr rtl="0"/>
            <a:r>
              <a:rPr lang="zh"/>
              <a:t>背景 - ISO</a:t>
            </a:r>
          </a:p>
        </p:txBody>
      </p:sp>
      <p:sp>
        <p:nvSpPr>
          <p:cNvPr id="5" name="Content Placeholder 4"/>
          <p:cNvSpPr>
            <a:spLocks noGrp="1"/>
          </p:cNvSpPr>
          <p:nvPr>
            <p:ph idx="1"/>
          </p:nvPr>
        </p:nvSpPr>
        <p:spPr>
          <a:xfrm>
            <a:off x="838200" y="1385633"/>
            <a:ext cx="6001011" cy="5083938"/>
          </a:xfrm>
        </p:spPr>
        <p:txBody>
          <a:bodyPr rtlCol="0">
            <a:normAutofit/>
          </a:bodyPr>
          <a:lstStyle/>
          <a:p>
            <a:pPr rtl="0">
              <a:tabLst>
                <a:tab pos="171450" algn="l"/>
              </a:tabLst>
            </a:pPr>
            <a:r>
              <a:rPr lang="zh"/>
              <a:t>国际标准化组织（ISO）——成立于1947年 </a:t>
            </a:r>
          </a:p>
          <a:p>
            <a:pPr rtl="0">
              <a:tabLst>
                <a:tab pos="171450" algn="l"/>
              </a:tabLst>
            </a:pPr>
            <a:r>
              <a:rPr lang="zh"/>
              <a:t>全球最大的自愿国际标准制定者</a:t>
            </a:r>
          </a:p>
          <a:p>
            <a:pPr lvl="1" rtl="0">
              <a:tabLst>
                <a:tab pos="171450" algn="l"/>
              </a:tabLst>
            </a:pPr>
            <a:r>
              <a:rPr lang="zh"/>
              <a:t>67个原创技术委员会</a:t>
            </a:r>
          </a:p>
          <a:p>
            <a:pPr rtl="0">
              <a:tabLst>
                <a:tab pos="171450" algn="l"/>
              </a:tabLst>
            </a:pPr>
            <a:r>
              <a:rPr lang="zh"/>
              <a:t>确保产品和服务实现安全、可靠、优质的统一目标</a:t>
            </a:r>
          </a:p>
          <a:p>
            <a:pPr rtl="0">
              <a:tabLst>
                <a:tab pos="171450" algn="l"/>
              </a:tabLst>
            </a:pPr>
            <a:r>
              <a:rPr lang="zh"/>
              <a:t>发布了22803项国际标准，几乎涵盖技术和商业的方方面面</a:t>
            </a:r>
          </a:p>
          <a:p>
            <a:pPr rtl="0"/>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211" y="1870202"/>
            <a:ext cx="5350921" cy="2751902"/>
          </a:xfrm>
          <a:prstGeom prst="rect">
            <a:avLst/>
          </a:prstGeom>
        </p:spPr>
      </p:pic>
      <p:sp>
        <p:nvSpPr>
          <p:cNvPr id="6" name="Rectangle 5"/>
          <p:cNvSpPr/>
          <p:nvPr/>
        </p:nvSpPr>
        <p:spPr>
          <a:xfrm>
            <a:off x="9657048" y="5835134"/>
            <a:ext cx="2183418" cy="369332"/>
          </a:xfrm>
          <a:prstGeom prst="rect">
            <a:avLst/>
          </a:prstGeom>
        </p:spPr>
        <p:txBody>
          <a:bodyPr wrap="none" rtlCol="0">
            <a:spAutoFit/>
          </a:bodyPr>
          <a:lstStyle/>
          <a:p>
            <a:pPr rtl="0"/>
            <a:r>
              <a:rPr lang="zh">
                <a:hlinkClick r:id="rId4"/>
              </a:rPr>
              <a:t>https://www.iso.org</a:t>
            </a:r>
            <a:r>
              <a:rPr lang="zh"/>
              <a:t>  </a:t>
            </a:r>
          </a:p>
        </p:txBody>
      </p:sp>
    </p:spTree>
    <p:custDataLst>
      <p:tags r:id="rId1"/>
    </p:custDataLst>
    <p:extLst>
      <p:ext uri="{BB962C8B-B14F-4D97-AF65-F5344CB8AC3E}">
        <p14:creationId xmlns:p14="http://schemas.microsoft.com/office/powerpoint/2010/main" val="192875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20</a:t>
            </a:fld>
            <a:endParaRPr lang="en-ZA" dirty="0"/>
          </a:p>
        </p:txBody>
      </p:sp>
      <p:sp>
        <p:nvSpPr>
          <p:cNvPr id="7" name="Rectangle 6"/>
          <p:cNvSpPr/>
          <p:nvPr/>
        </p:nvSpPr>
        <p:spPr>
          <a:xfrm>
            <a:off x="658200" y="1183869"/>
            <a:ext cx="5956759" cy="369332"/>
          </a:xfrm>
          <a:prstGeom prst="rect">
            <a:avLst/>
          </a:prstGeom>
        </p:spPr>
        <p:txBody>
          <a:bodyPr wrap="none" rtlCol="0">
            <a:spAutoFit/>
          </a:bodyPr>
          <a:lstStyle/>
          <a:p>
            <a:pPr rtl="0"/>
            <a:r>
              <a:rPr lang="zh" b="1"/>
              <a:t>类别2：一个前端，结合一个或多个生物处理单元的后端</a:t>
            </a:r>
          </a:p>
        </p:txBody>
      </p:sp>
      <p:grpSp>
        <p:nvGrpSpPr>
          <p:cNvPr id="23" name="Group 22"/>
          <p:cNvGrpSpPr/>
          <p:nvPr/>
        </p:nvGrpSpPr>
        <p:grpSpPr>
          <a:xfrm>
            <a:off x="6423487" y="2051038"/>
            <a:ext cx="5158143" cy="3929348"/>
            <a:chOff x="0" y="0"/>
            <a:chExt cx="4219575" cy="3214370"/>
          </a:xfrm>
        </p:grpSpPr>
        <p:pic>
          <p:nvPicPr>
            <p:cNvPr id="24" name="Picture 23" descr="C:\Users\User\AppData\Local\Microsoft\Windows\INetCache\Content.Word\Booklet-for--Training-on-Iso-standard-30500_Страница_31_Изображение_000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219575" cy="3214370"/>
            </a:xfrm>
            <a:prstGeom prst="rect">
              <a:avLst/>
            </a:prstGeom>
            <a:noFill/>
            <a:ln>
              <a:noFill/>
            </a:ln>
          </p:spPr>
        </p:pic>
        <p:sp>
          <p:nvSpPr>
            <p:cNvPr id="25" name="Text Box 2"/>
            <p:cNvSpPr txBox="1">
              <a:spLocks noChangeArrowheads="1"/>
            </p:cNvSpPr>
            <p:nvPr/>
          </p:nvSpPr>
          <p:spPr bwMode="auto">
            <a:xfrm>
              <a:off x="2695575" y="952500"/>
              <a:ext cx="1402172" cy="1485900"/>
            </a:xfrm>
            <a:prstGeom prst="rect">
              <a:avLst/>
            </a:prstGeom>
            <a:noFill/>
            <a:ln w="9525">
              <a:noFill/>
              <a:miter lim="800000"/>
              <a:headEnd/>
              <a:tailEnd/>
            </a:ln>
          </p:spPr>
          <p:txBody>
            <a:bodyPr rot="0" vert="horz" wrap="square" lIns="91440" tIns="45720" rIns="91440" bIns="45720" rtlCol="0" anchor="t" anchorCtr="0">
              <a:noAutofit/>
            </a:bodyPr>
            <a:lstStyle/>
            <a:p>
              <a:r>
                <a:rPr lang="zh"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r>
                <a:rPr lang="zh-CN" altLang="en-US" sz="1400" dirty="0">
                  <a:solidFill>
                    <a:srgbClr val="FF0000"/>
                  </a:solidFill>
                </a:rPr>
                <a:t> 温度梯度</a:t>
              </a:r>
            </a:p>
            <a:p>
              <a:r>
                <a:rPr lang="zh-CN" altLang="en-US" sz="1400" dirty="0">
                  <a:solidFill>
                    <a:srgbClr val="FF0000"/>
                  </a:solidFill>
                </a:rPr>
                <a:t>平均温度</a:t>
              </a:r>
            </a:p>
            <a:p>
              <a:pPr marL="213360" indent="-213360" rtl="0">
                <a:lnSpc>
                  <a:spcPct val="115000"/>
                </a:lnSpc>
                <a:spcAft>
                  <a:spcPts val="0"/>
                </a:spcAft>
                <a:buFont typeface="Wingdings" panose="05000000000000000000" pitchFamily="2" charset="2"/>
                <a:buChar char="§"/>
              </a:pPr>
              <a:r>
                <a:rPr lang="zh"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化粪池</a:t>
              </a:r>
              <a:r>
                <a:rPr lang="en-ZA"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r>
              <a:br>
                <a:rPr lang="en-ZA"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br>
              <a:r>
                <a:rPr lang="zh"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40-45 °C</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213360" indent="-213360" rtl="0">
                <a:lnSpc>
                  <a:spcPct val="115000"/>
                </a:lnSpc>
                <a:spcAft>
                  <a:spcPts val="0"/>
                </a:spcAft>
                <a:buFont typeface="Wingdings" panose="05000000000000000000" pitchFamily="2" charset="2"/>
                <a:buChar char="§"/>
              </a:pPr>
              <a:r>
                <a:rPr lang="zh"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消毒室</a:t>
              </a:r>
              <a:r>
                <a:rPr lang="en-ZA"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r>
              <a:br>
                <a:rPr lang="en-ZA"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br>
              <a:r>
                <a:rPr lang="zh"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 45-50 °C</a:t>
              </a:r>
              <a:endParaRPr lang="en-US" dirty="0">
                <a:effectLst/>
                <a:latin typeface="Calibri" panose="020F0502020204030204" pitchFamily="34" charset="0"/>
                <a:ea typeface="Calibri" panose="020F0502020204030204" pitchFamily="34" charset="0"/>
                <a:cs typeface="Arial" panose="020B0604020202020204" pitchFamily="34" charset="0"/>
              </a:endParaRPr>
            </a:p>
            <a:p>
              <a:pPr rtl="0">
                <a:lnSpc>
                  <a:spcPct val="115000"/>
                </a:lnSpc>
                <a:spcAft>
                  <a:spcPts val="0"/>
                </a:spcAft>
              </a:pPr>
              <a:r>
                <a:rPr lang="zh" sz="1200" dirty="0">
                  <a:solidFill>
                    <a:srgbClr val="FF0000"/>
                  </a:solidFill>
                  <a:effectLst/>
                  <a:latin typeface="Arial" panose="020B0604020202020204" pitchFamily="34" charset="0"/>
                  <a:ea typeface="Calibri" panose="020F0502020204030204" pitchFamily="34" charset="0"/>
                  <a:cs typeface="Arial" panose="020B0604020202020204" pitchFamily="34" charset="0"/>
                </a:rPr>
                <a:t>2.内部受控的污水流</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6" name="Group 25"/>
          <p:cNvGrpSpPr/>
          <p:nvPr/>
        </p:nvGrpSpPr>
        <p:grpSpPr>
          <a:xfrm>
            <a:off x="471734" y="1716493"/>
            <a:ext cx="5727866" cy="3579100"/>
            <a:chOff x="3282312" y="1675074"/>
            <a:chExt cx="5727866" cy="3579100"/>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312" y="1675074"/>
              <a:ext cx="5727866" cy="3579100"/>
            </a:xfrm>
            <a:prstGeom prst="rect">
              <a:avLst/>
            </a:prstGeom>
          </p:spPr>
        </p:pic>
        <p:sp>
          <p:nvSpPr>
            <p:cNvPr id="28" name="Text Box 2"/>
            <p:cNvSpPr txBox="1">
              <a:spLocks noChangeArrowheads="1"/>
            </p:cNvSpPr>
            <p:nvPr/>
          </p:nvSpPr>
          <p:spPr bwMode="auto">
            <a:xfrm>
              <a:off x="3912505" y="1851999"/>
              <a:ext cx="1791429" cy="508871"/>
            </a:xfrm>
            <a:prstGeom prst="rect">
              <a:avLst/>
            </a:prstGeom>
            <a:noFill/>
            <a:ln w="9525">
              <a:noFill/>
              <a:miter lim="800000"/>
              <a:headEnd/>
              <a:tailEnd/>
            </a:ln>
          </p:spPr>
          <p:txBody>
            <a:bodyPr rot="0" vert="horz" wrap="square" lIns="91440" tIns="45720" rIns="91440" bIns="45720" rtlCol="0" anchor="t" anchorCtr="0">
              <a:noAutofit/>
            </a:bodyPr>
            <a:lstStyle/>
            <a:p>
              <a:pPr algn="ctr" rtl="0">
                <a:spcAft>
                  <a:spcPts val="0"/>
                </a:spcAft>
              </a:pPr>
              <a:r>
                <a:rPr lang="zh" sz="1300" dirty="0">
                  <a:solidFill>
                    <a:srgbClr val="0000FF"/>
                  </a:solidFill>
                  <a:effectLst/>
                  <a:latin typeface="Comic Sans MS" panose="030F0702030302020204" pitchFamily="66" charset="0"/>
                  <a:ea typeface="Calibri" panose="020F0502020204030204" pitchFamily="34" charset="0"/>
                  <a:cs typeface="Arial" panose="020B0604020202020204" pitchFamily="34" charset="0"/>
                </a:rPr>
                <a:t>传统化粪池</a:t>
              </a:r>
            </a:p>
          </p:txBody>
        </p:sp>
        <p:sp>
          <p:nvSpPr>
            <p:cNvPr id="29" name="Text Box 2"/>
            <p:cNvSpPr txBox="1">
              <a:spLocks noChangeArrowheads="1"/>
            </p:cNvSpPr>
            <p:nvPr/>
          </p:nvSpPr>
          <p:spPr bwMode="auto">
            <a:xfrm>
              <a:off x="3298218" y="2419726"/>
              <a:ext cx="732698" cy="277621"/>
            </a:xfrm>
            <a:prstGeom prst="rect">
              <a:avLst/>
            </a:prstGeom>
            <a:noFill/>
            <a:ln w="9525">
              <a:noFill/>
              <a:miter lim="800000"/>
              <a:headEnd/>
              <a:tailEnd/>
            </a:ln>
          </p:spPr>
          <p:txBody>
            <a:bodyPr rot="0" vert="horz" wrap="square" lIns="91440" tIns="45720" rIns="91440" bIns="45720" rtlCol="0" anchor="t" anchorCtr="0">
              <a:noAutofit/>
            </a:bodyPr>
            <a:lstStyle/>
            <a:p>
              <a:pPr algn="ctr" rtl="0">
                <a:spcAft>
                  <a:spcPts val="0"/>
                </a:spcAft>
              </a:pPr>
              <a:r>
                <a:rPr lang="zh" sz="900" dirty="0">
                  <a:solidFill>
                    <a:srgbClr val="0000FF"/>
                  </a:solidFill>
                  <a:effectLst/>
                  <a:latin typeface="Comic Sans MS" panose="030F0702030302020204" pitchFamily="66" charset="0"/>
                  <a:ea typeface="Calibri" panose="020F0502020204030204" pitchFamily="34" charset="0"/>
                  <a:cs typeface="Arial" panose="020B0604020202020204" pitchFamily="34" charset="0"/>
                </a:rPr>
                <a:t>10个用户</a:t>
              </a:r>
            </a:p>
          </p:txBody>
        </p:sp>
        <p:sp>
          <p:nvSpPr>
            <p:cNvPr id="30" name="Text Box 2"/>
            <p:cNvSpPr txBox="1">
              <a:spLocks noChangeArrowheads="1"/>
            </p:cNvSpPr>
            <p:nvPr/>
          </p:nvSpPr>
          <p:spPr bwMode="auto">
            <a:xfrm>
              <a:off x="4030916" y="4062649"/>
              <a:ext cx="937324" cy="277622"/>
            </a:xfrm>
            <a:prstGeom prst="rect">
              <a:avLst/>
            </a:prstGeom>
            <a:noFill/>
            <a:ln w="9525">
              <a:noFill/>
              <a:miter lim="800000"/>
              <a:headEnd/>
              <a:tailEnd/>
            </a:ln>
          </p:spPr>
          <p:txBody>
            <a:bodyPr rot="0" vert="horz" wrap="square" lIns="91440" tIns="45720" rIns="91440" bIns="45720" rtlCol="0" anchor="t" anchorCtr="0">
              <a:noAutofit/>
            </a:bodyPr>
            <a:lstStyle/>
            <a:p>
              <a:pPr algn="ctr" rtl="0">
                <a:spcAft>
                  <a:spcPts val="0"/>
                </a:spcAft>
              </a:pPr>
              <a:r>
                <a:rPr lang="zh" sz="900">
                  <a:solidFill>
                    <a:srgbClr val="0000FF"/>
                  </a:solidFill>
                  <a:effectLst/>
                  <a:latin typeface="Comic Sans MS" panose="030F0702030302020204" pitchFamily="66" charset="0"/>
                  <a:ea typeface="Calibri" panose="020F0502020204030204" pitchFamily="34" charset="0"/>
                  <a:cs typeface="Arial" panose="020B0604020202020204" pitchFamily="34" charset="0"/>
                </a:rPr>
                <a:t>容量1000 L</a:t>
              </a:r>
            </a:p>
          </p:txBody>
        </p:sp>
        <p:sp>
          <p:nvSpPr>
            <p:cNvPr id="31" name="Text Box 2"/>
            <p:cNvSpPr txBox="1">
              <a:spLocks noChangeArrowheads="1"/>
            </p:cNvSpPr>
            <p:nvPr/>
          </p:nvSpPr>
          <p:spPr bwMode="auto">
            <a:xfrm>
              <a:off x="3569874" y="4595045"/>
              <a:ext cx="1238346" cy="601795"/>
            </a:xfrm>
            <a:prstGeom prst="rect">
              <a:avLst/>
            </a:prstGeom>
            <a:noFill/>
            <a:ln w="9525">
              <a:noFill/>
              <a:miter lim="800000"/>
              <a:headEnd/>
              <a:tailEnd/>
            </a:ln>
          </p:spPr>
          <p:txBody>
            <a:bodyPr rot="0" vert="horz" wrap="square" lIns="91440" tIns="45720" rIns="91440" bIns="45720" rtlCol="0" anchor="ctr" anchorCtr="0">
              <a:noAutofit/>
            </a:bodyPr>
            <a:lstStyle/>
            <a:p>
              <a:pPr algn="ctr" rtl="0">
                <a:spcAft>
                  <a:spcPts val="0"/>
                </a:spcAft>
              </a:pPr>
              <a:r>
                <a:rPr lang="zh" sz="1050">
                  <a:solidFill>
                    <a:srgbClr val="0000FF"/>
                  </a:solidFill>
                  <a:latin typeface="Comic Sans MS" panose="030F0702030302020204" pitchFamily="66" charset="0"/>
                  <a:ea typeface="Calibri" panose="020F0502020204030204" pitchFamily="34" charset="0"/>
                  <a:cs typeface="Arial" panose="020B0604020202020204" pitchFamily="34" charset="0"/>
                </a:rPr>
                <a:t>清掏期2-3年</a:t>
              </a:r>
              <a:endParaRPr lang="en-US" sz="1050" dirty="0">
                <a:solidFill>
                  <a:srgbClr val="0000FF"/>
                </a:solidFill>
                <a:effectLst/>
                <a:latin typeface="Comic Sans MS" panose="030F0702030302020204" pitchFamily="66" charset="0"/>
                <a:ea typeface="Calibri" panose="020F0502020204030204" pitchFamily="34" charset="0"/>
                <a:cs typeface="Arial" panose="020B0604020202020204" pitchFamily="34" charset="0"/>
              </a:endParaRPr>
            </a:p>
          </p:txBody>
        </p:sp>
        <p:sp>
          <p:nvSpPr>
            <p:cNvPr id="32" name="Text Box 2"/>
            <p:cNvSpPr txBox="1">
              <a:spLocks noChangeArrowheads="1"/>
            </p:cNvSpPr>
            <p:nvPr/>
          </p:nvSpPr>
          <p:spPr bwMode="auto">
            <a:xfrm>
              <a:off x="6927151" y="1781362"/>
              <a:ext cx="1791429" cy="508871"/>
            </a:xfrm>
            <a:prstGeom prst="rect">
              <a:avLst/>
            </a:prstGeom>
            <a:noFill/>
            <a:ln w="9525">
              <a:noFill/>
              <a:miter lim="800000"/>
              <a:headEnd/>
              <a:tailEnd/>
            </a:ln>
          </p:spPr>
          <p:txBody>
            <a:bodyPr rot="0" vert="horz" wrap="square" lIns="91440" tIns="45720" rIns="91440" bIns="45720" rtlCol="0" anchor="ctr" anchorCtr="0">
              <a:noAutofit/>
            </a:bodyPr>
            <a:lstStyle/>
            <a:p>
              <a:pPr algn="ctr" rtl="0">
                <a:spcAft>
                  <a:spcPts val="0"/>
                </a:spcAft>
              </a:pPr>
              <a:r>
                <a:rPr lang="zh" sz="1300">
                  <a:solidFill>
                    <a:srgbClr val="FF0000"/>
                  </a:solidFill>
                  <a:effectLst/>
                  <a:latin typeface="Comic Sans MS" panose="030F0702030302020204" pitchFamily="66" charset="0"/>
                  <a:ea typeface="Calibri" panose="020F0502020204030204" pitchFamily="34" charset="0"/>
                  <a:cs typeface="Arial" panose="020B0604020202020204" pitchFamily="34" charset="0"/>
                </a:rPr>
                <a:t>太阳能化粪池</a:t>
              </a:r>
            </a:p>
          </p:txBody>
        </p:sp>
        <p:sp>
          <p:nvSpPr>
            <p:cNvPr id="33" name="Text Box 2"/>
            <p:cNvSpPr txBox="1">
              <a:spLocks noChangeArrowheads="1"/>
            </p:cNvSpPr>
            <p:nvPr/>
          </p:nvSpPr>
          <p:spPr bwMode="auto">
            <a:xfrm>
              <a:off x="6258442" y="2727828"/>
              <a:ext cx="725078" cy="277622"/>
            </a:xfrm>
            <a:prstGeom prst="rect">
              <a:avLst/>
            </a:prstGeom>
            <a:noFill/>
            <a:ln w="9525">
              <a:noFill/>
              <a:miter lim="800000"/>
              <a:headEnd/>
              <a:tailEnd/>
            </a:ln>
          </p:spPr>
          <p:txBody>
            <a:bodyPr rot="0" vert="horz" wrap="square" lIns="91440" tIns="45720" rIns="91440" bIns="45720" rtlCol="0" anchor="t" anchorCtr="0">
              <a:noAutofit/>
            </a:bodyPr>
            <a:lstStyle/>
            <a:p>
              <a:pPr algn="ctr" rtl="0">
                <a:spcAft>
                  <a:spcPts val="0"/>
                </a:spcAft>
              </a:pPr>
              <a:r>
                <a:rPr lang="zh" sz="900" dirty="0">
                  <a:solidFill>
                    <a:srgbClr val="FF0000"/>
                  </a:solidFill>
                  <a:effectLst/>
                  <a:latin typeface="Comic Sans MS" panose="030F0702030302020204" pitchFamily="66" charset="0"/>
                  <a:ea typeface="Calibri" panose="020F0502020204030204" pitchFamily="34" charset="0"/>
                  <a:cs typeface="Arial" panose="020B0604020202020204" pitchFamily="34" charset="0"/>
                </a:rPr>
                <a:t>10个用户</a:t>
              </a:r>
            </a:p>
          </p:txBody>
        </p:sp>
        <p:sp>
          <p:nvSpPr>
            <p:cNvPr id="34" name="Text Box 2"/>
            <p:cNvSpPr txBox="1">
              <a:spLocks noChangeArrowheads="1"/>
            </p:cNvSpPr>
            <p:nvPr/>
          </p:nvSpPr>
          <p:spPr bwMode="auto">
            <a:xfrm>
              <a:off x="6958297" y="4055029"/>
              <a:ext cx="937324" cy="277622"/>
            </a:xfrm>
            <a:prstGeom prst="rect">
              <a:avLst/>
            </a:prstGeom>
            <a:noFill/>
            <a:ln w="9525">
              <a:noFill/>
              <a:miter lim="800000"/>
              <a:headEnd/>
              <a:tailEnd/>
            </a:ln>
          </p:spPr>
          <p:txBody>
            <a:bodyPr rot="0" vert="horz" wrap="square" lIns="91440" tIns="45720" rIns="91440" bIns="45720" rtlCol="0" anchor="t" anchorCtr="0">
              <a:noAutofit/>
            </a:bodyPr>
            <a:lstStyle/>
            <a:p>
              <a:pPr algn="ctr" rtl="0">
                <a:spcAft>
                  <a:spcPts val="0"/>
                </a:spcAft>
              </a:pPr>
              <a:r>
                <a:rPr lang="zh" sz="900">
                  <a:solidFill>
                    <a:srgbClr val="FF0000"/>
                  </a:solidFill>
                  <a:effectLst/>
                  <a:latin typeface="Comic Sans MS" panose="030F0702030302020204" pitchFamily="66" charset="0"/>
                  <a:ea typeface="Calibri" panose="020F0502020204030204" pitchFamily="34" charset="0"/>
                  <a:cs typeface="Arial" panose="020B0604020202020204" pitchFamily="34" charset="0"/>
                </a:rPr>
                <a:t>容量1000 L</a:t>
              </a:r>
            </a:p>
          </p:txBody>
        </p:sp>
        <p:sp>
          <p:nvSpPr>
            <p:cNvPr id="35" name="Text Box 2"/>
            <p:cNvSpPr txBox="1">
              <a:spLocks noChangeArrowheads="1"/>
            </p:cNvSpPr>
            <p:nvPr/>
          </p:nvSpPr>
          <p:spPr bwMode="auto">
            <a:xfrm>
              <a:off x="6436295" y="4595045"/>
              <a:ext cx="1238346" cy="601795"/>
            </a:xfrm>
            <a:prstGeom prst="rect">
              <a:avLst/>
            </a:prstGeom>
            <a:noFill/>
            <a:ln w="9525">
              <a:noFill/>
              <a:miter lim="800000"/>
              <a:headEnd/>
              <a:tailEnd/>
            </a:ln>
          </p:spPr>
          <p:txBody>
            <a:bodyPr rot="0" vert="horz" wrap="square" lIns="91440" tIns="45720" rIns="91440" bIns="45720" rtlCol="0" anchor="ctr" anchorCtr="0">
              <a:noAutofit/>
            </a:bodyPr>
            <a:lstStyle/>
            <a:p>
              <a:pPr algn="ctr" rtl="0">
                <a:spcAft>
                  <a:spcPts val="0"/>
                </a:spcAft>
              </a:pPr>
              <a:r>
                <a:rPr lang="zh" sz="1050">
                  <a:solidFill>
                    <a:srgbClr val="FF0000"/>
                  </a:solidFill>
                  <a:latin typeface="Comic Sans MS" panose="030F0702030302020204" pitchFamily="66" charset="0"/>
                  <a:ea typeface="Calibri" panose="020F0502020204030204" pitchFamily="34" charset="0"/>
                  <a:cs typeface="Arial" panose="020B0604020202020204" pitchFamily="34" charset="0"/>
                </a:rPr>
                <a:t>清掏期5-6年</a:t>
              </a:r>
              <a:endParaRPr lang="en-US" sz="1050" dirty="0">
                <a:solidFill>
                  <a:srgbClr val="FF0000"/>
                </a:solidFill>
                <a:effectLst/>
                <a:latin typeface="Comic Sans MS" panose="030F0702030302020204" pitchFamily="66" charset="0"/>
                <a:ea typeface="Calibri" panose="020F050202020403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29502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rtlCol="0"/>
          <a:lstStyle/>
          <a:p>
            <a:pPr marL="0" indent="0" rtl="0">
              <a:buNone/>
            </a:pPr>
            <a:r>
              <a:rPr lang="zh" b="1" dirty="0"/>
              <a:t>类别3：多个前端，结合一个或多个生物处理单元或非生物处理单元的后端</a:t>
            </a:r>
          </a:p>
        </p:txBody>
      </p:sp>
      <p:pic>
        <p:nvPicPr>
          <p:cNvPr id="9" name="Picture 8"/>
          <p:cNvPicPr>
            <a:picLocks noChangeAspect="1"/>
          </p:cNvPicPr>
          <p:nvPr/>
        </p:nvPicPr>
        <p:blipFill>
          <a:blip r:embed="rId3"/>
          <a:stretch>
            <a:fillRect/>
          </a:stretch>
        </p:blipFill>
        <p:spPr>
          <a:xfrm>
            <a:off x="950818" y="1905839"/>
            <a:ext cx="3583082" cy="3629964"/>
          </a:xfrm>
          <a:prstGeom prst="rect">
            <a:avLst/>
          </a:prstGeom>
        </p:spPr>
      </p:pic>
      <p:sp>
        <p:nvSpPr>
          <p:cNvPr id="2" name="Slide Number Placeholder 1"/>
          <p:cNvSpPr>
            <a:spLocks noGrp="1"/>
          </p:cNvSpPr>
          <p:nvPr>
            <p:ph type="sldNum" sz="quarter" idx="12"/>
          </p:nvPr>
        </p:nvSpPr>
        <p:spPr/>
        <p:txBody>
          <a:bodyPr rtlCol="0"/>
          <a:lstStyle/>
          <a:p>
            <a:pPr rtl="0"/>
            <a:fld id="{3AF06680-C8A7-4B16-9D12-C8E67A63F5D0}" type="slidenum">
              <a:rPr lang="en-ZA" smtClean="0"/>
              <a:t>21</a:t>
            </a:fld>
            <a:endParaRPr lang="en-ZA" dirty="0"/>
          </a:p>
        </p:txBody>
      </p:sp>
      <p:sp>
        <p:nvSpPr>
          <p:cNvPr id="3" name="Text Placeholder 2"/>
          <p:cNvSpPr>
            <a:spLocks noGrp="1"/>
          </p:cNvSpPr>
          <p:nvPr>
            <p:ph type="body" idx="13"/>
          </p:nvPr>
        </p:nvSpPr>
        <p:spPr/>
        <p:txBody>
          <a:bodyPr rtlCol="0"/>
          <a:lstStyle/>
          <a:p>
            <a:pPr rtl="0"/>
            <a:r>
              <a:rPr lang="zh"/>
              <a:t>NSSS分类</a:t>
            </a:r>
          </a:p>
        </p:txBody>
      </p:sp>
      <p:sp>
        <p:nvSpPr>
          <p:cNvPr id="8" name="TextBox 7"/>
          <p:cNvSpPr txBox="1"/>
          <p:nvPr/>
        </p:nvSpPr>
        <p:spPr>
          <a:xfrm>
            <a:off x="930536" y="5408712"/>
            <a:ext cx="5093880" cy="923330"/>
          </a:xfrm>
          <a:prstGeom prst="rect">
            <a:avLst/>
          </a:prstGeom>
          <a:noFill/>
        </p:spPr>
        <p:txBody>
          <a:bodyPr wrap="square" rtlCol="0">
            <a:spAutoFit/>
          </a:bodyPr>
          <a:lstStyle/>
          <a:p>
            <a:pPr rtl="0"/>
            <a:r>
              <a:rPr lang="zh" b="1">
                <a:latin typeface="Arial" panose="020B0604020202020204" pitchFamily="34" charset="0"/>
                <a:cs typeface="Arial" panose="020B0604020202020204" pitchFamily="34" charset="0"/>
              </a:rPr>
              <a:t>示例：（Caltech便器后端，一种电化学系统，配合一个或多个前端使用）</a:t>
            </a:r>
          </a:p>
        </p:txBody>
      </p:sp>
      <p:sp>
        <p:nvSpPr>
          <p:cNvPr id="5" name="Rectangle 4"/>
          <p:cNvSpPr/>
          <p:nvPr/>
        </p:nvSpPr>
        <p:spPr>
          <a:xfrm>
            <a:off x="4008120" y="1852136"/>
            <a:ext cx="2910840" cy="1477328"/>
          </a:xfrm>
          <a:prstGeom prst="rect">
            <a:avLst/>
          </a:prstGeom>
        </p:spPr>
        <p:txBody>
          <a:bodyPr wrap="square" rtlCol="0">
            <a:spAutoFit/>
          </a:bodyPr>
          <a:lstStyle/>
          <a:p>
            <a:pPr rtl="0"/>
            <a:r>
              <a:rPr lang="zh" b="1"/>
              <a:t>1.前端</a:t>
            </a:r>
          </a:p>
          <a:p>
            <a:pPr rtl="0"/>
            <a:r>
              <a:rPr lang="zh" b="1"/>
              <a:t>2.尿液/粪便分离</a:t>
            </a:r>
          </a:p>
          <a:p>
            <a:pPr rtl="0"/>
            <a:r>
              <a:rPr lang="zh" b="1"/>
              <a:t>3.液体处理</a:t>
            </a:r>
          </a:p>
          <a:p>
            <a:pPr rtl="0"/>
            <a:r>
              <a:rPr lang="zh" b="1"/>
              <a:t>4.固体处理</a:t>
            </a:r>
          </a:p>
          <a:p>
            <a:pPr rtl="0"/>
            <a:r>
              <a:rPr lang="zh" b="1"/>
              <a:t>5.电力系统</a:t>
            </a:r>
          </a:p>
        </p:txBody>
      </p:sp>
      <p:sp>
        <p:nvSpPr>
          <p:cNvPr id="10" name="Rectangle 9"/>
          <p:cNvSpPr/>
          <p:nvPr/>
        </p:nvSpPr>
        <p:spPr>
          <a:xfrm>
            <a:off x="565455" y="6332042"/>
            <a:ext cx="2730619" cy="369332"/>
          </a:xfrm>
          <a:prstGeom prst="rect">
            <a:avLst/>
          </a:prstGeom>
        </p:spPr>
        <p:txBody>
          <a:bodyPr wrap="none" rtlCol="0">
            <a:spAutoFit/>
          </a:bodyPr>
          <a:lstStyle/>
          <a:p>
            <a:pPr rtl="0"/>
            <a:r>
              <a:rPr lang="zh">
                <a:hlinkClick r:id="rId4"/>
              </a:rPr>
              <a:t>https://sanitation.ansi.org</a:t>
            </a:r>
            <a:r>
              <a:rPr lang="zh"/>
              <a:t> </a:t>
            </a:r>
          </a:p>
        </p:txBody>
      </p:sp>
      <p:pic>
        <p:nvPicPr>
          <p:cNvPr id="6" name="Picture 5"/>
          <p:cNvPicPr>
            <a:picLocks noChangeAspect="1"/>
          </p:cNvPicPr>
          <p:nvPr/>
        </p:nvPicPr>
        <p:blipFill>
          <a:blip r:embed="rId5"/>
          <a:stretch>
            <a:fillRect/>
          </a:stretch>
        </p:blipFill>
        <p:spPr>
          <a:xfrm>
            <a:off x="6829421" y="2026442"/>
            <a:ext cx="4773654" cy="2872403"/>
          </a:xfrm>
          <a:prstGeom prst="rect">
            <a:avLst/>
          </a:prstGeom>
        </p:spPr>
      </p:pic>
    </p:spTree>
    <p:custDataLst>
      <p:tags r:id="rId1"/>
    </p:custDataLst>
    <p:extLst>
      <p:ext uri="{BB962C8B-B14F-4D97-AF65-F5344CB8AC3E}">
        <p14:creationId xmlns:p14="http://schemas.microsoft.com/office/powerpoint/2010/main" val="4208848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22</a:t>
            </a:fld>
            <a:endParaRPr lang="en-ZA" dirty="0"/>
          </a:p>
        </p:txBody>
      </p:sp>
      <p:sp>
        <p:nvSpPr>
          <p:cNvPr id="3" name="Text Placeholder 2"/>
          <p:cNvSpPr>
            <a:spLocks noGrp="1"/>
          </p:cNvSpPr>
          <p:nvPr>
            <p:ph type="body" idx="13"/>
          </p:nvPr>
        </p:nvSpPr>
        <p:spPr/>
        <p:txBody>
          <a:bodyPr rtlCol="0"/>
          <a:lstStyle/>
          <a:p>
            <a:pPr rtl="0"/>
            <a:endParaRPr lang="en-ZA" dirty="0"/>
          </a:p>
        </p:txBody>
      </p:sp>
      <p:grpSp>
        <p:nvGrpSpPr>
          <p:cNvPr id="21" name="Group 20"/>
          <p:cNvGrpSpPr/>
          <p:nvPr/>
        </p:nvGrpSpPr>
        <p:grpSpPr>
          <a:xfrm>
            <a:off x="797362" y="1672527"/>
            <a:ext cx="6772096" cy="3233937"/>
            <a:chOff x="2550599" y="4502302"/>
            <a:chExt cx="6772096" cy="3233937"/>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599" y="4589301"/>
              <a:ext cx="6772096" cy="3059939"/>
            </a:xfrm>
            <a:prstGeom prst="rect">
              <a:avLst/>
            </a:prstGeom>
          </p:spPr>
        </p:pic>
        <p:sp>
          <p:nvSpPr>
            <p:cNvPr id="16" name="Text Box 2"/>
            <p:cNvSpPr txBox="1">
              <a:spLocks noChangeArrowheads="1"/>
            </p:cNvSpPr>
            <p:nvPr/>
          </p:nvSpPr>
          <p:spPr bwMode="auto">
            <a:xfrm>
              <a:off x="4234742" y="4502302"/>
              <a:ext cx="814886" cy="380336"/>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1200" b="1" i="1">
                  <a:solidFill>
                    <a:srgbClr val="EB4335"/>
                  </a:solidFill>
                  <a:effectLst/>
                  <a:latin typeface="Arial" panose="020B0604020202020204" pitchFamily="34" charset="0"/>
                  <a:ea typeface="Calibri" panose="020F0502020204030204" pitchFamily="34" charset="0"/>
                  <a:cs typeface="Arial" panose="020B0604020202020204" pitchFamily="34" charset="0"/>
                </a:rPr>
                <a:t>能源</a:t>
              </a:r>
              <a:endParaRPr lang="en-US" sz="3600" b="1" i="1" dirty="0">
                <a:solidFill>
                  <a:srgbClr val="EB433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 Box 2"/>
            <p:cNvSpPr txBox="1">
              <a:spLocks noChangeArrowheads="1"/>
            </p:cNvSpPr>
            <p:nvPr/>
          </p:nvSpPr>
          <p:spPr bwMode="auto">
            <a:xfrm>
              <a:off x="5426648" y="5631274"/>
              <a:ext cx="814886" cy="380336"/>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1200" b="1" i="1" dirty="0">
                  <a:solidFill>
                    <a:srgbClr val="557EBF"/>
                  </a:solidFill>
                  <a:effectLst/>
                  <a:latin typeface="Arial" panose="020B0604020202020204" pitchFamily="34" charset="0"/>
                  <a:ea typeface="Calibri" panose="020F0502020204030204" pitchFamily="34" charset="0"/>
                  <a:cs typeface="Arial" panose="020B0604020202020204" pitchFamily="34" charset="0"/>
                </a:rPr>
                <a:t>水</a:t>
              </a:r>
              <a:endParaRPr lang="en-US" sz="3600" b="1" i="1" dirty="0">
                <a:solidFill>
                  <a:srgbClr val="557EB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 Box 2"/>
            <p:cNvSpPr txBox="1">
              <a:spLocks noChangeArrowheads="1"/>
            </p:cNvSpPr>
            <p:nvPr/>
          </p:nvSpPr>
          <p:spPr bwMode="auto">
            <a:xfrm>
              <a:off x="3238510" y="7355903"/>
              <a:ext cx="814886" cy="380336"/>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1200" b="1" i="1">
                  <a:solidFill>
                    <a:srgbClr val="557EBF"/>
                  </a:solidFill>
                  <a:effectLst/>
                  <a:latin typeface="Arial" panose="020B0604020202020204" pitchFamily="34" charset="0"/>
                  <a:ea typeface="Calibri" panose="020F0502020204030204" pitchFamily="34" charset="0"/>
                  <a:cs typeface="Arial" panose="020B0604020202020204" pitchFamily="34" charset="0"/>
                </a:rPr>
                <a:t>水</a:t>
              </a:r>
              <a:endParaRPr lang="en-US" sz="3600" b="1" i="1" dirty="0">
                <a:solidFill>
                  <a:srgbClr val="557EB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3257560" y="6485763"/>
              <a:ext cx="1377428" cy="380336"/>
            </a:xfrm>
            <a:prstGeom prst="rect">
              <a:avLst/>
            </a:prstGeom>
            <a:noFill/>
            <a:ln w="9525">
              <a:noFill/>
              <a:miter lim="800000"/>
              <a:headEnd/>
              <a:tailEnd/>
            </a:ln>
          </p:spPr>
          <p:txBody>
            <a:bodyPr rot="0" vert="horz" wrap="square" lIns="0" tIns="0" rIns="0" bIns="0" rtlCol="0" anchor="ctr" anchorCtr="0">
              <a:noAutofit/>
            </a:bodyPr>
            <a:lstStyle/>
            <a:p>
              <a:pPr rtl="0">
                <a:lnSpc>
                  <a:spcPct val="107000"/>
                </a:lnSpc>
                <a:spcAft>
                  <a:spcPts val="800"/>
                </a:spcAft>
              </a:pPr>
              <a:r>
                <a:rPr lang="zh" sz="1200" b="1" i="1">
                  <a:solidFill>
                    <a:srgbClr val="676767"/>
                  </a:solidFill>
                  <a:effectLst/>
                  <a:latin typeface="Arial" panose="020B0604020202020204" pitchFamily="34" charset="0"/>
                  <a:ea typeface="Calibri" panose="020F0502020204030204" pitchFamily="34" charset="0"/>
                  <a:cs typeface="Arial" panose="020B0604020202020204" pitchFamily="34" charset="0"/>
                </a:rPr>
                <a:t>废</a:t>
              </a:r>
              <a:r>
                <a:rPr lang="zh" sz="1050">
                  <a:solidFill>
                    <a:srgbClr val="676767"/>
                  </a:solidFill>
                  <a:effectLst/>
                  <a:latin typeface="Arial" panose="020B0604020202020204" pitchFamily="34" charset="0"/>
                  <a:ea typeface="Calibri" panose="020F0502020204030204" pitchFamily="34" charset="0"/>
                  <a:cs typeface="Arial" panose="020B0604020202020204" pitchFamily="34" charset="0"/>
                </a:rPr>
                <a:t>水</a:t>
              </a:r>
              <a:endParaRPr lang="en-US" sz="3600" dirty="0">
                <a:solidFill>
                  <a:srgbClr val="67676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 Box 2"/>
            <p:cNvSpPr txBox="1">
              <a:spLocks noChangeArrowheads="1"/>
            </p:cNvSpPr>
            <p:nvPr/>
          </p:nvSpPr>
          <p:spPr bwMode="auto">
            <a:xfrm>
              <a:off x="6868259" y="5367845"/>
              <a:ext cx="814886" cy="380336"/>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800"/>
                </a:spcAft>
              </a:pPr>
              <a:r>
                <a:rPr lang="zh" sz="1200" b="1" i="1">
                  <a:solidFill>
                    <a:srgbClr val="32A953"/>
                  </a:solidFill>
                  <a:effectLst/>
                  <a:latin typeface="Arial" panose="020B0604020202020204" pitchFamily="34" charset="0"/>
                  <a:ea typeface="Calibri" panose="020F0502020204030204" pitchFamily="34" charset="0"/>
                  <a:cs typeface="Arial" panose="020B0604020202020204" pitchFamily="34" charset="0"/>
                </a:rPr>
                <a:t>养分</a:t>
              </a:r>
              <a:endParaRPr lang="en-US" sz="3600" b="1" i="1" dirty="0">
                <a:solidFill>
                  <a:srgbClr val="32A953"/>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4" name="Content Placeholder 3"/>
          <p:cNvSpPr>
            <a:spLocks noGrp="1"/>
          </p:cNvSpPr>
          <p:nvPr>
            <p:ph idx="1"/>
          </p:nvPr>
        </p:nvSpPr>
        <p:spPr>
          <a:xfrm>
            <a:off x="797362" y="1147544"/>
            <a:ext cx="9572345" cy="689999"/>
          </a:xfrm>
        </p:spPr>
        <p:txBody>
          <a:bodyPr rtlCol="0"/>
          <a:lstStyle/>
          <a:p>
            <a:pPr rtl="0"/>
            <a:r>
              <a:rPr lang="zh" sz="2000" b="1"/>
              <a:t>类别3：多个前端，结合一个或多个生物处理单元或非生物处理单元的后端</a:t>
            </a:r>
          </a:p>
          <a:p>
            <a:pPr rtl="0"/>
            <a:endParaRPr lang="en-ZA" dirty="0"/>
          </a:p>
        </p:txBody>
      </p:sp>
      <p:sp>
        <p:nvSpPr>
          <p:cNvPr id="11" name="Flowchart: Connector 10">
            <a:extLst>
              <a:ext uri="{FF2B5EF4-FFF2-40B4-BE49-F238E27FC236}">
                <a16:creationId xmlns:a16="http://schemas.microsoft.com/office/drawing/2014/main" id="{64D8E545-9BEE-4A8A-A1E0-9D8B88ABF3BC}"/>
              </a:ext>
            </a:extLst>
          </p:cNvPr>
          <p:cNvSpPr/>
          <p:nvPr/>
        </p:nvSpPr>
        <p:spPr>
          <a:xfrm>
            <a:off x="2035257" y="2276508"/>
            <a:ext cx="1922106" cy="1931036"/>
          </a:xfrm>
          <a:prstGeom prst="flowChartConnector">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cxnSp>
        <p:nvCxnSpPr>
          <p:cNvPr id="12" name="Straight Arrow Connector 11">
            <a:extLst>
              <a:ext uri="{FF2B5EF4-FFF2-40B4-BE49-F238E27FC236}">
                <a16:creationId xmlns:a16="http://schemas.microsoft.com/office/drawing/2014/main" id="{FF995318-6F8B-416B-9E10-146590A8D7CB}"/>
              </a:ext>
            </a:extLst>
          </p:cNvPr>
          <p:cNvCxnSpPr>
            <a:stCxn id="11" idx="5"/>
          </p:cNvCxnSpPr>
          <p:nvPr/>
        </p:nvCxnSpPr>
        <p:spPr>
          <a:xfrm>
            <a:off x="3675877" y="3924750"/>
            <a:ext cx="2260770" cy="9042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739EEEA-ABD5-4DB9-B2AF-846EF63A9BA1}"/>
              </a:ext>
            </a:extLst>
          </p:cNvPr>
          <p:cNvSpPr/>
          <p:nvPr/>
        </p:nvSpPr>
        <p:spPr>
          <a:xfrm>
            <a:off x="2314038" y="2657919"/>
            <a:ext cx="1105988" cy="863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grpSp>
        <p:nvGrpSpPr>
          <p:cNvPr id="33" name="Group 32"/>
          <p:cNvGrpSpPr/>
          <p:nvPr/>
        </p:nvGrpSpPr>
        <p:grpSpPr>
          <a:xfrm>
            <a:off x="5985830" y="3496935"/>
            <a:ext cx="6125973" cy="3109160"/>
            <a:chOff x="3133143" y="1036470"/>
            <a:chExt cx="6125973" cy="3109160"/>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143" y="1036470"/>
              <a:ext cx="6125973" cy="2968506"/>
            </a:xfrm>
            <a:prstGeom prst="rect">
              <a:avLst/>
            </a:prstGeom>
          </p:spPr>
        </p:pic>
        <p:sp>
          <p:nvSpPr>
            <p:cNvPr id="35" name="Text Box 2"/>
            <p:cNvSpPr txBox="1">
              <a:spLocks noChangeArrowheads="1"/>
            </p:cNvSpPr>
            <p:nvPr/>
          </p:nvSpPr>
          <p:spPr bwMode="auto">
            <a:xfrm>
              <a:off x="7951629" y="2291362"/>
              <a:ext cx="814886" cy="380336"/>
            </a:xfrm>
            <a:prstGeom prst="rect">
              <a:avLst/>
            </a:prstGeom>
            <a:noFill/>
            <a:ln w="9525">
              <a:noFill/>
              <a:miter lim="800000"/>
              <a:headEnd/>
              <a:tailEnd/>
            </a:ln>
          </p:spPr>
          <p:txBody>
            <a:bodyPr rot="0" vert="horz" wrap="square" lIns="0" tIns="0" rIns="0" bIns="0" rtlCol="0" anchor="ctr" anchorCtr="0">
              <a:noAutofit/>
            </a:bodyPr>
            <a:lstStyle/>
            <a:p>
              <a:pPr algn="ctr" rtl="0"/>
              <a:r>
                <a:rPr lang="zh" sz="900" b="1" i="1">
                  <a:solidFill>
                    <a:srgbClr val="557EBF"/>
                  </a:solidFill>
                  <a:effectLst/>
                  <a:latin typeface="Arial" panose="020B0604020202020204" pitchFamily="34" charset="0"/>
                  <a:ea typeface="Calibri" panose="020F0502020204030204" pitchFamily="34" charset="0"/>
                  <a:cs typeface="Arial" panose="020B0604020202020204" pitchFamily="34" charset="0"/>
                </a:rPr>
                <a:t>渗透</a:t>
              </a:r>
              <a:endParaRPr lang="en-ZA" sz="1000" b="1" i="1" dirty="0">
                <a:solidFill>
                  <a:srgbClr val="557EBF"/>
                </a:solidFill>
                <a:effectLst/>
                <a:latin typeface="Arial" panose="020B0604020202020204" pitchFamily="34" charset="0"/>
                <a:ea typeface="Calibri" panose="020F0502020204030204" pitchFamily="34" charset="0"/>
                <a:cs typeface="Arial" panose="020B0604020202020204" pitchFamily="34" charset="0"/>
              </a:endParaRPr>
            </a:p>
            <a:p>
              <a:pPr algn="ctr" rtl="0"/>
              <a:r>
                <a:rPr lang="zh" sz="800">
                  <a:solidFill>
                    <a:srgbClr val="557EBF"/>
                  </a:solidFill>
                  <a:latin typeface="Arial" panose="020B0604020202020204" pitchFamily="34" charset="0"/>
                  <a:ea typeface="Calibri" panose="020F0502020204030204" pitchFamily="34" charset="0"/>
                  <a:cs typeface="Arial" panose="020B0604020202020204" pitchFamily="34" charset="0"/>
                </a:rPr>
                <a:t>净化水</a:t>
              </a:r>
              <a:endParaRPr lang="en-US" dirty="0">
                <a:solidFill>
                  <a:srgbClr val="557EB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6" name="Text Box 2"/>
            <p:cNvSpPr txBox="1">
              <a:spLocks noChangeArrowheads="1"/>
            </p:cNvSpPr>
            <p:nvPr/>
          </p:nvSpPr>
          <p:spPr bwMode="auto">
            <a:xfrm>
              <a:off x="4796948" y="2351063"/>
              <a:ext cx="1360012" cy="435070"/>
            </a:xfrm>
            <a:prstGeom prst="rect">
              <a:avLst/>
            </a:prstGeom>
            <a:noFill/>
            <a:ln w="9525">
              <a:noFill/>
              <a:miter lim="800000"/>
              <a:headEnd/>
              <a:tailEnd/>
            </a:ln>
          </p:spPr>
          <p:txBody>
            <a:bodyPr rot="0" vert="horz" wrap="square" lIns="0" tIns="0" rIns="0" bIns="0" rtlCol="0" anchor="ctr" anchorCtr="0">
              <a:noAutofit/>
            </a:bodyPr>
            <a:lstStyle/>
            <a:p>
              <a:pPr algn="ctr" rtl="0"/>
              <a:r>
                <a:rPr lang="zh" sz="900" b="1" i="1">
                  <a:solidFill>
                    <a:schemeClr val="bg1"/>
                  </a:solidFill>
                  <a:effectLst/>
                  <a:latin typeface="Arial" panose="020B0604020202020204" pitchFamily="34" charset="0"/>
                  <a:ea typeface="Calibri" panose="020F0502020204030204" pitchFamily="34" charset="0"/>
                  <a:cs typeface="Arial" panose="020B0604020202020204" pitchFamily="34" charset="0"/>
                </a:rPr>
                <a:t>高效厌氧</a:t>
              </a:r>
            </a:p>
            <a:p>
              <a:pPr algn="ctr" rtl="0"/>
              <a:r>
                <a:rPr lang="zh" sz="900">
                  <a:solidFill>
                    <a:schemeClr val="bg1"/>
                  </a:solidFill>
                  <a:latin typeface="Arial" panose="020B0604020202020204" pitchFamily="34" charset="0"/>
                  <a:ea typeface="Calibri" panose="020F0502020204030204" pitchFamily="34" charset="0"/>
                  <a:cs typeface="Arial" panose="020B0604020202020204" pitchFamily="34" charset="0"/>
                </a:rPr>
                <a:t>生物消化器</a:t>
              </a: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7" name="Text Box 2"/>
            <p:cNvSpPr txBox="1">
              <a:spLocks noChangeArrowheads="1"/>
            </p:cNvSpPr>
            <p:nvPr/>
          </p:nvSpPr>
          <p:spPr bwMode="auto">
            <a:xfrm rot="3600000">
              <a:off x="6142983" y="2258088"/>
              <a:ext cx="1360012" cy="185948"/>
            </a:xfrm>
            <a:prstGeom prst="rect">
              <a:avLst/>
            </a:prstGeom>
            <a:noFill/>
            <a:ln w="9525">
              <a:noFill/>
              <a:miter lim="800000"/>
              <a:headEnd/>
              <a:tailEnd/>
            </a:ln>
          </p:spPr>
          <p:txBody>
            <a:bodyPr rot="0" vert="horz" wrap="square" lIns="0" tIns="0" rIns="0" bIns="0" rtlCol="0" anchor="ctr" anchorCtr="0">
              <a:noAutofit/>
            </a:bodyPr>
            <a:lstStyle/>
            <a:p>
              <a:pPr algn="ctr" rtl="0"/>
              <a:r>
                <a:rPr lang="zh" sz="900">
                  <a:solidFill>
                    <a:schemeClr val="bg1"/>
                  </a:solidFill>
                  <a:effectLst/>
                  <a:latin typeface="Arial" panose="020B0604020202020204" pitchFamily="34" charset="0"/>
                  <a:ea typeface="Calibri" panose="020F0502020204030204" pitchFamily="34" charset="0"/>
                  <a:cs typeface="Arial" panose="020B0604020202020204" pitchFamily="34" charset="0"/>
                </a:rPr>
                <a:t>膜</a:t>
              </a: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Text Box 2"/>
            <p:cNvSpPr txBox="1">
              <a:spLocks noChangeArrowheads="1"/>
            </p:cNvSpPr>
            <p:nvPr/>
          </p:nvSpPr>
          <p:spPr bwMode="auto">
            <a:xfrm rot="3600000">
              <a:off x="6779023" y="2300997"/>
              <a:ext cx="1360012" cy="185948"/>
            </a:xfrm>
            <a:prstGeom prst="rect">
              <a:avLst/>
            </a:prstGeom>
            <a:noFill/>
            <a:ln w="9525">
              <a:noFill/>
              <a:miter lim="800000"/>
              <a:headEnd/>
              <a:tailEnd/>
            </a:ln>
          </p:spPr>
          <p:txBody>
            <a:bodyPr rot="0" vert="horz" wrap="square" lIns="0" tIns="0" rIns="0" bIns="0" rtlCol="0" anchor="ctr" anchorCtr="0">
              <a:noAutofit/>
            </a:bodyPr>
            <a:lstStyle/>
            <a:p>
              <a:pPr algn="ctr" rtl="0"/>
              <a:r>
                <a:rPr lang="zh" sz="700">
                  <a:solidFill>
                    <a:schemeClr val="bg1"/>
                  </a:solidFill>
                  <a:effectLst/>
                  <a:latin typeface="Arial" panose="020B0604020202020204" pitchFamily="34" charset="0"/>
                  <a:ea typeface="Calibri" panose="020F0502020204030204" pitchFamily="34" charset="0"/>
                  <a:cs typeface="Arial" panose="020B0604020202020204" pitchFamily="34" charset="0"/>
                </a:rPr>
                <a:t>电解</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2"/>
            <p:cNvSpPr txBox="1">
              <a:spLocks noChangeArrowheads="1"/>
            </p:cNvSpPr>
            <p:nvPr/>
          </p:nvSpPr>
          <p:spPr bwMode="auto">
            <a:xfrm>
              <a:off x="6680810" y="1054028"/>
              <a:ext cx="946810" cy="380336"/>
            </a:xfrm>
            <a:prstGeom prst="rect">
              <a:avLst/>
            </a:prstGeom>
            <a:noFill/>
            <a:ln w="9525">
              <a:noFill/>
              <a:miter lim="800000"/>
              <a:headEnd/>
              <a:tailEnd/>
            </a:ln>
          </p:spPr>
          <p:txBody>
            <a:bodyPr rot="0" vert="horz" wrap="square" lIns="0" tIns="0" rIns="0" bIns="0" rtlCol="0" anchor="ctr" anchorCtr="0">
              <a:noAutofit/>
            </a:bodyPr>
            <a:lstStyle/>
            <a:p>
              <a:pPr algn="ctr" rtl="0"/>
              <a:r>
                <a:rPr lang="zh" sz="900" b="1" i="1">
                  <a:solidFill>
                    <a:srgbClr val="EB4335"/>
                  </a:solidFill>
                  <a:effectLst/>
                  <a:latin typeface="Arial" panose="020B0604020202020204" pitchFamily="34" charset="0"/>
                  <a:ea typeface="Calibri" panose="020F0502020204030204" pitchFamily="34" charset="0"/>
                  <a:cs typeface="Arial" panose="020B0604020202020204" pitchFamily="34" charset="0"/>
                </a:rPr>
                <a:t>能源（沼气）</a:t>
              </a:r>
              <a:endParaRPr lang="en-ZA" sz="1000" b="1" i="1" dirty="0">
                <a:solidFill>
                  <a:srgbClr val="EB433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0" name="Text Box 2"/>
            <p:cNvSpPr txBox="1">
              <a:spLocks noChangeArrowheads="1"/>
            </p:cNvSpPr>
            <p:nvPr/>
          </p:nvSpPr>
          <p:spPr bwMode="auto">
            <a:xfrm>
              <a:off x="3294259" y="2790709"/>
              <a:ext cx="946810" cy="380336"/>
            </a:xfrm>
            <a:prstGeom prst="rect">
              <a:avLst/>
            </a:prstGeom>
            <a:noFill/>
            <a:ln w="9525">
              <a:noFill/>
              <a:miter lim="800000"/>
              <a:headEnd/>
              <a:tailEnd/>
            </a:ln>
          </p:spPr>
          <p:txBody>
            <a:bodyPr rot="0" vert="horz" wrap="square" lIns="0" tIns="0" rIns="0" bIns="0" rtlCol="0" anchor="ctr" anchorCtr="0">
              <a:noAutofit/>
            </a:bodyPr>
            <a:lstStyle/>
            <a:p>
              <a:pPr algn="ctr" rtl="0"/>
              <a:r>
                <a:rPr lang="zh" sz="1200" b="1" i="1">
                  <a:effectLst/>
                  <a:latin typeface="Arial" panose="020B0604020202020204" pitchFamily="34" charset="0"/>
                  <a:ea typeface="Calibri" panose="020F0502020204030204" pitchFamily="34" charset="0"/>
                  <a:cs typeface="Arial" panose="020B0604020202020204" pitchFamily="34" charset="0"/>
                </a:rPr>
                <a:t>有机</a:t>
              </a:r>
              <a:endParaRPr lang="en-ZA" sz="1100" b="1" i="1" dirty="0">
                <a:effectLst/>
                <a:latin typeface="Arial" panose="020B0604020202020204" pitchFamily="34" charset="0"/>
                <a:ea typeface="Calibri" panose="020F0502020204030204" pitchFamily="34" charset="0"/>
                <a:cs typeface="Arial" panose="020B0604020202020204" pitchFamily="34" charset="0"/>
              </a:endParaRPr>
            </a:p>
            <a:p>
              <a:pPr algn="ctr" rtl="0"/>
              <a:r>
                <a:rPr lang="zh" sz="1000" b="1">
                  <a:latin typeface="Arial" panose="020B0604020202020204" pitchFamily="34" charset="0"/>
                  <a:ea typeface="Calibri" panose="020F0502020204030204" pitchFamily="34" charset="0"/>
                  <a:cs typeface="Arial" panose="020B0604020202020204" pitchFamily="34" charset="0"/>
                </a:rPr>
                <a:t>废物</a:t>
              </a:r>
              <a:endParaRPr lang="en-ZA" sz="105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41" name="Text Box 2"/>
            <p:cNvSpPr txBox="1">
              <a:spLocks noChangeArrowheads="1"/>
            </p:cNvSpPr>
            <p:nvPr/>
          </p:nvSpPr>
          <p:spPr bwMode="auto">
            <a:xfrm>
              <a:off x="6337292" y="3765294"/>
              <a:ext cx="946810" cy="380336"/>
            </a:xfrm>
            <a:prstGeom prst="rect">
              <a:avLst/>
            </a:prstGeom>
            <a:noFill/>
            <a:ln w="9525">
              <a:noFill/>
              <a:miter lim="800000"/>
              <a:headEnd/>
              <a:tailEnd/>
            </a:ln>
          </p:spPr>
          <p:txBody>
            <a:bodyPr rot="0" vert="horz" wrap="square" lIns="0" tIns="0" rIns="0" bIns="0" rtlCol="0" anchor="ctr" anchorCtr="0">
              <a:noAutofit/>
            </a:bodyPr>
            <a:lstStyle/>
            <a:p>
              <a:pPr algn="ctr" rtl="0"/>
              <a:r>
                <a:rPr lang="zh" sz="900" b="1" i="1">
                  <a:solidFill>
                    <a:srgbClr val="32A953"/>
                  </a:solidFill>
                  <a:effectLst/>
                  <a:latin typeface="Arial" panose="020B0604020202020204" pitchFamily="34" charset="0"/>
                  <a:ea typeface="Calibri" panose="020F0502020204030204" pitchFamily="34" charset="0"/>
                  <a:cs typeface="Arial" panose="020B0604020202020204" pitchFamily="34" charset="0"/>
                </a:rPr>
                <a:t>养分（氮、磷、钾）</a:t>
              </a:r>
              <a:endParaRPr lang="en-ZA" sz="1000" b="1" i="1" dirty="0">
                <a:solidFill>
                  <a:srgbClr val="32A953"/>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42" name="Flowchart: Connector 41">
            <a:extLst>
              <a:ext uri="{FF2B5EF4-FFF2-40B4-BE49-F238E27FC236}">
                <a16:creationId xmlns:a16="http://schemas.microsoft.com/office/drawing/2014/main" id="{3E12E324-9065-40B8-9E38-A06606BD1562}"/>
              </a:ext>
            </a:extLst>
          </p:cNvPr>
          <p:cNvSpPr/>
          <p:nvPr/>
        </p:nvSpPr>
        <p:spPr>
          <a:xfrm>
            <a:off x="5924877" y="3429000"/>
            <a:ext cx="6035493" cy="3235531"/>
          </a:xfrm>
          <a:prstGeom prst="flowChartConnector">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p>
        </p:txBody>
      </p:sp>
    </p:spTree>
    <p:custDataLst>
      <p:tags r:id="rId1"/>
    </p:custDataLst>
    <p:extLst>
      <p:ext uri="{BB962C8B-B14F-4D97-AF65-F5344CB8AC3E}">
        <p14:creationId xmlns:p14="http://schemas.microsoft.com/office/powerpoint/2010/main" val="828888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23</a:t>
            </a:fld>
            <a:endParaRPr lang="en-ZA" dirty="0"/>
          </a:p>
        </p:txBody>
      </p:sp>
      <p:sp>
        <p:nvSpPr>
          <p:cNvPr id="4" name="Content Placeholder 3"/>
          <p:cNvSpPr>
            <a:spLocks noGrp="1"/>
          </p:cNvSpPr>
          <p:nvPr>
            <p:ph idx="1"/>
          </p:nvPr>
        </p:nvSpPr>
        <p:spPr/>
        <p:txBody>
          <a:bodyPr rtlCol="0"/>
          <a:lstStyle/>
          <a:p>
            <a:pPr marL="0" indent="0" rtl="0">
              <a:buNone/>
            </a:pPr>
            <a:r>
              <a:rPr lang="zh"/>
              <a:t>有关创新技术的更多信息，请参阅：</a:t>
            </a:r>
          </a:p>
          <a:p>
            <a:pPr marL="0" indent="0" rtl="0">
              <a:buNone/>
            </a:pPr>
            <a:r>
              <a:rPr lang="zh">
                <a:hlinkClick r:id="rId3"/>
              </a:rPr>
              <a:t>https://sanitation.ansi.org/</a:t>
            </a:r>
            <a:r>
              <a:rPr lang="zh"/>
              <a:t> </a:t>
            </a:r>
          </a:p>
          <a:p>
            <a:pPr marL="0" indent="0" rtl="0">
              <a:buNone/>
            </a:pPr>
            <a:r>
              <a:rPr lang="zh">
                <a:hlinkClick r:id="rId4"/>
              </a:rPr>
              <a:t>https://sanitation.ansi.org/RTTech</a:t>
            </a:r>
            <a:endParaRPr lang="en-GB" dirty="0"/>
          </a:p>
          <a:p>
            <a:pPr marL="0" indent="0" rtl="0">
              <a:buNone/>
            </a:pPr>
            <a:endParaRPr lang="en-GB" dirty="0"/>
          </a:p>
          <a:p>
            <a:pPr rtl="0"/>
            <a:endParaRPr lang="en-GB" dirty="0"/>
          </a:p>
        </p:txBody>
      </p:sp>
    </p:spTree>
    <p:custDataLst>
      <p:tags r:id="rId1"/>
    </p:custDataLst>
    <p:extLst>
      <p:ext uri="{BB962C8B-B14F-4D97-AF65-F5344CB8AC3E}">
        <p14:creationId xmlns:p14="http://schemas.microsoft.com/office/powerpoint/2010/main" val="1648090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rtlCol="0"/>
          <a:lstStyle/>
          <a:p>
            <a:pPr rtl="0"/>
            <a:r>
              <a:rPr lang="zh" b="1">
                <a:latin typeface="Arial" panose="020B0604020202020204" pitchFamily="34" charset="0"/>
                <a:cs typeface="Arial" panose="020B0604020202020204" pitchFamily="34" charset="0"/>
              </a:rPr>
              <a:t>了解SAN/ISO:30500标准</a:t>
            </a:r>
          </a:p>
        </p:txBody>
      </p:sp>
      <p:sp>
        <p:nvSpPr>
          <p:cNvPr id="2" name="Slide Number Placeholder 1"/>
          <p:cNvSpPr>
            <a:spLocks noGrp="1"/>
          </p:cNvSpPr>
          <p:nvPr>
            <p:ph type="sldNum" sz="quarter" idx="12"/>
          </p:nvPr>
        </p:nvSpPr>
        <p:spPr/>
        <p:txBody>
          <a:bodyPr rtlCol="0"/>
          <a:lstStyle/>
          <a:p>
            <a:pPr rtl="0"/>
            <a:fld id="{3AF06680-C8A7-4B16-9D12-C8E67A63F5D0}" type="slidenum">
              <a:rPr lang="en-ZA" smtClean="0"/>
              <a:t>24</a:t>
            </a:fld>
            <a:endParaRPr lang="en-ZA" dirty="0"/>
          </a:p>
        </p:txBody>
      </p:sp>
    </p:spTree>
    <p:custDataLst>
      <p:tags r:id="rId1"/>
    </p:custDataLst>
    <p:extLst>
      <p:ext uri="{BB962C8B-B14F-4D97-AF65-F5344CB8AC3E}">
        <p14:creationId xmlns:p14="http://schemas.microsoft.com/office/powerpoint/2010/main" val="318336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25</a:t>
            </a:fld>
            <a:endParaRPr lang="en-GB" altLang="en-US" dirty="0"/>
          </a:p>
        </p:txBody>
      </p:sp>
      <p:sp>
        <p:nvSpPr>
          <p:cNvPr id="2" name="Text Placeholder 1"/>
          <p:cNvSpPr>
            <a:spLocks noGrp="1"/>
          </p:cNvSpPr>
          <p:nvPr>
            <p:ph type="body" idx="13"/>
          </p:nvPr>
        </p:nvSpPr>
        <p:spPr/>
        <p:txBody>
          <a:bodyPr rtlCol="0"/>
          <a:lstStyle/>
          <a:p>
            <a:pPr rtl="0"/>
            <a:r>
              <a:rPr lang="zh"/>
              <a:t>ISO-30500认证过程</a:t>
            </a:r>
          </a:p>
        </p:txBody>
      </p:sp>
      <p:sp>
        <p:nvSpPr>
          <p:cNvPr id="39" name="Content Placeholder 38"/>
          <p:cNvSpPr>
            <a:spLocks noGrp="1"/>
          </p:cNvSpPr>
          <p:nvPr>
            <p:ph idx="1"/>
          </p:nvPr>
        </p:nvSpPr>
        <p:spPr/>
        <p:txBody>
          <a:bodyPr rtlCol="0"/>
          <a:lstStyle/>
          <a:p>
            <a:pPr marL="0" indent="0" rtl="0">
              <a:lnSpc>
                <a:spcPct val="100000"/>
              </a:lnSpc>
              <a:buNone/>
            </a:pPr>
            <a:endParaRPr lang="en-GB" dirty="0"/>
          </a:p>
          <a:p>
            <a:pPr marL="0" indent="0" rtl="0">
              <a:lnSpc>
                <a:spcPct val="100000"/>
              </a:lnSpc>
              <a:buNone/>
            </a:pPr>
            <a:endParaRPr lang="en-GB" dirty="0"/>
          </a:p>
          <a:p>
            <a:pPr marL="0" indent="0" rtl="0">
              <a:lnSpc>
                <a:spcPct val="100000"/>
              </a:lnSpc>
              <a:buNone/>
            </a:pPr>
            <a:endParaRPr lang="en-GB" dirty="0"/>
          </a:p>
          <a:p>
            <a:pPr marL="0" indent="0" rtl="0">
              <a:lnSpc>
                <a:spcPct val="100000"/>
              </a:lnSpc>
              <a:buNone/>
            </a:pPr>
            <a:endParaRPr lang="en-GB" dirty="0"/>
          </a:p>
          <a:p>
            <a:pPr marL="0" indent="0" rtl="0">
              <a:lnSpc>
                <a:spcPct val="100000"/>
              </a:lnSpc>
              <a:buNone/>
            </a:pPr>
            <a:endParaRPr lang="en-GB" dirty="0"/>
          </a:p>
          <a:p>
            <a:pPr marL="0" indent="0" rtl="0">
              <a:lnSpc>
                <a:spcPct val="100000"/>
              </a:lnSpc>
              <a:buNone/>
            </a:pPr>
            <a:endParaRPr lang="en-GB" dirty="0"/>
          </a:p>
          <a:p>
            <a:pPr lvl="1" rtl="0">
              <a:lnSpc>
                <a:spcPct val="100000"/>
              </a:lnSpc>
            </a:pPr>
            <a:endParaRPr lang="en-GB" b="1" dirty="0"/>
          </a:p>
          <a:p>
            <a:pPr rtl="0"/>
            <a:endParaRPr lang="en-GB" dirty="0"/>
          </a:p>
        </p:txBody>
      </p:sp>
      <p:grpSp>
        <p:nvGrpSpPr>
          <p:cNvPr id="7" name="Group 6"/>
          <p:cNvGrpSpPr/>
          <p:nvPr/>
        </p:nvGrpSpPr>
        <p:grpSpPr>
          <a:xfrm>
            <a:off x="1600200" y="1347933"/>
            <a:ext cx="8586216" cy="2980762"/>
            <a:chOff x="1600200" y="1347933"/>
            <a:chExt cx="8586216" cy="2980762"/>
          </a:xfrm>
        </p:grpSpPr>
        <p:sp>
          <p:nvSpPr>
            <p:cNvPr id="6" name="Right Arrow 5"/>
            <p:cNvSpPr/>
            <p:nvPr/>
          </p:nvSpPr>
          <p:spPr>
            <a:xfrm>
              <a:off x="3767328" y="1347933"/>
              <a:ext cx="6419088" cy="2980762"/>
            </a:xfrm>
            <a:prstGeom prst="rightArrow">
              <a:avLst/>
            </a:prstGeom>
            <a:noFill/>
            <a:ln>
              <a:solidFill>
                <a:srgbClr val="CD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3" name="Group 2"/>
            <p:cNvGrpSpPr/>
            <p:nvPr/>
          </p:nvGrpSpPr>
          <p:grpSpPr>
            <a:xfrm>
              <a:off x="3963567" y="1347933"/>
              <a:ext cx="5972734" cy="2980762"/>
              <a:chOff x="300038" y="2386013"/>
              <a:chExt cx="6981825" cy="3787586"/>
            </a:xfrm>
          </p:grpSpPr>
          <p:sp>
            <p:nvSpPr>
              <p:cNvPr id="8" name="TextBox 7"/>
              <p:cNvSpPr txBox="1"/>
              <p:nvPr/>
            </p:nvSpPr>
            <p:spPr>
              <a:xfrm>
                <a:off x="300038" y="2386013"/>
                <a:ext cx="1771649" cy="899495"/>
              </a:xfrm>
              <a:prstGeom prst="rect">
                <a:avLst/>
              </a:prstGeom>
              <a:solidFill>
                <a:schemeClr val="accent6">
                  <a:lumMod val="40000"/>
                  <a:lumOff val="60000"/>
                </a:schemeClr>
              </a:solidFill>
              <a:ln>
                <a:solidFill>
                  <a:schemeClr val="accent1"/>
                </a:solidFill>
              </a:ln>
            </p:spPr>
            <p:txBody>
              <a:bodyPr wrap="square" rtlCol="0">
                <a:spAutoFit/>
              </a:bodyPr>
              <a:lstStyle/>
              <a:p>
                <a:pPr rtl="0"/>
                <a:r>
                  <a:rPr lang="zh" sz="2000" b="1"/>
                  <a:t>文件检查</a:t>
                </a:r>
              </a:p>
            </p:txBody>
          </p:sp>
          <p:sp>
            <p:nvSpPr>
              <p:cNvPr id="9" name="TextBox 8"/>
              <p:cNvSpPr txBox="1"/>
              <p:nvPr/>
            </p:nvSpPr>
            <p:spPr>
              <a:xfrm>
                <a:off x="300038" y="3825716"/>
                <a:ext cx="1771649" cy="1290580"/>
              </a:xfrm>
              <a:prstGeom prst="rect">
                <a:avLst/>
              </a:prstGeom>
              <a:solidFill>
                <a:srgbClr val="FFC000"/>
              </a:solidFill>
              <a:ln>
                <a:solidFill>
                  <a:schemeClr val="accent1"/>
                </a:solidFill>
              </a:ln>
            </p:spPr>
            <p:txBody>
              <a:bodyPr wrap="square" rtlCol="0">
                <a:spAutoFit/>
              </a:bodyPr>
              <a:lstStyle/>
              <a:p>
                <a:pPr rtl="0"/>
                <a:r>
                  <a:rPr lang="zh" sz="2000" b="1"/>
                  <a:t>认可实验室测试</a:t>
                </a:r>
              </a:p>
            </p:txBody>
          </p:sp>
          <p:sp>
            <p:nvSpPr>
              <p:cNvPr id="16" name="TextBox 15"/>
              <p:cNvSpPr txBox="1"/>
              <p:nvPr/>
            </p:nvSpPr>
            <p:spPr>
              <a:xfrm>
                <a:off x="2838449" y="3401115"/>
                <a:ext cx="1771649" cy="508411"/>
              </a:xfrm>
              <a:prstGeom prst="rect">
                <a:avLst/>
              </a:prstGeom>
              <a:solidFill>
                <a:srgbClr val="92D050"/>
              </a:solidFill>
              <a:ln>
                <a:solidFill>
                  <a:schemeClr val="accent1"/>
                </a:solidFill>
              </a:ln>
            </p:spPr>
            <p:txBody>
              <a:bodyPr wrap="square" rtlCol="0">
                <a:spAutoFit/>
              </a:bodyPr>
              <a:lstStyle/>
              <a:p>
                <a:pPr rtl="0"/>
                <a:r>
                  <a:rPr lang="zh" sz="2000" b="1"/>
                  <a:t>现场测试</a:t>
                </a:r>
              </a:p>
            </p:txBody>
          </p:sp>
          <p:cxnSp>
            <p:nvCxnSpPr>
              <p:cNvPr id="18" name="Elbow Connector 17"/>
              <p:cNvCxnSpPr>
                <a:stCxn id="9" idx="3"/>
                <a:endCxn id="16" idx="1"/>
              </p:cNvCxnSpPr>
              <p:nvPr/>
            </p:nvCxnSpPr>
            <p:spPr bwMode="auto">
              <a:xfrm flipV="1">
                <a:off x="2071687" y="3655320"/>
                <a:ext cx="766762" cy="815686"/>
              </a:xfrm>
              <a:prstGeom prst="bentConnector3">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8" idx="3"/>
                <a:endCxn id="16" idx="1"/>
              </p:cNvCxnSpPr>
              <p:nvPr/>
            </p:nvCxnSpPr>
            <p:spPr bwMode="auto">
              <a:xfrm>
                <a:off x="2071687" y="2835760"/>
                <a:ext cx="766762" cy="819560"/>
              </a:xfrm>
              <a:prstGeom prst="bentConnector3">
                <a:avLst>
                  <a:gd name="adj1" fmla="val 5000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10214" y="3401115"/>
                <a:ext cx="1771649" cy="508411"/>
              </a:xfrm>
              <a:prstGeom prst="rect">
                <a:avLst/>
              </a:prstGeom>
              <a:solidFill>
                <a:srgbClr val="EB936B"/>
              </a:solidFill>
              <a:ln>
                <a:solidFill>
                  <a:schemeClr val="accent1"/>
                </a:solidFill>
              </a:ln>
            </p:spPr>
            <p:txBody>
              <a:bodyPr wrap="square" rtlCol="0">
                <a:spAutoFit/>
              </a:bodyPr>
              <a:lstStyle/>
              <a:p>
                <a:pPr rtl="0"/>
                <a:r>
                  <a:rPr lang="zh" sz="2000" b="1"/>
                  <a:t>认证</a:t>
                </a:r>
              </a:p>
            </p:txBody>
          </p:sp>
          <p:cxnSp>
            <p:nvCxnSpPr>
              <p:cNvPr id="31" name="Straight Arrow Connector 30"/>
              <p:cNvCxnSpPr>
                <a:stCxn id="16" idx="3"/>
                <a:endCxn id="29" idx="1"/>
              </p:cNvCxnSpPr>
              <p:nvPr/>
            </p:nvCxnSpPr>
            <p:spPr bwMode="auto">
              <a:xfrm>
                <a:off x="4610099" y="3655320"/>
                <a:ext cx="900115"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5" name="Line Callout 1 34"/>
              <p:cNvSpPr/>
              <p:nvPr/>
            </p:nvSpPr>
            <p:spPr bwMode="auto">
              <a:xfrm>
                <a:off x="300038" y="5338987"/>
                <a:ext cx="1771649" cy="834612"/>
              </a:xfrm>
              <a:prstGeom prst="borderCallout1">
                <a:avLst>
                  <a:gd name="adj1" fmla="val 965"/>
                  <a:gd name="adj2" fmla="val 54167"/>
                  <a:gd name="adj3" fmla="val -46354"/>
                  <a:gd name="adj4" fmla="val 54661"/>
                </a:avLst>
              </a:prstGeom>
              <a:solidFill>
                <a:srgbClr val="FFC000"/>
              </a:solidFill>
              <a:ln>
                <a:solidFill>
                  <a:schemeClr val="accent1"/>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zh" sz="2000" b="1" i="0" strike="noStrike" cap="none" normalizeH="0">
                    <a:ln>
                      <a:noFill/>
                    </a:ln>
                    <a:solidFill>
                      <a:schemeClr val="tx1"/>
                    </a:solidFill>
                    <a:effectLst/>
                    <a:ea typeface="MS PGothic" pitchFamily="34" charset="-128"/>
                    <a:cs typeface="Calibri" panose="020F0502020204030204" pitchFamily="34" charset="0"/>
                  </a:rPr>
                  <a:t>≥32天</a:t>
                </a:r>
                <a:endParaRPr kumimoji="0" lang="en-GB" sz="2000" b="1" i="0" strike="noStrike" cap="none" normalizeH="0" baseline="0" dirty="0">
                  <a:ln>
                    <a:noFill/>
                  </a:ln>
                  <a:solidFill>
                    <a:schemeClr val="tx1"/>
                  </a:solidFill>
                  <a:effectLst/>
                  <a:ea typeface="MS PGothic" pitchFamily="34" charset="-128"/>
                </a:endParaRPr>
              </a:p>
            </p:txBody>
          </p:sp>
          <p:sp>
            <p:nvSpPr>
              <p:cNvPr id="36" name="Line Callout 1 35"/>
              <p:cNvSpPr/>
              <p:nvPr/>
            </p:nvSpPr>
            <p:spPr bwMode="auto">
              <a:xfrm>
                <a:off x="2881317" y="4373903"/>
                <a:ext cx="2503480" cy="1276158"/>
              </a:xfrm>
              <a:prstGeom prst="borderCallout1">
                <a:avLst>
                  <a:gd name="adj1" fmla="val 965"/>
                  <a:gd name="adj2" fmla="val 54167"/>
                  <a:gd name="adj3" fmla="val -56123"/>
                  <a:gd name="adj4" fmla="val 53918"/>
                </a:avLst>
              </a:prstGeom>
              <a:solidFill>
                <a:srgbClr val="92D050"/>
              </a:solidFill>
              <a:ln>
                <a:solidFill>
                  <a:schemeClr val="accent1"/>
                </a:solidFill>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lang="zh" b="1" i="0" strike="noStrike" cap="none" normalizeH="0">
                    <a:ln>
                      <a:noFill/>
                    </a:ln>
                    <a:solidFill>
                      <a:schemeClr val="tx1"/>
                    </a:solidFill>
                    <a:effectLst/>
                    <a:ea typeface="MS PGothic" pitchFamily="34" charset="-128"/>
                    <a:cs typeface="Calibri" panose="020F0502020204030204" pitchFamily="34" charset="0"/>
                  </a:rPr>
                  <a:t>类别1：≥30天</a:t>
                </a:r>
              </a:p>
              <a:p>
                <a:pPr algn="ctr" rtl="0" eaLnBrk="0" fontAlgn="base" hangingPunct="0">
                  <a:spcBef>
                    <a:spcPct val="0"/>
                  </a:spcBef>
                  <a:spcAft>
                    <a:spcPct val="0"/>
                  </a:spcAft>
                </a:pPr>
                <a:r>
                  <a:rPr lang="zh" b="1">
                    <a:solidFill>
                      <a:schemeClr val="tx1"/>
                    </a:solidFill>
                    <a:ea typeface="MS PGothic" pitchFamily="34" charset="-128"/>
                    <a:cs typeface="Calibri" panose="020F0502020204030204" pitchFamily="34" charset="0"/>
                  </a:rPr>
                  <a:t>类别2：</a:t>
                </a:r>
                <a:r>
                  <a:rPr lang="zh" b="1" i="0" strike="noStrike" cap="none" normalizeH="0">
                    <a:ln>
                      <a:noFill/>
                    </a:ln>
                    <a:solidFill>
                      <a:schemeClr val="tx1"/>
                    </a:solidFill>
                    <a:effectLst/>
                    <a:ea typeface="MS PGothic" pitchFamily="34" charset="-128"/>
                    <a:cs typeface="Calibri" panose="020F0502020204030204" pitchFamily="34" charset="0"/>
                  </a:rPr>
                  <a:t>≥50天</a:t>
                </a:r>
              </a:p>
              <a:p>
                <a:pPr algn="ctr" rtl="0" eaLnBrk="0" fontAlgn="base" hangingPunct="0">
                  <a:spcBef>
                    <a:spcPct val="0"/>
                  </a:spcBef>
                  <a:spcAft>
                    <a:spcPct val="0"/>
                  </a:spcAft>
                </a:pPr>
                <a:r>
                  <a:rPr lang="zh" b="1">
                    <a:solidFill>
                      <a:schemeClr val="tx1"/>
                    </a:solidFill>
                    <a:ea typeface="MS PGothic" pitchFamily="34" charset="-128"/>
                    <a:cs typeface="Calibri" panose="020F0502020204030204" pitchFamily="34" charset="0"/>
                  </a:rPr>
                  <a:t>类别3：</a:t>
                </a:r>
                <a:r>
                  <a:rPr lang="zh" b="1" i="0" strike="noStrike" cap="none" normalizeH="0">
                    <a:ln>
                      <a:noFill/>
                    </a:ln>
                    <a:solidFill>
                      <a:schemeClr val="tx1"/>
                    </a:solidFill>
                    <a:effectLst/>
                    <a:ea typeface="MS PGothic" pitchFamily="34" charset="-128"/>
                    <a:cs typeface="Calibri" panose="020F0502020204030204" pitchFamily="34" charset="0"/>
                  </a:rPr>
                  <a:t>≥50天</a:t>
                </a:r>
              </a:p>
              <a:p>
                <a:pPr algn="ctr" rtl="0" eaLnBrk="0" fontAlgn="base" hangingPunct="0">
                  <a:spcBef>
                    <a:spcPct val="0"/>
                  </a:spcBef>
                  <a:spcAft>
                    <a:spcPct val="0"/>
                  </a:spcAft>
                </a:pPr>
                <a:endParaRPr kumimoji="0" lang="en-GB" b="1" i="0" strike="noStrike" cap="none" normalizeH="0" baseline="0" dirty="0">
                  <a:ln>
                    <a:noFill/>
                  </a:ln>
                  <a:solidFill>
                    <a:schemeClr val="tx1"/>
                  </a:solidFill>
                  <a:effectLst/>
                  <a:ea typeface="MS PGothic" pitchFamily="34" charset="-128"/>
                  <a:cs typeface="Calibri" panose="020F0502020204030204" pitchFamily="34" charset="0"/>
                </a:endParaRPr>
              </a:p>
              <a:p>
                <a:pPr marR="0" algn="ctr" defTabSz="914400" rtl="0" eaLnBrk="0" fontAlgn="base" latinLnBrk="0" hangingPunct="0">
                  <a:lnSpc>
                    <a:spcPct val="100000"/>
                  </a:lnSpc>
                  <a:spcBef>
                    <a:spcPct val="0"/>
                  </a:spcBef>
                  <a:spcAft>
                    <a:spcPct val="0"/>
                  </a:spcAft>
                  <a:buClrTx/>
                  <a:buSzTx/>
                  <a:buFontTx/>
                  <a:buNone/>
                  <a:tabLst/>
                </a:pPr>
                <a:endParaRPr kumimoji="0" lang="en-GB" b="1" i="0" strike="noStrike" cap="none" normalizeH="0" baseline="0" dirty="0">
                  <a:ln>
                    <a:noFill/>
                  </a:ln>
                  <a:solidFill>
                    <a:schemeClr val="tx1"/>
                  </a:solidFill>
                  <a:effectLst/>
                  <a:ea typeface="MS PGothic" pitchFamily="34" charset="-128"/>
                </a:endParaRPr>
              </a:p>
            </p:txBody>
          </p:sp>
        </p:grpSp>
        <p:sp>
          <p:nvSpPr>
            <p:cNvPr id="5" name="Rectangle 4"/>
            <p:cNvSpPr/>
            <p:nvPr/>
          </p:nvSpPr>
          <p:spPr>
            <a:xfrm>
              <a:off x="1600200" y="1347933"/>
              <a:ext cx="2035397" cy="2980762"/>
            </a:xfrm>
            <a:prstGeom prst="rect">
              <a:avLst/>
            </a:prstGeom>
            <a:solidFill>
              <a:srgbClr val="CDAEF0"/>
            </a:solidFill>
            <a:ln>
              <a:solidFill>
                <a:srgbClr val="CD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zh" sz="2400" b="1">
                  <a:solidFill>
                    <a:schemeClr val="tx1"/>
                  </a:solidFill>
                </a:rPr>
                <a:t>认证程序</a:t>
              </a:r>
            </a:p>
          </p:txBody>
        </p:sp>
      </p:grpSp>
      <p:sp>
        <p:nvSpPr>
          <p:cNvPr id="19" name="Rectangle 18"/>
          <p:cNvSpPr/>
          <p:nvPr/>
        </p:nvSpPr>
        <p:spPr>
          <a:xfrm>
            <a:off x="1571937" y="4489686"/>
            <a:ext cx="6501699" cy="1754326"/>
          </a:xfrm>
          <a:prstGeom prst="rect">
            <a:avLst/>
          </a:prstGeom>
          <a:solidFill>
            <a:schemeClr val="accent1">
              <a:lumMod val="40000"/>
              <a:lumOff val="60000"/>
            </a:schemeClr>
          </a:solidFill>
        </p:spPr>
        <p:txBody>
          <a:bodyPr wrap="square" rtlCol="0">
            <a:spAutoFit/>
          </a:bodyPr>
          <a:lstStyle/>
          <a:p>
            <a:pPr rtl="0"/>
            <a:r>
              <a:rPr lang="zh" b="1" u="sng"/>
              <a:t>NSSS分类：</a:t>
            </a:r>
            <a:endParaRPr lang="en-ZA" u="sng" dirty="0"/>
          </a:p>
          <a:p>
            <a:pPr lvl="0" rtl="0"/>
            <a:r>
              <a:rPr lang="zh" b="1"/>
              <a:t>类别1：一个前端，非生物处理单元的后端 </a:t>
            </a:r>
            <a:endParaRPr lang="en-ZA" dirty="0"/>
          </a:p>
          <a:p>
            <a:pPr lvl="0" rtl="0"/>
            <a:r>
              <a:rPr lang="zh" b="1"/>
              <a:t>类别2：一个前端，结合一个或多个生物处理单元的后端</a:t>
            </a:r>
            <a:endParaRPr lang="en-ZA" dirty="0"/>
          </a:p>
          <a:p>
            <a:pPr lvl="0" rtl="0"/>
            <a:r>
              <a:rPr lang="zh" b="1"/>
              <a:t>类别3：多个前端，结合一个或多个生物处理单元或非生物处理单元的后端</a:t>
            </a:r>
            <a:endParaRPr lang="en-ZA" dirty="0"/>
          </a:p>
        </p:txBody>
      </p:sp>
    </p:spTree>
    <p:custDataLst>
      <p:tags r:id="rId1"/>
    </p:custDataLst>
    <p:extLst>
      <p:ext uri="{BB962C8B-B14F-4D97-AF65-F5344CB8AC3E}">
        <p14:creationId xmlns:p14="http://schemas.microsoft.com/office/powerpoint/2010/main" val="3789866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rtlCol="0"/>
          <a:lstStyle/>
          <a:p>
            <a:pPr rtl="0">
              <a:defRPr/>
            </a:pPr>
            <a:fld id="{705EEA48-329E-4D2C-A2E2-1746664D4BA3}" type="slidenum">
              <a:rPr lang="en-GB" altLang="en-US" smtClean="0"/>
              <a:pPr>
                <a:defRPr/>
              </a:pPr>
              <a:t>26</a:t>
            </a:fld>
            <a:endParaRPr lang="en-GB" altLang="en-US" dirty="0"/>
          </a:p>
        </p:txBody>
      </p:sp>
      <p:sp>
        <p:nvSpPr>
          <p:cNvPr id="4" name="Text Placeholder 3"/>
          <p:cNvSpPr>
            <a:spLocks noGrp="1"/>
          </p:cNvSpPr>
          <p:nvPr>
            <p:ph type="body" idx="13"/>
          </p:nvPr>
        </p:nvSpPr>
        <p:spPr/>
        <p:txBody>
          <a:bodyPr rtlCol="0"/>
          <a:lstStyle/>
          <a:p>
            <a:pPr rtl="0"/>
            <a:r>
              <a:rPr lang="zh"/>
              <a:t>ISO-30500概述</a:t>
            </a:r>
          </a:p>
        </p:txBody>
      </p:sp>
      <p:sp>
        <p:nvSpPr>
          <p:cNvPr id="3" name="Down Arrow 2"/>
          <p:cNvSpPr/>
          <p:nvPr/>
        </p:nvSpPr>
        <p:spPr>
          <a:xfrm>
            <a:off x="7374451" y="1093787"/>
            <a:ext cx="457200" cy="5083175"/>
          </a:xfrm>
          <a:prstGeom prst="downArrow">
            <a:avLst/>
          </a:prstGeom>
          <a:noFill/>
          <a:ln>
            <a:solidFill>
              <a:srgbClr val="CDA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32" name="Group 31"/>
          <p:cNvGrpSpPr/>
          <p:nvPr/>
        </p:nvGrpSpPr>
        <p:grpSpPr>
          <a:xfrm>
            <a:off x="3980179" y="1112837"/>
            <a:ext cx="3288665" cy="5039995"/>
            <a:chOff x="0" y="0"/>
            <a:chExt cx="3288665" cy="5039995"/>
          </a:xfrm>
        </p:grpSpPr>
        <p:pic>
          <p:nvPicPr>
            <p:cNvPr id="33" name="Picture 32" descr="C:\Users\User\AppData\Local\Microsoft\Windows\INetCache\Content.Word\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88665" cy="5039995"/>
            </a:xfrm>
            <a:prstGeom prst="rect">
              <a:avLst/>
            </a:prstGeom>
            <a:noFill/>
            <a:ln>
              <a:noFill/>
            </a:ln>
          </p:spPr>
        </p:pic>
        <p:sp>
          <p:nvSpPr>
            <p:cNvPr id="34" name="Text Box 2"/>
            <p:cNvSpPr txBox="1">
              <a:spLocks noChangeArrowheads="1"/>
            </p:cNvSpPr>
            <p:nvPr/>
          </p:nvSpPr>
          <p:spPr bwMode="auto">
            <a:xfrm>
              <a:off x="53162" y="669851"/>
              <a:ext cx="1056640" cy="51625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1400">
                  <a:effectLst/>
                  <a:latin typeface="Calibri" panose="020F0502020204030204" pitchFamily="34" charset="0"/>
                  <a:ea typeface="Calibri" panose="020F0502020204030204" pitchFamily="34" charset="0"/>
                  <a:cs typeface="Arial" panose="020B0604020202020204" pitchFamily="34" charset="0"/>
                </a:rPr>
                <a:t>文件清单</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35" name="Text Box 2"/>
            <p:cNvSpPr txBox="1">
              <a:spLocks noChangeArrowheads="1"/>
            </p:cNvSpPr>
            <p:nvPr/>
          </p:nvSpPr>
          <p:spPr bwMode="auto">
            <a:xfrm>
              <a:off x="53162" y="2551814"/>
              <a:ext cx="1056640" cy="64706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1400">
                  <a:effectLst/>
                  <a:latin typeface="Calibri" panose="020F0502020204030204" pitchFamily="34" charset="0"/>
                  <a:ea typeface="Calibri" panose="020F0502020204030204" pitchFamily="34" charset="0"/>
                  <a:cs typeface="Arial" panose="020B0604020202020204" pitchFamily="34" charset="0"/>
                </a:rPr>
                <a:t>认可实验室测试</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6" name="Text Box 2"/>
            <p:cNvSpPr txBox="1">
              <a:spLocks noChangeArrowheads="1"/>
            </p:cNvSpPr>
            <p:nvPr/>
          </p:nvSpPr>
          <p:spPr bwMode="auto">
            <a:xfrm>
              <a:off x="53162" y="4114800"/>
              <a:ext cx="1057910" cy="842645"/>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1400">
                  <a:effectLst/>
                  <a:latin typeface="Calibri" panose="020F0502020204030204" pitchFamily="34" charset="0"/>
                  <a:ea typeface="Calibri" panose="020F0502020204030204" pitchFamily="34" charset="0"/>
                  <a:cs typeface="Arial" panose="020B0604020202020204" pitchFamily="34" charset="0"/>
                </a:rPr>
                <a:t>现场性能验证</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7" name="Text Box 2"/>
            <p:cNvSpPr txBox="1">
              <a:spLocks noChangeArrowheads="1"/>
            </p:cNvSpPr>
            <p:nvPr/>
          </p:nvSpPr>
          <p:spPr bwMode="auto">
            <a:xfrm>
              <a:off x="1669311" y="10633"/>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一般技术信息</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8" name="Text Box 2"/>
            <p:cNvSpPr txBox="1">
              <a:spLocks noChangeArrowheads="1"/>
            </p:cNvSpPr>
            <p:nvPr/>
          </p:nvSpPr>
          <p:spPr bwMode="auto">
            <a:xfrm>
              <a:off x="1669311" y="265814"/>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一般安全</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9" name="Text Box 2"/>
            <p:cNvSpPr txBox="1">
              <a:spLocks noChangeArrowheads="1"/>
            </p:cNvSpPr>
            <p:nvPr/>
          </p:nvSpPr>
          <p:spPr bwMode="auto">
            <a:xfrm>
              <a:off x="1669311" y="531628"/>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工艺设计安全性</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0" name="Text Box 2"/>
            <p:cNvSpPr txBox="1">
              <a:spLocks noChangeArrowheads="1"/>
            </p:cNvSpPr>
            <p:nvPr/>
          </p:nvSpPr>
          <p:spPr bwMode="auto">
            <a:xfrm>
              <a:off x="1669311" y="786810"/>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材料安全性</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1" name="Text Box 2"/>
            <p:cNvSpPr txBox="1">
              <a:spLocks noChangeArrowheads="1"/>
            </p:cNvSpPr>
            <p:nvPr/>
          </p:nvSpPr>
          <p:spPr bwMode="auto">
            <a:xfrm>
              <a:off x="1669311" y="1041991"/>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机电安全性</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2" name="Text Box 2"/>
            <p:cNvSpPr txBox="1">
              <a:spLocks noChangeArrowheads="1"/>
            </p:cNvSpPr>
            <p:nvPr/>
          </p:nvSpPr>
          <p:spPr bwMode="auto">
            <a:xfrm>
              <a:off x="1669311" y="1286540"/>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用户界面体验</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3" name="Text Box 2"/>
            <p:cNvSpPr txBox="1">
              <a:spLocks noChangeArrowheads="1"/>
            </p:cNvSpPr>
            <p:nvPr/>
          </p:nvSpPr>
          <p:spPr bwMode="auto">
            <a:xfrm>
              <a:off x="1669311" y="1552354"/>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维护设计</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4" name="Text Box 2"/>
            <p:cNvSpPr txBox="1">
              <a:spLocks noChangeArrowheads="1"/>
            </p:cNvSpPr>
            <p:nvPr/>
          </p:nvSpPr>
          <p:spPr bwMode="auto">
            <a:xfrm>
              <a:off x="1669311" y="1807535"/>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可持续性</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5" name="Text Box 2"/>
            <p:cNvSpPr txBox="1">
              <a:spLocks noChangeArrowheads="1"/>
            </p:cNvSpPr>
            <p:nvPr/>
          </p:nvSpPr>
          <p:spPr bwMode="auto">
            <a:xfrm>
              <a:off x="1669311" y="2062717"/>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负载模式</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6" name="Text Box 2"/>
            <p:cNvSpPr txBox="1">
              <a:spLocks noChangeArrowheads="1"/>
            </p:cNvSpPr>
            <p:nvPr/>
          </p:nvSpPr>
          <p:spPr bwMode="auto">
            <a:xfrm>
              <a:off x="1669311" y="2573079"/>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环境参数</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7" name="Text Box 2"/>
            <p:cNvSpPr txBox="1">
              <a:spLocks noChangeArrowheads="1"/>
            </p:cNvSpPr>
            <p:nvPr/>
          </p:nvSpPr>
          <p:spPr bwMode="auto">
            <a:xfrm>
              <a:off x="1669311" y="2838893"/>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人体健康参数</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8" name="Text Box 2"/>
            <p:cNvSpPr txBox="1">
              <a:spLocks noChangeArrowheads="1"/>
            </p:cNvSpPr>
            <p:nvPr/>
          </p:nvSpPr>
          <p:spPr bwMode="auto">
            <a:xfrm>
              <a:off x="1669311" y="3083442"/>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气体排放参数</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9" name="Text Box 2"/>
            <p:cNvSpPr txBox="1">
              <a:spLocks noChangeArrowheads="1"/>
            </p:cNvSpPr>
            <p:nvPr/>
          </p:nvSpPr>
          <p:spPr bwMode="auto">
            <a:xfrm>
              <a:off x="1669311" y="3359889"/>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声学参数</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0" name="Text Box 2"/>
            <p:cNvSpPr txBox="1">
              <a:spLocks noChangeArrowheads="1"/>
            </p:cNvSpPr>
            <p:nvPr/>
          </p:nvSpPr>
          <p:spPr bwMode="auto">
            <a:xfrm>
              <a:off x="1669311" y="3615070"/>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气味要求</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1" name="Text Box 2"/>
            <p:cNvSpPr txBox="1">
              <a:spLocks noChangeArrowheads="1"/>
            </p:cNvSpPr>
            <p:nvPr/>
          </p:nvSpPr>
          <p:spPr bwMode="auto">
            <a:xfrm>
              <a:off x="1669311" y="3870251"/>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电气要求</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2" name="Text Box 2"/>
            <p:cNvSpPr txBox="1">
              <a:spLocks noChangeArrowheads="1"/>
            </p:cNvSpPr>
            <p:nvPr/>
          </p:nvSpPr>
          <p:spPr bwMode="auto">
            <a:xfrm>
              <a:off x="1669311" y="4125433"/>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现场测试指南</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3" name="Text Box 2"/>
            <p:cNvSpPr txBox="1">
              <a:spLocks noChangeArrowheads="1"/>
            </p:cNvSpPr>
            <p:nvPr/>
          </p:nvSpPr>
          <p:spPr bwMode="auto">
            <a:xfrm>
              <a:off x="1669311" y="4401879"/>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环境参数</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4" name="Text Box 2"/>
            <p:cNvSpPr txBox="1">
              <a:spLocks noChangeArrowheads="1"/>
            </p:cNvSpPr>
            <p:nvPr/>
          </p:nvSpPr>
          <p:spPr bwMode="auto">
            <a:xfrm>
              <a:off x="1669311" y="4657061"/>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人体健康参数</a:t>
              </a: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55" name="Text Box 2"/>
            <p:cNvSpPr txBox="1">
              <a:spLocks noChangeArrowheads="1"/>
            </p:cNvSpPr>
            <p:nvPr/>
          </p:nvSpPr>
          <p:spPr bwMode="auto">
            <a:xfrm>
              <a:off x="1669311" y="2328530"/>
              <a:ext cx="1600200" cy="196850"/>
            </a:xfrm>
            <a:prstGeom prst="rect">
              <a:avLst/>
            </a:prstGeom>
            <a:noFill/>
            <a:ln w="9525">
              <a:noFill/>
              <a:miter lim="800000"/>
              <a:headEnd/>
              <a:tailEnd/>
            </a:ln>
          </p:spPr>
          <p:txBody>
            <a:bodyPr rot="0" vert="horz" wrap="square" lIns="0" tIns="0" rIns="0" bIns="0" rtlCol="0" anchor="ctr" anchorCtr="0">
              <a:noAutofit/>
            </a:bodyPr>
            <a:lstStyle/>
            <a:p>
              <a:pPr algn="ctr" rtl="0">
                <a:lnSpc>
                  <a:spcPct val="107000"/>
                </a:lnSpc>
                <a:spcAft>
                  <a:spcPts val="0"/>
                </a:spcAft>
              </a:pPr>
              <a:r>
                <a:rPr lang="zh" sz="850">
                  <a:effectLst/>
                  <a:latin typeface="Arial" panose="020B0604020202020204" pitchFamily="34" charset="0"/>
                  <a:ea typeface="Calibri" panose="020F0502020204030204" pitchFamily="34" charset="0"/>
                  <a:cs typeface="Arial" panose="020B0604020202020204" pitchFamily="34" charset="0"/>
                </a:rPr>
                <a:t>机械要求</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1865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27</a:t>
            </a:fld>
            <a:endParaRPr lang="en-GB" altLang="en-US" dirty="0"/>
          </a:p>
        </p:txBody>
      </p:sp>
      <p:sp>
        <p:nvSpPr>
          <p:cNvPr id="3" name="Content Placeholder 2"/>
          <p:cNvSpPr>
            <a:spLocks noGrp="1"/>
          </p:cNvSpPr>
          <p:nvPr>
            <p:ph idx="1"/>
          </p:nvPr>
        </p:nvSpPr>
        <p:spPr/>
        <p:txBody>
          <a:bodyPr rtlCol="0">
            <a:normAutofit/>
          </a:bodyPr>
          <a:lstStyle/>
          <a:p>
            <a:pPr marL="0" indent="0" rtl="0">
              <a:lnSpc>
                <a:spcPct val="150000"/>
              </a:lnSpc>
              <a:buNone/>
            </a:pPr>
            <a:r>
              <a:rPr lang="zh" b="1" dirty="0"/>
              <a:t>4.1</a:t>
            </a:r>
            <a:r>
              <a:rPr lang="zh-CN" altLang="en-US" b="1" dirty="0"/>
              <a:t> </a:t>
            </a:r>
            <a:r>
              <a:rPr lang="zh" b="1" dirty="0"/>
              <a:t>用户要求： </a:t>
            </a:r>
          </a:p>
          <a:p>
            <a:pPr marL="0" lvl="1" indent="0" rtl="0">
              <a:lnSpc>
                <a:spcPct val="150000"/>
              </a:lnSpc>
              <a:buNone/>
            </a:pPr>
            <a:r>
              <a:rPr lang="zh" sz="2400" b="1" dirty="0"/>
              <a:t>4.2</a:t>
            </a:r>
            <a:r>
              <a:rPr lang="zh-CN" altLang="en-US" sz="2400" b="1" dirty="0"/>
              <a:t> </a:t>
            </a:r>
            <a:r>
              <a:rPr lang="zh" sz="2400" b="1" dirty="0"/>
              <a:t>公制</a:t>
            </a:r>
          </a:p>
          <a:p>
            <a:pPr marL="0" lvl="1" indent="0" rtl="0">
              <a:lnSpc>
                <a:spcPct val="150000"/>
              </a:lnSpc>
              <a:buNone/>
            </a:pPr>
            <a:r>
              <a:rPr lang="zh" sz="2400" b="1" dirty="0"/>
              <a:t>4.3</a:t>
            </a:r>
            <a:r>
              <a:rPr lang="zh-CN" altLang="en-US" sz="2400" b="1" dirty="0"/>
              <a:t> </a:t>
            </a:r>
            <a:r>
              <a:rPr lang="zh" sz="2400" b="1" dirty="0"/>
              <a:t>设计能力</a:t>
            </a:r>
          </a:p>
          <a:p>
            <a:pPr marL="400050" lvl="1" indent="0" rtl="0">
              <a:lnSpc>
                <a:spcPct val="150000"/>
              </a:lnSpc>
              <a:buNone/>
            </a:pPr>
            <a:r>
              <a:rPr lang="zh" dirty="0"/>
              <a:t>4.3.1</a:t>
            </a:r>
            <a:r>
              <a:rPr lang="zh-CN" altLang="en-US" dirty="0"/>
              <a:t> </a:t>
            </a:r>
            <a:r>
              <a:rPr lang="zh" dirty="0"/>
              <a:t>可处理输入物</a:t>
            </a:r>
          </a:p>
          <a:p>
            <a:pPr marL="400050" lvl="1" indent="0" rtl="0">
              <a:lnSpc>
                <a:spcPct val="150000"/>
              </a:lnSpc>
              <a:buNone/>
            </a:pPr>
            <a:r>
              <a:rPr lang="zh" dirty="0"/>
              <a:t>4.3.2</a:t>
            </a:r>
            <a:r>
              <a:rPr lang="zh-CN" altLang="en-US" dirty="0"/>
              <a:t> </a:t>
            </a:r>
            <a:r>
              <a:rPr lang="zh" dirty="0"/>
              <a:t>处理量</a:t>
            </a:r>
          </a:p>
          <a:p>
            <a:pPr marL="400050" lvl="1" indent="0" rtl="0">
              <a:lnSpc>
                <a:spcPct val="150000"/>
              </a:lnSpc>
              <a:buNone/>
            </a:pPr>
            <a:r>
              <a:rPr lang="zh" dirty="0">
                <a:solidFill>
                  <a:prstClr val="black"/>
                </a:solidFill>
              </a:rPr>
              <a:t>4.3.3</a:t>
            </a:r>
            <a:r>
              <a:rPr lang="zh-CN" altLang="en-US" dirty="0">
                <a:solidFill>
                  <a:prstClr val="black"/>
                </a:solidFill>
              </a:rPr>
              <a:t> </a:t>
            </a:r>
            <a:r>
              <a:rPr lang="zh" dirty="0">
                <a:solidFill>
                  <a:prstClr val="black"/>
                </a:solidFill>
              </a:rPr>
              <a:t>经期卫生用品</a:t>
            </a:r>
          </a:p>
          <a:p>
            <a:pPr marL="400050" lvl="1" indent="0" rtl="0">
              <a:lnSpc>
                <a:spcPct val="150000"/>
              </a:lnSpc>
              <a:buNone/>
            </a:pPr>
            <a:r>
              <a:rPr lang="zh" dirty="0">
                <a:solidFill>
                  <a:prstClr val="black"/>
                </a:solidFill>
              </a:rPr>
              <a:t>4.3.8</a:t>
            </a:r>
            <a:r>
              <a:rPr lang="zh-CN" altLang="en-US" dirty="0">
                <a:solidFill>
                  <a:prstClr val="black"/>
                </a:solidFill>
              </a:rPr>
              <a:t> </a:t>
            </a:r>
            <a:r>
              <a:rPr lang="zh" dirty="0">
                <a:solidFill>
                  <a:prstClr val="black"/>
                </a:solidFill>
              </a:rPr>
              <a:t>连续使用</a:t>
            </a:r>
          </a:p>
          <a:p>
            <a:pPr marL="0" lvl="1" indent="0" rtl="0">
              <a:buNone/>
            </a:pPr>
            <a:r>
              <a:rPr lang="zh" sz="2400" b="1" dirty="0">
                <a:solidFill>
                  <a:prstClr val="black"/>
                </a:solidFill>
              </a:rPr>
              <a:t>4.5</a:t>
            </a:r>
            <a:r>
              <a:rPr lang="zh-CN" altLang="en-US" sz="2400" b="1" dirty="0">
                <a:solidFill>
                  <a:prstClr val="black"/>
                </a:solidFill>
              </a:rPr>
              <a:t> </a:t>
            </a:r>
            <a:r>
              <a:rPr lang="zh" sz="2400" b="1" dirty="0">
                <a:solidFill>
                  <a:prstClr val="black"/>
                </a:solidFill>
              </a:rPr>
              <a:t>预期设计使用寿命</a:t>
            </a:r>
          </a:p>
          <a:p>
            <a:pPr marL="400050" lvl="1" indent="0" rtl="0">
              <a:lnSpc>
                <a:spcPct val="150000"/>
              </a:lnSpc>
              <a:buNone/>
            </a:pPr>
            <a:endParaRPr lang="en-GB" dirty="0">
              <a:solidFill>
                <a:prstClr val="black"/>
              </a:solidFill>
            </a:endParaRPr>
          </a:p>
          <a:p>
            <a:pPr marL="400050" lvl="1" indent="0" rtl="0">
              <a:lnSpc>
                <a:spcPct val="150000"/>
              </a:lnSpc>
              <a:buNone/>
            </a:pPr>
            <a:endParaRPr lang="en-GB" dirty="0"/>
          </a:p>
          <a:p>
            <a:pPr marL="0" lvl="1" indent="0" rtl="0">
              <a:lnSpc>
                <a:spcPct val="150000"/>
              </a:lnSpc>
              <a:buNone/>
            </a:pPr>
            <a:endParaRPr lang="en-GB" sz="2400" dirty="0"/>
          </a:p>
        </p:txBody>
      </p:sp>
      <p:sp>
        <p:nvSpPr>
          <p:cNvPr id="11" name="Rectangle 10"/>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20" name="Group 19"/>
          <p:cNvGrpSpPr/>
          <p:nvPr/>
        </p:nvGrpSpPr>
        <p:grpSpPr>
          <a:xfrm>
            <a:off x="663388" y="1111928"/>
            <a:ext cx="2701634" cy="4988834"/>
            <a:chOff x="663388" y="1111928"/>
            <a:chExt cx="2701634" cy="4988834"/>
          </a:xfrm>
        </p:grpSpPr>
        <p:sp>
          <p:nvSpPr>
            <p:cNvPr id="21" name="Rounded Rectangle 20"/>
            <p:cNvSpPr/>
            <p:nvPr/>
          </p:nvSpPr>
          <p:spPr>
            <a:xfrm>
              <a:off x="663388" y="175260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一般安全</a:t>
              </a:r>
            </a:p>
          </p:txBody>
        </p:sp>
        <p:sp>
          <p:nvSpPr>
            <p:cNvPr id="22" name="Rounded Rectangle 21"/>
            <p:cNvSpPr/>
            <p:nvPr/>
          </p:nvSpPr>
          <p:spPr>
            <a:xfrm>
              <a:off x="671130" y="1111928"/>
              <a:ext cx="2693892" cy="494218"/>
            </a:xfrm>
            <a:prstGeom prst="roundRect">
              <a:avLst>
                <a:gd name="adj" fmla="val 42291"/>
              </a:avLst>
            </a:prstGeom>
            <a:solidFill>
              <a:srgbClr val="92CDD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一般技术信息</a:t>
              </a:r>
            </a:p>
          </p:txBody>
        </p:sp>
        <p:sp>
          <p:nvSpPr>
            <p:cNvPr id="23" name="Rounded Rectangle 22"/>
            <p:cNvSpPr/>
            <p:nvPr/>
          </p:nvSpPr>
          <p:spPr>
            <a:xfrm>
              <a:off x="671130" y="304652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材料安全性</a:t>
              </a:r>
            </a:p>
          </p:txBody>
        </p:sp>
        <p:sp>
          <p:nvSpPr>
            <p:cNvPr id="24" name="Rounded Rectangle 23"/>
            <p:cNvSpPr/>
            <p:nvPr/>
          </p:nvSpPr>
          <p:spPr>
            <a:xfrm>
              <a:off x="671130" y="368719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机电安全性</a:t>
              </a:r>
            </a:p>
          </p:txBody>
        </p:sp>
        <p:sp>
          <p:nvSpPr>
            <p:cNvPr id="25" name="Rounded Rectangle 24"/>
            <p:cNvSpPr/>
            <p:nvPr/>
          </p:nvSpPr>
          <p:spPr>
            <a:xfrm>
              <a:off x="671130" y="432786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用户界面体验</a:t>
              </a:r>
            </a:p>
          </p:txBody>
        </p:sp>
        <p:sp>
          <p:nvSpPr>
            <p:cNvPr id="26" name="Rounded Rectangle 25"/>
            <p:cNvSpPr/>
            <p:nvPr/>
          </p:nvSpPr>
          <p:spPr>
            <a:xfrm>
              <a:off x="671130" y="49658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维护设计</a:t>
              </a:r>
            </a:p>
          </p:txBody>
        </p:sp>
        <p:sp>
          <p:nvSpPr>
            <p:cNvPr id="27" name="Rounded Rectangle 26"/>
            <p:cNvSpPr/>
            <p:nvPr/>
          </p:nvSpPr>
          <p:spPr>
            <a:xfrm>
              <a:off x="671130" y="560654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可持续性</a:t>
              </a:r>
            </a:p>
          </p:txBody>
        </p:sp>
        <p:sp>
          <p:nvSpPr>
            <p:cNvPr id="28" name="Rounded Rectangle 27"/>
            <p:cNvSpPr/>
            <p:nvPr/>
          </p:nvSpPr>
          <p:spPr>
            <a:xfrm>
              <a:off x="671130" y="23932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2735565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28</a:t>
            </a:fld>
            <a:endParaRPr lang="en-GB" altLang="en-US" dirty="0"/>
          </a:p>
        </p:txBody>
      </p:sp>
      <p:sp>
        <p:nvSpPr>
          <p:cNvPr id="3" name="Content Placeholder 2"/>
          <p:cNvSpPr>
            <a:spLocks noGrp="1"/>
          </p:cNvSpPr>
          <p:nvPr>
            <p:ph idx="1"/>
          </p:nvPr>
        </p:nvSpPr>
        <p:spPr/>
        <p:txBody>
          <a:bodyPr rtlCol="0">
            <a:normAutofit/>
          </a:bodyPr>
          <a:lstStyle/>
          <a:p>
            <a:pPr marL="0" indent="0" rtl="0">
              <a:lnSpc>
                <a:spcPct val="100000"/>
              </a:lnSpc>
              <a:buNone/>
            </a:pPr>
            <a:r>
              <a:rPr lang="zh" b="1" dirty="0"/>
              <a:t>4.7</a:t>
            </a:r>
            <a:r>
              <a:rPr lang="zh-CN" altLang="en-US" b="1" dirty="0"/>
              <a:t> </a:t>
            </a:r>
            <a:r>
              <a:rPr lang="zh" b="1" dirty="0"/>
              <a:t>安保设计</a:t>
            </a:r>
          </a:p>
          <a:p>
            <a:pPr marL="0" lvl="1" indent="0" rtl="0">
              <a:lnSpc>
                <a:spcPct val="100000"/>
              </a:lnSpc>
              <a:buNone/>
            </a:pPr>
            <a:r>
              <a:rPr lang="zh" sz="2400" b="1" dirty="0"/>
              <a:t>4.8</a:t>
            </a:r>
            <a:r>
              <a:rPr lang="zh-CN" altLang="en-US" sz="2400" b="1" dirty="0"/>
              <a:t> </a:t>
            </a:r>
            <a:r>
              <a:rPr lang="zh" sz="2400" b="1" dirty="0"/>
              <a:t>运行条件</a:t>
            </a:r>
          </a:p>
          <a:p>
            <a:pPr marL="400050" lvl="2" indent="0" rtl="0">
              <a:lnSpc>
                <a:spcPct val="100000"/>
              </a:lnSpc>
              <a:buNone/>
            </a:pPr>
            <a:r>
              <a:rPr lang="zh" sz="2000" dirty="0"/>
              <a:t>4.8.1</a:t>
            </a:r>
            <a:r>
              <a:rPr lang="zh-CN" altLang="en-US" sz="2000" dirty="0"/>
              <a:t> </a:t>
            </a:r>
            <a:r>
              <a:rPr lang="zh" sz="2000" dirty="0"/>
              <a:t>环境温度范围</a:t>
            </a:r>
          </a:p>
          <a:p>
            <a:pPr marL="342900" lvl="3" indent="0" rtl="0">
              <a:lnSpc>
                <a:spcPct val="100000"/>
              </a:lnSpc>
              <a:buNone/>
            </a:pPr>
            <a:r>
              <a:rPr lang="zh" sz="2000" dirty="0">
                <a:solidFill>
                  <a:prstClr val="black"/>
                </a:solidFill>
              </a:rPr>
              <a:t>4.8.2</a:t>
            </a:r>
            <a:r>
              <a:rPr lang="zh-CN" altLang="en-US" sz="2000" dirty="0">
                <a:solidFill>
                  <a:prstClr val="black"/>
                </a:solidFill>
              </a:rPr>
              <a:t> </a:t>
            </a:r>
            <a:r>
              <a:rPr lang="zh" sz="2000" dirty="0">
                <a:solidFill>
                  <a:prstClr val="black"/>
                </a:solidFill>
              </a:rPr>
              <a:t>环境空气湿度</a:t>
            </a:r>
          </a:p>
          <a:p>
            <a:pPr marL="0" lvl="1" indent="0" rtl="0">
              <a:lnSpc>
                <a:spcPct val="110000"/>
              </a:lnSpc>
              <a:buNone/>
            </a:pPr>
            <a:r>
              <a:rPr lang="zh" sz="2400" b="1" dirty="0">
                <a:solidFill>
                  <a:prstClr val="black"/>
                </a:solidFill>
              </a:rPr>
              <a:t>4.12</a:t>
            </a:r>
            <a:r>
              <a:rPr lang="zh-CN" altLang="en-US" sz="2400" b="1" dirty="0">
                <a:solidFill>
                  <a:prstClr val="black"/>
                </a:solidFill>
              </a:rPr>
              <a:t> </a:t>
            </a:r>
            <a:r>
              <a:rPr lang="zh" sz="2400" b="1" dirty="0">
                <a:solidFill>
                  <a:prstClr val="black"/>
                </a:solidFill>
              </a:rPr>
              <a:t>通用安全设计要求</a:t>
            </a:r>
          </a:p>
          <a:p>
            <a:pPr marL="400050" lvl="1" indent="0" rtl="0">
              <a:lnSpc>
                <a:spcPct val="110000"/>
              </a:lnSpc>
              <a:buNone/>
            </a:pPr>
            <a:r>
              <a:rPr lang="zh" dirty="0">
                <a:solidFill>
                  <a:prstClr val="black"/>
                </a:solidFill>
              </a:rPr>
              <a:t>4.12.1</a:t>
            </a:r>
            <a:r>
              <a:rPr lang="zh-CN" altLang="en-US" dirty="0">
                <a:solidFill>
                  <a:prstClr val="black"/>
                </a:solidFill>
              </a:rPr>
              <a:t> </a:t>
            </a:r>
            <a:r>
              <a:rPr lang="zh" dirty="0">
                <a:solidFill>
                  <a:prstClr val="black"/>
                </a:solidFill>
              </a:rPr>
              <a:t>边缘、边角和表面的安全性</a:t>
            </a:r>
          </a:p>
          <a:p>
            <a:pPr marL="400050" lvl="3" indent="0" rtl="0">
              <a:lnSpc>
                <a:spcPct val="110000"/>
              </a:lnSpc>
              <a:buNone/>
            </a:pPr>
            <a:r>
              <a:rPr lang="zh" sz="2000" dirty="0">
                <a:solidFill>
                  <a:prstClr val="black"/>
                </a:solidFill>
              </a:rPr>
              <a:t>4.12.2</a:t>
            </a:r>
            <a:r>
              <a:rPr lang="zh-CN" altLang="en-US" sz="2000" dirty="0">
                <a:solidFill>
                  <a:prstClr val="black"/>
                </a:solidFill>
              </a:rPr>
              <a:t> </a:t>
            </a:r>
            <a:r>
              <a:rPr lang="zh" sz="2000" dirty="0">
                <a:solidFill>
                  <a:prstClr val="black"/>
                </a:solidFill>
              </a:rPr>
              <a:t>防火防爆</a:t>
            </a:r>
          </a:p>
          <a:p>
            <a:pPr marL="400050" lvl="1" indent="0" rtl="0">
              <a:lnSpc>
                <a:spcPct val="100000"/>
              </a:lnSpc>
              <a:buNone/>
            </a:pPr>
            <a:r>
              <a:rPr lang="zh" dirty="0"/>
              <a:t>4.12.3</a:t>
            </a:r>
            <a:r>
              <a:rPr lang="zh-CN" altLang="en-US" dirty="0"/>
              <a:t> </a:t>
            </a:r>
            <a:r>
              <a:rPr lang="zh" dirty="0"/>
              <a:t>结构完整性</a:t>
            </a:r>
          </a:p>
          <a:p>
            <a:pPr marL="400050" lvl="3" indent="0" rtl="0">
              <a:buNone/>
            </a:pPr>
            <a:r>
              <a:rPr lang="zh" sz="2000" dirty="0">
                <a:solidFill>
                  <a:prstClr val="black"/>
                </a:solidFill>
              </a:rPr>
              <a:t>4.12.5</a:t>
            </a:r>
            <a:r>
              <a:rPr lang="zh-CN" altLang="en-US" sz="2000" dirty="0">
                <a:solidFill>
                  <a:prstClr val="black"/>
                </a:solidFill>
              </a:rPr>
              <a:t> </a:t>
            </a:r>
            <a:r>
              <a:rPr lang="zh" sz="2000" dirty="0">
                <a:solidFill>
                  <a:prstClr val="black"/>
                </a:solidFill>
              </a:rPr>
              <a:t>地下系统</a:t>
            </a:r>
          </a:p>
          <a:p>
            <a:pPr marL="400050" lvl="1" indent="0" rtl="0">
              <a:lnSpc>
                <a:spcPct val="110000"/>
              </a:lnSpc>
              <a:buNone/>
            </a:pPr>
            <a:r>
              <a:rPr lang="zh" dirty="0"/>
              <a:t>4.12.6</a:t>
            </a:r>
            <a:r>
              <a:rPr lang="zh-CN" altLang="en-US" dirty="0"/>
              <a:t> </a:t>
            </a:r>
            <a:r>
              <a:rPr lang="zh" dirty="0"/>
              <a:t>外部冲击</a:t>
            </a:r>
            <a:endParaRPr lang="en-ZA" dirty="0"/>
          </a:p>
          <a:p>
            <a:pPr marL="0" lvl="3" indent="0" rtl="0">
              <a:lnSpc>
                <a:spcPct val="110000"/>
              </a:lnSpc>
              <a:buNone/>
            </a:pPr>
            <a:r>
              <a:rPr lang="zh" sz="2400" b="1" dirty="0">
                <a:solidFill>
                  <a:prstClr val="black"/>
                </a:solidFill>
              </a:rPr>
              <a:t>5.1</a:t>
            </a:r>
            <a:r>
              <a:rPr lang="zh-CN" altLang="en-US" sz="2400" b="1" dirty="0">
                <a:solidFill>
                  <a:prstClr val="black"/>
                </a:solidFill>
              </a:rPr>
              <a:t> </a:t>
            </a:r>
            <a:r>
              <a:rPr lang="zh" sz="2400" b="1" dirty="0">
                <a:solidFill>
                  <a:prstClr val="black"/>
                </a:solidFill>
              </a:rPr>
              <a:t>安全评估</a:t>
            </a:r>
            <a:r>
              <a:rPr lang="zh" sz="1800" dirty="0"/>
              <a:t>	</a:t>
            </a:r>
          </a:p>
          <a:p>
            <a:pPr marL="400050" lvl="3" indent="0" rtl="0">
              <a:lnSpc>
                <a:spcPct val="110000"/>
              </a:lnSpc>
              <a:buNone/>
            </a:pPr>
            <a:endParaRPr lang="en-GB" sz="2000" dirty="0">
              <a:solidFill>
                <a:prstClr val="black"/>
              </a:solidFill>
            </a:endParaRPr>
          </a:p>
          <a:p>
            <a:pPr marL="1143000" lvl="3" indent="-285750" rtl="0">
              <a:lnSpc>
                <a:spcPct val="100000"/>
              </a:lnSpc>
            </a:pPr>
            <a:endParaRPr lang="en-GB" sz="2000" dirty="0">
              <a:solidFill>
                <a:prstClr val="black"/>
              </a:solidFill>
            </a:endParaRPr>
          </a:p>
          <a:p>
            <a:pPr marL="857250" lvl="3" indent="0" rtl="0">
              <a:lnSpc>
                <a:spcPct val="100000"/>
              </a:lnSpc>
              <a:buNone/>
            </a:pPr>
            <a:endParaRPr lang="en-ZA" sz="1800" dirty="0"/>
          </a:p>
        </p:txBody>
      </p:sp>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8" name="TextBox 7"/>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9" name="Group 8"/>
          <p:cNvGrpSpPr/>
          <p:nvPr/>
        </p:nvGrpSpPr>
        <p:grpSpPr>
          <a:xfrm>
            <a:off x="663388" y="1111928"/>
            <a:ext cx="2701634" cy="4988834"/>
            <a:chOff x="663388" y="1111928"/>
            <a:chExt cx="2701634" cy="4988834"/>
          </a:xfrm>
        </p:grpSpPr>
        <p:sp>
          <p:nvSpPr>
            <p:cNvPr id="10" name="Rounded Rectangle 9"/>
            <p:cNvSpPr/>
            <p:nvPr/>
          </p:nvSpPr>
          <p:spPr>
            <a:xfrm>
              <a:off x="663388" y="1752600"/>
              <a:ext cx="2693892" cy="494218"/>
            </a:xfrm>
            <a:prstGeom prst="roundRect">
              <a:avLst>
                <a:gd name="adj" fmla="val 42291"/>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一般安全</a:t>
              </a:r>
            </a:p>
          </p:txBody>
        </p:sp>
        <p:sp>
          <p:nvSpPr>
            <p:cNvPr id="11" name="Rounded Rectangle 10"/>
            <p:cNvSpPr/>
            <p:nvPr/>
          </p:nvSpPr>
          <p:spPr>
            <a:xfrm>
              <a:off x="671130" y="1111928"/>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一般技术信息</a:t>
              </a:r>
            </a:p>
          </p:txBody>
        </p:sp>
        <p:sp>
          <p:nvSpPr>
            <p:cNvPr id="12" name="Rounded Rectangle 11"/>
            <p:cNvSpPr/>
            <p:nvPr/>
          </p:nvSpPr>
          <p:spPr>
            <a:xfrm>
              <a:off x="671130" y="304652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材料安全性</a:t>
              </a:r>
            </a:p>
          </p:txBody>
        </p:sp>
        <p:sp>
          <p:nvSpPr>
            <p:cNvPr id="13" name="Rounded Rectangle 12"/>
            <p:cNvSpPr/>
            <p:nvPr/>
          </p:nvSpPr>
          <p:spPr>
            <a:xfrm>
              <a:off x="671130" y="368719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机电安全性</a:t>
              </a:r>
            </a:p>
          </p:txBody>
        </p:sp>
        <p:sp>
          <p:nvSpPr>
            <p:cNvPr id="14" name="Rounded Rectangle 13"/>
            <p:cNvSpPr/>
            <p:nvPr/>
          </p:nvSpPr>
          <p:spPr>
            <a:xfrm>
              <a:off x="671130" y="432786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用户界面体验</a:t>
              </a:r>
            </a:p>
          </p:txBody>
        </p:sp>
        <p:sp>
          <p:nvSpPr>
            <p:cNvPr id="15" name="Rounded Rectangle 14"/>
            <p:cNvSpPr/>
            <p:nvPr/>
          </p:nvSpPr>
          <p:spPr>
            <a:xfrm>
              <a:off x="671130" y="49658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维护设计</a:t>
              </a:r>
            </a:p>
          </p:txBody>
        </p:sp>
        <p:sp>
          <p:nvSpPr>
            <p:cNvPr id="16" name="Rounded Rectangle 15"/>
            <p:cNvSpPr/>
            <p:nvPr/>
          </p:nvSpPr>
          <p:spPr>
            <a:xfrm>
              <a:off x="671130" y="560654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可持续性</a:t>
              </a:r>
            </a:p>
          </p:txBody>
        </p:sp>
        <p:sp>
          <p:nvSpPr>
            <p:cNvPr id="17" name="Rounded Rectangle 16"/>
            <p:cNvSpPr/>
            <p:nvPr/>
          </p:nvSpPr>
          <p:spPr>
            <a:xfrm>
              <a:off x="671130" y="23932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291312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29</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dirty="0"/>
              <a:t>4.9</a:t>
            </a:r>
            <a:r>
              <a:rPr lang="zh-CN" altLang="en-US" b="1" dirty="0"/>
              <a:t> </a:t>
            </a:r>
            <a:r>
              <a:rPr lang="zh" b="1" dirty="0"/>
              <a:t>系统组件的要求</a:t>
            </a:r>
          </a:p>
          <a:p>
            <a:pPr marL="403225" indent="0" rtl="0">
              <a:buNone/>
            </a:pPr>
            <a:r>
              <a:rPr lang="zh" sz="2000" dirty="0"/>
              <a:t>4.9.1</a:t>
            </a:r>
            <a:r>
              <a:rPr lang="zh-CN" altLang="en-US" sz="2000" dirty="0"/>
              <a:t> </a:t>
            </a:r>
            <a:r>
              <a:rPr lang="zh" sz="2000" dirty="0"/>
              <a:t>概述</a:t>
            </a:r>
          </a:p>
          <a:p>
            <a:pPr marL="403225" lvl="1" indent="0" rtl="0">
              <a:lnSpc>
                <a:spcPct val="100000"/>
              </a:lnSpc>
              <a:buNone/>
            </a:pPr>
            <a:r>
              <a:rPr lang="zh" dirty="0">
                <a:solidFill>
                  <a:prstClr val="black"/>
                </a:solidFill>
              </a:rPr>
              <a:t>4.9.2</a:t>
            </a:r>
            <a:r>
              <a:rPr lang="zh-CN" altLang="en-US" dirty="0">
                <a:solidFill>
                  <a:prstClr val="black"/>
                </a:solidFill>
              </a:rPr>
              <a:t> </a:t>
            </a:r>
            <a:r>
              <a:rPr lang="zh" dirty="0">
                <a:solidFill>
                  <a:prstClr val="black"/>
                </a:solidFill>
              </a:rPr>
              <a:t>卫生设计</a:t>
            </a:r>
            <a:endParaRPr lang="en-GB" sz="1800" dirty="0"/>
          </a:p>
          <a:p>
            <a:pPr marL="403225" indent="0" rtl="0">
              <a:buNone/>
            </a:pPr>
            <a:r>
              <a:rPr lang="zh" sz="2000" dirty="0"/>
              <a:t>4.12.4</a:t>
            </a:r>
            <a:r>
              <a:rPr lang="zh-CN" altLang="en-US" sz="2000" dirty="0"/>
              <a:t> </a:t>
            </a:r>
            <a:r>
              <a:rPr lang="zh" sz="2000" dirty="0"/>
              <a:t>避免不安全出水的接触回用</a:t>
            </a:r>
            <a:endParaRPr lang="en-GB" sz="2000" dirty="0"/>
          </a:p>
          <a:p>
            <a:pPr marL="0" lvl="0" indent="0" rtl="0">
              <a:buNone/>
            </a:pPr>
            <a:r>
              <a:rPr lang="zh" b="1" dirty="0">
                <a:solidFill>
                  <a:prstClr val="black"/>
                </a:solidFill>
              </a:rPr>
              <a:t>5.7</a:t>
            </a:r>
            <a:r>
              <a:rPr lang="zh-CN" altLang="en-US" b="1" dirty="0">
                <a:solidFill>
                  <a:prstClr val="black"/>
                </a:solidFill>
              </a:rPr>
              <a:t> </a:t>
            </a:r>
            <a:r>
              <a:rPr lang="zh" b="1" dirty="0">
                <a:solidFill>
                  <a:prstClr val="black"/>
                </a:solidFill>
              </a:rPr>
              <a:t>输送装置的可靠性</a:t>
            </a:r>
            <a:r>
              <a:rPr lang="zh" sz="2000" b="1" dirty="0">
                <a:solidFill>
                  <a:prstClr val="black"/>
                </a:solidFill>
              </a:rPr>
              <a:t> </a:t>
            </a:r>
          </a:p>
          <a:p>
            <a:pPr marL="0" lvl="0" indent="0" rtl="0">
              <a:buNone/>
            </a:pPr>
            <a:r>
              <a:rPr lang="zh" b="1" dirty="0">
                <a:solidFill>
                  <a:prstClr val="black"/>
                </a:solidFill>
              </a:rPr>
              <a:t>6.7</a:t>
            </a:r>
            <a:r>
              <a:rPr lang="zh-CN" altLang="en-US" b="1" dirty="0">
                <a:solidFill>
                  <a:prstClr val="black"/>
                </a:solidFill>
              </a:rPr>
              <a:t> </a:t>
            </a:r>
            <a:r>
              <a:rPr lang="zh" b="1" dirty="0">
                <a:solidFill>
                  <a:prstClr val="black"/>
                </a:solidFill>
              </a:rPr>
              <a:t>水封深度</a:t>
            </a:r>
          </a:p>
          <a:p>
            <a:pPr marL="403225" lvl="1" indent="0" rtl="0">
              <a:lnSpc>
                <a:spcPct val="100000"/>
              </a:lnSpc>
              <a:buNone/>
            </a:pPr>
            <a:endParaRPr lang="en-GB" dirty="0">
              <a:solidFill>
                <a:prstClr val="black"/>
              </a:solidFill>
            </a:endParaRPr>
          </a:p>
        </p:txBody>
      </p:sp>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8" name="Group 7"/>
          <p:cNvGrpSpPr/>
          <p:nvPr/>
        </p:nvGrpSpPr>
        <p:grpSpPr>
          <a:xfrm>
            <a:off x="663388" y="1111928"/>
            <a:ext cx="2701634" cy="4988834"/>
            <a:chOff x="663388" y="1111928"/>
            <a:chExt cx="2701634" cy="4988834"/>
          </a:xfrm>
        </p:grpSpPr>
        <p:sp>
          <p:nvSpPr>
            <p:cNvPr id="10" name="Rounded Rectangle 9"/>
            <p:cNvSpPr/>
            <p:nvPr/>
          </p:nvSpPr>
          <p:spPr>
            <a:xfrm>
              <a:off x="663388" y="175260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一般安全</a:t>
              </a:r>
            </a:p>
          </p:txBody>
        </p:sp>
        <p:sp>
          <p:nvSpPr>
            <p:cNvPr id="11" name="Rounded Rectangle 10"/>
            <p:cNvSpPr/>
            <p:nvPr/>
          </p:nvSpPr>
          <p:spPr>
            <a:xfrm>
              <a:off x="671130" y="1111928"/>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一般技术信息</a:t>
              </a:r>
            </a:p>
          </p:txBody>
        </p:sp>
        <p:sp>
          <p:nvSpPr>
            <p:cNvPr id="12" name="Rounded Rectangle 11"/>
            <p:cNvSpPr/>
            <p:nvPr/>
          </p:nvSpPr>
          <p:spPr>
            <a:xfrm>
              <a:off x="671130" y="304652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材料安全性</a:t>
              </a:r>
            </a:p>
          </p:txBody>
        </p:sp>
        <p:sp>
          <p:nvSpPr>
            <p:cNvPr id="13" name="Rounded Rectangle 12"/>
            <p:cNvSpPr/>
            <p:nvPr/>
          </p:nvSpPr>
          <p:spPr>
            <a:xfrm>
              <a:off x="671130" y="368719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机电安全性</a:t>
              </a:r>
            </a:p>
          </p:txBody>
        </p:sp>
        <p:sp>
          <p:nvSpPr>
            <p:cNvPr id="14" name="Rounded Rectangle 13"/>
            <p:cNvSpPr/>
            <p:nvPr/>
          </p:nvSpPr>
          <p:spPr>
            <a:xfrm>
              <a:off x="671130" y="432786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用户界面体验</a:t>
              </a:r>
            </a:p>
          </p:txBody>
        </p:sp>
        <p:sp>
          <p:nvSpPr>
            <p:cNvPr id="15" name="Rounded Rectangle 14"/>
            <p:cNvSpPr/>
            <p:nvPr/>
          </p:nvSpPr>
          <p:spPr>
            <a:xfrm>
              <a:off x="671130" y="49658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维护设计</a:t>
              </a:r>
            </a:p>
          </p:txBody>
        </p:sp>
        <p:sp>
          <p:nvSpPr>
            <p:cNvPr id="16" name="Rounded Rectangle 15"/>
            <p:cNvSpPr/>
            <p:nvPr/>
          </p:nvSpPr>
          <p:spPr>
            <a:xfrm>
              <a:off x="671130" y="560654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可持续性</a:t>
              </a:r>
            </a:p>
          </p:txBody>
        </p:sp>
        <p:sp>
          <p:nvSpPr>
            <p:cNvPr id="17" name="Rounded Rectangle 16"/>
            <p:cNvSpPr/>
            <p:nvPr/>
          </p:nvSpPr>
          <p:spPr>
            <a:xfrm>
              <a:off x="671130" y="2393272"/>
              <a:ext cx="2693892" cy="494218"/>
            </a:xfrm>
            <a:prstGeom prst="roundRect">
              <a:avLst>
                <a:gd name="adj" fmla="val 42291"/>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413469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p:txBody>
          <a:bodyPr rtlCol="0"/>
          <a:lstStyle/>
          <a:p>
            <a:pPr rtl="0"/>
            <a:r>
              <a:rPr lang="zh"/>
              <a:t>背景</a:t>
            </a:r>
          </a:p>
        </p:txBody>
      </p:sp>
      <p:sp>
        <p:nvSpPr>
          <p:cNvPr id="3" name="Content Placeholder 2"/>
          <p:cNvSpPr>
            <a:spLocks noGrp="1"/>
          </p:cNvSpPr>
          <p:nvPr>
            <p:ph idx="1"/>
          </p:nvPr>
        </p:nvSpPr>
        <p:spPr>
          <a:xfrm>
            <a:off x="838200" y="1385256"/>
            <a:ext cx="9572345" cy="5083938"/>
          </a:xfrm>
        </p:spPr>
        <p:txBody>
          <a:bodyPr rtlCol="0">
            <a:normAutofit/>
          </a:bodyPr>
          <a:lstStyle/>
          <a:p>
            <a:pPr marL="457200" indent="-457200" algn="just" rtl="0">
              <a:lnSpc>
                <a:spcPct val="100000"/>
              </a:lnSpc>
              <a:spcBef>
                <a:spcPts val="600"/>
              </a:spcBef>
            </a:pPr>
            <a:endParaRPr lang="en-GB" altLang="zh" b="1" dirty="0"/>
          </a:p>
          <a:p>
            <a:pPr marL="457200" indent="-457200" algn="just" rtl="0">
              <a:lnSpc>
                <a:spcPct val="100000"/>
              </a:lnSpc>
              <a:spcBef>
                <a:spcPts val="600"/>
              </a:spcBef>
            </a:pPr>
            <a:r>
              <a:rPr lang="zh" b="1" dirty="0"/>
              <a:t>ISO 30500:2018标准</a:t>
            </a:r>
            <a:r>
              <a:rPr lang="zh" dirty="0"/>
              <a:t>，发布于2018年10月，详细规定了</a:t>
            </a:r>
            <a:r>
              <a:rPr lang="zh" b="1" dirty="0"/>
              <a:t>无下水管道厕所卫生处理系统</a:t>
            </a:r>
            <a:r>
              <a:rPr lang="zh" dirty="0"/>
              <a:t>（NSSS）设计和测试的通用安全和性能要求，及其可持续管理要求。</a:t>
            </a:r>
            <a:r>
              <a:rPr lang="zh" b="1" dirty="0">
                <a:solidFill>
                  <a:srgbClr val="FF0000"/>
                </a:solidFill>
              </a:rPr>
              <a:t>SABS于2019年通过 – SAN 30500:2019 </a:t>
            </a:r>
          </a:p>
          <a:p>
            <a:pPr marL="457200" indent="-457200" algn="just" rtl="0">
              <a:lnSpc>
                <a:spcPct val="100000"/>
              </a:lnSpc>
              <a:spcBef>
                <a:spcPts val="600"/>
              </a:spcBef>
              <a:buFont typeface="Arial" panose="020B0604020202020204" pitchFamily="34" charset="0"/>
              <a:buChar char="•"/>
            </a:pPr>
            <a:r>
              <a:rPr lang="zh" b="1" dirty="0"/>
              <a:t>ISO 30500:2018标准</a:t>
            </a:r>
            <a:r>
              <a:rPr lang="zh" dirty="0"/>
              <a:t>由32个参与国和16个观察国（成员）的专家制定而成</a:t>
            </a:r>
          </a:p>
          <a:p>
            <a:pPr marL="457200" indent="-457200" rtl="0">
              <a:buFont typeface="Arial" panose="020B0604020202020204" pitchFamily="34" charset="0"/>
              <a:buChar char="•"/>
            </a:pPr>
            <a:r>
              <a:rPr lang="zh" dirty="0"/>
              <a:t>该标准已经被13个国家采用，其中有8个非洲国家，包括南非</a:t>
            </a:r>
          </a:p>
          <a:p>
            <a:pPr marL="457200" indent="-457200" rtl="0">
              <a:buFont typeface="Arial" panose="020B0604020202020204" pitchFamily="34" charset="0"/>
              <a:buChar char="•"/>
            </a:pPr>
            <a:endParaRPr lang="en-ZA" dirty="0"/>
          </a:p>
          <a:p>
            <a:pPr marL="457200" indent="-457200" rtl="0">
              <a:buFont typeface="Arial" panose="020B0604020202020204" pitchFamily="34" charset="0"/>
              <a:buChar char="•"/>
            </a:pPr>
            <a:endParaRPr lang="en-ZA" dirty="0"/>
          </a:p>
          <a:p>
            <a:pPr marL="457200" indent="-457200" rtl="0">
              <a:buFont typeface="Arial" panose="020B0604020202020204" pitchFamily="34" charset="0"/>
              <a:buChar char="•"/>
            </a:pPr>
            <a:endParaRPr lang="en-ZA" dirty="0"/>
          </a:p>
          <a:p>
            <a:pPr marL="457200" indent="-457200" rtl="0">
              <a:buFont typeface="Arial" panose="020B0604020202020204" pitchFamily="34" charset="0"/>
              <a:buChar char="•"/>
            </a:pPr>
            <a:endParaRPr lang="en-GB" dirty="0"/>
          </a:p>
        </p:txBody>
      </p:sp>
    </p:spTree>
    <p:custDataLst>
      <p:tags r:id="rId1"/>
    </p:custDataLst>
    <p:extLst>
      <p:ext uri="{BB962C8B-B14F-4D97-AF65-F5344CB8AC3E}">
        <p14:creationId xmlns:p14="http://schemas.microsoft.com/office/powerpoint/2010/main" val="1258683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30</a:t>
            </a:fld>
            <a:endParaRPr lang="en-GB" altLang="en-US" dirty="0"/>
          </a:p>
        </p:txBody>
      </p:sp>
      <p:sp>
        <p:nvSpPr>
          <p:cNvPr id="3" name="Content Placeholder 2"/>
          <p:cNvSpPr>
            <a:spLocks noGrp="1"/>
          </p:cNvSpPr>
          <p:nvPr>
            <p:ph idx="1"/>
          </p:nvPr>
        </p:nvSpPr>
        <p:spPr/>
        <p:txBody>
          <a:bodyPr rtlCol="0">
            <a:normAutofit/>
          </a:bodyPr>
          <a:lstStyle/>
          <a:p>
            <a:pPr marL="403225" indent="0" rtl="0">
              <a:buNone/>
            </a:pPr>
            <a:r>
              <a:rPr lang="zh" sz="2000" b="1" dirty="0"/>
              <a:t>4.9.4</a:t>
            </a:r>
            <a:r>
              <a:rPr lang="zh-CN" altLang="en-US" sz="2000" b="1" dirty="0"/>
              <a:t> </a:t>
            </a:r>
            <a:r>
              <a:rPr lang="zh" sz="2000" b="1" dirty="0"/>
              <a:t>表面可清洁度</a:t>
            </a:r>
          </a:p>
          <a:p>
            <a:pPr marL="403225" lvl="1" indent="0" rtl="0">
              <a:buNone/>
            </a:pPr>
            <a:r>
              <a:rPr lang="zh" b="1" dirty="0">
                <a:solidFill>
                  <a:prstClr val="black"/>
                </a:solidFill>
              </a:rPr>
              <a:t>4.9.5</a:t>
            </a:r>
            <a:r>
              <a:rPr lang="zh-CN" altLang="en-US" b="1" dirty="0">
                <a:solidFill>
                  <a:prstClr val="black"/>
                </a:solidFill>
              </a:rPr>
              <a:t> </a:t>
            </a:r>
            <a:r>
              <a:rPr lang="zh" b="1" dirty="0">
                <a:solidFill>
                  <a:prstClr val="black"/>
                </a:solidFill>
              </a:rPr>
              <a:t>化学和生物添加剂</a:t>
            </a:r>
          </a:p>
          <a:p>
            <a:pPr marL="403225" lvl="0" indent="-6350" rtl="0">
              <a:buNone/>
            </a:pPr>
            <a:r>
              <a:rPr lang="zh" sz="2000" b="1" dirty="0">
                <a:solidFill>
                  <a:prstClr val="black"/>
                </a:solidFill>
              </a:rPr>
              <a:t>4.10.1</a:t>
            </a:r>
            <a:r>
              <a:rPr lang="zh-CN" altLang="en-US" sz="2000" b="1" dirty="0">
                <a:solidFill>
                  <a:prstClr val="black"/>
                </a:solidFill>
              </a:rPr>
              <a:t> </a:t>
            </a:r>
            <a:r>
              <a:rPr lang="zh" sz="2000" b="1" dirty="0">
                <a:solidFill>
                  <a:prstClr val="black"/>
                </a:solidFill>
              </a:rPr>
              <a:t>材料耐久性</a:t>
            </a:r>
          </a:p>
          <a:p>
            <a:pPr marL="403225" lvl="0" indent="-6350" rtl="0">
              <a:lnSpc>
                <a:spcPct val="100000"/>
              </a:lnSpc>
              <a:buNone/>
            </a:pPr>
            <a:r>
              <a:rPr lang="zh" sz="1800" b="1" dirty="0">
                <a:solidFill>
                  <a:prstClr val="black"/>
                </a:solidFill>
              </a:rPr>
              <a:t>4.10.2</a:t>
            </a:r>
            <a:r>
              <a:rPr lang="zh-CN" altLang="en-US" sz="1800" b="1" dirty="0">
                <a:solidFill>
                  <a:prstClr val="black"/>
                </a:solidFill>
              </a:rPr>
              <a:t> </a:t>
            </a:r>
            <a:r>
              <a:rPr lang="zh" sz="1800" b="1" dirty="0">
                <a:solidFill>
                  <a:prstClr val="black"/>
                </a:solidFill>
              </a:rPr>
              <a:t>材料耐火性</a:t>
            </a:r>
          </a:p>
          <a:p>
            <a:pPr marL="0" lvl="0" indent="0" rtl="0">
              <a:lnSpc>
                <a:spcPct val="100000"/>
              </a:lnSpc>
              <a:buNone/>
            </a:pPr>
            <a:r>
              <a:rPr lang="zh" sz="2000" b="1" dirty="0">
                <a:solidFill>
                  <a:prstClr val="black"/>
                </a:solidFill>
              </a:rPr>
              <a:t>4.11</a:t>
            </a:r>
            <a:r>
              <a:rPr lang="zh-CN" altLang="en-US" sz="2000" b="1" dirty="0">
                <a:solidFill>
                  <a:prstClr val="black"/>
                </a:solidFill>
              </a:rPr>
              <a:t> </a:t>
            </a:r>
            <a:r>
              <a:rPr lang="zh" sz="2000" b="1" dirty="0">
                <a:solidFill>
                  <a:prstClr val="black"/>
                </a:solidFill>
              </a:rPr>
              <a:t>连接件和联结件</a:t>
            </a:r>
          </a:p>
          <a:p>
            <a:pPr marL="403225" lvl="0" indent="-6350" rtl="0">
              <a:buNone/>
            </a:pPr>
            <a:endParaRPr lang="en-GB" sz="2000" dirty="0">
              <a:solidFill>
                <a:prstClr val="black"/>
              </a:solidFill>
            </a:endParaRPr>
          </a:p>
        </p:txBody>
      </p:sp>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8" name="Group 7"/>
          <p:cNvGrpSpPr/>
          <p:nvPr/>
        </p:nvGrpSpPr>
        <p:grpSpPr>
          <a:xfrm>
            <a:off x="663388" y="1111928"/>
            <a:ext cx="2701634" cy="4988834"/>
            <a:chOff x="663388" y="1111928"/>
            <a:chExt cx="2701634" cy="4988834"/>
          </a:xfrm>
        </p:grpSpPr>
        <p:sp>
          <p:nvSpPr>
            <p:cNvPr id="10" name="Rounded Rectangle 9"/>
            <p:cNvSpPr/>
            <p:nvPr/>
          </p:nvSpPr>
          <p:spPr>
            <a:xfrm>
              <a:off x="663388" y="175260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一般安全</a:t>
              </a:r>
            </a:p>
          </p:txBody>
        </p:sp>
        <p:sp>
          <p:nvSpPr>
            <p:cNvPr id="11" name="Rounded Rectangle 10"/>
            <p:cNvSpPr/>
            <p:nvPr/>
          </p:nvSpPr>
          <p:spPr>
            <a:xfrm>
              <a:off x="671130" y="1111928"/>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一般技术信息</a:t>
              </a:r>
            </a:p>
          </p:txBody>
        </p:sp>
        <p:sp>
          <p:nvSpPr>
            <p:cNvPr id="12" name="Rounded Rectangle 11"/>
            <p:cNvSpPr/>
            <p:nvPr/>
          </p:nvSpPr>
          <p:spPr>
            <a:xfrm>
              <a:off x="671130" y="3046520"/>
              <a:ext cx="2693892" cy="494218"/>
            </a:xfrm>
            <a:prstGeom prst="roundRect">
              <a:avLst>
                <a:gd name="adj" fmla="val 42291"/>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材料安全性</a:t>
              </a:r>
            </a:p>
          </p:txBody>
        </p:sp>
        <p:sp>
          <p:nvSpPr>
            <p:cNvPr id="13" name="Rounded Rectangle 12"/>
            <p:cNvSpPr/>
            <p:nvPr/>
          </p:nvSpPr>
          <p:spPr>
            <a:xfrm>
              <a:off x="671130" y="368719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机电安全性</a:t>
              </a:r>
            </a:p>
          </p:txBody>
        </p:sp>
        <p:sp>
          <p:nvSpPr>
            <p:cNvPr id="14" name="Rounded Rectangle 13"/>
            <p:cNvSpPr/>
            <p:nvPr/>
          </p:nvSpPr>
          <p:spPr>
            <a:xfrm>
              <a:off x="671130" y="432786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用户界面体验</a:t>
              </a:r>
            </a:p>
          </p:txBody>
        </p:sp>
        <p:sp>
          <p:nvSpPr>
            <p:cNvPr id="15" name="Rounded Rectangle 14"/>
            <p:cNvSpPr/>
            <p:nvPr/>
          </p:nvSpPr>
          <p:spPr>
            <a:xfrm>
              <a:off x="671130" y="49658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维护设计</a:t>
              </a:r>
            </a:p>
          </p:txBody>
        </p:sp>
        <p:sp>
          <p:nvSpPr>
            <p:cNvPr id="16" name="Rounded Rectangle 15"/>
            <p:cNvSpPr/>
            <p:nvPr/>
          </p:nvSpPr>
          <p:spPr>
            <a:xfrm>
              <a:off x="671130" y="560654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可持续性</a:t>
              </a:r>
            </a:p>
          </p:txBody>
        </p:sp>
        <p:sp>
          <p:nvSpPr>
            <p:cNvPr id="17" name="Rounded Rectangle 16"/>
            <p:cNvSpPr/>
            <p:nvPr/>
          </p:nvSpPr>
          <p:spPr>
            <a:xfrm>
              <a:off x="671130" y="23932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1502901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31</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dirty="0"/>
              <a:t>5.4</a:t>
            </a:r>
            <a:r>
              <a:rPr lang="zh-CN" altLang="en-US" b="1" dirty="0"/>
              <a:t> </a:t>
            </a:r>
            <a:r>
              <a:rPr lang="zh" b="1" dirty="0"/>
              <a:t>机械要求</a:t>
            </a:r>
          </a:p>
          <a:p>
            <a:pPr marL="396875" indent="0" rtl="0">
              <a:buNone/>
            </a:pPr>
            <a:r>
              <a:rPr lang="zh" sz="2000" dirty="0"/>
              <a:t>5.4.1</a:t>
            </a:r>
            <a:r>
              <a:rPr lang="zh-CN" altLang="en-US" sz="2000" dirty="0"/>
              <a:t> </a:t>
            </a:r>
            <a:r>
              <a:rPr lang="zh" sz="2000" dirty="0"/>
              <a:t>加压或真空设备</a:t>
            </a:r>
          </a:p>
          <a:p>
            <a:pPr marL="396875" indent="0" rtl="0">
              <a:buNone/>
            </a:pPr>
            <a:r>
              <a:rPr lang="zh" sz="2000" dirty="0"/>
              <a:t>5.4.2</a:t>
            </a:r>
            <a:r>
              <a:rPr lang="zh-CN" altLang="en-US" sz="2000" dirty="0"/>
              <a:t> </a:t>
            </a:r>
            <a:r>
              <a:rPr lang="zh" sz="2000" dirty="0"/>
              <a:t>管道、软管和箱罐</a:t>
            </a:r>
          </a:p>
          <a:p>
            <a:pPr marL="396875" lvl="0" indent="0" rtl="0">
              <a:lnSpc>
                <a:spcPct val="100000"/>
              </a:lnSpc>
              <a:buNone/>
            </a:pPr>
            <a:r>
              <a:rPr lang="zh" sz="2000" dirty="0">
                <a:solidFill>
                  <a:prstClr val="black"/>
                </a:solidFill>
              </a:rPr>
              <a:t>5.4.3</a:t>
            </a:r>
            <a:r>
              <a:rPr lang="zh-CN" altLang="en-US" sz="2000" dirty="0">
                <a:solidFill>
                  <a:prstClr val="black"/>
                </a:solidFill>
              </a:rPr>
              <a:t> </a:t>
            </a:r>
            <a:r>
              <a:rPr lang="zh" sz="2000" dirty="0">
                <a:solidFill>
                  <a:prstClr val="black"/>
                </a:solidFill>
              </a:rPr>
              <a:t>可移动和转动的部件</a:t>
            </a:r>
          </a:p>
          <a:p>
            <a:pPr marL="396875" lvl="1" indent="0" rtl="0">
              <a:lnSpc>
                <a:spcPct val="100000"/>
              </a:lnSpc>
              <a:buNone/>
            </a:pPr>
            <a:r>
              <a:rPr lang="zh" dirty="0">
                <a:solidFill>
                  <a:prstClr val="black"/>
                </a:solidFill>
              </a:rPr>
              <a:t>5.4.4</a:t>
            </a:r>
            <a:r>
              <a:rPr lang="zh-CN" altLang="en-US" dirty="0">
                <a:solidFill>
                  <a:prstClr val="black"/>
                </a:solidFill>
              </a:rPr>
              <a:t> </a:t>
            </a:r>
            <a:r>
              <a:rPr lang="zh" dirty="0">
                <a:solidFill>
                  <a:prstClr val="black"/>
                </a:solidFill>
              </a:rPr>
              <a:t>防止回流</a:t>
            </a:r>
          </a:p>
          <a:p>
            <a:pPr marL="396875" indent="0" rtl="0">
              <a:lnSpc>
                <a:spcPct val="100000"/>
              </a:lnSpc>
              <a:buNone/>
            </a:pPr>
            <a:r>
              <a:rPr lang="zh" sz="2000" dirty="0"/>
              <a:t>5.5.1</a:t>
            </a:r>
            <a:r>
              <a:rPr lang="zh-CN" altLang="en-US" sz="2000" dirty="0"/>
              <a:t> </a:t>
            </a:r>
            <a:r>
              <a:rPr lang="zh" sz="2000" dirty="0"/>
              <a:t>高温零件和表面 </a:t>
            </a:r>
            <a:endParaRPr lang="en-GB" sz="2000" dirty="0"/>
          </a:p>
          <a:p>
            <a:pPr marL="396875" lvl="1" indent="0" rtl="0">
              <a:lnSpc>
                <a:spcPct val="100000"/>
              </a:lnSpc>
              <a:buNone/>
            </a:pPr>
            <a:r>
              <a:rPr lang="zh" dirty="0"/>
              <a:t>5.5.2</a:t>
            </a:r>
            <a:r>
              <a:rPr lang="zh-CN" altLang="en-US" dirty="0"/>
              <a:t> </a:t>
            </a:r>
            <a:r>
              <a:rPr lang="zh" dirty="0"/>
              <a:t>低温零件和表面</a:t>
            </a:r>
          </a:p>
          <a:p>
            <a:pPr marL="396875" lvl="1" indent="0" rtl="0">
              <a:lnSpc>
                <a:spcPct val="100000"/>
              </a:lnSpc>
              <a:buNone/>
            </a:pPr>
            <a:r>
              <a:rPr lang="zh" dirty="0"/>
              <a:t>5.5.3</a:t>
            </a:r>
            <a:r>
              <a:rPr lang="zh-CN" altLang="en-US" dirty="0"/>
              <a:t> </a:t>
            </a:r>
            <a:r>
              <a:rPr lang="zh" dirty="0"/>
              <a:t>其他辐射源</a:t>
            </a:r>
          </a:p>
          <a:p>
            <a:pPr marL="396875" lvl="1" indent="0" rtl="0">
              <a:lnSpc>
                <a:spcPct val="100000"/>
              </a:lnSpc>
              <a:buNone/>
            </a:pPr>
            <a:r>
              <a:rPr lang="zh" dirty="0">
                <a:solidFill>
                  <a:prstClr val="black"/>
                </a:solidFill>
              </a:rPr>
              <a:t>5.6.1</a:t>
            </a:r>
            <a:r>
              <a:rPr lang="zh-CN" altLang="en-US" dirty="0">
                <a:solidFill>
                  <a:prstClr val="black"/>
                </a:solidFill>
              </a:rPr>
              <a:t> </a:t>
            </a:r>
            <a:r>
              <a:rPr lang="zh" dirty="0">
                <a:solidFill>
                  <a:prstClr val="black"/>
                </a:solidFill>
              </a:rPr>
              <a:t>电气和电子设备的安全性和可靠性</a:t>
            </a:r>
          </a:p>
          <a:p>
            <a:pPr marL="396875" lvl="1" indent="0" rtl="0">
              <a:lnSpc>
                <a:spcPct val="100000"/>
              </a:lnSpc>
              <a:buNone/>
            </a:pPr>
            <a:endParaRPr lang="en-ZA" dirty="0"/>
          </a:p>
          <a:p>
            <a:pPr marL="396875" lvl="1" indent="0" rtl="0">
              <a:lnSpc>
                <a:spcPct val="100000"/>
              </a:lnSpc>
              <a:buNone/>
            </a:pPr>
            <a:endParaRPr lang="en-ZA" dirty="0">
              <a:solidFill>
                <a:prstClr val="black"/>
              </a:solidFill>
            </a:endParaRPr>
          </a:p>
          <a:p>
            <a:pPr marL="396875" indent="0" rtl="0">
              <a:buNone/>
            </a:pPr>
            <a:endParaRPr lang="en-GB" sz="2000" dirty="0"/>
          </a:p>
          <a:p>
            <a:pPr marL="1203325" indent="-285750" rtl="0">
              <a:buFont typeface="Arial" panose="020B0604020202020204" pitchFamily="34" charset="0"/>
              <a:buChar char="•"/>
            </a:pPr>
            <a:endParaRPr lang="en-GB" sz="1800" dirty="0"/>
          </a:p>
          <a:p>
            <a:pPr marL="396875" indent="0" rtl="0">
              <a:buNone/>
            </a:pPr>
            <a:endParaRPr lang="en-GB" sz="1800" dirty="0"/>
          </a:p>
          <a:p>
            <a:pPr marL="0" indent="0" rtl="0">
              <a:buNone/>
            </a:pPr>
            <a:endParaRPr lang="en-GB" sz="2000" dirty="0"/>
          </a:p>
        </p:txBody>
      </p:sp>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8" name="Group 7"/>
          <p:cNvGrpSpPr/>
          <p:nvPr/>
        </p:nvGrpSpPr>
        <p:grpSpPr>
          <a:xfrm>
            <a:off x="663388" y="1111928"/>
            <a:ext cx="2701634" cy="4988834"/>
            <a:chOff x="663388" y="1111928"/>
            <a:chExt cx="2701634" cy="4988834"/>
          </a:xfrm>
        </p:grpSpPr>
        <p:sp>
          <p:nvSpPr>
            <p:cNvPr id="10" name="Rounded Rectangle 9"/>
            <p:cNvSpPr/>
            <p:nvPr/>
          </p:nvSpPr>
          <p:spPr>
            <a:xfrm>
              <a:off x="663388" y="175260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一般安全</a:t>
              </a:r>
            </a:p>
          </p:txBody>
        </p:sp>
        <p:sp>
          <p:nvSpPr>
            <p:cNvPr id="11" name="Rounded Rectangle 10"/>
            <p:cNvSpPr/>
            <p:nvPr/>
          </p:nvSpPr>
          <p:spPr>
            <a:xfrm>
              <a:off x="671130" y="1111928"/>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一般技术信息</a:t>
              </a:r>
            </a:p>
          </p:txBody>
        </p:sp>
        <p:sp>
          <p:nvSpPr>
            <p:cNvPr id="12" name="Rounded Rectangle 11"/>
            <p:cNvSpPr/>
            <p:nvPr/>
          </p:nvSpPr>
          <p:spPr>
            <a:xfrm>
              <a:off x="671130" y="304652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材料安全性</a:t>
              </a:r>
            </a:p>
          </p:txBody>
        </p:sp>
        <p:sp>
          <p:nvSpPr>
            <p:cNvPr id="13" name="Rounded Rectangle 12"/>
            <p:cNvSpPr/>
            <p:nvPr/>
          </p:nvSpPr>
          <p:spPr>
            <a:xfrm>
              <a:off x="671130" y="3687192"/>
              <a:ext cx="2693892" cy="494218"/>
            </a:xfrm>
            <a:prstGeom prst="roundRect">
              <a:avLst>
                <a:gd name="adj" fmla="val 42291"/>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机电安全性</a:t>
              </a:r>
            </a:p>
          </p:txBody>
        </p:sp>
        <p:sp>
          <p:nvSpPr>
            <p:cNvPr id="14" name="Rounded Rectangle 13"/>
            <p:cNvSpPr/>
            <p:nvPr/>
          </p:nvSpPr>
          <p:spPr>
            <a:xfrm>
              <a:off x="671130" y="432786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用户界面体验</a:t>
              </a:r>
            </a:p>
          </p:txBody>
        </p:sp>
        <p:sp>
          <p:nvSpPr>
            <p:cNvPr id="15" name="Rounded Rectangle 14"/>
            <p:cNvSpPr/>
            <p:nvPr/>
          </p:nvSpPr>
          <p:spPr>
            <a:xfrm>
              <a:off x="671130" y="49658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维护设计</a:t>
              </a:r>
            </a:p>
          </p:txBody>
        </p:sp>
        <p:sp>
          <p:nvSpPr>
            <p:cNvPr id="16" name="Rounded Rectangle 15"/>
            <p:cNvSpPr/>
            <p:nvPr/>
          </p:nvSpPr>
          <p:spPr>
            <a:xfrm>
              <a:off x="671130" y="560654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可持续性</a:t>
              </a:r>
            </a:p>
          </p:txBody>
        </p:sp>
        <p:sp>
          <p:nvSpPr>
            <p:cNvPr id="17" name="Rounded Rectangle 16"/>
            <p:cNvSpPr/>
            <p:nvPr/>
          </p:nvSpPr>
          <p:spPr>
            <a:xfrm>
              <a:off x="671130" y="23932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201666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32</a:t>
            </a:fld>
            <a:endParaRPr lang="en-GB" altLang="en-US" dirty="0"/>
          </a:p>
        </p:txBody>
      </p:sp>
      <p:sp>
        <p:nvSpPr>
          <p:cNvPr id="3" name="Content Placeholder 2"/>
          <p:cNvSpPr>
            <a:spLocks noGrp="1"/>
          </p:cNvSpPr>
          <p:nvPr>
            <p:ph idx="1"/>
          </p:nvPr>
        </p:nvSpPr>
        <p:spPr/>
        <p:txBody>
          <a:bodyPr rtlCol="0">
            <a:normAutofit lnSpcReduction="10000"/>
          </a:bodyPr>
          <a:lstStyle/>
          <a:p>
            <a:pPr marL="0" indent="0" rtl="0">
              <a:lnSpc>
                <a:spcPct val="100000"/>
              </a:lnSpc>
              <a:buNone/>
            </a:pPr>
            <a:r>
              <a:rPr lang="zh" sz="2600" b="1" dirty="0"/>
              <a:t>4.6</a:t>
            </a:r>
            <a:r>
              <a:rPr lang="zh-CN" altLang="en-US" sz="2600" b="1" dirty="0"/>
              <a:t> </a:t>
            </a:r>
            <a:r>
              <a:rPr lang="zh" sz="2600" b="1" dirty="0"/>
              <a:t>人体工程学设计</a:t>
            </a:r>
          </a:p>
          <a:p>
            <a:pPr marL="396875" indent="0" rtl="0">
              <a:lnSpc>
                <a:spcPct val="100000"/>
              </a:lnSpc>
              <a:buNone/>
            </a:pPr>
            <a:r>
              <a:rPr lang="zh" sz="2200" dirty="0"/>
              <a:t>4.13.1</a:t>
            </a:r>
            <a:r>
              <a:rPr lang="zh-CN" altLang="en-US" sz="2200" dirty="0"/>
              <a:t> </a:t>
            </a:r>
            <a:r>
              <a:rPr lang="zh" sz="2200" dirty="0"/>
              <a:t>信息和警告</a:t>
            </a:r>
          </a:p>
          <a:p>
            <a:pPr marL="396875" lvl="1" indent="0" rtl="0">
              <a:buNone/>
            </a:pPr>
            <a:r>
              <a:rPr lang="zh" dirty="0"/>
              <a:t>4.13.2</a:t>
            </a:r>
            <a:r>
              <a:rPr lang="zh-CN" altLang="en-US" dirty="0"/>
              <a:t> </a:t>
            </a:r>
            <a:r>
              <a:rPr lang="zh" dirty="0"/>
              <a:t>标记和标识</a:t>
            </a:r>
          </a:p>
          <a:p>
            <a:pPr marL="0" lvl="1" indent="0" rtl="0">
              <a:buNone/>
            </a:pPr>
            <a:r>
              <a:rPr lang="zh" sz="2400" b="1" dirty="0">
                <a:solidFill>
                  <a:prstClr val="black"/>
                </a:solidFill>
              </a:rPr>
              <a:t>5.8</a:t>
            </a:r>
            <a:r>
              <a:rPr lang="zh-CN" altLang="en-US" sz="2400" b="1" dirty="0">
                <a:solidFill>
                  <a:prstClr val="black"/>
                </a:solidFill>
              </a:rPr>
              <a:t> </a:t>
            </a:r>
            <a:r>
              <a:rPr lang="zh" sz="2400" b="1" dirty="0">
                <a:solidFill>
                  <a:prstClr val="black"/>
                </a:solidFill>
              </a:rPr>
              <a:t>后端处理过程</a:t>
            </a:r>
          </a:p>
          <a:p>
            <a:pPr marL="0" lvl="1" indent="0" rtl="0">
              <a:buNone/>
            </a:pPr>
            <a:r>
              <a:rPr lang="zh" sz="2400" b="1" dirty="0"/>
              <a:t>6.2</a:t>
            </a:r>
            <a:r>
              <a:rPr lang="zh-CN" altLang="en-US" sz="2400" b="1" dirty="0"/>
              <a:t> </a:t>
            </a:r>
            <a:r>
              <a:rPr lang="zh" sz="2400" b="1" dirty="0"/>
              <a:t>使用和操作</a:t>
            </a:r>
          </a:p>
          <a:p>
            <a:pPr marL="396875" lvl="1" indent="0" rtl="0">
              <a:buNone/>
            </a:pPr>
            <a:r>
              <a:rPr lang="zh" dirty="0"/>
              <a:t>6.2.1</a:t>
            </a:r>
            <a:r>
              <a:rPr lang="zh-CN" altLang="en-US" dirty="0"/>
              <a:t> </a:t>
            </a:r>
            <a:r>
              <a:rPr lang="zh" dirty="0"/>
              <a:t>一般可用性要求</a:t>
            </a:r>
          </a:p>
          <a:p>
            <a:pPr marL="396875" lvl="1" indent="0" rtl="0">
              <a:buNone/>
            </a:pPr>
            <a:r>
              <a:rPr lang="zh" dirty="0">
                <a:solidFill>
                  <a:prstClr val="black"/>
                </a:solidFill>
              </a:rPr>
              <a:t>6.2.2</a:t>
            </a:r>
            <a:r>
              <a:rPr lang="zh-CN" altLang="en-US" dirty="0">
                <a:solidFill>
                  <a:prstClr val="black"/>
                </a:solidFill>
              </a:rPr>
              <a:t> </a:t>
            </a:r>
            <a:r>
              <a:rPr lang="zh" dirty="0">
                <a:solidFill>
                  <a:prstClr val="black"/>
                </a:solidFill>
              </a:rPr>
              <a:t>易于清洁</a:t>
            </a:r>
          </a:p>
          <a:p>
            <a:pPr marL="396875" lvl="1" indent="0" rtl="0">
              <a:lnSpc>
                <a:spcPct val="100000"/>
              </a:lnSpc>
              <a:buNone/>
            </a:pPr>
            <a:r>
              <a:rPr lang="zh" dirty="0">
                <a:solidFill>
                  <a:prstClr val="black"/>
                </a:solidFill>
              </a:rPr>
              <a:t>6.2.3</a:t>
            </a:r>
            <a:r>
              <a:rPr lang="zh-CN" altLang="en-US" dirty="0">
                <a:solidFill>
                  <a:prstClr val="black"/>
                </a:solidFill>
              </a:rPr>
              <a:t> </a:t>
            </a:r>
            <a:r>
              <a:rPr lang="zh" dirty="0">
                <a:solidFill>
                  <a:prstClr val="black"/>
                </a:solidFill>
              </a:rPr>
              <a:t>易操作性</a:t>
            </a:r>
          </a:p>
          <a:p>
            <a:pPr marL="396875" lvl="1" indent="0" rtl="0">
              <a:lnSpc>
                <a:spcPct val="100000"/>
              </a:lnSpc>
              <a:buNone/>
            </a:pPr>
            <a:r>
              <a:rPr lang="zh" dirty="0"/>
              <a:t>6.2.4</a:t>
            </a:r>
            <a:r>
              <a:rPr lang="zh-CN" altLang="en-US" dirty="0"/>
              <a:t> </a:t>
            </a:r>
            <a:r>
              <a:rPr lang="zh" dirty="0"/>
              <a:t>文化要求</a:t>
            </a:r>
          </a:p>
          <a:p>
            <a:pPr marL="396875" lvl="1" indent="0" rtl="0">
              <a:buNone/>
            </a:pPr>
            <a:endParaRPr lang="en-GB" sz="2400" dirty="0"/>
          </a:p>
          <a:p>
            <a:pPr marL="0" lvl="1" indent="0" rtl="0">
              <a:buNone/>
            </a:pPr>
            <a:endParaRPr lang="en-GB" sz="2400" dirty="0">
              <a:solidFill>
                <a:prstClr val="black"/>
              </a:solidFill>
            </a:endParaRPr>
          </a:p>
          <a:p>
            <a:pPr marL="396875" indent="0" rtl="0">
              <a:lnSpc>
                <a:spcPct val="100000"/>
              </a:lnSpc>
              <a:buNone/>
            </a:pPr>
            <a:endParaRPr lang="en-GB" sz="2200" dirty="0"/>
          </a:p>
          <a:p>
            <a:pPr marL="917575" indent="0" rtl="0">
              <a:lnSpc>
                <a:spcPct val="100000"/>
              </a:lnSpc>
              <a:buNone/>
            </a:pPr>
            <a:r>
              <a:rPr lang="zh" sz="1700" dirty="0">
                <a:solidFill>
                  <a:prstClr val="black"/>
                </a:solidFill>
              </a:rPr>
              <a:t>.</a:t>
            </a:r>
          </a:p>
        </p:txBody>
      </p:sp>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8" name="Group 7"/>
          <p:cNvGrpSpPr/>
          <p:nvPr/>
        </p:nvGrpSpPr>
        <p:grpSpPr>
          <a:xfrm>
            <a:off x="663388" y="1111928"/>
            <a:ext cx="2701634" cy="4988834"/>
            <a:chOff x="663388" y="1111928"/>
            <a:chExt cx="2701634" cy="4988834"/>
          </a:xfrm>
        </p:grpSpPr>
        <p:sp>
          <p:nvSpPr>
            <p:cNvPr id="10" name="Rounded Rectangle 9"/>
            <p:cNvSpPr/>
            <p:nvPr/>
          </p:nvSpPr>
          <p:spPr>
            <a:xfrm>
              <a:off x="663388" y="175260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一般安全</a:t>
              </a:r>
            </a:p>
          </p:txBody>
        </p:sp>
        <p:sp>
          <p:nvSpPr>
            <p:cNvPr id="11" name="Rounded Rectangle 10"/>
            <p:cNvSpPr/>
            <p:nvPr/>
          </p:nvSpPr>
          <p:spPr>
            <a:xfrm>
              <a:off x="671130" y="1111928"/>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一般技术信息</a:t>
              </a:r>
            </a:p>
          </p:txBody>
        </p:sp>
        <p:sp>
          <p:nvSpPr>
            <p:cNvPr id="12" name="Rounded Rectangle 11"/>
            <p:cNvSpPr/>
            <p:nvPr/>
          </p:nvSpPr>
          <p:spPr>
            <a:xfrm>
              <a:off x="671130" y="304652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材料安全性</a:t>
              </a:r>
            </a:p>
          </p:txBody>
        </p:sp>
        <p:sp>
          <p:nvSpPr>
            <p:cNvPr id="13" name="Rounded Rectangle 12"/>
            <p:cNvSpPr/>
            <p:nvPr/>
          </p:nvSpPr>
          <p:spPr>
            <a:xfrm>
              <a:off x="671130" y="368719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机电安全性</a:t>
              </a:r>
            </a:p>
          </p:txBody>
        </p:sp>
        <p:sp>
          <p:nvSpPr>
            <p:cNvPr id="14" name="Rounded Rectangle 13"/>
            <p:cNvSpPr/>
            <p:nvPr/>
          </p:nvSpPr>
          <p:spPr>
            <a:xfrm>
              <a:off x="671130" y="4327864"/>
              <a:ext cx="2693892" cy="494218"/>
            </a:xfrm>
            <a:prstGeom prst="roundRect">
              <a:avLst>
                <a:gd name="adj" fmla="val 42291"/>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用户界面体验</a:t>
              </a:r>
            </a:p>
          </p:txBody>
        </p:sp>
        <p:sp>
          <p:nvSpPr>
            <p:cNvPr id="15" name="Rounded Rectangle 14"/>
            <p:cNvSpPr/>
            <p:nvPr/>
          </p:nvSpPr>
          <p:spPr>
            <a:xfrm>
              <a:off x="671130" y="49658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维护设计</a:t>
              </a:r>
            </a:p>
          </p:txBody>
        </p:sp>
        <p:sp>
          <p:nvSpPr>
            <p:cNvPr id="16" name="Rounded Rectangle 15"/>
            <p:cNvSpPr/>
            <p:nvPr/>
          </p:nvSpPr>
          <p:spPr>
            <a:xfrm>
              <a:off x="671130" y="560654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可持续性</a:t>
              </a:r>
            </a:p>
          </p:txBody>
        </p:sp>
        <p:sp>
          <p:nvSpPr>
            <p:cNvPr id="17" name="Rounded Rectangle 16"/>
            <p:cNvSpPr/>
            <p:nvPr/>
          </p:nvSpPr>
          <p:spPr>
            <a:xfrm>
              <a:off x="671130" y="23932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2410244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33</a:t>
            </a:fld>
            <a:endParaRPr lang="en-GB" altLang="en-US" dirty="0"/>
          </a:p>
        </p:txBody>
      </p:sp>
      <p:sp>
        <p:nvSpPr>
          <p:cNvPr id="3" name="Content Placeholder 2"/>
          <p:cNvSpPr>
            <a:spLocks noGrp="1"/>
          </p:cNvSpPr>
          <p:nvPr>
            <p:ph idx="1"/>
          </p:nvPr>
        </p:nvSpPr>
        <p:spPr/>
        <p:txBody>
          <a:bodyPr rtlCol="0">
            <a:normAutofit/>
          </a:bodyPr>
          <a:lstStyle/>
          <a:p>
            <a:pPr marL="0" lvl="1" indent="0" rtl="0">
              <a:lnSpc>
                <a:spcPct val="110000"/>
              </a:lnSpc>
              <a:buNone/>
            </a:pPr>
            <a:r>
              <a:rPr lang="zh" sz="2400" b="1" dirty="0"/>
              <a:t>4.14</a:t>
            </a:r>
            <a:r>
              <a:rPr lang="zh-CN" altLang="en-US" sz="2400" b="1" dirty="0"/>
              <a:t> </a:t>
            </a:r>
            <a:r>
              <a:rPr lang="zh" sz="2400" b="1" dirty="0"/>
              <a:t>维修</a:t>
            </a:r>
          </a:p>
          <a:p>
            <a:pPr marL="396875" lvl="1" indent="0" rtl="0">
              <a:lnSpc>
                <a:spcPct val="110000"/>
              </a:lnSpc>
              <a:buNone/>
            </a:pPr>
            <a:r>
              <a:rPr lang="zh" dirty="0"/>
              <a:t>4.14.1</a:t>
            </a:r>
            <a:r>
              <a:rPr lang="zh-CN" altLang="en-US" dirty="0"/>
              <a:t> </a:t>
            </a:r>
            <a:r>
              <a:rPr lang="zh" dirty="0"/>
              <a:t>合理配置、调校和维修</a:t>
            </a:r>
          </a:p>
          <a:p>
            <a:pPr marL="396875" lvl="1" indent="0" rtl="0">
              <a:lnSpc>
                <a:spcPct val="110000"/>
              </a:lnSpc>
              <a:buNone/>
            </a:pPr>
            <a:r>
              <a:rPr lang="zh" dirty="0">
                <a:solidFill>
                  <a:prstClr val="black"/>
                </a:solidFill>
              </a:rPr>
              <a:t>4.14.2</a:t>
            </a:r>
            <a:r>
              <a:rPr lang="zh-CN" altLang="en-US" dirty="0">
                <a:solidFill>
                  <a:prstClr val="black"/>
                </a:solidFill>
              </a:rPr>
              <a:t> </a:t>
            </a:r>
            <a:r>
              <a:rPr lang="zh" dirty="0">
                <a:solidFill>
                  <a:prstClr val="black"/>
                </a:solidFill>
              </a:rPr>
              <a:t>配置、调校和维修的地点和进入方式</a:t>
            </a:r>
          </a:p>
          <a:p>
            <a:pPr marL="396875" lvl="1" indent="0" rtl="0">
              <a:buNone/>
            </a:pPr>
            <a:r>
              <a:rPr lang="zh" dirty="0"/>
              <a:t>4.14.3</a:t>
            </a:r>
            <a:r>
              <a:rPr lang="zh-CN" altLang="en-US" dirty="0"/>
              <a:t> </a:t>
            </a:r>
            <a:r>
              <a:rPr lang="zh" dirty="0"/>
              <a:t>排空和清洁</a:t>
            </a:r>
          </a:p>
          <a:p>
            <a:pPr marL="396875" lvl="1" indent="0" rtl="0">
              <a:lnSpc>
                <a:spcPct val="100000"/>
              </a:lnSpc>
              <a:buNone/>
            </a:pPr>
            <a:r>
              <a:rPr lang="zh" dirty="0">
                <a:solidFill>
                  <a:prstClr val="black"/>
                </a:solidFill>
              </a:rPr>
              <a:t>4.14.4</a:t>
            </a:r>
            <a:r>
              <a:rPr lang="zh-CN" altLang="en-US" dirty="0">
                <a:solidFill>
                  <a:prstClr val="black"/>
                </a:solidFill>
              </a:rPr>
              <a:t> </a:t>
            </a:r>
            <a:r>
              <a:rPr lang="zh" dirty="0">
                <a:solidFill>
                  <a:prstClr val="black"/>
                </a:solidFill>
              </a:rPr>
              <a:t>工具和专用器械</a:t>
            </a:r>
          </a:p>
          <a:p>
            <a:pPr marL="396875" lvl="1" indent="0" rtl="0">
              <a:lnSpc>
                <a:spcPct val="100000"/>
              </a:lnSpc>
              <a:buNone/>
            </a:pPr>
            <a:r>
              <a:rPr lang="zh" dirty="0">
                <a:solidFill>
                  <a:prstClr val="black"/>
                </a:solidFill>
              </a:rPr>
              <a:t>4.14.5</a:t>
            </a:r>
            <a:r>
              <a:rPr lang="zh-CN" altLang="en-US" dirty="0">
                <a:solidFill>
                  <a:prstClr val="black"/>
                </a:solidFill>
              </a:rPr>
              <a:t> </a:t>
            </a:r>
            <a:r>
              <a:rPr lang="zh" dirty="0">
                <a:solidFill>
                  <a:prstClr val="black"/>
                </a:solidFill>
              </a:rPr>
              <a:t>用户手册</a:t>
            </a:r>
          </a:p>
          <a:p>
            <a:pPr marL="396875" lvl="1" indent="0" rtl="0">
              <a:lnSpc>
                <a:spcPct val="100000"/>
              </a:lnSpc>
              <a:buNone/>
            </a:pPr>
            <a:r>
              <a:rPr lang="zh" dirty="0"/>
              <a:t>4.14.6</a:t>
            </a:r>
            <a:r>
              <a:rPr lang="zh-CN" altLang="en-US" dirty="0"/>
              <a:t> </a:t>
            </a:r>
            <a:r>
              <a:rPr lang="zh" dirty="0"/>
              <a:t>搬运和运输</a:t>
            </a:r>
          </a:p>
          <a:p>
            <a:pPr marL="396875" lvl="1" indent="0" rtl="0">
              <a:lnSpc>
                <a:spcPct val="100000"/>
              </a:lnSpc>
              <a:buNone/>
            </a:pPr>
            <a:endParaRPr lang="en-GB" dirty="0">
              <a:solidFill>
                <a:prstClr val="black"/>
              </a:solidFill>
            </a:endParaRPr>
          </a:p>
          <a:p>
            <a:pPr marL="396875" lvl="1" indent="0" rtl="0">
              <a:lnSpc>
                <a:spcPct val="110000"/>
              </a:lnSpc>
              <a:buNone/>
            </a:pPr>
            <a:endParaRPr lang="en-ZA" dirty="0">
              <a:solidFill>
                <a:prstClr val="black"/>
              </a:solidFill>
            </a:endParaRPr>
          </a:p>
          <a:p>
            <a:pPr marL="974725" lvl="1" indent="0" rtl="0">
              <a:lnSpc>
                <a:spcPct val="110000"/>
              </a:lnSpc>
              <a:buNone/>
            </a:pPr>
            <a:endParaRPr lang="en-ZA" sz="1800" dirty="0"/>
          </a:p>
        </p:txBody>
      </p:sp>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9" name="TextBox 8"/>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8" name="Group 7"/>
          <p:cNvGrpSpPr/>
          <p:nvPr/>
        </p:nvGrpSpPr>
        <p:grpSpPr>
          <a:xfrm>
            <a:off x="663388" y="1111928"/>
            <a:ext cx="2701634" cy="4988834"/>
            <a:chOff x="663388" y="1111928"/>
            <a:chExt cx="2701634" cy="4988834"/>
          </a:xfrm>
        </p:grpSpPr>
        <p:sp>
          <p:nvSpPr>
            <p:cNvPr id="10" name="Rounded Rectangle 9"/>
            <p:cNvSpPr/>
            <p:nvPr/>
          </p:nvSpPr>
          <p:spPr>
            <a:xfrm>
              <a:off x="663388" y="175260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一般安全</a:t>
              </a:r>
            </a:p>
          </p:txBody>
        </p:sp>
        <p:sp>
          <p:nvSpPr>
            <p:cNvPr id="11" name="Rounded Rectangle 10"/>
            <p:cNvSpPr/>
            <p:nvPr/>
          </p:nvSpPr>
          <p:spPr>
            <a:xfrm>
              <a:off x="671130" y="1111928"/>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一般技术信息</a:t>
              </a:r>
            </a:p>
          </p:txBody>
        </p:sp>
        <p:sp>
          <p:nvSpPr>
            <p:cNvPr id="12" name="Rounded Rectangle 11"/>
            <p:cNvSpPr/>
            <p:nvPr/>
          </p:nvSpPr>
          <p:spPr>
            <a:xfrm>
              <a:off x="671130" y="304652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材料安全性</a:t>
              </a:r>
            </a:p>
          </p:txBody>
        </p:sp>
        <p:sp>
          <p:nvSpPr>
            <p:cNvPr id="13" name="Rounded Rectangle 12"/>
            <p:cNvSpPr/>
            <p:nvPr/>
          </p:nvSpPr>
          <p:spPr>
            <a:xfrm>
              <a:off x="671130" y="368719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机电安全性</a:t>
              </a:r>
            </a:p>
          </p:txBody>
        </p:sp>
        <p:sp>
          <p:nvSpPr>
            <p:cNvPr id="14" name="Rounded Rectangle 13"/>
            <p:cNvSpPr/>
            <p:nvPr/>
          </p:nvSpPr>
          <p:spPr>
            <a:xfrm>
              <a:off x="671130" y="432786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用户界面体验</a:t>
              </a:r>
            </a:p>
          </p:txBody>
        </p:sp>
        <p:sp>
          <p:nvSpPr>
            <p:cNvPr id="15" name="Rounded Rectangle 14"/>
            <p:cNvSpPr/>
            <p:nvPr/>
          </p:nvSpPr>
          <p:spPr>
            <a:xfrm>
              <a:off x="671130" y="4965872"/>
              <a:ext cx="2693892" cy="494218"/>
            </a:xfrm>
            <a:prstGeom prst="roundRect">
              <a:avLst>
                <a:gd name="adj" fmla="val 42291"/>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维护设计</a:t>
              </a:r>
            </a:p>
          </p:txBody>
        </p:sp>
        <p:sp>
          <p:nvSpPr>
            <p:cNvPr id="16" name="Rounded Rectangle 15"/>
            <p:cNvSpPr/>
            <p:nvPr/>
          </p:nvSpPr>
          <p:spPr>
            <a:xfrm>
              <a:off x="671130" y="560654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可持续性</a:t>
              </a:r>
            </a:p>
          </p:txBody>
        </p:sp>
        <p:sp>
          <p:nvSpPr>
            <p:cNvPr id="17" name="Rounded Rectangle 16"/>
            <p:cNvSpPr/>
            <p:nvPr/>
          </p:nvSpPr>
          <p:spPr>
            <a:xfrm>
              <a:off x="671130" y="23932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1115285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34</a:t>
            </a:fld>
            <a:endParaRPr lang="en-GB" altLang="en-US" dirty="0"/>
          </a:p>
        </p:txBody>
      </p:sp>
      <p:sp>
        <p:nvSpPr>
          <p:cNvPr id="3" name="Content Placeholder 2"/>
          <p:cNvSpPr>
            <a:spLocks noGrp="1"/>
          </p:cNvSpPr>
          <p:nvPr>
            <p:ph idx="1"/>
          </p:nvPr>
        </p:nvSpPr>
        <p:spPr/>
        <p:txBody>
          <a:bodyPr rtlCol="0">
            <a:normAutofit/>
          </a:bodyPr>
          <a:lstStyle/>
          <a:p>
            <a:pPr marL="0" lvl="0" indent="0" rtl="0">
              <a:buNone/>
            </a:pPr>
            <a:r>
              <a:rPr lang="zh" b="1" dirty="0">
                <a:solidFill>
                  <a:prstClr val="black"/>
                </a:solidFill>
              </a:rPr>
              <a:t>8.2</a:t>
            </a:r>
            <a:r>
              <a:rPr lang="zh-CN" altLang="en-US" b="1" dirty="0">
                <a:solidFill>
                  <a:prstClr val="black"/>
                </a:solidFill>
              </a:rPr>
              <a:t> </a:t>
            </a:r>
            <a:r>
              <a:rPr lang="zh" b="1" dirty="0">
                <a:solidFill>
                  <a:prstClr val="black"/>
                </a:solidFill>
              </a:rPr>
              <a:t>营养物回收</a:t>
            </a:r>
          </a:p>
          <a:p>
            <a:pPr marL="0" indent="0" rtl="0">
              <a:buNone/>
            </a:pPr>
            <a:r>
              <a:rPr lang="zh" b="1" dirty="0"/>
              <a:t>8.3</a:t>
            </a:r>
            <a:r>
              <a:rPr lang="zh-CN" altLang="en-US" b="1" dirty="0"/>
              <a:t> </a:t>
            </a:r>
            <a:r>
              <a:rPr lang="zh" b="1" dirty="0"/>
              <a:t>耗水量与出水再利用</a:t>
            </a:r>
          </a:p>
          <a:p>
            <a:pPr marL="396875" indent="0" rtl="0">
              <a:buNone/>
            </a:pPr>
            <a:r>
              <a:rPr lang="zh" sz="2000" dirty="0"/>
              <a:t>8.3.1</a:t>
            </a:r>
            <a:r>
              <a:rPr lang="zh-CN" altLang="en-US" sz="2000" dirty="0"/>
              <a:t> </a:t>
            </a:r>
            <a:r>
              <a:rPr lang="zh" sz="2000" dirty="0"/>
              <a:t>计算</a:t>
            </a:r>
          </a:p>
          <a:p>
            <a:pPr marL="396875" lvl="0" indent="0" rtl="0">
              <a:lnSpc>
                <a:spcPct val="100000"/>
              </a:lnSpc>
              <a:buNone/>
            </a:pPr>
            <a:r>
              <a:rPr lang="zh" sz="2200" dirty="0">
                <a:solidFill>
                  <a:prstClr val="black"/>
                </a:solidFill>
              </a:rPr>
              <a:t>8.3.2</a:t>
            </a:r>
            <a:r>
              <a:rPr lang="zh-CN" altLang="en-US" sz="2200" dirty="0">
                <a:solidFill>
                  <a:prstClr val="black"/>
                </a:solidFill>
              </a:rPr>
              <a:t> </a:t>
            </a:r>
            <a:r>
              <a:rPr lang="zh" sz="2200" dirty="0">
                <a:solidFill>
                  <a:prstClr val="black"/>
                </a:solidFill>
              </a:rPr>
              <a:t>耗水量</a:t>
            </a:r>
            <a:endParaRPr lang="en-ZA" sz="2200" dirty="0">
              <a:solidFill>
                <a:prstClr val="black"/>
              </a:solidFill>
            </a:endParaRPr>
          </a:p>
          <a:p>
            <a:pPr marL="396875" lvl="0" indent="0" rtl="0">
              <a:buNone/>
            </a:pPr>
            <a:r>
              <a:rPr lang="zh" sz="2200" dirty="0">
                <a:solidFill>
                  <a:prstClr val="black"/>
                </a:solidFill>
              </a:rPr>
              <a:t>8.3.3</a:t>
            </a:r>
            <a:r>
              <a:rPr lang="zh-CN" altLang="en-US" sz="2200" dirty="0">
                <a:solidFill>
                  <a:prstClr val="black"/>
                </a:solidFill>
              </a:rPr>
              <a:t> </a:t>
            </a:r>
            <a:r>
              <a:rPr lang="zh" sz="2200" dirty="0">
                <a:solidFill>
                  <a:prstClr val="black"/>
                </a:solidFill>
              </a:rPr>
              <a:t>出水回用</a:t>
            </a:r>
          </a:p>
          <a:p>
            <a:pPr marL="0" lvl="0" indent="0" rtl="0">
              <a:buNone/>
            </a:pPr>
            <a:r>
              <a:rPr lang="zh" b="1" dirty="0">
                <a:solidFill>
                  <a:prstClr val="black"/>
                </a:solidFill>
              </a:rPr>
              <a:t>8.4</a:t>
            </a:r>
            <a:r>
              <a:rPr lang="zh-CN" altLang="en-US" b="1" dirty="0">
                <a:solidFill>
                  <a:prstClr val="black"/>
                </a:solidFill>
              </a:rPr>
              <a:t> </a:t>
            </a:r>
            <a:r>
              <a:rPr lang="zh" b="1" dirty="0">
                <a:solidFill>
                  <a:prstClr val="black"/>
                </a:solidFill>
              </a:rPr>
              <a:t>能源消耗与再生</a:t>
            </a:r>
          </a:p>
          <a:p>
            <a:pPr marL="396875" lvl="0" indent="0" rtl="0">
              <a:buNone/>
            </a:pPr>
            <a:r>
              <a:rPr lang="zh" sz="2000" dirty="0">
                <a:solidFill>
                  <a:prstClr val="black"/>
                </a:solidFill>
              </a:rPr>
              <a:t>8.4.1</a:t>
            </a:r>
            <a:r>
              <a:rPr lang="zh-CN" altLang="en-US" sz="2000" dirty="0">
                <a:solidFill>
                  <a:prstClr val="black"/>
                </a:solidFill>
              </a:rPr>
              <a:t> </a:t>
            </a:r>
            <a:r>
              <a:rPr lang="zh" sz="2000" dirty="0">
                <a:solidFill>
                  <a:prstClr val="black"/>
                </a:solidFill>
              </a:rPr>
              <a:t>计算</a:t>
            </a:r>
          </a:p>
          <a:p>
            <a:pPr marL="396875" indent="0" rtl="0">
              <a:buNone/>
            </a:pPr>
            <a:r>
              <a:rPr lang="zh" sz="2000" dirty="0"/>
              <a:t>8.4.2</a:t>
            </a:r>
            <a:r>
              <a:rPr lang="zh-CN" altLang="en-US" sz="2000" dirty="0"/>
              <a:t> </a:t>
            </a:r>
            <a:r>
              <a:rPr lang="zh" sz="2000" dirty="0"/>
              <a:t>能源消耗</a:t>
            </a:r>
            <a:endParaRPr lang="en-ZA" sz="1800" dirty="0"/>
          </a:p>
          <a:p>
            <a:pPr marL="396875" indent="0" rtl="0">
              <a:buNone/>
            </a:pPr>
            <a:r>
              <a:rPr lang="zh" sz="2000" dirty="0"/>
              <a:t>8.4.3</a:t>
            </a:r>
            <a:r>
              <a:rPr lang="zh-CN" altLang="en-US" sz="2000" dirty="0"/>
              <a:t> </a:t>
            </a:r>
            <a:r>
              <a:rPr lang="zh" sz="2000" dirty="0"/>
              <a:t>能源的直接或间接再生</a:t>
            </a:r>
          </a:p>
          <a:p>
            <a:pPr marL="0" lvl="0" indent="0" rtl="0">
              <a:buNone/>
            </a:pPr>
            <a:r>
              <a:rPr lang="zh" b="1" dirty="0">
                <a:solidFill>
                  <a:prstClr val="black"/>
                </a:solidFill>
              </a:rPr>
              <a:t>8.5</a:t>
            </a:r>
            <a:r>
              <a:rPr lang="zh-CN" altLang="en-US" b="1" dirty="0">
                <a:solidFill>
                  <a:prstClr val="black"/>
                </a:solidFill>
              </a:rPr>
              <a:t> </a:t>
            </a:r>
            <a:r>
              <a:rPr lang="zh" b="1" dirty="0">
                <a:solidFill>
                  <a:prstClr val="black"/>
                </a:solidFill>
              </a:rPr>
              <a:t>生命周期评估</a:t>
            </a:r>
          </a:p>
          <a:p>
            <a:pPr marL="0" lvl="0" indent="0" rtl="0">
              <a:buNone/>
            </a:pPr>
            <a:r>
              <a:rPr lang="zh" b="1" dirty="0">
                <a:solidFill>
                  <a:prstClr val="black"/>
                </a:solidFill>
              </a:rPr>
              <a:t>8.6</a:t>
            </a:r>
            <a:r>
              <a:rPr lang="zh-CN" altLang="en-US" b="1" dirty="0">
                <a:solidFill>
                  <a:prstClr val="black"/>
                </a:solidFill>
              </a:rPr>
              <a:t> </a:t>
            </a:r>
            <a:r>
              <a:rPr lang="zh" b="1" dirty="0">
                <a:solidFill>
                  <a:prstClr val="black"/>
                </a:solidFill>
              </a:rPr>
              <a:t>重复性操作要求</a:t>
            </a:r>
          </a:p>
          <a:p>
            <a:pPr marL="396875" indent="0" rtl="0">
              <a:buNone/>
            </a:pPr>
            <a:endParaRPr lang="en-GB" sz="2000" dirty="0"/>
          </a:p>
        </p:txBody>
      </p:sp>
      <p:sp>
        <p:nvSpPr>
          <p:cNvPr id="7" name="Rectangle 6"/>
          <p:cNvSpPr/>
          <p:nvPr/>
        </p:nvSpPr>
        <p:spPr bwMode="auto">
          <a:xfrm>
            <a:off x="14514" y="0"/>
            <a:ext cx="576072" cy="6858000"/>
          </a:xfrm>
          <a:prstGeom prst="rect">
            <a:avLst/>
          </a:prstGeom>
          <a:solidFill>
            <a:schemeClr val="accent1">
              <a:lumMod val="60000"/>
              <a:lumOff val="40000"/>
            </a:schemeClr>
          </a:solidFill>
          <a:ln w="76200" cap="flat" cmpd="tri" algn="ctr">
            <a:solidFill>
              <a:schemeClr val="accent1">
                <a:lumMod val="60000"/>
                <a:lumOff val="4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29028" y="1834432"/>
            <a:ext cx="677108" cy="3611715"/>
          </a:xfrm>
          <a:prstGeom prst="rect">
            <a:avLst/>
          </a:prstGeom>
          <a:noFill/>
        </p:spPr>
        <p:txBody>
          <a:bodyPr vert="vert270" wrap="square" rtlCol="0">
            <a:spAutoFit/>
          </a:bodyPr>
          <a:lstStyle/>
          <a:p>
            <a:pPr algn="ctr" rtl="0"/>
            <a:r>
              <a:rPr lang="zh" sz="3200"/>
              <a:t>文件检查</a:t>
            </a:r>
          </a:p>
        </p:txBody>
      </p:sp>
      <p:grpSp>
        <p:nvGrpSpPr>
          <p:cNvPr id="8" name="Group 7"/>
          <p:cNvGrpSpPr/>
          <p:nvPr/>
        </p:nvGrpSpPr>
        <p:grpSpPr>
          <a:xfrm>
            <a:off x="663388" y="1111928"/>
            <a:ext cx="2701634" cy="4988834"/>
            <a:chOff x="663388" y="1111928"/>
            <a:chExt cx="2701634" cy="4988834"/>
          </a:xfrm>
        </p:grpSpPr>
        <p:sp>
          <p:nvSpPr>
            <p:cNvPr id="9" name="Rounded Rectangle 8"/>
            <p:cNvSpPr/>
            <p:nvPr/>
          </p:nvSpPr>
          <p:spPr>
            <a:xfrm>
              <a:off x="663388" y="175260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一般安全</a:t>
              </a:r>
            </a:p>
          </p:txBody>
        </p:sp>
        <p:sp>
          <p:nvSpPr>
            <p:cNvPr id="11" name="Rounded Rectangle 10"/>
            <p:cNvSpPr/>
            <p:nvPr/>
          </p:nvSpPr>
          <p:spPr>
            <a:xfrm>
              <a:off x="671130" y="1111928"/>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一般技术信息</a:t>
              </a:r>
            </a:p>
          </p:txBody>
        </p:sp>
        <p:sp>
          <p:nvSpPr>
            <p:cNvPr id="12" name="Rounded Rectangle 11"/>
            <p:cNvSpPr/>
            <p:nvPr/>
          </p:nvSpPr>
          <p:spPr>
            <a:xfrm>
              <a:off x="671130" y="3046520"/>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材料安全性</a:t>
              </a:r>
            </a:p>
          </p:txBody>
        </p:sp>
        <p:sp>
          <p:nvSpPr>
            <p:cNvPr id="13" name="Rounded Rectangle 12"/>
            <p:cNvSpPr/>
            <p:nvPr/>
          </p:nvSpPr>
          <p:spPr>
            <a:xfrm>
              <a:off x="671130" y="368719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机电安全性</a:t>
              </a:r>
            </a:p>
          </p:txBody>
        </p:sp>
        <p:sp>
          <p:nvSpPr>
            <p:cNvPr id="14" name="Rounded Rectangle 13"/>
            <p:cNvSpPr/>
            <p:nvPr/>
          </p:nvSpPr>
          <p:spPr>
            <a:xfrm>
              <a:off x="671130" y="4327864"/>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用户界面体验</a:t>
              </a:r>
            </a:p>
          </p:txBody>
        </p:sp>
        <p:sp>
          <p:nvSpPr>
            <p:cNvPr id="15" name="Rounded Rectangle 14"/>
            <p:cNvSpPr/>
            <p:nvPr/>
          </p:nvSpPr>
          <p:spPr>
            <a:xfrm>
              <a:off x="671130" y="49658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维护设计</a:t>
              </a:r>
            </a:p>
          </p:txBody>
        </p:sp>
        <p:sp>
          <p:nvSpPr>
            <p:cNvPr id="16" name="Rounded Rectangle 15"/>
            <p:cNvSpPr/>
            <p:nvPr/>
          </p:nvSpPr>
          <p:spPr>
            <a:xfrm>
              <a:off x="671130" y="5606544"/>
              <a:ext cx="2693892" cy="494218"/>
            </a:xfrm>
            <a:prstGeom prst="roundRect">
              <a:avLst>
                <a:gd name="adj" fmla="val 42291"/>
              </a:avLst>
            </a:prstGeom>
            <a:solidFill>
              <a:srgbClr val="92CDDC"/>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可持续性</a:t>
              </a:r>
            </a:p>
          </p:txBody>
        </p:sp>
        <p:sp>
          <p:nvSpPr>
            <p:cNvPr id="17" name="Rounded Rectangle 16"/>
            <p:cNvSpPr/>
            <p:nvPr/>
          </p:nvSpPr>
          <p:spPr>
            <a:xfrm>
              <a:off x="671130" y="2393272"/>
              <a:ext cx="2693892" cy="494218"/>
            </a:xfrm>
            <a:prstGeom prst="roundRect">
              <a:avLst>
                <a:gd name="adj" fmla="val 42291"/>
              </a:avLst>
            </a:prstGeom>
            <a:solidFill>
              <a:srgbClr val="DBEEF3"/>
            </a:solidFill>
            <a:ln>
              <a:solidFill>
                <a:srgbClr val="92CDD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工艺设计安全性</a:t>
              </a:r>
            </a:p>
          </p:txBody>
        </p:sp>
      </p:grpSp>
    </p:spTree>
    <p:custDataLst>
      <p:tags r:id="rId1"/>
    </p:custDataLst>
    <p:extLst>
      <p:ext uri="{BB962C8B-B14F-4D97-AF65-F5344CB8AC3E}">
        <p14:creationId xmlns:p14="http://schemas.microsoft.com/office/powerpoint/2010/main" val="3083142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35</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a:t>可以在实验室安装的三类NSSS均应接受认可实验室测试</a:t>
            </a:r>
          </a:p>
          <a:p>
            <a:pPr marL="0" indent="0" rtl="0">
              <a:buNone/>
            </a:pPr>
            <a:r>
              <a:rPr lang="zh" b="1"/>
              <a:t>NSSS系统的组装、安装、操作和维护应按照生产商的说明进行</a:t>
            </a:r>
          </a:p>
          <a:p>
            <a:pPr marL="0" indent="0" rtl="0">
              <a:buNone/>
            </a:pPr>
            <a:r>
              <a:rPr lang="zh" b="1"/>
              <a:t>NSSS应安装在一个上部结构中，具体应该</a:t>
            </a:r>
          </a:p>
          <a:p>
            <a:pPr marL="808038" indent="-350838" rtl="0">
              <a:buFont typeface="Arial" panose="020B0604020202020204" pitchFamily="34" charset="0"/>
              <a:buChar char="‒"/>
            </a:pPr>
            <a:r>
              <a:rPr lang="zh" sz="2000"/>
              <a:t>遵循生产商的说明</a:t>
            </a:r>
          </a:p>
          <a:p>
            <a:pPr marL="808038" indent="-350838" rtl="0">
              <a:buFont typeface="Arial" panose="020B0604020202020204" pitchFamily="34" charset="0"/>
              <a:buChar char="‒"/>
            </a:pPr>
            <a:r>
              <a:rPr lang="zh" sz="2000"/>
              <a:t>满足ISO标准A.3.6.6的要求（讲义）</a:t>
            </a:r>
          </a:p>
          <a:p>
            <a:pPr marL="808038" indent="-350838" rtl="0">
              <a:buFont typeface="Arial" panose="020B0604020202020204" pitchFamily="34" charset="0"/>
              <a:buChar char="‒"/>
            </a:pPr>
            <a:r>
              <a:rPr lang="zh" sz="2000"/>
              <a:t>将上部结构的规范应在测试报告中明确描述</a:t>
            </a:r>
          </a:p>
          <a:p>
            <a:pPr marL="808038" indent="-350838" rtl="0">
              <a:buFont typeface="Arial" panose="020B0604020202020204" pitchFamily="34" charset="0"/>
              <a:buChar char="‒"/>
            </a:pPr>
            <a:r>
              <a:rPr lang="zh" sz="2000"/>
              <a:t>若NSSS中不包括上部构造，则应在没有上部结构的情况下对其进行噪音测试，并在测试报告中说明</a:t>
            </a:r>
          </a:p>
          <a:p>
            <a:pPr rtl="0">
              <a:buFont typeface="Arial" panose="020B0604020202020204" pitchFamily="34" charset="0"/>
              <a:buChar char="‒"/>
            </a:pPr>
            <a:endParaRPr lang="en-GB" sz="2000" dirty="0"/>
          </a:p>
          <a:p>
            <a:pPr marL="0" indent="0" rtl="0">
              <a:buNone/>
            </a:pPr>
            <a:endParaRPr lang="en-GB" sz="2000" dirty="0"/>
          </a:p>
        </p:txBody>
      </p:sp>
      <p:grpSp>
        <p:nvGrpSpPr>
          <p:cNvPr id="7" name="Group 6"/>
          <p:cNvGrpSpPr/>
          <p:nvPr/>
        </p:nvGrpSpPr>
        <p:grpSpPr>
          <a:xfrm>
            <a:off x="0" y="0"/>
            <a:ext cx="638629" cy="6858000"/>
            <a:chOff x="0" y="0"/>
            <a:chExt cx="677108" cy="6858000"/>
          </a:xfrm>
        </p:grpSpPr>
        <p:sp>
          <p:nvSpPr>
            <p:cNvPr id="5" name="Rectangle 4"/>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spTree>
    <p:custDataLst>
      <p:tags r:id="rId1"/>
    </p:custDataLst>
    <p:extLst>
      <p:ext uri="{BB962C8B-B14F-4D97-AF65-F5344CB8AC3E}">
        <p14:creationId xmlns:p14="http://schemas.microsoft.com/office/powerpoint/2010/main" val="670894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36</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dirty="0"/>
              <a:t>测试周期–不少于32天 </a:t>
            </a:r>
          </a:p>
          <a:p>
            <a:pPr marL="0" indent="0" rtl="0">
              <a:buNone/>
            </a:pPr>
            <a:r>
              <a:rPr lang="zh" b="1" dirty="0"/>
              <a:t>如后端处理过程需要更多的时间可适当延长 </a:t>
            </a:r>
          </a:p>
          <a:p>
            <a:pPr marL="0" indent="0" rtl="0">
              <a:buNone/>
            </a:pPr>
            <a:r>
              <a:rPr lang="zh" b="1" dirty="0"/>
              <a:t>测试时间表应在测试开始前确定</a:t>
            </a:r>
          </a:p>
          <a:p>
            <a:pPr marL="350838" indent="0" rtl="0">
              <a:buNone/>
            </a:pPr>
            <a:r>
              <a:rPr lang="zh" sz="2800" b="1" dirty="0">
                <a:solidFill>
                  <a:srgbClr val="FF0000"/>
                </a:solidFill>
              </a:rPr>
              <a:t>7.2.8</a:t>
            </a:r>
            <a:r>
              <a:rPr lang="zh-CN" altLang="en-US" sz="2800" b="1" dirty="0">
                <a:solidFill>
                  <a:srgbClr val="FF0000"/>
                </a:solidFill>
              </a:rPr>
              <a:t> </a:t>
            </a:r>
            <a:r>
              <a:rPr lang="zh" sz="2800" b="1" dirty="0">
                <a:solidFill>
                  <a:srgbClr val="FF0000"/>
                </a:solidFill>
              </a:rPr>
              <a:t>负载模式</a:t>
            </a:r>
          </a:p>
          <a:p>
            <a:pPr marL="1203325" indent="-288925" rtl="0">
              <a:buNone/>
            </a:pPr>
            <a:r>
              <a:rPr lang="zh" b="1" dirty="0">
                <a:solidFill>
                  <a:srgbClr val="FF0000"/>
                </a:solidFill>
              </a:rPr>
              <a:t>7.2.8.1</a:t>
            </a:r>
            <a:r>
              <a:rPr lang="zh-CN" altLang="en-US" b="1" dirty="0">
                <a:solidFill>
                  <a:srgbClr val="FF0000"/>
                </a:solidFill>
              </a:rPr>
              <a:t> </a:t>
            </a:r>
            <a:r>
              <a:rPr lang="zh" b="1" dirty="0">
                <a:solidFill>
                  <a:srgbClr val="FF0000"/>
                </a:solidFill>
              </a:rPr>
              <a:t>正常负载模式</a:t>
            </a:r>
          </a:p>
          <a:p>
            <a:pPr marL="1203325" indent="-288925" rtl="0">
              <a:buNone/>
            </a:pPr>
            <a:r>
              <a:rPr lang="zh" b="1" dirty="0">
                <a:solidFill>
                  <a:srgbClr val="FF0000"/>
                </a:solidFill>
              </a:rPr>
              <a:t>7.2.8.2</a:t>
            </a:r>
            <a:r>
              <a:rPr lang="zh-CN" altLang="en-US" b="1" dirty="0">
                <a:solidFill>
                  <a:srgbClr val="FF0000"/>
                </a:solidFill>
              </a:rPr>
              <a:t> </a:t>
            </a:r>
            <a:r>
              <a:rPr lang="zh" b="1" dirty="0">
                <a:solidFill>
                  <a:srgbClr val="FF0000"/>
                </a:solidFill>
              </a:rPr>
              <a:t>超载模式</a:t>
            </a:r>
          </a:p>
          <a:p>
            <a:pPr marL="1203325" indent="-288925" rtl="0">
              <a:buNone/>
            </a:pPr>
            <a:r>
              <a:rPr lang="zh" b="1" dirty="0">
                <a:solidFill>
                  <a:srgbClr val="FF0000"/>
                </a:solidFill>
              </a:rPr>
              <a:t>A.3.8.10</a:t>
            </a:r>
            <a:r>
              <a:rPr lang="zh-CN" altLang="en-US" b="1" dirty="0">
                <a:solidFill>
                  <a:srgbClr val="FF0000"/>
                </a:solidFill>
              </a:rPr>
              <a:t> </a:t>
            </a:r>
            <a:r>
              <a:rPr lang="zh" b="1" dirty="0">
                <a:solidFill>
                  <a:srgbClr val="FF0000"/>
                </a:solidFill>
              </a:rPr>
              <a:t>腹泻测试日 </a:t>
            </a:r>
          </a:p>
          <a:p>
            <a:pPr marL="1203325" indent="-288925" rtl="0">
              <a:buNone/>
            </a:pPr>
            <a:endParaRPr lang="en-GB" sz="1800" dirty="0"/>
          </a:p>
          <a:p>
            <a:pPr marL="1203325" indent="-288925" rtl="0">
              <a:buNone/>
            </a:pPr>
            <a:endParaRPr lang="en-GB" sz="1800" dirty="0"/>
          </a:p>
          <a:p>
            <a:pPr marL="1203325" indent="-288925" rtl="0">
              <a:buNone/>
            </a:pPr>
            <a:endParaRPr lang="en-GB" sz="1600" dirty="0"/>
          </a:p>
          <a:p>
            <a:pPr marL="1203325" indent="-288925" rtl="0">
              <a:buNone/>
            </a:pPr>
            <a:endParaRPr lang="en-GB" sz="1600" dirty="0"/>
          </a:p>
          <a:p>
            <a:pPr marL="350838" indent="0" rtl="0">
              <a:buNone/>
            </a:pPr>
            <a:endParaRPr lang="en-GB" sz="1800" dirty="0"/>
          </a:p>
          <a:p>
            <a:pPr rtl="0">
              <a:buFont typeface="Arial" panose="020B0604020202020204" pitchFamily="34" charset="0"/>
              <a:buChar char="‒"/>
            </a:pPr>
            <a:endParaRPr lang="en-GB" sz="2000" dirty="0"/>
          </a:p>
          <a:p>
            <a:pPr marL="0" indent="0" rtl="0">
              <a:buNone/>
            </a:pPr>
            <a:endParaRPr lang="en-GB" sz="2000" dirty="0"/>
          </a:p>
        </p:txBody>
      </p:sp>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29" name="Group 28"/>
          <p:cNvGrpSpPr/>
          <p:nvPr/>
        </p:nvGrpSpPr>
        <p:grpSpPr>
          <a:xfrm>
            <a:off x="609600" y="1112074"/>
            <a:ext cx="2701634" cy="4988834"/>
            <a:chOff x="663388" y="1111928"/>
            <a:chExt cx="2701634" cy="4988834"/>
          </a:xfrm>
        </p:grpSpPr>
        <p:sp>
          <p:nvSpPr>
            <p:cNvPr id="30" name="Rounded Rectangle 29"/>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31" name="Rounded Rectangle 30"/>
            <p:cNvSpPr/>
            <p:nvPr/>
          </p:nvSpPr>
          <p:spPr>
            <a:xfrm>
              <a:off x="671130" y="1111928"/>
              <a:ext cx="2693892" cy="494218"/>
            </a:xfrm>
            <a:prstGeom prst="roundRect">
              <a:avLst>
                <a:gd name="adj" fmla="val 4229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负载模式</a:t>
              </a:r>
            </a:p>
          </p:txBody>
        </p:sp>
        <p:sp>
          <p:nvSpPr>
            <p:cNvPr id="32" name="Rounded Rectangle 31"/>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33" name="Rounded Rectangle 32"/>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34" name="Rounded Rectangle 33"/>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35" name="Rounded Rectangle 34"/>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36" name="Rounded Rectangle 35"/>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37" name="Rounded Rectangle 36"/>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1795030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37</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sz="2200" b="1" dirty="0"/>
              <a:t>6.3</a:t>
            </a:r>
            <a:r>
              <a:rPr lang="zh-CN" altLang="en-US" sz="2200" b="1" dirty="0"/>
              <a:t> </a:t>
            </a:r>
            <a:r>
              <a:rPr lang="zh" sz="2200" b="1" dirty="0"/>
              <a:t>粪便可视性</a:t>
            </a:r>
          </a:p>
          <a:p>
            <a:pPr rtl="0">
              <a:buFont typeface="Arial" panose="020B0604020202020204" pitchFamily="34" charset="0"/>
              <a:buChar char="‒"/>
            </a:pPr>
            <a:r>
              <a:rPr lang="zh" sz="2000" dirty="0"/>
              <a:t>前端应有视觉屏障设计 </a:t>
            </a:r>
          </a:p>
          <a:p>
            <a:pPr marL="0" indent="0" rtl="0">
              <a:buNone/>
            </a:pPr>
            <a:r>
              <a:rPr lang="zh" b="1" dirty="0"/>
              <a:t>6.4</a:t>
            </a:r>
            <a:r>
              <a:rPr lang="zh-CN" altLang="en-US" b="1" dirty="0"/>
              <a:t> </a:t>
            </a:r>
            <a:r>
              <a:rPr lang="zh" b="1" dirty="0"/>
              <a:t>冲洗性能</a:t>
            </a:r>
          </a:p>
          <a:p>
            <a:pPr marL="0" indent="0" rtl="0">
              <a:buNone/>
            </a:pPr>
            <a:r>
              <a:rPr lang="zh" b="1" dirty="0"/>
              <a:t>6.5</a:t>
            </a:r>
            <a:r>
              <a:rPr lang="zh-CN" altLang="en-US" b="1" dirty="0"/>
              <a:t> </a:t>
            </a:r>
            <a:r>
              <a:rPr lang="zh" b="1" dirty="0"/>
              <a:t>抗外部冲击</a:t>
            </a:r>
          </a:p>
          <a:p>
            <a:pPr marL="0" lvl="0" indent="0" rtl="0">
              <a:buNone/>
            </a:pPr>
            <a:r>
              <a:rPr lang="zh" b="1" dirty="0">
                <a:solidFill>
                  <a:prstClr val="black"/>
                </a:solidFill>
              </a:rPr>
              <a:t>6.6</a:t>
            </a:r>
            <a:r>
              <a:rPr lang="zh-CN" altLang="en-US" b="1" dirty="0">
                <a:solidFill>
                  <a:prstClr val="black"/>
                </a:solidFill>
              </a:rPr>
              <a:t> </a:t>
            </a:r>
            <a:r>
              <a:rPr lang="zh" b="1" dirty="0">
                <a:solidFill>
                  <a:prstClr val="black"/>
                </a:solidFill>
              </a:rPr>
              <a:t>防止滑倒、绊倒及跌倒</a:t>
            </a:r>
          </a:p>
          <a:p>
            <a:pPr marL="0" lvl="0" indent="0" rtl="0">
              <a:buNone/>
            </a:pPr>
            <a:r>
              <a:rPr lang="zh" dirty="0">
                <a:solidFill>
                  <a:prstClr val="black"/>
                </a:solidFill>
              </a:rPr>
              <a:t>A.3.1</a:t>
            </a:r>
            <a:r>
              <a:rPr lang="zh-CN" altLang="en-US" dirty="0">
                <a:solidFill>
                  <a:prstClr val="black"/>
                </a:solidFill>
              </a:rPr>
              <a:t> </a:t>
            </a:r>
            <a:r>
              <a:rPr lang="zh" dirty="0">
                <a:solidFill>
                  <a:prstClr val="black"/>
                </a:solidFill>
              </a:rPr>
              <a:t>密封性</a:t>
            </a:r>
          </a:p>
          <a:p>
            <a:pPr marL="0" lvl="0" indent="0" rtl="0">
              <a:buNone/>
            </a:pPr>
            <a:r>
              <a:rPr lang="zh" dirty="0">
                <a:solidFill>
                  <a:prstClr val="black"/>
                </a:solidFill>
              </a:rPr>
              <a:t>A.3.3</a:t>
            </a:r>
            <a:r>
              <a:rPr lang="zh-CN" altLang="en-US" dirty="0">
                <a:solidFill>
                  <a:prstClr val="black"/>
                </a:solidFill>
              </a:rPr>
              <a:t> </a:t>
            </a:r>
            <a:r>
              <a:rPr lang="zh" dirty="0">
                <a:solidFill>
                  <a:prstClr val="black"/>
                </a:solidFill>
              </a:rPr>
              <a:t>冲洗装置</a:t>
            </a:r>
          </a:p>
          <a:p>
            <a:pPr marL="0" indent="0" rtl="0">
              <a:buNone/>
            </a:pPr>
            <a:endParaRPr lang="en-GB" dirty="0"/>
          </a:p>
        </p:txBody>
      </p:sp>
      <p:grpSp>
        <p:nvGrpSpPr>
          <p:cNvPr id="7" name="Group 6"/>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1" name="Group 10"/>
          <p:cNvGrpSpPr/>
          <p:nvPr/>
        </p:nvGrpSpPr>
        <p:grpSpPr>
          <a:xfrm>
            <a:off x="609600" y="1112074"/>
            <a:ext cx="2701634" cy="4988834"/>
            <a:chOff x="663388" y="1111928"/>
            <a:chExt cx="2701634" cy="4988834"/>
          </a:xfrm>
        </p:grpSpPr>
        <p:sp>
          <p:nvSpPr>
            <p:cNvPr id="12" name="Rounded Rectangle 11"/>
            <p:cNvSpPr/>
            <p:nvPr/>
          </p:nvSpPr>
          <p:spPr>
            <a:xfrm>
              <a:off x="663388" y="1752600"/>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机械要求</a:t>
              </a:r>
            </a:p>
          </p:txBody>
        </p:sp>
        <p:sp>
          <p:nvSpPr>
            <p:cNvPr id="13" name="Rounded Rectangle 12"/>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4" name="Rounded Rectangle 13"/>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5" name="Rounded Rectangle 14"/>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6" name="Rounded Rectangle 15"/>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7" name="Rounded Rectangle 16"/>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8" name="Rounded Rectangle 17"/>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19" name="Rounded Rectangle 18"/>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40428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38</a:t>
            </a:fld>
            <a:endParaRPr lang="en-GB" altLang="en-US" dirty="0"/>
          </a:p>
        </p:txBody>
      </p:sp>
      <p:sp>
        <p:nvSpPr>
          <p:cNvPr id="3" name="Content Placeholder 2"/>
          <p:cNvSpPr>
            <a:spLocks noGrp="1"/>
          </p:cNvSpPr>
          <p:nvPr>
            <p:ph idx="1"/>
          </p:nvPr>
        </p:nvSpPr>
        <p:spPr/>
        <p:txBody>
          <a:bodyPr rtlCol="0"/>
          <a:lstStyle/>
          <a:p>
            <a:pPr marL="0" indent="0" rtl="0">
              <a:buNone/>
            </a:pPr>
            <a:r>
              <a:rPr lang="zh" sz="2000"/>
              <a:t>NSSS产生的出水关键参数应在ISO 30500的以下范围内</a:t>
            </a:r>
          </a:p>
          <a:p>
            <a:pPr marL="0" indent="0" rtl="0">
              <a:buNone/>
            </a:pPr>
            <a:endParaRPr lang="en-GB" sz="2000" dirty="0"/>
          </a:p>
        </p:txBody>
      </p:sp>
      <p:graphicFrame>
        <p:nvGraphicFramePr>
          <p:cNvPr id="10" name="Table 9"/>
          <p:cNvGraphicFramePr>
            <a:graphicFrameLocks noGrp="1"/>
          </p:cNvGraphicFramePr>
          <p:nvPr>
            <p:extLst>
              <p:ext uri="{D42A27DB-BD31-4B8C-83A1-F6EECF244321}">
                <p14:modId xmlns:p14="http://schemas.microsoft.com/office/powerpoint/2010/main" val="2106654986"/>
              </p:ext>
            </p:extLst>
          </p:nvPr>
        </p:nvGraphicFramePr>
        <p:xfrm>
          <a:off x="3445566" y="1526794"/>
          <a:ext cx="7099312" cy="4675158"/>
        </p:xfrm>
        <a:graphic>
          <a:graphicData uri="http://schemas.openxmlformats.org/drawingml/2006/table">
            <a:tbl>
              <a:tblPr firstRow="1" bandRow="1">
                <a:tableStyleId>{5C22544A-7EE6-4342-B048-85BDC9FD1C3A}</a:tableStyleId>
              </a:tblPr>
              <a:tblGrid>
                <a:gridCol w="1379290">
                  <a:extLst>
                    <a:ext uri="{9D8B030D-6E8A-4147-A177-3AD203B41FA5}">
                      <a16:colId xmlns:a16="http://schemas.microsoft.com/office/drawing/2014/main" val="20000"/>
                    </a:ext>
                  </a:extLst>
                </a:gridCol>
                <a:gridCol w="2294401">
                  <a:extLst>
                    <a:ext uri="{9D8B030D-6E8A-4147-A177-3AD203B41FA5}">
                      <a16:colId xmlns:a16="http://schemas.microsoft.com/office/drawing/2014/main" val="20001"/>
                    </a:ext>
                  </a:extLst>
                </a:gridCol>
                <a:gridCol w="1259633">
                  <a:extLst>
                    <a:ext uri="{9D8B030D-6E8A-4147-A177-3AD203B41FA5}">
                      <a16:colId xmlns:a16="http://schemas.microsoft.com/office/drawing/2014/main" val="20002"/>
                    </a:ext>
                  </a:extLst>
                </a:gridCol>
                <a:gridCol w="1231641">
                  <a:extLst>
                    <a:ext uri="{9D8B030D-6E8A-4147-A177-3AD203B41FA5}">
                      <a16:colId xmlns:a16="http://schemas.microsoft.com/office/drawing/2014/main" val="20003"/>
                    </a:ext>
                  </a:extLst>
                </a:gridCol>
                <a:gridCol w="934347">
                  <a:extLst>
                    <a:ext uri="{9D8B030D-6E8A-4147-A177-3AD203B41FA5}">
                      <a16:colId xmlns:a16="http://schemas.microsoft.com/office/drawing/2014/main" val="20004"/>
                    </a:ext>
                  </a:extLst>
                </a:gridCol>
              </a:tblGrid>
              <a:tr h="1323721">
                <a:tc>
                  <a:txBody>
                    <a:bodyPr/>
                    <a:lstStyle/>
                    <a:p>
                      <a:pPr algn="ctr" rtl="0"/>
                      <a:r>
                        <a:rPr lang="zh" sz="1600" dirty="0">
                          <a:solidFill>
                            <a:sysClr val="windowText" lastClr="000000"/>
                          </a:solidFill>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a:r>
                        <a:rPr lang="zh" sz="1600" dirty="0">
                          <a:solidFill>
                            <a:sysClr val="windowText" lastClr="000000"/>
                          </a:solidFill>
                        </a:rPr>
                        <a:t>测试方法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 sz="1600" b="1" i="0" u="none" strike="noStrike" kern="1200" dirty="0">
                          <a:solidFill>
                            <a:schemeClr val="tx1"/>
                          </a:solidFill>
                          <a:latin typeface="+mn-lt"/>
                          <a:ea typeface="+mn-ea"/>
                          <a:cs typeface="+mn-cs"/>
                        </a:rPr>
                        <a:t>A类用途：灌溉和无特殊要求的城市应用</a:t>
                      </a:r>
                      <a:r>
                        <a:rPr lang="zh" sz="1600" b="0" i="0" u="none" strike="noStrike" kern="1200" dirty="0">
                          <a:solidFill>
                            <a:schemeClr val="lt1"/>
                          </a:solidFill>
                          <a:latin typeface="+mn-lt"/>
                          <a:ea typeface="+mn-ea"/>
                          <a:cs typeface="+mn-cs"/>
                        </a:rPr>
                        <a:t>	</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a:r>
                        <a:rPr lang="zh" sz="1600" b="1" i="0" u="none" strike="noStrike" kern="1200" dirty="0">
                          <a:solidFill>
                            <a:schemeClr val="tx1"/>
                          </a:solidFill>
                          <a:latin typeface="+mn-lt"/>
                          <a:ea typeface="+mn-ea"/>
                          <a:cs typeface="+mn-cs"/>
                        </a:rPr>
                        <a:t>B类用途：排入地表水或有特殊要求的城市应用</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1" i="0" u="none" strike="noStrike" kern="1200">
                          <a:solidFill>
                            <a:schemeClr val="tx1"/>
                          </a:solidFill>
                          <a:latin typeface="+mn-lt"/>
                          <a:ea typeface="+mn-ea"/>
                          <a:cs typeface="+mn-cs"/>
                        </a:rPr>
                        <a:t>最小减荷百分比 </a:t>
                      </a:r>
                      <a:r>
                        <a:rPr lang="zh" sz="1600" b="0" i="0" u="none" strike="noStrike" kern="1200">
                          <a:solidFill>
                            <a:schemeClr val="lt1"/>
                          </a:solidFill>
                          <a:latin typeface="+mn-lt"/>
                          <a:ea typeface="+mn-ea"/>
                          <a:cs typeface="+mn-cs"/>
                        </a:rPr>
                        <a:t>	</a:t>
                      </a:r>
                    </a:p>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04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总氮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dirty="0">
                          <a:solidFill>
                            <a:schemeClr val="dk1"/>
                          </a:solidFill>
                          <a:latin typeface="+mn-lt"/>
                          <a:ea typeface="+mn-ea"/>
                          <a:cs typeface="+mn-cs"/>
                        </a:rPr>
                        <a:t>美国公共卫生协会（APHA）4500-N C标准方法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09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总磷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dirty="0">
                          <a:solidFill>
                            <a:schemeClr val="dk1"/>
                          </a:solidFill>
                          <a:latin typeface="+mn-lt"/>
                          <a:ea typeface="+mn-ea"/>
                          <a:cs typeface="+mn-cs"/>
                        </a:rPr>
                        <a:t>APHA 4500-P标准方法 </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dirty="0">
                          <a:solidFill>
                            <a:schemeClr val="dk1"/>
                          </a:solidFill>
                          <a:latin typeface="+mn-lt"/>
                          <a:ea typeface="+mn-ea"/>
                          <a:cs typeface="+mn-cs"/>
                        </a:rPr>
                        <a:t>ISO 6878标准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80 %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0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pH</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dirty="0">
                          <a:solidFill>
                            <a:schemeClr val="dk1"/>
                          </a:solidFill>
                          <a:latin typeface="+mn-lt"/>
                          <a:ea typeface="+mn-ea"/>
                          <a:cs typeface="+mn-cs"/>
                        </a:rPr>
                        <a:t>APHA 4500-H+ A标准方法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07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COD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APHA 5220 B标准方法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150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209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TSS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APHA 2540D标准方法</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EN 872标准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pSp>
        <p:nvGrpSpPr>
          <p:cNvPr id="9" name="Group 8"/>
          <p:cNvGrpSpPr/>
          <p:nvPr/>
        </p:nvGrpSpPr>
        <p:grpSpPr>
          <a:xfrm>
            <a:off x="0" y="0"/>
            <a:ext cx="638629" cy="6858000"/>
            <a:chOff x="0" y="0"/>
            <a:chExt cx="677108" cy="6858000"/>
          </a:xfrm>
        </p:grpSpPr>
        <p:sp>
          <p:nvSpPr>
            <p:cNvPr id="11" name="Rectangle 10"/>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3" name="Group 12"/>
          <p:cNvGrpSpPr/>
          <p:nvPr/>
        </p:nvGrpSpPr>
        <p:grpSpPr>
          <a:xfrm>
            <a:off x="609600" y="1112074"/>
            <a:ext cx="2701634" cy="4988834"/>
            <a:chOff x="663388" y="1111928"/>
            <a:chExt cx="2701634" cy="4988834"/>
          </a:xfrm>
        </p:grpSpPr>
        <p:sp>
          <p:nvSpPr>
            <p:cNvPr id="14" name="Rounded Rectangle 13"/>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5" name="Rounded Rectangle 14"/>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6" name="Rounded Rectangle 15"/>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7" name="Rounded Rectangle 16"/>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8" name="Rounded Rectangle 17"/>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9" name="Rounded Rectangle 18"/>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20" name="Rounded Rectangle 19"/>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1" name="Rounded Rectangle 20"/>
            <p:cNvSpPr/>
            <p:nvPr/>
          </p:nvSpPr>
          <p:spPr>
            <a:xfrm>
              <a:off x="671130" y="2393272"/>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1990085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39</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a:t>NSSS产生的出水和固体物应在以下范围内</a:t>
            </a:r>
          </a:p>
        </p:txBody>
      </p:sp>
      <p:graphicFrame>
        <p:nvGraphicFramePr>
          <p:cNvPr id="9" name="Table 8"/>
          <p:cNvGraphicFramePr>
            <a:graphicFrameLocks noGrp="1"/>
          </p:cNvGraphicFramePr>
          <p:nvPr>
            <p:extLst>
              <p:ext uri="{D42A27DB-BD31-4B8C-83A1-F6EECF244321}">
                <p14:modId xmlns:p14="http://schemas.microsoft.com/office/powerpoint/2010/main" val="3340616084"/>
              </p:ext>
            </p:extLst>
          </p:nvPr>
        </p:nvGraphicFramePr>
        <p:xfrm>
          <a:off x="3343484" y="1009594"/>
          <a:ext cx="7296555" cy="5273082"/>
        </p:xfrm>
        <a:graphic>
          <a:graphicData uri="http://schemas.openxmlformats.org/drawingml/2006/table">
            <a:tbl>
              <a:tblPr firstRow="1" bandRow="1">
                <a:tableStyleId>{5C22544A-7EE6-4342-B048-85BDC9FD1C3A}</a:tableStyleId>
              </a:tblPr>
              <a:tblGrid>
                <a:gridCol w="1477968">
                  <a:extLst>
                    <a:ext uri="{9D8B030D-6E8A-4147-A177-3AD203B41FA5}">
                      <a16:colId xmlns:a16="http://schemas.microsoft.com/office/drawing/2014/main" val="20000"/>
                    </a:ext>
                  </a:extLst>
                </a:gridCol>
                <a:gridCol w="1314889">
                  <a:extLst>
                    <a:ext uri="{9D8B030D-6E8A-4147-A177-3AD203B41FA5}">
                      <a16:colId xmlns:a16="http://schemas.microsoft.com/office/drawing/2014/main" val="20001"/>
                    </a:ext>
                  </a:extLst>
                </a:gridCol>
                <a:gridCol w="1887197">
                  <a:extLst>
                    <a:ext uri="{9D8B030D-6E8A-4147-A177-3AD203B41FA5}">
                      <a16:colId xmlns:a16="http://schemas.microsoft.com/office/drawing/2014/main" val="20002"/>
                    </a:ext>
                  </a:extLst>
                </a:gridCol>
                <a:gridCol w="1223493">
                  <a:extLst>
                    <a:ext uri="{9D8B030D-6E8A-4147-A177-3AD203B41FA5}">
                      <a16:colId xmlns:a16="http://schemas.microsoft.com/office/drawing/2014/main" val="20003"/>
                    </a:ext>
                  </a:extLst>
                </a:gridCol>
                <a:gridCol w="1393008">
                  <a:extLst>
                    <a:ext uri="{9D8B030D-6E8A-4147-A177-3AD203B41FA5}">
                      <a16:colId xmlns:a16="http://schemas.microsoft.com/office/drawing/2014/main" val="20004"/>
                    </a:ext>
                  </a:extLst>
                </a:gridCol>
              </a:tblGrid>
              <a:tr h="350563">
                <a:tc>
                  <a:txBody>
                    <a:bodyPr/>
                    <a:lstStyle/>
                    <a:p>
                      <a:pPr rtl="0"/>
                      <a:r>
                        <a:rPr lang="zh" sz="1600">
                          <a:solidFill>
                            <a:sysClr val="windowText" lastClr="000000"/>
                          </a:solidFill>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chemeClr val="tx1"/>
                          </a:solidFill>
                        </a:rPr>
                        <a:t>替代物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ysClr val="windowText" lastClr="000000"/>
                          </a:solidFill>
                        </a:rPr>
                        <a:t>测试方法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chemeClr val="tx1"/>
                          </a:solidFill>
                        </a:rPr>
                        <a:t>固体中最大浓度[数量/克，（干燥固体）]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ysClr val="windowText" lastClr="000000"/>
                          </a:solidFill>
                        </a:rPr>
                        <a:t>液体中最大浓度（数量/升）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515855">
                <a:tc>
                  <a:txBody>
                    <a:bodyPr/>
                    <a:lstStyle/>
                    <a:p>
                      <a:pPr rtl="0"/>
                      <a:r>
                        <a:rPr lang="zh" sz="1600" b="0" i="0" u="none" strike="noStrike" kern="1200">
                          <a:solidFill>
                            <a:schemeClr val="dk1"/>
                          </a:solidFill>
                          <a:latin typeface="+mn-lt"/>
                          <a:ea typeface="+mn-ea"/>
                          <a:cs typeface="+mn-cs"/>
                        </a:rPr>
                        <a:t>人体肠道致病菌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大肠杆菌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APHA 9221、APHA 9222和APHA 9223标准方法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49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人体肠道寄生虫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活卵</a:t>
                      </a:r>
                      <a:r>
                        <a:rPr lang="zh" sz="1600"/>
                        <a:t>蛔虫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b="0" i="0" u="none" strike="noStrike" kern="1200">
                          <a:solidFill>
                            <a:schemeClr val="dk1"/>
                          </a:solidFill>
                          <a:latin typeface="+mn-lt"/>
                          <a:ea typeface="+mn-ea"/>
                          <a:cs typeface="+mn-cs"/>
                        </a:rPr>
                        <a:t>污水污泥微生物学分析方法、寄生虫测试（蛔虫、鞭虫、绦虫）等。</a:t>
                      </a:r>
                      <a:endParaRPr lang="en-GB" sz="1600" b="0" i="0" u="none" strike="noStrike"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93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人体肠道病毒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i="1"/>
                        <a:t>MS2噬菌体</a:t>
                      </a:r>
                      <a:r>
                        <a:rPr lang="zh" sz="1600"/>
                        <a:t>或</a:t>
                      </a:r>
                      <a:r>
                        <a:rPr lang="zh" sz="1600" b="0" i="0" u="none" strike="noStrike" kern="1200">
                          <a:solidFill>
                            <a:schemeClr val="dk1"/>
                          </a:solidFill>
                          <a:latin typeface="+mn-lt"/>
                          <a:ea typeface="+mn-ea"/>
                          <a:cs typeface="+mn-cs"/>
                        </a:rPr>
                        <a:t>体细胞</a:t>
                      </a:r>
                      <a:r>
                        <a:rPr lang="zh" sz="1600" b="0" i="1" u="none" strike="noStrike" kern="1200">
                          <a:solidFill>
                            <a:schemeClr val="dk1"/>
                          </a:solidFill>
                          <a:latin typeface="+mn-lt"/>
                          <a:ea typeface="+mn-ea"/>
                          <a:cs typeface="+mn-cs"/>
                        </a:rPr>
                        <a:t>噬菌体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EPA 1602标准</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对于大样本使用EPA 1601或ISO 10705-1标准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人肠道</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原生物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1" u="none" strike="noStrike" kern="1200">
                          <a:solidFill>
                            <a:schemeClr val="dk1"/>
                          </a:solidFill>
                          <a:latin typeface="+mn-lt"/>
                          <a:ea typeface="+mn-ea"/>
                          <a:cs typeface="+mn-cs"/>
                        </a:rPr>
                        <a:t>产气荚膜梭菌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固体：ISO 7937标准</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液体：ISO 14189标准</a:t>
                      </a:r>
                      <a:endParaRPr lang="en-GB" sz="1600" b="0" i="0" u="none" strike="noStrike" kern="1200" baseline="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10" name="Group 9"/>
          <p:cNvGrpSpPr/>
          <p:nvPr/>
        </p:nvGrpSpPr>
        <p:grpSpPr>
          <a:xfrm>
            <a:off x="0" y="0"/>
            <a:ext cx="638629" cy="6858000"/>
            <a:chOff x="0" y="0"/>
            <a:chExt cx="677108" cy="6858000"/>
          </a:xfrm>
        </p:grpSpPr>
        <p:sp>
          <p:nvSpPr>
            <p:cNvPr id="11" name="Rectangle 10"/>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3" name="Group 12"/>
          <p:cNvGrpSpPr/>
          <p:nvPr/>
        </p:nvGrpSpPr>
        <p:grpSpPr>
          <a:xfrm>
            <a:off x="609600" y="1112074"/>
            <a:ext cx="2701634" cy="4988834"/>
            <a:chOff x="663388" y="1111928"/>
            <a:chExt cx="2701634" cy="4988834"/>
          </a:xfrm>
        </p:grpSpPr>
        <p:sp>
          <p:nvSpPr>
            <p:cNvPr id="14" name="Rounded Rectangle 13"/>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5" name="Rounded Rectangle 14"/>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6" name="Rounded Rectangle 15"/>
            <p:cNvSpPr/>
            <p:nvPr/>
          </p:nvSpPr>
          <p:spPr>
            <a:xfrm>
              <a:off x="671130" y="3046520"/>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人体健康参数</a:t>
              </a:r>
            </a:p>
          </p:txBody>
        </p:sp>
        <p:sp>
          <p:nvSpPr>
            <p:cNvPr id="17" name="Rounded Rectangle 16"/>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8" name="Rounded Rectangle 17"/>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9" name="Rounded Rectangle 18"/>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20" name="Rounded Rectangle 19"/>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1" name="Rounded Rectangle 20"/>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3990813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p:txBody>
          <a:bodyPr rtlCol="0"/>
          <a:lstStyle/>
          <a:p>
            <a:pPr rtl="0"/>
            <a:r>
              <a:rPr lang="zh"/>
              <a:t>背景</a:t>
            </a:r>
          </a:p>
        </p:txBody>
      </p:sp>
      <p:sp>
        <p:nvSpPr>
          <p:cNvPr id="2" name="Content Placeholder 1"/>
          <p:cNvSpPr>
            <a:spLocks noGrp="1"/>
          </p:cNvSpPr>
          <p:nvPr>
            <p:ph idx="1"/>
          </p:nvPr>
        </p:nvSpPr>
        <p:spPr>
          <a:xfrm>
            <a:off x="838200" y="1093025"/>
            <a:ext cx="9572345" cy="2764600"/>
          </a:xfrm>
        </p:spPr>
        <p:txBody>
          <a:bodyPr rtlCol="0">
            <a:normAutofit/>
          </a:bodyPr>
          <a:lstStyle/>
          <a:p>
            <a:pPr marL="457200" indent="-457200" rtl="0"/>
            <a:r>
              <a:rPr lang="zh" b="1"/>
              <a:t>2019年5月17日，南非贸易和工业部发布2019年《第275号公告》，公布采用ISO 30500:2018作为SANS 30500:2019。</a:t>
            </a:r>
          </a:p>
        </p:txBody>
      </p:sp>
      <p:pic>
        <p:nvPicPr>
          <p:cNvPr id="6" name="Picture 5"/>
          <p:cNvPicPr>
            <a:picLocks noChangeAspect="1"/>
          </p:cNvPicPr>
          <p:nvPr/>
        </p:nvPicPr>
        <p:blipFill rotWithShape="1">
          <a:blip r:embed="rId3"/>
          <a:srcRect l="15469" t="24779" r="35195" b="33325"/>
          <a:stretch/>
        </p:blipFill>
        <p:spPr>
          <a:xfrm>
            <a:off x="2833682" y="2475325"/>
            <a:ext cx="5857900" cy="2796763"/>
          </a:xfrm>
          <a:prstGeom prst="rect">
            <a:avLst/>
          </a:prstGeom>
        </p:spPr>
      </p:pic>
    </p:spTree>
    <p:custDataLst>
      <p:tags r:id="rId1"/>
    </p:custDataLst>
    <p:extLst>
      <p:ext uri="{BB962C8B-B14F-4D97-AF65-F5344CB8AC3E}">
        <p14:creationId xmlns:p14="http://schemas.microsoft.com/office/powerpoint/2010/main" val="62437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40</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sz="2000"/>
              <a:t>为保护人体健康的固体输出物阈值和对数减少值 (LRVs)</a:t>
            </a:r>
            <a:endParaRPr lang="en-GB" sz="2000" dirty="0"/>
          </a:p>
        </p:txBody>
      </p:sp>
      <p:graphicFrame>
        <p:nvGraphicFramePr>
          <p:cNvPr id="9" name="Table 8"/>
          <p:cNvGraphicFramePr>
            <a:graphicFrameLocks noGrp="1"/>
          </p:cNvGraphicFramePr>
          <p:nvPr>
            <p:extLst>
              <p:ext uri="{D42A27DB-BD31-4B8C-83A1-F6EECF244321}">
                <p14:modId xmlns:p14="http://schemas.microsoft.com/office/powerpoint/2010/main" val="1484416107"/>
              </p:ext>
            </p:extLst>
          </p:nvPr>
        </p:nvGraphicFramePr>
        <p:xfrm>
          <a:off x="3545616" y="1987421"/>
          <a:ext cx="6875640" cy="3450942"/>
        </p:xfrm>
        <a:graphic>
          <a:graphicData uri="http://schemas.openxmlformats.org/drawingml/2006/table">
            <a:tbl>
              <a:tblPr firstRow="1" bandRow="1">
                <a:tableStyleId>{5C22544A-7EE6-4342-B048-85BDC9FD1C3A}</a:tableStyleId>
              </a:tblPr>
              <a:tblGrid>
                <a:gridCol w="1517836">
                  <a:extLst>
                    <a:ext uri="{9D8B030D-6E8A-4147-A177-3AD203B41FA5}">
                      <a16:colId xmlns:a16="http://schemas.microsoft.com/office/drawing/2014/main" val="20000"/>
                    </a:ext>
                  </a:extLst>
                </a:gridCol>
                <a:gridCol w="1399142">
                  <a:extLst>
                    <a:ext uri="{9D8B030D-6E8A-4147-A177-3AD203B41FA5}">
                      <a16:colId xmlns:a16="http://schemas.microsoft.com/office/drawing/2014/main" val="20001"/>
                    </a:ext>
                  </a:extLst>
                </a:gridCol>
                <a:gridCol w="2623348">
                  <a:extLst>
                    <a:ext uri="{9D8B030D-6E8A-4147-A177-3AD203B41FA5}">
                      <a16:colId xmlns:a16="http://schemas.microsoft.com/office/drawing/2014/main" val="20002"/>
                    </a:ext>
                  </a:extLst>
                </a:gridCol>
                <a:gridCol w="1335314">
                  <a:extLst>
                    <a:ext uri="{9D8B030D-6E8A-4147-A177-3AD203B41FA5}">
                      <a16:colId xmlns:a16="http://schemas.microsoft.com/office/drawing/2014/main" val="20003"/>
                    </a:ext>
                  </a:extLst>
                </a:gridCol>
              </a:tblGrid>
              <a:tr h="834459">
                <a:tc>
                  <a:txBody>
                    <a:bodyPr/>
                    <a:lstStyle/>
                    <a:p>
                      <a:pPr rtl="0"/>
                      <a:r>
                        <a:rPr lang="zh" sz="1600">
                          <a:solidFill>
                            <a:sysClr val="windowText" lastClr="000000"/>
                          </a:solidFill>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chemeClr val="tx1"/>
                          </a:solidFill>
                        </a:rPr>
                        <a:t>替代物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dirty="0">
                          <a:solidFill>
                            <a:schemeClr val="tx1"/>
                          </a:solidFill>
                        </a:rPr>
                        <a:t>固体中最大浓度[数量/克（干燥固体）]或液体中最大浓度[数量/升]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ysClr val="windowText" lastClr="000000"/>
                          </a:solidFill>
                        </a:rPr>
                        <a:t>固体或液体总LRV</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607600">
                <a:tc>
                  <a:txBody>
                    <a:bodyPr/>
                    <a:lstStyle/>
                    <a:p>
                      <a:pPr rtl="0"/>
                      <a:r>
                        <a:rPr lang="zh" sz="1600" b="0" i="0" u="none" strike="noStrike" kern="1200">
                          <a:solidFill>
                            <a:schemeClr val="dk1"/>
                          </a:solidFill>
                          <a:latin typeface="+mn-lt"/>
                          <a:ea typeface="+mn-ea"/>
                          <a:cs typeface="+mn-cs"/>
                        </a:rPr>
                        <a:t>人体肠道致病菌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大肠杆菌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87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人体肠道寄生虫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活卵</a:t>
                      </a:r>
                      <a:r>
                        <a:rPr lang="zh" sz="1600"/>
                        <a:t>蛔虫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&lt; 1</a:t>
                      </a:r>
                    </a:p>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344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人体肠道病毒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i="1"/>
                        <a:t>MS2噬菌体</a:t>
                      </a:r>
                      <a:r>
                        <a:rPr lang="zh" sz="1600"/>
                        <a:t>或</a:t>
                      </a:r>
                      <a:r>
                        <a:rPr lang="zh" sz="1600" b="0" i="0" u="none" strike="noStrike" kern="1200">
                          <a:solidFill>
                            <a:schemeClr val="dk1"/>
                          </a:solidFill>
                          <a:latin typeface="+mn-lt"/>
                          <a:ea typeface="+mn-ea"/>
                          <a:cs typeface="+mn-cs"/>
                        </a:rPr>
                        <a:t>体细胞</a:t>
                      </a:r>
                      <a:r>
                        <a:rPr lang="zh" sz="1600" b="0" i="1" u="none" strike="noStrike" kern="1200">
                          <a:solidFill>
                            <a:schemeClr val="dk1"/>
                          </a:solidFill>
                          <a:latin typeface="+mn-lt"/>
                          <a:ea typeface="+mn-ea"/>
                          <a:cs typeface="+mn-cs"/>
                        </a:rPr>
                        <a:t>噬菌体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7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人肠道</a:t>
                      </a:r>
                    </a:p>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原生物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1" u="none" strike="noStrike" kern="1200">
                          <a:solidFill>
                            <a:schemeClr val="dk1"/>
                          </a:solidFill>
                          <a:latin typeface="+mn-lt"/>
                          <a:ea typeface="+mn-ea"/>
                          <a:cs typeface="+mn-cs"/>
                        </a:rPr>
                        <a:t>产气荚膜梭菌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b="0" i="0" u="none" strike="noStrike" kern="1200" dirty="0">
                          <a:solidFill>
                            <a:schemeClr val="dk1"/>
                          </a:solidFill>
                          <a:latin typeface="+mn-lt"/>
                          <a:ea typeface="+mn-ea"/>
                          <a:cs typeface="+mn-cs"/>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8" name="Group 7"/>
          <p:cNvGrpSpPr/>
          <p:nvPr/>
        </p:nvGrpSpPr>
        <p:grpSpPr>
          <a:xfrm>
            <a:off x="0" y="0"/>
            <a:ext cx="638629" cy="6858000"/>
            <a:chOff x="0" y="0"/>
            <a:chExt cx="677108"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2" name="TextBox 11"/>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3" name="Group 12"/>
          <p:cNvGrpSpPr/>
          <p:nvPr/>
        </p:nvGrpSpPr>
        <p:grpSpPr>
          <a:xfrm>
            <a:off x="609600" y="1112074"/>
            <a:ext cx="2701634" cy="4988834"/>
            <a:chOff x="663388" y="1111928"/>
            <a:chExt cx="2701634" cy="4988834"/>
          </a:xfrm>
        </p:grpSpPr>
        <p:sp>
          <p:nvSpPr>
            <p:cNvPr id="14" name="Rounded Rectangle 13"/>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5" name="Rounded Rectangle 14"/>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6" name="Rounded Rectangle 15"/>
            <p:cNvSpPr/>
            <p:nvPr/>
          </p:nvSpPr>
          <p:spPr>
            <a:xfrm>
              <a:off x="671130" y="3046520"/>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人体健康参数</a:t>
              </a:r>
            </a:p>
          </p:txBody>
        </p:sp>
        <p:sp>
          <p:nvSpPr>
            <p:cNvPr id="17" name="Rounded Rectangle 16"/>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8" name="Rounded Rectangle 17"/>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9" name="Rounded Rectangle 18"/>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20" name="Rounded Rectangle 19"/>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1" name="Rounded Rectangle 20"/>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49141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41</a:t>
            </a:fld>
            <a:endParaRPr lang="en-GB" altLang="en-US" dirty="0"/>
          </a:p>
        </p:txBody>
      </p:sp>
      <p:sp>
        <p:nvSpPr>
          <p:cNvPr id="3" name="Content Placeholder 2"/>
          <p:cNvSpPr>
            <a:spLocks noGrp="1"/>
          </p:cNvSpPr>
          <p:nvPr>
            <p:ph idx="1"/>
          </p:nvPr>
        </p:nvSpPr>
        <p:spPr/>
        <p:txBody>
          <a:bodyPr rtlCol="0"/>
          <a:lstStyle/>
          <a:p>
            <a:pPr rtl="0">
              <a:buFont typeface="Arial" panose="020B0604020202020204" pitchFamily="34" charset="0"/>
              <a:buChar char="‒"/>
            </a:pPr>
            <a:r>
              <a:rPr lang="zh" sz="2000"/>
              <a:t>NSSS排出的潜在气体可分为污染性气体或易爆气体 </a:t>
            </a:r>
          </a:p>
          <a:p>
            <a:pPr rtl="0">
              <a:buFont typeface="Arial" panose="020B0604020202020204" pitchFamily="34" charset="0"/>
              <a:buChar char="‒"/>
            </a:pPr>
            <a:r>
              <a:rPr lang="zh" sz="2000"/>
              <a:t>NSSS的设计应确保释放到室内和室外的空气污染物浓度不超过阈值 </a:t>
            </a:r>
          </a:p>
          <a:p>
            <a:pPr rtl="0">
              <a:buFont typeface="Arial" panose="020B0604020202020204" pitchFamily="34" charset="0"/>
              <a:buChar char="‒"/>
            </a:pPr>
            <a:r>
              <a:rPr lang="zh" sz="2000"/>
              <a:t>只有在NSSS采用的技术在处理过程中有燃烧现象的情况下，应对CO和CO</a:t>
            </a:r>
            <a:r>
              <a:rPr lang="zh" sz="2000" baseline="-25000"/>
              <a:t>2</a:t>
            </a:r>
            <a:r>
              <a:rPr lang="zh" sz="2000"/>
              <a:t>排放值进行监测 </a:t>
            </a:r>
          </a:p>
          <a:p>
            <a:pPr rtl="0">
              <a:buFont typeface="Arial" panose="020B0604020202020204" pitchFamily="34" charset="0"/>
              <a:buChar char="‒"/>
            </a:pPr>
            <a:r>
              <a:rPr lang="zh" sz="2000"/>
              <a:t>生产商应记录GHG排放量 </a:t>
            </a:r>
          </a:p>
          <a:p>
            <a:pPr marL="0" indent="0" rtl="0">
              <a:buNone/>
            </a:pPr>
            <a:endParaRPr lang="en-ZA" sz="1800" dirty="0"/>
          </a:p>
          <a:p>
            <a:pPr marL="0" indent="0" rtl="0">
              <a:buNone/>
            </a:pPr>
            <a:r>
              <a:rPr lang="zh"/>
              <a:t>之后，需要详细记录室内和室外气体排放阈值</a:t>
            </a:r>
          </a:p>
          <a:p>
            <a:pPr marL="0" indent="0" rtl="0">
              <a:buNone/>
            </a:pPr>
            <a:endParaRPr lang="en-GB" sz="1800" dirty="0"/>
          </a:p>
        </p:txBody>
      </p:sp>
      <p:grpSp>
        <p:nvGrpSpPr>
          <p:cNvPr id="7" name="Group 6"/>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1" name="Group 10"/>
          <p:cNvGrpSpPr/>
          <p:nvPr/>
        </p:nvGrpSpPr>
        <p:grpSpPr>
          <a:xfrm>
            <a:off x="609600" y="1112074"/>
            <a:ext cx="2701634" cy="4988834"/>
            <a:chOff x="663388" y="1111928"/>
            <a:chExt cx="2701634" cy="4988834"/>
          </a:xfrm>
        </p:grpSpPr>
        <p:sp>
          <p:nvSpPr>
            <p:cNvPr id="12" name="Rounded Rectangle 11"/>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3" name="Rounded Rectangle 12"/>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4" name="Rounded Rectangle 13"/>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5" name="Rounded Rectangle 14"/>
            <p:cNvSpPr/>
            <p:nvPr/>
          </p:nvSpPr>
          <p:spPr>
            <a:xfrm>
              <a:off x="671130" y="3687192"/>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气体排放参数</a:t>
              </a:r>
            </a:p>
          </p:txBody>
        </p:sp>
        <p:sp>
          <p:nvSpPr>
            <p:cNvPr id="16" name="Rounded Rectangle 15"/>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7" name="Rounded Rectangle 16"/>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8" name="Rounded Rectangle 17"/>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19" name="Rounded Rectangle 18"/>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1981397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42</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sz="2000"/>
              <a:t>室内气体排放</a:t>
            </a:r>
          </a:p>
        </p:txBody>
      </p:sp>
      <p:graphicFrame>
        <p:nvGraphicFramePr>
          <p:cNvPr id="7" name="Table 6"/>
          <p:cNvGraphicFramePr>
            <a:graphicFrameLocks noGrp="1"/>
          </p:cNvGraphicFramePr>
          <p:nvPr>
            <p:extLst>
              <p:ext uri="{D42A27DB-BD31-4B8C-83A1-F6EECF244321}">
                <p14:modId xmlns:p14="http://schemas.microsoft.com/office/powerpoint/2010/main" val="1325492976"/>
              </p:ext>
            </p:extLst>
          </p:nvPr>
        </p:nvGraphicFramePr>
        <p:xfrm>
          <a:off x="3509238" y="1446245"/>
          <a:ext cx="6901308" cy="4498501"/>
        </p:xfrm>
        <a:graphic>
          <a:graphicData uri="http://schemas.openxmlformats.org/drawingml/2006/table">
            <a:tbl>
              <a:tblPr firstRow="1" bandRow="1">
                <a:tableStyleId>{5C22544A-7EE6-4342-B048-85BDC9FD1C3A}</a:tableStyleId>
              </a:tblPr>
              <a:tblGrid>
                <a:gridCol w="1385434">
                  <a:extLst>
                    <a:ext uri="{9D8B030D-6E8A-4147-A177-3AD203B41FA5}">
                      <a16:colId xmlns:a16="http://schemas.microsoft.com/office/drawing/2014/main" val="20000"/>
                    </a:ext>
                  </a:extLst>
                </a:gridCol>
                <a:gridCol w="2580868">
                  <a:extLst>
                    <a:ext uri="{9D8B030D-6E8A-4147-A177-3AD203B41FA5}">
                      <a16:colId xmlns:a16="http://schemas.microsoft.com/office/drawing/2014/main" val="20001"/>
                    </a:ext>
                  </a:extLst>
                </a:gridCol>
                <a:gridCol w="1292479">
                  <a:extLst>
                    <a:ext uri="{9D8B030D-6E8A-4147-A177-3AD203B41FA5}">
                      <a16:colId xmlns:a16="http://schemas.microsoft.com/office/drawing/2014/main" val="20002"/>
                    </a:ext>
                  </a:extLst>
                </a:gridCol>
                <a:gridCol w="1642527">
                  <a:extLst>
                    <a:ext uri="{9D8B030D-6E8A-4147-A177-3AD203B41FA5}">
                      <a16:colId xmlns:a16="http://schemas.microsoft.com/office/drawing/2014/main" val="20003"/>
                    </a:ext>
                  </a:extLst>
                </a:gridCol>
              </a:tblGrid>
              <a:tr h="827348">
                <a:tc>
                  <a:txBody>
                    <a:bodyPr/>
                    <a:lstStyle/>
                    <a:p>
                      <a:pPr rtl="0"/>
                      <a:r>
                        <a:rPr lang="zh" sz="1300">
                          <a:solidFill>
                            <a:schemeClr val="tx1"/>
                          </a:solidFill>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300">
                          <a:solidFill>
                            <a:schemeClr val="tx1"/>
                          </a:solidFill>
                        </a:rPr>
                        <a:t>测试方法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300" b="1" i="0" u="none" strike="noStrike" kern="1200">
                          <a:solidFill>
                            <a:schemeClr val="tx1"/>
                          </a:solidFill>
                          <a:latin typeface="+mn-lt"/>
                          <a:ea typeface="+mn-ea"/>
                          <a:cs typeface="+mn-cs"/>
                        </a:rPr>
                        <a:t>排放阈值（测试时间内的平均值）</a:t>
                      </a:r>
                      <a:endParaRPr lang="en-ZA" sz="1300" b="0" i="0" u="none" strike="noStrike"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300" dirty="0">
                          <a:solidFill>
                            <a:schemeClr val="tx1"/>
                          </a:solidFill>
                        </a:rPr>
                        <a:t>取样方法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479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300" b="0" i="0" u="none" strike="noStrike" kern="1200">
                          <a:solidFill>
                            <a:schemeClr val="dk1"/>
                          </a:solidFill>
                          <a:latin typeface="+mn-lt"/>
                          <a:ea typeface="+mn-ea"/>
                          <a:cs typeface="+mn-cs"/>
                        </a:rPr>
                        <a:t>CO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ISO 4224标准</a:t>
                      </a:r>
                    </a:p>
                    <a:p>
                      <a:pPr rtl="0"/>
                      <a:r>
                        <a:rPr lang="zh" sz="1300" dirty="0">
                          <a:solidFill>
                            <a:schemeClr val="tx1"/>
                          </a:solidFill>
                        </a:rPr>
                        <a:t>NIOSH 6604分析方法</a:t>
                      </a:r>
                      <a:endParaRPr lang="en-GB" sz="13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1 h:28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连续分析</a:t>
                      </a:r>
                    </a:p>
                    <a:p>
                      <a:pPr rtl="0"/>
                      <a:r>
                        <a:rPr lang="zh" sz="1300" dirty="0">
                          <a:solidFill>
                            <a:schemeClr val="tx1"/>
                          </a:solidFill>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1650">
                <a:tc>
                  <a:txBody>
                    <a:bodyPr/>
                    <a:lstStyle/>
                    <a:p>
                      <a:pPr rtl="0"/>
                      <a:r>
                        <a:rPr lang="zh" sz="1300">
                          <a:solidFill>
                            <a:schemeClr val="tx1"/>
                          </a:solidFill>
                        </a:rPr>
                        <a:t>NOx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ISO 7996标准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1 h:99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连续分析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5739">
                <a:tc>
                  <a:txBody>
                    <a:bodyPr/>
                    <a:lstStyle/>
                    <a:p>
                      <a:pPr rtl="0"/>
                      <a:r>
                        <a:rPr lang="zh" sz="1300">
                          <a:solidFill>
                            <a:schemeClr val="tx1"/>
                          </a:solidFill>
                        </a:rPr>
                        <a:t>SO2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NIOSH 6004分析方法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1 h:6.8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8384">
                <a:tc>
                  <a:txBody>
                    <a:bodyPr/>
                    <a:lstStyle/>
                    <a:p>
                      <a:pPr rtl="0"/>
                      <a:r>
                        <a:rPr lang="zh" sz="1300">
                          <a:solidFill>
                            <a:schemeClr val="tx1"/>
                          </a:solidFill>
                        </a:rPr>
                        <a:t>CO2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ISO 16000-26标准</a:t>
                      </a:r>
                    </a:p>
                    <a:p>
                      <a:pPr rtl="0"/>
                      <a:r>
                        <a:rPr lang="zh" sz="1300" dirty="0">
                          <a:solidFill>
                            <a:schemeClr val="tx1"/>
                          </a:solidFill>
                        </a:rPr>
                        <a:t>NIOSH 6603分析方法</a:t>
                      </a:r>
                      <a:endParaRPr lang="en-GB" sz="13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1 h:1 000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连续分析</a:t>
                      </a:r>
                    </a:p>
                    <a:p>
                      <a:pPr rtl="0"/>
                      <a:r>
                        <a:rPr lang="zh" sz="1300" dirty="0">
                          <a:solidFill>
                            <a:schemeClr val="tx1"/>
                          </a:solidFill>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66839">
                <a:tc>
                  <a:txBody>
                    <a:bodyPr/>
                    <a:lstStyle/>
                    <a:p>
                      <a:pPr rtl="0"/>
                      <a:r>
                        <a:rPr lang="zh" sz="1300">
                          <a:solidFill>
                            <a:schemeClr val="tx1"/>
                          </a:solidFill>
                        </a:rPr>
                        <a:t>H2S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NIOSH 6013分析方法；OSHA6 ID 141, 1008标准</a:t>
                      </a:r>
                      <a:endParaRPr lang="en-GB" sz="13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30 min:4.6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45771">
                <a:tc>
                  <a:txBody>
                    <a:bodyPr/>
                    <a:lstStyle/>
                    <a:p>
                      <a:pPr rtl="0"/>
                      <a:r>
                        <a:rPr lang="zh" sz="1300" dirty="0">
                          <a:solidFill>
                            <a:schemeClr val="tx1"/>
                          </a:solidFill>
                        </a:rPr>
                        <a:t>挥发性有机化合物（ppbv）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ISO 16000-5标准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1 h:187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01171">
                <a:tc>
                  <a:txBody>
                    <a:bodyPr/>
                    <a:lstStyle/>
                    <a:p>
                      <a:pPr rtl="0"/>
                      <a:r>
                        <a:rPr lang="zh" sz="1300">
                          <a:solidFill>
                            <a:schemeClr val="tx1"/>
                          </a:solidFill>
                        </a:rPr>
                        <a:t>PM</a:t>
                      </a:r>
                      <a:r>
                        <a:rPr lang="en" sz="1300" baseline="-25000">
                          <a:solidFill>
                            <a:schemeClr val="tx1"/>
                          </a:solidFill>
                        </a:rPr>
                        <a:t>2.5</a:t>
                      </a:r>
                      <a:r>
                        <a:rPr lang="zh" sz="1300">
                          <a:solidFill>
                            <a:schemeClr val="tx1"/>
                          </a:solidFill>
                        </a:rPr>
                        <a:t> (μg/m</a:t>
                      </a:r>
                      <a:r>
                        <a:rPr lang="zh" sz="1300" baseline="30000">
                          <a:solidFill>
                            <a:schemeClr val="tx1"/>
                          </a:solidFill>
                        </a:rPr>
                        <a:t>3</a:t>
                      </a:r>
                      <a:r>
                        <a:rPr lang="zh" sz="130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NIOSH 0500分析方法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1 h:25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827348">
                <a:tc>
                  <a:txBody>
                    <a:bodyPr/>
                    <a:lstStyle/>
                    <a:p>
                      <a:pPr rtl="0"/>
                      <a:r>
                        <a:rPr lang="zh" sz="1300">
                          <a:solidFill>
                            <a:schemeClr val="tx1"/>
                          </a:solidFill>
                        </a:rPr>
                        <a:t>NH3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NIOSH 6015分析方法</a:t>
                      </a:r>
                    </a:p>
                    <a:p>
                      <a:pPr rtl="0"/>
                      <a:r>
                        <a:rPr lang="zh" sz="1300">
                          <a:solidFill>
                            <a:schemeClr val="tx1"/>
                          </a:solidFill>
                        </a:rPr>
                        <a:t>NIOSH 6016分析方法</a:t>
                      </a:r>
                      <a:endParaRPr lang="en-GB" sz="13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a:solidFill>
                            <a:schemeClr val="tx1"/>
                          </a:solidFill>
                        </a:rPr>
                        <a:t>1 h:25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300" dirty="0">
                          <a:solidFill>
                            <a:schemeClr val="tx1"/>
                          </a:solidFill>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2" name="Group 11"/>
          <p:cNvGrpSpPr/>
          <p:nvPr/>
        </p:nvGrpSpPr>
        <p:grpSpPr>
          <a:xfrm>
            <a:off x="609600" y="1112074"/>
            <a:ext cx="2701634" cy="4988834"/>
            <a:chOff x="663388" y="1111928"/>
            <a:chExt cx="2701634" cy="4988834"/>
          </a:xfrm>
        </p:grpSpPr>
        <p:sp>
          <p:nvSpPr>
            <p:cNvPr id="13" name="Rounded Rectangle 12"/>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4" name="Rounded Rectangle 13"/>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5" name="Rounded Rectangle 14"/>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6" name="Rounded Rectangle 15"/>
            <p:cNvSpPr/>
            <p:nvPr/>
          </p:nvSpPr>
          <p:spPr>
            <a:xfrm>
              <a:off x="671130" y="3687192"/>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气体排放参数</a:t>
              </a:r>
            </a:p>
          </p:txBody>
        </p:sp>
        <p:sp>
          <p:nvSpPr>
            <p:cNvPr id="17" name="Rounded Rectangle 16"/>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8" name="Rounded Rectangle 17"/>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9" name="Rounded Rectangle 18"/>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0" name="Rounded Rectangle 19"/>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1990595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43</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sz="2000"/>
              <a:t>排气管产生的室外气体排放</a:t>
            </a:r>
          </a:p>
        </p:txBody>
      </p:sp>
      <p:graphicFrame>
        <p:nvGraphicFramePr>
          <p:cNvPr id="7" name="Table 6"/>
          <p:cNvGraphicFramePr>
            <a:graphicFrameLocks noGrp="1"/>
          </p:cNvGraphicFramePr>
          <p:nvPr>
            <p:extLst>
              <p:ext uri="{D42A27DB-BD31-4B8C-83A1-F6EECF244321}">
                <p14:modId xmlns:p14="http://schemas.microsoft.com/office/powerpoint/2010/main" val="1555618607"/>
              </p:ext>
            </p:extLst>
          </p:nvPr>
        </p:nvGraphicFramePr>
        <p:xfrm>
          <a:off x="3362391" y="1488590"/>
          <a:ext cx="7205074" cy="4267200"/>
        </p:xfrm>
        <a:graphic>
          <a:graphicData uri="http://schemas.openxmlformats.org/drawingml/2006/table">
            <a:tbl>
              <a:tblPr firstRow="1" bandRow="1">
                <a:tableStyleId>{5C22544A-7EE6-4342-B048-85BDC9FD1C3A}</a:tableStyleId>
              </a:tblPr>
              <a:tblGrid>
                <a:gridCol w="1181420">
                  <a:extLst>
                    <a:ext uri="{9D8B030D-6E8A-4147-A177-3AD203B41FA5}">
                      <a16:colId xmlns:a16="http://schemas.microsoft.com/office/drawing/2014/main" val="20000"/>
                    </a:ext>
                  </a:extLst>
                </a:gridCol>
                <a:gridCol w="2812412">
                  <a:extLst>
                    <a:ext uri="{9D8B030D-6E8A-4147-A177-3AD203B41FA5}">
                      <a16:colId xmlns:a16="http://schemas.microsoft.com/office/drawing/2014/main" val="20001"/>
                    </a:ext>
                  </a:extLst>
                </a:gridCol>
                <a:gridCol w="1093627">
                  <a:extLst>
                    <a:ext uri="{9D8B030D-6E8A-4147-A177-3AD203B41FA5}">
                      <a16:colId xmlns:a16="http://schemas.microsoft.com/office/drawing/2014/main" val="20002"/>
                    </a:ext>
                  </a:extLst>
                </a:gridCol>
                <a:gridCol w="2117615">
                  <a:extLst>
                    <a:ext uri="{9D8B030D-6E8A-4147-A177-3AD203B41FA5}">
                      <a16:colId xmlns:a16="http://schemas.microsoft.com/office/drawing/2014/main" val="20003"/>
                    </a:ext>
                  </a:extLst>
                </a:gridCol>
              </a:tblGrid>
              <a:tr h="370840">
                <a:tc>
                  <a:txBody>
                    <a:bodyPr/>
                    <a:lstStyle/>
                    <a:p>
                      <a:pPr rtl="0"/>
                      <a:r>
                        <a:rPr lang="zh" sz="1400">
                          <a:solidFill>
                            <a:schemeClr val="tx1"/>
                          </a:solidFill>
                          <a:latin typeface="Arial" panose="020B0604020202020204" pitchFamily="34" charset="0"/>
                          <a:cs typeface="Arial" panose="020B0604020202020204" pitchFamily="34" charset="0"/>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400">
                          <a:solidFill>
                            <a:schemeClr val="tx1"/>
                          </a:solidFill>
                          <a:latin typeface="Arial" panose="020B0604020202020204" pitchFamily="34" charset="0"/>
                          <a:cs typeface="Arial" panose="020B0604020202020204" pitchFamily="34" charset="0"/>
                        </a:rPr>
                        <a:t>测试方法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400" b="1" i="0" u="none" strike="noStrike" kern="1200">
                          <a:solidFill>
                            <a:schemeClr val="tx1"/>
                          </a:solidFill>
                          <a:latin typeface="Arial" panose="020B0604020202020204" pitchFamily="34" charset="0"/>
                          <a:ea typeface="+mn-ea"/>
                          <a:cs typeface="Arial" panose="020B0604020202020204" pitchFamily="34" charset="0"/>
                        </a:rPr>
                        <a:t>排放阈值（1小时平均值）</a:t>
                      </a:r>
                      <a:endParaRPr lang="en-ZA" sz="14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400">
                          <a:solidFill>
                            <a:schemeClr val="tx1"/>
                          </a:solidFill>
                          <a:latin typeface="Arial" panose="020B0604020202020204" pitchFamily="34" charset="0"/>
                          <a:cs typeface="Arial" panose="020B0604020202020204" pitchFamily="34" charset="0"/>
                        </a:rPr>
                        <a:t>取样方法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400" b="0" i="0" u="none" strike="noStrike" kern="1200">
                          <a:solidFill>
                            <a:schemeClr val="dk1"/>
                          </a:solidFill>
                          <a:latin typeface="Arial" panose="020B0604020202020204" pitchFamily="34" charset="0"/>
                          <a:ea typeface="+mn-ea"/>
                          <a:cs typeface="Arial" panose="020B0604020202020204" pitchFamily="34" charset="0"/>
                        </a:rPr>
                        <a:t>CO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EN 15058标准，US EPA标准，方法10</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连续分析</a:t>
                      </a:r>
                    </a:p>
                    <a:p>
                      <a:pPr rtl="0"/>
                      <a:r>
                        <a:rPr lang="zh" sz="1400">
                          <a:solidFill>
                            <a:schemeClr val="tx1"/>
                          </a:solidFill>
                          <a:latin typeface="Arial" panose="020B0604020202020204" pitchFamily="34" charset="0"/>
                          <a:cs typeface="Arial" panose="020B0604020202020204" pitchFamily="34" charset="0"/>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rtl="0"/>
                      <a:r>
                        <a:rPr lang="zh" sz="1400">
                          <a:solidFill>
                            <a:schemeClr val="tx1"/>
                          </a:solidFill>
                          <a:latin typeface="Arial" panose="020B0604020202020204" pitchFamily="34" charset="0"/>
                          <a:cs typeface="Arial" panose="020B0604020202020204" pitchFamily="34" charset="0"/>
                        </a:rPr>
                        <a:t>NOx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EN 14792标准，US EPA标准，方法7E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195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连续分析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rtl="0"/>
                      <a:r>
                        <a:rPr lang="zh" sz="1400">
                          <a:solidFill>
                            <a:schemeClr val="tx1"/>
                          </a:solidFill>
                          <a:latin typeface="Arial" panose="020B0604020202020204" pitchFamily="34" charset="0"/>
                          <a:cs typeface="Arial" panose="020B0604020202020204" pitchFamily="34" charset="0"/>
                        </a:rPr>
                        <a:t>SO</a:t>
                      </a:r>
                      <a:r>
                        <a:rPr lang="zh" sz="1400" baseline="-25000">
                          <a:solidFill>
                            <a:schemeClr val="tx1"/>
                          </a:solidFill>
                          <a:latin typeface="Arial" panose="020B0604020202020204" pitchFamily="34" charset="0"/>
                          <a:cs typeface="Arial" panose="020B0604020202020204" pitchFamily="34" charset="0"/>
                        </a:rPr>
                        <a:t>2</a:t>
                      </a:r>
                      <a:r>
                        <a:rPr lang="zh" sz="1400">
                          <a:solidFill>
                            <a:schemeClr val="tx1"/>
                          </a:solidFill>
                          <a:latin typeface="Arial" panose="020B0604020202020204" pitchFamily="34" charset="0"/>
                          <a:cs typeface="Arial" panose="020B0604020202020204" pitchFamily="34" charset="0"/>
                        </a:rPr>
                        <a:t>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EN 14791标准，US EPA标准，方法 6C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rtl="0"/>
                      <a:r>
                        <a:rPr lang="zh" sz="1400">
                          <a:solidFill>
                            <a:schemeClr val="tx1"/>
                          </a:solidFill>
                          <a:latin typeface="Arial" panose="020B0604020202020204" pitchFamily="34" charset="0"/>
                          <a:cs typeface="Arial" panose="020B0604020202020204" pitchFamily="34" charset="0"/>
                        </a:rPr>
                        <a:t>PAH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VDI 3874标准，US.EPA标准概要方法TO-13A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连续分析</a:t>
                      </a:r>
                    </a:p>
                    <a:p>
                      <a:pPr rtl="0"/>
                      <a:r>
                        <a:rPr lang="zh" sz="1400">
                          <a:solidFill>
                            <a:schemeClr val="tx1"/>
                          </a:solidFill>
                          <a:latin typeface="Arial" panose="020B0604020202020204" pitchFamily="34" charset="0"/>
                          <a:cs typeface="Arial" panose="020B0604020202020204" pitchFamily="34" charset="0"/>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86677">
                <a:tc>
                  <a:txBody>
                    <a:bodyPr/>
                    <a:lstStyle/>
                    <a:p>
                      <a:pPr rtl="0"/>
                      <a:r>
                        <a:rPr lang="zh" sz="1400">
                          <a:solidFill>
                            <a:schemeClr val="tx1"/>
                          </a:solidFill>
                          <a:latin typeface="Arial" panose="020B0604020202020204" pitchFamily="34" charset="0"/>
                          <a:cs typeface="Arial" panose="020B0604020202020204" pitchFamily="34" charset="0"/>
                        </a:rPr>
                        <a:t>H</a:t>
                      </a:r>
                      <a:r>
                        <a:rPr lang="zh" sz="1400" baseline="-25000">
                          <a:solidFill>
                            <a:schemeClr val="tx1"/>
                          </a:solidFill>
                          <a:latin typeface="Arial" panose="020B0604020202020204" pitchFamily="34" charset="0"/>
                          <a:cs typeface="Arial" panose="020B0604020202020204" pitchFamily="34" charset="0"/>
                        </a:rPr>
                        <a:t>2</a:t>
                      </a:r>
                      <a:r>
                        <a:rPr lang="zh" sz="1400">
                          <a:solidFill>
                            <a:schemeClr val="tx1"/>
                          </a:solidFill>
                          <a:latin typeface="Arial" panose="020B0604020202020204" pitchFamily="34" charset="0"/>
                          <a:cs typeface="Arial" panose="020B0604020202020204" pitchFamily="34" charset="0"/>
                        </a:rPr>
                        <a:t>S (ppbv)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VDI 3486标准Bl.2，NIOSH 6013分析方法；OSHA6 ID 141, 1008标准</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pPr rtl="0"/>
                      <a:r>
                        <a:rPr lang="zh" sz="1400">
                          <a:solidFill>
                            <a:schemeClr val="tx1"/>
                          </a:solidFill>
                          <a:latin typeface="Arial" panose="020B0604020202020204" pitchFamily="34" charset="0"/>
                          <a:cs typeface="Arial" panose="020B0604020202020204" pitchFamily="34" charset="0"/>
                        </a:rPr>
                        <a:t>挥发性有机化合物（ppbv）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EN 12619标准，US EPA标准，方法25A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2" name="Group 11"/>
          <p:cNvGrpSpPr/>
          <p:nvPr/>
        </p:nvGrpSpPr>
        <p:grpSpPr>
          <a:xfrm>
            <a:off x="609600" y="1112074"/>
            <a:ext cx="2701634" cy="4988834"/>
            <a:chOff x="663388" y="1111928"/>
            <a:chExt cx="2701634" cy="4988834"/>
          </a:xfrm>
        </p:grpSpPr>
        <p:sp>
          <p:nvSpPr>
            <p:cNvPr id="13" name="Rounded Rectangle 12"/>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4" name="Rounded Rectangle 13"/>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5" name="Rounded Rectangle 14"/>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6" name="Rounded Rectangle 15"/>
            <p:cNvSpPr/>
            <p:nvPr/>
          </p:nvSpPr>
          <p:spPr>
            <a:xfrm>
              <a:off x="671130" y="3687192"/>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气体排放参数</a:t>
              </a:r>
            </a:p>
          </p:txBody>
        </p:sp>
        <p:sp>
          <p:nvSpPr>
            <p:cNvPr id="17" name="Rounded Rectangle 16"/>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8" name="Rounded Rectangle 17"/>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9" name="Rounded Rectangle 18"/>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0" name="Rounded Rectangle 19"/>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1714041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44</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sz="2000"/>
              <a:t>排气管产生的室外气体排放</a:t>
            </a:r>
          </a:p>
        </p:txBody>
      </p:sp>
      <p:graphicFrame>
        <p:nvGraphicFramePr>
          <p:cNvPr id="7" name="Table 6"/>
          <p:cNvGraphicFramePr>
            <a:graphicFrameLocks noGrp="1"/>
          </p:cNvGraphicFramePr>
          <p:nvPr>
            <p:extLst>
              <p:ext uri="{D42A27DB-BD31-4B8C-83A1-F6EECF244321}">
                <p14:modId xmlns:p14="http://schemas.microsoft.com/office/powerpoint/2010/main" val="3575683290"/>
              </p:ext>
            </p:extLst>
          </p:nvPr>
        </p:nvGraphicFramePr>
        <p:xfrm>
          <a:off x="3364884" y="1493718"/>
          <a:ext cx="7058971" cy="3627120"/>
        </p:xfrm>
        <a:graphic>
          <a:graphicData uri="http://schemas.openxmlformats.org/drawingml/2006/table">
            <a:tbl>
              <a:tblPr firstRow="1" bandRow="1">
                <a:tableStyleId>{5C22544A-7EE6-4342-B048-85BDC9FD1C3A}</a:tableStyleId>
              </a:tblPr>
              <a:tblGrid>
                <a:gridCol w="1426057">
                  <a:extLst>
                    <a:ext uri="{9D8B030D-6E8A-4147-A177-3AD203B41FA5}">
                      <a16:colId xmlns:a16="http://schemas.microsoft.com/office/drawing/2014/main" val="20000"/>
                    </a:ext>
                  </a:extLst>
                </a:gridCol>
                <a:gridCol w="2756079">
                  <a:extLst>
                    <a:ext uri="{9D8B030D-6E8A-4147-A177-3AD203B41FA5}">
                      <a16:colId xmlns:a16="http://schemas.microsoft.com/office/drawing/2014/main" val="20001"/>
                    </a:ext>
                  </a:extLst>
                </a:gridCol>
                <a:gridCol w="1094704">
                  <a:extLst>
                    <a:ext uri="{9D8B030D-6E8A-4147-A177-3AD203B41FA5}">
                      <a16:colId xmlns:a16="http://schemas.microsoft.com/office/drawing/2014/main" val="20002"/>
                    </a:ext>
                  </a:extLst>
                </a:gridCol>
                <a:gridCol w="1782131">
                  <a:extLst>
                    <a:ext uri="{9D8B030D-6E8A-4147-A177-3AD203B41FA5}">
                      <a16:colId xmlns:a16="http://schemas.microsoft.com/office/drawing/2014/main" val="20003"/>
                    </a:ext>
                  </a:extLst>
                </a:gridCol>
              </a:tblGrid>
              <a:tr h="370840">
                <a:tc>
                  <a:txBody>
                    <a:bodyPr/>
                    <a:lstStyle/>
                    <a:p>
                      <a:pPr rtl="0"/>
                      <a:r>
                        <a:rPr lang="zh" sz="1400">
                          <a:solidFill>
                            <a:schemeClr val="tx1"/>
                          </a:solidFill>
                          <a:latin typeface="Arial" panose="020B0604020202020204" pitchFamily="34" charset="0"/>
                          <a:cs typeface="Arial" panose="020B0604020202020204" pitchFamily="34" charset="0"/>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400">
                          <a:solidFill>
                            <a:schemeClr val="tx1"/>
                          </a:solidFill>
                          <a:latin typeface="Arial" panose="020B0604020202020204" pitchFamily="34" charset="0"/>
                          <a:cs typeface="Arial" panose="020B0604020202020204" pitchFamily="34" charset="0"/>
                        </a:rPr>
                        <a:t>测试方法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400" b="1" i="0" u="none" strike="noStrike" kern="1200">
                          <a:solidFill>
                            <a:schemeClr val="tx1"/>
                          </a:solidFill>
                          <a:latin typeface="Arial" panose="020B0604020202020204" pitchFamily="34" charset="0"/>
                          <a:ea typeface="+mn-ea"/>
                          <a:cs typeface="Arial" panose="020B0604020202020204" pitchFamily="34" charset="0"/>
                        </a:rPr>
                        <a:t>排放阈值（1小时平均值）</a:t>
                      </a:r>
                      <a:endParaRPr lang="en-ZA" sz="14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400">
                          <a:solidFill>
                            <a:schemeClr val="tx1"/>
                          </a:solidFill>
                          <a:latin typeface="Arial" panose="020B0604020202020204" pitchFamily="34" charset="0"/>
                          <a:cs typeface="Arial" panose="020B0604020202020204" pitchFamily="34" charset="0"/>
                        </a:rPr>
                        <a:t>取样方法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27669">
                <a:tc>
                  <a:txBody>
                    <a:bodyPr/>
                    <a:lstStyle/>
                    <a:p>
                      <a:pPr rtl="0"/>
                      <a:r>
                        <a:rPr lang="zh" sz="1400">
                          <a:solidFill>
                            <a:schemeClr val="tx1"/>
                          </a:solidFill>
                          <a:latin typeface="Arial" panose="020B0604020202020204" pitchFamily="34" charset="0"/>
                          <a:cs typeface="Arial" panose="020B0604020202020204" pitchFamily="34" charset="0"/>
                        </a:rPr>
                        <a:t>PM</a:t>
                      </a:r>
                      <a:r>
                        <a:rPr lang="zh" sz="1400" baseline="-25000">
                          <a:solidFill>
                            <a:schemeClr val="tx1"/>
                          </a:solidFill>
                          <a:latin typeface="Arial" panose="020B0604020202020204" pitchFamily="34" charset="0"/>
                          <a:cs typeface="Arial" panose="020B0604020202020204" pitchFamily="34" charset="0"/>
                        </a:rPr>
                        <a:t>2.5</a:t>
                      </a:r>
                      <a:r>
                        <a:rPr lang="zh" sz="1400">
                          <a:solidFill>
                            <a:schemeClr val="tx1"/>
                          </a:solidFill>
                          <a:latin typeface="Arial" panose="020B0604020202020204" pitchFamily="34" charset="0"/>
                          <a:cs typeface="Arial" panose="020B0604020202020204" pitchFamily="34" charset="0"/>
                        </a:rPr>
                        <a:t> (μg/m</a:t>
                      </a:r>
                      <a:r>
                        <a:rPr lang="zh" sz="1400" baseline="30000">
                          <a:solidFill>
                            <a:schemeClr val="tx1"/>
                          </a:solidFill>
                          <a:latin typeface="Arial" panose="020B0604020202020204" pitchFamily="34" charset="0"/>
                          <a:cs typeface="Arial" panose="020B0604020202020204" pitchFamily="34" charset="0"/>
                        </a:rPr>
                        <a:t>3</a:t>
                      </a:r>
                      <a:r>
                        <a:rPr lang="zh" sz="1400">
                          <a:solidFill>
                            <a:schemeClr val="tx1"/>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VDI 2066标准Bl.10，US EPA，方法5I；方法201A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5849">
                <a:tc>
                  <a:txBody>
                    <a:bodyPr/>
                    <a:lstStyle/>
                    <a:p>
                      <a:pPr rtl="0"/>
                      <a:r>
                        <a:rPr lang="zh" sz="1400">
                          <a:solidFill>
                            <a:schemeClr val="tx1"/>
                          </a:solidFill>
                          <a:latin typeface="Arial" panose="020B0604020202020204" pitchFamily="34" charset="0"/>
                          <a:cs typeface="Arial" panose="020B0604020202020204" pitchFamily="34" charset="0"/>
                        </a:rPr>
                        <a:t>O</a:t>
                      </a:r>
                      <a:r>
                        <a:rPr lang="zh" sz="1400" baseline="-2500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EN14789标准，US EPA标准，方法3A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7010">
                <a:tc>
                  <a:txBody>
                    <a:bodyPr/>
                    <a:lstStyle/>
                    <a:p>
                      <a:pPr rtl="0"/>
                      <a:r>
                        <a:rPr lang="zh" sz="1400">
                          <a:solidFill>
                            <a:schemeClr val="tx1"/>
                          </a:solidFill>
                          <a:latin typeface="Arial" panose="020B0604020202020204" pitchFamily="34" charset="0"/>
                          <a:cs typeface="Arial" panose="020B0604020202020204" pitchFamily="34" charset="0"/>
                        </a:rPr>
                        <a:t>NH</a:t>
                      </a:r>
                      <a:r>
                        <a:rPr lang="zh" sz="1400" baseline="-25000">
                          <a:solidFill>
                            <a:schemeClr val="tx1"/>
                          </a:solidFill>
                          <a:latin typeface="Arial" panose="020B0604020202020204" pitchFamily="34" charset="0"/>
                          <a:cs typeface="Arial" panose="020B0604020202020204" pitchFamily="34" charset="0"/>
                        </a:rPr>
                        <a:t>3</a:t>
                      </a:r>
                      <a:r>
                        <a:rPr lang="zh" sz="1400">
                          <a:solidFill>
                            <a:schemeClr val="tx1"/>
                          </a:solidFill>
                          <a:latin typeface="Arial" panose="020B0604020202020204" pitchFamily="34" charset="0"/>
                          <a:cs typeface="Arial" panose="020B0604020202020204" pitchFamily="34" charset="0"/>
                        </a:rPr>
                        <a:t> (ppmv)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US EPA CTM-027标准</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抓取取样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0040">
                <a:tc>
                  <a:txBody>
                    <a:bodyPr/>
                    <a:lstStyle/>
                    <a:p>
                      <a:pPr rtl="0"/>
                      <a:r>
                        <a:rPr lang="zh" sz="1400">
                          <a:solidFill>
                            <a:schemeClr val="tx1"/>
                          </a:solidFill>
                          <a:latin typeface="Arial" panose="020B0604020202020204" pitchFamily="34" charset="0"/>
                          <a:cs typeface="Arial" panose="020B0604020202020204" pitchFamily="34" charset="0"/>
                        </a:rPr>
                        <a:t>容积流量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ISO 16911- 1标准，US EPA标准，方法2</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20040">
                <a:tc>
                  <a:txBody>
                    <a:bodyPr/>
                    <a:lstStyle/>
                    <a:p>
                      <a:pPr rtl="0"/>
                      <a:r>
                        <a:rPr lang="zh" sz="1400">
                          <a:solidFill>
                            <a:schemeClr val="tx1"/>
                          </a:solidFill>
                          <a:latin typeface="Arial" panose="020B0604020202020204" pitchFamily="34" charset="0"/>
                          <a:cs typeface="Arial" panose="020B0604020202020204" pitchFamily="34" charset="0"/>
                        </a:rPr>
                        <a:t>水分含量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EN 14790标准，US EPA标准，方法4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20040">
                <a:tc>
                  <a:txBody>
                    <a:bodyPr/>
                    <a:lstStyle/>
                    <a:p>
                      <a:pPr rtl="0"/>
                      <a:r>
                        <a:rPr lang="zh" sz="1400">
                          <a:solidFill>
                            <a:schemeClr val="tx1"/>
                          </a:solidFill>
                          <a:latin typeface="Arial" panose="020B0604020202020204" pitchFamily="34" charset="0"/>
                          <a:cs typeface="Arial" panose="020B0604020202020204" pitchFamily="34" charset="0"/>
                        </a:rPr>
                        <a:t>测量部分要求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400">
                          <a:solidFill>
                            <a:schemeClr val="tx1"/>
                          </a:solidFill>
                          <a:latin typeface="Arial" panose="020B0604020202020204" pitchFamily="34" charset="0"/>
                          <a:cs typeface="Arial" panose="020B0604020202020204" pitchFamily="34" charset="0"/>
                        </a:rPr>
                        <a:t>EN 15259标准，US EPA标准，方法1A</a:t>
                      </a:r>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1" name="Group 10"/>
          <p:cNvGrpSpPr/>
          <p:nvPr/>
        </p:nvGrpSpPr>
        <p:grpSpPr>
          <a:xfrm>
            <a:off x="609600" y="1112074"/>
            <a:ext cx="2701634" cy="4988834"/>
            <a:chOff x="663388" y="1111928"/>
            <a:chExt cx="2701634" cy="4988834"/>
          </a:xfrm>
        </p:grpSpPr>
        <p:sp>
          <p:nvSpPr>
            <p:cNvPr id="12" name="Rounded Rectangle 11"/>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3" name="Rounded Rectangle 12"/>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5" name="Rounded Rectangle 14"/>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6" name="Rounded Rectangle 15"/>
            <p:cNvSpPr/>
            <p:nvPr/>
          </p:nvSpPr>
          <p:spPr>
            <a:xfrm>
              <a:off x="671130" y="3687192"/>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气体排放参数</a:t>
              </a:r>
            </a:p>
          </p:txBody>
        </p:sp>
        <p:sp>
          <p:nvSpPr>
            <p:cNvPr id="17" name="Rounded Rectangle 16"/>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8" name="Rounded Rectangle 17"/>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9" name="Rounded Rectangle 18"/>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0" name="Rounded Rectangle 19"/>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1200217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45</a:t>
            </a:fld>
            <a:endParaRPr lang="en-GB" altLang="en-US" dirty="0"/>
          </a:p>
        </p:txBody>
      </p:sp>
      <p:sp>
        <p:nvSpPr>
          <p:cNvPr id="3" name="Content Placeholder 2"/>
          <p:cNvSpPr>
            <a:spLocks noGrp="1"/>
          </p:cNvSpPr>
          <p:nvPr>
            <p:ph idx="1"/>
          </p:nvPr>
        </p:nvSpPr>
        <p:spPr>
          <a:xfrm>
            <a:off x="3445566" y="1093025"/>
            <a:ext cx="7260534" cy="5083938"/>
          </a:xfrm>
        </p:spPr>
        <p:txBody>
          <a:bodyPr rtlCol="0">
            <a:normAutofit/>
          </a:bodyPr>
          <a:lstStyle/>
          <a:p>
            <a:pPr rtl="0">
              <a:buFont typeface="Arial" panose="020B0604020202020204" pitchFamily="34" charset="0"/>
              <a:buChar char="‒"/>
            </a:pPr>
            <a:r>
              <a:rPr lang="zh"/>
              <a:t>受控噪声测试至少具有一个声音反射表面 </a:t>
            </a:r>
          </a:p>
          <a:p>
            <a:pPr rtl="0">
              <a:buFont typeface="Arial" panose="020B0604020202020204" pitchFamily="34" charset="0"/>
              <a:buChar char="‒"/>
            </a:pPr>
            <a:r>
              <a:rPr lang="zh"/>
              <a:t>在隔离条件下测试NSSS，其中NSSS处于最嘈杂操作状态 </a:t>
            </a:r>
          </a:p>
          <a:p>
            <a:pPr rtl="0">
              <a:buFont typeface="Arial" panose="020B0604020202020204" pitchFamily="34" charset="0"/>
              <a:buChar char="‒"/>
            </a:pPr>
            <a:r>
              <a:rPr lang="zh"/>
              <a:t>对于带有上部结构的NSSS，应在上部结构内部和外部进行噪声级测试</a:t>
            </a:r>
          </a:p>
          <a:p>
            <a:pPr rtl="0">
              <a:buFont typeface="Arial" panose="020B0604020202020204" pitchFamily="34" charset="0"/>
              <a:buChar char="‒"/>
            </a:pPr>
            <a:r>
              <a:rPr lang="zh"/>
              <a:t>前端用户界面上方1.2米处进行内部噪音测试</a:t>
            </a:r>
          </a:p>
        </p:txBody>
      </p:sp>
      <p:grpSp>
        <p:nvGrpSpPr>
          <p:cNvPr id="7" name="Group 6"/>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1" name="Group 10"/>
          <p:cNvGrpSpPr/>
          <p:nvPr/>
        </p:nvGrpSpPr>
        <p:grpSpPr>
          <a:xfrm>
            <a:off x="609600" y="1112074"/>
            <a:ext cx="2701634" cy="4988834"/>
            <a:chOff x="663388" y="1111928"/>
            <a:chExt cx="2701634" cy="4988834"/>
          </a:xfrm>
        </p:grpSpPr>
        <p:sp>
          <p:nvSpPr>
            <p:cNvPr id="12" name="Rounded Rectangle 11"/>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3" name="Rounded Rectangle 12"/>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4" name="Rounded Rectangle 13"/>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5" name="Rounded Rectangle 14"/>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6" name="Rounded Rectangle 15"/>
            <p:cNvSpPr/>
            <p:nvPr/>
          </p:nvSpPr>
          <p:spPr>
            <a:xfrm>
              <a:off x="671130" y="4327864"/>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声学参数</a:t>
              </a:r>
            </a:p>
          </p:txBody>
        </p:sp>
        <p:sp>
          <p:nvSpPr>
            <p:cNvPr id="17" name="Rounded Rectangle 16"/>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8" name="Rounded Rectangle 17"/>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19" name="Rounded Rectangle 18"/>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785861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46</a:t>
            </a:fld>
            <a:endParaRPr lang="en-GB" altLang="en-US" dirty="0"/>
          </a:p>
        </p:txBody>
      </p:sp>
      <p:grpSp>
        <p:nvGrpSpPr>
          <p:cNvPr id="8" name="Group 7"/>
          <p:cNvGrpSpPr/>
          <p:nvPr/>
        </p:nvGrpSpPr>
        <p:grpSpPr>
          <a:xfrm>
            <a:off x="0" y="0"/>
            <a:ext cx="638629" cy="6858000"/>
            <a:chOff x="0" y="0"/>
            <a:chExt cx="677108" cy="6858000"/>
          </a:xfrm>
        </p:grpSpPr>
        <p:sp>
          <p:nvSpPr>
            <p:cNvPr id="9" name="Rectangle 8"/>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2" name="Group 11"/>
          <p:cNvGrpSpPr/>
          <p:nvPr/>
        </p:nvGrpSpPr>
        <p:grpSpPr>
          <a:xfrm>
            <a:off x="609600" y="1112074"/>
            <a:ext cx="2701634" cy="4988834"/>
            <a:chOff x="663388" y="1111928"/>
            <a:chExt cx="2701634" cy="4988834"/>
          </a:xfrm>
        </p:grpSpPr>
        <p:sp>
          <p:nvSpPr>
            <p:cNvPr id="13" name="Rounded Rectangle 12"/>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4" name="Rounded Rectangle 13"/>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5" name="Rounded Rectangle 14"/>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6" name="Rounded Rectangle 15"/>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7" name="Rounded Rectangle 16"/>
            <p:cNvSpPr/>
            <p:nvPr/>
          </p:nvSpPr>
          <p:spPr>
            <a:xfrm>
              <a:off x="671130" y="4327864"/>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声学参数</a:t>
              </a:r>
            </a:p>
          </p:txBody>
        </p:sp>
        <p:sp>
          <p:nvSpPr>
            <p:cNvPr id="18" name="Rounded Rectangle 17"/>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9" name="Rounded Rectangle 18"/>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0" name="Rounded Rectangle 19"/>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grpSp>
        <p:nvGrpSpPr>
          <p:cNvPr id="24" name="Group 23"/>
          <p:cNvGrpSpPr/>
          <p:nvPr/>
        </p:nvGrpSpPr>
        <p:grpSpPr>
          <a:xfrm>
            <a:off x="5058091" y="1002340"/>
            <a:ext cx="5333010" cy="5174622"/>
            <a:chOff x="0" y="0"/>
            <a:chExt cx="3827145" cy="3713480"/>
          </a:xfrm>
        </p:grpSpPr>
        <p:pic>
          <p:nvPicPr>
            <p:cNvPr id="25" name="Picture 24" descr="C:\Users\User\AppData\Local\Microsoft\Windows\INetCache\Content.Word\Booklet-for--Training-on-Iso-standard-30500_Страница_51_Изображение_000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827145" cy="3713480"/>
            </a:xfrm>
            <a:prstGeom prst="rect">
              <a:avLst/>
            </a:prstGeom>
            <a:noFill/>
            <a:ln>
              <a:noFill/>
            </a:ln>
          </p:spPr>
        </p:pic>
        <p:sp>
          <p:nvSpPr>
            <p:cNvPr id="26" name="Text Box 2"/>
            <p:cNvSpPr txBox="1">
              <a:spLocks noChangeArrowheads="1"/>
            </p:cNvSpPr>
            <p:nvPr/>
          </p:nvSpPr>
          <p:spPr bwMode="auto">
            <a:xfrm>
              <a:off x="241401" y="2735885"/>
              <a:ext cx="2292350" cy="869817"/>
            </a:xfrm>
            <a:prstGeom prst="rect">
              <a:avLst/>
            </a:prstGeom>
            <a:noFill/>
            <a:ln w="9525">
              <a:noFill/>
              <a:miter lim="800000"/>
              <a:headEnd/>
              <a:tailEnd/>
            </a:ln>
          </p:spPr>
          <p:txBody>
            <a:bodyPr rot="0" vert="horz" wrap="square" lIns="91440" tIns="45720" rIns="91440" bIns="45720" rtlCol="0" anchor="t" anchorCtr="0">
              <a:spAutoFit/>
            </a:bodyPr>
            <a:lstStyle/>
            <a:p>
              <a:pPr rtl="0">
                <a:lnSpc>
                  <a:spcPts val="1100"/>
                </a:lnSpc>
                <a:spcAft>
                  <a:spcPts val="0"/>
                </a:spcAft>
              </a:pPr>
              <a:r>
                <a:rPr lang="zh" sz="800" b="1">
                  <a:effectLst/>
                  <a:latin typeface="Times New Roman" panose="02020603050405020304" pitchFamily="18" charset="0"/>
                  <a:ea typeface="Calibri" panose="020F0502020204030204" pitchFamily="34" charset="0"/>
                  <a:cs typeface="Arial" panose="020B0604020202020204" pitchFamily="34" charset="0"/>
                </a:rPr>
                <a:t>要点</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rtl="0">
                <a:lnSpc>
                  <a:spcPts val="1100"/>
                </a:lnSpc>
                <a:spcAft>
                  <a:spcPts val="0"/>
                </a:spcAft>
                <a:tabLst>
                  <a:tab pos="180340" algn="l"/>
                </a:tabLst>
              </a:pPr>
              <a:r>
                <a:rPr lang="zh" sz="800">
                  <a:effectLst/>
                  <a:latin typeface="Times New Roman" panose="02020603050405020304" pitchFamily="18" charset="0"/>
                  <a:ea typeface="Calibri" panose="020F0502020204030204" pitchFamily="34" charset="0"/>
                  <a:cs typeface="Arial" panose="020B0604020202020204" pitchFamily="34" charset="0"/>
                </a:rPr>
                <a:t>1	平行六面体的测量范围</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rtl="0">
                <a:lnSpc>
                  <a:spcPts val="1100"/>
                </a:lnSpc>
                <a:spcAft>
                  <a:spcPts val="0"/>
                </a:spcAft>
                <a:tabLst>
                  <a:tab pos="180340" algn="l"/>
                </a:tabLst>
              </a:pPr>
              <a:r>
                <a:rPr lang="zh" sz="800">
                  <a:effectLst/>
                  <a:latin typeface="Times New Roman" panose="02020603050405020304" pitchFamily="18" charset="0"/>
                  <a:ea typeface="Calibri" panose="020F0502020204030204" pitchFamily="34" charset="0"/>
                  <a:cs typeface="Arial" panose="020B0604020202020204" pitchFamily="34" charset="0"/>
                </a:rPr>
                <a:t>2	参考平行六面体</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rtl="0">
                <a:lnSpc>
                  <a:spcPts val="1100"/>
                </a:lnSpc>
                <a:spcAft>
                  <a:spcPts val="0"/>
                </a:spcAft>
                <a:tabLst>
                  <a:tab pos="180340" algn="l"/>
                </a:tabLst>
              </a:pPr>
              <a:r>
                <a:rPr lang="zh" sz="800">
                  <a:effectLst/>
                  <a:latin typeface="Times New Roman" panose="02020603050405020304" pitchFamily="18" charset="0"/>
                  <a:ea typeface="Calibri" panose="020F0502020204030204" pitchFamily="34" charset="0"/>
                  <a:cs typeface="Arial" panose="020B0604020202020204" pitchFamily="34" charset="0"/>
                </a:rPr>
                <a:t>W	宽</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rtl="0">
                <a:lnSpc>
                  <a:spcPts val="1100"/>
                </a:lnSpc>
                <a:spcAft>
                  <a:spcPts val="0"/>
                </a:spcAft>
                <a:tabLst>
                  <a:tab pos="180340" algn="l"/>
                </a:tabLst>
              </a:pPr>
              <a:r>
                <a:rPr lang="zh" sz="800">
                  <a:effectLst/>
                  <a:latin typeface="Times New Roman" panose="02020603050405020304" pitchFamily="18" charset="0"/>
                  <a:ea typeface="Calibri" panose="020F0502020204030204" pitchFamily="34" charset="0"/>
                  <a:cs typeface="Arial" panose="020B0604020202020204" pitchFamily="34" charset="0"/>
                </a:rPr>
                <a:t>L	长</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rtl="0">
                <a:lnSpc>
                  <a:spcPts val="1100"/>
                </a:lnSpc>
                <a:spcAft>
                  <a:spcPts val="0"/>
                </a:spcAft>
                <a:tabLst>
                  <a:tab pos="180340" algn="l"/>
                </a:tabLst>
              </a:pPr>
              <a:r>
                <a:rPr lang="zh" sz="800">
                  <a:effectLst/>
                  <a:latin typeface="Times New Roman" panose="02020603050405020304" pitchFamily="18" charset="0"/>
                  <a:ea typeface="Calibri" panose="020F0502020204030204" pitchFamily="34" charset="0"/>
                  <a:cs typeface="Arial" panose="020B0604020202020204" pitchFamily="34" charset="0"/>
                </a:rPr>
                <a:t>X	关键测量点</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rtl="0">
                <a:lnSpc>
                  <a:spcPts val="1100"/>
                </a:lnSpc>
                <a:spcAft>
                  <a:spcPts val="0"/>
                </a:spcAft>
                <a:tabLst>
                  <a:tab pos="180340" algn="l"/>
                </a:tabLst>
              </a:pPr>
              <a:r>
                <a:rPr lang="zh" sz="800">
                  <a:effectLst/>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r>
                <a:rPr lang="zh" sz="800">
                  <a:effectLst/>
                  <a:latin typeface="Times New Roman" panose="02020603050405020304" pitchFamily="18" charset="0"/>
                  <a:ea typeface="Calibri" panose="020F0502020204030204" pitchFamily="34" charset="0"/>
                  <a:cs typeface="Arial" panose="020B0604020202020204" pitchFamily="34" charset="0"/>
                </a:rPr>
                <a:t>	测量点</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rtl="0">
                <a:lnSpc>
                  <a:spcPts val="1100"/>
                </a:lnSpc>
                <a:spcAft>
                  <a:spcPts val="0"/>
                </a:spcAft>
                <a:tabLst>
                  <a:tab pos="180340" algn="l"/>
                </a:tabLst>
              </a:pPr>
              <a:r>
                <a:rPr lang="zh" sz="800">
                  <a:effectLst/>
                  <a:latin typeface="Times New Roman" panose="02020603050405020304" pitchFamily="18" charset="0"/>
                  <a:ea typeface="Calibri" panose="020F0502020204030204" pitchFamily="34" charset="0"/>
                  <a:cs typeface="Times New Roman" panose="02020603050405020304" pitchFamily="18" charset="0"/>
                  <a:sym typeface="Wingdings 2" panose="05020102010507070707" pitchFamily="18" charset="2"/>
                </a:rPr>
                <a:t></a:t>
              </a:r>
              <a:r>
                <a:rPr lang="zh" sz="800">
                  <a:effectLst/>
                  <a:latin typeface="Times New Roman" panose="02020603050405020304" pitchFamily="18" charset="0"/>
                  <a:ea typeface="Calibri" panose="020F0502020204030204" pitchFamily="34" charset="0"/>
                  <a:cs typeface="Arial" panose="020B0604020202020204" pitchFamily="34" charset="0"/>
                </a:rPr>
                <a:t>	靠近拐角的作废测量点</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2" name="Rectangle 1"/>
          <p:cNvSpPr/>
          <p:nvPr/>
        </p:nvSpPr>
        <p:spPr>
          <a:xfrm>
            <a:off x="3311234" y="1093786"/>
            <a:ext cx="2156878" cy="1631216"/>
          </a:xfrm>
          <a:prstGeom prst="rect">
            <a:avLst/>
          </a:prstGeom>
        </p:spPr>
        <p:txBody>
          <a:bodyPr wrap="square" rtlCol="0">
            <a:spAutoFit/>
          </a:bodyPr>
          <a:lstStyle/>
          <a:p>
            <a:pPr rtl="0">
              <a:buFont typeface="Arial" panose="020B0604020202020204" pitchFamily="34" charset="0"/>
              <a:buChar char="‒"/>
            </a:pPr>
            <a:r>
              <a:rPr lang="zh" sz="2000">
                <a:latin typeface="Arial" panose="020B0604020202020204" pitchFamily="34" charset="0"/>
                <a:cs typeface="Arial" panose="020B0604020202020204" pitchFamily="34" charset="0"/>
              </a:rPr>
              <a:t>如图所示，在特定点进行外部单位噪声测量；</a:t>
            </a:r>
          </a:p>
        </p:txBody>
      </p:sp>
    </p:spTree>
    <p:custDataLst>
      <p:tags r:id="rId1"/>
    </p:custDataLst>
    <p:extLst>
      <p:ext uri="{BB962C8B-B14F-4D97-AF65-F5344CB8AC3E}">
        <p14:creationId xmlns:p14="http://schemas.microsoft.com/office/powerpoint/2010/main" val="2827054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47</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sz="2000"/>
              <a:t>类别1、2、3卫生处理系统应满足下列要求（适用于具有上部结构的NSSS）</a:t>
            </a:r>
          </a:p>
          <a:p>
            <a:pPr rtl="0">
              <a:buFont typeface="Arial" panose="020B0604020202020204" pitchFamily="34" charset="0"/>
              <a:buChar char="‒"/>
            </a:pPr>
            <a:endParaRPr lang="en-ZA" sz="1800" dirty="0"/>
          </a:p>
          <a:p>
            <a:pPr marL="0" indent="0" rtl="0">
              <a:buNone/>
            </a:pPr>
            <a:endParaRPr lang="en-GB" sz="1800" dirty="0"/>
          </a:p>
          <a:p>
            <a:pPr marL="0" indent="0" rtl="0">
              <a:buNone/>
            </a:pPr>
            <a:endParaRPr lang="en-GB" sz="1800" dirty="0"/>
          </a:p>
          <a:p>
            <a:pPr marL="0" indent="0" rtl="0">
              <a:buNone/>
            </a:pPr>
            <a:endParaRPr lang="en-GB" sz="1800" dirty="0"/>
          </a:p>
          <a:p>
            <a:pPr marL="0" indent="0" rtl="0">
              <a:buNone/>
            </a:pPr>
            <a:endParaRPr lang="en-GB" sz="1800" dirty="0"/>
          </a:p>
          <a:p>
            <a:pPr marL="0" indent="0" rtl="0">
              <a:buNone/>
            </a:pPr>
            <a:endParaRPr lang="en-GB" sz="1800" dirty="0"/>
          </a:p>
          <a:p>
            <a:pPr marL="0" indent="0" rtl="0">
              <a:buNone/>
            </a:pPr>
            <a:endParaRPr lang="en-GB" sz="1800" dirty="0"/>
          </a:p>
          <a:p>
            <a:pPr marL="0" indent="0" rtl="0">
              <a:buNone/>
            </a:pPr>
            <a:endParaRPr lang="en-GB" sz="1800" dirty="0"/>
          </a:p>
          <a:p>
            <a:pPr marL="0" indent="0" rtl="0">
              <a:buNone/>
            </a:pPr>
            <a:endParaRPr lang="en-ZA" sz="2000" dirty="0"/>
          </a:p>
          <a:p>
            <a:pPr marL="0" indent="0" rtl="0">
              <a:buNone/>
            </a:pPr>
            <a:r>
              <a:rPr lang="zh" sz="2000"/>
              <a:t>不含上部结构的卫生处理系统产品应按照要求安装上部构造，然后进行测试 </a:t>
            </a:r>
            <a:endParaRPr lang="en-GB" sz="2000" dirty="0"/>
          </a:p>
        </p:txBody>
      </p:sp>
      <p:graphicFrame>
        <p:nvGraphicFramePr>
          <p:cNvPr id="7" name="Table 6"/>
          <p:cNvGraphicFramePr>
            <a:graphicFrameLocks noGrp="1"/>
          </p:cNvGraphicFramePr>
          <p:nvPr>
            <p:extLst>
              <p:ext uri="{D42A27DB-BD31-4B8C-83A1-F6EECF244321}">
                <p14:modId xmlns:p14="http://schemas.microsoft.com/office/powerpoint/2010/main" val="3541620509"/>
              </p:ext>
            </p:extLst>
          </p:nvPr>
        </p:nvGraphicFramePr>
        <p:xfrm>
          <a:off x="3378331" y="2086984"/>
          <a:ext cx="8127999" cy="24790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rtl="0"/>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chemeClr val="tx1"/>
                          </a:solidFill>
                        </a:rPr>
                        <a:t>观察结果为“令人不适”气味的最大比例</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rtl="0"/>
                      <a:r>
                        <a:rPr lang="zh" sz="1600">
                          <a:solidFill>
                            <a:schemeClr val="tx1"/>
                          </a:solidFill>
                        </a:rPr>
                        <a:t>观察结果为“不可接受”气味的最大比例</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70840">
                <a:tc>
                  <a:txBody>
                    <a:bodyPr/>
                    <a:lstStyle/>
                    <a:p>
                      <a:pPr rtl="0"/>
                      <a:r>
                        <a:rPr lang="zh" sz="1600">
                          <a:solidFill>
                            <a:schemeClr val="tx1"/>
                          </a:solidFill>
                        </a:rPr>
                        <a:t>一天的正常气味（上部结构中）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pPr rtl="0"/>
                      <a:r>
                        <a:rPr lang="zh" sz="1600">
                          <a:solidFill>
                            <a:schemeClr val="tx1"/>
                          </a:solidFill>
                        </a:rPr>
                        <a:t>一天的模拟气味（上部结构中）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2%</a:t>
                      </a:r>
                    </a:p>
                    <a:p>
                      <a:pPr rtl="0"/>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chemeClr val="tx1"/>
                          </a:solidFill>
                        </a:rPr>
                        <a:t>一天的正常气味（附近）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chemeClr val="tx1"/>
                          </a:solidFill>
                        </a:rPr>
                        <a:t>一天的模拟气味（附近）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rtl="0"/>
                      <a:r>
                        <a:rPr lang="zh" sz="160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638629" cy="6858000"/>
            <a:chOff x="0" y="0"/>
            <a:chExt cx="677108"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1" name="TextBox 10"/>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2" name="Group 11"/>
          <p:cNvGrpSpPr/>
          <p:nvPr/>
        </p:nvGrpSpPr>
        <p:grpSpPr>
          <a:xfrm>
            <a:off x="609600" y="1112074"/>
            <a:ext cx="2701634" cy="4988834"/>
            <a:chOff x="663388" y="1111928"/>
            <a:chExt cx="2701634" cy="4988834"/>
          </a:xfrm>
        </p:grpSpPr>
        <p:sp>
          <p:nvSpPr>
            <p:cNvPr id="13" name="Rounded Rectangle 12"/>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4" name="Rounded Rectangle 13"/>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5" name="Rounded Rectangle 14"/>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6" name="Rounded Rectangle 15"/>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7" name="Rounded Rectangle 16"/>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8" name="Rounded Rectangle 17"/>
            <p:cNvSpPr/>
            <p:nvPr/>
          </p:nvSpPr>
          <p:spPr>
            <a:xfrm>
              <a:off x="671130" y="4965872"/>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气味要求</a:t>
              </a:r>
            </a:p>
          </p:txBody>
        </p:sp>
        <p:sp>
          <p:nvSpPr>
            <p:cNvPr id="19" name="Rounded Rectangle 18"/>
            <p:cNvSpPr/>
            <p:nvPr/>
          </p:nvSpPr>
          <p:spPr>
            <a:xfrm>
              <a:off x="671130" y="560654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电气要求</a:t>
              </a:r>
            </a:p>
          </p:txBody>
        </p:sp>
        <p:sp>
          <p:nvSpPr>
            <p:cNvPr id="20" name="Rounded Rectangle 19"/>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1535305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48</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a:t>A.3.2控制系统</a:t>
            </a:r>
          </a:p>
          <a:p>
            <a:pPr rtl="0">
              <a:buFont typeface="Arial" panose="020B0604020202020204" pitchFamily="34" charset="0"/>
              <a:buChar char="‒"/>
            </a:pPr>
            <a:r>
              <a:rPr lang="zh" sz="2000"/>
              <a:t>控制系统测试方案改编自 IEC 61511 标准，并基于行业最优方法</a:t>
            </a:r>
          </a:p>
          <a:p>
            <a:pPr marL="0" lvl="0" indent="0" rtl="0">
              <a:buNone/>
            </a:pPr>
            <a:r>
              <a:rPr lang="zh" b="1">
                <a:solidFill>
                  <a:prstClr val="black"/>
                </a:solidFill>
              </a:rPr>
              <a:t>A.3.8.4能源供应</a:t>
            </a:r>
          </a:p>
          <a:p>
            <a:pPr marL="0" lvl="0" indent="0" rtl="0">
              <a:buNone/>
            </a:pPr>
            <a:r>
              <a:rPr lang="zh">
                <a:solidFill>
                  <a:prstClr val="black"/>
                </a:solidFill>
              </a:rPr>
              <a:t>以电能为主要能源的系统测试程序</a:t>
            </a:r>
            <a:endParaRPr lang="en-ZA" dirty="0">
              <a:solidFill>
                <a:prstClr val="black"/>
              </a:solidFill>
            </a:endParaRPr>
          </a:p>
          <a:p>
            <a:pPr rtl="0">
              <a:buFont typeface="Arial" panose="020B0604020202020204" pitchFamily="34" charset="0"/>
              <a:buChar char="‒"/>
            </a:pPr>
            <a:r>
              <a:rPr lang="zh"/>
              <a:t>通过特定的安全装置将NSSS与其能源供应分隔和隔离 </a:t>
            </a:r>
          </a:p>
          <a:p>
            <a:pPr marL="0" lvl="0" indent="0" rtl="0">
              <a:buNone/>
            </a:pPr>
            <a:r>
              <a:rPr lang="zh">
                <a:solidFill>
                  <a:prstClr val="black"/>
                </a:solidFill>
              </a:rPr>
              <a:t>如果主要能源不是电能，请根据其预期用途测试可靠性和安全性措施是否能起作用 </a:t>
            </a:r>
          </a:p>
          <a:p>
            <a:pPr marL="0" indent="0" rtl="0">
              <a:buNone/>
            </a:pPr>
            <a:endParaRPr lang="en-GB" sz="1800" dirty="0"/>
          </a:p>
          <a:p>
            <a:pPr rtl="0">
              <a:buFont typeface="Arial" panose="020B0604020202020204" pitchFamily="34" charset="0"/>
              <a:buChar char="‒"/>
            </a:pPr>
            <a:endParaRPr lang="en-GB" sz="1800" dirty="0"/>
          </a:p>
        </p:txBody>
      </p:sp>
      <p:grpSp>
        <p:nvGrpSpPr>
          <p:cNvPr id="9" name="Group 8"/>
          <p:cNvGrpSpPr/>
          <p:nvPr/>
        </p:nvGrpSpPr>
        <p:grpSpPr>
          <a:xfrm>
            <a:off x="0" y="0"/>
            <a:ext cx="638629" cy="6858000"/>
            <a:chOff x="0" y="0"/>
            <a:chExt cx="677108" cy="6858000"/>
          </a:xfrm>
        </p:grpSpPr>
        <p:sp>
          <p:nvSpPr>
            <p:cNvPr id="10" name="Rectangle 9"/>
            <p:cNvSpPr/>
            <p:nvPr/>
          </p:nvSpPr>
          <p:spPr bwMode="auto">
            <a:xfrm>
              <a:off x="0" y="0"/>
              <a:ext cx="609600" cy="6858000"/>
            </a:xfrm>
            <a:prstGeom prst="rect">
              <a:avLst/>
            </a:prstGeom>
            <a:solidFill>
              <a:srgbClr val="FFC000"/>
            </a:solidFill>
            <a:ln w="76200" cap="flat" cmpd="tri" algn="ctr">
              <a:solidFill>
                <a:srgbClr val="FFC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1" name="TextBox 10"/>
            <p:cNvSpPr txBox="1"/>
            <p:nvPr/>
          </p:nvSpPr>
          <p:spPr>
            <a:xfrm>
              <a:off x="0" y="528639"/>
              <a:ext cx="677108" cy="5597525"/>
            </a:xfrm>
            <a:prstGeom prst="rect">
              <a:avLst/>
            </a:prstGeom>
            <a:noFill/>
          </p:spPr>
          <p:txBody>
            <a:bodyPr vert="vert270" wrap="square" rtlCol="0">
              <a:spAutoFit/>
            </a:bodyPr>
            <a:lstStyle/>
            <a:p>
              <a:pPr algn="ctr" rtl="0"/>
              <a:r>
                <a:rPr lang="zh" sz="3200"/>
                <a:t>认可实验室测试</a:t>
              </a:r>
            </a:p>
          </p:txBody>
        </p:sp>
      </p:grpSp>
      <p:grpSp>
        <p:nvGrpSpPr>
          <p:cNvPr id="12" name="Group 11"/>
          <p:cNvGrpSpPr/>
          <p:nvPr/>
        </p:nvGrpSpPr>
        <p:grpSpPr>
          <a:xfrm>
            <a:off x="609600" y="1112074"/>
            <a:ext cx="2701634" cy="4988834"/>
            <a:chOff x="663388" y="1111928"/>
            <a:chExt cx="2701634" cy="4988834"/>
          </a:xfrm>
        </p:grpSpPr>
        <p:sp>
          <p:nvSpPr>
            <p:cNvPr id="13" name="Rounded Rectangle 12"/>
            <p:cNvSpPr/>
            <p:nvPr/>
          </p:nvSpPr>
          <p:spPr>
            <a:xfrm>
              <a:off x="663388" y="175260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机械要求</a:t>
              </a:r>
            </a:p>
          </p:txBody>
        </p:sp>
        <p:sp>
          <p:nvSpPr>
            <p:cNvPr id="14" name="Rounded Rectangle 13"/>
            <p:cNvSpPr/>
            <p:nvPr/>
          </p:nvSpPr>
          <p:spPr>
            <a:xfrm>
              <a:off x="671130" y="1111928"/>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负载模式</a:t>
              </a:r>
            </a:p>
          </p:txBody>
        </p:sp>
        <p:sp>
          <p:nvSpPr>
            <p:cNvPr id="15" name="Rounded Rectangle 14"/>
            <p:cNvSpPr/>
            <p:nvPr/>
          </p:nvSpPr>
          <p:spPr>
            <a:xfrm>
              <a:off x="671130" y="3046520"/>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sp>
          <p:nvSpPr>
            <p:cNvPr id="16" name="Rounded Rectangle 15"/>
            <p:cNvSpPr/>
            <p:nvPr/>
          </p:nvSpPr>
          <p:spPr>
            <a:xfrm>
              <a:off x="671130" y="368719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气体排放参数</a:t>
              </a:r>
            </a:p>
          </p:txBody>
        </p:sp>
        <p:sp>
          <p:nvSpPr>
            <p:cNvPr id="17" name="Rounded Rectangle 16"/>
            <p:cNvSpPr/>
            <p:nvPr/>
          </p:nvSpPr>
          <p:spPr>
            <a:xfrm>
              <a:off x="671130" y="4327864"/>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声学参数</a:t>
              </a:r>
            </a:p>
          </p:txBody>
        </p:sp>
        <p:sp>
          <p:nvSpPr>
            <p:cNvPr id="18" name="Rounded Rectangle 17"/>
            <p:cNvSpPr/>
            <p:nvPr/>
          </p:nvSpPr>
          <p:spPr>
            <a:xfrm>
              <a:off x="671130" y="49658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气味要求</a:t>
              </a:r>
            </a:p>
          </p:txBody>
        </p:sp>
        <p:sp>
          <p:nvSpPr>
            <p:cNvPr id="19" name="Rounded Rectangle 18"/>
            <p:cNvSpPr/>
            <p:nvPr/>
          </p:nvSpPr>
          <p:spPr>
            <a:xfrm>
              <a:off x="671130" y="5606544"/>
              <a:ext cx="2693892" cy="494218"/>
            </a:xfrm>
            <a:prstGeom prst="roundRect">
              <a:avLst>
                <a:gd name="adj" fmla="val 4229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电气要求</a:t>
              </a:r>
            </a:p>
          </p:txBody>
        </p:sp>
        <p:sp>
          <p:nvSpPr>
            <p:cNvPr id="20" name="Rounded Rectangle 19"/>
            <p:cNvSpPr/>
            <p:nvPr/>
          </p:nvSpPr>
          <p:spPr>
            <a:xfrm>
              <a:off x="671130" y="2393272"/>
              <a:ext cx="2693892" cy="494218"/>
            </a:xfrm>
            <a:prstGeom prst="roundRect">
              <a:avLst>
                <a:gd name="adj" fmla="val 42291"/>
              </a:avLst>
            </a:prstGeom>
            <a:solidFill>
              <a:srgbClr val="FFF2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grpSp>
    </p:spTree>
    <p:custDataLst>
      <p:tags r:id="rId1"/>
    </p:custDataLst>
    <p:extLst>
      <p:ext uri="{BB962C8B-B14F-4D97-AF65-F5344CB8AC3E}">
        <p14:creationId xmlns:p14="http://schemas.microsoft.com/office/powerpoint/2010/main" val="972156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49</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a:t>类别1卫生处理系统： </a:t>
            </a:r>
          </a:p>
          <a:p>
            <a:pPr marL="228600" indent="-228600" rtl="0">
              <a:buFont typeface="Arial" panose="020B0604020202020204" pitchFamily="34" charset="0"/>
              <a:buChar char="‒"/>
            </a:pPr>
            <a:r>
              <a:rPr lang="zh" sz="2000" b="1"/>
              <a:t>测试时间不少于30天。 </a:t>
            </a:r>
          </a:p>
          <a:p>
            <a:pPr marL="228600" indent="-228600" rtl="0">
              <a:buFont typeface="Arial" panose="020B0604020202020204" pitchFamily="34" charset="0"/>
              <a:buChar char="‒"/>
            </a:pPr>
            <a:r>
              <a:rPr lang="zh" sz="2000"/>
              <a:t>至少应选择一个与实验室测试模型相同的系统进行测试</a:t>
            </a:r>
          </a:p>
          <a:p>
            <a:pPr marL="228600" indent="-228600" rtl="0">
              <a:buFont typeface="Arial" panose="020B0604020202020204" pitchFamily="34" charset="0"/>
              <a:buChar char="‒"/>
            </a:pPr>
            <a:r>
              <a:rPr lang="zh" sz="2000"/>
              <a:t>每周应测试一次固体输出物和出水排放的环境参数以及与人体健康相关的固体输出物和出水排放参数 </a:t>
            </a:r>
          </a:p>
          <a:p>
            <a:pPr marL="0" indent="0" rtl="0">
              <a:buNone/>
            </a:pPr>
            <a:r>
              <a:rPr lang="zh" b="1"/>
              <a:t>类别2和3卫生处理系统</a:t>
            </a:r>
          </a:p>
          <a:p>
            <a:pPr marL="228600" indent="-228600" rtl="0">
              <a:buFont typeface="Arial" panose="020B0604020202020204" pitchFamily="34" charset="0"/>
              <a:buChar char="‒"/>
            </a:pPr>
            <a:r>
              <a:rPr lang="zh" sz="2000" b="1"/>
              <a:t>涉及生物处理过程的系统</a:t>
            </a:r>
          </a:p>
          <a:p>
            <a:pPr marL="228600" indent="-228600" rtl="0">
              <a:buFont typeface="Arial" panose="020B0604020202020204" pitchFamily="34" charset="0"/>
              <a:buChar char="‒"/>
            </a:pPr>
            <a:r>
              <a:rPr lang="zh" sz="2000" b="1"/>
              <a:t>测试时间不少于5个月</a:t>
            </a:r>
          </a:p>
          <a:p>
            <a:pPr marL="228600" indent="-228600" rtl="0">
              <a:buFont typeface="Arial" panose="020B0604020202020204" pitchFamily="34" charset="0"/>
              <a:buChar char="‒"/>
            </a:pPr>
            <a:r>
              <a:rPr lang="zh" sz="2000"/>
              <a:t>如仅使用一个系统无法在5个月内达到要求的运行条件，则应对具有不同参数的多个系统进行测试，或者延长测试时间</a:t>
            </a:r>
          </a:p>
        </p:txBody>
      </p:sp>
      <p:grpSp>
        <p:nvGrpSpPr>
          <p:cNvPr id="2" name="Group 1"/>
          <p:cNvGrpSpPr/>
          <p:nvPr/>
        </p:nvGrpSpPr>
        <p:grpSpPr>
          <a:xfrm>
            <a:off x="-43542" y="0"/>
            <a:ext cx="609600" cy="6858000"/>
            <a:chOff x="-48363" y="0"/>
            <a:chExt cx="677108" cy="6858000"/>
          </a:xfrm>
        </p:grpSpPr>
        <p:sp>
          <p:nvSpPr>
            <p:cNvPr id="5" name="Rectangle 4"/>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48363" y="528639"/>
              <a:ext cx="677108" cy="5597525"/>
            </a:xfrm>
            <a:prstGeom prst="rect">
              <a:avLst/>
            </a:prstGeom>
            <a:noFill/>
          </p:spPr>
          <p:txBody>
            <a:bodyPr vert="vert270" wrap="square" rtlCol="0">
              <a:spAutoFit/>
            </a:bodyPr>
            <a:lstStyle/>
            <a:p>
              <a:pPr algn="ctr" rtl="0"/>
              <a:r>
                <a:rPr lang="zh" sz="3200"/>
                <a:t>现场测试</a:t>
              </a:r>
            </a:p>
          </p:txBody>
        </p:sp>
      </p:grpSp>
      <p:grpSp>
        <p:nvGrpSpPr>
          <p:cNvPr id="18" name="Group 17"/>
          <p:cNvGrpSpPr/>
          <p:nvPr/>
        </p:nvGrpSpPr>
        <p:grpSpPr>
          <a:xfrm>
            <a:off x="609599" y="1093025"/>
            <a:ext cx="2701634" cy="1775562"/>
            <a:chOff x="663388" y="1111928"/>
            <a:chExt cx="2701634" cy="1775562"/>
          </a:xfrm>
        </p:grpSpPr>
        <p:sp>
          <p:nvSpPr>
            <p:cNvPr id="19" name="Rounded Rectangle 18"/>
            <p:cNvSpPr/>
            <p:nvPr/>
          </p:nvSpPr>
          <p:spPr>
            <a:xfrm>
              <a:off x="663388" y="1752600"/>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sp>
          <p:nvSpPr>
            <p:cNvPr id="20" name="Rounded Rectangle 19"/>
            <p:cNvSpPr/>
            <p:nvPr/>
          </p:nvSpPr>
          <p:spPr>
            <a:xfrm>
              <a:off x="671130" y="1111928"/>
              <a:ext cx="2693892" cy="494218"/>
            </a:xfrm>
            <a:prstGeom prst="roundRect">
              <a:avLst>
                <a:gd name="adj" fmla="val 4229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现场测试指南</a:t>
              </a:r>
            </a:p>
          </p:txBody>
        </p:sp>
        <p:sp>
          <p:nvSpPr>
            <p:cNvPr id="21" name="Rounded Rectangle 20"/>
            <p:cNvSpPr/>
            <p:nvPr/>
          </p:nvSpPr>
          <p:spPr>
            <a:xfrm>
              <a:off x="671130" y="2393272"/>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grpSp>
    </p:spTree>
    <p:custDataLst>
      <p:tags r:id="rId1"/>
    </p:custDataLst>
    <p:extLst>
      <p:ext uri="{BB962C8B-B14F-4D97-AF65-F5344CB8AC3E}">
        <p14:creationId xmlns:p14="http://schemas.microsoft.com/office/powerpoint/2010/main" val="3484581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lstStyle/>
          <a:p>
            <a:pPr rtl="0">
              <a:defRPr/>
            </a:pPr>
            <a:fld id="{7F688361-53A5-4D41-8342-54A422759CDD}" type="slidenum">
              <a:rPr lang="en-GB" altLang="en-US" smtClean="0"/>
              <a:pPr>
                <a:defRPr/>
              </a:pPr>
              <a:t>5</a:t>
            </a:fld>
            <a:endParaRPr lang="en-GB" altLang="en-US" dirty="0"/>
          </a:p>
        </p:txBody>
      </p:sp>
      <p:sp>
        <p:nvSpPr>
          <p:cNvPr id="4" name="Text Placeholder 3"/>
          <p:cNvSpPr>
            <a:spLocks noGrp="1"/>
          </p:cNvSpPr>
          <p:nvPr>
            <p:ph type="body" idx="13"/>
          </p:nvPr>
        </p:nvSpPr>
        <p:spPr/>
        <p:txBody>
          <a:bodyPr rtlCol="0"/>
          <a:lstStyle/>
          <a:p>
            <a:pPr rtl="0"/>
            <a:r>
              <a:rPr lang="zh"/>
              <a:t>背景</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701" y="1147297"/>
            <a:ext cx="10261031" cy="4765019"/>
          </a:xfrm>
        </p:spPr>
      </p:pic>
      <p:sp>
        <p:nvSpPr>
          <p:cNvPr id="7" name="TextBox 6"/>
          <p:cNvSpPr txBox="1"/>
          <p:nvPr/>
        </p:nvSpPr>
        <p:spPr>
          <a:xfrm>
            <a:off x="782578" y="1946847"/>
            <a:ext cx="3340100" cy="307777"/>
          </a:xfrm>
          <a:prstGeom prst="rect">
            <a:avLst/>
          </a:prstGeom>
          <a:noFill/>
        </p:spPr>
        <p:txBody>
          <a:bodyPr wrap="square" rtlCol="0">
            <a:spAutoFit/>
          </a:bodyPr>
          <a:lstStyle/>
          <a:p>
            <a:pPr rtl="0"/>
            <a:r>
              <a:rPr lang="zh" sz="1400" b="1">
                <a:solidFill>
                  <a:srgbClr val="0072CE"/>
                </a:solidFill>
                <a:latin typeface="Arial" panose="020B0604020202020204" pitchFamily="34" charset="0"/>
                <a:ea typeface="AR KaitiB5 Bold" panose="03000800000000000000" pitchFamily="66" charset="-120"/>
                <a:cs typeface="Arial" panose="020B0604020202020204" pitchFamily="34" charset="0"/>
              </a:rPr>
              <a:t>就地卫生处理技术</a:t>
            </a:r>
          </a:p>
        </p:txBody>
      </p:sp>
      <p:sp>
        <p:nvSpPr>
          <p:cNvPr id="8" name="TextBox 7"/>
          <p:cNvSpPr txBox="1"/>
          <p:nvPr/>
        </p:nvSpPr>
        <p:spPr>
          <a:xfrm>
            <a:off x="1035234" y="2476717"/>
            <a:ext cx="1238250" cy="523220"/>
          </a:xfrm>
          <a:prstGeom prst="rect">
            <a:avLst/>
          </a:prstGeom>
          <a:noFill/>
        </p:spPr>
        <p:txBody>
          <a:bodyPr wrap="square" rtlCol="0">
            <a:spAutoFit/>
          </a:bodyPr>
          <a:lstStyle/>
          <a:p>
            <a:pPr rtl="0"/>
            <a:r>
              <a:rPr lang="zh" sz="1400" b="1">
                <a:latin typeface="Arial" panose="020B0604020202020204" pitchFamily="34" charset="0"/>
                <a:ea typeface="AR KaitiB5 Bold" panose="03000800000000000000" pitchFamily="66" charset="-120"/>
                <a:cs typeface="Arial" panose="020B0604020202020204" pitchFamily="34" charset="0"/>
              </a:rPr>
              <a:t>用户界面</a:t>
            </a:r>
          </a:p>
        </p:txBody>
      </p:sp>
      <p:sp>
        <p:nvSpPr>
          <p:cNvPr id="9" name="TextBox 8"/>
          <p:cNvSpPr txBox="1"/>
          <p:nvPr/>
        </p:nvSpPr>
        <p:spPr>
          <a:xfrm>
            <a:off x="2021351" y="2476717"/>
            <a:ext cx="1530350" cy="307777"/>
          </a:xfrm>
          <a:prstGeom prst="rect">
            <a:avLst/>
          </a:prstGeom>
          <a:noFill/>
        </p:spPr>
        <p:txBody>
          <a:bodyPr wrap="square" rtlCol="0">
            <a:spAutoFit/>
          </a:bodyPr>
          <a:lstStyle/>
          <a:p>
            <a:pPr algn="ctr" rtl="0"/>
            <a:r>
              <a:rPr lang="zh" sz="1400" b="1" dirty="0">
                <a:latin typeface="Arial" panose="020B0604020202020204" pitchFamily="34" charset="0"/>
                <a:ea typeface="AR KaitiB5 Bold" panose="03000800000000000000" pitchFamily="66" charset="-120"/>
                <a:cs typeface="Arial" panose="020B0604020202020204" pitchFamily="34" charset="0"/>
              </a:rPr>
              <a:t>围闭</a:t>
            </a:r>
          </a:p>
        </p:txBody>
      </p:sp>
      <p:sp>
        <p:nvSpPr>
          <p:cNvPr id="10" name="TextBox 9"/>
          <p:cNvSpPr txBox="1"/>
          <p:nvPr/>
        </p:nvSpPr>
        <p:spPr>
          <a:xfrm>
            <a:off x="3925774" y="2493968"/>
            <a:ext cx="1454442" cy="523220"/>
          </a:xfrm>
          <a:prstGeom prst="rect">
            <a:avLst/>
          </a:prstGeom>
          <a:noFill/>
        </p:spPr>
        <p:txBody>
          <a:bodyPr wrap="square" rtlCol="0">
            <a:spAutoFit/>
          </a:bodyPr>
          <a:lstStyle/>
          <a:p>
            <a:pPr rtl="0"/>
            <a:r>
              <a:rPr lang="zh" sz="1400" b="1">
                <a:latin typeface="Arial" panose="020B0604020202020204" pitchFamily="34" charset="0"/>
                <a:ea typeface="AR KaitiB5 Bold" panose="03000800000000000000" pitchFamily="66" charset="-120"/>
                <a:cs typeface="Arial" panose="020B0604020202020204" pitchFamily="34" charset="0"/>
              </a:rPr>
              <a:t>收集和运输</a:t>
            </a:r>
          </a:p>
        </p:txBody>
      </p:sp>
      <p:sp>
        <p:nvSpPr>
          <p:cNvPr id="11" name="TextBox 10"/>
          <p:cNvSpPr txBox="1"/>
          <p:nvPr/>
        </p:nvSpPr>
        <p:spPr>
          <a:xfrm>
            <a:off x="6025476" y="2508238"/>
            <a:ext cx="1454442" cy="307777"/>
          </a:xfrm>
          <a:prstGeom prst="rect">
            <a:avLst/>
          </a:prstGeom>
          <a:noFill/>
        </p:spPr>
        <p:txBody>
          <a:bodyPr wrap="square" rtlCol="0">
            <a:spAutoFit/>
          </a:bodyPr>
          <a:lstStyle/>
          <a:p>
            <a:pPr algn="ctr" rtl="0"/>
            <a:r>
              <a:rPr lang="zh" sz="1400" b="1">
                <a:latin typeface="Arial" panose="020B0604020202020204" pitchFamily="34" charset="0"/>
                <a:ea typeface="AR KaitiB5 Bold" panose="03000800000000000000" pitchFamily="66" charset="-120"/>
                <a:cs typeface="Arial" panose="020B0604020202020204" pitchFamily="34" charset="0"/>
              </a:rPr>
              <a:t>处理</a:t>
            </a:r>
          </a:p>
        </p:txBody>
      </p:sp>
      <p:sp>
        <p:nvSpPr>
          <p:cNvPr id="12" name="TextBox 11"/>
          <p:cNvSpPr txBox="1"/>
          <p:nvPr/>
        </p:nvSpPr>
        <p:spPr>
          <a:xfrm>
            <a:off x="8196641" y="2508238"/>
            <a:ext cx="1597368" cy="307777"/>
          </a:xfrm>
          <a:prstGeom prst="rect">
            <a:avLst/>
          </a:prstGeom>
          <a:noFill/>
        </p:spPr>
        <p:txBody>
          <a:bodyPr wrap="square" rtlCol="0">
            <a:spAutoFit/>
          </a:bodyPr>
          <a:lstStyle/>
          <a:p>
            <a:pPr algn="ctr" rtl="0"/>
            <a:r>
              <a:rPr lang="zh" sz="1400" b="1">
                <a:latin typeface="Arial" panose="020B0604020202020204" pitchFamily="34" charset="0"/>
                <a:ea typeface="AR KaitiB5 Bold" panose="03000800000000000000" pitchFamily="66" charset="-120"/>
                <a:cs typeface="Arial" panose="020B0604020202020204" pitchFamily="34" charset="0"/>
              </a:rPr>
              <a:t>使用或处置</a:t>
            </a:r>
          </a:p>
        </p:txBody>
      </p:sp>
      <p:sp>
        <p:nvSpPr>
          <p:cNvPr id="13" name="TextBox 12"/>
          <p:cNvSpPr txBox="1"/>
          <p:nvPr/>
        </p:nvSpPr>
        <p:spPr>
          <a:xfrm>
            <a:off x="4122678" y="1458129"/>
            <a:ext cx="1952979" cy="477054"/>
          </a:xfrm>
          <a:prstGeom prst="rect">
            <a:avLst/>
          </a:prstGeom>
          <a:noFill/>
        </p:spPr>
        <p:txBody>
          <a:bodyPr wrap="square" rtlCol="0">
            <a:spAutoFit/>
          </a:bodyPr>
          <a:lstStyle/>
          <a:p>
            <a:pPr algn="ctr" rtl="0"/>
            <a:r>
              <a:rPr lang="zh" sz="2500" b="1">
                <a:latin typeface="Arial" panose="020B0604020202020204" pitchFamily="34" charset="0"/>
                <a:ea typeface="AR KaitiB5 Bold" panose="03000800000000000000" pitchFamily="66" charset="-120"/>
                <a:cs typeface="Arial" panose="020B0604020202020204" pitchFamily="34" charset="0"/>
              </a:rPr>
              <a:t>ISO 24521</a:t>
            </a:r>
          </a:p>
        </p:txBody>
      </p:sp>
      <p:sp>
        <p:nvSpPr>
          <p:cNvPr id="14" name="TextBox 13"/>
          <p:cNvSpPr txBox="1"/>
          <p:nvPr/>
        </p:nvSpPr>
        <p:spPr>
          <a:xfrm>
            <a:off x="1667059" y="2987237"/>
            <a:ext cx="1952979" cy="430887"/>
          </a:xfrm>
          <a:prstGeom prst="rect">
            <a:avLst/>
          </a:prstGeom>
          <a:noFill/>
        </p:spPr>
        <p:txBody>
          <a:bodyPr wrap="square" rtlCol="0">
            <a:spAutoFit/>
          </a:bodyPr>
          <a:lstStyle/>
          <a:p>
            <a:pPr algn="ctr" rtl="0"/>
            <a:r>
              <a:rPr lang="zh" sz="2200" b="1">
                <a:latin typeface="Arial" panose="020B0604020202020204" pitchFamily="34" charset="0"/>
                <a:ea typeface="AR KaitiB5 Bold" panose="03000800000000000000" pitchFamily="66" charset="-120"/>
                <a:cs typeface="Arial" panose="020B0604020202020204" pitchFamily="34" charset="0"/>
              </a:rPr>
              <a:t>ISO 30500</a:t>
            </a:r>
          </a:p>
        </p:txBody>
      </p:sp>
      <p:sp>
        <p:nvSpPr>
          <p:cNvPr id="15" name="TextBox 14"/>
          <p:cNvSpPr txBox="1"/>
          <p:nvPr/>
        </p:nvSpPr>
        <p:spPr>
          <a:xfrm>
            <a:off x="5696508" y="2961837"/>
            <a:ext cx="2167112" cy="430887"/>
          </a:xfrm>
          <a:prstGeom prst="rect">
            <a:avLst/>
          </a:prstGeom>
          <a:noFill/>
        </p:spPr>
        <p:txBody>
          <a:bodyPr wrap="square" rtlCol="0">
            <a:spAutoFit/>
          </a:bodyPr>
          <a:lstStyle/>
          <a:p>
            <a:pPr algn="ctr" rtl="0"/>
            <a:r>
              <a:rPr lang="zh" sz="2200" b="1">
                <a:latin typeface="Arial" panose="020B0604020202020204" pitchFamily="34" charset="0"/>
                <a:ea typeface="AR KaitiB5 Bold" panose="03000800000000000000" pitchFamily="66" charset="-120"/>
                <a:cs typeface="Arial" panose="020B0604020202020204" pitchFamily="34" charset="0"/>
              </a:rPr>
              <a:t>ISO/CD 31800</a:t>
            </a:r>
          </a:p>
        </p:txBody>
      </p:sp>
      <p:sp>
        <p:nvSpPr>
          <p:cNvPr id="16" name="TextBox 15"/>
          <p:cNvSpPr txBox="1"/>
          <p:nvPr/>
        </p:nvSpPr>
        <p:spPr>
          <a:xfrm>
            <a:off x="5655225" y="1946847"/>
            <a:ext cx="3340100" cy="307777"/>
          </a:xfrm>
          <a:prstGeom prst="rect">
            <a:avLst/>
          </a:prstGeom>
          <a:noFill/>
        </p:spPr>
        <p:txBody>
          <a:bodyPr wrap="square" rtlCol="0">
            <a:spAutoFit/>
          </a:bodyPr>
          <a:lstStyle/>
          <a:p>
            <a:pPr rtl="0"/>
            <a:r>
              <a:rPr lang="zh" sz="1400" b="1">
                <a:solidFill>
                  <a:srgbClr val="0072CE"/>
                </a:solidFill>
                <a:latin typeface="Arial" panose="020B0604020202020204" pitchFamily="34" charset="0"/>
                <a:ea typeface="AR KaitiB5 Bold" panose="03000800000000000000" pitchFamily="66" charset="-120"/>
                <a:cs typeface="Arial" panose="020B0604020202020204" pitchFamily="34" charset="0"/>
              </a:rPr>
              <a:t>粪便污泥管理</a:t>
            </a:r>
          </a:p>
        </p:txBody>
      </p:sp>
      <p:sp>
        <p:nvSpPr>
          <p:cNvPr id="19" name="TextBox 18"/>
          <p:cNvSpPr txBox="1"/>
          <p:nvPr/>
        </p:nvSpPr>
        <p:spPr>
          <a:xfrm>
            <a:off x="1150506" y="5435817"/>
            <a:ext cx="1530350" cy="276999"/>
          </a:xfrm>
          <a:prstGeom prst="rect">
            <a:avLst/>
          </a:prstGeom>
          <a:noFill/>
        </p:spPr>
        <p:txBody>
          <a:bodyPr wrap="square" rtlCol="0">
            <a:spAutoFit/>
          </a:bodyPr>
          <a:lstStyle/>
          <a:p>
            <a:pPr rtl="0"/>
            <a:r>
              <a:rPr lang="zh" sz="1200" b="1">
                <a:solidFill>
                  <a:srgbClr val="239EBF"/>
                </a:solidFill>
                <a:latin typeface="Arial" panose="020B0604020202020204" pitchFamily="34" charset="0"/>
                <a:ea typeface="AR KaitiB5 Bold" panose="03000800000000000000" pitchFamily="66" charset="-120"/>
                <a:cs typeface="Arial" panose="020B0604020202020204" pitchFamily="34" charset="0"/>
              </a:rPr>
              <a:t>围闭</a:t>
            </a:r>
          </a:p>
        </p:txBody>
      </p:sp>
      <p:sp>
        <p:nvSpPr>
          <p:cNvPr id="20" name="TextBox 19"/>
          <p:cNvSpPr txBox="1"/>
          <p:nvPr/>
        </p:nvSpPr>
        <p:spPr>
          <a:xfrm>
            <a:off x="2680856" y="5435817"/>
            <a:ext cx="1741064" cy="276999"/>
          </a:xfrm>
          <a:prstGeom prst="rect">
            <a:avLst/>
          </a:prstGeom>
          <a:noFill/>
        </p:spPr>
        <p:txBody>
          <a:bodyPr wrap="square" rtlCol="0">
            <a:spAutoFit/>
          </a:bodyPr>
          <a:lstStyle/>
          <a:p>
            <a:pPr algn="ctr" rtl="0"/>
            <a:r>
              <a:rPr lang="zh" sz="1200" b="1">
                <a:solidFill>
                  <a:srgbClr val="239EBF"/>
                </a:solidFill>
                <a:latin typeface="Arial" panose="020B0604020202020204" pitchFamily="34" charset="0"/>
                <a:ea typeface="AR KaitiB5 Bold" panose="03000800000000000000" pitchFamily="66" charset="-120"/>
                <a:cs typeface="Arial" panose="020B0604020202020204" pitchFamily="34" charset="0"/>
              </a:rPr>
              <a:t>清掏</a:t>
            </a:r>
          </a:p>
        </p:txBody>
      </p:sp>
      <p:sp>
        <p:nvSpPr>
          <p:cNvPr id="21" name="TextBox 20"/>
          <p:cNvSpPr txBox="1"/>
          <p:nvPr/>
        </p:nvSpPr>
        <p:spPr>
          <a:xfrm>
            <a:off x="4509684" y="5435817"/>
            <a:ext cx="1741064" cy="276999"/>
          </a:xfrm>
          <a:prstGeom prst="rect">
            <a:avLst/>
          </a:prstGeom>
          <a:noFill/>
        </p:spPr>
        <p:txBody>
          <a:bodyPr wrap="square" rtlCol="0">
            <a:spAutoFit/>
          </a:bodyPr>
          <a:lstStyle/>
          <a:p>
            <a:pPr algn="ctr" rtl="0"/>
            <a:r>
              <a:rPr lang="zh" sz="1200" b="1">
                <a:solidFill>
                  <a:srgbClr val="239EBF"/>
                </a:solidFill>
                <a:latin typeface="Arial" panose="020B0604020202020204" pitchFamily="34" charset="0"/>
                <a:ea typeface="AR KaitiB5 Bold" panose="03000800000000000000" pitchFamily="66" charset="-120"/>
                <a:cs typeface="Arial" panose="020B0604020202020204" pitchFamily="34" charset="0"/>
              </a:rPr>
              <a:t>运输</a:t>
            </a:r>
          </a:p>
        </p:txBody>
      </p:sp>
      <p:sp>
        <p:nvSpPr>
          <p:cNvPr id="23" name="TextBox 22"/>
          <p:cNvSpPr txBox="1"/>
          <p:nvPr/>
        </p:nvSpPr>
        <p:spPr>
          <a:xfrm>
            <a:off x="6338512" y="5435817"/>
            <a:ext cx="1741064" cy="276999"/>
          </a:xfrm>
          <a:prstGeom prst="rect">
            <a:avLst/>
          </a:prstGeom>
          <a:noFill/>
        </p:spPr>
        <p:txBody>
          <a:bodyPr wrap="square" rtlCol="0">
            <a:spAutoFit/>
          </a:bodyPr>
          <a:lstStyle/>
          <a:p>
            <a:pPr algn="ctr" rtl="0"/>
            <a:r>
              <a:rPr lang="zh" sz="1200" b="1">
                <a:solidFill>
                  <a:srgbClr val="239EBF"/>
                </a:solidFill>
                <a:latin typeface="Arial" panose="020B0604020202020204" pitchFamily="34" charset="0"/>
                <a:ea typeface="AR KaitiB5 Bold" panose="03000800000000000000" pitchFamily="66" charset="-120"/>
                <a:cs typeface="Arial" panose="020B0604020202020204" pitchFamily="34" charset="0"/>
              </a:rPr>
              <a:t>处理</a:t>
            </a:r>
          </a:p>
        </p:txBody>
      </p:sp>
      <p:sp>
        <p:nvSpPr>
          <p:cNvPr id="24" name="TextBox 23"/>
          <p:cNvSpPr txBox="1"/>
          <p:nvPr/>
        </p:nvSpPr>
        <p:spPr>
          <a:xfrm>
            <a:off x="8431619" y="5435817"/>
            <a:ext cx="1741064" cy="276999"/>
          </a:xfrm>
          <a:prstGeom prst="rect">
            <a:avLst/>
          </a:prstGeom>
          <a:noFill/>
        </p:spPr>
        <p:txBody>
          <a:bodyPr wrap="square" rtlCol="0">
            <a:spAutoFit/>
          </a:bodyPr>
          <a:lstStyle/>
          <a:p>
            <a:pPr algn="ctr" rtl="0"/>
            <a:r>
              <a:rPr lang="zh" sz="1200" b="1">
                <a:solidFill>
                  <a:srgbClr val="239EBF"/>
                </a:solidFill>
                <a:latin typeface="Arial" panose="020B0604020202020204" pitchFamily="34" charset="0"/>
                <a:ea typeface="AR KaitiB5 Bold" panose="03000800000000000000" pitchFamily="66" charset="-120"/>
                <a:cs typeface="Arial" panose="020B0604020202020204" pitchFamily="34" charset="0"/>
              </a:rPr>
              <a:t>再利用/处置</a:t>
            </a:r>
          </a:p>
        </p:txBody>
      </p:sp>
      <p:sp>
        <p:nvSpPr>
          <p:cNvPr id="25" name="TextBox 24"/>
          <p:cNvSpPr txBox="1"/>
          <p:nvPr/>
        </p:nvSpPr>
        <p:spPr>
          <a:xfrm>
            <a:off x="6752697" y="5631458"/>
            <a:ext cx="3340100" cy="200055"/>
          </a:xfrm>
          <a:prstGeom prst="rect">
            <a:avLst/>
          </a:prstGeom>
          <a:noFill/>
        </p:spPr>
        <p:txBody>
          <a:bodyPr wrap="square" rtlCol="0">
            <a:spAutoFit/>
          </a:bodyPr>
          <a:lstStyle/>
          <a:p>
            <a:pPr algn="ctr" rtl="0"/>
            <a:r>
              <a:rPr lang="zh" sz="700" i="1" dirty="0">
                <a:latin typeface="Arial" panose="020B0604020202020204" pitchFamily="34" charset="0"/>
                <a:ea typeface="AR KaitiB5 Bold" panose="03000800000000000000" pitchFamily="66" charset="-120"/>
                <a:cs typeface="Arial" panose="020B0604020202020204" pitchFamily="34" charset="0"/>
              </a:rPr>
              <a:t>资料来源：比尔和梅琳达·盖茨基金会（Bill &amp; Melinda Gates Foundation）</a:t>
            </a:r>
          </a:p>
        </p:txBody>
      </p:sp>
    </p:spTree>
    <p:custDataLst>
      <p:tags r:id="rId1"/>
    </p:custDataLst>
    <p:extLst>
      <p:ext uri="{BB962C8B-B14F-4D97-AF65-F5344CB8AC3E}">
        <p14:creationId xmlns:p14="http://schemas.microsoft.com/office/powerpoint/2010/main" val="1774341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50</a:t>
            </a:fld>
            <a:endParaRPr lang="en-GB" altLang="en-US" dirty="0"/>
          </a:p>
        </p:txBody>
      </p:sp>
      <p:sp>
        <p:nvSpPr>
          <p:cNvPr id="3" name="Content Placeholder 2"/>
          <p:cNvSpPr>
            <a:spLocks noGrp="1"/>
          </p:cNvSpPr>
          <p:nvPr>
            <p:ph idx="1"/>
          </p:nvPr>
        </p:nvSpPr>
        <p:spPr/>
        <p:txBody>
          <a:bodyPr rtlCol="0">
            <a:normAutofit/>
          </a:bodyPr>
          <a:lstStyle/>
          <a:p>
            <a:pPr rtl="0"/>
            <a:r>
              <a:rPr lang="zh" sz="2800"/>
              <a:t>每周应测试一次固体和液体的环境参数， </a:t>
            </a:r>
          </a:p>
          <a:p>
            <a:pPr rtl="0"/>
            <a:r>
              <a:rPr lang="zh" sz="2800"/>
              <a:t>每月应测试一次与人体健康相关的固体和液体参数 </a:t>
            </a:r>
          </a:p>
          <a:p>
            <a:pPr rtl="0"/>
            <a:r>
              <a:rPr lang="zh" sz="2800"/>
              <a:t>如输出受系统设计限制，则固体样本的数量可减少到至少1个</a:t>
            </a:r>
            <a:endParaRPr lang="en-GB" sz="2800" dirty="0"/>
          </a:p>
        </p:txBody>
      </p:sp>
      <p:grpSp>
        <p:nvGrpSpPr>
          <p:cNvPr id="2" name="Group 1"/>
          <p:cNvGrpSpPr/>
          <p:nvPr/>
        </p:nvGrpSpPr>
        <p:grpSpPr>
          <a:xfrm>
            <a:off x="-43542" y="0"/>
            <a:ext cx="609600" cy="6858000"/>
            <a:chOff x="-48363" y="0"/>
            <a:chExt cx="677108" cy="6858000"/>
          </a:xfrm>
        </p:grpSpPr>
        <p:sp>
          <p:nvSpPr>
            <p:cNvPr id="5" name="Rectangle 4"/>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6" name="TextBox 5"/>
            <p:cNvSpPr txBox="1"/>
            <p:nvPr/>
          </p:nvSpPr>
          <p:spPr>
            <a:xfrm>
              <a:off x="-48363" y="528639"/>
              <a:ext cx="677108" cy="5597525"/>
            </a:xfrm>
            <a:prstGeom prst="rect">
              <a:avLst/>
            </a:prstGeom>
            <a:noFill/>
          </p:spPr>
          <p:txBody>
            <a:bodyPr vert="vert270" wrap="square" rtlCol="0">
              <a:spAutoFit/>
            </a:bodyPr>
            <a:lstStyle/>
            <a:p>
              <a:pPr algn="ctr" rtl="0"/>
              <a:r>
                <a:rPr lang="zh" sz="3200"/>
                <a:t>现场测试</a:t>
              </a:r>
            </a:p>
          </p:txBody>
        </p:sp>
      </p:grpSp>
      <p:grpSp>
        <p:nvGrpSpPr>
          <p:cNvPr id="9" name="Group 8"/>
          <p:cNvGrpSpPr/>
          <p:nvPr/>
        </p:nvGrpSpPr>
        <p:grpSpPr>
          <a:xfrm>
            <a:off x="609599" y="1093025"/>
            <a:ext cx="2701634" cy="1775562"/>
            <a:chOff x="663388" y="1111928"/>
            <a:chExt cx="2701634" cy="1775562"/>
          </a:xfrm>
        </p:grpSpPr>
        <p:sp>
          <p:nvSpPr>
            <p:cNvPr id="10" name="Rounded Rectangle 9"/>
            <p:cNvSpPr/>
            <p:nvPr/>
          </p:nvSpPr>
          <p:spPr>
            <a:xfrm>
              <a:off x="663388" y="1752600"/>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sp>
          <p:nvSpPr>
            <p:cNvPr id="11" name="Rounded Rectangle 10"/>
            <p:cNvSpPr/>
            <p:nvPr/>
          </p:nvSpPr>
          <p:spPr>
            <a:xfrm>
              <a:off x="671130" y="1111928"/>
              <a:ext cx="2693892" cy="494218"/>
            </a:xfrm>
            <a:prstGeom prst="roundRect">
              <a:avLst>
                <a:gd name="adj" fmla="val 4229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现场测试指南</a:t>
              </a:r>
            </a:p>
          </p:txBody>
        </p:sp>
        <p:sp>
          <p:nvSpPr>
            <p:cNvPr id="12" name="Rounded Rectangle 11"/>
            <p:cNvSpPr/>
            <p:nvPr/>
          </p:nvSpPr>
          <p:spPr>
            <a:xfrm>
              <a:off x="671130" y="2393272"/>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grpSp>
    </p:spTree>
    <p:custDataLst>
      <p:tags r:id="rId1"/>
    </p:custDataLst>
    <p:extLst>
      <p:ext uri="{BB962C8B-B14F-4D97-AF65-F5344CB8AC3E}">
        <p14:creationId xmlns:p14="http://schemas.microsoft.com/office/powerpoint/2010/main" val="1671419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51</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a:solidFill>
                  <a:srgbClr val="FF0000"/>
                </a:solidFill>
              </a:rPr>
              <a:t>所有测试结果中至少有75%符合现场测试要求</a:t>
            </a:r>
            <a:endParaRPr lang="en-GB" b="1" dirty="0">
              <a:solidFill>
                <a:srgbClr val="FF0000"/>
              </a:solidFill>
            </a:endParaRPr>
          </a:p>
        </p:txBody>
      </p:sp>
      <p:grpSp>
        <p:nvGrpSpPr>
          <p:cNvPr id="8" name="Group 7"/>
          <p:cNvGrpSpPr/>
          <p:nvPr/>
        </p:nvGrpSpPr>
        <p:grpSpPr>
          <a:xfrm>
            <a:off x="-43542" y="0"/>
            <a:ext cx="609600" cy="6858000"/>
            <a:chOff x="-48363" y="0"/>
            <a:chExt cx="677108"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9"/>
              <a:ext cx="677108" cy="5597525"/>
            </a:xfrm>
            <a:prstGeom prst="rect">
              <a:avLst/>
            </a:prstGeom>
            <a:noFill/>
          </p:spPr>
          <p:txBody>
            <a:bodyPr vert="vert270" wrap="square" rtlCol="0">
              <a:spAutoFit/>
            </a:bodyPr>
            <a:lstStyle/>
            <a:p>
              <a:pPr algn="ctr" rtl="0"/>
              <a:r>
                <a:rPr lang="zh" sz="3200"/>
                <a:t>现场测试</a:t>
              </a:r>
            </a:p>
          </p:txBody>
        </p:sp>
      </p:grpSp>
      <p:graphicFrame>
        <p:nvGraphicFramePr>
          <p:cNvPr id="11" name="Table 10"/>
          <p:cNvGraphicFramePr>
            <a:graphicFrameLocks noGrp="1"/>
          </p:cNvGraphicFramePr>
          <p:nvPr>
            <p:extLst>
              <p:ext uri="{D42A27DB-BD31-4B8C-83A1-F6EECF244321}">
                <p14:modId xmlns:p14="http://schemas.microsoft.com/office/powerpoint/2010/main" val="2659385401"/>
              </p:ext>
            </p:extLst>
          </p:nvPr>
        </p:nvGraphicFramePr>
        <p:xfrm>
          <a:off x="3311234" y="2297974"/>
          <a:ext cx="7099312" cy="3068016"/>
        </p:xfrm>
        <a:graphic>
          <a:graphicData uri="http://schemas.openxmlformats.org/drawingml/2006/table">
            <a:tbl>
              <a:tblPr firstRow="1" bandRow="1">
                <a:tableStyleId>{5C22544A-7EE6-4342-B048-85BDC9FD1C3A}</a:tableStyleId>
              </a:tblPr>
              <a:tblGrid>
                <a:gridCol w="1620209">
                  <a:extLst>
                    <a:ext uri="{9D8B030D-6E8A-4147-A177-3AD203B41FA5}">
                      <a16:colId xmlns:a16="http://schemas.microsoft.com/office/drawing/2014/main" val="20000"/>
                    </a:ext>
                  </a:extLst>
                </a:gridCol>
                <a:gridCol w="1602707">
                  <a:extLst>
                    <a:ext uri="{9D8B030D-6E8A-4147-A177-3AD203B41FA5}">
                      <a16:colId xmlns:a16="http://schemas.microsoft.com/office/drawing/2014/main" val="20001"/>
                    </a:ext>
                  </a:extLst>
                </a:gridCol>
                <a:gridCol w="2456534">
                  <a:extLst>
                    <a:ext uri="{9D8B030D-6E8A-4147-A177-3AD203B41FA5}">
                      <a16:colId xmlns:a16="http://schemas.microsoft.com/office/drawing/2014/main" val="20002"/>
                    </a:ext>
                  </a:extLst>
                </a:gridCol>
                <a:gridCol w="1419862">
                  <a:extLst>
                    <a:ext uri="{9D8B030D-6E8A-4147-A177-3AD203B41FA5}">
                      <a16:colId xmlns:a16="http://schemas.microsoft.com/office/drawing/2014/main" val="20003"/>
                    </a:ext>
                  </a:extLst>
                </a:gridCol>
              </a:tblGrid>
              <a:tr h="1089038">
                <a:tc>
                  <a:txBody>
                    <a:bodyPr/>
                    <a:lstStyle/>
                    <a:p>
                      <a:pPr rtl="0"/>
                      <a:r>
                        <a:rPr lang="zh" sz="1600">
                          <a:solidFill>
                            <a:sysClr val="windowText" lastClr="000000"/>
                          </a:solidFill>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1" i="0" u="none" strike="noStrike" kern="1200" dirty="0">
                          <a:solidFill>
                            <a:schemeClr val="tx1"/>
                          </a:solidFill>
                          <a:latin typeface="+mn-lt"/>
                          <a:ea typeface="+mn-ea"/>
                          <a:cs typeface="+mn-cs"/>
                        </a:rPr>
                        <a:t>A类用途：灌溉和无特殊要求的城市应用</a:t>
                      </a:r>
                      <a:r>
                        <a:rPr lang="zh" sz="1600" b="0" i="0" u="none" strike="noStrike" kern="1200" dirty="0">
                          <a:solidFill>
                            <a:schemeClr val="lt1"/>
                          </a:solidFill>
                          <a:latin typeface="+mn-lt"/>
                          <a:ea typeface="+mn-ea"/>
                          <a:cs typeface="+mn-cs"/>
                        </a:rPr>
                        <a:t>	</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rtl="0"/>
                      <a:r>
                        <a:rPr lang="zh" sz="1600" b="1" i="0" u="none" strike="noStrike" kern="1200" dirty="0">
                          <a:solidFill>
                            <a:schemeClr val="tx1"/>
                          </a:solidFill>
                          <a:latin typeface="+mn-lt"/>
                          <a:ea typeface="+mn-ea"/>
                          <a:cs typeface="+mn-cs"/>
                        </a:rPr>
                        <a:t>B类用途：排入地表水或有特殊要求的城市应用</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1" i="0" u="none" strike="noStrike" kern="1200">
                          <a:solidFill>
                            <a:schemeClr val="tx1"/>
                          </a:solidFill>
                          <a:latin typeface="+mn-lt"/>
                          <a:ea typeface="+mn-ea"/>
                          <a:cs typeface="+mn-cs"/>
                        </a:rPr>
                        <a:t>最小减荷百分比 </a:t>
                      </a:r>
                      <a:r>
                        <a:rPr lang="zh" sz="1600" b="0" i="0" u="none" strike="noStrike" kern="1200">
                          <a:solidFill>
                            <a:schemeClr val="lt1"/>
                          </a:solidFill>
                          <a:latin typeface="+mn-lt"/>
                          <a:ea typeface="+mn-ea"/>
                          <a:cs typeface="+mn-cs"/>
                        </a:rPr>
                        <a:t>	</a:t>
                      </a:r>
                    </a:p>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总氮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86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总磷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pH</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1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COD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150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86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TSS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pSp>
        <p:nvGrpSpPr>
          <p:cNvPr id="12" name="Group 11"/>
          <p:cNvGrpSpPr/>
          <p:nvPr/>
        </p:nvGrpSpPr>
        <p:grpSpPr>
          <a:xfrm>
            <a:off x="609599" y="1093025"/>
            <a:ext cx="2676526" cy="1775562"/>
            <a:chOff x="663388" y="1111928"/>
            <a:chExt cx="2701634" cy="1775562"/>
          </a:xfrm>
        </p:grpSpPr>
        <p:sp>
          <p:nvSpPr>
            <p:cNvPr id="13" name="Rounded Rectangle 12"/>
            <p:cNvSpPr/>
            <p:nvPr/>
          </p:nvSpPr>
          <p:spPr>
            <a:xfrm>
              <a:off x="663388" y="1752600"/>
              <a:ext cx="2693892" cy="494218"/>
            </a:xfrm>
            <a:prstGeom prst="roundRect">
              <a:avLst>
                <a:gd name="adj" fmla="val 4229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环境参数</a:t>
              </a:r>
            </a:p>
          </p:txBody>
        </p:sp>
        <p:sp>
          <p:nvSpPr>
            <p:cNvPr id="14" name="Rounded Rectangle 13"/>
            <p:cNvSpPr/>
            <p:nvPr/>
          </p:nvSpPr>
          <p:spPr>
            <a:xfrm>
              <a:off x="671130" y="1111928"/>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现场测试指南</a:t>
              </a:r>
            </a:p>
          </p:txBody>
        </p:sp>
        <p:sp>
          <p:nvSpPr>
            <p:cNvPr id="15" name="Rounded Rectangle 14"/>
            <p:cNvSpPr/>
            <p:nvPr/>
          </p:nvSpPr>
          <p:spPr>
            <a:xfrm>
              <a:off x="671130" y="2393272"/>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人体健康参数</a:t>
              </a:r>
            </a:p>
          </p:txBody>
        </p:sp>
      </p:grpSp>
    </p:spTree>
    <p:custDataLst>
      <p:tags r:id="rId1"/>
    </p:custDataLst>
    <p:extLst>
      <p:ext uri="{BB962C8B-B14F-4D97-AF65-F5344CB8AC3E}">
        <p14:creationId xmlns:p14="http://schemas.microsoft.com/office/powerpoint/2010/main" val="2393697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52</a:t>
            </a:fld>
            <a:endParaRPr lang="en-GB" altLang="en-US" dirty="0"/>
          </a:p>
        </p:txBody>
      </p:sp>
      <p:sp>
        <p:nvSpPr>
          <p:cNvPr id="3" name="Content Placeholder 2"/>
          <p:cNvSpPr>
            <a:spLocks noGrp="1"/>
          </p:cNvSpPr>
          <p:nvPr>
            <p:ph idx="1"/>
          </p:nvPr>
        </p:nvSpPr>
        <p:spPr/>
        <p:txBody>
          <a:bodyPr rtlCol="0">
            <a:normAutofit/>
          </a:bodyPr>
          <a:lstStyle/>
          <a:p>
            <a:pPr marL="0" indent="0" rtl="0">
              <a:buNone/>
            </a:pPr>
            <a:r>
              <a:rPr lang="zh" b="1">
                <a:solidFill>
                  <a:srgbClr val="FF0000"/>
                </a:solidFill>
              </a:rPr>
              <a:t>所有测试结果100%符合现场测试要求</a:t>
            </a:r>
            <a:endParaRPr lang="en-GB" b="1" dirty="0">
              <a:solidFill>
                <a:srgbClr val="FF0000"/>
              </a:solidFill>
            </a:endParaRPr>
          </a:p>
          <a:p>
            <a:pPr marL="0" indent="0" rtl="0">
              <a:buNone/>
            </a:pPr>
            <a:r>
              <a:rPr lang="zh" b="1">
                <a:solidFill>
                  <a:srgbClr val="FF0000"/>
                </a:solidFill>
              </a:rPr>
              <a:t> </a:t>
            </a:r>
            <a:endParaRPr lang="en-GB" b="1" dirty="0">
              <a:solidFill>
                <a:srgbClr val="FF0000"/>
              </a:solidFill>
            </a:endParaRPr>
          </a:p>
        </p:txBody>
      </p:sp>
      <p:grpSp>
        <p:nvGrpSpPr>
          <p:cNvPr id="7" name="Group 6"/>
          <p:cNvGrpSpPr/>
          <p:nvPr/>
        </p:nvGrpSpPr>
        <p:grpSpPr>
          <a:xfrm>
            <a:off x="-43542" y="0"/>
            <a:ext cx="609600" cy="6858000"/>
            <a:chOff x="-48363" y="0"/>
            <a:chExt cx="677108"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9"/>
              <a:ext cx="677108" cy="5597525"/>
            </a:xfrm>
            <a:prstGeom prst="rect">
              <a:avLst/>
            </a:prstGeom>
            <a:noFill/>
          </p:spPr>
          <p:txBody>
            <a:bodyPr vert="vert270" wrap="square" rtlCol="0">
              <a:spAutoFit/>
            </a:bodyPr>
            <a:lstStyle/>
            <a:p>
              <a:pPr algn="ctr" rtl="0"/>
              <a:r>
                <a:rPr lang="zh" sz="3200"/>
                <a:t>现场测试</a:t>
              </a:r>
            </a:p>
          </p:txBody>
        </p:sp>
      </p:grpSp>
      <p:graphicFrame>
        <p:nvGraphicFramePr>
          <p:cNvPr id="11" name="Table 10"/>
          <p:cNvGraphicFramePr>
            <a:graphicFrameLocks noGrp="1"/>
          </p:cNvGraphicFramePr>
          <p:nvPr>
            <p:extLst>
              <p:ext uri="{D42A27DB-BD31-4B8C-83A1-F6EECF244321}">
                <p14:modId xmlns:p14="http://schemas.microsoft.com/office/powerpoint/2010/main" val="163087361"/>
              </p:ext>
            </p:extLst>
          </p:nvPr>
        </p:nvGraphicFramePr>
        <p:xfrm>
          <a:off x="3642360" y="1886289"/>
          <a:ext cx="6896224" cy="4106865"/>
        </p:xfrm>
        <a:graphic>
          <a:graphicData uri="http://schemas.openxmlformats.org/drawingml/2006/table">
            <a:tbl>
              <a:tblPr firstRow="1" bandRow="1">
                <a:tableStyleId>{5C22544A-7EE6-4342-B048-85BDC9FD1C3A}</a:tableStyleId>
              </a:tblPr>
              <a:tblGrid>
                <a:gridCol w="1938920">
                  <a:extLst>
                    <a:ext uri="{9D8B030D-6E8A-4147-A177-3AD203B41FA5}">
                      <a16:colId xmlns:a16="http://schemas.microsoft.com/office/drawing/2014/main" val="20000"/>
                    </a:ext>
                  </a:extLst>
                </a:gridCol>
                <a:gridCol w="1417339">
                  <a:extLst>
                    <a:ext uri="{9D8B030D-6E8A-4147-A177-3AD203B41FA5}">
                      <a16:colId xmlns:a16="http://schemas.microsoft.com/office/drawing/2014/main" val="20001"/>
                    </a:ext>
                  </a:extLst>
                </a:gridCol>
                <a:gridCol w="1884023">
                  <a:extLst>
                    <a:ext uri="{9D8B030D-6E8A-4147-A177-3AD203B41FA5}">
                      <a16:colId xmlns:a16="http://schemas.microsoft.com/office/drawing/2014/main" val="20002"/>
                    </a:ext>
                  </a:extLst>
                </a:gridCol>
                <a:gridCol w="1655942">
                  <a:extLst>
                    <a:ext uri="{9D8B030D-6E8A-4147-A177-3AD203B41FA5}">
                      <a16:colId xmlns:a16="http://schemas.microsoft.com/office/drawing/2014/main" val="20003"/>
                    </a:ext>
                  </a:extLst>
                </a:gridCol>
              </a:tblGrid>
              <a:tr h="1003028">
                <a:tc>
                  <a:txBody>
                    <a:bodyPr/>
                    <a:lstStyle/>
                    <a:p>
                      <a:pPr rtl="0"/>
                      <a:r>
                        <a:rPr lang="zh" sz="1600">
                          <a:solidFill>
                            <a:sysClr val="windowText" lastClr="000000"/>
                          </a:solidFill>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rtl="0"/>
                      <a:r>
                        <a:rPr lang="zh" sz="1600">
                          <a:solidFill>
                            <a:schemeClr val="tx1"/>
                          </a:solidFill>
                        </a:rPr>
                        <a:t>替代物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rtl="0"/>
                      <a:r>
                        <a:rPr lang="zh" sz="1600">
                          <a:solidFill>
                            <a:schemeClr val="tx1"/>
                          </a:solidFill>
                        </a:rPr>
                        <a:t>固体中最大浓度[数量/克，（干燥固体）]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rtl="0"/>
                      <a:r>
                        <a:rPr lang="zh" sz="1600">
                          <a:solidFill>
                            <a:sysClr val="windowText" lastClr="000000"/>
                          </a:solidFill>
                        </a:rPr>
                        <a:t>液体中最大浓度（数量/升）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44501">
                <a:tc>
                  <a:txBody>
                    <a:bodyPr/>
                    <a:lstStyle/>
                    <a:p>
                      <a:pPr rtl="0"/>
                      <a:r>
                        <a:rPr lang="zh" sz="1600" b="0" i="0" u="none" strike="noStrike" kern="1200">
                          <a:solidFill>
                            <a:schemeClr val="dk1"/>
                          </a:solidFill>
                          <a:latin typeface="+mn-lt"/>
                          <a:ea typeface="+mn-ea"/>
                          <a:cs typeface="+mn-cs"/>
                        </a:rPr>
                        <a:t>人体肠道致病菌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大肠杆菌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75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人体肠道寄生虫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活卵</a:t>
                      </a:r>
                      <a:r>
                        <a:rPr lang="zh" sz="1600"/>
                        <a:t>蛔虫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39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人体肠道病毒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i="1"/>
                        <a:t>MS2噬菌体</a:t>
                      </a:r>
                      <a:r>
                        <a:rPr lang="zh" sz="1600"/>
                        <a:t>或</a:t>
                      </a:r>
                      <a:r>
                        <a:rPr lang="zh" sz="1600" b="0" i="0" u="none" strike="noStrike" kern="1200">
                          <a:solidFill>
                            <a:schemeClr val="dk1"/>
                          </a:solidFill>
                          <a:latin typeface="+mn-lt"/>
                          <a:ea typeface="+mn-ea"/>
                          <a:cs typeface="+mn-cs"/>
                        </a:rPr>
                        <a:t>体细胞</a:t>
                      </a:r>
                      <a:r>
                        <a:rPr lang="zh" sz="1600" b="0" i="1" u="none" strike="noStrike" kern="1200">
                          <a:solidFill>
                            <a:schemeClr val="dk1"/>
                          </a:solidFill>
                          <a:latin typeface="+mn-lt"/>
                          <a:ea typeface="+mn-ea"/>
                          <a:cs typeface="+mn-cs"/>
                        </a:rPr>
                        <a:t>噬菌体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44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dirty="0">
                          <a:solidFill>
                            <a:sysClr val="windowText" lastClr="000000"/>
                          </a:solidFill>
                        </a:rPr>
                        <a:t>人肠道原生物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1" u="none" strike="noStrike" kern="1200">
                          <a:solidFill>
                            <a:schemeClr val="dk1"/>
                          </a:solidFill>
                          <a:latin typeface="+mn-lt"/>
                          <a:ea typeface="+mn-ea"/>
                          <a:cs typeface="+mn-cs"/>
                        </a:rPr>
                        <a:t>产气荚膜梭菌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dirty="0">
                          <a:solidFill>
                            <a:sysClr val="windowText" lastClr="000000"/>
                          </a:solidFill>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12" name="Group 11"/>
          <p:cNvGrpSpPr/>
          <p:nvPr/>
        </p:nvGrpSpPr>
        <p:grpSpPr>
          <a:xfrm>
            <a:off x="609599" y="1093025"/>
            <a:ext cx="2676526" cy="1775562"/>
            <a:chOff x="663388" y="1111928"/>
            <a:chExt cx="2701634" cy="1775562"/>
          </a:xfrm>
        </p:grpSpPr>
        <p:sp>
          <p:nvSpPr>
            <p:cNvPr id="13" name="Rounded Rectangle 12"/>
            <p:cNvSpPr/>
            <p:nvPr/>
          </p:nvSpPr>
          <p:spPr>
            <a:xfrm>
              <a:off x="663388" y="1752600"/>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sp>
          <p:nvSpPr>
            <p:cNvPr id="14" name="Rounded Rectangle 13"/>
            <p:cNvSpPr/>
            <p:nvPr/>
          </p:nvSpPr>
          <p:spPr>
            <a:xfrm>
              <a:off x="671130" y="1111928"/>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现场测试指南</a:t>
              </a:r>
            </a:p>
          </p:txBody>
        </p:sp>
        <p:sp>
          <p:nvSpPr>
            <p:cNvPr id="15" name="Rounded Rectangle 14"/>
            <p:cNvSpPr/>
            <p:nvPr/>
          </p:nvSpPr>
          <p:spPr>
            <a:xfrm>
              <a:off x="671130" y="2393272"/>
              <a:ext cx="2693892" cy="494218"/>
            </a:xfrm>
            <a:prstGeom prst="roundRect">
              <a:avLst>
                <a:gd name="adj" fmla="val 4229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人体健康参数</a:t>
              </a:r>
            </a:p>
          </p:txBody>
        </p:sp>
      </p:grpSp>
    </p:spTree>
    <p:custDataLst>
      <p:tags r:id="rId1"/>
    </p:custDataLst>
    <p:extLst>
      <p:ext uri="{BB962C8B-B14F-4D97-AF65-F5344CB8AC3E}">
        <p14:creationId xmlns:p14="http://schemas.microsoft.com/office/powerpoint/2010/main" val="3641503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53</a:t>
            </a:fld>
            <a:endParaRPr lang="en-GB" altLang="en-US" dirty="0"/>
          </a:p>
        </p:txBody>
      </p:sp>
      <p:sp>
        <p:nvSpPr>
          <p:cNvPr id="3" name="Content Placeholder 2"/>
          <p:cNvSpPr>
            <a:spLocks noGrp="1"/>
          </p:cNvSpPr>
          <p:nvPr>
            <p:ph idx="1"/>
          </p:nvPr>
        </p:nvSpPr>
        <p:spPr/>
        <p:txBody>
          <a:bodyPr rtlCol="0"/>
          <a:lstStyle/>
          <a:p>
            <a:pPr marL="0" indent="0" rtl="0">
              <a:buNone/>
            </a:pPr>
            <a:r>
              <a:rPr lang="zh" sz="2000" dirty="0"/>
              <a:t>为保护人体健康的固体输出物阈值和对数减少值 (LRVs)</a:t>
            </a:r>
            <a:endParaRPr lang="en-GB" sz="2000" dirty="0"/>
          </a:p>
          <a:p>
            <a:pPr marL="0" indent="0" rtl="0">
              <a:buNone/>
            </a:pPr>
            <a:endParaRPr lang="en-GB" sz="2000" dirty="0"/>
          </a:p>
        </p:txBody>
      </p:sp>
      <p:grpSp>
        <p:nvGrpSpPr>
          <p:cNvPr id="7" name="Group 6"/>
          <p:cNvGrpSpPr/>
          <p:nvPr/>
        </p:nvGrpSpPr>
        <p:grpSpPr>
          <a:xfrm>
            <a:off x="-43542" y="0"/>
            <a:ext cx="609600" cy="6858000"/>
            <a:chOff x="-48363" y="0"/>
            <a:chExt cx="677108" cy="6858000"/>
          </a:xfrm>
        </p:grpSpPr>
        <p:sp>
          <p:nvSpPr>
            <p:cNvPr id="9" name="Rectangle 8"/>
            <p:cNvSpPr/>
            <p:nvPr/>
          </p:nvSpPr>
          <p:spPr bwMode="auto">
            <a:xfrm>
              <a:off x="0" y="0"/>
              <a:ext cx="628745" cy="6858000"/>
            </a:xfrm>
            <a:prstGeom prst="rect">
              <a:avLst/>
            </a:prstGeom>
            <a:solidFill>
              <a:srgbClr val="92D050"/>
            </a:solidFill>
            <a:ln w="76200" cap="flat" cmpd="tri" algn="ctr">
              <a:solidFill>
                <a:srgbClr val="92D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Arial" charset="0"/>
                <a:ea typeface="MS PGothic" pitchFamily="34" charset="-128"/>
              </a:endParaRPr>
            </a:p>
          </p:txBody>
        </p:sp>
        <p:sp>
          <p:nvSpPr>
            <p:cNvPr id="10" name="TextBox 9"/>
            <p:cNvSpPr txBox="1"/>
            <p:nvPr/>
          </p:nvSpPr>
          <p:spPr>
            <a:xfrm>
              <a:off x="-48363" y="528639"/>
              <a:ext cx="677108" cy="5597525"/>
            </a:xfrm>
            <a:prstGeom prst="rect">
              <a:avLst/>
            </a:prstGeom>
            <a:noFill/>
          </p:spPr>
          <p:txBody>
            <a:bodyPr vert="vert270" wrap="square" rtlCol="0">
              <a:spAutoFit/>
            </a:bodyPr>
            <a:lstStyle/>
            <a:p>
              <a:pPr algn="ctr" rtl="0"/>
              <a:r>
                <a:rPr lang="zh" sz="3200"/>
                <a:t>现场测试</a:t>
              </a:r>
            </a:p>
          </p:txBody>
        </p:sp>
      </p:grpSp>
      <p:graphicFrame>
        <p:nvGraphicFramePr>
          <p:cNvPr id="12" name="Table 11"/>
          <p:cNvGraphicFramePr>
            <a:graphicFrameLocks noGrp="1"/>
          </p:cNvGraphicFramePr>
          <p:nvPr>
            <p:extLst>
              <p:ext uri="{D42A27DB-BD31-4B8C-83A1-F6EECF244321}">
                <p14:modId xmlns:p14="http://schemas.microsoft.com/office/powerpoint/2010/main" val="3872289494"/>
              </p:ext>
            </p:extLst>
          </p:nvPr>
        </p:nvGraphicFramePr>
        <p:xfrm>
          <a:off x="3545616" y="2034975"/>
          <a:ext cx="6875640" cy="3403387"/>
        </p:xfrm>
        <a:graphic>
          <a:graphicData uri="http://schemas.openxmlformats.org/drawingml/2006/table">
            <a:tbl>
              <a:tblPr firstRow="1" bandRow="1">
                <a:tableStyleId>{5C22544A-7EE6-4342-B048-85BDC9FD1C3A}</a:tableStyleId>
              </a:tblPr>
              <a:tblGrid>
                <a:gridCol w="1517836">
                  <a:extLst>
                    <a:ext uri="{9D8B030D-6E8A-4147-A177-3AD203B41FA5}">
                      <a16:colId xmlns:a16="http://schemas.microsoft.com/office/drawing/2014/main" val="20000"/>
                    </a:ext>
                  </a:extLst>
                </a:gridCol>
                <a:gridCol w="1399142">
                  <a:extLst>
                    <a:ext uri="{9D8B030D-6E8A-4147-A177-3AD203B41FA5}">
                      <a16:colId xmlns:a16="http://schemas.microsoft.com/office/drawing/2014/main" val="20001"/>
                    </a:ext>
                  </a:extLst>
                </a:gridCol>
                <a:gridCol w="2623348">
                  <a:extLst>
                    <a:ext uri="{9D8B030D-6E8A-4147-A177-3AD203B41FA5}">
                      <a16:colId xmlns:a16="http://schemas.microsoft.com/office/drawing/2014/main" val="20002"/>
                    </a:ext>
                  </a:extLst>
                </a:gridCol>
                <a:gridCol w="1335314">
                  <a:extLst>
                    <a:ext uri="{9D8B030D-6E8A-4147-A177-3AD203B41FA5}">
                      <a16:colId xmlns:a16="http://schemas.microsoft.com/office/drawing/2014/main" val="20003"/>
                    </a:ext>
                  </a:extLst>
                </a:gridCol>
              </a:tblGrid>
              <a:tr h="350563">
                <a:tc>
                  <a:txBody>
                    <a:bodyPr/>
                    <a:lstStyle/>
                    <a:p>
                      <a:pPr rtl="0"/>
                      <a:r>
                        <a:rPr lang="zh" sz="1600">
                          <a:solidFill>
                            <a:sysClr val="windowText" lastClr="000000"/>
                          </a:solidFill>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rtl="0"/>
                      <a:r>
                        <a:rPr lang="zh" sz="1600">
                          <a:solidFill>
                            <a:schemeClr val="tx1"/>
                          </a:solidFill>
                        </a:rPr>
                        <a:t>替代物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rtl="0"/>
                      <a:r>
                        <a:rPr lang="zh" sz="1600" dirty="0">
                          <a:solidFill>
                            <a:schemeClr val="tx1"/>
                          </a:solidFill>
                        </a:rPr>
                        <a:t>固体中最大浓度[数量/克（干燥固体）]或液体中最大浓度[数量/升]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rtl="0"/>
                      <a:r>
                        <a:rPr lang="zh" sz="1600">
                          <a:solidFill>
                            <a:sysClr val="windowText" lastClr="000000"/>
                          </a:solidFill>
                        </a:rPr>
                        <a:t>固体或液体总LRV</a:t>
                      </a:r>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599227">
                <a:tc>
                  <a:txBody>
                    <a:bodyPr/>
                    <a:lstStyle/>
                    <a:p>
                      <a:pPr rtl="0"/>
                      <a:r>
                        <a:rPr lang="zh" sz="1600" b="0" i="0" u="none" strike="noStrike" kern="1200" dirty="0">
                          <a:solidFill>
                            <a:schemeClr val="dk1"/>
                          </a:solidFill>
                          <a:latin typeface="+mn-lt"/>
                          <a:ea typeface="+mn-ea"/>
                          <a:cs typeface="+mn-cs"/>
                        </a:rPr>
                        <a:t>人体肠道致病菌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大肠杆菌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7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dirty="0">
                          <a:solidFill>
                            <a:schemeClr val="dk1"/>
                          </a:solidFill>
                          <a:latin typeface="+mn-lt"/>
                          <a:ea typeface="+mn-ea"/>
                          <a:cs typeface="+mn-cs"/>
                        </a:rPr>
                        <a:t>人体肠道寄生虫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i="1"/>
                        <a:t>活卵</a:t>
                      </a:r>
                      <a:r>
                        <a:rPr lang="zh" sz="1600"/>
                        <a:t>蛔虫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&lt; 1</a:t>
                      </a:r>
                    </a:p>
                    <a:p>
                      <a:pPr rtl="0"/>
                      <a:endParaRPr lang="en-GB"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78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dirty="0">
                          <a:solidFill>
                            <a:sysClr val="windowText" lastClr="000000"/>
                          </a:solidFill>
                        </a:rPr>
                        <a:t>人体肠道病毒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i="1"/>
                        <a:t>MS2噬菌体</a:t>
                      </a:r>
                      <a:r>
                        <a:rPr lang="zh" sz="1600"/>
                        <a:t>或</a:t>
                      </a:r>
                      <a:r>
                        <a:rPr lang="zh" sz="1600" b="0" i="0" u="none" strike="noStrike" kern="1200">
                          <a:solidFill>
                            <a:schemeClr val="dk1"/>
                          </a:solidFill>
                          <a:latin typeface="+mn-lt"/>
                          <a:ea typeface="+mn-ea"/>
                          <a:cs typeface="+mn-cs"/>
                        </a:rPr>
                        <a:t>体细胞</a:t>
                      </a:r>
                      <a:r>
                        <a:rPr lang="zh" sz="1600" b="0" i="1" u="none" strike="noStrike" kern="1200">
                          <a:solidFill>
                            <a:schemeClr val="dk1"/>
                          </a:solidFill>
                          <a:latin typeface="+mn-lt"/>
                          <a:ea typeface="+mn-ea"/>
                          <a:cs typeface="+mn-cs"/>
                        </a:rPr>
                        <a:t>噬菌体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a:solidFill>
                            <a:sysClr val="windowText" lastClr="00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a:solidFill>
                            <a:sysClr val="windowText" lastClr="000000"/>
                          </a:solidFill>
                        </a:rPr>
                        <a:t>≥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2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dirty="0">
                          <a:solidFill>
                            <a:sysClr val="windowText" lastClr="000000"/>
                          </a:solidFill>
                        </a:rPr>
                        <a:t>人肠道原生物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1" u="none" strike="noStrike" kern="1200">
                          <a:solidFill>
                            <a:schemeClr val="dk1"/>
                          </a:solidFill>
                          <a:latin typeface="+mn-lt"/>
                          <a:ea typeface="+mn-ea"/>
                          <a:cs typeface="+mn-cs"/>
                        </a:rPr>
                        <a:t>产气荚膜梭菌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 sz="1600" b="0" i="0" u="none" strike="noStrike" kern="1200">
                          <a:solidFill>
                            <a:schemeClr val="dk1"/>
                          </a:solidFill>
                          <a:latin typeface="+mn-lt"/>
                          <a:ea typeface="+mn-ea"/>
                          <a:cs typeface="+mn-cs"/>
                        </a:rPr>
                        <a:t>&lt;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zh" sz="1600" b="0" i="0" u="none" strike="noStrike" kern="1200" dirty="0">
                          <a:solidFill>
                            <a:schemeClr val="dk1"/>
                          </a:solidFill>
                          <a:latin typeface="+mn-lt"/>
                          <a:ea typeface="+mn-ea"/>
                          <a:cs typeface="+mn-cs"/>
                        </a:rPr>
                        <a:t>≥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11" name="Group 10"/>
          <p:cNvGrpSpPr/>
          <p:nvPr/>
        </p:nvGrpSpPr>
        <p:grpSpPr>
          <a:xfrm>
            <a:off x="609599" y="1093025"/>
            <a:ext cx="2676526" cy="1775562"/>
            <a:chOff x="663388" y="1111928"/>
            <a:chExt cx="2701634" cy="1775562"/>
          </a:xfrm>
        </p:grpSpPr>
        <p:sp>
          <p:nvSpPr>
            <p:cNvPr id="13" name="Rounded Rectangle 12"/>
            <p:cNvSpPr/>
            <p:nvPr/>
          </p:nvSpPr>
          <p:spPr>
            <a:xfrm>
              <a:off x="663388" y="1752600"/>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环境参数</a:t>
              </a:r>
            </a:p>
          </p:txBody>
        </p:sp>
        <p:sp>
          <p:nvSpPr>
            <p:cNvPr id="14" name="Rounded Rectangle 13"/>
            <p:cNvSpPr/>
            <p:nvPr/>
          </p:nvSpPr>
          <p:spPr>
            <a:xfrm>
              <a:off x="671130" y="1111928"/>
              <a:ext cx="2693892" cy="494218"/>
            </a:xfrm>
            <a:prstGeom prst="roundRect">
              <a:avLst>
                <a:gd name="adj" fmla="val 42291"/>
              </a:avLst>
            </a:prstGeom>
            <a:solidFill>
              <a:srgbClr val="EBF1D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rgbClr val="BFBFBF"/>
                  </a:solidFill>
                  <a:latin typeface="Arial Narrow" panose="020B0606020202030204" pitchFamily="34" charset="0"/>
                </a:rPr>
                <a:t>现场测试指南</a:t>
              </a:r>
            </a:p>
          </p:txBody>
        </p:sp>
        <p:sp>
          <p:nvSpPr>
            <p:cNvPr id="15" name="Rounded Rectangle 14"/>
            <p:cNvSpPr/>
            <p:nvPr/>
          </p:nvSpPr>
          <p:spPr>
            <a:xfrm>
              <a:off x="671130" y="2393272"/>
              <a:ext cx="2693892" cy="494218"/>
            </a:xfrm>
            <a:prstGeom prst="roundRect">
              <a:avLst>
                <a:gd name="adj" fmla="val 4229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zh">
                  <a:solidFill>
                    <a:schemeClr val="tx1"/>
                  </a:solidFill>
                  <a:latin typeface="Arial Narrow" panose="020B0606020202030204" pitchFamily="34" charset="0"/>
                </a:rPr>
                <a:t>人体健康参数</a:t>
              </a:r>
            </a:p>
          </p:txBody>
        </p:sp>
      </p:grpSp>
    </p:spTree>
    <p:custDataLst>
      <p:tags r:id="rId1"/>
    </p:custDataLst>
    <p:extLst>
      <p:ext uri="{BB962C8B-B14F-4D97-AF65-F5344CB8AC3E}">
        <p14:creationId xmlns:p14="http://schemas.microsoft.com/office/powerpoint/2010/main" val="1732703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lstStyle/>
          <a:p>
            <a:pPr rtl="0"/>
            <a:fld id="{3AF06680-C8A7-4B16-9D12-C8E67A63F5D0}" type="slidenum">
              <a:rPr lang="en-ZA" smtClean="0"/>
              <a:t>54</a:t>
            </a:fld>
            <a:endParaRPr lang="en-ZA" dirty="0"/>
          </a:p>
        </p:txBody>
      </p:sp>
      <p:sp>
        <p:nvSpPr>
          <p:cNvPr id="4" name="Content Placeholder 3"/>
          <p:cNvSpPr>
            <a:spLocks noGrp="1"/>
          </p:cNvSpPr>
          <p:nvPr>
            <p:ph idx="1"/>
          </p:nvPr>
        </p:nvSpPr>
        <p:spPr>
          <a:xfrm>
            <a:off x="662152" y="1093025"/>
            <a:ext cx="9680027" cy="5083938"/>
          </a:xfrm>
        </p:spPr>
        <p:txBody>
          <a:bodyPr rtlCol="0"/>
          <a:lstStyle/>
          <a:p>
            <a:pPr marL="0" indent="0" rtl="0">
              <a:buNone/>
            </a:pPr>
            <a:r>
              <a:rPr lang="zh" sz="3200" b="1"/>
              <a:t>完全采用该标准的好处</a:t>
            </a:r>
          </a:p>
          <a:p>
            <a:pPr rtl="0"/>
            <a:r>
              <a:rPr lang="zh"/>
              <a:t>直接进入已完全采用ISO 30500的市场</a:t>
            </a:r>
          </a:p>
          <a:p>
            <a:pPr rtl="0"/>
            <a:r>
              <a:rPr lang="zh"/>
              <a:t>符合全球专家推荐的人类和环境安全标准</a:t>
            </a:r>
          </a:p>
          <a:p>
            <a:pPr rtl="0"/>
            <a:r>
              <a:rPr lang="zh"/>
              <a:t>借用每五年评审一次的ISO 30500标准（省时省钱）</a:t>
            </a:r>
          </a:p>
          <a:p>
            <a:pPr rtl="0"/>
            <a:r>
              <a:rPr lang="zh"/>
              <a:t>为UN SDG作出贡献</a:t>
            </a:r>
          </a:p>
          <a:p>
            <a:pPr rtl="0"/>
            <a:endParaRPr lang="en-US" dirty="0"/>
          </a:p>
          <a:p>
            <a:pPr rtl="0"/>
            <a:endParaRPr lang="en-US" dirty="0"/>
          </a:p>
          <a:p>
            <a:pPr rtl="0"/>
            <a:endParaRPr lang="en-ZA" dirty="0"/>
          </a:p>
        </p:txBody>
      </p:sp>
      <p:sp>
        <p:nvSpPr>
          <p:cNvPr id="7" name="Rectangle 6"/>
          <p:cNvSpPr/>
          <p:nvPr/>
        </p:nvSpPr>
        <p:spPr>
          <a:xfrm>
            <a:off x="7745568" y="5807631"/>
            <a:ext cx="2730619" cy="369332"/>
          </a:xfrm>
          <a:prstGeom prst="rect">
            <a:avLst/>
          </a:prstGeom>
        </p:spPr>
        <p:txBody>
          <a:bodyPr wrap="none" rtlCol="0">
            <a:spAutoFit/>
          </a:bodyPr>
          <a:lstStyle/>
          <a:p>
            <a:pPr rtl="0"/>
            <a:r>
              <a:rPr lang="zh">
                <a:hlinkClick r:id="rId3"/>
              </a:rPr>
              <a:t>https://sanitation.ansi.org</a:t>
            </a:r>
            <a:r>
              <a:rPr lang="zh"/>
              <a:t> </a:t>
            </a:r>
          </a:p>
        </p:txBody>
      </p:sp>
      <p:sp>
        <p:nvSpPr>
          <p:cNvPr id="8" name="TextBox 7"/>
          <p:cNvSpPr txBox="1"/>
          <p:nvPr/>
        </p:nvSpPr>
        <p:spPr>
          <a:xfrm>
            <a:off x="834260" y="4825490"/>
            <a:ext cx="5782331" cy="584775"/>
          </a:xfrm>
          <a:prstGeom prst="rect">
            <a:avLst/>
          </a:prstGeom>
          <a:noFill/>
        </p:spPr>
        <p:txBody>
          <a:bodyPr wrap="square" rtlCol="0">
            <a:spAutoFit/>
          </a:bodyPr>
          <a:lstStyle/>
          <a:p>
            <a:pPr rtl="0"/>
            <a:r>
              <a:rPr lang="zh" sz="1600">
                <a:latin typeface="+mj-lt"/>
                <a:cs typeface="Arial" panose="020B0604020202020204" pitchFamily="34" charset="0"/>
              </a:rPr>
              <a:t>本标准有助于实现以下</a:t>
            </a:r>
            <a:r>
              <a:rPr lang="zh" sz="1600" u="sng">
                <a:solidFill>
                  <a:srgbClr val="117AC0"/>
                </a:solidFill>
                <a:latin typeface="+mj-lt"/>
                <a:cs typeface="Arial" panose="020B0604020202020204" pitchFamily="34" charset="0"/>
              </a:rPr>
              <a:t>可持续发展目标</a:t>
            </a:r>
            <a:r>
              <a:rPr lang="zh" sz="1600">
                <a:latin typeface="+mj-lt"/>
                <a:cs typeface="Arial" panose="020B0604020202020204" pitchFamily="34" charset="0"/>
              </a:rPr>
              <a:t>：</a:t>
            </a:r>
          </a:p>
        </p:txBody>
      </p:sp>
      <p:pic>
        <p:nvPicPr>
          <p:cNvPr id="10" name="Picture 9"/>
          <p:cNvPicPr>
            <a:picLocks noChangeAspect="1"/>
          </p:cNvPicPr>
          <p:nvPr/>
        </p:nvPicPr>
        <p:blipFill rotWithShape="1">
          <a:blip r:embed="rId4"/>
          <a:srcRect t="63708" b="11770"/>
          <a:stretch/>
        </p:blipFill>
        <p:spPr>
          <a:xfrm>
            <a:off x="796160" y="5505450"/>
            <a:ext cx="6077606" cy="51435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8F513B1A-7653-4B20-8BF8-C3D32CFB8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160" y="4235161"/>
            <a:ext cx="4024576" cy="767637"/>
          </a:xfrm>
          <a:prstGeom prst="rect">
            <a:avLst/>
          </a:prstGeom>
        </p:spPr>
      </p:pic>
    </p:spTree>
    <p:custDataLst>
      <p:tags r:id="rId1"/>
    </p:custDataLst>
    <p:extLst>
      <p:ext uri="{BB962C8B-B14F-4D97-AF65-F5344CB8AC3E}">
        <p14:creationId xmlns:p14="http://schemas.microsoft.com/office/powerpoint/2010/main" val="3881059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55</a:t>
            </a:fld>
            <a:endParaRPr lang="en-ZA" dirty="0"/>
          </a:p>
        </p:txBody>
      </p:sp>
      <p:sp>
        <p:nvSpPr>
          <p:cNvPr id="3" name="Text Placeholder 2"/>
          <p:cNvSpPr>
            <a:spLocks noGrp="1"/>
          </p:cNvSpPr>
          <p:nvPr>
            <p:ph type="body" idx="13"/>
          </p:nvPr>
        </p:nvSpPr>
        <p:spPr/>
        <p:txBody>
          <a:bodyPr rtlCol="0"/>
          <a:lstStyle/>
          <a:p>
            <a:pPr rtl="0"/>
            <a:endParaRPr lang="en-ZA" dirty="0"/>
          </a:p>
        </p:txBody>
      </p:sp>
      <p:sp>
        <p:nvSpPr>
          <p:cNvPr id="4" name="Content Placeholder 3"/>
          <p:cNvSpPr>
            <a:spLocks noGrp="1"/>
          </p:cNvSpPr>
          <p:nvPr>
            <p:ph idx="1"/>
          </p:nvPr>
        </p:nvSpPr>
        <p:spPr/>
        <p:txBody>
          <a:bodyPr rtlCol="0"/>
          <a:lstStyle/>
          <a:p>
            <a:pPr marL="0" indent="0" rtl="0">
              <a:buNone/>
            </a:pPr>
            <a:r>
              <a:rPr lang="zh"/>
              <a:t>完全采用该标准的国家 </a:t>
            </a:r>
          </a:p>
        </p:txBody>
      </p:sp>
      <p:graphicFrame>
        <p:nvGraphicFramePr>
          <p:cNvPr id="5" name="Diagram 4"/>
          <p:cNvGraphicFramePr/>
          <p:nvPr>
            <p:extLst>
              <p:ext uri="{D42A27DB-BD31-4B8C-83A1-F6EECF244321}">
                <p14:modId xmlns:p14="http://schemas.microsoft.com/office/powerpoint/2010/main" val="1235215070"/>
              </p:ext>
            </p:extLst>
          </p:nvPr>
        </p:nvGraphicFramePr>
        <p:xfrm>
          <a:off x="708241" y="0"/>
          <a:ext cx="10552386" cy="5457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3" name="Group 12"/>
          <p:cNvGrpSpPr/>
          <p:nvPr/>
        </p:nvGrpSpPr>
        <p:grpSpPr>
          <a:xfrm>
            <a:off x="708241" y="3363309"/>
            <a:ext cx="10521068" cy="1061830"/>
            <a:chOff x="609600" y="3794233"/>
            <a:chExt cx="10521068" cy="1061830"/>
          </a:xfrm>
        </p:grpSpPr>
        <p:sp>
          <p:nvSpPr>
            <p:cNvPr id="6" name="TextBox 5"/>
            <p:cNvSpPr txBox="1"/>
            <p:nvPr/>
          </p:nvSpPr>
          <p:spPr>
            <a:xfrm>
              <a:off x="609600" y="3794233"/>
              <a:ext cx="1384786" cy="1015663"/>
            </a:xfrm>
            <a:prstGeom prst="rect">
              <a:avLst/>
            </a:prstGeom>
            <a:noFill/>
          </p:spPr>
          <p:txBody>
            <a:bodyPr wrap="square" rtlCol="0">
              <a:spAutoFit/>
            </a:bodyPr>
            <a:lstStyle/>
            <a:p>
              <a:pPr algn="ctr" rtl="0"/>
              <a:r>
                <a:rPr lang="zh" sz="2000" b="1">
                  <a:solidFill>
                    <a:schemeClr val="accent1">
                      <a:lumMod val="50000"/>
                    </a:schemeClr>
                  </a:solidFill>
                </a:rPr>
                <a:t>塞内加尔</a:t>
              </a:r>
            </a:p>
            <a:p>
              <a:pPr algn="ctr" rtl="0"/>
              <a:r>
                <a:rPr lang="zh" sz="2000" b="1">
                  <a:solidFill>
                    <a:schemeClr val="accent1">
                      <a:lumMod val="50000"/>
                    </a:schemeClr>
                  </a:solidFill>
                </a:rPr>
                <a:t>法国 </a:t>
              </a:r>
            </a:p>
            <a:p>
              <a:pPr algn="ctr" rtl="0"/>
              <a:r>
                <a:rPr lang="zh" sz="2000" b="1">
                  <a:solidFill>
                    <a:schemeClr val="accent1">
                      <a:lumMod val="50000"/>
                    </a:schemeClr>
                  </a:solidFill>
                </a:rPr>
                <a:t>英国</a:t>
              </a:r>
            </a:p>
          </p:txBody>
        </p:sp>
        <p:sp>
          <p:nvSpPr>
            <p:cNvPr id="7" name="TextBox 6"/>
            <p:cNvSpPr txBox="1"/>
            <p:nvPr/>
          </p:nvSpPr>
          <p:spPr>
            <a:xfrm>
              <a:off x="2367027" y="3840400"/>
              <a:ext cx="1166648" cy="707886"/>
            </a:xfrm>
            <a:prstGeom prst="rect">
              <a:avLst/>
            </a:prstGeom>
            <a:noFill/>
          </p:spPr>
          <p:txBody>
            <a:bodyPr wrap="square" rtlCol="0">
              <a:spAutoFit/>
            </a:bodyPr>
            <a:lstStyle/>
            <a:p>
              <a:pPr rtl="0"/>
              <a:r>
                <a:rPr lang="zh" sz="2000" b="1">
                  <a:solidFill>
                    <a:schemeClr val="accent1">
                      <a:lumMod val="50000"/>
                    </a:schemeClr>
                  </a:solidFill>
                </a:rPr>
                <a:t>南非</a:t>
              </a:r>
            </a:p>
          </p:txBody>
        </p:sp>
        <p:sp>
          <p:nvSpPr>
            <p:cNvPr id="8" name="TextBox 7"/>
            <p:cNvSpPr txBox="1"/>
            <p:nvPr/>
          </p:nvSpPr>
          <p:spPr>
            <a:xfrm>
              <a:off x="3717820" y="3794233"/>
              <a:ext cx="1166648" cy="707886"/>
            </a:xfrm>
            <a:prstGeom prst="rect">
              <a:avLst/>
            </a:prstGeom>
            <a:noFill/>
          </p:spPr>
          <p:txBody>
            <a:bodyPr wrap="square" rtlCol="0">
              <a:spAutoFit/>
            </a:bodyPr>
            <a:lstStyle/>
            <a:p>
              <a:pPr algn="ctr" rtl="0"/>
              <a:r>
                <a:rPr lang="zh" sz="2000" b="1">
                  <a:solidFill>
                    <a:schemeClr val="accent1">
                      <a:lumMod val="50000"/>
                    </a:schemeClr>
                  </a:solidFill>
                </a:rPr>
                <a:t>科特迪瓦海岸</a:t>
              </a:r>
            </a:p>
          </p:txBody>
        </p:sp>
        <p:sp>
          <p:nvSpPr>
            <p:cNvPr id="9" name="TextBox 8"/>
            <p:cNvSpPr txBox="1"/>
            <p:nvPr/>
          </p:nvSpPr>
          <p:spPr>
            <a:xfrm>
              <a:off x="5068613" y="3794233"/>
              <a:ext cx="1647497" cy="707886"/>
            </a:xfrm>
            <a:prstGeom prst="rect">
              <a:avLst/>
            </a:prstGeom>
            <a:noFill/>
          </p:spPr>
          <p:txBody>
            <a:bodyPr wrap="square" rtlCol="0">
              <a:spAutoFit/>
            </a:bodyPr>
            <a:lstStyle/>
            <a:p>
              <a:pPr algn="ctr" rtl="0"/>
              <a:r>
                <a:rPr lang="zh" sz="2000" b="1">
                  <a:solidFill>
                    <a:schemeClr val="accent1">
                      <a:lumMod val="50000"/>
                    </a:schemeClr>
                  </a:solidFill>
                </a:rPr>
                <a:t>贝宁</a:t>
              </a:r>
            </a:p>
            <a:p>
              <a:pPr algn="ctr" rtl="0"/>
              <a:r>
                <a:rPr lang="zh" sz="2000" b="1">
                  <a:solidFill>
                    <a:schemeClr val="accent1">
                      <a:lumMod val="50000"/>
                    </a:schemeClr>
                  </a:solidFill>
                </a:rPr>
                <a:t>孟加拉国</a:t>
              </a:r>
            </a:p>
          </p:txBody>
        </p:sp>
        <p:sp>
          <p:nvSpPr>
            <p:cNvPr id="10" name="TextBox 9"/>
            <p:cNvSpPr txBox="1"/>
            <p:nvPr/>
          </p:nvSpPr>
          <p:spPr>
            <a:xfrm>
              <a:off x="6846069" y="3794233"/>
              <a:ext cx="1220834" cy="400110"/>
            </a:xfrm>
            <a:prstGeom prst="rect">
              <a:avLst/>
            </a:prstGeom>
            <a:noFill/>
          </p:spPr>
          <p:txBody>
            <a:bodyPr wrap="square" rtlCol="0">
              <a:spAutoFit/>
            </a:bodyPr>
            <a:lstStyle/>
            <a:p>
              <a:pPr algn="ctr" rtl="0"/>
              <a:r>
                <a:rPr lang="zh" sz="2000" b="1">
                  <a:solidFill>
                    <a:schemeClr val="accent1">
                      <a:lumMod val="50000"/>
                    </a:schemeClr>
                  </a:solidFill>
                </a:rPr>
                <a:t>卢旺达 </a:t>
              </a:r>
            </a:p>
          </p:txBody>
        </p:sp>
        <p:sp>
          <p:nvSpPr>
            <p:cNvPr id="11" name="TextBox 10"/>
            <p:cNvSpPr txBox="1"/>
            <p:nvPr/>
          </p:nvSpPr>
          <p:spPr>
            <a:xfrm>
              <a:off x="8251048" y="3794233"/>
              <a:ext cx="1166648" cy="707886"/>
            </a:xfrm>
            <a:prstGeom prst="rect">
              <a:avLst/>
            </a:prstGeom>
            <a:noFill/>
          </p:spPr>
          <p:txBody>
            <a:bodyPr wrap="square" rtlCol="0">
              <a:spAutoFit/>
            </a:bodyPr>
            <a:lstStyle/>
            <a:p>
              <a:pPr algn="ctr" rtl="0"/>
              <a:r>
                <a:rPr lang="zh" sz="2000" b="1">
                  <a:solidFill>
                    <a:schemeClr val="accent1">
                      <a:lumMod val="50000"/>
                    </a:schemeClr>
                  </a:solidFill>
                </a:rPr>
                <a:t>乌干达</a:t>
              </a:r>
            </a:p>
            <a:p>
              <a:pPr algn="ctr" rtl="0"/>
              <a:r>
                <a:rPr lang="zh" sz="2000" b="1">
                  <a:solidFill>
                    <a:schemeClr val="accent1">
                      <a:lumMod val="50000"/>
                    </a:schemeClr>
                  </a:solidFill>
                </a:rPr>
                <a:t>尼日利亚 </a:t>
              </a:r>
            </a:p>
          </p:txBody>
        </p:sp>
        <p:sp>
          <p:nvSpPr>
            <p:cNvPr id="12" name="TextBox 11"/>
            <p:cNvSpPr txBox="1"/>
            <p:nvPr/>
          </p:nvSpPr>
          <p:spPr>
            <a:xfrm>
              <a:off x="9601841" y="3840400"/>
              <a:ext cx="1528827" cy="1015663"/>
            </a:xfrm>
            <a:prstGeom prst="rect">
              <a:avLst/>
            </a:prstGeom>
            <a:noFill/>
          </p:spPr>
          <p:txBody>
            <a:bodyPr wrap="square" rtlCol="0">
              <a:spAutoFit/>
            </a:bodyPr>
            <a:lstStyle/>
            <a:p>
              <a:pPr algn="ctr" rtl="0"/>
              <a:r>
                <a:rPr lang="zh" sz="2000" b="1">
                  <a:solidFill>
                    <a:schemeClr val="accent1">
                      <a:lumMod val="50000"/>
                    </a:schemeClr>
                  </a:solidFill>
                </a:rPr>
                <a:t>喀麦隆</a:t>
              </a:r>
            </a:p>
            <a:p>
              <a:pPr algn="ctr" rtl="0"/>
              <a:r>
                <a:rPr lang="zh" sz="2000" b="1">
                  <a:solidFill>
                    <a:schemeClr val="accent1">
                      <a:lumMod val="50000"/>
                    </a:schemeClr>
                  </a:solidFill>
                </a:rPr>
                <a:t>加拿大</a:t>
              </a:r>
            </a:p>
            <a:p>
              <a:pPr algn="ctr" rtl="0"/>
              <a:r>
                <a:rPr lang="zh" sz="2000" b="1">
                  <a:solidFill>
                    <a:schemeClr val="accent1">
                      <a:lumMod val="50000"/>
                    </a:schemeClr>
                  </a:solidFill>
                </a:rPr>
                <a:t>美国</a:t>
              </a:r>
            </a:p>
          </p:txBody>
        </p:sp>
      </p:grpSp>
      <p:sp>
        <p:nvSpPr>
          <p:cNvPr id="14" name="Rectangle 13"/>
          <p:cNvSpPr/>
          <p:nvPr/>
        </p:nvSpPr>
        <p:spPr>
          <a:xfrm>
            <a:off x="7881575" y="5722157"/>
            <a:ext cx="2813591" cy="369332"/>
          </a:xfrm>
          <a:prstGeom prst="rect">
            <a:avLst/>
          </a:prstGeom>
        </p:spPr>
        <p:txBody>
          <a:bodyPr wrap="none" rtlCol="0">
            <a:spAutoFit/>
          </a:bodyPr>
          <a:lstStyle/>
          <a:p>
            <a:pPr rtl="0"/>
            <a:r>
              <a:rPr lang="zh" u="sng">
                <a:solidFill>
                  <a:srgbClr val="0000FF"/>
                </a:solidFill>
                <a:latin typeface="Arial" panose="020B0604020202020204" pitchFamily="34" charset="0"/>
                <a:ea typeface="Times New Roman" panose="02020603050405020304" pitchFamily="18" charset="0"/>
                <a:hlinkClick r:id="rId9"/>
              </a:rPr>
              <a:t>https://sanitation.ansi.org</a:t>
            </a:r>
            <a:r>
              <a:rPr lang="zh">
                <a:solidFill>
                  <a:srgbClr val="211D1E"/>
                </a:solidFill>
                <a:latin typeface="Arial" panose="020B0604020202020204" pitchFamily="34" charset="0"/>
                <a:ea typeface="Times New Roman" panose="02020603050405020304" pitchFamily="18" charset="0"/>
              </a:rPr>
              <a:t> </a:t>
            </a:r>
            <a:endParaRPr lang="en-ZA" dirty="0"/>
          </a:p>
        </p:txBody>
      </p:sp>
    </p:spTree>
    <p:custDataLst>
      <p:tags r:id="rId1"/>
    </p:custDataLst>
    <p:extLst>
      <p:ext uri="{BB962C8B-B14F-4D97-AF65-F5344CB8AC3E}">
        <p14:creationId xmlns:p14="http://schemas.microsoft.com/office/powerpoint/2010/main" val="3131468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56</a:t>
            </a:fld>
            <a:endParaRPr lang="en-ZA" dirty="0"/>
          </a:p>
        </p:txBody>
      </p:sp>
      <p:sp>
        <p:nvSpPr>
          <p:cNvPr id="3" name="Text Placeholder 2"/>
          <p:cNvSpPr>
            <a:spLocks noGrp="1"/>
          </p:cNvSpPr>
          <p:nvPr>
            <p:ph type="body" idx="13"/>
          </p:nvPr>
        </p:nvSpPr>
        <p:spPr/>
        <p:txBody>
          <a:bodyPr rtlCol="0"/>
          <a:lstStyle/>
          <a:p>
            <a:pPr rtl="0"/>
            <a:r>
              <a:rPr lang="zh"/>
              <a:t>好处</a:t>
            </a:r>
          </a:p>
        </p:txBody>
      </p:sp>
      <p:sp>
        <p:nvSpPr>
          <p:cNvPr id="4" name="Content Placeholder 3"/>
          <p:cNvSpPr>
            <a:spLocks noGrp="1"/>
          </p:cNvSpPr>
          <p:nvPr>
            <p:ph idx="1"/>
          </p:nvPr>
        </p:nvSpPr>
        <p:spPr>
          <a:xfrm>
            <a:off x="838200" y="1093025"/>
            <a:ext cx="7894319" cy="5083938"/>
          </a:xfrm>
        </p:spPr>
        <p:txBody>
          <a:bodyPr rtlCol="0">
            <a:normAutofit/>
          </a:bodyPr>
          <a:lstStyle/>
          <a:p>
            <a:pPr marL="0" lvl="1" indent="0" rtl="0">
              <a:lnSpc>
                <a:spcPct val="150000"/>
              </a:lnSpc>
              <a:buNone/>
            </a:pPr>
            <a:r>
              <a:rPr lang="zh" sz="3200" b="1"/>
              <a:t>监管机构/政策制定者：</a:t>
            </a:r>
          </a:p>
          <a:p>
            <a:pPr marL="342900" lvl="1" indent="-342900" rtl="0">
              <a:lnSpc>
                <a:spcPct val="150000"/>
              </a:lnSpc>
            </a:pPr>
            <a:r>
              <a:rPr lang="zh" sz="2400"/>
              <a:t>可以依靠全球专家的意见来确保产品的安全，而无需自行费时费力进行相关研究 </a:t>
            </a:r>
          </a:p>
          <a:p>
            <a:pPr marL="342900" lvl="1" indent="-342900" rtl="0">
              <a:lnSpc>
                <a:spcPct val="150000"/>
              </a:lnSpc>
            </a:pPr>
            <a:r>
              <a:rPr lang="zh" sz="2400"/>
              <a:t>可以借用世界各地不断更新的信息和经验</a:t>
            </a:r>
          </a:p>
          <a:p>
            <a:pPr rtl="0">
              <a:lnSpc>
                <a:spcPct val="150000"/>
              </a:lnSpc>
            </a:pPr>
            <a:endParaRPr lang="en-GB" sz="2800" b="1" dirty="0"/>
          </a:p>
        </p:txBody>
      </p:sp>
      <p:pic>
        <p:nvPicPr>
          <p:cNvPr id="2050" name="Picture 2" descr="https://encrypted-tbn0.gstatic.com/images?q=tbn:ANd9GcRNAegH8W3VfI7H-Do7nG0HhSpsmhnsKV__7LiwLz6tz58vzQ50dQ&am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1267" y="21717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5803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lstStyle/>
          <a:p>
            <a:pPr rtl="0"/>
            <a:fld id="{3AF06680-C8A7-4B16-9D12-C8E67A63F5D0}" type="slidenum">
              <a:rPr lang="en-ZA" smtClean="0"/>
              <a:t>57</a:t>
            </a:fld>
            <a:endParaRPr lang="en-ZA" dirty="0"/>
          </a:p>
        </p:txBody>
      </p:sp>
      <p:sp>
        <p:nvSpPr>
          <p:cNvPr id="6" name="Text Placeholder 5"/>
          <p:cNvSpPr>
            <a:spLocks noGrp="1"/>
          </p:cNvSpPr>
          <p:nvPr>
            <p:ph type="body" idx="13"/>
          </p:nvPr>
        </p:nvSpPr>
        <p:spPr/>
        <p:txBody>
          <a:bodyPr rtlCol="0"/>
          <a:lstStyle/>
          <a:p>
            <a:pPr rtl="0"/>
            <a:r>
              <a:rPr lang="zh"/>
              <a:t>好处</a:t>
            </a:r>
          </a:p>
        </p:txBody>
      </p:sp>
      <p:sp>
        <p:nvSpPr>
          <p:cNvPr id="5" name="Content Placeholder 4"/>
          <p:cNvSpPr>
            <a:spLocks noGrp="1"/>
          </p:cNvSpPr>
          <p:nvPr>
            <p:ph idx="1"/>
          </p:nvPr>
        </p:nvSpPr>
        <p:spPr>
          <a:xfrm>
            <a:off x="838201" y="1093025"/>
            <a:ext cx="6629400" cy="5083938"/>
          </a:xfrm>
        </p:spPr>
        <p:txBody>
          <a:bodyPr rtlCol="0">
            <a:normAutofit/>
          </a:bodyPr>
          <a:lstStyle/>
          <a:p>
            <a:pPr marL="0" indent="0" rtl="0">
              <a:lnSpc>
                <a:spcPct val="110000"/>
              </a:lnSpc>
              <a:buNone/>
            </a:pPr>
            <a:r>
              <a:rPr lang="zh" sz="3200" b="1"/>
              <a:t>制造： </a:t>
            </a:r>
          </a:p>
          <a:p>
            <a:pPr rtl="0">
              <a:lnSpc>
                <a:spcPct val="150000"/>
              </a:lnSpc>
            </a:pPr>
            <a:r>
              <a:rPr lang="zh"/>
              <a:t>以此为蓝图制造产品，符合国际准则，从而更容易进入市场</a:t>
            </a:r>
          </a:p>
          <a:p>
            <a:pPr rtl="0">
              <a:lnSpc>
                <a:spcPct val="150000"/>
              </a:lnSpc>
            </a:pPr>
            <a:r>
              <a:rPr lang="zh"/>
              <a:t>提高制造能力，使其广泛应用于市场，并将其部署在需要的地方</a:t>
            </a:r>
          </a:p>
          <a:p>
            <a:pPr lvl="1" rtl="0">
              <a:lnSpc>
                <a:spcPct val="110000"/>
              </a:lnSpc>
              <a:buFont typeface="Arial" panose="020B0604020202020204" pitchFamily="34" charset="0"/>
              <a:buChar char="‒"/>
            </a:pPr>
            <a:endParaRPr lang="en-US" i="1" dirty="0"/>
          </a:p>
          <a:p>
            <a:pPr lvl="1" rtl="0">
              <a:lnSpc>
                <a:spcPct val="110000"/>
              </a:lnSpc>
              <a:buFont typeface="Arial" panose="020B0604020202020204" pitchFamily="34" charset="0"/>
              <a:buChar char="‒"/>
            </a:pPr>
            <a:endParaRPr lang="en-GB" dirty="0"/>
          </a:p>
        </p:txBody>
      </p:sp>
      <p:pic>
        <p:nvPicPr>
          <p:cNvPr id="7" name="Picture 6"/>
          <p:cNvPicPr>
            <a:picLocks noChangeAspect="1"/>
          </p:cNvPicPr>
          <p:nvPr/>
        </p:nvPicPr>
        <p:blipFill>
          <a:blip r:embed="rId3"/>
          <a:stretch>
            <a:fillRect/>
          </a:stretch>
        </p:blipFill>
        <p:spPr>
          <a:xfrm>
            <a:off x="8820958" y="2441702"/>
            <a:ext cx="2532842" cy="1810512"/>
          </a:xfrm>
          <a:prstGeom prst="rect">
            <a:avLst/>
          </a:prstGeom>
        </p:spPr>
      </p:pic>
    </p:spTree>
    <p:custDataLst>
      <p:tags r:id="rId1"/>
    </p:custDataLst>
    <p:extLst>
      <p:ext uri="{BB962C8B-B14F-4D97-AF65-F5344CB8AC3E}">
        <p14:creationId xmlns:p14="http://schemas.microsoft.com/office/powerpoint/2010/main" val="14553120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58</a:t>
            </a:fld>
            <a:endParaRPr lang="en-ZA" dirty="0"/>
          </a:p>
        </p:txBody>
      </p:sp>
      <p:sp>
        <p:nvSpPr>
          <p:cNvPr id="3" name="Text Placeholder 2"/>
          <p:cNvSpPr>
            <a:spLocks noGrp="1"/>
          </p:cNvSpPr>
          <p:nvPr>
            <p:ph type="body" idx="13"/>
          </p:nvPr>
        </p:nvSpPr>
        <p:spPr/>
        <p:txBody>
          <a:bodyPr rtlCol="0"/>
          <a:lstStyle/>
          <a:p>
            <a:pPr rtl="0"/>
            <a:r>
              <a:rPr lang="zh"/>
              <a:t>好处</a:t>
            </a:r>
          </a:p>
        </p:txBody>
      </p:sp>
      <p:sp>
        <p:nvSpPr>
          <p:cNvPr id="4" name="Content Placeholder 3"/>
          <p:cNvSpPr>
            <a:spLocks noGrp="1"/>
          </p:cNvSpPr>
          <p:nvPr>
            <p:ph idx="1"/>
          </p:nvPr>
        </p:nvSpPr>
        <p:spPr>
          <a:xfrm>
            <a:off x="838201" y="1093025"/>
            <a:ext cx="8503920" cy="5083938"/>
          </a:xfrm>
        </p:spPr>
        <p:txBody>
          <a:bodyPr rtlCol="0"/>
          <a:lstStyle/>
          <a:p>
            <a:pPr marL="0" lvl="2" indent="0" rtl="0">
              <a:lnSpc>
                <a:spcPct val="110000"/>
              </a:lnSpc>
              <a:buNone/>
            </a:pPr>
            <a:r>
              <a:rPr lang="zh" sz="3200" b="1"/>
              <a:t>用户： </a:t>
            </a:r>
          </a:p>
          <a:p>
            <a:pPr rtl="0">
              <a:lnSpc>
                <a:spcPct val="110000"/>
              </a:lnSpc>
            </a:pPr>
            <a:r>
              <a:rPr lang="zh"/>
              <a:t>提高对产品的信心，反映来自世界各地的监管机构、生产商和用户的共识</a:t>
            </a:r>
          </a:p>
          <a:p>
            <a:pPr rtl="0">
              <a:lnSpc>
                <a:spcPct val="110000"/>
              </a:lnSpc>
            </a:pPr>
            <a:r>
              <a:rPr lang="zh"/>
              <a:t>获得有尊严、可靠、安全、卫生、无异味的体验，甚至可能生产出副产品供社区重新使用</a:t>
            </a:r>
          </a:p>
          <a:p>
            <a:pPr rtl="0"/>
            <a:endParaRPr lang="en-GB" b="1" dirty="0"/>
          </a:p>
        </p:txBody>
      </p:sp>
      <p:pic>
        <p:nvPicPr>
          <p:cNvPr id="8" name="Picture 7"/>
          <p:cNvPicPr>
            <a:picLocks noChangeAspect="1"/>
          </p:cNvPicPr>
          <p:nvPr/>
        </p:nvPicPr>
        <p:blipFill rotWithShape="1">
          <a:blip r:embed="rId3"/>
          <a:srcRect b="6625"/>
          <a:stretch/>
        </p:blipFill>
        <p:spPr>
          <a:xfrm>
            <a:off x="9649968" y="2130425"/>
            <a:ext cx="2133600" cy="2001139"/>
          </a:xfrm>
          <a:prstGeom prst="rect">
            <a:avLst/>
          </a:prstGeom>
        </p:spPr>
      </p:pic>
    </p:spTree>
    <p:custDataLst>
      <p:tags r:id="rId1"/>
    </p:custDataLst>
    <p:extLst>
      <p:ext uri="{BB962C8B-B14F-4D97-AF65-F5344CB8AC3E}">
        <p14:creationId xmlns:p14="http://schemas.microsoft.com/office/powerpoint/2010/main" val="3261004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59</a:t>
            </a:fld>
            <a:endParaRPr lang="en-ZA" dirty="0"/>
          </a:p>
        </p:txBody>
      </p:sp>
      <p:sp>
        <p:nvSpPr>
          <p:cNvPr id="3" name="Text Placeholder 2"/>
          <p:cNvSpPr>
            <a:spLocks noGrp="1"/>
          </p:cNvSpPr>
          <p:nvPr>
            <p:ph type="body" idx="13"/>
          </p:nvPr>
        </p:nvSpPr>
        <p:spPr/>
        <p:txBody>
          <a:bodyPr rtlCol="0"/>
          <a:lstStyle/>
          <a:p>
            <a:pPr rtl="0"/>
            <a:r>
              <a:rPr lang="zh"/>
              <a:t>使用SANS/ISO:30500标准的好处</a:t>
            </a:r>
          </a:p>
        </p:txBody>
      </p:sp>
      <p:sp>
        <p:nvSpPr>
          <p:cNvPr id="4" name="Content Placeholder 3"/>
          <p:cNvSpPr>
            <a:spLocks noGrp="1"/>
          </p:cNvSpPr>
          <p:nvPr>
            <p:ph idx="1"/>
          </p:nvPr>
        </p:nvSpPr>
        <p:spPr>
          <a:xfrm>
            <a:off x="199698" y="1093024"/>
            <a:ext cx="10657488" cy="5263325"/>
          </a:xfrm>
        </p:spPr>
        <p:txBody>
          <a:bodyPr rtlCol="0">
            <a:normAutofit/>
          </a:bodyPr>
          <a:lstStyle/>
          <a:p>
            <a:pPr lvl="1" rtl="0"/>
            <a:r>
              <a:rPr lang="zh" sz="2400"/>
              <a:t>节省建设新基础设施和维护现有基础设施的成本</a:t>
            </a:r>
          </a:p>
          <a:p>
            <a:pPr lvl="1" rtl="0"/>
            <a:r>
              <a:rPr lang="zh" sz="2400"/>
              <a:t>抵消新建下水道的费用 </a:t>
            </a:r>
          </a:p>
          <a:p>
            <a:pPr lvl="1" rtl="0"/>
            <a:r>
              <a:rPr lang="zh" sz="2400"/>
              <a:t>采用标准将助力南非卫生产业化的发展</a:t>
            </a:r>
          </a:p>
          <a:p>
            <a:pPr lvl="1" rtl="0"/>
            <a:r>
              <a:rPr lang="zh" sz="2400"/>
              <a:t>能够创造新的就业机会并且对GDP做出贡献</a:t>
            </a:r>
          </a:p>
          <a:p>
            <a:pPr lvl="1" rtl="0"/>
            <a:r>
              <a:rPr lang="zh" sz="2400"/>
              <a:t>作为现有卫生解决方案的创新和可持续替代方案，具有广阔的市场发展前景</a:t>
            </a:r>
          </a:p>
          <a:p>
            <a:pPr lvl="1" rtl="0"/>
            <a:r>
              <a:rPr lang="zh" sz="2400"/>
              <a:t>大规模生产将使NSSS成为能够负担得起和可持续的替代解决方案</a:t>
            </a:r>
          </a:p>
          <a:p>
            <a:pPr lvl="1" rtl="0"/>
            <a:r>
              <a:rPr lang="zh" sz="2400"/>
              <a:t>这不仅是一项商业投资，也是一项谋求社会福祉和改善健康的投资 </a:t>
            </a:r>
          </a:p>
          <a:p>
            <a:pPr lvl="1" rtl="0"/>
            <a:r>
              <a:rPr lang="zh" sz="2400"/>
              <a:t>每投资1美元用于卫生事业，就可获得5.5美元的回报，这是由于其可降低卫生成本、提高生产力和减少早逝(WHO, 2012)</a:t>
            </a:r>
          </a:p>
          <a:p>
            <a:pPr lvl="1" rtl="0"/>
            <a:r>
              <a:rPr lang="zh" sz="2400"/>
              <a:t>2015年，由于较差的卫生条件导致的全球成本近2230亿美元（牛津经济研究院）</a:t>
            </a:r>
          </a:p>
          <a:p>
            <a:pPr marL="457200" lvl="1" indent="0" rtl="0">
              <a:buNone/>
            </a:pPr>
            <a:endParaRPr lang="en-GB" sz="2400" dirty="0"/>
          </a:p>
          <a:p>
            <a:pPr rtl="0"/>
            <a:endParaRPr lang="en-GB" sz="2800" dirty="0"/>
          </a:p>
        </p:txBody>
      </p:sp>
    </p:spTree>
    <p:custDataLst>
      <p:tags r:id="rId1"/>
    </p:custDataLst>
    <p:extLst>
      <p:ext uri="{BB962C8B-B14F-4D97-AF65-F5344CB8AC3E}">
        <p14:creationId xmlns:p14="http://schemas.microsoft.com/office/powerpoint/2010/main" val="3060955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rtlCol="0"/>
          <a:lstStyle/>
          <a:p>
            <a:pPr rtl="0"/>
            <a:r>
              <a:rPr lang="zh" b="1">
                <a:latin typeface="Arial" panose="020B0604020202020204" pitchFamily="34" charset="0"/>
                <a:cs typeface="Arial" panose="020B0604020202020204" pitchFamily="34" charset="0"/>
              </a:rPr>
              <a:t>SANS/ISO:30500</a:t>
            </a:r>
          </a:p>
        </p:txBody>
      </p:sp>
    </p:spTree>
    <p:custDataLst>
      <p:tags r:id="rId1"/>
    </p:custDataLst>
    <p:extLst>
      <p:ext uri="{BB962C8B-B14F-4D97-AF65-F5344CB8AC3E}">
        <p14:creationId xmlns:p14="http://schemas.microsoft.com/office/powerpoint/2010/main" val="3938279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60</a:t>
            </a:fld>
            <a:endParaRPr lang="en-ZA" dirty="0"/>
          </a:p>
        </p:txBody>
      </p:sp>
      <p:sp>
        <p:nvSpPr>
          <p:cNvPr id="3" name="Text Placeholder 2"/>
          <p:cNvSpPr>
            <a:spLocks noGrp="1"/>
          </p:cNvSpPr>
          <p:nvPr>
            <p:ph type="body" idx="13"/>
          </p:nvPr>
        </p:nvSpPr>
        <p:spPr/>
        <p:txBody>
          <a:bodyPr rtlCol="0"/>
          <a:lstStyle/>
          <a:p>
            <a:pPr rtl="0"/>
            <a:r>
              <a:rPr lang="zh"/>
              <a:t>约束</a:t>
            </a:r>
          </a:p>
        </p:txBody>
      </p:sp>
      <p:sp>
        <p:nvSpPr>
          <p:cNvPr id="4" name="Content Placeholder 3"/>
          <p:cNvSpPr>
            <a:spLocks noGrp="1"/>
          </p:cNvSpPr>
          <p:nvPr>
            <p:ph idx="1"/>
          </p:nvPr>
        </p:nvSpPr>
        <p:spPr/>
        <p:txBody>
          <a:bodyPr rtlCol="0"/>
          <a:lstStyle/>
          <a:p>
            <a:pPr rtl="0"/>
            <a:endParaRPr lang="en-GB" altLang="zh" dirty="0"/>
          </a:p>
          <a:p>
            <a:pPr rtl="0"/>
            <a:endParaRPr lang="en-GB" altLang="zh" dirty="0"/>
          </a:p>
          <a:p>
            <a:pPr rtl="0"/>
            <a:r>
              <a:rPr lang="zh" dirty="0"/>
              <a:t>认证成本 – 融资机制</a:t>
            </a:r>
          </a:p>
          <a:p>
            <a:pPr rtl="0"/>
            <a:r>
              <a:rPr lang="zh" dirty="0"/>
              <a:t>尚无执行SANS/ISO:30500认证的实验室能力 – 需要制定机制和监管框架</a:t>
            </a:r>
          </a:p>
          <a:p>
            <a:pPr rtl="0"/>
            <a:r>
              <a:rPr lang="zh" dirty="0"/>
              <a:t>对于如何快速实现认证并以最佳方式从中受益，尚无确定的框架</a:t>
            </a:r>
          </a:p>
          <a:p>
            <a:pPr rtl="0"/>
            <a:endParaRPr lang="en-GB" dirty="0"/>
          </a:p>
          <a:p>
            <a:pPr rtl="0"/>
            <a:endParaRPr lang="en-GB" dirty="0"/>
          </a:p>
          <a:p>
            <a:pPr rtl="0"/>
            <a:endParaRPr lang="en-GB" dirty="0"/>
          </a:p>
        </p:txBody>
      </p:sp>
    </p:spTree>
    <p:custDataLst>
      <p:tags r:id="rId1"/>
    </p:custDataLst>
    <p:extLst>
      <p:ext uri="{BB962C8B-B14F-4D97-AF65-F5344CB8AC3E}">
        <p14:creationId xmlns:p14="http://schemas.microsoft.com/office/powerpoint/2010/main" val="30142176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61</a:t>
            </a:fld>
            <a:endParaRPr lang="en-ZA" dirty="0"/>
          </a:p>
        </p:txBody>
      </p:sp>
      <p:sp>
        <p:nvSpPr>
          <p:cNvPr id="3" name="Text Placeholder 2"/>
          <p:cNvSpPr>
            <a:spLocks noGrp="1"/>
          </p:cNvSpPr>
          <p:nvPr>
            <p:ph type="body" idx="13"/>
          </p:nvPr>
        </p:nvSpPr>
        <p:spPr/>
        <p:txBody>
          <a:bodyPr rtlCol="0"/>
          <a:lstStyle/>
          <a:p>
            <a:pPr rtl="0"/>
            <a:r>
              <a:rPr lang="zh"/>
              <a:t>小组讨论</a:t>
            </a:r>
          </a:p>
        </p:txBody>
      </p:sp>
      <p:sp>
        <p:nvSpPr>
          <p:cNvPr id="4" name="Content Placeholder 3"/>
          <p:cNvSpPr>
            <a:spLocks noGrp="1"/>
          </p:cNvSpPr>
          <p:nvPr>
            <p:ph idx="1"/>
          </p:nvPr>
        </p:nvSpPr>
        <p:spPr/>
        <p:txBody>
          <a:bodyPr rtlCol="0"/>
          <a:lstStyle/>
          <a:p>
            <a:pPr rtl="0"/>
            <a:endParaRPr lang="en-GB" altLang="zh" dirty="0"/>
          </a:p>
          <a:p>
            <a:pPr rtl="0"/>
            <a:r>
              <a:rPr lang="zh" dirty="0"/>
              <a:t>好处</a:t>
            </a:r>
          </a:p>
          <a:p>
            <a:pPr rtl="0"/>
            <a:endParaRPr lang="en-GB" dirty="0"/>
          </a:p>
          <a:p>
            <a:pPr rtl="0"/>
            <a:r>
              <a:rPr lang="zh" dirty="0"/>
              <a:t>约束</a:t>
            </a:r>
          </a:p>
          <a:p>
            <a:pPr rtl="0"/>
            <a:endParaRPr lang="en-GB" dirty="0"/>
          </a:p>
          <a:p>
            <a:pPr rtl="0"/>
            <a:r>
              <a:rPr lang="zh" dirty="0"/>
              <a:t>前进方向</a:t>
            </a:r>
          </a:p>
          <a:p>
            <a:pPr rtl="0"/>
            <a:endParaRPr lang="en-GB" dirty="0"/>
          </a:p>
          <a:p>
            <a:pPr rtl="0"/>
            <a:r>
              <a:rPr lang="zh" dirty="0"/>
              <a:t>问答 </a:t>
            </a:r>
          </a:p>
        </p:txBody>
      </p:sp>
    </p:spTree>
    <p:custDataLst>
      <p:tags r:id="rId1"/>
    </p:custDataLst>
    <p:extLst>
      <p:ext uri="{BB962C8B-B14F-4D97-AF65-F5344CB8AC3E}">
        <p14:creationId xmlns:p14="http://schemas.microsoft.com/office/powerpoint/2010/main" val="2967244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5051" y="2663292"/>
            <a:ext cx="2868869" cy="523220"/>
          </a:xfrm>
          <a:prstGeom prst="rect">
            <a:avLst/>
          </a:prstGeom>
        </p:spPr>
        <p:txBody>
          <a:bodyPr wrap="square" rtlCol="0">
            <a:spAutoFit/>
          </a:bodyPr>
          <a:lstStyle/>
          <a:p>
            <a:pPr algn="ctr" rtl="0"/>
            <a:r>
              <a:rPr lang="zh" sz="2800" b="1" cap="all" dirty="0">
                <a:solidFill>
                  <a:prstClr val="white"/>
                </a:solidFill>
                <a:latin typeface="Arial Black" panose="020B0A04020102020204" pitchFamily="34" charset="0"/>
              </a:rPr>
              <a:t>谢谢！</a:t>
            </a:r>
            <a:endParaRPr lang="en-ZA" sz="2800" dirty="0">
              <a:solidFill>
                <a:prstClr val="white"/>
              </a:solidFill>
              <a:latin typeface="Arial Black" panose="020B0A04020102020204" pitchFamily="34" charset="0"/>
            </a:endParaRPr>
          </a:p>
        </p:txBody>
      </p:sp>
      <p:sp>
        <p:nvSpPr>
          <p:cNvPr id="6" name="Slide Number Placeholder 5"/>
          <p:cNvSpPr>
            <a:spLocks noGrp="1"/>
          </p:cNvSpPr>
          <p:nvPr>
            <p:ph type="sldNum" sz="quarter" idx="12"/>
          </p:nvPr>
        </p:nvSpPr>
        <p:spPr/>
        <p:txBody>
          <a:bodyPr rtlCol="0"/>
          <a:lstStyle/>
          <a:p>
            <a:pPr rtl="0"/>
            <a:fld id="{3AF06680-C8A7-4B16-9D12-C8E67A63F5D0}" type="slidenum">
              <a:rPr lang="en-ZA" smtClean="0">
                <a:solidFill>
                  <a:prstClr val="black">
                    <a:tint val="75000"/>
                  </a:prstClr>
                </a:solidFill>
              </a:rPr>
              <a:pPr/>
              <a:t>62</a:t>
            </a:fld>
            <a:endParaRPr lang="en-ZA" dirty="0">
              <a:solidFill>
                <a:prstClr val="black">
                  <a:tint val="75000"/>
                </a:prstClr>
              </a:solidFill>
            </a:endParaRPr>
          </a:p>
        </p:txBody>
      </p:sp>
      <p:sp>
        <p:nvSpPr>
          <p:cNvPr id="3" name="Content Placeholder 2"/>
          <p:cNvSpPr>
            <a:spLocks noGrp="1"/>
          </p:cNvSpPr>
          <p:nvPr>
            <p:ph idx="1"/>
          </p:nvPr>
        </p:nvSpPr>
        <p:spPr>
          <a:xfrm>
            <a:off x="709473" y="1029079"/>
            <a:ext cx="9572345" cy="5083938"/>
          </a:xfrm>
        </p:spPr>
        <p:txBody>
          <a:bodyPr rtlCol="0"/>
          <a:lstStyle/>
          <a:p>
            <a:pPr marL="0" indent="0" rtl="0">
              <a:buNone/>
            </a:pPr>
            <a:endParaRPr lang="en-GB" dirty="0"/>
          </a:p>
        </p:txBody>
      </p:sp>
      <p:sp>
        <p:nvSpPr>
          <p:cNvPr id="9" name="Rectangle 8"/>
          <p:cNvSpPr/>
          <p:nvPr/>
        </p:nvSpPr>
        <p:spPr>
          <a:xfrm>
            <a:off x="650787" y="6276984"/>
            <a:ext cx="9517151" cy="79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solidFill>
                <a:prstClr val="white"/>
              </a:solidFill>
            </a:endParaRPr>
          </a:p>
        </p:txBody>
      </p:sp>
      <p:sp>
        <p:nvSpPr>
          <p:cNvPr id="7" name="Rectangle 6"/>
          <p:cNvSpPr/>
          <p:nvPr/>
        </p:nvSpPr>
        <p:spPr>
          <a:xfrm>
            <a:off x="9528608" y="6209013"/>
            <a:ext cx="2089828" cy="7621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solidFill>
                <a:prstClr val="white"/>
              </a:solidFill>
            </a:endParaRPr>
          </a:p>
        </p:txBody>
      </p:sp>
      <p:sp>
        <p:nvSpPr>
          <p:cNvPr id="13" name="Rectangle 12"/>
          <p:cNvSpPr/>
          <p:nvPr/>
        </p:nvSpPr>
        <p:spPr>
          <a:xfrm>
            <a:off x="10167938" y="6276984"/>
            <a:ext cx="1450498" cy="793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solidFill>
                <a:prstClr val="white"/>
              </a:solidFill>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82" y="490604"/>
            <a:ext cx="2146979" cy="499843"/>
          </a:xfrm>
          <a:prstGeom prst="rect">
            <a:avLst/>
          </a:prstGeom>
        </p:spPr>
      </p:pic>
      <p:sp>
        <p:nvSpPr>
          <p:cNvPr id="20" name="Rectangle 19"/>
          <p:cNvSpPr/>
          <p:nvPr/>
        </p:nvSpPr>
        <p:spPr>
          <a:xfrm>
            <a:off x="3168086" y="918961"/>
            <a:ext cx="8450350" cy="563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ZA" dirty="0">
              <a:solidFill>
                <a:prstClr val="white"/>
              </a:solidFill>
            </a:endParaRPr>
          </a:p>
        </p:txBody>
      </p:sp>
      <p:sp>
        <p:nvSpPr>
          <p:cNvPr id="21" name="TextBox 20"/>
          <p:cNvSpPr txBox="1"/>
          <p:nvPr/>
        </p:nvSpPr>
        <p:spPr>
          <a:xfrm>
            <a:off x="2320298" y="3220497"/>
            <a:ext cx="2373000" cy="400110"/>
          </a:xfrm>
          <a:prstGeom prst="rect">
            <a:avLst/>
          </a:prstGeom>
          <a:noFill/>
        </p:spPr>
        <p:txBody>
          <a:bodyPr wrap="square" rtlCol="0">
            <a:spAutoFit/>
          </a:bodyPr>
          <a:lstStyle/>
          <a:p>
            <a:pPr rtl="0"/>
            <a:r>
              <a:rPr lang="zh" sz="2000" i="1" dirty="0">
                <a:solidFill>
                  <a:prstClr val="black"/>
                </a:solidFill>
                <a:latin typeface="Arial" panose="020B0604020202020204" pitchFamily="34" charset="0"/>
                <a:cs typeface="Arial" panose="020B0604020202020204" pitchFamily="34" charset="0"/>
              </a:rPr>
              <a:t>SABS与WRC团队</a:t>
            </a:r>
          </a:p>
        </p:txBody>
      </p:sp>
      <p:sp>
        <p:nvSpPr>
          <p:cNvPr id="14" name="TextBox 13"/>
          <p:cNvSpPr txBox="1"/>
          <p:nvPr/>
        </p:nvSpPr>
        <p:spPr>
          <a:xfrm>
            <a:off x="2627440" y="1016663"/>
            <a:ext cx="6901168" cy="400110"/>
          </a:xfrm>
          <a:prstGeom prst="rect">
            <a:avLst/>
          </a:prstGeom>
          <a:noFill/>
        </p:spPr>
        <p:txBody>
          <a:bodyPr wrap="square" rtlCol="0">
            <a:spAutoFit/>
          </a:bodyPr>
          <a:lstStyle/>
          <a:p>
            <a:pPr algn="r" rtl="0"/>
            <a:endParaRPr lang="en-ZA" sz="2000" i="1" dirty="0">
              <a:solidFill>
                <a:prstClr val="black"/>
              </a:solidFill>
              <a:latin typeface="Arial" panose="020B0604020202020204" pitchFamily="34" charset="0"/>
              <a:cs typeface="Arial" panose="020B0604020202020204" pitchFamily="34" charset="0"/>
            </a:endParaRPr>
          </a:p>
        </p:txBody>
      </p:sp>
      <p:pic>
        <p:nvPicPr>
          <p:cNvPr id="17" name="Picture 16"/>
          <p:cNvPicPr/>
          <p:nvPr/>
        </p:nvPicPr>
        <p:blipFill>
          <a:blip r:embed="rId5"/>
          <a:stretch>
            <a:fillRect/>
          </a:stretch>
        </p:blipFill>
        <p:spPr>
          <a:xfrm>
            <a:off x="10663131" y="341258"/>
            <a:ext cx="955304" cy="1350810"/>
          </a:xfrm>
          <a:prstGeom prst="rect">
            <a:avLst/>
          </a:prstGeom>
        </p:spPr>
      </p:pic>
      <p:sp>
        <p:nvSpPr>
          <p:cNvPr id="18" name="TextBox 17"/>
          <p:cNvSpPr txBox="1"/>
          <p:nvPr/>
        </p:nvSpPr>
        <p:spPr>
          <a:xfrm>
            <a:off x="2935747" y="3683765"/>
            <a:ext cx="847788" cy="400110"/>
          </a:xfrm>
          <a:prstGeom prst="rect">
            <a:avLst/>
          </a:prstGeom>
          <a:noFill/>
        </p:spPr>
        <p:txBody>
          <a:bodyPr wrap="square" rtlCol="0">
            <a:spAutoFit/>
          </a:bodyPr>
          <a:lstStyle/>
          <a:p>
            <a:pPr rtl="0"/>
            <a:r>
              <a:rPr lang="zh" sz="2000" i="1" dirty="0">
                <a:solidFill>
                  <a:prstClr val="black"/>
                </a:solidFill>
                <a:latin typeface="Arial" panose="020B0604020202020204" pitchFamily="34" charset="0"/>
                <a:cs typeface="Arial" panose="020B0604020202020204" pitchFamily="34" charset="0"/>
              </a:rPr>
              <a:t>问题</a:t>
            </a:r>
          </a:p>
        </p:txBody>
      </p:sp>
      <p:sp>
        <p:nvSpPr>
          <p:cNvPr id="5" name="TextBox 4"/>
          <p:cNvSpPr txBox="1"/>
          <p:nvPr/>
        </p:nvSpPr>
        <p:spPr>
          <a:xfrm>
            <a:off x="648182" y="4528713"/>
            <a:ext cx="10970253" cy="1754326"/>
          </a:xfrm>
          <a:prstGeom prst="rect">
            <a:avLst/>
          </a:prstGeom>
          <a:solidFill>
            <a:schemeClr val="bg1"/>
          </a:solidFill>
        </p:spPr>
        <p:txBody>
          <a:bodyPr wrap="square" rtlCol="0">
            <a:spAutoFit/>
          </a:bodyPr>
          <a:lstStyle/>
          <a:p>
            <a:pPr rtl="0"/>
            <a:r>
              <a:rPr lang="zh" dirty="0">
                <a:solidFill>
                  <a:prstClr val="black"/>
                </a:solidFill>
              </a:rPr>
              <a:t>内容由KwaZulu-Natal大学污染研究小组整理编制</a:t>
            </a:r>
          </a:p>
          <a:p>
            <a:pPr rtl="0"/>
            <a:endParaRPr lang="en-GB" dirty="0">
              <a:solidFill>
                <a:prstClr val="black"/>
              </a:solidFill>
            </a:endParaRPr>
          </a:p>
          <a:p>
            <a:pPr rtl="0"/>
            <a:endParaRPr lang="en-GB" dirty="0">
              <a:solidFill>
                <a:prstClr val="black"/>
              </a:solidFill>
            </a:endParaRPr>
          </a:p>
          <a:p>
            <a:pPr rtl="0"/>
            <a:endParaRPr lang="en-GB" dirty="0">
              <a:solidFill>
                <a:prstClr val="black"/>
              </a:solidFill>
            </a:endParaRPr>
          </a:p>
          <a:p>
            <a:pPr rtl="0"/>
            <a:endParaRPr lang="en-GB" dirty="0">
              <a:solidFill>
                <a:prstClr val="black"/>
              </a:solidFill>
            </a:endParaRPr>
          </a:p>
          <a:p>
            <a:pPr rtl="0"/>
            <a:endParaRPr lang="en-GB" dirty="0">
              <a:solidFill>
                <a:prstClr val="black"/>
              </a:solidFill>
            </a:endParaRPr>
          </a:p>
        </p:txBody>
      </p:sp>
      <p:pic>
        <p:nvPicPr>
          <p:cNvPr id="22" name="Picture 21"/>
          <p:cNvPicPr/>
          <p:nvPr/>
        </p:nvPicPr>
        <p:blipFill>
          <a:blip r:embed="rId6"/>
          <a:stretch>
            <a:fillRect/>
          </a:stretch>
        </p:blipFill>
        <p:spPr>
          <a:xfrm>
            <a:off x="10663132" y="5017210"/>
            <a:ext cx="955304" cy="866305"/>
          </a:xfrm>
          <a:prstGeom prst="rect">
            <a:avLst/>
          </a:prstGeom>
        </p:spPr>
      </p:pic>
      <p:pic>
        <p:nvPicPr>
          <p:cNvPr id="23"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57580" y="4682982"/>
            <a:ext cx="2837178" cy="146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09920" y="5184346"/>
            <a:ext cx="4099442"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p:nvPr/>
        </p:nvPicPr>
        <p:blipFill>
          <a:blip r:embed="rId5"/>
          <a:stretch>
            <a:fillRect/>
          </a:stretch>
        </p:blipFill>
        <p:spPr>
          <a:xfrm>
            <a:off x="10663131" y="322786"/>
            <a:ext cx="955304" cy="1350810"/>
          </a:xfrm>
          <a:prstGeom prst="rect">
            <a:avLst/>
          </a:prstGeom>
        </p:spPr>
      </p:pic>
      <p:pic>
        <p:nvPicPr>
          <p:cNvPr id="26"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57580" y="4682983"/>
            <a:ext cx="2837178" cy="1463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309920" y="5165874"/>
            <a:ext cx="4099442"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5842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rtlCol="0"/>
          <a:lstStyle/>
          <a:p>
            <a:pPr rtl="0"/>
            <a:fld id="{3AF06680-C8A7-4B16-9D12-C8E67A63F5D0}" type="slidenum">
              <a:rPr lang="en-ZA" smtClean="0"/>
              <a:t>7</a:t>
            </a:fld>
            <a:endParaRPr lang="en-ZA" dirty="0"/>
          </a:p>
        </p:txBody>
      </p:sp>
      <p:sp>
        <p:nvSpPr>
          <p:cNvPr id="3" name="Text Placeholder 2"/>
          <p:cNvSpPr>
            <a:spLocks noGrp="1"/>
          </p:cNvSpPr>
          <p:nvPr>
            <p:ph type="body" idx="13"/>
          </p:nvPr>
        </p:nvSpPr>
        <p:spPr/>
        <p:txBody>
          <a:bodyPr rtlCol="0"/>
          <a:lstStyle/>
          <a:p>
            <a:pPr rtl="0"/>
            <a:r>
              <a:rPr lang="zh"/>
              <a:t>SANS/ISO30500的适用范围</a:t>
            </a:r>
          </a:p>
        </p:txBody>
      </p:sp>
      <p:grpSp>
        <p:nvGrpSpPr>
          <p:cNvPr id="14" name="Group 13"/>
          <p:cNvGrpSpPr/>
          <p:nvPr/>
        </p:nvGrpSpPr>
        <p:grpSpPr>
          <a:xfrm>
            <a:off x="381248" y="1594104"/>
            <a:ext cx="10029297" cy="3389376"/>
            <a:chOff x="381248" y="959845"/>
            <a:chExt cx="10029297" cy="3389376"/>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37" y="959845"/>
              <a:ext cx="9893808" cy="3389376"/>
            </a:xfrm>
            <a:prstGeom prst="rect">
              <a:avLst/>
            </a:prstGeom>
          </p:spPr>
        </p:pic>
        <p:sp>
          <p:nvSpPr>
            <p:cNvPr id="16" name="TextBox 15"/>
            <p:cNvSpPr txBox="1"/>
            <p:nvPr/>
          </p:nvSpPr>
          <p:spPr>
            <a:xfrm>
              <a:off x="1281134" y="3911817"/>
              <a:ext cx="1530350" cy="307777"/>
            </a:xfrm>
            <a:prstGeom prst="rect">
              <a:avLst/>
            </a:prstGeom>
            <a:noFill/>
          </p:spPr>
          <p:txBody>
            <a:bodyPr wrap="square" rtlCol="0">
              <a:spAutoFit/>
            </a:bodyPr>
            <a:lstStyle/>
            <a:p>
              <a:pPr rtl="0"/>
              <a:r>
                <a:rPr lang="zh" sz="1400" b="1">
                  <a:solidFill>
                    <a:srgbClr val="239EBF"/>
                  </a:solidFill>
                  <a:latin typeface="Arial" panose="020B0604020202020204" pitchFamily="34" charset="0"/>
                  <a:ea typeface="AR KaitiB5 Bold" panose="03000800000000000000" pitchFamily="66" charset="-120"/>
                  <a:cs typeface="Arial" panose="020B0604020202020204" pitchFamily="34" charset="0"/>
                </a:rPr>
                <a:t>围闭</a:t>
              </a:r>
            </a:p>
          </p:txBody>
        </p:sp>
        <p:sp>
          <p:nvSpPr>
            <p:cNvPr id="17" name="TextBox 16"/>
            <p:cNvSpPr txBox="1"/>
            <p:nvPr/>
          </p:nvSpPr>
          <p:spPr>
            <a:xfrm>
              <a:off x="2722496" y="3911817"/>
              <a:ext cx="1741064" cy="307777"/>
            </a:xfrm>
            <a:prstGeom prst="rect">
              <a:avLst/>
            </a:prstGeom>
            <a:noFill/>
          </p:spPr>
          <p:txBody>
            <a:bodyPr wrap="square" rtlCol="0">
              <a:spAutoFit/>
            </a:bodyPr>
            <a:lstStyle/>
            <a:p>
              <a:pPr algn="ctr" rtl="0"/>
              <a:r>
                <a:rPr lang="zh" sz="1400" b="1" dirty="0">
                  <a:solidFill>
                    <a:srgbClr val="239EBF"/>
                  </a:solidFill>
                  <a:latin typeface="Arial" panose="020B0604020202020204" pitchFamily="34" charset="0"/>
                  <a:ea typeface="AR KaitiB5 Bold" panose="03000800000000000000" pitchFamily="66" charset="-120"/>
                  <a:cs typeface="Arial" panose="020B0604020202020204" pitchFamily="34" charset="0"/>
                </a:rPr>
                <a:t>清掏</a:t>
              </a:r>
            </a:p>
          </p:txBody>
        </p:sp>
        <p:sp>
          <p:nvSpPr>
            <p:cNvPr id="18" name="TextBox 17"/>
            <p:cNvSpPr txBox="1"/>
            <p:nvPr/>
          </p:nvSpPr>
          <p:spPr>
            <a:xfrm>
              <a:off x="4640312" y="3911817"/>
              <a:ext cx="1741064" cy="307777"/>
            </a:xfrm>
            <a:prstGeom prst="rect">
              <a:avLst/>
            </a:prstGeom>
            <a:noFill/>
          </p:spPr>
          <p:txBody>
            <a:bodyPr wrap="square" rtlCol="0">
              <a:spAutoFit/>
            </a:bodyPr>
            <a:lstStyle/>
            <a:p>
              <a:pPr algn="ctr" rtl="0"/>
              <a:r>
                <a:rPr lang="zh" sz="1400" b="1">
                  <a:solidFill>
                    <a:srgbClr val="239EBF"/>
                  </a:solidFill>
                  <a:latin typeface="Arial" panose="020B0604020202020204" pitchFamily="34" charset="0"/>
                  <a:ea typeface="AR KaitiB5 Bold" panose="03000800000000000000" pitchFamily="66" charset="-120"/>
                  <a:cs typeface="Arial" panose="020B0604020202020204" pitchFamily="34" charset="0"/>
                </a:rPr>
                <a:t>运输</a:t>
              </a:r>
            </a:p>
          </p:txBody>
        </p:sp>
        <p:sp>
          <p:nvSpPr>
            <p:cNvPr id="19" name="TextBox 18"/>
            <p:cNvSpPr txBox="1"/>
            <p:nvPr/>
          </p:nvSpPr>
          <p:spPr>
            <a:xfrm>
              <a:off x="6469140" y="3911817"/>
              <a:ext cx="1741064" cy="307777"/>
            </a:xfrm>
            <a:prstGeom prst="rect">
              <a:avLst/>
            </a:prstGeom>
            <a:noFill/>
          </p:spPr>
          <p:txBody>
            <a:bodyPr wrap="square" rtlCol="0">
              <a:spAutoFit/>
            </a:bodyPr>
            <a:lstStyle/>
            <a:p>
              <a:pPr algn="ctr" rtl="0"/>
              <a:r>
                <a:rPr lang="zh" sz="1400" b="1">
                  <a:solidFill>
                    <a:srgbClr val="239EBF"/>
                  </a:solidFill>
                  <a:latin typeface="Arial" panose="020B0604020202020204" pitchFamily="34" charset="0"/>
                  <a:ea typeface="AR KaitiB5 Bold" panose="03000800000000000000" pitchFamily="66" charset="-120"/>
                  <a:cs typeface="Arial" panose="020B0604020202020204" pitchFamily="34" charset="0"/>
                </a:rPr>
                <a:t>处理</a:t>
              </a:r>
            </a:p>
          </p:txBody>
        </p:sp>
        <p:sp>
          <p:nvSpPr>
            <p:cNvPr id="20" name="TextBox 19"/>
            <p:cNvSpPr txBox="1"/>
            <p:nvPr/>
          </p:nvSpPr>
          <p:spPr>
            <a:xfrm>
              <a:off x="8562247" y="3911817"/>
              <a:ext cx="1848298" cy="307777"/>
            </a:xfrm>
            <a:prstGeom prst="rect">
              <a:avLst/>
            </a:prstGeom>
            <a:noFill/>
          </p:spPr>
          <p:txBody>
            <a:bodyPr wrap="square" rtlCol="0">
              <a:spAutoFit/>
            </a:bodyPr>
            <a:lstStyle/>
            <a:p>
              <a:pPr algn="ctr" rtl="0"/>
              <a:r>
                <a:rPr lang="zh" sz="1400" b="1">
                  <a:solidFill>
                    <a:srgbClr val="239EBF"/>
                  </a:solidFill>
                  <a:latin typeface="Arial" panose="020B0604020202020204" pitchFamily="34" charset="0"/>
                  <a:ea typeface="AR KaitiB5 Bold" panose="03000800000000000000" pitchFamily="66" charset="-120"/>
                  <a:cs typeface="Arial" panose="020B0604020202020204" pitchFamily="34" charset="0"/>
                </a:rPr>
                <a:t>再利用/处置</a:t>
              </a:r>
            </a:p>
          </p:txBody>
        </p:sp>
        <p:sp>
          <p:nvSpPr>
            <p:cNvPr id="21" name="TextBox 20"/>
            <p:cNvSpPr txBox="1"/>
            <p:nvPr/>
          </p:nvSpPr>
          <p:spPr>
            <a:xfrm>
              <a:off x="381248" y="1044665"/>
              <a:ext cx="3071120" cy="400110"/>
            </a:xfrm>
            <a:prstGeom prst="rect">
              <a:avLst/>
            </a:prstGeom>
            <a:noFill/>
          </p:spPr>
          <p:txBody>
            <a:bodyPr wrap="square" rtlCol="0">
              <a:spAutoFit/>
            </a:bodyPr>
            <a:lstStyle/>
            <a:p>
              <a:pPr rtl="0"/>
              <a:r>
                <a:rPr lang="zh" sz="2000" b="1">
                  <a:solidFill>
                    <a:srgbClr val="239EBF"/>
                  </a:solidFill>
                  <a:latin typeface="Arial" panose="020B0604020202020204" pitchFamily="34" charset="0"/>
                  <a:ea typeface="AR KaitiB5 Bold" panose="03000800000000000000" pitchFamily="66" charset="-120"/>
                  <a:cs typeface="Arial" panose="020B0604020202020204" pitchFamily="34" charset="0"/>
                </a:rPr>
                <a:t>卫生价值链</a:t>
              </a:r>
            </a:p>
          </p:txBody>
        </p:sp>
      </p:grpSp>
      <p:sp>
        <p:nvSpPr>
          <p:cNvPr id="5" name="Rounded Rectangle 4"/>
          <p:cNvSpPr/>
          <p:nvPr/>
        </p:nvSpPr>
        <p:spPr>
          <a:xfrm>
            <a:off x="516737" y="2048256"/>
            <a:ext cx="3342031" cy="3145536"/>
          </a:xfrm>
          <a:prstGeom prst="round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custDataLst>
      <p:tags r:id="rId1"/>
    </p:custDataLst>
    <p:extLst>
      <p:ext uri="{BB962C8B-B14F-4D97-AF65-F5344CB8AC3E}">
        <p14:creationId xmlns:p14="http://schemas.microsoft.com/office/powerpoint/2010/main" val="224551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defRPr/>
            </a:pPr>
            <a:fld id="{CF6000D5-09E4-479E-B932-F4FEAF68291B}" type="slidenum">
              <a:rPr lang="en-GB" altLang="en-US" smtClean="0"/>
              <a:pPr>
                <a:defRPr/>
              </a:pPr>
              <a:t>8</a:t>
            </a:fld>
            <a:endParaRPr lang="en-GB" altLang="en-US" dirty="0"/>
          </a:p>
        </p:txBody>
      </p:sp>
      <p:sp>
        <p:nvSpPr>
          <p:cNvPr id="5" name="Text Placeholder 4"/>
          <p:cNvSpPr>
            <a:spLocks noGrp="1"/>
          </p:cNvSpPr>
          <p:nvPr>
            <p:ph type="body" idx="13"/>
          </p:nvPr>
        </p:nvSpPr>
        <p:spPr>
          <a:xfrm>
            <a:off x="4702630" y="135933"/>
            <a:ext cx="5707916" cy="823912"/>
          </a:xfrm>
        </p:spPr>
        <p:txBody>
          <a:bodyPr rtlCol="0"/>
          <a:lstStyle/>
          <a:p>
            <a:pPr rtl="0"/>
            <a:r>
              <a:rPr lang="zh" dirty="0"/>
              <a:t>无下水管道厕所卫生处理系统（NSSS）</a:t>
            </a:r>
          </a:p>
        </p:txBody>
      </p:sp>
      <p:sp>
        <p:nvSpPr>
          <p:cNvPr id="3" name="Content Placeholder 2"/>
          <p:cNvSpPr>
            <a:spLocks noGrp="1"/>
          </p:cNvSpPr>
          <p:nvPr>
            <p:ph idx="1"/>
          </p:nvPr>
        </p:nvSpPr>
        <p:spPr/>
        <p:txBody>
          <a:bodyPr rtlCol="0">
            <a:normAutofit/>
          </a:bodyPr>
          <a:lstStyle/>
          <a:p>
            <a:pPr rtl="0">
              <a:lnSpc>
                <a:spcPct val="150000"/>
              </a:lnSpc>
            </a:pPr>
            <a:r>
              <a:rPr lang="zh" sz="2800" b="1" dirty="0"/>
              <a:t>预制集成式污水处理装置，组成部分包括：</a:t>
            </a:r>
          </a:p>
          <a:p>
            <a:pPr lvl="1" rtl="0">
              <a:lnSpc>
                <a:spcPct val="150000"/>
              </a:lnSpc>
            </a:pPr>
            <a:r>
              <a:rPr lang="zh" sz="2400" b="1" dirty="0"/>
              <a:t>前端（便器设施）</a:t>
            </a:r>
          </a:p>
          <a:p>
            <a:pPr lvl="1" rtl="0">
              <a:lnSpc>
                <a:spcPct val="150000"/>
              </a:lnSpc>
            </a:pPr>
            <a:r>
              <a:rPr lang="zh" sz="2400" b="1" dirty="0"/>
              <a:t>后端（处理装置）</a:t>
            </a:r>
          </a:p>
          <a:p>
            <a:pPr rtl="0">
              <a:lnSpc>
                <a:spcPct val="150000"/>
              </a:lnSpc>
            </a:pPr>
            <a:r>
              <a:rPr lang="zh" sz="2800" b="1" dirty="0"/>
              <a:t>NSSS可以：</a:t>
            </a:r>
          </a:p>
          <a:p>
            <a:pPr lvl="1" rtl="0">
              <a:lnSpc>
                <a:spcPct val="150000"/>
              </a:lnSpc>
            </a:pPr>
            <a:r>
              <a:rPr lang="zh" sz="2400" dirty="0"/>
              <a:t>收集、输送和充分处理系统中的特定输入物，最终保证固体、液体和气体输出物可以安全再利用或直接排放</a:t>
            </a:r>
          </a:p>
          <a:p>
            <a:pPr lvl="1" rtl="0">
              <a:lnSpc>
                <a:spcPct val="150000"/>
              </a:lnSpc>
            </a:pPr>
            <a:r>
              <a:rPr lang="zh" sz="2400" b="1" dirty="0">
                <a:solidFill>
                  <a:srgbClr val="FF0000"/>
                </a:solidFill>
              </a:rPr>
              <a:t>无需</a:t>
            </a:r>
            <a:r>
              <a:rPr lang="zh" sz="2400" dirty="0"/>
              <a:t>连接下水道或排水系统</a:t>
            </a:r>
          </a:p>
          <a:p>
            <a:pPr rtl="0"/>
            <a:endParaRPr lang="en-US" sz="3000" dirty="0"/>
          </a:p>
          <a:p>
            <a:pPr rtl="0"/>
            <a:endParaRPr lang="en-GB" sz="3000" dirty="0"/>
          </a:p>
        </p:txBody>
      </p:sp>
    </p:spTree>
    <p:custDataLst>
      <p:tags r:id="rId1"/>
    </p:custDataLst>
    <p:extLst>
      <p:ext uri="{BB962C8B-B14F-4D97-AF65-F5344CB8AC3E}">
        <p14:creationId xmlns:p14="http://schemas.microsoft.com/office/powerpoint/2010/main" val="198411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rtl="0"/>
            <a:r>
              <a:rPr lang="zh" sz="6600" b="1"/>
              <a:t>NSSS的组成</a:t>
            </a:r>
          </a:p>
        </p:txBody>
      </p:sp>
      <p:sp>
        <p:nvSpPr>
          <p:cNvPr id="4" name="Slide Number Placeholder 3"/>
          <p:cNvSpPr>
            <a:spLocks noGrp="1"/>
          </p:cNvSpPr>
          <p:nvPr>
            <p:ph type="sldNum" sz="quarter" idx="12"/>
          </p:nvPr>
        </p:nvSpPr>
        <p:spPr/>
        <p:txBody>
          <a:bodyPr rtlCol="0"/>
          <a:lstStyle/>
          <a:p>
            <a:pPr rtl="0"/>
            <a:fld id="{3AF06680-C8A7-4B16-9D12-C8E67A63F5D0}" type="slidenum">
              <a:rPr lang="en-ZA" smtClean="0"/>
              <a:t>9</a:t>
            </a:fld>
            <a:endParaRPr lang="en-ZA" dirty="0"/>
          </a:p>
        </p:txBody>
      </p:sp>
    </p:spTree>
    <p:custDataLst>
      <p:tags r:id="rId1"/>
    </p:custDataLst>
    <p:extLst>
      <p:ext uri="{BB962C8B-B14F-4D97-AF65-F5344CB8AC3E}">
        <p14:creationId xmlns:p14="http://schemas.microsoft.com/office/powerpoint/2010/main" val="36395450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2"/>
  <p:tag name="ARTICULATE_DESIGN_ID_1_OFFICE THEME" val="YsM0Uj2X"/>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17440</TotalTime>
  <Words>8562</Words>
  <Application>Microsoft Office PowerPoint</Application>
  <PresentationFormat>Widescreen</PresentationFormat>
  <Paragraphs>971</Paragraphs>
  <Slides>62</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MS PGothic</vt:lpstr>
      <vt:lpstr>宋体</vt:lpstr>
      <vt:lpstr>AR KaitiB5 Bold</vt:lpstr>
      <vt:lpstr>Arial</vt:lpstr>
      <vt:lpstr>Arial Black</vt:lpstr>
      <vt:lpstr>Arial Narrow</vt:lpstr>
      <vt:lpstr>Calibri</vt:lpstr>
      <vt:lpstr>Calibri Light</vt:lpstr>
      <vt:lpstr>Comic Sans MS</vt:lpstr>
      <vt:lpstr>Times New Roman</vt:lpstr>
      <vt:lpstr>Wingdings</vt:lpstr>
      <vt:lpstr>Wingdings 2</vt:lpstr>
      <vt:lpstr>1_Office Theme</vt:lpstr>
      <vt:lpstr>ISO组织和SANS/ISO:30500标准</vt:lpstr>
      <vt:lpstr>PowerPoint Presentation</vt:lpstr>
      <vt:lpstr>PowerPoint Presentation</vt:lpstr>
      <vt:lpstr>PowerPoint Presentation</vt:lpstr>
      <vt:lpstr>PowerPoint Presentation</vt:lpstr>
      <vt:lpstr>SANS/ISO:30500</vt:lpstr>
      <vt:lpstr>PowerPoint Presentation</vt:lpstr>
      <vt:lpstr>PowerPoint Presentation</vt:lpstr>
      <vt:lpstr>NSSS的组成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了解SAN/ISO:30500标准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Mary</dc:creator>
  <cp:lastModifiedBy>Irina Kiselyer</cp:lastModifiedBy>
  <cp:revision>381</cp:revision>
  <dcterms:created xsi:type="dcterms:W3CDTF">2019-10-07T11:05:55Z</dcterms:created>
  <dcterms:modified xsi:type="dcterms:W3CDTF">2020-07-01T17:03:13Z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A74A61D5-12CC-4CEB-A0F2-9B7C68C6EB39</vt:lpwstr>
  </property>
  <property fmtid="{D5CDD505-2E9C-101B-9397-08002B2CF9AE}" pid="3" name="ArticulatePath">
    <vt:lpwstr>Sanitation Status and ISO standards ISO30500_Presentation</vt:lpwstr>
  </property>
</Properties>
</file>