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64"/>
  </p:notesMasterIdLst>
  <p:sldIdLst>
    <p:sldId id="397" r:id="rId2"/>
    <p:sldId id="398" r:id="rId3"/>
    <p:sldId id="399" r:id="rId4"/>
    <p:sldId id="402" r:id="rId5"/>
    <p:sldId id="355" r:id="rId6"/>
    <p:sldId id="256" r:id="rId7"/>
    <p:sldId id="386" r:id="rId8"/>
    <p:sldId id="257" r:id="rId9"/>
    <p:sldId id="393" r:id="rId10"/>
    <p:sldId id="263" r:id="rId11"/>
    <p:sldId id="304" r:id="rId12"/>
    <p:sldId id="305" r:id="rId13"/>
    <p:sldId id="431" r:id="rId14"/>
    <p:sldId id="443" r:id="rId15"/>
    <p:sldId id="264" r:id="rId16"/>
    <p:sldId id="432" r:id="rId17"/>
    <p:sldId id="404" r:id="rId18"/>
    <p:sldId id="454" r:id="rId19"/>
    <p:sldId id="405" r:id="rId20"/>
    <p:sldId id="455" r:id="rId21"/>
    <p:sldId id="406" r:id="rId22"/>
    <p:sldId id="456" r:id="rId23"/>
    <p:sldId id="442" r:id="rId24"/>
    <p:sldId id="408" r:id="rId25"/>
    <p:sldId id="262" r:id="rId26"/>
    <p:sldId id="267" r:id="rId27"/>
    <p:sldId id="268" r:id="rId28"/>
    <p:sldId id="331" r:id="rId29"/>
    <p:sldId id="270" r:id="rId30"/>
    <p:sldId id="271" r:id="rId31"/>
    <p:sldId id="272" r:id="rId32"/>
    <p:sldId id="273" r:id="rId33"/>
    <p:sldId id="292" r:id="rId34"/>
    <p:sldId id="275" r:id="rId35"/>
    <p:sldId id="321" r:id="rId36"/>
    <p:sldId id="307" r:id="rId37"/>
    <p:sldId id="308" r:id="rId38"/>
    <p:sldId id="309" r:id="rId39"/>
    <p:sldId id="310" r:id="rId40"/>
    <p:sldId id="323" r:id="rId41"/>
    <p:sldId id="311" r:id="rId42"/>
    <p:sldId id="324" r:id="rId43"/>
    <p:sldId id="326" r:id="rId44"/>
    <p:sldId id="325" r:id="rId45"/>
    <p:sldId id="312" r:id="rId46"/>
    <p:sldId id="327" r:id="rId47"/>
    <p:sldId id="313" r:id="rId48"/>
    <p:sldId id="314" r:id="rId49"/>
    <p:sldId id="316" r:id="rId50"/>
    <p:sldId id="346" r:id="rId51"/>
    <p:sldId id="387" r:id="rId52"/>
    <p:sldId id="388" r:id="rId53"/>
    <p:sldId id="389" r:id="rId54"/>
    <p:sldId id="457" r:id="rId55"/>
    <p:sldId id="458" r:id="rId56"/>
    <p:sldId id="439" r:id="rId57"/>
    <p:sldId id="440" r:id="rId58"/>
    <p:sldId id="441" r:id="rId59"/>
    <p:sldId id="449" r:id="rId60"/>
    <p:sldId id="436" r:id="rId61"/>
    <p:sldId id="437" r:id="rId62"/>
    <p:sldId id="41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kin Akinsete" initials="AA" lastIdx="11" clrIdx="0">
    <p:extLst>
      <p:ext uri="{19B8F6BF-5375-455C-9EA6-DF929625EA0E}">
        <p15:presenceInfo xmlns:p15="http://schemas.microsoft.com/office/powerpoint/2012/main" userId="S::akina@wrc.org.za::0c99eafe-c5d8-49da-8335-727506e6b9f7" providerId="AD"/>
      </p:ext>
    </p:extLst>
  </p:cmAuthor>
  <p:cmAuthor id="2" name="Konstantina Velkushanova" initials="KV" lastIdx="8" clrIdx="1">
    <p:extLst>
      <p:ext uri="{19B8F6BF-5375-455C-9EA6-DF929625EA0E}">
        <p15:presenceInfo xmlns:p15="http://schemas.microsoft.com/office/powerpoint/2012/main" userId="S-1-5-21-2192172037-3510142257-2222540262-116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AEF0"/>
    <a:srgbClr val="EB936B"/>
    <a:srgbClr val="E15B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3615" autoAdjust="0"/>
  </p:normalViewPr>
  <p:slideViewPr>
    <p:cSldViewPr snapToGrid="0">
      <p:cViewPr varScale="1">
        <p:scale>
          <a:sx n="81" d="100"/>
          <a:sy n="81" d="100"/>
        </p:scale>
        <p:origin x="102" y="9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11E2B0-6248-4568-A256-17EC69D43E1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B9145E6C-47DB-4BEB-B5E6-EBB9FE5653B8}">
      <dgm:prSet phldrT="[Text]"/>
      <dgm:spPr/>
      <dgm:t>
        <a:bodyPr/>
        <a:lstStyle/>
        <a:p>
          <a:r>
            <a:rPr lang="en-US" dirty="0" smtClean="0"/>
            <a:t>Nov 2018</a:t>
          </a:r>
          <a:endParaRPr lang="en-US" dirty="0"/>
        </a:p>
      </dgm:t>
    </dgm:pt>
    <dgm:pt modelId="{56217F3D-0EB2-43DD-84F5-1A11A0C3B142}" type="parTrans" cxnId="{B52DA804-53E8-4EEF-8768-41A91B325543}">
      <dgm:prSet/>
      <dgm:spPr/>
      <dgm:t>
        <a:bodyPr/>
        <a:lstStyle/>
        <a:p>
          <a:endParaRPr lang="en-US"/>
        </a:p>
      </dgm:t>
    </dgm:pt>
    <dgm:pt modelId="{29916D46-DA4A-4022-BFA6-75188D35EB31}" type="sibTrans" cxnId="{B52DA804-53E8-4EEF-8768-41A91B325543}">
      <dgm:prSet/>
      <dgm:spPr/>
      <dgm:t>
        <a:bodyPr/>
        <a:lstStyle/>
        <a:p>
          <a:endParaRPr lang="en-US"/>
        </a:p>
      </dgm:t>
    </dgm:pt>
    <dgm:pt modelId="{B06A37AD-2BDD-46DA-BE8A-95CEDFF82882}">
      <dgm:prSet phldrT="[Text]"/>
      <dgm:spPr/>
      <dgm:t>
        <a:bodyPr/>
        <a:lstStyle/>
        <a:p>
          <a:r>
            <a:rPr lang="en-US" dirty="0" smtClean="0"/>
            <a:t>Apr 2019</a:t>
          </a:r>
          <a:endParaRPr lang="en-US" dirty="0"/>
        </a:p>
      </dgm:t>
    </dgm:pt>
    <dgm:pt modelId="{49E87FCD-3088-416D-ADD7-8C032748A662}" type="parTrans" cxnId="{59E52443-C757-4460-AFC9-53041A77198F}">
      <dgm:prSet/>
      <dgm:spPr/>
      <dgm:t>
        <a:bodyPr/>
        <a:lstStyle/>
        <a:p>
          <a:endParaRPr lang="en-US"/>
        </a:p>
      </dgm:t>
    </dgm:pt>
    <dgm:pt modelId="{C5C37203-38A9-42C0-B273-C670DE13E5EF}" type="sibTrans" cxnId="{59E52443-C757-4460-AFC9-53041A77198F}">
      <dgm:prSet/>
      <dgm:spPr/>
      <dgm:t>
        <a:bodyPr/>
        <a:lstStyle/>
        <a:p>
          <a:endParaRPr lang="en-US"/>
        </a:p>
      </dgm:t>
    </dgm:pt>
    <dgm:pt modelId="{E00D0962-DF6F-4C2F-A15E-57E5C8B10B2A}">
      <dgm:prSet phldrT="[Text]"/>
      <dgm:spPr/>
      <dgm:t>
        <a:bodyPr/>
        <a:lstStyle/>
        <a:p>
          <a:r>
            <a:rPr lang="en-US" dirty="0" smtClean="0"/>
            <a:t>June 2019</a:t>
          </a:r>
          <a:endParaRPr lang="en-US" dirty="0"/>
        </a:p>
      </dgm:t>
    </dgm:pt>
    <dgm:pt modelId="{DA8F2A5F-DF9B-4A57-98EA-F7D81168AC55}" type="parTrans" cxnId="{0BAC951C-530D-4696-85EB-A678DB315D16}">
      <dgm:prSet/>
      <dgm:spPr/>
      <dgm:t>
        <a:bodyPr/>
        <a:lstStyle/>
        <a:p>
          <a:endParaRPr lang="en-US"/>
        </a:p>
      </dgm:t>
    </dgm:pt>
    <dgm:pt modelId="{03C8D158-3E70-43F7-841C-10A265EBCF26}" type="sibTrans" cxnId="{0BAC951C-530D-4696-85EB-A678DB315D16}">
      <dgm:prSet/>
      <dgm:spPr/>
      <dgm:t>
        <a:bodyPr/>
        <a:lstStyle/>
        <a:p>
          <a:endParaRPr lang="en-US"/>
        </a:p>
      </dgm:t>
    </dgm:pt>
    <dgm:pt modelId="{4D71BAF3-EE93-412C-A526-7C66D26E8A8F}">
      <dgm:prSet/>
      <dgm:spPr/>
      <dgm:t>
        <a:bodyPr/>
        <a:lstStyle/>
        <a:p>
          <a:r>
            <a:rPr lang="en-US" dirty="0" smtClean="0"/>
            <a:t>Aug 2019</a:t>
          </a:r>
          <a:endParaRPr lang="en-US" dirty="0"/>
        </a:p>
      </dgm:t>
    </dgm:pt>
    <dgm:pt modelId="{2710B33D-1B2A-420E-A8B1-34C2219460B1}" type="parTrans" cxnId="{E0ADAEAD-AB86-466C-ADFA-CAD9E3FDF4BA}">
      <dgm:prSet/>
      <dgm:spPr/>
      <dgm:t>
        <a:bodyPr/>
        <a:lstStyle/>
        <a:p>
          <a:endParaRPr lang="en-US"/>
        </a:p>
      </dgm:t>
    </dgm:pt>
    <dgm:pt modelId="{2CF0BEE9-B86E-4643-8117-EC2E28E27C03}" type="sibTrans" cxnId="{E0ADAEAD-AB86-466C-ADFA-CAD9E3FDF4BA}">
      <dgm:prSet/>
      <dgm:spPr/>
      <dgm:t>
        <a:bodyPr/>
        <a:lstStyle/>
        <a:p>
          <a:endParaRPr lang="en-US"/>
        </a:p>
      </dgm:t>
    </dgm:pt>
    <dgm:pt modelId="{4F8C75AC-997D-41D8-932B-447EC88BC928}">
      <dgm:prSet/>
      <dgm:spPr/>
      <dgm:t>
        <a:bodyPr/>
        <a:lstStyle/>
        <a:p>
          <a:r>
            <a:rPr lang="en-US" dirty="0" smtClean="0"/>
            <a:t>Sept 2019</a:t>
          </a:r>
          <a:endParaRPr lang="en-US" dirty="0"/>
        </a:p>
      </dgm:t>
    </dgm:pt>
    <dgm:pt modelId="{FE266382-88B6-4B88-89E1-763E4AED02C6}" type="parTrans" cxnId="{0AD99148-AA96-43A4-B857-7AFA5101E8CA}">
      <dgm:prSet/>
      <dgm:spPr/>
      <dgm:t>
        <a:bodyPr/>
        <a:lstStyle/>
        <a:p>
          <a:endParaRPr lang="en-US"/>
        </a:p>
      </dgm:t>
    </dgm:pt>
    <dgm:pt modelId="{3EF35E35-01D1-439A-9DAD-83D4BE24CD48}" type="sibTrans" cxnId="{0AD99148-AA96-43A4-B857-7AFA5101E8CA}">
      <dgm:prSet/>
      <dgm:spPr/>
      <dgm:t>
        <a:bodyPr/>
        <a:lstStyle/>
        <a:p>
          <a:endParaRPr lang="en-US"/>
        </a:p>
      </dgm:t>
    </dgm:pt>
    <dgm:pt modelId="{520B3B19-C0A8-4060-B086-CD21CB8447AD}">
      <dgm:prSet/>
      <dgm:spPr/>
      <dgm:t>
        <a:bodyPr/>
        <a:lstStyle/>
        <a:p>
          <a:r>
            <a:rPr lang="en-US" dirty="0" smtClean="0"/>
            <a:t>Oct 2019</a:t>
          </a:r>
          <a:endParaRPr lang="en-US" dirty="0"/>
        </a:p>
      </dgm:t>
    </dgm:pt>
    <dgm:pt modelId="{2CCFE039-3865-4C84-93AE-C3FAF2321797}" type="parTrans" cxnId="{12C268F9-187D-4B29-BA1C-0370785F9857}">
      <dgm:prSet/>
      <dgm:spPr/>
      <dgm:t>
        <a:bodyPr/>
        <a:lstStyle/>
        <a:p>
          <a:endParaRPr lang="en-US"/>
        </a:p>
      </dgm:t>
    </dgm:pt>
    <dgm:pt modelId="{4048A82C-BD50-41B1-8555-D67192770E12}" type="sibTrans" cxnId="{12C268F9-187D-4B29-BA1C-0370785F9857}">
      <dgm:prSet/>
      <dgm:spPr/>
      <dgm:t>
        <a:bodyPr/>
        <a:lstStyle/>
        <a:p>
          <a:endParaRPr lang="en-US"/>
        </a:p>
      </dgm:t>
    </dgm:pt>
    <dgm:pt modelId="{7C34E93D-B609-4577-ADB7-F0F0757CA476}">
      <dgm:prSet/>
      <dgm:spPr/>
      <dgm:t>
        <a:bodyPr/>
        <a:lstStyle/>
        <a:p>
          <a:r>
            <a:rPr lang="en-US" dirty="0" smtClean="0"/>
            <a:t>Nov 2019</a:t>
          </a:r>
          <a:endParaRPr lang="en-US" dirty="0"/>
        </a:p>
      </dgm:t>
    </dgm:pt>
    <dgm:pt modelId="{1B48DECE-327E-45CD-83DC-AA7AC998C537}" type="parTrans" cxnId="{EAA9CBD9-A7EC-4440-A722-0380AA7E87A7}">
      <dgm:prSet/>
      <dgm:spPr/>
      <dgm:t>
        <a:bodyPr/>
        <a:lstStyle/>
        <a:p>
          <a:endParaRPr lang="en-US"/>
        </a:p>
      </dgm:t>
    </dgm:pt>
    <dgm:pt modelId="{AD6ED9E6-6779-4074-8E17-85B43D85E7C9}" type="sibTrans" cxnId="{EAA9CBD9-A7EC-4440-A722-0380AA7E87A7}">
      <dgm:prSet/>
      <dgm:spPr/>
      <dgm:t>
        <a:bodyPr/>
        <a:lstStyle/>
        <a:p>
          <a:endParaRPr lang="en-US"/>
        </a:p>
      </dgm:t>
    </dgm:pt>
    <dgm:pt modelId="{CEE25F97-3A8F-4171-B1AF-EAEDFF03976E}" type="pres">
      <dgm:prSet presAssocID="{2711E2B0-6248-4568-A256-17EC69D43E19}" presName="Name0" presStyleCnt="0">
        <dgm:presLayoutVars>
          <dgm:dir/>
          <dgm:animLvl val="lvl"/>
          <dgm:resizeHandles val="exact"/>
        </dgm:presLayoutVars>
      </dgm:prSet>
      <dgm:spPr/>
      <dgm:t>
        <a:bodyPr/>
        <a:lstStyle/>
        <a:p>
          <a:endParaRPr lang="en-GB"/>
        </a:p>
      </dgm:t>
    </dgm:pt>
    <dgm:pt modelId="{EEECDF6E-B947-4559-B779-AFFFFB51F8CE}" type="pres">
      <dgm:prSet presAssocID="{B9145E6C-47DB-4BEB-B5E6-EBB9FE5653B8}" presName="parTxOnly" presStyleLbl="node1" presStyleIdx="0" presStyleCnt="7">
        <dgm:presLayoutVars>
          <dgm:chMax val="0"/>
          <dgm:chPref val="0"/>
          <dgm:bulletEnabled val="1"/>
        </dgm:presLayoutVars>
      </dgm:prSet>
      <dgm:spPr/>
      <dgm:t>
        <a:bodyPr/>
        <a:lstStyle/>
        <a:p>
          <a:endParaRPr lang="en-GB"/>
        </a:p>
      </dgm:t>
    </dgm:pt>
    <dgm:pt modelId="{9BDBEF84-20C2-4081-8628-0C77D480F2BF}" type="pres">
      <dgm:prSet presAssocID="{29916D46-DA4A-4022-BFA6-75188D35EB31}" presName="parTxOnlySpace" presStyleCnt="0"/>
      <dgm:spPr/>
    </dgm:pt>
    <dgm:pt modelId="{610FCFBE-B458-4953-9584-609D39B4EE7E}" type="pres">
      <dgm:prSet presAssocID="{B06A37AD-2BDD-46DA-BE8A-95CEDFF82882}" presName="parTxOnly" presStyleLbl="node1" presStyleIdx="1" presStyleCnt="7">
        <dgm:presLayoutVars>
          <dgm:chMax val="0"/>
          <dgm:chPref val="0"/>
          <dgm:bulletEnabled val="1"/>
        </dgm:presLayoutVars>
      </dgm:prSet>
      <dgm:spPr/>
      <dgm:t>
        <a:bodyPr/>
        <a:lstStyle/>
        <a:p>
          <a:endParaRPr lang="en-GB"/>
        </a:p>
      </dgm:t>
    </dgm:pt>
    <dgm:pt modelId="{4C9CE46F-EF1C-446D-AB20-D18DA6960EA4}" type="pres">
      <dgm:prSet presAssocID="{C5C37203-38A9-42C0-B273-C670DE13E5EF}" presName="parTxOnlySpace" presStyleCnt="0"/>
      <dgm:spPr/>
    </dgm:pt>
    <dgm:pt modelId="{F66F603F-91D0-4E2E-9C99-CDEC308A2F5D}" type="pres">
      <dgm:prSet presAssocID="{E00D0962-DF6F-4C2F-A15E-57E5C8B10B2A}" presName="parTxOnly" presStyleLbl="node1" presStyleIdx="2" presStyleCnt="7">
        <dgm:presLayoutVars>
          <dgm:chMax val="0"/>
          <dgm:chPref val="0"/>
          <dgm:bulletEnabled val="1"/>
        </dgm:presLayoutVars>
      </dgm:prSet>
      <dgm:spPr/>
      <dgm:t>
        <a:bodyPr/>
        <a:lstStyle/>
        <a:p>
          <a:endParaRPr lang="en-US"/>
        </a:p>
      </dgm:t>
    </dgm:pt>
    <dgm:pt modelId="{FEE85C2E-A882-4EF7-B80B-0A34821AB612}" type="pres">
      <dgm:prSet presAssocID="{03C8D158-3E70-43F7-841C-10A265EBCF26}" presName="parTxOnlySpace" presStyleCnt="0"/>
      <dgm:spPr/>
    </dgm:pt>
    <dgm:pt modelId="{109FD077-1BF1-4FCC-AE98-CA7E28BE4B56}" type="pres">
      <dgm:prSet presAssocID="{4D71BAF3-EE93-412C-A526-7C66D26E8A8F}" presName="parTxOnly" presStyleLbl="node1" presStyleIdx="3" presStyleCnt="7">
        <dgm:presLayoutVars>
          <dgm:chMax val="0"/>
          <dgm:chPref val="0"/>
          <dgm:bulletEnabled val="1"/>
        </dgm:presLayoutVars>
      </dgm:prSet>
      <dgm:spPr/>
      <dgm:t>
        <a:bodyPr/>
        <a:lstStyle/>
        <a:p>
          <a:endParaRPr lang="en-GB"/>
        </a:p>
      </dgm:t>
    </dgm:pt>
    <dgm:pt modelId="{2636619B-F2B3-42F7-BD33-8AD179B17220}" type="pres">
      <dgm:prSet presAssocID="{2CF0BEE9-B86E-4643-8117-EC2E28E27C03}" presName="parTxOnlySpace" presStyleCnt="0"/>
      <dgm:spPr/>
    </dgm:pt>
    <dgm:pt modelId="{61BF8C7F-70E2-4DFD-937D-CC31C68D0BEB}" type="pres">
      <dgm:prSet presAssocID="{4F8C75AC-997D-41D8-932B-447EC88BC928}" presName="parTxOnly" presStyleLbl="node1" presStyleIdx="4" presStyleCnt="7">
        <dgm:presLayoutVars>
          <dgm:chMax val="0"/>
          <dgm:chPref val="0"/>
          <dgm:bulletEnabled val="1"/>
        </dgm:presLayoutVars>
      </dgm:prSet>
      <dgm:spPr/>
      <dgm:t>
        <a:bodyPr/>
        <a:lstStyle/>
        <a:p>
          <a:endParaRPr lang="en-GB"/>
        </a:p>
      </dgm:t>
    </dgm:pt>
    <dgm:pt modelId="{3C71A600-61E6-4F25-95D3-41FEFDD0A987}" type="pres">
      <dgm:prSet presAssocID="{3EF35E35-01D1-439A-9DAD-83D4BE24CD48}" presName="parTxOnlySpace" presStyleCnt="0"/>
      <dgm:spPr/>
    </dgm:pt>
    <dgm:pt modelId="{7BF0957F-FDA4-4288-9D3C-C62F9F947005}" type="pres">
      <dgm:prSet presAssocID="{520B3B19-C0A8-4060-B086-CD21CB8447AD}" presName="parTxOnly" presStyleLbl="node1" presStyleIdx="5" presStyleCnt="7">
        <dgm:presLayoutVars>
          <dgm:chMax val="0"/>
          <dgm:chPref val="0"/>
          <dgm:bulletEnabled val="1"/>
        </dgm:presLayoutVars>
      </dgm:prSet>
      <dgm:spPr/>
      <dgm:t>
        <a:bodyPr/>
        <a:lstStyle/>
        <a:p>
          <a:endParaRPr lang="en-GB"/>
        </a:p>
      </dgm:t>
    </dgm:pt>
    <dgm:pt modelId="{6E9D4FDF-CFA0-49CD-81F6-D00657DE71E7}" type="pres">
      <dgm:prSet presAssocID="{4048A82C-BD50-41B1-8555-D67192770E12}" presName="parTxOnlySpace" presStyleCnt="0"/>
      <dgm:spPr/>
    </dgm:pt>
    <dgm:pt modelId="{BFF98A92-8B2E-423D-9E14-4281CAF271FD}" type="pres">
      <dgm:prSet presAssocID="{7C34E93D-B609-4577-ADB7-F0F0757CA476}" presName="parTxOnly" presStyleLbl="node1" presStyleIdx="6" presStyleCnt="7">
        <dgm:presLayoutVars>
          <dgm:chMax val="0"/>
          <dgm:chPref val="0"/>
          <dgm:bulletEnabled val="1"/>
        </dgm:presLayoutVars>
      </dgm:prSet>
      <dgm:spPr/>
      <dgm:t>
        <a:bodyPr/>
        <a:lstStyle/>
        <a:p>
          <a:endParaRPr lang="en-US"/>
        </a:p>
      </dgm:t>
    </dgm:pt>
  </dgm:ptLst>
  <dgm:cxnLst>
    <dgm:cxn modelId="{AC680111-6081-4822-B6F7-34A47D6B116D}" type="presOf" srcId="{7C34E93D-B609-4577-ADB7-F0F0757CA476}" destId="{BFF98A92-8B2E-423D-9E14-4281CAF271FD}" srcOrd="0" destOrd="0" presId="urn:microsoft.com/office/officeart/2005/8/layout/chevron1"/>
    <dgm:cxn modelId="{0AD99148-AA96-43A4-B857-7AFA5101E8CA}" srcId="{2711E2B0-6248-4568-A256-17EC69D43E19}" destId="{4F8C75AC-997D-41D8-932B-447EC88BC928}" srcOrd="4" destOrd="0" parTransId="{FE266382-88B6-4B88-89E1-763E4AED02C6}" sibTransId="{3EF35E35-01D1-439A-9DAD-83D4BE24CD48}"/>
    <dgm:cxn modelId="{E5673C30-DD3D-40B6-B301-730FED181806}" type="presOf" srcId="{E00D0962-DF6F-4C2F-A15E-57E5C8B10B2A}" destId="{F66F603F-91D0-4E2E-9C99-CDEC308A2F5D}" srcOrd="0" destOrd="0" presId="urn:microsoft.com/office/officeart/2005/8/layout/chevron1"/>
    <dgm:cxn modelId="{E021A23F-4947-49E3-9F40-80C3260B39F0}" type="presOf" srcId="{B9145E6C-47DB-4BEB-B5E6-EBB9FE5653B8}" destId="{EEECDF6E-B947-4559-B779-AFFFFB51F8CE}" srcOrd="0" destOrd="0" presId="urn:microsoft.com/office/officeart/2005/8/layout/chevron1"/>
    <dgm:cxn modelId="{E0ADAEAD-AB86-466C-ADFA-CAD9E3FDF4BA}" srcId="{2711E2B0-6248-4568-A256-17EC69D43E19}" destId="{4D71BAF3-EE93-412C-A526-7C66D26E8A8F}" srcOrd="3" destOrd="0" parTransId="{2710B33D-1B2A-420E-A8B1-34C2219460B1}" sibTransId="{2CF0BEE9-B86E-4643-8117-EC2E28E27C03}"/>
    <dgm:cxn modelId="{6550BDC7-3122-43AD-902B-69541DF36203}" type="presOf" srcId="{4F8C75AC-997D-41D8-932B-447EC88BC928}" destId="{61BF8C7F-70E2-4DFD-937D-CC31C68D0BEB}" srcOrd="0" destOrd="0" presId="urn:microsoft.com/office/officeart/2005/8/layout/chevron1"/>
    <dgm:cxn modelId="{59E52443-C757-4460-AFC9-53041A77198F}" srcId="{2711E2B0-6248-4568-A256-17EC69D43E19}" destId="{B06A37AD-2BDD-46DA-BE8A-95CEDFF82882}" srcOrd="1" destOrd="0" parTransId="{49E87FCD-3088-416D-ADD7-8C032748A662}" sibTransId="{C5C37203-38A9-42C0-B273-C670DE13E5EF}"/>
    <dgm:cxn modelId="{12C268F9-187D-4B29-BA1C-0370785F9857}" srcId="{2711E2B0-6248-4568-A256-17EC69D43E19}" destId="{520B3B19-C0A8-4060-B086-CD21CB8447AD}" srcOrd="5" destOrd="0" parTransId="{2CCFE039-3865-4C84-93AE-C3FAF2321797}" sibTransId="{4048A82C-BD50-41B1-8555-D67192770E12}"/>
    <dgm:cxn modelId="{0BAC951C-530D-4696-85EB-A678DB315D16}" srcId="{2711E2B0-6248-4568-A256-17EC69D43E19}" destId="{E00D0962-DF6F-4C2F-A15E-57E5C8B10B2A}" srcOrd="2" destOrd="0" parTransId="{DA8F2A5F-DF9B-4A57-98EA-F7D81168AC55}" sibTransId="{03C8D158-3E70-43F7-841C-10A265EBCF26}"/>
    <dgm:cxn modelId="{4EB7DF9A-9D3C-4D91-83E4-D1C395E171A7}" type="presOf" srcId="{B06A37AD-2BDD-46DA-BE8A-95CEDFF82882}" destId="{610FCFBE-B458-4953-9584-609D39B4EE7E}" srcOrd="0" destOrd="0" presId="urn:microsoft.com/office/officeart/2005/8/layout/chevron1"/>
    <dgm:cxn modelId="{0E73C421-0B67-47DF-B3B3-AFDE3B2D9CE7}" type="presOf" srcId="{4D71BAF3-EE93-412C-A526-7C66D26E8A8F}" destId="{109FD077-1BF1-4FCC-AE98-CA7E28BE4B56}" srcOrd="0" destOrd="0" presId="urn:microsoft.com/office/officeart/2005/8/layout/chevron1"/>
    <dgm:cxn modelId="{EAA9CBD9-A7EC-4440-A722-0380AA7E87A7}" srcId="{2711E2B0-6248-4568-A256-17EC69D43E19}" destId="{7C34E93D-B609-4577-ADB7-F0F0757CA476}" srcOrd="6" destOrd="0" parTransId="{1B48DECE-327E-45CD-83DC-AA7AC998C537}" sibTransId="{AD6ED9E6-6779-4074-8E17-85B43D85E7C9}"/>
    <dgm:cxn modelId="{B52DA804-53E8-4EEF-8768-41A91B325543}" srcId="{2711E2B0-6248-4568-A256-17EC69D43E19}" destId="{B9145E6C-47DB-4BEB-B5E6-EBB9FE5653B8}" srcOrd="0" destOrd="0" parTransId="{56217F3D-0EB2-43DD-84F5-1A11A0C3B142}" sibTransId="{29916D46-DA4A-4022-BFA6-75188D35EB31}"/>
    <dgm:cxn modelId="{FA5D1BFE-AEC3-4DD0-9FCA-B93989F07579}" type="presOf" srcId="{2711E2B0-6248-4568-A256-17EC69D43E19}" destId="{CEE25F97-3A8F-4171-B1AF-EAEDFF03976E}" srcOrd="0" destOrd="0" presId="urn:microsoft.com/office/officeart/2005/8/layout/chevron1"/>
    <dgm:cxn modelId="{FE15B74A-23C0-4387-A8EA-43CE2CE2898A}" type="presOf" srcId="{520B3B19-C0A8-4060-B086-CD21CB8447AD}" destId="{7BF0957F-FDA4-4288-9D3C-C62F9F947005}" srcOrd="0" destOrd="0" presId="urn:microsoft.com/office/officeart/2005/8/layout/chevron1"/>
    <dgm:cxn modelId="{98467386-4DC4-458B-BAFB-C4A0FC480FAA}" type="presParOf" srcId="{CEE25F97-3A8F-4171-B1AF-EAEDFF03976E}" destId="{EEECDF6E-B947-4559-B779-AFFFFB51F8CE}" srcOrd="0" destOrd="0" presId="urn:microsoft.com/office/officeart/2005/8/layout/chevron1"/>
    <dgm:cxn modelId="{B0FFBF68-D8E9-4B57-810E-D92EEC21C93B}" type="presParOf" srcId="{CEE25F97-3A8F-4171-B1AF-EAEDFF03976E}" destId="{9BDBEF84-20C2-4081-8628-0C77D480F2BF}" srcOrd="1" destOrd="0" presId="urn:microsoft.com/office/officeart/2005/8/layout/chevron1"/>
    <dgm:cxn modelId="{7C30F959-2BC8-415A-9D03-C6BB94612465}" type="presParOf" srcId="{CEE25F97-3A8F-4171-B1AF-EAEDFF03976E}" destId="{610FCFBE-B458-4953-9584-609D39B4EE7E}" srcOrd="2" destOrd="0" presId="urn:microsoft.com/office/officeart/2005/8/layout/chevron1"/>
    <dgm:cxn modelId="{93D0C075-D235-4DC9-961C-BBB63B729E39}" type="presParOf" srcId="{CEE25F97-3A8F-4171-B1AF-EAEDFF03976E}" destId="{4C9CE46F-EF1C-446D-AB20-D18DA6960EA4}" srcOrd="3" destOrd="0" presId="urn:microsoft.com/office/officeart/2005/8/layout/chevron1"/>
    <dgm:cxn modelId="{5A09F4C2-B3C6-4B23-97DA-38F1FF1CC750}" type="presParOf" srcId="{CEE25F97-3A8F-4171-B1AF-EAEDFF03976E}" destId="{F66F603F-91D0-4E2E-9C99-CDEC308A2F5D}" srcOrd="4" destOrd="0" presId="urn:microsoft.com/office/officeart/2005/8/layout/chevron1"/>
    <dgm:cxn modelId="{F2C30589-09AD-46B4-BB41-9D3019C04FE8}" type="presParOf" srcId="{CEE25F97-3A8F-4171-B1AF-EAEDFF03976E}" destId="{FEE85C2E-A882-4EF7-B80B-0A34821AB612}" srcOrd="5" destOrd="0" presId="urn:microsoft.com/office/officeart/2005/8/layout/chevron1"/>
    <dgm:cxn modelId="{BD404CA3-113B-4D02-A3F0-3BDDAD662F9E}" type="presParOf" srcId="{CEE25F97-3A8F-4171-B1AF-EAEDFF03976E}" destId="{109FD077-1BF1-4FCC-AE98-CA7E28BE4B56}" srcOrd="6" destOrd="0" presId="urn:microsoft.com/office/officeart/2005/8/layout/chevron1"/>
    <dgm:cxn modelId="{6468EB7C-B195-4C52-B025-BE299E2FDCA1}" type="presParOf" srcId="{CEE25F97-3A8F-4171-B1AF-EAEDFF03976E}" destId="{2636619B-F2B3-42F7-BD33-8AD179B17220}" srcOrd="7" destOrd="0" presId="urn:microsoft.com/office/officeart/2005/8/layout/chevron1"/>
    <dgm:cxn modelId="{95E22B7B-87DA-4C12-B974-F14582A258E4}" type="presParOf" srcId="{CEE25F97-3A8F-4171-B1AF-EAEDFF03976E}" destId="{61BF8C7F-70E2-4DFD-937D-CC31C68D0BEB}" srcOrd="8" destOrd="0" presId="urn:microsoft.com/office/officeart/2005/8/layout/chevron1"/>
    <dgm:cxn modelId="{B503A847-A8D8-4BB6-A63F-7B727AE7E2D1}" type="presParOf" srcId="{CEE25F97-3A8F-4171-B1AF-EAEDFF03976E}" destId="{3C71A600-61E6-4F25-95D3-41FEFDD0A987}" srcOrd="9" destOrd="0" presId="urn:microsoft.com/office/officeart/2005/8/layout/chevron1"/>
    <dgm:cxn modelId="{1ADD4723-4FA4-4981-BA58-8E306C03B3B7}" type="presParOf" srcId="{CEE25F97-3A8F-4171-B1AF-EAEDFF03976E}" destId="{7BF0957F-FDA4-4288-9D3C-C62F9F947005}" srcOrd="10" destOrd="0" presId="urn:microsoft.com/office/officeart/2005/8/layout/chevron1"/>
    <dgm:cxn modelId="{18694157-3623-498A-93B4-2540375A5485}" type="presParOf" srcId="{CEE25F97-3A8F-4171-B1AF-EAEDFF03976E}" destId="{6E9D4FDF-CFA0-49CD-81F6-D00657DE71E7}" srcOrd="11" destOrd="0" presId="urn:microsoft.com/office/officeart/2005/8/layout/chevron1"/>
    <dgm:cxn modelId="{BB635ACF-7639-404E-B7EA-1C599F0BB3F4}" type="presParOf" srcId="{CEE25F97-3A8F-4171-B1AF-EAEDFF03976E}" destId="{BFF98A92-8B2E-423D-9E14-4281CAF271FD}"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CDF6E-B947-4559-B779-AFFFFB51F8CE}">
      <dsp:nvSpPr>
        <dsp:cNvPr id="0" name=""/>
        <dsp:cNvSpPr/>
      </dsp:nvSpPr>
      <dsp:spPr>
        <a:xfrm>
          <a:off x="0" y="2398886"/>
          <a:ext cx="1648810" cy="6595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Nov 2018</a:t>
          </a:r>
          <a:endParaRPr lang="en-US" sz="2100" kern="1200" dirty="0"/>
        </a:p>
      </dsp:txBody>
      <dsp:txXfrm>
        <a:off x="329762" y="2398886"/>
        <a:ext cx="989286" cy="659524"/>
      </dsp:txXfrm>
    </dsp:sp>
    <dsp:sp modelId="{610FCFBE-B458-4953-9584-609D39B4EE7E}">
      <dsp:nvSpPr>
        <dsp:cNvPr id="0" name=""/>
        <dsp:cNvSpPr/>
      </dsp:nvSpPr>
      <dsp:spPr>
        <a:xfrm>
          <a:off x="1483929" y="2398886"/>
          <a:ext cx="1648810" cy="6595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Apr 2019</a:t>
          </a:r>
          <a:endParaRPr lang="en-US" sz="2100" kern="1200" dirty="0"/>
        </a:p>
      </dsp:txBody>
      <dsp:txXfrm>
        <a:off x="1813691" y="2398886"/>
        <a:ext cx="989286" cy="659524"/>
      </dsp:txXfrm>
    </dsp:sp>
    <dsp:sp modelId="{F66F603F-91D0-4E2E-9C99-CDEC308A2F5D}">
      <dsp:nvSpPr>
        <dsp:cNvPr id="0" name=""/>
        <dsp:cNvSpPr/>
      </dsp:nvSpPr>
      <dsp:spPr>
        <a:xfrm>
          <a:off x="2967858" y="2398886"/>
          <a:ext cx="1648810" cy="6595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June 2019</a:t>
          </a:r>
          <a:endParaRPr lang="en-US" sz="2100" kern="1200" dirty="0"/>
        </a:p>
      </dsp:txBody>
      <dsp:txXfrm>
        <a:off x="3297620" y="2398886"/>
        <a:ext cx="989286" cy="659524"/>
      </dsp:txXfrm>
    </dsp:sp>
    <dsp:sp modelId="{109FD077-1BF1-4FCC-AE98-CA7E28BE4B56}">
      <dsp:nvSpPr>
        <dsp:cNvPr id="0" name=""/>
        <dsp:cNvSpPr/>
      </dsp:nvSpPr>
      <dsp:spPr>
        <a:xfrm>
          <a:off x="4451787" y="2398886"/>
          <a:ext cx="1648810" cy="6595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Aug 2019</a:t>
          </a:r>
          <a:endParaRPr lang="en-US" sz="2100" kern="1200" dirty="0"/>
        </a:p>
      </dsp:txBody>
      <dsp:txXfrm>
        <a:off x="4781549" y="2398886"/>
        <a:ext cx="989286" cy="659524"/>
      </dsp:txXfrm>
    </dsp:sp>
    <dsp:sp modelId="{61BF8C7F-70E2-4DFD-937D-CC31C68D0BEB}">
      <dsp:nvSpPr>
        <dsp:cNvPr id="0" name=""/>
        <dsp:cNvSpPr/>
      </dsp:nvSpPr>
      <dsp:spPr>
        <a:xfrm>
          <a:off x="5935717" y="2398886"/>
          <a:ext cx="1648810" cy="6595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Sept 2019</a:t>
          </a:r>
          <a:endParaRPr lang="en-US" sz="2100" kern="1200" dirty="0"/>
        </a:p>
      </dsp:txBody>
      <dsp:txXfrm>
        <a:off x="6265479" y="2398886"/>
        <a:ext cx="989286" cy="659524"/>
      </dsp:txXfrm>
    </dsp:sp>
    <dsp:sp modelId="{7BF0957F-FDA4-4288-9D3C-C62F9F947005}">
      <dsp:nvSpPr>
        <dsp:cNvPr id="0" name=""/>
        <dsp:cNvSpPr/>
      </dsp:nvSpPr>
      <dsp:spPr>
        <a:xfrm>
          <a:off x="7419646" y="2398886"/>
          <a:ext cx="1648810" cy="6595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Oct 2019</a:t>
          </a:r>
          <a:endParaRPr lang="en-US" sz="2100" kern="1200" dirty="0"/>
        </a:p>
      </dsp:txBody>
      <dsp:txXfrm>
        <a:off x="7749408" y="2398886"/>
        <a:ext cx="989286" cy="659524"/>
      </dsp:txXfrm>
    </dsp:sp>
    <dsp:sp modelId="{BFF98A92-8B2E-423D-9E14-4281CAF271FD}">
      <dsp:nvSpPr>
        <dsp:cNvPr id="0" name=""/>
        <dsp:cNvSpPr/>
      </dsp:nvSpPr>
      <dsp:spPr>
        <a:xfrm>
          <a:off x="8903575" y="2398886"/>
          <a:ext cx="1648810" cy="6595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Nov 2019</a:t>
          </a:r>
          <a:endParaRPr lang="en-US" sz="2100" kern="1200" dirty="0"/>
        </a:p>
      </dsp:txBody>
      <dsp:txXfrm>
        <a:off x="9233337" y="2398886"/>
        <a:ext cx="989286" cy="65952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0E609-4295-46C0-A5DD-7E1A45A561B6}" type="datetimeFigureOut">
              <a:rPr lang="en-GB" smtClean="0"/>
              <a:t>28/05/2020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00F83-456B-4A48-8C8B-8D75B44CC0AD}" type="slidenum">
              <a:rPr lang="en-GB" smtClean="0"/>
              <a:t>‹#›</a:t>
            </a:fld>
            <a:endParaRPr lang="en-GB" dirty="0"/>
          </a:p>
        </p:txBody>
      </p:sp>
    </p:spTree>
    <p:extLst>
      <p:ext uri="{BB962C8B-B14F-4D97-AF65-F5344CB8AC3E}">
        <p14:creationId xmlns:p14="http://schemas.microsoft.com/office/powerpoint/2010/main" val="36286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1</a:t>
            </a:fld>
            <a:endParaRPr lang="en-GB" dirty="0"/>
          </a:p>
        </p:txBody>
      </p:sp>
    </p:spTree>
    <p:extLst>
      <p:ext uri="{BB962C8B-B14F-4D97-AF65-F5344CB8AC3E}">
        <p14:creationId xmlns:p14="http://schemas.microsoft.com/office/powerpoint/2010/main" val="3477147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Normal loading pattern</a:t>
            </a:r>
          </a:p>
          <a:p>
            <a:pPr marL="1203325" indent="-288925">
              <a:buFont typeface="Arial" panose="020B0604020202020204" pitchFamily="34" charset="0"/>
              <a:buChar char="•"/>
            </a:pPr>
            <a:r>
              <a:rPr lang="en-ZA" sz="1200" dirty="0"/>
              <a:t>While testing, specified treatment capacity with all additional system input specified by the manufacturer is considered. </a:t>
            </a:r>
          </a:p>
          <a:p>
            <a:pPr marL="1203325" indent="-288925">
              <a:buFont typeface="Arial" panose="020B0604020202020204" pitchFamily="34" charset="0"/>
              <a:buChar char="•"/>
            </a:pPr>
            <a:r>
              <a:rPr lang="en-ZA" sz="1200" dirty="0"/>
              <a:t>Loading of the system shall be performed as a percentage of daily load (kg/day of faeces, l/day of urine) </a:t>
            </a:r>
          </a:p>
          <a:p>
            <a:pPr marL="1203325" indent="-288925">
              <a:buFont typeface="Arial" panose="020B0604020202020204" pitchFamily="34" charset="0"/>
              <a:buChar char="•"/>
            </a:pPr>
            <a:endParaRPr lang="en-GB" sz="1200" dirty="0"/>
          </a:p>
          <a:p>
            <a:pPr marL="914400" indent="0">
              <a:buFont typeface="Arial" panose="020B0604020202020204" pitchFamily="34" charset="0"/>
              <a:buNone/>
            </a:pPr>
            <a:r>
              <a:rPr lang="en-GB" sz="1200" dirty="0"/>
              <a:t>7.2.8.2 Stress loading pattern</a:t>
            </a:r>
          </a:p>
          <a:p>
            <a:pPr marL="1200150" indent="-285750">
              <a:buFont typeface="Arial" panose="020B0604020202020204" pitchFamily="34" charset="0"/>
              <a:buChar char="•"/>
            </a:pPr>
            <a:r>
              <a:rPr lang="en-ZA" sz="1200" dirty="0"/>
              <a:t>Stress loading pattern indicates the sanitation system is loaded with treatment capacity + 80 % of the difference between maximum capacity and treatment capacity </a:t>
            </a:r>
            <a:endParaRPr lang="en-GB" sz="1200" dirty="0"/>
          </a:p>
          <a:p>
            <a:pPr marL="1203325" indent="-288925">
              <a:buNone/>
            </a:pPr>
            <a:r>
              <a:rPr lang="en-GB" sz="1200" dirty="0"/>
              <a:t>A.3.8.10 Diarrhoea test day </a:t>
            </a:r>
          </a:p>
          <a:p>
            <a:pPr marL="1203325" indent="-288925">
              <a:buFont typeface="Arial" panose="020B0604020202020204" pitchFamily="34" charset="0"/>
              <a:buChar char="•"/>
            </a:pPr>
            <a:r>
              <a:rPr lang="en-ZA" sz="1200" dirty="0"/>
              <a:t>50 % of the normal faeces loading shall be ‘diarrhoea input’ instead of solid faeces</a:t>
            </a:r>
            <a:r>
              <a:rPr lang="en-ZA" sz="1100" dirty="0"/>
              <a:t>.</a:t>
            </a:r>
          </a:p>
          <a:p>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36</a:t>
            </a:fld>
            <a:endParaRPr lang="en-GB" dirty="0"/>
          </a:p>
        </p:txBody>
      </p:sp>
    </p:spTree>
    <p:extLst>
      <p:ext uri="{BB962C8B-B14F-4D97-AF65-F5344CB8AC3E}">
        <p14:creationId xmlns:p14="http://schemas.microsoft.com/office/powerpoint/2010/main" val="556106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51</a:t>
            </a:fld>
            <a:endParaRPr lang="en-GB" dirty="0"/>
          </a:p>
        </p:txBody>
      </p:sp>
    </p:spTree>
    <p:extLst>
      <p:ext uri="{BB962C8B-B14F-4D97-AF65-F5344CB8AC3E}">
        <p14:creationId xmlns:p14="http://schemas.microsoft.com/office/powerpoint/2010/main" val="1280055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F881B101-1257-45CC-9F1B-E67A3AE224F4}" type="slidenum">
              <a:rPr lang="en-ZA" smtClean="0">
                <a:solidFill>
                  <a:prstClr val="black"/>
                </a:solidFill>
              </a:rPr>
              <a:pPr/>
              <a:t>62</a:t>
            </a:fld>
            <a:endParaRPr lang="en-ZA" dirty="0">
              <a:solidFill>
                <a:prstClr val="black"/>
              </a:solidFill>
            </a:endParaRPr>
          </a:p>
        </p:txBody>
      </p:sp>
    </p:spTree>
    <p:extLst>
      <p:ext uri="{BB962C8B-B14F-4D97-AF65-F5344CB8AC3E}">
        <p14:creationId xmlns:p14="http://schemas.microsoft.com/office/powerpoint/2010/main" val="533752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3</a:t>
            </a:fld>
            <a:endParaRPr lang="en-GB" dirty="0"/>
          </a:p>
        </p:txBody>
      </p:sp>
    </p:spTree>
    <p:extLst>
      <p:ext uri="{BB962C8B-B14F-4D97-AF65-F5344CB8AC3E}">
        <p14:creationId xmlns:p14="http://schemas.microsoft.com/office/powerpoint/2010/main" val="128756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11</a:t>
            </a:fld>
            <a:endParaRPr lang="en-GB" dirty="0"/>
          </a:p>
        </p:txBody>
      </p:sp>
    </p:spTree>
    <p:extLst>
      <p:ext uri="{BB962C8B-B14F-4D97-AF65-F5344CB8AC3E}">
        <p14:creationId xmlns:p14="http://schemas.microsoft.com/office/powerpoint/2010/main" val="3224329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additional categories of input as acceptable for treatment, such as water from hand washing, menstrual hygiene products, and/or organic household waste at manufacturers discretion</a:t>
            </a:r>
          </a:p>
          <a:p>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27</a:t>
            </a:fld>
            <a:endParaRPr lang="en-GB" dirty="0"/>
          </a:p>
        </p:txBody>
      </p:sp>
    </p:spTree>
    <p:extLst>
      <p:ext uri="{BB962C8B-B14F-4D97-AF65-F5344CB8AC3E}">
        <p14:creationId xmlns:p14="http://schemas.microsoft.com/office/powerpoint/2010/main" val="3379529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kern="1200" baseline="0" dirty="0">
                <a:solidFill>
                  <a:schemeClr val="tx1"/>
                </a:solidFill>
                <a:latin typeface="+mn-lt"/>
                <a:ea typeface="+mn-ea"/>
                <a:cs typeface="+mn-cs"/>
              </a:rPr>
              <a:t>When testing is conducted as part of the product certification process, the laboratory performing material testing shall meet the requirements in </a:t>
            </a:r>
            <a:r>
              <a:rPr lang="en-ZA" sz="1200" b="0" i="0" u="sng" strike="noStrike" kern="1200" baseline="0" dirty="0">
                <a:solidFill>
                  <a:schemeClr val="tx1"/>
                </a:solidFill>
                <a:latin typeface="+mn-lt"/>
                <a:ea typeface="+mn-ea"/>
                <a:cs typeface="+mn-cs"/>
              </a:rPr>
              <a:t>A.1</a:t>
            </a:r>
            <a:r>
              <a:rPr lang="en-ZA" sz="1200" b="0" i="0" u="none" strike="noStrike" kern="1200" baseline="0" dirty="0">
                <a:solidFill>
                  <a:schemeClr val="tx1"/>
                </a:solidFill>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29</a:t>
            </a:fld>
            <a:endParaRPr lang="en-GB" dirty="0"/>
          </a:p>
        </p:txBody>
      </p:sp>
    </p:spTree>
    <p:extLst>
      <p:ext uri="{BB962C8B-B14F-4D97-AF65-F5344CB8AC3E}">
        <p14:creationId xmlns:p14="http://schemas.microsoft.com/office/powerpoint/2010/main" val="37062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kern="1200" baseline="0" dirty="0">
                <a:solidFill>
                  <a:schemeClr val="tx1"/>
                </a:solidFill>
                <a:latin typeface="+mn-lt"/>
                <a:ea typeface="+mn-ea"/>
                <a:cs typeface="+mn-cs"/>
              </a:rPr>
              <a:t>No. 3 100 to 120 grit steel is stainless steel featuring short, relatively coarse, parallel polishing lines, which extend uniformly along the length of the coil, achieved with 100 to 120 grit abrasives</a:t>
            </a:r>
          </a:p>
          <a:p>
            <a:r>
              <a:rPr lang="en-ZA" sz="1200" b="0" i="0" u="none" strike="noStrike" kern="1200" baseline="0" dirty="0">
                <a:solidFill>
                  <a:schemeClr val="tx1"/>
                </a:solidFill>
                <a:latin typeface="+mn-lt"/>
                <a:ea typeface="+mn-ea"/>
                <a:cs typeface="+mn-cs"/>
              </a:rPr>
              <a:t>Smooth surface: </a:t>
            </a:r>
            <a:r>
              <a:rPr lang="en-ZA" sz="1800" dirty="0"/>
              <a:t>The surfaces shall be;</a:t>
            </a:r>
          </a:p>
          <a:p>
            <a:r>
              <a:rPr lang="en-ZA" sz="1600" i="1" dirty="0"/>
              <a:t>clear of pits and occlusions and have neither ridges nor crevices where organic materials could accumulate; </a:t>
            </a:r>
          </a:p>
          <a:p>
            <a:r>
              <a:rPr lang="en-ZA" sz="1600" i="1" dirty="0"/>
              <a:t>designed in such a way as to minimize projections, edges, and recesses</a:t>
            </a:r>
            <a:endParaRPr lang="en-GB" i="1" dirty="0"/>
          </a:p>
        </p:txBody>
      </p:sp>
      <p:sp>
        <p:nvSpPr>
          <p:cNvPr id="4" name="Slide Number Placeholder 3"/>
          <p:cNvSpPr>
            <a:spLocks noGrp="1"/>
          </p:cNvSpPr>
          <p:nvPr>
            <p:ph type="sldNum" sz="quarter" idx="10"/>
          </p:nvPr>
        </p:nvSpPr>
        <p:spPr/>
        <p:txBody>
          <a:bodyPr/>
          <a:lstStyle/>
          <a:p>
            <a:fld id="{79500F83-456B-4A48-8C8B-8D75B44CC0AD}" type="slidenum">
              <a:rPr lang="en-GB" smtClean="0"/>
              <a:t>30</a:t>
            </a:fld>
            <a:endParaRPr lang="en-GB" dirty="0"/>
          </a:p>
        </p:txBody>
      </p:sp>
    </p:spTree>
    <p:extLst>
      <p:ext uri="{BB962C8B-B14F-4D97-AF65-F5344CB8AC3E}">
        <p14:creationId xmlns:p14="http://schemas.microsoft.com/office/powerpoint/2010/main" val="3993709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Annex E.2 as handout for design consideration</a:t>
            </a:r>
          </a:p>
          <a:p>
            <a:r>
              <a:rPr lang="en-GB" dirty="0"/>
              <a:t>Information warnings via Annexe</a:t>
            </a:r>
            <a:r>
              <a:rPr lang="en-GB" baseline="0" dirty="0"/>
              <a:t> E. 3.2 , user requirements 4.1</a:t>
            </a:r>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32</a:t>
            </a:fld>
            <a:endParaRPr lang="en-GB" dirty="0"/>
          </a:p>
        </p:txBody>
      </p:sp>
    </p:spTree>
    <p:extLst>
      <p:ext uri="{BB962C8B-B14F-4D97-AF65-F5344CB8AC3E}">
        <p14:creationId xmlns:p14="http://schemas.microsoft.com/office/powerpoint/2010/main" val="2746186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Annex C for information</a:t>
            </a:r>
            <a:r>
              <a:rPr lang="en-GB" baseline="0" dirty="0"/>
              <a:t> specified in this standard</a:t>
            </a:r>
          </a:p>
          <a:p>
            <a:r>
              <a:rPr lang="en-GB" baseline="0" dirty="0"/>
              <a:t>Annex D.3 on the suitability of NSSS for a given location from point 4.14.1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t>Configuration, adjustment, and maintenance should not unnecessarily involve contact with input materials, intermediate process products, or residual products </a:t>
            </a:r>
          </a:p>
          <a:p>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33</a:t>
            </a:fld>
            <a:endParaRPr lang="en-GB" dirty="0"/>
          </a:p>
        </p:txBody>
      </p:sp>
    </p:spTree>
    <p:extLst>
      <p:ext uri="{BB962C8B-B14F-4D97-AF65-F5344CB8AC3E}">
        <p14:creationId xmlns:p14="http://schemas.microsoft.com/office/powerpoint/2010/main" val="2770344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kern="1200" baseline="0" dirty="0">
                <a:solidFill>
                  <a:schemeClr val="tx1"/>
                </a:solidFill>
                <a:latin typeface="+mn-lt"/>
                <a:ea typeface="+mn-ea"/>
                <a:cs typeface="+mn-cs"/>
              </a:rPr>
              <a:t>8.2: </a:t>
            </a:r>
          </a:p>
          <a:p>
            <a:r>
              <a:rPr lang="en-ZA" sz="1200" b="0" i="0" u="none" strike="noStrike" kern="1200" baseline="0" dirty="0">
                <a:solidFill>
                  <a:schemeClr val="tx1"/>
                </a:solidFill>
                <a:latin typeface="+mn-lt"/>
                <a:ea typeface="+mn-ea"/>
                <a:cs typeface="+mn-cs"/>
              </a:rPr>
              <a:t>The nutrients of interest are those that facilitate plant growth such as phosphorus, nitrogen, and potassium.</a:t>
            </a:r>
          </a:p>
          <a:p>
            <a:r>
              <a:rPr lang="en-ZA" sz="1200" b="0" i="0" u="none" strike="noStrike" kern="1200" baseline="0" dirty="0">
                <a:solidFill>
                  <a:schemeClr val="tx1"/>
                </a:solidFill>
                <a:latin typeface="+mn-lt"/>
                <a:ea typeface="+mn-ea"/>
                <a:cs typeface="+mn-cs"/>
              </a:rPr>
              <a:t>This information can be used to determine the reasonable reuse of the final solid output and/or effluent.</a:t>
            </a:r>
          </a:p>
          <a:p>
            <a:endParaRPr lang="en-ZA"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prstClr val="black"/>
                </a:solidFill>
              </a:rPr>
              <a:t>8.3.1: Water use calculations do not need to consider related activities such as hand washing that do not directly involve operation of the sanitation system </a:t>
            </a:r>
          </a:p>
          <a:p>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34</a:t>
            </a:fld>
            <a:endParaRPr lang="en-GB" dirty="0"/>
          </a:p>
        </p:txBody>
      </p:sp>
    </p:spTree>
    <p:extLst>
      <p:ext uri="{BB962C8B-B14F-4D97-AF65-F5344CB8AC3E}">
        <p14:creationId xmlns:p14="http://schemas.microsoft.com/office/powerpoint/2010/main" val="2353112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9335" b="7540"/>
          <a:stretch/>
        </p:blipFill>
        <p:spPr>
          <a:xfrm>
            <a:off x="650787" y="446373"/>
            <a:ext cx="10967649" cy="5731196"/>
          </a:xfrm>
          <a:prstGeom prst="rect">
            <a:avLst/>
          </a:prstGeom>
        </p:spPr>
      </p:pic>
      <p:sp>
        <p:nvSpPr>
          <p:cNvPr id="2" name="Title 1"/>
          <p:cNvSpPr>
            <a:spLocks noGrp="1"/>
          </p:cNvSpPr>
          <p:nvPr>
            <p:ph type="ctrTitle"/>
          </p:nvPr>
        </p:nvSpPr>
        <p:spPr>
          <a:xfrm>
            <a:off x="1524000" y="1122363"/>
            <a:ext cx="9144000" cy="2387600"/>
          </a:xfrm>
        </p:spPr>
        <p:txBody>
          <a:bodyPr anchor="b"/>
          <a:lstStyle>
            <a:lvl1pPr marL="0" marR="0" indent="0" algn="ctr" defTabSz="914400" rtl="0" eaLnBrk="1" fontAlgn="auto" latinLnBrk="0" hangingPunct="1">
              <a:lnSpc>
                <a:spcPct val="100000"/>
              </a:lnSpc>
              <a:spcBef>
                <a:spcPts val="0"/>
              </a:spcBef>
              <a:spcAft>
                <a:spcPts val="0"/>
              </a:spcAft>
              <a:buClrTx/>
              <a:buSzTx/>
              <a:buFontTx/>
              <a:buNone/>
              <a:tabLst/>
              <a:defRPr sz="60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36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EF018B49-EBBE-41F7-98E2-74ADACD769FE}" type="datetime1">
              <a:rPr lang="en-ZA" smtClean="0"/>
              <a:t>2020/05/28</a:t>
            </a:fld>
            <a:endParaRPr lang="en-ZA" dirty="0"/>
          </a:p>
        </p:txBody>
      </p:sp>
      <p:sp>
        <p:nvSpPr>
          <p:cNvPr id="6" name="Slide Number Placeholder 5"/>
          <p:cNvSpPr>
            <a:spLocks noGrp="1"/>
          </p:cNvSpPr>
          <p:nvPr>
            <p:ph type="sldNum" sz="quarter" idx="12"/>
          </p:nvPr>
        </p:nvSpPr>
        <p:spPr/>
        <p:txBody>
          <a:bodyPr/>
          <a:lstStyle/>
          <a:p>
            <a:fld id="{3AF06680-C8A7-4B16-9D12-C8E67A63F5D0}" type="slidenum">
              <a:rPr lang="en-ZA" smtClean="0"/>
              <a:t>‹#›</a:t>
            </a:fld>
            <a:endParaRPr lang="en-ZA"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9" name="Rectangle 8"/>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p:nvPr userDrawn="1"/>
        </p:nvPicPr>
        <p:blipFill>
          <a:blip r:embed="rId4"/>
          <a:stretch>
            <a:fillRect/>
          </a:stretch>
        </p:blipFill>
        <p:spPr>
          <a:xfrm>
            <a:off x="10663132" y="307299"/>
            <a:ext cx="955304" cy="1350810"/>
          </a:xfrm>
          <a:prstGeom prst="rect">
            <a:avLst/>
          </a:prstGeom>
        </p:spPr>
      </p:pic>
      <p:sp>
        <p:nvSpPr>
          <p:cNvPr id="14"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b="1" dirty="0">
                <a:latin typeface="Arial" panose="020B0604020202020204" pitchFamily="34" charset="0"/>
                <a:cs typeface="Arial" panose="020B0604020202020204" pitchFamily="34" charset="0"/>
              </a:rPr>
              <a:t>SABS and WATER RESEARCH COMMISSION</a:t>
            </a:r>
          </a:p>
        </p:txBody>
      </p:sp>
      <p:pic>
        <p:nvPicPr>
          <p:cNvPr id="15" name="Picture 14"/>
          <p:cNvPicPr/>
          <p:nvPr userDrawn="1"/>
        </p:nvPicPr>
        <p:blipFill>
          <a:blip r:embed="rId5"/>
          <a:stretch>
            <a:fillRect/>
          </a:stretch>
        </p:blipFill>
        <p:spPr>
          <a:xfrm>
            <a:off x="10663132" y="5017210"/>
            <a:ext cx="955304" cy="866305"/>
          </a:xfrm>
          <a:prstGeom prst="rect">
            <a:avLst/>
          </a:prstGeom>
        </p:spPr>
      </p:pic>
    </p:spTree>
    <p:extLst>
      <p:ext uri="{BB962C8B-B14F-4D97-AF65-F5344CB8AC3E}">
        <p14:creationId xmlns:p14="http://schemas.microsoft.com/office/powerpoint/2010/main" val="1639420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CCFECE-258D-4FE7-B7E4-24320C1A1C5A}" type="datetime1">
              <a:rPr lang="en-ZA" smtClean="0"/>
              <a:t>2020/05/28</a:t>
            </a:fld>
            <a:endParaRPr lang="en-ZA" dirty="0"/>
          </a:p>
        </p:txBody>
      </p:sp>
      <p:sp>
        <p:nvSpPr>
          <p:cNvPr id="6" name="Footer Placeholder 5"/>
          <p:cNvSpPr>
            <a:spLocks noGrp="1"/>
          </p:cNvSpPr>
          <p:nvPr>
            <p:ph type="ftr" sz="quarter" idx="11"/>
          </p:nvPr>
        </p:nvSpPr>
        <p:spPr/>
        <p:txBody>
          <a:bodyPr/>
          <a:lstStyle/>
          <a:p>
            <a:r>
              <a:rPr lang="en-ZA" dirty="0"/>
              <a:t>Marketing, Communications, PR and Events</a:t>
            </a:r>
          </a:p>
        </p:txBody>
      </p:sp>
      <p:sp>
        <p:nvSpPr>
          <p:cNvPr id="7" name="Slide Number Placeholder 6"/>
          <p:cNvSpPr>
            <a:spLocks noGrp="1"/>
          </p:cNvSpPr>
          <p:nvPr>
            <p:ph type="sldNum" sz="quarter" idx="12"/>
          </p:nvPr>
        </p:nvSpPr>
        <p:spPr/>
        <p:txBody>
          <a:bodyPr/>
          <a:lstStyle/>
          <a:p>
            <a:fld id="{3AF06680-C8A7-4B16-9D12-C8E67A63F5D0}" type="slidenum">
              <a:rPr lang="en-ZA" smtClean="0"/>
              <a:t>‹#›</a:t>
            </a:fld>
            <a:endParaRPr lang="en-ZA" dirty="0"/>
          </a:p>
        </p:txBody>
      </p:sp>
    </p:spTree>
    <p:extLst>
      <p:ext uri="{BB962C8B-B14F-4D97-AF65-F5344CB8AC3E}">
        <p14:creationId xmlns:p14="http://schemas.microsoft.com/office/powerpoint/2010/main" val="2993701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01DB509C-AD92-49C5-967F-A6063089DE39}" type="datetime1">
              <a:rPr lang="en-ZA" smtClean="0"/>
              <a:t>2020/05/28</a:t>
            </a:fld>
            <a:endParaRPr lang="en-ZA" dirty="0"/>
          </a:p>
        </p:txBody>
      </p:sp>
      <p:sp>
        <p:nvSpPr>
          <p:cNvPr id="5" name="Footer Placeholder 4"/>
          <p:cNvSpPr>
            <a:spLocks noGrp="1"/>
          </p:cNvSpPr>
          <p:nvPr>
            <p:ph type="ftr" sz="quarter" idx="11"/>
          </p:nvPr>
        </p:nvSpPr>
        <p:spPr/>
        <p:txBody>
          <a:bodyPr/>
          <a:lstStyle/>
          <a:p>
            <a:r>
              <a:rPr lang="en-ZA" dirty="0"/>
              <a:t>Marketing, Communications, PR and Events</a:t>
            </a:r>
          </a:p>
        </p:txBody>
      </p:sp>
      <p:sp>
        <p:nvSpPr>
          <p:cNvPr id="6" name="Slide Number Placeholder 5"/>
          <p:cNvSpPr>
            <a:spLocks noGrp="1"/>
          </p:cNvSpPr>
          <p:nvPr>
            <p:ph type="sldNum" sz="quarter" idx="12"/>
          </p:nvPr>
        </p:nvSpPr>
        <p:spPr/>
        <p:txBody>
          <a:bodyPr/>
          <a:lstStyle/>
          <a:p>
            <a:fld id="{3AF06680-C8A7-4B16-9D12-C8E67A63F5D0}" type="slidenum">
              <a:rPr lang="en-ZA" smtClean="0"/>
              <a:t>‹#›</a:t>
            </a:fld>
            <a:endParaRPr lang="en-ZA" dirty="0"/>
          </a:p>
        </p:txBody>
      </p:sp>
    </p:spTree>
    <p:extLst>
      <p:ext uri="{BB962C8B-B14F-4D97-AF65-F5344CB8AC3E}">
        <p14:creationId xmlns:p14="http://schemas.microsoft.com/office/powerpoint/2010/main" val="3822560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CFB1E509-C7D0-48C9-92CC-CB54256A32DF}" type="datetime1">
              <a:rPr lang="en-ZA" smtClean="0"/>
              <a:t>2020/05/28</a:t>
            </a:fld>
            <a:endParaRPr lang="en-ZA" dirty="0"/>
          </a:p>
        </p:txBody>
      </p:sp>
      <p:sp>
        <p:nvSpPr>
          <p:cNvPr id="5" name="Footer Placeholder 4"/>
          <p:cNvSpPr>
            <a:spLocks noGrp="1"/>
          </p:cNvSpPr>
          <p:nvPr>
            <p:ph type="ftr" sz="quarter" idx="11"/>
          </p:nvPr>
        </p:nvSpPr>
        <p:spPr/>
        <p:txBody>
          <a:bodyPr/>
          <a:lstStyle/>
          <a:p>
            <a:r>
              <a:rPr lang="en-ZA" dirty="0"/>
              <a:t>Marketing, Communications, PR and Events</a:t>
            </a:r>
          </a:p>
        </p:txBody>
      </p:sp>
      <p:sp>
        <p:nvSpPr>
          <p:cNvPr id="6" name="Slide Number Placeholder 5"/>
          <p:cNvSpPr>
            <a:spLocks noGrp="1"/>
          </p:cNvSpPr>
          <p:nvPr>
            <p:ph type="sldNum" sz="quarter" idx="12"/>
          </p:nvPr>
        </p:nvSpPr>
        <p:spPr/>
        <p:txBody>
          <a:bodyPr/>
          <a:lstStyle/>
          <a:p>
            <a:fld id="{3AF06680-C8A7-4B16-9D12-C8E67A63F5D0}" type="slidenum">
              <a:rPr lang="en-ZA" smtClean="0"/>
              <a:t>‹#›</a:t>
            </a:fld>
            <a:endParaRPr lang="en-ZA" dirty="0"/>
          </a:p>
        </p:txBody>
      </p:sp>
    </p:spTree>
    <p:extLst>
      <p:ext uri="{BB962C8B-B14F-4D97-AF65-F5344CB8AC3E}">
        <p14:creationId xmlns:p14="http://schemas.microsoft.com/office/powerpoint/2010/main" val="1689657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FBE78-0877-431D-B2B6-D4E11A5EFABE}" type="datetime1">
              <a:rPr lang="en-ZA" smtClean="0"/>
              <a:t>2020/05/28</a:t>
            </a:fld>
            <a:endParaRPr lang="en-ZA" dirty="0"/>
          </a:p>
        </p:txBody>
      </p:sp>
      <p:sp>
        <p:nvSpPr>
          <p:cNvPr id="3" name="Footer Placeholder 2"/>
          <p:cNvSpPr>
            <a:spLocks noGrp="1"/>
          </p:cNvSpPr>
          <p:nvPr>
            <p:ph type="ftr" sz="quarter" idx="11"/>
          </p:nvPr>
        </p:nvSpPr>
        <p:spPr/>
        <p:txBody>
          <a:bodyPr/>
          <a:lstStyle/>
          <a:p>
            <a:r>
              <a:rPr lang="en-ZA" dirty="0"/>
              <a:t>Marketing, Communications, PR and Events</a:t>
            </a:r>
          </a:p>
        </p:txBody>
      </p:sp>
      <p:sp>
        <p:nvSpPr>
          <p:cNvPr id="4" name="Slide Number Placeholder 3"/>
          <p:cNvSpPr>
            <a:spLocks noGrp="1"/>
          </p:cNvSpPr>
          <p:nvPr>
            <p:ph type="sldNum" sz="quarter" idx="12"/>
          </p:nvPr>
        </p:nvSpPr>
        <p:spPr/>
        <p:txBody>
          <a:bodyPr/>
          <a:lstStyle/>
          <a:p>
            <a:fld id="{3AF06680-C8A7-4B16-9D12-C8E67A63F5D0}" type="slidenum">
              <a:rPr lang="en-ZA" smtClean="0"/>
              <a:t>‹#›</a:t>
            </a:fld>
            <a:endParaRPr lang="en-ZA"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6" name="Rectangle 5"/>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p:nvPr userDrawn="1"/>
        </p:nvPicPr>
        <p:blipFill>
          <a:blip r:embed="rId3"/>
          <a:stretch>
            <a:fillRect/>
          </a:stretch>
        </p:blipFill>
        <p:spPr>
          <a:xfrm>
            <a:off x="10663132" y="307299"/>
            <a:ext cx="955304" cy="1350810"/>
          </a:xfrm>
          <a:prstGeom prst="rect">
            <a:avLst/>
          </a:prstGeom>
        </p:spPr>
      </p:pic>
      <p:sp>
        <p:nvSpPr>
          <p:cNvPr id="11"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b="1" dirty="0">
                <a:latin typeface="Arial" panose="020B0604020202020204" pitchFamily="34" charset="0"/>
                <a:cs typeface="Arial" panose="020B0604020202020204" pitchFamily="34" charset="0"/>
              </a:rPr>
              <a:t>SABS and WATER RESEARCH COMMISSION</a:t>
            </a:r>
          </a:p>
        </p:txBody>
      </p:sp>
      <p:pic>
        <p:nvPicPr>
          <p:cNvPr id="12" name="Picture 11"/>
          <p:cNvPicPr/>
          <p:nvPr userDrawn="1"/>
        </p:nvPicPr>
        <p:blipFill>
          <a:blip r:embed="rId4"/>
          <a:stretch>
            <a:fillRect/>
          </a:stretch>
        </p:blipFill>
        <p:spPr>
          <a:xfrm>
            <a:off x="10663132" y="5017210"/>
            <a:ext cx="955304" cy="866305"/>
          </a:xfrm>
          <a:prstGeom prst="rect">
            <a:avLst/>
          </a:prstGeom>
        </p:spPr>
      </p:pic>
      <p:sp>
        <p:nvSpPr>
          <p:cNvPr id="13" name="Content Placeholder 2"/>
          <p:cNvSpPr>
            <a:spLocks noGrp="1"/>
          </p:cNvSpPr>
          <p:nvPr>
            <p:ph idx="1"/>
          </p:nvPr>
        </p:nvSpPr>
        <p:spPr>
          <a:xfrm>
            <a:off x="838200" y="1093025"/>
            <a:ext cx="9572345" cy="508393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576493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FBE78-0877-431D-B2B6-D4E11A5EFABE}" type="datetime1">
              <a:rPr lang="en-ZA" smtClean="0"/>
              <a:t>2020/05/28</a:t>
            </a:fld>
            <a:endParaRPr lang="en-ZA" dirty="0"/>
          </a:p>
        </p:txBody>
      </p:sp>
      <p:sp>
        <p:nvSpPr>
          <p:cNvPr id="3" name="Footer Placeholder 2"/>
          <p:cNvSpPr>
            <a:spLocks noGrp="1"/>
          </p:cNvSpPr>
          <p:nvPr>
            <p:ph type="ftr" sz="quarter" idx="11"/>
          </p:nvPr>
        </p:nvSpPr>
        <p:spPr/>
        <p:txBody>
          <a:bodyPr/>
          <a:lstStyle/>
          <a:p>
            <a:r>
              <a:rPr lang="en-ZA" dirty="0"/>
              <a:t>Marketing, Communications, PR and Events</a:t>
            </a:r>
          </a:p>
        </p:txBody>
      </p:sp>
      <p:sp>
        <p:nvSpPr>
          <p:cNvPr id="4" name="Slide Number Placeholder 3"/>
          <p:cNvSpPr>
            <a:spLocks noGrp="1"/>
          </p:cNvSpPr>
          <p:nvPr>
            <p:ph type="sldNum" sz="quarter" idx="12"/>
          </p:nvPr>
        </p:nvSpPr>
        <p:spPr/>
        <p:txBody>
          <a:bodyPr/>
          <a:lstStyle/>
          <a:p>
            <a:fld id="{3AF06680-C8A7-4B16-9D12-C8E67A63F5D0}" type="slidenum">
              <a:rPr lang="en-ZA" smtClean="0"/>
              <a:t>‹#›</a:t>
            </a:fld>
            <a:endParaRPr lang="en-ZA"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6" name="Rectangle 5"/>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p:nvPr userDrawn="1"/>
        </p:nvPicPr>
        <p:blipFill>
          <a:blip r:embed="rId3"/>
          <a:stretch>
            <a:fillRect/>
          </a:stretch>
        </p:blipFill>
        <p:spPr>
          <a:xfrm>
            <a:off x="10663132" y="307299"/>
            <a:ext cx="955304" cy="1350810"/>
          </a:xfrm>
          <a:prstGeom prst="rect">
            <a:avLst/>
          </a:prstGeom>
        </p:spPr>
      </p:pic>
      <p:sp>
        <p:nvSpPr>
          <p:cNvPr id="11"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b="1" dirty="0">
                <a:latin typeface="Arial" panose="020B0604020202020204" pitchFamily="34" charset="0"/>
                <a:cs typeface="Arial" panose="020B0604020202020204" pitchFamily="34" charset="0"/>
              </a:rPr>
              <a:t>SABS and WATER RESEARCH COMMISSION</a:t>
            </a:r>
          </a:p>
        </p:txBody>
      </p:sp>
      <p:pic>
        <p:nvPicPr>
          <p:cNvPr id="12" name="Picture 11"/>
          <p:cNvPicPr/>
          <p:nvPr userDrawn="1"/>
        </p:nvPicPr>
        <p:blipFill>
          <a:blip r:embed="rId4"/>
          <a:stretch>
            <a:fillRect/>
          </a:stretch>
        </p:blipFill>
        <p:spPr>
          <a:xfrm>
            <a:off x="10663132" y="5017210"/>
            <a:ext cx="955304" cy="866305"/>
          </a:xfrm>
          <a:prstGeom prst="rect">
            <a:avLst/>
          </a:prstGeom>
        </p:spPr>
      </p:pic>
      <p:sp>
        <p:nvSpPr>
          <p:cNvPr id="13" name="Content Placeholder 2"/>
          <p:cNvSpPr>
            <a:spLocks noGrp="1"/>
          </p:cNvSpPr>
          <p:nvPr>
            <p:ph idx="1"/>
          </p:nvPr>
        </p:nvSpPr>
        <p:spPr>
          <a:xfrm>
            <a:off x="3445566" y="1093025"/>
            <a:ext cx="6964980" cy="508393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57939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384313"/>
            <a:ext cx="10058400" cy="54847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16FAEA-55D8-4E28-8659-49B336BB247F}" type="datetimeFigureOut">
              <a:rPr lang="en-GB" smtClean="0"/>
              <a:t>28/05/2020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9151498-956E-4D1B-A08A-374451FED104}" type="slidenum">
              <a:rPr lang="en-GB" smtClean="0"/>
              <a:t>‹#›</a:t>
            </a:fld>
            <a:endParaRPr lang="en-GB" dirty="0"/>
          </a:p>
        </p:txBody>
      </p:sp>
    </p:spTree>
    <p:extLst>
      <p:ext uri="{BB962C8B-B14F-4D97-AF65-F5344CB8AC3E}">
        <p14:creationId xmlns:p14="http://schemas.microsoft.com/office/powerpoint/2010/main" val="3917259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4516FAEA-55D8-4E28-8659-49B336BB247F}" type="datetimeFigureOut">
              <a:rPr lang="en-GB" smtClean="0"/>
              <a:t>28/05/2020</a:t>
            </a:fld>
            <a:endParaRPr lang="en-GB"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dirty="0"/>
          </a:p>
        </p:txBody>
      </p:sp>
      <p:sp>
        <p:nvSpPr>
          <p:cNvPr id="9" name="Slide Number Placeholder 8"/>
          <p:cNvSpPr>
            <a:spLocks noGrp="1"/>
          </p:cNvSpPr>
          <p:nvPr>
            <p:ph type="sldNum" sz="quarter" idx="12"/>
          </p:nvPr>
        </p:nvSpPr>
        <p:spPr/>
        <p:txBody>
          <a:bodyPr/>
          <a:lstStyle/>
          <a:p>
            <a:fld id="{59151498-956E-4D1B-A08A-374451FED104}" type="slidenum">
              <a:rPr lang="en-GB" smtClean="0"/>
              <a:t>‹#›</a:t>
            </a:fld>
            <a:endParaRPr lang="en-GB" dirty="0"/>
          </a:p>
        </p:txBody>
      </p:sp>
    </p:spTree>
    <p:extLst>
      <p:ext uri="{BB962C8B-B14F-4D97-AF65-F5344CB8AC3E}">
        <p14:creationId xmlns:p14="http://schemas.microsoft.com/office/powerpoint/2010/main" val="2601020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C7EAD5BA-EA97-4591-BC62-4E8B7D8C3A5D}" type="datetime1">
              <a:rPr lang="en-ZA" smtClean="0"/>
              <a:t>2020/05/28</a:t>
            </a:fld>
            <a:endParaRPr lang="en-ZA" dirty="0"/>
          </a:p>
        </p:txBody>
      </p:sp>
      <p:sp>
        <p:nvSpPr>
          <p:cNvPr id="6" name="Footer Placeholder 5"/>
          <p:cNvSpPr>
            <a:spLocks noGrp="1"/>
          </p:cNvSpPr>
          <p:nvPr>
            <p:ph type="ftr" sz="quarter" idx="11"/>
          </p:nvPr>
        </p:nvSpPr>
        <p:spPr/>
        <p:txBody>
          <a:bodyPr/>
          <a:lstStyle/>
          <a:p>
            <a:r>
              <a:rPr lang="en-ZA" dirty="0"/>
              <a:t>Marketing, Communications, PR and Events</a:t>
            </a:r>
          </a:p>
        </p:txBody>
      </p:sp>
      <p:sp>
        <p:nvSpPr>
          <p:cNvPr id="7" name="Slide Number Placeholder 6"/>
          <p:cNvSpPr>
            <a:spLocks noGrp="1"/>
          </p:cNvSpPr>
          <p:nvPr>
            <p:ph type="sldNum" sz="quarter" idx="12"/>
          </p:nvPr>
        </p:nvSpPr>
        <p:spPr/>
        <p:txBody>
          <a:bodyPr/>
          <a:lstStyle/>
          <a:p>
            <a:fld id="{3AF06680-C8A7-4B16-9D12-C8E67A63F5D0}" type="slidenum">
              <a:rPr lang="en-ZA" smtClean="0"/>
              <a:t>‹#›</a:t>
            </a:fld>
            <a:endParaRPr lang="en-ZA" dirty="0"/>
          </a:p>
        </p:txBody>
      </p:sp>
    </p:spTree>
    <p:extLst>
      <p:ext uri="{BB962C8B-B14F-4D97-AF65-F5344CB8AC3E}">
        <p14:creationId xmlns:p14="http://schemas.microsoft.com/office/powerpoint/2010/main" val="3604232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6184" y="450574"/>
            <a:ext cx="7469495" cy="541852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16FAEA-55D8-4E28-8659-49B336BB247F}" type="datetimeFigureOut">
              <a:rPr lang="en-GB" smtClean="0"/>
              <a:t>28/05/2020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9151498-956E-4D1B-A08A-374451FED104}" type="slidenum">
              <a:rPr lang="en-GB" smtClean="0"/>
              <a:t>‹#›</a:t>
            </a:fld>
            <a:endParaRPr lang="en-GB" dirty="0"/>
          </a:p>
        </p:txBody>
      </p:sp>
    </p:spTree>
    <p:extLst>
      <p:ext uri="{BB962C8B-B14F-4D97-AF65-F5344CB8AC3E}">
        <p14:creationId xmlns:p14="http://schemas.microsoft.com/office/powerpoint/2010/main" val="38088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F64C6055-5B48-4E03-AF93-EC6B1463E4C1}" type="datetime1">
              <a:rPr lang="en-ZA" smtClean="0"/>
              <a:t>2020/05/28</a:t>
            </a:fld>
            <a:endParaRPr lang="en-ZA" dirty="0"/>
          </a:p>
        </p:txBody>
      </p:sp>
      <p:sp>
        <p:nvSpPr>
          <p:cNvPr id="5" name="Footer Placeholder 4"/>
          <p:cNvSpPr>
            <a:spLocks noGrp="1"/>
          </p:cNvSpPr>
          <p:nvPr>
            <p:ph type="ftr" sz="quarter" idx="11"/>
          </p:nvPr>
        </p:nvSpPr>
        <p:spPr/>
        <p:txBody>
          <a:bodyPr/>
          <a:lstStyle/>
          <a:p>
            <a:r>
              <a:rPr lang="en-ZA" dirty="0"/>
              <a:t>Marketing, Communications, PR and Events</a:t>
            </a:r>
          </a:p>
        </p:txBody>
      </p:sp>
      <p:sp>
        <p:nvSpPr>
          <p:cNvPr id="6" name="Slide Number Placeholder 5"/>
          <p:cNvSpPr>
            <a:spLocks noGrp="1"/>
          </p:cNvSpPr>
          <p:nvPr>
            <p:ph type="sldNum" sz="quarter" idx="12"/>
          </p:nvPr>
        </p:nvSpPr>
        <p:spPr/>
        <p:txBody>
          <a:bodyPr/>
          <a:lstStyle/>
          <a:p>
            <a:fld id="{3AF06680-C8A7-4B16-9D12-C8E67A63F5D0}" type="slidenum">
              <a:rPr lang="en-ZA" smtClean="0"/>
              <a:t>‹#›</a:t>
            </a:fld>
            <a:endParaRPr lang="en-ZA" dirty="0"/>
          </a:p>
        </p:txBody>
      </p:sp>
    </p:spTree>
    <p:extLst>
      <p:ext uri="{BB962C8B-B14F-4D97-AF65-F5344CB8AC3E}">
        <p14:creationId xmlns:p14="http://schemas.microsoft.com/office/powerpoint/2010/main" val="2221262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8219E9-CF3E-4643-AD0C-32F6D0782D31}" type="datetime1">
              <a:rPr lang="en-ZA" smtClean="0"/>
              <a:t>2020/05/28</a:t>
            </a:fld>
            <a:endParaRPr lang="en-ZA" dirty="0"/>
          </a:p>
        </p:txBody>
      </p:sp>
      <p:sp>
        <p:nvSpPr>
          <p:cNvPr id="6" name="Slide Number Placeholder 5"/>
          <p:cNvSpPr>
            <a:spLocks noGrp="1"/>
          </p:cNvSpPr>
          <p:nvPr>
            <p:ph type="sldNum" sz="quarter" idx="12"/>
          </p:nvPr>
        </p:nvSpPr>
        <p:spPr/>
        <p:txBody>
          <a:bodyPr/>
          <a:lstStyle/>
          <a:p>
            <a:fld id="{3AF06680-C8A7-4B16-9D12-C8E67A63F5D0}" type="slidenum">
              <a:rPr lang="en-ZA" smtClean="0"/>
              <a:t>‹#›</a:t>
            </a:fld>
            <a:endParaRPr lang="en-ZA"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9" name="Rectangle 8"/>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p:nvPr userDrawn="1"/>
        </p:nvPicPr>
        <p:blipFill>
          <a:blip r:embed="rId3"/>
          <a:stretch>
            <a:fillRect/>
          </a:stretch>
        </p:blipFill>
        <p:spPr>
          <a:xfrm>
            <a:off x="10663132" y="307299"/>
            <a:ext cx="955304" cy="1350810"/>
          </a:xfrm>
          <a:prstGeom prst="rect">
            <a:avLst/>
          </a:prstGeom>
        </p:spPr>
      </p:pic>
      <p:pic>
        <p:nvPicPr>
          <p:cNvPr id="14" name="Picture 13"/>
          <p:cNvPicPr/>
          <p:nvPr userDrawn="1"/>
        </p:nvPicPr>
        <p:blipFill>
          <a:blip r:embed="rId4"/>
          <a:stretch>
            <a:fillRect/>
          </a:stretch>
        </p:blipFill>
        <p:spPr>
          <a:xfrm>
            <a:off x="10663132" y="5017210"/>
            <a:ext cx="955304" cy="866305"/>
          </a:xfrm>
          <a:prstGeom prst="rect">
            <a:avLst/>
          </a:prstGeom>
        </p:spPr>
      </p:pic>
      <p:sp>
        <p:nvSpPr>
          <p:cNvPr id="15"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b="1" dirty="0">
                <a:latin typeface="Arial" panose="020B0604020202020204" pitchFamily="34" charset="0"/>
                <a:cs typeface="Arial" panose="020B0604020202020204" pitchFamily="34" charset="0"/>
              </a:rPr>
              <a:t>SABS and WATER RESEARCH COMMISSION</a:t>
            </a:r>
          </a:p>
        </p:txBody>
      </p:sp>
    </p:spTree>
    <p:extLst>
      <p:ext uri="{BB962C8B-B14F-4D97-AF65-F5344CB8AC3E}">
        <p14:creationId xmlns:p14="http://schemas.microsoft.com/office/powerpoint/2010/main" val="140692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615616" y="1113680"/>
            <a:ext cx="4649956" cy="5063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C7EAD5BA-EA97-4591-BC62-4E8B7D8C3A5D}" type="datetime1">
              <a:rPr lang="en-ZA" smtClean="0"/>
              <a:t>2020/05/28</a:t>
            </a:fld>
            <a:endParaRPr lang="en-ZA" dirty="0"/>
          </a:p>
        </p:txBody>
      </p:sp>
      <p:sp>
        <p:nvSpPr>
          <p:cNvPr id="7" name="Slide Number Placeholder 6"/>
          <p:cNvSpPr>
            <a:spLocks noGrp="1"/>
          </p:cNvSpPr>
          <p:nvPr>
            <p:ph type="sldNum" sz="quarter" idx="12"/>
          </p:nvPr>
        </p:nvSpPr>
        <p:spPr/>
        <p:txBody>
          <a:bodyPr/>
          <a:lstStyle/>
          <a:p>
            <a:fld id="{3AF06680-C8A7-4B16-9D12-C8E67A63F5D0}" type="slidenum">
              <a:rPr lang="en-ZA" smtClean="0"/>
              <a:t>‹#›</a:t>
            </a:fld>
            <a:endParaRPr lang="en-ZA"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9" name="Rectangle 8"/>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p:nvPr userDrawn="1"/>
        </p:nvPicPr>
        <p:blipFill>
          <a:blip r:embed="rId3"/>
          <a:stretch>
            <a:fillRect/>
          </a:stretch>
        </p:blipFill>
        <p:spPr>
          <a:xfrm>
            <a:off x="10663132" y="307299"/>
            <a:ext cx="955304" cy="1350810"/>
          </a:xfrm>
          <a:prstGeom prst="rect">
            <a:avLst/>
          </a:prstGeom>
        </p:spPr>
      </p:pic>
      <p:sp>
        <p:nvSpPr>
          <p:cNvPr id="14"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b="1" dirty="0">
                <a:latin typeface="Arial" panose="020B0604020202020204" pitchFamily="34" charset="0"/>
                <a:cs typeface="Arial" panose="020B0604020202020204" pitchFamily="34" charset="0"/>
              </a:rPr>
              <a:t>SABS and WATER RESEARCH COMMISSION</a:t>
            </a:r>
          </a:p>
        </p:txBody>
      </p:sp>
      <p:pic>
        <p:nvPicPr>
          <p:cNvPr id="15" name="Picture 14"/>
          <p:cNvPicPr/>
          <p:nvPr userDrawn="1"/>
        </p:nvPicPr>
        <p:blipFill>
          <a:blip r:embed="rId4"/>
          <a:stretch>
            <a:fillRect/>
          </a:stretch>
        </p:blipFill>
        <p:spPr>
          <a:xfrm>
            <a:off x="10663132" y="5017210"/>
            <a:ext cx="955304" cy="866305"/>
          </a:xfrm>
          <a:prstGeom prst="rect">
            <a:avLst/>
          </a:prstGeom>
        </p:spPr>
      </p:pic>
      <p:sp>
        <p:nvSpPr>
          <p:cNvPr id="16" name="Text Placeholder 2"/>
          <p:cNvSpPr>
            <a:spLocks noGrp="1"/>
          </p:cNvSpPr>
          <p:nvPr>
            <p:ph type="body" idx="13"/>
          </p:nvPr>
        </p:nvSpPr>
        <p:spPr>
          <a:xfrm>
            <a:off x="5252758" y="135933"/>
            <a:ext cx="5157787" cy="823912"/>
          </a:xfrm>
        </p:spPr>
        <p:txBody>
          <a:bodyPr anchor="b"/>
          <a:lstStyle>
            <a:lvl1pPr marL="0" indent="0" algn="r">
              <a:buNone/>
              <a:defRPr sz="2400" b="1" i="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4"/>
          </p:nvPr>
        </p:nvSpPr>
        <p:spPr>
          <a:xfrm>
            <a:off x="785193" y="1133560"/>
            <a:ext cx="4649956" cy="5063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25299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8760BF0F-F080-4BCE-89C9-2ADF00E8B077}" type="datetime1">
              <a:rPr lang="en-ZA" smtClean="0"/>
              <a:t>2020/05/28</a:t>
            </a:fld>
            <a:endParaRPr lang="en-ZA" dirty="0"/>
          </a:p>
        </p:txBody>
      </p:sp>
      <p:sp>
        <p:nvSpPr>
          <p:cNvPr id="8" name="Footer Placeholder 7"/>
          <p:cNvSpPr>
            <a:spLocks noGrp="1"/>
          </p:cNvSpPr>
          <p:nvPr>
            <p:ph type="ftr" sz="quarter" idx="11"/>
          </p:nvPr>
        </p:nvSpPr>
        <p:spPr/>
        <p:txBody>
          <a:bodyPr/>
          <a:lstStyle/>
          <a:p>
            <a:r>
              <a:rPr lang="en-ZA" dirty="0"/>
              <a:t>Marketing, Communications, PR and Events</a:t>
            </a:r>
          </a:p>
        </p:txBody>
      </p:sp>
      <p:sp>
        <p:nvSpPr>
          <p:cNvPr id="9" name="Slide Number Placeholder 8"/>
          <p:cNvSpPr>
            <a:spLocks noGrp="1"/>
          </p:cNvSpPr>
          <p:nvPr>
            <p:ph type="sldNum" sz="quarter" idx="12"/>
          </p:nvPr>
        </p:nvSpPr>
        <p:spPr/>
        <p:txBody>
          <a:bodyPr/>
          <a:lstStyle/>
          <a:p>
            <a:fld id="{3AF06680-C8A7-4B16-9D12-C8E67A63F5D0}" type="slidenum">
              <a:rPr lang="en-ZA" smtClean="0"/>
              <a:t>‹#›</a:t>
            </a:fld>
            <a:endParaRPr lang="en-ZA" dirty="0"/>
          </a:p>
        </p:txBody>
      </p:sp>
    </p:spTree>
    <p:extLst>
      <p:ext uri="{BB962C8B-B14F-4D97-AF65-F5344CB8AC3E}">
        <p14:creationId xmlns:p14="http://schemas.microsoft.com/office/powerpoint/2010/main" val="508167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39D19D15-95A2-4CE4-81E6-63671E8CC5BB}" type="datetime1">
              <a:rPr lang="en-ZA" smtClean="0"/>
              <a:t>2020/05/28</a:t>
            </a:fld>
            <a:endParaRPr lang="en-ZA" dirty="0"/>
          </a:p>
        </p:txBody>
      </p:sp>
      <p:sp>
        <p:nvSpPr>
          <p:cNvPr id="4" name="Footer Placeholder 3"/>
          <p:cNvSpPr>
            <a:spLocks noGrp="1"/>
          </p:cNvSpPr>
          <p:nvPr>
            <p:ph type="ftr" sz="quarter" idx="11"/>
          </p:nvPr>
        </p:nvSpPr>
        <p:spPr/>
        <p:txBody>
          <a:bodyPr/>
          <a:lstStyle/>
          <a:p>
            <a:r>
              <a:rPr lang="en-ZA" dirty="0"/>
              <a:t>Marketing, Communications, PR and Events</a:t>
            </a:r>
          </a:p>
        </p:txBody>
      </p:sp>
      <p:sp>
        <p:nvSpPr>
          <p:cNvPr id="5" name="Slide Number Placeholder 4"/>
          <p:cNvSpPr>
            <a:spLocks noGrp="1"/>
          </p:cNvSpPr>
          <p:nvPr>
            <p:ph type="sldNum" sz="quarter" idx="12"/>
          </p:nvPr>
        </p:nvSpPr>
        <p:spPr/>
        <p:txBody>
          <a:bodyPr/>
          <a:lstStyle/>
          <a:p>
            <a:fld id="{3AF06680-C8A7-4B16-9D12-C8E67A63F5D0}" type="slidenum">
              <a:rPr lang="en-ZA" smtClean="0"/>
              <a:t>‹#›</a:t>
            </a:fld>
            <a:endParaRPr lang="en-ZA" dirty="0"/>
          </a:p>
        </p:txBody>
      </p:sp>
    </p:spTree>
    <p:extLst>
      <p:ext uri="{BB962C8B-B14F-4D97-AF65-F5344CB8AC3E}">
        <p14:creationId xmlns:p14="http://schemas.microsoft.com/office/powerpoint/2010/main" val="1706285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FBE78-0877-431D-B2B6-D4E11A5EFABE}" type="datetime1">
              <a:rPr lang="en-ZA" smtClean="0"/>
              <a:t>2020/05/28</a:t>
            </a:fld>
            <a:endParaRPr lang="en-ZA" dirty="0"/>
          </a:p>
        </p:txBody>
      </p:sp>
      <p:sp>
        <p:nvSpPr>
          <p:cNvPr id="4" name="Slide Number Placeholder 3"/>
          <p:cNvSpPr>
            <a:spLocks noGrp="1"/>
          </p:cNvSpPr>
          <p:nvPr>
            <p:ph type="sldNum" sz="quarter" idx="12"/>
          </p:nvPr>
        </p:nvSpPr>
        <p:spPr/>
        <p:txBody>
          <a:bodyPr/>
          <a:lstStyle/>
          <a:p>
            <a:fld id="{3AF06680-C8A7-4B16-9D12-C8E67A63F5D0}" type="slidenum">
              <a:rPr lang="en-ZA" smtClean="0"/>
              <a:t>‹#›</a:t>
            </a:fld>
            <a:endParaRPr lang="en-ZA"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6" name="Rectangle 5"/>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p:nvPr userDrawn="1"/>
        </p:nvPicPr>
        <p:blipFill>
          <a:blip r:embed="rId3"/>
          <a:stretch>
            <a:fillRect/>
          </a:stretch>
        </p:blipFill>
        <p:spPr>
          <a:xfrm>
            <a:off x="10663132" y="307299"/>
            <a:ext cx="955304" cy="1350810"/>
          </a:xfrm>
          <a:prstGeom prst="rect">
            <a:avLst/>
          </a:prstGeom>
        </p:spPr>
      </p:pic>
      <p:sp>
        <p:nvSpPr>
          <p:cNvPr id="11"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b="1" dirty="0">
                <a:latin typeface="Arial" panose="020B0604020202020204" pitchFamily="34" charset="0"/>
                <a:cs typeface="Arial" panose="020B0604020202020204" pitchFamily="34" charset="0"/>
              </a:rPr>
              <a:t>SABS and WATER RESEARCH COMMISSION</a:t>
            </a:r>
          </a:p>
        </p:txBody>
      </p:sp>
      <p:pic>
        <p:nvPicPr>
          <p:cNvPr id="12" name="Picture 11"/>
          <p:cNvPicPr/>
          <p:nvPr userDrawn="1"/>
        </p:nvPicPr>
        <p:blipFill>
          <a:blip r:embed="rId4"/>
          <a:stretch>
            <a:fillRect/>
          </a:stretch>
        </p:blipFill>
        <p:spPr>
          <a:xfrm>
            <a:off x="10663132" y="5017210"/>
            <a:ext cx="955304" cy="866305"/>
          </a:xfrm>
          <a:prstGeom prst="rect">
            <a:avLst/>
          </a:prstGeom>
        </p:spPr>
      </p:pic>
      <p:sp>
        <p:nvSpPr>
          <p:cNvPr id="15" name="Text Placeholder 2"/>
          <p:cNvSpPr>
            <a:spLocks noGrp="1"/>
          </p:cNvSpPr>
          <p:nvPr>
            <p:ph type="body" idx="13"/>
          </p:nvPr>
        </p:nvSpPr>
        <p:spPr>
          <a:xfrm>
            <a:off x="5252758" y="135933"/>
            <a:ext cx="5157787" cy="823912"/>
          </a:xfrm>
        </p:spPr>
        <p:txBody>
          <a:bodyPr anchor="b"/>
          <a:lstStyle>
            <a:lvl1pPr marL="0" indent="0" algn="r">
              <a:buNone/>
              <a:defRPr sz="2400" b="1" i="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2"/>
          <p:cNvSpPr>
            <a:spLocks noGrp="1"/>
          </p:cNvSpPr>
          <p:nvPr>
            <p:ph idx="1"/>
          </p:nvPr>
        </p:nvSpPr>
        <p:spPr>
          <a:xfrm>
            <a:off x="838200" y="1093025"/>
            <a:ext cx="9572345" cy="508393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53269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13453" b="13587"/>
          <a:stretch/>
        </p:blipFill>
        <p:spPr>
          <a:xfrm>
            <a:off x="648182" y="983848"/>
            <a:ext cx="10970254" cy="5335929"/>
          </a:xfrm>
          <a:prstGeom prst="rect">
            <a:avLst/>
          </a:prstGeom>
        </p:spPr>
      </p:pic>
      <p:sp>
        <p:nvSpPr>
          <p:cNvPr id="2" name="Date Placeholder 1"/>
          <p:cNvSpPr>
            <a:spLocks noGrp="1"/>
          </p:cNvSpPr>
          <p:nvPr>
            <p:ph type="dt" sz="half" idx="10"/>
          </p:nvPr>
        </p:nvSpPr>
        <p:spPr/>
        <p:txBody>
          <a:bodyPr/>
          <a:lstStyle/>
          <a:p>
            <a:fld id="{193FBE78-0877-431D-B2B6-D4E11A5EFABE}" type="datetime1">
              <a:rPr lang="en-ZA" smtClean="0"/>
              <a:t>2020/05/28</a:t>
            </a:fld>
            <a:endParaRPr lang="en-ZA" dirty="0"/>
          </a:p>
        </p:txBody>
      </p:sp>
      <p:sp>
        <p:nvSpPr>
          <p:cNvPr id="3" name="Footer Placeholder 2"/>
          <p:cNvSpPr>
            <a:spLocks noGrp="1"/>
          </p:cNvSpPr>
          <p:nvPr>
            <p:ph type="ftr" sz="quarter" idx="11"/>
          </p:nvPr>
        </p:nvSpPr>
        <p:spPr/>
        <p:txBody>
          <a:bodyPr/>
          <a:lstStyle/>
          <a:p>
            <a:r>
              <a:rPr lang="en-ZA" dirty="0"/>
              <a:t>Marketing, Communications, PR and Events</a:t>
            </a:r>
          </a:p>
        </p:txBody>
      </p:sp>
      <p:sp>
        <p:nvSpPr>
          <p:cNvPr id="4" name="Slide Number Placeholder 3"/>
          <p:cNvSpPr>
            <a:spLocks noGrp="1"/>
          </p:cNvSpPr>
          <p:nvPr>
            <p:ph type="sldNum" sz="quarter" idx="12"/>
          </p:nvPr>
        </p:nvSpPr>
        <p:spPr/>
        <p:txBody>
          <a:bodyPr/>
          <a:lstStyle/>
          <a:p>
            <a:fld id="{3AF06680-C8A7-4B16-9D12-C8E67A63F5D0}" type="slidenum">
              <a:rPr lang="en-ZA" smtClean="0"/>
              <a:t>‹#›</a:t>
            </a:fld>
            <a:endParaRPr lang="en-ZA"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6" name="Rectangle 5"/>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p:nvPr userDrawn="1"/>
        </p:nvPicPr>
        <p:blipFill>
          <a:blip r:embed="rId4"/>
          <a:stretch>
            <a:fillRect/>
          </a:stretch>
        </p:blipFill>
        <p:spPr>
          <a:xfrm>
            <a:off x="10663132" y="307299"/>
            <a:ext cx="955304" cy="1350810"/>
          </a:xfrm>
          <a:prstGeom prst="rect">
            <a:avLst/>
          </a:prstGeom>
        </p:spPr>
      </p:pic>
      <p:sp>
        <p:nvSpPr>
          <p:cNvPr id="11"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b="1" dirty="0">
                <a:latin typeface="Arial" panose="020B0604020202020204" pitchFamily="34" charset="0"/>
                <a:cs typeface="Arial" panose="020B0604020202020204" pitchFamily="34" charset="0"/>
              </a:rPr>
              <a:t>SABS and WATER RESEARCH COMMISSION</a:t>
            </a:r>
          </a:p>
        </p:txBody>
      </p:sp>
      <p:pic>
        <p:nvPicPr>
          <p:cNvPr id="12" name="Picture 11"/>
          <p:cNvPicPr/>
          <p:nvPr userDrawn="1"/>
        </p:nvPicPr>
        <p:blipFill>
          <a:blip r:embed="rId5"/>
          <a:stretch>
            <a:fillRect/>
          </a:stretch>
        </p:blipFill>
        <p:spPr>
          <a:xfrm>
            <a:off x="10663132" y="5017210"/>
            <a:ext cx="955304" cy="866305"/>
          </a:xfrm>
          <a:prstGeom prst="rect">
            <a:avLst/>
          </a:prstGeom>
        </p:spPr>
      </p:pic>
      <p:sp>
        <p:nvSpPr>
          <p:cNvPr id="13" name="Content Placeholder 2"/>
          <p:cNvSpPr>
            <a:spLocks noGrp="1"/>
          </p:cNvSpPr>
          <p:nvPr>
            <p:ph idx="1"/>
          </p:nvPr>
        </p:nvSpPr>
        <p:spPr>
          <a:xfrm>
            <a:off x="838200" y="1093025"/>
            <a:ext cx="9572345" cy="508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2439994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204FB0-E962-4E23-8FD2-05A30569B242}" type="datetime1">
              <a:rPr lang="en-ZA" smtClean="0"/>
              <a:t>2020/05/28</a:t>
            </a:fld>
            <a:endParaRPr lang="en-ZA" dirty="0"/>
          </a:p>
        </p:txBody>
      </p:sp>
      <p:sp>
        <p:nvSpPr>
          <p:cNvPr id="6" name="Footer Placeholder 5"/>
          <p:cNvSpPr>
            <a:spLocks noGrp="1"/>
          </p:cNvSpPr>
          <p:nvPr>
            <p:ph type="ftr" sz="quarter" idx="11"/>
          </p:nvPr>
        </p:nvSpPr>
        <p:spPr/>
        <p:txBody>
          <a:bodyPr/>
          <a:lstStyle/>
          <a:p>
            <a:r>
              <a:rPr lang="en-ZA" dirty="0"/>
              <a:t>Marketing, Communications, PR and Events</a:t>
            </a:r>
          </a:p>
        </p:txBody>
      </p:sp>
      <p:sp>
        <p:nvSpPr>
          <p:cNvPr id="7" name="Slide Number Placeholder 6"/>
          <p:cNvSpPr>
            <a:spLocks noGrp="1"/>
          </p:cNvSpPr>
          <p:nvPr>
            <p:ph type="sldNum" sz="quarter" idx="12"/>
          </p:nvPr>
        </p:nvSpPr>
        <p:spPr/>
        <p:txBody>
          <a:bodyPr/>
          <a:lstStyle/>
          <a:p>
            <a:fld id="{3AF06680-C8A7-4B16-9D12-C8E67A63F5D0}" type="slidenum">
              <a:rPr lang="en-ZA" smtClean="0"/>
              <a:t>‹#›</a:t>
            </a:fld>
            <a:endParaRPr lang="en-ZA" dirty="0"/>
          </a:p>
        </p:txBody>
      </p:sp>
    </p:spTree>
    <p:extLst>
      <p:ext uri="{BB962C8B-B14F-4D97-AF65-F5344CB8AC3E}">
        <p14:creationId xmlns:p14="http://schemas.microsoft.com/office/powerpoint/2010/main" val="1463699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908CC-3DD7-4170-AA62-7C4752CB0A73}" type="datetime1">
              <a:rPr lang="en-ZA" smtClean="0"/>
              <a:t>2020/05/28</a:t>
            </a:fld>
            <a:endParaRPr lang="en-Z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dirty="0"/>
              <a:t>Marketing, Communications, PR and Events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06680-C8A7-4B16-9D12-C8E67A63F5D0}" type="slidenum">
              <a:rPr lang="en-ZA" smtClean="0"/>
              <a:t>‹#›</a:t>
            </a:fld>
            <a:endParaRPr lang="en-ZA" dirty="0"/>
          </a:p>
        </p:txBody>
      </p:sp>
    </p:spTree>
    <p:extLst>
      <p:ext uri="{BB962C8B-B14F-4D97-AF65-F5344CB8AC3E}">
        <p14:creationId xmlns:p14="http://schemas.microsoft.com/office/powerpoint/2010/main" val="172228247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34" r:id="rId14"/>
    <p:sldLayoutId id="2147483729" r:id="rId15"/>
    <p:sldLayoutId id="2147483730" r:id="rId16"/>
    <p:sldLayoutId id="2147483731" r:id="rId17"/>
    <p:sldLayoutId id="2147483732"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sanitation.ansi.org/" TargetMode="Externa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7.xml"/><Relationship Id="rId4" Type="http://schemas.openxmlformats.org/officeDocument/2006/relationships/hyperlink" Target="https://sanitation.ansi.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hyperlink" Target="https://sanitation.ansi.org/" TargetMode="Externa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hyperlink" Target="https://sanitation.ansi.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hyperlink" Target="https://sanitation.ansi.org/" TargetMode="Externa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hyperlink" Target="https://www.iso.org/"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sanitation.ansi.org/RTTech" TargetMode="External"/><Relationship Id="rId2" Type="http://schemas.openxmlformats.org/officeDocument/2006/relationships/hyperlink" Target="https://sanitation.ansi.org/"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sanitation.ansi.org/"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91433" y="1134732"/>
            <a:ext cx="10058400" cy="356616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endParaRPr lang="en-ZA" sz="5400" b="1"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1524000" y="1436694"/>
            <a:ext cx="9144000" cy="2387600"/>
          </a:xfrm>
        </p:spPr>
        <p:txBody>
          <a:bodyPr>
            <a:noAutofit/>
          </a:bodyPr>
          <a:lstStyle/>
          <a:p>
            <a:r>
              <a:rPr lang="en-ZA" b="1" dirty="0">
                <a:latin typeface="Arial" panose="020B0604020202020204" pitchFamily="34" charset="0"/>
                <a:cs typeface="Arial" panose="020B0604020202020204" pitchFamily="34" charset="0"/>
              </a:rPr>
              <a:t>ISO Organisation and </a:t>
            </a:r>
            <a:r>
              <a:rPr lang="en-ZA" b="1" dirty="0" smtClean="0">
                <a:latin typeface="Arial" panose="020B0604020202020204" pitchFamily="34" charset="0"/>
                <a:cs typeface="Arial" panose="020B0604020202020204" pitchFamily="34" charset="0"/>
              </a:rPr>
              <a:t>SANS/ISO:30500</a:t>
            </a:r>
            <a:endParaRPr lang="en-GB" dirty="0"/>
          </a:p>
        </p:txBody>
      </p:sp>
      <p:sp>
        <p:nvSpPr>
          <p:cNvPr id="3" name="Subtitle 2"/>
          <p:cNvSpPr>
            <a:spLocks noGrp="1"/>
          </p:cNvSpPr>
          <p:nvPr>
            <p:ph type="subTitle" idx="1"/>
          </p:nvPr>
        </p:nvSpPr>
        <p:spPr>
          <a:xfrm>
            <a:off x="1524000" y="4218972"/>
            <a:ext cx="9144000" cy="1038828"/>
          </a:xfrm>
        </p:spPr>
        <p:txBody>
          <a:bodyPr>
            <a:noAutofit/>
          </a:bodyPr>
          <a:lstStyle/>
          <a:p>
            <a:r>
              <a:rPr lang="en-GB" sz="2800" b="1" dirty="0"/>
              <a:t>Dr Konstantina Velkushanova </a:t>
            </a:r>
          </a:p>
          <a:p>
            <a:r>
              <a:rPr lang="en-GB" sz="2800" b="1" dirty="0"/>
              <a:t>UKZN, Pollution Research Group </a:t>
            </a:r>
          </a:p>
        </p:txBody>
      </p:sp>
    </p:spTree>
    <p:extLst>
      <p:ext uri="{BB962C8B-B14F-4D97-AF65-F5344CB8AC3E}">
        <p14:creationId xmlns:p14="http://schemas.microsoft.com/office/powerpoint/2010/main" val="1734201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10</a:t>
            </a:fld>
            <a:endParaRPr lang="en-GB" altLang="en-US" dirty="0"/>
          </a:p>
        </p:txBody>
      </p:sp>
      <p:sp>
        <p:nvSpPr>
          <p:cNvPr id="5" name="Text Placeholder 4"/>
          <p:cNvSpPr>
            <a:spLocks noGrp="1"/>
          </p:cNvSpPr>
          <p:nvPr>
            <p:ph type="body" idx="13"/>
          </p:nvPr>
        </p:nvSpPr>
        <p:spPr/>
        <p:txBody>
          <a:bodyPr>
            <a:normAutofit/>
          </a:bodyPr>
          <a:lstStyle/>
          <a:p>
            <a:r>
              <a:rPr lang="en-US" dirty="0"/>
              <a:t>Front-end component (Toilet facility)</a:t>
            </a:r>
            <a:endParaRPr lang="en-GB" dirty="0"/>
          </a:p>
        </p:txBody>
      </p:sp>
      <p:sp>
        <p:nvSpPr>
          <p:cNvPr id="3" name="Content Placeholder 2"/>
          <p:cNvSpPr>
            <a:spLocks noGrp="1"/>
          </p:cNvSpPr>
          <p:nvPr>
            <p:ph idx="1"/>
          </p:nvPr>
        </p:nvSpPr>
        <p:spPr/>
        <p:txBody>
          <a:bodyPr/>
          <a:lstStyle/>
          <a:p>
            <a:pPr>
              <a:lnSpc>
                <a:spcPct val="150000"/>
              </a:lnSpc>
            </a:pPr>
            <a:r>
              <a:rPr lang="en-ZA" dirty="0"/>
              <a:t>Includes user interfaces such as </a:t>
            </a:r>
          </a:p>
          <a:p>
            <a:pPr lvl="1">
              <a:lnSpc>
                <a:spcPct val="150000"/>
              </a:lnSpc>
            </a:pPr>
            <a:r>
              <a:rPr lang="en-ZA" dirty="0"/>
              <a:t>a urinal, squatting pan, or sitting </a:t>
            </a:r>
            <a:r>
              <a:rPr lang="en-ZA" dirty="0" smtClean="0"/>
              <a:t>pan </a:t>
            </a:r>
            <a:endParaRPr lang="en-ZA" dirty="0"/>
          </a:p>
        </p:txBody>
      </p:sp>
      <p:pic>
        <p:nvPicPr>
          <p:cNvPr id="1026" name="Picture 2" descr="https://i.4pcdn.org/tv/1419423101948.jpg"/>
          <p:cNvPicPr>
            <a:picLocks noChangeAspect="1" noChangeArrowheads="1"/>
          </p:cNvPicPr>
          <p:nvPr/>
        </p:nvPicPr>
        <p:blipFill rotWithShape="1">
          <a:blip r:embed="rId2">
            <a:extLst>
              <a:ext uri="{28A0092B-C50C-407E-A947-70E740481C1C}">
                <a14:useLocalDpi xmlns:a14="http://schemas.microsoft.com/office/drawing/2010/main" val="0"/>
              </a:ext>
            </a:extLst>
          </a:blip>
          <a:srcRect l="23362" t="13514" r="24085" b="4310"/>
          <a:stretch/>
        </p:blipFill>
        <p:spPr bwMode="auto">
          <a:xfrm>
            <a:off x="2006296" y="2708239"/>
            <a:ext cx="239268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quat toilet drawing"/>
          <p:cNvPicPr>
            <a:picLocks noChangeAspect="1" noChangeArrowheads="1"/>
          </p:cNvPicPr>
          <p:nvPr/>
        </p:nvPicPr>
        <p:blipFill rotWithShape="1">
          <a:blip r:embed="rId3">
            <a:extLst>
              <a:ext uri="{28A0092B-C50C-407E-A947-70E740481C1C}">
                <a14:useLocalDpi xmlns:a14="http://schemas.microsoft.com/office/drawing/2010/main" val="0"/>
              </a:ext>
            </a:extLst>
          </a:blip>
          <a:srcRect l="25050" r="25804" b="6857"/>
          <a:stretch/>
        </p:blipFill>
        <p:spPr bwMode="auto">
          <a:xfrm>
            <a:off x="4962856" y="2708239"/>
            <a:ext cx="202692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quat toilet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3656" y="2708239"/>
            <a:ext cx="2587752" cy="258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918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11</a:t>
            </a:fld>
            <a:endParaRPr lang="en-GB" altLang="en-US" dirty="0"/>
          </a:p>
        </p:txBody>
      </p:sp>
      <p:sp>
        <p:nvSpPr>
          <p:cNvPr id="5" name="Text Placeholder 4"/>
          <p:cNvSpPr>
            <a:spLocks noGrp="1"/>
          </p:cNvSpPr>
          <p:nvPr>
            <p:ph type="body" idx="13"/>
          </p:nvPr>
        </p:nvSpPr>
        <p:spPr/>
        <p:txBody>
          <a:bodyPr>
            <a:normAutofit/>
          </a:bodyPr>
          <a:lstStyle/>
          <a:p>
            <a:r>
              <a:rPr lang="en-US" dirty="0"/>
              <a:t>Front-end component (Toilet facility)</a:t>
            </a:r>
            <a:endParaRPr lang="en-GB" dirty="0"/>
          </a:p>
        </p:txBody>
      </p:sp>
      <p:sp>
        <p:nvSpPr>
          <p:cNvPr id="3" name="Content Placeholder 2"/>
          <p:cNvSpPr>
            <a:spLocks noGrp="1"/>
          </p:cNvSpPr>
          <p:nvPr>
            <p:ph idx="1"/>
          </p:nvPr>
        </p:nvSpPr>
        <p:spPr/>
        <p:txBody>
          <a:bodyPr/>
          <a:lstStyle/>
          <a:p>
            <a:pPr lvl="1">
              <a:lnSpc>
                <a:spcPct val="150000"/>
              </a:lnSpc>
            </a:pPr>
            <a:r>
              <a:rPr lang="en-ZA" dirty="0"/>
              <a:t>Evacuation mechanisms: conventional flush, pour </a:t>
            </a:r>
            <a:r>
              <a:rPr lang="en-ZA" dirty="0" smtClean="0"/>
              <a:t>flush </a:t>
            </a:r>
            <a:r>
              <a:rPr lang="en-ZA" dirty="0"/>
              <a:t>and dry toilets to novel evacuation mechanisms employing mechanical forces with little to no water. </a:t>
            </a:r>
          </a:p>
          <a:p>
            <a:endParaRPr lang="en-GB"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865" y="2514400"/>
            <a:ext cx="5089069" cy="2820192"/>
          </a:xfrm>
          <a:prstGeom prst="rect">
            <a:avLst/>
          </a:prstGeom>
        </p:spPr>
      </p:pic>
      <p:pic>
        <p:nvPicPr>
          <p:cNvPr id="2050" name="Picture 2" descr="Image result for toilet flushing syste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035" y="2735990"/>
            <a:ext cx="2587751" cy="25877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eoos URINE DIVERSION">
            <a:extLst>
              <a:ext uri="{FF2B5EF4-FFF2-40B4-BE49-F238E27FC236}">
                <a16:creationId xmlns:a16="http://schemas.microsoft.com/office/drawing/2014/main" id="{E1B25680-6604-48A3-B719-9054A053026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808" y="3038565"/>
            <a:ext cx="2801620" cy="2241550"/>
          </a:xfrm>
          <a:prstGeom prst="rect">
            <a:avLst/>
          </a:prstGeom>
          <a:noFill/>
          <a:extLst/>
        </p:spPr>
      </p:pic>
      <p:sp>
        <p:nvSpPr>
          <p:cNvPr id="2" name="Rectangle 1"/>
          <p:cNvSpPr/>
          <p:nvPr/>
        </p:nvSpPr>
        <p:spPr>
          <a:xfrm>
            <a:off x="7411383" y="5660805"/>
            <a:ext cx="2813591" cy="369332"/>
          </a:xfrm>
          <a:prstGeom prst="rect">
            <a:avLst/>
          </a:prstGeom>
        </p:spPr>
        <p:txBody>
          <a:bodyPr wrap="none">
            <a:spAutoFit/>
          </a:bodyPr>
          <a:lstStyle/>
          <a:p>
            <a:r>
              <a:rPr lang="en-ZA" u="sng" dirty="0">
                <a:solidFill>
                  <a:srgbClr val="0000FF"/>
                </a:solidFill>
                <a:latin typeface="Arial" panose="020B0604020202020204" pitchFamily="34" charset="0"/>
                <a:ea typeface="Times New Roman" panose="02020603050405020304" pitchFamily="18" charset="0"/>
                <a:hlinkClick r:id="rId6"/>
              </a:rPr>
              <a:t>https://sanitation.ansi.org</a:t>
            </a:r>
            <a:r>
              <a:rPr lang="en-ZA" dirty="0">
                <a:solidFill>
                  <a:srgbClr val="211D1E"/>
                </a:solidFill>
                <a:latin typeface="Arial" panose="020B0604020202020204" pitchFamily="34" charset="0"/>
                <a:ea typeface="Times New Roman" panose="02020603050405020304" pitchFamily="18" charset="0"/>
              </a:rPr>
              <a:t> </a:t>
            </a:r>
            <a:endParaRPr lang="en-ZA" dirty="0"/>
          </a:p>
        </p:txBody>
      </p:sp>
    </p:spTree>
    <p:extLst>
      <p:ext uri="{BB962C8B-B14F-4D97-AF65-F5344CB8AC3E}">
        <p14:creationId xmlns:p14="http://schemas.microsoft.com/office/powerpoint/2010/main" val="2503473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12</a:t>
            </a:fld>
            <a:endParaRPr lang="en-GB" altLang="en-US" dirty="0"/>
          </a:p>
        </p:txBody>
      </p:sp>
      <p:sp>
        <p:nvSpPr>
          <p:cNvPr id="5" name="Text Placeholder 4"/>
          <p:cNvSpPr>
            <a:spLocks noGrp="1"/>
          </p:cNvSpPr>
          <p:nvPr>
            <p:ph type="body" idx="13"/>
          </p:nvPr>
        </p:nvSpPr>
        <p:spPr/>
        <p:txBody>
          <a:bodyPr>
            <a:normAutofit/>
          </a:bodyPr>
          <a:lstStyle/>
          <a:p>
            <a:r>
              <a:rPr lang="en-US" dirty="0"/>
              <a:t>Front-end component (Toilet facility)</a:t>
            </a:r>
            <a:endParaRPr lang="en-GB" dirty="0"/>
          </a:p>
        </p:txBody>
      </p:sp>
      <p:sp>
        <p:nvSpPr>
          <p:cNvPr id="3" name="Content Placeholder 2"/>
          <p:cNvSpPr>
            <a:spLocks noGrp="1"/>
          </p:cNvSpPr>
          <p:nvPr>
            <p:ph idx="1"/>
          </p:nvPr>
        </p:nvSpPr>
        <p:spPr/>
        <p:txBody>
          <a:bodyPr/>
          <a:lstStyle/>
          <a:p>
            <a:pPr lvl="1">
              <a:lnSpc>
                <a:spcPct val="150000"/>
              </a:lnSpc>
            </a:pPr>
            <a:r>
              <a:rPr lang="en-ZA" dirty="0">
                <a:solidFill>
                  <a:schemeClr val="tx1"/>
                </a:solidFill>
              </a:rPr>
              <a:t>Conventional and novel evacuation mechanisms may be combined with urine diversion applications (e.g. urine diversion flush toilet, urine diversion dry toilet). </a:t>
            </a:r>
            <a:endParaRPr lang="en-GB" dirty="0">
              <a:solidFill>
                <a:schemeClr val="tx1"/>
              </a:solidFill>
            </a:endParaRPr>
          </a:p>
          <a:p>
            <a:pPr marL="0" indent="0">
              <a:buNone/>
            </a:pPr>
            <a:endParaRPr lang="en-GB" dirty="0">
              <a:solidFill>
                <a:schemeClr val="tx1"/>
              </a:solidFill>
            </a:endParaRPr>
          </a:p>
        </p:txBody>
      </p:sp>
      <p:pic>
        <p:nvPicPr>
          <p:cNvPr id="3078" name="Picture 6" descr="https://sswm.info/sites/default/files/schematic_technology/Tilley%20et%20al%202014%20Schematic%20of%20the%20Urine%20Diverting%20Dry%20Toilet%20UDD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570" y="2714597"/>
            <a:ext cx="5173990" cy="300516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archive.sswm.info/sites/default/files/toolbox/Urine%20Diversion%20Flush%20Toilets.jpg"/>
          <p:cNvPicPr>
            <a:picLocks noChangeAspect="1" noChangeArrowheads="1"/>
          </p:cNvPicPr>
          <p:nvPr/>
        </p:nvPicPr>
        <p:blipFill rotWithShape="1">
          <a:blip r:embed="rId3">
            <a:extLst>
              <a:ext uri="{28A0092B-C50C-407E-A947-70E740481C1C}">
                <a14:useLocalDpi xmlns:a14="http://schemas.microsoft.com/office/drawing/2010/main" val="0"/>
              </a:ext>
            </a:extLst>
          </a:blip>
          <a:srcRect l="25124" r="23626"/>
          <a:stretch/>
        </p:blipFill>
        <p:spPr bwMode="auto">
          <a:xfrm>
            <a:off x="6595791" y="2859963"/>
            <a:ext cx="3814754" cy="258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722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13</a:t>
            </a:fld>
            <a:endParaRPr lang="en-GB" altLang="en-US" dirty="0"/>
          </a:p>
        </p:txBody>
      </p:sp>
      <p:sp>
        <p:nvSpPr>
          <p:cNvPr id="3" name="Text Placeholder 2"/>
          <p:cNvSpPr>
            <a:spLocks noGrp="1"/>
          </p:cNvSpPr>
          <p:nvPr>
            <p:ph type="body" idx="13"/>
          </p:nvPr>
        </p:nvSpPr>
        <p:spPr/>
        <p:txBody>
          <a:bodyPr/>
          <a:lstStyle/>
          <a:p>
            <a:r>
              <a:rPr lang="en-US" dirty="0"/>
              <a:t>Back-end component (Treatment facility)</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048" y="2196661"/>
            <a:ext cx="4687045" cy="2636463"/>
          </a:xfrm>
          <a:prstGeom prst="rect">
            <a:avLst/>
          </a:prstGeom>
        </p:spPr>
      </p:pic>
      <p:pic>
        <p:nvPicPr>
          <p:cNvPr id="15" name="Picture 14" descr="Diagram showing the parts and flow of the HTClean toilet">
            <a:extLst>
              <a:ext uri="{FF2B5EF4-FFF2-40B4-BE49-F238E27FC236}">
                <a16:creationId xmlns:a16="http://schemas.microsoft.com/office/drawing/2014/main" id="{5E023C3E-6574-400E-A454-7967B084168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6220" y="1390769"/>
            <a:ext cx="4026538" cy="3685727"/>
          </a:xfrm>
          <a:prstGeom prst="rect">
            <a:avLst/>
          </a:prstGeom>
          <a:noFill/>
          <a:extLst/>
        </p:spPr>
      </p:pic>
      <p:sp>
        <p:nvSpPr>
          <p:cNvPr id="16" name="Rectangle 15"/>
          <p:cNvSpPr/>
          <p:nvPr/>
        </p:nvSpPr>
        <p:spPr>
          <a:xfrm>
            <a:off x="1399466" y="5493035"/>
            <a:ext cx="2813591" cy="369332"/>
          </a:xfrm>
          <a:prstGeom prst="rect">
            <a:avLst/>
          </a:prstGeom>
        </p:spPr>
        <p:txBody>
          <a:bodyPr wrap="none">
            <a:spAutoFit/>
          </a:bodyPr>
          <a:lstStyle/>
          <a:p>
            <a:r>
              <a:rPr lang="en-ZA" u="sng" dirty="0">
                <a:solidFill>
                  <a:srgbClr val="0000FF"/>
                </a:solidFill>
                <a:latin typeface="Arial" panose="020B0604020202020204" pitchFamily="34" charset="0"/>
                <a:ea typeface="Times New Roman" panose="02020603050405020304" pitchFamily="18" charset="0"/>
                <a:hlinkClick r:id="rId4"/>
              </a:rPr>
              <a:t>https://sanitation.ansi.org</a:t>
            </a:r>
            <a:r>
              <a:rPr lang="en-ZA" dirty="0">
                <a:solidFill>
                  <a:srgbClr val="211D1E"/>
                </a:solidFill>
                <a:latin typeface="Arial" panose="020B0604020202020204" pitchFamily="34" charset="0"/>
                <a:ea typeface="Times New Roman" panose="02020603050405020304" pitchFamily="18" charset="0"/>
              </a:rPr>
              <a:t> </a:t>
            </a:r>
            <a:endParaRPr lang="en-ZA" dirty="0"/>
          </a:p>
        </p:txBody>
      </p:sp>
    </p:spTree>
    <p:extLst>
      <p:ext uri="{BB962C8B-B14F-4D97-AF65-F5344CB8AC3E}">
        <p14:creationId xmlns:p14="http://schemas.microsoft.com/office/powerpoint/2010/main" val="777583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14</a:t>
            </a:fld>
            <a:endParaRPr lang="en-GB" altLang="en-US" dirty="0"/>
          </a:p>
        </p:txBody>
      </p:sp>
      <p:sp>
        <p:nvSpPr>
          <p:cNvPr id="3" name="Text Placeholder 2"/>
          <p:cNvSpPr>
            <a:spLocks noGrp="1"/>
          </p:cNvSpPr>
          <p:nvPr>
            <p:ph type="body" idx="13"/>
          </p:nvPr>
        </p:nvSpPr>
        <p:spPr/>
        <p:txBody>
          <a:bodyPr/>
          <a:lstStyle/>
          <a:p>
            <a:r>
              <a:rPr lang="en-US" dirty="0"/>
              <a:t>Back-end component (Treatment facility)</a:t>
            </a:r>
            <a:endParaRPr lang="en-GB" dirty="0"/>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8151" y="3922534"/>
            <a:ext cx="3158458" cy="2101526"/>
          </a:xfrm>
          <a:prstGeom prst="rect">
            <a:avLst/>
          </a:prstGeom>
        </p:spPr>
      </p:pic>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7397" y="1366345"/>
            <a:ext cx="3047962" cy="4568373"/>
          </a:xfrm>
          <a:prstGeom prst="rect">
            <a:avLst/>
          </a:prstGeom>
        </p:spPr>
      </p:pic>
      <p:pic>
        <p:nvPicPr>
          <p:cNvPr id="11" name="Content Placeholder 10"/>
          <p:cNvPicPr>
            <a:picLocks noGrp="1"/>
          </p:cNvPicPr>
          <p:nvPr>
            <p:ph idx="1"/>
          </p:nvPr>
        </p:nvPicPr>
        <p:blipFill>
          <a:blip r:embed="rId4"/>
          <a:stretch>
            <a:fillRect/>
          </a:stretch>
        </p:blipFill>
        <p:spPr>
          <a:xfrm>
            <a:off x="546272" y="1366345"/>
            <a:ext cx="5191125" cy="4462371"/>
          </a:xfrm>
          <a:prstGeom prst="rect">
            <a:avLst/>
          </a:prstGeom>
        </p:spPr>
      </p:pic>
      <p:sp>
        <p:nvSpPr>
          <p:cNvPr id="7" name="Rectangle 6"/>
          <p:cNvSpPr/>
          <p:nvPr/>
        </p:nvSpPr>
        <p:spPr>
          <a:xfrm>
            <a:off x="8955595" y="2003558"/>
            <a:ext cx="2731908" cy="1077218"/>
          </a:xfrm>
          <a:prstGeom prst="rect">
            <a:avLst/>
          </a:prstGeom>
        </p:spPr>
        <p:txBody>
          <a:bodyPr wrap="square">
            <a:spAutoFit/>
          </a:bodyPr>
          <a:lstStyle/>
          <a:p>
            <a:pPr>
              <a:spcAft>
                <a:spcPts val="0"/>
              </a:spcAft>
            </a:pPr>
            <a:r>
              <a:rPr lang="en-ZA" sz="1600" dirty="0">
                <a:solidFill>
                  <a:srgbClr val="211D1E"/>
                </a:solidFill>
                <a:latin typeface="Arial" panose="020B0604020202020204" pitchFamily="34" charset="0"/>
                <a:ea typeface="Calibri" panose="020F0502020204030204" pitchFamily="34" charset="0"/>
              </a:rPr>
              <a:t>3. Liquid Processing; 4. Solids Processing; 5. Power System </a:t>
            </a:r>
            <a:r>
              <a:rPr lang="en-ZA" sz="1600" dirty="0">
                <a:solidFill>
                  <a:srgbClr val="211D1E"/>
                </a:solidFill>
                <a:latin typeface="Arial" panose="020B0604020202020204" pitchFamily="34" charset="0"/>
                <a:ea typeface="Times New Roman" panose="02020603050405020304" pitchFamily="18" charset="0"/>
              </a:rPr>
              <a:t>(Source: </a:t>
            </a:r>
            <a:r>
              <a:rPr lang="en-ZA" sz="1600" u="sng" dirty="0">
                <a:solidFill>
                  <a:srgbClr val="0000FF"/>
                </a:solidFill>
                <a:latin typeface="Arial" panose="020B0604020202020204" pitchFamily="34" charset="0"/>
                <a:ea typeface="Times New Roman" panose="02020603050405020304" pitchFamily="18" charset="0"/>
                <a:hlinkClick r:id="rId5"/>
              </a:rPr>
              <a:t>https://sanitation.ansi.org</a:t>
            </a:r>
            <a:r>
              <a:rPr lang="en-ZA" sz="1600" dirty="0">
                <a:solidFill>
                  <a:srgbClr val="211D1E"/>
                </a:solidFill>
                <a:latin typeface="Arial" panose="020B0604020202020204" pitchFamily="34" charset="0"/>
                <a:ea typeface="Times New Roman" panose="02020603050405020304" pitchFamily="18" charset="0"/>
              </a:rPr>
              <a:t> )</a:t>
            </a:r>
            <a:endParaRPr lang="en-ZA"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3677026" y="5934718"/>
            <a:ext cx="2813591" cy="369332"/>
          </a:xfrm>
          <a:prstGeom prst="rect">
            <a:avLst/>
          </a:prstGeom>
        </p:spPr>
        <p:txBody>
          <a:bodyPr wrap="none">
            <a:spAutoFit/>
          </a:bodyPr>
          <a:lstStyle/>
          <a:p>
            <a:r>
              <a:rPr lang="en-ZA" u="sng" dirty="0">
                <a:solidFill>
                  <a:srgbClr val="0000FF"/>
                </a:solidFill>
                <a:latin typeface="Arial" panose="020B0604020202020204" pitchFamily="34" charset="0"/>
                <a:ea typeface="Times New Roman" panose="02020603050405020304" pitchFamily="18" charset="0"/>
                <a:hlinkClick r:id="rId5"/>
              </a:rPr>
              <a:t>https://sanitation.ansi.org</a:t>
            </a:r>
            <a:r>
              <a:rPr lang="en-ZA" dirty="0">
                <a:solidFill>
                  <a:srgbClr val="211D1E"/>
                </a:solidFill>
                <a:latin typeface="Arial" panose="020B0604020202020204" pitchFamily="34" charset="0"/>
                <a:ea typeface="Times New Roman" panose="02020603050405020304" pitchFamily="18" charset="0"/>
              </a:rPr>
              <a:t> </a:t>
            </a:r>
            <a:endParaRPr lang="en-ZA" dirty="0"/>
          </a:p>
        </p:txBody>
      </p:sp>
    </p:spTree>
    <p:extLst>
      <p:ext uri="{BB962C8B-B14F-4D97-AF65-F5344CB8AC3E}">
        <p14:creationId xmlns:p14="http://schemas.microsoft.com/office/powerpoint/2010/main" val="562361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15</a:t>
            </a:fld>
            <a:endParaRPr lang="en-GB" altLang="en-US" dirty="0"/>
          </a:p>
        </p:txBody>
      </p:sp>
      <p:sp>
        <p:nvSpPr>
          <p:cNvPr id="5" name="Text Placeholder 4"/>
          <p:cNvSpPr>
            <a:spLocks noGrp="1"/>
          </p:cNvSpPr>
          <p:nvPr>
            <p:ph type="body" idx="13"/>
          </p:nvPr>
        </p:nvSpPr>
        <p:spPr/>
        <p:txBody>
          <a:bodyPr/>
          <a:lstStyle/>
          <a:p>
            <a:r>
              <a:rPr lang="en-US" dirty="0"/>
              <a:t>Back-end component (Treatment facility)</a:t>
            </a:r>
            <a:endParaRPr lang="en-GB" dirty="0"/>
          </a:p>
        </p:txBody>
      </p:sp>
      <p:sp>
        <p:nvSpPr>
          <p:cNvPr id="3" name="Content Placeholder 2"/>
          <p:cNvSpPr>
            <a:spLocks noGrp="1"/>
          </p:cNvSpPr>
          <p:nvPr>
            <p:ph idx="1"/>
          </p:nvPr>
        </p:nvSpPr>
        <p:spPr>
          <a:xfrm>
            <a:off x="653144" y="1093025"/>
            <a:ext cx="9757402" cy="5083938"/>
          </a:xfrm>
        </p:spPr>
        <p:txBody>
          <a:bodyPr>
            <a:normAutofit/>
          </a:bodyPr>
          <a:lstStyle/>
          <a:p>
            <a:pPr>
              <a:lnSpc>
                <a:spcPct val="150000"/>
              </a:lnSpc>
            </a:pPr>
            <a:r>
              <a:rPr lang="en-ZA" sz="2400" dirty="0"/>
              <a:t>Can range from biological or chemical to physical unit processes (e.g. anaerobic and aerobic digestion, combustion, electrochemical disinfection, membranes).</a:t>
            </a:r>
          </a:p>
          <a:p>
            <a:pPr>
              <a:lnSpc>
                <a:spcPct val="150000"/>
              </a:lnSpc>
            </a:pPr>
            <a:r>
              <a:rPr lang="en-ZA" sz="2400" dirty="0"/>
              <a:t>Some systems use only one of these processes while others apply </a:t>
            </a:r>
            <a:r>
              <a:rPr lang="en-ZA" dirty="0" smtClean="0"/>
              <a:t>work as a combination of </a:t>
            </a:r>
            <a:r>
              <a:rPr lang="en-ZA" sz="2400" dirty="0" smtClean="0"/>
              <a:t>processes through </a:t>
            </a:r>
            <a:r>
              <a:rPr lang="en-ZA" sz="2400" dirty="0"/>
              <a:t>several treatment </a:t>
            </a:r>
            <a:r>
              <a:rPr lang="en-ZA" sz="2400" dirty="0" smtClean="0"/>
              <a:t>units (e.g. a combination of biological treatment, followed by an electro-chemical treatment). </a:t>
            </a:r>
            <a:endParaRPr lang="en-GB" sz="2400" dirty="0"/>
          </a:p>
        </p:txBody>
      </p:sp>
    </p:spTree>
    <p:extLst>
      <p:ext uri="{BB962C8B-B14F-4D97-AF65-F5344CB8AC3E}">
        <p14:creationId xmlns:p14="http://schemas.microsoft.com/office/powerpoint/2010/main" val="1306614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16</a:t>
            </a:fld>
            <a:endParaRPr lang="en-GB" altLang="en-US" dirty="0"/>
          </a:p>
        </p:txBody>
      </p:sp>
      <p:sp>
        <p:nvSpPr>
          <p:cNvPr id="3" name="Text Placeholder 2"/>
          <p:cNvSpPr>
            <a:spLocks noGrp="1"/>
          </p:cNvSpPr>
          <p:nvPr>
            <p:ph type="body" idx="13"/>
          </p:nvPr>
        </p:nvSpPr>
        <p:spPr/>
        <p:txBody>
          <a:bodyPr/>
          <a:lstStyle/>
          <a:p>
            <a:r>
              <a:rPr lang="en-GB" dirty="0"/>
              <a:t>Scope of ISO 30500:2018</a:t>
            </a:r>
          </a:p>
        </p:txBody>
      </p:sp>
      <p:pic>
        <p:nvPicPr>
          <p:cNvPr id="5" name="Picture 4"/>
          <p:cNvPicPr>
            <a:picLocks noChangeAspect="1"/>
          </p:cNvPicPr>
          <p:nvPr/>
        </p:nvPicPr>
        <p:blipFill rotWithShape="1">
          <a:blip r:embed="rId2"/>
          <a:srcRect l="1437" t="625" r="5703" b="9584"/>
          <a:stretch/>
        </p:blipFill>
        <p:spPr>
          <a:xfrm>
            <a:off x="946030" y="1029632"/>
            <a:ext cx="9647872" cy="5256931"/>
          </a:xfrm>
          <a:prstGeom prst="rect">
            <a:avLst/>
          </a:prstGeom>
        </p:spPr>
      </p:pic>
      <p:sp>
        <p:nvSpPr>
          <p:cNvPr id="2" name="Rectangle 1"/>
          <p:cNvSpPr/>
          <p:nvPr/>
        </p:nvSpPr>
        <p:spPr>
          <a:xfrm>
            <a:off x="382577" y="959845"/>
            <a:ext cx="6501699" cy="1754326"/>
          </a:xfrm>
          <a:prstGeom prst="rect">
            <a:avLst/>
          </a:prstGeom>
          <a:solidFill>
            <a:schemeClr val="accent1">
              <a:lumMod val="40000"/>
              <a:lumOff val="60000"/>
            </a:schemeClr>
          </a:solidFill>
        </p:spPr>
        <p:txBody>
          <a:bodyPr wrap="square">
            <a:spAutoFit/>
          </a:bodyPr>
          <a:lstStyle/>
          <a:p>
            <a:r>
              <a:rPr lang="en-GB" b="1" u="sng" dirty="0"/>
              <a:t>NSSS Classification:</a:t>
            </a:r>
            <a:endParaRPr lang="en-ZA" u="sng" dirty="0"/>
          </a:p>
          <a:p>
            <a:pPr lvl="0"/>
            <a:r>
              <a:rPr lang="en-GB" b="1" dirty="0" smtClean="0"/>
              <a:t>Class 1</a:t>
            </a:r>
            <a:r>
              <a:rPr lang="en-GB" b="1" dirty="0"/>
              <a:t>: one front-end and non-biological back-end </a:t>
            </a:r>
            <a:endParaRPr lang="en-ZA" dirty="0"/>
          </a:p>
          <a:p>
            <a:pPr lvl="0"/>
            <a:r>
              <a:rPr lang="en-GB" b="1" dirty="0" smtClean="0"/>
              <a:t>Class 2</a:t>
            </a:r>
            <a:r>
              <a:rPr lang="en-GB" b="1" dirty="0"/>
              <a:t>: one front end and back-end with one or more biological treatment process</a:t>
            </a:r>
            <a:endParaRPr lang="en-ZA" dirty="0"/>
          </a:p>
          <a:p>
            <a:pPr lvl="0"/>
            <a:r>
              <a:rPr lang="en-GB" b="1" dirty="0" smtClean="0"/>
              <a:t>Class 3</a:t>
            </a:r>
            <a:r>
              <a:rPr lang="en-GB" b="1" dirty="0"/>
              <a:t>: multiple front-end with one or more biological or non-biological back-end</a:t>
            </a:r>
            <a:endParaRPr lang="en-ZA" dirty="0"/>
          </a:p>
        </p:txBody>
      </p:sp>
    </p:spTree>
    <p:extLst>
      <p:ext uri="{BB962C8B-B14F-4D97-AF65-F5344CB8AC3E}">
        <p14:creationId xmlns:p14="http://schemas.microsoft.com/office/powerpoint/2010/main" val="2354589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17</a:t>
            </a:fld>
            <a:endParaRPr lang="en-ZA" dirty="0"/>
          </a:p>
        </p:txBody>
      </p:sp>
      <p:sp>
        <p:nvSpPr>
          <p:cNvPr id="3" name="Text Placeholder 2"/>
          <p:cNvSpPr>
            <a:spLocks noGrp="1"/>
          </p:cNvSpPr>
          <p:nvPr>
            <p:ph type="body" idx="13"/>
          </p:nvPr>
        </p:nvSpPr>
        <p:spPr/>
        <p:txBody>
          <a:bodyPr/>
          <a:lstStyle/>
          <a:p>
            <a:r>
              <a:rPr lang="en-GB" dirty="0"/>
              <a:t>Classes of NSSS</a:t>
            </a:r>
          </a:p>
        </p:txBody>
      </p:sp>
      <p:sp>
        <p:nvSpPr>
          <p:cNvPr id="4" name="Content Placeholder 3"/>
          <p:cNvSpPr>
            <a:spLocks noGrp="1"/>
          </p:cNvSpPr>
          <p:nvPr>
            <p:ph idx="1"/>
          </p:nvPr>
        </p:nvSpPr>
        <p:spPr>
          <a:xfrm>
            <a:off x="624840" y="1093025"/>
            <a:ext cx="9785705" cy="5083938"/>
          </a:xfrm>
        </p:spPr>
        <p:txBody>
          <a:bodyPr/>
          <a:lstStyle/>
          <a:p>
            <a:pPr marL="0" indent="0">
              <a:buNone/>
            </a:pPr>
            <a:r>
              <a:rPr lang="en-GB" b="1" dirty="0"/>
              <a:t>Class-1: Single front end with Non-biological backend</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1148" r="16733"/>
          <a:stretch/>
        </p:blipFill>
        <p:spPr>
          <a:xfrm>
            <a:off x="730998" y="1824264"/>
            <a:ext cx="3416649" cy="3553127"/>
          </a:xfrm>
          <a:prstGeom prst="rect">
            <a:avLst/>
          </a:prstGeom>
        </p:spPr>
      </p:pic>
      <p:sp>
        <p:nvSpPr>
          <p:cNvPr id="7" name="TextBox 6"/>
          <p:cNvSpPr txBox="1"/>
          <p:nvPr/>
        </p:nvSpPr>
        <p:spPr>
          <a:xfrm>
            <a:off x="1091056" y="5957678"/>
            <a:ext cx="3613639" cy="400110"/>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Singular Frontend</a:t>
            </a:r>
          </a:p>
        </p:txBody>
      </p:sp>
      <p:sp>
        <p:nvSpPr>
          <p:cNvPr id="8" name="TextBox 7"/>
          <p:cNvSpPr txBox="1"/>
          <p:nvPr/>
        </p:nvSpPr>
        <p:spPr>
          <a:xfrm>
            <a:off x="8858172" y="2158707"/>
            <a:ext cx="2693748" cy="1754326"/>
          </a:xfrm>
          <a:prstGeom prst="rect">
            <a:avLst/>
          </a:prstGeom>
          <a:noFill/>
          <a:ln>
            <a:solidFill>
              <a:schemeClr val="tx1"/>
            </a:solidFill>
          </a:ln>
        </p:spPr>
        <p:txBody>
          <a:bodyPr wrap="square" rtlCol="0">
            <a:spAutoFit/>
          </a:bodyPr>
          <a:lstStyle/>
          <a:p>
            <a:r>
              <a:rPr lang="en-ZA" dirty="0"/>
              <a:t>1. Frontend; 2. Urine/ Faeces separation; 3. Liquid processing; 4. Solid processing; 5. Power system (Source: </a:t>
            </a:r>
            <a:r>
              <a:rPr lang="en-ZA" u="sng" dirty="0">
                <a:hlinkClick r:id="rId3"/>
              </a:rPr>
              <a:t>https://sanitation.ansi.org</a:t>
            </a:r>
            <a:r>
              <a:rPr lang="en-ZA" dirty="0"/>
              <a:t>)</a:t>
            </a:r>
          </a:p>
        </p:txBody>
      </p:sp>
      <p:pic>
        <p:nvPicPr>
          <p:cNvPr id="10" name="Picture 9" descr="An inside view of the nanomembrane toilet"/>
          <p:cNvPicPr/>
          <p:nvPr/>
        </p:nvPicPr>
        <p:blipFill>
          <a:blip r:embed="rId4">
            <a:extLst>
              <a:ext uri="{28A0092B-C50C-407E-A947-70E740481C1C}">
                <a14:useLocalDpi xmlns:a14="http://schemas.microsoft.com/office/drawing/2010/main" val="0"/>
              </a:ext>
            </a:extLst>
          </a:blip>
          <a:srcRect/>
          <a:stretch>
            <a:fillRect/>
          </a:stretch>
        </p:blipFill>
        <p:spPr bwMode="auto">
          <a:xfrm>
            <a:off x="4271392" y="1824264"/>
            <a:ext cx="4586780" cy="3518961"/>
          </a:xfrm>
          <a:prstGeom prst="rect">
            <a:avLst/>
          </a:prstGeom>
          <a:noFill/>
          <a:ln>
            <a:noFill/>
          </a:ln>
        </p:spPr>
      </p:pic>
    </p:spTree>
    <p:extLst>
      <p:ext uri="{BB962C8B-B14F-4D97-AF65-F5344CB8AC3E}">
        <p14:creationId xmlns:p14="http://schemas.microsoft.com/office/powerpoint/2010/main" val="857493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18</a:t>
            </a:fld>
            <a:endParaRPr lang="en-ZA" dirty="0"/>
          </a:p>
        </p:txBody>
      </p:sp>
      <p:sp>
        <p:nvSpPr>
          <p:cNvPr id="3" name="Text Placeholder 2"/>
          <p:cNvSpPr>
            <a:spLocks noGrp="1"/>
          </p:cNvSpPr>
          <p:nvPr>
            <p:ph type="body" idx="13"/>
          </p:nvPr>
        </p:nvSpPr>
        <p:spPr/>
        <p:txBody>
          <a:bodyPr/>
          <a:lstStyle/>
          <a:p>
            <a:r>
              <a:rPr lang="en-GB" dirty="0"/>
              <a:t>Classes of NSSS</a:t>
            </a:r>
          </a:p>
        </p:txBody>
      </p:sp>
      <p:pic>
        <p:nvPicPr>
          <p:cNvPr id="5" name="Content Placeholder 4" descr="Diagram showing the parts and flow of the HTClean toilet">
            <a:extLst>
              <a:ext uri="{FF2B5EF4-FFF2-40B4-BE49-F238E27FC236}">
                <a16:creationId xmlns:a16="http://schemas.microsoft.com/office/drawing/2014/main" id="{5E023C3E-6574-400E-A454-7967B0841685}"/>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r="11141"/>
          <a:stretch/>
        </p:blipFill>
        <p:spPr bwMode="auto">
          <a:xfrm>
            <a:off x="525519" y="1271752"/>
            <a:ext cx="4508936" cy="4666593"/>
          </a:xfrm>
          <a:prstGeom prst="rect">
            <a:avLst/>
          </a:prstGeom>
          <a:noFill/>
          <a:extLst/>
        </p:spPr>
      </p:pic>
      <p:pic>
        <p:nvPicPr>
          <p:cNvPr id="6" name="Picture 5" descr="Image of the HTClean toilet"/>
          <p:cNvPicPr/>
          <p:nvPr/>
        </p:nvPicPr>
        <p:blipFill>
          <a:blip r:embed="rId3">
            <a:extLst>
              <a:ext uri="{28A0092B-C50C-407E-A947-70E740481C1C}">
                <a14:useLocalDpi xmlns:a14="http://schemas.microsoft.com/office/drawing/2010/main" val="0"/>
              </a:ext>
            </a:extLst>
          </a:blip>
          <a:srcRect/>
          <a:stretch>
            <a:fillRect/>
          </a:stretch>
        </p:blipFill>
        <p:spPr bwMode="auto">
          <a:xfrm>
            <a:off x="5549462" y="1996966"/>
            <a:ext cx="2942897" cy="3846785"/>
          </a:xfrm>
          <a:prstGeom prst="rect">
            <a:avLst/>
          </a:prstGeom>
          <a:noFill/>
          <a:ln>
            <a:noFill/>
          </a:ln>
        </p:spPr>
      </p:pic>
      <p:sp>
        <p:nvSpPr>
          <p:cNvPr id="7" name="Text Box 2"/>
          <p:cNvSpPr txBox="1">
            <a:spLocks noChangeArrowheads="1"/>
          </p:cNvSpPr>
          <p:nvPr/>
        </p:nvSpPr>
        <p:spPr bwMode="auto">
          <a:xfrm>
            <a:off x="8586953" y="2335102"/>
            <a:ext cx="2766848" cy="165981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en-ZA" sz="1600" dirty="0">
                <a:effectLst/>
                <a:latin typeface="Arial" panose="020B0604020202020204" pitchFamily="34" charset="0"/>
                <a:ea typeface="Calibri" panose="020F0502020204030204" pitchFamily="34" charset="0"/>
                <a:cs typeface="Times New Roman" panose="02020603050405020304" pitchFamily="18" charset="0"/>
              </a:rPr>
              <a:t>Hydrothermal carbonisation unit, connected to a vacuum flush system, serving a household unit of up to 10 users per day </a:t>
            </a:r>
            <a:r>
              <a:rPr lang="en-ZA" sz="1600" dirty="0">
                <a:solidFill>
                  <a:srgbClr val="211D1E"/>
                </a:solidFill>
                <a:effectLst/>
                <a:latin typeface="Arial" panose="020B0604020202020204" pitchFamily="34" charset="0"/>
                <a:ea typeface="Calibri" panose="020F0502020204030204" pitchFamily="34" charset="0"/>
                <a:cs typeface="Times New Roman" panose="02020603050405020304" pitchFamily="18" charset="0"/>
              </a:rPr>
              <a:t>(Source: </a:t>
            </a:r>
            <a:r>
              <a:rPr lang="en-ZA"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https://sanitation.ansi.org</a:t>
            </a:r>
            <a:r>
              <a:rPr lang="en-ZA" sz="1600" dirty="0">
                <a:solidFill>
                  <a:srgbClr val="211D1E"/>
                </a:solidFill>
                <a:effectLst/>
                <a:latin typeface="Arial" panose="020B0604020202020204" pitchFamily="34" charset="0"/>
                <a:ea typeface="Calibri" panose="020F0502020204030204" pitchFamily="34" charset="0"/>
                <a:cs typeface="Times New Roman" panose="02020603050405020304" pitchFamily="18" charset="0"/>
              </a:rPr>
              <a:t>)</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811676" y="1087086"/>
            <a:ext cx="5250412" cy="369332"/>
          </a:xfrm>
          <a:prstGeom prst="rect">
            <a:avLst/>
          </a:prstGeom>
        </p:spPr>
        <p:txBody>
          <a:bodyPr wrap="none">
            <a:spAutoFit/>
          </a:bodyPr>
          <a:lstStyle/>
          <a:p>
            <a:r>
              <a:rPr lang="en-GB" b="1" dirty="0"/>
              <a:t>Class-1: Single front end with Non-biological backend</a:t>
            </a:r>
          </a:p>
        </p:txBody>
      </p:sp>
    </p:spTree>
    <p:extLst>
      <p:ext uri="{BB962C8B-B14F-4D97-AF65-F5344CB8AC3E}">
        <p14:creationId xmlns:p14="http://schemas.microsoft.com/office/powerpoint/2010/main" val="140721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23900" y="1433384"/>
            <a:ext cx="4054036" cy="3392001"/>
          </a:xfrm>
          <a:prstGeom prst="rect">
            <a:avLst/>
          </a:prstGeom>
        </p:spPr>
      </p:pic>
      <p:sp>
        <p:nvSpPr>
          <p:cNvPr id="2" name="Slide Number Placeholder 1"/>
          <p:cNvSpPr>
            <a:spLocks noGrp="1"/>
          </p:cNvSpPr>
          <p:nvPr>
            <p:ph type="sldNum" sz="quarter" idx="12"/>
          </p:nvPr>
        </p:nvSpPr>
        <p:spPr/>
        <p:txBody>
          <a:bodyPr/>
          <a:lstStyle/>
          <a:p>
            <a:fld id="{3AF06680-C8A7-4B16-9D12-C8E67A63F5D0}" type="slidenum">
              <a:rPr lang="en-ZA" smtClean="0"/>
              <a:t>19</a:t>
            </a:fld>
            <a:endParaRPr lang="en-ZA" dirty="0"/>
          </a:p>
        </p:txBody>
      </p:sp>
      <p:sp>
        <p:nvSpPr>
          <p:cNvPr id="3" name="Text Placeholder 2"/>
          <p:cNvSpPr>
            <a:spLocks noGrp="1"/>
          </p:cNvSpPr>
          <p:nvPr>
            <p:ph type="body" idx="13"/>
          </p:nvPr>
        </p:nvSpPr>
        <p:spPr/>
        <p:txBody>
          <a:bodyPr/>
          <a:lstStyle/>
          <a:p>
            <a:r>
              <a:rPr lang="en-GB" dirty="0"/>
              <a:t>Classes of NSSS</a:t>
            </a:r>
          </a:p>
        </p:txBody>
      </p:sp>
      <p:sp>
        <p:nvSpPr>
          <p:cNvPr id="4" name="Content Placeholder 3"/>
          <p:cNvSpPr>
            <a:spLocks noGrp="1"/>
          </p:cNvSpPr>
          <p:nvPr>
            <p:ph idx="1"/>
          </p:nvPr>
        </p:nvSpPr>
        <p:spPr/>
        <p:txBody>
          <a:bodyPr/>
          <a:lstStyle/>
          <a:p>
            <a:pPr marL="0" indent="0">
              <a:buNone/>
            </a:pPr>
            <a:r>
              <a:rPr lang="en-GB" b="1" dirty="0"/>
              <a:t>Class-2: Single frontend with one or more biological backend</a:t>
            </a:r>
          </a:p>
          <a:p>
            <a:pPr lvl="1"/>
            <a:endParaRPr lang="en-GB" b="1" dirty="0"/>
          </a:p>
        </p:txBody>
      </p:sp>
      <p:sp>
        <p:nvSpPr>
          <p:cNvPr id="8" name="TextBox 7"/>
          <p:cNvSpPr txBox="1"/>
          <p:nvPr/>
        </p:nvSpPr>
        <p:spPr>
          <a:xfrm>
            <a:off x="618795" y="4915079"/>
            <a:ext cx="4440885" cy="1015663"/>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Backend example: (NEWgenerator solid processing via anaerobic membrane bioreactor)</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35637" y="1775188"/>
            <a:ext cx="4117207" cy="231592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7884991" y="3731645"/>
            <a:ext cx="3739087" cy="249016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18795" y="5897325"/>
            <a:ext cx="2730619" cy="369332"/>
          </a:xfrm>
          <a:prstGeom prst="rect">
            <a:avLst/>
          </a:prstGeom>
        </p:spPr>
        <p:txBody>
          <a:bodyPr wrap="none">
            <a:spAutoFit/>
          </a:bodyPr>
          <a:lstStyle/>
          <a:p>
            <a:r>
              <a:rPr lang="en-GB" dirty="0">
                <a:hlinkClick r:id="rId5"/>
              </a:rPr>
              <a:t>https://sanitation.ansi.org</a:t>
            </a:r>
            <a:r>
              <a:rPr lang="en-GB" dirty="0"/>
              <a:t> </a:t>
            </a:r>
          </a:p>
        </p:txBody>
      </p:sp>
    </p:spTree>
    <p:extLst>
      <p:ext uri="{BB962C8B-B14F-4D97-AF65-F5344CB8AC3E}">
        <p14:creationId xmlns:p14="http://schemas.microsoft.com/office/powerpoint/2010/main" val="1899999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AF06680-C8A7-4B16-9D12-C8E67A63F5D0}" type="slidenum">
              <a:rPr lang="en-ZA" smtClean="0"/>
              <a:t>2</a:t>
            </a:fld>
            <a:endParaRPr lang="en-ZA" dirty="0"/>
          </a:p>
        </p:txBody>
      </p:sp>
      <p:sp>
        <p:nvSpPr>
          <p:cNvPr id="4" name="Text Placeholder 3"/>
          <p:cNvSpPr>
            <a:spLocks noGrp="1"/>
          </p:cNvSpPr>
          <p:nvPr>
            <p:ph type="body" idx="13"/>
          </p:nvPr>
        </p:nvSpPr>
        <p:spPr/>
        <p:txBody>
          <a:bodyPr/>
          <a:lstStyle/>
          <a:p>
            <a:r>
              <a:rPr lang="en-GB" dirty="0"/>
              <a:t>Background - ISO</a:t>
            </a:r>
          </a:p>
        </p:txBody>
      </p:sp>
      <p:sp>
        <p:nvSpPr>
          <p:cNvPr id="5" name="Content Placeholder 4"/>
          <p:cNvSpPr>
            <a:spLocks noGrp="1"/>
          </p:cNvSpPr>
          <p:nvPr>
            <p:ph idx="1"/>
          </p:nvPr>
        </p:nvSpPr>
        <p:spPr>
          <a:xfrm>
            <a:off x="838200" y="1385633"/>
            <a:ext cx="6001011" cy="5083938"/>
          </a:xfrm>
        </p:spPr>
        <p:txBody>
          <a:bodyPr>
            <a:normAutofit/>
          </a:bodyPr>
          <a:lstStyle/>
          <a:p>
            <a:pPr>
              <a:tabLst>
                <a:tab pos="171450" algn="l"/>
              </a:tabLst>
            </a:pPr>
            <a:r>
              <a:rPr lang="en-ZA" dirty="0"/>
              <a:t>The International Organization for Standardization (ISO) </a:t>
            </a:r>
            <a:r>
              <a:rPr lang="en-ZA" dirty="0" smtClean="0"/>
              <a:t>− </a:t>
            </a:r>
            <a:r>
              <a:rPr lang="en-ZA" dirty="0"/>
              <a:t>founded in 1947 </a:t>
            </a:r>
          </a:p>
          <a:p>
            <a:pPr>
              <a:tabLst>
                <a:tab pos="171450" algn="l"/>
              </a:tabLst>
            </a:pPr>
            <a:r>
              <a:rPr lang="en-ZA" dirty="0"/>
              <a:t>The world’s largest developer of voluntary International Standards</a:t>
            </a:r>
          </a:p>
          <a:p>
            <a:pPr lvl="1">
              <a:tabLst>
                <a:tab pos="171450" algn="l"/>
              </a:tabLst>
            </a:pPr>
            <a:r>
              <a:rPr lang="en-ZA" dirty="0"/>
              <a:t>67 original technical committees</a:t>
            </a:r>
          </a:p>
          <a:p>
            <a:pPr>
              <a:tabLst>
                <a:tab pos="171450" algn="l"/>
              </a:tabLst>
            </a:pPr>
            <a:r>
              <a:rPr lang="en-ZA" dirty="0"/>
              <a:t>Unified goal to ensure products and services that are safe, </a:t>
            </a:r>
            <a:r>
              <a:rPr lang="en-ZA" dirty="0" smtClean="0"/>
              <a:t>reliable </a:t>
            </a:r>
            <a:r>
              <a:rPr lang="en-ZA" dirty="0"/>
              <a:t>and of good quality</a:t>
            </a:r>
          </a:p>
          <a:p>
            <a:pPr>
              <a:tabLst>
                <a:tab pos="171450" algn="l"/>
              </a:tabLst>
            </a:pPr>
            <a:r>
              <a:rPr lang="en-ZA" dirty="0"/>
              <a:t>Published 22803 International Standards covering almost all aspects of technology and business</a:t>
            </a:r>
          </a:p>
          <a:p>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211" y="1870202"/>
            <a:ext cx="5350921" cy="2751902"/>
          </a:xfrm>
          <a:prstGeom prst="rect">
            <a:avLst/>
          </a:prstGeom>
        </p:spPr>
      </p:pic>
      <p:sp>
        <p:nvSpPr>
          <p:cNvPr id="6" name="Rectangle 5"/>
          <p:cNvSpPr/>
          <p:nvPr/>
        </p:nvSpPr>
        <p:spPr>
          <a:xfrm>
            <a:off x="9657048" y="5835134"/>
            <a:ext cx="2183418" cy="369332"/>
          </a:xfrm>
          <a:prstGeom prst="rect">
            <a:avLst/>
          </a:prstGeom>
        </p:spPr>
        <p:txBody>
          <a:bodyPr wrap="none">
            <a:spAutoFit/>
          </a:bodyPr>
          <a:lstStyle/>
          <a:p>
            <a:r>
              <a:rPr lang="en-GB" dirty="0">
                <a:hlinkClick r:id="rId3"/>
              </a:rPr>
              <a:t>https://www.iso.org</a:t>
            </a:r>
            <a:r>
              <a:rPr lang="en-GB" dirty="0"/>
              <a:t>  </a:t>
            </a:r>
          </a:p>
        </p:txBody>
      </p:sp>
    </p:spTree>
    <p:extLst>
      <p:ext uri="{BB962C8B-B14F-4D97-AF65-F5344CB8AC3E}">
        <p14:creationId xmlns:p14="http://schemas.microsoft.com/office/powerpoint/2010/main" val="1928758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CF3EC9E9-6380-4640-864E-A4DBA2CFC464}"/>
              </a:ext>
            </a:extLst>
          </p:cNvPr>
          <p:cNvPicPr>
            <a:picLocks noGrp="1"/>
          </p:cNvPicPr>
          <p:nvPr>
            <p:ph idx="1"/>
          </p:nvPr>
        </p:nvPicPr>
        <p:blipFill>
          <a:blip r:embed="rId2"/>
          <a:stretch>
            <a:fillRect/>
          </a:stretch>
        </p:blipFill>
        <p:spPr>
          <a:xfrm>
            <a:off x="6202073" y="2070538"/>
            <a:ext cx="5524583" cy="3909848"/>
          </a:xfrm>
          <a:prstGeom prst="rect">
            <a:avLst/>
          </a:prstGeom>
        </p:spPr>
      </p:pic>
      <p:sp>
        <p:nvSpPr>
          <p:cNvPr id="2" name="Slide Number Placeholder 1"/>
          <p:cNvSpPr>
            <a:spLocks noGrp="1"/>
          </p:cNvSpPr>
          <p:nvPr>
            <p:ph type="sldNum" sz="quarter" idx="12"/>
          </p:nvPr>
        </p:nvSpPr>
        <p:spPr/>
        <p:txBody>
          <a:bodyPr/>
          <a:lstStyle/>
          <a:p>
            <a:fld id="{3AF06680-C8A7-4B16-9D12-C8E67A63F5D0}" type="slidenum">
              <a:rPr lang="en-ZA" smtClean="0"/>
              <a:t>20</a:t>
            </a:fld>
            <a:endParaRPr lang="en-ZA" dirty="0"/>
          </a:p>
        </p:txBody>
      </p:sp>
      <p:pic>
        <p:nvPicPr>
          <p:cNvPr id="6" name="Picture 5">
            <a:extLst>
              <a:ext uri="{FF2B5EF4-FFF2-40B4-BE49-F238E27FC236}">
                <a16:creationId xmlns:a16="http://schemas.microsoft.com/office/drawing/2014/main" id="{5DD01F99-A804-446A-A78E-681D4A619B13}"/>
              </a:ext>
            </a:extLst>
          </p:cNvPr>
          <p:cNvPicPr/>
          <p:nvPr/>
        </p:nvPicPr>
        <p:blipFill>
          <a:blip r:embed="rId3"/>
          <a:stretch>
            <a:fillRect/>
          </a:stretch>
        </p:blipFill>
        <p:spPr>
          <a:xfrm>
            <a:off x="470563" y="1716493"/>
            <a:ext cx="5731510" cy="3578860"/>
          </a:xfrm>
          <a:prstGeom prst="rect">
            <a:avLst/>
          </a:prstGeom>
        </p:spPr>
      </p:pic>
      <p:sp>
        <p:nvSpPr>
          <p:cNvPr id="7" name="Rectangle 6"/>
          <p:cNvSpPr/>
          <p:nvPr/>
        </p:nvSpPr>
        <p:spPr>
          <a:xfrm>
            <a:off x="658200" y="1183869"/>
            <a:ext cx="5956759" cy="369332"/>
          </a:xfrm>
          <a:prstGeom prst="rect">
            <a:avLst/>
          </a:prstGeom>
        </p:spPr>
        <p:txBody>
          <a:bodyPr wrap="none">
            <a:spAutoFit/>
          </a:bodyPr>
          <a:lstStyle/>
          <a:p>
            <a:r>
              <a:rPr lang="en-GB" b="1" dirty="0"/>
              <a:t>Class-2: Single frontend with one or more biological backend</a:t>
            </a:r>
          </a:p>
        </p:txBody>
      </p:sp>
    </p:spTree>
    <p:extLst>
      <p:ext uri="{BB962C8B-B14F-4D97-AF65-F5344CB8AC3E}">
        <p14:creationId xmlns:p14="http://schemas.microsoft.com/office/powerpoint/2010/main" val="3295022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GB" b="1" dirty="0"/>
              <a:t>Class-3: Multiple frontend  with one or more Biological or non-biological backend</a:t>
            </a:r>
          </a:p>
        </p:txBody>
      </p:sp>
      <p:pic>
        <p:nvPicPr>
          <p:cNvPr id="9" name="Picture 8"/>
          <p:cNvPicPr>
            <a:picLocks noChangeAspect="1"/>
          </p:cNvPicPr>
          <p:nvPr/>
        </p:nvPicPr>
        <p:blipFill>
          <a:blip r:embed="rId2"/>
          <a:stretch>
            <a:fillRect/>
          </a:stretch>
        </p:blipFill>
        <p:spPr>
          <a:xfrm>
            <a:off x="950818" y="1905839"/>
            <a:ext cx="3583082" cy="3629964"/>
          </a:xfrm>
          <a:prstGeom prst="rect">
            <a:avLst/>
          </a:prstGeom>
        </p:spPr>
      </p:pic>
      <p:sp>
        <p:nvSpPr>
          <p:cNvPr id="2" name="Slide Number Placeholder 1"/>
          <p:cNvSpPr>
            <a:spLocks noGrp="1"/>
          </p:cNvSpPr>
          <p:nvPr>
            <p:ph type="sldNum" sz="quarter" idx="12"/>
          </p:nvPr>
        </p:nvSpPr>
        <p:spPr/>
        <p:txBody>
          <a:bodyPr/>
          <a:lstStyle/>
          <a:p>
            <a:fld id="{3AF06680-C8A7-4B16-9D12-C8E67A63F5D0}" type="slidenum">
              <a:rPr lang="en-ZA" smtClean="0"/>
              <a:t>21</a:t>
            </a:fld>
            <a:endParaRPr lang="en-ZA" dirty="0"/>
          </a:p>
        </p:txBody>
      </p:sp>
      <p:sp>
        <p:nvSpPr>
          <p:cNvPr id="3" name="Text Placeholder 2"/>
          <p:cNvSpPr>
            <a:spLocks noGrp="1"/>
          </p:cNvSpPr>
          <p:nvPr>
            <p:ph type="body" idx="13"/>
          </p:nvPr>
        </p:nvSpPr>
        <p:spPr/>
        <p:txBody>
          <a:bodyPr/>
          <a:lstStyle/>
          <a:p>
            <a:r>
              <a:rPr lang="en-GB" dirty="0"/>
              <a:t>Classes of NSSS</a:t>
            </a:r>
          </a:p>
        </p:txBody>
      </p:sp>
      <p:sp>
        <p:nvSpPr>
          <p:cNvPr id="8" name="TextBox 7"/>
          <p:cNvSpPr txBox="1"/>
          <p:nvPr/>
        </p:nvSpPr>
        <p:spPr>
          <a:xfrm>
            <a:off x="930536" y="5408712"/>
            <a:ext cx="5093880" cy="923330"/>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Example: (Caltech toilet backend, an electrochemical system, to be used with one or more frontend)</a:t>
            </a:r>
          </a:p>
        </p:txBody>
      </p:sp>
      <p:sp>
        <p:nvSpPr>
          <p:cNvPr id="5" name="Rectangle 4"/>
          <p:cNvSpPr/>
          <p:nvPr/>
        </p:nvSpPr>
        <p:spPr>
          <a:xfrm>
            <a:off x="4008120" y="1852136"/>
            <a:ext cx="2910840" cy="1477328"/>
          </a:xfrm>
          <a:prstGeom prst="rect">
            <a:avLst/>
          </a:prstGeom>
        </p:spPr>
        <p:txBody>
          <a:bodyPr wrap="square">
            <a:spAutoFit/>
          </a:bodyPr>
          <a:lstStyle/>
          <a:p>
            <a:r>
              <a:rPr lang="en-US" b="1" dirty="0"/>
              <a:t>1. Frontend</a:t>
            </a:r>
          </a:p>
          <a:p>
            <a:r>
              <a:rPr lang="en-US" b="1" dirty="0"/>
              <a:t>2. </a:t>
            </a:r>
            <a:r>
              <a:rPr lang="en-US" b="1" dirty="0" smtClean="0"/>
              <a:t>Urine/Faeces </a:t>
            </a:r>
            <a:r>
              <a:rPr lang="en-US" b="1" dirty="0"/>
              <a:t>Separation</a:t>
            </a:r>
          </a:p>
          <a:p>
            <a:r>
              <a:rPr lang="en-US" b="1" dirty="0"/>
              <a:t>3. Liquid Processing</a:t>
            </a:r>
          </a:p>
          <a:p>
            <a:r>
              <a:rPr lang="en-US" b="1" dirty="0"/>
              <a:t>4. Solids Processing</a:t>
            </a:r>
          </a:p>
          <a:p>
            <a:r>
              <a:rPr lang="en-US" b="1" dirty="0"/>
              <a:t>5. Power System</a:t>
            </a:r>
          </a:p>
        </p:txBody>
      </p:sp>
      <p:sp>
        <p:nvSpPr>
          <p:cNvPr id="10" name="Rectangle 9"/>
          <p:cNvSpPr/>
          <p:nvPr/>
        </p:nvSpPr>
        <p:spPr>
          <a:xfrm>
            <a:off x="565455" y="6332042"/>
            <a:ext cx="2730619" cy="369332"/>
          </a:xfrm>
          <a:prstGeom prst="rect">
            <a:avLst/>
          </a:prstGeom>
        </p:spPr>
        <p:txBody>
          <a:bodyPr wrap="none">
            <a:spAutoFit/>
          </a:bodyPr>
          <a:lstStyle/>
          <a:p>
            <a:r>
              <a:rPr lang="en-GB" dirty="0">
                <a:hlinkClick r:id="rId3"/>
              </a:rPr>
              <a:t>https://sanitation.ansi.org</a:t>
            </a:r>
            <a:r>
              <a:rPr lang="en-GB" dirty="0"/>
              <a:t> </a:t>
            </a:r>
          </a:p>
        </p:txBody>
      </p:sp>
      <p:pic>
        <p:nvPicPr>
          <p:cNvPr id="6" name="Picture 5"/>
          <p:cNvPicPr>
            <a:picLocks noChangeAspect="1"/>
          </p:cNvPicPr>
          <p:nvPr/>
        </p:nvPicPr>
        <p:blipFill>
          <a:blip r:embed="rId4"/>
          <a:stretch>
            <a:fillRect/>
          </a:stretch>
        </p:blipFill>
        <p:spPr>
          <a:xfrm>
            <a:off x="6829421" y="2026442"/>
            <a:ext cx="4773654" cy="2872403"/>
          </a:xfrm>
          <a:prstGeom prst="rect">
            <a:avLst/>
          </a:prstGeom>
        </p:spPr>
      </p:pic>
    </p:spTree>
    <p:extLst>
      <p:ext uri="{BB962C8B-B14F-4D97-AF65-F5344CB8AC3E}">
        <p14:creationId xmlns:p14="http://schemas.microsoft.com/office/powerpoint/2010/main" val="4208848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22</a:t>
            </a:fld>
            <a:endParaRPr lang="en-ZA" dirty="0"/>
          </a:p>
        </p:txBody>
      </p:sp>
      <p:sp>
        <p:nvSpPr>
          <p:cNvPr id="3" name="Text Placeholder 2"/>
          <p:cNvSpPr>
            <a:spLocks noGrp="1"/>
          </p:cNvSpPr>
          <p:nvPr>
            <p:ph type="body" idx="13"/>
          </p:nvPr>
        </p:nvSpPr>
        <p:spPr/>
        <p:txBody>
          <a:bodyPr/>
          <a:lstStyle/>
          <a:p>
            <a:endParaRPr lang="en-ZA" dirty="0"/>
          </a:p>
        </p:txBody>
      </p:sp>
      <p:sp>
        <p:nvSpPr>
          <p:cNvPr id="4" name="Content Placeholder 3"/>
          <p:cNvSpPr>
            <a:spLocks noGrp="1"/>
          </p:cNvSpPr>
          <p:nvPr>
            <p:ph idx="1"/>
          </p:nvPr>
        </p:nvSpPr>
        <p:spPr/>
        <p:txBody>
          <a:bodyPr/>
          <a:lstStyle/>
          <a:p>
            <a:r>
              <a:rPr lang="en-GB" sz="2000" b="1" dirty="0"/>
              <a:t>Class-3: Multiple frontend  with one or more Biological or non-biological backend</a:t>
            </a:r>
          </a:p>
          <a:p>
            <a:endParaRPr lang="en-ZA" dirty="0"/>
          </a:p>
        </p:txBody>
      </p:sp>
      <p:pic>
        <p:nvPicPr>
          <p:cNvPr id="5" name="Content Placeholder 5">
            <a:extLst>
              <a:ext uri="{FF2B5EF4-FFF2-40B4-BE49-F238E27FC236}">
                <a16:creationId xmlns:a16="http://schemas.microsoft.com/office/drawing/2014/main" id="{5DF2EEFB-5001-4902-89B1-B50A19E4FBE2}"/>
              </a:ext>
            </a:extLst>
          </p:cNvPr>
          <p:cNvPicPr>
            <a:picLocks noChangeAspect="1"/>
          </p:cNvPicPr>
          <p:nvPr/>
        </p:nvPicPr>
        <p:blipFill>
          <a:blip r:embed="rId2"/>
          <a:stretch>
            <a:fillRect/>
          </a:stretch>
        </p:blipFill>
        <p:spPr>
          <a:xfrm>
            <a:off x="853334" y="1768015"/>
            <a:ext cx="6771878" cy="3061007"/>
          </a:xfrm>
          <a:prstGeom prst="rect">
            <a:avLst/>
          </a:prstGeom>
        </p:spPr>
      </p:pic>
      <p:grpSp>
        <p:nvGrpSpPr>
          <p:cNvPr id="6" name="Group 5">
            <a:extLst>
              <a:ext uri="{FF2B5EF4-FFF2-40B4-BE49-F238E27FC236}">
                <a16:creationId xmlns:a16="http://schemas.microsoft.com/office/drawing/2014/main" id="{815AB3CB-9393-4260-A327-4FDBB517DA5B}"/>
              </a:ext>
            </a:extLst>
          </p:cNvPr>
          <p:cNvGrpSpPr/>
          <p:nvPr/>
        </p:nvGrpSpPr>
        <p:grpSpPr>
          <a:xfrm>
            <a:off x="6068208" y="3521858"/>
            <a:ext cx="6123792" cy="2973102"/>
            <a:chOff x="5388077" y="3586326"/>
            <a:chExt cx="6123792" cy="2973102"/>
          </a:xfrm>
        </p:grpSpPr>
        <p:grpSp>
          <p:nvGrpSpPr>
            <p:cNvPr id="7" name="Group 6">
              <a:extLst>
                <a:ext uri="{FF2B5EF4-FFF2-40B4-BE49-F238E27FC236}">
                  <a16:creationId xmlns:a16="http://schemas.microsoft.com/office/drawing/2014/main" id="{F281A653-E71F-4DA4-9F46-33C415DCE3B6}"/>
                </a:ext>
              </a:extLst>
            </p:cNvPr>
            <p:cNvGrpSpPr/>
            <p:nvPr/>
          </p:nvGrpSpPr>
          <p:grpSpPr>
            <a:xfrm>
              <a:off x="5388077" y="3672710"/>
              <a:ext cx="6123792" cy="2886718"/>
              <a:chOff x="5388077" y="3971282"/>
              <a:chExt cx="6123792" cy="2886718"/>
            </a:xfrm>
          </p:grpSpPr>
          <p:pic>
            <p:nvPicPr>
              <p:cNvPr id="9" name="Picture 8">
                <a:extLst>
                  <a:ext uri="{FF2B5EF4-FFF2-40B4-BE49-F238E27FC236}">
                    <a16:creationId xmlns:a16="http://schemas.microsoft.com/office/drawing/2014/main" id="{9FA5DC8A-062E-48AB-A286-A9BB176C1419}"/>
                  </a:ext>
                </a:extLst>
              </p:cNvPr>
              <p:cNvPicPr>
                <a:picLocks noChangeAspect="1"/>
              </p:cNvPicPr>
              <p:nvPr/>
            </p:nvPicPr>
            <p:blipFill>
              <a:blip r:embed="rId3"/>
              <a:stretch>
                <a:fillRect/>
              </a:stretch>
            </p:blipFill>
            <p:spPr>
              <a:xfrm>
                <a:off x="5388077" y="3971282"/>
                <a:ext cx="5653549" cy="2886718"/>
              </a:xfrm>
              <a:prstGeom prst="rect">
                <a:avLst/>
              </a:prstGeom>
            </p:spPr>
          </p:pic>
          <p:sp>
            <p:nvSpPr>
              <p:cNvPr id="10" name="Rectangle 9">
                <a:extLst>
                  <a:ext uri="{FF2B5EF4-FFF2-40B4-BE49-F238E27FC236}">
                    <a16:creationId xmlns:a16="http://schemas.microsoft.com/office/drawing/2014/main" id="{BDAC569B-6137-4A06-A581-5E70B0A9575E}"/>
                  </a:ext>
                </a:extLst>
              </p:cNvPr>
              <p:cNvSpPr/>
              <p:nvPr/>
            </p:nvSpPr>
            <p:spPr>
              <a:xfrm>
                <a:off x="9761727" y="4037547"/>
                <a:ext cx="1750142" cy="226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8" name="Rectangle 7">
              <a:extLst>
                <a:ext uri="{FF2B5EF4-FFF2-40B4-BE49-F238E27FC236}">
                  <a16:creationId xmlns:a16="http://schemas.microsoft.com/office/drawing/2014/main" id="{FCA9BD43-1E02-4F52-BE29-9A80F3B65AEF}"/>
                </a:ext>
              </a:extLst>
            </p:cNvPr>
            <p:cNvSpPr/>
            <p:nvPr/>
          </p:nvSpPr>
          <p:spPr>
            <a:xfrm>
              <a:off x="6567728" y="3586326"/>
              <a:ext cx="1750142" cy="685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11" name="Flowchart: Connector 10">
            <a:extLst>
              <a:ext uri="{FF2B5EF4-FFF2-40B4-BE49-F238E27FC236}">
                <a16:creationId xmlns:a16="http://schemas.microsoft.com/office/drawing/2014/main" id="{64D8E545-9BEE-4A8A-A1E0-9D8B88ABF3BC}"/>
              </a:ext>
            </a:extLst>
          </p:cNvPr>
          <p:cNvSpPr/>
          <p:nvPr/>
        </p:nvSpPr>
        <p:spPr>
          <a:xfrm>
            <a:off x="2035257" y="2276508"/>
            <a:ext cx="1922106" cy="1931036"/>
          </a:xfrm>
          <a:prstGeom prst="flowChartConnector">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12" name="Straight Arrow Connector 11">
            <a:extLst>
              <a:ext uri="{FF2B5EF4-FFF2-40B4-BE49-F238E27FC236}">
                <a16:creationId xmlns:a16="http://schemas.microsoft.com/office/drawing/2014/main" id="{FF995318-6F8B-416B-9E10-146590A8D7CB}"/>
              </a:ext>
            </a:extLst>
          </p:cNvPr>
          <p:cNvCxnSpPr>
            <a:stCxn id="11" idx="5"/>
          </p:cNvCxnSpPr>
          <p:nvPr/>
        </p:nvCxnSpPr>
        <p:spPr>
          <a:xfrm>
            <a:off x="3675877" y="3924750"/>
            <a:ext cx="2260770" cy="9042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Flowchart: Connector 12">
            <a:extLst>
              <a:ext uri="{FF2B5EF4-FFF2-40B4-BE49-F238E27FC236}">
                <a16:creationId xmlns:a16="http://schemas.microsoft.com/office/drawing/2014/main" id="{3E12E324-9065-40B8-9E38-A06606BD1562}"/>
              </a:ext>
            </a:extLst>
          </p:cNvPr>
          <p:cNvSpPr/>
          <p:nvPr/>
        </p:nvSpPr>
        <p:spPr>
          <a:xfrm>
            <a:off x="5896302" y="3429000"/>
            <a:ext cx="6035493" cy="3235531"/>
          </a:xfrm>
          <a:prstGeom prst="flowChartConnector">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id="{9739EEEA-ABD5-4DB9-B2AF-846EF63A9BA1}"/>
              </a:ext>
            </a:extLst>
          </p:cNvPr>
          <p:cNvSpPr/>
          <p:nvPr/>
        </p:nvSpPr>
        <p:spPr>
          <a:xfrm>
            <a:off x="2419693" y="2728122"/>
            <a:ext cx="1105988" cy="863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828888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23</a:t>
            </a:fld>
            <a:endParaRPr lang="en-ZA" dirty="0"/>
          </a:p>
        </p:txBody>
      </p:sp>
      <p:sp>
        <p:nvSpPr>
          <p:cNvPr id="4" name="Content Placeholder 3"/>
          <p:cNvSpPr>
            <a:spLocks noGrp="1"/>
          </p:cNvSpPr>
          <p:nvPr>
            <p:ph idx="1"/>
          </p:nvPr>
        </p:nvSpPr>
        <p:spPr/>
        <p:txBody>
          <a:bodyPr/>
          <a:lstStyle/>
          <a:p>
            <a:pPr marL="0" indent="0">
              <a:buNone/>
            </a:pPr>
            <a:r>
              <a:rPr lang="en-GB" dirty="0"/>
              <a:t>For more information on innovative technologies, follow:</a:t>
            </a:r>
          </a:p>
          <a:p>
            <a:pPr marL="0" indent="0">
              <a:buNone/>
            </a:pPr>
            <a:r>
              <a:rPr lang="en-GB" dirty="0">
                <a:hlinkClick r:id="rId2"/>
              </a:rPr>
              <a:t>https://sanitation.ansi.org/</a:t>
            </a:r>
            <a:r>
              <a:rPr lang="en-GB" dirty="0"/>
              <a:t> </a:t>
            </a:r>
          </a:p>
          <a:p>
            <a:pPr marL="0" indent="0">
              <a:buNone/>
            </a:pPr>
            <a:r>
              <a:rPr lang="en-GB" dirty="0">
                <a:hlinkClick r:id="rId3"/>
              </a:rPr>
              <a:t>https://sanitation.ansi.org/RTTech</a:t>
            </a:r>
            <a:endParaRPr lang="en-GB" dirty="0"/>
          </a:p>
          <a:p>
            <a:pPr marL="0" indent="0">
              <a:buNone/>
            </a:pPr>
            <a:endParaRPr lang="en-GB" dirty="0"/>
          </a:p>
          <a:p>
            <a:endParaRPr lang="en-GB" dirty="0"/>
          </a:p>
        </p:txBody>
      </p:sp>
    </p:spTree>
    <p:extLst>
      <p:ext uri="{BB962C8B-B14F-4D97-AF65-F5344CB8AC3E}">
        <p14:creationId xmlns:p14="http://schemas.microsoft.com/office/powerpoint/2010/main" val="1648090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Understanding SANS/ISO:30500</a:t>
            </a:r>
          </a:p>
        </p:txBody>
      </p:sp>
      <p:sp>
        <p:nvSpPr>
          <p:cNvPr id="2" name="Slide Number Placeholder 1"/>
          <p:cNvSpPr>
            <a:spLocks noGrp="1"/>
          </p:cNvSpPr>
          <p:nvPr>
            <p:ph type="sldNum" sz="quarter" idx="12"/>
          </p:nvPr>
        </p:nvSpPr>
        <p:spPr/>
        <p:txBody>
          <a:bodyPr/>
          <a:lstStyle/>
          <a:p>
            <a:fld id="{3AF06680-C8A7-4B16-9D12-C8E67A63F5D0}" type="slidenum">
              <a:rPr lang="en-ZA" smtClean="0"/>
              <a:t>24</a:t>
            </a:fld>
            <a:endParaRPr lang="en-ZA" dirty="0"/>
          </a:p>
        </p:txBody>
      </p:sp>
    </p:spTree>
    <p:extLst>
      <p:ext uri="{BB962C8B-B14F-4D97-AF65-F5344CB8AC3E}">
        <p14:creationId xmlns:p14="http://schemas.microsoft.com/office/powerpoint/2010/main" val="3183364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25</a:t>
            </a:fld>
            <a:endParaRPr lang="en-GB" altLang="en-US" dirty="0"/>
          </a:p>
        </p:txBody>
      </p:sp>
      <p:sp>
        <p:nvSpPr>
          <p:cNvPr id="2" name="Text Placeholder 1"/>
          <p:cNvSpPr>
            <a:spLocks noGrp="1"/>
          </p:cNvSpPr>
          <p:nvPr>
            <p:ph type="body" idx="13"/>
          </p:nvPr>
        </p:nvSpPr>
        <p:spPr/>
        <p:txBody>
          <a:bodyPr/>
          <a:lstStyle/>
          <a:p>
            <a:r>
              <a:rPr lang="en-GB" dirty="0"/>
              <a:t>ISO-30500 Certification process</a:t>
            </a:r>
          </a:p>
        </p:txBody>
      </p:sp>
      <p:sp>
        <p:nvSpPr>
          <p:cNvPr id="39" name="Content Placeholder 38"/>
          <p:cNvSpPr>
            <a:spLocks noGrp="1"/>
          </p:cNvSpPr>
          <p:nvPr>
            <p:ph idx="1"/>
          </p:nvPr>
        </p:nvSpPr>
        <p:spPr/>
        <p:txBody>
          <a:bodyPr/>
          <a:lstStyle/>
          <a:p>
            <a:pPr marL="0" indent="0">
              <a:lnSpc>
                <a:spcPct val="100000"/>
              </a:lnSpc>
              <a:buNone/>
            </a:pPr>
            <a:endParaRPr lang="en-GB" dirty="0"/>
          </a:p>
          <a:p>
            <a:pPr marL="0" indent="0">
              <a:lnSpc>
                <a:spcPct val="100000"/>
              </a:lnSpc>
              <a:buNone/>
            </a:pPr>
            <a:endParaRPr lang="en-GB" dirty="0"/>
          </a:p>
          <a:p>
            <a:pPr marL="0" indent="0">
              <a:lnSpc>
                <a:spcPct val="100000"/>
              </a:lnSpc>
              <a:buNone/>
            </a:pPr>
            <a:endParaRPr lang="en-GB" dirty="0"/>
          </a:p>
          <a:p>
            <a:pPr marL="0" indent="0">
              <a:lnSpc>
                <a:spcPct val="100000"/>
              </a:lnSpc>
              <a:buNone/>
            </a:pPr>
            <a:endParaRPr lang="en-GB" dirty="0"/>
          </a:p>
          <a:p>
            <a:pPr marL="0" indent="0">
              <a:lnSpc>
                <a:spcPct val="100000"/>
              </a:lnSpc>
              <a:buNone/>
            </a:pPr>
            <a:endParaRPr lang="en-GB" dirty="0"/>
          </a:p>
          <a:p>
            <a:pPr marL="0" indent="0">
              <a:lnSpc>
                <a:spcPct val="100000"/>
              </a:lnSpc>
              <a:buNone/>
            </a:pPr>
            <a:endParaRPr lang="en-GB" dirty="0"/>
          </a:p>
          <a:p>
            <a:pPr lvl="1">
              <a:lnSpc>
                <a:spcPct val="100000"/>
              </a:lnSpc>
            </a:pPr>
            <a:endParaRPr lang="en-GB" b="1" dirty="0"/>
          </a:p>
          <a:p>
            <a:endParaRPr lang="en-GB" dirty="0"/>
          </a:p>
        </p:txBody>
      </p:sp>
      <p:grpSp>
        <p:nvGrpSpPr>
          <p:cNvPr id="7" name="Group 6"/>
          <p:cNvGrpSpPr/>
          <p:nvPr/>
        </p:nvGrpSpPr>
        <p:grpSpPr>
          <a:xfrm>
            <a:off x="1600200" y="1347933"/>
            <a:ext cx="8586216" cy="2980762"/>
            <a:chOff x="1600200" y="1347933"/>
            <a:chExt cx="8586216" cy="2980762"/>
          </a:xfrm>
        </p:grpSpPr>
        <p:sp>
          <p:nvSpPr>
            <p:cNvPr id="6" name="Right Arrow 5"/>
            <p:cNvSpPr/>
            <p:nvPr/>
          </p:nvSpPr>
          <p:spPr>
            <a:xfrm>
              <a:off x="3767328" y="1347933"/>
              <a:ext cx="6419088" cy="2980762"/>
            </a:xfrm>
            <a:prstGeom prst="rightArrow">
              <a:avLst/>
            </a:prstGeom>
            <a:noFill/>
            <a:ln>
              <a:solidFill>
                <a:srgbClr val="CDAE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3963567" y="1347933"/>
              <a:ext cx="5972734" cy="2980762"/>
              <a:chOff x="300038" y="2386013"/>
              <a:chExt cx="6981825" cy="3787586"/>
            </a:xfrm>
          </p:grpSpPr>
          <p:sp>
            <p:nvSpPr>
              <p:cNvPr id="8" name="TextBox 7"/>
              <p:cNvSpPr txBox="1"/>
              <p:nvPr/>
            </p:nvSpPr>
            <p:spPr>
              <a:xfrm>
                <a:off x="300038" y="2386013"/>
                <a:ext cx="1771649" cy="899495"/>
              </a:xfrm>
              <a:prstGeom prst="rect">
                <a:avLst/>
              </a:prstGeom>
              <a:solidFill>
                <a:schemeClr val="accent6">
                  <a:lumMod val="40000"/>
                  <a:lumOff val="60000"/>
                </a:schemeClr>
              </a:solidFill>
              <a:ln>
                <a:solidFill>
                  <a:schemeClr val="accent1"/>
                </a:solidFill>
              </a:ln>
            </p:spPr>
            <p:txBody>
              <a:bodyPr wrap="square" rtlCol="0">
                <a:spAutoFit/>
              </a:bodyPr>
              <a:lstStyle/>
              <a:p>
                <a:r>
                  <a:rPr lang="en-GB" sz="2000" b="1" dirty="0"/>
                  <a:t>Document Checks</a:t>
                </a:r>
              </a:p>
            </p:txBody>
          </p:sp>
          <p:sp>
            <p:nvSpPr>
              <p:cNvPr id="9" name="TextBox 8"/>
              <p:cNvSpPr txBox="1"/>
              <p:nvPr/>
            </p:nvSpPr>
            <p:spPr>
              <a:xfrm>
                <a:off x="300038" y="3825716"/>
                <a:ext cx="1771649" cy="1290580"/>
              </a:xfrm>
              <a:prstGeom prst="rect">
                <a:avLst/>
              </a:prstGeom>
              <a:solidFill>
                <a:srgbClr val="FFC000"/>
              </a:solidFill>
              <a:ln>
                <a:solidFill>
                  <a:schemeClr val="accent1"/>
                </a:solidFill>
              </a:ln>
            </p:spPr>
            <p:txBody>
              <a:bodyPr wrap="square" rtlCol="0">
                <a:spAutoFit/>
              </a:bodyPr>
              <a:lstStyle/>
              <a:p>
                <a:r>
                  <a:rPr lang="en-GB" sz="2000" b="1" dirty="0"/>
                  <a:t>Controlled laboratory testing</a:t>
                </a:r>
              </a:p>
            </p:txBody>
          </p:sp>
          <p:sp>
            <p:nvSpPr>
              <p:cNvPr id="16" name="TextBox 15"/>
              <p:cNvSpPr txBox="1"/>
              <p:nvPr/>
            </p:nvSpPr>
            <p:spPr>
              <a:xfrm>
                <a:off x="2838449" y="3401115"/>
                <a:ext cx="1771649" cy="508411"/>
              </a:xfrm>
              <a:prstGeom prst="rect">
                <a:avLst/>
              </a:prstGeom>
              <a:solidFill>
                <a:srgbClr val="92D050"/>
              </a:solidFill>
              <a:ln>
                <a:solidFill>
                  <a:schemeClr val="accent1"/>
                </a:solidFill>
              </a:ln>
            </p:spPr>
            <p:txBody>
              <a:bodyPr wrap="square" rtlCol="0">
                <a:spAutoFit/>
              </a:bodyPr>
              <a:lstStyle/>
              <a:p>
                <a:r>
                  <a:rPr lang="en-GB" sz="2000" b="1" dirty="0"/>
                  <a:t>Field Testing</a:t>
                </a:r>
              </a:p>
            </p:txBody>
          </p:sp>
          <p:cxnSp>
            <p:nvCxnSpPr>
              <p:cNvPr id="18" name="Elbow Connector 17"/>
              <p:cNvCxnSpPr>
                <a:stCxn id="9" idx="3"/>
                <a:endCxn id="16" idx="1"/>
              </p:cNvCxnSpPr>
              <p:nvPr/>
            </p:nvCxnSpPr>
            <p:spPr bwMode="auto">
              <a:xfrm flipV="1">
                <a:off x="2071687" y="3655320"/>
                <a:ext cx="766762" cy="815686"/>
              </a:xfrm>
              <a:prstGeom prst="bentConnector3">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8" idx="3"/>
                <a:endCxn id="16" idx="1"/>
              </p:cNvCxnSpPr>
              <p:nvPr/>
            </p:nvCxnSpPr>
            <p:spPr bwMode="auto">
              <a:xfrm>
                <a:off x="2071687" y="2835760"/>
                <a:ext cx="766762" cy="819560"/>
              </a:xfrm>
              <a:prstGeom prst="bentConnector3">
                <a:avLst>
                  <a:gd name="adj1" fmla="val 50000"/>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510214" y="3401115"/>
                <a:ext cx="1771649" cy="508411"/>
              </a:xfrm>
              <a:prstGeom prst="rect">
                <a:avLst/>
              </a:prstGeom>
              <a:solidFill>
                <a:srgbClr val="EB936B"/>
              </a:solidFill>
              <a:ln>
                <a:solidFill>
                  <a:schemeClr val="accent1"/>
                </a:solidFill>
              </a:ln>
            </p:spPr>
            <p:txBody>
              <a:bodyPr wrap="square" rtlCol="0">
                <a:spAutoFit/>
              </a:bodyPr>
              <a:lstStyle/>
              <a:p>
                <a:r>
                  <a:rPr lang="en-GB" sz="2000" b="1" dirty="0"/>
                  <a:t>Certification</a:t>
                </a:r>
              </a:p>
            </p:txBody>
          </p:sp>
          <p:cxnSp>
            <p:nvCxnSpPr>
              <p:cNvPr id="31" name="Straight Arrow Connector 30"/>
              <p:cNvCxnSpPr>
                <a:stCxn id="16" idx="3"/>
                <a:endCxn id="29" idx="1"/>
              </p:cNvCxnSpPr>
              <p:nvPr/>
            </p:nvCxnSpPr>
            <p:spPr bwMode="auto">
              <a:xfrm>
                <a:off x="4610099" y="3655320"/>
                <a:ext cx="900115" cy="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5" name="Line Callout 1 34"/>
              <p:cNvSpPr/>
              <p:nvPr/>
            </p:nvSpPr>
            <p:spPr bwMode="auto">
              <a:xfrm>
                <a:off x="300038" y="5338987"/>
                <a:ext cx="1771649" cy="834612"/>
              </a:xfrm>
              <a:prstGeom prst="borderCallout1">
                <a:avLst>
                  <a:gd name="adj1" fmla="val 965"/>
                  <a:gd name="adj2" fmla="val 54167"/>
                  <a:gd name="adj3" fmla="val -46354"/>
                  <a:gd name="adj4" fmla="val 54661"/>
                </a:avLst>
              </a:prstGeom>
              <a:solidFill>
                <a:srgbClr val="FFC000"/>
              </a:solidFill>
              <a:ln>
                <a:solidFill>
                  <a:schemeClr val="accent1"/>
                </a:solidFill>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1" i="0" strike="noStrike" cap="none" normalizeH="0" baseline="0" dirty="0">
                    <a:ln>
                      <a:noFill/>
                    </a:ln>
                    <a:solidFill>
                      <a:schemeClr val="tx1"/>
                    </a:solidFill>
                    <a:effectLst/>
                    <a:ea typeface="MS PGothic" pitchFamily="34" charset="-128"/>
                    <a:cs typeface="Calibri" panose="020F0502020204030204" pitchFamily="34" charset="0"/>
                  </a:rPr>
                  <a:t>≥ 32 Days</a:t>
                </a:r>
                <a:endParaRPr kumimoji="0" lang="en-GB" sz="2000" b="1" i="0" strike="noStrike" cap="none" normalizeH="0" baseline="0" dirty="0">
                  <a:ln>
                    <a:noFill/>
                  </a:ln>
                  <a:solidFill>
                    <a:schemeClr val="tx1"/>
                  </a:solidFill>
                  <a:effectLst/>
                  <a:ea typeface="MS PGothic" pitchFamily="34" charset="-128"/>
                </a:endParaRPr>
              </a:p>
            </p:txBody>
          </p:sp>
          <p:sp>
            <p:nvSpPr>
              <p:cNvPr id="36" name="Line Callout 1 35"/>
              <p:cNvSpPr/>
              <p:nvPr/>
            </p:nvSpPr>
            <p:spPr bwMode="auto">
              <a:xfrm>
                <a:off x="2881317" y="4373903"/>
                <a:ext cx="2503480" cy="1276158"/>
              </a:xfrm>
              <a:prstGeom prst="borderCallout1">
                <a:avLst>
                  <a:gd name="adj1" fmla="val 965"/>
                  <a:gd name="adj2" fmla="val 54167"/>
                  <a:gd name="adj3" fmla="val -56123"/>
                  <a:gd name="adj4" fmla="val 53918"/>
                </a:avLst>
              </a:prstGeom>
              <a:solidFill>
                <a:srgbClr val="92D050"/>
              </a:solidFill>
              <a:ln>
                <a:solidFill>
                  <a:schemeClr val="accent1"/>
                </a:solidFill>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GB" b="1" i="0" strike="noStrike" cap="none" normalizeH="0" baseline="0" dirty="0">
                    <a:ln>
                      <a:noFill/>
                    </a:ln>
                    <a:solidFill>
                      <a:schemeClr val="tx1"/>
                    </a:solidFill>
                    <a:effectLst/>
                    <a:ea typeface="MS PGothic" pitchFamily="34" charset="-128"/>
                    <a:cs typeface="Calibri" panose="020F0502020204030204" pitchFamily="34" charset="0"/>
                  </a:rPr>
                  <a:t>Class-1:≥30 Days</a:t>
                </a:r>
              </a:p>
              <a:p>
                <a:pPr algn="ctr" eaLnBrk="0" fontAlgn="base" hangingPunct="0">
                  <a:spcBef>
                    <a:spcPct val="0"/>
                  </a:spcBef>
                  <a:spcAft>
                    <a:spcPct val="0"/>
                  </a:spcAft>
                </a:pPr>
                <a:r>
                  <a:rPr lang="en-GB" b="1" dirty="0">
                    <a:solidFill>
                      <a:schemeClr val="tx1"/>
                    </a:solidFill>
                    <a:ea typeface="MS PGothic" pitchFamily="34" charset="-128"/>
                    <a:cs typeface="Calibri" panose="020F0502020204030204" pitchFamily="34" charset="0"/>
                  </a:rPr>
                  <a:t>Class-2: </a:t>
                </a:r>
                <a:r>
                  <a:rPr kumimoji="0" lang="en-GB" b="1" i="0" strike="noStrike" cap="none" normalizeH="0" baseline="0" dirty="0">
                    <a:ln>
                      <a:noFill/>
                    </a:ln>
                    <a:solidFill>
                      <a:schemeClr val="tx1"/>
                    </a:solidFill>
                    <a:effectLst/>
                    <a:ea typeface="MS PGothic" pitchFamily="34" charset="-128"/>
                    <a:cs typeface="Calibri" panose="020F0502020204030204" pitchFamily="34" charset="0"/>
                  </a:rPr>
                  <a:t>≥50 Days</a:t>
                </a:r>
              </a:p>
              <a:p>
                <a:pPr algn="ctr" eaLnBrk="0" fontAlgn="base" hangingPunct="0">
                  <a:spcBef>
                    <a:spcPct val="0"/>
                  </a:spcBef>
                  <a:spcAft>
                    <a:spcPct val="0"/>
                  </a:spcAft>
                </a:pPr>
                <a:r>
                  <a:rPr lang="en-GB" b="1" dirty="0">
                    <a:solidFill>
                      <a:schemeClr val="tx1"/>
                    </a:solidFill>
                    <a:ea typeface="MS PGothic" pitchFamily="34" charset="-128"/>
                    <a:cs typeface="Calibri" panose="020F0502020204030204" pitchFamily="34" charset="0"/>
                  </a:rPr>
                  <a:t>Class-3: </a:t>
                </a:r>
                <a:r>
                  <a:rPr kumimoji="0" lang="en-GB" b="1" i="0" strike="noStrike" cap="none" normalizeH="0" baseline="0" dirty="0">
                    <a:ln>
                      <a:noFill/>
                    </a:ln>
                    <a:solidFill>
                      <a:schemeClr val="tx1"/>
                    </a:solidFill>
                    <a:effectLst/>
                    <a:ea typeface="MS PGothic" pitchFamily="34" charset="-128"/>
                    <a:cs typeface="Calibri" panose="020F0502020204030204" pitchFamily="34" charset="0"/>
                  </a:rPr>
                  <a:t>≥50 Days</a:t>
                </a:r>
              </a:p>
              <a:p>
                <a:pPr algn="ctr" eaLnBrk="0" fontAlgn="base" hangingPunct="0">
                  <a:spcBef>
                    <a:spcPct val="0"/>
                  </a:spcBef>
                  <a:spcAft>
                    <a:spcPct val="0"/>
                  </a:spcAft>
                </a:pPr>
                <a:endParaRPr kumimoji="0" lang="en-GB" b="1" i="0" strike="noStrike" cap="none" normalizeH="0" baseline="0" dirty="0">
                  <a:ln>
                    <a:noFill/>
                  </a:ln>
                  <a:solidFill>
                    <a:schemeClr val="tx1"/>
                  </a:solidFill>
                  <a:effectLst/>
                  <a:ea typeface="MS PGothic" pitchFamily="34" charset="-128"/>
                  <a:cs typeface="Calibri" panose="020F0502020204030204" pitchFamily="34" charset="0"/>
                </a:endParaRPr>
              </a:p>
              <a:p>
                <a:pPr marR="0" algn="ctr" defTabSz="914400" rtl="0" eaLnBrk="0" fontAlgn="base" latinLnBrk="0" hangingPunct="0">
                  <a:lnSpc>
                    <a:spcPct val="100000"/>
                  </a:lnSpc>
                  <a:spcBef>
                    <a:spcPct val="0"/>
                  </a:spcBef>
                  <a:spcAft>
                    <a:spcPct val="0"/>
                  </a:spcAft>
                  <a:buClrTx/>
                  <a:buSzTx/>
                  <a:buFontTx/>
                  <a:buNone/>
                  <a:tabLst/>
                </a:pPr>
                <a:endParaRPr kumimoji="0" lang="en-GB" b="1" i="0" strike="noStrike" cap="none" normalizeH="0" baseline="0" dirty="0">
                  <a:ln>
                    <a:noFill/>
                  </a:ln>
                  <a:solidFill>
                    <a:schemeClr val="tx1"/>
                  </a:solidFill>
                  <a:effectLst/>
                  <a:ea typeface="MS PGothic" pitchFamily="34" charset="-128"/>
                </a:endParaRPr>
              </a:p>
            </p:txBody>
          </p:sp>
        </p:grpSp>
        <p:sp>
          <p:nvSpPr>
            <p:cNvPr id="5" name="Rectangle 4"/>
            <p:cNvSpPr/>
            <p:nvPr/>
          </p:nvSpPr>
          <p:spPr>
            <a:xfrm>
              <a:off x="1600200" y="1347933"/>
              <a:ext cx="2035397" cy="2980762"/>
            </a:xfrm>
            <a:prstGeom prst="rect">
              <a:avLst/>
            </a:prstGeom>
            <a:solidFill>
              <a:srgbClr val="CDAEF0"/>
            </a:solidFill>
            <a:ln>
              <a:solidFill>
                <a:srgbClr val="CDAE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Certification process</a:t>
              </a:r>
            </a:p>
          </p:txBody>
        </p:sp>
      </p:grpSp>
      <p:sp>
        <p:nvSpPr>
          <p:cNvPr id="19" name="Rectangle 18"/>
          <p:cNvSpPr/>
          <p:nvPr/>
        </p:nvSpPr>
        <p:spPr>
          <a:xfrm>
            <a:off x="1571937" y="4489686"/>
            <a:ext cx="6501699" cy="1754326"/>
          </a:xfrm>
          <a:prstGeom prst="rect">
            <a:avLst/>
          </a:prstGeom>
          <a:solidFill>
            <a:schemeClr val="accent1">
              <a:lumMod val="40000"/>
              <a:lumOff val="60000"/>
            </a:schemeClr>
          </a:solidFill>
        </p:spPr>
        <p:txBody>
          <a:bodyPr wrap="square">
            <a:spAutoFit/>
          </a:bodyPr>
          <a:lstStyle/>
          <a:p>
            <a:r>
              <a:rPr lang="en-GB" b="1" u="sng" dirty="0"/>
              <a:t>NSSS Classification:</a:t>
            </a:r>
            <a:endParaRPr lang="en-ZA" u="sng" dirty="0"/>
          </a:p>
          <a:p>
            <a:pPr lvl="0"/>
            <a:r>
              <a:rPr lang="en-GB" b="1" dirty="0"/>
              <a:t>Class-1: one front-end and non-biological back-end </a:t>
            </a:r>
            <a:endParaRPr lang="en-ZA" dirty="0"/>
          </a:p>
          <a:p>
            <a:pPr lvl="0"/>
            <a:r>
              <a:rPr lang="en-GB" b="1" dirty="0"/>
              <a:t>Class-2: one front end and back-end with one or more biological treatment process</a:t>
            </a:r>
            <a:endParaRPr lang="en-ZA" dirty="0"/>
          </a:p>
          <a:p>
            <a:pPr lvl="0"/>
            <a:r>
              <a:rPr lang="en-GB" b="1" dirty="0"/>
              <a:t>Class-3: multiple front-end with one or more biological or non-biological back-end</a:t>
            </a:r>
            <a:endParaRPr lang="en-ZA" dirty="0"/>
          </a:p>
        </p:txBody>
      </p:sp>
    </p:spTree>
    <p:extLst>
      <p:ext uri="{BB962C8B-B14F-4D97-AF65-F5344CB8AC3E}">
        <p14:creationId xmlns:p14="http://schemas.microsoft.com/office/powerpoint/2010/main" val="3789866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05EEA48-329E-4D2C-A2E2-1746664D4BA3}" type="slidenum">
              <a:rPr lang="en-GB" altLang="en-US" smtClean="0"/>
              <a:pPr>
                <a:defRPr/>
              </a:pPr>
              <a:t>26</a:t>
            </a:fld>
            <a:endParaRPr lang="en-GB" altLang="en-US" dirty="0"/>
          </a:p>
        </p:txBody>
      </p:sp>
      <p:sp>
        <p:nvSpPr>
          <p:cNvPr id="4" name="Text Placeholder 3"/>
          <p:cNvSpPr>
            <a:spLocks noGrp="1"/>
          </p:cNvSpPr>
          <p:nvPr>
            <p:ph type="body" idx="13"/>
          </p:nvPr>
        </p:nvSpPr>
        <p:spPr/>
        <p:txBody>
          <a:bodyPr/>
          <a:lstStyle/>
          <a:p>
            <a:r>
              <a:rPr lang="en-GB" dirty="0"/>
              <a:t>ISO-30500 Overview</a:t>
            </a:r>
          </a:p>
        </p:txBody>
      </p:sp>
      <p:pic>
        <p:nvPicPr>
          <p:cNvPr id="2" name="Content Placeholder 1"/>
          <p:cNvPicPr>
            <a:picLocks noGrp="1" noChangeAspect="1"/>
          </p:cNvPicPr>
          <p:nvPr>
            <p:ph idx="1"/>
          </p:nvPr>
        </p:nvPicPr>
        <p:blipFill>
          <a:blip r:embed="rId2"/>
          <a:stretch>
            <a:fillRect/>
          </a:stretch>
        </p:blipFill>
        <p:spPr>
          <a:xfrm>
            <a:off x="3968951" y="1093788"/>
            <a:ext cx="3311122" cy="5083175"/>
          </a:xfrm>
          <a:prstGeom prst="rect">
            <a:avLst/>
          </a:prstGeom>
        </p:spPr>
      </p:pic>
      <p:sp>
        <p:nvSpPr>
          <p:cNvPr id="3" name="Down Arrow 2"/>
          <p:cNvSpPr/>
          <p:nvPr/>
        </p:nvSpPr>
        <p:spPr>
          <a:xfrm>
            <a:off x="7374451" y="1093787"/>
            <a:ext cx="457200" cy="5083175"/>
          </a:xfrm>
          <a:prstGeom prst="downArrow">
            <a:avLst/>
          </a:prstGeom>
          <a:noFill/>
          <a:ln>
            <a:solidFill>
              <a:srgbClr val="CDAE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18658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27</a:t>
            </a:fld>
            <a:endParaRPr lang="en-GB" altLang="en-US" dirty="0"/>
          </a:p>
        </p:txBody>
      </p:sp>
      <p:sp>
        <p:nvSpPr>
          <p:cNvPr id="3" name="Content Placeholder 2"/>
          <p:cNvSpPr>
            <a:spLocks noGrp="1"/>
          </p:cNvSpPr>
          <p:nvPr>
            <p:ph idx="1"/>
          </p:nvPr>
        </p:nvSpPr>
        <p:spPr/>
        <p:txBody>
          <a:bodyPr>
            <a:normAutofit/>
          </a:bodyPr>
          <a:lstStyle/>
          <a:p>
            <a:pPr marL="0" indent="0">
              <a:lnSpc>
                <a:spcPct val="150000"/>
              </a:lnSpc>
              <a:buNone/>
            </a:pPr>
            <a:r>
              <a:rPr lang="en-GB" b="1" dirty="0"/>
              <a:t>4.1 User requirements: </a:t>
            </a:r>
          </a:p>
          <a:p>
            <a:pPr marL="0" lvl="1" indent="0">
              <a:lnSpc>
                <a:spcPct val="150000"/>
              </a:lnSpc>
              <a:buNone/>
            </a:pPr>
            <a:r>
              <a:rPr lang="en-GB" sz="2400" b="1" dirty="0"/>
              <a:t>4.2 Metric system</a:t>
            </a:r>
          </a:p>
          <a:p>
            <a:pPr marL="0" lvl="1" indent="0">
              <a:lnSpc>
                <a:spcPct val="150000"/>
              </a:lnSpc>
              <a:buNone/>
            </a:pPr>
            <a:r>
              <a:rPr lang="en-GB" sz="2400" b="1" dirty="0"/>
              <a:t>4.3 Design capacity</a:t>
            </a:r>
          </a:p>
          <a:p>
            <a:pPr marL="400050" lvl="1" indent="0">
              <a:lnSpc>
                <a:spcPct val="150000"/>
              </a:lnSpc>
              <a:buNone/>
            </a:pPr>
            <a:r>
              <a:rPr lang="en-GB" dirty="0"/>
              <a:t>4.3.1 Treatable input</a:t>
            </a:r>
          </a:p>
          <a:p>
            <a:pPr marL="400050" lvl="1" indent="0">
              <a:lnSpc>
                <a:spcPct val="150000"/>
              </a:lnSpc>
              <a:buNone/>
            </a:pPr>
            <a:r>
              <a:rPr lang="en-GB" dirty="0"/>
              <a:t>4.3.2 Treatment capacity</a:t>
            </a:r>
          </a:p>
          <a:p>
            <a:pPr marL="400050" lvl="1" indent="0">
              <a:lnSpc>
                <a:spcPct val="150000"/>
              </a:lnSpc>
              <a:buNone/>
            </a:pPr>
            <a:r>
              <a:rPr lang="en-GB" dirty="0">
                <a:solidFill>
                  <a:prstClr val="black"/>
                </a:solidFill>
              </a:rPr>
              <a:t>4.3.3 Menstrual hygiene products</a:t>
            </a:r>
          </a:p>
          <a:p>
            <a:pPr marL="400050" lvl="1" indent="0">
              <a:lnSpc>
                <a:spcPct val="150000"/>
              </a:lnSpc>
              <a:buNone/>
            </a:pPr>
            <a:r>
              <a:rPr lang="en-GB" dirty="0">
                <a:solidFill>
                  <a:prstClr val="black"/>
                </a:solidFill>
              </a:rPr>
              <a:t>4.3.8 Continuous use</a:t>
            </a:r>
          </a:p>
          <a:p>
            <a:pPr marL="0" lvl="1" indent="0">
              <a:buNone/>
            </a:pPr>
            <a:r>
              <a:rPr lang="en-GB" sz="2400" b="1" dirty="0">
                <a:solidFill>
                  <a:prstClr val="black"/>
                </a:solidFill>
              </a:rPr>
              <a:t>4.5 Expected design lifetime</a:t>
            </a:r>
          </a:p>
          <a:p>
            <a:pPr marL="400050" lvl="1" indent="0">
              <a:lnSpc>
                <a:spcPct val="150000"/>
              </a:lnSpc>
              <a:buNone/>
            </a:pPr>
            <a:endParaRPr lang="en-GB" dirty="0">
              <a:solidFill>
                <a:prstClr val="black"/>
              </a:solidFill>
            </a:endParaRPr>
          </a:p>
          <a:p>
            <a:pPr marL="400050" lvl="1" indent="0">
              <a:lnSpc>
                <a:spcPct val="150000"/>
              </a:lnSpc>
              <a:buNone/>
            </a:pPr>
            <a:endParaRPr lang="en-GB" dirty="0"/>
          </a:p>
          <a:p>
            <a:pPr marL="0" lvl="1" indent="0">
              <a:lnSpc>
                <a:spcPct val="150000"/>
              </a:lnSpc>
              <a:buNone/>
            </a:pPr>
            <a:endParaRPr lang="en-GB" sz="2400" dirty="0"/>
          </a:p>
        </p:txBody>
      </p:sp>
      <p:pic>
        <p:nvPicPr>
          <p:cNvPr id="10" name="Picture 9"/>
          <p:cNvPicPr>
            <a:picLocks noChangeAspect="1"/>
          </p:cNvPicPr>
          <p:nvPr/>
        </p:nvPicPr>
        <p:blipFill>
          <a:blip r:embed="rId3"/>
          <a:stretch>
            <a:fillRect/>
          </a:stretch>
        </p:blipFill>
        <p:spPr>
          <a:xfrm>
            <a:off x="663388" y="1093025"/>
            <a:ext cx="2701634" cy="5083938"/>
          </a:xfrm>
          <a:prstGeom prst="rect">
            <a:avLst/>
          </a:prstGeom>
        </p:spPr>
      </p:pic>
      <p:sp>
        <p:nvSpPr>
          <p:cNvPr id="11" name="Rectangle 10"/>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2" name="TextBox 11"/>
          <p:cNvSpPr txBox="1"/>
          <p:nvPr/>
        </p:nvSpPr>
        <p:spPr>
          <a:xfrm>
            <a:off x="29028" y="1834432"/>
            <a:ext cx="677108" cy="3611715"/>
          </a:xfrm>
          <a:prstGeom prst="rect">
            <a:avLst/>
          </a:prstGeom>
          <a:noFill/>
        </p:spPr>
        <p:txBody>
          <a:bodyPr vert="vert270" wrap="square" rtlCol="0">
            <a:spAutoFit/>
          </a:bodyPr>
          <a:lstStyle/>
          <a:p>
            <a:pPr algn="ctr"/>
            <a:r>
              <a:rPr lang="en-GB" sz="3200" dirty="0"/>
              <a:t>Document Checks</a:t>
            </a:r>
          </a:p>
        </p:txBody>
      </p:sp>
    </p:spTree>
    <p:extLst>
      <p:ext uri="{BB962C8B-B14F-4D97-AF65-F5344CB8AC3E}">
        <p14:creationId xmlns:p14="http://schemas.microsoft.com/office/powerpoint/2010/main" val="2735565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28</a:t>
            </a:fld>
            <a:endParaRPr lang="en-GB" altLang="en-US" dirty="0"/>
          </a:p>
        </p:txBody>
      </p:sp>
      <p:sp>
        <p:nvSpPr>
          <p:cNvPr id="3" name="Content Placeholder 2"/>
          <p:cNvSpPr>
            <a:spLocks noGrp="1"/>
          </p:cNvSpPr>
          <p:nvPr>
            <p:ph idx="1"/>
          </p:nvPr>
        </p:nvSpPr>
        <p:spPr/>
        <p:txBody>
          <a:bodyPr>
            <a:normAutofit/>
          </a:bodyPr>
          <a:lstStyle/>
          <a:p>
            <a:pPr marL="0" indent="0">
              <a:lnSpc>
                <a:spcPct val="100000"/>
              </a:lnSpc>
              <a:buNone/>
            </a:pPr>
            <a:r>
              <a:rPr lang="en-GB" b="1" dirty="0"/>
              <a:t>4.7 Secure design</a:t>
            </a:r>
          </a:p>
          <a:p>
            <a:pPr marL="0" lvl="1" indent="0">
              <a:lnSpc>
                <a:spcPct val="100000"/>
              </a:lnSpc>
              <a:buNone/>
            </a:pPr>
            <a:r>
              <a:rPr lang="en-GB" sz="2400" b="1" dirty="0"/>
              <a:t>4.8 Operating conditions</a:t>
            </a:r>
          </a:p>
          <a:p>
            <a:pPr marL="400050" lvl="2" indent="0">
              <a:lnSpc>
                <a:spcPct val="100000"/>
              </a:lnSpc>
              <a:buNone/>
            </a:pPr>
            <a:r>
              <a:rPr lang="en-GB" sz="2000" dirty="0"/>
              <a:t>4.8.1 Ambient temperature range</a:t>
            </a:r>
          </a:p>
          <a:p>
            <a:pPr marL="342900" lvl="3" indent="0">
              <a:lnSpc>
                <a:spcPct val="100000"/>
              </a:lnSpc>
              <a:buNone/>
            </a:pPr>
            <a:r>
              <a:rPr lang="en-ZA" sz="2000" dirty="0">
                <a:solidFill>
                  <a:prstClr val="black"/>
                </a:solidFill>
              </a:rPr>
              <a:t>4.8.2 </a:t>
            </a:r>
            <a:r>
              <a:rPr lang="en-GB" sz="2000" dirty="0">
                <a:solidFill>
                  <a:prstClr val="black"/>
                </a:solidFill>
              </a:rPr>
              <a:t>Ambient air humidity</a:t>
            </a:r>
          </a:p>
          <a:p>
            <a:pPr marL="0" lvl="1" indent="0">
              <a:lnSpc>
                <a:spcPct val="110000"/>
              </a:lnSpc>
              <a:buNone/>
            </a:pPr>
            <a:r>
              <a:rPr lang="en-GB" sz="2400" b="1" dirty="0">
                <a:solidFill>
                  <a:prstClr val="black"/>
                </a:solidFill>
              </a:rPr>
              <a:t>4.12 General safety design requirements</a:t>
            </a:r>
          </a:p>
          <a:p>
            <a:pPr marL="400050" lvl="1" indent="0">
              <a:lnSpc>
                <a:spcPct val="110000"/>
              </a:lnSpc>
              <a:buNone/>
            </a:pPr>
            <a:r>
              <a:rPr lang="en-GB" dirty="0">
                <a:solidFill>
                  <a:prstClr val="black"/>
                </a:solidFill>
              </a:rPr>
              <a:t>4.12.1 </a:t>
            </a:r>
            <a:r>
              <a:rPr lang="en-ZA" dirty="0">
                <a:solidFill>
                  <a:prstClr val="black"/>
                </a:solidFill>
              </a:rPr>
              <a:t>Safety of edges, angles, and </a:t>
            </a:r>
            <a:r>
              <a:rPr lang="en-ZA" dirty="0" smtClean="0">
                <a:solidFill>
                  <a:prstClr val="black"/>
                </a:solidFill>
              </a:rPr>
              <a:t>surfaces</a:t>
            </a:r>
            <a:endParaRPr lang="en-ZA" dirty="0">
              <a:solidFill>
                <a:prstClr val="black"/>
              </a:solidFill>
            </a:endParaRPr>
          </a:p>
          <a:p>
            <a:pPr marL="400050" lvl="3" indent="0">
              <a:lnSpc>
                <a:spcPct val="110000"/>
              </a:lnSpc>
              <a:buNone/>
            </a:pPr>
            <a:r>
              <a:rPr lang="en-ZA" sz="2000" dirty="0">
                <a:solidFill>
                  <a:prstClr val="black"/>
                </a:solidFill>
              </a:rPr>
              <a:t>4.12.2 </a:t>
            </a:r>
            <a:r>
              <a:rPr lang="en-GB" sz="2000" dirty="0">
                <a:solidFill>
                  <a:prstClr val="black"/>
                </a:solidFill>
              </a:rPr>
              <a:t>Fire and explosion protection</a:t>
            </a:r>
          </a:p>
          <a:p>
            <a:pPr marL="400050" lvl="1" indent="0">
              <a:lnSpc>
                <a:spcPct val="100000"/>
              </a:lnSpc>
              <a:buNone/>
            </a:pPr>
            <a:r>
              <a:rPr lang="en-GB" dirty="0"/>
              <a:t>4.12.3 Structural integrity</a:t>
            </a:r>
          </a:p>
          <a:p>
            <a:pPr marL="400050" lvl="3" indent="0">
              <a:buNone/>
            </a:pPr>
            <a:r>
              <a:rPr lang="en-ZA" sz="2000" dirty="0">
                <a:solidFill>
                  <a:prstClr val="black"/>
                </a:solidFill>
              </a:rPr>
              <a:t>4.12.5 </a:t>
            </a:r>
            <a:r>
              <a:rPr lang="en-GB" sz="2000" dirty="0">
                <a:solidFill>
                  <a:prstClr val="black"/>
                </a:solidFill>
              </a:rPr>
              <a:t>Underground systems</a:t>
            </a:r>
          </a:p>
          <a:p>
            <a:pPr marL="400050" lvl="1" indent="0">
              <a:lnSpc>
                <a:spcPct val="110000"/>
              </a:lnSpc>
              <a:buNone/>
            </a:pPr>
            <a:r>
              <a:rPr lang="en-GB" dirty="0"/>
              <a:t>4.12.6 External impacts</a:t>
            </a:r>
            <a:endParaRPr lang="en-ZA" dirty="0"/>
          </a:p>
          <a:p>
            <a:pPr marL="0" lvl="3" indent="0">
              <a:lnSpc>
                <a:spcPct val="110000"/>
              </a:lnSpc>
              <a:buNone/>
            </a:pPr>
            <a:r>
              <a:rPr lang="en-GB" sz="2400" b="1" dirty="0">
                <a:solidFill>
                  <a:prstClr val="black"/>
                </a:solidFill>
              </a:rPr>
              <a:t>5.1 Safety assessment</a:t>
            </a:r>
            <a:r>
              <a:rPr lang="en-ZA" sz="1800" dirty="0"/>
              <a:t>	</a:t>
            </a:r>
          </a:p>
          <a:p>
            <a:pPr marL="400050" lvl="3" indent="0">
              <a:lnSpc>
                <a:spcPct val="110000"/>
              </a:lnSpc>
              <a:buNone/>
            </a:pPr>
            <a:endParaRPr lang="en-GB" sz="2000" dirty="0">
              <a:solidFill>
                <a:prstClr val="black"/>
              </a:solidFill>
            </a:endParaRPr>
          </a:p>
          <a:p>
            <a:pPr marL="1143000" lvl="3" indent="-285750">
              <a:lnSpc>
                <a:spcPct val="100000"/>
              </a:lnSpc>
            </a:pPr>
            <a:endParaRPr lang="en-GB" sz="2000" dirty="0">
              <a:solidFill>
                <a:prstClr val="black"/>
              </a:solidFill>
            </a:endParaRPr>
          </a:p>
          <a:p>
            <a:pPr marL="857250" lvl="3" indent="0">
              <a:lnSpc>
                <a:spcPct val="100000"/>
              </a:lnSpc>
              <a:buNone/>
            </a:pPr>
            <a:endParaRPr lang="en-ZA" sz="1800" dirty="0"/>
          </a:p>
        </p:txBody>
      </p:sp>
      <p:pic>
        <p:nvPicPr>
          <p:cNvPr id="6" name="Picture 5"/>
          <p:cNvPicPr>
            <a:picLocks noChangeAspect="1"/>
          </p:cNvPicPr>
          <p:nvPr/>
        </p:nvPicPr>
        <p:blipFill>
          <a:blip r:embed="rId2"/>
          <a:stretch>
            <a:fillRect/>
          </a:stretch>
        </p:blipFill>
        <p:spPr>
          <a:xfrm>
            <a:off x="649941" y="1093025"/>
            <a:ext cx="2701634" cy="5083938"/>
          </a:xfrm>
          <a:prstGeom prst="rect">
            <a:avLst/>
          </a:prstGeom>
        </p:spPr>
      </p:pic>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8" name="TextBox 7"/>
          <p:cNvSpPr txBox="1"/>
          <p:nvPr/>
        </p:nvSpPr>
        <p:spPr>
          <a:xfrm>
            <a:off x="29028" y="1834432"/>
            <a:ext cx="677108" cy="3611715"/>
          </a:xfrm>
          <a:prstGeom prst="rect">
            <a:avLst/>
          </a:prstGeom>
          <a:noFill/>
        </p:spPr>
        <p:txBody>
          <a:bodyPr vert="vert270" wrap="square" rtlCol="0">
            <a:spAutoFit/>
          </a:bodyPr>
          <a:lstStyle/>
          <a:p>
            <a:pPr algn="ctr"/>
            <a:r>
              <a:rPr lang="en-GB" sz="3200" dirty="0"/>
              <a:t>Document Checks</a:t>
            </a:r>
          </a:p>
        </p:txBody>
      </p:sp>
    </p:spTree>
    <p:extLst>
      <p:ext uri="{BB962C8B-B14F-4D97-AF65-F5344CB8AC3E}">
        <p14:creationId xmlns:p14="http://schemas.microsoft.com/office/powerpoint/2010/main" val="2913122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29</a:t>
            </a:fld>
            <a:endParaRPr lang="en-GB" altLang="en-US" dirty="0"/>
          </a:p>
        </p:txBody>
      </p:sp>
      <p:sp>
        <p:nvSpPr>
          <p:cNvPr id="3" name="Content Placeholder 2"/>
          <p:cNvSpPr>
            <a:spLocks noGrp="1"/>
          </p:cNvSpPr>
          <p:nvPr>
            <p:ph idx="1"/>
          </p:nvPr>
        </p:nvSpPr>
        <p:spPr/>
        <p:txBody>
          <a:bodyPr>
            <a:normAutofit/>
          </a:bodyPr>
          <a:lstStyle/>
          <a:p>
            <a:pPr marL="0" indent="0">
              <a:buNone/>
            </a:pPr>
            <a:r>
              <a:rPr lang="en-GB" b="1" dirty="0"/>
              <a:t>4.9 Requirements for sanitation system components</a:t>
            </a:r>
          </a:p>
          <a:p>
            <a:pPr marL="403225" indent="0">
              <a:buNone/>
            </a:pPr>
            <a:r>
              <a:rPr lang="en-GB" sz="2000" dirty="0"/>
              <a:t>4.9.1 General requirements</a:t>
            </a:r>
          </a:p>
          <a:p>
            <a:pPr marL="403225" lvl="1" indent="0">
              <a:lnSpc>
                <a:spcPct val="100000"/>
              </a:lnSpc>
              <a:buNone/>
            </a:pPr>
            <a:r>
              <a:rPr lang="en-GB" dirty="0">
                <a:solidFill>
                  <a:prstClr val="black"/>
                </a:solidFill>
              </a:rPr>
              <a:t>4.9.2 Hygienic design</a:t>
            </a:r>
            <a:endParaRPr lang="en-GB" sz="1800" dirty="0"/>
          </a:p>
          <a:p>
            <a:pPr marL="403225" indent="0">
              <a:buNone/>
            </a:pPr>
            <a:r>
              <a:rPr lang="en-GB" sz="2000" dirty="0"/>
              <a:t>4.12.4 </a:t>
            </a:r>
            <a:r>
              <a:rPr lang="en-ZA" sz="2000" dirty="0"/>
              <a:t>Prevention of contact with unsafe effluent and reuse</a:t>
            </a:r>
            <a:endParaRPr lang="en-GB" sz="2000" dirty="0"/>
          </a:p>
          <a:p>
            <a:pPr marL="0" lvl="0" indent="0">
              <a:buNone/>
            </a:pPr>
            <a:r>
              <a:rPr lang="en-GB" b="1" dirty="0">
                <a:solidFill>
                  <a:prstClr val="black"/>
                </a:solidFill>
              </a:rPr>
              <a:t>5.7 Reliability of conveyance </a:t>
            </a:r>
            <a:r>
              <a:rPr lang="en-GB" b="1" dirty="0" smtClean="0">
                <a:solidFill>
                  <a:prstClr val="black"/>
                </a:solidFill>
              </a:rPr>
              <a:t>devices</a:t>
            </a:r>
            <a:r>
              <a:rPr lang="en-ZA" sz="2000" b="1" dirty="0" smtClean="0">
                <a:solidFill>
                  <a:prstClr val="black"/>
                </a:solidFill>
              </a:rPr>
              <a:t> </a:t>
            </a:r>
            <a:endParaRPr lang="en-ZA" sz="2000" b="1" dirty="0">
              <a:solidFill>
                <a:prstClr val="black"/>
              </a:solidFill>
            </a:endParaRPr>
          </a:p>
          <a:p>
            <a:pPr marL="0" lvl="0" indent="0">
              <a:buNone/>
            </a:pPr>
            <a:r>
              <a:rPr lang="en-GB" b="1" dirty="0">
                <a:solidFill>
                  <a:prstClr val="black"/>
                </a:solidFill>
              </a:rPr>
              <a:t>6.7 Water seal</a:t>
            </a:r>
          </a:p>
          <a:p>
            <a:pPr marL="403225" lvl="1" indent="0">
              <a:lnSpc>
                <a:spcPct val="100000"/>
              </a:lnSpc>
              <a:buNone/>
            </a:pPr>
            <a:endParaRPr lang="en-GB" dirty="0">
              <a:solidFill>
                <a:prstClr val="black"/>
              </a:solidFill>
            </a:endParaRPr>
          </a:p>
        </p:txBody>
      </p:sp>
      <p:pic>
        <p:nvPicPr>
          <p:cNvPr id="6" name="Picture 5"/>
          <p:cNvPicPr>
            <a:picLocks noChangeAspect="1"/>
          </p:cNvPicPr>
          <p:nvPr/>
        </p:nvPicPr>
        <p:blipFill>
          <a:blip r:embed="rId3"/>
          <a:stretch>
            <a:fillRect/>
          </a:stretch>
        </p:blipFill>
        <p:spPr>
          <a:xfrm>
            <a:off x="653142" y="1093025"/>
            <a:ext cx="2701634" cy="5083938"/>
          </a:xfrm>
          <a:prstGeom prst="rect">
            <a:avLst/>
          </a:prstGeom>
        </p:spPr>
      </p:pic>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9" name="TextBox 8"/>
          <p:cNvSpPr txBox="1"/>
          <p:nvPr/>
        </p:nvSpPr>
        <p:spPr>
          <a:xfrm>
            <a:off x="29028" y="1834432"/>
            <a:ext cx="677108" cy="3611715"/>
          </a:xfrm>
          <a:prstGeom prst="rect">
            <a:avLst/>
          </a:prstGeom>
          <a:noFill/>
        </p:spPr>
        <p:txBody>
          <a:bodyPr vert="vert270" wrap="square" rtlCol="0">
            <a:spAutoFit/>
          </a:bodyPr>
          <a:lstStyle/>
          <a:p>
            <a:pPr algn="ctr"/>
            <a:r>
              <a:rPr lang="en-GB" sz="3200" dirty="0"/>
              <a:t>Document Checks</a:t>
            </a:r>
          </a:p>
        </p:txBody>
      </p:sp>
    </p:spTree>
    <p:extLst>
      <p:ext uri="{BB962C8B-B14F-4D97-AF65-F5344CB8AC3E}">
        <p14:creationId xmlns:p14="http://schemas.microsoft.com/office/powerpoint/2010/main" val="413469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3"/>
          </p:nvPr>
        </p:nvSpPr>
        <p:spPr/>
        <p:txBody>
          <a:bodyPr/>
          <a:lstStyle/>
          <a:p>
            <a:r>
              <a:rPr lang="en-GB" dirty="0"/>
              <a:t>Background</a:t>
            </a:r>
          </a:p>
        </p:txBody>
      </p:sp>
      <p:sp>
        <p:nvSpPr>
          <p:cNvPr id="3" name="Content Placeholder 2"/>
          <p:cNvSpPr>
            <a:spLocks noGrp="1"/>
          </p:cNvSpPr>
          <p:nvPr>
            <p:ph idx="1"/>
          </p:nvPr>
        </p:nvSpPr>
        <p:spPr>
          <a:xfrm>
            <a:off x="838200" y="1385256"/>
            <a:ext cx="9572345" cy="5083938"/>
          </a:xfrm>
        </p:spPr>
        <p:txBody>
          <a:bodyPr>
            <a:normAutofit/>
          </a:bodyPr>
          <a:lstStyle/>
          <a:p>
            <a:pPr marL="457200" indent="-457200" algn="just">
              <a:lnSpc>
                <a:spcPct val="100000"/>
              </a:lnSpc>
              <a:spcBef>
                <a:spcPts val="600"/>
              </a:spcBef>
            </a:pPr>
            <a:r>
              <a:rPr lang="en-ZA" b="1" dirty="0"/>
              <a:t>ISO 30500:2018 </a:t>
            </a:r>
            <a:r>
              <a:rPr lang="en-ZA" dirty="0"/>
              <a:t>published in October 2018, specifies general safety and performance requirements for design and testing as well as sustainability considerations for </a:t>
            </a:r>
            <a:r>
              <a:rPr lang="en-ZA" b="1" dirty="0"/>
              <a:t>non-sewered sanitation systems (NSSS)</a:t>
            </a:r>
            <a:r>
              <a:rPr lang="en-ZA" dirty="0"/>
              <a:t>. </a:t>
            </a:r>
            <a:r>
              <a:rPr lang="en-ZA" b="1" dirty="0">
                <a:solidFill>
                  <a:srgbClr val="FF0000"/>
                </a:solidFill>
              </a:rPr>
              <a:t>Adopted by SABS in </a:t>
            </a:r>
            <a:r>
              <a:rPr lang="en-ZA" b="1" dirty="0" smtClean="0">
                <a:solidFill>
                  <a:srgbClr val="FF0000"/>
                </a:solidFill>
              </a:rPr>
              <a:t>2019 – </a:t>
            </a:r>
            <a:r>
              <a:rPr lang="en-ZA" b="1" dirty="0">
                <a:solidFill>
                  <a:srgbClr val="FF0000"/>
                </a:solidFill>
              </a:rPr>
              <a:t>SANS 30500:2019 </a:t>
            </a:r>
          </a:p>
          <a:p>
            <a:pPr marL="457200" indent="-457200" algn="just">
              <a:lnSpc>
                <a:spcPct val="100000"/>
              </a:lnSpc>
              <a:spcBef>
                <a:spcPts val="600"/>
              </a:spcBef>
              <a:buFont typeface="Arial" panose="020B0604020202020204" pitchFamily="34" charset="0"/>
              <a:buChar char="•"/>
            </a:pPr>
            <a:r>
              <a:rPr lang="en-ZA" b="1" dirty="0" smtClean="0"/>
              <a:t>ISO 30500:2018 </a:t>
            </a:r>
            <a:r>
              <a:rPr lang="en-ZA" dirty="0" smtClean="0"/>
              <a:t>was developed by experts from </a:t>
            </a:r>
            <a:r>
              <a:rPr lang="en-US" dirty="0" smtClean="0"/>
              <a:t>32 </a:t>
            </a:r>
            <a:r>
              <a:rPr lang="en-US" dirty="0"/>
              <a:t>participating </a:t>
            </a:r>
            <a:r>
              <a:rPr lang="en-US" dirty="0" smtClean="0"/>
              <a:t>countries </a:t>
            </a:r>
            <a:r>
              <a:rPr lang="en-US" dirty="0"/>
              <a:t>and 16 observing </a:t>
            </a:r>
            <a:r>
              <a:rPr lang="en-ZA" dirty="0" smtClean="0"/>
              <a:t>countries (members)</a:t>
            </a:r>
            <a:endParaRPr lang="en-ZA" dirty="0"/>
          </a:p>
          <a:p>
            <a:pPr marL="457200" indent="-457200">
              <a:buFont typeface="Arial" panose="020B0604020202020204" pitchFamily="34" charset="0"/>
              <a:buChar char="•"/>
            </a:pPr>
            <a:r>
              <a:rPr lang="en-ZA" dirty="0" smtClean="0"/>
              <a:t>Already adopted by 13 countries, 8 of them in Africa, including South Africa</a:t>
            </a:r>
            <a:endParaRPr lang="en-ZA" dirty="0"/>
          </a:p>
          <a:p>
            <a:pPr marL="457200" indent="-457200">
              <a:buFont typeface="Arial" panose="020B0604020202020204" pitchFamily="34" charset="0"/>
              <a:buChar char="•"/>
            </a:pPr>
            <a:endParaRPr lang="en-ZA" dirty="0"/>
          </a:p>
          <a:p>
            <a:pPr marL="457200" indent="-457200">
              <a:buFont typeface="Arial" panose="020B0604020202020204" pitchFamily="34" charset="0"/>
              <a:buChar char="•"/>
            </a:pPr>
            <a:endParaRPr lang="en-ZA" dirty="0"/>
          </a:p>
          <a:p>
            <a:pPr marL="457200" indent="-457200">
              <a:buFont typeface="Arial" panose="020B0604020202020204" pitchFamily="34" charset="0"/>
              <a:buChar char="•"/>
            </a:pPr>
            <a:endParaRPr lang="en-ZA" dirty="0"/>
          </a:p>
          <a:p>
            <a:pPr marL="457200" indent="-457200">
              <a:buFont typeface="Arial" panose="020B0604020202020204" pitchFamily="34" charset="0"/>
              <a:buChar char="•"/>
            </a:pPr>
            <a:endParaRPr lang="en-GB" dirty="0"/>
          </a:p>
        </p:txBody>
      </p:sp>
    </p:spTree>
    <p:extLst>
      <p:ext uri="{BB962C8B-B14F-4D97-AF65-F5344CB8AC3E}">
        <p14:creationId xmlns:p14="http://schemas.microsoft.com/office/powerpoint/2010/main" val="1258683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30</a:t>
            </a:fld>
            <a:endParaRPr lang="en-GB" altLang="en-US" dirty="0"/>
          </a:p>
        </p:txBody>
      </p:sp>
      <p:sp>
        <p:nvSpPr>
          <p:cNvPr id="3" name="Content Placeholder 2"/>
          <p:cNvSpPr>
            <a:spLocks noGrp="1"/>
          </p:cNvSpPr>
          <p:nvPr>
            <p:ph idx="1"/>
          </p:nvPr>
        </p:nvSpPr>
        <p:spPr/>
        <p:txBody>
          <a:bodyPr>
            <a:normAutofit/>
          </a:bodyPr>
          <a:lstStyle/>
          <a:p>
            <a:pPr marL="403225" indent="0">
              <a:buNone/>
            </a:pPr>
            <a:r>
              <a:rPr lang="en-GB" sz="2000" b="1" dirty="0"/>
              <a:t>4.9.4 Cleanability of surfaces</a:t>
            </a:r>
          </a:p>
          <a:p>
            <a:pPr marL="403225" lvl="1" indent="0">
              <a:buNone/>
            </a:pPr>
            <a:r>
              <a:rPr lang="en-GB" b="1" dirty="0">
                <a:solidFill>
                  <a:prstClr val="black"/>
                </a:solidFill>
              </a:rPr>
              <a:t>4.9.5 Chemical and biological additives</a:t>
            </a:r>
          </a:p>
          <a:p>
            <a:pPr marL="403225" lvl="0" indent="-6350">
              <a:buNone/>
            </a:pPr>
            <a:r>
              <a:rPr lang="en-ZA" sz="2000" b="1" dirty="0">
                <a:solidFill>
                  <a:prstClr val="black"/>
                </a:solidFill>
              </a:rPr>
              <a:t>4.10.1 </a:t>
            </a:r>
            <a:r>
              <a:rPr lang="en-GB" sz="2000" b="1" dirty="0">
                <a:solidFill>
                  <a:prstClr val="black"/>
                </a:solidFill>
              </a:rPr>
              <a:t>Durability of materials</a:t>
            </a:r>
          </a:p>
          <a:p>
            <a:pPr marL="403225" lvl="0" indent="-6350">
              <a:lnSpc>
                <a:spcPct val="100000"/>
              </a:lnSpc>
              <a:buNone/>
            </a:pPr>
            <a:r>
              <a:rPr lang="en-ZA" sz="1800" b="1" dirty="0">
                <a:solidFill>
                  <a:prstClr val="black"/>
                </a:solidFill>
              </a:rPr>
              <a:t>4.10.2 </a:t>
            </a:r>
            <a:r>
              <a:rPr lang="en-GB" sz="1800" b="1" dirty="0">
                <a:solidFill>
                  <a:prstClr val="black"/>
                </a:solidFill>
              </a:rPr>
              <a:t>Fire resistance of materials</a:t>
            </a:r>
          </a:p>
          <a:p>
            <a:pPr marL="0" lvl="0" indent="0">
              <a:lnSpc>
                <a:spcPct val="100000"/>
              </a:lnSpc>
              <a:buNone/>
            </a:pPr>
            <a:r>
              <a:rPr lang="en-ZA" sz="2000" b="1" dirty="0">
                <a:solidFill>
                  <a:prstClr val="black"/>
                </a:solidFill>
              </a:rPr>
              <a:t>4.11 </a:t>
            </a:r>
            <a:r>
              <a:rPr lang="en-GB" sz="2000" b="1" dirty="0">
                <a:solidFill>
                  <a:prstClr val="black"/>
                </a:solidFill>
              </a:rPr>
              <a:t>Connections and joining elements</a:t>
            </a:r>
          </a:p>
          <a:p>
            <a:pPr marL="403225" lvl="0" indent="-6350">
              <a:buNone/>
            </a:pPr>
            <a:endParaRPr lang="en-GB" sz="2000" dirty="0">
              <a:solidFill>
                <a:prstClr val="black"/>
              </a:solidFill>
            </a:endParaRPr>
          </a:p>
        </p:txBody>
      </p:sp>
      <p:pic>
        <p:nvPicPr>
          <p:cNvPr id="6" name="Picture 5"/>
          <p:cNvPicPr>
            <a:picLocks noChangeAspect="1"/>
          </p:cNvPicPr>
          <p:nvPr/>
        </p:nvPicPr>
        <p:blipFill>
          <a:blip r:embed="rId3"/>
          <a:stretch>
            <a:fillRect/>
          </a:stretch>
        </p:blipFill>
        <p:spPr>
          <a:xfrm>
            <a:off x="653142" y="1093025"/>
            <a:ext cx="2701634" cy="5083938"/>
          </a:xfrm>
          <a:prstGeom prst="rect">
            <a:avLst/>
          </a:prstGeom>
        </p:spPr>
      </p:pic>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9" name="TextBox 8"/>
          <p:cNvSpPr txBox="1"/>
          <p:nvPr/>
        </p:nvSpPr>
        <p:spPr>
          <a:xfrm>
            <a:off x="29028" y="1834432"/>
            <a:ext cx="677108" cy="3611715"/>
          </a:xfrm>
          <a:prstGeom prst="rect">
            <a:avLst/>
          </a:prstGeom>
          <a:noFill/>
        </p:spPr>
        <p:txBody>
          <a:bodyPr vert="vert270" wrap="square" rtlCol="0">
            <a:spAutoFit/>
          </a:bodyPr>
          <a:lstStyle/>
          <a:p>
            <a:pPr algn="ctr"/>
            <a:r>
              <a:rPr lang="en-GB" sz="3200" dirty="0"/>
              <a:t>Document Checks</a:t>
            </a:r>
          </a:p>
        </p:txBody>
      </p:sp>
    </p:spTree>
    <p:extLst>
      <p:ext uri="{BB962C8B-B14F-4D97-AF65-F5344CB8AC3E}">
        <p14:creationId xmlns:p14="http://schemas.microsoft.com/office/powerpoint/2010/main" val="1502901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31</a:t>
            </a:fld>
            <a:endParaRPr lang="en-GB" altLang="en-US" dirty="0"/>
          </a:p>
        </p:txBody>
      </p:sp>
      <p:sp>
        <p:nvSpPr>
          <p:cNvPr id="3" name="Content Placeholder 2"/>
          <p:cNvSpPr>
            <a:spLocks noGrp="1"/>
          </p:cNvSpPr>
          <p:nvPr>
            <p:ph idx="1"/>
          </p:nvPr>
        </p:nvSpPr>
        <p:spPr/>
        <p:txBody>
          <a:bodyPr>
            <a:normAutofit/>
          </a:bodyPr>
          <a:lstStyle/>
          <a:p>
            <a:pPr marL="0" indent="0">
              <a:buNone/>
            </a:pPr>
            <a:r>
              <a:rPr lang="en-GB" b="1" dirty="0"/>
              <a:t>5.4 Mechanical Requirements</a:t>
            </a:r>
          </a:p>
          <a:p>
            <a:pPr marL="396875" indent="0">
              <a:buNone/>
            </a:pPr>
            <a:r>
              <a:rPr lang="en-GB" sz="2000" dirty="0"/>
              <a:t>5.4.1 Pressurized or vacuum equipment</a:t>
            </a:r>
          </a:p>
          <a:p>
            <a:pPr marL="396875" indent="0">
              <a:buNone/>
            </a:pPr>
            <a:r>
              <a:rPr lang="en-GB" sz="2000" dirty="0"/>
              <a:t>5.4.2 Pipes, hoses and tanks</a:t>
            </a:r>
          </a:p>
          <a:p>
            <a:pPr marL="396875" lvl="0" indent="0">
              <a:lnSpc>
                <a:spcPct val="100000"/>
              </a:lnSpc>
              <a:buNone/>
            </a:pPr>
            <a:r>
              <a:rPr lang="en-GB" sz="2000" dirty="0">
                <a:solidFill>
                  <a:prstClr val="black"/>
                </a:solidFill>
              </a:rPr>
              <a:t>5.4.3 Moving and rotating parts</a:t>
            </a:r>
          </a:p>
          <a:p>
            <a:pPr marL="396875" lvl="1" indent="0">
              <a:lnSpc>
                <a:spcPct val="100000"/>
              </a:lnSpc>
              <a:buNone/>
            </a:pPr>
            <a:r>
              <a:rPr lang="en-ZA" dirty="0">
                <a:solidFill>
                  <a:prstClr val="black"/>
                </a:solidFill>
              </a:rPr>
              <a:t>5.4.4 Backflow prevention</a:t>
            </a:r>
          </a:p>
          <a:p>
            <a:pPr marL="396875" indent="0">
              <a:lnSpc>
                <a:spcPct val="100000"/>
              </a:lnSpc>
              <a:buNone/>
            </a:pPr>
            <a:r>
              <a:rPr lang="en-GB" sz="2000" dirty="0"/>
              <a:t>5.5.1 </a:t>
            </a:r>
            <a:r>
              <a:rPr lang="en-ZA" sz="2000" dirty="0"/>
              <a:t>High temperatures of parts and surfaces </a:t>
            </a:r>
            <a:endParaRPr lang="en-GB" sz="2000" dirty="0"/>
          </a:p>
          <a:p>
            <a:pPr marL="396875" lvl="1" indent="0">
              <a:lnSpc>
                <a:spcPct val="100000"/>
              </a:lnSpc>
              <a:buNone/>
            </a:pPr>
            <a:r>
              <a:rPr lang="en-ZA" dirty="0"/>
              <a:t>5.5.2 Low temperatures of parts and surfaces</a:t>
            </a:r>
          </a:p>
          <a:p>
            <a:pPr marL="396875" lvl="1" indent="0">
              <a:lnSpc>
                <a:spcPct val="100000"/>
              </a:lnSpc>
              <a:buNone/>
            </a:pPr>
            <a:r>
              <a:rPr lang="en-GB" dirty="0"/>
              <a:t>5.5.3 Other radiation emissions</a:t>
            </a:r>
          </a:p>
          <a:p>
            <a:pPr marL="396875" lvl="1" indent="0">
              <a:lnSpc>
                <a:spcPct val="100000"/>
              </a:lnSpc>
              <a:buNone/>
            </a:pPr>
            <a:r>
              <a:rPr lang="en-GB" dirty="0">
                <a:solidFill>
                  <a:prstClr val="black"/>
                </a:solidFill>
              </a:rPr>
              <a:t>5.6.1 </a:t>
            </a:r>
            <a:r>
              <a:rPr lang="en-ZA" dirty="0">
                <a:solidFill>
                  <a:prstClr val="black"/>
                </a:solidFill>
              </a:rPr>
              <a:t>Safety and reliability of electrical and electronic equipment</a:t>
            </a:r>
          </a:p>
          <a:p>
            <a:pPr marL="396875" lvl="1" indent="0">
              <a:lnSpc>
                <a:spcPct val="100000"/>
              </a:lnSpc>
              <a:buNone/>
            </a:pPr>
            <a:endParaRPr lang="en-ZA" dirty="0"/>
          </a:p>
          <a:p>
            <a:pPr marL="396875" lvl="1" indent="0">
              <a:lnSpc>
                <a:spcPct val="100000"/>
              </a:lnSpc>
              <a:buNone/>
            </a:pPr>
            <a:endParaRPr lang="en-ZA" dirty="0">
              <a:solidFill>
                <a:prstClr val="black"/>
              </a:solidFill>
            </a:endParaRPr>
          </a:p>
          <a:p>
            <a:pPr marL="396875" indent="0">
              <a:buNone/>
            </a:pPr>
            <a:endParaRPr lang="en-GB" sz="2000" dirty="0"/>
          </a:p>
          <a:p>
            <a:pPr marL="1203325" indent="-285750">
              <a:buFont typeface="Arial" panose="020B0604020202020204" pitchFamily="34" charset="0"/>
              <a:buChar char="•"/>
            </a:pPr>
            <a:endParaRPr lang="en-GB" sz="1800" dirty="0"/>
          </a:p>
          <a:p>
            <a:pPr marL="396875" indent="0">
              <a:buNone/>
            </a:pPr>
            <a:endParaRPr lang="en-GB" sz="1800" dirty="0"/>
          </a:p>
          <a:p>
            <a:pPr marL="0" indent="0">
              <a:buNone/>
            </a:pPr>
            <a:endParaRPr lang="en-GB" sz="2000" dirty="0"/>
          </a:p>
        </p:txBody>
      </p:sp>
      <p:pic>
        <p:nvPicPr>
          <p:cNvPr id="6" name="Picture 5"/>
          <p:cNvPicPr>
            <a:picLocks noChangeAspect="1"/>
          </p:cNvPicPr>
          <p:nvPr/>
        </p:nvPicPr>
        <p:blipFill>
          <a:blip r:embed="rId2"/>
          <a:stretch>
            <a:fillRect/>
          </a:stretch>
        </p:blipFill>
        <p:spPr>
          <a:xfrm>
            <a:off x="653142" y="1093025"/>
            <a:ext cx="2701634" cy="5083938"/>
          </a:xfrm>
          <a:prstGeom prst="rect">
            <a:avLst/>
          </a:prstGeom>
        </p:spPr>
      </p:pic>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9" name="TextBox 8"/>
          <p:cNvSpPr txBox="1"/>
          <p:nvPr/>
        </p:nvSpPr>
        <p:spPr>
          <a:xfrm>
            <a:off x="29028" y="1834432"/>
            <a:ext cx="677108" cy="3611715"/>
          </a:xfrm>
          <a:prstGeom prst="rect">
            <a:avLst/>
          </a:prstGeom>
          <a:noFill/>
        </p:spPr>
        <p:txBody>
          <a:bodyPr vert="vert270" wrap="square" rtlCol="0">
            <a:spAutoFit/>
          </a:bodyPr>
          <a:lstStyle/>
          <a:p>
            <a:pPr algn="ctr"/>
            <a:r>
              <a:rPr lang="en-GB" sz="3200" dirty="0"/>
              <a:t>Document Checks</a:t>
            </a:r>
          </a:p>
        </p:txBody>
      </p:sp>
    </p:spTree>
    <p:extLst>
      <p:ext uri="{BB962C8B-B14F-4D97-AF65-F5344CB8AC3E}">
        <p14:creationId xmlns:p14="http://schemas.microsoft.com/office/powerpoint/2010/main" val="201666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32</a:t>
            </a:fld>
            <a:endParaRPr lang="en-GB" altLang="en-US" dirty="0"/>
          </a:p>
        </p:txBody>
      </p:sp>
      <p:sp>
        <p:nvSpPr>
          <p:cNvPr id="3" name="Content Placeholder 2"/>
          <p:cNvSpPr>
            <a:spLocks noGrp="1"/>
          </p:cNvSpPr>
          <p:nvPr>
            <p:ph idx="1"/>
          </p:nvPr>
        </p:nvSpPr>
        <p:spPr/>
        <p:txBody>
          <a:bodyPr>
            <a:normAutofit lnSpcReduction="10000"/>
          </a:bodyPr>
          <a:lstStyle/>
          <a:p>
            <a:pPr marL="0" indent="0">
              <a:lnSpc>
                <a:spcPct val="100000"/>
              </a:lnSpc>
              <a:buNone/>
            </a:pPr>
            <a:r>
              <a:rPr lang="en-GB" sz="2600" b="1" dirty="0"/>
              <a:t>4.6 Aspirational and ergonomic design</a:t>
            </a:r>
          </a:p>
          <a:p>
            <a:pPr marL="396875" indent="0">
              <a:lnSpc>
                <a:spcPct val="100000"/>
              </a:lnSpc>
              <a:buNone/>
            </a:pPr>
            <a:r>
              <a:rPr lang="en-GB" sz="2200" dirty="0"/>
              <a:t>4.13.1 Information and warnings</a:t>
            </a:r>
          </a:p>
          <a:p>
            <a:pPr marL="396875" lvl="1" indent="0">
              <a:buNone/>
            </a:pPr>
            <a:r>
              <a:rPr lang="en-ZA" dirty="0"/>
              <a:t>4.13.2 </a:t>
            </a:r>
            <a:r>
              <a:rPr lang="en-GB" dirty="0"/>
              <a:t>Marking and labelling</a:t>
            </a:r>
          </a:p>
          <a:p>
            <a:pPr marL="0" lvl="1" indent="0">
              <a:buNone/>
            </a:pPr>
            <a:r>
              <a:rPr lang="en-GB" sz="2400" b="1" dirty="0">
                <a:solidFill>
                  <a:prstClr val="black"/>
                </a:solidFill>
              </a:rPr>
              <a:t>5.8 Transitions from the backend</a:t>
            </a:r>
          </a:p>
          <a:p>
            <a:pPr marL="0" lvl="1" indent="0">
              <a:buNone/>
            </a:pPr>
            <a:r>
              <a:rPr lang="en-GB" sz="2400" b="1" dirty="0"/>
              <a:t>6.2 Use and operation of the frontend</a:t>
            </a:r>
          </a:p>
          <a:p>
            <a:pPr marL="396875" lvl="1" indent="0">
              <a:buNone/>
            </a:pPr>
            <a:r>
              <a:rPr lang="en-ZA" dirty="0"/>
              <a:t>6.2.1 </a:t>
            </a:r>
            <a:r>
              <a:rPr lang="en-GB" dirty="0"/>
              <a:t>General usability requirements</a:t>
            </a:r>
          </a:p>
          <a:p>
            <a:pPr marL="396875" lvl="1" indent="0">
              <a:buNone/>
            </a:pPr>
            <a:r>
              <a:rPr lang="en-ZA" dirty="0">
                <a:solidFill>
                  <a:prstClr val="black"/>
                </a:solidFill>
              </a:rPr>
              <a:t>6.2.2 Requirements for ease of cleaning</a:t>
            </a:r>
          </a:p>
          <a:p>
            <a:pPr marL="396875" lvl="1" indent="0">
              <a:lnSpc>
                <a:spcPct val="100000"/>
              </a:lnSpc>
              <a:buNone/>
            </a:pPr>
            <a:r>
              <a:rPr lang="en-ZA" dirty="0">
                <a:solidFill>
                  <a:prstClr val="black"/>
                </a:solidFill>
              </a:rPr>
              <a:t>6.2.3 Requirements for ease of operation</a:t>
            </a:r>
          </a:p>
          <a:p>
            <a:pPr marL="396875" lvl="1" indent="0">
              <a:lnSpc>
                <a:spcPct val="100000"/>
              </a:lnSpc>
              <a:buNone/>
            </a:pPr>
            <a:r>
              <a:rPr lang="en-ZA" dirty="0"/>
              <a:t>6.2.4 </a:t>
            </a:r>
            <a:r>
              <a:rPr lang="en-GB" dirty="0"/>
              <a:t>Cultural requirements</a:t>
            </a:r>
          </a:p>
          <a:p>
            <a:pPr marL="396875" lvl="1" indent="0">
              <a:buNone/>
            </a:pPr>
            <a:endParaRPr lang="en-GB" sz="2400" dirty="0"/>
          </a:p>
          <a:p>
            <a:pPr marL="0" lvl="1" indent="0">
              <a:buNone/>
            </a:pPr>
            <a:endParaRPr lang="en-GB" sz="2400" dirty="0">
              <a:solidFill>
                <a:prstClr val="black"/>
              </a:solidFill>
            </a:endParaRPr>
          </a:p>
          <a:p>
            <a:pPr marL="396875" indent="0">
              <a:lnSpc>
                <a:spcPct val="100000"/>
              </a:lnSpc>
              <a:buNone/>
            </a:pPr>
            <a:endParaRPr lang="en-GB" sz="2200" dirty="0"/>
          </a:p>
          <a:p>
            <a:pPr marL="917575" indent="0">
              <a:lnSpc>
                <a:spcPct val="100000"/>
              </a:lnSpc>
              <a:buNone/>
            </a:pPr>
            <a:r>
              <a:rPr lang="en-ZA" sz="1700" dirty="0">
                <a:solidFill>
                  <a:prstClr val="black"/>
                </a:solidFill>
              </a:rPr>
              <a:t>.</a:t>
            </a:r>
          </a:p>
        </p:txBody>
      </p:sp>
      <p:pic>
        <p:nvPicPr>
          <p:cNvPr id="6" name="Picture 5"/>
          <p:cNvPicPr>
            <a:picLocks noChangeAspect="1"/>
          </p:cNvPicPr>
          <p:nvPr/>
        </p:nvPicPr>
        <p:blipFill>
          <a:blip r:embed="rId3"/>
          <a:stretch>
            <a:fillRect/>
          </a:stretch>
        </p:blipFill>
        <p:spPr>
          <a:xfrm>
            <a:off x="653142" y="1093025"/>
            <a:ext cx="2701634" cy="5083938"/>
          </a:xfrm>
          <a:prstGeom prst="rect">
            <a:avLst/>
          </a:prstGeom>
        </p:spPr>
      </p:pic>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9" name="TextBox 8"/>
          <p:cNvSpPr txBox="1"/>
          <p:nvPr/>
        </p:nvSpPr>
        <p:spPr>
          <a:xfrm>
            <a:off x="29028" y="1834432"/>
            <a:ext cx="677108" cy="3611715"/>
          </a:xfrm>
          <a:prstGeom prst="rect">
            <a:avLst/>
          </a:prstGeom>
          <a:noFill/>
        </p:spPr>
        <p:txBody>
          <a:bodyPr vert="vert270" wrap="square" rtlCol="0">
            <a:spAutoFit/>
          </a:bodyPr>
          <a:lstStyle/>
          <a:p>
            <a:pPr algn="ctr"/>
            <a:r>
              <a:rPr lang="en-GB" sz="3200" dirty="0"/>
              <a:t>Document Checks</a:t>
            </a:r>
          </a:p>
        </p:txBody>
      </p:sp>
    </p:spTree>
    <p:extLst>
      <p:ext uri="{BB962C8B-B14F-4D97-AF65-F5344CB8AC3E}">
        <p14:creationId xmlns:p14="http://schemas.microsoft.com/office/powerpoint/2010/main" val="2410244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33</a:t>
            </a:fld>
            <a:endParaRPr lang="en-GB" altLang="en-US" dirty="0"/>
          </a:p>
        </p:txBody>
      </p:sp>
      <p:sp>
        <p:nvSpPr>
          <p:cNvPr id="3" name="Content Placeholder 2"/>
          <p:cNvSpPr>
            <a:spLocks noGrp="1"/>
          </p:cNvSpPr>
          <p:nvPr>
            <p:ph idx="1"/>
          </p:nvPr>
        </p:nvSpPr>
        <p:spPr/>
        <p:txBody>
          <a:bodyPr>
            <a:normAutofit/>
          </a:bodyPr>
          <a:lstStyle/>
          <a:p>
            <a:pPr marL="0" lvl="1" indent="0">
              <a:lnSpc>
                <a:spcPct val="110000"/>
              </a:lnSpc>
              <a:buNone/>
            </a:pPr>
            <a:r>
              <a:rPr lang="en-ZA" sz="2400" b="1" dirty="0"/>
              <a:t>4.14 </a:t>
            </a:r>
            <a:r>
              <a:rPr lang="en-GB" sz="2400" b="1" dirty="0"/>
              <a:t>Maintenance</a:t>
            </a:r>
          </a:p>
          <a:p>
            <a:pPr marL="396875" lvl="1" indent="0">
              <a:lnSpc>
                <a:spcPct val="110000"/>
              </a:lnSpc>
              <a:buNone/>
            </a:pPr>
            <a:r>
              <a:rPr lang="en-ZA" dirty="0"/>
              <a:t>4.14.1 Reasonable configuration, adjustment, and maintenance activities</a:t>
            </a:r>
          </a:p>
          <a:p>
            <a:pPr marL="396875" lvl="1" indent="0">
              <a:lnSpc>
                <a:spcPct val="110000"/>
              </a:lnSpc>
              <a:buNone/>
            </a:pPr>
            <a:r>
              <a:rPr lang="en-ZA" dirty="0">
                <a:solidFill>
                  <a:prstClr val="black"/>
                </a:solidFill>
              </a:rPr>
              <a:t>4.14.2 Location and access of configuration, adjustment, and maintenance points</a:t>
            </a:r>
          </a:p>
          <a:p>
            <a:pPr marL="396875" lvl="1" indent="0">
              <a:buNone/>
            </a:pPr>
            <a:r>
              <a:rPr lang="en-ZA" dirty="0"/>
              <a:t>4.14.3 </a:t>
            </a:r>
            <a:r>
              <a:rPr lang="en-GB" dirty="0"/>
              <a:t>Discharge and cleaning</a:t>
            </a:r>
          </a:p>
          <a:p>
            <a:pPr marL="396875" lvl="1" indent="0">
              <a:lnSpc>
                <a:spcPct val="100000"/>
              </a:lnSpc>
              <a:buNone/>
            </a:pPr>
            <a:r>
              <a:rPr lang="en-ZA" dirty="0">
                <a:solidFill>
                  <a:prstClr val="black"/>
                </a:solidFill>
              </a:rPr>
              <a:t>4.14.4 </a:t>
            </a:r>
            <a:r>
              <a:rPr lang="en-GB" dirty="0">
                <a:solidFill>
                  <a:prstClr val="black"/>
                </a:solidFill>
              </a:rPr>
              <a:t>Tools and devices</a:t>
            </a:r>
          </a:p>
          <a:p>
            <a:pPr marL="396875" lvl="1" indent="0">
              <a:lnSpc>
                <a:spcPct val="100000"/>
              </a:lnSpc>
              <a:buNone/>
            </a:pPr>
            <a:r>
              <a:rPr lang="en-ZA" dirty="0">
                <a:solidFill>
                  <a:prstClr val="black"/>
                </a:solidFill>
              </a:rPr>
              <a:t>4.14.5 </a:t>
            </a:r>
            <a:r>
              <a:rPr lang="en-GB" dirty="0">
                <a:solidFill>
                  <a:prstClr val="black"/>
                </a:solidFill>
              </a:rPr>
              <a:t>User manual</a:t>
            </a:r>
          </a:p>
          <a:p>
            <a:pPr marL="396875" lvl="1" indent="0">
              <a:lnSpc>
                <a:spcPct val="100000"/>
              </a:lnSpc>
              <a:buNone/>
            </a:pPr>
            <a:r>
              <a:rPr lang="en-ZA" dirty="0"/>
              <a:t>4.14.6 Handling and transport of the sanitation system</a:t>
            </a:r>
          </a:p>
          <a:p>
            <a:pPr marL="396875" lvl="1" indent="0">
              <a:lnSpc>
                <a:spcPct val="100000"/>
              </a:lnSpc>
              <a:buNone/>
            </a:pPr>
            <a:endParaRPr lang="en-GB" dirty="0">
              <a:solidFill>
                <a:prstClr val="black"/>
              </a:solidFill>
            </a:endParaRPr>
          </a:p>
          <a:p>
            <a:pPr marL="396875" lvl="1" indent="0">
              <a:lnSpc>
                <a:spcPct val="110000"/>
              </a:lnSpc>
              <a:buNone/>
            </a:pPr>
            <a:endParaRPr lang="en-ZA" dirty="0">
              <a:solidFill>
                <a:prstClr val="black"/>
              </a:solidFill>
            </a:endParaRPr>
          </a:p>
          <a:p>
            <a:pPr marL="974725" lvl="1" indent="0">
              <a:lnSpc>
                <a:spcPct val="110000"/>
              </a:lnSpc>
              <a:buNone/>
            </a:pPr>
            <a:endParaRPr lang="en-ZA" sz="1800" dirty="0"/>
          </a:p>
        </p:txBody>
      </p:sp>
      <p:pic>
        <p:nvPicPr>
          <p:cNvPr id="6" name="Picture 5"/>
          <p:cNvPicPr>
            <a:picLocks noChangeAspect="1"/>
          </p:cNvPicPr>
          <p:nvPr/>
        </p:nvPicPr>
        <p:blipFill>
          <a:blip r:embed="rId3"/>
          <a:stretch>
            <a:fillRect/>
          </a:stretch>
        </p:blipFill>
        <p:spPr>
          <a:xfrm>
            <a:off x="638628" y="1093025"/>
            <a:ext cx="2701634" cy="5083938"/>
          </a:xfrm>
          <a:prstGeom prst="rect">
            <a:avLst/>
          </a:prstGeom>
        </p:spPr>
      </p:pic>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9" name="TextBox 8"/>
          <p:cNvSpPr txBox="1"/>
          <p:nvPr/>
        </p:nvSpPr>
        <p:spPr>
          <a:xfrm>
            <a:off x="29028" y="1834432"/>
            <a:ext cx="677108" cy="3611715"/>
          </a:xfrm>
          <a:prstGeom prst="rect">
            <a:avLst/>
          </a:prstGeom>
          <a:noFill/>
        </p:spPr>
        <p:txBody>
          <a:bodyPr vert="vert270" wrap="square" rtlCol="0">
            <a:spAutoFit/>
          </a:bodyPr>
          <a:lstStyle/>
          <a:p>
            <a:pPr algn="ctr"/>
            <a:r>
              <a:rPr lang="en-GB" sz="3200" dirty="0"/>
              <a:t>Document Checks</a:t>
            </a:r>
          </a:p>
        </p:txBody>
      </p:sp>
    </p:spTree>
    <p:extLst>
      <p:ext uri="{BB962C8B-B14F-4D97-AF65-F5344CB8AC3E}">
        <p14:creationId xmlns:p14="http://schemas.microsoft.com/office/powerpoint/2010/main" val="1115285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34</a:t>
            </a:fld>
            <a:endParaRPr lang="en-GB" altLang="en-US" dirty="0"/>
          </a:p>
        </p:txBody>
      </p:sp>
      <p:sp>
        <p:nvSpPr>
          <p:cNvPr id="3" name="Content Placeholder 2"/>
          <p:cNvSpPr>
            <a:spLocks noGrp="1"/>
          </p:cNvSpPr>
          <p:nvPr>
            <p:ph idx="1"/>
          </p:nvPr>
        </p:nvSpPr>
        <p:spPr/>
        <p:txBody>
          <a:bodyPr>
            <a:normAutofit/>
          </a:bodyPr>
          <a:lstStyle/>
          <a:p>
            <a:pPr marL="0" lvl="0" indent="0">
              <a:buNone/>
            </a:pPr>
            <a:r>
              <a:rPr lang="en-GB" b="1" dirty="0">
                <a:solidFill>
                  <a:prstClr val="black"/>
                </a:solidFill>
              </a:rPr>
              <a:t>8.2 Recovery of nutrients</a:t>
            </a:r>
          </a:p>
          <a:p>
            <a:pPr marL="0" indent="0">
              <a:buNone/>
            </a:pPr>
            <a:r>
              <a:rPr lang="en-ZA" b="1" dirty="0"/>
              <a:t>8.3 Water consumption and reuse of effluent</a:t>
            </a:r>
          </a:p>
          <a:p>
            <a:pPr marL="396875" indent="0">
              <a:buNone/>
            </a:pPr>
            <a:r>
              <a:rPr lang="en-GB" sz="2000" dirty="0"/>
              <a:t>8.3.1 Calculations</a:t>
            </a:r>
          </a:p>
          <a:p>
            <a:pPr marL="396875" lvl="0" indent="0">
              <a:lnSpc>
                <a:spcPct val="100000"/>
              </a:lnSpc>
              <a:buNone/>
            </a:pPr>
            <a:r>
              <a:rPr lang="en-ZA" sz="2200" dirty="0">
                <a:solidFill>
                  <a:prstClr val="black"/>
                </a:solidFill>
              </a:rPr>
              <a:t>8.3.2 </a:t>
            </a:r>
            <a:r>
              <a:rPr lang="en-GB" sz="2200" dirty="0">
                <a:solidFill>
                  <a:prstClr val="black"/>
                </a:solidFill>
              </a:rPr>
              <a:t>Water consumption</a:t>
            </a:r>
            <a:endParaRPr lang="en-ZA" sz="2200" dirty="0">
              <a:solidFill>
                <a:prstClr val="black"/>
              </a:solidFill>
            </a:endParaRPr>
          </a:p>
          <a:p>
            <a:pPr marL="396875" lvl="0" indent="0">
              <a:buNone/>
            </a:pPr>
            <a:r>
              <a:rPr lang="en-ZA" sz="2200" dirty="0">
                <a:solidFill>
                  <a:prstClr val="black"/>
                </a:solidFill>
              </a:rPr>
              <a:t>8.3.3 </a:t>
            </a:r>
            <a:r>
              <a:rPr lang="en-GB" sz="2200" dirty="0">
                <a:solidFill>
                  <a:prstClr val="black"/>
                </a:solidFill>
              </a:rPr>
              <a:t>Reuse of effluent</a:t>
            </a:r>
          </a:p>
          <a:p>
            <a:pPr marL="0" lvl="0" indent="0">
              <a:buNone/>
            </a:pPr>
            <a:r>
              <a:rPr lang="en-ZA" b="1" dirty="0" smtClean="0">
                <a:solidFill>
                  <a:prstClr val="black"/>
                </a:solidFill>
              </a:rPr>
              <a:t>8.4 </a:t>
            </a:r>
            <a:r>
              <a:rPr lang="en-ZA" b="1" dirty="0">
                <a:solidFill>
                  <a:prstClr val="black"/>
                </a:solidFill>
              </a:rPr>
              <a:t>Energy consumption and energy recovery</a:t>
            </a:r>
          </a:p>
          <a:p>
            <a:pPr marL="396875" lvl="0" indent="0">
              <a:buNone/>
            </a:pPr>
            <a:r>
              <a:rPr lang="en-ZA" sz="2000" dirty="0">
                <a:solidFill>
                  <a:prstClr val="black"/>
                </a:solidFill>
              </a:rPr>
              <a:t>8.4.1 Calculations</a:t>
            </a:r>
          </a:p>
          <a:p>
            <a:pPr marL="396875" indent="0">
              <a:buNone/>
            </a:pPr>
            <a:r>
              <a:rPr lang="en-ZA" sz="2000" dirty="0"/>
              <a:t>8.4.2 Energy </a:t>
            </a:r>
            <a:r>
              <a:rPr lang="en-ZA" sz="2000" dirty="0" smtClean="0"/>
              <a:t>consumption</a:t>
            </a:r>
            <a:endParaRPr lang="en-ZA" sz="1800" dirty="0"/>
          </a:p>
          <a:p>
            <a:pPr marL="396875" indent="0">
              <a:buNone/>
            </a:pPr>
            <a:r>
              <a:rPr lang="en-ZA" sz="2000" dirty="0"/>
              <a:t>8.4.3 Direct and indirect energy recovery</a:t>
            </a:r>
          </a:p>
          <a:p>
            <a:pPr marL="0" lvl="0" indent="0">
              <a:buNone/>
            </a:pPr>
            <a:r>
              <a:rPr lang="en-ZA" b="1" dirty="0">
                <a:solidFill>
                  <a:prstClr val="black"/>
                </a:solidFill>
              </a:rPr>
              <a:t>8.5 Life Cycle Assessment</a:t>
            </a:r>
          </a:p>
          <a:p>
            <a:pPr marL="0" lvl="0" indent="0">
              <a:buNone/>
            </a:pPr>
            <a:r>
              <a:rPr lang="en-ZA" b="1" dirty="0">
                <a:solidFill>
                  <a:prstClr val="black"/>
                </a:solidFill>
              </a:rPr>
              <a:t>8.6 </a:t>
            </a:r>
            <a:r>
              <a:rPr lang="en-GB" b="1" dirty="0">
                <a:solidFill>
                  <a:prstClr val="black"/>
                </a:solidFill>
              </a:rPr>
              <a:t>Recurring operational requirements</a:t>
            </a:r>
          </a:p>
          <a:p>
            <a:pPr marL="396875" indent="0">
              <a:buNone/>
            </a:pPr>
            <a:endParaRPr lang="en-GB" sz="2000" dirty="0"/>
          </a:p>
        </p:txBody>
      </p:sp>
      <p:pic>
        <p:nvPicPr>
          <p:cNvPr id="6" name="Picture 5"/>
          <p:cNvPicPr>
            <a:picLocks noChangeAspect="1"/>
          </p:cNvPicPr>
          <p:nvPr/>
        </p:nvPicPr>
        <p:blipFill>
          <a:blip r:embed="rId3"/>
          <a:stretch>
            <a:fillRect/>
          </a:stretch>
        </p:blipFill>
        <p:spPr>
          <a:xfrm>
            <a:off x="638628" y="1093025"/>
            <a:ext cx="2701634" cy="5083938"/>
          </a:xfrm>
          <a:prstGeom prst="rect">
            <a:avLst/>
          </a:prstGeom>
        </p:spPr>
      </p:pic>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29028" y="1834432"/>
            <a:ext cx="677108" cy="3611715"/>
          </a:xfrm>
          <a:prstGeom prst="rect">
            <a:avLst/>
          </a:prstGeom>
          <a:noFill/>
        </p:spPr>
        <p:txBody>
          <a:bodyPr vert="vert270" wrap="square" rtlCol="0">
            <a:spAutoFit/>
          </a:bodyPr>
          <a:lstStyle/>
          <a:p>
            <a:pPr algn="ctr"/>
            <a:r>
              <a:rPr lang="en-GB" sz="3200" dirty="0"/>
              <a:t>Document Checks</a:t>
            </a:r>
          </a:p>
        </p:txBody>
      </p:sp>
    </p:spTree>
    <p:extLst>
      <p:ext uri="{BB962C8B-B14F-4D97-AF65-F5344CB8AC3E}">
        <p14:creationId xmlns:p14="http://schemas.microsoft.com/office/powerpoint/2010/main" val="3083142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35</a:t>
            </a:fld>
            <a:endParaRPr lang="en-GB" altLang="en-US" dirty="0"/>
          </a:p>
        </p:txBody>
      </p:sp>
      <p:sp>
        <p:nvSpPr>
          <p:cNvPr id="3" name="Content Placeholder 2"/>
          <p:cNvSpPr>
            <a:spLocks noGrp="1"/>
          </p:cNvSpPr>
          <p:nvPr>
            <p:ph idx="1"/>
          </p:nvPr>
        </p:nvSpPr>
        <p:spPr/>
        <p:txBody>
          <a:bodyPr>
            <a:normAutofit/>
          </a:bodyPr>
          <a:lstStyle/>
          <a:p>
            <a:pPr marL="0" indent="0">
              <a:buNone/>
            </a:pPr>
            <a:r>
              <a:rPr lang="en-GB" b="1" dirty="0"/>
              <a:t>All three Classes of </a:t>
            </a:r>
            <a:r>
              <a:rPr lang="en-GB" b="1" dirty="0" smtClean="0"/>
              <a:t>NSSS </a:t>
            </a:r>
            <a:r>
              <a:rPr lang="en-GB" b="1" dirty="0"/>
              <a:t>that can be installed in the laboratory shall be subjected to controlled laboratory testing</a:t>
            </a:r>
          </a:p>
          <a:p>
            <a:pPr marL="0" indent="0">
              <a:buNone/>
            </a:pPr>
            <a:r>
              <a:rPr lang="en-GB" b="1" dirty="0"/>
              <a:t>The assembly, installation, operation and maintenance of the NSSS system shall be done according to the manufacturer’s </a:t>
            </a:r>
            <a:r>
              <a:rPr lang="en-GB" b="1" dirty="0" smtClean="0"/>
              <a:t>instruction</a:t>
            </a:r>
            <a:endParaRPr lang="en-GB" b="1" dirty="0"/>
          </a:p>
          <a:p>
            <a:pPr marL="0" indent="0">
              <a:buNone/>
            </a:pPr>
            <a:r>
              <a:rPr lang="en-GB" b="1" dirty="0"/>
              <a:t>The NSSS should be housed in a super </a:t>
            </a:r>
            <a:r>
              <a:rPr lang="en-GB" b="1" dirty="0" smtClean="0"/>
              <a:t>structure</a:t>
            </a:r>
            <a:endParaRPr lang="en-GB" b="1" dirty="0"/>
          </a:p>
          <a:p>
            <a:pPr marL="808038" indent="-350838">
              <a:buFont typeface="Arial" panose="020B0604020202020204" pitchFamily="34" charset="0"/>
              <a:buChar char="‒"/>
            </a:pPr>
            <a:r>
              <a:rPr lang="en-GB" sz="2000" dirty="0"/>
              <a:t>according to the manufacturers </a:t>
            </a:r>
            <a:r>
              <a:rPr lang="en-GB" sz="2000" dirty="0" smtClean="0"/>
              <a:t>instructions</a:t>
            </a:r>
            <a:endParaRPr lang="en-GB" sz="2000" dirty="0"/>
          </a:p>
          <a:p>
            <a:pPr marL="808038" indent="-350838">
              <a:buFont typeface="Arial" panose="020B0604020202020204" pitchFamily="34" charset="0"/>
              <a:buChar char="‒"/>
            </a:pPr>
            <a:r>
              <a:rPr lang="en-GB" sz="2000" dirty="0"/>
              <a:t>Satisfying the requirements of A.3.6.6 of the ISO standard (Handout)</a:t>
            </a:r>
          </a:p>
          <a:p>
            <a:pPr marL="808038" indent="-350838">
              <a:buFont typeface="Arial" panose="020B0604020202020204" pitchFamily="34" charset="0"/>
              <a:buChar char="‒"/>
            </a:pPr>
            <a:r>
              <a:rPr lang="en-GB" sz="2000" dirty="0"/>
              <a:t>Specifications of the superstructure to be included in the test </a:t>
            </a:r>
            <a:r>
              <a:rPr lang="en-GB" sz="2000" dirty="0" smtClean="0"/>
              <a:t>report</a:t>
            </a:r>
            <a:endParaRPr lang="en-GB" sz="2000" dirty="0"/>
          </a:p>
          <a:p>
            <a:pPr marL="808038" indent="-350838">
              <a:buFont typeface="Arial" panose="020B0604020202020204" pitchFamily="34" charset="0"/>
              <a:buChar char="‒"/>
            </a:pPr>
            <a:r>
              <a:rPr lang="en-GB" sz="2000" dirty="0"/>
              <a:t>Noise tests to be done without the superstructure if the NSSS comes without the superstructure and to be indicated in the test </a:t>
            </a:r>
            <a:r>
              <a:rPr lang="en-GB" sz="2000" dirty="0" smtClean="0"/>
              <a:t>report</a:t>
            </a:r>
            <a:endParaRPr lang="en-GB" sz="2000" dirty="0"/>
          </a:p>
          <a:p>
            <a:pPr>
              <a:buFont typeface="Arial" panose="020B0604020202020204" pitchFamily="34" charset="0"/>
              <a:buChar char="‒"/>
            </a:pPr>
            <a:endParaRPr lang="en-GB" sz="2000" dirty="0"/>
          </a:p>
          <a:p>
            <a:pPr marL="0" indent="0">
              <a:buNone/>
            </a:pPr>
            <a:endParaRPr lang="en-GB" sz="2000" dirty="0"/>
          </a:p>
        </p:txBody>
      </p:sp>
      <p:grpSp>
        <p:nvGrpSpPr>
          <p:cNvPr id="7" name="Group 6"/>
          <p:cNvGrpSpPr/>
          <p:nvPr/>
        </p:nvGrpSpPr>
        <p:grpSpPr>
          <a:xfrm>
            <a:off x="0" y="0"/>
            <a:ext cx="638629" cy="6858000"/>
            <a:chOff x="0" y="0"/>
            <a:chExt cx="677108" cy="6858000"/>
          </a:xfrm>
        </p:grpSpPr>
        <p:sp>
          <p:nvSpPr>
            <p:cNvPr id="5" name="Rectangle 4"/>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6" name="TextBox 5"/>
            <p:cNvSpPr txBox="1"/>
            <p:nvPr/>
          </p:nvSpPr>
          <p:spPr>
            <a:xfrm>
              <a:off x="0" y="528639"/>
              <a:ext cx="677108" cy="5597525"/>
            </a:xfrm>
            <a:prstGeom prst="rect">
              <a:avLst/>
            </a:prstGeom>
            <a:noFill/>
          </p:spPr>
          <p:txBody>
            <a:bodyPr vert="vert270" wrap="square" rtlCol="0">
              <a:spAutoFit/>
            </a:bodyPr>
            <a:lstStyle/>
            <a:p>
              <a:pPr algn="ctr"/>
              <a:r>
                <a:rPr lang="en-GB" sz="3200" dirty="0"/>
                <a:t>Controlled laboratory testing</a:t>
              </a:r>
            </a:p>
          </p:txBody>
        </p:sp>
      </p:grpSp>
    </p:spTree>
    <p:extLst>
      <p:ext uri="{BB962C8B-B14F-4D97-AF65-F5344CB8AC3E}">
        <p14:creationId xmlns:p14="http://schemas.microsoft.com/office/powerpoint/2010/main" val="670894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36</a:t>
            </a:fld>
            <a:endParaRPr lang="en-GB" altLang="en-US" dirty="0"/>
          </a:p>
        </p:txBody>
      </p:sp>
      <p:sp>
        <p:nvSpPr>
          <p:cNvPr id="3" name="Content Placeholder 2"/>
          <p:cNvSpPr>
            <a:spLocks noGrp="1"/>
          </p:cNvSpPr>
          <p:nvPr>
            <p:ph idx="1"/>
          </p:nvPr>
        </p:nvSpPr>
        <p:spPr/>
        <p:txBody>
          <a:bodyPr>
            <a:normAutofit/>
          </a:bodyPr>
          <a:lstStyle/>
          <a:p>
            <a:pPr marL="0" indent="0">
              <a:buNone/>
            </a:pPr>
            <a:r>
              <a:rPr lang="en-ZA" b="1" dirty="0"/>
              <a:t>Duration of the testing period – not less than 32 days </a:t>
            </a:r>
          </a:p>
          <a:p>
            <a:pPr marL="0" indent="0">
              <a:buNone/>
            </a:pPr>
            <a:r>
              <a:rPr lang="en-ZA" b="1" dirty="0"/>
              <a:t>May be extended to accommodate backend processes that require more </a:t>
            </a:r>
            <a:r>
              <a:rPr lang="en-ZA" b="1" dirty="0" smtClean="0"/>
              <a:t>time </a:t>
            </a:r>
            <a:endParaRPr lang="en-ZA" b="1" dirty="0"/>
          </a:p>
          <a:p>
            <a:pPr marL="0" indent="0">
              <a:buNone/>
            </a:pPr>
            <a:r>
              <a:rPr lang="en-ZA" b="1" dirty="0"/>
              <a:t>The testing schedule shall be determined before testing commences</a:t>
            </a:r>
          </a:p>
          <a:p>
            <a:pPr marL="350838" indent="0">
              <a:buNone/>
            </a:pPr>
            <a:r>
              <a:rPr lang="en-GB" sz="2800" b="1" dirty="0">
                <a:solidFill>
                  <a:srgbClr val="FF0000"/>
                </a:solidFill>
              </a:rPr>
              <a:t>7.2.8 Loading pattern</a:t>
            </a:r>
          </a:p>
          <a:p>
            <a:pPr marL="1203325" indent="-288925">
              <a:buNone/>
            </a:pPr>
            <a:r>
              <a:rPr lang="en-GB" b="1" dirty="0">
                <a:solidFill>
                  <a:srgbClr val="FF0000"/>
                </a:solidFill>
              </a:rPr>
              <a:t>7.2.8.1 Normal loading pattern</a:t>
            </a:r>
          </a:p>
          <a:p>
            <a:pPr marL="1203325" indent="-288925">
              <a:buNone/>
            </a:pPr>
            <a:r>
              <a:rPr lang="en-GB" b="1" dirty="0">
                <a:solidFill>
                  <a:srgbClr val="FF0000"/>
                </a:solidFill>
              </a:rPr>
              <a:t>7.2.8.2 Stress loading pattern</a:t>
            </a:r>
          </a:p>
          <a:p>
            <a:pPr marL="1203325" indent="-288925">
              <a:buNone/>
            </a:pPr>
            <a:r>
              <a:rPr lang="en-GB" b="1" dirty="0">
                <a:solidFill>
                  <a:srgbClr val="FF0000"/>
                </a:solidFill>
              </a:rPr>
              <a:t>A.3.8.10 Diarrhoea test day </a:t>
            </a:r>
          </a:p>
          <a:p>
            <a:pPr marL="1203325" indent="-288925">
              <a:buNone/>
            </a:pPr>
            <a:endParaRPr lang="en-GB" sz="1800" dirty="0"/>
          </a:p>
          <a:p>
            <a:pPr marL="1203325" indent="-288925">
              <a:buNone/>
            </a:pPr>
            <a:endParaRPr lang="en-GB" sz="1800" dirty="0"/>
          </a:p>
          <a:p>
            <a:pPr marL="1203325" indent="-288925">
              <a:buNone/>
            </a:pPr>
            <a:endParaRPr lang="en-GB" sz="1600" dirty="0"/>
          </a:p>
          <a:p>
            <a:pPr marL="1203325" indent="-288925">
              <a:buNone/>
            </a:pPr>
            <a:endParaRPr lang="en-GB" sz="1600" dirty="0"/>
          </a:p>
          <a:p>
            <a:pPr marL="350838" indent="0">
              <a:buNone/>
            </a:pPr>
            <a:endParaRPr lang="en-GB" sz="1800" dirty="0"/>
          </a:p>
          <a:p>
            <a:pPr>
              <a:buFont typeface="Arial" panose="020B0604020202020204" pitchFamily="34" charset="0"/>
              <a:buChar char="‒"/>
            </a:pPr>
            <a:endParaRPr lang="en-GB" sz="2000" dirty="0"/>
          </a:p>
          <a:p>
            <a:pPr marL="0" indent="0">
              <a:buNone/>
            </a:pPr>
            <a:endParaRPr lang="en-GB" sz="2000" dirty="0"/>
          </a:p>
        </p:txBody>
      </p:sp>
      <p:pic>
        <p:nvPicPr>
          <p:cNvPr id="7" name="Picture 6"/>
          <p:cNvPicPr>
            <a:picLocks noChangeAspect="1"/>
          </p:cNvPicPr>
          <p:nvPr/>
        </p:nvPicPr>
        <p:blipFill>
          <a:blip r:embed="rId3"/>
          <a:stretch>
            <a:fillRect/>
          </a:stretch>
        </p:blipFill>
        <p:spPr>
          <a:xfrm>
            <a:off x="609600" y="1093024"/>
            <a:ext cx="2701634" cy="5083939"/>
          </a:xfrm>
          <a:prstGeom prst="rect">
            <a:avLst/>
          </a:prstGeom>
        </p:spPr>
      </p:pic>
      <p:grpSp>
        <p:nvGrpSpPr>
          <p:cNvPr id="8" name="Group 7"/>
          <p:cNvGrpSpPr/>
          <p:nvPr/>
        </p:nvGrpSpPr>
        <p:grpSpPr>
          <a:xfrm>
            <a:off x="0" y="0"/>
            <a:ext cx="638629" cy="6858000"/>
            <a:chOff x="0" y="0"/>
            <a:chExt cx="677108"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528639"/>
              <a:ext cx="677108" cy="5597525"/>
            </a:xfrm>
            <a:prstGeom prst="rect">
              <a:avLst/>
            </a:prstGeom>
            <a:noFill/>
          </p:spPr>
          <p:txBody>
            <a:bodyPr vert="vert270" wrap="square" rtlCol="0">
              <a:spAutoFit/>
            </a:bodyPr>
            <a:lstStyle/>
            <a:p>
              <a:pPr algn="ctr"/>
              <a:r>
                <a:rPr lang="en-GB" sz="3200" dirty="0"/>
                <a:t>Controlled laboratory testing</a:t>
              </a:r>
            </a:p>
          </p:txBody>
        </p:sp>
      </p:grpSp>
    </p:spTree>
    <p:extLst>
      <p:ext uri="{BB962C8B-B14F-4D97-AF65-F5344CB8AC3E}">
        <p14:creationId xmlns:p14="http://schemas.microsoft.com/office/powerpoint/2010/main" val="1795030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37</a:t>
            </a:fld>
            <a:endParaRPr lang="en-GB" altLang="en-US" dirty="0"/>
          </a:p>
        </p:txBody>
      </p:sp>
      <p:sp>
        <p:nvSpPr>
          <p:cNvPr id="3" name="Content Placeholder 2"/>
          <p:cNvSpPr>
            <a:spLocks noGrp="1"/>
          </p:cNvSpPr>
          <p:nvPr>
            <p:ph idx="1"/>
          </p:nvPr>
        </p:nvSpPr>
        <p:spPr/>
        <p:txBody>
          <a:bodyPr>
            <a:normAutofit/>
          </a:bodyPr>
          <a:lstStyle/>
          <a:p>
            <a:pPr marL="0" indent="0">
              <a:buNone/>
            </a:pPr>
            <a:r>
              <a:rPr lang="en-GB" sz="2200" b="1" dirty="0"/>
              <a:t>6.3 Visibility </a:t>
            </a:r>
            <a:r>
              <a:rPr lang="en-GB" b="1" dirty="0"/>
              <a:t>of</a:t>
            </a:r>
            <a:r>
              <a:rPr lang="en-GB" sz="2200" b="1" dirty="0"/>
              <a:t> faeces</a:t>
            </a:r>
          </a:p>
          <a:p>
            <a:pPr>
              <a:buFont typeface="Arial" panose="020B0604020202020204" pitchFamily="34" charset="0"/>
              <a:buChar char="‒"/>
            </a:pPr>
            <a:r>
              <a:rPr lang="en-ZA" sz="2000" dirty="0"/>
              <a:t>The frontend shall ensure a visual barrier </a:t>
            </a:r>
          </a:p>
          <a:p>
            <a:pPr marL="0" indent="0">
              <a:buNone/>
            </a:pPr>
            <a:r>
              <a:rPr lang="en-GB" b="1" dirty="0"/>
              <a:t>6.4 Evacuation performance</a:t>
            </a:r>
          </a:p>
          <a:p>
            <a:pPr marL="0" indent="0">
              <a:buNone/>
            </a:pPr>
            <a:r>
              <a:rPr lang="en-GB" b="1" dirty="0"/>
              <a:t>6.5 Integrity against external impacts</a:t>
            </a:r>
          </a:p>
          <a:p>
            <a:pPr marL="0" lvl="0" indent="0">
              <a:buNone/>
            </a:pPr>
            <a:r>
              <a:rPr lang="en-GB" b="1" dirty="0">
                <a:solidFill>
                  <a:prstClr val="black"/>
                </a:solidFill>
              </a:rPr>
              <a:t>6.6 Slipping, tripping or falling</a:t>
            </a:r>
          </a:p>
          <a:p>
            <a:pPr marL="0" lvl="0" indent="0">
              <a:buNone/>
            </a:pPr>
            <a:r>
              <a:rPr lang="en-ZA" dirty="0">
                <a:solidFill>
                  <a:prstClr val="black"/>
                </a:solidFill>
              </a:rPr>
              <a:t>A.3.1 Tightness</a:t>
            </a:r>
          </a:p>
          <a:p>
            <a:pPr marL="0" lvl="0" indent="0">
              <a:buNone/>
            </a:pPr>
            <a:r>
              <a:rPr lang="en-ZA" dirty="0">
                <a:solidFill>
                  <a:prstClr val="black"/>
                </a:solidFill>
              </a:rPr>
              <a:t>A.3.3 Evacuation mechanism</a:t>
            </a:r>
          </a:p>
          <a:p>
            <a:pPr marL="0" indent="0">
              <a:buNone/>
            </a:pPr>
            <a:endParaRPr lang="en-GB" dirty="0"/>
          </a:p>
        </p:txBody>
      </p:sp>
      <p:pic>
        <p:nvPicPr>
          <p:cNvPr id="8" name="Picture 7"/>
          <p:cNvPicPr>
            <a:picLocks noChangeAspect="1"/>
          </p:cNvPicPr>
          <p:nvPr/>
        </p:nvPicPr>
        <p:blipFill>
          <a:blip r:embed="rId2"/>
          <a:stretch>
            <a:fillRect/>
          </a:stretch>
        </p:blipFill>
        <p:spPr>
          <a:xfrm>
            <a:off x="609600" y="1093025"/>
            <a:ext cx="2701634" cy="5083938"/>
          </a:xfrm>
          <a:prstGeom prst="rect">
            <a:avLst/>
          </a:prstGeom>
        </p:spPr>
      </p:pic>
      <p:grpSp>
        <p:nvGrpSpPr>
          <p:cNvPr id="7" name="Group 6"/>
          <p:cNvGrpSpPr/>
          <p:nvPr/>
        </p:nvGrpSpPr>
        <p:grpSpPr>
          <a:xfrm>
            <a:off x="0" y="0"/>
            <a:ext cx="638629" cy="6858000"/>
            <a:chOff x="0" y="0"/>
            <a:chExt cx="677108"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528639"/>
              <a:ext cx="677108" cy="5597525"/>
            </a:xfrm>
            <a:prstGeom prst="rect">
              <a:avLst/>
            </a:prstGeom>
            <a:noFill/>
          </p:spPr>
          <p:txBody>
            <a:bodyPr vert="vert270" wrap="square" rtlCol="0">
              <a:spAutoFit/>
            </a:bodyPr>
            <a:lstStyle/>
            <a:p>
              <a:pPr algn="ctr"/>
              <a:r>
                <a:rPr lang="en-GB" sz="3200" dirty="0"/>
                <a:t>Controlled laboratory testing</a:t>
              </a:r>
            </a:p>
          </p:txBody>
        </p:sp>
      </p:grpSp>
    </p:spTree>
    <p:extLst>
      <p:ext uri="{BB962C8B-B14F-4D97-AF65-F5344CB8AC3E}">
        <p14:creationId xmlns:p14="http://schemas.microsoft.com/office/powerpoint/2010/main" val="404282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38</a:t>
            </a:fld>
            <a:endParaRPr lang="en-GB" altLang="en-US" dirty="0"/>
          </a:p>
        </p:txBody>
      </p:sp>
      <p:sp>
        <p:nvSpPr>
          <p:cNvPr id="3" name="Content Placeholder 2"/>
          <p:cNvSpPr>
            <a:spLocks noGrp="1"/>
          </p:cNvSpPr>
          <p:nvPr>
            <p:ph idx="1"/>
          </p:nvPr>
        </p:nvSpPr>
        <p:spPr/>
        <p:txBody>
          <a:bodyPr/>
          <a:lstStyle/>
          <a:p>
            <a:pPr marL="0" indent="0">
              <a:buNone/>
            </a:pPr>
            <a:r>
              <a:rPr lang="en-GB" sz="2000" dirty="0"/>
              <a:t>Effluents from the NSSS should be within the range as below as be the ISO 30500 for the key parameters</a:t>
            </a:r>
          </a:p>
          <a:p>
            <a:pPr marL="0" indent="0">
              <a:buNone/>
            </a:pPr>
            <a:endParaRPr lang="en-GB" sz="2000" dirty="0"/>
          </a:p>
        </p:txBody>
      </p:sp>
      <p:pic>
        <p:nvPicPr>
          <p:cNvPr id="8" name="Picture 7"/>
          <p:cNvPicPr>
            <a:picLocks noChangeAspect="1"/>
          </p:cNvPicPr>
          <p:nvPr/>
        </p:nvPicPr>
        <p:blipFill>
          <a:blip r:embed="rId2"/>
          <a:stretch>
            <a:fillRect/>
          </a:stretch>
        </p:blipFill>
        <p:spPr>
          <a:xfrm>
            <a:off x="609600" y="1093024"/>
            <a:ext cx="2701634" cy="5083939"/>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140994406"/>
              </p:ext>
            </p:extLst>
          </p:nvPr>
        </p:nvGraphicFramePr>
        <p:xfrm>
          <a:off x="3445567" y="1741714"/>
          <a:ext cx="7099312" cy="4206240"/>
        </p:xfrm>
        <a:graphic>
          <a:graphicData uri="http://schemas.openxmlformats.org/drawingml/2006/table">
            <a:tbl>
              <a:tblPr firstRow="1" bandRow="1">
                <a:tableStyleId>{5C22544A-7EE6-4342-B048-85BDC9FD1C3A}</a:tableStyleId>
              </a:tblPr>
              <a:tblGrid>
                <a:gridCol w="1379290">
                  <a:extLst>
                    <a:ext uri="{9D8B030D-6E8A-4147-A177-3AD203B41FA5}">
                      <a16:colId xmlns:a16="http://schemas.microsoft.com/office/drawing/2014/main" val="20000"/>
                    </a:ext>
                  </a:extLst>
                </a:gridCol>
                <a:gridCol w="1627458">
                  <a:extLst>
                    <a:ext uri="{9D8B030D-6E8A-4147-A177-3AD203B41FA5}">
                      <a16:colId xmlns:a16="http://schemas.microsoft.com/office/drawing/2014/main" val="20001"/>
                    </a:ext>
                  </a:extLst>
                </a:gridCol>
                <a:gridCol w="1252840">
                  <a:extLst>
                    <a:ext uri="{9D8B030D-6E8A-4147-A177-3AD203B41FA5}">
                      <a16:colId xmlns:a16="http://schemas.microsoft.com/office/drawing/2014/main" val="20002"/>
                    </a:ext>
                  </a:extLst>
                </a:gridCol>
                <a:gridCol w="1419862">
                  <a:extLst>
                    <a:ext uri="{9D8B030D-6E8A-4147-A177-3AD203B41FA5}">
                      <a16:colId xmlns:a16="http://schemas.microsoft.com/office/drawing/2014/main" val="20003"/>
                    </a:ext>
                  </a:extLst>
                </a:gridCol>
                <a:gridCol w="1419862">
                  <a:extLst>
                    <a:ext uri="{9D8B030D-6E8A-4147-A177-3AD203B41FA5}">
                      <a16:colId xmlns:a16="http://schemas.microsoft.com/office/drawing/2014/main" val="20004"/>
                    </a:ext>
                  </a:extLst>
                </a:gridCol>
              </a:tblGrid>
              <a:tr h="1510924">
                <a:tc>
                  <a:txBody>
                    <a:bodyPr/>
                    <a:lstStyle/>
                    <a:p>
                      <a:r>
                        <a:rPr lang="en-GB" sz="1600" dirty="0">
                          <a:solidFill>
                            <a:sysClr val="windowText" lastClr="000000"/>
                          </a:solidFill>
                        </a:rPr>
                        <a:t>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600" dirty="0">
                          <a:solidFill>
                            <a:sysClr val="windowText" lastClr="000000"/>
                          </a:solidFill>
                        </a:rPr>
                        <a:t>Test Methods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1" i="0" u="none" strike="noStrike" kern="1200" baseline="0" dirty="0">
                          <a:solidFill>
                            <a:schemeClr val="tx1"/>
                          </a:solidFill>
                          <a:latin typeface="+mn-lt"/>
                          <a:ea typeface="+mn-ea"/>
                          <a:cs typeface="+mn-cs"/>
                        </a:rPr>
                        <a:t>Category A usage: Threshold for unrestricted urban uses</a:t>
                      </a:r>
                      <a:r>
                        <a:rPr lang="en-ZA" sz="1600" b="0" i="0" u="none" strike="noStrike" kern="1200" baseline="0" dirty="0">
                          <a:solidFill>
                            <a:schemeClr val="lt1"/>
                          </a:solidFill>
                          <a:latin typeface="+mn-lt"/>
                          <a:ea typeface="+mn-ea"/>
                          <a:cs typeface="+mn-cs"/>
                        </a:rPr>
                        <a:t>	</a:t>
                      </a:r>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ZA" sz="1600" b="1" i="0" u="none" strike="noStrike" kern="1200" baseline="0" dirty="0">
                          <a:solidFill>
                            <a:schemeClr val="tx1"/>
                          </a:solidFill>
                          <a:latin typeface="+mn-lt"/>
                          <a:ea typeface="+mn-ea"/>
                          <a:cs typeface="+mn-cs"/>
                        </a:rPr>
                        <a:t>Category B usage: Threshold for discharge into surface water or other restricted urban uses</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u="none" strike="noStrike" kern="1200" baseline="0" dirty="0">
                          <a:solidFill>
                            <a:schemeClr val="tx1"/>
                          </a:solidFill>
                          <a:latin typeface="+mn-lt"/>
                          <a:ea typeface="+mn-ea"/>
                          <a:cs typeface="+mn-cs"/>
                        </a:rPr>
                        <a:t>Minimum load reduction percentage </a:t>
                      </a:r>
                      <a:r>
                        <a:rPr lang="en-GB" sz="1600" b="0" i="0" u="none" strike="noStrike" kern="1200" baseline="0" dirty="0">
                          <a:solidFill>
                            <a:schemeClr val="lt1"/>
                          </a:solidFill>
                          <a:latin typeface="+mn-lt"/>
                          <a:ea typeface="+mn-ea"/>
                          <a:cs typeface="+mn-cs"/>
                        </a:rPr>
                        <a:t>	</a:t>
                      </a:r>
                    </a:p>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1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Total nitrogen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APHA 4500-N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70 %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865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Total phosphorus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APHA 4500-P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ISO 6878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80 %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pH</a:t>
                      </a:r>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APHA 4500-H+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1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COD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APHA 5220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 50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 150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865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TSS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APHA 2540D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EN 872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 10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 30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grpSp>
        <p:nvGrpSpPr>
          <p:cNvPr id="9" name="Group 8"/>
          <p:cNvGrpSpPr/>
          <p:nvPr/>
        </p:nvGrpSpPr>
        <p:grpSpPr>
          <a:xfrm>
            <a:off x="0" y="0"/>
            <a:ext cx="638629" cy="6858000"/>
            <a:chOff x="0" y="0"/>
            <a:chExt cx="677108" cy="6858000"/>
          </a:xfrm>
        </p:grpSpPr>
        <p:sp>
          <p:nvSpPr>
            <p:cNvPr id="11" name="Rectangle 10"/>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2" name="TextBox 11"/>
            <p:cNvSpPr txBox="1"/>
            <p:nvPr/>
          </p:nvSpPr>
          <p:spPr>
            <a:xfrm>
              <a:off x="0" y="528639"/>
              <a:ext cx="677108" cy="5597525"/>
            </a:xfrm>
            <a:prstGeom prst="rect">
              <a:avLst/>
            </a:prstGeom>
            <a:noFill/>
          </p:spPr>
          <p:txBody>
            <a:bodyPr vert="vert270" wrap="square" rtlCol="0">
              <a:spAutoFit/>
            </a:bodyPr>
            <a:lstStyle/>
            <a:p>
              <a:pPr algn="ctr"/>
              <a:r>
                <a:rPr lang="en-GB" sz="3200" dirty="0"/>
                <a:t>Controlled laboratory testing</a:t>
              </a:r>
            </a:p>
          </p:txBody>
        </p:sp>
      </p:grpSp>
    </p:spTree>
    <p:extLst>
      <p:ext uri="{BB962C8B-B14F-4D97-AF65-F5344CB8AC3E}">
        <p14:creationId xmlns:p14="http://schemas.microsoft.com/office/powerpoint/2010/main" val="1990085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39</a:t>
            </a:fld>
            <a:endParaRPr lang="en-GB" altLang="en-US" dirty="0"/>
          </a:p>
        </p:txBody>
      </p:sp>
      <p:sp>
        <p:nvSpPr>
          <p:cNvPr id="3" name="Content Placeholder 2"/>
          <p:cNvSpPr>
            <a:spLocks noGrp="1"/>
          </p:cNvSpPr>
          <p:nvPr>
            <p:ph idx="1"/>
          </p:nvPr>
        </p:nvSpPr>
        <p:spPr/>
        <p:txBody>
          <a:bodyPr>
            <a:normAutofit/>
          </a:bodyPr>
          <a:lstStyle/>
          <a:p>
            <a:pPr marL="0" indent="0">
              <a:buNone/>
            </a:pPr>
            <a:r>
              <a:rPr lang="en-GB" dirty="0"/>
              <a:t>The effluent and solids from the NSSS should be within the range as below</a:t>
            </a:r>
          </a:p>
        </p:txBody>
      </p:sp>
      <p:pic>
        <p:nvPicPr>
          <p:cNvPr id="8" name="Picture 7"/>
          <p:cNvPicPr>
            <a:picLocks noChangeAspect="1"/>
          </p:cNvPicPr>
          <p:nvPr/>
        </p:nvPicPr>
        <p:blipFill>
          <a:blip r:embed="rId2"/>
          <a:stretch>
            <a:fillRect/>
          </a:stretch>
        </p:blipFill>
        <p:spPr>
          <a:xfrm>
            <a:off x="609600" y="1082163"/>
            <a:ext cx="2701634" cy="5094799"/>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340616084"/>
              </p:ext>
            </p:extLst>
          </p:nvPr>
        </p:nvGraphicFramePr>
        <p:xfrm>
          <a:off x="3343484" y="1009594"/>
          <a:ext cx="7296555" cy="5334000"/>
        </p:xfrm>
        <a:graphic>
          <a:graphicData uri="http://schemas.openxmlformats.org/drawingml/2006/table">
            <a:tbl>
              <a:tblPr firstRow="1" bandRow="1">
                <a:tableStyleId>{5C22544A-7EE6-4342-B048-85BDC9FD1C3A}</a:tableStyleId>
              </a:tblPr>
              <a:tblGrid>
                <a:gridCol w="1477968">
                  <a:extLst>
                    <a:ext uri="{9D8B030D-6E8A-4147-A177-3AD203B41FA5}">
                      <a16:colId xmlns:a16="http://schemas.microsoft.com/office/drawing/2014/main" val="20000"/>
                    </a:ext>
                  </a:extLst>
                </a:gridCol>
                <a:gridCol w="1314889">
                  <a:extLst>
                    <a:ext uri="{9D8B030D-6E8A-4147-A177-3AD203B41FA5}">
                      <a16:colId xmlns:a16="http://schemas.microsoft.com/office/drawing/2014/main" val="20001"/>
                    </a:ext>
                  </a:extLst>
                </a:gridCol>
                <a:gridCol w="1887197">
                  <a:extLst>
                    <a:ext uri="{9D8B030D-6E8A-4147-A177-3AD203B41FA5}">
                      <a16:colId xmlns:a16="http://schemas.microsoft.com/office/drawing/2014/main" val="20002"/>
                    </a:ext>
                  </a:extLst>
                </a:gridCol>
                <a:gridCol w="1223493">
                  <a:extLst>
                    <a:ext uri="{9D8B030D-6E8A-4147-A177-3AD203B41FA5}">
                      <a16:colId xmlns:a16="http://schemas.microsoft.com/office/drawing/2014/main" val="20003"/>
                    </a:ext>
                  </a:extLst>
                </a:gridCol>
                <a:gridCol w="1393008">
                  <a:extLst>
                    <a:ext uri="{9D8B030D-6E8A-4147-A177-3AD203B41FA5}">
                      <a16:colId xmlns:a16="http://schemas.microsoft.com/office/drawing/2014/main" val="20004"/>
                    </a:ext>
                  </a:extLst>
                </a:gridCol>
              </a:tblGrid>
              <a:tr h="350563">
                <a:tc>
                  <a:txBody>
                    <a:bodyPr/>
                    <a:lstStyle/>
                    <a:p>
                      <a:r>
                        <a:rPr lang="en-GB" sz="1600" dirty="0">
                          <a:solidFill>
                            <a:sysClr val="windowText" lastClr="000000"/>
                          </a:solidFill>
                        </a:rPr>
                        <a:t>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600" dirty="0">
                          <a:solidFill>
                            <a:schemeClr val="tx1"/>
                          </a:solidFill>
                        </a:rPr>
                        <a:t>Surrogates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600" dirty="0">
                          <a:solidFill>
                            <a:sysClr val="windowText" lastClr="000000"/>
                          </a:solidFill>
                        </a:rPr>
                        <a:t>Test Methods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600" dirty="0">
                          <a:solidFill>
                            <a:schemeClr val="tx1"/>
                          </a:solidFill>
                        </a:rPr>
                        <a:t>Max. conc. solids [number/g, (dry solids)]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600" dirty="0">
                          <a:solidFill>
                            <a:sysClr val="windowText" lastClr="000000"/>
                          </a:solidFill>
                        </a:rPr>
                        <a:t>Max. concentration in liquids (number/l)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515855">
                <a:tc>
                  <a:txBody>
                    <a:bodyPr/>
                    <a:lstStyle/>
                    <a:p>
                      <a:r>
                        <a:rPr lang="en-GB" sz="1600" b="0" i="0" u="none" strike="noStrike" kern="1200" baseline="0" dirty="0">
                          <a:solidFill>
                            <a:schemeClr val="dk1"/>
                          </a:solidFill>
                          <a:latin typeface="+mn-lt"/>
                          <a:ea typeface="+mn-ea"/>
                          <a:cs typeface="+mn-cs"/>
                        </a:rPr>
                        <a:t>Human enteric bacterial pathogen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i="1" dirty="0"/>
                        <a:t>E. coli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0" i="0" u="none" strike="noStrike" kern="1200" baseline="0" dirty="0">
                          <a:solidFill>
                            <a:schemeClr val="dk1"/>
                          </a:solidFill>
                          <a:latin typeface="+mn-lt"/>
                          <a:ea typeface="+mn-ea"/>
                          <a:cs typeface="+mn-cs"/>
                        </a:rPr>
                        <a:t>APHA 9221, APHA 9222 and APHA 9223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497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Human enteric Helminths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i="1" dirty="0"/>
                        <a:t>Ascaris suum </a:t>
                      </a:r>
                      <a:r>
                        <a:rPr lang="en-GB" sz="1600" dirty="0"/>
                        <a:t>viable ova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600" b="0" i="0" u="none" strike="noStrike" kern="1200" baseline="0" dirty="0">
                          <a:solidFill>
                            <a:schemeClr val="dk1"/>
                          </a:solidFill>
                          <a:latin typeface="+mn-lt"/>
                          <a:ea typeface="+mn-ea"/>
                          <a:cs typeface="+mn-cs"/>
                        </a:rPr>
                        <a:t>Methods for microbiological analysis of sewage sludges, SOP Helminth Test (Ascaris, Trichuris and Taenia) etc.</a:t>
                      </a:r>
                      <a:endParaRPr lang="en-GB" sz="1600" b="0" i="0" u="none" strike="noStrike" kern="1200" baseline="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932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Human enteric viruses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a:t>MS2 coliphage </a:t>
                      </a:r>
                      <a:r>
                        <a:rPr lang="en-GB" sz="1600" dirty="0"/>
                        <a:t>or</a:t>
                      </a:r>
                      <a:r>
                        <a:rPr lang="en-GB" sz="1600" baseline="0" dirty="0"/>
                        <a:t> </a:t>
                      </a:r>
                      <a:r>
                        <a:rPr lang="en-GB" sz="1600" b="0" i="0" u="none" strike="noStrike" kern="1200" baseline="0" dirty="0">
                          <a:solidFill>
                            <a:schemeClr val="dk1"/>
                          </a:solidFill>
                          <a:latin typeface="+mn-lt"/>
                          <a:ea typeface="+mn-ea"/>
                          <a:cs typeface="+mn-cs"/>
                        </a:rPr>
                        <a:t>somatic </a:t>
                      </a:r>
                      <a:r>
                        <a:rPr lang="en-GB" sz="1600" b="0" i="1" u="none" strike="noStrike" kern="1200" baseline="0" dirty="0">
                          <a:solidFill>
                            <a:schemeClr val="dk1"/>
                          </a:solidFill>
                          <a:latin typeface="+mn-lt"/>
                          <a:ea typeface="+mn-ea"/>
                          <a:cs typeface="+mn-cs"/>
                        </a:rPr>
                        <a:t>coliphage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0" i="0" u="none" strike="noStrike" kern="1200" baseline="0" dirty="0">
                          <a:solidFill>
                            <a:schemeClr val="dk1"/>
                          </a:solidFill>
                          <a:latin typeface="+mn-lt"/>
                          <a:ea typeface="+mn-ea"/>
                          <a:cs typeface="+mn-cs"/>
                        </a:rPr>
                        <a:t>EPA 1602</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600" b="0" i="0" u="none" strike="noStrike" kern="1200" baseline="0" dirty="0">
                          <a:solidFill>
                            <a:schemeClr val="dk1"/>
                          </a:solidFill>
                          <a:latin typeface="+mn-lt"/>
                          <a:ea typeface="+mn-ea"/>
                          <a:cs typeface="+mn-cs"/>
                        </a:rPr>
                        <a:t>For large samples use EPA 1601 or ISO 10705-1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22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Human enteric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Protozoa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u="none" strike="noStrike" kern="1200" baseline="0" dirty="0">
                          <a:solidFill>
                            <a:schemeClr val="dk1"/>
                          </a:solidFill>
                          <a:latin typeface="+mn-lt"/>
                          <a:ea typeface="+mn-ea"/>
                          <a:cs typeface="+mn-cs"/>
                        </a:rPr>
                        <a:t>Clostridium perfringens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b="0" i="0" u="none" strike="noStrike" kern="1200" baseline="0" dirty="0">
                          <a:solidFill>
                            <a:schemeClr val="dk1"/>
                          </a:solidFill>
                          <a:latin typeface="+mn-lt"/>
                          <a:ea typeface="+mn-ea"/>
                          <a:cs typeface="+mn-cs"/>
                        </a:rPr>
                        <a:t>Solids: ISO 7937</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600" b="0" i="0" u="none" strike="noStrike" kern="1200" baseline="0" dirty="0">
                          <a:solidFill>
                            <a:schemeClr val="dk1"/>
                          </a:solidFill>
                          <a:latin typeface="+mn-lt"/>
                          <a:ea typeface="+mn-ea"/>
                          <a:cs typeface="+mn-cs"/>
                        </a:rPr>
                        <a:t>Liquid: ISO 14189</a:t>
                      </a:r>
                      <a:endParaRPr lang="en-GB" sz="1600" b="0" i="0" u="none" strike="noStrike" kern="1200" baseline="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pSp>
        <p:nvGrpSpPr>
          <p:cNvPr id="10" name="Group 9"/>
          <p:cNvGrpSpPr/>
          <p:nvPr/>
        </p:nvGrpSpPr>
        <p:grpSpPr>
          <a:xfrm>
            <a:off x="0" y="0"/>
            <a:ext cx="638629" cy="6858000"/>
            <a:chOff x="0" y="0"/>
            <a:chExt cx="677108" cy="6858000"/>
          </a:xfrm>
        </p:grpSpPr>
        <p:sp>
          <p:nvSpPr>
            <p:cNvPr id="11" name="Rectangle 10"/>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2" name="TextBox 11"/>
            <p:cNvSpPr txBox="1"/>
            <p:nvPr/>
          </p:nvSpPr>
          <p:spPr>
            <a:xfrm>
              <a:off x="0" y="528639"/>
              <a:ext cx="677108" cy="5597525"/>
            </a:xfrm>
            <a:prstGeom prst="rect">
              <a:avLst/>
            </a:prstGeom>
            <a:noFill/>
          </p:spPr>
          <p:txBody>
            <a:bodyPr vert="vert270" wrap="square" rtlCol="0">
              <a:spAutoFit/>
            </a:bodyPr>
            <a:lstStyle/>
            <a:p>
              <a:pPr algn="ctr"/>
              <a:r>
                <a:rPr lang="en-GB" sz="3200" dirty="0"/>
                <a:t>Controlled laboratory testing</a:t>
              </a:r>
            </a:p>
          </p:txBody>
        </p:sp>
      </p:grpSp>
    </p:spTree>
    <p:extLst>
      <p:ext uri="{BB962C8B-B14F-4D97-AF65-F5344CB8AC3E}">
        <p14:creationId xmlns:p14="http://schemas.microsoft.com/office/powerpoint/2010/main" val="3990813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3"/>
          </p:nvPr>
        </p:nvSpPr>
        <p:spPr/>
        <p:txBody>
          <a:bodyPr/>
          <a:lstStyle/>
          <a:p>
            <a:r>
              <a:rPr lang="en-GB" dirty="0"/>
              <a:t>Background</a:t>
            </a:r>
          </a:p>
        </p:txBody>
      </p:sp>
      <p:sp>
        <p:nvSpPr>
          <p:cNvPr id="2" name="Content Placeholder 1"/>
          <p:cNvSpPr>
            <a:spLocks noGrp="1"/>
          </p:cNvSpPr>
          <p:nvPr>
            <p:ph idx="1"/>
          </p:nvPr>
        </p:nvSpPr>
        <p:spPr>
          <a:xfrm>
            <a:off x="838200" y="1093025"/>
            <a:ext cx="9572345" cy="2764600"/>
          </a:xfrm>
        </p:spPr>
        <p:txBody>
          <a:bodyPr>
            <a:normAutofit/>
          </a:bodyPr>
          <a:lstStyle/>
          <a:p>
            <a:pPr marL="457200" indent="-457200"/>
            <a:r>
              <a:rPr lang="en-ZA" b="1" dirty="0"/>
              <a:t>On </a:t>
            </a:r>
            <a:r>
              <a:rPr lang="en-ZA" b="1" dirty="0" smtClean="0"/>
              <a:t>17 </a:t>
            </a:r>
            <a:r>
              <a:rPr lang="en-ZA" b="1" dirty="0"/>
              <a:t>May 2019, the Department of Trade and Industry, South </a:t>
            </a:r>
            <a:r>
              <a:rPr lang="en-ZA" b="1" dirty="0" smtClean="0"/>
              <a:t>Africa, </a:t>
            </a:r>
            <a:r>
              <a:rPr lang="en-ZA" b="1" dirty="0"/>
              <a:t>published the adoption of ISO 30500:2018 as SANS 30500:2019 in their Notice 275 of 2019.</a:t>
            </a:r>
          </a:p>
        </p:txBody>
      </p:sp>
      <p:pic>
        <p:nvPicPr>
          <p:cNvPr id="6" name="Picture 5"/>
          <p:cNvPicPr>
            <a:picLocks noChangeAspect="1"/>
          </p:cNvPicPr>
          <p:nvPr/>
        </p:nvPicPr>
        <p:blipFill rotWithShape="1">
          <a:blip r:embed="rId2"/>
          <a:srcRect l="15469" t="24779" r="35195" b="33325"/>
          <a:stretch/>
        </p:blipFill>
        <p:spPr>
          <a:xfrm>
            <a:off x="2833682" y="2475325"/>
            <a:ext cx="5857900" cy="2796763"/>
          </a:xfrm>
          <a:prstGeom prst="rect">
            <a:avLst/>
          </a:prstGeom>
        </p:spPr>
      </p:pic>
    </p:spTree>
    <p:extLst>
      <p:ext uri="{BB962C8B-B14F-4D97-AF65-F5344CB8AC3E}">
        <p14:creationId xmlns:p14="http://schemas.microsoft.com/office/powerpoint/2010/main" val="62437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40</a:t>
            </a:fld>
            <a:endParaRPr lang="en-GB" altLang="en-US" dirty="0"/>
          </a:p>
        </p:txBody>
      </p:sp>
      <p:sp>
        <p:nvSpPr>
          <p:cNvPr id="3" name="Content Placeholder 2"/>
          <p:cNvSpPr>
            <a:spLocks noGrp="1"/>
          </p:cNvSpPr>
          <p:nvPr>
            <p:ph idx="1"/>
          </p:nvPr>
        </p:nvSpPr>
        <p:spPr/>
        <p:txBody>
          <a:bodyPr>
            <a:normAutofit/>
          </a:bodyPr>
          <a:lstStyle/>
          <a:p>
            <a:pPr marL="0" indent="0">
              <a:buNone/>
            </a:pPr>
            <a:r>
              <a:rPr lang="en-ZA" sz="2000" dirty="0"/>
              <a:t>Solid and liquid output validation thresholds and log reduction values (LRVs) for human health protection</a:t>
            </a:r>
            <a:endParaRPr lang="en-GB" sz="2000" dirty="0"/>
          </a:p>
        </p:txBody>
      </p:sp>
      <p:graphicFrame>
        <p:nvGraphicFramePr>
          <p:cNvPr id="9" name="Table 8"/>
          <p:cNvGraphicFramePr>
            <a:graphicFrameLocks noGrp="1"/>
          </p:cNvGraphicFramePr>
          <p:nvPr>
            <p:extLst>
              <p:ext uri="{D42A27DB-BD31-4B8C-83A1-F6EECF244321}">
                <p14:modId xmlns:p14="http://schemas.microsoft.com/office/powerpoint/2010/main" val="3031642624"/>
              </p:ext>
            </p:extLst>
          </p:nvPr>
        </p:nvGraphicFramePr>
        <p:xfrm>
          <a:off x="3545616" y="2034975"/>
          <a:ext cx="6875640" cy="3870960"/>
        </p:xfrm>
        <a:graphic>
          <a:graphicData uri="http://schemas.openxmlformats.org/drawingml/2006/table">
            <a:tbl>
              <a:tblPr firstRow="1" bandRow="1">
                <a:tableStyleId>{5C22544A-7EE6-4342-B048-85BDC9FD1C3A}</a:tableStyleId>
              </a:tblPr>
              <a:tblGrid>
                <a:gridCol w="1517836">
                  <a:extLst>
                    <a:ext uri="{9D8B030D-6E8A-4147-A177-3AD203B41FA5}">
                      <a16:colId xmlns:a16="http://schemas.microsoft.com/office/drawing/2014/main" val="20000"/>
                    </a:ext>
                  </a:extLst>
                </a:gridCol>
                <a:gridCol w="1399142">
                  <a:extLst>
                    <a:ext uri="{9D8B030D-6E8A-4147-A177-3AD203B41FA5}">
                      <a16:colId xmlns:a16="http://schemas.microsoft.com/office/drawing/2014/main" val="20001"/>
                    </a:ext>
                  </a:extLst>
                </a:gridCol>
                <a:gridCol w="2623348">
                  <a:extLst>
                    <a:ext uri="{9D8B030D-6E8A-4147-A177-3AD203B41FA5}">
                      <a16:colId xmlns:a16="http://schemas.microsoft.com/office/drawing/2014/main" val="20002"/>
                    </a:ext>
                  </a:extLst>
                </a:gridCol>
                <a:gridCol w="1335314">
                  <a:extLst>
                    <a:ext uri="{9D8B030D-6E8A-4147-A177-3AD203B41FA5}">
                      <a16:colId xmlns:a16="http://schemas.microsoft.com/office/drawing/2014/main" val="20003"/>
                    </a:ext>
                  </a:extLst>
                </a:gridCol>
              </a:tblGrid>
              <a:tr h="350563">
                <a:tc>
                  <a:txBody>
                    <a:bodyPr/>
                    <a:lstStyle/>
                    <a:p>
                      <a:r>
                        <a:rPr lang="en-GB" sz="1600" dirty="0">
                          <a:solidFill>
                            <a:sysClr val="windowText" lastClr="000000"/>
                          </a:solidFill>
                        </a:rPr>
                        <a:t>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600" dirty="0">
                          <a:solidFill>
                            <a:schemeClr val="tx1"/>
                          </a:solidFill>
                        </a:rPr>
                        <a:t>Surrogates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600" dirty="0">
                          <a:solidFill>
                            <a:schemeClr val="tx1"/>
                          </a:solidFill>
                        </a:rPr>
                        <a:t>Max. concentration in solids [number/g (dry solids)], OR Max. concentration in liquid [number/L]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600" dirty="0">
                          <a:solidFill>
                            <a:sysClr val="windowText" lastClr="000000"/>
                          </a:solidFill>
                        </a:rPr>
                        <a:t>Overall LRV for solid</a:t>
                      </a:r>
                      <a:r>
                        <a:rPr lang="en-GB" sz="1600" baseline="0" dirty="0">
                          <a:solidFill>
                            <a:sysClr val="windowText" lastClr="000000"/>
                          </a:solidFill>
                        </a:rPr>
                        <a:t> OR liquid</a:t>
                      </a:r>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599227">
                <a:tc>
                  <a:txBody>
                    <a:bodyPr/>
                    <a:lstStyle/>
                    <a:p>
                      <a:r>
                        <a:rPr lang="en-GB" sz="1600" b="0" i="0" u="none" strike="noStrike" kern="1200" baseline="0" dirty="0">
                          <a:solidFill>
                            <a:schemeClr val="dk1"/>
                          </a:solidFill>
                          <a:latin typeface="+mn-lt"/>
                          <a:ea typeface="+mn-ea"/>
                          <a:cs typeface="+mn-cs"/>
                        </a:rPr>
                        <a:t>Human enteric bacterial pathogen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i="1" dirty="0"/>
                        <a:t>E. coli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47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Human enteric Helminths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i="1" dirty="0"/>
                        <a:t>Ascaris suum </a:t>
                      </a:r>
                      <a:r>
                        <a:rPr lang="en-GB" sz="1600" dirty="0"/>
                        <a:t>viable ova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&lt; 1</a:t>
                      </a:r>
                    </a:p>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78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Human enteric viruses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a:t>MS2 coliphage </a:t>
                      </a:r>
                      <a:r>
                        <a:rPr lang="en-GB" sz="1600" dirty="0"/>
                        <a:t>or</a:t>
                      </a:r>
                      <a:r>
                        <a:rPr lang="en-GB" sz="1600" baseline="0" dirty="0"/>
                        <a:t> </a:t>
                      </a:r>
                      <a:r>
                        <a:rPr lang="en-GB" sz="1600" b="0" i="0" u="none" strike="noStrike" kern="1200" baseline="0" dirty="0">
                          <a:solidFill>
                            <a:schemeClr val="dk1"/>
                          </a:solidFill>
                          <a:latin typeface="+mn-lt"/>
                          <a:ea typeface="+mn-ea"/>
                          <a:cs typeface="+mn-cs"/>
                        </a:rPr>
                        <a:t>somatic </a:t>
                      </a:r>
                      <a:r>
                        <a:rPr lang="en-GB" sz="1600" b="0" i="1" u="none" strike="noStrike" kern="1200" baseline="0" dirty="0">
                          <a:solidFill>
                            <a:schemeClr val="dk1"/>
                          </a:solidFill>
                          <a:latin typeface="+mn-lt"/>
                          <a:ea typeface="+mn-ea"/>
                          <a:cs typeface="+mn-cs"/>
                        </a:rPr>
                        <a:t>coliphage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22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Human enteric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Protozoa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u="none" strike="noStrike" kern="1200" baseline="0" dirty="0">
                          <a:solidFill>
                            <a:schemeClr val="dk1"/>
                          </a:solidFill>
                          <a:latin typeface="+mn-lt"/>
                          <a:ea typeface="+mn-ea"/>
                          <a:cs typeface="+mn-cs"/>
                        </a:rPr>
                        <a:t>Clostridium perfringens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b="0" i="0" u="none" strike="noStrike" kern="1200" baseline="0" dirty="0">
                          <a:solidFill>
                            <a:schemeClr val="dk1"/>
                          </a:solidFill>
                          <a:latin typeface="+mn-lt"/>
                          <a:ea typeface="+mn-ea"/>
                          <a:cs typeface="+mn-cs"/>
                        </a:rPr>
                        <a:t>≥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11" name="Picture 10"/>
          <p:cNvPicPr>
            <a:picLocks noChangeAspect="1"/>
          </p:cNvPicPr>
          <p:nvPr/>
        </p:nvPicPr>
        <p:blipFill>
          <a:blip r:embed="rId2"/>
          <a:stretch>
            <a:fillRect/>
          </a:stretch>
        </p:blipFill>
        <p:spPr>
          <a:xfrm>
            <a:off x="609600" y="1093024"/>
            <a:ext cx="2701634" cy="5083939"/>
          </a:xfrm>
          <a:prstGeom prst="rect">
            <a:avLst/>
          </a:prstGeom>
        </p:spPr>
      </p:pic>
      <p:grpSp>
        <p:nvGrpSpPr>
          <p:cNvPr id="8" name="Group 7"/>
          <p:cNvGrpSpPr/>
          <p:nvPr/>
        </p:nvGrpSpPr>
        <p:grpSpPr>
          <a:xfrm>
            <a:off x="0" y="0"/>
            <a:ext cx="638629" cy="6858000"/>
            <a:chOff x="0" y="0"/>
            <a:chExt cx="677108" cy="6858000"/>
          </a:xfrm>
        </p:grpSpPr>
        <p:sp>
          <p:nvSpPr>
            <p:cNvPr id="10" name="Rectangle 9"/>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2" name="TextBox 11"/>
            <p:cNvSpPr txBox="1"/>
            <p:nvPr/>
          </p:nvSpPr>
          <p:spPr>
            <a:xfrm>
              <a:off x="0" y="528639"/>
              <a:ext cx="677108" cy="5597525"/>
            </a:xfrm>
            <a:prstGeom prst="rect">
              <a:avLst/>
            </a:prstGeom>
            <a:noFill/>
          </p:spPr>
          <p:txBody>
            <a:bodyPr vert="vert270" wrap="square" rtlCol="0">
              <a:spAutoFit/>
            </a:bodyPr>
            <a:lstStyle/>
            <a:p>
              <a:pPr algn="ctr"/>
              <a:r>
                <a:rPr lang="en-GB" sz="3200" dirty="0"/>
                <a:t>Controlled laboratory testing</a:t>
              </a:r>
            </a:p>
          </p:txBody>
        </p:sp>
      </p:grpSp>
    </p:spTree>
    <p:extLst>
      <p:ext uri="{BB962C8B-B14F-4D97-AF65-F5344CB8AC3E}">
        <p14:creationId xmlns:p14="http://schemas.microsoft.com/office/powerpoint/2010/main" val="49141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41</a:t>
            </a:fld>
            <a:endParaRPr lang="en-GB" alt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ZA" sz="2000" dirty="0"/>
              <a:t>Potential air emissions from NSSS can be classified as pollutants or explosive </a:t>
            </a:r>
            <a:r>
              <a:rPr lang="en-ZA" sz="2000" dirty="0" smtClean="0"/>
              <a:t>gases </a:t>
            </a:r>
            <a:endParaRPr lang="en-ZA" sz="2000" dirty="0"/>
          </a:p>
          <a:p>
            <a:pPr>
              <a:buFont typeface="Arial" panose="020B0604020202020204" pitchFamily="34" charset="0"/>
              <a:buChar char="‒"/>
            </a:pPr>
            <a:r>
              <a:rPr lang="en-ZA" sz="2000" dirty="0"/>
              <a:t>The NSSS shall be designed in such a way as to ensure that air pollutants released indoors and outdoors do not exceed the thresholds </a:t>
            </a:r>
          </a:p>
          <a:p>
            <a:pPr>
              <a:buFont typeface="Arial" panose="020B0604020202020204" pitchFamily="34" charset="0"/>
              <a:buChar char="‒"/>
            </a:pPr>
            <a:r>
              <a:rPr lang="en-ZA" sz="2000" dirty="0"/>
              <a:t>CO and CO</a:t>
            </a:r>
            <a:r>
              <a:rPr lang="en-ZA" sz="2000" baseline="-25000" dirty="0"/>
              <a:t>2 </a:t>
            </a:r>
            <a:r>
              <a:rPr lang="en-ZA" sz="2000" dirty="0"/>
              <a:t>shall only be tested if the NSSS applies combustion in its treatment processes </a:t>
            </a:r>
          </a:p>
          <a:p>
            <a:pPr>
              <a:buFont typeface="Arial" panose="020B0604020202020204" pitchFamily="34" charset="0"/>
              <a:buChar char="‒"/>
            </a:pPr>
            <a:r>
              <a:rPr lang="en-ZA" sz="2000" dirty="0"/>
              <a:t>The manufacturers should document the GHG emissions </a:t>
            </a:r>
          </a:p>
          <a:p>
            <a:pPr marL="0" indent="0">
              <a:buNone/>
            </a:pPr>
            <a:endParaRPr lang="en-ZA" sz="1800" dirty="0"/>
          </a:p>
          <a:p>
            <a:pPr marL="0" indent="0">
              <a:buNone/>
            </a:pPr>
            <a:r>
              <a:rPr lang="en-ZA" dirty="0"/>
              <a:t>Indoor and outdoor air emission thresholds are detailed </a:t>
            </a:r>
            <a:r>
              <a:rPr lang="en-ZA" dirty="0" smtClean="0"/>
              <a:t>next</a:t>
            </a:r>
            <a:endParaRPr lang="en-ZA" dirty="0"/>
          </a:p>
          <a:p>
            <a:pPr marL="0" indent="0">
              <a:buNone/>
            </a:pPr>
            <a:endParaRPr lang="en-GB" sz="1800" dirty="0"/>
          </a:p>
        </p:txBody>
      </p:sp>
      <p:pic>
        <p:nvPicPr>
          <p:cNvPr id="8" name="Picture 7"/>
          <p:cNvPicPr>
            <a:picLocks noChangeAspect="1"/>
          </p:cNvPicPr>
          <p:nvPr/>
        </p:nvPicPr>
        <p:blipFill>
          <a:blip r:embed="rId2"/>
          <a:stretch>
            <a:fillRect/>
          </a:stretch>
        </p:blipFill>
        <p:spPr>
          <a:xfrm>
            <a:off x="616148" y="1093025"/>
            <a:ext cx="2695086" cy="5083938"/>
          </a:xfrm>
          <a:prstGeom prst="rect">
            <a:avLst/>
          </a:prstGeom>
        </p:spPr>
      </p:pic>
      <p:grpSp>
        <p:nvGrpSpPr>
          <p:cNvPr id="7" name="Group 6"/>
          <p:cNvGrpSpPr/>
          <p:nvPr/>
        </p:nvGrpSpPr>
        <p:grpSpPr>
          <a:xfrm>
            <a:off x="0" y="0"/>
            <a:ext cx="638629" cy="6858000"/>
            <a:chOff x="0" y="0"/>
            <a:chExt cx="677108"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528639"/>
              <a:ext cx="677108" cy="5597525"/>
            </a:xfrm>
            <a:prstGeom prst="rect">
              <a:avLst/>
            </a:prstGeom>
            <a:noFill/>
          </p:spPr>
          <p:txBody>
            <a:bodyPr vert="vert270" wrap="square" rtlCol="0">
              <a:spAutoFit/>
            </a:bodyPr>
            <a:lstStyle/>
            <a:p>
              <a:pPr algn="ctr"/>
              <a:r>
                <a:rPr lang="en-GB" sz="3200" dirty="0"/>
                <a:t>Controlled laboratory testing</a:t>
              </a:r>
            </a:p>
          </p:txBody>
        </p:sp>
      </p:grpSp>
    </p:spTree>
    <p:extLst>
      <p:ext uri="{BB962C8B-B14F-4D97-AF65-F5344CB8AC3E}">
        <p14:creationId xmlns:p14="http://schemas.microsoft.com/office/powerpoint/2010/main" val="1981397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42</a:t>
            </a:fld>
            <a:endParaRPr lang="en-GB" altLang="en-US" dirty="0"/>
          </a:p>
        </p:txBody>
      </p:sp>
      <p:sp>
        <p:nvSpPr>
          <p:cNvPr id="3" name="Content Placeholder 2"/>
          <p:cNvSpPr>
            <a:spLocks noGrp="1"/>
          </p:cNvSpPr>
          <p:nvPr>
            <p:ph idx="1"/>
          </p:nvPr>
        </p:nvSpPr>
        <p:spPr/>
        <p:txBody>
          <a:bodyPr>
            <a:normAutofit/>
          </a:bodyPr>
          <a:lstStyle/>
          <a:p>
            <a:pPr marL="0" indent="0">
              <a:buNone/>
            </a:pPr>
            <a:r>
              <a:rPr lang="en-GB" sz="2000" dirty="0"/>
              <a:t>Indoor air emissions</a:t>
            </a:r>
          </a:p>
        </p:txBody>
      </p:sp>
      <p:graphicFrame>
        <p:nvGraphicFramePr>
          <p:cNvPr id="7" name="Table 6"/>
          <p:cNvGraphicFramePr>
            <a:graphicFrameLocks noGrp="1"/>
          </p:cNvGraphicFramePr>
          <p:nvPr>
            <p:extLst>
              <p:ext uri="{D42A27DB-BD31-4B8C-83A1-F6EECF244321}">
                <p14:modId xmlns:p14="http://schemas.microsoft.com/office/powerpoint/2010/main" val="4092963652"/>
              </p:ext>
            </p:extLst>
          </p:nvPr>
        </p:nvGraphicFramePr>
        <p:xfrm>
          <a:off x="3352425" y="1449369"/>
          <a:ext cx="7209469" cy="4866640"/>
        </p:xfrm>
        <a:graphic>
          <a:graphicData uri="http://schemas.openxmlformats.org/drawingml/2006/table">
            <a:tbl>
              <a:tblPr firstRow="1" bandRow="1">
                <a:tableStyleId>{5C22544A-7EE6-4342-B048-85BDC9FD1C3A}</a:tableStyleId>
              </a:tblPr>
              <a:tblGrid>
                <a:gridCol w="1447298">
                  <a:extLst>
                    <a:ext uri="{9D8B030D-6E8A-4147-A177-3AD203B41FA5}">
                      <a16:colId xmlns:a16="http://schemas.microsoft.com/office/drawing/2014/main" val="20000"/>
                    </a:ext>
                  </a:extLst>
                </a:gridCol>
                <a:gridCol w="1596571">
                  <a:extLst>
                    <a:ext uri="{9D8B030D-6E8A-4147-A177-3AD203B41FA5}">
                      <a16:colId xmlns:a16="http://schemas.microsoft.com/office/drawing/2014/main" val="20001"/>
                    </a:ext>
                  </a:extLst>
                </a:gridCol>
                <a:gridCol w="2351314">
                  <a:extLst>
                    <a:ext uri="{9D8B030D-6E8A-4147-A177-3AD203B41FA5}">
                      <a16:colId xmlns:a16="http://schemas.microsoft.com/office/drawing/2014/main" val="20002"/>
                    </a:ext>
                  </a:extLst>
                </a:gridCol>
                <a:gridCol w="1814286">
                  <a:extLst>
                    <a:ext uri="{9D8B030D-6E8A-4147-A177-3AD203B41FA5}">
                      <a16:colId xmlns:a16="http://schemas.microsoft.com/office/drawing/2014/main" val="20003"/>
                    </a:ext>
                  </a:extLst>
                </a:gridCol>
              </a:tblGrid>
              <a:tr h="370840">
                <a:tc>
                  <a:txBody>
                    <a:bodyPr/>
                    <a:lstStyle/>
                    <a:p>
                      <a:r>
                        <a:rPr lang="en-GB" sz="1600" dirty="0">
                          <a:solidFill>
                            <a:schemeClr val="tx1"/>
                          </a:solidFill>
                        </a:rPr>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600" dirty="0">
                          <a:solidFill>
                            <a:schemeClr val="tx1"/>
                          </a:solidFill>
                        </a:rPr>
                        <a:t>Test 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ZA" sz="1600" b="1" i="0" u="none" strike="noStrike" kern="1200" baseline="0" dirty="0">
                          <a:solidFill>
                            <a:schemeClr val="tx1"/>
                          </a:solidFill>
                          <a:latin typeface="+mn-lt"/>
                          <a:ea typeface="+mn-ea"/>
                          <a:cs typeface="+mn-cs"/>
                        </a:rPr>
                        <a:t>Emission thresholds (average levels over indicated timeframe)</a:t>
                      </a:r>
                      <a:endParaRPr lang="en-ZA" sz="16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600" dirty="0">
                          <a:solidFill>
                            <a:schemeClr val="tx1"/>
                          </a:solidFill>
                        </a:rPr>
                        <a:t>Sampling 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CO (ppmv)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t-BR" sz="1600" dirty="0">
                          <a:solidFill>
                            <a:schemeClr val="tx1"/>
                          </a:solidFill>
                        </a:rPr>
                        <a:t>ISO 4224</a:t>
                      </a:r>
                    </a:p>
                    <a:p>
                      <a:r>
                        <a:rPr lang="pt-BR" sz="1600" dirty="0">
                          <a:solidFill>
                            <a:schemeClr val="tx1"/>
                          </a:solidFill>
                        </a:rPr>
                        <a:t>NIOSH 6604</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1 h: 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Continuous analysis</a:t>
                      </a:r>
                    </a:p>
                    <a:p>
                      <a:r>
                        <a:rPr lang="en-GB" sz="1600" dirty="0">
                          <a:solidFill>
                            <a:schemeClr val="tx1"/>
                          </a:solidFill>
                        </a:rPr>
                        <a:t>Grab sampling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GB" sz="1600" dirty="0">
                          <a:solidFill>
                            <a:schemeClr val="tx1"/>
                          </a:solidFill>
                        </a:rPr>
                        <a:t>NO</a:t>
                      </a:r>
                      <a:r>
                        <a:rPr lang="en-GB" sz="1100" dirty="0">
                          <a:solidFill>
                            <a:schemeClr val="tx1"/>
                          </a:solidFill>
                        </a:rPr>
                        <a:t>x</a:t>
                      </a:r>
                      <a:r>
                        <a:rPr lang="en-GB" sz="1600" dirty="0">
                          <a:solidFill>
                            <a:schemeClr val="tx1"/>
                          </a:solidFill>
                        </a:rPr>
                        <a:t>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ISO 7996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1 h: 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Continuous analysis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GB" sz="1600" dirty="0">
                          <a:solidFill>
                            <a:schemeClr val="tx1"/>
                          </a:solidFill>
                        </a:rPr>
                        <a:t>SO</a:t>
                      </a:r>
                      <a:r>
                        <a:rPr lang="en-GB" sz="1100" dirty="0">
                          <a:solidFill>
                            <a:schemeClr val="tx1"/>
                          </a:solidFill>
                        </a:rPr>
                        <a:t>2</a:t>
                      </a:r>
                      <a:r>
                        <a:rPr lang="en-GB" sz="1600" dirty="0">
                          <a:solidFill>
                            <a:schemeClr val="tx1"/>
                          </a:solidFill>
                        </a:rPr>
                        <a:t>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NIOSH 6004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1 h: 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Grab sampling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GB" sz="1600" dirty="0">
                          <a:solidFill>
                            <a:schemeClr val="tx1"/>
                          </a:solidFill>
                        </a:rPr>
                        <a:t>CO</a:t>
                      </a:r>
                      <a:r>
                        <a:rPr lang="en-GB" sz="1100" dirty="0">
                          <a:solidFill>
                            <a:schemeClr val="tx1"/>
                          </a:solidFill>
                        </a:rPr>
                        <a:t>2</a:t>
                      </a:r>
                      <a:r>
                        <a:rPr lang="en-GB" sz="1600" dirty="0">
                          <a:solidFill>
                            <a:schemeClr val="tx1"/>
                          </a:solidFill>
                        </a:rPr>
                        <a:t> (ppmv)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t-BR" sz="1600" dirty="0">
                          <a:solidFill>
                            <a:schemeClr val="tx1"/>
                          </a:solidFill>
                        </a:rPr>
                        <a:t>ISO 16000-26</a:t>
                      </a:r>
                    </a:p>
                    <a:p>
                      <a:r>
                        <a:rPr lang="pt-BR" sz="1600" dirty="0">
                          <a:solidFill>
                            <a:schemeClr val="tx1"/>
                          </a:solidFill>
                        </a:rPr>
                        <a:t>NIOSH 6603</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1 h: 1 000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Continuous analysis</a:t>
                      </a:r>
                    </a:p>
                    <a:p>
                      <a:r>
                        <a:rPr lang="en-GB" sz="1600" dirty="0">
                          <a:solidFill>
                            <a:schemeClr val="tx1"/>
                          </a:solidFill>
                        </a:rPr>
                        <a:t>Grab sampling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86677">
                <a:tc>
                  <a:txBody>
                    <a:bodyPr/>
                    <a:lstStyle/>
                    <a:p>
                      <a:r>
                        <a:rPr lang="en-GB" sz="1600" dirty="0">
                          <a:solidFill>
                            <a:schemeClr val="tx1"/>
                          </a:solidFill>
                        </a:rPr>
                        <a:t>H</a:t>
                      </a:r>
                      <a:r>
                        <a:rPr lang="en-GB" sz="1100" dirty="0">
                          <a:solidFill>
                            <a:schemeClr val="tx1"/>
                          </a:solidFill>
                        </a:rPr>
                        <a:t>2</a:t>
                      </a:r>
                      <a:r>
                        <a:rPr lang="en-GB" sz="1600" dirty="0">
                          <a:solidFill>
                            <a:schemeClr val="tx1"/>
                          </a:solidFill>
                        </a:rPr>
                        <a:t>S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ES" sz="1600" dirty="0">
                          <a:solidFill>
                            <a:schemeClr val="tx1"/>
                          </a:solidFill>
                        </a:rPr>
                        <a:t>NIOSH 6013; OSHA6 ID 141, 1008</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30 min: 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Grab sampling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GB" sz="1600" dirty="0">
                          <a:solidFill>
                            <a:schemeClr val="tx1"/>
                          </a:solidFill>
                        </a:rPr>
                        <a:t>VOCs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ISO 16000-5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1 h: 187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Grab sampling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GB" sz="1600" dirty="0">
                          <a:solidFill>
                            <a:schemeClr val="tx1"/>
                          </a:solidFill>
                        </a:rPr>
                        <a:t>PM</a:t>
                      </a:r>
                      <a:r>
                        <a:rPr lang="en-GB" sz="1100" dirty="0">
                          <a:solidFill>
                            <a:schemeClr val="tx1"/>
                          </a:solidFill>
                        </a:rPr>
                        <a:t>2,5</a:t>
                      </a:r>
                      <a:r>
                        <a:rPr lang="en-GB" sz="1600" dirty="0">
                          <a:solidFill>
                            <a:schemeClr val="tx1"/>
                          </a:solidFill>
                        </a:rPr>
                        <a:t> (</a:t>
                      </a:r>
                      <a:r>
                        <a:rPr lang="el-GR" sz="1600" dirty="0">
                          <a:solidFill>
                            <a:schemeClr val="tx1"/>
                          </a:solidFill>
                        </a:rPr>
                        <a:t>μ</a:t>
                      </a:r>
                      <a:r>
                        <a:rPr lang="en-GB" sz="1600" dirty="0">
                          <a:solidFill>
                            <a:schemeClr val="tx1"/>
                          </a:solidFill>
                        </a:rPr>
                        <a:t>g/m</a:t>
                      </a:r>
                      <a:r>
                        <a:rPr lang="en-GB" sz="1600" baseline="30000" dirty="0">
                          <a:solidFill>
                            <a:schemeClr val="tx1"/>
                          </a:solidFill>
                        </a:rPr>
                        <a:t>3</a:t>
                      </a:r>
                      <a:r>
                        <a:rPr lang="en-GB" sz="16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NIOSH 0500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1 h: 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Grab sampling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en-GB" sz="1600" dirty="0">
                          <a:solidFill>
                            <a:schemeClr val="tx1"/>
                          </a:solidFill>
                        </a:rPr>
                        <a:t>NH</a:t>
                      </a:r>
                      <a:r>
                        <a:rPr lang="en-GB" sz="1100" dirty="0">
                          <a:solidFill>
                            <a:schemeClr val="tx1"/>
                          </a:solidFill>
                        </a:rPr>
                        <a:t>3</a:t>
                      </a:r>
                      <a:r>
                        <a:rPr lang="en-GB" sz="1600" dirty="0">
                          <a:solidFill>
                            <a:schemeClr val="tx1"/>
                          </a:solidFill>
                        </a:rPr>
                        <a:t> (ppmv)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l-PL" sz="1600" dirty="0">
                          <a:solidFill>
                            <a:schemeClr val="tx1"/>
                          </a:solidFill>
                        </a:rPr>
                        <a:t>NIOSH 6015</a:t>
                      </a:r>
                    </a:p>
                    <a:p>
                      <a:r>
                        <a:rPr lang="pl-PL" sz="1600" dirty="0">
                          <a:solidFill>
                            <a:schemeClr val="tx1"/>
                          </a:solidFill>
                        </a:rPr>
                        <a:t>NIOSH 6016</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1 h: 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chemeClr val="tx1"/>
                          </a:solidFill>
                        </a:rPr>
                        <a:t>Grab sampling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pic>
        <p:nvPicPr>
          <p:cNvPr id="11" name="Picture 10"/>
          <p:cNvPicPr>
            <a:picLocks noChangeAspect="1"/>
          </p:cNvPicPr>
          <p:nvPr/>
        </p:nvPicPr>
        <p:blipFill>
          <a:blip r:embed="rId2"/>
          <a:stretch>
            <a:fillRect/>
          </a:stretch>
        </p:blipFill>
        <p:spPr>
          <a:xfrm>
            <a:off x="616148" y="1093025"/>
            <a:ext cx="2695086" cy="5083938"/>
          </a:xfrm>
          <a:prstGeom prst="rect">
            <a:avLst/>
          </a:prstGeom>
        </p:spPr>
      </p:pic>
      <p:grpSp>
        <p:nvGrpSpPr>
          <p:cNvPr id="8" name="Group 7"/>
          <p:cNvGrpSpPr/>
          <p:nvPr/>
        </p:nvGrpSpPr>
        <p:grpSpPr>
          <a:xfrm>
            <a:off x="0" y="0"/>
            <a:ext cx="638629" cy="6858000"/>
            <a:chOff x="0" y="0"/>
            <a:chExt cx="677108"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528639"/>
              <a:ext cx="677108" cy="5597525"/>
            </a:xfrm>
            <a:prstGeom prst="rect">
              <a:avLst/>
            </a:prstGeom>
            <a:noFill/>
          </p:spPr>
          <p:txBody>
            <a:bodyPr vert="vert270" wrap="square" rtlCol="0">
              <a:spAutoFit/>
            </a:bodyPr>
            <a:lstStyle/>
            <a:p>
              <a:pPr algn="ctr"/>
              <a:r>
                <a:rPr lang="en-GB" sz="3200" dirty="0"/>
                <a:t>Controlled laboratory testing</a:t>
              </a:r>
            </a:p>
          </p:txBody>
        </p:sp>
      </p:grpSp>
    </p:spTree>
    <p:extLst>
      <p:ext uri="{BB962C8B-B14F-4D97-AF65-F5344CB8AC3E}">
        <p14:creationId xmlns:p14="http://schemas.microsoft.com/office/powerpoint/2010/main" val="1990595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43</a:t>
            </a:fld>
            <a:endParaRPr lang="en-GB" altLang="en-US" dirty="0"/>
          </a:p>
        </p:txBody>
      </p:sp>
      <p:sp>
        <p:nvSpPr>
          <p:cNvPr id="3" name="Content Placeholder 2"/>
          <p:cNvSpPr>
            <a:spLocks noGrp="1"/>
          </p:cNvSpPr>
          <p:nvPr>
            <p:ph idx="1"/>
          </p:nvPr>
        </p:nvSpPr>
        <p:spPr/>
        <p:txBody>
          <a:bodyPr>
            <a:normAutofit/>
          </a:bodyPr>
          <a:lstStyle/>
          <a:p>
            <a:pPr marL="0" indent="0">
              <a:buNone/>
            </a:pPr>
            <a:r>
              <a:rPr lang="en-GB" sz="2000" dirty="0"/>
              <a:t>Outdoor air emissions from the stack</a:t>
            </a:r>
          </a:p>
        </p:txBody>
      </p:sp>
      <p:graphicFrame>
        <p:nvGraphicFramePr>
          <p:cNvPr id="7" name="Table 6"/>
          <p:cNvGraphicFramePr>
            <a:graphicFrameLocks noGrp="1"/>
          </p:cNvGraphicFramePr>
          <p:nvPr>
            <p:extLst>
              <p:ext uri="{D42A27DB-BD31-4B8C-83A1-F6EECF244321}">
                <p14:modId xmlns:p14="http://schemas.microsoft.com/office/powerpoint/2010/main" val="1555618607"/>
              </p:ext>
            </p:extLst>
          </p:nvPr>
        </p:nvGraphicFramePr>
        <p:xfrm>
          <a:off x="3362391" y="1488590"/>
          <a:ext cx="7205074" cy="3759200"/>
        </p:xfrm>
        <a:graphic>
          <a:graphicData uri="http://schemas.openxmlformats.org/drawingml/2006/table">
            <a:tbl>
              <a:tblPr firstRow="1" bandRow="1">
                <a:tableStyleId>{5C22544A-7EE6-4342-B048-85BDC9FD1C3A}</a:tableStyleId>
              </a:tblPr>
              <a:tblGrid>
                <a:gridCol w="1181420">
                  <a:extLst>
                    <a:ext uri="{9D8B030D-6E8A-4147-A177-3AD203B41FA5}">
                      <a16:colId xmlns:a16="http://schemas.microsoft.com/office/drawing/2014/main" val="20000"/>
                    </a:ext>
                  </a:extLst>
                </a:gridCol>
                <a:gridCol w="2812412">
                  <a:extLst>
                    <a:ext uri="{9D8B030D-6E8A-4147-A177-3AD203B41FA5}">
                      <a16:colId xmlns:a16="http://schemas.microsoft.com/office/drawing/2014/main" val="20001"/>
                    </a:ext>
                  </a:extLst>
                </a:gridCol>
                <a:gridCol w="1093627">
                  <a:extLst>
                    <a:ext uri="{9D8B030D-6E8A-4147-A177-3AD203B41FA5}">
                      <a16:colId xmlns:a16="http://schemas.microsoft.com/office/drawing/2014/main" val="20002"/>
                    </a:ext>
                  </a:extLst>
                </a:gridCol>
                <a:gridCol w="2117615">
                  <a:extLst>
                    <a:ext uri="{9D8B030D-6E8A-4147-A177-3AD203B41FA5}">
                      <a16:colId xmlns:a16="http://schemas.microsoft.com/office/drawing/2014/main" val="20003"/>
                    </a:ext>
                  </a:extLst>
                </a:gridCol>
              </a:tblGrid>
              <a:tr h="370840">
                <a:tc>
                  <a:txBody>
                    <a:bodyPr/>
                    <a:lstStyle/>
                    <a:p>
                      <a:r>
                        <a:rPr lang="en-GB" sz="1400" dirty="0">
                          <a:solidFill>
                            <a:schemeClr val="tx1"/>
                          </a:solidFill>
                          <a:latin typeface="Arial" panose="020B0604020202020204" pitchFamily="34" charset="0"/>
                          <a:cs typeface="Arial" panose="020B0604020202020204" pitchFamily="34" charset="0"/>
                        </a:rPr>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400" dirty="0">
                          <a:solidFill>
                            <a:schemeClr val="tx1"/>
                          </a:solidFill>
                          <a:latin typeface="Arial" panose="020B0604020202020204" pitchFamily="34" charset="0"/>
                          <a:cs typeface="Arial" panose="020B0604020202020204" pitchFamily="34" charset="0"/>
                        </a:rPr>
                        <a:t>Test 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ZA" sz="1400" b="1" i="0" u="none" strike="noStrike" kern="1200" baseline="0" dirty="0">
                          <a:solidFill>
                            <a:schemeClr val="tx1"/>
                          </a:solidFill>
                          <a:latin typeface="Arial" panose="020B0604020202020204" pitchFamily="34" charset="0"/>
                          <a:ea typeface="+mn-ea"/>
                          <a:cs typeface="Arial" panose="020B0604020202020204" pitchFamily="34" charset="0"/>
                        </a:rPr>
                        <a:t>Emission thresholds (1 hr average)</a:t>
                      </a:r>
                      <a:endParaRPr lang="en-ZA" sz="14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400" dirty="0">
                          <a:solidFill>
                            <a:schemeClr val="tx1"/>
                          </a:solidFill>
                          <a:latin typeface="Arial" panose="020B0604020202020204" pitchFamily="34" charset="0"/>
                          <a:cs typeface="Arial" panose="020B0604020202020204" pitchFamily="34" charset="0"/>
                        </a:rPr>
                        <a:t>Sampling 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Arial" panose="020B0604020202020204" pitchFamily="34" charset="0"/>
                          <a:ea typeface="+mn-ea"/>
                          <a:cs typeface="Arial" panose="020B0604020202020204" pitchFamily="34" charset="0"/>
                        </a:rPr>
                        <a:t>CO (ppmv)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t-BR" sz="1400" dirty="0">
                          <a:solidFill>
                            <a:schemeClr val="tx1"/>
                          </a:solidFill>
                          <a:latin typeface="Arial" panose="020B0604020202020204" pitchFamily="34" charset="0"/>
                          <a:cs typeface="Arial" panose="020B0604020202020204" pitchFamily="34" charset="0"/>
                        </a:rPr>
                        <a:t>EN 15058, US EPA, Method 10</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Continuous analysis</a:t>
                      </a:r>
                    </a:p>
                    <a:p>
                      <a:r>
                        <a:rPr lang="en-GB" sz="1400" dirty="0">
                          <a:solidFill>
                            <a:schemeClr val="tx1"/>
                          </a:solidFill>
                          <a:latin typeface="Arial" panose="020B0604020202020204" pitchFamily="34" charset="0"/>
                          <a:cs typeface="Arial" panose="020B0604020202020204" pitchFamily="34" charset="0"/>
                        </a:rPr>
                        <a:t>Grab sampling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GB" sz="1400" dirty="0">
                          <a:solidFill>
                            <a:schemeClr val="tx1"/>
                          </a:solidFill>
                          <a:latin typeface="Arial" panose="020B0604020202020204" pitchFamily="34" charset="0"/>
                          <a:cs typeface="Arial" panose="020B0604020202020204" pitchFamily="34" charset="0"/>
                        </a:rPr>
                        <a:t>NOx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EN 14792, US EPA, Method 7E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195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Continuous analysis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GB" sz="1400" dirty="0">
                          <a:solidFill>
                            <a:schemeClr val="tx1"/>
                          </a:solidFill>
                          <a:latin typeface="Arial" panose="020B0604020202020204" pitchFamily="34" charset="0"/>
                          <a:cs typeface="Arial" panose="020B0604020202020204" pitchFamily="34" charset="0"/>
                        </a:rPr>
                        <a:t>SO</a:t>
                      </a:r>
                      <a:r>
                        <a:rPr lang="en-GB" sz="1400" baseline="-25000" dirty="0">
                          <a:solidFill>
                            <a:schemeClr val="tx1"/>
                          </a:solidFill>
                          <a:latin typeface="Arial" panose="020B0604020202020204" pitchFamily="34" charset="0"/>
                          <a:cs typeface="Arial" panose="020B0604020202020204" pitchFamily="34" charset="0"/>
                        </a:rPr>
                        <a:t>2</a:t>
                      </a:r>
                      <a:r>
                        <a:rPr lang="en-GB" sz="1400" dirty="0">
                          <a:solidFill>
                            <a:schemeClr val="tx1"/>
                          </a:solidFill>
                          <a:latin typeface="Arial" panose="020B0604020202020204" pitchFamily="34" charset="0"/>
                          <a:cs typeface="Arial" panose="020B0604020202020204" pitchFamily="34" charset="0"/>
                        </a:rPr>
                        <a:t>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EN 14791, US EPA, Method 6C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Grab sampling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GB" sz="1400" dirty="0">
                          <a:solidFill>
                            <a:schemeClr val="tx1"/>
                          </a:solidFill>
                          <a:latin typeface="Arial" panose="020B0604020202020204" pitchFamily="34" charset="0"/>
                          <a:cs typeface="Arial" panose="020B0604020202020204" pitchFamily="34" charset="0"/>
                        </a:rPr>
                        <a:t>PAH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400" dirty="0">
                          <a:solidFill>
                            <a:schemeClr val="tx1"/>
                          </a:solidFill>
                          <a:latin typeface="Arial" panose="020B0604020202020204" pitchFamily="34" charset="0"/>
                          <a:cs typeface="Arial" panose="020B0604020202020204" pitchFamily="34" charset="0"/>
                        </a:rPr>
                        <a:t>VDI 3874, US. EPA Compendium method TO-13A</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Continuous analysis</a:t>
                      </a:r>
                    </a:p>
                    <a:p>
                      <a:r>
                        <a:rPr lang="en-GB" sz="1400" dirty="0">
                          <a:solidFill>
                            <a:schemeClr val="tx1"/>
                          </a:solidFill>
                          <a:latin typeface="Arial" panose="020B0604020202020204" pitchFamily="34" charset="0"/>
                          <a:cs typeface="Arial" panose="020B0604020202020204" pitchFamily="34" charset="0"/>
                        </a:rPr>
                        <a:t>Grab sampling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86677">
                <a:tc>
                  <a:txBody>
                    <a:bodyPr/>
                    <a:lstStyle/>
                    <a:p>
                      <a:r>
                        <a:rPr lang="en-GB" sz="1400" dirty="0">
                          <a:solidFill>
                            <a:schemeClr val="tx1"/>
                          </a:solidFill>
                          <a:latin typeface="Arial" panose="020B0604020202020204" pitchFamily="34" charset="0"/>
                          <a:cs typeface="Arial" panose="020B0604020202020204" pitchFamily="34" charset="0"/>
                        </a:rPr>
                        <a:t>H</a:t>
                      </a:r>
                      <a:r>
                        <a:rPr lang="en-GB" sz="1400" baseline="-25000" dirty="0">
                          <a:solidFill>
                            <a:schemeClr val="tx1"/>
                          </a:solidFill>
                          <a:latin typeface="Arial" panose="020B0604020202020204" pitchFamily="34" charset="0"/>
                          <a:cs typeface="Arial" panose="020B0604020202020204" pitchFamily="34" charset="0"/>
                        </a:rPr>
                        <a:t>2</a:t>
                      </a:r>
                      <a:r>
                        <a:rPr lang="en-GB" sz="1400" dirty="0">
                          <a:solidFill>
                            <a:schemeClr val="tx1"/>
                          </a:solidFill>
                          <a:latin typeface="Arial" panose="020B0604020202020204" pitchFamily="34" charset="0"/>
                          <a:cs typeface="Arial" panose="020B0604020202020204" pitchFamily="34" charset="0"/>
                        </a:rPr>
                        <a:t>S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ES" sz="1400" dirty="0">
                          <a:solidFill>
                            <a:schemeClr val="tx1"/>
                          </a:solidFill>
                          <a:latin typeface="Arial" panose="020B0604020202020204" pitchFamily="34" charset="0"/>
                          <a:cs typeface="Arial" panose="020B0604020202020204" pitchFamily="34" charset="0"/>
                        </a:rPr>
                        <a:t>VDI 3486 Bl. 2, NIOSH 6013; OSHA6 ID 141, 1008</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Grab sampling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GB" sz="1400" dirty="0">
                          <a:solidFill>
                            <a:schemeClr val="tx1"/>
                          </a:solidFill>
                          <a:latin typeface="Arial" panose="020B0604020202020204" pitchFamily="34" charset="0"/>
                          <a:cs typeface="Arial" panose="020B0604020202020204" pitchFamily="34" charset="0"/>
                        </a:rPr>
                        <a:t>VOCs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400" dirty="0">
                          <a:solidFill>
                            <a:schemeClr val="tx1"/>
                          </a:solidFill>
                          <a:latin typeface="Arial" panose="020B0604020202020204" pitchFamily="34" charset="0"/>
                          <a:cs typeface="Arial" panose="020B0604020202020204" pitchFamily="34" charset="0"/>
                        </a:rPr>
                        <a:t>EN 12619, US EPA, Method 25A</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Grab sampling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pic>
        <p:nvPicPr>
          <p:cNvPr id="11" name="Picture 10"/>
          <p:cNvPicPr>
            <a:picLocks noChangeAspect="1"/>
          </p:cNvPicPr>
          <p:nvPr/>
        </p:nvPicPr>
        <p:blipFill>
          <a:blip r:embed="rId2"/>
          <a:stretch>
            <a:fillRect/>
          </a:stretch>
        </p:blipFill>
        <p:spPr>
          <a:xfrm>
            <a:off x="616148" y="1093025"/>
            <a:ext cx="2695086" cy="5083938"/>
          </a:xfrm>
          <a:prstGeom prst="rect">
            <a:avLst/>
          </a:prstGeom>
        </p:spPr>
      </p:pic>
      <p:grpSp>
        <p:nvGrpSpPr>
          <p:cNvPr id="8" name="Group 7"/>
          <p:cNvGrpSpPr/>
          <p:nvPr/>
        </p:nvGrpSpPr>
        <p:grpSpPr>
          <a:xfrm>
            <a:off x="0" y="0"/>
            <a:ext cx="638629" cy="6858000"/>
            <a:chOff x="0" y="0"/>
            <a:chExt cx="677108"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528639"/>
              <a:ext cx="677108" cy="5597525"/>
            </a:xfrm>
            <a:prstGeom prst="rect">
              <a:avLst/>
            </a:prstGeom>
            <a:noFill/>
          </p:spPr>
          <p:txBody>
            <a:bodyPr vert="vert270" wrap="square" rtlCol="0">
              <a:spAutoFit/>
            </a:bodyPr>
            <a:lstStyle/>
            <a:p>
              <a:pPr algn="ctr"/>
              <a:r>
                <a:rPr lang="en-GB" sz="3200" dirty="0"/>
                <a:t>Controlled laboratory testing</a:t>
              </a:r>
            </a:p>
          </p:txBody>
        </p:sp>
      </p:grpSp>
    </p:spTree>
    <p:extLst>
      <p:ext uri="{BB962C8B-B14F-4D97-AF65-F5344CB8AC3E}">
        <p14:creationId xmlns:p14="http://schemas.microsoft.com/office/powerpoint/2010/main" val="1714041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44</a:t>
            </a:fld>
            <a:endParaRPr lang="en-GB" altLang="en-US" dirty="0"/>
          </a:p>
        </p:txBody>
      </p:sp>
      <p:sp>
        <p:nvSpPr>
          <p:cNvPr id="3" name="Content Placeholder 2"/>
          <p:cNvSpPr>
            <a:spLocks noGrp="1"/>
          </p:cNvSpPr>
          <p:nvPr>
            <p:ph idx="1"/>
          </p:nvPr>
        </p:nvSpPr>
        <p:spPr/>
        <p:txBody>
          <a:bodyPr>
            <a:normAutofit/>
          </a:bodyPr>
          <a:lstStyle/>
          <a:p>
            <a:pPr marL="0" indent="0">
              <a:buNone/>
            </a:pPr>
            <a:r>
              <a:rPr lang="en-GB" sz="2000" dirty="0"/>
              <a:t>Outdoor air emissions from the stack</a:t>
            </a:r>
          </a:p>
        </p:txBody>
      </p:sp>
      <p:graphicFrame>
        <p:nvGraphicFramePr>
          <p:cNvPr id="7" name="Table 6"/>
          <p:cNvGraphicFramePr>
            <a:graphicFrameLocks noGrp="1"/>
          </p:cNvGraphicFramePr>
          <p:nvPr>
            <p:extLst>
              <p:ext uri="{D42A27DB-BD31-4B8C-83A1-F6EECF244321}">
                <p14:modId xmlns:p14="http://schemas.microsoft.com/office/powerpoint/2010/main" val="3575683290"/>
              </p:ext>
            </p:extLst>
          </p:nvPr>
        </p:nvGraphicFramePr>
        <p:xfrm>
          <a:off x="3364884" y="1493718"/>
          <a:ext cx="7058971" cy="3642360"/>
        </p:xfrm>
        <a:graphic>
          <a:graphicData uri="http://schemas.openxmlformats.org/drawingml/2006/table">
            <a:tbl>
              <a:tblPr firstRow="1" bandRow="1">
                <a:tableStyleId>{5C22544A-7EE6-4342-B048-85BDC9FD1C3A}</a:tableStyleId>
              </a:tblPr>
              <a:tblGrid>
                <a:gridCol w="1426057">
                  <a:extLst>
                    <a:ext uri="{9D8B030D-6E8A-4147-A177-3AD203B41FA5}">
                      <a16:colId xmlns:a16="http://schemas.microsoft.com/office/drawing/2014/main" val="20000"/>
                    </a:ext>
                  </a:extLst>
                </a:gridCol>
                <a:gridCol w="2756079">
                  <a:extLst>
                    <a:ext uri="{9D8B030D-6E8A-4147-A177-3AD203B41FA5}">
                      <a16:colId xmlns:a16="http://schemas.microsoft.com/office/drawing/2014/main" val="20001"/>
                    </a:ext>
                  </a:extLst>
                </a:gridCol>
                <a:gridCol w="1094704">
                  <a:extLst>
                    <a:ext uri="{9D8B030D-6E8A-4147-A177-3AD203B41FA5}">
                      <a16:colId xmlns:a16="http://schemas.microsoft.com/office/drawing/2014/main" val="20002"/>
                    </a:ext>
                  </a:extLst>
                </a:gridCol>
                <a:gridCol w="1782131">
                  <a:extLst>
                    <a:ext uri="{9D8B030D-6E8A-4147-A177-3AD203B41FA5}">
                      <a16:colId xmlns:a16="http://schemas.microsoft.com/office/drawing/2014/main" val="20003"/>
                    </a:ext>
                  </a:extLst>
                </a:gridCol>
              </a:tblGrid>
              <a:tr h="370840">
                <a:tc>
                  <a:txBody>
                    <a:bodyPr/>
                    <a:lstStyle/>
                    <a:p>
                      <a:r>
                        <a:rPr lang="en-GB" sz="1400" dirty="0">
                          <a:solidFill>
                            <a:schemeClr val="tx1"/>
                          </a:solidFill>
                          <a:latin typeface="Arial" panose="020B0604020202020204" pitchFamily="34" charset="0"/>
                          <a:cs typeface="Arial" panose="020B0604020202020204" pitchFamily="34" charset="0"/>
                        </a:rPr>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400" dirty="0">
                          <a:solidFill>
                            <a:schemeClr val="tx1"/>
                          </a:solidFill>
                          <a:latin typeface="Arial" panose="020B0604020202020204" pitchFamily="34" charset="0"/>
                          <a:cs typeface="Arial" panose="020B0604020202020204" pitchFamily="34" charset="0"/>
                        </a:rPr>
                        <a:t>Test 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ZA" sz="1400" b="1" i="0" u="none" strike="noStrike" kern="1200" baseline="0" dirty="0">
                          <a:solidFill>
                            <a:schemeClr val="tx1"/>
                          </a:solidFill>
                          <a:latin typeface="Arial" panose="020B0604020202020204" pitchFamily="34" charset="0"/>
                          <a:ea typeface="+mn-ea"/>
                          <a:cs typeface="Arial" panose="020B0604020202020204" pitchFamily="34" charset="0"/>
                        </a:rPr>
                        <a:t>Emission thresholds (1 hr average)</a:t>
                      </a:r>
                      <a:endParaRPr lang="en-ZA" sz="14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400" dirty="0">
                          <a:solidFill>
                            <a:schemeClr val="tx1"/>
                          </a:solidFill>
                          <a:latin typeface="Arial" panose="020B0604020202020204" pitchFamily="34" charset="0"/>
                          <a:cs typeface="Arial" panose="020B0604020202020204" pitchFamily="34" charset="0"/>
                        </a:rPr>
                        <a:t>Sampling 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27669">
                <a:tc>
                  <a:txBody>
                    <a:bodyPr/>
                    <a:lstStyle/>
                    <a:p>
                      <a:r>
                        <a:rPr lang="en-GB" sz="1400" dirty="0">
                          <a:solidFill>
                            <a:schemeClr val="tx1"/>
                          </a:solidFill>
                          <a:latin typeface="Arial" panose="020B0604020202020204" pitchFamily="34" charset="0"/>
                          <a:cs typeface="Arial" panose="020B0604020202020204" pitchFamily="34" charset="0"/>
                        </a:rPr>
                        <a:t>PM</a:t>
                      </a:r>
                      <a:r>
                        <a:rPr lang="en-GB" sz="1400" baseline="-25000" dirty="0">
                          <a:solidFill>
                            <a:schemeClr val="tx1"/>
                          </a:solidFill>
                          <a:latin typeface="Arial" panose="020B0604020202020204" pitchFamily="34" charset="0"/>
                          <a:cs typeface="Arial" panose="020B0604020202020204" pitchFamily="34" charset="0"/>
                        </a:rPr>
                        <a:t>2,5</a:t>
                      </a:r>
                      <a:r>
                        <a:rPr lang="en-GB" sz="1400" dirty="0">
                          <a:solidFill>
                            <a:schemeClr val="tx1"/>
                          </a:solidFill>
                          <a:latin typeface="Arial" panose="020B0604020202020204" pitchFamily="34" charset="0"/>
                          <a:cs typeface="Arial" panose="020B0604020202020204" pitchFamily="34" charset="0"/>
                        </a:rPr>
                        <a:t> (</a:t>
                      </a:r>
                      <a:r>
                        <a:rPr lang="el-GR" sz="1400" dirty="0">
                          <a:solidFill>
                            <a:schemeClr val="tx1"/>
                          </a:solidFill>
                          <a:latin typeface="Arial" panose="020B0604020202020204" pitchFamily="34" charset="0"/>
                          <a:cs typeface="Arial" panose="020B0604020202020204" pitchFamily="34" charset="0"/>
                        </a:rPr>
                        <a:t>μ</a:t>
                      </a:r>
                      <a:r>
                        <a:rPr lang="en-GB" sz="1400" dirty="0">
                          <a:solidFill>
                            <a:schemeClr val="tx1"/>
                          </a:solidFill>
                          <a:latin typeface="Arial" panose="020B0604020202020204" pitchFamily="34" charset="0"/>
                          <a:cs typeface="Arial" panose="020B0604020202020204" pitchFamily="34" charset="0"/>
                        </a:rPr>
                        <a:t>g/m</a:t>
                      </a:r>
                      <a:r>
                        <a:rPr lang="en-GB" sz="1400" baseline="30000" dirty="0">
                          <a:solidFill>
                            <a:schemeClr val="tx1"/>
                          </a:solidFill>
                          <a:latin typeface="Arial" panose="020B0604020202020204" pitchFamily="34" charset="0"/>
                          <a:cs typeface="Arial" panose="020B0604020202020204" pitchFamily="34" charset="0"/>
                        </a:rPr>
                        <a:t>3</a:t>
                      </a:r>
                      <a:r>
                        <a:rPr lang="en-GB" sz="14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400" dirty="0">
                          <a:solidFill>
                            <a:schemeClr val="tx1"/>
                          </a:solidFill>
                          <a:latin typeface="Arial" panose="020B0604020202020204" pitchFamily="34" charset="0"/>
                          <a:cs typeface="Arial" panose="020B0604020202020204" pitchFamily="34" charset="0"/>
                        </a:rPr>
                        <a:t>VDI 2066 Bl. 10, US EPA, Method 5I; Method 201A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Grab sampling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5849">
                <a:tc>
                  <a:txBody>
                    <a:bodyPr/>
                    <a:lstStyle/>
                    <a:p>
                      <a:r>
                        <a:rPr lang="en-GB" sz="1400" dirty="0">
                          <a:solidFill>
                            <a:schemeClr val="tx1"/>
                          </a:solidFill>
                          <a:latin typeface="Arial" panose="020B0604020202020204" pitchFamily="34" charset="0"/>
                          <a:cs typeface="Arial" panose="020B0604020202020204" pitchFamily="34" charset="0"/>
                        </a:rPr>
                        <a:t>O</a:t>
                      </a:r>
                      <a:r>
                        <a:rPr lang="en-GB" sz="1400" baseline="-25000" dirty="0">
                          <a:solidFill>
                            <a:schemeClr val="tx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400" dirty="0">
                          <a:solidFill>
                            <a:schemeClr val="tx1"/>
                          </a:solidFill>
                          <a:latin typeface="Arial" panose="020B0604020202020204" pitchFamily="34" charset="0"/>
                          <a:cs typeface="Arial" panose="020B0604020202020204" pitchFamily="34" charset="0"/>
                        </a:rPr>
                        <a:t>EN 14789, US EPA, Method 3A</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7010">
                <a:tc>
                  <a:txBody>
                    <a:bodyPr/>
                    <a:lstStyle/>
                    <a:p>
                      <a:r>
                        <a:rPr lang="en-GB" sz="1400" dirty="0">
                          <a:solidFill>
                            <a:schemeClr val="tx1"/>
                          </a:solidFill>
                          <a:latin typeface="Arial" panose="020B0604020202020204" pitchFamily="34" charset="0"/>
                          <a:cs typeface="Arial" panose="020B0604020202020204" pitchFamily="34" charset="0"/>
                        </a:rPr>
                        <a:t>NH</a:t>
                      </a:r>
                      <a:r>
                        <a:rPr lang="en-GB" sz="1400" baseline="-25000" dirty="0">
                          <a:solidFill>
                            <a:schemeClr val="tx1"/>
                          </a:solidFill>
                          <a:latin typeface="Arial" panose="020B0604020202020204" pitchFamily="34" charset="0"/>
                          <a:cs typeface="Arial" panose="020B0604020202020204" pitchFamily="34" charset="0"/>
                        </a:rPr>
                        <a:t>3</a:t>
                      </a:r>
                      <a:r>
                        <a:rPr lang="en-GB" sz="1400" dirty="0">
                          <a:solidFill>
                            <a:schemeClr val="tx1"/>
                          </a:solidFill>
                          <a:latin typeface="Arial" panose="020B0604020202020204" pitchFamily="34" charset="0"/>
                          <a:cs typeface="Arial" panose="020B0604020202020204" pitchFamily="34" charset="0"/>
                        </a:rPr>
                        <a:t> (ppmv)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l-PL" sz="1400" dirty="0">
                          <a:solidFill>
                            <a:schemeClr val="tx1"/>
                          </a:solidFill>
                          <a:latin typeface="Arial" panose="020B0604020202020204" pitchFamily="34" charset="0"/>
                          <a:cs typeface="Arial" panose="020B0604020202020204" pitchFamily="34" charset="0"/>
                        </a:rPr>
                        <a:t>US EPA CTM-027</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Grab sampling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20040">
                <a:tc>
                  <a:txBody>
                    <a:bodyPr/>
                    <a:lstStyle/>
                    <a:p>
                      <a:r>
                        <a:rPr lang="en-GB" sz="1400" dirty="0">
                          <a:solidFill>
                            <a:schemeClr val="tx1"/>
                          </a:solidFill>
                          <a:latin typeface="Arial" panose="020B0604020202020204" pitchFamily="34" charset="0"/>
                          <a:cs typeface="Arial" panose="020B0604020202020204" pitchFamily="34" charset="0"/>
                        </a:rPr>
                        <a:t>Volume flow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400" dirty="0">
                          <a:solidFill>
                            <a:schemeClr val="tx1"/>
                          </a:solidFill>
                          <a:latin typeface="Arial" panose="020B0604020202020204" pitchFamily="34" charset="0"/>
                          <a:cs typeface="Arial" panose="020B0604020202020204" pitchFamily="34" charset="0"/>
                        </a:rPr>
                        <a:t>ISO 16911-1, US EPA, Method 2</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20040">
                <a:tc>
                  <a:txBody>
                    <a:bodyPr/>
                    <a:lstStyle/>
                    <a:p>
                      <a:r>
                        <a:rPr lang="en-GB" sz="1400" dirty="0">
                          <a:solidFill>
                            <a:schemeClr val="tx1"/>
                          </a:solidFill>
                          <a:latin typeface="Arial" panose="020B0604020202020204" pitchFamily="34" charset="0"/>
                          <a:cs typeface="Arial" panose="020B0604020202020204" pitchFamily="34" charset="0"/>
                        </a:rPr>
                        <a:t>Moisture content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EN 14790, US EPA, Method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20040">
                <a:tc>
                  <a:txBody>
                    <a:bodyPr/>
                    <a:lstStyle/>
                    <a:p>
                      <a:r>
                        <a:rPr lang="en-GB" sz="1400" dirty="0">
                          <a:solidFill>
                            <a:schemeClr val="tx1"/>
                          </a:solidFill>
                          <a:latin typeface="Arial" panose="020B0604020202020204" pitchFamily="34" charset="0"/>
                          <a:cs typeface="Arial" panose="020B0604020202020204" pitchFamily="34" charset="0"/>
                        </a:rPr>
                        <a:t>Requirements for measuring sections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400" dirty="0">
                          <a:solidFill>
                            <a:schemeClr val="tx1"/>
                          </a:solidFill>
                          <a:latin typeface="Arial" panose="020B0604020202020204" pitchFamily="34" charset="0"/>
                          <a:cs typeface="Arial" panose="020B0604020202020204" pitchFamily="34" charset="0"/>
                        </a:rPr>
                        <a:t>EN 15259, US EPA, Method 1A</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pic>
        <p:nvPicPr>
          <p:cNvPr id="14" name="Picture 13"/>
          <p:cNvPicPr>
            <a:picLocks noChangeAspect="1"/>
          </p:cNvPicPr>
          <p:nvPr/>
        </p:nvPicPr>
        <p:blipFill>
          <a:blip r:embed="rId2"/>
          <a:stretch>
            <a:fillRect/>
          </a:stretch>
        </p:blipFill>
        <p:spPr>
          <a:xfrm>
            <a:off x="616148" y="1093025"/>
            <a:ext cx="2695086" cy="5083938"/>
          </a:xfrm>
          <a:prstGeom prst="rect">
            <a:avLst/>
          </a:prstGeom>
        </p:spPr>
      </p:pic>
      <p:grpSp>
        <p:nvGrpSpPr>
          <p:cNvPr id="8" name="Group 7"/>
          <p:cNvGrpSpPr/>
          <p:nvPr/>
        </p:nvGrpSpPr>
        <p:grpSpPr>
          <a:xfrm>
            <a:off x="0" y="0"/>
            <a:ext cx="638629" cy="6858000"/>
            <a:chOff x="0" y="0"/>
            <a:chExt cx="677108"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528639"/>
              <a:ext cx="677108" cy="5597525"/>
            </a:xfrm>
            <a:prstGeom prst="rect">
              <a:avLst/>
            </a:prstGeom>
            <a:noFill/>
          </p:spPr>
          <p:txBody>
            <a:bodyPr vert="vert270" wrap="square" rtlCol="0">
              <a:spAutoFit/>
            </a:bodyPr>
            <a:lstStyle/>
            <a:p>
              <a:pPr algn="ctr"/>
              <a:r>
                <a:rPr lang="en-GB" sz="3200" dirty="0"/>
                <a:t>Controlled laboratory testing</a:t>
              </a:r>
            </a:p>
          </p:txBody>
        </p:sp>
      </p:grpSp>
    </p:spTree>
    <p:extLst>
      <p:ext uri="{BB962C8B-B14F-4D97-AF65-F5344CB8AC3E}">
        <p14:creationId xmlns:p14="http://schemas.microsoft.com/office/powerpoint/2010/main" val="1200217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45</a:t>
            </a:fld>
            <a:endParaRPr lang="en-GB" altLang="en-US" dirty="0"/>
          </a:p>
        </p:txBody>
      </p:sp>
      <p:sp>
        <p:nvSpPr>
          <p:cNvPr id="3" name="Content Placeholder 2"/>
          <p:cNvSpPr>
            <a:spLocks noGrp="1"/>
          </p:cNvSpPr>
          <p:nvPr>
            <p:ph idx="1"/>
          </p:nvPr>
        </p:nvSpPr>
        <p:spPr>
          <a:xfrm>
            <a:off x="3445566" y="1093025"/>
            <a:ext cx="7260534" cy="5083938"/>
          </a:xfrm>
        </p:spPr>
        <p:txBody>
          <a:bodyPr>
            <a:normAutofit/>
          </a:bodyPr>
          <a:lstStyle/>
          <a:p>
            <a:pPr>
              <a:buFont typeface="Arial" panose="020B0604020202020204" pitchFamily="34" charset="0"/>
              <a:buChar char="‒"/>
            </a:pPr>
            <a:r>
              <a:rPr lang="en-GB" dirty="0"/>
              <a:t>Controlled noise test with at least one sound-reflecting surface </a:t>
            </a:r>
          </a:p>
          <a:p>
            <a:pPr>
              <a:buFont typeface="Arial" panose="020B0604020202020204" pitchFamily="34" charset="0"/>
              <a:buChar char="‒"/>
            </a:pPr>
            <a:r>
              <a:rPr lang="en-GB" dirty="0"/>
              <a:t>NSSS tested under isolated conditions, represent the loudest operations </a:t>
            </a:r>
          </a:p>
          <a:p>
            <a:pPr>
              <a:buFont typeface="Arial" panose="020B0604020202020204" pitchFamily="34" charset="0"/>
              <a:buChar char="‒"/>
            </a:pPr>
            <a:r>
              <a:rPr lang="en-GB" dirty="0"/>
              <a:t>For NSSS with superstructure will have the noise level test done both inside the superstructure and externally</a:t>
            </a:r>
          </a:p>
          <a:p>
            <a:pPr>
              <a:buFont typeface="Arial" panose="020B0604020202020204" pitchFamily="34" charset="0"/>
              <a:buChar char="‒"/>
            </a:pPr>
            <a:r>
              <a:rPr lang="en-GB" dirty="0"/>
              <a:t>Noise tests inside at 1.2 meters above the frontend user interface</a:t>
            </a:r>
          </a:p>
        </p:txBody>
      </p:sp>
      <p:pic>
        <p:nvPicPr>
          <p:cNvPr id="8" name="Picture 7"/>
          <p:cNvPicPr>
            <a:picLocks noChangeAspect="1"/>
          </p:cNvPicPr>
          <p:nvPr/>
        </p:nvPicPr>
        <p:blipFill>
          <a:blip r:embed="rId2"/>
          <a:stretch>
            <a:fillRect/>
          </a:stretch>
        </p:blipFill>
        <p:spPr>
          <a:xfrm>
            <a:off x="609600" y="1093025"/>
            <a:ext cx="2701634" cy="5083938"/>
          </a:xfrm>
          <a:prstGeom prst="rect">
            <a:avLst/>
          </a:prstGeom>
        </p:spPr>
      </p:pic>
      <p:grpSp>
        <p:nvGrpSpPr>
          <p:cNvPr id="7" name="Group 6"/>
          <p:cNvGrpSpPr/>
          <p:nvPr/>
        </p:nvGrpSpPr>
        <p:grpSpPr>
          <a:xfrm>
            <a:off x="0" y="0"/>
            <a:ext cx="638629" cy="6858000"/>
            <a:chOff x="0" y="0"/>
            <a:chExt cx="677108"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528639"/>
              <a:ext cx="677108" cy="5597525"/>
            </a:xfrm>
            <a:prstGeom prst="rect">
              <a:avLst/>
            </a:prstGeom>
            <a:noFill/>
          </p:spPr>
          <p:txBody>
            <a:bodyPr vert="vert270" wrap="square" rtlCol="0">
              <a:spAutoFit/>
            </a:bodyPr>
            <a:lstStyle/>
            <a:p>
              <a:pPr algn="ctr"/>
              <a:r>
                <a:rPr lang="en-GB" sz="3200" dirty="0"/>
                <a:t>Controlled laboratory testing</a:t>
              </a:r>
            </a:p>
          </p:txBody>
        </p:sp>
      </p:grpSp>
    </p:spTree>
    <p:extLst>
      <p:ext uri="{BB962C8B-B14F-4D97-AF65-F5344CB8AC3E}">
        <p14:creationId xmlns:p14="http://schemas.microsoft.com/office/powerpoint/2010/main" val="785861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46</a:t>
            </a:fld>
            <a:endParaRPr lang="en-GB" altLang="en-US" dirty="0"/>
          </a:p>
        </p:txBody>
      </p:sp>
      <p:pic>
        <p:nvPicPr>
          <p:cNvPr id="7" name="Content Placeholder 6"/>
          <p:cNvPicPr>
            <a:picLocks noGrp="1" noChangeAspect="1"/>
          </p:cNvPicPr>
          <p:nvPr>
            <p:ph idx="1"/>
          </p:nvPr>
        </p:nvPicPr>
        <p:blipFill>
          <a:blip r:embed="rId2"/>
          <a:stretch>
            <a:fillRect/>
          </a:stretch>
        </p:blipFill>
        <p:spPr>
          <a:xfrm>
            <a:off x="5103169" y="1093787"/>
            <a:ext cx="5242855" cy="5083175"/>
          </a:xfrm>
          <a:prstGeom prst="rect">
            <a:avLst/>
          </a:prstGeom>
        </p:spPr>
      </p:pic>
      <p:pic>
        <p:nvPicPr>
          <p:cNvPr id="11" name="Picture 10"/>
          <p:cNvPicPr>
            <a:picLocks noChangeAspect="1"/>
          </p:cNvPicPr>
          <p:nvPr/>
        </p:nvPicPr>
        <p:blipFill>
          <a:blip r:embed="rId3"/>
          <a:stretch>
            <a:fillRect/>
          </a:stretch>
        </p:blipFill>
        <p:spPr>
          <a:xfrm>
            <a:off x="609600" y="1093788"/>
            <a:ext cx="2701634" cy="5083175"/>
          </a:xfrm>
          <a:prstGeom prst="rect">
            <a:avLst/>
          </a:prstGeom>
        </p:spPr>
      </p:pic>
      <p:grpSp>
        <p:nvGrpSpPr>
          <p:cNvPr id="8" name="Group 7"/>
          <p:cNvGrpSpPr/>
          <p:nvPr/>
        </p:nvGrpSpPr>
        <p:grpSpPr>
          <a:xfrm>
            <a:off x="0" y="0"/>
            <a:ext cx="638629" cy="6858000"/>
            <a:chOff x="0" y="0"/>
            <a:chExt cx="677108"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528639"/>
              <a:ext cx="677108" cy="5597525"/>
            </a:xfrm>
            <a:prstGeom prst="rect">
              <a:avLst/>
            </a:prstGeom>
            <a:noFill/>
          </p:spPr>
          <p:txBody>
            <a:bodyPr vert="vert270" wrap="square" rtlCol="0">
              <a:spAutoFit/>
            </a:bodyPr>
            <a:lstStyle/>
            <a:p>
              <a:pPr algn="ctr"/>
              <a:r>
                <a:rPr lang="en-GB" sz="3200" dirty="0"/>
                <a:t>Controlled laboratory testing</a:t>
              </a:r>
            </a:p>
          </p:txBody>
        </p:sp>
      </p:grpSp>
      <p:sp>
        <p:nvSpPr>
          <p:cNvPr id="2" name="Rectangle 1"/>
          <p:cNvSpPr/>
          <p:nvPr/>
        </p:nvSpPr>
        <p:spPr>
          <a:xfrm>
            <a:off x="3311234" y="1093786"/>
            <a:ext cx="2156878" cy="1631216"/>
          </a:xfrm>
          <a:prstGeom prst="rect">
            <a:avLst/>
          </a:prstGeom>
        </p:spPr>
        <p:txBody>
          <a:bodyPr wrap="square">
            <a:spAutoFit/>
          </a:bodyPr>
          <a:lstStyle/>
          <a:p>
            <a:pPr>
              <a:buFont typeface="Arial" panose="020B0604020202020204" pitchFamily="34" charset="0"/>
              <a:buChar char="‒"/>
            </a:pPr>
            <a:r>
              <a:rPr lang="en-GB" sz="2000" dirty="0">
                <a:latin typeface="Arial" panose="020B0604020202020204" pitchFamily="34" charset="0"/>
                <a:cs typeface="Arial" panose="020B0604020202020204" pitchFamily="34" charset="0"/>
              </a:rPr>
              <a:t>External unit noise measurement at specific points as shown;</a:t>
            </a:r>
          </a:p>
        </p:txBody>
      </p:sp>
    </p:spTree>
    <p:extLst>
      <p:ext uri="{BB962C8B-B14F-4D97-AF65-F5344CB8AC3E}">
        <p14:creationId xmlns:p14="http://schemas.microsoft.com/office/powerpoint/2010/main" val="2827054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47</a:t>
            </a:fld>
            <a:endParaRPr lang="en-GB" altLang="en-US" dirty="0"/>
          </a:p>
        </p:txBody>
      </p:sp>
      <p:sp>
        <p:nvSpPr>
          <p:cNvPr id="3" name="Content Placeholder 2"/>
          <p:cNvSpPr>
            <a:spLocks noGrp="1"/>
          </p:cNvSpPr>
          <p:nvPr>
            <p:ph idx="1"/>
          </p:nvPr>
        </p:nvSpPr>
        <p:spPr/>
        <p:txBody>
          <a:bodyPr>
            <a:normAutofit/>
          </a:bodyPr>
          <a:lstStyle/>
          <a:p>
            <a:pPr marL="0" indent="0">
              <a:buNone/>
            </a:pPr>
            <a:r>
              <a:rPr lang="en-ZA" sz="2000" dirty="0"/>
              <a:t>Class 1, </a:t>
            </a:r>
            <a:r>
              <a:rPr lang="en-ZA" sz="2000" dirty="0" smtClean="0"/>
              <a:t>2 </a:t>
            </a:r>
            <a:r>
              <a:rPr lang="en-ZA" sz="2000" dirty="0"/>
              <a:t>and 3 sanitation systems shall meet the requirements specified below for NSSS with superstructures</a:t>
            </a:r>
          </a:p>
          <a:p>
            <a:pPr>
              <a:buFont typeface="Arial" panose="020B0604020202020204" pitchFamily="34" charset="0"/>
              <a:buChar char="‒"/>
            </a:pPr>
            <a:endParaRPr lang="en-ZA"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ZA" sz="2000" dirty="0"/>
          </a:p>
          <a:p>
            <a:pPr marL="0" indent="0">
              <a:buNone/>
            </a:pPr>
            <a:r>
              <a:rPr lang="en-ZA" sz="2000" dirty="0"/>
              <a:t>Sanitation systems for which a superstructure is not part of the manufactured product shall be tested with a superstructure satisfying the requirements </a:t>
            </a:r>
            <a:endParaRPr lang="en-GB" sz="2000" dirty="0"/>
          </a:p>
        </p:txBody>
      </p:sp>
      <p:pic>
        <p:nvPicPr>
          <p:cNvPr id="8" name="Picture 7"/>
          <p:cNvPicPr>
            <a:picLocks noChangeAspect="1"/>
          </p:cNvPicPr>
          <p:nvPr/>
        </p:nvPicPr>
        <p:blipFill>
          <a:blip r:embed="rId2"/>
          <a:stretch>
            <a:fillRect/>
          </a:stretch>
        </p:blipFill>
        <p:spPr>
          <a:xfrm>
            <a:off x="609600" y="1093025"/>
            <a:ext cx="2701634" cy="508393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541620509"/>
              </p:ext>
            </p:extLst>
          </p:nvPr>
        </p:nvGraphicFramePr>
        <p:xfrm>
          <a:off x="3378331" y="2086984"/>
          <a:ext cx="8127999" cy="27228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ZA" sz="1600" dirty="0">
                          <a:solidFill>
                            <a:schemeClr val="tx1"/>
                          </a:solidFill>
                        </a:rPr>
                        <a:t>Maximum percentage of observations reported as “unpleasant”</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ZA" sz="1600" dirty="0">
                          <a:solidFill>
                            <a:schemeClr val="tx1"/>
                          </a:solidFill>
                        </a:rPr>
                        <a:t>Maximum percentage of observations reported as “unacceptable”</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r>
                        <a:rPr lang="en-GB" sz="1600" dirty="0">
                          <a:solidFill>
                            <a:schemeClr val="tx1"/>
                          </a:solidFill>
                        </a:rPr>
                        <a:t>Normal odour day (Within superstructure)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dirty="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r>
                        <a:rPr lang="en-GB" sz="1600" dirty="0">
                          <a:solidFill>
                            <a:schemeClr val="tx1"/>
                          </a:solidFill>
                        </a:rPr>
                        <a:t>Simulant odour day (Within superstructure)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dirty="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dirty="0">
                          <a:solidFill>
                            <a:schemeClr val="tx1"/>
                          </a:solidFill>
                        </a:rPr>
                        <a:t>2%</a:t>
                      </a:r>
                    </a:p>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Normal odour day (Vicinity)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dirty="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Simulant odour day (Vicinity)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dirty="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0" y="0"/>
            <a:ext cx="638629" cy="6858000"/>
            <a:chOff x="0" y="0"/>
            <a:chExt cx="677108" cy="6858000"/>
          </a:xfrm>
        </p:grpSpPr>
        <p:sp>
          <p:nvSpPr>
            <p:cNvPr id="10" name="Rectangle 9"/>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1" name="TextBox 10"/>
            <p:cNvSpPr txBox="1"/>
            <p:nvPr/>
          </p:nvSpPr>
          <p:spPr>
            <a:xfrm>
              <a:off x="0" y="528639"/>
              <a:ext cx="677108" cy="5597525"/>
            </a:xfrm>
            <a:prstGeom prst="rect">
              <a:avLst/>
            </a:prstGeom>
            <a:noFill/>
          </p:spPr>
          <p:txBody>
            <a:bodyPr vert="vert270" wrap="square" rtlCol="0">
              <a:spAutoFit/>
            </a:bodyPr>
            <a:lstStyle/>
            <a:p>
              <a:pPr algn="ctr"/>
              <a:r>
                <a:rPr lang="en-GB" sz="3200" dirty="0"/>
                <a:t>Controlled laboratory testing</a:t>
              </a:r>
            </a:p>
          </p:txBody>
        </p:sp>
      </p:grpSp>
    </p:spTree>
    <p:extLst>
      <p:ext uri="{BB962C8B-B14F-4D97-AF65-F5344CB8AC3E}">
        <p14:creationId xmlns:p14="http://schemas.microsoft.com/office/powerpoint/2010/main" val="1535305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48</a:t>
            </a:fld>
            <a:endParaRPr lang="en-GB" altLang="en-US" dirty="0"/>
          </a:p>
        </p:txBody>
      </p:sp>
      <p:sp>
        <p:nvSpPr>
          <p:cNvPr id="3" name="Content Placeholder 2"/>
          <p:cNvSpPr>
            <a:spLocks noGrp="1"/>
          </p:cNvSpPr>
          <p:nvPr>
            <p:ph idx="1"/>
          </p:nvPr>
        </p:nvSpPr>
        <p:spPr/>
        <p:txBody>
          <a:bodyPr>
            <a:normAutofit/>
          </a:bodyPr>
          <a:lstStyle/>
          <a:p>
            <a:pPr marL="0" indent="0">
              <a:buNone/>
            </a:pPr>
            <a:r>
              <a:rPr lang="en-GB" b="1" dirty="0"/>
              <a:t>A.3.2 Control system</a:t>
            </a:r>
          </a:p>
          <a:p>
            <a:pPr>
              <a:buFont typeface="Arial" panose="020B0604020202020204" pitchFamily="34" charset="0"/>
              <a:buChar char="‒"/>
            </a:pPr>
            <a:r>
              <a:rPr lang="en-ZA" sz="2000" dirty="0"/>
              <a:t>Control system testing protocols are adapted from IEC 61511 and based on industrial best practice</a:t>
            </a:r>
          </a:p>
          <a:p>
            <a:pPr marL="0" lvl="0" indent="0">
              <a:buNone/>
            </a:pPr>
            <a:r>
              <a:rPr lang="en-GB" b="1" dirty="0">
                <a:solidFill>
                  <a:prstClr val="black"/>
                </a:solidFill>
              </a:rPr>
              <a:t>A.3.8.4 Energy supply</a:t>
            </a:r>
          </a:p>
          <a:p>
            <a:pPr marL="0" lvl="0" indent="0">
              <a:buNone/>
            </a:pPr>
            <a:r>
              <a:rPr lang="en-US" dirty="0">
                <a:solidFill>
                  <a:prstClr val="black"/>
                </a:solidFill>
              </a:rPr>
              <a:t>Testing procedure for systems with electrical energy as primary source</a:t>
            </a:r>
            <a:endParaRPr lang="en-ZA" dirty="0">
              <a:solidFill>
                <a:prstClr val="black"/>
              </a:solidFill>
            </a:endParaRPr>
          </a:p>
          <a:p>
            <a:pPr>
              <a:buFont typeface="Arial" panose="020B0604020202020204" pitchFamily="34" charset="0"/>
              <a:buChar char="‒"/>
            </a:pPr>
            <a:r>
              <a:rPr lang="en-ZA" dirty="0"/>
              <a:t>Separate and isolate the NSSS from its energy supply through the specific safety device </a:t>
            </a:r>
          </a:p>
          <a:p>
            <a:pPr marL="0" lvl="0" indent="0">
              <a:buNone/>
            </a:pPr>
            <a:r>
              <a:rPr lang="en-ZA" dirty="0">
                <a:solidFill>
                  <a:prstClr val="black"/>
                </a:solidFill>
              </a:rPr>
              <a:t>If the primary energy source is non-electrical, test the functioning of reliability and safety measures according to their intended use </a:t>
            </a:r>
          </a:p>
          <a:p>
            <a:pPr marL="0" indent="0">
              <a:buNone/>
            </a:pPr>
            <a:endParaRPr lang="en-GB" sz="1800" dirty="0"/>
          </a:p>
          <a:p>
            <a:pPr>
              <a:buFont typeface="Arial" panose="020B0604020202020204" pitchFamily="34" charset="0"/>
              <a:buChar char="‒"/>
            </a:pPr>
            <a:endParaRPr lang="en-GB" sz="1800" dirty="0"/>
          </a:p>
        </p:txBody>
      </p:sp>
      <p:pic>
        <p:nvPicPr>
          <p:cNvPr id="8" name="Picture 7"/>
          <p:cNvPicPr>
            <a:picLocks noChangeAspect="1"/>
          </p:cNvPicPr>
          <p:nvPr/>
        </p:nvPicPr>
        <p:blipFill>
          <a:blip r:embed="rId2"/>
          <a:stretch>
            <a:fillRect/>
          </a:stretch>
        </p:blipFill>
        <p:spPr>
          <a:xfrm>
            <a:off x="609600" y="1093024"/>
            <a:ext cx="2701634" cy="5083939"/>
          </a:xfrm>
          <a:prstGeom prst="rect">
            <a:avLst/>
          </a:prstGeom>
        </p:spPr>
      </p:pic>
      <p:grpSp>
        <p:nvGrpSpPr>
          <p:cNvPr id="9" name="Group 8"/>
          <p:cNvGrpSpPr/>
          <p:nvPr/>
        </p:nvGrpSpPr>
        <p:grpSpPr>
          <a:xfrm>
            <a:off x="0" y="0"/>
            <a:ext cx="638629" cy="6858000"/>
            <a:chOff x="0" y="0"/>
            <a:chExt cx="677108" cy="6858000"/>
          </a:xfrm>
        </p:grpSpPr>
        <p:sp>
          <p:nvSpPr>
            <p:cNvPr id="10" name="Rectangle 9"/>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1" name="TextBox 10"/>
            <p:cNvSpPr txBox="1"/>
            <p:nvPr/>
          </p:nvSpPr>
          <p:spPr>
            <a:xfrm>
              <a:off x="0" y="528639"/>
              <a:ext cx="677108" cy="5597525"/>
            </a:xfrm>
            <a:prstGeom prst="rect">
              <a:avLst/>
            </a:prstGeom>
            <a:noFill/>
          </p:spPr>
          <p:txBody>
            <a:bodyPr vert="vert270" wrap="square" rtlCol="0">
              <a:spAutoFit/>
            </a:bodyPr>
            <a:lstStyle/>
            <a:p>
              <a:pPr algn="ctr"/>
              <a:r>
                <a:rPr lang="en-GB" sz="3200" dirty="0"/>
                <a:t>Controlled laboratory testing</a:t>
              </a:r>
            </a:p>
          </p:txBody>
        </p:sp>
      </p:grpSp>
    </p:spTree>
    <p:extLst>
      <p:ext uri="{BB962C8B-B14F-4D97-AF65-F5344CB8AC3E}">
        <p14:creationId xmlns:p14="http://schemas.microsoft.com/office/powerpoint/2010/main" val="972156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49</a:t>
            </a:fld>
            <a:endParaRPr lang="en-GB" altLang="en-US" dirty="0"/>
          </a:p>
        </p:txBody>
      </p:sp>
      <p:sp>
        <p:nvSpPr>
          <p:cNvPr id="3" name="Content Placeholder 2"/>
          <p:cNvSpPr>
            <a:spLocks noGrp="1"/>
          </p:cNvSpPr>
          <p:nvPr>
            <p:ph idx="1"/>
          </p:nvPr>
        </p:nvSpPr>
        <p:spPr/>
        <p:txBody>
          <a:bodyPr>
            <a:normAutofit/>
          </a:bodyPr>
          <a:lstStyle/>
          <a:p>
            <a:pPr marL="0" indent="0">
              <a:buNone/>
            </a:pPr>
            <a:r>
              <a:rPr lang="en-GB" b="1" dirty="0"/>
              <a:t>Class-1 sanitation systems: </a:t>
            </a:r>
          </a:p>
          <a:p>
            <a:pPr marL="228600" indent="-228600">
              <a:buFont typeface="Arial" panose="020B0604020202020204" pitchFamily="34" charset="0"/>
              <a:buChar char="‒"/>
            </a:pPr>
            <a:r>
              <a:rPr lang="en-ZA" sz="2000" b="1" dirty="0"/>
              <a:t>Minimum test duration of 30 days. </a:t>
            </a:r>
          </a:p>
          <a:p>
            <a:pPr marL="228600" indent="-228600">
              <a:buFont typeface="Arial" panose="020B0604020202020204" pitchFamily="34" charset="0"/>
              <a:buChar char="‒"/>
            </a:pPr>
            <a:r>
              <a:rPr lang="en-ZA" sz="2000" dirty="0"/>
              <a:t>A minimum of one sanitation system identical to the model that is laboratory </a:t>
            </a:r>
            <a:r>
              <a:rPr lang="en-ZA" sz="2000" dirty="0" smtClean="0"/>
              <a:t>tested</a:t>
            </a:r>
            <a:endParaRPr lang="en-ZA" sz="2000" dirty="0"/>
          </a:p>
          <a:p>
            <a:pPr marL="228600" indent="-228600">
              <a:buFont typeface="Arial" panose="020B0604020202020204" pitchFamily="34" charset="0"/>
              <a:buChar char="‒"/>
            </a:pPr>
            <a:r>
              <a:rPr lang="en-ZA" sz="2000" dirty="0"/>
              <a:t>Environmental solid output, effluent parameters and human health related solid and liquid parameters </a:t>
            </a:r>
            <a:r>
              <a:rPr lang="en-GB" sz="2000" dirty="0"/>
              <a:t>shall be tested weekly </a:t>
            </a:r>
          </a:p>
          <a:p>
            <a:pPr marL="0" indent="0">
              <a:buNone/>
            </a:pPr>
            <a:r>
              <a:rPr lang="en-ZA" b="1" dirty="0"/>
              <a:t>Class-2 and Class-3 sanitation systems</a:t>
            </a:r>
          </a:p>
          <a:p>
            <a:pPr marL="228600" indent="-228600">
              <a:buFont typeface="Arial" panose="020B0604020202020204" pitchFamily="34" charset="0"/>
              <a:buChar char="‒"/>
            </a:pPr>
            <a:r>
              <a:rPr lang="en-ZA" sz="2000" b="1" dirty="0"/>
              <a:t>Systems involving biological treatment processes</a:t>
            </a:r>
          </a:p>
          <a:p>
            <a:pPr marL="228600" indent="-228600">
              <a:buFont typeface="Arial" panose="020B0604020202020204" pitchFamily="34" charset="0"/>
              <a:buChar char="‒"/>
            </a:pPr>
            <a:r>
              <a:rPr lang="en-ZA" sz="2000" b="1" dirty="0"/>
              <a:t>Minimum test duration of 5 months</a:t>
            </a:r>
          </a:p>
          <a:p>
            <a:pPr marL="228600" indent="-228600">
              <a:buFont typeface="Arial" panose="020B0604020202020204" pitchFamily="34" charset="0"/>
              <a:buChar char="‒"/>
            </a:pPr>
            <a:r>
              <a:rPr lang="en-GB" sz="2000" dirty="0"/>
              <a:t>If defined operating conditions can not be tested with one system within 5 months, multiple systems with varying parameters are tested or the testing duration extended</a:t>
            </a:r>
          </a:p>
        </p:txBody>
      </p:sp>
      <p:grpSp>
        <p:nvGrpSpPr>
          <p:cNvPr id="2" name="Group 1"/>
          <p:cNvGrpSpPr/>
          <p:nvPr/>
        </p:nvGrpSpPr>
        <p:grpSpPr>
          <a:xfrm>
            <a:off x="-43542" y="0"/>
            <a:ext cx="609600" cy="6858000"/>
            <a:chOff x="-48363" y="0"/>
            <a:chExt cx="677108" cy="6858000"/>
          </a:xfrm>
        </p:grpSpPr>
        <p:sp>
          <p:nvSpPr>
            <p:cNvPr id="5" name="Rectangle 4"/>
            <p:cNvSpPr/>
            <p:nvPr/>
          </p:nvSpPr>
          <p:spPr bwMode="auto">
            <a:xfrm>
              <a:off x="0" y="0"/>
              <a:ext cx="628745" cy="6858000"/>
            </a:xfrm>
            <a:prstGeom prst="rect">
              <a:avLst/>
            </a:prstGeom>
            <a:solidFill>
              <a:srgbClr val="92D050"/>
            </a:solidFill>
            <a:ln w="76200" cap="flat" cmpd="tri" algn="ctr">
              <a:solidFill>
                <a:srgbClr val="92D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6" name="TextBox 5"/>
            <p:cNvSpPr txBox="1"/>
            <p:nvPr/>
          </p:nvSpPr>
          <p:spPr>
            <a:xfrm>
              <a:off x="-48363" y="528639"/>
              <a:ext cx="677108" cy="5597525"/>
            </a:xfrm>
            <a:prstGeom prst="rect">
              <a:avLst/>
            </a:prstGeom>
            <a:noFill/>
          </p:spPr>
          <p:txBody>
            <a:bodyPr vert="vert270" wrap="square" rtlCol="0">
              <a:spAutoFit/>
            </a:bodyPr>
            <a:lstStyle/>
            <a:p>
              <a:pPr algn="ctr"/>
              <a:r>
                <a:rPr lang="en-GB" sz="3200" dirty="0"/>
                <a:t>Field testing</a:t>
              </a:r>
            </a:p>
          </p:txBody>
        </p:sp>
      </p:grpSp>
      <p:pic>
        <p:nvPicPr>
          <p:cNvPr id="8" name="Picture 7"/>
          <p:cNvPicPr>
            <a:picLocks noChangeAspect="1"/>
          </p:cNvPicPr>
          <p:nvPr/>
        </p:nvPicPr>
        <p:blipFill>
          <a:blip r:embed="rId2"/>
          <a:stretch>
            <a:fillRect/>
          </a:stretch>
        </p:blipFill>
        <p:spPr>
          <a:xfrm>
            <a:off x="609600" y="1093025"/>
            <a:ext cx="2701634" cy="1636728"/>
          </a:xfrm>
          <a:prstGeom prst="rect">
            <a:avLst/>
          </a:prstGeom>
        </p:spPr>
      </p:pic>
    </p:spTree>
    <p:extLst>
      <p:ext uri="{BB962C8B-B14F-4D97-AF65-F5344CB8AC3E}">
        <p14:creationId xmlns:p14="http://schemas.microsoft.com/office/powerpoint/2010/main" val="3484581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F688361-53A5-4D41-8342-54A422759CDD}" type="slidenum">
              <a:rPr lang="en-GB" altLang="en-US" smtClean="0"/>
              <a:pPr>
                <a:defRPr/>
              </a:pPr>
              <a:t>5</a:t>
            </a:fld>
            <a:endParaRPr lang="en-GB" altLang="en-US" dirty="0"/>
          </a:p>
        </p:txBody>
      </p:sp>
      <p:sp>
        <p:nvSpPr>
          <p:cNvPr id="4" name="Text Placeholder 3"/>
          <p:cNvSpPr>
            <a:spLocks noGrp="1"/>
          </p:cNvSpPr>
          <p:nvPr>
            <p:ph type="body" idx="13"/>
          </p:nvPr>
        </p:nvSpPr>
        <p:spPr/>
        <p:txBody>
          <a:bodyPr/>
          <a:lstStyle/>
          <a:p>
            <a:r>
              <a:rPr lang="en-ZA" dirty="0" smtClean="0"/>
              <a:t>Background</a:t>
            </a:r>
            <a:endParaRPr lang="en-GB" dirty="0"/>
          </a:p>
        </p:txBody>
      </p:sp>
      <p:sp>
        <p:nvSpPr>
          <p:cNvPr id="2" name="Content Placeholder 1"/>
          <p:cNvSpPr>
            <a:spLocks noGrp="1"/>
          </p:cNvSpPr>
          <p:nvPr>
            <p:ph idx="1"/>
          </p:nvPr>
        </p:nvSpPr>
        <p:spPr/>
        <p:txBody>
          <a:bodyPr/>
          <a:lstStyle/>
          <a:p>
            <a:endParaRPr lang="en-GB" dirty="0"/>
          </a:p>
        </p:txBody>
      </p:sp>
      <p:pic>
        <p:nvPicPr>
          <p:cNvPr id="6" name="Picture 5"/>
          <p:cNvPicPr>
            <a:picLocks noChangeAspect="1"/>
          </p:cNvPicPr>
          <p:nvPr/>
        </p:nvPicPr>
        <p:blipFill rotWithShape="1">
          <a:blip r:embed="rId2"/>
          <a:srcRect l="5392" t="29365" r="22773" b="11231"/>
          <a:stretch/>
        </p:blipFill>
        <p:spPr>
          <a:xfrm>
            <a:off x="273304" y="1093025"/>
            <a:ext cx="10298608" cy="4788096"/>
          </a:xfrm>
          <a:prstGeom prst="rect">
            <a:avLst/>
          </a:prstGeom>
        </p:spPr>
      </p:pic>
    </p:spTree>
    <p:extLst>
      <p:ext uri="{BB962C8B-B14F-4D97-AF65-F5344CB8AC3E}">
        <p14:creationId xmlns:p14="http://schemas.microsoft.com/office/powerpoint/2010/main" val="1774341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50</a:t>
            </a:fld>
            <a:endParaRPr lang="en-GB" altLang="en-US" dirty="0"/>
          </a:p>
        </p:txBody>
      </p:sp>
      <p:sp>
        <p:nvSpPr>
          <p:cNvPr id="3" name="Content Placeholder 2"/>
          <p:cNvSpPr>
            <a:spLocks noGrp="1"/>
          </p:cNvSpPr>
          <p:nvPr>
            <p:ph idx="1"/>
          </p:nvPr>
        </p:nvSpPr>
        <p:spPr/>
        <p:txBody>
          <a:bodyPr>
            <a:normAutofit/>
          </a:bodyPr>
          <a:lstStyle/>
          <a:p>
            <a:r>
              <a:rPr lang="en-ZA" sz="2800" dirty="0"/>
              <a:t>Environmental solid and liquid parameters tested weekly, and </a:t>
            </a:r>
          </a:p>
          <a:p>
            <a:r>
              <a:rPr lang="en-ZA" sz="2800" dirty="0"/>
              <a:t>Human </a:t>
            </a:r>
            <a:r>
              <a:rPr lang="en-ZA" sz="2800" dirty="0" smtClean="0"/>
              <a:t>health-related </a:t>
            </a:r>
            <a:r>
              <a:rPr lang="en-ZA" sz="2800" dirty="0"/>
              <a:t>solid and liquid parameters </a:t>
            </a:r>
            <a:r>
              <a:rPr lang="en-GB" sz="2800" dirty="0"/>
              <a:t>tested monthly </a:t>
            </a:r>
          </a:p>
          <a:p>
            <a:r>
              <a:rPr lang="en-ZA" sz="2800" dirty="0"/>
              <a:t>Number of solid samples may be reduced to a minimum of one if output is limited by the design of the system</a:t>
            </a:r>
            <a:endParaRPr lang="en-GB" sz="2800" dirty="0"/>
          </a:p>
        </p:txBody>
      </p:sp>
      <p:grpSp>
        <p:nvGrpSpPr>
          <p:cNvPr id="2" name="Group 1"/>
          <p:cNvGrpSpPr/>
          <p:nvPr/>
        </p:nvGrpSpPr>
        <p:grpSpPr>
          <a:xfrm>
            <a:off x="-43542" y="0"/>
            <a:ext cx="609600" cy="6858000"/>
            <a:chOff x="-48363" y="0"/>
            <a:chExt cx="677108" cy="6858000"/>
          </a:xfrm>
        </p:grpSpPr>
        <p:sp>
          <p:nvSpPr>
            <p:cNvPr id="5" name="Rectangle 4"/>
            <p:cNvSpPr/>
            <p:nvPr/>
          </p:nvSpPr>
          <p:spPr bwMode="auto">
            <a:xfrm>
              <a:off x="0" y="0"/>
              <a:ext cx="628745" cy="6858000"/>
            </a:xfrm>
            <a:prstGeom prst="rect">
              <a:avLst/>
            </a:prstGeom>
            <a:solidFill>
              <a:srgbClr val="92D050"/>
            </a:solidFill>
            <a:ln w="76200" cap="flat" cmpd="tri" algn="ctr">
              <a:solidFill>
                <a:srgbClr val="92D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6" name="TextBox 5"/>
            <p:cNvSpPr txBox="1"/>
            <p:nvPr/>
          </p:nvSpPr>
          <p:spPr>
            <a:xfrm>
              <a:off x="-48363" y="528639"/>
              <a:ext cx="677108" cy="5597525"/>
            </a:xfrm>
            <a:prstGeom prst="rect">
              <a:avLst/>
            </a:prstGeom>
            <a:noFill/>
          </p:spPr>
          <p:txBody>
            <a:bodyPr vert="vert270" wrap="square" rtlCol="0">
              <a:spAutoFit/>
            </a:bodyPr>
            <a:lstStyle/>
            <a:p>
              <a:pPr algn="ctr"/>
              <a:r>
                <a:rPr lang="en-GB" sz="3200" dirty="0"/>
                <a:t>Field testing</a:t>
              </a:r>
            </a:p>
          </p:txBody>
        </p:sp>
      </p:grpSp>
      <p:pic>
        <p:nvPicPr>
          <p:cNvPr id="8" name="Picture 7"/>
          <p:cNvPicPr>
            <a:picLocks noChangeAspect="1"/>
          </p:cNvPicPr>
          <p:nvPr/>
        </p:nvPicPr>
        <p:blipFill>
          <a:blip r:embed="rId2"/>
          <a:stretch>
            <a:fillRect/>
          </a:stretch>
        </p:blipFill>
        <p:spPr>
          <a:xfrm>
            <a:off x="609600" y="1093025"/>
            <a:ext cx="2701634" cy="1636728"/>
          </a:xfrm>
          <a:prstGeom prst="rect">
            <a:avLst/>
          </a:prstGeom>
        </p:spPr>
      </p:pic>
    </p:spTree>
    <p:extLst>
      <p:ext uri="{BB962C8B-B14F-4D97-AF65-F5344CB8AC3E}">
        <p14:creationId xmlns:p14="http://schemas.microsoft.com/office/powerpoint/2010/main" val="1671419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51</a:t>
            </a:fld>
            <a:endParaRPr lang="en-GB" altLang="en-US" dirty="0"/>
          </a:p>
        </p:txBody>
      </p:sp>
      <p:sp>
        <p:nvSpPr>
          <p:cNvPr id="3" name="Content Placeholder 2"/>
          <p:cNvSpPr>
            <a:spLocks noGrp="1"/>
          </p:cNvSpPr>
          <p:nvPr>
            <p:ph idx="1"/>
          </p:nvPr>
        </p:nvSpPr>
        <p:spPr/>
        <p:txBody>
          <a:bodyPr>
            <a:normAutofit/>
          </a:bodyPr>
          <a:lstStyle/>
          <a:p>
            <a:pPr marL="0" indent="0">
              <a:buNone/>
            </a:pPr>
            <a:r>
              <a:rPr lang="en-ZA" b="1" dirty="0">
                <a:solidFill>
                  <a:srgbClr val="FF0000"/>
                </a:solidFill>
              </a:rPr>
              <a:t>Minimum of  75% compliance of all test results to pass field testing requirements</a:t>
            </a:r>
            <a:endParaRPr lang="en-GB" b="1" dirty="0">
              <a:solidFill>
                <a:srgbClr val="FF0000"/>
              </a:solidFill>
            </a:endParaRPr>
          </a:p>
        </p:txBody>
      </p:sp>
      <p:pic>
        <p:nvPicPr>
          <p:cNvPr id="7" name="Picture 6"/>
          <p:cNvPicPr>
            <a:picLocks noChangeAspect="1"/>
          </p:cNvPicPr>
          <p:nvPr/>
        </p:nvPicPr>
        <p:blipFill>
          <a:blip r:embed="rId3"/>
          <a:stretch>
            <a:fillRect/>
          </a:stretch>
        </p:blipFill>
        <p:spPr>
          <a:xfrm>
            <a:off x="609600" y="1093025"/>
            <a:ext cx="2701634" cy="1569492"/>
          </a:xfrm>
          <a:prstGeom prst="rect">
            <a:avLst/>
          </a:prstGeom>
        </p:spPr>
      </p:pic>
      <p:grpSp>
        <p:nvGrpSpPr>
          <p:cNvPr id="8" name="Group 7"/>
          <p:cNvGrpSpPr/>
          <p:nvPr/>
        </p:nvGrpSpPr>
        <p:grpSpPr>
          <a:xfrm>
            <a:off x="-43542" y="0"/>
            <a:ext cx="609600" cy="6858000"/>
            <a:chOff x="-48363" y="0"/>
            <a:chExt cx="677108" cy="6858000"/>
          </a:xfrm>
        </p:grpSpPr>
        <p:sp>
          <p:nvSpPr>
            <p:cNvPr id="9" name="Rectangle 8"/>
            <p:cNvSpPr/>
            <p:nvPr/>
          </p:nvSpPr>
          <p:spPr bwMode="auto">
            <a:xfrm>
              <a:off x="0" y="0"/>
              <a:ext cx="628745" cy="6858000"/>
            </a:xfrm>
            <a:prstGeom prst="rect">
              <a:avLst/>
            </a:prstGeom>
            <a:solidFill>
              <a:srgbClr val="92D050"/>
            </a:solidFill>
            <a:ln w="76200" cap="flat" cmpd="tri" algn="ctr">
              <a:solidFill>
                <a:srgbClr val="92D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48363" y="528639"/>
              <a:ext cx="677108" cy="5597525"/>
            </a:xfrm>
            <a:prstGeom prst="rect">
              <a:avLst/>
            </a:prstGeom>
            <a:noFill/>
          </p:spPr>
          <p:txBody>
            <a:bodyPr vert="vert270" wrap="square" rtlCol="0">
              <a:spAutoFit/>
            </a:bodyPr>
            <a:lstStyle/>
            <a:p>
              <a:pPr algn="ctr"/>
              <a:r>
                <a:rPr lang="en-GB" sz="3200" dirty="0"/>
                <a:t>Field testing</a:t>
              </a:r>
            </a:p>
          </p:txBody>
        </p:sp>
      </p:grpSp>
      <p:graphicFrame>
        <p:nvGraphicFramePr>
          <p:cNvPr id="11" name="Table 10"/>
          <p:cNvGraphicFramePr>
            <a:graphicFrameLocks noGrp="1"/>
          </p:cNvGraphicFramePr>
          <p:nvPr>
            <p:extLst>
              <p:ext uri="{D42A27DB-BD31-4B8C-83A1-F6EECF244321}">
                <p14:modId xmlns:p14="http://schemas.microsoft.com/office/powerpoint/2010/main" val="3105868270"/>
              </p:ext>
            </p:extLst>
          </p:nvPr>
        </p:nvGraphicFramePr>
        <p:xfrm>
          <a:off x="3311234" y="2297974"/>
          <a:ext cx="7099312" cy="3533458"/>
        </p:xfrm>
        <a:graphic>
          <a:graphicData uri="http://schemas.openxmlformats.org/drawingml/2006/table">
            <a:tbl>
              <a:tblPr firstRow="1" bandRow="1">
                <a:tableStyleId>{5C22544A-7EE6-4342-B048-85BDC9FD1C3A}</a:tableStyleId>
              </a:tblPr>
              <a:tblGrid>
                <a:gridCol w="1620209">
                  <a:extLst>
                    <a:ext uri="{9D8B030D-6E8A-4147-A177-3AD203B41FA5}">
                      <a16:colId xmlns:a16="http://schemas.microsoft.com/office/drawing/2014/main" val="20000"/>
                    </a:ext>
                  </a:extLst>
                </a:gridCol>
                <a:gridCol w="1591056">
                  <a:extLst>
                    <a:ext uri="{9D8B030D-6E8A-4147-A177-3AD203B41FA5}">
                      <a16:colId xmlns:a16="http://schemas.microsoft.com/office/drawing/2014/main" val="20001"/>
                    </a:ext>
                  </a:extLst>
                </a:gridCol>
                <a:gridCol w="2468185">
                  <a:extLst>
                    <a:ext uri="{9D8B030D-6E8A-4147-A177-3AD203B41FA5}">
                      <a16:colId xmlns:a16="http://schemas.microsoft.com/office/drawing/2014/main" val="20002"/>
                    </a:ext>
                  </a:extLst>
                </a:gridCol>
                <a:gridCol w="1419862">
                  <a:extLst>
                    <a:ext uri="{9D8B030D-6E8A-4147-A177-3AD203B41FA5}">
                      <a16:colId xmlns:a16="http://schemas.microsoft.com/office/drawing/2014/main" val="20003"/>
                    </a:ext>
                  </a:extLst>
                </a:gridCol>
              </a:tblGrid>
              <a:tr h="1510924">
                <a:tc>
                  <a:txBody>
                    <a:bodyPr/>
                    <a:lstStyle/>
                    <a:p>
                      <a:r>
                        <a:rPr lang="en-GB" sz="1600" dirty="0">
                          <a:solidFill>
                            <a:sysClr val="windowText" lastClr="000000"/>
                          </a:solidFill>
                        </a:rPr>
                        <a:t>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1" i="0" u="none" strike="noStrike" kern="1200" baseline="0" dirty="0">
                          <a:solidFill>
                            <a:schemeClr val="tx1"/>
                          </a:solidFill>
                          <a:latin typeface="+mn-lt"/>
                          <a:ea typeface="+mn-ea"/>
                          <a:cs typeface="+mn-cs"/>
                        </a:rPr>
                        <a:t>Category A usage: Threshold for unrestricted urban uses</a:t>
                      </a:r>
                      <a:r>
                        <a:rPr lang="en-ZA" sz="1600" b="0" i="0" u="none" strike="noStrike" kern="1200" baseline="0" dirty="0">
                          <a:solidFill>
                            <a:schemeClr val="lt1"/>
                          </a:solidFill>
                          <a:latin typeface="+mn-lt"/>
                          <a:ea typeface="+mn-ea"/>
                          <a:cs typeface="+mn-cs"/>
                        </a:rPr>
                        <a:t>	</a:t>
                      </a:r>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ZA" sz="1600" b="1" i="0" u="none" strike="noStrike" kern="1200" baseline="0" dirty="0">
                          <a:solidFill>
                            <a:schemeClr val="tx1"/>
                          </a:solidFill>
                          <a:latin typeface="+mn-lt"/>
                          <a:ea typeface="+mn-ea"/>
                          <a:cs typeface="+mn-cs"/>
                        </a:rPr>
                        <a:t>Category B usage: Threshold for discharge into surface water or other restricted urban uses</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u="none" strike="noStrike" kern="1200" baseline="0" dirty="0">
                          <a:solidFill>
                            <a:schemeClr val="tx1"/>
                          </a:solidFill>
                          <a:latin typeface="+mn-lt"/>
                          <a:ea typeface="+mn-ea"/>
                          <a:cs typeface="+mn-cs"/>
                        </a:rPr>
                        <a:t>Minimum load reduction percentage </a:t>
                      </a:r>
                      <a:r>
                        <a:rPr lang="en-GB" sz="1600" b="0" i="0" u="none" strike="noStrike" kern="1200" baseline="0" dirty="0">
                          <a:solidFill>
                            <a:schemeClr val="lt1"/>
                          </a:solidFill>
                          <a:latin typeface="+mn-lt"/>
                          <a:ea typeface="+mn-ea"/>
                          <a:cs typeface="+mn-cs"/>
                        </a:rPr>
                        <a:t>	</a:t>
                      </a:r>
                    </a:p>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1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Total nitrogen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smtClean="0">
                          <a:solidFill>
                            <a:sysClr val="windowText" lastClr="000000"/>
                          </a:solidFill>
                        </a:rPr>
                        <a:t>70%</a:t>
                      </a:r>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865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Total phosphorus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smtClean="0">
                          <a:solidFill>
                            <a:sysClr val="windowText" lastClr="000000"/>
                          </a:solidFill>
                        </a:rPr>
                        <a:t>80%</a:t>
                      </a:r>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pH</a:t>
                      </a:r>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1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COD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 50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 150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865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TSS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 10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 30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93697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52</a:t>
            </a:fld>
            <a:endParaRPr lang="en-GB" altLang="en-US" dirty="0"/>
          </a:p>
        </p:txBody>
      </p:sp>
      <p:sp>
        <p:nvSpPr>
          <p:cNvPr id="3" name="Content Placeholder 2"/>
          <p:cNvSpPr>
            <a:spLocks noGrp="1"/>
          </p:cNvSpPr>
          <p:nvPr>
            <p:ph idx="1"/>
          </p:nvPr>
        </p:nvSpPr>
        <p:spPr/>
        <p:txBody>
          <a:bodyPr>
            <a:normAutofit/>
          </a:bodyPr>
          <a:lstStyle/>
          <a:p>
            <a:pPr marL="0" indent="0">
              <a:buNone/>
            </a:pPr>
            <a:r>
              <a:rPr lang="en-ZA" b="1" dirty="0">
                <a:solidFill>
                  <a:srgbClr val="FF0000"/>
                </a:solidFill>
              </a:rPr>
              <a:t>100% compliance of all test results to pass field testing requirements</a:t>
            </a:r>
            <a:endParaRPr lang="en-GB" b="1" dirty="0">
              <a:solidFill>
                <a:srgbClr val="FF0000"/>
              </a:solidFill>
            </a:endParaRPr>
          </a:p>
          <a:p>
            <a:pPr marL="0" indent="0">
              <a:buNone/>
            </a:pPr>
            <a:r>
              <a:rPr lang="en-ZA" b="1" dirty="0">
                <a:solidFill>
                  <a:srgbClr val="FF0000"/>
                </a:solidFill>
              </a:rPr>
              <a:t> </a:t>
            </a:r>
            <a:endParaRPr lang="en-GB" b="1" dirty="0">
              <a:solidFill>
                <a:srgbClr val="FF0000"/>
              </a:solidFill>
            </a:endParaRPr>
          </a:p>
        </p:txBody>
      </p:sp>
      <p:pic>
        <p:nvPicPr>
          <p:cNvPr id="8" name="Picture 7"/>
          <p:cNvPicPr>
            <a:picLocks noChangeAspect="1"/>
          </p:cNvPicPr>
          <p:nvPr/>
        </p:nvPicPr>
        <p:blipFill>
          <a:blip r:embed="rId2"/>
          <a:stretch>
            <a:fillRect/>
          </a:stretch>
        </p:blipFill>
        <p:spPr>
          <a:xfrm>
            <a:off x="609600" y="1093025"/>
            <a:ext cx="2701634" cy="1569492"/>
          </a:xfrm>
          <a:prstGeom prst="rect">
            <a:avLst/>
          </a:prstGeom>
        </p:spPr>
      </p:pic>
      <p:grpSp>
        <p:nvGrpSpPr>
          <p:cNvPr id="7" name="Group 6"/>
          <p:cNvGrpSpPr/>
          <p:nvPr/>
        </p:nvGrpSpPr>
        <p:grpSpPr>
          <a:xfrm>
            <a:off x="-43542" y="0"/>
            <a:ext cx="609600" cy="6858000"/>
            <a:chOff x="-48363" y="0"/>
            <a:chExt cx="677108" cy="6858000"/>
          </a:xfrm>
        </p:grpSpPr>
        <p:sp>
          <p:nvSpPr>
            <p:cNvPr id="9" name="Rectangle 8"/>
            <p:cNvSpPr/>
            <p:nvPr/>
          </p:nvSpPr>
          <p:spPr bwMode="auto">
            <a:xfrm>
              <a:off x="0" y="0"/>
              <a:ext cx="628745" cy="6858000"/>
            </a:xfrm>
            <a:prstGeom prst="rect">
              <a:avLst/>
            </a:prstGeom>
            <a:solidFill>
              <a:srgbClr val="92D050"/>
            </a:solidFill>
            <a:ln w="76200" cap="flat" cmpd="tri" algn="ctr">
              <a:solidFill>
                <a:srgbClr val="92D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48363" y="528639"/>
              <a:ext cx="677108" cy="5597525"/>
            </a:xfrm>
            <a:prstGeom prst="rect">
              <a:avLst/>
            </a:prstGeom>
            <a:noFill/>
          </p:spPr>
          <p:txBody>
            <a:bodyPr vert="vert270" wrap="square" rtlCol="0">
              <a:spAutoFit/>
            </a:bodyPr>
            <a:lstStyle/>
            <a:p>
              <a:pPr algn="ctr"/>
              <a:r>
                <a:rPr lang="en-GB" sz="3200" dirty="0"/>
                <a:t>Field testing</a:t>
              </a:r>
            </a:p>
          </p:txBody>
        </p:sp>
      </p:grpSp>
      <p:graphicFrame>
        <p:nvGraphicFramePr>
          <p:cNvPr id="11" name="Table 10"/>
          <p:cNvGraphicFramePr>
            <a:graphicFrameLocks noGrp="1"/>
          </p:cNvGraphicFramePr>
          <p:nvPr>
            <p:extLst>
              <p:ext uri="{D42A27DB-BD31-4B8C-83A1-F6EECF244321}">
                <p14:modId xmlns:p14="http://schemas.microsoft.com/office/powerpoint/2010/main" val="1291940521"/>
              </p:ext>
            </p:extLst>
          </p:nvPr>
        </p:nvGraphicFramePr>
        <p:xfrm>
          <a:off x="3642360" y="1886289"/>
          <a:ext cx="6896224" cy="4239875"/>
        </p:xfrm>
        <a:graphic>
          <a:graphicData uri="http://schemas.openxmlformats.org/drawingml/2006/table">
            <a:tbl>
              <a:tblPr firstRow="1" bandRow="1">
                <a:tableStyleId>{5C22544A-7EE6-4342-B048-85BDC9FD1C3A}</a:tableStyleId>
              </a:tblPr>
              <a:tblGrid>
                <a:gridCol w="1938920">
                  <a:extLst>
                    <a:ext uri="{9D8B030D-6E8A-4147-A177-3AD203B41FA5}">
                      <a16:colId xmlns:a16="http://schemas.microsoft.com/office/drawing/2014/main" val="20000"/>
                    </a:ext>
                  </a:extLst>
                </a:gridCol>
                <a:gridCol w="1417339">
                  <a:extLst>
                    <a:ext uri="{9D8B030D-6E8A-4147-A177-3AD203B41FA5}">
                      <a16:colId xmlns:a16="http://schemas.microsoft.com/office/drawing/2014/main" val="20001"/>
                    </a:ext>
                  </a:extLst>
                </a:gridCol>
                <a:gridCol w="1884023">
                  <a:extLst>
                    <a:ext uri="{9D8B030D-6E8A-4147-A177-3AD203B41FA5}">
                      <a16:colId xmlns:a16="http://schemas.microsoft.com/office/drawing/2014/main" val="20002"/>
                    </a:ext>
                  </a:extLst>
                </a:gridCol>
                <a:gridCol w="1655942">
                  <a:extLst>
                    <a:ext uri="{9D8B030D-6E8A-4147-A177-3AD203B41FA5}">
                      <a16:colId xmlns:a16="http://schemas.microsoft.com/office/drawing/2014/main" val="20003"/>
                    </a:ext>
                  </a:extLst>
                </a:gridCol>
              </a:tblGrid>
              <a:tr h="1003028">
                <a:tc>
                  <a:txBody>
                    <a:bodyPr/>
                    <a:lstStyle/>
                    <a:p>
                      <a:r>
                        <a:rPr lang="en-GB" sz="1600" dirty="0">
                          <a:solidFill>
                            <a:sysClr val="windowText" lastClr="000000"/>
                          </a:solidFill>
                        </a:rPr>
                        <a:t>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GB" sz="1600" dirty="0">
                          <a:solidFill>
                            <a:schemeClr val="tx1"/>
                          </a:solidFill>
                        </a:rPr>
                        <a:t>Surrogates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GB" sz="1600" dirty="0">
                          <a:solidFill>
                            <a:schemeClr val="tx1"/>
                          </a:solidFill>
                        </a:rPr>
                        <a:t>Max. conc. solids [number/g, (dry solids)]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GB" sz="1600" dirty="0">
                          <a:solidFill>
                            <a:sysClr val="windowText" lastClr="000000"/>
                          </a:solidFill>
                        </a:rPr>
                        <a:t>Max. concentration in liquids (number/l)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544501">
                <a:tc>
                  <a:txBody>
                    <a:bodyPr/>
                    <a:lstStyle/>
                    <a:p>
                      <a:r>
                        <a:rPr lang="en-GB" sz="1600" b="0" i="0" u="none" strike="noStrike" kern="1200" baseline="0" dirty="0">
                          <a:solidFill>
                            <a:schemeClr val="dk1"/>
                          </a:solidFill>
                          <a:latin typeface="+mn-lt"/>
                          <a:ea typeface="+mn-ea"/>
                          <a:cs typeface="+mn-cs"/>
                        </a:rPr>
                        <a:t>Human enteric bacterial pathogen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i="1" dirty="0"/>
                        <a:t>E. coli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750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Human enteric Helminths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i="1" dirty="0"/>
                        <a:t>Ascaris suum </a:t>
                      </a:r>
                      <a:r>
                        <a:rPr lang="en-GB" sz="1600" dirty="0"/>
                        <a:t>viable ova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39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Human enteric viruses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a:t>MS2 coliphage </a:t>
                      </a:r>
                      <a:r>
                        <a:rPr lang="en-GB" sz="1600" dirty="0"/>
                        <a:t>or</a:t>
                      </a:r>
                      <a:r>
                        <a:rPr lang="en-GB" sz="1600" baseline="0" dirty="0"/>
                        <a:t> </a:t>
                      </a:r>
                      <a:r>
                        <a:rPr lang="en-GB" sz="1600" b="0" i="0" u="none" strike="noStrike" kern="1200" baseline="0" dirty="0">
                          <a:solidFill>
                            <a:schemeClr val="dk1"/>
                          </a:solidFill>
                          <a:latin typeface="+mn-lt"/>
                          <a:ea typeface="+mn-ea"/>
                          <a:cs typeface="+mn-cs"/>
                        </a:rPr>
                        <a:t>somatic </a:t>
                      </a:r>
                      <a:r>
                        <a:rPr lang="en-GB" sz="1600" b="0" i="1" u="none" strike="noStrike" kern="1200" baseline="0" dirty="0">
                          <a:solidFill>
                            <a:schemeClr val="dk1"/>
                          </a:solidFill>
                          <a:latin typeface="+mn-lt"/>
                          <a:ea typeface="+mn-ea"/>
                          <a:cs typeface="+mn-cs"/>
                        </a:rPr>
                        <a:t>coliphage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44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Human enteric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Protozoa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u="none" strike="noStrike" kern="1200" baseline="0" dirty="0">
                          <a:solidFill>
                            <a:schemeClr val="dk1"/>
                          </a:solidFill>
                          <a:latin typeface="+mn-lt"/>
                          <a:ea typeface="+mn-ea"/>
                          <a:cs typeface="+mn-cs"/>
                        </a:rPr>
                        <a:t>Clostridium perfringens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415035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53</a:t>
            </a:fld>
            <a:endParaRPr lang="en-GB" altLang="en-US" dirty="0"/>
          </a:p>
        </p:txBody>
      </p:sp>
      <p:sp>
        <p:nvSpPr>
          <p:cNvPr id="3" name="Content Placeholder 2"/>
          <p:cNvSpPr>
            <a:spLocks noGrp="1"/>
          </p:cNvSpPr>
          <p:nvPr>
            <p:ph idx="1"/>
          </p:nvPr>
        </p:nvSpPr>
        <p:spPr/>
        <p:txBody>
          <a:bodyPr/>
          <a:lstStyle/>
          <a:p>
            <a:pPr marL="0" indent="0">
              <a:buNone/>
            </a:pPr>
            <a:r>
              <a:rPr lang="en-ZA" sz="2000" dirty="0"/>
              <a:t>Solid and liquid output validation thresholds and log reduction values (LRVs) for human health protection</a:t>
            </a:r>
            <a:endParaRPr lang="en-GB" sz="2000" dirty="0"/>
          </a:p>
          <a:p>
            <a:pPr marL="0" indent="0">
              <a:buNone/>
            </a:pPr>
            <a:endParaRPr lang="en-GB" sz="2000" dirty="0"/>
          </a:p>
        </p:txBody>
      </p:sp>
      <p:pic>
        <p:nvPicPr>
          <p:cNvPr id="8" name="Picture 7"/>
          <p:cNvPicPr>
            <a:picLocks noChangeAspect="1"/>
          </p:cNvPicPr>
          <p:nvPr/>
        </p:nvPicPr>
        <p:blipFill>
          <a:blip r:embed="rId2"/>
          <a:stretch>
            <a:fillRect/>
          </a:stretch>
        </p:blipFill>
        <p:spPr>
          <a:xfrm>
            <a:off x="609600" y="1093025"/>
            <a:ext cx="2701634" cy="1569492"/>
          </a:xfrm>
          <a:prstGeom prst="rect">
            <a:avLst/>
          </a:prstGeom>
        </p:spPr>
      </p:pic>
      <p:grpSp>
        <p:nvGrpSpPr>
          <p:cNvPr id="7" name="Group 6"/>
          <p:cNvGrpSpPr/>
          <p:nvPr/>
        </p:nvGrpSpPr>
        <p:grpSpPr>
          <a:xfrm>
            <a:off x="-43542" y="0"/>
            <a:ext cx="609600" cy="6858000"/>
            <a:chOff x="-48363" y="0"/>
            <a:chExt cx="677108" cy="6858000"/>
          </a:xfrm>
        </p:grpSpPr>
        <p:sp>
          <p:nvSpPr>
            <p:cNvPr id="9" name="Rectangle 8"/>
            <p:cNvSpPr/>
            <p:nvPr/>
          </p:nvSpPr>
          <p:spPr bwMode="auto">
            <a:xfrm>
              <a:off x="0" y="0"/>
              <a:ext cx="628745" cy="6858000"/>
            </a:xfrm>
            <a:prstGeom prst="rect">
              <a:avLst/>
            </a:prstGeom>
            <a:solidFill>
              <a:srgbClr val="92D050"/>
            </a:solidFill>
            <a:ln w="76200" cap="flat" cmpd="tri" algn="ctr">
              <a:solidFill>
                <a:srgbClr val="92D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48363" y="528639"/>
              <a:ext cx="677108" cy="5597525"/>
            </a:xfrm>
            <a:prstGeom prst="rect">
              <a:avLst/>
            </a:prstGeom>
            <a:noFill/>
          </p:spPr>
          <p:txBody>
            <a:bodyPr vert="vert270" wrap="square" rtlCol="0">
              <a:spAutoFit/>
            </a:bodyPr>
            <a:lstStyle/>
            <a:p>
              <a:pPr algn="ctr"/>
              <a:r>
                <a:rPr lang="en-GB" sz="3200" dirty="0"/>
                <a:t>Field testing</a:t>
              </a:r>
            </a:p>
          </p:txBody>
        </p:sp>
      </p:grpSp>
      <p:graphicFrame>
        <p:nvGraphicFramePr>
          <p:cNvPr id="12" name="Table 11"/>
          <p:cNvGraphicFramePr>
            <a:graphicFrameLocks noGrp="1"/>
          </p:cNvGraphicFramePr>
          <p:nvPr>
            <p:extLst>
              <p:ext uri="{D42A27DB-BD31-4B8C-83A1-F6EECF244321}">
                <p14:modId xmlns:p14="http://schemas.microsoft.com/office/powerpoint/2010/main" val="4143932217"/>
              </p:ext>
            </p:extLst>
          </p:nvPr>
        </p:nvGraphicFramePr>
        <p:xfrm>
          <a:off x="3545616" y="2034975"/>
          <a:ext cx="6875640" cy="3870960"/>
        </p:xfrm>
        <a:graphic>
          <a:graphicData uri="http://schemas.openxmlformats.org/drawingml/2006/table">
            <a:tbl>
              <a:tblPr firstRow="1" bandRow="1">
                <a:tableStyleId>{5C22544A-7EE6-4342-B048-85BDC9FD1C3A}</a:tableStyleId>
              </a:tblPr>
              <a:tblGrid>
                <a:gridCol w="1517836">
                  <a:extLst>
                    <a:ext uri="{9D8B030D-6E8A-4147-A177-3AD203B41FA5}">
                      <a16:colId xmlns:a16="http://schemas.microsoft.com/office/drawing/2014/main" val="20000"/>
                    </a:ext>
                  </a:extLst>
                </a:gridCol>
                <a:gridCol w="1399142">
                  <a:extLst>
                    <a:ext uri="{9D8B030D-6E8A-4147-A177-3AD203B41FA5}">
                      <a16:colId xmlns:a16="http://schemas.microsoft.com/office/drawing/2014/main" val="20001"/>
                    </a:ext>
                  </a:extLst>
                </a:gridCol>
                <a:gridCol w="2623348">
                  <a:extLst>
                    <a:ext uri="{9D8B030D-6E8A-4147-A177-3AD203B41FA5}">
                      <a16:colId xmlns:a16="http://schemas.microsoft.com/office/drawing/2014/main" val="20002"/>
                    </a:ext>
                  </a:extLst>
                </a:gridCol>
                <a:gridCol w="1335314">
                  <a:extLst>
                    <a:ext uri="{9D8B030D-6E8A-4147-A177-3AD203B41FA5}">
                      <a16:colId xmlns:a16="http://schemas.microsoft.com/office/drawing/2014/main" val="20003"/>
                    </a:ext>
                  </a:extLst>
                </a:gridCol>
              </a:tblGrid>
              <a:tr h="350563">
                <a:tc>
                  <a:txBody>
                    <a:bodyPr/>
                    <a:lstStyle/>
                    <a:p>
                      <a:r>
                        <a:rPr lang="en-GB" sz="1600" dirty="0">
                          <a:solidFill>
                            <a:sysClr val="windowText" lastClr="000000"/>
                          </a:solidFill>
                        </a:rPr>
                        <a:t>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GB" sz="1600" dirty="0">
                          <a:solidFill>
                            <a:schemeClr val="tx1"/>
                          </a:solidFill>
                        </a:rPr>
                        <a:t>Surrogates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GB" sz="1600" dirty="0">
                          <a:solidFill>
                            <a:schemeClr val="tx1"/>
                          </a:solidFill>
                        </a:rPr>
                        <a:t>Max. concentration in solids [number/g (dry solids)], OR Max. concentration in liquid [number/L]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GB" sz="1600" dirty="0">
                          <a:solidFill>
                            <a:sysClr val="windowText" lastClr="000000"/>
                          </a:solidFill>
                        </a:rPr>
                        <a:t>Overall LRV for solid</a:t>
                      </a:r>
                      <a:r>
                        <a:rPr lang="en-GB" sz="1600" baseline="0" dirty="0">
                          <a:solidFill>
                            <a:sysClr val="windowText" lastClr="000000"/>
                          </a:solidFill>
                        </a:rPr>
                        <a:t> OR liquid</a:t>
                      </a:r>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599227">
                <a:tc>
                  <a:txBody>
                    <a:bodyPr/>
                    <a:lstStyle/>
                    <a:p>
                      <a:r>
                        <a:rPr lang="en-GB" sz="1600" b="0" i="0" u="none" strike="noStrike" kern="1200" baseline="0" dirty="0">
                          <a:solidFill>
                            <a:schemeClr val="dk1"/>
                          </a:solidFill>
                          <a:latin typeface="+mn-lt"/>
                          <a:ea typeface="+mn-ea"/>
                          <a:cs typeface="+mn-cs"/>
                        </a:rPr>
                        <a:t>Human enteric bacterial pathogen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i="1" dirty="0"/>
                        <a:t>E. coli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47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Human enteric Helminths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i="1" dirty="0"/>
                        <a:t>Ascaris suum </a:t>
                      </a:r>
                      <a:r>
                        <a:rPr lang="en-GB" sz="1600" dirty="0"/>
                        <a:t>viable ova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&lt; 1</a:t>
                      </a:r>
                    </a:p>
                    <a:p>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78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Human enteric viruses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a:t>MS2 coliphage </a:t>
                      </a:r>
                      <a:r>
                        <a:rPr lang="en-GB" sz="1600" dirty="0"/>
                        <a:t>or</a:t>
                      </a:r>
                      <a:r>
                        <a:rPr lang="en-GB" sz="1600" baseline="0" dirty="0"/>
                        <a:t> </a:t>
                      </a:r>
                      <a:r>
                        <a:rPr lang="en-GB" sz="1600" b="0" i="0" u="none" strike="noStrike" kern="1200" baseline="0" dirty="0">
                          <a:solidFill>
                            <a:schemeClr val="dk1"/>
                          </a:solidFill>
                          <a:latin typeface="+mn-lt"/>
                          <a:ea typeface="+mn-ea"/>
                          <a:cs typeface="+mn-cs"/>
                        </a:rPr>
                        <a:t>somatic </a:t>
                      </a:r>
                      <a:r>
                        <a:rPr lang="en-GB" sz="1600" b="0" i="1" u="none" strike="noStrike" kern="1200" baseline="0" dirty="0">
                          <a:solidFill>
                            <a:schemeClr val="dk1"/>
                          </a:solidFill>
                          <a:latin typeface="+mn-lt"/>
                          <a:ea typeface="+mn-ea"/>
                          <a:cs typeface="+mn-cs"/>
                        </a:rPr>
                        <a:t>coliphage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rPr>
                        <a:t>≥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22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Human enteric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Protozoa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u="none" strike="noStrike" kern="1200" baseline="0" dirty="0">
                          <a:solidFill>
                            <a:schemeClr val="dk1"/>
                          </a:solidFill>
                          <a:latin typeface="+mn-lt"/>
                          <a:ea typeface="+mn-ea"/>
                          <a:cs typeface="+mn-cs"/>
                        </a:rPr>
                        <a:t>Clostridium perfringens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b="0" i="0" u="none" strike="noStrike" kern="1200" baseline="0" dirty="0">
                          <a:solidFill>
                            <a:schemeClr val="dk1"/>
                          </a:solidFill>
                          <a:latin typeface="+mn-lt"/>
                          <a:ea typeface="+mn-ea"/>
                          <a:cs typeface="+mn-cs"/>
                        </a:rPr>
                        <a:t>≥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32703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AF06680-C8A7-4B16-9D12-C8E67A63F5D0}" type="slidenum">
              <a:rPr lang="en-ZA" smtClean="0"/>
              <a:t>54</a:t>
            </a:fld>
            <a:endParaRPr lang="en-ZA" dirty="0"/>
          </a:p>
        </p:txBody>
      </p:sp>
      <p:sp>
        <p:nvSpPr>
          <p:cNvPr id="4" name="Content Placeholder 3"/>
          <p:cNvSpPr>
            <a:spLocks noGrp="1"/>
          </p:cNvSpPr>
          <p:nvPr>
            <p:ph idx="1"/>
          </p:nvPr>
        </p:nvSpPr>
        <p:spPr>
          <a:xfrm>
            <a:off x="662152" y="1093025"/>
            <a:ext cx="9680027" cy="5083938"/>
          </a:xfrm>
        </p:spPr>
        <p:txBody>
          <a:bodyPr/>
          <a:lstStyle/>
          <a:p>
            <a:pPr marL="0" indent="0">
              <a:buNone/>
            </a:pPr>
            <a:r>
              <a:rPr lang="en-ZA" sz="3200" b="1" dirty="0" smtClean="0"/>
              <a:t>Benefits of identical adoption of the standard</a:t>
            </a:r>
          </a:p>
          <a:p>
            <a:r>
              <a:rPr lang="en-US" dirty="0" smtClean="0"/>
              <a:t>Engage </a:t>
            </a:r>
            <a:r>
              <a:rPr lang="en-US" dirty="0"/>
              <a:t>directly in markets that have identically adopted ISO 30500</a:t>
            </a:r>
          </a:p>
          <a:p>
            <a:r>
              <a:rPr lang="en-US" dirty="0"/>
              <a:t>Abide by agreed-upon human and environmental safety standards recommended by global experts</a:t>
            </a:r>
          </a:p>
          <a:p>
            <a:r>
              <a:rPr lang="en-US" dirty="0"/>
              <a:t>Rely on ISO review of ISO 30500 every 5 years </a:t>
            </a:r>
            <a:r>
              <a:rPr lang="en-US" dirty="0" smtClean="0"/>
              <a:t>(save </a:t>
            </a:r>
            <a:r>
              <a:rPr lang="en-US" dirty="0"/>
              <a:t>time and </a:t>
            </a:r>
            <a:r>
              <a:rPr lang="en-US" dirty="0" smtClean="0"/>
              <a:t>money)</a:t>
            </a:r>
            <a:endParaRPr lang="en-US" dirty="0"/>
          </a:p>
          <a:p>
            <a:r>
              <a:rPr lang="en-US" dirty="0"/>
              <a:t>Contribute to UN </a:t>
            </a:r>
            <a:r>
              <a:rPr lang="en-US" dirty="0" smtClean="0"/>
              <a:t>SDGs</a:t>
            </a:r>
          </a:p>
          <a:p>
            <a:endParaRPr lang="en-US" dirty="0"/>
          </a:p>
          <a:p>
            <a:endParaRPr lang="en-US" dirty="0"/>
          </a:p>
          <a:p>
            <a:endParaRPr lang="en-ZA" dirty="0"/>
          </a:p>
        </p:txBody>
      </p:sp>
      <p:pic>
        <p:nvPicPr>
          <p:cNvPr id="6" name="Picture 5"/>
          <p:cNvPicPr>
            <a:picLocks noChangeAspect="1"/>
          </p:cNvPicPr>
          <p:nvPr/>
        </p:nvPicPr>
        <p:blipFill>
          <a:blip r:embed="rId2"/>
          <a:stretch>
            <a:fillRect/>
          </a:stretch>
        </p:blipFill>
        <p:spPr>
          <a:xfrm>
            <a:off x="796160" y="4169117"/>
            <a:ext cx="6077606" cy="2097539"/>
          </a:xfrm>
          <a:prstGeom prst="rect">
            <a:avLst/>
          </a:prstGeom>
        </p:spPr>
      </p:pic>
      <p:sp>
        <p:nvSpPr>
          <p:cNvPr id="7" name="Rectangle 6"/>
          <p:cNvSpPr/>
          <p:nvPr/>
        </p:nvSpPr>
        <p:spPr>
          <a:xfrm>
            <a:off x="7745568" y="5807631"/>
            <a:ext cx="2730619" cy="369332"/>
          </a:xfrm>
          <a:prstGeom prst="rect">
            <a:avLst/>
          </a:prstGeom>
        </p:spPr>
        <p:txBody>
          <a:bodyPr wrap="none">
            <a:spAutoFit/>
          </a:bodyPr>
          <a:lstStyle/>
          <a:p>
            <a:r>
              <a:rPr lang="en-GB" dirty="0">
                <a:hlinkClick r:id="rId3"/>
              </a:rPr>
              <a:t>https://sanitation.ansi.org</a:t>
            </a:r>
            <a:r>
              <a:rPr lang="en-GB" dirty="0"/>
              <a:t> </a:t>
            </a:r>
          </a:p>
        </p:txBody>
      </p:sp>
    </p:spTree>
    <p:extLst>
      <p:ext uri="{BB962C8B-B14F-4D97-AF65-F5344CB8AC3E}">
        <p14:creationId xmlns:p14="http://schemas.microsoft.com/office/powerpoint/2010/main" val="3881059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55</a:t>
            </a:fld>
            <a:endParaRPr lang="en-ZA" dirty="0"/>
          </a:p>
        </p:txBody>
      </p:sp>
      <p:sp>
        <p:nvSpPr>
          <p:cNvPr id="3" name="Text Placeholder 2"/>
          <p:cNvSpPr>
            <a:spLocks noGrp="1"/>
          </p:cNvSpPr>
          <p:nvPr>
            <p:ph type="body" idx="13"/>
          </p:nvPr>
        </p:nvSpPr>
        <p:spPr/>
        <p:txBody>
          <a:bodyPr/>
          <a:lstStyle/>
          <a:p>
            <a:endParaRPr lang="en-ZA" dirty="0"/>
          </a:p>
        </p:txBody>
      </p:sp>
      <p:sp>
        <p:nvSpPr>
          <p:cNvPr id="4" name="Content Placeholder 3"/>
          <p:cNvSpPr>
            <a:spLocks noGrp="1"/>
          </p:cNvSpPr>
          <p:nvPr>
            <p:ph idx="1"/>
          </p:nvPr>
        </p:nvSpPr>
        <p:spPr/>
        <p:txBody>
          <a:bodyPr/>
          <a:lstStyle/>
          <a:p>
            <a:pPr marL="0" indent="0">
              <a:buNone/>
            </a:pPr>
            <a:r>
              <a:rPr lang="en-ZA" dirty="0" smtClean="0"/>
              <a:t>Countries with identical adoption </a:t>
            </a:r>
            <a:endParaRPr lang="en-ZA" dirty="0"/>
          </a:p>
        </p:txBody>
      </p:sp>
      <p:graphicFrame>
        <p:nvGraphicFramePr>
          <p:cNvPr id="5" name="Diagram 4"/>
          <p:cNvGraphicFramePr/>
          <p:nvPr>
            <p:extLst>
              <p:ext uri="{D42A27DB-BD31-4B8C-83A1-F6EECF244321}">
                <p14:modId xmlns:p14="http://schemas.microsoft.com/office/powerpoint/2010/main" val="2855200149"/>
              </p:ext>
            </p:extLst>
          </p:nvPr>
        </p:nvGraphicFramePr>
        <p:xfrm>
          <a:off x="708241" y="0"/>
          <a:ext cx="10552386" cy="5457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Group 12"/>
          <p:cNvGrpSpPr/>
          <p:nvPr/>
        </p:nvGrpSpPr>
        <p:grpSpPr>
          <a:xfrm>
            <a:off x="708241" y="3363309"/>
            <a:ext cx="10521068" cy="1061830"/>
            <a:chOff x="609600" y="3794233"/>
            <a:chExt cx="10521068" cy="1061830"/>
          </a:xfrm>
        </p:grpSpPr>
        <p:sp>
          <p:nvSpPr>
            <p:cNvPr id="6" name="TextBox 5"/>
            <p:cNvSpPr txBox="1"/>
            <p:nvPr/>
          </p:nvSpPr>
          <p:spPr>
            <a:xfrm>
              <a:off x="609600" y="3794233"/>
              <a:ext cx="1384786" cy="1015663"/>
            </a:xfrm>
            <a:prstGeom prst="rect">
              <a:avLst/>
            </a:prstGeom>
            <a:noFill/>
          </p:spPr>
          <p:txBody>
            <a:bodyPr wrap="square" rtlCol="0">
              <a:spAutoFit/>
            </a:bodyPr>
            <a:lstStyle/>
            <a:p>
              <a:pPr algn="ctr"/>
              <a:r>
                <a:rPr lang="en-ZA" sz="2000" b="1" dirty="0" smtClean="0">
                  <a:solidFill>
                    <a:schemeClr val="accent1">
                      <a:lumMod val="50000"/>
                    </a:schemeClr>
                  </a:solidFill>
                </a:rPr>
                <a:t>SENEGAL</a:t>
              </a:r>
            </a:p>
            <a:p>
              <a:pPr algn="ctr"/>
              <a:r>
                <a:rPr lang="en-ZA" sz="2000" b="1" dirty="0" smtClean="0">
                  <a:solidFill>
                    <a:schemeClr val="accent1">
                      <a:lumMod val="50000"/>
                    </a:schemeClr>
                  </a:solidFill>
                </a:rPr>
                <a:t>FRANCE </a:t>
              </a:r>
            </a:p>
            <a:p>
              <a:pPr algn="ctr"/>
              <a:r>
                <a:rPr lang="en-ZA" sz="2000" b="1" dirty="0" smtClean="0">
                  <a:solidFill>
                    <a:schemeClr val="accent1">
                      <a:lumMod val="50000"/>
                    </a:schemeClr>
                  </a:solidFill>
                </a:rPr>
                <a:t>UK</a:t>
              </a:r>
              <a:endParaRPr lang="en-ZA" sz="2000" b="1" dirty="0">
                <a:solidFill>
                  <a:schemeClr val="accent1">
                    <a:lumMod val="50000"/>
                  </a:schemeClr>
                </a:solidFill>
              </a:endParaRPr>
            </a:p>
          </p:txBody>
        </p:sp>
        <p:sp>
          <p:nvSpPr>
            <p:cNvPr id="7" name="TextBox 6"/>
            <p:cNvSpPr txBox="1"/>
            <p:nvPr/>
          </p:nvSpPr>
          <p:spPr>
            <a:xfrm>
              <a:off x="2367027" y="3840400"/>
              <a:ext cx="1166648" cy="707886"/>
            </a:xfrm>
            <a:prstGeom prst="rect">
              <a:avLst/>
            </a:prstGeom>
            <a:noFill/>
          </p:spPr>
          <p:txBody>
            <a:bodyPr wrap="square" rtlCol="0">
              <a:spAutoFit/>
            </a:bodyPr>
            <a:lstStyle/>
            <a:p>
              <a:r>
                <a:rPr lang="en-ZA" sz="2000" b="1" dirty="0" smtClean="0">
                  <a:solidFill>
                    <a:schemeClr val="accent1">
                      <a:lumMod val="50000"/>
                    </a:schemeClr>
                  </a:solidFill>
                </a:rPr>
                <a:t>SOUTH AFRICA</a:t>
              </a:r>
              <a:endParaRPr lang="en-ZA" sz="2000" b="1" dirty="0">
                <a:solidFill>
                  <a:schemeClr val="accent1">
                    <a:lumMod val="50000"/>
                  </a:schemeClr>
                </a:solidFill>
              </a:endParaRPr>
            </a:p>
          </p:txBody>
        </p:sp>
        <p:sp>
          <p:nvSpPr>
            <p:cNvPr id="8" name="TextBox 7"/>
            <p:cNvSpPr txBox="1"/>
            <p:nvPr/>
          </p:nvSpPr>
          <p:spPr>
            <a:xfrm>
              <a:off x="3717820" y="3794233"/>
              <a:ext cx="1166648" cy="707886"/>
            </a:xfrm>
            <a:prstGeom prst="rect">
              <a:avLst/>
            </a:prstGeom>
            <a:noFill/>
          </p:spPr>
          <p:txBody>
            <a:bodyPr wrap="square" rtlCol="0">
              <a:spAutoFit/>
            </a:bodyPr>
            <a:lstStyle/>
            <a:p>
              <a:pPr algn="ctr"/>
              <a:r>
                <a:rPr lang="en-ZA" sz="2000" b="1" dirty="0" smtClean="0">
                  <a:solidFill>
                    <a:schemeClr val="accent1">
                      <a:lumMod val="50000"/>
                    </a:schemeClr>
                  </a:solidFill>
                </a:rPr>
                <a:t>COTE D’IVORE</a:t>
              </a:r>
              <a:endParaRPr lang="en-ZA" sz="2000" b="1" dirty="0">
                <a:solidFill>
                  <a:schemeClr val="accent1">
                    <a:lumMod val="50000"/>
                  </a:schemeClr>
                </a:solidFill>
              </a:endParaRPr>
            </a:p>
          </p:txBody>
        </p:sp>
        <p:sp>
          <p:nvSpPr>
            <p:cNvPr id="9" name="TextBox 8"/>
            <p:cNvSpPr txBox="1"/>
            <p:nvPr/>
          </p:nvSpPr>
          <p:spPr>
            <a:xfrm>
              <a:off x="5068613" y="3794233"/>
              <a:ext cx="1647497" cy="707886"/>
            </a:xfrm>
            <a:prstGeom prst="rect">
              <a:avLst/>
            </a:prstGeom>
            <a:noFill/>
          </p:spPr>
          <p:txBody>
            <a:bodyPr wrap="square" rtlCol="0">
              <a:spAutoFit/>
            </a:bodyPr>
            <a:lstStyle/>
            <a:p>
              <a:pPr algn="ctr"/>
              <a:r>
                <a:rPr lang="en-ZA" sz="2000" b="1" dirty="0" smtClean="0">
                  <a:solidFill>
                    <a:schemeClr val="accent1">
                      <a:lumMod val="50000"/>
                    </a:schemeClr>
                  </a:solidFill>
                </a:rPr>
                <a:t>BENIN</a:t>
              </a:r>
            </a:p>
            <a:p>
              <a:pPr algn="ctr"/>
              <a:r>
                <a:rPr lang="en-ZA" sz="2000" b="1" dirty="0" smtClean="0">
                  <a:solidFill>
                    <a:schemeClr val="accent1">
                      <a:lumMod val="50000"/>
                    </a:schemeClr>
                  </a:solidFill>
                </a:rPr>
                <a:t>BANGLADESH</a:t>
              </a:r>
              <a:endParaRPr lang="en-ZA" sz="2000" b="1" dirty="0">
                <a:solidFill>
                  <a:schemeClr val="accent1">
                    <a:lumMod val="50000"/>
                  </a:schemeClr>
                </a:solidFill>
              </a:endParaRPr>
            </a:p>
          </p:txBody>
        </p:sp>
        <p:sp>
          <p:nvSpPr>
            <p:cNvPr id="10" name="TextBox 9"/>
            <p:cNvSpPr txBox="1"/>
            <p:nvPr/>
          </p:nvSpPr>
          <p:spPr>
            <a:xfrm>
              <a:off x="6846069" y="3794233"/>
              <a:ext cx="1220834" cy="400110"/>
            </a:xfrm>
            <a:prstGeom prst="rect">
              <a:avLst/>
            </a:prstGeom>
            <a:noFill/>
          </p:spPr>
          <p:txBody>
            <a:bodyPr wrap="square" rtlCol="0">
              <a:spAutoFit/>
            </a:bodyPr>
            <a:lstStyle/>
            <a:p>
              <a:pPr algn="ctr"/>
              <a:r>
                <a:rPr lang="en-ZA" sz="2000" b="1" dirty="0" smtClean="0">
                  <a:solidFill>
                    <a:schemeClr val="accent1">
                      <a:lumMod val="50000"/>
                    </a:schemeClr>
                  </a:solidFill>
                </a:rPr>
                <a:t>RWANDA </a:t>
              </a:r>
              <a:endParaRPr lang="en-ZA" sz="2000" b="1" dirty="0">
                <a:solidFill>
                  <a:schemeClr val="accent1">
                    <a:lumMod val="50000"/>
                  </a:schemeClr>
                </a:solidFill>
              </a:endParaRPr>
            </a:p>
          </p:txBody>
        </p:sp>
        <p:sp>
          <p:nvSpPr>
            <p:cNvPr id="11" name="TextBox 10"/>
            <p:cNvSpPr txBox="1"/>
            <p:nvPr/>
          </p:nvSpPr>
          <p:spPr>
            <a:xfrm>
              <a:off x="8251048" y="3794233"/>
              <a:ext cx="1166648" cy="707886"/>
            </a:xfrm>
            <a:prstGeom prst="rect">
              <a:avLst/>
            </a:prstGeom>
            <a:noFill/>
          </p:spPr>
          <p:txBody>
            <a:bodyPr wrap="square" rtlCol="0">
              <a:spAutoFit/>
            </a:bodyPr>
            <a:lstStyle/>
            <a:p>
              <a:pPr algn="ctr"/>
              <a:r>
                <a:rPr lang="en-ZA" sz="2000" b="1" dirty="0" smtClean="0">
                  <a:solidFill>
                    <a:schemeClr val="accent1">
                      <a:lumMod val="50000"/>
                    </a:schemeClr>
                  </a:solidFill>
                </a:rPr>
                <a:t>UGANDA</a:t>
              </a:r>
            </a:p>
            <a:p>
              <a:pPr algn="ctr"/>
              <a:r>
                <a:rPr lang="en-ZA" sz="2000" b="1" dirty="0" smtClean="0">
                  <a:solidFill>
                    <a:schemeClr val="accent1">
                      <a:lumMod val="50000"/>
                    </a:schemeClr>
                  </a:solidFill>
                </a:rPr>
                <a:t>NIGERIA </a:t>
              </a:r>
              <a:endParaRPr lang="en-ZA" sz="2000" b="1" dirty="0">
                <a:solidFill>
                  <a:schemeClr val="accent1">
                    <a:lumMod val="50000"/>
                  </a:schemeClr>
                </a:solidFill>
              </a:endParaRPr>
            </a:p>
          </p:txBody>
        </p:sp>
        <p:sp>
          <p:nvSpPr>
            <p:cNvPr id="12" name="TextBox 11"/>
            <p:cNvSpPr txBox="1"/>
            <p:nvPr/>
          </p:nvSpPr>
          <p:spPr>
            <a:xfrm>
              <a:off x="9601841" y="3840400"/>
              <a:ext cx="1528827" cy="1015663"/>
            </a:xfrm>
            <a:prstGeom prst="rect">
              <a:avLst/>
            </a:prstGeom>
            <a:noFill/>
          </p:spPr>
          <p:txBody>
            <a:bodyPr wrap="square" rtlCol="0">
              <a:spAutoFit/>
            </a:bodyPr>
            <a:lstStyle/>
            <a:p>
              <a:pPr algn="ctr"/>
              <a:r>
                <a:rPr lang="en-ZA" sz="2000" b="1" dirty="0" smtClean="0">
                  <a:solidFill>
                    <a:schemeClr val="accent1">
                      <a:lumMod val="50000"/>
                    </a:schemeClr>
                  </a:solidFill>
                </a:rPr>
                <a:t>CAMEROON</a:t>
              </a:r>
            </a:p>
            <a:p>
              <a:pPr algn="ctr"/>
              <a:r>
                <a:rPr lang="en-ZA" sz="2000" b="1" dirty="0" smtClean="0">
                  <a:solidFill>
                    <a:schemeClr val="accent1">
                      <a:lumMod val="50000"/>
                    </a:schemeClr>
                  </a:solidFill>
                </a:rPr>
                <a:t>CANADA</a:t>
              </a:r>
            </a:p>
            <a:p>
              <a:pPr algn="ctr"/>
              <a:r>
                <a:rPr lang="en-ZA" sz="2000" b="1" dirty="0" smtClean="0">
                  <a:solidFill>
                    <a:schemeClr val="accent1">
                      <a:lumMod val="50000"/>
                    </a:schemeClr>
                  </a:solidFill>
                </a:rPr>
                <a:t>USA</a:t>
              </a:r>
              <a:endParaRPr lang="en-ZA" sz="2000" b="1" dirty="0">
                <a:solidFill>
                  <a:schemeClr val="accent1">
                    <a:lumMod val="50000"/>
                  </a:schemeClr>
                </a:solidFill>
              </a:endParaRPr>
            </a:p>
          </p:txBody>
        </p:sp>
      </p:grpSp>
      <p:sp>
        <p:nvSpPr>
          <p:cNvPr id="14" name="Rectangle 13"/>
          <p:cNvSpPr/>
          <p:nvPr/>
        </p:nvSpPr>
        <p:spPr>
          <a:xfrm>
            <a:off x="7881575" y="5722157"/>
            <a:ext cx="2813591" cy="369332"/>
          </a:xfrm>
          <a:prstGeom prst="rect">
            <a:avLst/>
          </a:prstGeom>
        </p:spPr>
        <p:txBody>
          <a:bodyPr wrap="none">
            <a:spAutoFit/>
          </a:bodyPr>
          <a:lstStyle/>
          <a:p>
            <a:r>
              <a:rPr lang="en-ZA" u="sng" dirty="0">
                <a:solidFill>
                  <a:srgbClr val="0000FF"/>
                </a:solidFill>
                <a:latin typeface="Arial" panose="020B0604020202020204" pitchFamily="34" charset="0"/>
                <a:ea typeface="Times New Roman" panose="02020603050405020304" pitchFamily="18" charset="0"/>
                <a:hlinkClick r:id="rId7"/>
              </a:rPr>
              <a:t>https://sanitation.ansi.org</a:t>
            </a:r>
            <a:r>
              <a:rPr lang="en-ZA" dirty="0">
                <a:solidFill>
                  <a:srgbClr val="211D1E"/>
                </a:solidFill>
                <a:latin typeface="Arial" panose="020B0604020202020204" pitchFamily="34" charset="0"/>
                <a:ea typeface="Times New Roman" panose="02020603050405020304" pitchFamily="18" charset="0"/>
              </a:rPr>
              <a:t> </a:t>
            </a:r>
            <a:endParaRPr lang="en-ZA" dirty="0"/>
          </a:p>
        </p:txBody>
      </p:sp>
    </p:spTree>
    <p:extLst>
      <p:ext uri="{BB962C8B-B14F-4D97-AF65-F5344CB8AC3E}">
        <p14:creationId xmlns:p14="http://schemas.microsoft.com/office/powerpoint/2010/main" val="3131468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56</a:t>
            </a:fld>
            <a:endParaRPr lang="en-ZA" dirty="0"/>
          </a:p>
        </p:txBody>
      </p:sp>
      <p:sp>
        <p:nvSpPr>
          <p:cNvPr id="3" name="Text Placeholder 2"/>
          <p:cNvSpPr>
            <a:spLocks noGrp="1"/>
          </p:cNvSpPr>
          <p:nvPr>
            <p:ph type="body" idx="13"/>
          </p:nvPr>
        </p:nvSpPr>
        <p:spPr/>
        <p:txBody>
          <a:bodyPr/>
          <a:lstStyle/>
          <a:p>
            <a:r>
              <a:rPr lang="en-GB" dirty="0"/>
              <a:t>Benefits</a:t>
            </a:r>
          </a:p>
        </p:txBody>
      </p:sp>
      <p:sp>
        <p:nvSpPr>
          <p:cNvPr id="4" name="Content Placeholder 3"/>
          <p:cNvSpPr>
            <a:spLocks noGrp="1"/>
          </p:cNvSpPr>
          <p:nvPr>
            <p:ph idx="1"/>
          </p:nvPr>
        </p:nvSpPr>
        <p:spPr>
          <a:xfrm>
            <a:off x="838200" y="1093025"/>
            <a:ext cx="7894319" cy="5083938"/>
          </a:xfrm>
        </p:spPr>
        <p:txBody>
          <a:bodyPr>
            <a:normAutofit/>
          </a:bodyPr>
          <a:lstStyle/>
          <a:p>
            <a:pPr marL="0" lvl="1" indent="0">
              <a:lnSpc>
                <a:spcPct val="150000"/>
              </a:lnSpc>
              <a:buNone/>
            </a:pPr>
            <a:r>
              <a:rPr lang="en-US" sz="3200" b="1" dirty="0"/>
              <a:t>Regulators/policy makers:</a:t>
            </a:r>
          </a:p>
          <a:p>
            <a:pPr marL="342900" lvl="1" indent="-342900">
              <a:lnSpc>
                <a:spcPct val="150000"/>
              </a:lnSpc>
            </a:pPr>
            <a:r>
              <a:rPr lang="en-US" sz="2400" dirty="0"/>
              <a:t>Can rely on global expert opinion to ensure safety of the product for its citizens without spending its own time and money </a:t>
            </a:r>
          </a:p>
          <a:p>
            <a:pPr marL="342900" lvl="1" indent="-342900">
              <a:lnSpc>
                <a:spcPct val="150000"/>
              </a:lnSpc>
            </a:pPr>
            <a:r>
              <a:rPr lang="en-US" sz="2400" dirty="0"/>
              <a:t>Can access the constantly updated source of information and experiences from around the world</a:t>
            </a:r>
          </a:p>
          <a:p>
            <a:pPr>
              <a:lnSpc>
                <a:spcPct val="150000"/>
              </a:lnSpc>
            </a:pPr>
            <a:endParaRPr lang="en-GB" sz="2800" b="1" dirty="0"/>
          </a:p>
        </p:txBody>
      </p:sp>
      <p:pic>
        <p:nvPicPr>
          <p:cNvPr id="2050" name="Picture 2" descr="https://encrypted-tbn0.gstatic.com/images?q=tbn:ANd9GcRNAegH8W3VfI7H-Do7nG0HhSpsmhnsKV__7LiwLz6tz58vzQ50dQ&am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1267" y="217170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803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AF06680-C8A7-4B16-9D12-C8E67A63F5D0}" type="slidenum">
              <a:rPr lang="en-ZA" smtClean="0"/>
              <a:t>57</a:t>
            </a:fld>
            <a:endParaRPr lang="en-ZA" dirty="0"/>
          </a:p>
        </p:txBody>
      </p:sp>
      <p:sp>
        <p:nvSpPr>
          <p:cNvPr id="6" name="Text Placeholder 5"/>
          <p:cNvSpPr>
            <a:spLocks noGrp="1"/>
          </p:cNvSpPr>
          <p:nvPr>
            <p:ph type="body" idx="13"/>
          </p:nvPr>
        </p:nvSpPr>
        <p:spPr/>
        <p:txBody>
          <a:bodyPr/>
          <a:lstStyle/>
          <a:p>
            <a:r>
              <a:rPr lang="en-GB" dirty="0"/>
              <a:t>Benefits</a:t>
            </a:r>
          </a:p>
        </p:txBody>
      </p:sp>
      <p:sp>
        <p:nvSpPr>
          <p:cNvPr id="5" name="Content Placeholder 4"/>
          <p:cNvSpPr>
            <a:spLocks noGrp="1"/>
          </p:cNvSpPr>
          <p:nvPr>
            <p:ph idx="1"/>
          </p:nvPr>
        </p:nvSpPr>
        <p:spPr>
          <a:xfrm>
            <a:off x="838201" y="1093025"/>
            <a:ext cx="6629400" cy="5083938"/>
          </a:xfrm>
        </p:spPr>
        <p:txBody>
          <a:bodyPr>
            <a:normAutofit/>
          </a:bodyPr>
          <a:lstStyle/>
          <a:p>
            <a:pPr marL="0" indent="0">
              <a:lnSpc>
                <a:spcPct val="110000"/>
              </a:lnSpc>
              <a:buNone/>
            </a:pPr>
            <a:r>
              <a:rPr lang="en-GB" sz="3200" b="1" dirty="0"/>
              <a:t>Manufactures: </a:t>
            </a:r>
          </a:p>
          <a:p>
            <a:pPr>
              <a:lnSpc>
                <a:spcPct val="150000"/>
              </a:lnSpc>
            </a:pPr>
            <a:r>
              <a:rPr lang="en-US" dirty="0"/>
              <a:t>Have a blueprint to use to create a product that meets international guidelines, making market entry easier</a:t>
            </a:r>
          </a:p>
          <a:p>
            <a:pPr>
              <a:lnSpc>
                <a:spcPct val="150000"/>
              </a:lnSpc>
            </a:pPr>
            <a:r>
              <a:rPr lang="en-US" dirty="0"/>
              <a:t>Increases the manufacturing capability to be widely available to market and deploy at places of need</a:t>
            </a:r>
          </a:p>
          <a:p>
            <a:pPr lvl="1">
              <a:lnSpc>
                <a:spcPct val="110000"/>
              </a:lnSpc>
              <a:buFont typeface="Arial" panose="020B0604020202020204" pitchFamily="34" charset="0"/>
              <a:buChar char="‒"/>
            </a:pPr>
            <a:endParaRPr lang="en-US" i="1" dirty="0"/>
          </a:p>
          <a:p>
            <a:pPr lvl="1">
              <a:lnSpc>
                <a:spcPct val="110000"/>
              </a:lnSpc>
              <a:buFont typeface="Arial" panose="020B0604020202020204" pitchFamily="34" charset="0"/>
              <a:buChar char="‒"/>
            </a:pPr>
            <a:endParaRPr lang="en-GB" dirty="0"/>
          </a:p>
        </p:txBody>
      </p:sp>
      <p:sp>
        <p:nvSpPr>
          <p:cNvPr id="2" name="Footer Placeholder 1"/>
          <p:cNvSpPr>
            <a:spLocks noGrp="1"/>
          </p:cNvSpPr>
          <p:nvPr>
            <p:ph type="ftr" sz="quarter" idx="4294967295"/>
          </p:nvPr>
        </p:nvSpPr>
        <p:spPr>
          <a:xfrm>
            <a:off x="0" y="6356350"/>
            <a:ext cx="4114800" cy="365125"/>
          </a:xfrm>
        </p:spPr>
        <p:txBody>
          <a:bodyPr/>
          <a:lstStyle/>
          <a:p>
            <a:r>
              <a:rPr lang="en-ZA" dirty="0"/>
              <a:t>Marketing, Communications, PR and Events</a:t>
            </a:r>
          </a:p>
        </p:txBody>
      </p:sp>
      <p:pic>
        <p:nvPicPr>
          <p:cNvPr id="7" name="Picture 6"/>
          <p:cNvPicPr>
            <a:picLocks noChangeAspect="1"/>
          </p:cNvPicPr>
          <p:nvPr/>
        </p:nvPicPr>
        <p:blipFill>
          <a:blip r:embed="rId2"/>
          <a:stretch>
            <a:fillRect/>
          </a:stretch>
        </p:blipFill>
        <p:spPr>
          <a:xfrm>
            <a:off x="8820958" y="2441702"/>
            <a:ext cx="2532842" cy="1810512"/>
          </a:xfrm>
          <a:prstGeom prst="rect">
            <a:avLst/>
          </a:prstGeom>
        </p:spPr>
      </p:pic>
    </p:spTree>
    <p:extLst>
      <p:ext uri="{BB962C8B-B14F-4D97-AF65-F5344CB8AC3E}">
        <p14:creationId xmlns:p14="http://schemas.microsoft.com/office/powerpoint/2010/main" val="1455312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58</a:t>
            </a:fld>
            <a:endParaRPr lang="en-ZA" dirty="0"/>
          </a:p>
        </p:txBody>
      </p:sp>
      <p:sp>
        <p:nvSpPr>
          <p:cNvPr id="3" name="Text Placeholder 2"/>
          <p:cNvSpPr>
            <a:spLocks noGrp="1"/>
          </p:cNvSpPr>
          <p:nvPr>
            <p:ph type="body" idx="13"/>
          </p:nvPr>
        </p:nvSpPr>
        <p:spPr/>
        <p:txBody>
          <a:bodyPr/>
          <a:lstStyle/>
          <a:p>
            <a:r>
              <a:rPr lang="en-GB" dirty="0"/>
              <a:t>Benefits</a:t>
            </a:r>
          </a:p>
        </p:txBody>
      </p:sp>
      <p:sp>
        <p:nvSpPr>
          <p:cNvPr id="4" name="Content Placeholder 3"/>
          <p:cNvSpPr>
            <a:spLocks noGrp="1"/>
          </p:cNvSpPr>
          <p:nvPr>
            <p:ph idx="1"/>
          </p:nvPr>
        </p:nvSpPr>
        <p:spPr>
          <a:xfrm>
            <a:off x="838201" y="1093025"/>
            <a:ext cx="8503920" cy="5083938"/>
          </a:xfrm>
        </p:spPr>
        <p:txBody>
          <a:bodyPr/>
          <a:lstStyle/>
          <a:p>
            <a:pPr marL="0" lvl="2" indent="0">
              <a:lnSpc>
                <a:spcPct val="110000"/>
              </a:lnSpc>
              <a:buNone/>
            </a:pPr>
            <a:r>
              <a:rPr lang="en-US" sz="3200" b="1" dirty="0"/>
              <a:t>Users: </a:t>
            </a:r>
          </a:p>
          <a:p>
            <a:pPr>
              <a:lnSpc>
                <a:spcPct val="110000"/>
              </a:lnSpc>
            </a:pPr>
            <a:r>
              <a:rPr lang="en-US" dirty="0"/>
              <a:t>Increases the confidence in the product, reflecting a consensus of regulators, </a:t>
            </a:r>
            <a:r>
              <a:rPr lang="en-US" dirty="0" smtClean="0"/>
              <a:t>manufacturers </a:t>
            </a:r>
            <a:r>
              <a:rPr lang="en-US" dirty="0"/>
              <a:t>and users from across the world</a:t>
            </a:r>
          </a:p>
          <a:p>
            <a:pPr>
              <a:lnSpc>
                <a:spcPct val="110000"/>
              </a:lnSpc>
            </a:pPr>
            <a:r>
              <a:rPr lang="en-US" dirty="0"/>
              <a:t>Can have a dignified, reliable, safe, hygienic, odor-free experience that may even produce by-products that can be re-used by the community</a:t>
            </a:r>
          </a:p>
          <a:p>
            <a:endParaRPr lang="en-GB" b="1" dirty="0"/>
          </a:p>
        </p:txBody>
      </p:sp>
      <p:pic>
        <p:nvPicPr>
          <p:cNvPr id="8" name="Picture 7"/>
          <p:cNvPicPr>
            <a:picLocks noChangeAspect="1"/>
          </p:cNvPicPr>
          <p:nvPr/>
        </p:nvPicPr>
        <p:blipFill rotWithShape="1">
          <a:blip r:embed="rId2"/>
          <a:srcRect b="6625"/>
          <a:stretch/>
        </p:blipFill>
        <p:spPr>
          <a:xfrm>
            <a:off x="9649968" y="2130425"/>
            <a:ext cx="2133600" cy="2001139"/>
          </a:xfrm>
          <a:prstGeom prst="rect">
            <a:avLst/>
          </a:prstGeom>
        </p:spPr>
      </p:pic>
    </p:spTree>
    <p:extLst>
      <p:ext uri="{BB962C8B-B14F-4D97-AF65-F5344CB8AC3E}">
        <p14:creationId xmlns:p14="http://schemas.microsoft.com/office/powerpoint/2010/main" val="3261004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59</a:t>
            </a:fld>
            <a:endParaRPr lang="en-ZA" dirty="0"/>
          </a:p>
        </p:txBody>
      </p:sp>
      <p:sp>
        <p:nvSpPr>
          <p:cNvPr id="3" name="Text Placeholder 2"/>
          <p:cNvSpPr>
            <a:spLocks noGrp="1"/>
          </p:cNvSpPr>
          <p:nvPr>
            <p:ph type="body" idx="13"/>
          </p:nvPr>
        </p:nvSpPr>
        <p:spPr/>
        <p:txBody>
          <a:bodyPr/>
          <a:lstStyle/>
          <a:p>
            <a:r>
              <a:rPr lang="en-GB" dirty="0" smtClean="0"/>
              <a:t>Benefits of using SANS/ISO:30500</a:t>
            </a:r>
            <a:endParaRPr lang="en-GB" dirty="0"/>
          </a:p>
        </p:txBody>
      </p:sp>
      <p:sp>
        <p:nvSpPr>
          <p:cNvPr id="4" name="Content Placeholder 3"/>
          <p:cNvSpPr>
            <a:spLocks noGrp="1"/>
          </p:cNvSpPr>
          <p:nvPr>
            <p:ph idx="1"/>
          </p:nvPr>
        </p:nvSpPr>
        <p:spPr>
          <a:xfrm>
            <a:off x="199698" y="1093024"/>
            <a:ext cx="10657488" cy="5263325"/>
          </a:xfrm>
        </p:spPr>
        <p:txBody>
          <a:bodyPr>
            <a:normAutofit fontScale="92500" lnSpcReduction="10000"/>
          </a:bodyPr>
          <a:lstStyle/>
          <a:p>
            <a:pPr lvl="1"/>
            <a:r>
              <a:rPr lang="en-GB" sz="2400" dirty="0"/>
              <a:t>Saves on Cost of building new infrastructure and maintaining existing infrastructure</a:t>
            </a:r>
          </a:p>
          <a:p>
            <a:pPr lvl="1"/>
            <a:r>
              <a:rPr lang="en-GB" sz="2400" dirty="0"/>
              <a:t>Off-sets the cost for new sewers </a:t>
            </a:r>
          </a:p>
          <a:p>
            <a:pPr lvl="1"/>
            <a:r>
              <a:rPr lang="en-GB" sz="2400" dirty="0"/>
              <a:t>The adoption of the standard can act as a catalyst for industrialisation of sanitation in South Africa</a:t>
            </a:r>
          </a:p>
          <a:p>
            <a:pPr lvl="1"/>
            <a:r>
              <a:rPr lang="en-GB" sz="2400" dirty="0"/>
              <a:t>Potential to create new jobs and contribute to the </a:t>
            </a:r>
            <a:r>
              <a:rPr lang="en-GB" sz="2400" dirty="0" smtClean="0"/>
              <a:t>GDP</a:t>
            </a:r>
          </a:p>
          <a:p>
            <a:pPr lvl="1"/>
            <a:r>
              <a:rPr lang="en-GB" sz="2400" dirty="0" smtClean="0"/>
              <a:t>Market space for innovative and sustainable alternatives to existing sanitation solutions</a:t>
            </a:r>
            <a:endParaRPr lang="en-GB" sz="2400" dirty="0"/>
          </a:p>
          <a:p>
            <a:pPr lvl="1"/>
            <a:r>
              <a:rPr lang="en-GB" sz="2400" dirty="0"/>
              <a:t>Mass production will make the NSSS affordable and sustainable alternative solutions</a:t>
            </a:r>
          </a:p>
          <a:p>
            <a:pPr lvl="1"/>
            <a:r>
              <a:rPr lang="en-GB" sz="2400" dirty="0" smtClean="0"/>
              <a:t>Not </a:t>
            </a:r>
            <a:r>
              <a:rPr lang="en-GB" sz="2400" dirty="0"/>
              <a:t>only a business investment, it is a social wellness and improved health investment </a:t>
            </a:r>
          </a:p>
          <a:p>
            <a:pPr lvl="1"/>
            <a:r>
              <a:rPr lang="en-GB" sz="2400" dirty="0" smtClean="0"/>
              <a:t>For </a:t>
            </a:r>
            <a:r>
              <a:rPr lang="en-GB" sz="2400" dirty="0"/>
              <a:t>every 1USD invested in Sanitation, there is a return of </a:t>
            </a:r>
            <a:r>
              <a:rPr lang="en-GB" sz="2400" dirty="0" smtClean="0"/>
              <a:t>5.5USD </a:t>
            </a:r>
            <a:r>
              <a:rPr lang="en-GB" sz="2400" dirty="0"/>
              <a:t>in lower health costs, increased productivity and fewer premature deaths (WHO, 2012)</a:t>
            </a:r>
          </a:p>
          <a:p>
            <a:pPr lvl="1"/>
            <a:r>
              <a:rPr lang="en-US" sz="2400" dirty="0"/>
              <a:t>Worldwide cost of poor sanitation nearly $223 billion in 2015 (Oxford Economics)</a:t>
            </a:r>
          </a:p>
          <a:p>
            <a:pPr marL="457200" lvl="1" indent="0">
              <a:buNone/>
            </a:pPr>
            <a:endParaRPr lang="en-GB" sz="2400" dirty="0"/>
          </a:p>
          <a:p>
            <a:endParaRPr lang="en-GB" sz="2800" dirty="0"/>
          </a:p>
        </p:txBody>
      </p:sp>
    </p:spTree>
    <p:extLst>
      <p:ext uri="{BB962C8B-B14F-4D97-AF65-F5344CB8AC3E}">
        <p14:creationId xmlns:p14="http://schemas.microsoft.com/office/powerpoint/2010/main" val="3060955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SANS/ISO:30500</a:t>
            </a:r>
          </a:p>
        </p:txBody>
      </p:sp>
    </p:spTree>
    <p:extLst>
      <p:ext uri="{BB962C8B-B14F-4D97-AF65-F5344CB8AC3E}">
        <p14:creationId xmlns:p14="http://schemas.microsoft.com/office/powerpoint/2010/main" val="3938279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60</a:t>
            </a:fld>
            <a:endParaRPr lang="en-ZA" dirty="0"/>
          </a:p>
        </p:txBody>
      </p:sp>
      <p:sp>
        <p:nvSpPr>
          <p:cNvPr id="3" name="Text Placeholder 2"/>
          <p:cNvSpPr>
            <a:spLocks noGrp="1"/>
          </p:cNvSpPr>
          <p:nvPr>
            <p:ph type="body" idx="13"/>
          </p:nvPr>
        </p:nvSpPr>
        <p:spPr/>
        <p:txBody>
          <a:bodyPr/>
          <a:lstStyle/>
          <a:p>
            <a:r>
              <a:rPr lang="en-GB" dirty="0"/>
              <a:t>Constraints</a:t>
            </a:r>
          </a:p>
        </p:txBody>
      </p:sp>
      <p:sp>
        <p:nvSpPr>
          <p:cNvPr id="4" name="Content Placeholder 3"/>
          <p:cNvSpPr>
            <a:spLocks noGrp="1"/>
          </p:cNvSpPr>
          <p:nvPr>
            <p:ph idx="1"/>
          </p:nvPr>
        </p:nvSpPr>
        <p:spPr/>
        <p:txBody>
          <a:bodyPr/>
          <a:lstStyle/>
          <a:p>
            <a:r>
              <a:rPr lang="en-GB" dirty="0"/>
              <a:t>Cost for certification – mechanism for funding it</a:t>
            </a:r>
          </a:p>
          <a:p>
            <a:r>
              <a:rPr lang="en-GB" dirty="0"/>
              <a:t>No laboratory capacity for SANS/ISO:30500 in place yet – need to develop mechanisms and regulatory framework</a:t>
            </a:r>
          </a:p>
          <a:p>
            <a:r>
              <a:rPr lang="en-GB" dirty="0"/>
              <a:t>No defined framework yet on how to achieve the certification fast and benefit from it in the best possible way</a:t>
            </a:r>
          </a:p>
          <a:p>
            <a:endParaRPr lang="en-GB" dirty="0"/>
          </a:p>
          <a:p>
            <a:endParaRPr lang="en-GB" dirty="0"/>
          </a:p>
          <a:p>
            <a:endParaRPr lang="en-GB" dirty="0"/>
          </a:p>
        </p:txBody>
      </p:sp>
    </p:spTree>
    <p:extLst>
      <p:ext uri="{BB962C8B-B14F-4D97-AF65-F5344CB8AC3E}">
        <p14:creationId xmlns:p14="http://schemas.microsoft.com/office/powerpoint/2010/main" val="30142176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61</a:t>
            </a:fld>
            <a:endParaRPr lang="en-ZA" dirty="0"/>
          </a:p>
        </p:txBody>
      </p:sp>
      <p:sp>
        <p:nvSpPr>
          <p:cNvPr id="3" name="Text Placeholder 2"/>
          <p:cNvSpPr>
            <a:spLocks noGrp="1"/>
          </p:cNvSpPr>
          <p:nvPr>
            <p:ph type="body" idx="13"/>
          </p:nvPr>
        </p:nvSpPr>
        <p:spPr/>
        <p:txBody>
          <a:bodyPr/>
          <a:lstStyle/>
          <a:p>
            <a:r>
              <a:rPr lang="en-GB" dirty="0"/>
              <a:t>Panel discussion</a:t>
            </a:r>
          </a:p>
        </p:txBody>
      </p:sp>
      <p:sp>
        <p:nvSpPr>
          <p:cNvPr id="4" name="Content Placeholder 3"/>
          <p:cNvSpPr>
            <a:spLocks noGrp="1"/>
          </p:cNvSpPr>
          <p:nvPr>
            <p:ph idx="1"/>
          </p:nvPr>
        </p:nvSpPr>
        <p:spPr/>
        <p:txBody>
          <a:bodyPr/>
          <a:lstStyle/>
          <a:p>
            <a:r>
              <a:rPr lang="en-GB" dirty="0"/>
              <a:t>Benefits</a:t>
            </a:r>
          </a:p>
          <a:p>
            <a:endParaRPr lang="en-GB" dirty="0"/>
          </a:p>
          <a:p>
            <a:r>
              <a:rPr lang="en-GB" dirty="0"/>
              <a:t>Constraints</a:t>
            </a:r>
          </a:p>
          <a:p>
            <a:endParaRPr lang="en-GB" dirty="0"/>
          </a:p>
          <a:p>
            <a:r>
              <a:rPr lang="en-GB" dirty="0"/>
              <a:t>Way forward</a:t>
            </a:r>
          </a:p>
          <a:p>
            <a:endParaRPr lang="en-GB" dirty="0"/>
          </a:p>
          <a:p>
            <a:r>
              <a:rPr lang="en-GB" dirty="0"/>
              <a:t>Q&amp;A </a:t>
            </a:r>
          </a:p>
        </p:txBody>
      </p:sp>
    </p:spTree>
    <p:extLst>
      <p:ext uri="{BB962C8B-B14F-4D97-AF65-F5344CB8AC3E}">
        <p14:creationId xmlns:p14="http://schemas.microsoft.com/office/powerpoint/2010/main" val="2967244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2414" y="2803466"/>
            <a:ext cx="2868869" cy="523220"/>
          </a:xfrm>
          <a:prstGeom prst="rect">
            <a:avLst/>
          </a:prstGeom>
        </p:spPr>
        <p:txBody>
          <a:bodyPr wrap="square">
            <a:spAutoFit/>
          </a:bodyPr>
          <a:lstStyle/>
          <a:p>
            <a:pPr algn="r"/>
            <a:r>
              <a:rPr lang="en-ZA" sz="2800" b="1" cap="all" dirty="0">
                <a:solidFill>
                  <a:prstClr val="white"/>
                </a:solidFill>
                <a:latin typeface="Arial Black" panose="020B0A04020102020204" pitchFamily="34" charset="0"/>
              </a:rPr>
              <a:t>Thank You!</a:t>
            </a:r>
            <a:endParaRPr lang="en-ZA" sz="2800" dirty="0">
              <a:solidFill>
                <a:prstClr val="white"/>
              </a:solidFill>
              <a:latin typeface="Arial Black" panose="020B0A04020102020204" pitchFamily="34" charset="0"/>
            </a:endParaRPr>
          </a:p>
        </p:txBody>
      </p:sp>
      <p:sp>
        <p:nvSpPr>
          <p:cNvPr id="6" name="Slide Number Placeholder 5"/>
          <p:cNvSpPr>
            <a:spLocks noGrp="1"/>
          </p:cNvSpPr>
          <p:nvPr>
            <p:ph type="sldNum" sz="quarter" idx="12"/>
          </p:nvPr>
        </p:nvSpPr>
        <p:spPr/>
        <p:txBody>
          <a:bodyPr/>
          <a:lstStyle/>
          <a:p>
            <a:fld id="{3AF06680-C8A7-4B16-9D12-C8E67A63F5D0}" type="slidenum">
              <a:rPr lang="en-ZA" smtClean="0">
                <a:solidFill>
                  <a:prstClr val="black">
                    <a:tint val="75000"/>
                  </a:prstClr>
                </a:solidFill>
              </a:rPr>
              <a:pPr/>
              <a:t>62</a:t>
            </a:fld>
            <a:endParaRPr lang="en-ZA" dirty="0">
              <a:solidFill>
                <a:prstClr val="black">
                  <a:tint val="75000"/>
                </a:prstClr>
              </a:solidFill>
            </a:endParaRPr>
          </a:p>
        </p:txBody>
      </p:sp>
      <p:sp>
        <p:nvSpPr>
          <p:cNvPr id="3" name="Content Placeholder 2"/>
          <p:cNvSpPr>
            <a:spLocks noGrp="1"/>
          </p:cNvSpPr>
          <p:nvPr>
            <p:ph idx="1"/>
          </p:nvPr>
        </p:nvSpPr>
        <p:spPr/>
        <p:txBody>
          <a:bodyPr/>
          <a:lstStyle/>
          <a:p>
            <a:pPr marL="0" indent="0">
              <a:buNone/>
            </a:pPr>
            <a:endParaRPr lang="en-GB" dirty="0"/>
          </a:p>
        </p:txBody>
      </p:sp>
      <p:sp>
        <p:nvSpPr>
          <p:cNvPr id="9" name="Rectangle 8"/>
          <p:cNvSpPr/>
          <p:nvPr/>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7" name="Rectangle 6"/>
          <p:cNvSpPr/>
          <p:nvPr/>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13" name="Rectangle 12"/>
          <p:cNvSpPr/>
          <p:nvPr/>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182" y="490604"/>
            <a:ext cx="2146979" cy="499843"/>
          </a:xfrm>
          <a:prstGeom prst="rect">
            <a:avLst/>
          </a:prstGeom>
        </p:spPr>
      </p:pic>
      <p:sp>
        <p:nvSpPr>
          <p:cNvPr id="20" name="Rectangle 19"/>
          <p:cNvSpPr/>
          <p:nvPr/>
        </p:nvSpPr>
        <p:spPr>
          <a:xfrm>
            <a:off x="3168086" y="918961"/>
            <a:ext cx="8450350" cy="563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1" name="TextBox 20"/>
          <p:cNvSpPr txBox="1"/>
          <p:nvPr/>
        </p:nvSpPr>
        <p:spPr>
          <a:xfrm>
            <a:off x="2320298" y="3220497"/>
            <a:ext cx="6901168" cy="400110"/>
          </a:xfrm>
          <a:prstGeom prst="rect">
            <a:avLst/>
          </a:prstGeom>
          <a:noFill/>
        </p:spPr>
        <p:txBody>
          <a:bodyPr wrap="square" rtlCol="0">
            <a:spAutoFit/>
          </a:bodyPr>
          <a:lstStyle/>
          <a:p>
            <a:r>
              <a:rPr lang="en-ZA" sz="2000" i="1" dirty="0">
                <a:solidFill>
                  <a:prstClr val="black"/>
                </a:solidFill>
                <a:latin typeface="Arial" panose="020B0604020202020204" pitchFamily="34" charset="0"/>
                <a:cs typeface="Arial" panose="020B0604020202020204" pitchFamily="34" charset="0"/>
              </a:rPr>
              <a:t>SABS &amp; WRC team</a:t>
            </a:r>
          </a:p>
        </p:txBody>
      </p:sp>
      <p:sp>
        <p:nvSpPr>
          <p:cNvPr id="14" name="TextBox 13"/>
          <p:cNvSpPr txBox="1"/>
          <p:nvPr/>
        </p:nvSpPr>
        <p:spPr>
          <a:xfrm>
            <a:off x="2627440" y="1016663"/>
            <a:ext cx="6901168" cy="400110"/>
          </a:xfrm>
          <a:prstGeom prst="rect">
            <a:avLst/>
          </a:prstGeom>
          <a:noFill/>
        </p:spPr>
        <p:txBody>
          <a:bodyPr wrap="square" rtlCol="0">
            <a:spAutoFit/>
          </a:bodyPr>
          <a:lstStyle/>
          <a:p>
            <a:pPr algn="r"/>
            <a:endParaRPr lang="en-ZA" sz="2000" i="1" dirty="0">
              <a:solidFill>
                <a:prstClr val="black"/>
              </a:solidFill>
              <a:latin typeface="Arial" panose="020B0604020202020204" pitchFamily="34" charset="0"/>
              <a:cs typeface="Arial" panose="020B0604020202020204" pitchFamily="34" charset="0"/>
            </a:endParaRPr>
          </a:p>
        </p:txBody>
      </p:sp>
      <p:pic>
        <p:nvPicPr>
          <p:cNvPr id="17" name="Picture 16"/>
          <p:cNvPicPr/>
          <p:nvPr/>
        </p:nvPicPr>
        <p:blipFill>
          <a:blip r:embed="rId4"/>
          <a:stretch>
            <a:fillRect/>
          </a:stretch>
        </p:blipFill>
        <p:spPr>
          <a:xfrm>
            <a:off x="10663131" y="341258"/>
            <a:ext cx="955304" cy="1350810"/>
          </a:xfrm>
          <a:prstGeom prst="rect">
            <a:avLst/>
          </a:prstGeom>
        </p:spPr>
      </p:pic>
      <p:sp>
        <p:nvSpPr>
          <p:cNvPr id="18" name="TextBox 17"/>
          <p:cNvSpPr txBox="1"/>
          <p:nvPr/>
        </p:nvSpPr>
        <p:spPr>
          <a:xfrm>
            <a:off x="2320298" y="3803016"/>
            <a:ext cx="6901168" cy="400110"/>
          </a:xfrm>
          <a:prstGeom prst="rect">
            <a:avLst/>
          </a:prstGeom>
          <a:noFill/>
        </p:spPr>
        <p:txBody>
          <a:bodyPr wrap="square" rtlCol="0">
            <a:spAutoFit/>
          </a:bodyPr>
          <a:lstStyle/>
          <a:p>
            <a:r>
              <a:rPr lang="en-ZA" sz="2000" i="1" dirty="0">
                <a:solidFill>
                  <a:prstClr val="black"/>
                </a:solidFill>
                <a:latin typeface="Arial" panose="020B0604020202020204" pitchFamily="34" charset="0"/>
                <a:cs typeface="Arial" panose="020B0604020202020204" pitchFamily="34" charset="0"/>
              </a:rPr>
              <a:t>QUESTIONS</a:t>
            </a:r>
          </a:p>
        </p:txBody>
      </p:sp>
      <p:sp>
        <p:nvSpPr>
          <p:cNvPr id="5" name="TextBox 4"/>
          <p:cNvSpPr txBox="1"/>
          <p:nvPr/>
        </p:nvSpPr>
        <p:spPr>
          <a:xfrm>
            <a:off x="648182" y="4528713"/>
            <a:ext cx="10970253" cy="1754326"/>
          </a:xfrm>
          <a:prstGeom prst="rect">
            <a:avLst/>
          </a:prstGeom>
          <a:solidFill>
            <a:schemeClr val="bg1"/>
          </a:solidFill>
        </p:spPr>
        <p:txBody>
          <a:bodyPr wrap="square" rtlCol="0">
            <a:spAutoFit/>
          </a:bodyPr>
          <a:lstStyle/>
          <a:p>
            <a:r>
              <a:rPr lang="en-GB" dirty="0">
                <a:solidFill>
                  <a:prstClr val="black"/>
                </a:solidFill>
              </a:rPr>
              <a:t>Content collated by Pollution Research Group, University of </a:t>
            </a:r>
            <a:r>
              <a:rPr lang="en-GB" dirty="0" smtClean="0">
                <a:solidFill>
                  <a:prstClr val="black"/>
                </a:solidFill>
              </a:rPr>
              <a:t>KwaZulu-Natal</a:t>
            </a:r>
            <a:endParaRPr lang="en-GB" dirty="0">
              <a:solidFill>
                <a:prstClr val="black"/>
              </a:solidFill>
            </a:endParaRPr>
          </a:p>
          <a:p>
            <a:endParaRPr lang="en-GB" dirty="0">
              <a:solidFill>
                <a:prstClr val="black"/>
              </a:solidFill>
            </a:endParaRPr>
          </a:p>
          <a:p>
            <a:endParaRPr lang="en-GB" dirty="0">
              <a:solidFill>
                <a:prstClr val="black"/>
              </a:solidFill>
            </a:endParaRPr>
          </a:p>
          <a:p>
            <a:endParaRPr lang="en-GB" dirty="0">
              <a:solidFill>
                <a:prstClr val="black"/>
              </a:solidFill>
            </a:endParaRPr>
          </a:p>
          <a:p>
            <a:endParaRPr lang="en-GB" dirty="0">
              <a:solidFill>
                <a:prstClr val="black"/>
              </a:solidFill>
            </a:endParaRPr>
          </a:p>
          <a:p>
            <a:endParaRPr lang="en-GB" dirty="0">
              <a:solidFill>
                <a:prstClr val="black"/>
              </a:solidFill>
            </a:endParaRPr>
          </a:p>
        </p:txBody>
      </p:sp>
      <p:pic>
        <p:nvPicPr>
          <p:cNvPr id="22" name="Picture 21"/>
          <p:cNvPicPr/>
          <p:nvPr/>
        </p:nvPicPr>
        <p:blipFill>
          <a:blip r:embed="rId5"/>
          <a:stretch>
            <a:fillRect/>
          </a:stretch>
        </p:blipFill>
        <p:spPr>
          <a:xfrm>
            <a:off x="10663132" y="5017210"/>
            <a:ext cx="955304" cy="866305"/>
          </a:xfrm>
          <a:prstGeom prst="rect">
            <a:avLst/>
          </a:prstGeom>
        </p:spPr>
      </p:pic>
      <p:pic>
        <p:nvPicPr>
          <p:cNvPr id="23"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57580" y="4682982"/>
            <a:ext cx="2837178" cy="1463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09920" y="5184346"/>
            <a:ext cx="4099442" cy="76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p:cNvPicPr/>
          <p:nvPr/>
        </p:nvPicPr>
        <p:blipFill>
          <a:blip r:embed="rId4"/>
          <a:stretch>
            <a:fillRect/>
          </a:stretch>
        </p:blipFill>
        <p:spPr>
          <a:xfrm>
            <a:off x="10663131" y="322786"/>
            <a:ext cx="955304" cy="1350810"/>
          </a:xfrm>
          <a:prstGeom prst="rect">
            <a:avLst/>
          </a:prstGeom>
        </p:spPr>
      </p:pic>
      <p:pic>
        <p:nvPicPr>
          <p:cNvPr id="26"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57580" y="4682983"/>
            <a:ext cx="2837178" cy="1463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09920" y="5165874"/>
            <a:ext cx="4099442" cy="76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8425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7</a:t>
            </a:fld>
            <a:endParaRPr lang="en-ZA" dirty="0"/>
          </a:p>
        </p:txBody>
      </p:sp>
      <p:sp>
        <p:nvSpPr>
          <p:cNvPr id="3" name="Text Placeholder 2"/>
          <p:cNvSpPr>
            <a:spLocks noGrp="1"/>
          </p:cNvSpPr>
          <p:nvPr>
            <p:ph type="body" idx="13"/>
          </p:nvPr>
        </p:nvSpPr>
        <p:spPr/>
        <p:txBody>
          <a:bodyPr/>
          <a:lstStyle/>
          <a:p>
            <a:r>
              <a:rPr lang="en-GB" dirty="0" smtClean="0"/>
              <a:t>Scope of SANS/ISO30500</a:t>
            </a:r>
            <a:endParaRPr lang="en-GB" dirty="0"/>
          </a:p>
        </p:txBody>
      </p:sp>
      <p:pic>
        <p:nvPicPr>
          <p:cNvPr id="1026" name="Picture 2" descr="Image result for sanitation value chain"/>
          <p:cNvPicPr>
            <a:picLocks noChangeAspect="1" noChangeArrowheads="1"/>
          </p:cNvPicPr>
          <p:nvPr/>
        </p:nvPicPr>
        <p:blipFill rotWithShape="1">
          <a:blip r:embed="rId2">
            <a:extLst>
              <a:ext uri="{28A0092B-C50C-407E-A947-70E740481C1C}">
                <a14:useLocalDpi xmlns:a14="http://schemas.microsoft.com/office/drawing/2010/main" val="0"/>
              </a:ext>
            </a:extLst>
          </a:blip>
          <a:srcRect l="2445" r="2337"/>
          <a:stretch/>
        </p:blipFill>
        <p:spPr bwMode="auto">
          <a:xfrm>
            <a:off x="516737" y="1595190"/>
            <a:ext cx="9893808" cy="338829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16737" y="2048256"/>
            <a:ext cx="3342031" cy="3145536"/>
          </a:xfrm>
          <a:prstGeom prst="round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45517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8</a:t>
            </a:fld>
            <a:endParaRPr lang="en-GB" altLang="en-US" dirty="0"/>
          </a:p>
        </p:txBody>
      </p:sp>
      <p:sp>
        <p:nvSpPr>
          <p:cNvPr id="5" name="Text Placeholder 4"/>
          <p:cNvSpPr>
            <a:spLocks noGrp="1"/>
          </p:cNvSpPr>
          <p:nvPr>
            <p:ph type="body" idx="13"/>
          </p:nvPr>
        </p:nvSpPr>
        <p:spPr/>
        <p:txBody>
          <a:bodyPr/>
          <a:lstStyle/>
          <a:p>
            <a:r>
              <a:rPr lang="en-GB" dirty="0"/>
              <a:t>Non-Sewered Sanitation System (NSSS)</a:t>
            </a:r>
          </a:p>
        </p:txBody>
      </p:sp>
      <p:sp>
        <p:nvSpPr>
          <p:cNvPr id="3" name="Content Placeholder 2"/>
          <p:cNvSpPr>
            <a:spLocks noGrp="1"/>
          </p:cNvSpPr>
          <p:nvPr>
            <p:ph idx="1"/>
          </p:nvPr>
        </p:nvSpPr>
        <p:spPr/>
        <p:txBody>
          <a:bodyPr>
            <a:normAutofit fontScale="92500"/>
          </a:bodyPr>
          <a:lstStyle/>
          <a:p>
            <a:pPr>
              <a:lnSpc>
                <a:spcPct val="150000"/>
              </a:lnSpc>
            </a:pPr>
            <a:r>
              <a:rPr lang="en-US" sz="2800" b="1" dirty="0"/>
              <a:t>A prefabricated integrated treatment unit with</a:t>
            </a:r>
          </a:p>
          <a:p>
            <a:pPr lvl="1">
              <a:lnSpc>
                <a:spcPct val="150000"/>
              </a:lnSpc>
            </a:pPr>
            <a:r>
              <a:rPr lang="en-US" sz="2400" b="1" dirty="0"/>
              <a:t>A front-end component (Toilet facility)</a:t>
            </a:r>
          </a:p>
          <a:p>
            <a:pPr lvl="1">
              <a:lnSpc>
                <a:spcPct val="150000"/>
              </a:lnSpc>
            </a:pPr>
            <a:r>
              <a:rPr lang="en-US" sz="2400" b="1" dirty="0"/>
              <a:t>A back-end component (Treatment facility)</a:t>
            </a:r>
          </a:p>
          <a:p>
            <a:pPr>
              <a:lnSpc>
                <a:spcPct val="150000"/>
              </a:lnSpc>
            </a:pPr>
            <a:r>
              <a:rPr lang="en-US" sz="2800" b="1" dirty="0"/>
              <a:t>The NSSS:</a:t>
            </a:r>
          </a:p>
          <a:p>
            <a:pPr lvl="1">
              <a:lnSpc>
                <a:spcPct val="150000"/>
              </a:lnSpc>
            </a:pPr>
            <a:r>
              <a:rPr lang="en-US" sz="2400" dirty="0"/>
              <a:t>collects, </a:t>
            </a:r>
            <a:r>
              <a:rPr lang="en-US" sz="2400" dirty="0" smtClean="0"/>
              <a:t>conveys </a:t>
            </a:r>
            <a:r>
              <a:rPr lang="en-US" sz="2400" dirty="0"/>
              <a:t>and fully treats the specific input within the system, to allow for safe reuse or disposal of the generated solid, </a:t>
            </a:r>
            <a:r>
              <a:rPr lang="en-US" sz="2400" dirty="0" smtClean="0"/>
              <a:t>liquid </a:t>
            </a:r>
            <a:r>
              <a:rPr lang="en-US" sz="2400" dirty="0"/>
              <a:t>and gaseous output, and</a:t>
            </a:r>
          </a:p>
          <a:p>
            <a:pPr lvl="1">
              <a:lnSpc>
                <a:spcPct val="150000"/>
              </a:lnSpc>
            </a:pPr>
            <a:r>
              <a:rPr lang="en-US" sz="2400" dirty="0"/>
              <a:t>is </a:t>
            </a:r>
            <a:r>
              <a:rPr lang="en-US" sz="2400" b="1" dirty="0">
                <a:solidFill>
                  <a:srgbClr val="FF0000"/>
                </a:solidFill>
              </a:rPr>
              <a:t>not</a:t>
            </a:r>
            <a:r>
              <a:rPr lang="en-US" sz="2400" dirty="0"/>
              <a:t> connected to a networked sewer or networked drainage system</a:t>
            </a:r>
          </a:p>
          <a:p>
            <a:endParaRPr lang="en-US" sz="3000" dirty="0"/>
          </a:p>
          <a:p>
            <a:endParaRPr lang="en-GB" sz="3000" dirty="0"/>
          </a:p>
        </p:txBody>
      </p:sp>
    </p:spTree>
    <p:extLst>
      <p:ext uri="{BB962C8B-B14F-4D97-AF65-F5344CB8AC3E}">
        <p14:creationId xmlns:p14="http://schemas.microsoft.com/office/powerpoint/2010/main" val="198411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600" b="1" dirty="0"/>
              <a:t>Components of NSSS</a:t>
            </a:r>
          </a:p>
        </p:txBody>
      </p:sp>
      <p:sp>
        <p:nvSpPr>
          <p:cNvPr id="4" name="Slide Number Placeholder 3"/>
          <p:cNvSpPr>
            <a:spLocks noGrp="1"/>
          </p:cNvSpPr>
          <p:nvPr>
            <p:ph type="sldNum" sz="quarter" idx="12"/>
          </p:nvPr>
        </p:nvSpPr>
        <p:spPr/>
        <p:txBody>
          <a:bodyPr/>
          <a:lstStyle/>
          <a:p>
            <a:fld id="{3AF06680-C8A7-4B16-9D12-C8E67A63F5D0}" type="slidenum">
              <a:rPr lang="en-ZA" smtClean="0"/>
              <a:t>9</a:t>
            </a:fld>
            <a:endParaRPr lang="en-ZA" dirty="0"/>
          </a:p>
        </p:txBody>
      </p:sp>
    </p:spTree>
    <p:extLst>
      <p:ext uri="{BB962C8B-B14F-4D97-AF65-F5344CB8AC3E}">
        <p14:creationId xmlns:p14="http://schemas.microsoft.com/office/powerpoint/2010/main" val="363954505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17110</TotalTime>
  <Words>3439</Words>
  <Application>Microsoft Office PowerPoint</Application>
  <PresentationFormat>Widescreen</PresentationFormat>
  <Paragraphs>677</Paragraphs>
  <Slides>62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MS PGothic</vt:lpstr>
      <vt:lpstr>Arial</vt:lpstr>
      <vt:lpstr>Arial Black</vt:lpstr>
      <vt:lpstr>Calibri</vt:lpstr>
      <vt:lpstr>Calibri Light</vt:lpstr>
      <vt:lpstr>Times New Roman</vt:lpstr>
      <vt:lpstr>1_Office Theme</vt:lpstr>
      <vt:lpstr>ISO Organisation and SANS/ISO:30500</vt:lpstr>
      <vt:lpstr>PowerPoint Presentation</vt:lpstr>
      <vt:lpstr>PowerPoint Presentation</vt:lpstr>
      <vt:lpstr>PowerPoint Presentation</vt:lpstr>
      <vt:lpstr>PowerPoint Presentation</vt:lpstr>
      <vt:lpstr>SANS/ISO:30500</vt:lpstr>
      <vt:lpstr>PowerPoint Presentation</vt:lpstr>
      <vt:lpstr>PowerPoint Presentation</vt:lpstr>
      <vt:lpstr>Components of NSSS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SANS/ISO:30500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 Mary</dc:creator>
  <cp:lastModifiedBy>Irina Kiselyer</cp:lastModifiedBy>
  <cp:revision>325</cp:revision>
  <dcterms:created xsi:type="dcterms:W3CDTF">2019-10-07T11:05:55Z</dcterms:created>
  <dcterms:modified xsi:type="dcterms:W3CDTF">2020-05-28T21:37:57Z</dcterms:modified>
</cp:coreProperties>
</file>