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9" r:id="rId2"/>
  </p:sldMasterIdLst>
  <p:notesMasterIdLst>
    <p:notesMasterId r:id="rId12"/>
  </p:notesMasterIdLst>
  <p:sldIdLst>
    <p:sldId id="259" r:id="rId3"/>
    <p:sldId id="257" r:id="rId4"/>
    <p:sldId id="258" r:id="rId5"/>
    <p:sldId id="262" r:id="rId6"/>
    <p:sldId id="263" r:id="rId7"/>
    <p:sldId id="266" r:id="rId8"/>
    <p:sldId id="264" r:id="rId9"/>
    <p:sldId id="267" r:id="rId10"/>
    <p:sldId id="268" r:id="rId11"/>
  </p:sldIdLst>
  <p:sldSz cx="24384000" cy="13716000"/>
  <p:notesSz cx="6858000" cy="9144000"/>
  <p:custDataLst>
    <p:tags r:id="rId1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lang="pt-pt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A3"/>
    <a:srgbClr val="F1ACFA"/>
    <a:srgbClr val="7F7F7F"/>
    <a:srgbClr val="8CC2C3"/>
    <a:srgbClr val="A27DC2"/>
    <a:srgbClr val="F8AB29"/>
    <a:srgbClr val="2893C1"/>
    <a:srgbClr val="97D2FF"/>
    <a:srgbClr val="92D050"/>
    <a:srgbClr val="41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77259" autoAdjust="0"/>
  </p:normalViewPr>
  <p:slideViewPr>
    <p:cSldViewPr snapToGrid="0">
      <p:cViewPr varScale="1">
        <p:scale>
          <a:sx n="19" d="100"/>
          <a:sy n="19" d="100"/>
        </p:scale>
        <p:origin x="75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technical-committe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A ISO 30500 é uma norma internacional desenvolvida na Organização Internacional de Normalização, por um comité de peritos - Comité de Projecto 305.  Esta secção contém mais informações sobre como funciona o processo ISO e porque é que resulta num documento robusto e tecnicamente sólido.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pt-pt" sz="2400" b="1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Organização Internacional de Normalização (ISO)</a:t>
            </a: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 é uma organização internacional independente, não governamental, com 163 organismos nacionais de normalização. Peritos de todo o mundo trabalham em colaboração em comités técnicos para elaborar normas internacionais voluntárias, baseadas no consenso e relevantes para o mercado, que apoiem a inovação e forneçam soluções para os desafios mundiais.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pt-pt" sz="2400" b="1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Instituto Nacional Americano de Normalização (ANSI)</a:t>
            </a: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 é o membro americano da ISO e trabalha para implementar soluções baseadas em normas tendo em vista as prioridades nacionais e mundiais. </a:t>
            </a:r>
            <a:r>
              <a:rPr lang="pt-pt" sz="2400" b="1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A Associação Senegalesa de Normalização (ASN)</a:t>
            </a: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, organismo nacional de normalização do Senegal e membro da ISO, elabora normas nacionais e supervisiona as actividades de avaliação da conformidade que promovem a segurança e a qualidade.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A ANSI e a ASN foram o secretariado geminado da ISO PC 305.</a:t>
            </a:r>
          </a:p>
          <a:p>
            <a:pPr rtl="0"/>
            <a:endParaRPr lang="en-US" altLang="en-US" sz="2400" b="0" i="0" u="none" strike="noStrike" baseline="0" dirty="0">
              <a:latin typeface="Helvetica Neue"/>
              <a:sym typeface="Helvetica Neue"/>
            </a:endParaRPr>
          </a:p>
          <a:p>
            <a:pPr rtl="0"/>
            <a:endParaRPr lang="en-US" sz="2400" b="0" i="0" u="none" strike="noStrike" baseline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 Elaboradas por grupos de engenheiros e outros peritos, </a:t>
            </a:r>
            <a:r>
              <a:rPr lang="pt-pt" sz="2400" b="1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as normas voluntárias baseiam-se no consenso</a:t>
            </a: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 e resultam da cooperação entre técnicos, empresas, grupos industriais e representantes do governo e dos consumidores. </a:t>
            </a:r>
            <a:r>
              <a:rPr lang="pt-pt" sz="2400" b="1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As normas representam a experiência combinada dos que têm uma participação na tecnologia, </a:t>
            </a:r>
            <a:r>
              <a:rPr lang="pt-pt" sz="2400" b="0" i="0" u="none" strike="noStrike">
                <a:latin typeface="Helvetica Neue"/>
                <a:ea typeface="Helvetica Neue"/>
                <a:cs typeface="Helvetica Neue"/>
                <a:sym typeface="Helvetica Neue"/>
              </a:rPr>
              <a:t>trabalhando para chegar a acordo sobre os requisitos e as melhores práticas.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pt-pt" sz="240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 membro por país - não pode ser um indivíduo ou uma empresa</a:t>
            </a: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pt-pt" sz="240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membros são responsáveis pela organização de consultas com as partes interessadas no país, a fim de desenvolver uma posição nacional</a:t>
            </a: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pt-pt" sz="240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membros representam os seus países no desenvolvimento das políticas ISO e das normas ISO (através de comités técnicos e de projecto)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Como uma sinfonia, é preciso muita gente a trabalhar em conjunto para desenvolver uma norma. O papel da ISO é semelhante ao de um maestro, enquanto a orquestra é composta por especialistas técnicos independentes nomeados pelos nossos membros.</a:t>
            </a: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Os peritos formam um comité técnico que é responsável por uma área temática específica. Iniciam o processo com a elaboração de um projecto que responde a uma necessidade específica do mercado. Este é depois partilhado para comentários e discussão posterior.</a:t>
            </a: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 processo de votação é a chave do consenso. Se isso for conseguido, então o projecto está em vias de se tornar uma norma ISO. Se não se chegar a acordo, então o projecto será modificado e votado novamente.</a:t>
            </a: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Desde a primeira proposta até à publicação final, o desenvolvimento de uma norma demora normalmente cerca de 3 anos. </a:t>
            </a: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Este fluxograma pormenoriza as principais etapas do processo.</a:t>
            </a:r>
          </a:p>
          <a:p>
            <a:pPr rtl="0"/>
            <a:endParaRPr lang="en-US" dirty="0"/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Princípios-chave do desenvolvimento de uma norma</a:t>
            </a:r>
          </a:p>
          <a:p>
            <a:pPr rtl="0"/>
            <a:r>
              <a:rPr lang="pt-pt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 As normas ISO respondem a uma necessidade do mercado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ISO não decide quando desenvolver uma nova norma, mas responde a um pedido da indústria ou de outras partes interessadas, tais como grupos de consumidores. Normalmente, um sector ou grupo industrial comunica a necessidade de uma norma ao seu membro nacional, que contacta então a ISO. </a:t>
            </a:r>
          </a:p>
          <a:p>
            <a:pPr rtl="0"/>
            <a:r>
              <a:rPr lang="pt-pt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 As normas ISO baseiam-se na opinião de peritos a nível mundial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As normas ISO são desenvolvidas por grupos de especialistas de todo o mundo, que fazem parte de grupos maiores, chamados comités técnicos. Estes especialistas negociam todos os aspectos da norma, incluindo o seu âmbito, definições-chave e conteúdo. Podem ser encontrados pormenores na lista de </a:t>
            </a:r>
            <a:r>
              <a:rPr lang="pt-pt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 tooltip="Technical Committees"/>
              </a:rPr>
              <a:t>comités técnicos</a:t>
            </a:r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..</a:t>
            </a:r>
          </a:p>
          <a:p>
            <a:pPr rtl="0"/>
            <a:r>
              <a:rPr lang="pt-pt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 As normas ISO são elaboradas no quadro de um processo que inclui várias partes interessadas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Os comités técnicos são compostos por peritos da indústria relevante, mas também de associações de consumidores, do meio académico, de ONGs e do governo. </a:t>
            </a:r>
            <a:endParaRPr lang="pt-pt" sz="2200" b="0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pt-pt" sz="2200" b="1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pt-pt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As normas ISO baseiam-se num consenso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pt-pt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 desenvolvimento de normas ISO é uma abordagem baseada no consenso e os comentários de todas as partes interessadas são tidos em conta.</a:t>
            </a:r>
          </a:p>
          <a:p>
            <a:pPr rtl="0"/>
            <a:endParaRPr lang="en-US" dirty="0"/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8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Como referido anteriormente, o desenvolvimento de normas ISO demora normalmente 3 anos.  Dado o ritmo acelerado de desenvolvimento tecnológico e a importância deste sector, foi adoptada uma abordagem acelerada e o PC 305 completou o seu trabalho em cerca de 2 anos.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2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0" i="0" u="none" strike="noStrike" kern="120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Peritos de 46 países, em representação do governo, da indústria, do meio académico e de outras partes interessadas, elaboraram a norma ISO 30500.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sz="2000" b="0" i="0" u="none" strike="noStrike" kern="1200" dirty="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Foram desenvolvidos esforços suplementares para assegurar que o PC 305 incluísse uma representação global, incluindo das partes interessadas materialmente afectadas.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Depois de um comité de peritos – incluindo representantes da indústria, do governo, do meio académico e das ONGs – de todo o mundo ter elaborado a norma, os ensaios de protótipos começaram em 2017 na Universidade de KwaZulu-Natal, na África do Sul. Na Índia e na China também foram testados protótipos que tentam cumprir os critérios de desempenho e de ensaio da norma ISO 30500.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pt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Desde 2018, o ANSI tem vindo a defender a promoção do reconhecimento nacional desta norma. A ANSI reconhece o incrível potencial que as normas de saneamento não ligado à rede de esgotos têm para transformar comunidades em todo o mundo. Contacte o ANSI ou o seu organismo nacional de normalização se tiver dúvidas sobre as normas de saneamento não ligado à rede de esgotos.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36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3" r="13486"/>
          <a:stretch/>
        </p:blipFill>
        <p:spPr>
          <a:xfrm flipH="1">
            <a:off x="0" y="10593659"/>
            <a:ext cx="24384000" cy="3122342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513536" y="2296669"/>
            <a:ext cx="16198833" cy="27241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lnSpc>
                <a:spcPts val="10800"/>
              </a:lnSpc>
              <a:buNone/>
              <a:defRPr sz="7800" b="1" spc="0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513536" y="5898748"/>
            <a:ext cx="16198833" cy="1162050"/>
          </a:xfrm>
          <a:prstGeom prst="rect">
            <a:avLst/>
          </a:prstGeom>
        </p:spPr>
        <p:txBody>
          <a:bodyPr rtlCol="0"/>
          <a:lstStyle>
            <a:lvl1pPr marL="0" indent="0" algn="l">
              <a:buFontTx/>
              <a:buNone/>
              <a:defRPr sz="5400" spc="0" baseline="0">
                <a:solidFill>
                  <a:srgbClr val="CED8E4"/>
                </a:solidFill>
                <a:latin typeface="+mj-lt"/>
              </a:defRPr>
            </a:lvl1pPr>
            <a:lvl2pPr marL="444478" indent="0">
              <a:buFontTx/>
              <a:buNone/>
              <a:defRPr/>
            </a:lvl2pPr>
            <a:lvl3pPr marL="888956" indent="0">
              <a:buFontTx/>
              <a:buNone/>
              <a:defRPr/>
            </a:lvl3pPr>
            <a:lvl4pPr marL="1333433" indent="0">
              <a:buFontTx/>
              <a:buNone/>
              <a:defRPr/>
            </a:lvl4pPr>
            <a:lvl5pPr marL="1777912" indent="0">
              <a:buFontTx/>
              <a:buNone/>
              <a:defRPr/>
            </a:lvl5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738759" y="11597327"/>
            <a:ext cx="12578441" cy="15335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r">
              <a:lnSpc>
                <a:spcPts val="6000"/>
              </a:lnSpc>
              <a:buFontTx/>
              <a:buNone/>
              <a:defRPr sz="4200" b="1" spc="0" baseline="0">
                <a:solidFill>
                  <a:srgbClr val="FFFFFF"/>
                </a:solidFill>
                <a:sym typeface="Wingdings" panose="05000000000000000000" pitchFamily="2" charset="2"/>
              </a:defRPr>
            </a:lvl1pPr>
            <a:lvl2pPr marL="444478" indent="0">
              <a:buFontTx/>
              <a:buNone/>
              <a:defRPr sz="4000"/>
            </a:lvl2pPr>
            <a:lvl3pPr marL="888956" indent="0">
              <a:buFontTx/>
              <a:buNone/>
              <a:defRPr sz="4000"/>
            </a:lvl3pPr>
            <a:lvl4pPr marL="1333433" indent="0">
              <a:buFontTx/>
              <a:buNone/>
              <a:defRPr sz="4000"/>
            </a:lvl4pPr>
            <a:lvl5pPr marL="1777912" indent="0">
              <a:buFontTx/>
              <a:buNone/>
              <a:defRPr sz="4000"/>
            </a:lvl5pPr>
          </a:lstStyle>
          <a:p>
            <a:pPr lvl="0" rtl="0"/>
            <a:r>
              <a:rPr lang="pt-pt"/>
              <a:t>Presenter Name, Presenter Title </a:t>
            </a:r>
            <a:r>
              <a:rPr lang="en-US" dirty="0"/>
              <a:t/>
            </a:r>
            <a:br>
              <a:rPr lang="en-US" dirty="0"/>
            </a:br>
            <a:r>
              <a:rPr lang="pt-pt"/>
              <a:t>Date Date Date, Event, Etc.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7748446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61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2C80C7-310B-1A43-BD7E-DD76A3347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13" r="68807" b="30775"/>
          <a:stretch/>
        </p:blipFill>
        <p:spPr>
          <a:xfrm>
            <a:off x="-74005" y="0"/>
            <a:ext cx="11069418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6BF06-BDF3-5546-BF2E-1DA9421FC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266" y="5030470"/>
            <a:ext cx="7853048" cy="2651760"/>
          </a:xfrm>
        </p:spPr>
        <p:txBody>
          <a:bodyPr lIns="0" tIns="0" rIns="0" bIns="0" rtlCol="0" anchor="ctr" anchorCtr="0"/>
          <a:lstStyle>
            <a:lvl1pPr algn="r">
              <a:defRPr b="1" baseline="0">
                <a:solidFill>
                  <a:srgbClr val="0A55A3"/>
                </a:solidFill>
              </a:defRPr>
            </a:lvl1pPr>
          </a:lstStyle>
          <a:p>
            <a:pPr rtl="0"/>
            <a:r>
              <a:rPr lang="pt-pt"/>
              <a:t>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2711-88DD-F94E-B9DF-70CB450E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44" y="2505456"/>
            <a:ext cx="11366784" cy="8705088"/>
          </a:xfrm>
          <a:noFill/>
        </p:spPr>
        <p:txBody>
          <a:bodyPr lIns="0" tIns="0" rIns="0" bIns="0" rtlCol="0" anchor="ctr"/>
          <a:lstStyle>
            <a:lvl1pPr marL="4572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＋"/>
              <a:defRPr>
                <a:solidFill>
                  <a:srgbClr val="0A55A3"/>
                </a:solidFill>
              </a:defRPr>
            </a:lvl1pPr>
            <a:lvl2pPr marL="13716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2pPr>
            <a:lvl3pPr marL="22860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3pPr>
            <a:lvl4pPr marL="32004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4pPr>
            <a:lvl5pPr marL="41148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5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5BE2-42D1-FA41-B94E-C38DD3FF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9CB0-BC2B-3B40-8D80-23801816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DB2E-EE73-F942-A54E-26D3DE29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83000" y="11944351"/>
            <a:ext cx="5669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E259E-8B94-1748-884F-311C6C0C2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7C57-2048-2046-AD54-0E863C98F1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6400" y="3857627"/>
            <a:ext cx="21031200" cy="3000374"/>
          </a:xfrm>
        </p:spPr>
        <p:txBody>
          <a:bodyPr rtlCol="0">
            <a:normAutofit/>
          </a:bodyPr>
          <a:lstStyle>
            <a:lvl1pPr marL="0" indent="0">
              <a:buNone/>
              <a:defRPr sz="7200">
                <a:solidFill>
                  <a:srgbClr val="0A55A3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502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05D4-CBAF-5046-A811-F35AE54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CCDDD-497A-3B46-B3DB-3DFBCFC3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AE237-BCEB-F042-B839-5F804625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27A8C-7831-A14B-92AE-0C881950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A942-7081-564E-B272-A18036B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795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62D-B4FD-FC4C-811D-C48421AA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4432-9C52-6F46-8954-7A023B5D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rtlCol="0"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284CF-B53A-2E4B-84AD-63FDC4D5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456CC-A5D6-C746-87C6-DD1866691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rtlCol="0"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6AC17-E335-964F-92E2-70195BF4A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1A214-1752-7B48-81FD-1A083073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F65E2-571C-DB4E-8DC1-F70EDA9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24C6A-2D26-6A4E-BDDA-EB26829C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7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6796-74C3-844E-94C0-5AECC782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B79-5A74-4248-AEE5-2E783A4A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B15A9-EA18-5A4F-9732-70013C7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92A80-31D5-9F42-A620-88FF3A0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61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91D22-A5B6-4C47-905D-416D80F2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F3AFB-7A6B-DA40-A900-F037276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3A714-81A9-F541-B241-8E250DD6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319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0D23-0584-8A44-93F9-1D90EDEAA7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76400" y="1974851"/>
            <a:ext cx="21034376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 rtl="0"/>
            <a:r>
              <a:rPr lang="pt-pt"/>
              <a:t>[VIDEO]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8AB91-85C2-284E-B7A5-394EB18A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EB2E-49EA-B94D-9DC4-DD308EE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456F-1D63-4C4D-84AD-07BA116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370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0522-2591-6544-A3EE-DE5B4BDF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rtlCol="0" anchor="b"/>
          <a:lstStyle>
            <a:lvl1pPr>
              <a:defRPr sz="64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DD08-A3E3-B844-80D1-C933171E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rt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F237E-8602-EC41-997A-021E9CF3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 rtlCol="0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18F18-7780-5640-A40F-98A72D8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DA447-ED4A-024D-BAF5-5770311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B821-EC67-9E4D-BD97-72414B3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270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01F7-A781-7A47-BA58-98ED19FB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DEBE4-746E-004B-9782-7B975371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380C-9419-584A-9405-DA6C0BDC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ACE3-2555-434C-8BB4-0939C44C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B73F-BE4D-724D-A6FF-33B06091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349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D7C12-F493-244E-BA16-3384544FC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 rtlCol="0"/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26108-B39F-C54A-8DA0-7DB2DD98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0214-37F7-9B4F-92C8-58B330BA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E68E-C2AD-8B43-A86D-DF0F0079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8E75-2CB5-CB43-97DC-67A5E69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35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5951" y="13057111"/>
            <a:ext cx="2985405" cy="497548"/>
          </a:xfrm>
        </p:spPr>
        <p:txBody>
          <a:bodyPr rtlCol="0"/>
          <a:lstStyle/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9983788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14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rtlCol="0" anchor="b"/>
          <a:lstStyle>
            <a:lvl1pPr algn="ctr">
              <a:defRPr sz="12000"/>
            </a:lvl1pPr>
          </a:lstStyle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 rtlCol="0"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pt-p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58253E-53EA-4986-AC9D-B494A9BAB20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722DA9-ACF5-424A-BCDD-1EB8B407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9B406B-9A3E-DF4B-9113-23A0BDAEE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0B7275-42E7-9344-8EE7-3495E2503A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A10FDA-7958-4B46-B0C1-0D84F19369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7300" y="600077"/>
            <a:ext cx="5905500" cy="4743450"/>
          </a:xfrm>
        </p:spPr>
        <p:txBody>
          <a:bodyPr rtlCol="0">
            <a:normAutofit/>
          </a:bodyPr>
          <a:lstStyle>
            <a:lvl1pPr marL="0" indent="0">
              <a:buNone/>
              <a:defRPr sz="7200">
                <a:solidFill>
                  <a:srgbClr val="0A55A3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discussion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E84DB1-0342-934F-A91A-A893E50BE9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002127" y="7863913"/>
            <a:ext cx="7095002" cy="3861922"/>
          </a:xfrm>
        </p:spPr>
        <p:txBody>
          <a:bodyPr rtlCol="0">
            <a:normAutofit/>
          </a:bodyPr>
          <a:lstStyle>
            <a:lvl1pPr marL="0" marR="0" indent="0" algn="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smtClean="0">
                <a:effectLst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pt-pt"/>
              <a:t>Presenter(s)</a:t>
            </a:r>
          </a:p>
          <a:p>
            <a:pPr rtl="0"/>
            <a:r>
              <a:rPr lang="pt-pt"/>
              <a:t>Date</a:t>
            </a:r>
          </a:p>
          <a:p>
            <a:pPr rtl="0"/>
            <a:r>
              <a:rPr lang="pt-pt"/>
              <a:t>Event</a:t>
            </a:r>
          </a:p>
          <a:p>
            <a:pPr rtl="0"/>
            <a:r>
              <a:rPr lang="pt-pt"/>
              <a:t>Location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1B10C-51C0-4F44-83DD-E32ABCA7A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77298" y="11944351"/>
            <a:ext cx="5669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47701"/>
            <a:ext cx="22097999" cy="16809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0984939" y="13057111"/>
            <a:ext cx="2920092" cy="497548"/>
          </a:xfrm>
        </p:spPr>
        <p:txBody>
          <a:bodyPr rtlCol="0"/>
          <a:lstStyle/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19200" y="2705101"/>
            <a:ext cx="22098000" cy="9820275"/>
          </a:xfrm>
        </p:spPr>
        <p:txBody>
          <a:bodyPr rtlCol="0"/>
          <a:lstStyle>
            <a:lvl1pPr marL="0" marR="0" indent="0" algn="l" defTabSz="410746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133"/>
              </a:spcAft>
              <a:buClr>
                <a:srgbClr val="0074BF"/>
              </a:buClr>
              <a:buSzPct val="80000"/>
              <a:buFont typeface="Wingdings" panose="05000000000000000000" pitchFamily="2" charset="2"/>
              <a:buNone/>
              <a:tabLst/>
              <a:defRPr/>
            </a:lvl1pPr>
            <a:lvl2pPr marL="1005836" indent="0">
              <a:buNone/>
              <a:defRPr/>
            </a:lvl2pPr>
            <a:lvl3pPr marL="1451997" indent="0">
              <a:buNone/>
              <a:defRPr/>
            </a:lvl3pPr>
            <a:lvl4pPr marL="1987500" indent="0">
              <a:buNone/>
              <a:defRPr/>
            </a:lvl4pPr>
            <a:lvl5pPr marL="2671167" indent="0">
              <a:buNone/>
              <a:defRPr/>
            </a:lvl5pPr>
          </a:lstStyle>
          <a:p>
            <a:pPr lvl="0" rtl="0"/>
            <a:r>
              <a:rPr lang="pt-pt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13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1" y="12949512"/>
            <a:ext cx="24403051" cy="766495"/>
          </a:xfrm>
          <a:prstGeom prst="rect">
            <a:avLst/>
          </a:prstGeom>
        </p:spPr>
      </p:pic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903293" y="13057111"/>
            <a:ext cx="3018063" cy="497548"/>
          </a:xfrm>
        </p:spPr>
        <p:txBody>
          <a:bodyPr rtlCol="0"/>
          <a:lstStyle/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724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01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pt-pt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pt-pt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9548217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4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pt-pt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pt-pt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7748446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19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more info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88870" y="740009"/>
            <a:ext cx="14395813" cy="15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just" defTabSz="82149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200" b="0" spc="0">
                <a:solidFill>
                  <a:srgbClr val="97D2FF"/>
                </a:solidFill>
                <a:latin typeface="+mj-lt"/>
              </a:rPr>
              <a:t>For More Information</a:t>
            </a:r>
            <a:endParaRPr kumimoji="0" lang="en-US" sz="7200" b="0" i="0" u="none" strike="noStrike" cap="none" spc="-72" normalizeH="0" baseline="0" dirty="0">
              <a:ln>
                <a:noFill/>
              </a:ln>
              <a:solidFill>
                <a:srgbClr val="97D2FF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63251" y="2914870"/>
            <a:ext cx="11963400" cy="1104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82149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800" b="1" spc="0">
                <a:solidFill>
                  <a:srgbClr val="FFFFFF"/>
                </a:solidFill>
                <a:latin typeface="+mj-lt"/>
              </a:rPr>
              <a:t>American National Standards Institute</a:t>
            </a:r>
            <a:endParaRPr kumimoji="0" lang="en-US" sz="4800" b="1" i="0" u="none" strike="noStrike" cap="none" spc="-72" normalizeH="0" baseline="0" dirty="0">
              <a:ln>
                <a:noFill/>
              </a:ln>
              <a:solidFill>
                <a:srgbClr val="828994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10763251" y="4223403"/>
            <a:ext cx="12558304" cy="93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9B3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125000"/>
              </a:lnSpc>
              <a:defRPr/>
            </a:pPr>
            <a:r>
              <a:rPr lang="pt-pt" sz="3600" b="1" spc="0">
                <a:solidFill>
                  <a:srgbClr val="97D2FF"/>
                </a:solidFill>
                <a:latin typeface="+mj-lt"/>
                <a:ea typeface="ＭＳ Ｐゴシック" charset="-128"/>
              </a:rPr>
              <a:t>Headquarters</a:t>
            </a:r>
            <a:r>
              <a:rPr lang="pt-pt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					</a:t>
            </a:r>
            <a:r>
              <a:rPr lang="pt-pt" sz="3600" b="1" spc="0">
                <a:solidFill>
                  <a:srgbClr val="97D2FF"/>
                </a:solidFill>
                <a:latin typeface="+mj-lt"/>
                <a:ea typeface="ＭＳ Ｐゴシック" charset="-128"/>
              </a:rPr>
              <a:t>New York Office</a:t>
            </a:r>
          </a:p>
          <a:p>
            <a:pPr algn="l" rtl="0">
              <a:lnSpc>
                <a:spcPct val="125000"/>
              </a:lnSpc>
              <a:defRPr/>
            </a:pPr>
            <a:r>
              <a:rPr lang="pt-pt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1899 L Street, NW				25 West 43rd Street</a:t>
            </a:r>
          </a:p>
          <a:p>
            <a:pPr algn="l" rtl="0">
              <a:lnSpc>
                <a:spcPct val="125000"/>
              </a:lnSpc>
              <a:defRPr/>
            </a:pPr>
            <a:r>
              <a:rPr lang="pt-pt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11th Floor						4th Floor	</a:t>
            </a:r>
          </a:p>
          <a:p>
            <a:pPr algn="l" rtl="0">
              <a:lnSpc>
                <a:spcPct val="125000"/>
              </a:lnSpc>
              <a:defRPr/>
            </a:pPr>
            <a:r>
              <a:rPr lang="pt-pt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Washington, DC  20036			New York, NY 10036	</a:t>
            </a:r>
          </a:p>
          <a:p>
            <a:pPr algn="l" rtl="0">
              <a:lnSpc>
                <a:spcPct val="125000"/>
              </a:lnSpc>
              <a:defRPr/>
            </a:pPr>
            <a:r>
              <a:rPr lang="pt-pt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T:  202.293.8020				T:   212.642.4900 </a:t>
            </a:r>
            <a:r>
              <a:rPr lang="en-US" altLang="en-US" sz="3600" spc="0" baseline="0" dirty="0">
                <a:solidFill>
                  <a:srgbClr val="97D2FF"/>
                </a:solidFill>
                <a:latin typeface="+mj-lt"/>
                <a:ea typeface="ＭＳ Ｐゴシック" charset="-128"/>
              </a:rPr>
              <a:t/>
            </a:r>
            <a:br>
              <a:rPr lang="en-US" altLang="en-US" sz="3600" spc="0" baseline="0" dirty="0">
                <a:solidFill>
                  <a:srgbClr val="97D2FF"/>
                </a:solidFill>
                <a:latin typeface="+mj-lt"/>
                <a:ea typeface="ＭＳ Ｐゴシック" charset="-128"/>
              </a:rPr>
            </a:br>
            <a:r>
              <a:rPr lang="pt-pt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F:  202.293.9287				F:   212.398.0023 </a:t>
            </a:r>
          </a:p>
          <a:p>
            <a:pPr algn="l" rtl="0">
              <a:lnSpc>
                <a:spcPct val="125000"/>
              </a:lnSpc>
              <a:defRPr/>
            </a:pPr>
            <a:endParaRPr lang="en-US" altLang="en-US" sz="4400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pt-pt" sz="5400" b="1" spc="0">
                <a:solidFill>
                  <a:srgbClr val="FFFFFF"/>
                </a:solidFill>
                <a:latin typeface="+mj-lt"/>
                <a:ea typeface="ＭＳ Ｐゴシック" charset="-128"/>
              </a:rPr>
              <a:t>www.ansi.org</a:t>
            </a:r>
          </a:p>
          <a:p>
            <a:pPr algn="ctr" rtl="0">
              <a:lnSpc>
                <a:spcPct val="150000"/>
              </a:lnSpc>
              <a:defRPr/>
            </a:pPr>
            <a:endParaRPr lang="en-US" altLang="en-US" sz="2667" b="1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pt-pt" sz="5400" b="1" spc="0">
                <a:solidFill>
                  <a:srgbClr val="FFFFFF"/>
                </a:solidFill>
                <a:latin typeface="+mj-lt"/>
                <a:ea typeface="ＭＳ Ｐゴシック" charset="-128"/>
              </a:rPr>
              <a:t>webstore.ansi.org</a:t>
            </a:r>
          </a:p>
          <a:p>
            <a:pPr algn="ctr" rtl="0">
              <a:lnSpc>
                <a:spcPct val="140000"/>
              </a:lnSpc>
              <a:defRPr/>
            </a:pPr>
            <a:endParaRPr lang="en-US" altLang="en-US" sz="5400" b="1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88868" y="3114404"/>
            <a:ext cx="8509363" cy="5416234"/>
          </a:xfrm>
          <a:prstGeom prst="rect">
            <a:avLst/>
          </a:prstGeom>
        </p:spPr>
        <p:txBody>
          <a:bodyPr rtlCol="0"/>
          <a:lstStyle>
            <a:lvl1pPr marL="0" indent="0">
              <a:buFontTx/>
              <a:buNone/>
              <a:defRPr sz="4000" b="1" spc="0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FontTx/>
              <a:buNone/>
              <a:defRPr/>
            </a:lvl2pPr>
            <a:lvl3pPr marL="888956" indent="0">
              <a:buFontTx/>
              <a:buNone/>
              <a:defRPr/>
            </a:lvl3pPr>
            <a:lvl4pPr marL="1333433" indent="0">
              <a:buFontTx/>
              <a:buNone/>
              <a:defRPr/>
            </a:lvl4pPr>
            <a:lvl5pPr marL="1777912" indent="0">
              <a:buFontTx/>
              <a:buNone/>
              <a:defRPr/>
            </a:lvl5pPr>
          </a:lstStyle>
          <a:p>
            <a:pPr lvl="0" rtl="0"/>
            <a:r>
              <a:rPr lang="pt-pt"/>
              <a:t>Contact Name</a:t>
            </a:r>
          </a:p>
          <a:p>
            <a:pPr lvl="0" rtl="0"/>
            <a:r>
              <a:rPr lang="pt-pt"/>
              <a:t>Job Title</a:t>
            </a:r>
          </a:p>
          <a:p>
            <a:pPr lvl="0" rtl="0"/>
            <a:r>
              <a:rPr lang="pt-pt"/>
              <a:t>Phone</a:t>
            </a:r>
          </a:p>
          <a:p>
            <a:pPr lvl="0" rtl="0"/>
            <a:r>
              <a:rPr lang="pt-pt"/>
              <a:t>Email</a:t>
            </a:r>
          </a:p>
          <a:p>
            <a:pPr lvl="0" rtl="0"/>
            <a:endParaRPr lang="en-US" dirty="0"/>
          </a:p>
          <a:p>
            <a:pPr lvl="0" rtl="0"/>
            <a:r>
              <a:rPr lang="pt-pt"/>
              <a:t>Web Page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7" y="10987313"/>
            <a:ext cx="4648934" cy="2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13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7182D8-AC61-FE4C-9C12-9BDD09586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9EA2A7-AB4E-6D47-B359-E456A7C23D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34447" y="7863913"/>
            <a:ext cx="8462682" cy="3861922"/>
          </a:xfrm>
        </p:spPr>
        <p:txBody>
          <a:bodyPr rtlCol="0">
            <a:normAutofit/>
          </a:bodyPr>
          <a:lstStyle>
            <a:lvl1pPr marL="0" marR="0" indent="0" algn="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smtClean="0">
                <a:effectLst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pt-pt"/>
              <a:t>Presenter(s)</a:t>
            </a:r>
          </a:p>
          <a:p>
            <a:pPr rtl="0"/>
            <a:r>
              <a:rPr lang="pt-pt"/>
              <a:t>Date</a:t>
            </a:r>
          </a:p>
          <a:p>
            <a:pPr rtl="0"/>
            <a:r>
              <a:rPr lang="pt-pt"/>
              <a:t>Event</a:t>
            </a:r>
          </a:p>
          <a:p>
            <a:pPr rtl="0"/>
            <a:r>
              <a:rPr lang="pt-pt"/>
              <a:t>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44FD1-6E88-FA4F-9802-157F7D1C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D5C0-3D80-F647-AE90-78ABB691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C3D1-C7A1-B848-A973-87B4CFCF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257D5-5F3F-E248-9373-1DE92F7C52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177" y="3789364"/>
            <a:ext cx="9373450" cy="1711324"/>
          </a:xfrm>
        </p:spPr>
        <p:txBody>
          <a:bodyPr lIns="0" tIns="0" rIns="0" bIns="0" rtlCol="0" anchor="t"/>
          <a:lstStyle>
            <a:lvl1pPr marL="0" indent="0" algn="r">
              <a:buNone/>
              <a:defRPr/>
            </a:lvl1pPr>
          </a:lstStyle>
          <a:p>
            <a:pPr lvl="0" rtl="0"/>
            <a:r>
              <a:rPr lang="pt-pt"/>
              <a:t>subhead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895574-6685-FF49-9137-361CF3C52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578" y="2076131"/>
            <a:ext cx="7853048" cy="1430290"/>
          </a:xfrm>
        </p:spPr>
        <p:txBody>
          <a:bodyPr lIns="0" tIns="0" rIns="0" bIns="0" rtlCol="0" anchor="ctr" anchorCtr="0"/>
          <a:lstStyle>
            <a:lvl1pPr algn="r">
              <a:defRPr b="1">
                <a:solidFill>
                  <a:srgbClr val="0A55A3"/>
                </a:solidFill>
              </a:defRPr>
            </a:lvl1pPr>
          </a:lstStyle>
          <a:p>
            <a:pPr rtl="0"/>
            <a:r>
              <a:rPr lang="pt-pt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2689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sp>
        <p:nvSpPr>
          <p:cNvPr id="3" name="Text Placeholder 13"/>
          <p:cNvSpPr txBox="1">
            <a:spLocks/>
          </p:cNvSpPr>
          <p:nvPr userDrawn="1"/>
        </p:nvSpPr>
        <p:spPr>
          <a:xfrm>
            <a:off x="4248157" y="13059359"/>
            <a:ext cx="16687799" cy="495300"/>
          </a:xfrm>
          <a:prstGeom prst="rect">
            <a:avLst/>
          </a:prstGeom>
        </p:spPr>
        <p:txBody>
          <a:bodyPr rtlCol="0"/>
          <a:lstStyle>
            <a:lvl1pPr marL="0" marR="0" indent="0" algn="ctr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250" b="0" i="0" u="none" strike="noStrike" cap="none" spc="-54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Corbel" panose="020B0503020204020204" pitchFamily="34" charset="0"/>
                <a:cs typeface="Corbel" panose="020B0503020204020204" pitchFamily="34" charset="0"/>
                <a:sym typeface="Wingdings" panose="05000000000000000000" pitchFamily="2" charset="2"/>
              </a:defRPr>
            </a:lvl1pPr>
            <a:lvl2pPr marL="3333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2pPr>
            <a:lvl3pPr marL="666734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3pPr>
            <a:lvl4pPr marL="1000100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4pPr>
            <a:lvl5pPr marL="13334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5pPr>
            <a:lvl6pPr marL="18890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2444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55811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8891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rtl="0"/>
            <a:endParaRPr lang="en-US" sz="3000" dirty="0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35951" y="13057111"/>
            <a:ext cx="3018063" cy="4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rebuchet MS" panose="020B0603020202020204" pitchFamily="34" charset="0"/>
              </a:defRPr>
            </a:lvl1pPr>
          </a:lstStyle>
          <a:p>
            <a:pPr rtl="0"/>
            <a:r>
              <a:rPr lang="pt-pt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8000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2705100"/>
            <a:ext cx="22098000" cy="887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65068" y="1296734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33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" y="11405205"/>
            <a:ext cx="3663703" cy="21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9" r:id="rId2"/>
    <p:sldLayoutId id="2147483746" r:id="rId3"/>
    <p:sldLayoutId id="2147483745" r:id="rId4"/>
    <p:sldLayoutId id="2147483747" r:id="rId5"/>
    <p:sldLayoutId id="2147483734" r:id="rId6"/>
    <p:sldLayoutId id="2147483748" r:id="rId7"/>
    <p:sldLayoutId id="2147483743" r:id="rId8"/>
  </p:sldLayoutIdLst>
  <p:transition spd="med"/>
  <p:hf hdr="0" dt="0"/>
  <p:txStyles>
    <p:titleStyle>
      <a:lvl1pPr marL="0" marR="0" indent="0" algn="l" defTabSz="821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63" baseline="0">
          <a:ln>
            <a:noFill/>
          </a:ln>
          <a:solidFill>
            <a:schemeClr val="accent2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58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178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766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354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294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53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120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70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914377" marR="0" indent="-914377" algn="l" defTabSz="410746" rtl="0" eaLnBrk="1" fontAlgn="auto" latinLnBrk="0" hangingPunct="1">
        <a:lnSpc>
          <a:spcPct val="105000"/>
        </a:lnSpc>
        <a:spcBef>
          <a:spcPts val="0"/>
        </a:spcBef>
        <a:spcAft>
          <a:spcPts val="2133"/>
        </a:spcAft>
        <a:buClr>
          <a:srgbClr val="0074BF"/>
        </a:buClr>
        <a:buSzPct val="80000"/>
        <a:buFont typeface="Wingdings" panose="05000000000000000000" pitchFamily="2" charset="2"/>
        <a:buChar char="u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1828754" marR="0" indent="-822918" algn="l" defTabSz="914354" rtl="0" eaLnBrk="1" fontAlgn="auto" latinLnBrk="0" hangingPunct="1">
        <a:lnSpc>
          <a:spcPct val="105000"/>
        </a:lnSpc>
        <a:spcBef>
          <a:spcPts val="0"/>
        </a:spcBef>
        <a:spcAft>
          <a:spcPts val="1600"/>
        </a:spcAft>
        <a:buClr>
          <a:srgbClr val="35B9F9"/>
        </a:buClr>
        <a:buSzPct val="120000"/>
        <a:buFont typeface="Calibri" panose="020F0502020204030204" pitchFamily="34" charset="0"/>
        <a:buChar char="─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2055233" marR="0" indent="-603236" algn="l" defTabSz="833946" rtl="0" eaLnBrk="1" latinLnBrk="0" hangingPunct="1">
        <a:lnSpc>
          <a:spcPct val="105000"/>
        </a:lnSpc>
        <a:spcBef>
          <a:spcPts val="0"/>
        </a:spcBef>
        <a:spcAft>
          <a:spcPts val="1067"/>
        </a:spcAft>
        <a:buClr>
          <a:schemeClr val="accent2"/>
        </a:buClr>
        <a:buSzPct val="80000"/>
        <a:buFont typeface="Calibri" panose="020F0502020204030204" pitchFamily="34" charset="0"/>
        <a:buChar char="─"/>
        <a:tabLst/>
        <a:defRPr sz="48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2671167" marR="0" indent="-683667" algn="l" defTabSz="821490" rtl="0" eaLnBrk="1" latinLnBrk="0" hangingPunct="1">
        <a:lnSpc>
          <a:spcPct val="130000"/>
        </a:lnSpc>
        <a:spcBef>
          <a:spcPts val="0"/>
        </a:spcBef>
        <a:spcAft>
          <a:spcPts val="533"/>
        </a:spcAft>
        <a:buClr>
          <a:schemeClr val="accent3"/>
        </a:buClr>
        <a:buSzPct val="75000"/>
        <a:buFont typeface="Wingdings" panose="05000000000000000000" pitchFamily="2" charset="2"/>
        <a:buChar char="u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3274402" marR="0" indent="-603236" algn="l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 panose="05000000000000000000" pitchFamily="2" charset="2"/>
        <a:buChar char="n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708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185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663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141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58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178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766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354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294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53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12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70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2" pos="7680">
          <p15:clr>
            <a:srgbClr val="F26B43"/>
          </p15:clr>
        </p15:guide>
        <p15:guide id="3" pos="768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1704">
          <p15:clr>
            <a:srgbClr val="F26B43"/>
          </p15:clr>
        </p15:guide>
        <p15:guide id="6" pos="14688">
          <p15:clr>
            <a:srgbClr val="F26B43"/>
          </p15:clr>
        </p15:guide>
        <p15:guide id="7" orient="horz" pos="8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E6D6F-715E-D64A-8F1E-FAF5C6D8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7EFB8-34C4-3A49-BF54-96F34352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26C2-3D7C-2742-8F74-3F4EB360C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B318-9184-364A-99FC-7599C7AB9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2D8D-2001-3846-82C7-BABE3E23E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7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0A55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13.JPG"/><Relationship Id="rId4" Type="http://schemas.openxmlformats.org/officeDocument/2006/relationships/hyperlink" Target="https://www.iso.org/committee/6170397.html?view=particip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hyperlink" Target="https://sanitation.ans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78" y="2004896"/>
            <a:ext cx="7853048" cy="1218795"/>
          </a:xfrm>
        </p:spPr>
        <p:txBody>
          <a:bodyPr rtlCol="0">
            <a:normAutofit/>
          </a:bodyPr>
          <a:lstStyle/>
          <a:p>
            <a:pPr rtl="0"/>
            <a:r>
              <a:rPr lang="pt-pt" sz="8000" dirty="0"/>
              <a:t>ISO 30500: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4447" y="7863913"/>
            <a:ext cx="8462682" cy="2856167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Nome do apresentador</a:t>
            </a:r>
          </a:p>
          <a:p>
            <a:pPr rtl="0"/>
            <a:r>
              <a:rPr lang="pt-pt" dirty="0"/>
              <a:t>Organização</a:t>
            </a:r>
          </a:p>
          <a:p>
            <a:pPr rtl="0"/>
            <a:r>
              <a:rPr lang="pt-pt" dirty="0"/>
              <a:t>Data</a:t>
            </a:r>
          </a:p>
          <a:p>
            <a:pPr rtl="0"/>
            <a:r>
              <a:rPr lang="pt-pt" dirty="0"/>
              <a:t>Localização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372324" y="3751264"/>
            <a:ext cx="11459423" cy="1551194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Um Processo de</a:t>
            </a:r>
            <a:r>
              <a:rPr lang="pt-PT" dirty="0"/>
              <a:t> </a:t>
            </a:r>
            <a:r>
              <a:rPr lang="pt-pt" dirty="0"/>
              <a:t>Consenso Global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45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2944" y="3040792"/>
            <a:ext cx="6148836" cy="870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6918" y="354117"/>
            <a:ext cx="6247411" cy="884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DE04CC-E348-4133-BBBF-6D90970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419" y="5167052"/>
            <a:ext cx="7853048" cy="2437590"/>
          </a:xfrm>
        </p:spPr>
        <p:txBody>
          <a:bodyPr rtlCol="0">
            <a:normAutofit/>
          </a:bodyPr>
          <a:lstStyle/>
          <a:p>
            <a:pPr rtl="0"/>
            <a:r>
              <a:rPr lang="pt-pt" sz="8000" dirty="0"/>
              <a:t>Apresentação da ISO 30500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4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 flipH="1">
            <a:off x="13599712" y="7711894"/>
            <a:ext cx="578128" cy="40429"/>
          </a:xfrm>
          <a:custGeom>
            <a:avLst/>
            <a:gdLst>
              <a:gd name="connsiteX0" fmla="*/ 0 w 578128"/>
              <a:gd name="connsiteY0" fmla="*/ 20214 h 40429"/>
              <a:gd name="connsiteX1" fmla="*/ 578128 w 578128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128" h="40429">
                <a:moveTo>
                  <a:pt x="0" y="20214"/>
                </a:moveTo>
                <a:lnTo>
                  <a:pt x="578128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7311" tIns="5762" rIns="287311" bIns="5761" numCol="1" spcCol="1270" rtlCol="0" anchor="ctr" anchorCtr="0">
            <a:noAutofit/>
          </a:bodyPr>
          <a:lstStyle/>
          <a:p>
            <a:pPr lvl="0"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2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3170265" flipH="1">
            <a:off x="7399959" y="6436479"/>
            <a:ext cx="3280515" cy="40429"/>
          </a:xfrm>
          <a:custGeom>
            <a:avLst/>
            <a:gdLst>
              <a:gd name="connsiteX0" fmla="*/ 0 w 3245174"/>
              <a:gd name="connsiteY0" fmla="*/ 20214 h 40429"/>
              <a:gd name="connsiteX1" fmla="*/ 3245174 w 3245174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5174" h="40429">
                <a:moveTo>
                  <a:pt x="0" y="20214"/>
                </a:moveTo>
                <a:lnTo>
                  <a:pt x="3245174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4158" tIns="-60916" rIns="1554158" bIns="-60915" numCol="1" spcCol="1270" rtlCol="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2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413863" flipH="1">
            <a:off x="7955256" y="7307978"/>
            <a:ext cx="2154973" cy="40869"/>
          </a:xfrm>
          <a:custGeom>
            <a:avLst/>
            <a:gdLst>
              <a:gd name="connsiteX0" fmla="*/ 0 w 2154973"/>
              <a:gd name="connsiteY0" fmla="*/ 20214 h 40429"/>
              <a:gd name="connsiteX1" fmla="*/ 2154973 w 2154973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73" h="40429">
                <a:moveTo>
                  <a:pt x="0" y="20214"/>
                </a:moveTo>
                <a:lnTo>
                  <a:pt x="2154973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312" tIns="-33659" rIns="1036312" bIns="-33661" numCol="1" spcCol="1270" rtlCol="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>
              <a:solidFill>
                <a:schemeClr val="tx2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20186137" flipH="1">
            <a:off x="7955256" y="8178874"/>
            <a:ext cx="2154973" cy="40869"/>
          </a:xfrm>
          <a:custGeom>
            <a:avLst/>
            <a:gdLst>
              <a:gd name="connsiteX0" fmla="*/ 0 w 2154973"/>
              <a:gd name="connsiteY0" fmla="*/ 20214 h 40429"/>
              <a:gd name="connsiteX1" fmla="*/ 2154973 w 2154973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73" h="40429">
                <a:moveTo>
                  <a:pt x="0" y="20214"/>
                </a:moveTo>
                <a:lnTo>
                  <a:pt x="2154973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313" tIns="-33660" rIns="1036311" bIns="-33660" numCol="1" spcCol="1270" rtlCol="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>
              <a:solidFill>
                <a:schemeClr val="tx2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8443364" flipH="1">
            <a:off x="7388564" y="9049990"/>
            <a:ext cx="3288356" cy="40429"/>
          </a:xfrm>
          <a:custGeom>
            <a:avLst/>
            <a:gdLst>
              <a:gd name="connsiteX0" fmla="*/ 0 w 3252931"/>
              <a:gd name="connsiteY0" fmla="*/ 20214 h 40429"/>
              <a:gd name="connsiteX1" fmla="*/ 3252931 w 3252931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2931" h="40429">
                <a:moveTo>
                  <a:pt x="0" y="20214"/>
                </a:moveTo>
                <a:lnTo>
                  <a:pt x="3252931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7843" tIns="-61110" rIns="1557841" bIns="-61108" numCol="1" spcCol="1270" rtlCol="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69784" y="7157263"/>
            <a:ext cx="578128" cy="1025347"/>
            <a:chOff x="17169784" y="7157263"/>
            <a:chExt cx="578128" cy="1025347"/>
          </a:xfrm>
        </p:grpSpPr>
        <p:sp>
          <p:nvSpPr>
            <p:cNvPr id="37" name="Freeform 36"/>
            <p:cNvSpPr/>
            <p:nvPr/>
          </p:nvSpPr>
          <p:spPr>
            <a:xfrm flipH="1">
              <a:off x="17169784" y="7157263"/>
              <a:ext cx="578128" cy="40429"/>
            </a:xfrm>
            <a:custGeom>
              <a:avLst/>
              <a:gdLst>
                <a:gd name="connsiteX0" fmla="*/ 0 w 578128"/>
                <a:gd name="connsiteY0" fmla="*/ 20214 h 40429"/>
                <a:gd name="connsiteX1" fmla="*/ 578128 w 578128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128" h="40429">
                  <a:moveTo>
                    <a:pt x="0" y="20214"/>
                  </a:moveTo>
                  <a:lnTo>
                    <a:pt x="578128" y="2021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311" tIns="5762" rIns="287311" bIns="5761" numCol="1" spcCol="1270" rtlCol="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2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17169784" y="8142181"/>
              <a:ext cx="578128" cy="40429"/>
            </a:xfrm>
            <a:custGeom>
              <a:avLst/>
              <a:gdLst>
                <a:gd name="connsiteX0" fmla="*/ 0 w 578128"/>
                <a:gd name="connsiteY0" fmla="*/ 20214 h 40429"/>
                <a:gd name="connsiteX1" fmla="*/ 578128 w 578128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128" h="40429">
                  <a:moveTo>
                    <a:pt x="0" y="20214"/>
                  </a:moveTo>
                  <a:lnTo>
                    <a:pt x="578128" y="2021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311" tIns="5762" rIns="287311" bIns="5761" numCol="1" spcCol="1270" rtlCol="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2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17734312" y="6110151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Políticas ISO</a:t>
            </a:r>
          </a:p>
        </p:txBody>
      </p:sp>
      <p:sp>
        <p:nvSpPr>
          <p:cNvPr id="24" name="Freeform 23"/>
          <p:cNvSpPr/>
          <p:nvPr/>
        </p:nvSpPr>
        <p:spPr>
          <a:xfrm>
            <a:off x="14173214" y="6759165"/>
            <a:ext cx="2996570" cy="1902453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Organismo nacional de normalização (membro da ISO)</a:t>
            </a:r>
          </a:p>
        </p:txBody>
      </p:sp>
      <p:sp>
        <p:nvSpPr>
          <p:cNvPr id="26" name="Freeform 25"/>
          <p:cNvSpPr/>
          <p:nvPr/>
        </p:nvSpPr>
        <p:spPr>
          <a:xfrm>
            <a:off x="10002296" y="6335934"/>
            <a:ext cx="3620276" cy="2767797"/>
          </a:xfrm>
          <a:custGeom>
            <a:avLst/>
            <a:gdLst>
              <a:gd name="connsiteX0" fmla="*/ 0 w 3620276"/>
              <a:gd name="connsiteY0" fmla="*/ 276780 h 2767797"/>
              <a:gd name="connsiteX1" fmla="*/ 276780 w 3620276"/>
              <a:gd name="connsiteY1" fmla="*/ 0 h 2767797"/>
              <a:gd name="connsiteX2" fmla="*/ 3343496 w 3620276"/>
              <a:gd name="connsiteY2" fmla="*/ 0 h 2767797"/>
              <a:gd name="connsiteX3" fmla="*/ 3620276 w 3620276"/>
              <a:gd name="connsiteY3" fmla="*/ 276780 h 2767797"/>
              <a:gd name="connsiteX4" fmla="*/ 3620276 w 3620276"/>
              <a:gd name="connsiteY4" fmla="*/ 2491017 h 2767797"/>
              <a:gd name="connsiteX5" fmla="*/ 3343496 w 3620276"/>
              <a:gd name="connsiteY5" fmla="*/ 2767797 h 2767797"/>
              <a:gd name="connsiteX6" fmla="*/ 276780 w 3620276"/>
              <a:gd name="connsiteY6" fmla="*/ 2767797 h 2767797"/>
              <a:gd name="connsiteX7" fmla="*/ 0 w 3620276"/>
              <a:gd name="connsiteY7" fmla="*/ 2491017 h 2767797"/>
              <a:gd name="connsiteX8" fmla="*/ 0 w 3620276"/>
              <a:gd name="connsiteY8" fmla="*/ 276780 h 276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0276" h="2767797">
                <a:moveTo>
                  <a:pt x="0" y="276780"/>
                </a:moveTo>
                <a:cubicBezTo>
                  <a:pt x="0" y="123919"/>
                  <a:pt x="123919" y="0"/>
                  <a:pt x="276780" y="0"/>
                </a:cubicBezTo>
                <a:lnTo>
                  <a:pt x="3343496" y="0"/>
                </a:lnTo>
                <a:cubicBezTo>
                  <a:pt x="3496357" y="0"/>
                  <a:pt x="3620276" y="123919"/>
                  <a:pt x="3620276" y="276780"/>
                </a:cubicBezTo>
                <a:lnTo>
                  <a:pt x="3620276" y="2491017"/>
                </a:lnTo>
                <a:cubicBezTo>
                  <a:pt x="3620276" y="2643878"/>
                  <a:pt x="3496357" y="2767797"/>
                  <a:pt x="3343496" y="2767797"/>
                </a:cubicBezTo>
                <a:lnTo>
                  <a:pt x="276780" y="2767797"/>
                </a:lnTo>
                <a:cubicBezTo>
                  <a:pt x="123919" y="2767797"/>
                  <a:pt x="0" y="2643878"/>
                  <a:pt x="0" y="2491017"/>
                </a:cubicBezTo>
                <a:lnTo>
                  <a:pt x="0" y="2767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86" tIns="101386" rIns="101386" bIns="101386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Envolvimento das partes interessadas e </a:t>
            </a:r>
            <a:r>
              <a:rPr lang="en-US" sz="3200" kern="1200" dirty="0">
                <a:solidFill>
                  <a:schemeClr val="tx2"/>
                </a:solidFill>
              </a:rPr>
              <a:t/>
            </a:r>
            <a:br>
              <a:rPr lang="en-US" sz="3200" kern="1200" dirty="0">
                <a:solidFill>
                  <a:schemeClr val="tx2"/>
                </a:solidFill>
              </a:rPr>
            </a:br>
            <a:r>
              <a:rPr lang="pt-pt" sz="3200" kern="1200" dirty="0">
                <a:solidFill>
                  <a:schemeClr val="tx2"/>
                </a:solidFill>
              </a:rPr>
              <a:t>processo devido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67870" y="4399142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Indústria</a:t>
            </a:r>
          </a:p>
        </p:txBody>
      </p:sp>
      <p:sp>
        <p:nvSpPr>
          <p:cNvPr id="30" name="Freeform 29"/>
          <p:cNvSpPr/>
          <p:nvPr/>
        </p:nvSpPr>
        <p:spPr>
          <a:xfrm>
            <a:off x="5082817" y="6123798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Governo</a:t>
            </a:r>
          </a:p>
        </p:txBody>
      </p:sp>
      <p:sp>
        <p:nvSpPr>
          <p:cNvPr id="32" name="Freeform 31"/>
          <p:cNvSpPr/>
          <p:nvPr/>
        </p:nvSpPr>
        <p:spPr>
          <a:xfrm>
            <a:off x="5082817" y="7846826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Meio académico</a:t>
            </a:r>
          </a:p>
        </p:txBody>
      </p:sp>
      <p:sp>
        <p:nvSpPr>
          <p:cNvPr id="34" name="Freeform 33"/>
          <p:cNvSpPr/>
          <p:nvPr/>
        </p:nvSpPr>
        <p:spPr>
          <a:xfrm>
            <a:off x="5082817" y="9569855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Consumidores</a:t>
            </a:r>
          </a:p>
        </p:txBody>
      </p:sp>
      <p:sp>
        <p:nvSpPr>
          <p:cNvPr id="35" name="Freeform 34"/>
          <p:cNvSpPr/>
          <p:nvPr/>
        </p:nvSpPr>
        <p:spPr>
          <a:xfrm>
            <a:off x="17734312" y="7873671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rm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kern="1200" dirty="0">
                <a:solidFill>
                  <a:schemeClr val="tx2"/>
                </a:solidFill>
              </a:rPr>
              <a:t>Normas ISO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1" y="1313010"/>
            <a:ext cx="22097999" cy="1015663"/>
          </a:xfrm>
        </p:spPr>
        <p:txBody>
          <a:bodyPr rtlCol="0">
            <a:normAutofit/>
          </a:bodyPr>
          <a:lstStyle/>
          <a:p>
            <a:pPr rtl="0"/>
            <a:r>
              <a:rPr lang="pt-pt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rede de organismos nacionais de normalização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17" y="2739718"/>
            <a:ext cx="3215304" cy="2959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577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73A9638-17E3-4768-B82F-FD1C263A3604}"/>
              </a:ext>
            </a:extLst>
          </p:cNvPr>
          <p:cNvGrpSpPr/>
          <p:nvPr/>
        </p:nvGrpSpPr>
        <p:grpSpPr>
          <a:xfrm>
            <a:off x="12993913" y="152400"/>
            <a:ext cx="8693624" cy="11921537"/>
            <a:chOff x="7983763" y="420967"/>
            <a:chExt cx="8693624" cy="12112037"/>
          </a:xfrm>
        </p:grpSpPr>
        <p:pic>
          <p:nvPicPr>
            <p:cNvPr id="27" name="Content Placeholder 5">
              <a:extLst>
                <a:ext uri="{FF2B5EF4-FFF2-40B4-BE49-F238E27FC236}">
                  <a16:creationId xmlns:a16="http://schemas.microsoft.com/office/drawing/2014/main" id="{015441F7-1D27-49B2-9165-67D11D09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83763" y="420967"/>
              <a:ext cx="8693624" cy="1211203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1A7A07-0C47-4FB9-B318-D24E8301FC75}"/>
                </a:ext>
              </a:extLst>
            </p:cNvPr>
            <p:cNvSpPr txBox="1"/>
            <p:nvPr/>
          </p:nvSpPr>
          <p:spPr>
            <a:xfrm>
              <a:off x="9048940" y="968345"/>
              <a:ext cx="15693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Rota TC/SC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154805-ABE6-4074-8EAB-D7E7CE0AADBD}"/>
                </a:ext>
              </a:extLst>
            </p:cNvPr>
            <p:cNvSpPr txBox="1"/>
            <p:nvPr/>
          </p:nvSpPr>
          <p:spPr>
            <a:xfrm>
              <a:off x="10479074" y="2207400"/>
              <a:ext cx="2758174" cy="844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rmAutofit lnSpcReduction="10000"/>
            </a:bodyPr>
            <a:lstStyle/>
            <a:p>
              <a:pPr algn="l" defTabSz="914400" hangingPunct="1">
                <a:lnSpc>
                  <a:spcPct val="11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</a:t>
              </a:r>
            </a:p>
            <a:p>
              <a:pPr algn="l" defTabSz="914400" hangingPunct="1">
                <a:lnSpc>
                  <a:spcPct val="11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(proposta de novo ponto de</a:t>
              </a:r>
              <a:r>
                <a:rPr lang="ro-MD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trabalho)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881-EDA1-4B9F-A9C5-C898B0145D59}"/>
                </a:ext>
              </a:extLst>
            </p:cNvPr>
            <p:cNvSpPr txBox="1"/>
            <p:nvPr/>
          </p:nvSpPr>
          <p:spPr>
            <a:xfrm>
              <a:off x="10415575" y="3734002"/>
              <a:ext cx="2821673" cy="56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rmAutofit/>
            </a:bodyPr>
            <a:lstStyle/>
            <a:p>
              <a:pPr algn="l" defTabSz="914400" hangingPunct="1">
                <a:lnSpc>
                  <a:spcPct val="10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Obtenção de um consenso entre os especialistas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C9064-A8A0-462D-88EA-E2960C757620}"/>
                </a:ext>
              </a:extLst>
            </p:cNvPr>
            <p:cNvSpPr txBox="1"/>
            <p:nvPr/>
          </p:nvSpPr>
          <p:spPr>
            <a:xfrm>
              <a:off x="10415575" y="5760183"/>
              <a:ext cx="2821673" cy="531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l" defTabSz="914400" hangingPunct="1">
                <a:lnSpc>
                  <a:spcPct val="10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Obtenção de consenso no TC/SC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5593EC-8AAC-4AF6-A2B9-C1BE1B7BA830}"/>
                </a:ext>
              </a:extLst>
            </p:cNvPr>
            <p:cNvSpPr txBox="1"/>
            <p:nvPr/>
          </p:nvSpPr>
          <p:spPr>
            <a:xfrm>
              <a:off x="10415575" y="7287124"/>
              <a:ext cx="2821674" cy="797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l" defTabSz="914400" hangingPunct="1">
                <a:lnSpc>
                  <a:spcPct val="10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Inquérito sobre o DIS</a:t>
              </a:r>
            </a:p>
            <a:p>
              <a:pPr algn="l" defTabSz="914400" hangingPunct="1">
                <a:lnSpc>
                  <a:spcPct val="10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(Proposta da Norma Internacional</a:t>
              </a:r>
              <a:r>
                <a:rPr lang="ro-MD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pt-pt" sz="1700" spc="0" dirty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29084-D8E3-4E4E-8E11-3DA79AC117FE}"/>
                </a:ext>
              </a:extLst>
            </p:cNvPr>
            <p:cNvSpPr txBox="1"/>
            <p:nvPr/>
          </p:nvSpPr>
          <p:spPr>
            <a:xfrm>
              <a:off x="10415575" y="8848605"/>
              <a:ext cx="2821673" cy="797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7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Votação formal sobre o FDIS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7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(verificação de provas pelo secretariado)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6367AA-0522-4DF9-888C-FDE850529BEB}"/>
                </a:ext>
              </a:extLst>
            </p:cNvPr>
            <p:cNvSpPr txBox="1"/>
            <p:nvPr/>
          </p:nvSpPr>
          <p:spPr>
            <a:xfrm>
              <a:off x="10415575" y="10352471"/>
              <a:ext cx="2821673" cy="531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l" defTabSz="914400" hangingPunct="1">
                <a:lnSpc>
                  <a:spcPct val="100000"/>
                </a:lnSpc>
                <a:defRPr/>
              </a:pPr>
              <a:r>
                <a:rPr lang="pt-pt" sz="1700" spc="0" dirty="0">
                  <a:solidFill>
                    <a:srgbClr val="006C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Publicação de normas internacionais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447BCC-79DA-4F11-944D-BFA518EF4A92}"/>
                </a:ext>
              </a:extLst>
            </p:cNvPr>
            <p:cNvSpPr txBox="1"/>
            <p:nvPr/>
          </p:nvSpPr>
          <p:spPr>
            <a:xfrm>
              <a:off x="9559291" y="11646925"/>
              <a:ext cx="3116580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75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SEMINÁRIO DE TRABALHO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B51107-9B93-42DE-B086-EC502E0EDCC3}"/>
                </a:ext>
              </a:extLst>
            </p:cNvPr>
            <p:cNvSpPr txBox="1"/>
            <p:nvPr/>
          </p:nvSpPr>
          <p:spPr>
            <a:xfrm>
              <a:off x="13664206" y="3182904"/>
              <a:ext cx="2350494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8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CONTRIBUIÇÕES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1B1674-F33E-46C5-9FCB-3FE4062109C3}"/>
                </a:ext>
              </a:extLst>
            </p:cNvPr>
            <p:cNvSpPr txBox="1"/>
            <p:nvPr/>
          </p:nvSpPr>
          <p:spPr>
            <a:xfrm rot="16200000">
              <a:off x="7900311" y="5911435"/>
              <a:ext cx="1986223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4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CAMINHO MAIS RÁPIDO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6C5E4-4F17-487C-9C87-5FC751E88E76}"/>
                </a:ext>
              </a:extLst>
            </p:cNvPr>
            <p:cNvSpPr txBox="1"/>
            <p:nvPr/>
          </p:nvSpPr>
          <p:spPr>
            <a:xfrm>
              <a:off x="13831348" y="3594458"/>
              <a:ext cx="2094452" cy="406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Primeiro CD (</a:t>
              </a:r>
              <a:r>
                <a:rPr lang="pt-pt" sz="1300" b="0" i="0" u="none" strike="noStrike" kern="0" cap="none" spc="0" normalizeH="0" noProof="0" dirty="0" err="1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projecto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do Comité)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EDEA0F-5279-415F-9AE2-B68F5D8C5B35}"/>
                </a:ext>
              </a:extLst>
            </p:cNvPr>
            <p:cNvSpPr txBox="1"/>
            <p:nvPr/>
          </p:nvSpPr>
          <p:spPr>
            <a:xfrm>
              <a:off x="13831348" y="4225600"/>
              <a:ext cx="2094452" cy="406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 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ISO/PAS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(Especificação disponível ao público)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E25DBF-0C7F-4B6D-A302-D6189D3FD3BB}"/>
                </a:ext>
              </a:extLst>
            </p:cNvPr>
            <p:cNvSpPr txBox="1"/>
            <p:nvPr/>
          </p:nvSpPr>
          <p:spPr>
            <a:xfrm>
              <a:off x="13853529" y="5397790"/>
              <a:ext cx="2072271" cy="406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 ou 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ISO/TS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(Especificação Técnica)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8CAB1E-5239-49CD-8BBC-1C5F5A578B82}"/>
                </a:ext>
              </a:extLst>
            </p:cNvPr>
            <p:cNvSpPr txBox="1"/>
            <p:nvPr/>
          </p:nvSpPr>
          <p:spPr>
            <a:xfrm>
              <a:off x="13825073" y="6207055"/>
              <a:ext cx="2072271" cy="609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ISO/TR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(Relatório Técnico) para documentos não-formativos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E574A5-30C9-4C05-9CCD-2214DFD2A20E}"/>
                </a:ext>
              </a:extLst>
            </p:cNvPr>
            <p:cNvSpPr txBox="1"/>
            <p:nvPr/>
          </p:nvSpPr>
          <p:spPr>
            <a:xfrm>
              <a:off x="13853528" y="7282372"/>
              <a:ext cx="2072271" cy="813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Texto final para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processamento como FDIS (Proposta Final da Norma </a:t>
              </a:r>
              <a:r>
                <a:rPr lang="pt-pt" sz="1300" b="0" i="0" u="none" strike="noStrike" kern="0" cap="none" spc="0" normalizeH="0" noProof="0" dirty="0" err="1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International</a:t>
              </a: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E48DF4-387F-4F21-901A-FDB646212E14}"/>
                </a:ext>
              </a:extLst>
            </p:cNvPr>
            <p:cNvSpPr txBox="1"/>
            <p:nvPr/>
          </p:nvSpPr>
          <p:spPr>
            <a:xfrm>
              <a:off x="13853528" y="9042258"/>
              <a:ext cx="2043816" cy="406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Texto final da norma internacional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BDA875-E126-48BD-A97C-EDF24B3D0A10}"/>
                </a:ext>
              </a:extLst>
            </p:cNvPr>
            <p:cNvSpPr txBox="1"/>
            <p:nvPr/>
          </p:nvSpPr>
          <p:spPr>
            <a:xfrm>
              <a:off x="13881984" y="10438207"/>
              <a:ext cx="1888544" cy="203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Norma Internacional ISO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3FB80-1B03-4AD9-A26C-DCB61FC38A76}"/>
                </a:ext>
              </a:extLst>
            </p:cNvPr>
            <p:cNvSpPr txBox="1"/>
            <p:nvPr/>
          </p:nvSpPr>
          <p:spPr>
            <a:xfrm>
              <a:off x="13881984" y="11584386"/>
              <a:ext cx="2015360" cy="406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13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Acordo internacional de seminários</a:t>
              </a:r>
            </a:p>
          </p:txBody>
        </p:sp>
      </p:grpSp>
      <p:sp>
        <p:nvSpPr>
          <p:cNvPr id="46" name="Title 4">
            <a:extLst>
              <a:ext uri="{FF2B5EF4-FFF2-40B4-BE49-F238E27FC236}">
                <a16:creationId xmlns:a16="http://schemas.microsoft.com/office/drawing/2014/main" id="{A351D549-B612-407B-8DBB-707644FA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6310"/>
            <a:ext cx="10472467" cy="3323987"/>
          </a:xfrm>
        </p:spPr>
        <p:txBody>
          <a:bodyPr wrap="square" rtlCol="0">
            <a:spAutoFit/>
          </a:bodyPr>
          <a:lstStyle/>
          <a:p>
            <a:r>
              <a:rPr lang="pt-pt" sz="8000" dirty="0"/>
              <a:t>Processo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pt-pt" sz="8000" dirty="0"/>
              <a:t>de Elaboração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pt-pt" sz="8000" dirty="0"/>
              <a:t>da Norma</a:t>
            </a:r>
            <a:r>
              <a:rPr lang="pt-PT" sz="8000" dirty="0"/>
              <a:t> </a:t>
            </a:r>
            <a:r>
              <a:rPr lang="pt-pt" sz="8000" dirty="0"/>
              <a:t>ISO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91472"/>
            <a:ext cx="10472467" cy="3434786"/>
          </a:xfrm>
        </p:spPr>
        <p:txBody>
          <a:bodyPr rtlCol="0">
            <a:spAutoFit/>
          </a:bodyPr>
          <a:lstStyle/>
          <a:p>
            <a:pPr rtl="0"/>
            <a:r>
              <a:rPr lang="pt-pt" sz="8000" dirty="0"/>
              <a:t>Comité de </a:t>
            </a:r>
            <a:r>
              <a:rPr lang="pt-pt" sz="8000" dirty="0" err="1"/>
              <a:t>Projecto</a:t>
            </a:r>
            <a:r>
              <a:rPr lang="pt-pt" sz="8000" dirty="0"/>
              <a:t> ISO (PC) 305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pt-pt" sz="4000" b="0" dirty="0"/>
              <a:t>A ISO PC 305 desenvolveu o que viria </a:t>
            </a:r>
            <a:r>
              <a:rPr lang="pt-PT" sz="4000" b="0" dirty="0"/>
              <a:t/>
            </a:r>
            <a:br>
              <a:rPr lang="pt-PT" sz="4000" b="0" dirty="0"/>
            </a:br>
            <a:r>
              <a:rPr lang="pt-pt" sz="4000" b="0" dirty="0"/>
              <a:t>a ser a ISO 30500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34872" y="311563"/>
            <a:ext cx="13378625" cy="11299591"/>
            <a:chOff x="2987582" y="2483895"/>
            <a:chExt cx="19377345" cy="1057701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2711490" y="3358104"/>
              <a:ext cx="0" cy="3054676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7" name="Group 116"/>
            <p:cNvGrpSpPr/>
            <p:nvPr/>
          </p:nvGrpSpPr>
          <p:grpSpPr>
            <a:xfrm>
              <a:off x="2987582" y="2483895"/>
              <a:ext cx="9854352" cy="4190493"/>
              <a:chOff x="2987582" y="1596786"/>
              <a:chExt cx="9854352" cy="419049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2711488" y="1596786"/>
                <a:ext cx="2" cy="1686332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10675039" y="3340538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>
                <a:off x="12574402" y="3206727"/>
                <a:ext cx="267532" cy="149359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987582" y="2291998"/>
                <a:ext cx="7687455" cy="3495281"/>
                <a:chOff x="2350651" y="3183655"/>
                <a:chExt cx="5435897" cy="2471564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2350651" y="3183655"/>
                  <a:ext cx="4102525" cy="2471564"/>
                  <a:chOff x="2388751" y="3202705"/>
                  <a:chExt cx="4102525" cy="2471564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2388751" y="3202705"/>
                    <a:ext cx="4102525" cy="366689"/>
                  </a:xfrm>
                  <a:prstGeom prst="rect">
                    <a:avLst/>
                  </a:prstGeom>
                </p:spPr>
                <p:txBody>
                  <a:bodyPr wrap="none" lIns="0" rIns="0" rtlCol="0">
                    <a:norm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25 de Janeiro de 2016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457450" y="3657479"/>
                    <a:ext cx="4024827" cy="2016790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Proposta de novo ponto de trabalho (NWIP) distribuída aos organismos membros da ISO para votação durante três meses</a:t>
                    </a: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507488" y="3568289"/>
                  <a:ext cx="1279060" cy="975916"/>
                  <a:chOff x="6507488" y="3568289"/>
                  <a:chExt cx="1279060" cy="975916"/>
                </a:xfrm>
              </p:grpSpPr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6507488" y="3568289"/>
                    <a:ext cx="1279060" cy="713608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</a:t>
                    </a:r>
                  </a:p>
                </p:txBody>
              </p:sp>
              <p:sp>
                <p:nvSpPr>
                  <p:cNvPr id="106" name="Round Same Side Corner Rectangle 105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8" name="Group 117"/>
            <p:cNvGrpSpPr/>
            <p:nvPr/>
          </p:nvGrpSpPr>
          <p:grpSpPr>
            <a:xfrm>
              <a:off x="12578892" y="5379262"/>
              <a:ext cx="9786033" cy="1909082"/>
              <a:chOff x="12578892" y="5379262"/>
              <a:chExt cx="9786033" cy="190908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10800000" flipH="1">
                <a:off x="12715980" y="6449065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grpSp>
            <p:nvGrpSpPr>
              <p:cNvPr id="90" name="Group 89"/>
              <p:cNvGrpSpPr/>
              <p:nvPr/>
            </p:nvGrpSpPr>
            <p:grpSpPr>
              <a:xfrm>
                <a:off x="14769595" y="5379262"/>
                <a:ext cx="7595330" cy="1909082"/>
                <a:chOff x="10681863" y="5366690"/>
                <a:chExt cx="5370754" cy="1349936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 flipH="1">
                  <a:off x="11703669" y="5366690"/>
                  <a:ext cx="4348948" cy="844035"/>
                  <a:chOff x="2517828" y="3200503"/>
                  <a:chExt cx="4345952" cy="844035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3106445" y="3200503"/>
                    <a:ext cx="3757335" cy="36668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30 de Maio de 2016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517828" y="3657479"/>
                    <a:ext cx="4024827" cy="387059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PC 305 criado</a:t>
                    </a:r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10681863" y="5740699"/>
                  <a:ext cx="1279061" cy="975927"/>
                  <a:chOff x="6671602" y="6144613"/>
                  <a:chExt cx="1279061" cy="975927"/>
                </a:xfrm>
              </p:grpSpPr>
              <p:sp>
                <p:nvSpPr>
                  <p:cNvPr id="94" name="Round Same Side Corner Rectangle 93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Rounded Rectangle 92"/>
                  <p:cNvSpPr/>
                  <p:nvPr/>
                </p:nvSpPr>
                <p:spPr>
                  <a:xfrm>
                    <a:off x="6671603" y="6144613"/>
                    <a:ext cx="1279060" cy="713607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</a:t>
                    </a:r>
                  </a:p>
                </p:txBody>
              </p:sp>
            </p:grpSp>
          </p:grpSp>
          <p:sp>
            <p:nvSpPr>
              <p:cNvPr id="82" name="Oval 81"/>
              <p:cNvSpPr/>
              <p:nvPr/>
            </p:nvSpPr>
            <p:spPr>
              <a:xfrm rot="10800000">
                <a:off x="12578892" y="6364082"/>
                <a:ext cx="267532" cy="149359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2893C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2578892" y="9537425"/>
              <a:ext cx="9786035" cy="3523482"/>
              <a:chOff x="12578892" y="9537425"/>
              <a:chExt cx="9786035" cy="352348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12711488" y="9537425"/>
                <a:ext cx="0" cy="3523482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>
              <a:xfrm rot="10800000" flipH="1">
                <a:off x="12715980" y="11809670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10" name="Oval 109"/>
              <p:cNvSpPr/>
              <p:nvPr/>
            </p:nvSpPr>
            <p:spPr>
              <a:xfrm rot="10800000">
                <a:off x="12578892" y="11682593"/>
                <a:ext cx="267532" cy="149359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flipH="1">
                <a:off x="16214635" y="10830205"/>
                <a:ext cx="5801799" cy="51857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lvl="0" algn="l" defTabSz="1371600" rtl="0" hangingPunct="1">
                  <a:lnSpc>
                    <a:spcPct val="100000"/>
                  </a:lnSpc>
                </a:pPr>
                <a:r>
                  <a:rPr lang="pt-pt" sz="3000" kern="1200" spc="0" dirty="0">
                    <a:solidFill>
                      <a:srgbClr val="7F7F7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31 de Janeiro de 2017 </a:t>
                </a:r>
                <a:endParaRPr kumimoji="0" lang="en-GB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H="1">
                <a:off x="16669085" y="11386124"/>
                <a:ext cx="5695842" cy="146928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lvl="0" algn="l" defTabSz="1371600" rtl="0" hangingPunct="1">
                  <a:lnSpc>
                    <a:spcPct val="100000"/>
                  </a:lnSpc>
                </a:pPr>
                <a:r>
                  <a:rPr lang="pt-pt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Primeira reunião do Grupo de Trabalho (GT) 1,</a:t>
                </a:r>
                <a:r>
                  <a:rPr lang="pt-PT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 </a:t>
                </a:r>
                <a:r>
                  <a:rPr lang="pt-pt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Dacar, Senegal</a:t>
                </a: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14769599" y="11268793"/>
                <a:ext cx="1808845" cy="1009185"/>
              </a:xfrm>
              <a:prstGeom prst="roundRect">
                <a:avLst>
                  <a:gd name="adj" fmla="val 4936"/>
                </a:avLst>
              </a:prstGeom>
              <a:solidFill>
                <a:srgbClr val="A27D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sz="2800" b="0" i="0" u="none" strike="noStrike" kern="1200" cap="none" spc="0" normalizeH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2017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086304" y="6610295"/>
              <a:ext cx="9755629" cy="3685056"/>
              <a:chOff x="3086304" y="6746771"/>
              <a:chExt cx="9755629" cy="368505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12711488" y="6746771"/>
                <a:ext cx="2" cy="2790654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10675037" y="9559633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574401" y="9425823"/>
                <a:ext cx="267532" cy="149359"/>
              </a:xfrm>
              <a:prstGeom prst="ellipse">
                <a:avLst/>
              </a:prstGeom>
              <a:solidFill>
                <a:srgbClr val="F8AB29"/>
              </a:solidFill>
              <a:ln w="31750" cap="flat" cmpd="sng" algn="ctr">
                <a:solidFill>
                  <a:srgbClr val="F8AB2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86304" y="8565040"/>
                <a:ext cx="7615829" cy="1866787"/>
                <a:chOff x="2420459" y="7619396"/>
                <a:chExt cx="5385249" cy="1320029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2420459" y="7619396"/>
                  <a:ext cx="4494321" cy="1120145"/>
                  <a:chOff x="2517870" y="3250341"/>
                  <a:chExt cx="4494321" cy="1120145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2852272" y="3250341"/>
                    <a:ext cx="4159919" cy="366688"/>
                  </a:xfrm>
                  <a:prstGeom prst="rect">
                    <a:avLst/>
                  </a:prstGeom>
                </p:spPr>
                <p:txBody>
                  <a:bodyPr wrap="none" lIns="0" rIns="0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24 de Outubro de 2016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517870" y="3657481"/>
                    <a:ext cx="4024827" cy="71300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1ª reunião do PC 305, </a:t>
                    </a:r>
                    <a: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/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Washington, DC, EUA</a:t>
                    </a: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6526647" y="7963499"/>
                  <a:ext cx="1279061" cy="975926"/>
                  <a:chOff x="6671602" y="6144614"/>
                  <a:chExt cx="1279061" cy="975926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6671603" y="6144614"/>
                    <a:ext cx="1279060" cy="713606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F8AB2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</a:t>
                    </a:r>
                  </a:p>
                </p:txBody>
              </p:sp>
              <p:sp>
                <p:nvSpPr>
                  <p:cNvPr id="100" name="Round Same Side Corner Rectangle 9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20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07359" y="-371373"/>
            <a:ext cx="13576641" cy="12571387"/>
            <a:chOff x="1335273" y="-356383"/>
            <a:chExt cx="22658814" cy="11162767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2734296" y="-356383"/>
              <a:ext cx="64295" cy="10429391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1505762" y="2626055"/>
              <a:ext cx="11444941" cy="1762463"/>
              <a:chOff x="1151337" y="1940832"/>
              <a:chExt cx="11444941" cy="1762463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10551221" y="288692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304279" y="2762156"/>
                <a:ext cx="291999" cy="177476"/>
              </a:xfrm>
              <a:prstGeom prst="ellipse">
                <a:avLst/>
              </a:prstGeom>
              <a:solidFill>
                <a:srgbClr val="95D1D2"/>
              </a:solidFill>
              <a:ln w="31750" cap="flat" cmpd="sng" algn="ctr">
                <a:solidFill>
                  <a:srgbClr val="95D1D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151337" y="1940832"/>
                <a:ext cx="9665540" cy="1762463"/>
                <a:chOff x="559858" y="3207588"/>
                <a:chExt cx="7430930" cy="1336617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59858" y="3207588"/>
                  <a:ext cx="6097176" cy="1156244"/>
                  <a:chOff x="597958" y="3226638"/>
                  <a:chExt cx="6097176" cy="115624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1197336" y="3226638"/>
                    <a:ext cx="5497798" cy="373065"/>
                  </a:xfrm>
                  <a:prstGeom prst="rect">
                    <a:avLst/>
                  </a:prstGeom>
                </p:spPr>
                <p:txBody>
                  <a:bodyPr wrap="none" lIns="0" rIns="0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25-27 de Setembro, 2017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97958" y="3657479"/>
                    <a:ext cx="5746697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3ª reunião do GT 1, </a:t>
                    </a:r>
                    <a: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/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Berlim, Alemanha</a:t>
                    </a:r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6303251" y="3611702"/>
                  <a:ext cx="1687537" cy="932503"/>
                  <a:chOff x="6303251" y="3611702"/>
                  <a:chExt cx="1687537" cy="932503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6303251" y="3611702"/>
                    <a:ext cx="1687537" cy="62676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5D1D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</a:t>
                    </a:r>
                  </a:p>
                </p:txBody>
              </p:sp>
              <p:sp>
                <p:nvSpPr>
                  <p:cNvPr id="117" name="Round Same Side Corner Rectangle 116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1380279" y="5722625"/>
              <a:ext cx="11566880" cy="1803403"/>
              <a:chOff x="1029336" y="5059540"/>
              <a:chExt cx="11566880" cy="1803403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>
                <a:off x="10551159" y="604970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9" name="Oval 88"/>
              <p:cNvSpPr/>
              <p:nvPr/>
            </p:nvSpPr>
            <p:spPr>
              <a:xfrm>
                <a:off x="12304217" y="5924945"/>
                <a:ext cx="291999" cy="177476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029336" y="5059540"/>
                <a:ext cx="9812401" cy="1803403"/>
                <a:chOff x="466111" y="7571760"/>
                <a:chExt cx="7543835" cy="1367665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466111" y="7571760"/>
                  <a:ext cx="5897544" cy="1180177"/>
                  <a:chOff x="563522" y="3202705"/>
                  <a:chExt cx="5897544" cy="118017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1259371" y="3202705"/>
                    <a:ext cx="5201695" cy="373064"/>
                  </a:xfrm>
                  <a:prstGeom prst="rect">
                    <a:avLst/>
                  </a:prstGeom>
                </p:spPr>
                <p:txBody>
                  <a:bodyPr wrap="none" lIns="0" rIns="0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21-25 de Maio de 2018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563522" y="3657479"/>
                    <a:ext cx="5843059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3ª PC 305 e </a:t>
                    </a:r>
                    <a: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/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4ª reunião do GT 1, Nepal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6322410" y="8006922"/>
                  <a:ext cx="1687536" cy="932503"/>
                  <a:chOff x="6467365" y="6188037"/>
                  <a:chExt cx="1687536" cy="932503"/>
                </a:xfrm>
              </p:grpSpPr>
              <p:sp>
                <p:nvSpPr>
                  <p:cNvPr id="111" name="Round Same Side Corner Rectangle 110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ounded Rectangle 109"/>
                  <p:cNvSpPr/>
                  <p:nvPr/>
                </p:nvSpPr>
                <p:spPr>
                  <a:xfrm>
                    <a:off x="6467365" y="6188037"/>
                    <a:ext cx="1687536" cy="626760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</a:t>
                    </a:r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12671226" y="4100204"/>
              <a:ext cx="11322855" cy="3350400"/>
              <a:chOff x="14062965" y="3382660"/>
              <a:chExt cx="11322855" cy="33504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10800000" flipH="1">
                <a:off x="14182943" y="442239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 rot="10800000">
                <a:off x="14062965" y="4303912"/>
                <a:ext cx="291999" cy="177476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97D2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5806108" y="3382660"/>
                <a:ext cx="9579712" cy="3350400"/>
                <a:chOff x="10477626" y="5334643"/>
                <a:chExt cx="7364943" cy="2540876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 flipH="1">
                  <a:off x="11732490" y="5334643"/>
                  <a:ext cx="6110079" cy="2540876"/>
                  <a:chOff x="729110" y="3168456"/>
                  <a:chExt cx="6105869" cy="2540876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909997" y="3168456"/>
                    <a:ext cx="5924982" cy="37306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14 de Novembro de 2017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729110" y="3657479"/>
                    <a:ext cx="5753169" cy="2051853"/>
                  </a:xfrm>
                  <a:prstGeom prst="rect">
                    <a:avLst/>
                  </a:prstGeom>
                </p:spPr>
                <p:txBody>
                  <a:bodyPr wrap="square" tIns="0" bIns="0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Proposta de Norma Internacional (DIS) 30500 apresentada à </a:t>
                    </a:r>
                    <a: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/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ISO para comentário e votação do organismo membro</a:t>
                    </a: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10477626" y="5784123"/>
                  <a:ext cx="1687536" cy="932503"/>
                  <a:chOff x="6467365" y="6188037"/>
                  <a:chExt cx="1687536" cy="932503"/>
                </a:xfrm>
              </p:grpSpPr>
              <p:sp>
                <p:nvSpPr>
                  <p:cNvPr id="104" name="Rounded Rectangle 103"/>
                  <p:cNvSpPr/>
                  <p:nvPr/>
                </p:nvSpPr>
                <p:spPr>
                  <a:xfrm>
                    <a:off x="6467365" y="6188037"/>
                    <a:ext cx="1687536" cy="626760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</a:t>
                    </a:r>
                  </a:p>
                </p:txBody>
              </p:sp>
              <p:sp>
                <p:nvSpPr>
                  <p:cNvPr id="105" name="Round Same Side Corner Rectangle 104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12655158" y="902655"/>
              <a:ext cx="11103477" cy="1750932"/>
              <a:chOff x="12315357" y="334484"/>
              <a:chExt cx="11103477" cy="1750932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10800000" flipH="1">
                <a:off x="12435335" y="1302871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94" name="Oval 93"/>
              <p:cNvSpPr/>
              <p:nvPr/>
            </p:nvSpPr>
            <p:spPr>
              <a:xfrm rot="10800000">
                <a:off x="12315357" y="1184385"/>
                <a:ext cx="291999" cy="177476"/>
              </a:xfrm>
              <a:prstGeom prst="ellipse">
                <a:avLst/>
              </a:prstGeom>
              <a:solidFill>
                <a:srgbClr val="D64D3A"/>
              </a:solidFill>
              <a:ln w="31750" cap="flat" cmpd="sng" algn="ctr">
                <a:solidFill>
                  <a:srgbClr val="D64D3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4058504" y="334484"/>
                <a:ext cx="9360330" cy="1750932"/>
                <a:chOff x="10477626" y="1126950"/>
                <a:chExt cx="7196280" cy="1327871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 flipH="1">
                  <a:off x="12030995" y="1126950"/>
                  <a:ext cx="5642911" cy="1160313"/>
                  <a:chOff x="897657" y="3222568"/>
                  <a:chExt cx="5639024" cy="1160313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1763625" y="3222568"/>
                    <a:ext cx="4773056" cy="37306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19 de Junho de 2017</a:t>
                    </a: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897657" y="3657479"/>
                    <a:ext cx="5584623" cy="72540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2ª reunião PC 305 e WG 1, Durban, África do Sul</a:t>
                    </a: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10477626" y="1522318"/>
                  <a:ext cx="1687536" cy="932503"/>
                  <a:chOff x="6467365" y="6188037"/>
                  <a:chExt cx="1687536" cy="932503"/>
                </a:xfrm>
              </p:grpSpPr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6467365" y="6188037"/>
                    <a:ext cx="1687536" cy="62676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D64D3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</a:t>
                    </a:r>
                  </a:p>
                </p:txBody>
              </p:sp>
              <p:sp>
                <p:nvSpPr>
                  <p:cNvPr id="99" name="Round Same Side Corner Rectangle 98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2687268" y="7537290"/>
              <a:ext cx="11306819" cy="3233754"/>
              <a:chOff x="13476580" y="7151294"/>
              <a:chExt cx="11306819" cy="3233754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3596558" y="807906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25" name="Oval 124"/>
              <p:cNvSpPr/>
              <p:nvPr/>
            </p:nvSpPr>
            <p:spPr>
              <a:xfrm rot="10800000">
                <a:off x="13476580" y="7959174"/>
                <a:ext cx="291999" cy="179576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A27DC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15219726" y="7151294"/>
                <a:ext cx="9563673" cy="3233754"/>
                <a:chOff x="10477626" y="5427785"/>
                <a:chExt cx="7352612" cy="2423755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 flipH="1">
                  <a:off x="12030995" y="5427785"/>
                  <a:ext cx="5799243" cy="2423755"/>
                  <a:chOff x="741432" y="3261598"/>
                  <a:chExt cx="5795248" cy="2423755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1788290" y="3261598"/>
                    <a:ext cx="4748390" cy="36870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12 de Julho de 2018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41432" y="3657479"/>
                    <a:ext cx="5740845" cy="202787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l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 err="1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Projecto</a:t>
                    </a: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 final de norma internacional (FDIS) 30500 distribuído aos organismos membros da ISO para votação final antes da publicação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0477626" y="5784122"/>
                  <a:ext cx="1687536" cy="932504"/>
                  <a:chOff x="6467365" y="6188036"/>
                  <a:chExt cx="1687536" cy="932504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6467365" y="6188036"/>
                    <a:ext cx="1687536" cy="62676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A27DC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</a:t>
                    </a:r>
                  </a:p>
                </p:txBody>
              </p:sp>
              <p:sp>
                <p:nvSpPr>
                  <p:cNvPr id="130" name="Round Same Side Corner Rectangle 12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" name="Group 3"/>
            <p:cNvGrpSpPr/>
            <p:nvPr/>
          </p:nvGrpSpPr>
          <p:grpSpPr>
            <a:xfrm flipH="1">
              <a:off x="1335273" y="9039464"/>
              <a:ext cx="11658550" cy="1766920"/>
              <a:chOff x="11452330" y="11225128"/>
              <a:chExt cx="11500384" cy="1771267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0800000" flipH="1">
                <a:off x="11624354" y="1220459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72" name="Oval 71"/>
              <p:cNvSpPr/>
              <p:nvPr/>
            </p:nvSpPr>
            <p:spPr>
              <a:xfrm rot="10800000">
                <a:off x="11452330" y="12084704"/>
                <a:ext cx="292001" cy="17957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0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3174654" y="11225128"/>
                <a:ext cx="9778060" cy="1771267"/>
                <a:chOff x="10421606" y="5389033"/>
                <a:chExt cx="7517435" cy="1327593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 flipH="1">
                  <a:off x="10421606" y="5389033"/>
                  <a:ext cx="7517435" cy="830267"/>
                  <a:chOff x="632704" y="3222846"/>
                  <a:chExt cx="7512255" cy="830267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3269103" y="3222846"/>
                    <a:ext cx="4875856" cy="369611"/>
                  </a:xfrm>
                  <a:prstGeom prst="rect">
                    <a:avLst/>
                  </a:prstGeom>
                </p:spPr>
                <p:txBody>
                  <a:bodyPr wrap="none" lIns="0" rIns="0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pt-pt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 de Outubro de 2018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632704" y="3662969"/>
                    <a:ext cx="5740845" cy="39014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r" defTabSz="1371600" rtl="0" hangingPunct="1">
                      <a:lnSpc>
                        <a:spcPct val="100000"/>
                      </a:lnSpc>
                    </a:pPr>
                    <a:r>
                      <a:rPr lang="pt-pt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ISO 30500 publicado</a:t>
                    </a: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0493779" y="5784123"/>
                  <a:ext cx="1669158" cy="932503"/>
                  <a:chOff x="6483518" y="6188037"/>
                  <a:chExt cx="1669158" cy="932503"/>
                </a:xfrm>
              </p:grpSpPr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6483518" y="6188037"/>
                    <a:ext cx="1669158" cy="626760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pt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</a:t>
                    </a:r>
                  </a:p>
                </p:txBody>
              </p:sp>
              <p:sp>
                <p:nvSpPr>
                  <p:cNvPr id="77" name="Round Same Side Corner Rectangle 76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52" name="Title 4"/>
          <p:cNvSpPr>
            <a:spLocks noGrp="1"/>
          </p:cNvSpPr>
          <p:nvPr>
            <p:ph type="title"/>
          </p:nvPr>
        </p:nvSpPr>
        <p:spPr>
          <a:xfrm>
            <a:off x="0" y="4546872"/>
            <a:ext cx="10472468" cy="3323987"/>
          </a:xfrm>
        </p:spPr>
        <p:txBody>
          <a:bodyPr wrap="square" rtlCol="0">
            <a:spAutoFit/>
          </a:bodyPr>
          <a:lstStyle/>
          <a:p>
            <a:pPr rtl="0"/>
            <a:r>
              <a:rPr lang="pt-pt" sz="8000" dirty="0"/>
              <a:t>Comité de </a:t>
            </a:r>
            <a:r>
              <a:rPr lang="pt-pt" sz="8000" dirty="0" err="1"/>
              <a:t>Projecto</a:t>
            </a:r>
            <a:r>
              <a:rPr lang="pt-pt" sz="8000" dirty="0"/>
              <a:t> ISO (PC) 305</a:t>
            </a:r>
            <a:r>
              <a:rPr lang="en-US" dirty="0"/>
              <a:t/>
            </a:r>
            <a:br>
              <a:rPr lang="en-US" dirty="0"/>
            </a:br>
            <a:r>
              <a:rPr lang="pt-pt" sz="4000" b="0" dirty="0"/>
              <a:t>A ISO PC 305 desenvolveu o que viria </a:t>
            </a:r>
            <a:r>
              <a:rPr lang="pt-PT" sz="4000" b="0" dirty="0"/>
              <a:t/>
            </a:r>
            <a:br>
              <a:rPr lang="pt-PT" sz="4000" b="0" dirty="0"/>
            </a:br>
            <a:r>
              <a:rPr lang="pt-pt" sz="4000" b="0" dirty="0"/>
              <a:t>a ser a ISO 30500</a:t>
            </a:r>
            <a:endParaRPr lang="pt-pt" sz="4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87794" y="724605"/>
            <a:ext cx="22496206" cy="1200329"/>
          </a:xfrm>
        </p:spPr>
        <p:txBody>
          <a:bodyPr rtlCol="0">
            <a:spAutoFit/>
          </a:bodyPr>
          <a:lstStyle/>
          <a:p>
            <a:pPr rtl="0"/>
            <a:r>
              <a:rPr lang="pt-pt" sz="8000" b="1" dirty="0"/>
              <a:t>PC 305: Representar uma Comunidade Global</a:t>
            </a:r>
          </a:p>
        </p:txBody>
      </p:sp>
      <p:pic>
        <p:nvPicPr>
          <p:cNvPr id="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836" y="3046747"/>
            <a:ext cx="18845770" cy="80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2217443"/>
            <a:ext cx="24384002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2800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ISO 30500 foi desenvolvida com peritos de 48 países, representando a indústria, o governo, o meio académico e organizações não governamentais.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6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980015"/>
            <a:ext cx="10472468" cy="4431983"/>
          </a:xfrm>
        </p:spPr>
        <p:txBody>
          <a:bodyPr wrap="square" rtlCol="0">
            <a:spAutoFit/>
          </a:bodyPr>
          <a:lstStyle/>
          <a:p>
            <a:pPr rtl="0"/>
            <a:r>
              <a:rPr lang="pt-pt" sz="8000" dirty="0"/>
              <a:t>PC 305: </a:t>
            </a:r>
            <a:br>
              <a:rPr lang="pt-pt" sz="8000" dirty="0"/>
            </a:br>
            <a:r>
              <a:rPr lang="pt-pt" sz="8000" dirty="0"/>
              <a:t>Representar uma Comunidade </a:t>
            </a:r>
            <a:br>
              <a:rPr lang="pt-pt" sz="8000" dirty="0"/>
            </a:br>
            <a:r>
              <a:rPr lang="pt-pt" sz="8000" dirty="0"/>
              <a:t>Global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63" y="425248"/>
            <a:ext cx="12654755" cy="83046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42162" y="9461183"/>
            <a:ext cx="12654755" cy="2309158"/>
          </a:xfrm>
        </p:spPr>
        <p:txBody>
          <a:bodyPr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pt-pt" sz="4300" dirty="0"/>
              <a:t>O PC 305 era composto por peritos de 48 países, representando a indústria, o governo, o meio académico e organizações não governamentais.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9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74B88-AC1D-304E-BB64-6CE36FF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74AE34-0E19-144E-9463-7ECF5648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600077"/>
            <a:ext cx="5739848" cy="1089529"/>
          </a:xfrm>
        </p:spPr>
        <p:txBody>
          <a:bodyPr rtlCol="0">
            <a:normAutofit/>
          </a:bodyPr>
          <a:lstStyle/>
          <a:p>
            <a:pPr rtl="0"/>
            <a:r>
              <a:rPr lang="pt-pt" dirty="0"/>
              <a:t>debate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C9B942C-3A6E-8443-9ACD-7C57D473DE2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919938" y="9917725"/>
            <a:ext cx="8177192" cy="1456809"/>
          </a:xfrm>
        </p:spPr>
        <p:txBody>
          <a:bodyPr rtlCol="0">
            <a:normAutofit/>
          </a:bodyPr>
          <a:lstStyle/>
          <a:p>
            <a:pPr rtl="0"/>
            <a:r>
              <a:rPr lang="pt-pt" sz="4000" b="1" dirty="0">
                <a:hlinkClick r:id="rId4"/>
              </a:rPr>
              <a:t>https://sanitation.ansi.org/</a:t>
            </a:r>
            <a:endParaRPr lang="en-US" sz="4000" b="1" dirty="0"/>
          </a:p>
          <a:p>
            <a:pPr rtl="0"/>
            <a:r>
              <a:rPr lang="pt-pt" sz="4000" dirty="0"/>
              <a:t>sanitation@ansi.org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984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ent Slide">
  <a:themeElements>
    <a:clrScheme name="ANSI 2018 Slide Template Colors">
      <a:dk1>
        <a:srgbClr val="25272B"/>
      </a:dk1>
      <a:lt1>
        <a:srgbClr val="878D97"/>
      </a:lt1>
      <a:dk2>
        <a:srgbClr val="40444A"/>
      </a:dk2>
      <a:lt2>
        <a:srgbClr val="FFFFFF"/>
      </a:lt2>
      <a:accent1>
        <a:srgbClr val="39939D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ANSI 2018 Slide Template fonts">
      <a:majorFont>
        <a:latin typeface="Century Gothic"/>
        <a:ea typeface="Montserrat-Bold"/>
        <a:cs typeface="Montserrat-Bold"/>
      </a:majorFont>
      <a:minorFont>
        <a:latin typeface="Corbe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D1D21F74-C74B-418F-96B4-912A4A2501C1}" vid="{C2BC7AA5-5F59-4E3C-B092-0E95F82A73B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ANSI presentation template 16x9</Template>
  <TotalTime>487</TotalTime>
  <Words>1401</Words>
  <Application>Microsoft Office PowerPoint</Application>
  <PresentationFormat>Custom</PresentationFormat>
  <Paragraphs>107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Century Gothic</vt:lpstr>
      <vt:lpstr>Corbel</vt:lpstr>
      <vt:lpstr>Helvetica Neue</vt:lpstr>
      <vt:lpstr>Montserrat-Bold</vt:lpstr>
      <vt:lpstr>Open Sans</vt:lpstr>
      <vt:lpstr>PingFang SC Regular</vt:lpstr>
      <vt:lpstr>Segoe UI Light</vt:lpstr>
      <vt:lpstr>Source Sans Pro</vt:lpstr>
      <vt:lpstr>Trebuchet MS</vt:lpstr>
      <vt:lpstr>Wingdings</vt:lpstr>
      <vt:lpstr>Parent Slide</vt:lpstr>
      <vt:lpstr>1_Office Theme</vt:lpstr>
      <vt:lpstr>ISO 30500:</vt:lpstr>
      <vt:lpstr>Apresentação da ISO 30500</vt:lpstr>
      <vt:lpstr>Uma rede de organismos nacionais de normalização</vt:lpstr>
      <vt:lpstr>Processo  de Elaboração  da Norma ISO</vt:lpstr>
      <vt:lpstr>Comité de Projecto ISO (PC) 305 A ISO PC 305 desenvolveu o que viria  a ser a ISO 30500</vt:lpstr>
      <vt:lpstr>Comité de Projecto ISO (PC) 305 A ISO PC 305 desenvolveu o que viria  a ser a ISO 30500</vt:lpstr>
      <vt:lpstr>PC 305: Representar uma Comunidade Global</vt:lpstr>
      <vt:lpstr>PC 305:  Representar uma Comunidade  Global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Attiya Sayyed</cp:lastModifiedBy>
  <cp:revision>55</cp:revision>
  <dcterms:created xsi:type="dcterms:W3CDTF">2018-09-18T12:24:36Z</dcterms:created>
  <dcterms:modified xsi:type="dcterms:W3CDTF">2020-06-16T16:17:52Z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E80404EF-168E-4AA9-98F2-2E3A2EEDBFE6</vt:lpwstr>
  </property>
  <property fmtid="{D5CDD505-2E9C-101B-9397-08002B2CF9AE}" pid="3" name="ArticulatePath">
    <vt:lpwstr>ISO 30500 Development Process _ Processo de Desenvolvimento</vt:lpwstr>
  </property>
</Properties>
</file>