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41"/>
  </p:notesMasterIdLst>
  <p:handoutMasterIdLst>
    <p:handoutMasterId r:id="rId42"/>
  </p:handoutMasterIdLst>
  <p:sldIdLst>
    <p:sldId id="262" r:id="rId2"/>
    <p:sldId id="304" r:id="rId3"/>
    <p:sldId id="275" r:id="rId4"/>
    <p:sldId id="300" r:id="rId5"/>
    <p:sldId id="279" r:id="rId6"/>
    <p:sldId id="280" r:id="rId7"/>
    <p:sldId id="281" r:id="rId8"/>
    <p:sldId id="282" r:id="rId9"/>
    <p:sldId id="285" r:id="rId10"/>
    <p:sldId id="283" r:id="rId11"/>
    <p:sldId id="284" r:id="rId12"/>
    <p:sldId id="286" r:id="rId13"/>
    <p:sldId id="301" r:id="rId14"/>
    <p:sldId id="305" r:id="rId15"/>
    <p:sldId id="287" r:id="rId16"/>
    <p:sldId id="288" r:id="rId17"/>
    <p:sldId id="289" r:id="rId18"/>
    <p:sldId id="263" r:id="rId19"/>
    <p:sldId id="264" r:id="rId20"/>
    <p:sldId id="290" r:id="rId21"/>
    <p:sldId id="265" r:id="rId22"/>
    <p:sldId id="291" r:id="rId23"/>
    <p:sldId id="292" r:id="rId24"/>
    <p:sldId id="266" r:id="rId25"/>
    <p:sldId id="269" r:id="rId26"/>
    <p:sldId id="293" r:id="rId27"/>
    <p:sldId id="270" r:id="rId28"/>
    <p:sldId id="294" r:id="rId29"/>
    <p:sldId id="267" r:id="rId30"/>
    <p:sldId id="295" r:id="rId31"/>
    <p:sldId id="271" r:id="rId32"/>
    <p:sldId id="296" r:id="rId33"/>
    <p:sldId id="297" r:id="rId34"/>
    <p:sldId id="298" r:id="rId35"/>
    <p:sldId id="272" r:id="rId36"/>
    <p:sldId id="302" r:id="rId37"/>
    <p:sldId id="273" r:id="rId38"/>
    <p:sldId id="274"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BA8"/>
    <a:srgbClr val="0A55A3"/>
    <a:srgbClr val="0A6FB3"/>
    <a:srgbClr val="0A95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08" autoAdjust="0"/>
    <p:restoredTop sz="67797" autoAdjust="0"/>
  </p:normalViewPr>
  <p:slideViewPr>
    <p:cSldViewPr snapToGrid="0" snapToObjects="1">
      <p:cViewPr varScale="1">
        <p:scale>
          <a:sx n="41" d="100"/>
          <a:sy n="41" d="100"/>
        </p:scale>
        <p:origin x="54" y="93"/>
      </p:cViewPr>
      <p:guideLst/>
    </p:cSldViewPr>
  </p:slideViewPr>
  <p:notesTextViewPr>
    <p:cViewPr>
      <p:scale>
        <a:sx n="1" d="1"/>
        <a:sy n="1" d="1"/>
      </p:scale>
      <p:origin x="0" y="0"/>
    </p:cViewPr>
  </p:notesText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0DF1A-AD25-5C49-8169-F6EBAACAB5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3BA58-4C8D-C34A-9F6D-B8AF4DD923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9C2CC1-78D1-F74F-A143-A8C6013D1B30}" type="datetimeFigureOut">
              <a:rPr lang="en-US" smtClean="0"/>
              <a:t>6/25/2020</a:t>
            </a:fld>
            <a:endParaRPr lang="en-US"/>
          </a:p>
        </p:txBody>
      </p:sp>
      <p:sp>
        <p:nvSpPr>
          <p:cNvPr id="4" name="Footer Placeholder 3">
            <a:extLst>
              <a:ext uri="{FF2B5EF4-FFF2-40B4-BE49-F238E27FC236}">
                <a16:creationId xmlns:a16="http://schemas.microsoft.com/office/drawing/2014/main" id="{B0187FCE-FAB3-6645-A856-91AEF6CC16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C29FB2-94CA-314E-8A5A-B4BA9421B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A42A14-ACC8-4140-8B4A-5E6F6AC37544}" type="slidenum">
              <a:rPr lang="en-US" smtClean="0"/>
              <a:t>‹#›</a:t>
            </a:fld>
            <a:endParaRPr lang="en-US"/>
          </a:p>
        </p:txBody>
      </p:sp>
    </p:spTree>
    <p:extLst>
      <p:ext uri="{BB962C8B-B14F-4D97-AF65-F5344CB8AC3E}">
        <p14:creationId xmlns:p14="http://schemas.microsoft.com/office/powerpoint/2010/main" val="423377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FED7F-2DB6-3C4E-A6FC-5467CCE30A76}"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93119-44EB-4843-BB2D-287C2286127C}" type="slidenum">
              <a:rPr lang="en-US" smtClean="0"/>
              <a:t>‹#›</a:t>
            </a:fld>
            <a:endParaRPr lang="en-US"/>
          </a:p>
        </p:txBody>
      </p:sp>
    </p:spTree>
    <p:extLst>
      <p:ext uri="{BB962C8B-B14F-4D97-AF65-F5344CB8AC3E}">
        <p14:creationId xmlns:p14="http://schemas.microsoft.com/office/powerpoint/2010/main" val="17318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noProof="0" dirty="0">
                <a:solidFill>
                  <a:schemeClr val="tx1"/>
                </a:solidFill>
                <a:latin typeface="+mn-lt"/>
                <a:ea typeface="+mn-ea"/>
                <a:cs typeface="+mn-cs"/>
              </a:rPr>
              <a:t>Un système d'assainissement, dans le cadre de l’ISO 30500, est composée d’unités de traitement intégrées préfabriquées, comportant une interface amont (toilettes) et aval (installations de traitement).</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 système d'assainissement:</a:t>
            </a:r>
          </a:p>
          <a:p>
            <a:r>
              <a:rPr lang="fr-FR" sz="1200" b="0" i="0" u="none" strike="noStrike" kern="1200" baseline="0" noProof="0" dirty="0">
                <a:solidFill>
                  <a:schemeClr val="tx1"/>
                </a:solidFill>
                <a:latin typeface="+mn-lt"/>
                <a:ea typeface="+mn-ea"/>
                <a:cs typeface="+mn-cs"/>
              </a:rPr>
              <a:t>a) collecte, transporte et traite entièrement des produits entrants spécifiques dans le système, pour favoriser une réutilisation ou une élimination en toute sécurité des produits sortants solides, liquides et gazeuses générés, et</a:t>
            </a:r>
          </a:p>
          <a:p>
            <a:r>
              <a:rPr lang="fr-FR" sz="1200" b="0" i="0" u="none" strike="noStrike" kern="1200" baseline="0" noProof="0" dirty="0">
                <a:solidFill>
                  <a:schemeClr val="tx1"/>
                </a:solidFill>
                <a:latin typeface="+mn-lt"/>
                <a:ea typeface="+mn-ea"/>
                <a:cs typeface="+mn-cs"/>
              </a:rPr>
              <a:t>b) n'est pas raccordé à un réseau d’égouts ni à des systèmes de drainage.</a:t>
            </a:r>
          </a:p>
          <a:p>
            <a:endParaRPr lang="en-SG" sz="1200" b="0" i="0" u="none" strike="noStrike" kern="1200" baseline="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a:t>
            </a:fld>
            <a:endParaRPr lang="de-DE"/>
          </a:p>
        </p:txBody>
      </p:sp>
    </p:spTree>
    <p:extLst>
      <p:ext uri="{BB962C8B-B14F-4D97-AF65-F5344CB8AC3E}">
        <p14:creationId xmlns:p14="http://schemas.microsoft.com/office/powerpoint/2010/main" val="232518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i="1" noProof="0" dirty="0"/>
              <a:t>**/cliquez sur Maintenance Conception en mode diaporama pour remplir la diapositive. Cela vous permettra de zoomer sur la section montrant les nuages de texte.**</a:t>
            </a:r>
          </a:p>
          <a:p>
            <a:endParaRPr lang="fr-FR" noProof="0" dirty="0"/>
          </a:p>
          <a:p>
            <a:r>
              <a:rPr lang="fr-FR" noProof="0" dirty="0"/>
              <a:t>Cette section énonce des dispositions visant à garantir que les opérateurs d'un tel produit disposent de connaissances adéquates sur les procédés de réglage du système, l'emplacement des points d'accès de l'unité, les procédés de nettoyage de l'unité  ainsi que les pièces de rechange nécessaires. </a:t>
            </a:r>
          </a:p>
          <a:p>
            <a:endParaRPr lang="fr-FR" noProof="0" dirty="0"/>
          </a:p>
          <a:p>
            <a:r>
              <a:rPr lang="fr-FR" noProof="0" dirty="0"/>
              <a:t>Il est également nécessaire d’avoir un manuel d'utilisation complet comportant des consignes claires et définitives à l'intention des utilisateurs et du personnel de service pour la configuration, le réglage et la maintenance. </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12</a:t>
            </a:fld>
            <a:endParaRPr lang="de-DE"/>
          </a:p>
        </p:txBody>
      </p:sp>
    </p:spTree>
    <p:extLst>
      <p:ext uri="{BB962C8B-B14F-4D97-AF65-F5344CB8AC3E}">
        <p14:creationId xmlns:p14="http://schemas.microsoft.com/office/powerpoint/2010/main" val="91865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kern="1200" baseline="0" noProof="0" dirty="0">
                <a:solidFill>
                  <a:schemeClr val="tx1"/>
                </a:solidFill>
                <a:latin typeface="+mn-lt"/>
                <a:ea typeface="+mn-ea"/>
                <a:cs typeface="+mn-cs"/>
              </a:rPr>
              <a:t>**/cliquez sur Durabilité en mode diaporama pour remplir la diapositive. Cela vous permettra de zoomer sur la section montrant les nuages de texte.**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1"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noProof="0" dirty="0">
                <a:solidFill>
                  <a:schemeClr val="tx1"/>
                </a:solidFill>
                <a:latin typeface="+mn-lt"/>
                <a:ea typeface="+mn-ea"/>
                <a:cs typeface="+mn-cs"/>
              </a:rPr>
              <a:t>Ces dispositions constituent des recommandations destinées aux fabricants pour s'assurer qu'ils fabriquent un produit écologiquement durable, tout en tenant compte de l'analyse du cycle de vie et de l’ensemble des exigences relatives au fonctionnement. Les dispositions évoquées sont liées à l'utilisation et à la récupération des ressources au niveau du système d'assainissement.</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13</a:t>
            </a:fld>
            <a:endParaRPr lang="de-DE"/>
          </a:p>
        </p:txBody>
      </p:sp>
    </p:spTree>
    <p:extLst>
      <p:ext uri="{BB962C8B-B14F-4D97-AF65-F5344CB8AC3E}">
        <p14:creationId xmlns:p14="http://schemas.microsoft.com/office/powerpoint/2010/main" val="15995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i="1" kern="1200" noProof="0" dirty="0">
                <a:solidFill>
                  <a:schemeClr val="tx1"/>
                </a:solidFill>
                <a:effectLst/>
                <a:latin typeface="+mn-lt"/>
                <a:ea typeface="+mn-ea"/>
                <a:cs typeface="+mn-cs"/>
              </a:rPr>
              <a:t>**/cliquez sur Essais contrôlés en laboratoire en mode diaporama pour remplir la diapositive**</a:t>
            </a:r>
          </a:p>
          <a:p>
            <a:endParaRPr lang="fr-FR" sz="1200" i="1"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Une autre catégorie d'essais selon la norme ISO 30500 est celle des Essais contrôlés en laboratoire. </a:t>
            </a: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Cette aspect des essais, qui se déroule à l'intérieur d'une superstructure selon un schéma de chargement prescrit et une séquence d'essais d'au moins 32 jours, vise à garantir la fiabilité des performances de l'appareil dans un ensemble de conditions bien précises.</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Les essais effectués au cours de cette phase comprennent les :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Essais mécaniques</a:t>
            </a:r>
          </a:p>
          <a:p>
            <a:r>
              <a:rPr lang="fr-FR" sz="1200" kern="1200" noProof="0" dirty="0">
                <a:solidFill>
                  <a:schemeClr val="tx1"/>
                </a:solidFill>
                <a:effectLst/>
                <a:latin typeface="+mn-lt"/>
                <a:ea typeface="+mn-ea"/>
                <a:cs typeface="+mn-cs"/>
              </a:rPr>
              <a:t>-   Essais environnementaux</a:t>
            </a:r>
          </a:p>
          <a:p>
            <a:r>
              <a:rPr lang="fr-FR" sz="1200" kern="1200" noProof="0" dirty="0">
                <a:solidFill>
                  <a:schemeClr val="tx1"/>
                </a:solidFill>
                <a:effectLst/>
                <a:latin typeface="+mn-lt"/>
                <a:ea typeface="+mn-ea"/>
                <a:cs typeface="+mn-cs"/>
              </a:rPr>
              <a:t>-   Paramètres de santé humaine (pathogènes)</a:t>
            </a:r>
          </a:p>
          <a:p>
            <a:r>
              <a:rPr lang="fr-FR" sz="1200" kern="1200" noProof="0" dirty="0">
                <a:solidFill>
                  <a:schemeClr val="tx1"/>
                </a:solidFill>
                <a:effectLst/>
                <a:latin typeface="+mn-lt"/>
                <a:ea typeface="+mn-ea"/>
                <a:cs typeface="+mn-cs"/>
              </a:rPr>
              <a:t>-   Émissions atmosphériques</a:t>
            </a:r>
          </a:p>
          <a:p>
            <a:pPr marL="171450" indent="-171450">
              <a:buFontTx/>
              <a:buChar char="-"/>
            </a:pPr>
            <a:r>
              <a:rPr lang="fr-FR" sz="1200" kern="1200" noProof="0" dirty="0">
                <a:solidFill>
                  <a:schemeClr val="tx1"/>
                </a:solidFill>
                <a:effectLst/>
                <a:latin typeface="+mn-lt"/>
                <a:ea typeface="+mn-ea"/>
                <a:cs typeface="+mn-cs"/>
              </a:rPr>
              <a:t>Aspects acoustiques ou le bruit</a:t>
            </a:r>
          </a:p>
          <a:p>
            <a:pPr marL="171450" indent="-171450">
              <a:buFontTx/>
              <a:buChar char="-"/>
            </a:pPr>
            <a:r>
              <a:rPr lang="fr-FR" sz="1200" kern="1200" noProof="0" dirty="0">
                <a:solidFill>
                  <a:schemeClr val="tx1"/>
                </a:solidFill>
                <a:effectLst/>
                <a:latin typeface="+mn-lt"/>
                <a:ea typeface="+mn-ea"/>
                <a:cs typeface="+mn-cs"/>
              </a:rPr>
              <a:t>Odeurs</a:t>
            </a:r>
          </a:p>
          <a:p>
            <a:pPr marL="171450" indent="-171450">
              <a:buFontTx/>
              <a:buChar char="-"/>
            </a:pPr>
            <a:r>
              <a:rPr lang="fr-FR" sz="1200" kern="1200" noProof="0" dirty="0">
                <a:solidFill>
                  <a:schemeClr val="tx1"/>
                </a:solidFill>
                <a:effectLst/>
                <a:latin typeface="+mn-lt"/>
                <a:ea typeface="+mn-ea"/>
                <a:cs typeface="+mn-cs"/>
              </a:rPr>
              <a:t>Exigences électriques </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14</a:t>
            </a:fld>
            <a:endParaRPr lang="de-DE"/>
          </a:p>
        </p:txBody>
      </p:sp>
    </p:spTree>
    <p:extLst>
      <p:ext uri="{BB962C8B-B14F-4D97-AF65-F5344CB8AC3E}">
        <p14:creationId xmlns:p14="http://schemas.microsoft.com/office/powerpoint/2010/main" val="203563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Modèles de charge en mode diaporama pour remplir la diapositive. Cela vous permettra de zoomer dans la section montrant les nuages de texte.**</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Il est essentiel, aux fins de la réalisation des essais contrôlés en laboratoire, que le système d'assainissement visé par la norme ISO 30500 soit soumis à différents types de charges (à savoir, normal, sous stress et diarrhée) tout au long du programme d'Essais contrôlés en laboratoire sur 32 jours. </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Il convient de s'assurer que le système d'assainissement est chargé conformément à sa capacité de traitement annoncée, avec tous les produits entrants supplémentaires précisés par le fabricant.</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15</a:t>
            </a:fld>
            <a:endParaRPr lang="de-DE"/>
          </a:p>
        </p:txBody>
      </p:sp>
    </p:spTree>
    <p:extLst>
      <p:ext uri="{BB962C8B-B14F-4D97-AF65-F5344CB8AC3E}">
        <p14:creationId xmlns:p14="http://schemas.microsoft.com/office/powerpoint/2010/main" val="993010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SG"/>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16</a:t>
            </a:fld>
            <a:endParaRPr lang="de-DE"/>
          </a:p>
        </p:txBody>
      </p:sp>
    </p:spTree>
    <p:extLst>
      <p:ext uri="{BB962C8B-B14F-4D97-AF65-F5344CB8AC3E}">
        <p14:creationId xmlns:p14="http://schemas.microsoft.com/office/powerpoint/2010/main" val="5084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18</a:t>
            </a:fld>
            <a:endParaRPr lang="de-DE"/>
          </a:p>
        </p:txBody>
      </p:sp>
    </p:spTree>
    <p:extLst>
      <p:ext uri="{BB962C8B-B14F-4D97-AF65-F5344CB8AC3E}">
        <p14:creationId xmlns:p14="http://schemas.microsoft.com/office/powerpoint/2010/main" val="194382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i="1" noProof="0" dirty="0"/>
              <a:t>**/cliquez sur Exigences mécaniques en mode diaporama pour remplir la diapositive. Cela vous permettra de zoomer sur la section montrant les nuages de texte.**</a:t>
            </a:r>
          </a:p>
          <a:p>
            <a:endParaRPr lang="fr-FR" noProof="0" dirty="0"/>
          </a:p>
          <a:p>
            <a:r>
              <a:rPr lang="fr-FR" noProof="0" dirty="0"/>
              <a:t>Ce volet prévoit des dispositions pour l'inspection et les essais du système d'assainissement afin de s'assurer de ce qui suit:</a:t>
            </a:r>
          </a:p>
          <a:p>
            <a:pPr marL="171450" indent="-171450">
              <a:buFontTx/>
              <a:buChar char="-"/>
            </a:pPr>
            <a:r>
              <a:rPr lang="fr-FR" noProof="0" dirty="0"/>
              <a:t>Pas de matières fécales visibles (grâce à un mécanisme d'évacuation performant)</a:t>
            </a:r>
          </a:p>
          <a:p>
            <a:pPr marL="171450" indent="-171450">
              <a:buFontTx/>
              <a:buChar char="-"/>
            </a:pPr>
            <a:r>
              <a:rPr lang="fr-FR" noProof="0" dirty="0"/>
              <a:t>L’interface amont doit résister de manière fiable aux charges mécaniques subies pendant le transport, l'installation, le fonctionnement normal et la maintenance </a:t>
            </a:r>
          </a:p>
          <a:p>
            <a:pPr marL="171450" indent="-171450">
              <a:buFontTx/>
              <a:buChar char="-"/>
            </a:pPr>
            <a:r>
              <a:rPr lang="fr-FR" noProof="0" dirty="0"/>
              <a:t>Les zones de l’interface amont du système d'assainissement dans lesquelles les utilisateurs et/ou le personnel de service sont censés se déplacer, se tenir debout ou s'asseoir doivent être conçues de manière à éviter toute glissade, tout trébuchement ou toute chute sur ou dans ces zones. </a:t>
            </a:r>
          </a:p>
          <a:p>
            <a:r>
              <a:rPr lang="fr-FR" noProof="0" dirty="0"/>
              <a:t>-  Les zones sont étanches à l’eau partout où cela est nécessaire. </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19</a:t>
            </a:fld>
            <a:endParaRPr lang="de-DE"/>
          </a:p>
        </p:txBody>
      </p:sp>
    </p:spTree>
    <p:extLst>
      <p:ext uri="{BB962C8B-B14F-4D97-AF65-F5344CB8AC3E}">
        <p14:creationId xmlns:p14="http://schemas.microsoft.com/office/powerpoint/2010/main" val="359786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Paramètres environnementaux en mode diaporama pour remplir la diapositive. Cela vous permettra de zoomer sur la section montrant les nuages de texte.**</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dispositions environnementales permettent de s’assurer que les seuils de performance des effluents prennent en compte les paramètres de santé humaine aux fins d’une </a:t>
            </a:r>
            <a:r>
              <a:rPr lang="fr-FR" sz="1200" b="1" i="0" u="sng" strike="noStrike" kern="1200" baseline="0" noProof="0" dirty="0">
                <a:solidFill>
                  <a:schemeClr val="tx1"/>
                </a:solidFill>
                <a:latin typeface="+mn-lt"/>
                <a:ea typeface="+mn-ea"/>
                <a:cs typeface="+mn-cs"/>
              </a:rPr>
              <a:t>élimination sûre </a:t>
            </a:r>
            <a:r>
              <a:rPr lang="fr-FR" sz="1200" b="0" i="0" u="none" strike="noStrike" kern="1200" baseline="0" noProof="0" dirty="0">
                <a:solidFill>
                  <a:schemeClr val="tx1"/>
                </a:solidFill>
                <a:latin typeface="+mn-lt"/>
                <a:ea typeface="+mn-ea"/>
                <a:cs typeface="+mn-cs"/>
              </a:rPr>
              <a:t>et de la </a:t>
            </a:r>
            <a:r>
              <a:rPr lang="fr-FR" sz="1200" b="1" i="0" u="sng" strike="noStrike" kern="1200" baseline="0" noProof="0" dirty="0">
                <a:solidFill>
                  <a:schemeClr val="tx1"/>
                </a:solidFill>
                <a:latin typeface="+mn-lt"/>
                <a:ea typeface="+mn-ea"/>
                <a:cs typeface="+mn-cs"/>
              </a:rPr>
              <a:t>réutilisation</a:t>
            </a:r>
            <a:r>
              <a:rPr lang="fr-FR" sz="1200" b="0" i="0" u="none" strike="noStrike" kern="1200" baseline="0" noProof="0" dirty="0">
                <a:solidFill>
                  <a:schemeClr val="tx1"/>
                </a:solidFill>
                <a:latin typeface="+mn-lt"/>
                <a:ea typeface="+mn-ea"/>
                <a:cs typeface="+mn-cs"/>
              </a:rPr>
              <a:t> des produits sortants.</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exigences environnementales relatives aux effluents doivent être respectées en atteignant tous les seuils indiqués dans les </a:t>
            </a:r>
            <a:r>
              <a:rPr lang="fr-FR" sz="1200" b="0" i="0" u="sng" strike="noStrike" kern="1200" baseline="0" noProof="0" dirty="0">
                <a:solidFill>
                  <a:schemeClr val="tx1"/>
                </a:solidFill>
                <a:latin typeface="+mn-lt"/>
                <a:ea typeface="+mn-ea"/>
                <a:cs typeface="+mn-cs"/>
              </a:rPr>
              <a:t>tableaux 6, 7 et 8</a:t>
            </a:r>
            <a:r>
              <a:rPr lang="fr-FR" sz="1200" b="0" i="0" u="none" strike="noStrike" kern="1200" baseline="0" noProof="0" dirty="0">
                <a:solidFill>
                  <a:schemeClr val="tx1"/>
                </a:solidFill>
                <a:latin typeface="+mn-lt"/>
                <a:ea typeface="+mn-ea"/>
                <a:cs typeface="+mn-cs"/>
              </a:rPr>
              <a:t> dans au moins 4 sur essais 5, avec un écart maximal de 20 % par rapport au seuil indiqué pour tout paramètre non respecté. Les résultats ne doivent pas être réduits à des valeurs moyennes.</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20</a:t>
            </a:fld>
            <a:endParaRPr lang="de-DE"/>
          </a:p>
        </p:txBody>
      </p:sp>
    </p:spTree>
    <p:extLst>
      <p:ext uri="{BB962C8B-B14F-4D97-AF65-F5344CB8AC3E}">
        <p14:creationId xmlns:p14="http://schemas.microsoft.com/office/powerpoint/2010/main" val="9189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Paramètres de santé humaine en mode diaporama pour remplir la diapositive. Cela vous permettra de zoomer sur la section affichant les nuages de texte. **</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dispositions pour les bactéries, les helminthes, les protozoaires et les virus, assorties de seuils et de valeurs de réduction de réduction logarithmique, sont essentielles à la sûreté de l’élimination et la réutilisation des produits sortants.</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organismes indicateurs sont choisis pour chaque classe d'agents pathogènes et enrichis dans un environnement contrôlé pour s’assurer que les performances répondent aux paramètres de santé humaine applicables à la sureté de élimination sûre et de tous les modes de réutilisation envisagés.</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La quantité et la durée des ajouts dosés varient en fonction des genres de systèmes et de produits entrants.</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22</a:t>
            </a:fld>
            <a:endParaRPr lang="de-DE"/>
          </a:p>
        </p:txBody>
      </p:sp>
    </p:spTree>
    <p:extLst>
      <p:ext uri="{BB962C8B-B14F-4D97-AF65-F5344CB8AC3E}">
        <p14:creationId xmlns:p14="http://schemas.microsoft.com/office/powerpoint/2010/main" val="275268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9E93119-44EB-4843-BB2D-287C2286127C}" type="slidenum">
              <a:rPr lang="en-US" smtClean="0"/>
              <a:t>23</a:t>
            </a:fld>
            <a:endParaRPr lang="en-US"/>
          </a:p>
        </p:txBody>
      </p:sp>
    </p:spTree>
    <p:extLst>
      <p:ext uri="{BB962C8B-B14F-4D97-AF65-F5344CB8AC3E}">
        <p14:creationId xmlns:p14="http://schemas.microsoft.com/office/powerpoint/2010/main" val="405037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0" u="none" strike="noStrike" kern="1200" baseline="0" noProof="0" dirty="0">
                <a:solidFill>
                  <a:schemeClr val="tx1"/>
                </a:solidFill>
                <a:latin typeface="+mn-lt"/>
                <a:ea typeface="+mn-ea"/>
                <a:cs typeface="+mn-cs"/>
              </a:rPr>
              <a:t>Ce document présente des informations spécifiques sur les exigences générales de performance et de</a:t>
            </a:r>
          </a:p>
          <a:p>
            <a:r>
              <a:rPr lang="fr-FR" sz="1200" b="0" i="0" u="none" strike="noStrike" kern="1200" baseline="0" noProof="0" dirty="0">
                <a:solidFill>
                  <a:schemeClr val="tx1"/>
                </a:solidFill>
                <a:latin typeface="+mn-lt"/>
                <a:ea typeface="+mn-ea"/>
                <a:cs typeface="+mn-cs"/>
              </a:rPr>
              <a:t>sécurité pour la conception et les essais assorties de considérations de durabilité pour les systèmes d'assainissement autonomes (système d'assainissement).</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S’agissant des exigences, la norme ISO 30500 comporte 3 axes principaux, à savoir: </a:t>
            </a:r>
          </a:p>
          <a:p>
            <a:r>
              <a:rPr lang="fr-FR" sz="1200" b="0" i="0" u="none" strike="noStrike" kern="1200" baseline="0" noProof="0" dirty="0">
                <a:solidFill>
                  <a:schemeClr val="tx1"/>
                </a:solidFill>
                <a:latin typeface="+mn-lt"/>
                <a:ea typeface="+mn-ea"/>
                <a:cs typeface="+mn-cs"/>
              </a:rPr>
              <a:t>le Contrôle des documents, des Essais contrôlés en laboratoire et des Essais sur le terrain.</a:t>
            </a:r>
          </a:p>
          <a:p>
            <a:r>
              <a:rPr lang="fr-FR" sz="1200" b="0" i="0" u="none" strike="noStrike" kern="1200" baseline="0" noProof="0" dirty="0">
                <a:solidFill>
                  <a:schemeClr val="tx1"/>
                </a:solidFill>
                <a:latin typeface="+mn-lt"/>
                <a:ea typeface="+mn-ea"/>
                <a:cs typeface="+mn-cs"/>
              </a:rPr>
              <a:t>Sont regroupées autour de chaque axe les exigences fondamentales à respecter en vue de la certification de la technologie.</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4</a:t>
            </a:fld>
            <a:endParaRPr lang="de-DE"/>
          </a:p>
        </p:txBody>
      </p:sp>
    </p:spTree>
    <p:extLst>
      <p:ext uri="{BB962C8B-B14F-4D97-AF65-F5344CB8AC3E}">
        <p14:creationId xmlns:p14="http://schemas.microsoft.com/office/powerpoint/2010/main" val="392377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Paramètres d'émissions atmosphériques en mode diaporama pour remplir la diapositive **</a:t>
            </a:r>
          </a:p>
          <a:p>
            <a:endParaRPr lang="fr-FR" sz="1200" b="0" i="1"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 système d'assainissement doit être conçu de sorte à s’assurer que les polluants atmosphériques rejetés à l'intérieur et, le cas échéant, dans la cheminée ne dépassent les seuils fixés pour l'environnement et la santé ou la sécurité humaines.</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Cliquez sur les deux types de mesure (intérieur et cheminée) pour en savoir plus sur les paramètres nécessaires pour les essais et les exigences générales applicables à l'échantillonnage.</a:t>
            </a:r>
          </a:p>
          <a:p>
            <a:endParaRPr lang="fr-FR" sz="1200" b="0" i="1" u="none" strike="noStrike" kern="1200" baseline="0" noProof="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25</a:t>
            </a:fld>
            <a:endParaRPr lang="de-DE"/>
          </a:p>
        </p:txBody>
      </p:sp>
    </p:spTree>
    <p:extLst>
      <p:ext uri="{BB962C8B-B14F-4D97-AF65-F5344CB8AC3E}">
        <p14:creationId xmlns:p14="http://schemas.microsoft.com/office/powerpoint/2010/main" val="4026512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Intérieur en mode diaporama pour remplir la diapositive. Cela vous permettra de zoomer sur la section affichant les nuages de texte. **</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dispositions relatives à l'air intérieur ambiant permettent de s’assurer que l'utilisateur final est à l'abri de tout gaz nocif comme le CO, les NOx, les PM2,5, entre autres.</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La mesure doit être effectuée à l'intérieur de la superstructure, à environ 1 m à 1,5 m au-dessus </a:t>
            </a:r>
            <a:r>
              <a:rPr lang="fr-FR" sz="1200" b="0" i="0" u="none" strike="noStrike" kern="1200" baseline="0" noProof="0" dirty="0">
                <a:solidFill>
                  <a:schemeClr val="tx1"/>
                </a:solidFill>
                <a:effectLst/>
                <a:latin typeface="+mn-lt"/>
                <a:ea typeface="+mn-ea"/>
                <a:cs typeface="+mn-cs"/>
              </a:rPr>
              <a:t>des c</a:t>
            </a:r>
            <a:r>
              <a:rPr lang="fr-FR" sz="1200" kern="1200" noProof="0" dirty="0">
                <a:solidFill>
                  <a:schemeClr val="tx1"/>
                </a:solidFill>
                <a:effectLst/>
                <a:latin typeface="+mn-lt"/>
                <a:ea typeface="+mn-ea"/>
                <a:cs typeface="+mn-cs"/>
              </a:rPr>
              <a:t>uvettes de toilettes à la turque et les cuvettes de sièges de toilettes de l’interface amont</a:t>
            </a:r>
            <a:r>
              <a:rPr lang="fr-FR" sz="1200" b="0" i="0" u="none" strike="noStrike" kern="1200" baseline="0" noProof="0" dirty="0">
                <a:solidFill>
                  <a:schemeClr val="tx1"/>
                </a:solidFill>
                <a:latin typeface="+mn-lt"/>
                <a:ea typeface="+mn-ea"/>
                <a:cs typeface="+mn-cs"/>
              </a:rPr>
              <a:t>. La porte d’entrée de la superstructure doit rester fermée avant et pendant l'échantillonnage.</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Cliquez sur l'un des paramètres pour découvrir les valeurs seuils spécifiques.</a:t>
            </a:r>
          </a:p>
          <a:p>
            <a:r>
              <a:rPr lang="fr-FR" sz="1200" b="0" i="0" u="none" strike="noStrike" kern="1200" baseline="0" noProof="0" dirty="0">
                <a:solidFill>
                  <a:schemeClr val="tx1"/>
                </a:solidFill>
                <a:latin typeface="+mn-lt"/>
                <a:ea typeface="+mn-ea"/>
                <a:cs typeface="+mn-cs"/>
              </a:rPr>
              <a:t> </a:t>
            </a:r>
            <a:endParaRPr lang="fr-FR" noProof="0" dirty="0"/>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26</a:t>
            </a:fld>
            <a:endParaRPr lang="de-DE"/>
          </a:p>
        </p:txBody>
      </p:sp>
    </p:spTree>
    <p:extLst>
      <p:ext uri="{BB962C8B-B14F-4D97-AF65-F5344CB8AC3E}">
        <p14:creationId xmlns:p14="http://schemas.microsoft.com/office/powerpoint/2010/main" val="177483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Cheminée en mode diaporama pour remplir la diapositive. Cela vous permettra de zoomer sur la section affichant les nuages de texte. **</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émissions de cheminée font l’objet de dispositions particulières destinées aux unités de traitement thermique afin de s’assurer que ces unités ne produisent pas une quantité excessive de gaz nocifs pour l'environnement.</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La mesure d’échantillons doit être effectuée au niveau de l'évent du gaz externe.</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Cliquez sur les nuages de texte pour en savoir plus sur les seuils de mesure de la cheminée.</a:t>
            </a:r>
          </a:p>
          <a:p>
            <a:r>
              <a:rPr lang="fr-FR" sz="1200" b="0" i="0" u="none" strike="noStrike" kern="1200" baseline="0" noProof="0" dirty="0">
                <a:solidFill>
                  <a:schemeClr val="tx1"/>
                </a:solidFill>
                <a:latin typeface="+mn-lt"/>
                <a:ea typeface="+mn-ea"/>
                <a:cs typeface="+mn-cs"/>
              </a:rPr>
              <a:t> </a:t>
            </a:r>
          </a:p>
          <a:p>
            <a:endParaRPr lang="fr-FR" sz="1200" b="0" i="0" u="none" strike="noStrike" kern="1200" baseline="0" noProof="0" dirty="0">
              <a:solidFill>
                <a:schemeClr val="tx1"/>
              </a:solidFill>
              <a:latin typeface="+mn-lt"/>
              <a:ea typeface="+mn-ea"/>
              <a:cs typeface="+mn-cs"/>
            </a:endParaRPr>
          </a:p>
          <a:p>
            <a:endParaRPr lang="fr-FR" sz="1200" b="0" i="0" u="none" strike="noStrike" kern="1200" baseline="0" noProof="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28</a:t>
            </a:fld>
            <a:endParaRPr lang="de-DE"/>
          </a:p>
        </p:txBody>
      </p:sp>
    </p:spTree>
    <p:extLst>
      <p:ext uri="{BB962C8B-B14F-4D97-AF65-F5344CB8AC3E}">
        <p14:creationId xmlns:p14="http://schemas.microsoft.com/office/powerpoint/2010/main" val="1851690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Paramètres acoustiques en mode diaporama pour remplir la diapositive. Cela vous permettra de zoomer sur la section affichant les nuages de texte. **</a:t>
            </a:r>
          </a:p>
          <a:p>
            <a:endParaRPr lang="fr-FR" sz="1200" b="0" i="1"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dispositions concernant le bruit permettent de s’assurer que le système d'assainissement n'engendre pas de nuisances sonores pour les riverains et les utilisateurs.</a:t>
            </a:r>
          </a:p>
          <a:p>
            <a:r>
              <a:rPr lang="fr-FR" sz="1200" b="0" i="0" u="none" strike="noStrike" kern="1200" baseline="0" noProof="0" dirty="0">
                <a:solidFill>
                  <a:schemeClr val="tx1"/>
                </a:solidFill>
                <a:latin typeface="+mn-lt"/>
                <a:ea typeface="+mn-ea"/>
                <a:cs typeface="+mn-cs"/>
              </a:rPr>
              <a:t>Deux types de mesures de bruit sont envisagés dans le cadre de la norme ISO30500:</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1)  A l’intérieur de la superstructure - pour s’assurer que les utilisateurs finaux ne souffrent pas de pollution sonore.</a:t>
            </a:r>
          </a:p>
          <a:p>
            <a:r>
              <a:rPr lang="fr-FR" sz="1200" b="0" i="0" u="none" strike="noStrike" kern="1200" baseline="0" noProof="0" dirty="0">
                <a:solidFill>
                  <a:schemeClr val="tx1"/>
                </a:solidFill>
                <a:latin typeface="+mn-lt"/>
                <a:ea typeface="+mn-ea"/>
                <a:cs typeface="+mn-cs"/>
              </a:rPr>
              <a:t>2)  Bruit extérieur – histoire du ‘bon voisinage’</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émissions sonores émanant du système d'assainissement ne doivent pas présenter de risques pour la santé ou le bien-être psychologique de l'utilisateur.</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Cliquez sur les nuages de texte pour en savoir plus sur les deux types de mesures de bruit.</a:t>
            </a:r>
          </a:p>
          <a:p>
            <a:endParaRPr lang="en-SG" sz="1200" b="0" i="0" u="none" strike="noStrike" kern="1200" baseline="0" noProof="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30</a:t>
            </a:fld>
            <a:endParaRPr lang="de-DE"/>
          </a:p>
        </p:txBody>
      </p:sp>
    </p:spTree>
    <p:extLst>
      <p:ext uri="{BB962C8B-B14F-4D97-AF65-F5344CB8AC3E}">
        <p14:creationId xmlns:p14="http://schemas.microsoft.com/office/powerpoint/2010/main" val="201640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31</a:t>
            </a:fld>
            <a:endParaRPr lang="en-US"/>
          </a:p>
        </p:txBody>
      </p:sp>
    </p:spTree>
    <p:extLst>
      <p:ext uri="{BB962C8B-B14F-4D97-AF65-F5344CB8AC3E}">
        <p14:creationId xmlns:p14="http://schemas.microsoft.com/office/powerpoint/2010/main" val="1996320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Exigences relatives aux odeurs en mode diaporama pour remplir la diapositive. Cela vous permettra de zoomer dans la section affichant les nuages de texte. **</a:t>
            </a:r>
          </a:p>
          <a:p>
            <a:endParaRPr lang="fr-FR" sz="1200" b="0" i="1"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origines potentielles d’émissions d'odeurs du système d'assainissement comprennent les odeurs fécales (les excréments et les urines ainsi que le vieillissement des excréments et des urines), et les odeurs émanant de processus telles que celles qui se dégagent lors du séchage, de la pyrolyse, de la combustion et de l’évacuation des produits sortants. Ces odeurs doivent être réduites au minimum pour éviter que les communautés riveraines n’en fassent les frais.</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Deux catégories d'odeurs sont envisagées:</a:t>
            </a:r>
          </a:p>
          <a:p>
            <a:r>
              <a:rPr lang="fr-FR" sz="1200" b="0" i="0" u="none" strike="noStrike" kern="1200" baseline="0" noProof="0" dirty="0">
                <a:solidFill>
                  <a:schemeClr val="tx1"/>
                </a:solidFill>
                <a:latin typeface="+mn-lt"/>
                <a:ea typeface="+mn-ea"/>
                <a:cs typeface="+mn-cs"/>
              </a:rPr>
              <a:t>1)  A l’intérieur de la superstructure - pour s’assurer de la convivialité</a:t>
            </a:r>
          </a:p>
          <a:p>
            <a:r>
              <a:rPr lang="fr-FR" sz="1200" b="0" i="0" u="none" strike="noStrike" kern="1200" baseline="0" noProof="0" dirty="0">
                <a:solidFill>
                  <a:schemeClr val="tx1"/>
                </a:solidFill>
                <a:latin typeface="+mn-lt"/>
                <a:ea typeface="+mn-ea"/>
                <a:cs typeface="+mn-cs"/>
              </a:rPr>
              <a:t>2)  A l’extérieur - pour s'assurer que le système d'assainissement fasse figure de ‘bon voisin’</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Cliquez sur l’une ou l'autre catégorie pour en savoir plus sur les exigences en matière d’essai.</a:t>
            </a:r>
          </a:p>
          <a:p>
            <a:pPr marL="0" indent="0">
              <a:buNone/>
            </a:pP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32</a:t>
            </a:fld>
            <a:endParaRPr lang="de-DE"/>
          </a:p>
        </p:txBody>
      </p:sp>
    </p:spTree>
    <p:extLst>
      <p:ext uri="{BB962C8B-B14F-4D97-AF65-F5344CB8AC3E}">
        <p14:creationId xmlns:p14="http://schemas.microsoft.com/office/powerpoint/2010/main" val="3428288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i="1" noProof="0" dirty="0"/>
              <a:t>**/Cliquez sur A l’intérieur de la superstructure en mode diaporama pour remplir la diapositive **</a:t>
            </a:r>
          </a:p>
          <a:p>
            <a:endParaRPr lang="fr-FR" noProof="0" dirty="0"/>
          </a:p>
          <a:p>
            <a:r>
              <a:rPr lang="fr-FR" noProof="0" dirty="0"/>
              <a:t>Pour les essais applicables aux odeurs à l’intérieur de la superstructure, 2 panélistes au total seront évalués et formés pour effectuer des essais relatives aux odeurs du système d'assainissement depuis l'intérieur de la superstructure. Les panélistes doivent entrer dans la superstructure du système d'assainissement et fermer la porte pour entamer l'évaluation tout de suite.</a:t>
            </a:r>
          </a:p>
          <a:p>
            <a:endParaRPr lang="fr-FR" noProof="0" dirty="0"/>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33</a:t>
            </a:fld>
            <a:endParaRPr lang="de-DE"/>
          </a:p>
        </p:txBody>
      </p:sp>
    </p:spTree>
    <p:extLst>
      <p:ext uri="{BB962C8B-B14F-4D97-AF65-F5344CB8AC3E}">
        <p14:creationId xmlns:p14="http://schemas.microsoft.com/office/powerpoint/2010/main" val="3564961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noProof="0" dirty="0">
                <a:solidFill>
                  <a:schemeClr val="tx1"/>
                </a:solidFill>
                <a:latin typeface="+mn-lt"/>
                <a:ea typeface="+mn-ea"/>
                <a:cs typeface="+mn-cs"/>
              </a:rPr>
              <a:t>Pour les essais concernant les odeurs à proximité du système, placez un panéliste debout devant le système d'assainissement, à 2 m de la porte d’entrée du système d'assainissement. Positionnez le deuxième panéliste debout à du côté de l’interface aval, à 2 m de l’endroit désigné comme le point où les émissions d'odeurs sont les plus fortes.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u="none" strike="noStrike" kern="1200" baseline="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34</a:t>
            </a:fld>
            <a:endParaRPr lang="de-DE"/>
          </a:p>
        </p:txBody>
      </p:sp>
    </p:spTree>
    <p:extLst>
      <p:ext uri="{BB962C8B-B14F-4D97-AF65-F5344CB8AC3E}">
        <p14:creationId xmlns:p14="http://schemas.microsoft.com/office/powerpoint/2010/main" val="1718798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0" u="none" strike="noStrike" kern="1200" baseline="0" noProof="0" dirty="0">
                <a:solidFill>
                  <a:schemeClr val="tx1"/>
                </a:solidFill>
                <a:latin typeface="+mn-lt"/>
                <a:ea typeface="+mn-ea"/>
                <a:cs typeface="+mn-cs"/>
              </a:rPr>
              <a:t>a) Afin de constituer un panel fiable, des évaluateurs ayant des qualités spécifiques doivent être sélectionnés dans la population générale pour servir de panélistes.</a:t>
            </a:r>
          </a:p>
          <a:p>
            <a:r>
              <a:rPr lang="fr-FR" sz="1200" b="0" i="0" u="none" strike="noStrike" kern="1200" baseline="0" noProof="0" dirty="0">
                <a:solidFill>
                  <a:schemeClr val="tx1"/>
                </a:solidFill>
                <a:latin typeface="+mn-lt"/>
                <a:ea typeface="+mn-ea"/>
                <a:cs typeface="+mn-cs"/>
              </a:rPr>
              <a:t>b) Leurs réponses olfactives doivent être aussi constantes que possible d'un jour à l'autre et dans la journée pour s’assurer de la reproductibilité des observations.</a:t>
            </a:r>
          </a:p>
          <a:p>
            <a:r>
              <a:rPr lang="fr-FR" sz="1200" b="0" i="0" u="none" strike="noStrike" kern="1200" baseline="0" noProof="0" dirty="0">
                <a:solidFill>
                  <a:schemeClr val="tx1"/>
                </a:solidFill>
                <a:latin typeface="+mn-lt"/>
                <a:ea typeface="+mn-ea"/>
                <a:cs typeface="+mn-cs"/>
              </a:rPr>
              <a:t>c) Pour s’assurer de la reproductibilité des résultats, la sensibilité olfactive des panélistes doit se situer dans une fourchette précise. Pour atteindre cet objectif, les candidats au panel doivent être sélectionnés de sorte à garantir une plage spécifique de sensibilité aux odeurs de sulfure d'hydrogène de référence (H2S)</a:t>
            </a:r>
          </a:p>
          <a:p>
            <a:r>
              <a:rPr lang="fr-FR" sz="1200" b="0" i="0" u="none" strike="noStrike" kern="1200" baseline="0" noProof="0" dirty="0">
                <a:solidFill>
                  <a:schemeClr val="tx1"/>
                </a:solidFill>
                <a:latin typeface="+mn-lt"/>
                <a:ea typeface="+mn-ea"/>
                <a:cs typeface="+mn-cs"/>
              </a:rPr>
              <a:t>d) Pour familiariser les panélistes avec les procédés olfactométriques, ils doivent d’abord être formés au moyen de l’évaluation..</a:t>
            </a:r>
          </a:p>
          <a:p>
            <a:endParaRPr lang="fr-FR" sz="1200" b="0" i="0" u="none" strike="noStrike" kern="1200" baseline="0" noProof="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35</a:t>
            </a:fld>
            <a:endParaRPr lang="de-DE"/>
          </a:p>
        </p:txBody>
      </p:sp>
    </p:spTree>
    <p:extLst>
      <p:ext uri="{BB962C8B-B14F-4D97-AF65-F5344CB8AC3E}">
        <p14:creationId xmlns:p14="http://schemas.microsoft.com/office/powerpoint/2010/main" val="1189214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i="1" noProof="0" dirty="0"/>
              <a:t>**/Cliquez sur Exigences électriques en mode diaporama pour remplir la diapositive. Cela vous permettra de zoomer sur la section affichant les nuages de texte. **</a:t>
            </a:r>
          </a:p>
          <a:p>
            <a:endParaRPr lang="fr-FR" i="1" noProof="0" dirty="0"/>
          </a:p>
          <a:p>
            <a:r>
              <a:rPr lang="fr-FR" noProof="0" dirty="0"/>
              <a:t>Ces dispositions visent à valider les documents contrôlés au titre de la sécurité électrique, permettant de s’assurer que toute énergie résiduelle ou emmagasinée dans le système qui constitue un danger potentiel en est évacuée.</a:t>
            </a:r>
          </a:p>
          <a:p>
            <a:endParaRPr lang="fr-FR" noProof="0" dirty="0"/>
          </a:p>
          <a:p>
            <a:r>
              <a:rPr lang="fr-FR" noProof="0" dirty="0"/>
              <a:t>La décharge d'énergie doit être exécutée conformément aux consignes élaborées par le fabricant. Vérifiez et enregistrez, à l'aide d'un appareil de mesure adéquat, si toute l’énergie résiduelle ou emmagasinée dans le système en est évacuée.</a:t>
            </a:r>
          </a:p>
          <a:p>
            <a:endParaRPr lang="fr-FR" noProof="0" dirty="0"/>
          </a:p>
          <a:p>
            <a:r>
              <a:rPr lang="fr-FR" noProof="0" dirty="0"/>
              <a:t>En cas de disponibilité d’une source d'énergie d’appoint, vérifiez et enregistrez la capacité cette source d'énergie d’appoint.</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36</a:t>
            </a:fld>
            <a:endParaRPr lang="de-DE"/>
          </a:p>
        </p:txBody>
      </p:sp>
    </p:spTree>
    <p:extLst>
      <p:ext uri="{BB962C8B-B14F-4D97-AF65-F5344CB8AC3E}">
        <p14:creationId xmlns:p14="http://schemas.microsoft.com/office/powerpoint/2010/main" val="403161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**/cliquez sur </a:t>
            </a:r>
            <a:r>
              <a:rPr lang="fr-FR" sz="1200" i="1" kern="1200" noProof="0" dirty="0">
                <a:solidFill>
                  <a:schemeClr val="tx1"/>
                </a:solidFill>
                <a:effectLst/>
                <a:latin typeface="+mn-lt"/>
                <a:ea typeface="+mn-ea"/>
                <a:cs typeface="+mn-cs"/>
              </a:rPr>
              <a:t>Contrôle des documents en mode diaporama pour remplir la diapositive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Le premier élément à respecter au titre de la certification dans le cadre de la norme est le contrôle des documents exigés. Le contrôle des documents fait partie des exigences que le fabricant doit respecter en soumettant des documents justifiant du respect de diverses exigences telles que les performances, la fiabilité, la sécurité et la durabilité.</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Le contrôle des documents porte sur les éléments suivants:</a:t>
            </a:r>
          </a:p>
          <a:p>
            <a:endParaRPr lang="fr-FR" sz="1200" kern="1200" noProof="0" dirty="0">
              <a:solidFill>
                <a:schemeClr val="tx1"/>
              </a:solidFill>
              <a:effectLst/>
              <a:latin typeface="+mn-lt"/>
              <a:ea typeface="+mn-ea"/>
              <a:cs typeface="+mn-cs"/>
            </a:endParaRPr>
          </a:p>
          <a:p>
            <a:pPr marL="171450" indent="-171450">
              <a:buFontTx/>
              <a:buChar char="-"/>
            </a:pPr>
            <a:r>
              <a:rPr lang="fr-FR" sz="1200" kern="1200" noProof="0" dirty="0">
                <a:solidFill>
                  <a:schemeClr val="tx1"/>
                </a:solidFill>
                <a:effectLst/>
                <a:latin typeface="+mn-lt"/>
                <a:ea typeface="+mn-ea"/>
                <a:cs typeface="+mn-cs"/>
              </a:rPr>
              <a:t>Informations techniques générales</a:t>
            </a:r>
          </a:p>
          <a:p>
            <a:pPr marL="171450" indent="-171450">
              <a:buFontTx/>
              <a:buChar char="-"/>
            </a:pPr>
            <a:r>
              <a:rPr lang="fr-FR" sz="1200" kern="1200" noProof="0" dirty="0">
                <a:solidFill>
                  <a:schemeClr val="tx1"/>
                </a:solidFill>
                <a:effectLst/>
                <a:latin typeface="+mn-lt"/>
                <a:ea typeface="+mn-ea"/>
                <a:cs typeface="+mn-cs"/>
              </a:rPr>
              <a:t>Sécurité globale</a:t>
            </a:r>
          </a:p>
          <a:p>
            <a:pPr marL="171450" indent="-171450">
              <a:buFontTx/>
              <a:buChar char="-"/>
            </a:pPr>
            <a:r>
              <a:rPr lang="fr-FR" sz="1200" kern="1200" noProof="0" dirty="0">
                <a:solidFill>
                  <a:schemeClr val="tx1"/>
                </a:solidFill>
                <a:effectLst/>
                <a:latin typeface="+mn-lt"/>
                <a:ea typeface="+mn-ea"/>
                <a:cs typeface="+mn-cs"/>
              </a:rPr>
              <a:t>Sécurité du processus de conception </a:t>
            </a:r>
          </a:p>
          <a:p>
            <a:pPr marL="171450" indent="-171450">
              <a:buFontTx/>
              <a:buChar char="-"/>
            </a:pPr>
            <a:r>
              <a:rPr lang="fr-FR" sz="1200" kern="1200" noProof="0" dirty="0">
                <a:solidFill>
                  <a:schemeClr val="tx1"/>
                </a:solidFill>
                <a:effectLst/>
                <a:latin typeface="+mn-lt"/>
                <a:ea typeface="+mn-ea"/>
                <a:cs typeface="+mn-cs"/>
              </a:rPr>
              <a:t>Sécurité des matériaux</a:t>
            </a:r>
          </a:p>
          <a:p>
            <a:pPr marL="171450" indent="-171450">
              <a:buFontTx/>
              <a:buChar char="-"/>
            </a:pPr>
            <a:r>
              <a:rPr lang="fr-FR" sz="1200" kern="1200" noProof="0" dirty="0">
                <a:solidFill>
                  <a:schemeClr val="tx1"/>
                </a:solidFill>
                <a:effectLst/>
                <a:latin typeface="+mn-lt"/>
                <a:ea typeface="+mn-ea"/>
                <a:cs typeface="+mn-cs"/>
              </a:rPr>
              <a:t>Sécurité mécanique et électrique</a:t>
            </a:r>
          </a:p>
          <a:p>
            <a:pPr marL="171450" indent="-171450">
              <a:buFontTx/>
              <a:buChar char="-"/>
            </a:pPr>
            <a:r>
              <a:rPr lang="fr-FR" sz="1200" kern="1200" noProof="0" dirty="0">
                <a:solidFill>
                  <a:schemeClr val="tx1"/>
                </a:solidFill>
                <a:effectLst/>
                <a:latin typeface="+mn-lt"/>
                <a:ea typeface="+mn-ea"/>
                <a:cs typeface="+mn-cs"/>
              </a:rPr>
              <a:t>Expérience d'interface utilisateur</a:t>
            </a:r>
          </a:p>
          <a:p>
            <a:pPr marL="171450" indent="-171450">
              <a:buFontTx/>
              <a:buChar char="-"/>
            </a:pPr>
            <a:r>
              <a:rPr lang="fr-FR" sz="1200" kern="1200" noProof="0" dirty="0">
                <a:solidFill>
                  <a:schemeClr val="tx1"/>
                </a:solidFill>
                <a:effectLst/>
                <a:latin typeface="+mn-lt"/>
                <a:ea typeface="+mn-ea"/>
                <a:cs typeface="+mn-cs"/>
              </a:rPr>
              <a:t>Conception de la maintenance</a:t>
            </a:r>
          </a:p>
          <a:p>
            <a:pPr marL="171450" indent="-171450">
              <a:buFontTx/>
              <a:buChar char="-"/>
            </a:pPr>
            <a:r>
              <a:rPr lang="fr-FR" sz="1200" kern="1200" noProof="0" dirty="0">
                <a:solidFill>
                  <a:schemeClr val="tx1"/>
                </a:solidFill>
                <a:effectLst/>
                <a:latin typeface="+mn-lt"/>
                <a:ea typeface="+mn-ea"/>
                <a:cs typeface="+mn-cs"/>
              </a:rPr>
              <a:t>Durabilité</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5</a:t>
            </a:fld>
            <a:endParaRPr lang="de-DE"/>
          </a:p>
        </p:txBody>
      </p:sp>
    </p:spTree>
    <p:extLst>
      <p:ext uri="{BB962C8B-B14F-4D97-AF65-F5344CB8AC3E}">
        <p14:creationId xmlns:p14="http://schemas.microsoft.com/office/powerpoint/2010/main" val="3952413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a:t>
            </a:r>
            <a:r>
              <a:rPr lang="fr-FR" sz="1200" i="1" kern="1200" noProof="0" dirty="0">
                <a:solidFill>
                  <a:schemeClr val="tx1"/>
                </a:solidFill>
                <a:effectLst/>
                <a:latin typeface="+mn-lt"/>
                <a:ea typeface="+mn-ea"/>
                <a:cs typeface="+mn-cs"/>
              </a:rPr>
              <a:t>Cliquez sur Vérification des performances sur le terrain en mode diaporama pour remplir la diapositive </a:t>
            </a:r>
            <a:r>
              <a:rPr lang="fr-FR" sz="1200" kern="1200" noProof="0" dirty="0">
                <a:solidFill>
                  <a:schemeClr val="tx1"/>
                </a:solidFill>
                <a:effectLst/>
                <a:latin typeface="+mn-lt"/>
                <a:ea typeface="+mn-ea"/>
                <a:cs typeface="+mn-cs"/>
              </a:rPr>
              <a:t>**</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Des essais sur le terrain sont nécessaires pour s'assurer que le système demeure performant dans des conditions d’exploitation réelles. Ce volet porte sur les essais relatifs aux paramètres environnementaux et de santé humaine.</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Suivant le genre de classe du système, au moins un système d'assainissement, identique au modèle soumis à des Essais contrôlés en laboratoire, sera sélectionné pour des essais sur le terrain pour une durée minimale de 1 à 5 mois.</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Pendant la période d’essais sur le terrain, le système doit être utilisé par les utilisateurs à sa capacité de traitement indiquée (4.3.2).  Afin de satisfaire aux exigences des essais sur le terrain, au moins 75% de tous les résultats des essais relatifs aux paramètres environnementaux doivent satisfaire aux exigences stipulés.</a:t>
            </a:r>
          </a:p>
          <a:p>
            <a:endParaRPr lang="en-SG" sz="1200" kern="120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Cliquez sur les paramètres environnementaux et les paramètres de santé humaine  pour en savoir plus sur les exigences connexes.  </a:t>
            </a:r>
          </a:p>
          <a:p>
            <a:endParaRPr lang="en-SG" sz="1200" kern="1200" dirty="0">
              <a:solidFill>
                <a:schemeClr val="tx1"/>
              </a:solidFill>
              <a:effectLst/>
              <a:latin typeface="+mn-lt"/>
              <a:ea typeface="+mn-ea"/>
              <a:cs typeface="+mn-cs"/>
            </a:endParaRPr>
          </a:p>
          <a:p>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37</a:t>
            </a:fld>
            <a:endParaRPr lang="de-DE"/>
          </a:p>
        </p:txBody>
      </p:sp>
    </p:spTree>
    <p:extLst>
      <p:ext uri="{BB962C8B-B14F-4D97-AF65-F5344CB8AC3E}">
        <p14:creationId xmlns:p14="http://schemas.microsoft.com/office/powerpoint/2010/main" val="2838622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a:solidFill>
                  <a:schemeClr val="tx1"/>
                </a:solidFill>
                <a:latin typeface="+mn-lt"/>
                <a:ea typeface="+mn-ea"/>
                <a:cs typeface="+mn-cs"/>
              </a:rPr>
              <a:t> </a:t>
            </a:r>
            <a:r>
              <a:rPr lang="fr-FR" sz="1200" b="0" i="1" u="none" strike="noStrike" kern="1200" baseline="0" noProof="0" dirty="0">
                <a:solidFill>
                  <a:schemeClr val="tx1"/>
                </a:solidFill>
                <a:latin typeface="+mn-lt"/>
                <a:ea typeface="+mn-ea"/>
                <a:cs typeface="+mn-cs"/>
              </a:rPr>
              <a:t>**/Cliquez sur Paramètres environnementaux en mode diaporama pour remplir la diapositive. Cela vous permettra de zoomer sur la section affichant les nuages de texte. **</a:t>
            </a:r>
          </a:p>
          <a:p>
            <a:endParaRPr lang="fr-FR" sz="1200" b="0" i="1"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Pendant les essais sur le terrain, le système doit être utilisé par les utilisateurs à sa capacité de traitement annoncée (4.3.2). Afin de satisfaire aux exigences des essais sur le terrain, au moins 75% de tous les résultats des essais pour les paramètres environnementaux doivent satisfaire aux exigences stipulées.</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paramètres sont similaires à ceux applicables aux essais contrôlés en laboratoire</a:t>
            </a:r>
          </a:p>
          <a:p>
            <a:endParaRPr lang="en-SG" sz="1200" b="0" i="0" u="none" strike="noStrike" kern="1200" baseline="0" dirty="0">
              <a:solidFill>
                <a:schemeClr val="tx1"/>
              </a:solidFill>
              <a:latin typeface="+mn-lt"/>
              <a:ea typeface="+mn-ea"/>
              <a:cs typeface="+mn-cs"/>
            </a:endParaRPr>
          </a:p>
          <a:p>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38</a:t>
            </a:fld>
            <a:endParaRPr lang="de-DE"/>
          </a:p>
        </p:txBody>
      </p:sp>
    </p:spTree>
    <p:extLst>
      <p:ext uri="{BB962C8B-B14F-4D97-AF65-F5344CB8AC3E}">
        <p14:creationId xmlns:p14="http://schemas.microsoft.com/office/powerpoint/2010/main" val="1089274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i="1" noProof="0" dirty="0"/>
              <a:t>**/Cliquez sur Paramètres de santé humaine en mode diaporama pour remplir la diapositive. Cela vous permettra de zoomer sur la section affichant les nuages de texte. **</a:t>
            </a:r>
          </a:p>
          <a:p>
            <a:endParaRPr lang="fr-FR" i="0" noProof="0" dirty="0"/>
          </a:p>
          <a:p>
            <a:r>
              <a:rPr lang="fr-FR" noProof="0" dirty="0"/>
              <a:t>Pendant les essais sur le terrain, le système doit être utilisé par les utilisateurs à sa capacité de traitement indiquée. Afin de satisfaire aux exigences des essais sur le terrain, au moins 100% de tous les résultats des essais pour les paramètres maximaux liés à la santé humaine bactérienne, virale, des helminthes et des protozoaires, effectués au moyen de substituts doivent satisfaire aux exigences stipulées.</a:t>
            </a:r>
          </a:p>
          <a:p>
            <a:endParaRPr lang="fr-FR" noProof="0" dirty="0"/>
          </a:p>
          <a:p>
            <a:r>
              <a:rPr lang="fr-FR" noProof="0" dirty="0"/>
              <a:t>Les mêmes organismes indicateurs sont utilisés pour chaque classe d'agents pathogènes. Les helminthes ne sont pas nécessaires. Les ajouts dosés n’étant pas nécessaires, seuls les concentrations et/ou seuils maximaux sont mesurés.</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39</a:t>
            </a:fld>
            <a:endParaRPr lang="de-DE"/>
          </a:p>
        </p:txBody>
      </p:sp>
    </p:spTree>
    <p:extLst>
      <p:ext uri="{BB962C8B-B14F-4D97-AF65-F5344CB8AC3E}">
        <p14:creationId xmlns:p14="http://schemas.microsoft.com/office/powerpoint/2010/main" val="1943878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9E93119-44EB-4843-BB2D-287C2286127C}" type="slidenum">
              <a:rPr lang="en-US" smtClean="0"/>
              <a:t>40</a:t>
            </a:fld>
            <a:endParaRPr lang="en-US"/>
          </a:p>
        </p:txBody>
      </p:sp>
    </p:spTree>
    <p:extLst>
      <p:ext uri="{BB962C8B-B14F-4D97-AF65-F5344CB8AC3E}">
        <p14:creationId xmlns:p14="http://schemas.microsoft.com/office/powerpoint/2010/main" val="32010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i="1" dirty="0"/>
              <a:t>**/</a:t>
            </a:r>
            <a:r>
              <a:rPr lang="fr-FR" i="1" noProof="0" dirty="0"/>
              <a:t>cliquez sur Informations techniques générales en mode diaporama pour remplir la diapositive. Cela vous permettra de zoomer sur la section affichant les nuages de 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Les exigences en matière d'informations techniques générales permettent de s’assurer que le fabricant présente une documentation générale donnant la certitude que les opérateurs et les acheteurs disposent des informations requises pour acquérir et faire fonctionner l'appareil. Par exemple, les fabricants doivent indiquer clairement la capacité de conception du système en unités métriques connues, déclarer sa durée de vie minimale de conception de 10 ans et déclarer que le système est capable de traiter au minimum, les excréments et les urines d’origine humaine, le sang menstruel, la bile, l’eau de la chasse, l’eau de nettoyage anal, le papier hygiénique et les autres liquides/solides corporels.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6</a:t>
            </a:fld>
            <a:endParaRPr lang="de-DE"/>
          </a:p>
        </p:txBody>
      </p:sp>
    </p:spTree>
    <p:extLst>
      <p:ext uri="{BB962C8B-B14F-4D97-AF65-F5344CB8AC3E}">
        <p14:creationId xmlns:p14="http://schemas.microsoft.com/office/powerpoint/2010/main" val="214905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i="1" dirty="0"/>
              <a:t>**/</a:t>
            </a:r>
            <a:r>
              <a:rPr lang="fr-FR" i="1" noProof="0" dirty="0"/>
              <a:t>cliquez sur Sécurité globale en mode diaporama pour remplir la diapositive. Cela vous permettra de zoomer sur la section affichant les nuages de texte. **</a:t>
            </a:r>
          </a:p>
          <a:p>
            <a:endParaRPr lang="fr-FR" noProof="0" dirty="0"/>
          </a:p>
          <a:p>
            <a:r>
              <a:rPr lang="fr-FR" noProof="0" dirty="0"/>
              <a:t>Les exigences générales de sécurité permettent de garantir que le fabricant a conçu le système de manière à s’assurer que l'utilisateur ne soit en aucune façon blessé par les installations physiques. Cela concerne, entre autres, les exigences relatives aux besoins des utilisateurs finaux telles que l'ergonomie des unités, l'intégrité structurelle et les considérations techniques pour l‘exécution des évaluations de la sécurité conformément aux normes internes en vigueur, telles que la norme ISO 12100.</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7</a:t>
            </a:fld>
            <a:endParaRPr lang="de-DE"/>
          </a:p>
        </p:txBody>
      </p:sp>
    </p:spTree>
    <p:extLst>
      <p:ext uri="{BB962C8B-B14F-4D97-AF65-F5344CB8AC3E}">
        <p14:creationId xmlns:p14="http://schemas.microsoft.com/office/powerpoint/2010/main" val="248510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i="1" noProof="0" dirty="0"/>
              <a:t>**/cliquez sur Sécurité du processus de conception en mode diaporama pour remplir la diapositive. Cela vous permettra de zoomer sur la section affichant les nuages de texte. **</a:t>
            </a:r>
          </a:p>
          <a:p>
            <a:endParaRPr lang="fr-FR" i="1" noProof="0" dirty="0"/>
          </a:p>
          <a:p>
            <a:r>
              <a:rPr lang="fr-FR" noProof="0" dirty="0"/>
              <a:t>Les exigences en matière de sécurité du processus de conception permettent de s’assurer que les fabricants prennent en compte les aspects de la sécurité des processus lors de la conception du système. Les matériaux, équipements, composants, connexions et éléments d'assemblage critiques du système d'assainissement, qui sont indispensables au bon fonctionnement du système, doivent être sélectionnés en fonction de leur adéquation par rapport aux applications d'assainissement et de l'interopérabilité.</a:t>
            </a:r>
            <a:r>
              <a:rPr lang="en-SG" sz="1200" b="0" i="0" u="none" strike="noStrike" kern="1200" baseline="0" dirty="0">
                <a:solidFill>
                  <a:schemeClr val="tx1"/>
                </a:solidFill>
                <a:latin typeface="+mn-lt"/>
                <a:ea typeface="+mn-ea"/>
                <a:cs typeface="+mn-cs"/>
              </a:rPr>
              <a:t>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8</a:t>
            </a:fld>
            <a:endParaRPr lang="de-DE"/>
          </a:p>
        </p:txBody>
      </p:sp>
    </p:spTree>
    <p:extLst>
      <p:ext uri="{BB962C8B-B14F-4D97-AF65-F5344CB8AC3E}">
        <p14:creationId xmlns:p14="http://schemas.microsoft.com/office/powerpoint/2010/main" val="291150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Sécurité des matériaux en mode diaporama pour remplir la diapositive. Cela vous permettra de zoomer sur la section affichant les nuages de texte. **</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Cette section a pour vocation de donner la certitude que les matériaux utilisés pour la fabrication du produit sont structurellement stables, durables, résistants au feu et, le cas échéant, étanches à l'eau, et résistants aux effets des conditions locales pour l’utilisation envisagé ou pour tout usage abusif raisonnablement prévisible.</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9</a:t>
            </a:fld>
            <a:endParaRPr lang="de-DE"/>
          </a:p>
        </p:txBody>
      </p:sp>
    </p:spTree>
    <p:extLst>
      <p:ext uri="{BB962C8B-B14F-4D97-AF65-F5344CB8AC3E}">
        <p14:creationId xmlns:p14="http://schemas.microsoft.com/office/powerpoint/2010/main" val="98593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i="1" dirty="0"/>
              <a:t>**/</a:t>
            </a:r>
            <a:r>
              <a:rPr lang="fr-FR" i="1" noProof="0" dirty="0"/>
              <a:t>cliquez sur Sécurité mécanique et électrique en mode diaporama pour remplir la diapositive. Cela vous permettra de zoomer sur la section montrant les nuages de texte.**</a:t>
            </a:r>
          </a:p>
          <a:p>
            <a:endParaRPr lang="fr-FR" noProof="0" dirty="0"/>
          </a:p>
          <a:p>
            <a:r>
              <a:rPr lang="fr-FR" u="sng" noProof="0" dirty="0"/>
              <a:t>Exigences mécaniques et électriques pour le système d'assainissement </a:t>
            </a:r>
          </a:p>
          <a:p>
            <a:r>
              <a:rPr lang="fr-FR" noProof="0" dirty="0"/>
              <a:t>Les exigences mécaniques comprennent les tuyauteries, les tuyaux et les réservoirs ainsi que les surfaces à température basse ou élevée et les considérations relatives aux rayonnements et ce, afin de minimiser les risques de contact. </a:t>
            </a:r>
          </a:p>
          <a:p>
            <a:endParaRPr lang="fr-FR" noProof="0" dirty="0"/>
          </a:p>
          <a:p>
            <a:r>
              <a:rPr lang="fr-FR" noProof="0" dirty="0"/>
              <a:t>La fiabilité des systèmes électriques et électroniques des équipements tels que les pompes, les entraînements, les ventilateurs ou les systèmes de contrôle doit être durable; ces équipements ne doivent nécessiter qu'un entretien minimal, être protégés de manière adéquate contre tout environnement agressif et être facilement à entretenir. </a:t>
            </a:r>
          </a:p>
          <a:p>
            <a:endParaRPr lang="fr-FR" noProof="0" dirty="0"/>
          </a:p>
          <a:p>
            <a:r>
              <a:rPr lang="fr-FR" noProof="0" dirty="0"/>
              <a:t>Il est monnaie courante que ces exigences nécessitent un contrôle visuel et/ou un essai  à part. </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10</a:t>
            </a:fld>
            <a:endParaRPr lang="de-DE"/>
          </a:p>
        </p:txBody>
      </p:sp>
    </p:spTree>
    <p:extLst>
      <p:ext uri="{BB962C8B-B14F-4D97-AF65-F5344CB8AC3E}">
        <p14:creationId xmlns:p14="http://schemas.microsoft.com/office/powerpoint/2010/main" val="341475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fr-FR" sz="1200" b="0" i="1" u="none" strike="noStrike" kern="1200" baseline="0" noProof="0" dirty="0">
                <a:solidFill>
                  <a:schemeClr val="tx1"/>
                </a:solidFill>
                <a:latin typeface="+mn-lt"/>
                <a:ea typeface="+mn-ea"/>
                <a:cs typeface="+mn-cs"/>
              </a:rPr>
              <a:t>**/cliquez sur Expérience d'interface utilisateur en mode diaporama pour remplir la diapositive. Cela vous permettra de zoomer sur la section montrant les nuages de texte.**</a:t>
            </a:r>
          </a:p>
          <a:p>
            <a:endParaRPr lang="fr-FR" sz="1200" b="0" i="0" u="none" strike="noStrike" kern="1200" baseline="0" noProof="0" dirty="0">
              <a:solidFill>
                <a:schemeClr val="tx1"/>
              </a:solidFill>
              <a:latin typeface="+mn-lt"/>
              <a:ea typeface="+mn-ea"/>
              <a:cs typeface="+mn-cs"/>
            </a:endParaRPr>
          </a:p>
          <a:p>
            <a:r>
              <a:rPr lang="fr-FR" sz="1200" b="0" i="0" u="none" strike="noStrike" kern="1200" baseline="0" noProof="0" dirty="0">
                <a:solidFill>
                  <a:schemeClr val="tx1"/>
                </a:solidFill>
                <a:latin typeface="+mn-lt"/>
                <a:ea typeface="+mn-ea"/>
                <a:cs typeface="+mn-cs"/>
              </a:rPr>
              <a:t>Les informations et les avertissements concernant le système d'assainissement sont transmis au moyen de symboles ou de pictogrammes clairs et non ambigus afin de s’assurer de la compréhension de l'utilisateur. En outre, les informations et les avertissements relatifs au système d'assainissement doivent également tenir compte des besoins des utilisateurs afin de minimiser les risques et de favoriser la facilité d'utilisation. </a:t>
            </a:r>
          </a:p>
        </p:txBody>
      </p:sp>
      <p:sp>
        <p:nvSpPr>
          <p:cNvPr id="4" name="Date Placeholder 3"/>
          <p:cNvSpPr>
            <a:spLocks noGrp="1"/>
          </p:cNvSpPr>
          <p:nvPr>
            <p:ph type="dt" idx="10"/>
          </p:nvPr>
        </p:nvSpPr>
        <p:spPr/>
        <p:txBody>
          <a:bodyPr/>
          <a:lstStyle/>
          <a:p>
            <a:fld id="{6AB3AEB2-9E3E-4A5D-BF4A-64CC00B6837C}" type="datetime5">
              <a:rPr lang="de-DE" smtClean="0"/>
              <a:pPr/>
              <a:t>20-06-25</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11</a:t>
            </a:fld>
            <a:endParaRPr lang="de-DE"/>
          </a:p>
        </p:txBody>
      </p:sp>
    </p:spTree>
    <p:extLst>
      <p:ext uri="{BB962C8B-B14F-4D97-AF65-F5344CB8AC3E}">
        <p14:creationId xmlns:p14="http://schemas.microsoft.com/office/powerpoint/2010/main" val="3141014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fld id="{20BFD327-9E60-F942-BDCA-2FFC2F6AC574}" type="datetime1">
              <a:rPr lang="en-US" smtClean="0"/>
              <a:t>6/25/2020</a:t>
            </a:fld>
            <a:endParaRPr lang="en-US"/>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403421" y="1247288"/>
            <a:ext cx="3899648" cy="855662"/>
          </a:xfrm>
        </p:spPr>
        <p:txBody>
          <a:bodyPr lIns="0" tIns="0" rIns="0" bIns="0" anchor="t"/>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376545" y="466541"/>
            <a:ext cx="3926524" cy="715145"/>
          </a:xfrm>
        </p:spPr>
        <p:txBody>
          <a:bodyPr lIns="0" tIns="0" rIns="0" bIns="0" anchor="ctr" anchorCtr="0"/>
          <a:lstStyle>
            <a:lvl1pPr algn="r">
              <a:defRPr b="1">
                <a:solidFill>
                  <a:srgbClr val="0A55A3">
                    <a:alpha val="50196"/>
                  </a:srgbClr>
                </a:solidFill>
              </a:defRPr>
            </a:lvl1pPr>
          </a:lstStyle>
          <a:p>
            <a:r>
              <a:rPr lang="en-US" dirty="0"/>
              <a:t>title style</a:t>
            </a:r>
          </a:p>
        </p:txBody>
      </p:sp>
    </p:spTree>
    <p:extLst>
      <p:ext uri="{BB962C8B-B14F-4D97-AF65-F5344CB8AC3E}">
        <p14:creationId xmlns:p14="http://schemas.microsoft.com/office/powerpoint/2010/main" val="23490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a:lstStyle/>
          <a:p>
            <a:fld id="{5117A6EF-F078-FC40-B281-9C1CA2A68C02}" type="datetime1">
              <a:rPr lang="en-US" smtClean="0"/>
              <a:t>6/25/2020</a:t>
            </a:fld>
            <a:endParaRPr lang="en-US"/>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325524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a:lstStyle/>
          <a:p>
            <a:fld id="{A2C20301-743E-6D46-B3A5-CCDB711B5A20}" type="datetime1">
              <a:rPr lang="en-US" smtClean="0"/>
              <a:t>6/25/2020</a:t>
            </a:fld>
            <a:endParaRPr lang="en-US"/>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73615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a:lstStyle/>
          <a:p>
            <a:fld id="{5598FE1C-7192-474B-A514-46F210F99179}" type="datetime1">
              <a:rPr lang="en-US" smtClean="0"/>
              <a:t>6/25/2020</a:t>
            </a:fld>
            <a:endParaRPr lang="en-US"/>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371636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609600" y="323852"/>
            <a:ext cx="11049000" cy="840487"/>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9" name="Footer Placeholder 8"/>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a:xfrm>
            <a:off x="10492470" y="6528556"/>
            <a:ext cx="1460047" cy="248774"/>
          </a:xfrm>
        </p:spPr>
        <p:txBody>
          <a:bodyPr/>
          <a:lstStyle/>
          <a:p>
            <a:r>
              <a:rPr lang="en-US" altLang="en-US" sz="1050">
                <a:solidFill>
                  <a:srgbClr val="FFFFFF"/>
                </a:solidFill>
                <a:latin typeface="+mj-lt"/>
              </a:rPr>
              <a:t>© 2018   </a:t>
            </a:r>
            <a:fld id="{61102AC3-813C-473D-AB97-F0CC06756994}" type="slidenum">
              <a:rPr lang="en-US" altLang="en-US" sz="1125" b="1" smtClean="0">
                <a:solidFill>
                  <a:srgbClr val="FFFFFF"/>
                </a:solidFill>
                <a:latin typeface="+mj-lt"/>
              </a:rPr>
              <a:pPr/>
              <a:t>‹#›</a:t>
            </a:fld>
            <a:endParaRPr lang="en-US" altLang="en-US" sz="1125" b="1">
              <a:solidFill>
                <a:srgbClr val="FFFFFF"/>
              </a:solidFill>
              <a:latin typeface="+mj-lt"/>
            </a:endParaRPr>
          </a:p>
        </p:txBody>
      </p:sp>
      <p:sp>
        <p:nvSpPr>
          <p:cNvPr id="13" name="Text Placeholder 12"/>
          <p:cNvSpPr>
            <a:spLocks noGrp="1"/>
          </p:cNvSpPr>
          <p:nvPr>
            <p:ph type="body" sz="quarter" idx="13"/>
          </p:nvPr>
        </p:nvSpPr>
        <p:spPr>
          <a:xfrm>
            <a:off x="609600" y="1352551"/>
            <a:ext cx="11049000" cy="4910138"/>
          </a:xfrm>
        </p:spPr>
        <p:txBody>
          <a:bodyPr/>
          <a:lstStyle>
            <a:lvl1pPr marL="0" marR="0" indent="0" algn="l" defTabSz="154030" rtl="0" eaLnBrk="1" fontAlgn="auto" latinLnBrk="0" hangingPunct="1">
              <a:lnSpc>
                <a:spcPct val="105000"/>
              </a:lnSpc>
              <a:spcBef>
                <a:spcPts val="0"/>
              </a:spcBef>
              <a:spcAft>
                <a:spcPts val="800"/>
              </a:spcAft>
              <a:buClr>
                <a:srgbClr val="0074BF"/>
              </a:buClr>
              <a:buSzPct val="80000"/>
              <a:buFont typeface="Wingdings" panose="05000000000000000000" pitchFamily="2" charset="2"/>
              <a:buNone/>
              <a:tabLst/>
              <a:defRPr/>
            </a:lvl1pPr>
            <a:lvl2pPr marL="377189" indent="0">
              <a:buNone/>
              <a:defRPr/>
            </a:lvl2pPr>
            <a:lvl3pPr marL="544499" indent="0">
              <a:buNone/>
              <a:defRPr/>
            </a:lvl3pPr>
            <a:lvl4pPr marL="745313" indent="0">
              <a:buNone/>
              <a:defRPr/>
            </a:lvl4pPr>
            <a:lvl5pPr marL="1001688" indent="0">
              <a:buNone/>
              <a:defRPr/>
            </a:lvl5pPr>
          </a:lstStyle>
          <a:p>
            <a:pPr lvl="0"/>
            <a:r>
              <a:rPr lang="en-US"/>
              <a:t>Edit Master text styles</a:t>
            </a:r>
          </a:p>
        </p:txBody>
      </p:sp>
    </p:spTree>
    <p:extLst>
      <p:ext uri="{BB962C8B-B14F-4D97-AF65-F5344CB8AC3E}">
        <p14:creationId xmlns:p14="http://schemas.microsoft.com/office/powerpoint/2010/main" val="132895174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467977" y="6528556"/>
            <a:ext cx="1492703" cy="248774"/>
          </a:xfrm>
        </p:spPr>
        <p:txBody>
          <a:bodyPr/>
          <a:lstStyle/>
          <a:p>
            <a:r>
              <a:rPr lang="en-US" altLang="en-US" sz="1050">
                <a:solidFill>
                  <a:srgbClr val="FFFFFF"/>
                </a:solidFill>
                <a:latin typeface="+mj-lt"/>
              </a:rPr>
              <a:t>© 2018   </a:t>
            </a:r>
            <a:fld id="{61102AC3-813C-473D-AB97-F0CC06756994}" type="slidenum">
              <a:rPr lang="en-US" altLang="en-US" sz="1125" b="1" smtClean="0">
                <a:solidFill>
                  <a:srgbClr val="FFFFFF"/>
                </a:solidFill>
                <a:latin typeface="+mj-lt"/>
              </a:rPr>
              <a:pPr/>
              <a:t>‹#›</a:t>
            </a:fld>
            <a:endParaRPr lang="en-US" altLang="en-US" sz="1125" b="1">
              <a:solidFill>
                <a:srgbClr val="FFFFFF"/>
              </a:solidFill>
              <a:latin typeface="+mj-lt"/>
            </a:endParaRPr>
          </a:p>
        </p:txBody>
      </p:sp>
      <p:sp>
        <p:nvSpPr>
          <p:cNvPr id="12" name="Text Placeholder 11"/>
          <p:cNvSpPr>
            <a:spLocks noGrp="1"/>
          </p:cNvSpPr>
          <p:nvPr>
            <p:ph type="body" sz="quarter" idx="13"/>
          </p:nvPr>
        </p:nvSpPr>
        <p:spPr>
          <a:xfrm>
            <a:off x="609600" y="1352550"/>
            <a:ext cx="11049000" cy="4991894"/>
          </a:xfrm>
        </p:spPr>
        <p:txBody>
          <a:bodyPr/>
          <a:lstStyle/>
          <a:p>
            <a:pPr lvl="0"/>
            <a:r>
              <a:rPr lang="en-US"/>
              <a:t>Edit Master text styles</a:t>
            </a:r>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13925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fld id="{41570F98-0550-CB42-86D1-CA60FEE0BEA0}" type="datetime1">
              <a:rPr lang="en-US" smtClean="0"/>
              <a:t>6/25/2020</a:t>
            </a:fld>
            <a:endParaRPr lang="en-US"/>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99588" y="1361059"/>
            <a:ext cx="5445427" cy="855662"/>
          </a:xfrm>
        </p:spPr>
        <p:txBody>
          <a:bodyPr lIns="0" tIns="0" rIns="0" bIns="0" anchor="ctr"/>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99588" y="645914"/>
            <a:ext cx="5738504" cy="715145"/>
          </a:xfrm>
        </p:spPr>
        <p:txBody>
          <a:bodyPr lIns="0" tIns="0" rIns="0" bIns="0" anchor="ctr" anchorCtr="0"/>
          <a:lstStyle>
            <a:lvl1pPr algn="r">
              <a:defRPr b="1">
                <a:solidFill>
                  <a:srgbClr val="0A55A3"/>
                </a:solidFill>
              </a:defRPr>
            </a:lvl1pPr>
          </a:lstStyle>
          <a:p>
            <a:r>
              <a:rPr lang="en-US" dirty="0"/>
              <a:t>title style</a:t>
            </a:r>
          </a:p>
        </p:txBody>
      </p:sp>
    </p:spTree>
    <p:extLst>
      <p:ext uri="{BB962C8B-B14F-4D97-AF65-F5344CB8AC3E}">
        <p14:creationId xmlns:p14="http://schemas.microsoft.com/office/powerpoint/2010/main" val="331775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293077" y="136525"/>
            <a:ext cx="11193237" cy="906829"/>
          </a:xfrm>
        </p:spPr>
        <p:txBody>
          <a:bodyPr lIns="0" tIns="0" rIns="0" bIns="0" anchor="ctr" anchorCtr="0">
            <a:normAutofit/>
          </a:bodyPr>
          <a:lstStyle>
            <a:lvl1pPr algn="l">
              <a:defRPr sz="4000" b="1">
                <a:solidFill>
                  <a:srgbClr val="0A55A3"/>
                </a:solidFill>
              </a:defRPr>
            </a:lvl1pPr>
          </a:lstStyle>
          <a:p>
            <a:r>
              <a:rPr lang="en-US" dirty="0"/>
              <a:t>title style</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a:lstStyle/>
          <a:p>
            <a:fld id="{E06F071C-4F06-2A45-B1FC-97C290109C66}" type="datetime1">
              <a:rPr lang="en-US" smtClean="0"/>
              <a:t>6/25/2020</a:t>
            </a:fld>
            <a:endParaRPr lang="en-US"/>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a:lstStyle/>
          <a:p>
            <a:fld id="{FA0B7275-42E7-9344-8EE7-3495E2503A86}" type="slidenum">
              <a:rPr lang="en-US" smtClean="0"/>
              <a:t>‹#›</a:t>
            </a:fld>
            <a:endParaRPr lang="en-US"/>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9558547" y="6261606"/>
            <a:ext cx="1471578" cy="459869"/>
          </a:xfrm>
          <a:prstGeom prst="rect">
            <a:avLst/>
          </a:prstGeom>
        </p:spPr>
      </p:pic>
      <p:pic>
        <p:nvPicPr>
          <p:cNvPr id="8" name="Picture 7">
            <a:extLst>
              <a:ext uri="{FF2B5EF4-FFF2-40B4-BE49-F238E27FC236}">
                <a16:creationId xmlns:a16="http://schemas.microsoft.com/office/drawing/2014/main" id="{3558B761-06FB-AF4D-9599-E35B4DEFF0A0}"/>
              </a:ext>
            </a:extLst>
          </p:cNvPr>
          <p:cNvPicPr>
            <a:picLocks noChangeAspect="1"/>
          </p:cNvPicPr>
          <p:nvPr userDrawn="1"/>
        </p:nvPicPr>
        <p:blipFill>
          <a:blip r:embed="rId3"/>
          <a:stretch>
            <a:fillRect/>
          </a:stretch>
        </p:blipFill>
        <p:spPr>
          <a:xfrm>
            <a:off x="107033" y="5557960"/>
            <a:ext cx="1270000" cy="1270000"/>
          </a:xfrm>
          <a:prstGeom prst="rect">
            <a:avLst/>
          </a:prstGeom>
        </p:spPr>
      </p:pic>
      <p:pic>
        <p:nvPicPr>
          <p:cNvPr id="11" name="Picture 10">
            <a:extLst>
              <a:ext uri="{FF2B5EF4-FFF2-40B4-BE49-F238E27FC236}">
                <a16:creationId xmlns:a16="http://schemas.microsoft.com/office/drawing/2014/main" id="{568ABAA3-449F-5443-B89D-77FDD62655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20406" y="6163399"/>
            <a:ext cx="664561" cy="664561"/>
          </a:xfrm>
          <a:prstGeom prst="rect">
            <a:avLst/>
          </a:prstGeom>
        </p:spPr>
      </p:pic>
    </p:spTree>
    <p:extLst>
      <p:ext uri="{BB962C8B-B14F-4D97-AF65-F5344CB8AC3E}">
        <p14:creationId xmlns:p14="http://schemas.microsoft.com/office/powerpoint/2010/main" val="395157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E259E-8B94-1748-884F-311C6C0C255E}"/>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5507C57-2048-2046-AD54-0E863C98F1E1}"/>
              </a:ext>
            </a:extLst>
          </p:cNvPr>
          <p:cNvSpPr>
            <a:spLocks noGrp="1"/>
          </p:cNvSpPr>
          <p:nvPr>
            <p:ph type="body" idx="1" hasCustomPrompt="1"/>
          </p:nvPr>
        </p:nvSpPr>
        <p:spPr>
          <a:xfrm>
            <a:off x="838200" y="1928813"/>
            <a:ext cx="10515600" cy="1500187"/>
          </a:xfrm>
        </p:spPr>
        <p:txBody>
          <a:bodyPr>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discussion</a:t>
            </a:r>
          </a:p>
        </p:txBody>
      </p:sp>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fld id="{6C0799AB-5C5E-114F-A3AD-1964F8A3F886}" type="datetime1">
              <a:rPr lang="en-US" smtClean="0"/>
              <a:t>6/25/2020</a:t>
            </a:fld>
            <a:endParaRPr lang="en-US"/>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183881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a:lstStyle/>
          <a:p>
            <a:fld id="{C012F8F2-825E-9C40-9FCC-21C149E3A593}" type="datetime1">
              <a:rPr lang="en-US" smtClean="0"/>
              <a:t>6/25/2020</a:t>
            </a:fld>
            <a:endParaRPr lang="en-US"/>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27337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a:lstStyle/>
          <a:p>
            <a:fld id="{FB8EA951-DA46-B944-8C6D-006882760F96}" type="datetime1">
              <a:rPr lang="en-US" smtClean="0"/>
              <a:t>6/25/2020</a:t>
            </a:fld>
            <a:endParaRPr lang="en-US"/>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83714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a:lstStyle/>
          <a:p>
            <a:fld id="{F669A905-52EF-4142-A4A2-1121FE68C167}" type="datetime1">
              <a:rPr lang="en-US" smtClean="0"/>
              <a:t>6/25/2020</a:t>
            </a:fld>
            <a:endParaRPr lang="en-US"/>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186456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a:lstStyle/>
          <a:p>
            <a:fld id="{37BC203E-9081-674C-8FA8-0A65DD91A93A}" type="datetime1">
              <a:rPr lang="en-US" smtClean="0"/>
              <a:t>6/25/2020</a:t>
            </a:fld>
            <a:endParaRPr lang="en-US"/>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301196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a:lstStyle/>
          <a:p>
            <a:fld id="{0201F27D-D9E9-2449-BE4C-56BEC7827C0F}" type="datetime1">
              <a:rPr lang="en-US" smtClean="0"/>
              <a:t>6/25/2020</a:t>
            </a:fld>
            <a:endParaRPr lang="en-US"/>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98168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B8067DA-BA1A-8948-ACBF-62CB2FF42401}" type="datetime1">
              <a:rPr lang="en-US" smtClean="0"/>
              <a:t>6/25/2020</a:t>
            </a:fld>
            <a:endParaRPr lang="en-US"/>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A0B7275-42E7-9344-8EE7-3495E2503A86}" type="slidenum">
              <a:rPr lang="en-US" smtClean="0"/>
              <a:pPr/>
              <a:t>‹#›</a:t>
            </a:fld>
            <a:endParaRPr lang="en-US"/>
          </a:p>
        </p:txBody>
      </p:sp>
    </p:spTree>
    <p:extLst>
      <p:ext uri="{BB962C8B-B14F-4D97-AF65-F5344CB8AC3E}">
        <p14:creationId xmlns:p14="http://schemas.microsoft.com/office/powerpoint/2010/main" val="395970086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9.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0.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1.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1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4.xml"/><Relationship Id="rId7" Type="http://schemas.openxmlformats.org/officeDocument/2006/relationships/slide" Target="slide2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9.xml"/><Relationship Id="rId10" Type="http://schemas.openxmlformats.org/officeDocument/2006/relationships/slide" Target="slide35.xml"/><Relationship Id="rId4" Type="http://schemas.openxmlformats.org/officeDocument/2006/relationships/slide" Target="slide18.xml"/><Relationship Id="rId9" Type="http://schemas.openxmlformats.org/officeDocument/2006/relationships/slide" Target="slide31.xml"/></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29.xml"/><Relationship Id="rId3" Type="http://schemas.openxmlformats.org/officeDocument/2006/relationships/slide" Target="slide15.xml"/><Relationship Id="rId21" Type="http://schemas.openxmlformats.org/officeDocument/2006/relationships/slide" Target="slide38.xml"/><Relationship Id="rId7" Type="http://schemas.openxmlformats.org/officeDocument/2006/relationships/slide" Target="slide7.xml"/><Relationship Id="rId12" Type="http://schemas.openxmlformats.org/officeDocument/2006/relationships/slide" Target="slide9.xml"/><Relationship Id="rId17" Type="http://schemas.openxmlformats.org/officeDocument/2006/relationships/slide" Target="slide24.xml"/><Relationship Id="rId2" Type="http://schemas.openxmlformats.org/officeDocument/2006/relationships/notesSlide" Target="../notesSlides/notesSlide13.xml"/><Relationship Id="rId16" Type="http://schemas.openxmlformats.org/officeDocument/2006/relationships/slide" Target="slide21.xml"/><Relationship Id="rId20" Type="http://schemas.openxmlformats.org/officeDocument/2006/relationships/slide" Target="slide37.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16.xml"/><Relationship Id="rId15" Type="http://schemas.openxmlformats.org/officeDocument/2006/relationships/slide" Target="slide19.xml"/><Relationship Id="rId23" Type="http://schemas.openxmlformats.org/officeDocument/2006/relationships/slide" Target="slide35.xml"/><Relationship Id="rId10" Type="http://schemas.openxmlformats.org/officeDocument/2006/relationships/slide" Target="slide10.xml"/><Relationship Id="rId19" Type="http://schemas.openxmlformats.org/officeDocument/2006/relationships/slide" Target="slide31.xml"/><Relationship Id="rId4" Type="http://schemas.openxmlformats.org/officeDocument/2006/relationships/slide" Target="slide17.xml"/><Relationship Id="rId9" Type="http://schemas.openxmlformats.org/officeDocument/2006/relationships/slide" Target="slide6.xml"/><Relationship Id="rId14" Type="http://schemas.openxmlformats.org/officeDocument/2006/relationships/slide" Target="slide18.xml"/><Relationship Id="rId22"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6.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7.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8.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23.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18" Type="http://schemas.openxmlformats.org/officeDocument/2006/relationships/slide" Target="slide31.xml"/><Relationship Id="rId3" Type="http://schemas.openxmlformats.org/officeDocument/2006/relationships/slide" Target="slide25.xml"/><Relationship Id="rId21" Type="http://schemas.openxmlformats.org/officeDocument/2006/relationships/slide" Target="slide12.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29.xml"/><Relationship Id="rId2" Type="http://schemas.openxmlformats.org/officeDocument/2006/relationships/notesSlide" Target="../notesSlides/notesSlide20.xml"/><Relationship Id="rId16" Type="http://schemas.openxmlformats.org/officeDocument/2006/relationships/slide" Target="slide24.xml"/><Relationship Id="rId20" Type="http://schemas.openxmlformats.org/officeDocument/2006/relationships/slide" Target="slide38.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9.xml"/><Relationship Id="rId5" Type="http://schemas.openxmlformats.org/officeDocument/2006/relationships/slide" Target="slide5.xml"/><Relationship Id="rId15" Type="http://schemas.openxmlformats.org/officeDocument/2006/relationships/slide" Target="slide21.xml"/><Relationship Id="rId10" Type="http://schemas.openxmlformats.org/officeDocument/2006/relationships/slide" Target="slide11.xml"/><Relationship Id="rId19"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10.xml"/><Relationship Id="rId14" Type="http://schemas.openxmlformats.org/officeDocument/2006/relationships/slide" Target="slide19.xml"/><Relationship Id="rId22" Type="http://schemas.openxmlformats.org/officeDocument/2006/relationships/slide" Target="slide35.xml"/></Relationships>
</file>

<file path=ppt/slides/_rels/slide2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21.xml"/><Relationship Id="rId16" Type="http://schemas.openxmlformats.org/officeDocument/2006/relationships/slide" Target="slide31.xml"/><Relationship Id="rId20"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23" Type="http://schemas.openxmlformats.org/officeDocument/2006/relationships/slide" Target="slide26.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 Id="rId22" Type="http://schemas.openxmlformats.org/officeDocument/2006/relationships/slide" Target="slide3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22.xml"/><Relationship Id="rId16" Type="http://schemas.openxmlformats.org/officeDocument/2006/relationships/slide" Target="slide31.xml"/><Relationship Id="rId20"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 Id="rId22" Type="http://schemas.openxmlformats.org/officeDocument/2006/relationships/slide" Target="slide3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23.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29.xml"/><Relationship Id="rId3" Type="http://schemas.openxmlformats.org/officeDocument/2006/relationships/slide" Target="slide4.xml"/><Relationship Id="rId21" Type="http://schemas.openxmlformats.org/officeDocument/2006/relationships/slide" Target="slide38.xml"/><Relationship Id="rId7" Type="http://schemas.openxmlformats.org/officeDocument/2006/relationships/slide" Target="slide7.xml"/><Relationship Id="rId12" Type="http://schemas.openxmlformats.org/officeDocument/2006/relationships/slide" Target="slide9.xml"/><Relationship Id="rId17"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21.xml"/><Relationship Id="rId20" Type="http://schemas.openxmlformats.org/officeDocument/2006/relationships/slide" Target="slide37.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36.xml"/><Relationship Id="rId15" Type="http://schemas.openxmlformats.org/officeDocument/2006/relationships/slide" Target="slide19.xml"/><Relationship Id="rId23" Type="http://schemas.openxmlformats.org/officeDocument/2006/relationships/slide" Target="slide35.xml"/><Relationship Id="rId10" Type="http://schemas.openxmlformats.org/officeDocument/2006/relationships/slide" Target="slide10.xml"/><Relationship Id="rId19" Type="http://schemas.openxmlformats.org/officeDocument/2006/relationships/slide" Target="slide31.xml"/><Relationship Id="rId4" Type="http://schemas.openxmlformats.org/officeDocument/2006/relationships/slide" Target="slide13.xml"/><Relationship Id="rId9" Type="http://schemas.openxmlformats.org/officeDocument/2006/relationships/slide" Target="slide6.xml"/><Relationship Id="rId14" Type="http://schemas.openxmlformats.org/officeDocument/2006/relationships/slide" Target="slide18.xml"/><Relationship Id="rId22"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18" Type="http://schemas.openxmlformats.org/officeDocument/2006/relationships/slide" Target="slide31.xml"/><Relationship Id="rId3" Type="http://schemas.openxmlformats.org/officeDocument/2006/relationships/slide" Target="slide32.xml"/><Relationship Id="rId21" Type="http://schemas.openxmlformats.org/officeDocument/2006/relationships/slide" Target="slide12.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29.xml"/><Relationship Id="rId2" Type="http://schemas.openxmlformats.org/officeDocument/2006/relationships/notesSlide" Target="../notesSlides/notesSlide25.xml"/><Relationship Id="rId16" Type="http://schemas.openxmlformats.org/officeDocument/2006/relationships/slide" Target="slide24.xml"/><Relationship Id="rId20" Type="http://schemas.openxmlformats.org/officeDocument/2006/relationships/slide" Target="slide38.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9.xml"/><Relationship Id="rId5" Type="http://schemas.openxmlformats.org/officeDocument/2006/relationships/slide" Target="slide5.xml"/><Relationship Id="rId15" Type="http://schemas.openxmlformats.org/officeDocument/2006/relationships/slide" Target="slide21.xml"/><Relationship Id="rId10" Type="http://schemas.openxmlformats.org/officeDocument/2006/relationships/slide" Target="slide11.xml"/><Relationship Id="rId19" Type="http://schemas.openxmlformats.org/officeDocument/2006/relationships/slide" Target="slide37.xml"/><Relationship Id="rId4" Type="http://schemas.openxmlformats.org/officeDocument/2006/relationships/slide" Target="slide33.xml"/><Relationship Id="rId9" Type="http://schemas.openxmlformats.org/officeDocument/2006/relationships/slide" Target="slide10.xml"/><Relationship Id="rId14" Type="http://schemas.openxmlformats.org/officeDocument/2006/relationships/slide" Target="slide19.xml"/><Relationship Id="rId22"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31.xml"/><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34.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slide" Target="slide31.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29.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31.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3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32.xml"/><Relationship Id="rId16" Type="http://schemas.openxmlformats.org/officeDocument/2006/relationships/slide" Target="slide31.xml"/><Relationship Id="rId20"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35.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slide" Target="slide36.xml"/><Relationship Id="rId4"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8.xml"/><Relationship Id="rId10"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4.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5.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6.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image" Target="../media/image4.png"/><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7.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8.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0E455D-9593-8E4D-B682-432031393CFA}"/>
              </a:ext>
            </a:extLst>
          </p:cNvPr>
          <p:cNvSpPr>
            <a:spLocks noGrp="1"/>
          </p:cNvSpPr>
          <p:nvPr>
            <p:ph type="subTitle" idx="1"/>
          </p:nvPr>
        </p:nvSpPr>
        <p:spPr/>
        <p:txBody>
          <a:bodyPr/>
          <a:lstStyle/>
          <a:p>
            <a:r>
              <a:rPr lang="fr-FR" dirty="0"/>
              <a:t>Nom du présentateur</a:t>
            </a:r>
          </a:p>
          <a:p>
            <a:r>
              <a:rPr lang="fr-FR" dirty="0"/>
              <a:t>Organisation</a:t>
            </a:r>
          </a:p>
          <a:p>
            <a:r>
              <a:rPr lang="fr-FR" dirty="0"/>
              <a:t>Date</a:t>
            </a:r>
          </a:p>
          <a:p>
            <a:r>
              <a:rPr lang="fr-FR" dirty="0"/>
              <a:t>Lieu</a:t>
            </a:r>
          </a:p>
        </p:txBody>
      </p:sp>
      <p:sp>
        <p:nvSpPr>
          <p:cNvPr id="3" name="Slide Number Placeholder 2">
            <a:extLst>
              <a:ext uri="{FF2B5EF4-FFF2-40B4-BE49-F238E27FC236}">
                <a16:creationId xmlns:a16="http://schemas.microsoft.com/office/drawing/2014/main" id="{BFA51ABE-05AB-D244-9AF3-910FBE121231}"/>
              </a:ext>
            </a:extLst>
          </p:cNvPr>
          <p:cNvSpPr>
            <a:spLocks noGrp="1"/>
          </p:cNvSpPr>
          <p:nvPr>
            <p:ph type="sldNum" sz="quarter" idx="12"/>
          </p:nvPr>
        </p:nvSpPr>
        <p:spPr/>
        <p:txBody>
          <a:bodyPr/>
          <a:lstStyle/>
          <a:p>
            <a:fld id="{FA0B7275-42E7-9344-8EE7-3495E2503A86}" type="slidenum">
              <a:rPr lang="en-US" smtClean="0"/>
              <a:pPr/>
              <a:t>2</a:t>
            </a:fld>
            <a:endParaRPr lang="en-US" dirty="0"/>
          </a:p>
        </p:txBody>
      </p:sp>
      <p:sp>
        <p:nvSpPr>
          <p:cNvPr id="4" name="Text Placeholder 3">
            <a:extLst>
              <a:ext uri="{FF2B5EF4-FFF2-40B4-BE49-F238E27FC236}">
                <a16:creationId xmlns:a16="http://schemas.microsoft.com/office/drawing/2014/main" id="{0F2AF1F7-6837-0642-B5B1-E0FF57B85BBA}"/>
              </a:ext>
            </a:extLst>
          </p:cNvPr>
          <p:cNvSpPr>
            <a:spLocks noGrp="1"/>
          </p:cNvSpPr>
          <p:nvPr>
            <p:ph type="body" sz="quarter" idx="13"/>
          </p:nvPr>
        </p:nvSpPr>
        <p:spPr>
          <a:xfrm>
            <a:off x="0" y="1361059"/>
            <a:ext cx="5608320" cy="855662"/>
          </a:xfrm>
        </p:spPr>
        <p:txBody>
          <a:bodyPr>
            <a:normAutofit fontScale="92500"/>
          </a:bodyPr>
          <a:lstStyle/>
          <a:p>
            <a:endParaRPr lang="en-US" dirty="0"/>
          </a:p>
          <a:p>
            <a:r>
              <a:rPr lang="fr-FR" dirty="0"/>
              <a:t>Atelier destiné aux experts techniques</a:t>
            </a:r>
          </a:p>
        </p:txBody>
      </p:sp>
      <p:sp>
        <p:nvSpPr>
          <p:cNvPr id="5" name="Title 4">
            <a:extLst>
              <a:ext uri="{FF2B5EF4-FFF2-40B4-BE49-F238E27FC236}">
                <a16:creationId xmlns:a16="http://schemas.microsoft.com/office/drawing/2014/main" id="{5FF20F9A-5274-F24F-9487-72F012EAD9BF}"/>
              </a:ext>
            </a:extLst>
          </p:cNvPr>
          <p:cNvSpPr>
            <a:spLocks noGrp="1"/>
          </p:cNvSpPr>
          <p:nvPr>
            <p:ph type="title"/>
          </p:nvPr>
        </p:nvSpPr>
        <p:spPr>
          <a:xfrm>
            <a:off x="99588" y="645914"/>
            <a:ext cx="6734349" cy="715145"/>
          </a:xfrm>
        </p:spPr>
        <p:txBody>
          <a:bodyPr>
            <a:normAutofit fontScale="90000"/>
          </a:bodyPr>
          <a:lstStyle/>
          <a:p>
            <a:pPr algn="l"/>
            <a:r>
              <a:rPr lang="fr-FR" dirty="0"/>
              <a:t>En quoi consiste la norme ISO 30500</a:t>
            </a:r>
            <a:r>
              <a:rPr lang="en-US" dirty="0"/>
              <a:t>?</a:t>
            </a:r>
          </a:p>
        </p:txBody>
      </p:sp>
    </p:spTree>
    <p:extLst>
      <p:ext uri="{BB962C8B-B14F-4D97-AF65-F5344CB8AC3E}">
        <p14:creationId xmlns:p14="http://schemas.microsoft.com/office/powerpoint/2010/main" val="3680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a:t>Expérience interface </a:t>
            </a:r>
            <a:br>
              <a:rPr lang="fr-FR" dirty="0"/>
            </a:br>
            <a:r>
              <a:rPr lang="fr-FR" dirty="0"/>
              <a:t>utilisateur </a:t>
            </a:r>
          </a:p>
        </p:txBody>
      </p:sp>
      <p:sp>
        <p:nvSpPr>
          <p:cNvPr id="5" name="Rectangle: Beveled 4"/>
          <p:cNvSpPr/>
          <p:nvPr/>
        </p:nvSpPr>
        <p:spPr>
          <a:xfrm>
            <a:off x="3638587"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638587"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638587"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393366"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185455"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185455"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185455"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9211058" y="1106871"/>
            <a:ext cx="2142741" cy="64059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4.13.1 </a:t>
            </a:r>
            <a:r>
              <a:rPr lang="fr-FR" sz="1200" dirty="0">
                <a:solidFill>
                  <a:schemeClr val="tx1"/>
                </a:solidFill>
              </a:rPr>
              <a:t>Informations &amp; avertissement </a:t>
            </a:r>
          </a:p>
        </p:txBody>
      </p:sp>
      <p:sp>
        <p:nvSpPr>
          <p:cNvPr id="46" name="Cloud 45"/>
          <p:cNvSpPr/>
          <p:nvPr/>
        </p:nvSpPr>
        <p:spPr>
          <a:xfrm>
            <a:off x="8967300" y="1838996"/>
            <a:ext cx="2208705" cy="4397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4.13.2 </a:t>
            </a:r>
            <a:r>
              <a:rPr lang="fr-FR" sz="1200" dirty="0">
                <a:solidFill>
                  <a:schemeClr val="tx1"/>
                </a:solidFill>
              </a:rPr>
              <a:t>Marquage &amp; étiquetage</a:t>
            </a:r>
          </a:p>
        </p:txBody>
      </p:sp>
      <p:cxnSp>
        <p:nvCxnSpPr>
          <p:cNvPr id="50" name="Straight Arrow Connector 49"/>
          <p:cNvCxnSpPr>
            <a:cxnSpLocks/>
            <a:stCxn id="151" idx="3"/>
            <a:endCxn id="45" idx="2"/>
          </p:cNvCxnSpPr>
          <p:nvPr/>
        </p:nvCxnSpPr>
        <p:spPr>
          <a:xfrm flipV="1">
            <a:off x="8010529" y="1427168"/>
            <a:ext cx="1207175" cy="599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51" idx="3"/>
            <a:endCxn id="46" idx="2"/>
          </p:cNvCxnSpPr>
          <p:nvPr/>
        </p:nvCxnSpPr>
        <p:spPr>
          <a:xfrm>
            <a:off x="8010529" y="2026817"/>
            <a:ext cx="963622" cy="32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a:stCxn id="151" idx="3"/>
            <a:endCxn id="104" idx="2"/>
          </p:cNvCxnSpPr>
          <p:nvPr/>
        </p:nvCxnSpPr>
        <p:spPr>
          <a:xfrm>
            <a:off x="8010529" y="2026817"/>
            <a:ext cx="805334" cy="640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a:stCxn id="151" idx="3"/>
            <a:endCxn id="100" idx="2"/>
          </p:cNvCxnSpPr>
          <p:nvPr/>
        </p:nvCxnSpPr>
        <p:spPr>
          <a:xfrm>
            <a:off x="8010529" y="2026817"/>
            <a:ext cx="1026251" cy="1370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cxnSpLocks/>
            <a:stCxn id="151" idx="3"/>
            <a:endCxn id="101" idx="2"/>
          </p:cNvCxnSpPr>
          <p:nvPr/>
        </p:nvCxnSpPr>
        <p:spPr>
          <a:xfrm>
            <a:off x="8010529" y="2026817"/>
            <a:ext cx="1003199" cy="2032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cxnSpLocks/>
            <a:stCxn id="151" idx="3"/>
            <a:endCxn id="102" idx="2"/>
          </p:cNvCxnSpPr>
          <p:nvPr/>
        </p:nvCxnSpPr>
        <p:spPr>
          <a:xfrm>
            <a:off x="8010529" y="2026817"/>
            <a:ext cx="715430" cy="2672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151" idx="3"/>
            <a:endCxn id="103" idx="2"/>
          </p:cNvCxnSpPr>
          <p:nvPr/>
        </p:nvCxnSpPr>
        <p:spPr>
          <a:xfrm>
            <a:off x="8010529" y="2026817"/>
            <a:ext cx="487897" cy="3288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Cloud 99"/>
          <p:cNvSpPr/>
          <p:nvPr/>
        </p:nvSpPr>
        <p:spPr>
          <a:xfrm>
            <a:off x="9029571" y="3049717"/>
            <a:ext cx="2324227" cy="69456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6.2.1 </a:t>
            </a:r>
            <a:r>
              <a:rPr lang="fr-FR" sz="1200" dirty="0">
                <a:solidFill>
                  <a:schemeClr val="tx1"/>
                </a:solidFill>
              </a:rPr>
              <a:t>Exigences générales relatives à la facilité d’utilisation</a:t>
            </a:r>
          </a:p>
        </p:txBody>
      </p:sp>
      <p:sp>
        <p:nvSpPr>
          <p:cNvPr id="101" name="Cloud 100"/>
          <p:cNvSpPr/>
          <p:nvPr/>
        </p:nvSpPr>
        <p:spPr>
          <a:xfrm>
            <a:off x="9007642" y="3803283"/>
            <a:ext cx="1962086" cy="5117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6.2.2 </a:t>
            </a:r>
            <a:r>
              <a:rPr lang="fr-FR" sz="1200" dirty="0">
                <a:solidFill>
                  <a:schemeClr val="tx1"/>
                </a:solidFill>
              </a:rPr>
              <a:t>Facilité de nettoyage</a:t>
            </a:r>
          </a:p>
        </p:txBody>
      </p:sp>
      <p:sp>
        <p:nvSpPr>
          <p:cNvPr id="102" name="Cloud 101"/>
          <p:cNvSpPr/>
          <p:nvPr/>
        </p:nvSpPr>
        <p:spPr>
          <a:xfrm>
            <a:off x="8719873" y="4443846"/>
            <a:ext cx="1962086" cy="5117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6.2.3 </a:t>
            </a:r>
            <a:r>
              <a:rPr lang="fr-FR" sz="1200" dirty="0">
                <a:solidFill>
                  <a:schemeClr val="tx1"/>
                </a:solidFill>
              </a:rPr>
              <a:t>Facilité d’utilisation</a:t>
            </a:r>
          </a:p>
        </p:txBody>
      </p:sp>
      <p:sp>
        <p:nvSpPr>
          <p:cNvPr id="103" name="Cloud 102"/>
          <p:cNvSpPr/>
          <p:nvPr/>
        </p:nvSpPr>
        <p:spPr>
          <a:xfrm>
            <a:off x="8492340" y="5059803"/>
            <a:ext cx="1962086" cy="5117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6.2.4 </a:t>
            </a:r>
            <a:r>
              <a:rPr lang="fr-FR" sz="1200" dirty="0">
                <a:solidFill>
                  <a:schemeClr val="tx1"/>
                </a:solidFill>
              </a:rPr>
              <a:t>Exigences culturelles</a:t>
            </a:r>
          </a:p>
        </p:txBody>
      </p:sp>
      <p:sp>
        <p:nvSpPr>
          <p:cNvPr id="104" name="Cloud 103"/>
          <p:cNvSpPr/>
          <p:nvPr/>
        </p:nvSpPr>
        <p:spPr>
          <a:xfrm>
            <a:off x="8807966" y="2401906"/>
            <a:ext cx="2545833" cy="53046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5.8 </a:t>
            </a:r>
            <a:r>
              <a:rPr lang="fr-FR" sz="1200" dirty="0">
                <a:solidFill>
                  <a:schemeClr val="tx1"/>
                </a:solidFill>
              </a:rPr>
              <a:t>Transitions à partir de l’interface aval</a:t>
            </a:r>
          </a:p>
        </p:txBody>
      </p:sp>
      <p:cxnSp>
        <p:nvCxnSpPr>
          <p:cNvPr id="129" name="Connector: Elbow 128"/>
          <p:cNvCxnSpPr/>
          <p:nvPr/>
        </p:nvCxnSpPr>
        <p:spPr>
          <a:xfrm flipV="1">
            <a:off x="5407528"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p:cNvCxnSpPr/>
          <p:nvPr/>
        </p:nvCxnSpPr>
        <p:spPr>
          <a:xfrm flipV="1">
            <a:off x="5407528"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p:cNvCxnSpPr>
            <a:cxnSpLocks/>
          </p:cNvCxnSpPr>
          <p:nvPr/>
        </p:nvCxnSpPr>
        <p:spPr>
          <a:xfrm flipV="1">
            <a:off x="5407528"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p:cNvCxnSpPr>
            <a:cxnSpLocks/>
          </p:cNvCxnSpPr>
          <p:nvPr/>
        </p:nvCxnSpPr>
        <p:spPr>
          <a:xfrm flipV="1">
            <a:off x="5407528"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p:cNvCxnSpPr>
            <a:cxnSpLocks/>
          </p:cNvCxnSpPr>
          <p:nvPr/>
        </p:nvCxnSpPr>
        <p:spPr>
          <a:xfrm>
            <a:off x="5407527"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p:cNvCxnSpPr>
            <a:cxnSpLocks/>
          </p:cNvCxnSpPr>
          <p:nvPr/>
        </p:nvCxnSpPr>
        <p:spPr>
          <a:xfrm>
            <a:off x="5407527"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p:cNvCxnSpPr>
            <a:cxnSpLocks/>
          </p:cNvCxnSpPr>
          <p:nvPr/>
        </p:nvCxnSpPr>
        <p:spPr>
          <a:xfrm>
            <a:off x="5407528"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p:cNvCxnSpPr>
            <a:cxnSpLocks/>
          </p:cNvCxnSpPr>
          <p:nvPr/>
        </p:nvCxnSpPr>
        <p:spPr>
          <a:xfrm>
            <a:off x="5407528"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p:cNvCxnSpPr>
            <a:cxnSpLocks/>
          </p:cNvCxnSpPr>
          <p:nvPr/>
        </p:nvCxnSpPr>
        <p:spPr>
          <a:xfrm flipV="1">
            <a:off x="5407527"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p:cNvCxnSpPr>
            <a:cxnSpLocks/>
          </p:cNvCxnSpPr>
          <p:nvPr/>
        </p:nvCxnSpPr>
        <p:spPr>
          <a:xfrm flipV="1">
            <a:off x="5407527"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p:cNvCxnSpPr>
            <a:cxnSpLocks/>
          </p:cNvCxnSpPr>
          <p:nvPr/>
        </p:nvCxnSpPr>
        <p:spPr>
          <a:xfrm flipV="1">
            <a:off x="5407528"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p:cNvCxnSpPr>
            <a:cxnSpLocks/>
          </p:cNvCxnSpPr>
          <p:nvPr/>
        </p:nvCxnSpPr>
        <p:spPr>
          <a:xfrm>
            <a:off x="5407528"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p:cNvCxnSpPr>
            <a:cxnSpLocks/>
          </p:cNvCxnSpPr>
          <p:nvPr/>
        </p:nvCxnSpPr>
        <p:spPr>
          <a:xfrm>
            <a:off x="5407527"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p:cNvCxnSpPr>
            <a:cxnSpLocks/>
          </p:cNvCxnSpPr>
          <p:nvPr/>
        </p:nvCxnSpPr>
        <p:spPr>
          <a:xfrm>
            <a:off x="5407527"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ctor: Elbow 142"/>
          <p:cNvCxnSpPr>
            <a:cxnSpLocks/>
          </p:cNvCxnSpPr>
          <p:nvPr/>
        </p:nvCxnSpPr>
        <p:spPr>
          <a:xfrm>
            <a:off x="5407528"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p:cNvCxnSpPr>
            <a:cxnSpLocks/>
          </p:cNvCxnSpPr>
          <p:nvPr/>
        </p:nvCxnSpPr>
        <p:spPr>
          <a:xfrm>
            <a:off x="5407527"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p:cNvCxnSpPr>
            <a:cxnSpLocks/>
          </p:cNvCxnSpPr>
          <p:nvPr/>
        </p:nvCxnSpPr>
        <p:spPr>
          <a:xfrm flipV="1">
            <a:off x="5407527"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45"/>
          <p:cNvCxnSpPr>
            <a:cxnSpLocks/>
          </p:cNvCxnSpPr>
          <p:nvPr/>
        </p:nvCxnSpPr>
        <p:spPr>
          <a:xfrm>
            <a:off x="5407527"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7" name="Rectangle: Rounded Corners 146">
            <a:hlinkClick r:id="rId3" action="ppaction://hlinksldjump"/>
          </p:cNvPr>
          <p:cNvSpPr/>
          <p:nvPr/>
        </p:nvSpPr>
        <p:spPr>
          <a:xfrm>
            <a:off x="5843439"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 </a:t>
            </a:r>
          </a:p>
        </p:txBody>
      </p:sp>
      <p:sp>
        <p:nvSpPr>
          <p:cNvPr id="148" name="Rectangle: Rounded Corners 147">
            <a:hlinkClick r:id="rId4" action="ppaction://hlinksldjump"/>
          </p:cNvPr>
          <p:cNvSpPr/>
          <p:nvPr/>
        </p:nvSpPr>
        <p:spPr>
          <a:xfrm>
            <a:off x="5845710"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149" name="Rectangle: Rounded Corners 148">
            <a:hlinkClick r:id="rId5" action="ppaction://hlinksldjump"/>
          </p:cNvPr>
          <p:cNvSpPr/>
          <p:nvPr/>
        </p:nvSpPr>
        <p:spPr>
          <a:xfrm>
            <a:off x="5849139"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150" name="Rectangle: Rounded Corners 149">
            <a:hlinkClick r:id="rId6" action="ppaction://hlinksldjump"/>
          </p:cNvPr>
          <p:cNvSpPr/>
          <p:nvPr/>
        </p:nvSpPr>
        <p:spPr>
          <a:xfrm>
            <a:off x="5849139"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151" name="Rectangle: Rounded Corners 150">
            <a:hlinkClick r:id="rId7" action="ppaction://hlinksldjump"/>
          </p:cNvPr>
          <p:cNvSpPr/>
          <p:nvPr/>
        </p:nvSpPr>
        <p:spPr>
          <a:xfrm>
            <a:off x="5854978"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52" name="Rectangle: Rounded Corners 151">
            <a:hlinkClick r:id="rId8" action="ppaction://hlinksldjump"/>
          </p:cNvPr>
          <p:cNvSpPr/>
          <p:nvPr/>
        </p:nvSpPr>
        <p:spPr>
          <a:xfrm>
            <a:off x="5846019"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153" name="Rectangle: Rounded Corners 152">
            <a:hlinkClick r:id="rId9" action="ppaction://hlinksldjump"/>
          </p:cNvPr>
          <p:cNvSpPr/>
          <p:nvPr/>
        </p:nvSpPr>
        <p:spPr>
          <a:xfrm>
            <a:off x="5840180"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 </a:t>
            </a:r>
          </a:p>
        </p:txBody>
      </p:sp>
      <p:sp>
        <p:nvSpPr>
          <p:cNvPr id="154" name="Rectangle: Rounded Corners 153">
            <a:hlinkClick r:id="rId10" action="ppaction://hlinksldjump"/>
          </p:cNvPr>
          <p:cNvSpPr/>
          <p:nvPr/>
        </p:nvSpPr>
        <p:spPr>
          <a:xfrm>
            <a:off x="5861231"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55" name="Rectangle: Rounded Corners 154">
            <a:hlinkClick r:id="rId11" action="ppaction://hlinksldjump"/>
          </p:cNvPr>
          <p:cNvSpPr/>
          <p:nvPr/>
        </p:nvSpPr>
        <p:spPr>
          <a:xfrm>
            <a:off x="5856473"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 </a:t>
            </a:r>
          </a:p>
        </p:txBody>
      </p:sp>
      <p:sp>
        <p:nvSpPr>
          <p:cNvPr id="156" name="Rectangle: Rounded Corners 155">
            <a:hlinkClick r:id="rId12" action="ppaction://hlinksldjump"/>
          </p:cNvPr>
          <p:cNvSpPr/>
          <p:nvPr/>
        </p:nvSpPr>
        <p:spPr>
          <a:xfrm>
            <a:off x="5865800"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57" name="Rectangle: Rounded Corners 156">
            <a:hlinkClick r:id="rId13" action="ppaction://hlinksldjump"/>
          </p:cNvPr>
          <p:cNvSpPr/>
          <p:nvPr/>
        </p:nvSpPr>
        <p:spPr>
          <a:xfrm>
            <a:off x="5865800"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58" name="Rectangle: Rounded Corners 157">
            <a:hlinkClick r:id="rId14" action="ppaction://hlinksldjump"/>
          </p:cNvPr>
          <p:cNvSpPr/>
          <p:nvPr/>
        </p:nvSpPr>
        <p:spPr>
          <a:xfrm>
            <a:off x="5856841"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59" name="Rectangle: Rounded Corners 158">
            <a:hlinkClick r:id="rId15" action="ppaction://hlinksldjump"/>
          </p:cNvPr>
          <p:cNvSpPr/>
          <p:nvPr/>
        </p:nvSpPr>
        <p:spPr>
          <a:xfrm>
            <a:off x="5856473"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60" name="Rectangle: Rounded Corners 159">
            <a:hlinkClick r:id="rId16" action="ppaction://hlinksldjump"/>
          </p:cNvPr>
          <p:cNvSpPr/>
          <p:nvPr/>
        </p:nvSpPr>
        <p:spPr>
          <a:xfrm>
            <a:off x="5859186"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61" name="Rectangle: Rounded Corners 160">
            <a:hlinkClick r:id="rId17" action="ppaction://hlinksldjump"/>
          </p:cNvPr>
          <p:cNvSpPr/>
          <p:nvPr/>
        </p:nvSpPr>
        <p:spPr>
          <a:xfrm>
            <a:off x="5861231"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62" name="Rectangle: Rounded Corners 161">
            <a:hlinkClick r:id="rId18" action="ppaction://hlinksldjump"/>
          </p:cNvPr>
          <p:cNvSpPr/>
          <p:nvPr/>
        </p:nvSpPr>
        <p:spPr>
          <a:xfrm>
            <a:off x="5854669"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64" name="Rectangle: Rounded Corners 163">
            <a:hlinkClick r:id="rId19" action="ppaction://hlinksldjump"/>
          </p:cNvPr>
          <p:cNvSpPr/>
          <p:nvPr/>
        </p:nvSpPr>
        <p:spPr>
          <a:xfrm>
            <a:off x="5855701"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 </a:t>
            </a:r>
          </a:p>
        </p:txBody>
      </p:sp>
      <p:sp>
        <p:nvSpPr>
          <p:cNvPr id="165" name="Rectangle: Rounded Corners 164">
            <a:hlinkClick r:id="rId20" action="ppaction://hlinksldjump"/>
          </p:cNvPr>
          <p:cNvSpPr/>
          <p:nvPr/>
        </p:nvSpPr>
        <p:spPr>
          <a:xfrm>
            <a:off x="5861231"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8" name="Cloud 67"/>
          <p:cNvSpPr/>
          <p:nvPr/>
        </p:nvSpPr>
        <p:spPr>
          <a:xfrm>
            <a:off x="8712538" y="498586"/>
            <a:ext cx="2681263" cy="50302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4.6 </a:t>
            </a:r>
            <a:r>
              <a:rPr lang="fr-FR" sz="1200" dirty="0">
                <a:solidFill>
                  <a:schemeClr val="tx1"/>
                </a:solidFill>
              </a:rPr>
              <a:t>Conception ergonomique ambitieuse</a:t>
            </a:r>
          </a:p>
        </p:txBody>
      </p:sp>
      <p:cxnSp>
        <p:nvCxnSpPr>
          <p:cNvPr id="69" name="Straight Arrow Connector 68"/>
          <p:cNvCxnSpPr>
            <a:cxnSpLocks/>
            <a:stCxn id="151" idx="3"/>
            <a:endCxn id="68" idx="2"/>
          </p:cNvCxnSpPr>
          <p:nvPr/>
        </p:nvCxnSpPr>
        <p:spPr>
          <a:xfrm flipV="1">
            <a:off x="8010529" y="750096"/>
            <a:ext cx="710326" cy="127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C1F71F9-0C5C-5A46-B8CF-68D66A7D1648}"/>
              </a:ext>
            </a:extLst>
          </p:cNvPr>
          <p:cNvSpPr>
            <a:spLocks noGrp="1"/>
          </p:cNvSpPr>
          <p:nvPr>
            <p:ph type="sldNum" sz="quarter" idx="12"/>
          </p:nvPr>
        </p:nvSpPr>
        <p:spPr/>
        <p:txBody>
          <a:bodyPr/>
          <a:lstStyle/>
          <a:p>
            <a:fld id="{FA0B7275-42E7-9344-8EE7-3495E2503A86}" type="slidenum">
              <a:rPr lang="en-US" smtClean="0"/>
              <a:t>11</a:t>
            </a:fld>
            <a:endParaRPr lang="en-US"/>
          </a:p>
        </p:txBody>
      </p:sp>
      <p:sp>
        <p:nvSpPr>
          <p:cNvPr id="64" name="Rectangle 63"/>
          <p:cNvSpPr/>
          <p:nvPr/>
        </p:nvSpPr>
        <p:spPr>
          <a:xfrm>
            <a:off x="3627795" y="2723506"/>
            <a:ext cx="4478976"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2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animEffect transition="in" filter="fade">
                                      <p:cBhvr>
                                        <p:cTn id="97" dur="500"/>
                                        <p:tgtEl>
                                          <p:spTgt spid="45"/>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 calcmode="lin" valueType="num">
                                      <p:cBhvr>
                                        <p:cTn id="100" dur="500" fill="hold"/>
                                        <p:tgtEl>
                                          <p:spTgt spid="46"/>
                                        </p:tgtEl>
                                        <p:attrNameLst>
                                          <p:attrName>ppt_w</p:attrName>
                                        </p:attrNameLst>
                                      </p:cBhvr>
                                      <p:tavLst>
                                        <p:tav tm="0">
                                          <p:val>
                                            <p:fltVal val="0"/>
                                          </p:val>
                                        </p:tav>
                                        <p:tav tm="100000">
                                          <p:val>
                                            <p:strVal val="#ppt_w"/>
                                          </p:val>
                                        </p:tav>
                                      </p:tavLst>
                                    </p:anim>
                                    <p:anim calcmode="lin" valueType="num">
                                      <p:cBhvr>
                                        <p:cTn id="101" dur="500" fill="hold"/>
                                        <p:tgtEl>
                                          <p:spTgt spid="46"/>
                                        </p:tgtEl>
                                        <p:attrNameLst>
                                          <p:attrName>ppt_h</p:attrName>
                                        </p:attrNameLst>
                                      </p:cBhvr>
                                      <p:tavLst>
                                        <p:tav tm="0">
                                          <p:val>
                                            <p:fltVal val="0"/>
                                          </p:val>
                                        </p:tav>
                                        <p:tav tm="100000">
                                          <p:val>
                                            <p:strVal val="#ppt_h"/>
                                          </p:val>
                                        </p:tav>
                                      </p:tavLst>
                                    </p:anim>
                                    <p:animEffect transition="in" filter="fade">
                                      <p:cBhvr>
                                        <p:cTn id="102" dur="500"/>
                                        <p:tgtEl>
                                          <p:spTgt spid="46"/>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anim calcmode="lin" valueType="num">
                                      <p:cBhvr>
                                        <p:cTn id="105" dur="500" fill="hold"/>
                                        <p:tgtEl>
                                          <p:spTgt spid="100"/>
                                        </p:tgtEl>
                                        <p:attrNameLst>
                                          <p:attrName>ppt_w</p:attrName>
                                        </p:attrNameLst>
                                      </p:cBhvr>
                                      <p:tavLst>
                                        <p:tav tm="0">
                                          <p:val>
                                            <p:fltVal val="0"/>
                                          </p:val>
                                        </p:tav>
                                        <p:tav tm="100000">
                                          <p:val>
                                            <p:strVal val="#ppt_w"/>
                                          </p:val>
                                        </p:tav>
                                      </p:tavLst>
                                    </p:anim>
                                    <p:anim calcmode="lin" valueType="num">
                                      <p:cBhvr>
                                        <p:cTn id="106" dur="500" fill="hold"/>
                                        <p:tgtEl>
                                          <p:spTgt spid="100"/>
                                        </p:tgtEl>
                                        <p:attrNameLst>
                                          <p:attrName>ppt_h</p:attrName>
                                        </p:attrNameLst>
                                      </p:cBhvr>
                                      <p:tavLst>
                                        <p:tav tm="0">
                                          <p:val>
                                            <p:fltVal val="0"/>
                                          </p:val>
                                        </p:tav>
                                        <p:tav tm="100000">
                                          <p:val>
                                            <p:strVal val="#ppt_h"/>
                                          </p:val>
                                        </p:tav>
                                      </p:tavLst>
                                    </p:anim>
                                    <p:animEffect transition="in" filter="fade">
                                      <p:cBhvr>
                                        <p:cTn id="107" dur="500"/>
                                        <p:tgtEl>
                                          <p:spTgt spid="100"/>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01"/>
                                        </p:tgtEl>
                                        <p:attrNameLst>
                                          <p:attrName>style.visibility</p:attrName>
                                        </p:attrNameLst>
                                      </p:cBhvr>
                                      <p:to>
                                        <p:strVal val="visible"/>
                                      </p:to>
                                    </p:set>
                                    <p:anim calcmode="lin" valueType="num">
                                      <p:cBhvr>
                                        <p:cTn id="110" dur="500" fill="hold"/>
                                        <p:tgtEl>
                                          <p:spTgt spid="101"/>
                                        </p:tgtEl>
                                        <p:attrNameLst>
                                          <p:attrName>ppt_w</p:attrName>
                                        </p:attrNameLst>
                                      </p:cBhvr>
                                      <p:tavLst>
                                        <p:tav tm="0">
                                          <p:val>
                                            <p:fltVal val="0"/>
                                          </p:val>
                                        </p:tav>
                                        <p:tav tm="100000">
                                          <p:val>
                                            <p:strVal val="#ppt_w"/>
                                          </p:val>
                                        </p:tav>
                                      </p:tavLst>
                                    </p:anim>
                                    <p:anim calcmode="lin" valueType="num">
                                      <p:cBhvr>
                                        <p:cTn id="111" dur="500" fill="hold"/>
                                        <p:tgtEl>
                                          <p:spTgt spid="101"/>
                                        </p:tgtEl>
                                        <p:attrNameLst>
                                          <p:attrName>ppt_h</p:attrName>
                                        </p:attrNameLst>
                                      </p:cBhvr>
                                      <p:tavLst>
                                        <p:tav tm="0">
                                          <p:val>
                                            <p:fltVal val="0"/>
                                          </p:val>
                                        </p:tav>
                                        <p:tav tm="100000">
                                          <p:val>
                                            <p:strVal val="#ppt_h"/>
                                          </p:val>
                                        </p:tav>
                                      </p:tavLst>
                                    </p:anim>
                                    <p:animEffect transition="in" filter="fade">
                                      <p:cBhvr>
                                        <p:cTn id="112" dur="500"/>
                                        <p:tgtEl>
                                          <p:spTgt spid="101"/>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animEffect transition="in" filter="fade">
                                      <p:cBhvr>
                                        <p:cTn id="117" dur="500"/>
                                        <p:tgtEl>
                                          <p:spTgt spid="10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 calcmode="lin" valueType="num">
                                      <p:cBhvr>
                                        <p:cTn id="120" dur="500" fill="hold"/>
                                        <p:tgtEl>
                                          <p:spTgt spid="103"/>
                                        </p:tgtEl>
                                        <p:attrNameLst>
                                          <p:attrName>ppt_w</p:attrName>
                                        </p:attrNameLst>
                                      </p:cBhvr>
                                      <p:tavLst>
                                        <p:tav tm="0">
                                          <p:val>
                                            <p:fltVal val="0"/>
                                          </p:val>
                                        </p:tav>
                                        <p:tav tm="100000">
                                          <p:val>
                                            <p:strVal val="#ppt_w"/>
                                          </p:val>
                                        </p:tav>
                                      </p:tavLst>
                                    </p:anim>
                                    <p:anim calcmode="lin" valueType="num">
                                      <p:cBhvr>
                                        <p:cTn id="121" dur="500" fill="hold"/>
                                        <p:tgtEl>
                                          <p:spTgt spid="103"/>
                                        </p:tgtEl>
                                        <p:attrNameLst>
                                          <p:attrName>ppt_h</p:attrName>
                                        </p:attrNameLst>
                                      </p:cBhvr>
                                      <p:tavLst>
                                        <p:tav tm="0">
                                          <p:val>
                                            <p:fltVal val="0"/>
                                          </p:val>
                                        </p:tav>
                                        <p:tav tm="100000">
                                          <p:val>
                                            <p:strVal val="#ppt_h"/>
                                          </p:val>
                                        </p:tav>
                                      </p:tavLst>
                                    </p:anim>
                                    <p:animEffect transition="in" filter="fade">
                                      <p:cBhvr>
                                        <p:cTn id="122" dur="500"/>
                                        <p:tgtEl>
                                          <p:spTgt spid="103"/>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04"/>
                                        </p:tgtEl>
                                        <p:attrNameLst>
                                          <p:attrName>style.visibility</p:attrName>
                                        </p:attrNameLst>
                                      </p:cBhvr>
                                      <p:to>
                                        <p:strVal val="visible"/>
                                      </p:to>
                                    </p:set>
                                    <p:anim calcmode="lin" valueType="num">
                                      <p:cBhvr>
                                        <p:cTn id="125" dur="500" fill="hold"/>
                                        <p:tgtEl>
                                          <p:spTgt spid="104"/>
                                        </p:tgtEl>
                                        <p:attrNameLst>
                                          <p:attrName>ppt_w</p:attrName>
                                        </p:attrNameLst>
                                      </p:cBhvr>
                                      <p:tavLst>
                                        <p:tav tm="0">
                                          <p:val>
                                            <p:fltVal val="0"/>
                                          </p:val>
                                        </p:tav>
                                        <p:tav tm="100000">
                                          <p:val>
                                            <p:strVal val="#ppt_w"/>
                                          </p:val>
                                        </p:tav>
                                      </p:tavLst>
                                    </p:anim>
                                    <p:anim calcmode="lin" valueType="num">
                                      <p:cBhvr>
                                        <p:cTn id="126" dur="500" fill="hold"/>
                                        <p:tgtEl>
                                          <p:spTgt spid="104"/>
                                        </p:tgtEl>
                                        <p:attrNameLst>
                                          <p:attrName>ppt_h</p:attrName>
                                        </p:attrNameLst>
                                      </p:cBhvr>
                                      <p:tavLst>
                                        <p:tav tm="0">
                                          <p:val>
                                            <p:fltVal val="0"/>
                                          </p:val>
                                        </p:tav>
                                        <p:tav tm="100000">
                                          <p:val>
                                            <p:strVal val="#ppt_h"/>
                                          </p:val>
                                        </p:tav>
                                      </p:tavLst>
                                    </p:anim>
                                    <p:animEffect transition="in" filter="fade">
                                      <p:cBhvr>
                                        <p:cTn id="127" dur="500"/>
                                        <p:tgtEl>
                                          <p:spTgt spid="104"/>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68"/>
                                        </p:tgtEl>
                                        <p:attrNameLst>
                                          <p:attrName>style.visibility</p:attrName>
                                        </p:attrNameLst>
                                      </p:cBhvr>
                                      <p:to>
                                        <p:strVal val="visible"/>
                                      </p:to>
                                    </p:set>
                                    <p:anim calcmode="lin" valueType="num">
                                      <p:cBhvr>
                                        <p:cTn id="130" dur="500" fill="hold"/>
                                        <p:tgtEl>
                                          <p:spTgt spid="68"/>
                                        </p:tgtEl>
                                        <p:attrNameLst>
                                          <p:attrName>ppt_w</p:attrName>
                                        </p:attrNameLst>
                                      </p:cBhvr>
                                      <p:tavLst>
                                        <p:tav tm="0">
                                          <p:val>
                                            <p:fltVal val="0"/>
                                          </p:val>
                                        </p:tav>
                                        <p:tav tm="100000">
                                          <p:val>
                                            <p:strVal val="#ppt_w"/>
                                          </p:val>
                                        </p:tav>
                                      </p:tavLst>
                                    </p:anim>
                                    <p:anim calcmode="lin" valueType="num">
                                      <p:cBhvr>
                                        <p:cTn id="131" dur="500" fill="hold"/>
                                        <p:tgtEl>
                                          <p:spTgt spid="68"/>
                                        </p:tgtEl>
                                        <p:attrNameLst>
                                          <p:attrName>ppt_h</p:attrName>
                                        </p:attrNameLst>
                                      </p:cBhvr>
                                      <p:tavLst>
                                        <p:tav tm="0">
                                          <p:val>
                                            <p:fltVal val="0"/>
                                          </p:val>
                                        </p:tav>
                                        <p:tav tm="100000">
                                          <p:val>
                                            <p:strVal val="#ppt_h"/>
                                          </p:val>
                                        </p:tav>
                                      </p:tavLst>
                                    </p:anim>
                                    <p:animEffect transition="in" filter="fade">
                                      <p:cBhvr>
                                        <p:cTn id="132" dur="500"/>
                                        <p:tgtEl>
                                          <p:spTgt spid="6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5"/>
                                        </p:tgtEl>
                                        <p:attrNameLst>
                                          <p:attrName>style.visibility</p:attrName>
                                        </p:attrNameLst>
                                      </p:cBhvr>
                                      <p:to>
                                        <p:strVal val="visible"/>
                                      </p:to>
                                    </p:set>
                                    <p:anim calcmode="lin" valueType="num">
                                      <p:cBhvr>
                                        <p:cTn id="135" dur="500" fill="hold"/>
                                        <p:tgtEl>
                                          <p:spTgt spid="95"/>
                                        </p:tgtEl>
                                        <p:attrNameLst>
                                          <p:attrName>ppt_w</p:attrName>
                                        </p:attrNameLst>
                                      </p:cBhvr>
                                      <p:tavLst>
                                        <p:tav tm="0">
                                          <p:val>
                                            <p:fltVal val="0"/>
                                          </p:val>
                                        </p:tav>
                                        <p:tav tm="100000">
                                          <p:val>
                                            <p:strVal val="#ppt_w"/>
                                          </p:val>
                                        </p:tav>
                                      </p:tavLst>
                                    </p:anim>
                                    <p:anim calcmode="lin" valueType="num">
                                      <p:cBhvr>
                                        <p:cTn id="136" dur="500" fill="hold"/>
                                        <p:tgtEl>
                                          <p:spTgt spid="95"/>
                                        </p:tgtEl>
                                        <p:attrNameLst>
                                          <p:attrName>ppt_h</p:attrName>
                                        </p:attrNameLst>
                                      </p:cBhvr>
                                      <p:tavLst>
                                        <p:tav tm="0">
                                          <p:val>
                                            <p:fltVal val="0"/>
                                          </p:val>
                                        </p:tav>
                                        <p:tav tm="100000">
                                          <p:val>
                                            <p:strVal val="#ppt_h"/>
                                          </p:val>
                                        </p:tav>
                                      </p:tavLst>
                                    </p:anim>
                                    <p:animEffect transition="in" filter="fade">
                                      <p:cBhvr>
                                        <p:cTn id="137" dur="500"/>
                                        <p:tgtEl>
                                          <p:spTgt spid="95"/>
                                        </p:tgtEl>
                                      </p:cBhvr>
                                    </p:animEffect>
                                  </p:childTnLst>
                                </p:cTn>
                              </p:par>
                              <p:par>
                                <p:cTn id="138" presetID="53" presetClass="entr" presetSubtype="16" fill="hold" nodeType="with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par>
                                <p:cTn id="143" presetID="53" presetClass="entr" presetSubtype="16" fill="hold" nodeType="withEffect">
                                  <p:stCondLst>
                                    <p:cond delay="0"/>
                                  </p:stCondLst>
                                  <p:childTnLst>
                                    <p:set>
                                      <p:cBhvr>
                                        <p:cTn id="144" dur="1" fill="hold">
                                          <p:stCondLst>
                                            <p:cond delay="0"/>
                                          </p:stCondLst>
                                        </p:cTn>
                                        <p:tgtEl>
                                          <p:spTgt spid="85"/>
                                        </p:tgtEl>
                                        <p:attrNameLst>
                                          <p:attrName>style.visibility</p:attrName>
                                        </p:attrNameLst>
                                      </p:cBhvr>
                                      <p:to>
                                        <p:strVal val="visible"/>
                                      </p:to>
                                    </p:set>
                                    <p:anim calcmode="lin" valueType="num">
                                      <p:cBhvr>
                                        <p:cTn id="145" dur="500" fill="hold"/>
                                        <p:tgtEl>
                                          <p:spTgt spid="85"/>
                                        </p:tgtEl>
                                        <p:attrNameLst>
                                          <p:attrName>ppt_w</p:attrName>
                                        </p:attrNameLst>
                                      </p:cBhvr>
                                      <p:tavLst>
                                        <p:tav tm="0">
                                          <p:val>
                                            <p:fltVal val="0"/>
                                          </p:val>
                                        </p:tav>
                                        <p:tav tm="100000">
                                          <p:val>
                                            <p:strVal val="#ppt_w"/>
                                          </p:val>
                                        </p:tav>
                                      </p:tavLst>
                                    </p:anim>
                                    <p:anim calcmode="lin" valueType="num">
                                      <p:cBhvr>
                                        <p:cTn id="146" dur="500" fill="hold"/>
                                        <p:tgtEl>
                                          <p:spTgt spid="85"/>
                                        </p:tgtEl>
                                        <p:attrNameLst>
                                          <p:attrName>ppt_h</p:attrName>
                                        </p:attrNameLst>
                                      </p:cBhvr>
                                      <p:tavLst>
                                        <p:tav tm="0">
                                          <p:val>
                                            <p:fltVal val="0"/>
                                          </p:val>
                                        </p:tav>
                                        <p:tav tm="100000">
                                          <p:val>
                                            <p:strVal val="#ppt_h"/>
                                          </p:val>
                                        </p:tav>
                                      </p:tavLst>
                                    </p:anim>
                                    <p:animEffect transition="in" filter="fade">
                                      <p:cBhvr>
                                        <p:cTn id="147" dur="500"/>
                                        <p:tgtEl>
                                          <p:spTgt spid="85"/>
                                        </p:tgtEl>
                                      </p:cBhvr>
                                    </p:animEffect>
                                  </p:childTnLst>
                                </p:cTn>
                              </p:par>
                              <p:par>
                                <p:cTn id="148" presetID="53" presetClass="entr" presetSubtype="16" fill="hold" nodeType="withEffect">
                                  <p:stCondLst>
                                    <p:cond delay="0"/>
                                  </p:stCondLst>
                                  <p:childTnLst>
                                    <p:set>
                                      <p:cBhvr>
                                        <p:cTn id="149" dur="1" fill="hold">
                                          <p:stCondLst>
                                            <p:cond delay="0"/>
                                          </p:stCondLst>
                                        </p:cTn>
                                        <p:tgtEl>
                                          <p:spTgt spid="82"/>
                                        </p:tgtEl>
                                        <p:attrNameLst>
                                          <p:attrName>style.visibility</p:attrName>
                                        </p:attrNameLst>
                                      </p:cBhvr>
                                      <p:to>
                                        <p:strVal val="visible"/>
                                      </p:to>
                                    </p:set>
                                    <p:anim calcmode="lin" valueType="num">
                                      <p:cBhvr>
                                        <p:cTn id="150" dur="500" fill="hold"/>
                                        <p:tgtEl>
                                          <p:spTgt spid="82"/>
                                        </p:tgtEl>
                                        <p:attrNameLst>
                                          <p:attrName>ppt_w</p:attrName>
                                        </p:attrNameLst>
                                      </p:cBhvr>
                                      <p:tavLst>
                                        <p:tav tm="0">
                                          <p:val>
                                            <p:fltVal val="0"/>
                                          </p:val>
                                        </p:tav>
                                        <p:tav tm="100000">
                                          <p:val>
                                            <p:strVal val="#ppt_w"/>
                                          </p:val>
                                        </p:tav>
                                      </p:tavLst>
                                    </p:anim>
                                    <p:anim calcmode="lin" valueType="num">
                                      <p:cBhvr>
                                        <p:cTn id="151" dur="500" fill="hold"/>
                                        <p:tgtEl>
                                          <p:spTgt spid="82"/>
                                        </p:tgtEl>
                                        <p:attrNameLst>
                                          <p:attrName>ppt_h</p:attrName>
                                        </p:attrNameLst>
                                      </p:cBhvr>
                                      <p:tavLst>
                                        <p:tav tm="0">
                                          <p:val>
                                            <p:fltVal val="0"/>
                                          </p:val>
                                        </p:tav>
                                        <p:tav tm="100000">
                                          <p:val>
                                            <p:strVal val="#ppt_h"/>
                                          </p:val>
                                        </p:tav>
                                      </p:tavLst>
                                    </p:anim>
                                    <p:animEffect transition="in" filter="fade">
                                      <p:cBhvr>
                                        <p:cTn id="152" dur="500"/>
                                        <p:tgtEl>
                                          <p:spTgt spid="82"/>
                                        </p:tgtEl>
                                      </p:cBhvr>
                                    </p:animEffect>
                                  </p:childTnLst>
                                </p:cTn>
                              </p:par>
                              <p:par>
                                <p:cTn id="153" presetID="53" presetClass="entr" presetSubtype="16"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fltVal val="0"/>
                                          </p:val>
                                        </p:tav>
                                        <p:tav tm="100000">
                                          <p:val>
                                            <p:strVal val="#ppt_w"/>
                                          </p:val>
                                        </p:tav>
                                      </p:tavLst>
                                    </p:anim>
                                    <p:anim calcmode="lin" valueType="num">
                                      <p:cBhvr>
                                        <p:cTn id="156" dur="500" fill="hold"/>
                                        <p:tgtEl>
                                          <p:spTgt spid="52"/>
                                        </p:tgtEl>
                                        <p:attrNameLst>
                                          <p:attrName>ppt_h</p:attrName>
                                        </p:attrNameLst>
                                      </p:cBhvr>
                                      <p:tavLst>
                                        <p:tav tm="0">
                                          <p:val>
                                            <p:fltVal val="0"/>
                                          </p:val>
                                        </p:tav>
                                        <p:tav tm="100000">
                                          <p:val>
                                            <p:strVal val="#ppt_h"/>
                                          </p:val>
                                        </p:tav>
                                      </p:tavLst>
                                    </p:anim>
                                    <p:animEffect transition="in" filter="fade">
                                      <p:cBhvr>
                                        <p:cTn id="157" dur="500"/>
                                        <p:tgtEl>
                                          <p:spTgt spid="52"/>
                                        </p:tgtEl>
                                      </p:cBhvr>
                                    </p:animEffect>
                                  </p:childTnLst>
                                </p:cTn>
                              </p:par>
                              <p:par>
                                <p:cTn id="158" presetID="53" presetClass="entr" presetSubtype="16" fill="hold" nodeType="withEffect">
                                  <p:stCondLst>
                                    <p:cond delay="0"/>
                                  </p:stCondLst>
                                  <p:childTnLst>
                                    <p:set>
                                      <p:cBhvr>
                                        <p:cTn id="159" dur="1" fill="hold">
                                          <p:stCondLst>
                                            <p:cond delay="0"/>
                                          </p:stCondLst>
                                        </p:cTn>
                                        <p:tgtEl>
                                          <p:spTgt spid="51"/>
                                        </p:tgtEl>
                                        <p:attrNameLst>
                                          <p:attrName>style.visibility</p:attrName>
                                        </p:attrNameLst>
                                      </p:cBhvr>
                                      <p:to>
                                        <p:strVal val="visible"/>
                                      </p:to>
                                    </p:set>
                                    <p:anim calcmode="lin" valueType="num">
                                      <p:cBhvr>
                                        <p:cTn id="160" dur="500" fill="hold"/>
                                        <p:tgtEl>
                                          <p:spTgt spid="51"/>
                                        </p:tgtEl>
                                        <p:attrNameLst>
                                          <p:attrName>ppt_w</p:attrName>
                                        </p:attrNameLst>
                                      </p:cBhvr>
                                      <p:tavLst>
                                        <p:tav tm="0">
                                          <p:val>
                                            <p:fltVal val="0"/>
                                          </p:val>
                                        </p:tav>
                                        <p:tav tm="100000">
                                          <p:val>
                                            <p:strVal val="#ppt_w"/>
                                          </p:val>
                                        </p:tav>
                                      </p:tavLst>
                                    </p:anim>
                                    <p:anim calcmode="lin" valueType="num">
                                      <p:cBhvr>
                                        <p:cTn id="161" dur="500" fill="hold"/>
                                        <p:tgtEl>
                                          <p:spTgt spid="51"/>
                                        </p:tgtEl>
                                        <p:attrNameLst>
                                          <p:attrName>ppt_h</p:attrName>
                                        </p:attrNameLst>
                                      </p:cBhvr>
                                      <p:tavLst>
                                        <p:tav tm="0">
                                          <p:val>
                                            <p:fltVal val="0"/>
                                          </p:val>
                                        </p:tav>
                                        <p:tav tm="100000">
                                          <p:val>
                                            <p:strVal val="#ppt_h"/>
                                          </p:val>
                                        </p:tav>
                                      </p:tavLst>
                                    </p:anim>
                                    <p:animEffect transition="in" filter="fade">
                                      <p:cBhvr>
                                        <p:cTn id="162" dur="500"/>
                                        <p:tgtEl>
                                          <p:spTgt spid="51"/>
                                        </p:tgtEl>
                                      </p:cBhvr>
                                    </p:animEffect>
                                  </p:childTnLst>
                                </p:cTn>
                              </p:par>
                              <p:par>
                                <p:cTn id="163" presetID="53" presetClass="entr" presetSubtype="16" fill="hold" nodeType="withEffect">
                                  <p:stCondLst>
                                    <p:cond delay="0"/>
                                  </p:stCondLst>
                                  <p:childTnLst>
                                    <p:set>
                                      <p:cBhvr>
                                        <p:cTn id="164" dur="1" fill="hold">
                                          <p:stCondLst>
                                            <p:cond delay="0"/>
                                          </p:stCondLst>
                                        </p:cTn>
                                        <p:tgtEl>
                                          <p:spTgt spid="50"/>
                                        </p:tgtEl>
                                        <p:attrNameLst>
                                          <p:attrName>style.visibility</p:attrName>
                                        </p:attrNameLst>
                                      </p:cBhvr>
                                      <p:to>
                                        <p:strVal val="visible"/>
                                      </p:to>
                                    </p:set>
                                    <p:anim calcmode="lin" valueType="num">
                                      <p:cBhvr>
                                        <p:cTn id="165" dur="500" fill="hold"/>
                                        <p:tgtEl>
                                          <p:spTgt spid="50"/>
                                        </p:tgtEl>
                                        <p:attrNameLst>
                                          <p:attrName>ppt_w</p:attrName>
                                        </p:attrNameLst>
                                      </p:cBhvr>
                                      <p:tavLst>
                                        <p:tav tm="0">
                                          <p:val>
                                            <p:fltVal val="0"/>
                                          </p:val>
                                        </p:tav>
                                        <p:tav tm="100000">
                                          <p:val>
                                            <p:strVal val="#ppt_w"/>
                                          </p:val>
                                        </p:tav>
                                      </p:tavLst>
                                    </p:anim>
                                    <p:anim calcmode="lin" valueType="num">
                                      <p:cBhvr>
                                        <p:cTn id="166" dur="500" fill="hold"/>
                                        <p:tgtEl>
                                          <p:spTgt spid="50"/>
                                        </p:tgtEl>
                                        <p:attrNameLst>
                                          <p:attrName>ppt_h</p:attrName>
                                        </p:attrNameLst>
                                      </p:cBhvr>
                                      <p:tavLst>
                                        <p:tav tm="0">
                                          <p:val>
                                            <p:fltVal val="0"/>
                                          </p:val>
                                        </p:tav>
                                        <p:tav tm="100000">
                                          <p:val>
                                            <p:strVal val="#ppt_h"/>
                                          </p:val>
                                        </p:tav>
                                      </p:tavLst>
                                    </p:anim>
                                    <p:animEffect transition="in" filter="fade">
                                      <p:cBhvr>
                                        <p:cTn id="167" dur="500"/>
                                        <p:tgtEl>
                                          <p:spTgt spid="50"/>
                                        </p:tgtEl>
                                      </p:cBhvr>
                                    </p:animEffect>
                                  </p:childTnLst>
                                </p:cTn>
                              </p:par>
                              <p:par>
                                <p:cTn id="168" presetID="53" presetClass="entr" presetSubtype="16" fill="hold" nodeType="withEffect">
                                  <p:stCondLst>
                                    <p:cond delay="0"/>
                                  </p:stCondLst>
                                  <p:childTnLst>
                                    <p:set>
                                      <p:cBhvr>
                                        <p:cTn id="169" dur="1" fill="hold">
                                          <p:stCondLst>
                                            <p:cond delay="0"/>
                                          </p:stCondLst>
                                        </p:cTn>
                                        <p:tgtEl>
                                          <p:spTgt spid="69"/>
                                        </p:tgtEl>
                                        <p:attrNameLst>
                                          <p:attrName>style.visibility</p:attrName>
                                        </p:attrNameLst>
                                      </p:cBhvr>
                                      <p:to>
                                        <p:strVal val="visible"/>
                                      </p:to>
                                    </p:set>
                                    <p:anim calcmode="lin" valueType="num">
                                      <p:cBhvr>
                                        <p:cTn id="170" dur="500" fill="hold"/>
                                        <p:tgtEl>
                                          <p:spTgt spid="69"/>
                                        </p:tgtEl>
                                        <p:attrNameLst>
                                          <p:attrName>ppt_w</p:attrName>
                                        </p:attrNameLst>
                                      </p:cBhvr>
                                      <p:tavLst>
                                        <p:tav tm="0">
                                          <p:val>
                                            <p:fltVal val="0"/>
                                          </p:val>
                                        </p:tav>
                                        <p:tav tm="100000">
                                          <p:val>
                                            <p:strVal val="#ppt_w"/>
                                          </p:val>
                                        </p:tav>
                                      </p:tavLst>
                                    </p:anim>
                                    <p:anim calcmode="lin" valueType="num">
                                      <p:cBhvr>
                                        <p:cTn id="171" dur="500" fill="hold"/>
                                        <p:tgtEl>
                                          <p:spTgt spid="69"/>
                                        </p:tgtEl>
                                        <p:attrNameLst>
                                          <p:attrName>ppt_h</p:attrName>
                                        </p:attrNameLst>
                                      </p:cBhvr>
                                      <p:tavLst>
                                        <p:tav tm="0">
                                          <p:val>
                                            <p:fltVal val="0"/>
                                          </p:val>
                                        </p:tav>
                                        <p:tav tm="100000">
                                          <p:val>
                                            <p:strVal val="#ppt_h"/>
                                          </p:val>
                                        </p:tav>
                                      </p:tavLst>
                                    </p:anim>
                                    <p:animEffect transition="in" filter="fade">
                                      <p:cBhvr>
                                        <p:cTn id="17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45" grpId="0" animBg="1"/>
      <p:bldP spid="46" grpId="0" animBg="1"/>
      <p:bldP spid="100" grpId="0" animBg="1"/>
      <p:bldP spid="101" grpId="0" animBg="1"/>
      <p:bldP spid="102" grpId="0" animBg="1"/>
      <p:bldP spid="103" grpId="0" animBg="1"/>
      <p:bldP spid="104"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4" grpId="0" animBg="1"/>
      <p:bldP spid="165"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Conception de la </a:t>
            </a:r>
            <a:br>
              <a:rPr lang="en-SG" dirty="0"/>
            </a:br>
            <a:r>
              <a:rPr lang="en-SG" dirty="0"/>
              <a:t>maintenance</a:t>
            </a:r>
          </a:p>
        </p:txBody>
      </p:sp>
      <p:sp>
        <p:nvSpPr>
          <p:cNvPr id="5" name="Rectangle: Beveled 4"/>
          <p:cNvSpPr/>
          <p:nvPr/>
        </p:nvSpPr>
        <p:spPr>
          <a:xfrm>
            <a:off x="3431506"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431506"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431506"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186285"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2978374"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2978374"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2978374"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8" name="Cloud 27"/>
          <p:cNvSpPr/>
          <p:nvPr/>
        </p:nvSpPr>
        <p:spPr>
          <a:xfrm>
            <a:off x="8939852" y="476672"/>
            <a:ext cx="2546462" cy="79481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4.14.1 </a:t>
            </a:r>
            <a:r>
              <a:rPr lang="fr-FR" sz="1400" dirty="0">
                <a:solidFill>
                  <a:schemeClr val="tx1"/>
                </a:solidFill>
              </a:rPr>
              <a:t>Configuration et réglage raisonnables</a:t>
            </a:r>
          </a:p>
        </p:txBody>
      </p:sp>
      <p:sp>
        <p:nvSpPr>
          <p:cNvPr id="30" name="Cloud 29"/>
          <p:cNvSpPr/>
          <p:nvPr/>
        </p:nvSpPr>
        <p:spPr>
          <a:xfrm>
            <a:off x="9218771" y="1343800"/>
            <a:ext cx="2349837" cy="7890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4.14.2 </a:t>
            </a:r>
            <a:r>
              <a:rPr lang="fr-FR" sz="1400" dirty="0">
                <a:solidFill>
                  <a:schemeClr val="tx1"/>
                </a:solidFill>
              </a:rPr>
              <a:t>Emplacement  &amp; points d’accès</a:t>
            </a:r>
          </a:p>
        </p:txBody>
      </p:sp>
      <p:sp>
        <p:nvSpPr>
          <p:cNvPr id="37" name="Cloud 36"/>
          <p:cNvSpPr/>
          <p:nvPr/>
        </p:nvSpPr>
        <p:spPr>
          <a:xfrm>
            <a:off x="8997952" y="2170445"/>
            <a:ext cx="2488362" cy="7595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4.14.3 </a:t>
            </a:r>
            <a:r>
              <a:rPr lang="fr-FR" sz="1400" dirty="0">
                <a:solidFill>
                  <a:schemeClr val="tx1"/>
                </a:solidFill>
              </a:rPr>
              <a:t>Evacuation &amp; nettoyage</a:t>
            </a:r>
          </a:p>
        </p:txBody>
      </p:sp>
      <p:cxnSp>
        <p:nvCxnSpPr>
          <p:cNvPr id="38" name="Straight Arrow Connector 37"/>
          <p:cNvCxnSpPr>
            <a:cxnSpLocks/>
            <a:stCxn id="124" idx="3"/>
            <a:endCxn id="28" idx="2"/>
          </p:cNvCxnSpPr>
          <p:nvPr/>
        </p:nvCxnSpPr>
        <p:spPr>
          <a:xfrm flipV="1">
            <a:off x="7794489" y="874078"/>
            <a:ext cx="1153262" cy="142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124" idx="3"/>
            <a:endCxn id="30" idx="2"/>
          </p:cNvCxnSpPr>
          <p:nvPr/>
        </p:nvCxnSpPr>
        <p:spPr>
          <a:xfrm flipV="1">
            <a:off x="7794489" y="1738328"/>
            <a:ext cx="1431571" cy="559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endCxn id="37" idx="2"/>
          </p:cNvCxnSpPr>
          <p:nvPr/>
        </p:nvCxnSpPr>
        <p:spPr>
          <a:xfrm>
            <a:off x="7794489" y="2297353"/>
            <a:ext cx="1211182" cy="252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Cloud 43"/>
          <p:cNvSpPr/>
          <p:nvPr/>
        </p:nvSpPr>
        <p:spPr>
          <a:xfrm>
            <a:off x="9314952" y="2979516"/>
            <a:ext cx="1848566" cy="69342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4.14.4 </a:t>
            </a:r>
            <a:r>
              <a:rPr lang="fr-FR" sz="1400" dirty="0">
                <a:solidFill>
                  <a:schemeClr val="tx1"/>
                </a:solidFill>
              </a:rPr>
              <a:t>Outils  &amp; appareils</a:t>
            </a:r>
          </a:p>
        </p:txBody>
      </p:sp>
      <p:sp>
        <p:nvSpPr>
          <p:cNvPr id="51" name="Cloud 50"/>
          <p:cNvSpPr/>
          <p:nvPr/>
        </p:nvSpPr>
        <p:spPr>
          <a:xfrm>
            <a:off x="8876584" y="3763921"/>
            <a:ext cx="1848566" cy="66357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4.14.5 </a:t>
            </a:r>
            <a:r>
              <a:rPr lang="fr-FR" sz="1400" dirty="0">
                <a:solidFill>
                  <a:schemeClr val="tx1"/>
                </a:solidFill>
              </a:rPr>
              <a:t>Mode d’emploi</a:t>
            </a:r>
          </a:p>
        </p:txBody>
      </p:sp>
      <p:sp>
        <p:nvSpPr>
          <p:cNvPr id="52" name="Cloud 51"/>
          <p:cNvSpPr/>
          <p:nvPr/>
        </p:nvSpPr>
        <p:spPr>
          <a:xfrm>
            <a:off x="8805775" y="4518483"/>
            <a:ext cx="2357743" cy="7890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4.14.6 Manutention &amp; transport </a:t>
            </a:r>
          </a:p>
        </p:txBody>
      </p:sp>
      <p:cxnSp>
        <p:nvCxnSpPr>
          <p:cNvPr id="53" name="Straight Arrow Connector 52"/>
          <p:cNvCxnSpPr>
            <a:cxnSpLocks/>
            <a:stCxn id="124" idx="3"/>
            <a:endCxn id="44" idx="2"/>
          </p:cNvCxnSpPr>
          <p:nvPr/>
        </p:nvCxnSpPr>
        <p:spPr>
          <a:xfrm>
            <a:off x="7794489" y="2297354"/>
            <a:ext cx="1526197" cy="1028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124" idx="3"/>
            <a:endCxn id="51" idx="2"/>
          </p:cNvCxnSpPr>
          <p:nvPr/>
        </p:nvCxnSpPr>
        <p:spPr>
          <a:xfrm>
            <a:off x="7794489" y="2297354"/>
            <a:ext cx="1087829" cy="1798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124" idx="3"/>
            <a:endCxn id="52" idx="2"/>
          </p:cNvCxnSpPr>
          <p:nvPr/>
        </p:nvCxnSpPr>
        <p:spPr>
          <a:xfrm>
            <a:off x="7794489" y="2297354"/>
            <a:ext cx="1018599" cy="2615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p:cNvCxnSpPr/>
          <p:nvPr/>
        </p:nvCxnSpPr>
        <p:spPr>
          <a:xfrm flipV="1">
            <a:off x="5200447"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p:cNvCxnSpPr/>
          <p:nvPr/>
        </p:nvCxnSpPr>
        <p:spPr>
          <a:xfrm flipV="1">
            <a:off x="5200447"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p:cNvCxnSpPr>
            <a:cxnSpLocks/>
          </p:cNvCxnSpPr>
          <p:nvPr/>
        </p:nvCxnSpPr>
        <p:spPr>
          <a:xfrm flipV="1">
            <a:off x="5200447"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p:cNvCxnSpPr>
            <a:cxnSpLocks/>
          </p:cNvCxnSpPr>
          <p:nvPr/>
        </p:nvCxnSpPr>
        <p:spPr>
          <a:xfrm flipV="1">
            <a:off x="5200447"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p:cNvCxnSpPr>
            <a:cxnSpLocks/>
          </p:cNvCxnSpPr>
          <p:nvPr/>
        </p:nvCxnSpPr>
        <p:spPr>
          <a:xfrm>
            <a:off x="5200446"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p:cNvCxnSpPr>
            <a:cxnSpLocks/>
          </p:cNvCxnSpPr>
          <p:nvPr/>
        </p:nvCxnSpPr>
        <p:spPr>
          <a:xfrm>
            <a:off x="5200446"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p:cNvCxnSpPr>
            <a:cxnSpLocks/>
          </p:cNvCxnSpPr>
          <p:nvPr/>
        </p:nvCxnSpPr>
        <p:spPr>
          <a:xfrm>
            <a:off x="5200447"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p:cNvCxnSpPr>
            <a:cxnSpLocks/>
          </p:cNvCxnSpPr>
          <p:nvPr/>
        </p:nvCxnSpPr>
        <p:spPr>
          <a:xfrm>
            <a:off x="5200447"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p:cNvCxnSpPr>
            <a:cxnSpLocks/>
          </p:cNvCxnSpPr>
          <p:nvPr/>
        </p:nvCxnSpPr>
        <p:spPr>
          <a:xfrm flipV="1">
            <a:off x="5200446"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p:cNvCxnSpPr>
            <a:cxnSpLocks/>
          </p:cNvCxnSpPr>
          <p:nvPr/>
        </p:nvCxnSpPr>
        <p:spPr>
          <a:xfrm flipV="1">
            <a:off x="5200446"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p:cNvCxnSpPr>
            <a:cxnSpLocks/>
          </p:cNvCxnSpPr>
          <p:nvPr/>
        </p:nvCxnSpPr>
        <p:spPr>
          <a:xfrm flipV="1">
            <a:off x="5200447"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p:cNvCxnSpPr>
            <a:cxnSpLocks/>
          </p:cNvCxnSpPr>
          <p:nvPr/>
        </p:nvCxnSpPr>
        <p:spPr>
          <a:xfrm>
            <a:off x="5200447"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p:cNvCxnSpPr>
            <a:cxnSpLocks/>
          </p:cNvCxnSpPr>
          <p:nvPr/>
        </p:nvCxnSpPr>
        <p:spPr>
          <a:xfrm>
            <a:off x="5200446"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p:cNvCxnSpPr>
            <a:cxnSpLocks/>
          </p:cNvCxnSpPr>
          <p:nvPr/>
        </p:nvCxnSpPr>
        <p:spPr>
          <a:xfrm>
            <a:off x="5200446"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p:cNvCxnSpPr>
            <a:cxnSpLocks/>
          </p:cNvCxnSpPr>
          <p:nvPr/>
        </p:nvCxnSpPr>
        <p:spPr>
          <a:xfrm>
            <a:off x="5200447"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p:cNvCxnSpPr>
            <a:cxnSpLocks/>
          </p:cNvCxnSpPr>
          <p:nvPr/>
        </p:nvCxnSpPr>
        <p:spPr>
          <a:xfrm>
            <a:off x="5200446"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p:cNvCxnSpPr>
            <a:cxnSpLocks/>
          </p:cNvCxnSpPr>
          <p:nvPr/>
        </p:nvCxnSpPr>
        <p:spPr>
          <a:xfrm flipV="1">
            <a:off x="5200446"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p:cNvCxnSpPr>
            <a:cxnSpLocks/>
          </p:cNvCxnSpPr>
          <p:nvPr/>
        </p:nvCxnSpPr>
        <p:spPr>
          <a:xfrm>
            <a:off x="5200446"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Rectangle: Rounded Corners 118">
            <a:hlinkClick r:id="rId3" action="ppaction://hlinksldjump"/>
          </p:cNvPr>
          <p:cNvSpPr/>
          <p:nvPr/>
        </p:nvSpPr>
        <p:spPr>
          <a:xfrm>
            <a:off x="5636358"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120" name="Rectangle: Rounded Corners 119">
            <a:hlinkClick r:id="rId4" action="ppaction://hlinksldjump"/>
          </p:cNvPr>
          <p:cNvSpPr/>
          <p:nvPr/>
        </p:nvSpPr>
        <p:spPr>
          <a:xfrm>
            <a:off x="5638629" y="1172869"/>
            <a:ext cx="2150020" cy="232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121" name="Rectangle: Rounded Corners 120">
            <a:hlinkClick r:id="rId5" action="ppaction://hlinksldjump"/>
          </p:cNvPr>
          <p:cNvSpPr/>
          <p:nvPr/>
        </p:nvSpPr>
        <p:spPr>
          <a:xfrm>
            <a:off x="5642058"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122" name="Rectangle: Rounded Corners 121">
            <a:hlinkClick r:id="rId6" action="ppaction://hlinksldjump"/>
          </p:cNvPr>
          <p:cNvSpPr/>
          <p:nvPr/>
        </p:nvSpPr>
        <p:spPr>
          <a:xfrm>
            <a:off x="5642058"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123" name="Rectangle: Rounded Corners 122">
            <a:hlinkClick r:id="rId7" action="ppaction://hlinksldjump"/>
          </p:cNvPr>
          <p:cNvSpPr/>
          <p:nvPr/>
        </p:nvSpPr>
        <p:spPr>
          <a:xfrm>
            <a:off x="5647897"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24" name="Rectangle: Rounded Corners 123">
            <a:hlinkClick r:id="rId8" action="ppaction://hlinksldjump"/>
          </p:cNvPr>
          <p:cNvSpPr/>
          <p:nvPr/>
        </p:nvSpPr>
        <p:spPr>
          <a:xfrm>
            <a:off x="5638938"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125" name="Rectangle: Rounded Corners 124">
            <a:hlinkClick r:id="rId9" action="ppaction://hlinksldjump"/>
          </p:cNvPr>
          <p:cNvSpPr/>
          <p:nvPr/>
        </p:nvSpPr>
        <p:spPr>
          <a:xfrm>
            <a:off x="5633099"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126" name="Rectangle: Rounded Corners 125">
            <a:hlinkClick r:id="rId10" action="ppaction://hlinksldjump"/>
          </p:cNvPr>
          <p:cNvSpPr/>
          <p:nvPr/>
        </p:nvSpPr>
        <p:spPr>
          <a:xfrm>
            <a:off x="5654150"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27" name="Rectangle: Rounded Corners 126">
            <a:hlinkClick r:id="rId11" action="ppaction://hlinksldjump"/>
          </p:cNvPr>
          <p:cNvSpPr/>
          <p:nvPr/>
        </p:nvSpPr>
        <p:spPr>
          <a:xfrm>
            <a:off x="5649392"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 </a:t>
            </a:r>
          </a:p>
        </p:txBody>
      </p:sp>
      <p:sp>
        <p:nvSpPr>
          <p:cNvPr id="128" name="Rectangle: Rounded Corners 127">
            <a:hlinkClick r:id="rId12" action="ppaction://hlinksldjump"/>
          </p:cNvPr>
          <p:cNvSpPr/>
          <p:nvPr/>
        </p:nvSpPr>
        <p:spPr>
          <a:xfrm>
            <a:off x="5658719"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29" name="Rectangle: Rounded Corners 128">
            <a:hlinkClick r:id="rId13" action="ppaction://hlinksldjump"/>
          </p:cNvPr>
          <p:cNvSpPr/>
          <p:nvPr/>
        </p:nvSpPr>
        <p:spPr>
          <a:xfrm>
            <a:off x="5658719"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30" name="Rectangle: Rounded Corners 129">
            <a:hlinkClick r:id="rId14" action="ppaction://hlinksldjump"/>
          </p:cNvPr>
          <p:cNvSpPr/>
          <p:nvPr/>
        </p:nvSpPr>
        <p:spPr>
          <a:xfrm>
            <a:off x="5649760"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31" name="Rectangle: Rounded Corners 130">
            <a:hlinkClick r:id="rId15" action="ppaction://hlinksldjump"/>
          </p:cNvPr>
          <p:cNvSpPr/>
          <p:nvPr/>
        </p:nvSpPr>
        <p:spPr>
          <a:xfrm>
            <a:off x="5649392"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32" name="Rectangle: Rounded Corners 131">
            <a:hlinkClick r:id="rId16" action="ppaction://hlinksldjump"/>
          </p:cNvPr>
          <p:cNvSpPr/>
          <p:nvPr/>
        </p:nvSpPr>
        <p:spPr>
          <a:xfrm>
            <a:off x="5652105"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33" name="Rectangle: Rounded Corners 132">
            <a:hlinkClick r:id="rId17" action="ppaction://hlinksldjump"/>
          </p:cNvPr>
          <p:cNvSpPr/>
          <p:nvPr/>
        </p:nvSpPr>
        <p:spPr>
          <a:xfrm>
            <a:off x="5654150"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34" name="Rectangle: Rounded Corners 133">
            <a:hlinkClick r:id="rId18" action="ppaction://hlinksldjump"/>
          </p:cNvPr>
          <p:cNvSpPr/>
          <p:nvPr/>
        </p:nvSpPr>
        <p:spPr>
          <a:xfrm>
            <a:off x="5647588"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36" name="Rectangle: Rounded Corners 135">
            <a:hlinkClick r:id="rId19" action="ppaction://hlinksldjump"/>
          </p:cNvPr>
          <p:cNvSpPr/>
          <p:nvPr/>
        </p:nvSpPr>
        <p:spPr>
          <a:xfrm>
            <a:off x="5648620"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37" name="Rectangle: Rounded Corners 136">
            <a:hlinkClick r:id="rId20" action="ppaction://hlinksldjump"/>
          </p:cNvPr>
          <p:cNvSpPr/>
          <p:nvPr/>
        </p:nvSpPr>
        <p:spPr>
          <a:xfrm>
            <a:off x="5654150"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 name="Slide Number Placeholder 5">
            <a:extLst>
              <a:ext uri="{FF2B5EF4-FFF2-40B4-BE49-F238E27FC236}">
                <a16:creationId xmlns:a16="http://schemas.microsoft.com/office/drawing/2014/main" id="{923BC2A1-B49D-ED45-A37D-38B0AE232E8B}"/>
              </a:ext>
            </a:extLst>
          </p:cNvPr>
          <p:cNvSpPr>
            <a:spLocks noGrp="1"/>
          </p:cNvSpPr>
          <p:nvPr>
            <p:ph type="sldNum" sz="quarter" idx="12"/>
          </p:nvPr>
        </p:nvSpPr>
        <p:spPr/>
        <p:txBody>
          <a:bodyPr/>
          <a:lstStyle/>
          <a:p>
            <a:fld id="{FA0B7275-42E7-9344-8EE7-3495E2503A86}" type="slidenum">
              <a:rPr lang="en-US" smtClean="0"/>
              <a:t>12</a:t>
            </a:fld>
            <a:endParaRPr lang="en-US"/>
          </a:p>
        </p:txBody>
      </p:sp>
      <p:sp>
        <p:nvSpPr>
          <p:cNvPr id="60" name="Rectangle 59"/>
          <p:cNvSpPr/>
          <p:nvPr/>
        </p:nvSpPr>
        <p:spPr>
          <a:xfrm>
            <a:off x="3317349" y="2713944"/>
            <a:ext cx="4577882"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9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ppt_w</p:attrName>
                                        </p:attrNameLst>
                                      </p:cBhvr>
                                      <p:tavLst>
                                        <p:tav tm="0">
                                          <p:val>
                                            <p:fltVal val="0"/>
                                          </p:val>
                                        </p:tav>
                                        <p:tav tm="100000">
                                          <p:val>
                                            <p:strVal val="#ppt_w"/>
                                          </p:val>
                                        </p:tav>
                                      </p:tavLst>
                                    </p:anim>
                                    <p:anim calcmode="lin" valueType="num">
                                      <p:cBhvr>
                                        <p:cTn id="96" dur="500" fill="hold"/>
                                        <p:tgtEl>
                                          <p:spTgt spid="28"/>
                                        </p:tgtEl>
                                        <p:attrNameLst>
                                          <p:attrName>ppt_h</p:attrName>
                                        </p:attrNameLst>
                                      </p:cBhvr>
                                      <p:tavLst>
                                        <p:tav tm="0">
                                          <p:val>
                                            <p:fltVal val="0"/>
                                          </p:val>
                                        </p:tav>
                                        <p:tav tm="100000">
                                          <p:val>
                                            <p:strVal val="#ppt_h"/>
                                          </p:val>
                                        </p:tav>
                                      </p:tavLst>
                                    </p:anim>
                                    <p:animEffect transition="in" filter="fade">
                                      <p:cBhvr>
                                        <p:cTn id="97" dur="500"/>
                                        <p:tgtEl>
                                          <p:spTgt spid="2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Effect transition="in" filter="fade">
                                      <p:cBhvr>
                                        <p:cTn id="117" dur="500"/>
                                        <p:tgtEl>
                                          <p:spTgt spid="51"/>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500" fill="hold"/>
                                        <p:tgtEl>
                                          <p:spTgt spid="52"/>
                                        </p:tgtEl>
                                        <p:attrNameLst>
                                          <p:attrName>ppt_w</p:attrName>
                                        </p:attrNameLst>
                                      </p:cBhvr>
                                      <p:tavLst>
                                        <p:tav tm="0">
                                          <p:val>
                                            <p:fltVal val="0"/>
                                          </p:val>
                                        </p:tav>
                                        <p:tav tm="100000">
                                          <p:val>
                                            <p:strVal val="#ppt_w"/>
                                          </p:val>
                                        </p:tav>
                                      </p:tavLst>
                                    </p:anim>
                                    <p:anim calcmode="lin" valueType="num">
                                      <p:cBhvr>
                                        <p:cTn id="121" dur="500" fill="hold"/>
                                        <p:tgtEl>
                                          <p:spTgt spid="52"/>
                                        </p:tgtEl>
                                        <p:attrNameLst>
                                          <p:attrName>ppt_h</p:attrName>
                                        </p:attrNameLst>
                                      </p:cBhvr>
                                      <p:tavLst>
                                        <p:tav tm="0">
                                          <p:val>
                                            <p:fltVal val="0"/>
                                          </p:val>
                                        </p:tav>
                                        <p:tav tm="100000">
                                          <p:val>
                                            <p:strVal val="#ppt_h"/>
                                          </p:val>
                                        </p:tav>
                                      </p:tavLst>
                                    </p:anim>
                                    <p:animEffect transition="in" filter="fade">
                                      <p:cBhvr>
                                        <p:cTn id="122" dur="500"/>
                                        <p:tgtEl>
                                          <p:spTgt spid="52"/>
                                        </p:tgtEl>
                                      </p:cBhvr>
                                    </p:animEffect>
                                  </p:childTnLst>
                                </p:cTn>
                              </p:par>
                              <p:par>
                                <p:cTn id="123" presetID="53" presetClass="entr" presetSubtype="16"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500" fill="hold"/>
                                        <p:tgtEl>
                                          <p:spTgt spid="55"/>
                                        </p:tgtEl>
                                        <p:attrNameLst>
                                          <p:attrName>ppt_w</p:attrName>
                                        </p:attrNameLst>
                                      </p:cBhvr>
                                      <p:tavLst>
                                        <p:tav tm="0">
                                          <p:val>
                                            <p:fltVal val="0"/>
                                          </p:val>
                                        </p:tav>
                                        <p:tav tm="100000">
                                          <p:val>
                                            <p:strVal val="#ppt_w"/>
                                          </p:val>
                                        </p:tav>
                                      </p:tavLst>
                                    </p:anim>
                                    <p:anim calcmode="lin" valueType="num">
                                      <p:cBhvr>
                                        <p:cTn id="126" dur="500" fill="hold"/>
                                        <p:tgtEl>
                                          <p:spTgt spid="55"/>
                                        </p:tgtEl>
                                        <p:attrNameLst>
                                          <p:attrName>ppt_h</p:attrName>
                                        </p:attrNameLst>
                                      </p:cBhvr>
                                      <p:tavLst>
                                        <p:tav tm="0">
                                          <p:val>
                                            <p:fltVal val="0"/>
                                          </p:val>
                                        </p:tav>
                                        <p:tav tm="100000">
                                          <p:val>
                                            <p:strVal val="#ppt_h"/>
                                          </p:val>
                                        </p:tav>
                                      </p:tavLst>
                                    </p:anim>
                                    <p:animEffect transition="in" filter="fade">
                                      <p:cBhvr>
                                        <p:cTn id="127" dur="500"/>
                                        <p:tgtEl>
                                          <p:spTgt spid="55"/>
                                        </p:tgtEl>
                                      </p:cBhvr>
                                    </p:animEffect>
                                  </p:childTnLst>
                                </p:cTn>
                              </p:par>
                              <p:par>
                                <p:cTn id="128" presetID="53" presetClass="entr" presetSubtype="16" fill="hold"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500" fill="hold"/>
                                        <p:tgtEl>
                                          <p:spTgt spid="54"/>
                                        </p:tgtEl>
                                        <p:attrNameLst>
                                          <p:attrName>ppt_w</p:attrName>
                                        </p:attrNameLst>
                                      </p:cBhvr>
                                      <p:tavLst>
                                        <p:tav tm="0">
                                          <p:val>
                                            <p:fltVal val="0"/>
                                          </p:val>
                                        </p:tav>
                                        <p:tav tm="100000">
                                          <p:val>
                                            <p:strVal val="#ppt_w"/>
                                          </p:val>
                                        </p:tav>
                                      </p:tavLst>
                                    </p:anim>
                                    <p:anim calcmode="lin" valueType="num">
                                      <p:cBhvr>
                                        <p:cTn id="131" dur="500" fill="hold"/>
                                        <p:tgtEl>
                                          <p:spTgt spid="54"/>
                                        </p:tgtEl>
                                        <p:attrNameLst>
                                          <p:attrName>ppt_h</p:attrName>
                                        </p:attrNameLst>
                                      </p:cBhvr>
                                      <p:tavLst>
                                        <p:tav tm="0">
                                          <p:val>
                                            <p:fltVal val="0"/>
                                          </p:val>
                                        </p:tav>
                                        <p:tav tm="100000">
                                          <p:val>
                                            <p:strVal val="#ppt_h"/>
                                          </p:val>
                                        </p:tav>
                                      </p:tavLst>
                                    </p:anim>
                                    <p:animEffect transition="in" filter="fade">
                                      <p:cBhvr>
                                        <p:cTn id="132" dur="500"/>
                                        <p:tgtEl>
                                          <p:spTgt spid="54"/>
                                        </p:tgtEl>
                                      </p:cBhvr>
                                    </p:animEffect>
                                  </p:childTnLst>
                                </p:cTn>
                              </p:par>
                              <p:par>
                                <p:cTn id="133" presetID="53" presetClass="entr" presetSubtype="16" fill="hold" nodeType="with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par>
                                <p:cTn id="138" presetID="53" presetClass="entr" presetSubtype="16"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 calcmode="lin" valueType="num">
                                      <p:cBhvr>
                                        <p:cTn id="140" dur="500" fill="hold"/>
                                        <p:tgtEl>
                                          <p:spTgt spid="42"/>
                                        </p:tgtEl>
                                        <p:attrNameLst>
                                          <p:attrName>ppt_w</p:attrName>
                                        </p:attrNameLst>
                                      </p:cBhvr>
                                      <p:tavLst>
                                        <p:tav tm="0">
                                          <p:val>
                                            <p:fltVal val="0"/>
                                          </p:val>
                                        </p:tav>
                                        <p:tav tm="100000">
                                          <p:val>
                                            <p:strVal val="#ppt_w"/>
                                          </p:val>
                                        </p:tav>
                                      </p:tavLst>
                                    </p:anim>
                                    <p:anim calcmode="lin" valueType="num">
                                      <p:cBhvr>
                                        <p:cTn id="141" dur="500" fill="hold"/>
                                        <p:tgtEl>
                                          <p:spTgt spid="42"/>
                                        </p:tgtEl>
                                        <p:attrNameLst>
                                          <p:attrName>ppt_h</p:attrName>
                                        </p:attrNameLst>
                                      </p:cBhvr>
                                      <p:tavLst>
                                        <p:tav tm="0">
                                          <p:val>
                                            <p:fltVal val="0"/>
                                          </p:val>
                                        </p:tav>
                                        <p:tav tm="100000">
                                          <p:val>
                                            <p:strVal val="#ppt_h"/>
                                          </p:val>
                                        </p:tav>
                                      </p:tavLst>
                                    </p:anim>
                                    <p:animEffect transition="in" filter="fade">
                                      <p:cBhvr>
                                        <p:cTn id="142" dur="500"/>
                                        <p:tgtEl>
                                          <p:spTgt spid="42"/>
                                        </p:tgtEl>
                                      </p:cBhvr>
                                    </p:animEffect>
                                  </p:childTnLst>
                                </p:cTn>
                              </p:par>
                              <p:par>
                                <p:cTn id="143" presetID="53" presetClass="entr" presetSubtype="16" fill="hold"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500" fill="hold"/>
                                        <p:tgtEl>
                                          <p:spTgt spid="41"/>
                                        </p:tgtEl>
                                        <p:attrNameLst>
                                          <p:attrName>ppt_w</p:attrName>
                                        </p:attrNameLst>
                                      </p:cBhvr>
                                      <p:tavLst>
                                        <p:tav tm="0">
                                          <p:val>
                                            <p:fltVal val="0"/>
                                          </p:val>
                                        </p:tav>
                                        <p:tav tm="100000">
                                          <p:val>
                                            <p:strVal val="#ppt_w"/>
                                          </p:val>
                                        </p:tav>
                                      </p:tavLst>
                                    </p:anim>
                                    <p:anim calcmode="lin" valueType="num">
                                      <p:cBhvr>
                                        <p:cTn id="146" dur="500" fill="hold"/>
                                        <p:tgtEl>
                                          <p:spTgt spid="41"/>
                                        </p:tgtEl>
                                        <p:attrNameLst>
                                          <p:attrName>ppt_h</p:attrName>
                                        </p:attrNameLst>
                                      </p:cBhvr>
                                      <p:tavLst>
                                        <p:tav tm="0">
                                          <p:val>
                                            <p:fltVal val="0"/>
                                          </p:val>
                                        </p:tav>
                                        <p:tav tm="100000">
                                          <p:val>
                                            <p:strVal val="#ppt_h"/>
                                          </p:val>
                                        </p:tav>
                                      </p:tavLst>
                                    </p:anim>
                                    <p:animEffect transition="in" filter="fade">
                                      <p:cBhvr>
                                        <p:cTn id="147" dur="500"/>
                                        <p:tgtEl>
                                          <p:spTgt spid="41"/>
                                        </p:tgtEl>
                                      </p:cBhvr>
                                    </p:animEffect>
                                  </p:childTnLst>
                                </p:cTn>
                              </p:par>
                              <p:par>
                                <p:cTn id="148" presetID="53" presetClass="entr" presetSubtype="16" fill="hold" nodeType="withEffect">
                                  <p:stCondLst>
                                    <p:cond delay="0"/>
                                  </p:stCondLst>
                                  <p:childTnLst>
                                    <p:set>
                                      <p:cBhvr>
                                        <p:cTn id="149" dur="1" fill="hold">
                                          <p:stCondLst>
                                            <p:cond delay="0"/>
                                          </p:stCondLst>
                                        </p:cTn>
                                        <p:tgtEl>
                                          <p:spTgt spid="38"/>
                                        </p:tgtEl>
                                        <p:attrNameLst>
                                          <p:attrName>style.visibility</p:attrName>
                                        </p:attrNameLst>
                                      </p:cBhvr>
                                      <p:to>
                                        <p:strVal val="visible"/>
                                      </p:to>
                                    </p:set>
                                    <p:anim calcmode="lin" valueType="num">
                                      <p:cBhvr>
                                        <p:cTn id="150" dur="500" fill="hold"/>
                                        <p:tgtEl>
                                          <p:spTgt spid="38"/>
                                        </p:tgtEl>
                                        <p:attrNameLst>
                                          <p:attrName>ppt_w</p:attrName>
                                        </p:attrNameLst>
                                      </p:cBhvr>
                                      <p:tavLst>
                                        <p:tav tm="0">
                                          <p:val>
                                            <p:fltVal val="0"/>
                                          </p:val>
                                        </p:tav>
                                        <p:tav tm="100000">
                                          <p:val>
                                            <p:strVal val="#ppt_w"/>
                                          </p:val>
                                        </p:tav>
                                      </p:tavLst>
                                    </p:anim>
                                    <p:anim calcmode="lin" valueType="num">
                                      <p:cBhvr>
                                        <p:cTn id="151" dur="500" fill="hold"/>
                                        <p:tgtEl>
                                          <p:spTgt spid="38"/>
                                        </p:tgtEl>
                                        <p:attrNameLst>
                                          <p:attrName>ppt_h</p:attrName>
                                        </p:attrNameLst>
                                      </p:cBhvr>
                                      <p:tavLst>
                                        <p:tav tm="0">
                                          <p:val>
                                            <p:fltVal val="0"/>
                                          </p:val>
                                        </p:tav>
                                        <p:tav tm="100000">
                                          <p:val>
                                            <p:strVal val="#ppt_h"/>
                                          </p:val>
                                        </p:tav>
                                      </p:tavLst>
                                    </p:anim>
                                    <p:animEffect transition="in" filter="fade">
                                      <p:cBhvr>
                                        <p:cTn id="1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28" grpId="0" animBg="1"/>
      <p:bldP spid="30" grpId="0" animBg="1"/>
      <p:bldP spid="37" grpId="0" animBg="1"/>
      <p:bldP spid="44" grpId="0" animBg="1"/>
      <p:bldP spid="51" grpId="0" animBg="1"/>
      <p:bldP spid="52"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6"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Durabilité</a:t>
            </a:r>
          </a:p>
        </p:txBody>
      </p:sp>
      <p:sp>
        <p:nvSpPr>
          <p:cNvPr id="5" name="Rectangle: Beveled 4"/>
          <p:cNvSpPr/>
          <p:nvPr/>
        </p:nvSpPr>
        <p:spPr>
          <a:xfrm>
            <a:off x="3534526"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534526"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534526"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289305"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081394"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081394"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081394"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8935831" y="995391"/>
            <a:ext cx="2294143" cy="80380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8.2 </a:t>
            </a:r>
            <a:r>
              <a:rPr lang="fr-FR" sz="1400" dirty="0">
                <a:solidFill>
                  <a:schemeClr val="tx1"/>
                </a:solidFill>
              </a:rPr>
              <a:t>Récupération des nutriments</a:t>
            </a:r>
          </a:p>
        </p:txBody>
      </p:sp>
      <p:sp>
        <p:nvSpPr>
          <p:cNvPr id="31" name="Cloud 30"/>
          <p:cNvSpPr/>
          <p:nvPr/>
        </p:nvSpPr>
        <p:spPr>
          <a:xfrm>
            <a:off x="8643268" y="1844824"/>
            <a:ext cx="2586706" cy="7920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8.3 </a:t>
            </a:r>
            <a:r>
              <a:rPr lang="fr-FR" sz="1400" dirty="0">
                <a:solidFill>
                  <a:schemeClr val="tx1"/>
                </a:solidFill>
              </a:rPr>
              <a:t>Consommation d’eau &amp; réutilisation des effluents</a:t>
            </a:r>
          </a:p>
        </p:txBody>
      </p:sp>
      <p:sp>
        <p:nvSpPr>
          <p:cNvPr id="32" name="Cloud 31"/>
          <p:cNvSpPr/>
          <p:nvPr/>
        </p:nvSpPr>
        <p:spPr>
          <a:xfrm>
            <a:off x="8610808" y="2688563"/>
            <a:ext cx="2586706" cy="73144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8.4 </a:t>
            </a:r>
            <a:r>
              <a:rPr lang="fr-FR" sz="1400" dirty="0">
                <a:solidFill>
                  <a:schemeClr val="tx1"/>
                </a:solidFill>
              </a:rPr>
              <a:t>Consommation &amp; récupération  d'énergie</a:t>
            </a:r>
          </a:p>
        </p:txBody>
      </p:sp>
      <p:cxnSp>
        <p:nvCxnSpPr>
          <p:cNvPr id="33" name="Straight Arrow Connector 32"/>
          <p:cNvCxnSpPr>
            <a:cxnSpLocks/>
            <a:endCxn id="30" idx="2"/>
          </p:cNvCxnSpPr>
          <p:nvPr/>
        </p:nvCxnSpPr>
        <p:spPr>
          <a:xfrm flipV="1">
            <a:off x="7907190" y="1397292"/>
            <a:ext cx="1035757" cy="1113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101" idx="3"/>
            <a:endCxn id="31" idx="2"/>
          </p:cNvCxnSpPr>
          <p:nvPr/>
        </p:nvCxnSpPr>
        <p:spPr>
          <a:xfrm flipV="1">
            <a:off x="7907191" y="2240868"/>
            <a:ext cx="744101" cy="269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101" idx="3"/>
            <a:endCxn id="32" idx="2"/>
          </p:cNvCxnSpPr>
          <p:nvPr/>
        </p:nvCxnSpPr>
        <p:spPr>
          <a:xfrm>
            <a:off x="7907191" y="2510700"/>
            <a:ext cx="711641" cy="543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loud 35"/>
          <p:cNvSpPr/>
          <p:nvPr/>
        </p:nvSpPr>
        <p:spPr>
          <a:xfrm>
            <a:off x="8868692" y="3518325"/>
            <a:ext cx="2100859" cy="6237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8.5 Analyse du cycle de vie</a:t>
            </a:r>
          </a:p>
        </p:txBody>
      </p:sp>
      <p:sp>
        <p:nvSpPr>
          <p:cNvPr id="37" name="Cloud 36"/>
          <p:cNvSpPr/>
          <p:nvPr/>
        </p:nvSpPr>
        <p:spPr>
          <a:xfrm>
            <a:off x="8875209" y="4182919"/>
            <a:ext cx="2247423" cy="9103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8.6 </a:t>
            </a:r>
            <a:r>
              <a:rPr lang="fr-FR" sz="1400" dirty="0">
                <a:solidFill>
                  <a:schemeClr val="tx1"/>
                </a:solidFill>
              </a:rPr>
              <a:t>Exigences fonctionnelles récurrentes</a:t>
            </a:r>
          </a:p>
        </p:txBody>
      </p:sp>
      <p:cxnSp>
        <p:nvCxnSpPr>
          <p:cNvPr id="39" name="Straight Arrow Connector 38"/>
          <p:cNvCxnSpPr>
            <a:cxnSpLocks/>
            <a:stCxn id="101" idx="3"/>
            <a:endCxn id="36" idx="2"/>
          </p:cNvCxnSpPr>
          <p:nvPr/>
        </p:nvCxnSpPr>
        <p:spPr>
          <a:xfrm>
            <a:off x="7907191" y="2510700"/>
            <a:ext cx="968018" cy="1319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a:stCxn id="101" idx="3"/>
            <a:endCxn id="37" idx="2"/>
          </p:cNvCxnSpPr>
          <p:nvPr/>
        </p:nvCxnSpPr>
        <p:spPr>
          <a:xfrm>
            <a:off x="7907191" y="2510700"/>
            <a:ext cx="974989" cy="2127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p:nvPr/>
        </p:nvCxnSpPr>
        <p:spPr>
          <a:xfrm flipV="1">
            <a:off x="5303467"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p:nvPr/>
        </p:nvCxnSpPr>
        <p:spPr>
          <a:xfrm flipV="1">
            <a:off x="5303467"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303467"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flipV="1">
            <a:off x="5303467"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303466"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303466"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303467"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303467"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303466"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303466"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flipV="1">
            <a:off x="5303467"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303467"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303466"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303466"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303467"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303466"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303466"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303466"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hlinkClick r:id="rId3" action="ppaction://hlinksldjump"/>
          </p:cNvPr>
          <p:cNvSpPr/>
          <p:nvPr/>
        </p:nvSpPr>
        <p:spPr>
          <a:xfrm>
            <a:off x="5739378"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85" name="Rectangle: Rounded Corners 84">
            <a:hlinkClick r:id="rId4" action="ppaction://hlinksldjump"/>
          </p:cNvPr>
          <p:cNvSpPr/>
          <p:nvPr/>
        </p:nvSpPr>
        <p:spPr>
          <a:xfrm>
            <a:off x="5741649"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86" name="Rectangle: Rounded Corners 85">
            <a:hlinkClick r:id="rId5" action="ppaction://hlinksldjump"/>
          </p:cNvPr>
          <p:cNvSpPr/>
          <p:nvPr/>
        </p:nvSpPr>
        <p:spPr>
          <a:xfrm>
            <a:off x="5745078"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87" name="Rectangle: Rounded Corners 86">
            <a:hlinkClick r:id="rId6" action="ppaction://hlinksldjump"/>
          </p:cNvPr>
          <p:cNvSpPr/>
          <p:nvPr/>
        </p:nvSpPr>
        <p:spPr>
          <a:xfrm>
            <a:off x="5745078"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88" name="Rectangle: Rounded Corners 87">
            <a:hlinkClick r:id="rId7" action="ppaction://hlinksldjump"/>
          </p:cNvPr>
          <p:cNvSpPr/>
          <p:nvPr/>
        </p:nvSpPr>
        <p:spPr>
          <a:xfrm>
            <a:off x="5750917"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89" name="Rectangle: Rounded Corners 88">
            <a:hlinkClick r:id="rId8" action="ppaction://hlinksldjump"/>
          </p:cNvPr>
          <p:cNvSpPr/>
          <p:nvPr/>
        </p:nvSpPr>
        <p:spPr>
          <a:xfrm>
            <a:off x="5741958"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90" name="Rectangle: Rounded Corners 89">
            <a:hlinkClick r:id="rId9" action="ppaction://hlinksldjump"/>
          </p:cNvPr>
          <p:cNvSpPr/>
          <p:nvPr/>
        </p:nvSpPr>
        <p:spPr>
          <a:xfrm>
            <a:off x="5736119"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91" name="Rectangle: Rounded Corners 90">
            <a:hlinkClick r:id="rId10" action="ppaction://hlinksldjump"/>
          </p:cNvPr>
          <p:cNvSpPr/>
          <p:nvPr/>
        </p:nvSpPr>
        <p:spPr>
          <a:xfrm>
            <a:off x="5757170"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92" name="Rectangle: Rounded Corners 91">
            <a:hlinkClick r:id="rId11" action="ppaction://hlinksldjump"/>
          </p:cNvPr>
          <p:cNvSpPr/>
          <p:nvPr/>
        </p:nvSpPr>
        <p:spPr>
          <a:xfrm>
            <a:off x="5752412"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93" name="Rectangle: Rounded Corners 92">
            <a:hlinkClick r:id="rId12" action="ppaction://hlinksldjump"/>
          </p:cNvPr>
          <p:cNvSpPr/>
          <p:nvPr/>
        </p:nvSpPr>
        <p:spPr>
          <a:xfrm>
            <a:off x="5761739"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environnementaux</a:t>
            </a:r>
          </a:p>
        </p:txBody>
      </p:sp>
      <p:sp>
        <p:nvSpPr>
          <p:cNvPr id="94" name="Rectangle: Rounded Corners 93">
            <a:hlinkClick r:id="rId13" action="ppaction://hlinksldjump"/>
          </p:cNvPr>
          <p:cNvSpPr/>
          <p:nvPr/>
        </p:nvSpPr>
        <p:spPr>
          <a:xfrm>
            <a:off x="5761739"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5" name="Rectangle: Rounded Corners 94">
            <a:hlinkClick r:id="rId14" action="ppaction://hlinksldjump"/>
          </p:cNvPr>
          <p:cNvSpPr/>
          <p:nvPr/>
        </p:nvSpPr>
        <p:spPr>
          <a:xfrm>
            <a:off x="5752780"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96" name="Rectangle: Rounded Corners 95">
            <a:hlinkClick r:id="rId15" action="ppaction://hlinksldjump"/>
          </p:cNvPr>
          <p:cNvSpPr/>
          <p:nvPr/>
        </p:nvSpPr>
        <p:spPr>
          <a:xfrm>
            <a:off x="5752412"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97" name="Rectangle: Rounded Corners 96">
            <a:hlinkClick r:id="rId16" action="ppaction://hlinksldjump"/>
          </p:cNvPr>
          <p:cNvSpPr/>
          <p:nvPr/>
        </p:nvSpPr>
        <p:spPr>
          <a:xfrm>
            <a:off x="5755125"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98" name="Rectangle: Rounded Corners 97">
            <a:hlinkClick r:id="rId17" action="ppaction://hlinksldjump"/>
          </p:cNvPr>
          <p:cNvSpPr/>
          <p:nvPr/>
        </p:nvSpPr>
        <p:spPr>
          <a:xfrm>
            <a:off x="5757170"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9" name="Rectangle: Rounded Corners 98">
            <a:hlinkClick r:id="rId18" action="ppaction://hlinksldjump"/>
          </p:cNvPr>
          <p:cNvSpPr/>
          <p:nvPr/>
        </p:nvSpPr>
        <p:spPr>
          <a:xfrm>
            <a:off x="5750608"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01" name="Rectangle: Rounded Corners 100">
            <a:hlinkClick r:id="rId19" action="ppaction://hlinksldjump"/>
          </p:cNvPr>
          <p:cNvSpPr/>
          <p:nvPr/>
        </p:nvSpPr>
        <p:spPr>
          <a:xfrm>
            <a:off x="5751640"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02" name="Rectangle: Rounded Corners 101">
            <a:hlinkClick r:id="rId20" action="ppaction://hlinksldjump"/>
          </p:cNvPr>
          <p:cNvSpPr/>
          <p:nvPr/>
        </p:nvSpPr>
        <p:spPr>
          <a:xfrm>
            <a:off x="5757170"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 name="Slide Number Placeholder 5">
            <a:extLst>
              <a:ext uri="{FF2B5EF4-FFF2-40B4-BE49-F238E27FC236}">
                <a16:creationId xmlns:a16="http://schemas.microsoft.com/office/drawing/2014/main" id="{079D0ACA-AD28-754F-B439-10653949F3AB}"/>
              </a:ext>
            </a:extLst>
          </p:cNvPr>
          <p:cNvSpPr>
            <a:spLocks noGrp="1"/>
          </p:cNvSpPr>
          <p:nvPr>
            <p:ph type="sldNum" sz="quarter" idx="12"/>
          </p:nvPr>
        </p:nvSpPr>
        <p:spPr/>
        <p:txBody>
          <a:bodyPr/>
          <a:lstStyle/>
          <a:p>
            <a:fld id="{FA0B7275-42E7-9344-8EE7-3495E2503A86}" type="slidenum">
              <a:rPr lang="en-US" smtClean="0"/>
              <a:t>13</a:t>
            </a:fld>
            <a:endParaRPr lang="en-US"/>
          </a:p>
        </p:txBody>
      </p:sp>
      <p:sp>
        <p:nvSpPr>
          <p:cNvPr id="58" name="Rectangle 57"/>
          <p:cNvSpPr/>
          <p:nvPr/>
        </p:nvSpPr>
        <p:spPr>
          <a:xfrm>
            <a:off x="3374872" y="2660083"/>
            <a:ext cx="4605137"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animEffect transition="in" filter="fade">
                                      <p:cBhvr>
                                        <p:cTn id="102" dur="500"/>
                                        <p:tgtEl>
                                          <p:spTgt spid="31"/>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par>
                                <p:cTn id="108" presetID="53" presetClass="entr" presetSubtype="16"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par>
                                <p:cTn id="113" presetID="53" presetClass="entr" presetSubtype="16"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500" fill="hold"/>
                                        <p:tgtEl>
                                          <p:spTgt spid="34"/>
                                        </p:tgtEl>
                                        <p:attrNameLst>
                                          <p:attrName>ppt_w</p:attrName>
                                        </p:attrNameLst>
                                      </p:cBhvr>
                                      <p:tavLst>
                                        <p:tav tm="0">
                                          <p:val>
                                            <p:fltVal val="0"/>
                                          </p:val>
                                        </p:tav>
                                        <p:tav tm="100000">
                                          <p:val>
                                            <p:strVal val="#ppt_w"/>
                                          </p:val>
                                        </p:tav>
                                      </p:tavLst>
                                    </p:anim>
                                    <p:anim calcmode="lin" valueType="num">
                                      <p:cBhvr>
                                        <p:cTn id="116" dur="500" fill="hold"/>
                                        <p:tgtEl>
                                          <p:spTgt spid="34"/>
                                        </p:tgtEl>
                                        <p:attrNameLst>
                                          <p:attrName>ppt_h</p:attrName>
                                        </p:attrNameLst>
                                      </p:cBhvr>
                                      <p:tavLst>
                                        <p:tav tm="0">
                                          <p:val>
                                            <p:fltVal val="0"/>
                                          </p:val>
                                        </p:tav>
                                        <p:tav tm="100000">
                                          <p:val>
                                            <p:strVal val="#ppt_h"/>
                                          </p:val>
                                        </p:tav>
                                      </p:tavLst>
                                    </p:anim>
                                    <p:animEffect transition="in" filter="fade">
                                      <p:cBhvr>
                                        <p:cTn id="117" dur="500"/>
                                        <p:tgtEl>
                                          <p:spTgt spid="34"/>
                                        </p:tgtEl>
                                      </p:cBhvr>
                                    </p:animEffect>
                                  </p:childTnLst>
                                </p:cTn>
                              </p:par>
                              <p:par>
                                <p:cTn id="118" presetID="53" presetClass="entr" presetSubtype="16"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500" fill="hold"/>
                                        <p:tgtEl>
                                          <p:spTgt spid="36"/>
                                        </p:tgtEl>
                                        <p:attrNameLst>
                                          <p:attrName>ppt_w</p:attrName>
                                        </p:attrNameLst>
                                      </p:cBhvr>
                                      <p:tavLst>
                                        <p:tav tm="0">
                                          <p:val>
                                            <p:fltVal val="0"/>
                                          </p:val>
                                        </p:tav>
                                        <p:tav tm="100000">
                                          <p:val>
                                            <p:strVal val="#ppt_w"/>
                                          </p:val>
                                        </p:tav>
                                      </p:tavLst>
                                    </p:anim>
                                    <p:anim calcmode="lin" valueType="num">
                                      <p:cBhvr>
                                        <p:cTn id="126" dur="500" fill="hold"/>
                                        <p:tgtEl>
                                          <p:spTgt spid="36"/>
                                        </p:tgtEl>
                                        <p:attrNameLst>
                                          <p:attrName>ppt_h</p:attrName>
                                        </p:attrNameLst>
                                      </p:cBhvr>
                                      <p:tavLst>
                                        <p:tav tm="0">
                                          <p:val>
                                            <p:fltVal val="0"/>
                                          </p:val>
                                        </p:tav>
                                        <p:tav tm="100000">
                                          <p:val>
                                            <p:strVal val="#ppt_h"/>
                                          </p:val>
                                        </p:tav>
                                      </p:tavLst>
                                    </p:anim>
                                    <p:animEffect transition="in" filter="fade">
                                      <p:cBhvr>
                                        <p:cTn id="127" dur="500"/>
                                        <p:tgtEl>
                                          <p:spTgt spid="3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ppt_w</p:attrName>
                                        </p:attrNameLst>
                                      </p:cBhvr>
                                      <p:tavLst>
                                        <p:tav tm="0">
                                          <p:val>
                                            <p:fltVal val="0"/>
                                          </p:val>
                                        </p:tav>
                                        <p:tav tm="100000">
                                          <p:val>
                                            <p:strVal val="#ppt_w"/>
                                          </p:val>
                                        </p:tav>
                                      </p:tavLst>
                                    </p:anim>
                                    <p:anim calcmode="lin" valueType="num">
                                      <p:cBhvr>
                                        <p:cTn id="131" dur="500" fill="hold"/>
                                        <p:tgtEl>
                                          <p:spTgt spid="37"/>
                                        </p:tgtEl>
                                        <p:attrNameLst>
                                          <p:attrName>ppt_h</p:attrName>
                                        </p:attrNameLst>
                                      </p:cBhvr>
                                      <p:tavLst>
                                        <p:tav tm="0">
                                          <p:val>
                                            <p:fltVal val="0"/>
                                          </p:val>
                                        </p:tav>
                                        <p:tav tm="100000">
                                          <p:val>
                                            <p:strVal val="#ppt_h"/>
                                          </p:val>
                                        </p:tav>
                                      </p:tavLst>
                                    </p:anim>
                                    <p:animEffect transition="in" filter="fade">
                                      <p:cBhvr>
                                        <p:cTn id="132" dur="500"/>
                                        <p:tgtEl>
                                          <p:spTgt spid="37"/>
                                        </p:tgtEl>
                                      </p:cBhvr>
                                    </p:animEffect>
                                  </p:childTnLst>
                                </p:cTn>
                              </p:par>
                              <p:par>
                                <p:cTn id="133" presetID="53" presetClass="entr" presetSubtype="16"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 calcmode="lin" valueType="num">
                                      <p:cBhvr>
                                        <p:cTn id="135" dur="500" fill="hold"/>
                                        <p:tgtEl>
                                          <p:spTgt spid="39"/>
                                        </p:tgtEl>
                                        <p:attrNameLst>
                                          <p:attrName>ppt_w</p:attrName>
                                        </p:attrNameLst>
                                      </p:cBhvr>
                                      <p:tavLst>
                                        <p:tav tm="0">
                                          <p:val>
                                            <p:fltVal val="0"/>
                                          </p:val>
                                        </p:tav>
                                        <p:tav tm="100000">
                                          <p:val>
                                            <p:strVal val="#ppt_w"/>
                                          </p:val>
                                        </p:tav>
                                      </p:tavLst>
                                    </p:anim>
                                    <p:anim calcmode="lin" valueType="num">
                                      <p:cBhvr>
                                        <p:cTn id="136" dur="500" fill="hold"/>
                                        <p:tgtEl>
                                          <p:spTgt spid="39"/>
                                        </p:tgtEl>
                                        <p:attrNameLst>
                                          <p:attrName>ppt_h</p:attrName>
                                        </p:attrNameLst>
                                      </p:cBhvr>
                                      <p:tavLst>
                                        <p:tav tm="0">
                                          <p:val>
                                            <p:fltVal val="0"/>
                                          </p:val>
                                        </p:tav>
                                        <p:tav tm="100000">
                                          <p:val>
                                            <p:strVal val="#ppt_h"/>
                                          </p:val>
                                        </p:tav>
                                      </p:tavLst>
                                    </p:anim>
                                    <p:animEffect transition="in" filter="fade">
                                      <p:cBhvr>
                                        <p:cTn id="137" dur="500"/>
                                        <p:tgtEl>
                                          <p:spTgt spid="39"/>
                                        </p:tgtEl>
                                      </p:cBhvr>
                                    </p:animEffect>
                                  </p:childTnLst>
                                </p:cTn>
                              </p:par>
                              <p:par>
                                <p:cTn id="138" presetID="53" presetClass="entr" presetSubtype="16" fill="hold" nodeType="withEffect">
                                  <p:stCondLst>
                                    <p:cond delay="0"/>
                                  </p:stCondLst>
                                  <p:childTnLst>
                                    <p:set>
                                      <p:cBhvr>
                                        <p:cTn id="139" dur="1" fill="hold">
                                          <p:stCondLst>
                                            <p:cond delay="0"/>
                                          </p:stCondLst>
                                        </p:cTn>
                                        <p:tgtEl>
                                          <p:spTgt spid="40"/>
                                        </p:tgtEl>
                                        <p:attrNameLst>
                                          <p:attrName>style.visibility</p:attrName>
                                        </p:attrNameLst>
                                      </p:cBhvr>
                                      <p:to>
                                        <p:strVal val="visible"/>
                                      </p:to>
                                    </p:set>
                                    <p:anim calcmode="lin" valueType="num">
                                      <p:cBhvr>
                                        <p:cTn id="140" dur="500" fill="hold"/>
                                        <p:tgtEl>
                                          <p:spTgt spid="40"/>
                                        </p:tgtEl>
                                        <p:attrNameLst>
                                          <p:attrName>ppt_w</p:attrName>
                                        </p:attrNameLst>
                                      </p:cBhvr>
                                      <p:tavLst>
                                        <p:tav tm="0">
                                          <p:val>
                                            <p:fltVal val="0"/>
                                          </p:val>
                                        </p:tav>
                                        <p:tav tm="100000">
                                          <p:val>
                                            <p:strVal val="#ppt_w"/>
                                          </p:val>
                                        </p:tav>
                                      </p:tavLst>
                                    </p:anim>
                                    <p:anim calcmode="lin" valueType="num">
                                      <p:cBhvr>
                                        <p:cTn id="141" dur="500" fill="hold"/>
                                        <p:tgtEl>
                                          <p:spTgt spid="40"/>
                                        </p:tgtEl>
                                        <p:attrNameLst>
                                          <p:attrName>ppt_h</p:attrName>
                                        </p:attrNameLst>
                                      </p:cBhvr>
                                      <p:tavLst>
                                        <p:tav tm="0">
                                          <p:val>
                                            <p:fltVal val="0"/>
                                          </p:val>
                                        </p:tav>
                                        <p:tav tm="100000">
                                          <p:val>
                                            <p:strVal val="#ppt_h"/>
                                          </p:val>
                                        </p:tav>
                                      </p:tavLst>
                                    </p:anim>
                                    <p:animEffect transition="in" filter="fade">
                                      <p:cBhvr>
                                        <p:cTn id="1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1" grpId="0" animBg="1"/>
      <p:bldP spid="32" grpId="0" animBg="1"/>
      <p:bldP spid="36" grpId="0" animBg="1"/>
      <p:bldP spid="37"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a:t>Essais contrôlés en laboratoire</a:t>
            </a:r>
          </a:p>
        </p:txBody>
      </p:sp>
      <p:sp>
        <p:nvSpPr>
          <p:cNvPr id="9" name="Rectangle: Beveled 8"/>
          <p:cNvSpPr/>
          <p:nvPr/>
        </p:nvSpPr>
        <p:spPr>
          <a:xfrm>
            <a:off x="3256803" y="2907198"/>
            <a:ext cx="2083197" cy="1316483"/>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Essais contrôlés en laboratoire</a:t>
            </a:r>
          </a:p>
        </p:txBody>
      </p:sp>
      <p:sp>
        <p:nvSpPr>
          <p:cNvPr id="11" name="Frame 10"/>
          <p:cNvSpPr/>
          <p:nvPr/>
        </p:nvSpPr>
        <p:spPr>
          <a:xfrm>
            <a:off x="2027633" y="1683062"/>
            <a:ext cx="792088" cy="38164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9" name="Connector: Elbow 18"/>
          <p:cNvCxnSpPr>
            <a:cxnSpLocks/>
          </p:cNvCxnSpPr>
          <p:nvPr/>
        </p:nvCxnSpPr>
        <p:spPr>
          <a:xfrm flipV="1">
            <a:off x="2819721" y="3552522"/>
            <a:ext cx="437082" cy="25834"/>
          </a:xfrm>
          <a:prstGeom prst="bentConnector3">
            <a:avLst>
              <a:gd name="adj1" fmla="val -2157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3" name="Rectangle: Rounded Corners 52">
            <a:hlinkClick r:id="rId3" action="ppaction://hlinksldjump"/>
          </p:cNvPr>
          <p:cNvSpPr/>
          <p:nvPr/>
        </p:nvSpPr>
        <p:spPr>
          <a:xfrm>
            <a:off x="6713803" y="1082938"/>
            <a:ext cx="2506194"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Modèles de charge </a:t>
            </a:r>
          </a:p>
        </p:txBody>
      </p:sp>
      <p:sp>
        <p:nvSpPr>
          <p:cNvPr id="54" name="Rectangle: Rounded Corners 53">
            <a:hlinkClick r:id="rId4" action="ppaction://hlinksldjump"/>
          </p:cNvPr>
          <p:cNvSpPr/>
          <p:nvPr/>
        </p:nvSpPr>
        <p:spPr>
          <a:xfrm>
            <a:off x="6709045" y="1803018"/>
            <a:ext cx="2510952"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Exigences mécaniques</a:t>
            </a:r>
          </a:p>
        </p:txBody>
      </p:sp>
      <p:sp>
        <p:nvSpPr>
          <p:cNvPr id="55" name="Rectangle: Rounded Corners 54">
            <a:hlinkClick r:id="rId5" action="ppaction://hlinksldjump"/>
          </p:cNvPr>
          <p:cNvSpPr/>
          <p:nvPr/>
        </p:nvSpPr>
        <p:spPr>
          <a:xfrm>
            <a:off x="6718372" y="2475150"/>
            <a:ext cx="2510952"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Paramètres environnementaux</a:t>
            </a:r>
          </a:p>
        </p:txBody>
      </p:sp>
      <p:sp>
        <p:nvSpPr>
          <p:cNvPr id="56" name="Rectangle: Rounded Corners 55">
            <a:hlinkClick r:id="rId6" action="ppaction://hlinksldjump"/>
          </p:cNvPr>
          <p:cNvSpPr/>
          <p:nvPr/>
        </p:nvSpPr>
        <p:spPr>
          <a:xfrm>
            <a:off x="6718372" y="3171170"/>
            <a:ext cx="2519911"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Paramètres de santé humaine</a:t>
            </a:r>
          </a:p>
        </p:txBody>
      </p:sp>
      <p:sp>
        <p:nvSpPr>
          <p:cNvPr id="57" name="Rectangle: Rounded Corners 56">
            <a:hlinkClick r:id="rId7" action="ppaction://hlinksldjump"/>
          </p:cNvPr>
          <p:cNvSpPr/>
          <p:nvPr/>
        </p:nvSpPr>
        <p:spPr>
          <a:xfrm>
            <a:off x="6709413" y="3843302"/>
            <a:ext cx="2519911"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Paramètres d’émissions atmosphériques</a:t>
            </a:r>
          </a:p>
        </p:txBody>
      </p:sp>
      <p:sp>
        <p:nvSpPr>
          <p:cNvPr id="58" name="Rectangle: Rounded Corners 57">
            <a:hlinkClick r:id="rId8" action="ppaction://hlinksldjump"/>
          </p:cNvPr>
          <p:cNvSpPr/>
          <p:nvPr/>
        </p:nvSpPr>
        <p:spPr>
          <a:xfrm>
            <a:off x="6709045" y="4467314"/>
            <a:ext cx="2510952"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Paramètres acoustiques</a:t>
            </a:r>
          </a:p>
        </p:txBody>
      </p:sp>
      <p:sp>
        <p:nvSpPr>
          <p:cNvPr id="59" name="Rectangle: Rounded Corners 58">
            <a:hlinkClick r:id="rId9" action="ppaction://hlinksldjump"/>
          </p:cNvPr>
          <p:cNvSpPr/>
          <p:nvPr/>
        </p:nvSpPr>
        <p:spPr>
          <a:xfrm>
            <a:off x="6711758" y="5115386"/>
            <a:ext cx="2508239"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Exigences relatives aux odeurs</a:t>
            </a:r>
          </a:p>
        </p:txBody>
      </p:sp>
      <p:cxnSp>
        <p:nvCxnSpPr>
          <p:cNvPr id="74" name="Connector: Elbow 73"/>
          <p:cNvCxnSpPr>
            <a:cxnSpLocks/>
            <a:stCxn id="9" idx="0"/>
            <a:endCxn id="53" idx="1"/>
          </p:cNvCxnSpPr>
          <p:nvPr/>
        </p:nvCxnSpPr>
        <p:spPr>
          <a:xfrm flipV="1">
            <a:off x="5340000" y="1346996"/>
            <a:ext cx="1373803" cy="221844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a:stCxn id="9" idx="0"/>
            <a:endCxn id="54" idx="1"/>
          </p:cNvCxnSpPr>
          <p:nvPr/>
        </p:nvCxnSpPr>
        <p:spPr>
          <a:xfrm flipV="1">
            <a:off x="5340000" y="2067076"/>
            <a:ext cx="1369045" cy="149836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a:stCxn id="9" idx="0"/>
            <a:endCxn id="55" idx="1"/>
          </p:cNvCxnSpPr>
          <p:nvPr/>
        </p:nvCxnSpPr>
        <p:spPr>
          <a:xfrm flipV="1">
            <a:off x="5340000" y="2739208"/>
            <a:ext cx="1378372" cy="82623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a:stCxn id="9" idx="0"/>
            <a:endCxn id="56" idx="1"/>
          </p:cNvCxnSpPr>
          <p:nvPr/>
        </p:nvCxnSpPr>
        <p:spPr>
          <a:xfrm flipV="1">
            <a:off x="5340000" y="3435228"/>
            <a:ext cx="1378372" cy="13021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a:stCxn id="9" idx="0"/>
            <a:endCxn id="57" idx="1"/>
          </p:cNvCxnSpPr>
          <p:nvPr/>
        </p:nvCxnSpPr>
        <p:spPr>
          <a:xfrm>
            <a:off x="5340000" y="3565440"/>
            <a:ext cx="1369413" cy="54192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a:stCxn id="9" idx="0"/>
            <a:endCxn id="58" idx="1"/>
          </p:cNvCxnSpPr>
          <p:nvPr/>
        </p:nvCxnSpPr>
        <p:spPr>
          <a:xfrm>
            <a:off x="5340000" y="3565440"/>
            <a:ext cx="1369045" cy="116593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a:stCxn id="9" idx="0"/>
            <a:endCxn id="59" idx="1"/>
          </p:cNvCxnSpPr>
          <p:nvPr/>
        </p:nvCxnSpPr>
        <p:spPr>
          <a:xfrm>
            <a:off x="5340000" y="3565440"/>
            <a:ext cx="1371758" cy="18140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a:stCxn id="9" idx="0"/>
          </p:cNvCxnSpPr>
          <p:nvPr/>
        </p:nvCxnSpPr>
        <p:spPr>
          <a:xfrm>
            <a:off x="5340000" y="3565440"/>
            <a:ext cx="1378372" cy="2462076"/>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Rounded Corners 104">
            <a:hlinkClick r:id="rId10" action="ppaction://hlinksldjump"/>
          </p:cNvPr>
          <p:cNvSpPr/>
          <p:nvPr/>
        </p:nvSpPr>
        <p:spPr>
          <a:xfrm>
            <a:off x="6718372" y="5783836"/>
            <a:ext cx="250162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Exigences électriques</a:t>
            </a:r>
          </a:p>
        </p:txBody>
      </p:sp>
      <p:sp>
        <p:nvSpPr>
          <p:cNvPr id="5" name="Slide Number Placeholder 4">
            <a:extLst>
              <a:ext uri="{FF2B5EF4-FFF2-40B4-BE49-F238E27FC236}">
                <a16:creationId xmlns:a16="http://schemas.microsoft.com/office/drawing/2014/main" id="{A3B1E2E3-B82A-0648-86AF-E57F9317F027}"/>
              </a:ext>
            </a:extLst>
          </p:cNvPr>
          <p:cNvSpPr>
            <a:spLocks noGrp="1"/>
          </p:cNvSpPr>
          <p:nvPr>
            <p:ph type="sldNum" sz="quarter" idx="12"/>
          </p:nvPr>
        </p:nvSpPr>
        <p:spPr/>
        <p:txBody>
          <a:bodyPr/>
          <a:lstStyle/>
          <a:p>
            <a:fld id="{FA0B7275-42E7-9344-8EE7-3495E2503A86}" type="slidenum">
              <a:rPr lang="en-US" smtClean="0"/>
              <a:t>14</a:t>
            </a:fld>
            <a:endParaRPr lang="en-US"/>
          </a:p>
        </p:txBody>
      </p:sp>
    </p:spTree>
    <p:extLst>
      <p:ext uri="{BB962C8B-B14F-4D97-AF65-F5344CB8AC3E}">
        <p14:creationId xmlns:p14="http://schemas.microsoft.com/office/powerpoint/2010/main" val="36227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53" grpId="0" animBg="1"/>
      <p:bldP spid="54" grpId="0" animBg="1"/>
      <p:bldP spid="55" grpId="0" animBg="1"/>
      <p:bldP spid="56" grpId="0" animBg="1"/>
      <p:bldP spid="57" grpId="0" animBg="1"/>
      <p:bldP spid="58" grpId="0" animBg="1"/>
      <p:bldP spid="59" grpId="0" animBg="1"/>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06290"/>
            <a:ext cx="11193237" cy="906829"/>
          </a:xfrm>
        </p:spPr>
        <p:txBody>
          <a:bodyPr>
            <a:normAutofit/>
          </a:bodyPr>
          <a:lstStyle/>
          <a:p>
            <a:r>
              <a:rPr lang="fr-FR" dirty="0"/>
              <a:t>Modèles de charge</a:t>
            </a:r>
          </a:p>
        </p:txBody>
      </p:sp>
      <p:sp>
        <p:nvSpPr>
          <p:cNvPr id="5" name="Rectangle: Beveled 4"/>
          <p:cNvSpPr/>
          <p:nvPr/>
        </p:nvSpPr>
        <p:spPr>
          <a:xfrm>
            <a:off x="3822891"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822891"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822891"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577670"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369759"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369759"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369759"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a:hlinkClick r:id="rId3" action="ppaction://hlinksldjump"/>
          </p:cNvPr>
          <p:cNvSpPr/>
          <p:nvPr/>
        </p:nvSpPr>
        <p:spPr>
          <a:xfrm>
            <a:off x="9021265" y="1772816"/>
            <a:ext cx="1872506" cy="74037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7.2.8.1 Normal</a:t>
            </a:r>
          </a:p>
        </p:txBody>
      </p:sp>
      <p:sp>
        <p:nvSpPr>
          <p:cNvPr id="37" name="Cloud 36">
            <a:hlinkClick r:id="rId4" action="ppaction://hlinksldjump"/>
          </p:cNvPr>
          <p:cNvSpPr/>
          <p:nvPr/>
        </p:nvSpPr>
        <p:spPr>
          <a:xfrm>
            <a:off x="9048030" y="3624726"/>
            <a:ext cx="1872506" cy="74037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A3.8.10 Diarrhée</a:t>
            </a:r>
          </a:p>
        </p:txBody>
      </p:sp>
      <p:sp>
        <p:nvSpPr>
          <p:cNvPr id="38" name="Cloud 37">
            <a:hlinkClick r:id="rId5" action="ppaction://hlinksldjump"/>
          </p:cNvPr>
          <p:cNvSpPr/>
          <p:nvPr/>
        </p:nvSpPr>
        <p:spPr>
          <a:xfrm>
            <a:off x="9048030" y="2715872"/>
            <a:ext cx="1872506" cy="74037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7.2.8.2 Stress</a:t>
            </a:r>
          </a:p>
        </p:txBody>
      </p:sp>
      <p:cxnSp>
        <p:nvCxnSpPr>
          <p:cNvPr id="41" name="Straight Arrow Connector 40"/>
          <p:cNvCxnSpPr>
            <a:cxnSpLocks/>
            <a:stCxn id="89" idx="3"/>
            <a:endCxn id="30" idx="2"/>
          </p:cNvCxnSpPr>
          <p:nvPr/>
        </p:nvCxnSpPr>
        <p:spPr>
          <a:xfrm flipV="1">
            <a:off x="8195555" y="2143005"/>
            <a:ext cx="831518" cy="786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89" idx="3"/>
            <a:endCxn id="37" idx="2"/>
          </p:cNvCxnSpPr>
          <p:nvPr/>
        </p:nvCxnSpPr>
        <p:spPr>
          <a:xfrm>
            <a:off x="8195555" y="2929980"/>
            <a:ext cx="858283" cy="106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89" idx="3"/>
            <a:endCxn id="38" idx="2"/>
          </p:cNvCxnSpPr>
          <p:nvPr/>
        </p:nvCxnSpPr>
        <p:spPr>
          <a:xfrm>
            <a:off x="8195555" y="2929980"/>
            <a:ext cx="858283" cy="156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p:nvPr/>
        </p:nvCxnSpPr>
        <p:spPr>
          <a:xfrm flipV="1">
            <a:off x="5591832"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p:nvPr/>
        </p:nvCxnSpPr>
        <p:spPr>
          <a:xfrm flipV="1">
            <a:off x="5591832"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p:cNvCxnSpPr>
          <p:nvPr/>
        </p:nvCxnSpPr>
        <p:spPr>
          <a:xfrm flipV="1">
            <a:off x="5591832"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flipV="1">
            <a:off x="5591832"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a:off x="5591831"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a:off x="5591831"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591832"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591832"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flipV="1">
            <a:off x="5591831"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flipV="1">
            <a:off x="5591831"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591832"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a:off x="5591832"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591831"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591831"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591832"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591831"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flipV="1">
            <a:off x="5591831"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591831"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Rounded Corners 81">
            <a:hlinkClick r:id="rId6" action="ppaction://hlinksldjump"/>
          </p:cNvPr>
          <p:cNvSpPr/>
          <p:nvPr/>
        </p:nvSpPr>
        <p:spPr>
          <a:xfrm>
            <a:off x="6027743"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83" name="Rectangle: Rounded Corners 82">
            <a:hlinkClick r:id="rId7" action="ppaction://hlinksldjump"/>
          </p:cNvPr>
          <p:cNvSpPr/>
          <p:nvPr/>
        </p:nvSpPr>
        <p:spPr>
          <a:xfrm>
            <a:off x="6030014"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84" name="Rectangle: Rounded Corners 83">
            <a:hlinkClick r:id="rId8" action="ppaction://hlinksldjump"/>
          </p:cNvPr>
          <p:cNvSpPr/>
          <p:nvPr/>
        </p:nvSpPr>
        <p:spPr>
          <a:xfrm>
            <a:off x="6033443"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85" name="Rectangle: Rounded Corners 84">
            <a:hlinkClick r:id="rId9" action="ppaction://hlinksldjump"/>
          </p:cNvPr>
          <p:cNvSpPr/>
          <p:nvPr/>
        </p:nvSpPr>
        <p:spPr>
          <a:xfrm>
            <a:off x="6033443"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86" name="Rectangle: Rounded Corners 85">
            <a:hlinkClick r:id="rId10" action="ppaction://hlinksldjump"/>
          </p:cNvPr>
          <p:cNvSpPr/>
          <p:nvPr/>
        </p:nvSpPr>
        <p:spPr>
          <a:xfrm>
            <a:off x="6039282"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87" name="Rectangle: Rounded Corners 86">
            <a:hlinkClick r:id="rId11" action="ppaction://hlinksldjump"/>
          </p:cNvPr>
          <p:cNvSpPr/>
          <p:nvPr/>
        </p:nvSpPr>
        <p:spPr>
          <a:xfrm>
            <a:off x="6030323"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Conception de la maintenance</a:t>
            </a:r>
          </a:p>
        </p:txBody>
      </p:sp>
      <p:sp>
        <p:nvSpPr>
          <p:cNvPr id="88" name="Rectangle: Rounded Corners 87">
            <a:hlinkClick r:id="rId12" action="ppaction://hlinksldjump"/>
          </p:cNvPr>
          <p:cNvSpPr/>
          <p:nvPr/>
        </p:nvSpPr>
        <p:spPr>
          <a:xfrm>
            <a:off x="6024484"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 </a:t>
            </a:r>
          </a:p>
        </p:txBody>
      </p:sp>
      <p:sp>
        <p:nvSpPr>
          <p:cNvPr id="89" name="Rectangle: Rounded Corners 88">
            <a:hlinkClick r:id="rId13" action="ppaction://hlinksldjump"/>
          </p:cNvPr>
          <p:cNvSpPr/>
          <p:nvPr/>
        </p:nvSpPr>
        <p:spPr>
          <a:xfrm>
            <a:off x="6045535"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 </a:t>
            </a:r>
          </a:p>
        </p:txBody>
      </p:sp>
      <p:sp>
        <p:nvSpPr>
          <p:cNvPr id="90" name="Rectangle: Rounded Corners 89">
            <a:hlinkClick r:id="rId14" action="ppaction://hlinksldjump"/>
          </p:cNvPr>
          <p:cNvSpPr/>
          <p:nvPr/>
        </p:nvSpPr>
        <p:spPr>
          <a:xfrm>
            <a:off x="6040777"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91" name="Rectangle: Rounded Corners 90">
            <a:hlinkClick r:id="rId15" action="ppaction://hlinksldjump"/>
          </p:cNvPr>
          <p:cNvSpPr/>
          <p:nvPr/>
        </p:nvSpPr>
        <p:spPr>
          <a:xfrm>
            <a:off x="6050104"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2" name="Rectangle: Rounded Corners 91">
            <a:hlinkClick r:id="rId16" action="ppaction://hlinksldjump"/>
          </p:cNvPr>
          <p:cNvSpPr/>
          <p:nvPr/>
        </p:nvSpPr>
        <p:spPr>
          <a:xfrm>
            <a:off x="6050104"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3" name="Rectangle: Rounded Corners 92">
            <a:hlinkClick r:id="rId17" action="ppaction://hlinksldjump"/>
          </p:cNvPr>
          <p:cNvSpPr/>
          <p:nvPr/>
        </p:nvSpPr>
        <p:spPr>
          <a:xfrm>
            <a:off x="6041145"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94" name="Rectangle: Rounded Corners 93">
            <a:hlinkClick r:id="rId18" action="ppaction://hlinksldjump"/>
          </p:cNvPr>
          <p:cNvSpPr/>
          <p:nvPr/>
        </p:nvSpPr>
        <p:spPr>
          <a:xfrm>
            <a:off x="6040777"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95" name="Rectangle: Rounded Corners 94">
            <a:hlinkClick r:id="rId19" action="ppaction://hlinksldjump"/>
          </p:cNvPr>
          <p:cNvSpPr/>
          <p:nvPr/>
        </p:nvSpPr>
        <p:spPr>
          <a:xfrm>
            <a:off x="6043490"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96" name="Rectangle: Rounded Corners 95">
            <a:hlinkClick r:id="rId20" action="ppaction://hlinksldjump"/>
          </p:cNvPr>
          <p:cNvSpPr/>
          <p:nvPr/>
        </p:nvSpPr>
        <p:spPr>
          <a:xfrm>
            <a:off x="6045535"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7" name="Rectangle: Rounded Corners 96">
            <a:hlinkClick r:id="rId21" action="ppaction://hlinksldjump"/>
          </p:cNvPr>
          <p:cNvSpPr/>
          <p:nvPr/>
        </p:nvSpPr>
        <p:spPr>
          <a:xfrm>
            <a:off x="6038973"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9" name="Rectangle: Rounded Corners 98">
            <a:hlinkClick r:id="rId22" action="ppaction://hlinksldjump"/>
          </p:cNvPr>
          <p:cNvSpPr/>
          <p:nvPr/>
        </p:nvSpPr>
        <p:spPr>
          <a:xfrm>
            <a:off x="6040005"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00" name="Rectangle: Rounded Corners 99">
            <a:hlinkClick r:id="rId23" action="ppaction://hlinksldjump"/>
          </p:cNvPr>
          <p:cNvSpPr/>
          <p:nvPr/>
        </p:nvSpPr>
        <p:spPr>
          <a:xfrm>
            <a:off x="6045535"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 name="Slide Number Placeholder 5">
            <a:extLst>
              <a:ext uri="{FF2B5EF4-FFF2-40B4-BE49-F238E27FC236}">
                <a16:creationId xmlns:a16="http://schemas.microsoft.com/office/drawing/2014/main" id="{29CA6168-FB09-5F46-B255-968F91544F11}"/>
              </a:ext>
            </a:extLst>
          </p:cNvPr>
          <p:cNvSpPr>
            <a:spLocks noGrp="1"/>
          </p:cNvSpPr>
          <p:nvPr>
            <p:ph type="sldNum" sz="quarter" idx="12"/>
          </p:nvPr>
        </p:nvSpPr>
        <p:spPr/>
        <p:txBody>
          <a:bodyPr/>
          <a:lstStyle/>
          <a:p>
            <a:fld id="{FA0B7275-42E7-9344-8EE7-3495E2503A86}" type="slidenum">
              <a:rPr lang="en-US" smtClean="0"/>
              <a:t>15</a:t>
            </a:fld>
            <a:endParaRPr lang="en-US"/>
          </a:p>
        </p:txBody>
      </p:sp>
      <p:sp>
        <p:nvSpPr>
          <p:cNvPr id="55" name="Rectangle 54"/>
          <p:cNvSpPr/>
          <p:nvPr/>
        </p:nvSpPr>
        <p:spPr>
          <a:xfrm>
            <a:off x="3671244" y="610797"/>
            <a:ext cx="4603335" cy="2194957"/>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p:cNvSpPr/>
          <p:nvPr/>
        </p:nvSpPr>
        <p:spPr>
          <a:xfrm>
            <a:off x="3687680" y="5527614"/>
            <a:ext cx="4603335" cy="92594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3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fltVal val="0"/>
                                          </p:val>
                                        </p:tav>
                                        <p:tav tm="100000">
                                          <p:val>
                                            <p:strVal val="#ppt_h"/>
                                          </p:val>
                                        </p:tav>
                                      </p:tavLst>
                                    </p:anim>
                                    <p:animEffect transition="in" filter="fade">
                                      <p:cBhvr>
                                        <p:cTn id="112" dur="500"/>
                                        <p:tgtEl>
                                          <p:spTgt spid="42"/>
                                        </p:tgtEl>
                                      </p:cBhvr>
                                    </p:animEffect>
                                  </p:childTnLst>
                                </p:cTn>
                              </p:par>
                              <p:par>
                                <p:cTn id="113" presetID="53" presetClass="entr" presetSubtype="16" fill="hold"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nodeType="with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animEffect transition="in" filter="fade">
                                      <p:cBhvr>
                                        <p:cTn id="1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38"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9" grpId="0" animBg="1"/>
      <p:bldP spid="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dirty="0"/>
              <a:t>7.2.8.1 </a:t>
            </a:r>
            <a:r>
              <a:rPr lang="fr-FR" dirty="0"/>
              <a:t>Modèles de charge normal</a:t>
            </a:r>
          </a:p>
        </p:txBody>
      </p:sp>
      <p:sp>
        <p:nvSpPr>
          <p:cNvPr id="3" name="Content Placeholder 2"/>
          <p:cNvSpPr>
            <a:spLocks noGrp="1"/>
          </p:cNvSpPr>
          <p:nvPr>
            <p:ph idx="4294967295"/>
          </p:nvPr>
        </p:nvSpPr>
        <p:spPr>
          <a:xfrm>
            <a:off x="1072895" y="1252538"/>
            <a:ext cx="10118979" cy="4352925"/>
          </a:xfrm>
        </p:spPr>
        <p:txBody>
          <a:bodyPr>
            <a:normAutofit fontScale="85000" lnSpcReduction="20000"/>
          </a:bodyPr>
          <a:lstStyle/>
          <a:p>
            <a:pPr>
              <a:buFont typeface="PingFang SC Regular" panose="020B0400000000000000" pitchFamily="34" charset="-122"/>
              <a:buChar char="﹢"/>
            </a:pPr>
            <a:r>
              <a:rPr lang="fr-FR" sz="2400" dirty="0"/>
              <a:t>Le chargement du système doit être effectué en pourcentage de la charge quotidienne (kg/jour d’excréments, l/jour d'urine), déterminé en fonction des calculs de capacité indiqués par le fabricant</a:t>
            </a:r>
          </a:p>
          <a:p>
            <a:pPr marL="0" indent="0">
              <a:buNone/>
            </a:pPr>
            <a:endParaRPr lang="fr-FR" sz="2400" dirty="0"/>
          </a:p>
          <a:p>
            <a:pPr>
              <a:buFont typeface="PingFang SC Regular" panose="020B0400000000000000" pitchFamily="34" charset="-122"/>
              <a:buChar char="﹢"/>
            </a:pPr>
            <a:r>
              <a:rPr lang="fr-FR" sz="2400" dirty="0"/>
              <a:t>La charge journalière est déterminée par multiplication :</a:t>
            </a:r>
          </a:p>
          <a:p>
            <a:pPr marL="0" indent="0">
              <a:buNone/>
            </a:pPr>
            <a:r>
              <a:rPr lang="fr-FR" sz="2400" dirty="0"/>
              <a:t>   a)  les utilisations par jour (utilisations fécales/jour et utilisations d'urine/jour) ; multiplié par</a:t>
            </a:r>
          </a:p>
          <a:p>
            <a:pPr marL="0" indent="0">
              <a:buNone/>
            </a:pPr>
            <a:r>
              <a:rPr lang="fr-FR" sz="2400" dirty="0"/>
              <a:t>    b)  la quantité moyenne de matières fécales (kg/utilisation) et d'urine (l/utilisation).</a:t>
            </a:r>
          </a:p>
          <a:p>
            <a:pPr>
              <a:buFont typeface="PingFang SC Regular" panose="020B0400000000000000" pitchFamily="34" charset="-122"/>
              <a:buChar char="﹢"/>
            </a:pPr>
            <a:endParaRPr lang="fr-FR" sz="2400" dirty="0"/>
          </a:p>
          <a:p>
            <a:pPr>
              <a:buFont typeface="PingFang SC Regular" panose="020B0400000000000000" pitchFamily="34" charset="-122"/>
              <a:buChar char="﹢"/>
            </a:pPr>
            <a:r>
              <a:rPr lang="fr-FR" sz="2400" dirty="0"/>
              <a:t>Le chargement est effectué selon l’échéancier suivant:</a:t>
            </a:r>
          </a:p>
          <a:p>
            <a:pPr marL="0" indent="0">
              <a:buNone/>
            </a:pPr>
            <a:r>
              <a:rPr lang="fr-FR" sz="2400" dirty="0"/>
              <a:t>	- 35 % de 6 h à 9 h ;</a:t>
            </a:r>
          </a:p>
          <a:p>
            <a:pPr marL="0" indent="0">
              <a:buNone/>
            </a:pPr>
            <a:r>
              <a:rPr lang="fr-FR" sz="2400" dirty="0"/>
              <a:t>	- 25 % de 11 h à 14 h ;</a:t>
            </a:r>
          </a:p>
          <a:p>
            <a:pPr marL="0" indent="0">
              <a:buNone/>
            </a:pPr>
            <a:r>
              <a:rPr lang="fr-FR" sz="2400" dirty="0"/>
              <a:t>	- 40 % de 17 h à 20 h.</a:t>
            </a:r>
          </a:p>
          <a:p>
            <a:pPr>
              <a:buFont typeface="PingFang SC Regular" panose="020B0400000000000000" pitchFamily="34" charset="-122"/>
              <a:buChar char="﹢"/>
            </a:pPr>
            <a:endParaRPr lang="en-SG" sz="2400" dirty="0"/>
          </a:p>
          <a:p>
            <a:pPr marL="0" indent="0">
              <a:buNone/>
            </a:pPr>
            <a:endParaRPr lang="en-SG" sz="2400" dirty="0"/>
          </a:p>
          <a:p>
            <a:pPr>
              <a:buFont typeface="PingFang SC Regular" panose="020B0400000000000000" pitchFamily="34" charset="-122"/>
              <a:buChar char="﹢"/>
            </a:pPr>
            <a:endParaRPr lang="en-SG" sz="2400" dirty="0"/>
          </a:p>
          <a:p>
            <a:pPr>
              <a:buFont typeface="PingFang SC Regular" panose="020B0400000000000000" pitchFamily="34" charset="-122"/>
              <a:buChar char="﹢"/>
            </a:pPr>
            <a:endParaRPr lang="en-SG" dirty="0"/>
          </a:p>
        </p:txBody>
      </p:sp>
      <p:sp>
        <p:nvSpPr>
          <p:cNvPr id="7" name="Arrow: Right 6"/>
          <p:cNvSpPr/>
          <p:nvPr/>
        </p:nvSpPr>
        <p:spPr>
          <a:xfrm flipH="1">
            <a:off x="9480374" y="5589240"/>
            <a:ext cx="1088387"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3" action="ppaction://hlinksldjump"/>
              </a:rPr>
              <a:t>Retour </a:t>
            </a:r>
            <a:endParaRPr lang="en-SG" dirty="0"/>
          </a:p>
        </p:txBody>
      </p:sp>
      <p:sp>
        <p:nvSpPr>
          <p:cNvPr id="5" name="Slide Number Placeholder 4">
            <a:extLst>
              <a:ext uri="{FF2B5EF4-FFF2-40B4-BE49-F238E27FC236}">
                <a16:creationId xmlns:a16="http://schemas.microsoft.com/office/drawing/2014/main" id="{D6E9D261-9EC9-2F41-84CA-876D43F2D4D9}"/>
              </a:ext>
            </a:extLst>
          </p:cNvPr>
          <p:cNvSpPr>
            <a:spLocks noGrp="1"/>
          </p:cNvSpPr>
          <p:nvPr>
            <p:ph type="sldNum" sz="quarter" idx="12"/>
          </p:nvPr>
        </p:nvSpPr>
        <p:spPr/>
        <p:txBody>
          <a:bodyPr/>
          <a:lstStyle/>
          <a:p>
            <a:fld id="{FA0B7275-42E7-9344-8EE7-3495E2503A86}" type="slidenum">
              <a:rPr lang="en-US" smtClean="0"/>
              <a:t>16</a:t>
            </a:fld>
            <a:endParaRPr lang="en-US"/>
          </a:p>
        </p:txBody>
      </p:sp>
    </p:spTree>
    <p:extLst>
      <p:ext uri="{BB962C8B-B14F-4D97-AF65-F5344CB8AC3E}">
        <p14:creationId xmlns:p14="http://schemas.microsoft.com/office/powerpoint/2010/main" val="143347351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a:t>7.2.8.2 Stress</a:t>
            </a:r>
          </a:p>
        </p:txBody>
      </p:sp>
      <p:sp>
        <p:nvSpPr>
          <p:cNvPr id="3" name="Content Placeholder 2"/>
          <p:cNvSpPr>
            <a:spLocks noGrp="1"/>
          </p:cNvSpPr>
          <p:nvPr>
            <p:ph idx="4294967295"/>
          </p:nvPr>
        </p:nvSpPr>
        <p:spPr>
          <a:xfrm>
            <a:off x="1024128" y="1252538"/>
            <a:ext cx="10167747" cy="4352925"/>
          </a:xfrm>
        </p:spPr>
        <p:txBody>
          <a:bodyPr>
            <a:normAutofit/>
          </a:bodyPr>
          <a:lstStyle/>
          <a:p>
            <a:pPr marL="0" indent="0">
              <a:buNone/>
            </a:pPr>
            <a:r>
              <a:rPr lang="fr-FR" dirty="0"/>
              <a:t>Le système d'assainissement est chargé à une capacité de traitement + "Sn", où Sn représente 80% de l’écart entre la capacité maximale et la capacité de traitement.</a:t>
            </a:r>
          </a:p>
          <a:p>
            <a:pPr marL="0" indent="0">
              <a:buNone/>
            </a:pPr>
            <a:endParaRPr lang="fr-FR" dirty="0"/>
          </a:p>
          <a:p>
            <a:pPr marL="0" indent="0">
              <a:buNone/>
            </a:pPr>
            <a:r>
              <a:rPr lang="fr-FR" dirty="0"/>
              <a:t>Le chargement est effectué selon l’échéancier suivant:</a:t>
            </a:r>
          </a:p>
          <a:p>
            <a:pPr marL="0" indent="0">
              <a:buNone/>
            </a:pPr>
            <a:r>
              <a:rPr lang="fr-FR" dirty="0"/>
              <a:t>	- 35 % de 6 h à 9 h ;</a:t>
            </a:r>
          </a:p>
          <a:p>
            <a:pPr marL="0" indent="0">
              <a:buNone/>
            </a:pPr>
            <a:r>
              <a:rPr lang="fr-FR" dirty="0"/>
              <a:t>	- 25 % de 11 h à 14 h ;</a:t>
            </a:r>
          </a:p>
          <a:p>
            <a:pPr marL="0" indent="0">
              <a:buNone/>
            </a:pPr>
            <a:r>
              <a:rPr lang="fr-FR" dirty="0"/>
              <a:t>	- 40 % de 17 h à 20 h.</a:t>
            </a:r>
            <a:endParaRPr lang="fr-FR" sz="2800" dirty="0"/>
          </a:p>
          <a:p>
            <a:pPr marL="0" indent="0">
              <a:buNone/>
            </a:pPr>
            <a:endParaRPr lang="en-SG" dirty="0"/>
          </a:p>
          <a:p>
            <a:pPr marL="0" indent="0">
              <a:buNone/>
            </a:pPr>
            <a:endParaRPr lang="en-SG" sz="2800" dirty="0"/>
          </a:p>
        </p:txBody>
      </p:sp>
      <p:sp>
        <p:nvSpPr>
          <p:cNvPr id="8" name="Arrow: Right 7"/>
          <p:cNvSpPr/>
          <p:nvPr/>
        </p:nvSpPr>
        <p:spPr>
          <a:xfrm flipH="1">
            <a:off x="9480374" y="5589240"/>
            <a:ext cx="1152183"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2" action="ppaction://hlinksldjump"/>
              </a:rPr>
              <a:t>Retour </a:t>
            </a:r>
            <a:endParaRPr lang="en-SG" dirty="0"/>
          </a:p>
        </p:txBody>
      </p:sp>
      <p:sp>
        <p:nvSpPr>
          <p:cNvPr id="5" name="Slide Number Placeholder 4">
            <a:extLst>
              <a:ext uri="{FF2B5EF4-FFF2-40B4-BE49-F238E27FC236}">
                <a16:creationId xmlns:a16="http://schemas.microsoft.com/office/drawing/2014/main" id="{74F8ABAD-9DF9-3244-AABE-909C281C4E07}"/>
              </a:ext>
            </a:extLst>
          </p:cNvPr>
          <p:cNvSpPr>
            <a:spLocks noGrp="1"/>
          </p:cNvSpPr>
          <p:nvPr>
            <p:ph type="sldNum" sz="quarter" idx="12"/>
          </p:nvPr>
        </p:nvSpPr>
        <p:spPr/>
        <p:txBody>
          <a:bodyPr/>
          <a:lstStyle/>
          <a:p>
            <a:fld id="{FA0B7275-42E7-9344-8EE7-3495E2503A86}" type="slidenum">
              <a:rPr lang="en-US" smtClean="0"/>
              <a:t>17</a:t>
            </a:fld>
            <a:endParaRPr lang="en-US"/>
          </a:p>
        </p:txBody>
      </p:sp>
    </p:spTree>
    <p:extLst>
      <p:ext uri="{BB962C8B-B14F-4D97-AF65-F5344CB8AC3E}">
        <p14:creationId xmlns:p14="http://schemas.microsoft.com/office/powerpoint/2010/main" val="14215897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A3.8.10 </a:t>
            </a:r>
            <a:r>
              <a:rPr lang="fr-FR" dirty="0"/>
              <a:t>Diarrhée</a:t>
            </a:r>
          </a:p>
        </p:txBody>
      </p:sp>
      <p:sp>
        <p:nvSpPr>
          <p:cNvPr id="3" name="Content Placeholder 2"/>
          <p:cNvSpPr>
            <a:spLocks noGrp="1"/>
          </p:cNvSpPr>
          <p:nvPr>
            <p:ph idx="4294967295"/>
          </p:nvPr>
        </p:nvSpPr>
        <p:spPr>
          <a:xfrm>
            <a:off x="914400" y="1043354"/>
            <a:ext cx="10277475" cy="4562109"/>
          </a:xfrm>
        </p:spPr>
        <p:txBody>
          <a:bodyPr>
            <a:normAutofit fontScale="92500" lnSpcReduction="10000"/>
          </a:bodyPr>
          <a:lstStyle/>
          <a:p>
            <a:pPr marL="0" indent="0">
              <a:buNone/>
            </a:pPr>
            <a:r>
              <a:rPr lang="fr-FR" sz="2400" dirty="0"/>
              <a:t>Pour les jours d’essais sur la diarrhée, 50% de la charge fécale normale doit être constitué de « produits entrants diarrhéiques" à la place d’excréments solides. </a:t>
            </a:r>
          </a:p>
          <a:p>
            <a:pPr marL="0" indent="0">
              <a:buNone/>
            </a:pPr>
            <a:endParaRPr lang="fr-FR" sz="2400" dirty="0"/>
          </a:p>
          <a:p>
            <a:pPr marL="0" indent="0">
              <a:buNone/>
            </a:pPr>
            <a:r>
              <a:rPr lang="fr-FR" sz="2400" dirty="0"/>
              <a:t>+  La moitié de cette charge doit être une charge fécale normale (excréments  solides), l'autre moitié diluée en tant qu'apport diarrhéique.</a:t>
            </a:r>
          </a:p>
          <a:p>
            <a:pPr marL="0" indent="0">
              <a:buNone/>
            </a:pPr>
            <a:r>
              <a:rPr lang="fr-FR" sz="2400" dirty="0"/>
              <a:t>	- 35 % de la capacité journalière de 6 h à 9 h. </a:t>
            </a:r>
          </a:p>
          <a:p>
            <a:pPr marL="0" indent="0">
              <a:buNone/>
            </a:pPr>
            <a:r>
              <a:rPr lang="fr-FR" sz="2400" dirty="0"/>
              <a:t>	- 25 % de la capacité journalière de 11 h à 14 h. </a:t>
            </a:r>
          </a:p>
          <a:p>
            <a:pPr marL="0" indent="0">
              <a:buNone/>
            </a:pPr>
            <a:r>
              <a:rPr lang="fr-FR" sz="2400" dirty="0"/>
              <a:t>	- 40 % de la capacité journalière de 17 h à 20 h. </a:t>
            </a:r>
          </a:p>
          <a:p>
            <a:pPr marL="0" indent="0">
              <a:buNone/>
            </a:pPr>
            <a:r>
              <a:rPr lang="fr-FR" sz="2400" dirty="0"/>
              <a:t>a)    Mélanger des excréments frais avec de l'eau à raison de 2l d'eau par kg d’excréments frais. La teneur cible en matières sèches pour les produits entrants diarrhéiques doit être comprise entre 3 % et 10 %.</a:t>
            </a:r>
          </a:p>
          <a:p>
            <a:pPr marL="0" indent="0">
              <a:buNone/>
            </a:pPr>
            <a:r>
              <a:rPr lang="fr-FR" sz="2400" dirty="0"/>
              <a:t>b)   Cet essai repose sur l'hypothèse que chaque utilisateur atteint de diarrhée produit 1,2l de diarrhée par jour. </a:t>
            </a:r>
          </a:p>
          <a:p>
            <a:pPr marL="0" indent="0">
              <a:buNone/>
            </a:pPr>
            <a:endParaRPr lang="en-SG" sz="2400" dirty="0"/>
          </a:p>
          <a:p>
            <a:pPr marL="0" indent="0">
              <a:buNone/>
            </a:pPr>
            <a:endParaRPr lang="en-SG" sz="2400" dirty="0"/>
          </a:p>
        </p:txBody>
      </p:sp>
      <p:sp>
        <p:nvSpPr>
          <p:cNvPr id="8" name="Arrow: Right 7"/>
          <p:cNvSpPr/>
          <p:nvPr/>
        </p:nvSpPr>
        <p:spPr>
          <a:xfrm flipH="1">
            <a:off x="9674182" y="5562618"/>
            <a:ext cx="121355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3" action="ppaction://hlinksldjump"/>
              </a:rPr>
              <a:t>Retour </a:t>
            </a:r>
            <a:endParaRPr lang="en-SG" dirty="0"/>
          </a:p>
        </p:txBody>
      </p:sp>
      <p:sp>
        <p:nvSpPr>
          <p:cNvPr id="5" name="Slide Number Placeholder 4">
            <a:extLst>
              <a:ext uri="{FF2B5EF4-FFF2-40B4-BE49-F238E27FC236}">
                <a16:creationId xmlns:a16="http://schemas.microsoft.com/office/drawing/2014/main" id="{8D045038-731C-934C-9CD3-71A838C3007A}"/>
              </a:ext>
            </a:extLst>
          </p:cNvPr>
          <p:cNvSpPr>
            <a:spLocks noGrp="1"/>
          </p:cNvSpPr>
          <p:nvPr>
            <p:ph type="sldNum" sz="quarter" idx="12"/>
          </p:nvPr>
        </p:nvSpPr>
        <p:spPr/>
        <p:txBody>
          <a:bodyPr/>
          <a:lstStyle/>
          <a:p>
            <a:fld id="{FA0B7275-42E7-9344-8EE7-3495E2503A86}" type="slidenum">
              <a:rPr lang="en-US" smtClean="0"/>
              <a:t>18</a:t>
            </a:fld>
            <a:endParaRPr lang="en-US"/>
          </a:p>
        </p:txBody>
      </p:sp>
    </p:spTree>
    <p:extLst>
      <p:ext uri="{BB962C8B-B14F-4D97-AF65-F5344CB8AC3E}">
        <p14:creationId xmlns:p14="http://schemas.microsoft.com/office/powerpoint/2010/main" val="4972771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077" y="136526"/>
            <a:ext cx="11193237" cy="285670"/>
          </a:xfrm>
        </p:spPr>
        <p:txBody>
          <a:bodyPr>
            <a:normAutofit fontScale="90000"/>
          </a:bodyPr>
          <a:lstStyle/>
          <a:p>
            <a:r>
              <a:rPr lang="fr-FR" dirty="0"/>
              <a:t>Exigences mécaniques  </a:t>
            </a:r>
          </a:p>
        </p:txBody>
      </p:sp>
      <p:sp>
        <p:nvSpPr>
          <p:cNvPr id="5" name="Rectangle: Beveled 4"/>
          <p:cNvSpPr/>
          <p:nvPr/>
        </p:nvSpPr>
        <p:spPr>
          <a:xfrm>
            <a:off x="3359498"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359498"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359498"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114277"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2906366"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2906366"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2906366"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8832877" y="1612265"/>
            <a:ext cx="2592517"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6.4  </a:t>
            </a:r>
            <a:r>
              <a:rPr lang="fr-FR" sz="1400" dirty="0">
                <a:solidFill>
                  <a:schemeClr val="tx1"/>
                </a:solidFill>
              </a:rPr>
              <a:t>Performance d’évacuation </a:t>
            </a:r>
          </a:p>
        </p:txBody>
      </p:sp>
      <p:sp>
        <p:nvSpPr>
          <p:cNvPr id="37" name="Cloud 36"/>
          <p:cNvSpPr/>
          <p:nvPr/>
        </p:nvSpPr>
        <p:spPr>
          <a:xfrm>
            <a:off x="8682933" y="2388436"/>
            <a:ext cx="3073759"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6.5 </a:t>
            </a:r>
            <a:r>
              <a:rPr lang="fr-FR" sz="1400" dirty="0">
                <a:solidFill>
                  <a:schemeClr val="tx1"/>
                </a:solidFill>
              </a:rPr>
              <a:t>Intégrité contre les influences externes</a:t>
            </a:r>
          </a:p>
        </p:txBody>
      </p:sp>
      <p:sp>
        <p:nvSpPr>
          <p:cNvPr id="38" name="Cloud 37"/>
          <p:cNvSpPr/>
          <p:nvPr/>
        </p:nvSpPr>
        <p:spPr>
          <a:xfrm>
            <a:off x="8760296" y="3196441"/>
            <a:ext cx="2357687"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6.6 </a:t>
            </a:r>
            <a:r>
              <a:rPr lang="fr-FR" sz="1400" dirty="0">
                <a:solidFill>
                  <a:schemeClr val="tx1"/>
                </a:solidFill>
              </a:rPr>
              <a:t>Glissades, trébuchements ou chutes</a:t>
            </a:r>
          </a:p>
        </p:txBody>
      </p:sp>
      <p:cxnSp>
        <p:nvCxnSpPr>
          <p:cNvPr id="41" name="Straight Arrow Connector 40"/>
          <p:cNvCxnSpPr>
            <a:cxnSpLocks/>
            <a:stCxn id="104" idx="3"/>
            <a:endCxn id="30" idx="2"/>
          </p:cNvCxnSpPr>
          <p:nvPr/>
        </p:nvCxnSpPr>
        <p:spPr>
          <a:xfrm flipV="1">
            <a:off x="7727404" y="1944569"/>
            <a:ext cx="1113515" cy="1266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endCxn id="37" idx="2"/>
          </p:cNvCxnSpPr>
          <p:nvPr/>
        </p:nvCxnSpPr>
        <p:spPr>
          <a:xfrm flipV="1">
            <a:off x="7727404" y="2720740"/>
            <a:ext cx="965063" cy="490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104" idx="3"/>
            <a:endCxn id="38" idx="2"/>
          </p:cNvCxnSpPr>
          <p:nvPr/>
        </p:nvCxnSpPr>
        <p:spPr>
          <a:xfrm>
            <a:off x="7727404" y="3211023"/>
            <a:ext cx="1040205" cy="31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8832876" y="3916521"/>
            <a:ext cx="2592518"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A3.1 </a:t>
            </a:r>
            <a:r>
              <a:rPr lang="fr-FR" sz="1400" dirty="0">
                <a:solidFill>
                  <a:schemeClr val="tx1"/>
                </a:solidFill>
              </a:rPr>
              <a:t> Essais d’étanchéité</a:t>
            </a:r>
          </a:p>
        </p:txBody>
      </p:sp>
      <p:sp>
        <p:nvSpPr>
          <p:cNvPr id="47" name="Cloud 46"/>
          <p:cNvSpPr/>
          <p:nvPr/>
        </p:nvSpPr>
        <p:spPr>
          <a:xfrm>
            <a:off x="8184232" y="4653136"/>
            <a:ext cx="2821703"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A3.3 </a:t>
            </a:r>
            <a:r>
              <a:rPr lang="fr-FR" sz="1400" dirty="0">
                <a:solidFill>
                  <a:schemeClr val="tx1"/>
                </a:solidFill>
              </a:rPr>
              <a:t>Mécanisme d’évacuation</a:t>
            </a:r>
          </a:p>
        </p:txBody>
      </p:sp>
      <p:cxnSp>
        <p:nvCxnSpPr>
          <p:cNvPr id="48" name="Straight Arrow Connector 47"/>
          <p:cNvCxnSpPr>
            <a:cxnSpLocks/>
            <a:stCxn id="104" idx="3"/>
            <a:endCxn id="45" idx="2"/>
          </p:cNvCxnSpPr>
          <p:nvPr/>
        </p:nvCxnSpPr>
        <p:spPr>
          <a:xfrm>
            <a:off x="7727404" y="3211023"/>
            <a:ext cx="1113514" cy="1037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04" idx="3"/>
            <a:endCxn id="47" idx="2"/>
          </p:cNvCxnSpPr>
          <p:nvPr/>
        </p:nvCxnSpPr>
        <p:spPr>
          <a:xfrm>
            <a:off x="7727404" y="3211023"/>
            <a:ext cx="465581" cy="1774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loud 52"/>
          <p:cNvSpPr/>
          <p:nvPr/>
        </p:nvSpPr>
        <p:spPr>
          <a:xfrm>
            <a:off x="8802705" y="836712"/>
            <a:ext cx="2397376"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6.3 </a:t>
            </a:r>
            <a:r>
              <a:rPr lang="fr-FR" sz="1400" dirty="0">
                <a:solidFill>
                  <a:schemeClr val="tx1"/>
                </a:solidFill>
              </a:rPr>
              <a:t>Visibilité des excréments</a:t>
            </a:r>
          </a:p>
        </p:txBody>
      </p:sp>
      <p:cxnSp>
        <p:nvCxnSpPr>
          <p:cNvPr id="54" name="Straight Arrow Connector 53"/>
          <p:cNvCxnSpPr>
            <a:cxnSpLocks/>
            <a:stCxn id="104" idx="3"/>
            <a:endCxn id="53" idx="2"/>
          </p:cNvCxnSpPr>
          <p:nvPr/>
        </p:nvCxnSpPr>
        <p:spPr>
          <a:xfrm flipV="1">
            <a:off x="7727404" y="1169016"/>
            <a:ext cx="1082737" cy="2042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p:nvPr/>
        </p:nvCxnSpPr>
        <p:spPr>
          <a:xfrm flipV="1">
            <a:off x="5128439"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p:nvPr/>
        </p:nvCxnSpPr>
        <p:spPr>
          <a:xfrm flipV="1">
            <a:off x="5128439"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flipV="1">
            <a:off x="5128439"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flipV="1">
            <a:off x="5128439"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a:off x="5128438"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128438"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p:cNvCxnSpPr>
          <p:nvPr/>
        </p:nvCxnSpPr>
        <p:spPr>
          <a:xfrm>
            <a:off x="5128439"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a:off x="5128439"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flipV="1">
            <a:off x="5128438"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flipV="1">
            <a:off x="5128438"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flipV="1">
            <a:off x="5128439"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a:off x="5128439"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128438"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p:cNvCxnSpPr>
            <a:cxnSpLocks/>
          </p:cNvCxnSpPr>
          <p:nvPr/>
        </p:nvCxnSpPr>
        <p:spPr>
          <a:xfrm>
            <a:off x="5128438"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p:cNvCxnSpPr>
            <a:cxnSpLocks/>
          </p:cNvCxnSpPr>
          <p:nvPr/>
        </p:nvCxnSpPr>
        <p:spPr>
          <a:xfrm>
            <a:off x="5128439"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p:cNvCxnSpPr>
          <p:nvPr/>
        </p:nvCxnSpPr>
        <p:spPr>
          <a:xfrm>
            <a:off x="5128438"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p:cNvCxnSpPr>
            <a:cxnSpLocks/>
          </p:cNvCxnSpPr>
          <p:nvPr/>
        </p:nvCxnSpPr>
        <p:spPr>
          <a:xfrm flipV="1">
            <a:off x="5128438"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p:cNvCxnSpPr>
            <a:cxnSpLocks/>
          </p:cNvCxnSpPr>
          <p:nvPr/>
        </p:nvCxnSpPr>
        <p:spPr>
          <a:xfrm>
            <a:off x="5128438"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Rounded Corners 95">
            <a:hlinkClick r:id="rId3" action="ppaction://hlinksldjump"/>
          </p:cNvPr>
          <p:cNvSpPr/>
          <p:nvPr/>
        </p:nvSpPr>
        <p:spPr>
          <a:xfrm>
            <a:off x="5564350"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97" name="Rectangle: Rounded Corners 96">
            <a:hlinkClick r:id="rId4" action="ppaction://hlinksldjump"/>
          </p:cNvPr>
          <p:cNvSpPr/>
          <p:nvPr/>
        </p:nvSpPr>
        <p:spPr>
          <a:xfrm>
            <a:off x="5566621" y="1090421"/>
            <a:ext cx="2170110" cy="191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98" name="Rectangle: Rounded Corners 97">
            <a:hlinkClick r:id="rId5" action="ppaction://hlinksldjump"/>
          </p:cNvPr>
          <p:cNvSpPr/>
          <p:nvPr/>
        </p:nvSpPr>
        <p:spPr>
          <a:xfrm>
            <a:off x="5570050"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99" name="Rectangle: Rounded Corners 98">
            <a:hlinkClick r:id="rId6" action="ppaction://hlinksldjump"/>
          </p:cNvPr>
          <p:cNvSpPr/>
          <p:nvPr/>
        </p:nvSpPr>
        <p:spPr>
          <a:xfrm>
            <a:off x="5570050"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100" name="Rectangle: Rounded Corners 99">
            <a:hlinkClick r:id="rId7" action="ppaction://hlinksldjump"/>
          </p:cNvPr>
          <p:cNvSpPr/>
          <p:nvPr/>
        </p:nvSpPr>
        <p:spPr>
          <a:xfrm>
            <a:off x="5575889"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01" name="Rectangle: Rounded Corners 100">
            <a:hlinkClick r:id="rId8" action="ppaction://hlinksldjump"/>
          </p:cNvPr>
          <p:cNvSpPr/>
          <p:nvPr/>
        </p:nvSpPr>
        <p:spPr>
          <a:xfrm>
            <a:off x="5566930"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Conception de la maintenance</a:t>
            </a:r>
          </a:p>
        </p:txBody>
      </p:sp>
      <p:sp>
        <p:nvSpPr>
          <p:cNvPr id="102" name="Rectangle: Rounded Corners 101">
            <a:hlinkClick r:id="rId9" action="ppaction://hlinksldjump"/>
          </p:cNvPr>
          <p:cNvSpPr/>
          <p:nvPr/>
        </p:nvSpPr>
        <p:spPr>
          <a:xfrm>
            <a:off x="5561091"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103" name="Rectangle: Rounded Corners 102">
            <a:hlinkClick r:id="rId10" action="ppaction://hlinksldjump"/>
          </p:cNvPr>
          <p:cNvSpPr/>
          <p:nvPr/>
        </p:nvSpPr>
        <p:spPr>
          <a:xfrm>
            <a:off x="5582142"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 </a:t>
            </a:r>
          </a:p>
        </p:txBody>
      </p:sp>
      <p:sp>
        <p:nvSpPr>
          <p:cNvPr id="104" name="Rectangle: Rounded Corners 103">
            <a:hlinkClick r:id="rId11" action="ppaction://hlinksldjump"/>
          </p:cNvPr>
          <p:cNvSpPr/>
          <p:nvPr/>
        </p:nvSpPr>
        <p:spPr>
          <a:xfrm>
            <a:off x="5577384"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05" name="Rectangle: Rounded Corners 104">
            <a:hlinkClick r:id="rId12" action="ppaction://hlinksldjump"/>
          </p:cNvPr>
          <p:cNvSpPr/>
          <p:nvPr/>
        </p:nvSpPr>
        <p:spPr>
          <a:xfrm>
            <a:off x="5586711"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06" name="Rectangle: Rounded Corners 105">
            <a:hlinkClick r:id="rId13" action="ppaction://hlinksldjump"/>
          </p:cNvPr>
          <p:cNvSpPr/>
          <p:nvPr/>
        </p:nvSpPr>
        <p:spPr>
          <a:xfrm>
            <a:off x="5586711"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07" name="Rectangle: Rounded Corners 106">
            <a:hlinkClick r:id="rId14" action="ppaction://hlinksldjump"/>
          </p:cNvPr>
          <p:cNvSpPr/>
          <p:nvPr/>
        </p:nvSpPr>
        <p:spPr>
          <a:xfrm>
            <a:off x="5577752"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08" name="Rectangle: Rounded Corners 107">
            <a:hlinkClick r:id="rId15" action="ppaction://hlinksldjump"/>
          </p:cNvPr>
          <p:cNvSpPr/>
          <p:nvPr/>
        </p:nvSpPr>
        <p:spPr>
          <a:xfrm>
            <a:off x="5577384"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09" name="Rectangle: Rounded Corners 108">
            <a:hlinkClick r:id="rId16" action="ppaction://hlinksldjump"/>
          </p:cNvPr>
          <p:cNvSpPr/>
          <p:nvPr/>
        </p:nvSpPr>
        <p:spPr>
          <a:xfrm>
            <a:off x="5580097"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10" name="Rectangle: Rounded Corners 109">
            <a:hlinkClick r:id="rId17" action="ppaction://hlinksldjump"/>
          </p:cNvPr>
          <p:cNvSpPr/>
          <p:nvPr/>
        </p:nvSpPr>
        <p:spPr>
          <a:xfrm>
            <a:off x="5582142"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11" name="Rectangle: Rounded Corners 110">
            <a:hlinkClick r:id="rId18" action="ppaction://hlinksldjump"/>
          </p:cNvPr>
          <p:cNvSpPr/>
          <p:nvPr/>
        </p:nvSpPr>
        <p:spPr>
          <a:xfrm>
            <a:off x="5575580"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13" name="Rectangle: Rounded Corners 112">
            <a:hlinkClick r:id="rId19" action="ppaction://hlinksldjump"/>
          </p:cNvPr>
          <p:cNvSpPr/>
          <p:nvPr/>
        </p:nvSpPr>
        <p:spPr>
          <a:xfrm>
            <a:off x="5576612"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14" name="Rectangle: Rounded Corners 113">
            <a:hlinkClick r:id="rId20" action="ppaction://hlinksldjump"/>
          </p:cNvPr>
          <p:cNvSpPr/>
          <p:nvPr/>
        </p:nvSpPr>
        <p:spPr>
          <a:xfrm>
            <a:off x="5582142"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 name="Slide Number Placeholder 5">
            <a:extLst>
              <a:ext uri="{FF2B5EF4-FFF2-40B4-BE49-F238E27FC236}">
                <a16:creationId xmlns:a16="http://schemas.microsoft.com/office/drawing/2014/main" id="{D8CC4DDC-0072-544B-BFF1-22A80FEA593A}"/>
              </a:ext>
            </a:extLst>
          </p:cNvPr>
          <p:cNvSpPr>
            <a:spLocks noGrp="1"/>
          </p:cNvSpPr>
          <p:nvPr>
            <p:ph type="sldNum" sz="quarter" idx="12"/>
          </p:nvPr>
        </p:nvSpPr>
        <p:spPr/>
        <p:txBody>
          <a:bodyPr/>
          <a:lstStyle/>
          <a:p>
            <a:fld id="{FA0B7275-42E7-9344-8EE7-3495E2503A86}" type="slidenum">
              <a:rPr lang="en-US" smtClean="0"/>
              <a:t>19</a:t>
            </a:fld>
            <a:endParaRPr lang="en-US"/>
          </a:p>
        </p:txBody>
      </p:sp>
      <p:sp>
        <p:nvSpPr>
          <p:cNvPr id="61" name="Rectangle 60"/>
          <p:cNvSpPr/>
          <p:nvPr/>
        </p:nvSpPr>
        <p:spPr>
          <a:xfrm>
            <a:off x="3229149" y="497220"/>
            <a:ext cx="4575407" cy="217281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p:cNvSpPr/>
          <p:nvPr/>
        </p:nvSpPr>
        <p:spPr>
          <a:xfrm>
            <a:off x="3243295" y="5426621"/>
            <a:ext cx="4556401" cy="953802"/>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04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Effect transition="in" filter="fade">
                                      <p:cBhvr>
                                        <p:cTn id="117" dur="500"/>
                                        <p:tgtEl>
                                          <p:spTgt spid="4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3"/>
                                        </p:tgtEl>
                                        <p:attrNameLst>
                                          <p:attrName>style.visibility</p:attrName>
                                        </p:attrNameLst>
                                      </p:cBhvr>
                                      <p:to>
                                        <p:strVal val="visible"/>
                                      </p:to>
                                    </p:set>
                                    <p:anim calcmode="lin" valueType="num">
                                      <p:cBhvr>
                                        <p:cTn id="120" dur="500" fill="hold"/>
                                        <p:tgtEl>
                                          <p:spTgt spid="53"/>
                                        </p:tgtEl>
                                        <p:attrNameLst>
                                          <p:attrName>ppt_w</p:attrName>
                                        </p:attrNameLst>
                                      </p:cBhvr>
                                      <p:tavLst>
                                        <p:tav tm="0">
                                          <p:val>
                                            <p:fltVal val="0"/>
                                          </p:val>
                                        </p:tav>
                                        <p:tav tm="100000">
                                          <p:val>
                                            <p:strVal val="#ppt_w"/>
                                          </p:val>
                                        </p:tav>
                                      </p:tavLst>
                                    </p:anim>
                                    <p:anim calcmode="lin" valueType="num">
                                      <p:cBhvr>
                                        <p:cTn id="121" dur="500" fill="hold"/>
                                        <p:tgtEl>
                                          <p:spTgt spid="53"/>
                                        </p:tgtEl>
                                        <p:attrNameLst>
                                          <p:attrName>ppt_h</p:attrName>
                                        </p:attrNameLst>
                                      </p:cBhvr>
                                      <p:tavLst>
                                        <p:tav tm="0">
                                          <p:val>
                                            <p:fltVal val="0"/>
                                          </p:val>
                                        </p:tav>
                                        <p:tav tm="100000">
                                          <p:val>
                                            <p:strVal val="#ppt_h"/>
                                          </p:val>
                                        </p:tav>
                                      </p:tavLst>
                                    </p:anim>
                                    <p:animEffect transition="in" filter="fade">
                                      <p:cBhvr>
                                        <p:cTn id="122" dur="500"/>
                                        <p:tgtEl>
                                          <p:spTgt spid="53"/>
                                        </p:tgtEl>
                                      </p:cBhvr>
                                    </p:animEffect>
                                  </p:childTnLst>
                                </p:cTn>
                              </p:par>
                              <p:par>
                                <p:cTn id="123" presetID="53" presetClass="entr" presetSubtype="16"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500" fill="hold"/>
                                        <p:tgtEl>
                                          <p:spTgt spid="49"/>
                                        </p:tgtEl>
                                        <p:attrNameLst>
                                          <p:attrName>ppt_w</p:attrName>
                                        </p:attrNameLst>
                                      </p:cBhvr>
                                      <p:tavLst>
                                        <p:tav tm="0">
                                          <p:val>
                                            <p:fltVal val="0"/>
                                          </p:val>
                                        </p:tav>
                                        <p:tav tm="100000">
                                          <p:val>
                                            <p:strVal val="#ppt_w"/>
                                          </p:val>
                                        </p:tav>
                                      </p:tavLst>
                                    </p:anim>
                                    <p:anim calcmode="lin" valueType="num">
                                      <p:cBhvr>
                                        <p:cTn id="126" dur="500" fill="hold"/>
                                        <p:tgtEl>
                                          <p:spTgt spid="49"/>
                                        </p:tgtEl>
                                        <p:attrNameLst>
                                          <p:attrName>ppt_h</p:attrName>
                                        </p:attrNameLst>
                                      </p:cBhvr>
                                      <p:tavLst>
                                        <p:tav tm="0">
                                          <p:val>
                                            <p:fltVal val="0"/>
                                          </p:val>
                                        </p:tav>
                                        <p:tav tm="100000">
                                          <p:val>
                                            <p:strVal val="#ppt_h"/>
                                          </p:val>
                                        </p:tav>
                                      </p:tavLst>
                                    </p:anim>
                                    <p:animEffect transition="in" filter="fade">
                                      <p:cBhvr>
                                        <p:cTn id="127" dur="500"/>
                                        <p:tgtEl>
                                          <p:spTgt spid="49"/>
                                        </p:tgtEl>
                                      </p:cBhvr>
                                    </p:animEffect>
                                  </p:childTnLst>
                                </p:cTn>
                              </p:par>
                              <p:par>
                                <p:cTn id="128" presetID="53" presetClass="entr" presetSubtype="16"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childTnLst>
                                </p:cTn>
                              </p:par>
                              <p:par>
                                <p:cTn id="133" presetID="53" presetClass="entr" presetSubtype="16" fill="hold"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p:cTn id="135" dur="500" fill="hold"/>
                                        <p:tgtEl>
                                          <p:spTgt spid="44"/>
                                        </p:tgtEl>
                                        <p:attrNameLst>
                                          <p:attrName>ppt_w</p:attrName>
                                        </p:attrNameLst>
                                      </p:cBhvr>
                                      <p:tavLst>
                                        <p:tav tm="0">
                                          <p:val>
                                            <p:fltVal val="0"/>
                                          </p:val>
                                        </p:tav>
                                        <p:tav tm="100000">
                                          <p:val>
                                            <p:strVal val="#ppt_w"/>
                                          </p:val>
                                        </p:tav>
                                      </p:tavLst>
                                    </p:anim>
                                    <p:anim calcmode="lin" valueType="num">
                                      <p:cBhvr>
                                        <p:cTn id="136" dur="500" fill="hold"/>
                                        <p:tgtEl>
                                          <p:spTgt spid="44"/>
                                        </p:tgtEl>
                                        <p:attrNameLst>
                                          <p:attrName>ppt_h</p:attrName>
                                        </p:attrNameLst>
                                      </p:cBhvr>
                                      <p:tavLst>
                                        <p:tav tm="0">
                                          <p:val>
                                            <p:fltVal val="0"/>
                                          </p:val>
                                        </p:tav>
                                        <p:tav tm="100000">
                                          <p:val>
                                            <p:strVal val="#ppt_h"/>
                                          </p:val>
                                        </p:tav>
                                      </p:tavLst>
                                    </p:anim>
                                    <p:animEffect transition="in" filter="fade">
                                      <p:cBhvr>
                                        <p:cTn id="137" dur="500"/>
                                        <p:tgtEl>
                                          <p:spTgt spid="44"/>
                                        </p:tgtEl>
                                      </p:cBhvr>
                                    </p:animEffect>
                                  </p:childTnLst>
                                </p:cTn>
                              </p:par>
                              <p:par>
                                <p:cTn id="138" presetID="53" presetClass="entr" presetSubtype="16"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 calcmode="lin" valueType="num">
                                      <p:cBhvr>
                                        <p:cTn id="140" dur="500" fill="hold"/>
                                        <p:tgtEl>
                                          <p:spTgt spid="42"/>
                                        </p:tgtEl>
                                        <p:attrNameLst>
                                          <p:attrName>ppt_w</p:attrName>
                                        </p:attrNameLst>
                                      </p:cBhvr>
                                      <p:tavLst>
                                        <p:tav tm="0">
                                          <p:val>
                                            <p:fltVal val="0"/>
                                          </p:val>
                                        </p:tav>
                                        <p:tav tm="100000">
                                          <p:val>
                                            <p:strVal val="#ppt_w"/>
                                          </p:val>
                                        </p:tav>
                                      </p:tavLst>
                                    </p:anim>
                                    <p:anim calcmode="lin" valueType="num">
                                      <p:cBhvr>
                                        <p:cTn id="141" dur="500" fill="hold"/>
                                        <p:tgtEl>
                                          <p:spTgt spid="42"/>
                                        </p:tgtEl>
                                        <p:attrNameLst>
                                          <p:attrName>ppt_h</p:attrName>
                                        </p:attrNameLst>
                                      </p:cBhvr>
                                      <p:tavLst>
                                        <p:tav tm="0">
                                          <p:val>
                                            <p:fltVal val="0"/>
                                          </p:val>
                                        </p:tav>
                                        <p:tav tm="100000">
                                          <p:val>
                                            <p:strVal val="#ppt_h"/>
                                          </p:val>
                                        </p:tav>
                                      </p:tavLst>
                                    </p:anim>
                                    <p:animEffect transition="in" filter="fade">
                                      <p:cBhvr>
                                        <p:cTn id="142" dur="500"/>
                                        <p:tgtEl>
                                          <p:spTgt spid="42"/>
                                        </p:tgtEl>
                                      </p:cBhvr>
                                    </p:animEffect>
                                  </p:childTnLst>
                                </p:cTn>
                              </p:par>
                              <p:par>
                                <p:cTn id="143" presetID="53" presetClass="entr" presetSubtype="16" fill="hold"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500" fill="hold"/>
                                        <p:tgtEl>
                                          <p:spTgt spid="41"/>
                                        </p:tgtEl>
                                        <p:attrNameLst>
                                          <p:attrName>ppt_w</p:attrName>
                                        </p:attrNameLst>
                                      </p:cBhvr>
                                      <p:tavLst>
                                        <p:tav tm="0">
                                          <p:val>
                                            <p:fltVal val="0"/>
                                          </p:val>
                                        </p:tav>
                                        <p:tav tm="100000">
                                          <p:val>
                                            <p:strVal val="#ppt_w"/>
                                          </p:val>
                                        </p:tav>
                                      </p:tavLst>
                                    </p:anim>
                                    <p:anim calcmode="lin" valueType="num">
                                      <p:cBhvr>
                                        <p:cTn id="146" dur="500" fill="hold"/>
                                        <p:tgtEl>
                                          <p:spTgt spid="41"/>
                                        </p:tgtEl>
                                        <p:attrNameLst>
                                          <p:attrName>ppt_h</p:attrName>
                                        </p:attrNameLst>
                                      </p:cBhvr>
                                      <p:tavLst>
                                        <p:tav tm="0">
                                          <p:val>
                                            <p:fltVal val="0"/>
                                          </p:val>
                                        </p:tav>
                                        <p:tav tm="100000">
                                          <p:val>
                                            <p:strVal val="#ppt_h"/>
                                          </p:val>
                                        </p:tav>
                                      </p:tavLst>
                                    </p:anim>
                                    <p:animEffect transition="in" filter="fade">
                                      <p:cBhvr>
                                        <p:cTn id="147" dur="500"/>
                                        <p:tgtEl>
                                          <p:spTgt spid="41"/>
                                        </p:tgtEl>
                                      </p:cBhvr>
                                    </p:animEffect>
                                  </p:childTnLst>
                                </p:cTn>
                              </p:par>
                              <p:par>
                                <p:cTn id="148" presetID="53" presetClass="entr" presetSubtype="16" fill="hold" nodeType="withEffect">
                                  <p:stCondLst>
                                    <p:cond delay="0"/>
                                  </p:stCondLst>
                                  <p:childTnLst>
                                    <p:set>
                                      <p:cBhvr>
                                        <p:cTn id="149" dur="1" fill="hold">
                                          <p:stCondLst>
                                            <p:cond delay="0"/>
                                          </p:stCondLst>
                                        </p:cTn>
                                        <p:tgtEl>
                                          <p:spTgt spid="54"/>
                                        </p:tgtEl>
                                        <p:attrNameLst>
                                          <p:attrName>style.visibility</p:attrName>
                                        </p:attrNameLst>
                                      </p:cBhvr>
                                      <p:to>
                                        <p:strVal val="visible"/>
                                      </p:to>
                                    </p:set>
                                    <p:anim calcmode="lin" valueType="num">
                                      <p:cBhvr>
                                        <p:cTn id="150" dur="500" fill="hold"/>
                                        <p:tgtEl>
                                          <p:spTgt spid="54"/>
                                        </p:tgtEl>
                                        <p:attrNameLst>
                                          <p:attrName>ppt_w</p:attrName>
                                        </p:attrNameLst>
                                      </p:cBhvr>
                                      <p:tavLst>
                                        <p:tav tm="0">
                                          <p:val>
                                            <p:fltVal val="0"/>
                                          </p:val>
                                        </p:tav>
                                        <p:tav tm="100000">
                                          <p:val>
                                            <p:strVal val="#ppt_w"/>
                                          </p:val>
                                        </p:tav>
                                      </p:tavLst>
                                    </p:anim>
                                    <p:anim calcmode="lin" valueType="num">
                                      <p:cBhvr>
                                        <p:cTn id="151" dur="500" fill="hold"/>
                                        <p:tgtEl>
                                          <p:spTgt spid="54"/>
                                        </p:tgtEl>
                                        <p:attrNameLst>
                                          <p:attrName>ppt_h</p:attrName>
                                        </p:attrNameLst>
                                      </p:cBhvr>
                                      <p:tavLst>
                                        <p:tav tm="0">
                                          <p:val>
                                            <p:fltVal val="0"/>
                                          </p:val>
                                        </p:tav>
                                        <p:tav tm="100000">
                                          <p:val>
                                            <p:strVal val="#ppt_h"/>
                                          </p:val>
                                        </p:tav>
                                      </p:tavLst>
                                    </p:anim>
                                    <p:animEffect transition="in" filter="fade">
                                      <p:cBhvr>
                                        <p:cTn id="1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38" grpId="0" animBg="1"/>
      <p:bldP spid="45" grpId="0" animBg="1"/>
      <p:bldP spid="47" grpId="0" animBg="1"/>
      <p:bldP spid="53"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3" grpId="0" animBg="1"/>
      <p:bldP spid="1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077" y="136525"/>
            <a:ext cx="11193237" cy="384343"/>
          </a:xfrm>
        </p:spPr>
        <p:txBody>
          <a:bodyPr>
            <a:normAutofit fontScale="90000"/>
          </a:bodyPr>
          <a:lstStyle/>
          <a:p>
            <a:r>
              <a:rPr lang="fr-FR" dirty="0"/>
              <a:t>Paramètres environnementaux</a:t>
            </a:r>
          </a:p>
        </p:txBody>
      </p:sp>
      <p:sp>
        <p:nvSpPr>
          <p:cNvPr id="5" name="Rectangle: Beveled 4"/>
          <p:cNvSpPr/>
          <p:nvPr/>
        </p:nvSpPr>
        <p:spPr>
          <a:xfrm>
            <a:off x="3766251"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766251"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766251"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521030"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313119"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p:cNvCxnSpPr>
          <p:nvPr/>
        </p:nvCxnSpPr>
        <p:spPr>
          <a:xfrm>
            <a:off x="3313119"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313119"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9387888" y="1580860"/>
            <a:ext cx="162018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DCO</a:t>
            </a:r>
          </a:p>
        </p:txBody>
      </p:sp>
      <p:sp>
        <p:nvSpPr>
          <p:cNvPr id="37" name="Cloud 36"/>
          <p:cNvSpPr/>
          <p:nvPr/>
        </p:nvSpPr>
        <p:spPr>
          <a:xfrm>
            <a:off x="9237944" y="2150194"/>
            <a:ext cx="198022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TSS</a:t>
            </a:r>
          </a:p>
        </p:txBody>
      </p:sp>
      <p:sp>
        <p:nvSpPr>
          <p:cNvPr id="38" name="Cloud 37"/>
          <p:cNvSpPr/>
          <p:nvPr/>
        </p:nvSpPr>
        <p:spPr>
          <a:xfrm>
            <a:off x="9381960" y="2807634"/>
            <a:ext cx="162018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Azote total</a:t>
            </a:r>
          </a:p>
        </p:txBody>
      </p:sp>
      <p:cxnSp>
        <p:nvCxnSpPr>
          <p:cNvPr id="41" name="Straight Arrow Connector 40"/>
          <p:cNvCxnSpPr>
            <a:cxnSpLocks/>
            <a:stCxn id="93" idx="3"/>
            <a:endCxn id="30" idx="2"/>
          </p:cNvCxnSpPr>
          <p:nvPr/>
        </p:nvCxnSpPr>
        <p:spPr>
          <a:xfrm flipV="1">
            <a:off x="8143484" y="1844214"/>
            <a:ext cx="1249430" cy="178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93" idx="3"/>
            <a:endCxn id="37" idx="2"/>
          </p:cNvCxnSpPr>
          <p:nvPr/>
        </p:nvCxnSpPr>
        <p:spPr>
          <a:xfrm flipV="1">
            <a:off x="8143484" y="2413548"/>
            <a:ext cx="1100602" cy="1218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93" idx="3"/>
            <a:endCxn id="38" idx="2"/>
          </p:cNvCxnSpPr>
          <p:nvPr/>
        </p:nvCxnSpPr>
        <p:spPr>
          <a:xfrm flipV="1">
            <a:off x="8143484" y="3070988"/>
            <a:ext cx="1243502" cy="561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9394896" y="3455706"/>
            <a:ext cx="162018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Phosphore total</a:t>
            </a:r>
          </a:p>
        </p:txBody>
      </p:sp>
      <p:sp>
        <p:nvSpPr>
          <p:cNvPr id="46" name="Cloud 45"/>
          <p:cNvSpPr/>
          <p:nvPr/>
        </p:nvSpPr>
        <p:spPr>
          <a:xfrm>
            <a:off x="9394896" y="4126429"/>
            <a:ext cx="162018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pH</a:t>
            </a:r>
          </a:p>
        </p:txBody>
      </p:sp>
      <p:cxnSp>
        <p:nvCxnSpPr>
          <p:cNvPr id="13" name="Straight Arrow Connector 12"/>
          <p:cNvCxnSpPr>
            <a:cxnSpLocks/>
            <a:stCxn id="93" idx="3"/>
            <a:endCxn id="45" idx="2"/>
          </p:cNvCxnSpPr>
          <p:nvPr/>
        </p:nvCxnSpPr>
        <p:spPr>
          <a:xfrm>
            <a:off x="8143484" y="3632164"/>
            <a:ext cx="1256438" cy="86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93" idx="3"/>
            <a:endCxn id="46" idx="2"/>
          </p:cNvCxnSpPr>
          <p:nvPr/>
        </p:nvCxnSpPr>
        <p:spPr>
          <a:xfrm>
            <a:off x="8143484" y="3632164"/>
            <a:ext cx="1256438" cy="757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p:nvPr/>
        </p:nvCxnSpPr>
        <p:spPr>
          <a:xfrm flipV="1">
            <a:off x="5535192"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p:nvPr/>
        </p:nvCxnSpPr>
        <p:spPr>
          <a:xfrm flipV="1">
            <a:off x="5535192"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535192"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flipV="1">
            <a:off x="5535192"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535191"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535191"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535192"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535192"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535191"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535191"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flipV="1">
            <a:off x="5535192"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535192"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535191"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535191"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535192"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535191"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535191"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535191"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hlinkClick r:id="rId3" action="ppaction://hlinksldjump"/>
          </p:cNvPr>
          <p:cNvSpPr/>
          <p:nvPr/>
        </p:nvSpPr>
        <p:spPr>
          <a:xfrm>
            <a:off x="5971103"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85" name="Rectangle: Rounded Corners 84">
            <a:hlinkClick r:id="rId4" action="ppaction://hlinksldjump"/>
          </p:cNvPr>
          <p:cNvSpPr/>
          <p:nvPr/>
        </p:nvSpPr>
        <p:spPr>
          <a:xfrm>
            <a:off x="5973374" y="1139743"/>
            <a:ext cx="2150020" cy="191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86" name="Rectangle: Rounded Corners 85">
            <a:hlinkClick r:id="rId5" action="ppaction://hlinksldjump"/>
          </p:cNvPr>
          <p:cNvSpPr/>
          <p:nvPr/>
        </p:nvSpPr>
        <p:spPr>
          <a:xfrm>
            <a:off x="5976803"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87" name="Rectangle: Rounded Corners 86">
            <a:hlinkClick r:id="rId6" action="ppaction://hlinksldjump"/>
          </p:cNvPr>
          <p:cNvSpPr/>
          <p:nvPr/>
        </p:nvSpPr>
        <p:spPr>
          <a:xfrm>
            <a:off x="5976803"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88" name="Rectangle: Rounded Corners 87">
            <a:hlinkClick r:id="rId7" action="ppaction://hlinksldjump"/>
          </p:cNvPr>
          <p:cNvSpPr/>
          <p:nvPr/>
        </p:nvSpPr>
        <p:spPr>
          <a:xfrm>
            <a:off x="5982642"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89" name="Rectangle: Rounded Corners 88">
            <a:hlinkClick r:id="rId8" action="ppaction://hlinksldjump"/>
          </p:cNvPr>
          <p:cNvSpPr/>
          <p:nvPr/>
        </p:nvSpPr>
        <p:spPr>
          <a:xfrm>
            <a:off x="5973683"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Conception de la maintenance</a:t>
            </a:r>
          </a:p>
        </p:txBody>
      </p:sp>
      <p:sp>
        <p:nvSpPr>
          <p:cNvPr id="90" name="Rectangle: Rounded Corners 89">
            <a:hlinkClick r:id="rId9" action="ppaction://hlinksldjump"/>
          </p:cNvPr>
          <p:cNvSpPr/>
          <p:nvPr/>
        </p:nvSpPr>
        <p:spPr>
          <a:xfrm>
            <a:off x="5967844"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91" name="Rectangle: Rounded Corners 90">
            <a:hlinkClick r:id="rId10" action="ppaction://hlinksldjump"/>
          </p:cNvPr>
          <p:cNvSpPr/>
          <p:nvPr/>
        </p:nvSpPr>
        <p:spPr>
          <a:xfrm>
            <a:off x="5988895"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 </a:t>
            </a:r>
          </a:p>
        </p:txBody>
      </p:sp>
      <p:sp>
        <p:nvSpPr>
          <p:cNvPr id="92" name="Rectangle: Rounded Corners 91">
            <a:hlinkClick r:id="rId11" action="ppaction://hlinksldjump"/>
          </p:cNvPr>
          <p:cNvSpPr/>
          <p:nvPr/>
        </p:nvSpPr>
        <p:spPr>
          <a:xfrm>
            <a:off x="5984137"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93" name="Rectangle: Rounded Corners 92">
            <a:hlinkClick r:id="rId12" action="ppaction://hlinksldjump"/>
          </p:cNvPr>
          <p:cNvSpPr/>
          <p:nvPr/>
        </p:nvSpPr>
        <p:spPr>
          <a:xfrm>
            <a:off x="5993464"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4" name="Rectangle: Rounded Corners 93">
            <a:hlinkClick r:id="rId13" action="ppaction://hlinksldjump"/>
          </p:cNvPr>
          <p:cNvSpPr/>
          <p:nvPr/>
        </p:nvSpPr>
        <p:spPr>
          <a:xfrm>
            <a:off x="5993464"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5" name="Rectangle: Rounded Corners 94">
            <a:hlinkClick r:id="rId14" action="ppaction://hlinksldjump"/>
          </p:cNvPr>
          <p:cNvSpPr/>
          <p:nvPr/>
        </p:nvSpPr>
        <p:spPr>
          <a:xfrm>
            <a:off x="5984505"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96" name="Rectangle: Rounded Corners 95">
            <a:hlinkClick r:id="rId15" action="ppaction://hlinksldjump"/>
          </p:cNvPr>
          <p:cNvSpPr/>
          <p:nvPr/>
        </p:nvSpPr>
        <p:spPr>
          <a:xfrm>
            <a:off x="5984137"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97" name="Rectangle: Rounded Corners 96">
            <a:hlinkClick r:id="rId16" action="ppaction://hlinksldjump"/>
          </p:cNvPr>
          <p:cNvSpPr/>
          <p:nvPr/>
        </p:nvSpPr>
        <p:spPr>
          <a:xfrm>
            <a:off x="5986850"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98" name="Rectangle: Rounded Corners 97">
            <a:hlinkClick r:id="rId17" action="ppaction://hlinksldjump"/>
          </p:cNvPr>
          <p:cNvSpPr/>
          <p:nvPr/>
        </p:nvSpPr>
        <p:spPr>
          <a:xfrm>
            <a:off x="5988895"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9" name="Rectangle: Rounded Corners 98">
            <a:hlinkClick r:id="rId18" action="ppaction://hlinksldjump"/>
          </p:cNvPr>
          <p:cNvSpPr/>
          <p:nvPr/>
        </p:nvSpPr>
        <p:spPr>
          <a:xfrm>
            <a:off x="5982333"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01" name="Rectangle: Rounded Corners 100">
            <a:hlinkClick r:id="rId19" action="ppaction://hlinksldjump"/>
          </p:cNvPr>
          <p:cNvSpPr/>
          <p:nvPr/>
        </p:nvSpPr>
        <p:spPr>
          <a:xfrm>
            <a:off x="5983365"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02" name="Rectangle: Rounded Corners 101">
            <a:hlinkClick r:id="rId20" action="ppaction://hlinksldjump"/>
          </p:cNvPr>
          <p:cNvSpPr/>
          <p:nvPr/>
        </p:nvSpPr>
        <p:spPr>
          <a:xfrm>
            <a:off x="5988895"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7" name="Slide Number Placeholder 6">
            <a:extLst>
              <a:ext uri="{FF2B5EF4-FFF2-40B4-BE49-F238E27FC236}">
                <a16:creationId xmlns:a16="http://schemas.microsoft.com/office/drawing/2014/main" id="{C2B58F9C-1B7B-BE4E-B9B3-E696C27BD722}"/>
              </a:ext>
            </a:extLst>
          </p:cNvPr>
          <p:cNvSpPr>
            <a:spLocks noGrp="1"/>
          </p:cNvSpPr>
          <p:nvPr>
            <p:ph type="sldNum" sz="quarter" idx="12"/>
          </p:nvPr>
        </p:nvSpPr>
        <p:spPr/>
        <p:txBody>
          <a:bodyPr/>
          <a:lstStyle/>
          <a:p>
            <a:fld id="{FA0B7275-42E7-9344-8EE7-3495E2503A86}" type="slidenum">
              <a:rPr lang="en-US" smtClean="0"/>
              <a:t>20</a:t>
            </a:fld>
            <a:endParaRPr lang="en-US"/>
          </a:p>
        </p:txBody>
      </p:sp>
      <p:sp>
        <p:nvSpPr>
          <p:cNvPr id="60" name="Rectangle 59"/>
          <p:cNvSpPr/>
          <p:nvPr/>
        </p:nvSpPr>
        <p:spPr>
          <a:xfrm>
            <a:off x="3672631" y="535874"/>
            <a:ext cx="4564475" cy="220302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Rectangle 60"/>
          <p:cNvSpPr/>
          <p:nvPr/>
        </p:nvSpPr>
        <p:spPr>
          <a:xfrm>
            <a:off x="3652093" y="5312617"/>
            <a:ext cx="4673603" cy="100935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77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500" fill="hold"/>
                                        <p:tgtEl>
                                          <p:spTgt spid="46"/>
                                        </p:tgtEl>
                                        <p:attrNameLst>
                                          <p:attrName>ppt_w</p:attrName>
                                        </p:attrNameLst>
                                      </p:cBhvr>
                                      <p:tavLst>
                                        <p:tav tm="0">
                                          <p:val>
                                            <p:fltVal val="0"/>
                                          </p:val>
                                        </p:tav>
                                        <p:tav tm="100000">
                                          <p:val>
                                            <p:strVal val="#ppt_w"/>
                                          </p:val>
                                        </p:tav>
                                      </p:tavLst>
                                    </p:anim>
                                    <p:anim calcmode="lin" valueType="num">
                                      <p:cBhvr>
                                        <p:cTn id="116" dur="500" fill="hold"/>
                                        <p:tgtEl>
                                          <p:spTgt spid="46"/>
                                        </p:tgtEl>
                                        <p:attrNameLst>
                                          <p:attrName>ppt_h</p:attrName>
                                        </p:attrNameLst>
                                      </p:cBhvr>
                                      <p:tavLst>
                                        <p:tav tm="0">
                                          <p:val>
                                            <p:fltVal val="0"/>
                                          </p:val>
                                        </p:tav>
                                        <p:tav tm="100000">
                                          <p:val>
                                            <p:strVal val="#ppt_h"/>
                                          </p:val>
                                        </p:tav>
                                      </p:tavLst>
                                    </p:anim>
                                    <p:animEffect transition="in" filter="fade">
                                      <p:cBhvr>
                                        <p:cTn id="117" dur="500"/>
                                        <p:tgtEl>
                                          <p:spTgt spid="46"/>
                                        </p:tgtEl>
                                      </p:cBhvr>
                                    </p:animEffect>
                                  </p:childTnLst>
                                </p:cTn>
                              </p:par>
                              <p:par>
                                <p:cTn id="118" presetID="53" presetClass="entr" presetSubtype="16" fill="hold" nodeType="withEffect">
                                  <p:stCondLst>
                                    <p:cond delay="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fill="hold"/>
                                        <p:tgtEl>
                                          <p:spTgt spid="16"/>
                                        </p:tgtEl>
                                        <p:attrNameLst>
                                          <p:attrName>ppt_w</p:attrName>
                                        </p:attrNameLst>
                                      </p:cBhvr>
                                      <p:tavLst>
                                        <p:tav tm="0">
                                          <p:val>
                                            <p:fltVal val="0"/>
                                          </p:val>
                                        </p:tav>
                                        <p:tav tm="100000">
                                          <p:val>
                                            <p:strVal val="#ppt_w"/>
                                          </p:val>
                                        </p:tav>
                                      </p:tavLst>
                                    </p:anim>
                                    <p:anim calcmode="lin" valueType="num">
                                      <p:cBhvr>
                                        <p:cTn id="121" dur="500" fill="hold"/>
                                        <p:tgtEl>
                                          <p:spTgt spid="16"/>
                                        </p:tgtEl>
                                        <p:attrNameLst>
                                          <p:attrName>ppt_h</p:attrName>
                                        </p:attrNameLst>
                                      </p:cBhvr>
                                      <p:tavLst>
                                        <p:tav tm="0">
                                          <p:val>
                                            <p:fltVal val="0"/>
                                          </p:val>
                                        </p:tav>
                                        <p:tav tm="100000">
                                          <p:val>
                                            <p:strVal val="#ppt_h"/>
                                          </p:val>
                                        </p:tav>
                                      </p:tavLst>
                                    </p:anim>
                                    <p:animEffect transition="in" filter="fade">
                                      <p:cBhvr>
                                        <p:cTn id="122" dur="500"/>
                                        <p:tgtEl>
                                          <p:spTgt spid="16"/>
                                        </p:tgtEl>
                                      </p:cBhvr>
                                    </p:animEffect>
                                  </p:childTnLst>
                                </p:cTn>
                              </p:par>
                              <p:par>
                                <p:cTn id="123" presetID="53" presetClass="entr" presetSubtype="16" fill="hold"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par>
                                <p:cTn id="128" presetID="53" presetClass="entr" presetSubtype="16" fill="hold" nodeType="withEffect">
                                  <p:stCondLst>
                                    <p:cond delay="0"/>
                                  </p:stCondLst>
                                  <p:childTnLst>
                                    <p:set>
                                      <p:cBhvr>
                                        <p:cTn id="129" dur="1" fill="hold">
                                          <p:stCondLst>
                                            <p:cond delay="0"/>
                                          </p:stCondLst>
                                        </p:cTn>
                                        <p:tgtEl>
                                          <p:spTgt spid="44"/>
                                        </p:tgtEl>
                                        <p:attrNameLst>
                                          <p:attrName>style.visibility</p:attrName>
                                        </p:attrNameLst>
                                      </p:cBhvr>
                                      <p:to>
                                        <p:strVal val="visible"/>
                                      </p:to>
                                    </p:set>
                                    <p:anim calcmode="lin" valueType="num">
                                      <p:cBhvr>
                                        <p:cTn id="130" dur="500" fill="hold"/>
                                        <p:tgtEl>
                                          <p:spTgt spid="44"/>
                                        </p:tgtEl>
                                        <p:attrNameLst>
                                          <p:attrName>ppt_w</p:attrName>
                                        </p:attrNameLst>
                                      </p:cBhvr>
                                      <p:tavLst>
                                        <p:tav tm="0">
                                          <p:val>
                                            <p:fltVal val="0"/>
                                          </p:val>
                                        </p:tav>
                                        <p:tav tm="100000">
                                          <p:val>
                                            <p:strVal val="#ppt_w"/>
                                          </p:val>
                                        </p:tav>
                                      </p:tavLst>
                                    </p:anim>
                                    <p:anim calcmode="lin" valueType="num">
                                      <p:cBhvr>
                                        <p:cTn id="131" dur="500" fill="hold"/>
                                        <p:tgtEl>
                                          <p:spTgt spid="44"/>
                                        </p:tgtEl>
                                        <p:attrNameLst>
                                          <p:attrName>ppt_h</p:attrName>
                                        </p:attrNameLst>
                                      </p:cBhvr>
                                      <p:tavLst>
                                        <p:tav tm="0">
                                          <p:val>
                                            <p:fltVal val="0"/>
                                          </p:val>
                                        </p:tav>
                                        <p:tav tm="100000">
                                          <p:val>
                                            <p:strVal val="#ppt_h"/>
                                          </p:val>
                                        </p:tav>
                                      </p:tavLst>
                                    </p:anim>
                                    <p:animEffect transition="in" filter="fade">
                                      <p:cBhvr>
                                        <p:cTn id="132" dur="500"/>
                                        <p:tgtEl>
                                          <p:spTgt spid="44"/>
                                        </p:tgtEl>
                                      </p:cBhvr>
                                    </p:animEffect>
                                  </p:childTnLst>
                                </p:cTn>
                              </p:par>
                              <p:par>
                                <p:cTn id="133" presetID="53" presetClass="entr" presetSubtype="16" fill="hold" nodeType="with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p:cTn id="135" dur="500" fill="hold"/>
                                        <p:tgtEl>
                                          <p:spTgt spid="42"/>
                                        </p:tgtEl>
                                        <p:attrNameLst>
                                          <p:attrName>ppt_w</p:attrName>
                                        </p:attrNameLst>
                                      </p:cBhvr>
                                      <p:tavLst>
                                        <p:tav tm="0">
                                          <p:val>
                                            <p:fltVal val="0"/>
                                          </p:val>
                                        </p:tav>
                                        <p:tav tm="100000">
                                          <p:val>
                                            <p:strVal val="#ppt_w"/>
                                          </p:val>
                                        </p:tav>
                                      </p:tavLst>
                                    </p:anim>
                                    <p:anim calcmode="lin" valueType="num">
                                      <p:cBhvr>
                                        <p:cTn id="136" dur="500" fill="hold"/>
                                        <p:tgtEl>
                                          <p:spTgt spid="42"/>
                                        </p:tgtEl>
                                        <p:attrNameLst>
                                          <p:attrName>ppt_h</p:attrName>
                                        </p:attrNameLst>
                                      </p:cBhvr>
                                      <p:tavLst>
                                        <p:tav tm="0">
                                          <p:val>
                                            <p:fltVal val="0"/>
                                          </p:val>
                                        </p:tav>
                                        <p:tav tm="100000">
                                          <p:val>
                                            <p:strVal val="#ppt_h"/>
                                          </p:val>
                                        </p:tav>
                                      </p:tavLst>
                                    </p:anim>
                                    <p:animEffect transition="in" filter="fade">
                                      <p:cBhvr>
                                        <p:cTn id="137" dur="500"/>
                                        <p:tgtEl>
                                          <p:spTgt spid="42"/>
                                        </p:tgtEl>
                                      </p:cBhvr>
                                    </p:animEffect>
                                  </p:childTnLst>
                                </p:cTn>
                              </p:par>
                              <p:par>
                                <p:cTn id="138" presetID="53" presetClass="entr" presetSubtype="16" fill="hold" nodeType="withEffect">
                                  <p:stCondLst>
                                    <p:cond delay="0"/>
                                  </p:stCondLst>
                                  <p:childTnLst>
                                    <p:set>
                                      <p:cBhvr>
                                        <p:cTn id="139" dur="1" fill="hold">
                                          <p:stCondLst>
                                            <p:cond delay="0"/>
                                          </p:stCondLst>
                                        </p:cTn>
                                        <p:tgtEl>
                                          <p:spTgt spid="41"/>
                                        </p:tgtEl>
                                        <p:attrNameLst>
                                          <p:attrName>style.visibility</p:attrName>
                                        </p:attrNameLst>
                                      </p:cBhvr>
                                      <p:to>
                                        <p:strVal val="visible"/>
                                      </p:to>
                                    </p:set>
                                    <p:anim calcmode="lin" valueType="num">
                                      <p:cBhvr>
                                        <p:cTn id="140" dur="500" fill="hold"/>
                                        <p:tgtEl>
                                          <p:spTgt spid="41"/>
                                        </p:tgtEl>
                                        <p:attrNameLst>
                                          <p:attrName>ppt_w</p:attrName>
                                        </p:attrNameLst>
                                      </p:cBhvr>
                                      <p:tavLst>
                                        <p:tav tm="0">
                                          <p:val>
                                            <p:fltVal val="0"/>
                                          </p:val>
                                        </p:tav>
                                        <p:tav tm="100000">
                                          <p:val>
                                            <p:strVal val="#ppt_w"/>
                                          </p:val>
                                        </p:tav>
                                      </p:tavLst>
                                    </p:anim>
                                    <p:anim calcmode="lin" valueType="num">
                                      <p:cBhvr>
                                        <p:cTn id="141" dur="500" fill="hold"/>
                                        <p:tgtEl>
                                          <p:spTgt spid="41"/>
                                        </p:tgtEl>
                                        <p:attrNameLst>
                                          <p:attrName>ppt_h</p:attrName>
                                        </p:attrNameLst>
                                      </p:cBhvr>
                                      <p:tavLst>
                                        <p:tav tm="0">
                                          <p:val>
                                            <p:fltVal val="0"/>
                                          </p:val>
                                        </p:tav>
                                        <p:tav tm="100000">
                                          <p:val>
                                            <p:strVal val="#ppt_h"/>
                                          </p:val>
                                        </p:tav>
                                      </p:tavLst>
                                    </p:anim>
                                    <p:animEffect transition="in" filter="fade">
                                      <p:cBhvr>
                                        <p:cTn id="1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38" grpId="0" animBg="1"/>
      <p:bldP spid="45" grpId="0" animBg="1"/>
      <p:bldP spid="46"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1" grpId="0" animBg="1"/>
      <p:bldP spid="1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dirty="0"/>
              <a:t>Un système d‘assainissement autonome</a:t>
            </a:r>
          </a:p>
        </p:txBody>
      </p:sp>
      <p:sp>
        <p:nvSpPr>
          <p:cNvPr id="7" name="Slide Number Placeholder 6">
            <a:extLst>
              <a:ext uri="{FF2B5EF4-FFF2-40B4-BE49-F238E27FC236}">
                <a16:creationId xmlns:a16="http://schemas.microsoft.com/office/drawing/2014/main" id="{50E25C7E-3003-1E4A-8225-DF32CC232AEA}"/>
              </a:ext>
            </a:extLst>
          </p:cNvPr>
          <p:cNvSpPr>
            <a:spLocks noGrp="1"/>
          </p:cNvSpPr>
          <p:nvPr>
            <p:ph type="sldNum" sz="quarter" idx="12"/>
          </p:nvPr>
        </p:nvSpPr>
        <p:spPr/>
        <p:txBody>
          <a:bodyPr/>
          <a:lstStyle/>
          <a:p>
            <a:fld id="{FA0B7275-42E7-9344-8EE7-3495E2503A86}" type="slidenum">
              <a:rPr lang="en-US" smtClean="0"/>
              <a:t>3</a:t>
            </a:fld>
            <a:endParaRPr lang="en-US"/>
          </a:p>
        </p:txBody>
      </p:sp>
      <p:pic>
        <p:nvPicPr>
          <p:cNvPr id="6" name="Picture 5">
            <a:extLst>
              <a:ext uri="{FF2B5EF4-FFF2-40B4-BE49-F238E27FC236}">
                <a16:creationId xmlns:a16="http://schemas.microsoft.com/office/drawing/2014/main" id="{A3324D7E-E4BE-4F0E-911E-63E0F1BA2D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2411" y="1251284"/>
            <a:ext cx="7074568" cy="4588042"/>
          </a:xfrm>
          <a:prstGeom prst="rect">
            <a:avLst/>
          </a:prstGeom>
          <a:noFill/>
        </p:spPr>
      </p:pic>
    </p:spTree>
    <p:extLst>
      <p:ext uri="{BB962C8B-B14F-4D97-AF65-F5344CB8AC3E}">
        <p14:creationId xmlns:p14="http://schemas.microsoft.com/office/powerpoint/2010/main" val="127516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Seuils des paramètres environnementaux</a:t>
            </a:r>
          </a:p>
        </p:txBody>
      </p:sp>
      <p:sp>
        <p:nvSpPr>
          <p:cNvPr id="10" name="Arrow: Right 9"/>
          <p:cNvSpPr/>
          <p:nvPr/>
        </p:nvSpPr>
        <p:spPr>
          <a:xfrm flipH="1">
            <a:off x="9480374" y="5589240"/>
            <a:ext cx="978075"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u="sng" dirty="0">
                <a:solidFill>
                  <a:srgbClr val="006BA8"/>
                </a:solidFill>
              </a:rPr>
              <a:t>Retour</a:t>
            </a:r>
          </a:p>
        </p:txBody>
      </p:sp>
      <p:pic>
        <p:nvPicPr>
          <p:cNvPr id="12" name="Picture 11">
            <a:extLst>
              <a:ext uri="{FF2B5EF4-FFF2-40B4-BE49-F238E27FC236}">
                <a16:creationId xmlns:a16="http://schemas.microsoft.com/office/drawing/2014/main" id="{2CC0E8C0-38D5-4DBA-AC3B-0EA1C361E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4945" y="124884"/>
            <a:ext cx="664561" cy="664561"/>
          </a:xfrm>
          <a:prstGeom prst="rect">
            <a:avLst/>
          </a:prstGeom>
        </p:spPr>
      </p:pic>
      <p:sp>
        <p:nvSpPr>
          <p:cNvPr id="4" name="Slide Number Placeholder 3">
            <a:extLst>
              <a:ext uri="{FF2B5EF4-FFF2-40B4-BE49-F238E27FC236}">
                <a16:creationId xmlns:a16="http://schemas.microsoft.com/office/drawing/2014/main" id="{5B52C6AE-FCEC-664F-A30E-21A6595D8252}"/>
              </a:ext>
            </a:extLst>
          </p:cNvPr>
          <p:cNvSpPr>
            <a:spLocks noGrp="1"/>
          </p:cNvSpPr>
          <p:nvPr>
            <p:ph type="sldNum" sz="quarter" idx="12"/>
          </p:nvPr>
        </p:nvSpPr>
        <p:spPr/>
        <p:txBody>
          <a:bodyPr/>
          <a:lstStyle/>
          <a:p>
            <a:fld id="{FA0B7275-42E7-9344-8EE7-3495E2503A86}" type="slidenum">
              <a:rPr lang="en-US" smtClean="0"/>
              <a:t>21</a:t>
            </a:fld>
            <a:endParaRPr lang="en-US"/>
          </a:p>
        </p:txBody>
      </p:sp>
      <p:pic>
        <p:nvPicPr>
          <p:cNvPr id="11" name="Picture 10">
            <a:extLst>
              <a:ext uri="{FF2B5EF4-FFF2-40B4-BE49-F238E27FC236}">
                <a16:creationId xmlns:a16="http://schemas.microsoft.com/office/drawing/2014/main" id="{402425ED-DE11-6E4A-9D5E-3155A8DB6FB4}"/>
              </a:ext>
            </a:extLst>
          </p:cNvPr>
          <p:cNvPicPr>
            <a:picLocks noChangeAspect="1"/>
          </p:cNvPicPr>
          <p:nvPr/>
        </p:nvPicPr>
        <p:blipFill>
          <a:blip r:embed="rId3"/>
          <a:stretch>
            <a:fillRect/>
          </a:stretch>
        </p:blipFill>
        <p:spPr>
          <a:xfrm>
            <a:off x="3132944" y="812345"/>
            <a:ext cx="6123066" cy="2492143"/>
          </a:xfrm>
          <a:prstGeom prst="rect">
            <a:avLst/>
          </a:prstGeom>
        </p:spPr>
      </p:pic>
      <p:pic>
        <p:nvPicPr>
          <p:cNvPr id="13" name="Picture 12">
            <a:extLst>
              <a:ext uri="{FF2B5EF4-FFF2-40B4-BE49-F238E27FC236}">
                <a16:creationId xmlns:a16="http://schemas.microsoft.com/office/drawing/2014/main" id="{0B1FACD5-FC3E-004F-9FBC-DEA35B64A1E2}"/>
              </a:ext>
            </a:extLst>
          </p:cNvPr>
          <p:cNvPicPr>
            <a:picLocks noChangeAspect="1"/>
          </p:cNvPicPr>
          <p:nvPr/>
        </p:nvPicPr>
        <p:blipFill rotWithShape="1">
          <a:blip r:embed="rId4"/>
          <a:srcRect l="2788" t="46304" r="1178" b="2158"/>
          <a:stretch/>
        </p:blipFill>
        <p:spPr>
          <a:xfrm>
            <a:off x="3200876" y="3380878"/>
            <a:ext cx="6055134" cy="2712418"/>
          </a:xfrm>
          <a:prstGeom prst="rect">
            <a:avLst/>
          </a:prstGeom>
        </p:spPr>
      </p:pic>
    </p:spTree>
    <p:extLst>
      <p:ext uri="{BB962C8B-B14F-4D97-AF65-F5344CB8AC3E}">
        <p14:creationId xmlns:p14="http://schemas.microsoft.com/office/powerpoint/2010/main" val="21389045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077" y="136526"/>
            <a:ext cx="11193237" cy="404436"/>
          </a:xfrm>
        </p:spPr>
        <p:txBody>
          <a:bodyPr>
            <a:normAutofit fontScale="90000"/>
          </a:bodyPr>
          <a:lstStyle/>
          <a:p>
            <a:r>
              <a:rPr lang="fr-FR" dirty="0"/>
              <a:t>Paramètres de santé humaine</a:t>
            </a:r>
          </a:p>
        </p:txBody>
      </p:sp>
      <p:sp>
        <p:nvSpPr>
          <p:cNvPr id="5" name="Rectangle: Beveled 4"/>
          <p:cNvSpPr/>
          <p:nvPr/>
        </p:nvSpPr>
        <p:spPr>
          <a:xfrm>
            <a:off x="3934867"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934867"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934867"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689646"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481735"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481735"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481735"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9564229" y="2060848"/>
            <a:ext cx="1511066" cy="60294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Bactéries</a:t>
            </a:r>
          </a:p>
        </p:txBody>
      </p:sp>
      <p:sp>
        <p:nvSpPr>
          <p:cNvPr id="37" name="Cloud 36"/>
          <p:cNvSpPr/>
          <p:nvPr/>
        </p:nvSpPr>
        <p:spPr>
          <a:xfrm>
            <a:off x="9414285" y="2682044"/>
            <a:ext cx="1846858" cy="60294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Helminthes</a:t>
            </a:r>
          </a:p>
        </p:txBody>
      </p:sp>
      <p:sp>
        <p:nvSpPr>
          <p:cNvPr id="38" name="Cloud 37"/>
          <p:cNvSpPr/>
          <p:nvPr/>
        </p:nvSpPr>
        <p:spPr>
          <a:xfrm>
            <a:off x="9558301" y="3330116"/>
            <a:ext cx="1702842" cy="60294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Protozoaires</a:t>
            </a:r>
          </a:p>
        </p:txBody>
      </p:sp>
      <p:cxnSp>
        <p:nvCxnSpPr>
          <p:cNvPr id="41" name="Straight Arrow Connector 40"/>
          <p:cNvCxnSpPr>
            <a:cxnSpLocks/>
            <a:stCxn id="94" idx="3"/>
            <a:endCxn id="30" idx="2"/>
          </p:cNvCxnSpPr>
          <p:nvPr/>
        </p:nvCxnSpPr>
        <p:spPr>
          <a:xfrm flipV="1">
            <a:off x="8312100" y="2362318"/>
            <a:ext cx="1256816" cy="1553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94" idx="3"/>
            <a:endCxn id="37" idx="2"/>
          </p:cNvCxnSpPr>
          <p:nvPr/>
        </p:nvCxnSpPr>
        <p:spPr>
          <a:xfrm flipV="1">
            <a:off x="8312100" y="2983514"/>
            <a:ext cx="1107914" cy="932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94" idx="3"/>
            <a:endCxn id="38" idx="2"/>
          </p:cNvCxnSpPr>
          <p:nvPr/>
        </p:nvCxnSpPr>
        <p:spPr>
          <a:xfrm flipV="1">
            <a:off x="8312100" y="3631586"/>
            <a:ext cx="1251483" cy="284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9571237" y="3978188"/>
            <a:ext cx="1511066" cy="60294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Virus</a:t>
            </a:r>
          </a:p>
        </p:txBody>
      </p:sp>
      <p:cxnSp>
        <p:nvCxnSpPr>
          <p:cNvPr id="47" name="Straight Arrow Connector 46"/>
          <p:cNvCxnSpPr>
            <a:cxnSpLocks/>
            <a:stCxn id="94" idx="3"/>
            <a:endCxn id="45" idx="2"/>
          </p:cNvCxnSpPr>
          <p:nvPr/>
        </p:nvCxnSpPr>
        <p:spPr>
          <a:xfrm>
            <a:off x="8312100" y="3916004"/>
            <a:ext cx="1263824" cy="36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p:nvPr/>
        </p:nvCxnSpPr>
        <p:spPr>
          <a:xfrm flipV="1">
            <a:off x="5703808"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p:nvPr/>
        </p:nvCxnSpPr>
        <p:spPr>
          <a:xfrm flipV="1">
            <a:off x="5703808"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703808"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flipV="1">
            <a:off x="5703808"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703807"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703807"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703808"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703808"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703807"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703807"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flipV="1">
            <a:off x="5703808"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703808"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703807"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703807"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703808"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703807"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703807"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703807"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hlinkClick r:id="rId3" action="ppaction://hlinksldjump"/>
          </p:cNvPr>
          <p:cNvSpPr/>
          <p:nvPr/>
        </p:nvSpPr>
        <p:spPr>
          <a:xfrm>
            <a:off x="6139719"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85" name="Rectangle: Rounded Corners 84">
            <a:hlinkClick r:id="rId4" action="ppaction://hlinksldjump"/>
          </p:cNvPr>
          <p:cNvSpPr/>
          <p:nvPr/>
        </p:nvSpPr>
        <p:spPr>
          <a:xfrm>
            <a:off x="6141990" y="1100861"/>
            <a:ext cx="2150020" cy="16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86" name="Rectangle: Rounded Corners 85">
            <a:hlinkClick r:id="rId5" action="ppaction://hlinksldjump"/>
          </p:cNvPr>
          <p:cNvSpPr/>
          <p:nvPr/>
        </p:nvSpPr>
        <p:spPr>
          <a:xfrm>
            <a:off x="6145419"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87" name="Rectangle: Rounded Corners 86">
            <a:hlinkClick r:id="rId6" action="ppaction://hlinksldjump"/>
          </p:cNvPr>
          <p:cNvSpPr/>
          <p:nvPr/>
        </p:nvSpPr>
        <p:spPr>
          <a:xfrm>
            <a:off x="6145419"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88" name="Rectangle: Rounded Corners 87">
            <a:hlinkClick r:id="rId7" action="ppaction://hlinksldjump"/>
          </p:cNvPr>
          <p:cNvSpPr/>
          <p:nvPr/>
        </p:nvSpPr>
        <p:spPr>
          <a:xfrm>
            <a:off x="6151258"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 </a:t>
            </a:r>
          </a:p>
        </p:txBody>
      </p:sp>
      <p:sp>
        <p:nvSpPr>
          <p:cNvPr id="89" name="Rectangle: Rounded Corners 88">
            <a:hlinkClick r:id="rId8" action="ppaction://hlinksldjump"/>
          </p:cNvPr>
          <p:cNvSpPr/>
          <p:nvPr/>
        </p:nvSpPr>
        <p:spPr>
          <a:xfrm>
            <a:off x="6142299"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Conception de la maintenance</a:t>
            </a:r>
          </a:p>
        </p:txBody>
      </p:sp>
      <p:sp>
        <p:nvSpPr>
          <p:cNvPr id="90" name="Rectangle: Rounded Corners 89">
            <a:hlinkClick r:id="rId9" action="ppaction://hlinksldjump"/>
          </p:cNvPr>
          <p:cNvSpPr/>
          <p:nvPr/>
        </p:nvSpPr>
        <p:spPr>
          <a:xfrm>
            <a:off x="6136460"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91" name="Rectangle: Rounded Corners 90">
            <a:hlinkClick r:id="rId10" action="ppaction://hlinksldjump"/>
          </p:cNvPr>
          <p:cNvSpPr/>
          <p:nvPr/>
        </p:nvSpPr>
        <p:spPr>
          <a:xfrm>
            <a:off x="6157511"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92" name="Rectangle: Rounded Corners 91">
            <a:hlinkClick r:id="rId11" action="ppaction://hlinksldjump"/>
          </p:cNvPr>
          <p:cNvSpPr/>
          <p:nvPr/>
        </p:nvSpPr>
        <p:spPr>
          <a:xfrm>
            <a:off x="6152753"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 </a:t>
            </a:r>
          </a:p>
        </p:txBody>
      </p:sp>
      <p:sp>
        <p:nvSpPr>
          <p:cNvPr id="93" name="Rectangle: Rounded Corners 92">
            <a:hlinkClick r:id="rId12" action="ppaction://hlinksldjump"/>
          </p:cNvPr>
          <p:cNvSpPr/>
          <p:nvPr/>
        </p:nvSpPr>
        <p:spPr>
          <a:xfrm>
            <a:off x="6162080"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4" name="Rectangle: Rounded Corners 93">
            <a:hlinkClick r:id="rId13" action="ppaction://hlinksldjump"/>
          </p:cNvPr>
          <p:cNvSpPr/>
          <p:nvPr/>
        </p:nvSpPr>
        <p:spPr>
          <a:xfrm>
            <a:off x="6162080"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5" name="Rectangle: Rounded Corners 94">
            <a:hlinkClick r:id="rId14" action="ppaction://hlinksldjump"/>
          </p:cNvPr>
          <p:cNvSpPr/>
          <p:nvPr/>
        </p:nvSpPr>
        <p:spPr>
          <a:xfrm>
            <a:off x="6153121"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96" name="Rectangle: Rounded Corners 95">
            <a:hlinkClick r:id="rId15" action="ppaction://hlinksldjump"/>
          </p:cNvPr>
          <p:cNvSpPr/>
          <p:nvPr/>
        </p:nvSpPr>
        <p:spPr>
          <a:xfrm>
            <a:off x="6152753"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 </a:t>
            </a:r>
          </a:p>
        </p:txBody>
      </p:sp>
      <p:sp>
        <p:nvSpPr>
          <p:cNvPr id="97" name="Rectangle: Rounded Corners 96">
            <a:hlinkClick r:id="rId16" action="ppaction://hlinksldjump"/>
          </p:cNvPr>
          <p:cNvSpPr/>
          <p:nvPr/>
        </p:nvSpPr>
        <p:spPr>
          <a:xfrm>
            <a:off x="6155466"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 </a:t>
            </a:r>
          </a:p>
        </p:txBody>
      </p:sp>
      <p:sp>
        <p:nvSpPr>
          <p:cNvPr id="98" name="Rectangle: Rounded Corners 97">
            <a:hlinkClick r:id="rId17" action="ppaction://hlinksldjump"/>
          </p:cNvPr>
          <p:cNvSpPr/>
          <p:nvPr/>
        </p:nvSpPr>
        <p:spPr>
          <a:xfrm>
            <a:off x="6157511"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9" name="Rectangle: Rounded Corners 98">
            <a:hlinkClick r:id="rId18" action="ppaction://hlinksldjump"/>
          </p:cNvPr>
          <p:cNvSpPr/>
          <p:nvPr/>
        </p:nvSpPr>
        <p:spPr>
          <a:xfrm>
            <a:off x="6150949"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01" name="Rectangle: Rounded Corners 100">
            <a:hlinkClick r:id="rId19" action="ppaction://hlinksldjump"/>
          </p:cNvPr>
          <p:cNvSpPr/>
          <p:nvPr/>
        </p:nvSpPr>
        <p:spPr>
          <a:xfrm>
            <a:off x="6151981"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02" name="Rectangle: Rounded Corners 101">
            <a:hlinkClick r:id="rId20" action="ppaction://hlinksldjump"/>
          </p:cNvPr>
          <p:cNvSpPr/>
          <p:nvPr/>
        </p:nvSpPr>
        <p:spPr>
          <a:xfrm>
            <a:off x="6157511"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 </a:t>
            </a:r>
          </a:p>
        </p:txBody>
      </p:sp>
      <p:sp>
        <p:nvSpPr>
          <p:cNvPr id="6" name="Slide Number Placeholder 5">
            <a:extLst>
              <a:ext uri="{FF2B5EF4-FFF2-40B4-BE49-F238E27FC236}">
                <a16:creationId xmlns:a16="http://schemas.microsoft.com/office/drawing/2014/main" id="{21820C19-E2EF-8749-818B-C64233EB2F7F}"/>
              </a:ext>
            </a:extLst>
          </p:cNvPr>
          <p:cNvSpPr>
            <a:spLocks noGrp="1"/>
          </p:cNvSpPr>
          <p:nvPr>
            <p:ph type="sldNum" sz="quarter" idx="12"/>
          </p:nvPr>
        </p:nvSpPr>
        <p:spPr/>
        <p:txBody>
          <a:bodyPr/>
          <a:lstStyle/>
          <a:p>
            <a:fld id="{FA0B7275-42E7-9344-8EE7-3495E2503A86}" type="slidenum">
              <a:rPr lang="en-US" smtClean="0"/>
              <a:t>22</a:t>
            </a:fld>
            <a:endParaRPr lang="en-US"/>
          </a:p>
        </p:txBody>
      </p:sp>
      <p:sp>
        <p:nvSpPr>
          <p:cNvPr id="58" name="Rectangle 57"/>
          <p:cNvSpPr/>
          <p:nvPr/>
        </p:nvSpPr>
        <p:spPr>
          <a:xfrm>
            <a:off x="3820710" y="471232"/>
            <a:ext cx="4556096"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ectangle 58"/>
          <p:cNvSpPr/>
          <p:nvPr/>
        </p:nvSpPr>
        <p:spPr>
          <a:xfrm>
            <a:off x="3820710" y="5413518"/>
            <a:ext cx="4540576" cy="100935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Effect transition="in" filter="fade">
                                      <p:cBhvr>
                                        <p:cTn id="117" dur="500"/>
                                        <p:tgtEl>
                                          <p:spTgt spid="47"/>
                                        </p:tgtEl>
                                      </p:cBhvr>
                                    </p:animEffect>
                                  </p:childTnLst>
                                </p:cTn>
                              </p:par>
                              <p:par>
                                <p:cTn id="118" presetID="53" presetClass="entr" presetSubtype="16" fill="hold" nodeType="with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animEffect transition="in" filter="fade">
                                      <p:cBhvr>
                                        <p:cTn id="122" dur="500"/>
                                        <p:tgtEl>
                                          <p:spTgt spid="44"/>
                                        </p:tgtEl>
                                      </p:cBhvr>
                                    </p:animEffect>
                                  </p:childTnLst>
                                </p:cTn>
                              </p:par>
                              <p:par>
                                <p:cTn id="123" presetID="53" presetClass="entr" presetSubtype="16"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p:cTn id="125" dur="500" fill="hold"/>
                                        <p:tgtEl>
                                          <p:spTgt spid="42"/>
                                        </p:tgtEl>
                                        <p:attrNameLst>
                                          <p:attrName>ppt_w</p:attrName>
                                        </p:attrNameLst>
                                      </p:cBhvr>
                                      <p:tavLst>
                                        <p:tav tm="0">
                                          <p:val>
                                            <p:fltVal val="0"/>
                                          </p:val>
                                        </p:tav>
                                        <p:tav tm="100000">
                                          <p:val>
                                            <p:strVal val="#ppt_w"/>
                                          </p:val>
                                        </p:tav>
                                      </p:tavLst>
                                    </p:anim>
                                    <p:anim calcmode="lin" valueType="num">
                                      <p:cBhvr>
                                        <p:cTn id="126" dur="500" fill="hold"/>
                                        <p:tgtEl>
                                          <p:spTgt spid="42"/>
                                        </p:tgtEl>
                                        <p:attrNameLst>
                                          <p:attrName>ppt_h</p:attrName>
                                        </p:attrNameLst>
                                      </p:cBhvr>
                                      <p:tavLst>
                                        <p:tav tm="0">
                                          <p:val>
                                            <p:fltVal val="0"/>
                                          </p:val>
                                        </p:tav>
                                        <p:tav tm="100000">
                                          <p:val>
                                            <p:strVal val="#ppt_h"/>
                                          </p:val>
                                        </p:tav>
                                      </p:tavLst>
                                    </p:anim>
                                    <p:animEffect transition="in" filter="fade">
                                      <p:cBhvr>
                                        <p:cTn id="127" dur="500"/>
                                        <p:tgtEl>
                                          <p:spTgt spid="42"/>
                                        </p:tgtEl>
                                      </p:cBhvr>
                                    </p:animEffect>
                                  </p:childTnLst>
                                </p:cTn>
                              </p:par>
                              <p:par>
                                <p:cTn id="128" presetID="53" presetClass="entr" presetSubtype="16" fill="hold" nodeType="withEffect">
                                  <p:stCondLst>
                                    <p:cond delay="0"/>
                                  </p:stCondLst>
                                  <p:childTnLst>
                                    <p:set>
                                      <p:cBhvr>
                                        <p:cTn id="129" dur="1" fill="hold">
                                          <p:stCondLst>
                                            <p:cond delay="0"/>
                                          </p:stCondLst>
                                        </p:cTn>
                                        <p:tgtEl>
                                          <p:spTgt spid="41"/>
                                        </p:tgtEl>
                                        <p:attrNameLst>
                                          <p:attrName>style.visibility</p:attrName>
                                        </p:attrNameLst>
                                      </p:cBhvr>
                                      <p:to>
                                        <p:strVal val="visible"/>
                                      </p:to>
                                    </p:set>
                                    <p:anim calcmode="lin" valueType="num">
                                      <p:cBhvr>
                                        <p:cTn id="130" dur="500" fill="hold"/>
                                        <p:tgtEl>
                                          <p:spTgt spid="41"/>
                                        </p:tgtEl>
                                        <p:attrNameLst>
                                          <p:attrName>ppt_w</p:attrName>
                                        </p:attrNameLst>
                                      </p:cBhvr>
                                      <p:tavLst>
                                        <p:tav tm="0">
                                          <p:val>
                                            <p:fltVal val="0"/>
                                          </p:val>
                                        </p:tav>
                                        <p:tav tm="100000">
                                          <p:val>
                                            <p:strVal val="#ppt_w"/>
                                          </p:val>
                                        </p:tav>
                                      </p:tavLst>
                                    </p:anim>
                                    <p:anim calcmode="lin" valueType="num">
                                      <p:cBhvr>
                                        <p:cTn id="131" dur="500" fill="hold"/>
                                        <p:tgtEl>
                                          <p:spTgt spid="41"/>
                                        </p:tgtEl>
                                        <p:attrNameLst>
                                          <p:attrName>ppt_h</p:attrName>
                                        </p:attrNameLst>
                                      </p:cBhvr>
                                      <p:tavLst>
                                        <p:tav tm="0">
                                          <p:val>
                                            <p:fltVal val="0"/>
                                          </p:val>
                                        </p:tav>
                                        <p:tav tm="100000">
                                          <p:val>
                                            <p:strVal val="#ppt_h"/>
                                          </p:val>
                                        </p:tav>
                                      </p:tavLst>
                                    </p:anim>
                                    <p:animEffect transition="in" filter="fade">
                                      <p:cBhvr>
                                        <p:cTn id="1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38" grpId="0" animBg="1"/>
      <p:bldP spid="45"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1" grpId="0" animBg="1"/>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63" y="446295"/>
            <a:ext cx="12717237" cy="662416"/>
          </a:xfrm>
        </p:spPr>
        <p:txBody>
          <a:bodyPr>
            <a:normAutofit fontScale="90000"/>
          </a:bodyPr>
          <a:lstStyle/>
          <a:p>
            <a:r>
              <a:rPr lang="fr-FR" dirty="0"/>
              <a:t>Seuils des paramètres de santé humaine &amp; Réduction logarithmique</a:t>
            </a:r>
          </a:p>
        </p:txBody>
      </p:sp>
      <p:sp>
        <p:nvSpPr>
          <p:cNvPr id="10" name="Arrow: Right 9">
            <a:hlinkClick r:id="rId3" action="ppaction://hlinksldjump"/>
          </p:cNvPr>
          <p:cNvSpPr/>
          <p:nvPr/>
        </p:nvSpPr>
        <p:spPr>
          <a:xfrm flipH="1">
            <a:off x="9480376" y="5548208"/>
            <a:ext cx="1188132"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hlinkClick r:id="rId3" action="ppaction://hlinksldjump"/>
            </a:endParaRPr>
          </a:p>
          <a:p>
            <a:pPr algn="ctr"/>
            <a:r>
              <a:rPr lang="en-SG" dirty="0">
                <a:hlinkClick r:id="rId3" action="ppaction://hlinksldjump"/>
              </a:rPr>
              <a:t>Retour</a:t>
            </a:r>
          </a:p>
          <a:p>
            <a:pPr algn="ctr"/>
            <a:endParaRPr lang="en-SG" dirty="0"/>
          </a:p>
        </p:txBody>
      </p:sp>
      <p:sp>
        <p:nvSpPr>
          <p:cNvPr id="13" name="Rectangle: Beveled 12">
            <a:hlinkClick r:id="rId4" action="ppaction://hlinksldjump"/>
          </p:cNvPr>
          <p:cNvSpPr/>
          <p:nvPr/>
        </p:nvSpPr>
        <p:spPr>
          <a:xfrm>
            <a:off x="9372364" y="1412776"/>
            <a:ext cx="1188132"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 </a:t>
            </a:r>
            <a:r>
              <a:rPr lang="fr-FR" sz="1200" dirty="0">
                <a:solidFill>
                  <a:schemeClr val="bg1"/>
                </a:solidFill>
              </a:rPr>
              <a:t>Paramètres de contrôle </a:t>
            </a:r>
          </a:p>
        </p:txBody>
      </p:sp>
      <p:sp>
        <p:nvSpPr>
          <p:cNvPr id="14" name="Rectangle: Beveled 13">
            <a:hlinkClick r:id="rId5" action="ppaction://hlinksldjump"/>
          </p:cNvPr>
          <p:cNvSpPr/>
          <p:nvPr/>
        </p:nvSpPr>
        <p:spPr>
          <a:xfrm>
            <a:off x="9372364" y="2085977"/>
            <a:ext cx="1188132" cy="4363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Ajouts dosés</a:t>
            </a:r>
          </a:p>
        </p:txBody>
      </p:sp>
      <p:sp>
        <p:nvSpPr>
          <p:cNvPr id="5" name="Slide Number Placeholder 4">
            <a:extLst>
              <a:ext uri="{FF2B5EF4-FFF2-40B4-BE49-F238E27FC236}">
                <a16:creationId xmlns:a16="http://schemas.microsoft.com/office/drawing/2014/main" id="{49163C8C-1006-7B43-851F-C3493E9E4BEC}"/>
              </a:ext>
            </a:extLst>
          </p:cNvPr>
          <p:cNvSpPr>
            <a:spLocks noGrp="1"/>
          </p:cNvSpPr>
          <p:nvPr>
            <p:ph type="sldNum" sz="quarter" idx="12"/>
          </p:nvPr>
        </p:nvSpPr>
        <p:spPr/>
        <p:txBody>
          <a:bodyPr/>
          <a:lstStyle/>
          <a:p>
            <a:fld id="{FA0B7275-42E7-9344-8EE7-3495E2503A86}" type="slidenum">
              <a:rPr lang="en-US" smtClean="0"/>
              <a:t>23</a:t>
            </a:fld>
            <a:endParaRPr lang="en-US"/>
          </a:p>
        </p:txBody>
      </p:sp>
      <p:pic>
        <p:nvPicPr>
          <p:cNvPr id="9" name="Picture 8">
            <a:extLst>
              <a:ext uri="{FF2B5EF4-FFF2-40B4-BE49-F238E27FC236}">
                <a16:creationId xmlns:a16="http://schemas.microsoft.com/office/drawing/2014/main" id="{A884D3B8-E73C-B443-92FA-EAD3290E8885}"/>
              </a:ext>
            </a:extLst>
          </p:cNvPr>
          <p:cNvPicPr>
            <a:picLocks noChangeAspect="1"/>
          </p:cNvPicPr>
          <p:nvPr/>
        </p:nvPicPr>
        <p:blipFill>
          <a:blip r:embed="rId6"/>
          <a:stretch>
            <a:fillRect/>
          </a:stretch>
        </p:blipFill>
        <p:spPr>
          <a:xfrm>
            <a:off x="3162300" y="997190"/>
            <a:ext cx="6210064" cy="2613945"/>
          </a:xfrm>
          <a:prstGeom prst="rect">
            <a:avLst/>
          </a:prstGeom>
        </p:spPr>
      </p:pic>
      <p:pic>
        <p:nvPicPr>
          <p:cNvPr id="11" name="Picture 10">
            <a:extLst>
              <a:ext uri="{FF2B5EF4-FFF2-40B4-BE49-F238E27FC236}">
                <a16:creationId xmlns:a16="http://schemas.microsoft.com/office/drawing/2014/main" id="{67B3AA2C-B362-A64E-AA37-5015ADEF5245}"/>
              </a:ext>
            </a:extLst>
          </p:cNvPr>
          <p:cNvPicPr>
            <a:picLocks noChangeAspect="1"/>
          </p:cNvPicPr>
          <p:nvPr/>
        </p:nvPicPr>
        <p:blipFill>
          <a:blip r:embed="rId7"/>
          <a:stretch>
            <a:fillRect/>
          </a:stretch>
        </p:blipFill>
        <p:spPr>
          <a:xfrm>
            <a:off x="3289481" y="3675268"/>
            <a:ext cx="5935566" cy="2616948"/>
          </a:xfrm>
          <a:prstGeom prst="rect">
            <a:avLst/>
          </a:prstGeom>
        </p:spPr>
      </p:pic>
    </p:spTree>
    <p:extLst>
      <p:ext uri="{BB962C8B-B14F-4D97-AF65-F5344CB8AC3E}">
        <p14:creationId xmlns:p14="http://schemas.microsoft.com/office/powerpoint/2010/main" val="35380750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2" y="136525"/>
            <a:ext cx="11043862" cy="539223"/>
          </a:xfrm>
        </p:spPr>
        <p:txBody>
          <a:bodyPr>
            <a:normAutofit fontScale="90000"/>
          </a:bodyPr>
          <a:lstStyle/>
          <a:p>
            <a:r>
              <a:rPr lang="fr-FR" dirty="0"/>
              <a:t>Paramètres de santé humaine: ajouts dosés</a:t>
            </a:r>
          </a:p>
        </p:txBody>
      </p:sp>
      <p:sp>
        <p:nvSpPr>
          <p:cNvPr id="7" name="Arrow: Right 6">
            <a:hlinkClick r:id="rId2" action="ppaction://hlinksldjump"/>
          </p:cNvPr>
          <p:cNvSpPr/>
          <p:nvPr/>
        </p:nvSpPr>
        <p:spPr>
          <a:xfrm flipH="1">
            <a:off x="9480374" y="5589240"/>
            <a:ext cx="1080121" cy="54868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2" action="ppaction://hlinksldjump"/>
              </a:rPr>
              <a:t>Retour</a:t>
            </a:r>
          </a:p>
        </p:txBody>
      </p:sp>
      <p:sp>
        <p:nvSpPr>
          <p:cNvPr id="10" name="Rectangle: Beveled 9">
            <a:hlinkClick r:id="rId3" action="ppaction://hlinksldjump"/>
          </p:cNvPr>
          <p:cNvSpPr/>
          <p:nvPr/>
        </p:nvSpPr>
        <p:spPr>
          <a:xfrm>
            <a:off x="9372364" y="1412776"/>
            <a:ext cx="1188132" cy="4363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 Paramètres de contrôle </a:t>
            </a:r>
          </a:p>
        </p:txBody>
      </p:sp>
      <p:sp>
        <p:nvSpPr>
          <p:cNvPr id="11" name="Rectangle: Beveled 10">
            <a:hlinkClick r:id="rId4" action="ppaction://hlinksldjump"/>
          </p:cNvPr>
          <p:cNvSpPr/>
          <p:nvPr/>
        </p:nvSpPr>
        <p:spPr>
          <a:xfrm>
            <a:off x="9372364" y="2085977"/>
            <a:ext cx="1188132"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Ajouts dosés </a:t>
            </a:r>
          </a:p>
        </p:txBody>
      </p:sp>
      <p:sp>
        <p:nvSpPr>
          <p:cNvPr id="5" name="Slide Number Placeholder 4">
            <a:extLst>
              <a:ext uri="{FF2B5EF4-FFF2-40B4-BE49-F238E27FC236}">
                <a16:creationId xmlns:a16="http://schemas.microsoft.com/office/drawing/2014/main" id="{B6A9F948-0D42-5749-9057-B781D3E0D091}"/>
              </a:ext>
            </a:extLst>
          </p:cNvPr>
          <p:cNvSpPr>
            <a:spLocks noGrp="1"/>
          </p:cNvSpPr>
          <p:nvPr>
            <p:ph type="sldNum" sz="quarter" idx="12"/>
          </p:nvPr>
        </p:nvSpPr>
        <p:spPr/>
        <p:txBody>
          <a:bodyPr/>
          <a:lstStyle/>
          <a:p>
            <a:fld id="{FA0B7275-42E7-9344-8EE7-3495E2503A86}" type="slidenum">
              <a:rPr lang="en-US" smtClean="0"/>
              <a:t>24</a:t>
            </a:fld>
            <a:endParaRPr lang="en-US"/>
          </a:p>
        </p:txBody>
      </p:sp>
      <p:pic>
        <p:nvPicPr>
          <p:cNvPr id="12" name="Picture 11">
            <a:extLst>
              <a:ext uri="{FF2B5EF4-FFF2-40B4-BE49-F238E27FC236}">
                <a16:creationId xmlns:a16="http://schemas.microsoft.com/office/drawing/2014/main" id="{81C711B4-7506-124D-9B45-5FB1409791D6}"/>
              </a:ext>
            </a:extLst>
          </p:cNvPr>
          <p:cNvPicPr>
            <a:picLocks noChangeAspect="1"/>
          </p:cNvPicPr>
          <p:nvPr/>
        </p:nvPicPr>
        <p:blipFill>
          <a:blip r:embed="rId5"/>
          <a:stretch>
            <a:fillRect/>
          </a:stretch>
        </p:blipFill>
        <p:spPr>
          <a:xfrm>
            <a:off x="2919664" y="675748"/>
            <a:ext cx="5133474" cy="2383537"/>
          </a:xfrm>
          <a:prstGeom prst="rect">
            <a:avLst/>
          </a:prstGeom>
        </p:spPr>
      </p:pic>
      <p:pic>
        <p:nvPicPr>
          <p:cNvPr id="14" name="Picture 13">
            <a:extLst>
              <a:ext uri="{FF2B5EF4-FFF2-40B4-BE49-F238E27FC236}">
                <a16:creationId xmlns:a16="http://schemas.microsoft.com/office/drawing/2014/main" id="{6B03BC1A-458C-514B-AB92-6BDBDE3B53B2}"/>
              </a:ext>
            </a:extLst>
          </p:cNvPr>
          <p:cNvPicPr>
            <a:picLocks noChangeAspect="1"/>
          </p:cNvPicPr>
          <p:nvPr/>
        </p:nvPicPr>
        <p:blipFill>
          <a:blip r:embed="rId6"/>
          <a:stretch>
            <a:fillRect/>
          </a:stretch>
        </p:blipFill>
        <p:spPr>
          <a:xfrm>
            <a:off x="3052916" y="3263974"/>
            <a:ext cx="4882421" cy="3092376"/>
          </a:xfrm>
          <a:prstGeom prst="rect">
            <a:avLst/>
          </a:prstGeom>
        </p:spPr>
      </p:pic>
    </p:spTree>
    <p:extLst>
      <p:ext uri="{BB962C8B-B14F-4D97-AF65-F5344CB8AC3E}">
        <p14:creationId xmlns:p14="http://schemas.microsoft.com/office/powerpoint/2010/main" val="6983581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563" y="-125201"/>
            <a:ext cx="11193237" cy="906829"/>
          </a:xfrm>
        </p:spPr>
        <p:txBody>
          <a:bodyPr>
            <a:normAutofit/>
          </a:bodyPr>
          <a:lstStyle/>
          <a:p>
            <a:r>
              <a:rPr lang="fr-FR" dirty="0"/>
              <a:t>Paramètres d’émissions atmosphériques</a:t>
            </a:r>
          </a:p>
        </p:txBody>
      </p:sp>
      <p:sp>
        <p:nvSpPr>
          <p:cNvPr id="5" name="Rectangle: Beveled 4"/>
          <p:cNvSpPr/>
          <p:nvPr/>
        </p:nvSpPr>
        <p:spPr>
          <a:xfrm>
            <a:off x="4225819"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4225819"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4225819"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980598"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cxnSpLocks/>
            <a:stCxn id="11" idx="3"/>
            <a:endCxn id="5" idx="4"/>
          </p:cNvCxnSpPr>
          <p:nvPr/>
        </p:nvCxnSpPr>
        <p:spPr>
          <a:xfrm flipV="1">
            <a:off x="3772687"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cxnSpLocks/>
            <a:stCxn id="11" idx="3"/>
            <a:endCxn id="10" idx="4"/>
          </p:cNvCxnSpPr>
          <p:nvPr/>
        </p:nvCxnSpPr>
        <p:spPr>
          <a:xfrm>
            <a:off x="3772687"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cxnSpLocks/>
            <a:stCxn id="11" idx="3"/>
            <a:endCxn id="9" idx="4"/>
          </p:cNvCxnSpPr>
          <p:nvPr/>
        </p:nvCxnSpPr>
        <p:spPr>
          <a:xfrm flipV="1">
            <a:off x="3772687"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Diagonal Corners Snipped 119">
            <a:hlinkClick r:id="rId3" action="ppaction://hlinksldjump"/>
          </p:cNvPr>
          <p:cNvSpPr/>
          <p:nvPr/>
        </p:nvSpPr>
        <p:spPr>
          <a:xfrm>
            <a:off x="8897418" y="3985532"/>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Intérieur</a:t>
            </a:r>
          </a:p>
        </p:txBody>
      </p:sp>
      <p:sp>
        <p:nvSpPr>
          <p:cNvPr id="147" name="Rectangle: Diagonal Corners Snipped 146">
            <a:hlinkClick r:id="rId4" action="ppaction://hlinksldjump"/>
          </p:cNvPr>
          <p:cNvSpPr/>
          <p:nvPr/>
        </p:nvSpPr>
        <p:spPr>
          <a:xfrm>
            <a:off x="8897418" y="4442377"/>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Cheminée</a:t>
            </a:r>
          </a:p>
        </p:txBody>
      </p:sp>
      <p:cxnSp>
        <p:nvCxnSpPr>
          <p:cNvPr id="149" name="Straight Arrow Connector 148"/>
          <p:cNvCxnSpPr>
            <a:cxnSpLocks/>
            <a:endCxn id="120" idx="2"/>
          </p:cNvCxnSpPr>
          <p:nvPr/>
        </p:nvCxnSpPr>
        <p:spPr>
          <a:xfrm flipV="1">
            <a:off x="8594094" y="4114722"/>
            <a:ext cx="303325" cy="22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cxnSpLocks/>
            <a:endCxn id="147" idx="2"/>
          </p:cNvCxnSpPr>
          <p:nvPr/>
        </p:nvCxnSpPr>
        <p:spPr>
          <a:xfrm>
            <a:off x="8594094" y="4338738"/>
            <a:ext cx="303325" cy="23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p:cNvCxnSpPr/>
          <p:nvPr/>
        </p:nvCxnSpPr>
        <p:spPr>
          <a:xfrm flipV="1">
            <a:off x="5994760"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p:cNvCxnSpPr/>
          <p:nvPr/>
        </p:nvCxnSpPr>
        <p:spPr>
          <a:xfrm flipV="1">
            <a:off x="5994760"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p:cNvCxnSpPr>
            <a:cxnSpLocks/>
          </p:cNvCxnSpPr>
          <p:nvPr/>
        </p:nvCxnSpPr>
        <p:spPr>
          <a:xfrm flipV="1">
            <a:off x="5994760"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p:cNvCxnSpPr>
            <a:cxnSpLocks/>
          </p:cNvCxnSpPr>
          <p:nvPr/>
        </p:nvCxnSpPr>
        <p:spPr>
          <a:xfrm flipV="1">
            <a:off x="5994760"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p:cNvCxnSpPr>
            <a:cxnSpLocks/>
          </p:cNvCxnSpPr>
          <p:nvPr/>
        </p:nvCxnSpPr>
        <p:spPr>
          <a:xfrm>
            <a:off x="5994759"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p:cNvCxnSpPr>
          <p:nvPr/>
        </p:nvCxnSpPr>
        <p:spPr>
          <a:xfrm>
            <a:off x="5994759"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p:cNvCxnSpPr>
          <p:nvPr/>
        </p:nvCxnSpPr>
        <p:spPr>
          <a:xfrm>
            <a:off x="5994760"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p:cNvCxnSpPr>
          <p:nvPr/>
        </p:nvCxnSpPr>
        <p:spPr>
          <a:xfrm>
            <a:off x="5994760"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flipV="1">
            <a:off x="5994759"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994759"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flipV="1">
            <a:off x="5994760"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994760"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994759"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994759"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994760"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a:off x="5994759"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994759"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994759"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Rounded Corners 76">
            <a:hlinkClick r:id="rId5" action="ppaction://hlinksldjump"/>
          </p:cNvPr>
          <p:cNvSpPr/>
          <p:nvPr/>
        </p:nvSpPr>
        <p:spPr>
          <a:xfrm>
            <a:off x="6430671"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78" name="Rectangle: Rounded Corners 77">
            <a:hlinkClick r:id="rId6" action="ppaction://hlinksldjump"/>
          </p:cNvPr>
          <p:cNvSpPr/>
          <p:nvPr/>
        </p:nvSpPr>
        <p:spPr>
          <a:xfrm>
            <a:off x="6432942"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79" name="Rectangle: Rounded Corners 78">
            <a:hlinkClick r:id="rId7" action="ppaction://hlinksldjump"/>
          </p:cNvPr>
          <p:cNvSpPr/>
          <p:nvPr/>
        </p:nvSpPr>
        <p:spPr>
          <a:xfrm>
            <a:off x="6436371"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 </a:t>
            </a:r>
          </a:p>
        </p:txBody>
      </p:sp>
      <p:sp>
        <p:nvSpPr>
          <p:cNvPr id="80" name="Rectangle: Rounded Corners 79">
            <a:hlinkClick r:id="rId8" action="ppaction://hlinksldjump"/>
          </p:cNvPr>
          <p:cNvSpPr/>
          <p:nvPr/>
        </p:nvSpPr>
        <p:spPr>
          <a:xfrm>
            <a:off x="6436371"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81" name="Rectangle: Rounded Corners 80">
            <a:hlinkClick r:id="rId9" action="ppaction://hlinksldjump"/>
          </p:cNvPr>
          <p:cNvSpPr/>
          <p:nvPr/>
        </p:nvSpPr>
        <p:spPr>
          <a:xfrm>
            <a:off x="6442210"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82" name="Rectangle: Rounded Corners 81">
            <a:hlinkClick r:id="rId10" action="ppaction://hlinksldjump"/>
          </p:cNvPr>
          <p:cNvSpPr/>
          <p:nvPr/>
        </p:nvSpPr>
        <p:spPr>
          <a:xfrm>
            <a:off x="6433251"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Conception de la maintenance</a:t>
            </a:r>
          </a:p>
        </p:txBody>
      </p:sp>
      <p:sp>
        <p:nvSpPr>
          <p:cNvPr id="83" name="Rectangle: Rounded Corners 82">
            <a:hlinkClick r:id="rId11" action="ppaction://hlinksldjump"/>
          </p:cNvPr>
          <p:cNvSpPr/>
          <p:nvPr/>
        </p:nvSpPr>
        <p:spPr>
          <a:xfrm>
            <a:off x="6427412"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et électrique</a:t>
            </a:r>
          </a:p>
        </p:txBody>
      </p:sp>
      <p:sp>
        <p:nvSpPr>
          <p:cNvPr id="84" name="Rectangle: Rounded Corners 83">
            <a:hlinkClick r:id="rId12" action="ppaction://hlinksldjump"/>
          </p:cNvPr>
          <p:cNvSpPr/>
          <p:nvPr/>
        </p:nvSpPr>
        <p:spPr>
          <a:xfrm>
            <a:off x="6448463" y="282024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85" name="Rectangle: Rounded Corners 84">
            <a:hlinkClick r:id="rId13" action="ppaction://hlinksldjump"/>
          </p:cNvPr>
          <p:cNvSpPr/>
          <p:nvPr/>
        </p:nvSpPr>
        <p:spPr>
          <a:xfrm>
            <a:off x="6443705"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 </a:t>
            </a:r>
          </a:p>
        </p:txBody>
      </p:sp>
      <p:sp>
        <p:nvSpPr>
          <p:cNvPr id="86" name="Rectangle: Rounded Corners 85">
            <a:hlinkClick r:id="rId14" action="ppaction://hlinksldjump"/>
          </p:cNvPr>
          <p:cNvSpPr/>
          <p:nvPr/>
        </p:nvSpPr>
        <p:spPr>
          <a:xfrm>
            <a:off x="6453032"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87" name="Rectangle: Rounded Corners 86">
            <a:hlinkClick r:id="rId15" action="ppaction://hlinksldjump"/>
          </p:cNvPr>
          <p:cNvSpPr/>
          <p:nvPr/>
        </p:nvSpPr>
        <p:spPr>
          <a:xfrm>
            <a:off x="6453032"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88" name="Rectangle: Rounded Corners 87">
            <a:hlinkClick r:id="rId16" action="ppaction://hlinksldjump"/>
          </p:cNvPr>
          <p:cNvSpPr/>
          <p:nvPr/>
        </p:nvSpPr>
        <p:spPr>
          <a:xfrm>
            <a:off x="6444073"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89" name="Rectangle: Rounded Corners 88">
            <a:hlinkClick r:id="rId17" action="ppaction://hlinksldjump"/>
          </p:cNvPr>
          <p:cNvSpPr/>
          <p:nvPr/>
        </p:nvSpPr>
        <p:spPr>
          <a:xfrm>
            <a:off x="6443705"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 </a:t>
            </a:r>
          </a:p>
        </p:txBody>
      </p:sp>
      <p:sp>
        <p:nvSpPr>
          <p:cNvPr id="90" name="Rectangle: Rounded Corners 89">
            <a:hlinkClick r:id="rId18" action="ppaction://hlinksldjump"/>
          </p:cNvPr>
          <p:cNvSpPr/>
          <p:nvPr/>
        </p:nvSpPr>
        <p:spPr>
          <a:xfrm>
            <a:off x="6446418"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 </a:t>
            </a:r>
          </a:p>
        </p:txBody>
      </p:sp>
      <p:sp>
        <p:nvSpPr>
          <p:cNvPr id="91" name="Rectangle: Rounded Corners 90">
            <a:hlinkClick r:id="rId19" action="ppaction://hlinksldjump"/>
          </p:cNvPr>
          <p:cNvSpPr/>
          <p:nvPr/>
        </p:nvSpPr>
        <p:spPr>
          <a:xfrm>
            <a:off x="6448463"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2" name="Rectangle: Rounded Corners 91">
            <a:hlinkClick r:id="rId20" action="ppaction://hlinksldjump"/>
          </p:cNvPr>
          <p:cNvSpPr/>
          <p:nvPr/>
        </p:nvSpPr>
        <p:spPr>
          <a:xfrm>
            <a:off x="6441901"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4" name="Rectangle: Rounded Corners 93">
            <a:hlinkClick r:id="rId21" action="ppaction://hlinksldjump"/>
          </p:cNvPr>
          <p:cNvSpPr/>
          <p:nvPr/>
        </p:nvSpPr>
        <p:spPr>
          <a:xfrm>
            <a:off x="6442933"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95" name="Rectangle: Rounded Corners 94">
            <a:hlinkClick r:id="rId22" action="ppaction://hlinksldjump"/>
          </p:cNvPr>
          <p:cNvSpPr/>
          <p:nvPr/>
        </p:nvSpPr>
        <p:spPr>
          <a:xfrm>
            <a:off x="6448463"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 </a:t>
            </a:r>
          </a:p>
        </p:txBody>
      </p:sp>
      <p:sp>
        <p:nvSpPr>
          <p:cNvPr id="6" name="Slide Number Placeholder 5">
            <a:extLst>
              <a:ext uri="{FF2B5EF4-FFF2-40B4-BE49-F238E27FC236}">
                <a16:creationId xmlns:a16="http://schemas.microsoft.com/office/drawing/2014/main" id="{0C77B0D9-F495-7E42-9A3D-C4458DF9BBA9}"/>
              </a:ext>
            </a:extLst>
          </p:cNvPr>
          <p:cNvSpPr>
            <a:spLocks noGrp="1"/>
          </p:cNvSpPr>
          <p:nvPr>
            <p:ph type="sldNum" sz="quarter" idx="12"/>
          </p:nvPr>
        </p:nvSpPr>
        <p:spPr/>
        <p:txBody>
          <a:bodyPr/>
          <a:lstStyle/>
          <a:p>
            <a:fld id="{FA0B7275-42E7-9344-8EE7-3495E2503A86}" type="slidenum">
              <a:rPr lang="en-US" smtClean="0"/>
              <a:t>25</a:t>
            </a:fld>
            <a:endParaRPr lang="en-US"/>
          </a:p>
        </p:txBody>
      </p:sp>
      <p:sp>
        <p:nvSpPr>
          <p:cNvPr id="53" name="Rectangle 52"/>
          <p:cNvSpPr/>
          <p:nvPr/>
        </p:nvSpPr>
        <p:spPr>
          <a:xfrm>
            <a:off x="4109617" y="620946"/>
            <a:ext cx="4567658"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p:cNvSpPr/>
          <p:nvPr/>
        </p:nvSpPr>
        <p:spPr>
          <a:xfrm>
            <a:off x="4109616" y="5497641"/>
            <a:ext cx="4567659" cy="93584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2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0" grpId="0" animBg="1"/>
      <p:bldP spid="147"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4" grpId="0" animBg="1"/>
      <p:bldP spid="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703" y="-47077"/>
            <a:ext cx="11058611" cy="475145"/>
          </a:xfrm>
        </p:spPr>
        <p:txBody>
          <a:bodyPr>
            <a:normAutofit fontScale="90000"/>
          </a:bodyPr>
          <a:lstStyle/>
          <a:p>
            <a:r>
              <a:rPr lang="fr-FR" dirty="0"/>
              <a:t>Paramètres d’émissions atmosphériques : intérieur </a:t>
            </a:r>
          </a:p>
        </p:txBody>
      </p:sp>
      <p:sp>
        <p:nvSpPr>
          <p:cNvPr id="5" name="Rectangle: Beveled 4"/>
          <p:cNvSpPr/>
          <p:nvPr/>
        </p:nvSpPr>
        <p:spPr>
          <a:xfrm>
            <a:off x="3234725" y="1196753"/>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234725" y="3265166"/>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234725" y="5480826"/>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1989504" y="2564905"/>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2781593" y="1626322"/>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2781593" y="3742139"/>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2781593" y="3737654"/>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8711691" y="836712"/>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CO</a:t>
            </a:r>
          </a:p>
        </p:txBody>
      </p:sp>
      <p:sp>
        <p:nvSpPr>
          <p:cNvPr id="38" name="Cloud 37"/>
          <p:cNvSpPr/>
          <p:nvPr/>
        </p:nvSpPr>
        <p:spPr>
          <a:xfrm>
            <a:off x="9542081" y="1115289"/>
            <a:ext cx="940335"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NO</a:t>
            </a:r>
            <a:r>
              <a:rPr lang="en-SG" sz="1400" baseline="-25000">
                <a:solidFill>
                  <a:schemeClr val="tx1"/>
                </a:solidFill>
              </a:rPr>
              <a:t>x</a:t>
            </a:r>
          </a:p>
        </p:txBody>
      </p:sp>
      <p:sp>
        <p:nvSpPr>
          <p:cNvPr id="41" name="Cloud 40"/>
          <p:cNvSpPr/>
          <p:nvPr/>
        </p:nvSpPr>
        <p:spPr>
          <a:xfrm>
            <a:off x="8630580" y="1465688"/>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CO</a:t>
            </a:r>
            <a:r>
              <a:rPr lang="en-SG" sz="1400" baseline="-25000">
                <a:solidFill>
                  <a:schemeClr val="tx1"/>
                </a:solidFill>
              </a:rPr>
              <a:t>2</a:t>
            </a:r>
          </a:p>
        </p:txBody>
      </p:sp>
      <p:sp>
        <p:nvSpPr>
          <p:cNvPr id="46" name="Cloud 45"/>
          <p:cNvSpPr/>
          <p:nvPr/>
        </p:nvSpPr>
        <p:spPr>
          <a:xfrm>
            <a:off x="9623849" y="1746745"/>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H</a:t>
            </a:r>
            <a:r>
              <a:rPr lang="en-SG" sz="1400" baseline="-25000">
                <a:solidFill>
                  <a:schemeClr val="tx1"/>
                </a:solidFill>
              </a:rPr>
              <a:t>2</a:t>
            </a:r>
            <a:r>
              <a:rPr lang="en-SG" sz="1400">
                <a:solidFill>
                  <a:schemeClr val="tx1"/>
                </a:solidFill>
              </a:rPr>
              <a:t>S</a:t>
            </a:r>
          </a:p>
        </p:txBody>
      </p:sp>
      <p:sp>
        <p:nvSpPr>
          <p:cNvPr id="48" name="Cloud 47"/>
          <p:cNvSpPr/>
          <p:nvPr/>
        </p:nvSpPr>
        <p:spPr>
          <a:xfrm>
            <a:off x="8616280" y="2153645"/>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VOC</a:t>
            </a:r>
          </a:p>
        </p:txBody>
      </p:sp>
      <p:sp>
        <p:nvSpPr>
          <p:cNvPr id="49" name="Cloud 48"/>
          <p:cNvSpPr/>
          <p:nvPr/>
        </p:nvSpPr>
        <p:spPr>
          <a:xfrm>
            <a:off x="9596613" y="2433912"/>
            <a:ext cx="1088656"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PM2.5</a:t>
            </a:r>
          </a:p>
        </p:txBody>
      </p:sp>
      <p:sp>
        <p:nvSpPr>
          <p:cNvPr id="50" name="Cloud 49"/>
          <p:cNvSpPr/>
          <p:nvPr/>
        </p:nvSpPr>
        <p:spPr>
          <a:xfrm>
            <a:off x="8630580" y="2820798"/>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NH</a:t>
            </a:r>
            <a:r>
              <a:rPr lang="en-SG" sz="1400" baseline="-25000">
                <a:solidFill>
                  <a:schemeClr val="tx1"/>
                </a:solidFill>
              </a:rPr>
              <a:t>3</a:t>
            </a:r>
          </a:p>
        </p:txBody>
      </p:sp>
      <p:cxnSp>
        <p:nvCxnSpPr>
          <p:cNvPr id="57" name="Straight Arrow Connector 56"/>
          <p:cNvCxnSpPr>
            <a:cxnSpLocks/>
            <a:stCxn id="123" idx="3"/>
            <a:endCxn id="107" idx="2"/>
          </p:cNvCxnSpPr>
          <p:nvPr/>
        </p:nvCxnSpPr>
        <p:spPr>
          <a:xfrm flipV="1">
            <a:off x="8413827" y="3401856"/>
            <a:ext cx="1094211" cy="565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p:nvPr/>
        </p:nvCxnSpPr>
        <p:spPr>
          <a:xfrm flipV="1">
            <a:off x="5003666" y="684565"/>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p:nvPr/>
        </p:nvCxnSpPr>
        <p:spPr>
          <a:xfrm flipV="1">
            <a:off x="5003666" y="959375"/>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003666" y="1234155"/>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flipV="1">
            <a:off x="5003666" y="1512591"/>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003665" y="1626322"/>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003665" y="1626321"/>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003666" y="1626322"/>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003666" y="1626322"/>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flipV="1">
            <a:off x="5003665" y="2912176"/>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003665" y="3265228"/>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flipV="1">
            <a:off x="5003666" y="3614360"/>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p:cNvCxnSpPr>
          <p:nvPr/>
        </p:nvCxnSpPr>
        <p:spPr>
          <a:xfrm>
            <a:off x="5003666" y="3737654"/>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a:off x="5003665" y="3737655"/>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a:off x="5003665" y="3737654"/>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a:off x="5003666" y="3737654"/>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a:off x="5003665" y="3737654"/>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flipV="1">
            <a:off x="5003665" y="5836063"/>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003665" y="5931077"/>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Rounded Corners 90">
            <a:hlinkClick r:id="rId3" action="ppaction://hlinksldjump"/>
          </p:cNvPr>
          <p:cNvSpPr/>
          <p:nvPr/>
        </p:nvSpPr>
        <p:spPr>
          <a:xfrm>
            <a:off x="5439577" y="587895"/>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 </a:t>
            </a:r>
          </a:p>
        </p:txBody>
      </p:sp>
      <p:sp>
        <p:nvSpPr>
          <p:cNvPr id="92" name="Rectangle: Rounded Corners 91">
            <a:hlinkClick r:id="rId4" action="ppaction://hlinksldjump"/>
          </p:cNvPr>
          <p:cNvSpPr/>
          <p:nvPr/>
        </p:nvSpPr>
        <p:spPr>
          <a:xfrm>
            <a:off x="5432017" y="116993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 </a:t>
            </a:r>
          </a:p>
        </p:txBody>
      </p:sp>
      <p:sp>
        <p:nvSpPr>
          <p:cNvPr id="93" name="Rectangle: Rounded Corners 92">
            <a:hlinkClick r:id="rId5" action="ppaction://hlinksldjump"/>
          </p:cNvPr>
          <p:cNvSpPr/>
          <p:nvPr/>
        </p:nvSpPr>
        <p:spPr>
          <a:xfrm>
            <a:off x="5430182" y="1440762"/>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 </a:t>
            </a:r>
          </a:p>
        </p:txBody>
      </p:sp>
      <p:sp>
        <p:nvSpPr>
          <p:cNvPr id="94" name="Rectangle: Rounded Corners 93">
            <a:hlinkClick r:id="rId6" action="ppaction://hlinksldjump"/>
          </p:cNvPr>
          <p:cNvSpPr/>
          <p:nvPr/>
        </p:nvSpPr>
        <p:spPr>
          <a:xfrm>
            <a:off x="5445277" y="873944"/>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 </a:t>
            </a:r>
          </a:p>
        </p:txBody>
      </p:sp>
      <p:sp>
        <p:nvSpPr>
          <p:cNvPr id="95" name="Rectangle: Rounded Corners 94">
            <a:hlinkClick r:id="rId7" action="ppaction://hlinksldjump"/>
          </p:cNvPr>
          <p:cNvSpPr/>
          <p:nvPr/>
        </p:nvSpPr>
        <p:spPr>
          <a:xfrm>
            <a:off x="5451116" y="192458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 </a:t>
            </a:r>
          </a:p>
        </p:txBody>
      </p:sp>
      <p:sp>
        <p:nvSpPr>
          <p:cNvPr id="96" name="Rectangle: Rounded Corners 95">
            <a:hlinkClick r:id="rId8" action="ppaction://hlinksldjump"/>
          </p:cNvPr>
          <p:cNvSpPr/>
          <p:nvPr/>
        </p:nvSpPr>
        <p:spPr>
          <a:xfrm>
            <a:off x="5442157" y="2195120"/>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 </a:t>
            </a:r>
          </a:p>
        </p:txBody>
      </p:sp>
      <p:sp>
        <p:nvSpPr>
          <p:cNvPr id="97" name="Rectangle: Rounded Corners 96">
            <a:hlinkClick r:id="rId9" action="ppaction://hlinksldjump"/>
          </p:cNvPr>
          <p:cNvSpPr/>
          <p:nvPr/>
        </p:nvSpPr>
        <p:spPr>
          <a:xfrm>
            <a:off x="5436318" y="167669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 </a:t>
            </a:r>
          </a:p>
        </p:txBody>
      </p:sp>
      <p:sp>
        <p:nvSpPr>
          <p:cNvPr id="98" name="Rectangle: Rounded Corners 97">
            <a:hlinkClick r:id="rId10" action="ppaction://hlinksldjump"/>
          </p:cNvPr>
          <p:cNvSpPr/>
          <p:nvPr/>
        </p:nvSpPr>
        <p:spPr>
          <a:xfrm>
            <a:off x="5457369" y="278752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99" name="Rectangle: Rounded Corners 98">
            <a:hlinkClick r:id="rId11" action="ppaction://hlinksldjump"/>
          </p:cNvPr>
          <p:cNvSpPr/>
          <p:nvPr/>
        </p:nvSpPr>
        <p:spPr>
          <a:xfrm>
            <a:off x="5452611" y="314057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00" name="Rectangle: Rounded Corners 99">
            <a:hlinkClick r:id="rId12" action="ppaction://hlinksldjump"/>
          </p:cNvPr>
          <p:cNvSpPr/>
          <p:nvPr/>
        </p:nvSpPr>
        <p:spPr>
          <a:xfrm>
            <a:off x="5461938" y="348970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 </a:t>
            </a:r>
          </a:p>
        </p:txBody>
      </p:sp>
      <p:sp>
        <p:nvSpPr>
          <p:cNvPr id="101" name="Rectangle: Rounded Corners 100">
            <a:hlinkClick r:id="rId13" action="ppaction://hlinksldjump"/>
          </p:cNvPr>
          <p:cNvSpPr/>
          <p:nvPr/>
        </p:nvSpPr>
        <p:spPr>
          <a:xfrm>
            <a:off x="5461938" y="384555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02" name="Rectangle: Rounded Corners 101">
            <a:hlinkClick r:id="rId14" action="ppaction://hlinksldjump"/>
          </p:cNvPr>
          <p:cNvSpPr/>
          <p:nvPr/>
        </p:nvSpPr>
        <p:spPr>
          <a:xfrm>
            <a:off x="5452979" y="419627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03" name="Rectangle: Rounded Corners 102">
            <a:hlinkClick r:id="rId15" action="ppaction://hlinksldjump"/>
          </p:cNvPr>
          <p:cNvSpPr/>
          <p:nvPr/>
        </p:nvSpPr>
        <p:spPr>
          <a:xfrm>
            <a:off x="5452611" y="457044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  </a:t>
            </a:r>
          </a:p>
        </p:txBody>
      </p:sp>
      <p:sp>
        <p:nvSpPr>
          <p:cNvPr id="104" name="Rectangle: Rounded Corners 103">
            <a:hlinkClick r:id="rId16" action="ppaction://hlinksldjump"/>
          </p:cNvPr>
          <p:cNvSpPr/>
          <p:nvPr/>
        </p:nvSpPr>
        <p:spPr>
          <a:xfrm>
            <a:off x="5455324" y="493780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05" name="Rectangle: Rounded Corners 104">
            <a:hlinkClick r:id="rId17" action="ppaction://hlinksldjump"/>
          </p:cNvPr>
          <p:cNvSpPr/>
          <p:nvPr/>
        </p:nvSpPr>
        <p:spPr>
          <a:xfrm>
            <a:off x="5457369" y="5742177"/>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06" name="Rectangle: Rounded Corners 105">
            <a:hlinkClick r:id="rId18" action="ppaction://hlinksldjump"/>
          </p:cNvPr>
          <p:cNvSpPr/>
          <p:nvPr/>
        </p:nvSpPr>
        <p:spPr>
          <a:xfrm>
            <a:off x="5450807" y="6043635"/>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08" name="Rectangle: Rounded Corners 107">
            <a:hlinkClick r:id="rId19" action="ppaction://hlinksldjump"/>
          </p:cNvPr>
          <p:cNvSpPr/>
          <p:nvPr/>
        </p:nvSpPr>
        <p:spPr>
          <a:xfrm>
            <a:off x="5451839" y="2480474"/>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 </a:t>
            </a:r>
          </a:p>
        </p:txBody>
      </p:sp>
      <p:sp>
        <p:nvSpPr>
          <p:cNvPr id="123" name="Rectangle: Diagonal Corners Snipped 122">
            <a:hlinkClick r:id="rId20" action="ppaction://hlinksldjump"/>
          </p:cNvPr>
          <p:cNvSpPr/>
          <p:nvPr/>
        </p:nvSpPr>
        <p:spPr>
          <a:xfrm>
            <a:off x="7906324" y="3967729"/>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Intérieur </a:t>
            </a:r>
          </a:p>
        </p:txBody>
      </p:sp>
      <p:sp>
        <p:nvSpPr>
          <p:cNvPr id="124" name="Rectangle: Diagonal Corners Snipped 123">
            <a:hlinkClick r:id="rId21" action="ppaction://hlinksldjump"/>
          </p:cNvPr>
          <p:cNvSpPr/>
          <p:nvPr/>
        </p:nvSpPr>
        <p:spPr>
          <a:xfrm>
            <a:off x="7906324" y="4424574"/>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Cheminée</a:t>
            </a:r>
          </a:p>
        </p:txBody>
      </p:sp>
      <p:cxnSp>
        <p:nvCxnSpPr>
          <p:cNvPr id="125" name="Straight Arrow Connector 124"/>
          <p:cNvCxnSpPr>
            <a:cxnSpLocks/>
            <a:endCxn id="123" idx="2"/>
          </p:cNvCxnSpPr>
          <p:nvPr/>
        </p:nvCxnSpPr>
        <p:spPr>
          <a:xfrm flipV="1">
            <a:off x="7603000" y="4096919"/>
            <a:ext cx="303325" cy="22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endCxn id="124" idx="2"/>
          </p:cNvCxnSpPr>
          <p:nvPr/>
        </p:nvCxnSpPr>
        <p:spPr>
          <a:xfrm>
            <a:off x="7603000" y="4320935"/>
            <a:ext cx="303325" cy="23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Rectangle: Rounded Corners 126">
            <a:hlinkClick r:id="rId22" action="ppaction://hlinksldjump"/>
          </p:cNvPr>
          <p:cNvSpPr/>
          <p:nvPr/>
        </p:nvSpPr>
        <p:spPr>
          <a:xfrm>
            <a:off x="5457369" y="528374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107" name="Rectangle 106">
            <a:hlinkClick r:id="rId23" action="ppaction://hlinksldjump"/>
          </p:cNvPr>
          <p:cNvSpPr/>
          <p:nvPr/>
        </p:nvSpPr>
        <p:spPr>
          <a:xfrm>
            <a:off x="8259920" y="787659"/>
            <a:ext cx="2496236" cy="261419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a:solidFill>
                <a:schemeClr val="tx1"/>
              </a:solidFill>
            </a:endParaRPr>
          </a:p>
        </p:txBody>
      </p:sp>
      <p:sp>
        <p:nvSpPr>
          <p:cNvPr id="6" name="Slide Number Placeholder 5">
            <a:extLst>
              <a:ext uri="{FF2B5EF4-FFF2-40B4-BE49-F238E27FC236}">
                <a16:creationId xmlns:a16="http://schemas.microsoft.com/office/drawing/2014/main" id="{A09B79C6-C01C-B34F-8266-BC34A899D390}"/>
              </a:ext>
            </a:extLst>
          </p:cNvPr>
          <p:cNvSpPr>
            <a:spLocks noGrp="1"/>
          </p:cNvSpPr>
          <p:nvPr>
            <p:ph type="sldNum" sz="quarter" idx="12"/>
          </p:nvPr>
        </p:nvSpPr>
        <p:spPr/>
        <p:txBody>
          <a:bodyPr/>
          <a:lstStyle/>
          <a:p>
            <a:fld id="{FA0B7275-42E7-9344-8EE7-3495E2503A86}" type="slidenum">
              <a:rPr lang="en-US" smtClean="0"/>
              <a:t>26</a:t>
            </a:fld>
            <a:endParaRPr lang="en-US"/>
          </a:p>
        </p:txBody>
      </p:sp>
      <p:sp>
        <p:nvSpPr>
          <p:cNvPr id="62" name="Rectangle 61">
            <a:extLst>
              <a:ext uri="{FF2B5EF4-FFF2-40B4-BE49-F238E27FC236}">
                <a16:creationId xmlns:a16="http://schemas.microsoft.com/office/drawing/2014/main" id="{DE9D5A34-6B61-457E-9401-0FEB15F04251}"/>
              </a:ext>
            </a:extLst>
          </p:cNvPr>
          <p:cNvSpPr/>
          <p:nvPr/>
        </p:nvSpPr>
        <p:spPr>
          <a:xfrm>
            <a:off x="3133735" y="1308205"/>
            <a:ext cx="4549734" cy="62463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1EB70247-C47E-4D93-87F8-DA3E3108648E}"/>
              </a:ext>
            </a:extLst>
          </p:cNvPr>
          <p:cNvSpPr/>
          <p:nvPr/>
        </p:nvSpPr>
        <p:spPr>
          <a:xfrm>
            <a:off x="3128846" y="5489001"/>
            <a:ext cx="4549734" cy="826804"/>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33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500" fill="hold"/>
                                        <p:tgtEl>
                                          <p:spTgt spid="41"/>
                                        </p:tgtEl>
                                        <p:attrNameLst>
                                          <p:attrName>ppt_w</p:attrName>
                                        </p:attrNameLst>
                                      </p:cBhvr>
                                      <p:tavLst>
                                        <p:tav tm="0">
                                          <p:val>
                                            <p:fltVal val="0"/>
                                          </p:val>
                                        </p:tav>
                                        <p:tav tm="100000">
                                          <p:val>
                                            <p:strVal val="#ppt_w"/>
                                          </p:val>
                                        </p:tav>
                                      </p:tavLst>
                                    </p:anim>
                                    <p:anim calcmode="lin" valueType="num">
                                      <p:cBhvr>
                                        <p:cTn id="114" dur="500" fill="hold"/>
                                        <p:tgtEl>
                                          <p:spTgt spid="41"/>
                                        </p:tgtEl>
                                        <p:attrNameLst>
                                          <p:attrName>ppt_h</p:attrName>
                                        </p:attrNameLst>
                                      </p:cBhvr>
                                      <p:tavLst>
                                        <p:tav tm="0">
                                          <p:val>
                                            <p:fltVal val="0"/>
                                          </p:val>
                                        </p:tav>
                                        <p:tav tm="100000">
                                          <p:val>
                                            <p:strVal val="#ppt_h"/>
                                          </p:val>
                                        </p:tav>
                                      </p:tavLst>
                                    </p:anim>
                                    <p:animEffect transition="in" filter="fade">
                                      <p:cBhvr>
                                        <p:cTn id="115" dur="500"/>
                                        <p:tgtEl>
                                          <p:spTgt spid="4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p:cTn id="118" dur="500" fill="hold"/>
                                        <p:tgtEl>
                                          <p:spTgt spid="46"/>
                                        </p:tgtEl>
                                        <p:attrNameLst>
                                          <p:attrName>ppt_w</p:attrName>
                                        </p:attrNameLst>
                                      </p:cBhvr>
                                      <p:tavLst>
                                        <p:tav tm="0">
                                          <p:val>
                                            <p:fltVal val="0"/>
                                          </p:val>
                                        </p:tav>
                                        <p:tav tm="100000">
                                          <p:val>
                                            <p:strVal val="#ppt_w"/>
                                          </p:val>
                                        </p:tav>
                                      </p:tavLst>
                                    </p:anim>
                                    <p:anim calcmode="lin" valueType="num">
                                      <p:cBhvr>
                                        <p:cTn id="119" dur="500" fill="hold"/>
                                        <p:tgtEl>
                                          <p:spTgt spid="46"/>
                                        </p:tgtEl>
                                        <p:attrNameLst>
                                          <p:attrName>ppt_h</p:attrName>
                                        </p:attrNameLst>
                                      </p:cBhvr>
                                      <p:tavLst>
                                        <p:tav tm="0">
                                          <p:val>
                                            <p:fltVal val="0"/>
                                          </p:val>
                                        </p:tav>
                                        <p:tav tm="100000">
                                          <p:val>
                                            <p:strVal val="#ppt_h"/>
                                          </p:val>
                                        </p:tav>
                                      </p:tavLst>
                                    </p:anim>
                                    <p:animEffect transition="in" filter="fade">
                                      <p:cBhvr>
                                        <p:cTn id="120" dur="500"/>
                                        <p:tgtEl>
                                          <p:spTgt spid="46"/>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 calcmode="lin" valueType="num">
                                      <p:cBhvr>
                                        <p:cTn id="128" dur="500" fill="hold"/>
                                        <p:tgtEl>
                                          <p:spTgt spid="49"/>
                                        </p:tgtEl>
                                        <p:attrNameLst>
                                          <p:attrName>ppt_w</p:attrName>
                                        </p:attrNameLst>
                                      </p:cBhvr>
                                      <p:tavLst>
                                        <p:tav tm="0">
                                          <p:val>
                                            <p:fltVal val="0"/>
                                          </p:val>
                                        </p:tav>
                                        <p:tav tm="100000">
                                          <p:val>
                                            <p:strVal val="#ppt_w"/>
                                          </p:val>
                                        </p:tav>
                                      </p:tavLst>
                                    </p:anim>
                                    <p:anim calcmode="lin" valueType="num">
                                      <p:cBhvr>
                                        <p:cTn id="129" dur="500" fill="hold"/>
                                        <p:tgtEl>
                                          <p:spTgt spid="49"/>
                                        </p:tgtEl>
                                        <p:attrNameLst>
                                          <p:attrName>ppt_h</p:attrName>
                                        </p:attrNameLst>
                                      </p:cBhvr>
                                      <p:tavLst>
                                        <p:tav tm="0">
                                          <p:val>
                                            <p:fltVal val="0"/>
                                          </p:val>
                                        </p:tav>
                                        <p:tav tm="100000">
                                          <p:val>
                                            <p:strVal val="#ppt_h"/>
                                          </p:val>
                                        </p:tav>
                                      </p:tavLst>
                                    </p:anim>
                                    <p:animEffect transition="in" filter="fade">
                                      <p:cBhvr>
                                        <p:cTn id="130" dur="500"/>
                                        <p:tgtEl>
                                          <p:spTgt spid="49"/>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 calcmode="lin" valueType="num">
                                      <p:cBhvr>
                                        <p:cTn id="133" dur="500" fill="hold"/>
                                        <p:tgtEl>
                                          <p:spTgt spid="50"/>
                                        </p:tgtEl>
                                        <p:attrNameLst>
                                          <p:attrName>ppt_w</p:attrName>
                                        </p:attrNameLst>
                                      </p:cBhvr>
                                      <p:tavLst>
                                        <p:tav tm="0">
                                          <p:val>
                                            <p:fltVal val="0"/>
                                          </p:val>
                                        </p:tav>
                                        <p:tav tm="100000">
                                          <p:val>
                                            <p:strVal val="#ppt_w"/>
                                          </p:val>
                                        </p:tav>
                                      </p:tavLst>
                                    </p:anim>
                                    <p:anim calcmode="lin" valueType="num">
                                      <p:cBhvr>
                                        <p:cTn id="134" dur="500" fill="hold"/>
                                        <p:tgtEl>
                                          <p:spTgt spid="50"/>
                                        </p:tgtEl>
                                        <p:attrNameLst>
                                          <p:attrName>ppt_h</p:attrName>
                                        </p:attrNameLst>
                                      </p:cBhvr>
                                      <p:tavLst>
                                        <p:tav tm="0">
                                          <p:val>
                                            <p:fltVal val="0"/>
                                          </p:val>
                                        </p:tav>
                                        <p:tav tm="100000">
                                          <p:val>
                                            <p:strVal val="#ppt_h"/>
                                          </p:val>
                                        </p:tav>
                                      </p:tavLst>
                                    </p:anim>
                                    <p:animEffect transition="in" filter="fade">
                                      <p:cBhvr>
                                        <p:cTn id="135" dur="500"/>
                                        <p:tgtEl>
                                          <p:spTgt spid="50"/>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07"/>
                                        </p:tgtEl>
                                        <p:attrNameLst>
                                          <p:attrName>style.visibility</p:attrName>
                                        </p:attrNameLst>
                                      </p:cBhvr>
                                      <p:to>
                                        <p:strVal val="visible"/>
                                      </p:to>
                                    </p:set>
                                    <p:anim calcmode="lin" valueType="num">
                                      <p:cBhvr>
                                        <p:cTn id="138" dur="500" fill="hold"/>
                                        <p:tgtEl>
                                          <p:spTgt spid="107"/>
                                        </p:tgtEl>
                                        <p:attrNameLst>
                                          <p:attrName>ppt_w</p:attrName>
                                        </p:attrNameLst>
                                      </p:cBhvr>
                                      <p:tavLst>
                                        <p:tav tm="0">
                                          <p:val>
                                            <p:fltVal val="0"/>
                                          </p:val>
                                        </p:tav>
                                        <p:tav tm="100000">
                                          <p:val>
                                            <p:strVal val="#ppt_w"/>
                                          </p:val>
                                        </p:tav>
                                      </p:tavLst>
                                    </p:anim>
                                    <p:anim calcmode="lin" valueType="num">
                                      <p:cBhvr>
                                        <p:cTn id="139" dur="500" fill="hold"/>
                                        <p:tgtEl>
                                          <p:spTgt spid="107"/>
                                        </p:tgtEl>
                                        <p:attrNameLst>
                                          <p:attrName>ppt_h</p:attrName>
                                        </p:attrNameLst>
                                      </p:cBhvr>
                                      <p:tavLst>
                                        <p:tav tm="0">
                                          <p:val>
                                            <p:fltVal val="0"/>
                                          </p:val>
                                        </p:tav>
                                        <p:tav tm="100000">
                                          <p:val>
                                            <p:strVal val="#ppt_h"/>
                                          </p:val>
                                        </p:tav>
                                      </p:tavLst>
                                    </p:anim>
                                    <p:animEffect transition="in" filter="fade">
                                      <p:cBhvr>
                                        <p:cTn id="140" dur="500"/>
                                        <p:tgtEl>
                                          <p:spTgt spid="107"/>
                                        </p:tgtEl>
                                      </p:cBhvr>
                                    </p:animEffect>
                                  </p:childTnLst>
                                </p:cTn>
                              </p:par>
                              <p:par>
                                <p:cTn id="141" presetID="53" presetClass="entr" presetSubtype="16" fill="hold" nodeType="with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p:cTn id="143" dur="500" fill="hold"/>
                                        <p:tgtEl>
                                          <p:spTgt spid="57"/>
                                        </p:tgtEl>
                                        <p:attrNameLst>
                                          <p:attrName>ppt_w</p:attrName>
                                        </p:attrNameLst>
                                      </p:cBhvr>
                                      <p:tavLst>
                                        <p:tav tm="0">
                                          <p:val>
                                            <p:fltVal val="0"/>
                                          </p:val>
                                        </p:tav>
                                        <p:tav tm="100000">
                                          <p:val>
                                            <p:strVal val="#ppt_w"/>
                                          </p:val>
                                        </p:tav>
                                      </p:tavLst>
                                    </p:anim>
                                    <p:anim calcmode="lin" valueType="num">
                                      <p:cBhvr>
                                        <p:cTn id="144" dur="500" fill="hold"/>
                                        <p:tgtEl>
                                          <p:spTgt spid="57"/>
                                        </p:tgtEl>
                                        <p:attrNameLst>
                                          <p:attrName>ppt_h</p:attrName>
                                        </p:attrNameLst>
                                      </p:cBhvr>
                                      <p:tavLst>
                                        <p:tav tm="0">
                                          <p:val>
                                            <p:fltVal val="0"/>
                                          </p:val>
                                        </p:tav>
                                        <p:tav tm="100000">
                                          <p:val>
                                            <p:strVal val="#ppt_h"/>
                                          </p:val>
                                        </p:tav>
                                      </p:tavLst>
                                    </p:anim>
                                    <p:animEffect transition="in" filter="fade">
                                      <p:cBhvr>
                                        <p:cTn id="14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38" grpId="0" animBg="1"/>
      <p:bldP spid="41" grpId="0" animBg="1"/>
      <p:bldP spid="46" grpId="0" animBg="1"/>
      <p:bldP spid="48" grpId="0" animBg="1"/>
      <p:bldP spid="49" grpId="0" animBg="1"/>
      <p:bldP spid="5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animBg="1"/>
      <p:bldP spid="123" grpId="0" animBg="1"/>
      <p:bldP spid="124" grpId="0" animBg="1"/>
      <p:bldP spid="127" grpId="0" animBg="1"/>
      <p:bldP spid="1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Emissions atmosphériques: Intérieur</a:t>
            </a:r>
          </a:p>
        </p:txBody>
      </p:sp>
      <p:sp>
        <p:nvSpPr>
          <p:cNvPr id="9" name="Arrow: Right 8">
            <a:hlinkClick r:id="rId2" action="ppaction://hlinksldjump"/>
          </p:cNvPr>
          <p:cNvSpPr/>
          <p:nvPr/>
        </p:nvSpPr>
        <p:spPr>
          <a:xfrm flipH="1">
            <a:off x="9480375" y="5589240"/>
            <a:ext cx="1279774"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2" action="ppaction://hlinksldjump"/>
              </a:rPr>
              <a:t>Retour </a:t>
            </a:r>
            <a:endParaRPr lang="en-SG" dirty="0"/>
          </a:p>
        </p:txBody>
      </p:sp>
      <p:sp>
        <p:nvSpPr>
          <p:cNvPr id="5" name="Slide Number Placeholder 4">
            <a:extLst>
              <a:ext uri="{FF2B5EF4-FFF2-40B4-BE49-F238E27FC236}">
                <a16:creationId xmlns:a16="http://schemas.microsoft.com/office/drawing/2014/main" id="{70BA9AFC-C1F4-164E-A6F7-60E3F80B50DA}"/>
              </a:ext>
            </a:extLst>
          </p:cNvPr>
          <p:cNvSpPr>
            <a:spLocks noGrp="1"/>
          </p:cNvSpPr>
          <p:nvPr>
            <p:ph type="sldNum" sz="quarter" idx="12"/>
          </p:nvPr>
        </p:nvSpPr>
        <p:spPr/>
        <p:txBody>
          <a:bodyPr/>
          <a:lstStyle/>
          <a:p>
            <a:fld id="{FA0B7275-42E7-9344-8EE7-3495E2503A86}" type="slidenum">
              <a:rPr lang="en-US" smtClean="0"/>
              <a:t>27</a:t>
            </a:fld>
            <a:endParaRPr lang="en-US"/>
          </a:p>
        </p:txBody>
      </p:sp>
      <p:pic>
        <p:nvPicPr>
          <p:cNvPr id="10" name="Picture 9">
            <a:extLst>
              <a:ext uri="{FF2B5EF4-FFF2-40B4-BE49-F238E27FC236}">
                <a16:creationId xmlns:a16="http://schemas.microsoft.com/office/drawing/2014/main" id="{FA22E27D-AEC6-EA4E-96B8-C06F87E8651E}"/>
              </a:ext>
            </a:extLst>
          </p:cNvPr>
          <p:cNvPicPr>
            <a:picLocks noChangeAspect="1"/>
          </p:cNvPicPr>
          <p:nvPr/>
        </p:nvPicPr>
        <p:blipFill rotWithShape="1">
          <a:blip r:embed="rId3"/>
          <a:srcRect l="6131" r="11735" b="8132"/>
          <a:stretch/>
        </p:blipFill>
        <p:spPr>
          <a:xfrm>
            <a:off x="3102642" y="892844"/>
            <a:ext cx="5864896" cy="2536156"/>
          </a:xfrm>
          <a:prstGeom prst="rect">
            <a:avLst/>
          </a:prstGeom>
        </p:spPr>
      </p:pic>
      <p:pic>
        <p:nvPicPr>
          <p:cNvPr id="11" name="Picture 10">
            <a:extLst>
              <a:ext uri="{FF2B5EF4-FFF2-40B4-BE49-F238E27FC236}">
                <a16:creationId xmlns:a16="http://schemas.microsoft.com/office/drawing/2014/main" id="{45EE7986-7429-CD4C-9226-32BA2296761D}"/>
              </a:ext>
            </a:extLst>
          </p:cNvPr>
          <p:cNvPicPr>
            <a:picLocks noChangeAspect="1"/>
          </p:cNvPicPr>
          <p:nvPr/>
        </p:nvPicPr>
        <p:blipFill>
          <a:blip r:embed="rId4"/>
          <a:stretch>
            <a:fillRect/>
          </a:stretch>
        </p:blipFill>
        <p:spPr>
          <a:xfrm>
            <a:off x="3233398" y="3372456"/>
            <a:ext cx="5541633" cy="2924156"/>
          </a:xfrm>
          <a:prstGeom prst="rect">
            <a:avLst/>
          </a:prstGeom>
        </p:spPr>
      </p:pic>
    </p:spTree>
    <p:extLst>
      <p:ext uri="{BB962C8B-B14F-4D97-AF65-F5344CB8AC3E}">
        <p14:creationId xmlns:p14="http://schemas.microsoft.com/office/powerpoint/2010/main" val="12437357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a:t>Paramètres d’émissions atmosphériques :</a:t>
            </a:r>
            <a:br>
              <a:rPr lang="fr-FR" dirty="0"/>
            </a:br>
            <a:r>
              <a:rPr lang="fr-FR" dirty="0"/>
              <a:t>Cheminées</a:t>
            </a:r>
          </a:p>
        </p:txBody>
      </p:sp>
      <p:sp>
        <p:nvSpPr>
          <p:cNvPr id="5" name="Rectangle: Beveled 4"/>
          <p:cNvSpPr/>
          <p:nvPr/>
        </p:nvSpPr>
        <p:spPr>
          <a:xfrm>
            <a:off x="3884837"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884837"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884837"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endParaRPr lang="en-SG" sz="1600" dirty="0">
              <a:solidFill>
                <a:schemeClr val="tx1"/>
              </a:solidFill>
            </a:endParaRPr>
          </a:p>
        </p:txBody>
      </p:sp>
      <p:sp>
        <p:nvSpPr>
          <p:cNvPr id="11" name="Frame 10"/>
          <p:cNvSpPr/>
          <p:nvPr/>
        </p:nvSpPr>
        <p:spPr>
          <a:xfrm>
            <a:off x="2639616"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431705"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431705"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431705"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9779663" y="1307419"/>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CO</a:t>
            </a:r>
          </a:p>
        </p:txBody>
      </p:sp>
      <p:sp>
        <p:nvSpPr>
          <p:cNvPr id="38" name="Cloud 37"/>
          <p:cNvSpPr/>
          <p:nvPr/>
        </p:nvSpPr>
        <p:spPr>
          <a:xfrm>
            <a:off x="10665124" y="908720"/>
            <a:ext cx="1127090"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NO</a:t>
            </a:r>
            <a:r>
              <a:rPr lang="en-SG" sz="1200" baseline="-25000">
                <a:solidFill>
                  <a:schemeClr val="tx1"/>
                </a:solidFill>
              </a:rPr>
              <a:t>x</a:t>
            </a:r>
          </a:p>
        </p:txBody>
      </p:sp>
      <p:sp>
        <p:nvSpPr>
          <p:cNvPr id="46" name="Cloud 45"/>
          <p:cNvSpPr/>
          <p:nvPr/>
        </p:nvSpPr>
        <p:spPr>
          <a:xfrm>
            <a:off x="10931791" y="1540176"/>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H</a:t>
            </a:r>
            <a:r>
              <a:rPr lang="en-SG" sz="1200" baseline="-25000">
                <a:solidFill>
                  <a:schemeClr val="tx1"/>
                </a:solidFill>
              </a:rPr>
              <a:t>2</a:t>
            </a:r>
            <a:r>
              <a:rPr lang="en-SG" sz="1200">
                <a:solidFill>
                  <a:schemeClr val="tx1"/>
                </a:solidFill>
              </a:rPr>
              <a:t>S</a:t>
            </a:r>
          </a:p>
        </p:txBody>
      </p:sp>
      <p:sp>
        <p:nvSpPr>
          <p:cNvPr id="48" name="Cloud 47"/>
          <p:cNvSpPr/>
          <p:nvPr/>
        </p:nvSpPr>
        <p:spPr>
          <a:xfrm>
            <a:off x="9868827" y="1947076"/>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VOC</a:t>
            </a:r>
          </a:p>
        </p:txBody>
      </p:sp>
      <p:sp>
        <p:nvSpPr>
          <p:cNvPr id="49" name="Cloud 48"/>
          <p:cNvSpPr/>
          <p:nvPr/>
        </p:nvSpPr>
        <p:spPr>
          <a:xfrm>
            <a:off x="10931791" y="2227343"/>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PM2.5</a:t>
            </a:r>
          </a:p>
        </p:txBody>
      </p:sp>
      <p:sp>
        <p:nvSpPr>
          <p:cNvPr id="50" name="Cloud 49"/>
          <p:cNvSpPr/>
          <p:nvPr/>
        </p:nvSpPr>
        <p:spPr>
          <a:xfrm>
            <a:off x="9883127" y="2614229"/>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NH</a:t>
            </a:r>
            <a:r>
              <a:rPr lang="en-SG" sz="1200" baseline="-25000">
                <a:solidFill>
                  <a:schemeClr val="tx1"/>
                </a:solidFill>
              </a:rPr>
              <a:t>3</a:t>
            </a:r>
          </a:p>
        </p:txBody>
      </p:sp>
      <p:sp>
        <p:nvSpPr>
          <p:cNvPr id="51" name="Cloud 50"/>
          <p:cNvSpPr/>
          <p:nvPr/>
        </p:nvSpPr>
        <p:spPr>
          <a:xfrm>
            <a:off x="10859783" y="2894680"/>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SO</a:t>
            </a:r>
            <a:r>
              <a:rPr lang="en-SG" sz="1200" baseline="-25000">
                <a:solidFill>
                  <a:schemeClr val="tx1"/>
                </a:solidFill>
              </a:rPr>
              <a:t>2</a:t>
            </a:r>
          </a:p>
        </p:txBody>
      </p:sp>
      <p:sp>
        <p:nvSpPr>
          <p:cNvPr id="52" name="Cloud 51"/>
          <p:cNvSpPr/>
          <p:nvPr/>
        </p:nvSpPr>
        <p:spPr>
          <a:xfrm>
            <a:off x="9885332" y="3287452"/>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PAH</a:t>
            </a:r>
          </a:p>
        </p:txBody>
      </p:sp>
      <p:sp>
        <p:nvSpPr>
          <p:cNvPr id="53" name="Cloud 52"/>
          <p:cNvSpPr/>
          <p:nvPr/>
        </p:nvSpPr>
        <p:spPr>
          <a:xfrm>
            <a:off x="10859783" y="3568266"/>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a:solidFill>
                  <a:schemeClr val="tx1"/>
                </a:solidFill>
              </a:rPr>
              <a:t>O</a:t>
            </a:r>
            <a:r>
              <a:rPr lang="en-SG" sz="1200" baseline="-25000">
                <a:solidFill>
                  <a:schemeClr val="tx1"/>
                </a:solidFill>
              </a:rPr>
              <a:t>2</a:t>
            </a:r>
          </a:p>
        </p:txBody>
      </p:sp>
      <p:sp>
        <p:nvSpPr>
          <p:cNvPr id="55" name="Cloud 54"/>
          <p:cNvSpPr/>
          <p:nvPr/>
        </p:nvSpPr>
        <p:spPr>
          <a:xfrm>
            <a:off x="9710549" y="4041039"/>
            <a:ext cx="1324017"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Flux volumique</a:t>
            </a:r>
            <a:endParaRPr lang="fr-FR" sz="1200" baseline="-25000" dirty="0">
              <a:solidFill>
                <a:schemeClr val="tx1"/>
              </a:solidFill>
            </a:endParaRPr>
          </a:p>
        </p:txBody>
      </p:sp>
      <p:sp>
        <p:nvSpPr>
          <p:cNvPr id="56" name="Cloud 55"/>
          <p:cNvSpPr/>
          <p:nvPr/>
        </p:nvSpPr>
        <p:spPr>
          <a:xfrm>
            <a:off x="10658030" y="4458368"/>
            <a:ext cx="1270618"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Teneur en humidité</a:t>
            </a:r>
            <a:endParaRPr lang="fr-FR" sz="1200" baseline="-25000" dirty="0">
              <a:solidFill>
                <a:schemeClr val="tx1"/>
              </a:solidFill>
            </a:endParaRPr>
          </a:p>
        </p:txBody>
      </p:sp>
      <p:cxnSp>
        <p:nvCxnSpPr>
          <p:cNvPr id="62" name="Straight Arrow Connector 61"/>
          <p:cNvCxnSpPr>
            <a:cxnSpLocks/>
            <a:stCxn id="131" idx="1"/>
          </p:cNvCxnSpPr>
          <p:nvPr/>
        </p:nvCxnSpPr>
        <p:spPr>
          <a:xfrm>
            <a:off x="9063939" y="4700755"/>
            <a:ext cx="557233" cy="285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p:nvPr/>
        </p:nvCxnSpPr>
        <p:spPr>
          <a:xfrm flipV="1">
            <a:off x="5653778"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p:nvPr/>
        </p:nvCxnSpPr>
        <p:spPr>
          <a:xfrm flipV="1">
            <a:off x="5653778"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flipV="1">
            <a:off x="5653778"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flipV="1">
            <a:off x="5653778"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a:off x="5653777"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a:off x="5653777"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a:off x="5653778"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653778"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p:cNvCxnSpPr>
            <a:cxnSpLocks/>
          </p:cNvCxnSpPr>
          <p:nvPr/>
        </p:nvCxnSpPr>
        <p:spPr>
          <a:xfrm flipV="1">
            <a:off x="5653777"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p:cNvCxnSpPr>
            <a:cxnSpLocks/>
          </p:cNvCxnSpPr>
          <p:nvPr/>
        </p:nvCxnSpPr>
        <p:spPr>
          <a:xfrm flipV="1">
            <a:off x="5653777"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p:cNvCxnSpPr>
          <p:nvPr/>
        </p:nvCxnSpPr>
        <p:spPr>
          <a:xfrm flipV="1">
            <a:off x="5653778"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p:cNvCxnSpPr>
            <a:cxnSpLocks/>
          </p:cNvCxnSpPr>
          <p:nvPr/>
        </p:nvCxnSpPr>
        <p:spPr>
          <a:xfrm>
            <a:off x="5653778"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p:cNvCxnSpPr>
            <a:cxnSpLocks/>
          </p:cNvCxnSpPr>
          <p:nvPr/>
        </p:nvCxnSpPr>
        <p:spPr>
          <a:xfrm>
            <a:off x="5653777"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p:cNvCxnSpPr>
          <p:nvPr/>
        </p:nvCxnSpPr>
        <p:spPr>
          <a:xfrm>
            <a:off x="5653777"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p:cNvCxnSpPr>
            <a:cxnSpLocks/>
          </p:cNvCxnSpPr>
          <p:nvPr/>
        </p:nvCxnSpPr>
        <p:spPr>
          <a:xfrm>
            <a:off x="5653778"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p:cNvCxnSpPr>
            <a:cxnSpLocks/>
          </p:cNvCxnSpPr>
          <p:nvPr/>
        </p:nvCxnSpPr>
        <p:spPr>
          <a:xfrm>
            <a:off x="5653777"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p:cNvCxnSpPr>
            <a:cxnSpLocks/>
          </p:cNvCxnSpPr>
          <p:nvPr/>
        </p:nvCxnSpPr>
        <p:spPr>
          <a:xfrm flipV="1">
            <a:off x="5653777"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p:cNvCxnSpPr>
            <a:cxnSpLocks/>
          </p:cNvCxnSpPr>
          <p:nvPr/>
        </p:nvCxnSpPr>
        <p:spPr>
          <a:xfrm>
            <a:off x="5653777"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Rounded Corners 100">
            <a:hlinkClick r:id="rId3" action="ppaction://hlinksldjump"/>
          </p:cNvPr>
          <p:cNvSpPr/>
          <p:nvPr/>
        </p:nvSpPr>
        <p:spPr>
          <a:xfrm>
            <a:off x="6089689"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102" name="Rectangle: Rounded Corners 101">
            <a:hlinkClick r:id="rId4" action="ppaction://hlinksldjump"/>
          </p:cNvPr>
          <p:cNvSpPr/>
          <p:nvPr/>
        </p:nvSpPr>
        <p:spPr>
          <a:xfrm>
            <a:off x="6091960"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endParaRPr lang="en-SG" sz="1000" dirty="0">
              <a:solidFill>
                <a:schemeClr val="tx1"/>
              </a:solidFill>
            </a:endParaRPr>
          </a:p>
        </p:txBody>
      </p:sp>
      <p:sp>
        <p:nvSpPr>
          <p:cNvPr id="103" name="Rectangle: Rounded Corners 102">
            <a:hlinkClick r:id="rId5" action="ppaction://hlinksldjump"/>
          </p:cNvPr>
          <p:cNvSpPr/>
          <p:nvPr/>
        </p:nvSpPr>
        <p:spPr>
          <a:xfrm>
            <a:off x="6095389"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104" name="Rectangle: Rounded Corners 103">
            <a:hlinkClick r:id="rId6" action="ppaction://hlinksldjump"/>
          </p:cNvPr>
          <p:cNvSpPr/>
          <p:nvPr/>
        </p:nvSpPr>
        <p:spPr>
          <a:xfrm>
            <a:off x="6095389"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105" name="Rectangle: Rounded Corners 104">
            <a:hlinkClick r:id="rId7" action="ppaction://hlinksldjump"/>
          </p:cNvPr>
          <p:cNvSpPr/>
          <p:nvPr/>
        </p:nvSpPr>
        <p:spPr>
          <a:xfrm>
            <a:off x="6101228"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06" name="Rectangle: Rounded Corners 105">
            <a:hlinkClick r:id="rId8" action="ppaction://hlinksldjump"/>
          </p:cNvPr>
          <p:cNvSpPr/>
          <p:nvPr/>
        </p:nvSpPr>
        <p:spPr>
          <a:xfrm>
            <a:off x="6092269"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107" name="Rectangle: Rounded Corners 106">
            <a:hlinkClick r:id="rId9" action="ppaction://hlinksldjump"/>
          </p:cNvPr>
          <p:cNvSpPr/>
          <p:nvPr/>
        </p:nvSpPr>
        <p:spPr>
          <a:xfrm>
            <a:off x="6086430"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108" name="Rectangle: Rounded Corners 107">
            <a:hlinkClick r:id="rId10" action="ppaction://hlinksldjump"/>
          </p:cNvPr>
          <p:cNvSpPr/>
          <p:nvPr/>
        </p:nvSpPr>
        <p:spPr>
          <a:xfrm>
            <a:off x="6107481"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 </a:t>
            </a:r>
          </a:p>
        </p:txBody>
      </p:sp>
      <p:sp>
        <p:nvSpPr>
          <p:cNvPr id="109" name="Rectangle: Rounded Corners 108">
            <a:hlinkClick r:id="rId11" action="ppaction://hlinksldjump"/>
          </p:cNvPr>
          <p:cNvSpPr/>
          <p:nvPr/>
        </p:nvSpPr>
        <p:spPr>
          <a:xfrm>
            <a:off x="6102723"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10" name="Rectangle: Rounded Corners 109">
            <a:hlinkClick r:id="rId12" action="ppaction://hlinksldjump"/>
          </p:cNvPr>
          <p:cNvSpPr/>
          <p:nvPr/>
        </p:nvSpPr>
        <p:spPr>
          <a:xfrm>
            <a:off x="6112050"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11" name="Rectangle: Rounded Corners 110">
            <a:hlinkClick r:id="rId13" action="ppaction://hlinksldjump"/>
          </p:cNvPr>
          <p:cNvSpPr/>
          <p:nvPr/>
        </p:nvSpPr>
        <p:spPr>
          <a:xfrm>
            <a:off x="6112050"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12" name="Rectangle: Rounded Corners 111">
            <a:hlinkClick r:id="rId14" action="ppaction://hlinksldjump"/>
          </p:cNvPr>
          <p:cNvSpPr/>
          <p:nvPr/>
        </p:nvSpPr>
        <p:spPr>
          <a:xfrm>
            <a:off x="6103091"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13" name="Rectangle: Rounded Corners 112">
            <a:hlinkClick r:id="rId15" action="ppaction://hlinksldjump"/>
          </p:cNvPr>
          <p:cNvSpPr/>
          <p:nvPr/>
        </p:nvSpPr>
        <p:spPr>
          <a:xfrm>
            <a:off x="6102723"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14" name="Rectangle: Rounded Corners 113">
            <a:hlinkClick r:id="rId16" action="ppaction://hlinksldjump"/>
          </p:cNvPr>
          <p:cNvSpPr/>
          <p:nvPr/>
        </p:nvSpPr>
        <p:spPr>
          <a:xfrm>
            <a:off x="6105436"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15" name="Rectangle: Rounded Corners 114">
            <a:hlinkClick r:id="rId17" action="ppaction://hlinksldjump"/>
          </p:cNvPr>
          <p:cNvSpPr/>
          <p:nvPr/>
        </p:nvSpPr>
        <p:spPr>
          <a:xfrm>
            <a:off x="6107481"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16" name="Rectangle: Rounded Corners 115">
            <a:hlinkClick r:id="rId18" action="ppaction://hlinksldjump"/>
          </p:cNvPr>
          <p:cNvSpPr/>
          <p:nvPr/>
        </p:nvSpPr>
        <p:spPr>
          <a:xfrm>
            <a:off x="6100919"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18" name="Rectangle: Rounded Corners 117">
            <a:hlinkClick r:id="rId19" action="ppaction://hlinksldjump"/>
          </p:cNvPr>
          <p:cNvSpPr/>
          <p:nvPr/>
        </p:nvSpPr>
        <p:spPr>
          <a:xfrm>
            <a:off x="6101951"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30" name="Rectangle: Diagonal Corners Snipped 129">
            <a:hlinkClick r:id="rId20" action="ppaction://hlinksldjump"/>
          </p:cNvPr>
          <p:cNvSpPr/>
          <p:nvPr/>
        </p:nvSpPr>
        <p:spPr>
          <a:xfrm>
            <a:off x="8556436" y="3985532"/>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Intérieur</a:t>
            </a:r>
          </a:p>
        </p:txBody>
      </p:sp>
      <p:sp>
        <p:nvSpPr>
          <p:cNvPr id="131" name="Rectangle: Diagonal Corners Snipped 130">
            <a:hlinkClick r:id="rId21" action="ppaction://hlinksldjump"/>
          </p:cNvPr>
          <p:cNvSpPr/>
          <p:nvPr/>
        </p:nvSpPr>
        <p:spPr>
          <a:xfrm>
            <a:off x="8556436" y="4442377"/>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Cheminée</a:t>
            </a:r>
            <a:r>
              <a:rPr lang="en-SG" sz="1400" dirty="0">
                <a:solidFill>
                  <a:schemeClr val="tx1"/>
                </a:solidFill>
              </a:rPr>
              <a:t> </a:t>
            </a:r>
          </a:p>
        </p:txBody>
      </p:sp>
      <p:cxnSp>
        <p:nvCxnSpPr>
          <p:cNvPr id="132" name="Straight Arrow Connector 131"/>
          <p:cNvCxnSpPr>
            <a:cxnSpLocks/>
            <a:endCxn id="130" idx="2"/>
          </p:cNvCxnSpPr>
          <p:nvPr/>
        </p:nvCxnSpPr>
        <p:spPr>
          <a:xfrm flipV="1">
            <a:off x="8253112" y="4114722"/>
            <a:ext cx="303325" cy="22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endCxn id="131" idx="2"/>
          </p:cNvCxnSpPr>
          <p:nvPr/>
        </p:nvCxnSpPr>
        <p:spPr>
          <a:xfrm>
            <a:off x="8253112" y="4338738"/>
            <a:ext cx="303325" cy="23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4" name="Rectangle: Rounded Corners 133">
            <a:hlinkClick r:id="rId22" action="ppaction://hlinksldjump"/>
          </p:cNvPr>
          <p:cNvSpPr/>
          <p:nvPr/>
        </p:nvSpPr>
        <p:spPr>
          <a:xfrm>
            <a:off x="6107481"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79" name="Rectangle 78"/>
          <p:cNvSpPr/>
          <p:nvPr/>
        </p:nvSpPr>
        <p:spPr>
          <a:xfrm>
            <a:off x="3774339" y="5664971"/>
            <a:ext cx="4614750"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effectLst/>
              <a:uFillTx/>
              <a:latin typeface="Helvetica Light"/>
              <a:ea typeface="Helvetica Light"/>
              <a:cs typeface="Helvetica Light"/>
              <a:sym typeface="Helvetica Light"/>
            </a:endParaRPr>
          </a:p>
        </p:txBody>
      </p:sp>
      <p:sp>
        <p:nvSpPr>
          <p:cNvPr id="80" name="Rectangle 79"/>
          <p:cNvSpPr/>
          <p:nvPr/>
        </p:nvSpPr>
        <p:spPr>
          <a:xfrm>
            <a:off x="3765507" y="1318972"/>
            <a:ext cx="4614749"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effectLst/>
              <a:uFillTx/>
              <a:latin typeface="Helvetica Light"/>
              <a:ea typeface="Helvetica Light"/>
              <a:cs typeface="Helvetica Light"/>
              <a:sym typeface="Helvetica Light"/>
            </a:endParaRPr>
          </a:p>
        </p:txBody>
      </p:sp>
      <p:sp>
        <p:nvSpPr>
          <p:cNvPr id="6" name="Slide Number Placeholder 5">
            <a:extLst>
              <a:ext uri="{FF2B5EF4-FFF2-40B4-BE49-F238E27FC236}">
                <a16:creationId xmlns:a16="http://schemas.microsoft.com/office/drawing/2014/main" id="{6AA648BD-0DCB-C241-9727-6FAB013854A6}"/>
              </a:ext>
            </a:extLst>
          </p:cNvPr>
          <p:cNvSpPr>
            <a:spLocks noGrp="1"/>
          </p:cNvSpPr>
          <p:nvPr>
            <p:ph type="sldNum" sz="quarter" idx="12"/>
          </p:nvPr>
        </p:nvSpPr>
        <p:spPr/>
        <p:txBody>
          <a:bodyPr/>
          <a:lstStyle/>
          <a:p>
            <a:fld id="{FA0B7275-42E7-9344-8EE7-3495E2503A86}" type="slidenum">
              <a:rPr lang="en-US" smtClean="0"/>
              <a:t>28</a:t>
            </a:fld>
            <a:endParaRPr lang="en-US"/>
          </a:p>
        </p:txBody>
      </p:sp>
    </p:spTree>
    <p:extLst>
      <p:ext uri="{BB962C8B-B14F-4D97-AF65-F5344CB8AC3E}">
        <p14:creationId xmlns:p14="http://schemas.microsoft.com/office/powerpoint/2010/main" val="199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p:cTn id="123" dur="500" fill="hold"/>
                                        <p:tgtEl>
                                          <p:spTgt spid="49"/>
                                        </p:tgtEl>
                                        <p:attrNameLst>
                                          <p:attrName>ppt_w</p:attrName>
                                        </p:attrNameLst>
                                      </p:cBhvr>
                                      <p:tavLst>
                                        <p:tav tm="0">
                                          <p:val>
                                            <p:fltVal val="0"/>
                                          </p:val>
                                        </p:tav>
                                        <p:tav tm="100000">
                                          <p:val>
                                            <p:strVal val="#ppt_w"/>
                                          </p:val>
                                        </p:tav>
                                      </p:tavLst>
                                    </p:anim>
                                    <p:anim calcmode="lin" valueType="num">
                                      <p:cBhvr>
                                        <p:cTn id="124" dur="500" fill="hold"/>
                                        <p:tgtEl>
                                          <p:spTgt spid="49"/>
                                        </p:tgtEl>
                                        <p:attrNameLst>
                                          <p:attrName>ppt_h</p:attrName>
                                        </p:attrNameLst>
                                      </p:cBhvr>
                                      <p:tavLst>
                                        <p:tav tm="0">
                                          <p:val>
                                            <p:fltVal val="0"/>
                                          </p:val>
                                        </p:tav>
                                        <p:tav tm="100000">
                                          <p:val>
                                            <p:strVal val="#ppt_h"/>
                                          </p:val>
                                        </p:tav>
                                      </p:tavLst>
                                    </p:anim>
                                    <p:animEffect transition="in" filter="fade">
                                      <p:cBhvr>
                                        <p:cTn id="125" dur="500"/>
                                        <p:tgtEl>
                                          <p:spTgt spid="49"/>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 calcmode="lin" valueType="num">
                                      <p:cBhvr>
                                        <p:cTn id="128" dur="500" fill="hold"/>
                                        <p:tgtEl>
                                          <p:spTgt spid="50"/>
                                        </p:tgtEl>
                                        <p:attrNameLst>
                                          <p:attrName>ppt_w</p:attrName>
                                        </p:attrNameLst>
                                      </p:cBhvr>
                                      <p:tavLst>
                                        <p:tav tm="0">
                                          <p:val>
                                            <p:fltVal val="0"/>
                                          </p:val>
                                        </p:tav>
                                        <p:tav tm="100000">
                                          <p:val>
                                            <p:strVal val="#ppt_w"/>
                                          </p:val>
                                        </p:tav>
                                      </p:tavLst>
                                    </p:anim>
                                    <p:anim calcmode="lin" valueType="num">
                                      <p:cBhvr>
                                        <p:cTn id="129" dur="500" fill="hold"/>
                                        <p:tgtEl>
                                          <p:spTgt spid="50"/>
                                        </p:tgtEl>
                                        <p:attrNameLst>
                                          <p:attrName>ppt_h</p:attrName>
                                        </p:attrNameLst>
                                      </p:cBhvr>
                                      <p:tavLst>
                                        <p:tav tm="0">
                                          <p:val>
                                            <p:fltVal val="0"/>
                                          </p:val>
                                        </p:tav>
                                        <p:tav tm="100000">
                                          <p:val>
                                            <p:strVal val="#ppt_h"/>
                                          </p:val>
                                        </p:tav>
                                      </p:tavLst>
                                    </p:anim>
                                    <p:animEffect transition="in" filter="fade">
                                      <p:cBhvr>
                                        <p:cTn id="130" dur="500"/>
                                        <p:tgtEl>
                                          <p:spTgt spid="50"/>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 calcmode="lin" valueType="num">
                                      <p:cBhvr>
                                        <p:cTn id="133" dur="500" fill="hold"/>
                                        <p:tgtEl>
                                          <p:spTgt spid="51"/>
                                        </p:tgtEl>
                                        <p:attrNameLst>
                                          <p:attrName>ppt_w</p:attrName>
                                        </p:attrNameLst>
                                      </p:cBhvr>
                                      <p:tavLst>
                                        <p:tav tm="0">
                                          <p:val>
                                            <p:fltVal val="0"/>
                                          </p:val>
                                        </p:tav>
                                        <p:tav tm="100000">
                                          <p:val>
                                            <p:strVal val="#ppt_w"/>
                                          </p:val>
                                        </p:tav>
                                      </p:tavLst>
                                    </p:anim>
                                    <p:anim calcmode="lin" valueType="num">
                                      <p:cBhvr>
                                        <p:cTn id="134" dur="500" fill="hold"/>
                                        <p:tgtEl>
                                          <p:spTgt spid="51"/>
                                        </p:tgtEl>
                                        <p:attrNameLst>
                                          <p:attrName>ppt_h</p:attrName>
                                        </p:attrNameLst>
                                      </p:cBhvr>
                                      <p:tavLst>
                                        <p:tav tm="0">
                                          <p:val>
                                            <p:fltVal val="0"/>
                                          </p:val>
                                        </p:tav>
                                        <p:tav tm="100000">
                                          <p:val>
                                            <p:strVal val="#ppt_h"/>
                                          </p:val>
                                        </p:tav>
                                      </p:tavLst>
                                    </p:anim>
                                    <p:animEffect transition="in" filter="fade">
                                      <p:cBhvr>
                                        <p:cTn id="135" dur="500"/>
                                        <p:tgtEl>
                                          <p:spTgt spid="51"/>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500" fill="hold"/>
                                        <p:tgtEl>
                                          <p:spTgt spid="52"/>
                                        </p:tgtEl>
                                        <p:attrNameLst>
                                          <p:attrName>ppt_w</p:attrName>
                                        </p:attrNameLst>
                                      </p:cBhvr>
                                      <p:tavLst>
                                        <p:tav tm="0">
                                          <p:val>
                                            <p:fltVal val="0"/>
                                          </p:val>
                                        </p:tav>
                                        <p:tav tm="100000">
                                          <p:val>
                                            <p:strVal val="#ppt_w"/>
                                          </p:val>
                                        </p:tav>
                                      </p:tavLst>
                                    </p:anim>
                                    <p:anim calcmode="lin" valueType="num">
                                      <p:cBhvr>
                                        <p:cTn id="139" dur="500" fill="hold"/>
                                        <p:tgtEl>
                                          <p:spTgt spid="52"/>
                                        </p:tgtEl>
                                        <p:attrNameLst>
                                          <p:attrName>ppt_h</p:attrName>
                                        </p:attrNameLst>
                                      </p:cBhvr>
                                      <p:tavLst>
                                        <p:tav tm="0">
                                          <p:val>
                                            <p:fltVal val="0"/>
                                          </p:val>
                                        </p:tav>
                                        <p:tav tm="100000">
                                          <p:val>
                                            <p:strVal val="#ppt_h"/>
                                          </p:val>
                                        </p:tav>
                                      </p:tavLst>
                                    </p:anim>
                                    <p:animEffect transition="in" filter="fade">
                                      <p:cBhvr>
                                        <p:cTn id="140" dur="500"/>
                                        <p:tgtEl>
                                          <p:spTgt spid="5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53"/>
                                        </p:tgtEl>
                                        <p:attrNameLst>
                                          <p:attrName>style.visibility</p:attrName>
                                        </p:attrNameLst>
                                      </p:cBhvr>
                                      <p:to>
                                        <p:strVal val="visible"/>
                                      </p:to>
                                    </p:set>
                                    <p:anim calcmode="lin" valueType="num">
                                      <p:cBhvr>
                                        <p:cTn id="143" dur="500" fill="hold"/>
                                        <p:tgtEl>
                                          <p:spTgt spid="53"/>
                                        </p:tgtEl>
                                        <p:attrNameLst>
                                          <p:attrName>ppt_w</p:attrName>
                                        </p:attrNameLst>
                                      </p:cBhvr>
                                      <p:tavLst>
                                        <p:tav tm="0">
                                          <p:val>
                                            <p:fltVal val="0"/>
                                          </p:val>
                                        </p:tav>
                                        <p:tav tm="100000">
                                          <p:val>
                                            <p:strVal val="#ppt_w"/>
                                          </p:val>
                                        </p:tav>
                                      </p:tavLst>
                                    </p:anim>
                                    <p:anim calcmode="lin" valueType="num">
                                      <p:cBhvr>
                                        <p:cTn id="144" dur="500" fill="hold"/>
                                        <p:tgtEl>
                                          <p:spTgt spid="53"/>
                                        </p:tgtEl>
                                        <p:attrNameLst>
                                          <p:attrName>ppt_h</p:attrName>
                                        </p:attrNameLst>
                                      </p:cBhvr>
                                      <p:tavLst>
                                        <p:tav tm="0">
                                          <p:val>
                                            <p:fltVal val="0"/>
                                          </p:val>
                                        </p:tav>
                                        <p:tav tm="100000">
                                          <p:val>
                                            <p:strVal val="#ppt_h"/>
                                          </p:val>
                                        </p:tav>
                                      </p:tavLst>
                                    </p:anim>
                                    <p:animEffect transition="in" filter="fade">
                                      <p:cBhvr>
                                        <p:cTn id="145" dur="500"/>
                                        <p:tgtEl>
                                          <p:spTgt spid="53"/>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55"/>
                                        </p:tgtEl>
                                        <p:attrNameLst>
                                          <p:attrName>style.visibility</p:attrName>
                                        </p:attrNameLst>
                                      </p:cBhvr>
                                      <p:to>
                                        <p:strVal val="visible"/>
                                      </p:to>
                                    </p:set>
                                    <p:anim calcmode="lin" valueType="num">
                                      <p:cBhvr>
                                        <p:cTn id="148" dur="500" fill="hold"/>
                                        <p:tgtEl>
                                          <p:spTgt spid="55"/>
                                        </p:tgtEl>
                                        <p:attrNameLst>
                                          <p:attrName>ppt_w</p:attrName>
                                        </p:attrNameLst>
                                      </p:cBhvr>
                                      <p:tavLst>
                                        <p:tav tm="0">
                                          <p:val>
                                            <p:fltVal val="0"/>
                                          </p:val>
                                        </p:tav>
                                        <p:tav tm="100000">
                                          <p:val>
                                            <p:strVal val="#ppt_w"/>
                                          </p:val>
                                        </p:tav>
                                      </p:tavLst>
                                    </p:anim>
                                    <p:anim calcmode="lin" valueType="num">
                                      <p:cBhvr>
                                        <p:cTn id="149" dur="500" fill="hold"/>
                                        <p:tgtEl>
                                          <p:spTgt spid="55"/>
                                        </p:tgtEl>
                                        <p:attrNameLst>
                                          <p:attrName>ppt_h</p:attrName>
                                        </p:attrNameLst>
                                      </p:cBhvr>
                                      <p:tavLst>
                                        <p:tav tm="0">
                                          <p:val>
                                            <p:fltVal val="0"/>
                                          </p:val>
                                        </p:tav>
                                        <p:tav tm="100000">
                                          <p:val>
                                            <p:strVal val="#ppt_h"/>
                                          </p:val>
                                        </p:tav>
                                      </p:tavLst>
                                    </p:anim>
                                    <p:animEffect transition="in" filter="fade">
                                      <p:cBhvr>
                                        <p:cTn id="150" dur="500"/>
                                        <p:tgtEl>
                                          <p:spTgt spid="55"/>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p:cTn id="153" dur="500" fill="hold"/>
                                        <p:tgtEl>
                                          <p:spTgt spid="56"/>
                                        </p:tgtEl>
                                        <p:attrNameLst>
                                          <p:attrName>ppt_w</p:attrName>
                                        </p:attrNameLst>
                                      </p:cBhvr>
                                      <p:tavLst>
                                        <p:tav tm="0">
                                          <p:val>
                                            <p:fltVal val="0"/>
                                          </p:val>
                                        </p:tav>
                                        <p:tav tm="100000">
                                          <p:val>
                                            <p:strVal val="#ppt_w"/>
                                          </p:val>
                                        </p:tav>
                                      </p:tavLst>
                                    </p:anim>
                                    <p:anim calcmode="lin" valueType="num">
                                      <p:cBhvr>
                                        <p:cTn id="154" dur="500" fill="hold"/>
                                        <p:tgtEl>
                                          <p:spTgt spid="56"/>
                                        </p:tgtEl>
                                        <p:attrNameLst>
                                          <p:attrName>ppt_h</p:attrName>
                                        </p:attrNameLst>
                                      </p:cBhvr>
                                      <p:tavLst>
                                        <p:tav tm="0">
                                          <p:val>
                                            <p:fltVal val="0"/>
                                          </p:val>
                                        </p:tav>
                                        <p:tav tm="100000">
                                          <p:val>
                                            <p:strVal val="#ppt_h"/>
                                          </p:val>
                                        </p:tav>
                                      </p:tavLst>
                                    </p:anim>
                                    <p:animEffect transition="in" filter="fade">
                                      <p:cBhvr>
                                        <p:cTn id="155" dur="500"/>
                                        <p:tgtEl>
                                          <p:spTgt spid="56"/>
                                        </p:tgtEl>
                                      </p:cBhvr>
                                    </p:animEffect>
                                  </p:childTnLst>
                                </p:cTn>
                              </p:par>
                              <p:par>
                                <p:cTn id="156" presetID="53" presetClass="entr" presetSubtype="16" fill="hold" nodeType="withEffect">
                                  <p:stCondLst>
                                    <p:cond delay="0"/>
                                  </p:stCondLst>
                                  <p:childTnLst>
                                    <p:set>
                                      <p:cBhvr>
                                        <p:cTn id="157" dur="1" fill="hold">
                                          <p:stCondLst>
                                            <p:cond delay="0"/>
                                          </p:stCondLst>
                                        </p:cTn>
                                        <p:tgtEl>
                                          <p:spTgt spid="62"/>
                                        </p:tgtEl>
                                        <p:attrNameLst>
                                          <p:attrName>style.visibility</p:attrName>
                                        </p:attrNameLst>
                                      </p:cBhvr>
                                      <p:to>
                                        <p:strVal val="visible"/>
                                      </p:to>
                                    </p:set>
                                    <p:anim calcmode="lin" valueType="num">
                                      <p:cBhvr>
                                        <p:cTn id="158" dur="500" fill="hold"/>
                                        <p:tgtEl>
                                          <p:spTgt spid="62"/>
                                        </p:tgtEl>
                                        <p:attrNameLst>
                                          <p:attrName>ppt_w</p:attrName>
                                        </p:attrNameLst>
                                      </p:cBhvr>
                                      <p:tavLst>
                                        <p:tav tm="0">
                                          <p:val>
                                            <p:fltVal val="0"/>
                                          </p:val>
                                        </p:tav>
                                        <p:tav tm="100000">
                                          <p:val>
                                            <p:strVal val="#ppt_w"/>
                                          </p:val>
                                        </p:tav>
                                      </p:tavLst>
                                    </p:anim>
                                    <p:anim calcmode="lin" valueType="num">
                                      <p:cBhvr>
                                        <p:cTn id="159" dur="500" fill="hold"/>
                                        <p:tgtEl>
                                          <p:spTgt spid="62"/>
                                        </p:tgtEl>
                                        <p:attrNameLst>
                                          <p:attrName>ppt_h</p:attrName>
                                        </p:attrNameLst>
                                      </p:cBhvr>
                                      <p:tavLst>
                                        <p:tav tm="0">
                                          <p:val>
                                            <p:fltVal val="0"/>
                                          </p:val>
                                        </p:tav>
                                        <p:tav tm="100000">
                                          <p:val>
                                            <p:strVal val="#ppt_h"/>
                                          </p:val>
                                        </p:tav>
                                      </p:tavLst>
                                    </p:anim>
                                    <p:animEffect transition="in" filter="fade">
                                      <p:cBhvr>
                                        <p:cTn id="16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38" grpId="0" animBg="1"/>
      <p:bldP spid="46" grpId="0" animBg="1"/>
      <p:bldP spid="48" grpId="0" animBg="1"/>
      <p:bldP spid="49" grpId="0" animBg="1"/>
      <p:bldP spid="50" grpId="0" animBg="1"/>
      <p:bldP spid="51" grpId="0" animBg="1"/>
      <p:bldP spid="52" grpId="0" animBg="1"/>
      <p:bldP spid="53" grpId="0" animBg="1"/>
      <p:bldP spid="55" grpId="0" animBg="1"/>
      <p:bldP spid="56"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8" grpId="0" animBg="1"/>
      <p:bldP spid="130" grpId="0" animBg="1"/>
      <p:bldP spid="131" grpId="0" animBg="1"/>
      <p:bldP spid="1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136526"/>
            <a:ext cx="11193237" cy="747894"/>
          </a:xfrm>
        </p:spPr>
        <p:txBody>
          <a:bodyPr>
            <a:normAutofit/>
          </a:bodyPr>
          <a:lstStyle/>
          <a:p>
            <a:r>
              <a:rPr lang="fr-FR" dirty="0"/>
              <a:t>Emissions atmosphériques à l’extérieur</a:t>
            </a:r>
          </a:p>
        </p:txBody>
      </p:sp>
      <p:sp>
        <p:nvSpPr>
          <p:cNvPr id="9" name="Arrow: Right 8">
            <a:hlinkClick r:id="rId2" action="ppaction://hlinksldjump"/>
          </p:cNvPr>
          <p:cNvSpPr/>
          <p:nvPr/>
        </p:nvSpPr>
        <p:spPr>
          <a:xfrm flipH="1">
            <a:off x="9480376" y="5599873"/>
            <a:ext cx="1205345"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2" action="ppaction://hlinksldjump"/>
              </a:rPr>
              <a:t>Retour </a:t>
            </a:r>
            <a:endParaRPr lang="en-SG" dirty="0"/>
          </a:p>
        </p:txBody>
      </p:sp>
      <p:sp>
        <p:nvSpPr>
          <p:cNvPr id="5" name="Slide Number Placeholder 4">
            <a:extLst>
              <a:ext uri="{FF2B5EF4-FFF2-40B4-BE49-F238E27FC236}">
                <a16:creationId xmlns:a16="http://schemas.microsoft.com/office/drawing/2014/main" id="{01E6F215-F60A-A648-8AFF-E8195629F91C}"/>
              </a:ext>
            </a:extLst>
          </p:cNvPr>
          <p:cNvSpPr>
            <a:spLocks noGrp="1"/>
          </p:cNvSpPr>
          <p:nvPr>
            <p:ph type="sldNum" sz="quarter" idx="12"/>
          </p:nvPr>
        </p:nvSpPr>
        <p:spPr/>
        <p:txBody>
          <a:bodyPr/>
          <a:lstStyle/>
          <a:p>
            <a:fld id="{FA0B7275-42E7-9344-8EE7-3495E2503A86}" type="slidenum">
              <a:rPr lang="en-US" smtClean="0"/>
              <a:t>29</a:t>
            </a:fld>
            <a:endParaRPr lang="en-US"/>
          </a:p>
        </p:txBody>
      </p:sp>
      <p:pic>
        <p:nvPicPr>
          <p:cNvPr id="10" name="Picture 9">
            <a:extLst>
              <a:ext uri="{FF2B5EF4-FFF2-40B4-BE49-F238E27FC236}">
                <a16:creationId xmlns:a16="http://schemas.microsoft.com/office/drawing/2014/main" id="{1135DA7C-8FC7-5645-9401-4006BBDE2B30}"/>
              </a:ext>
            </a:extLst>
          </p:cNvPr>
          <p:cNvPicPr>
            <a:picLocks noChangeAspect="1"/>
          </p:cNvPicPr>
          <p:nvPr/>
        </p:nvPicPr>
        <p:blipFill>
          <a:blip r:embed="rId3"/>
          <a:stretch>
            <a:fillRect/>
          </a:stretch>
        </p:blipFill>
        <p:spPr>
          <a:xfrm>
            <a:off x="3604325" y="1010862"/>
            <a:ext cx="4248751" cy="2639871"/>
          </a:xfrm>
          <a:prstGeom prst="rect">
            <a:avLst/>
          </a:prstGeom>
        </p:spPr>
      </p:pic>
      <p:pic>
        <p:nvPicPr>
          <p:cNvPr id="11" name="Picture 10">
            <a:extLst>
              <a:ext uri="{FF2B5EF4-FFF2-40B4-BE49-F238E27FC236}">
                <a16:creationId xmlns:a16="http://schemas.microsoft.com/office/drawing/2014/main" id="{EE624C5D-63C7-5B4F-9701-62145E1583AA}"/>
              </a:ext>
            </a:extLst>
          </p:cNvPr>
          <p:cNvPicPr>
            <a:picLocks noChangeAspect="1"/>
          </p:cNvPicPr>
          <p:nvPr/>
        </p:nvPicPr>
        <p:blipFill>
          <a:blip r:embed="rId4"/>
          <a:stretch>
            <a:fillRect/>
          </a:stretch>
        </p:blipFill>
        <p:spPr>
          <a:xfrm>
            <a:off x="2903624" y="3777176"/>
            <a:ext cx="5650151" cy="2639870"/>
          </a:xfrm>
          <a:prstGeom prst="rect">
            <a:avLst/>
          </a:prstGeom>
        </p:spPr>
      </p:pic>
    </p:spTree>
    <p:extLst>
      <p:ext uri="{BB962C8B-B14F-4D97-AF65-F5344CB8AC3E}">
        <p14:creationId xmlns:p14="http://schemas.microsoft.com/office/powerpoint/2010/main" val="260927136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a:t>Paramètres acoustiques</a:t>
            </a:r>
          </a:p>
        </p:txBody>
      </p:sp>
      <p:sp>
        <p:nvSpPr>
          <p:cNvPr id="5" name="Rectangle: Beveled 4"/>
          <p:cNvSpPr/>
          <p:nvPr/>
        </p:nvSpPr>
        <p:spPr>
          <a:xfrm>
            <a:off x="3729208"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729208"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729208"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a:t>
            </a:r>
            <a:r>
              <a:rPr lang="en-SG" sz="1600" dirty="0">
                <a:solidFill>
                  <a:schemeClr val="tx1"/>
                </a:solidFill>
              </a:rPr>
              <a:t>performances sur le terrain</a:t>
            </a:r>
          </a:p>
        </p:txBody>
      </p:sp>
      <p:sp>
        <p:nvSpPr>
          <p:cNvPr id="11" name="Frame 10"/>
          <p:cNvSpPr/>
          <p:nvPr/>
        </p:nvSpPr>
        <p:spPr>
          <a:xfrm>
            <a:off x="2483987"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276076"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276076"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276076"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9332111" y="2936867"/>
            <a:ext cx="2021689" cy="90682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 l’intérieur </a:t>
            </a:r>
          </a:p>
          <a:p>
            <a:pPr algn="ctr"/>
            <a:r>
              <a:rPr lang="fr-FR" sz="1400" dirty="0">
                <a:solidFill>
                  <a:schemeClr val="tx1"/>
                </a:solidFill>
              </a:rPr>
              <a:t>de la </a:t>
            </a:r>
            <a:r>
              <a:rPr lang="en-SG" sz="1400" dirty="0">
                <a:solidFill>
                  <a:schemeClr val="tx1"/>
                </a:solidFill>
              </a:rPr>
              <a:t>superstructure</a:t>
            </a:r>
          </a:p>
        </p:txBody>
      </p:sp>
      <p:sp>
        <p:nvSpPr>
          <p:cNvPr id="37" name="Cloud 36"/>
          <p:cNvSpPr/>
          <p:nvPr/>
        </p:nvSpPr>
        <p:spPr>
          <a:xfrm>
            <a:off x="9349572" y="3950429"/>
            <a:ext cx="2023934" cy="5089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Extérieur</a:t>
            </a:r>
          </a:p>
        </p:txBody>
      </p:sp>
      <p:cxnSp>
        <p:nvCxnSpPr>
          <p:cNvPr id="38" name="Straight Arrow Connector 37"/>
          <p:cNvCxnSpPr>
            <a:cxnSpLocks/>
            <a:stCxn id="92" idx="3"/>
            <a:endCxn id="37" idx="2"/>
          </p:cNvCxnSpPr>
          <p:nvPr/>
        </p:nvCxnSpPr>
        <p:spPr>
          <a:xfrm flipV="1">
            <a:off x="8097114" y="4204924"/>
            <a:ext cx="1258736" cy="50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92" idx="3"/>
            <a:endCxn id="30" idx="2"/>
          </p:cNvCxnSpPr>
          <p:nvPr/>
        </p:nvCxnSpPr>
        <p:spPr>
          <a:xfrm flipV="1">
            <a:off x="8097114" y="3390282"/>
            <a:ext cx="1241268" cy="1322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p:cNvCxnSpPr/>
          <p:nvPr/>
        </p:nvCxnSpPr>
        <p:spPr>
          <a:xfrm flipV="1">
            <a:off x="5498149"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p:cNvCxnSpPr/>
          <p:nvPr/>
        </p:nvCxnSpPr>
        <p:spPr>
          <a:xfrm flipV="1">
            <a:off x="5498149"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p:cNvCxnSpPr>
          <p:nvPr/>
        </p:nvCxnSpPr>
        <p:spPr>
          <a:xfrm flipV="1">
            <a:off x="5498149"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p:cNvCxnSpPr>
          <p:nvPr/>
        </p:nvCxnSpPr>
        <p:spPr>
          <a:xfrm flipV="1">
            <a:off x="5498149"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p:cNvCxnSpPr>
          <p:nvPr/>
        </p:nvCxnSpPr>
        <p:spPr>
          <a:xfrm>
            <a:off x="5498148"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a:off x="5498148"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a:off x="5498149"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a:off x="5498149"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flipV="1">
            <a:off x="5498148"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flipV="1">
            <a:off x="5498148"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flipV="1">
            <a:off x="5498149"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498149"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a:off x="5498148"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a:off x="5498148"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498149"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498148"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flipV="1">
            <a:off x="5498148"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498148"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hlinkClick r:id="rId3" action="ppaction://hlinksldjump"/>
          </p:cNvPr>
          <p:cNvSpPr/>
          <p:nvPr/>
        </p:nvSpPr>
        <p:spPr>
          <a:xfrm>
            <a:off x="5934060"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81" name="Rectangle: Rounded Corners 80">
            <a:hlinkClick r:id="rId4" action="ppaction://hlinksldjump"/>
          </p:cNvPr>
          <p:cNvSpPr/>
          <p:nvPr/>
        </p:nvSpPr>
        <p:spPr>
          <a:xfrm>
            <a:off x="5936331"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endParaRPr lang="en-SG" sz="1000" dirty="0">
              <a:solidFill>
                <a:schemeClr val="tx1"/>
              </a:solidFill>
            </a:endParaRPr>
          </a:p>
        </p:txBody>
      </p:sp>
      <p:sp>
        <p:nvSpPr>
          <p:cNvPr id="82" name="Rectangle: Rounded Corners 81">
            <a:hlinkClick r:id="rId5" action="ppaction://hlinksldjump"/>
          </p:cNvPr>
          <p:cNvSpPr/>
          <p:nvPr/>
        </p:nvSpPr>
        <p:spPr>
          <a:xfrm>
            <a:off x="5939760"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83" name="Rectangle: Rounded Corners 82">
            <a:hlinkClick r:id="rId6" action="ppaction://hlinksldjump"/>
          </p:cNvPr>
          <p:cNvSpPr/>
          <p:nvPr/>
        </p:nvSpPr>
        <p:spPr>
          <a:xfrm>
            <a:off x="5939760"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84" name="Rectangle: Rounded Corners 83">
            <a:hlinkClick r:id="rId7" action="ppaction://hlinksldjump"/>
          </p:cNvPr>
          <p:cNvSpPr/>
          <p:nvPr/>
        </p:nvSpPr>
        <p:spPr>
          <a:xfrm>
            <a:off x="5945599"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85" name="Rectangle: Rounded Corners 84">
            <a:hlinkClick r:id="rId8" action="ppaction://hlinksldjump"/>
          </p:cNvPr>
          <p:cNvSpPr/>
          <p:nvPr/>
        </p:nvSpPr>
        <p:spPr>
          <a:xfrm>
            <a:off x="5936640"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86" name="Rectangle: Rounded Corners 85">
            <a:hlinkClick r:id="rId9" action="ppaction://hlinksldjump"/>
          </p:cNvPr>
          <p:cNvSpPr/>
          <p:nvPr/>
        </p:nvSpPr>
        <p:spPr>
          <a:xfrm>
            <a:off x="5930801"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87" name="Rectangle: Rounded Corners 86">
            <a:hlinkClick r:id="rId10" action="ppaction://hlinksldjump"/>
          </p:cNvPr>
          <p:cNvSpPr/>
          <p:nvPr/>
        </p:nvSpPr>
        <p:spPr>
          <a:xfrm>
            <a:off x="5951852"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 </a:t>
            </a:r>
          </a:p>
        </p:txBody>
      </p:sp>
      <p:sp>
        <p:nvSpPr>
          <p:cNvPr id="88" name="Rectangle: Rounded Corners 87">
            <a:hlinkClick r:id="rId11" action="ppaction://hlinksldjump"/>
          </p:cNvPr>
          <p:cNvSpPr/>
          <p:nvPr/>
        </p:nvSpPr>
        <p:spPr>
          <a:xfrm>
            <a:off x="5947094"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89" name="Rectangle: Rounded Corners 88">
            <a:hlinkClick r:id="rId12" action="ppaction://hlinksldjump"/>
          </p:cNvPr>
          <p:cNvSpPr/>
          <p:nvPr/>
        </p:nvSpPr>
        <p:spPr>
          <a:xfrm>
            <a:off x="5956421"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0" name="Rectangle: Rounded Corners 89">
            <a:hlinkClick r:id="rId13" action="ppaction://hlinksldjump"/>
          </p:cNvPr>
          <p:cNvSpPr/>
          <p:nvPr/>
        </p:nvSpPr>
        <p:spPr>
          <a:xfrm>
            <a:off x="5956421"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1" name="Rectangle: Rounded Corners 90">
            <a:hlinkClick r:id="rId14" action="ppaction://hlinksldjump"/>
          </p:cNvPr>
          <p:cNvSpPr/>
          <p:nvPr/>
        </p:nvSpPr>
        <p:spPr>
          <a:xfrm>
            <a:off x="5947462"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92" name="Rectangle: Rounded Corners 91">
            <a:hlinkClick r:id="rId15" action="ppaction://hlinksldjump"/>
          </p:cNvPr>
          <p:cNvSpPr/>
          <p:nvPr/>
        </p:nvSpPr>
        <p:spPr>
          <a:xfrm>
            <a:off x="5947094"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93" name="Rectangle: Rounded Corners 92">
            <a:hlinkClick r:id="rId16" action="ppaction://hlinksldjump"/>
          </p:cNvPr>
          <p:cNvSpPr/>
          <p:nvPr/>
        </p:nvSpPr>
        <p:spPr>
          <a:xfrm>
            <a:off x="5949807"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94" name="Rectangle: Rounded Corners 93">
            <a:hlinkClick r:id="rId17" action="ppaction://hlinksldjump"/>
          </p:cNvPr>
          <p:cNvSpPr/>
          <p:nvPr/>
        </p:nvSpPr>
        <p:spPr>
          <a:xfrm>
            <a:off x="5951852"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5" name="Rectangle: Rounded Corners 94">
            <a:hlinkClick r:id="rId18" action="ppaction://hlinksldjump"/>
          </p:cNvPr>
          <p:cNvSpPr/>
          <p:nvPr/>
        </p:nvSpPr>
        <p:spPr>
          <a:xfrm>
            <a:off x="5945290"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 </a:t>
            </a:r>
            <a:r>
              <a:rPr lang="fr-FR" sz="1000" dirty="0">
                <a:solidFill>
                  <a:schemeClr val="tx1"/>
                </a:solidFill>
              </a:rPr>
              <a:t>Paramètres de santé humaine</a:t>
            </a:r>
          </a:p>
        </p:txBody>
      </p:sp>
      <p:sp>
        <p:nvSpPr>
          <p:cNvPr id="97" name="Rectangle: Rounded Corners 96">
            <a:hlinkClick r:id="rId19" action="ppaction://hlinksldjump"/>
          </p:cNvPr>
          <p:cNvSpPr/>
          <p:nvPr/>
        </p:nvSpPr>
        <p:spPr>
          <a:xfrm>
            <a:off x="5946322"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98" name="Rectangle: Rounded Corners 97">
            <a:hlinkClick r:id="rId20" action="ppaction://hlinksldjump"/>
          </p:cNvPr>
          <p:cNvSpPr/>
          <p:nvPr/>
        </p:nvSpPr>
        <p:spPr>
          <a:xfrm>
            <a:off x="5951852"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1" name="Rectangle 60"/>
          <p:cNvSpPr/>
          <p:nvPr/>
        </p:nvSpPr>
        <p:spPr>
          <a:xfrm>
            <a:off x="3604994" y="5506981"/>
            <a:ext cx="4577640" cy="1203765"/>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effectLst/>
              <a:uFillTx/>
              <a:latin typeface="Helvetica Light"/>
              <a:ea typeface="Helvetica Light"/>
              <a:cs typeface="Helvetica Light"/>
              <a:sym typeface="Helvetica Light"/>
            </a:endParaRPr>
          </a:p>
        </p:txBody>
      </p:sp>
      <p:sp>
        <p:nvSpPr>
          <p:cNvPr id="96" name="Rectangle 95"/>
          <p:cNvSpPr/>
          <p:nvPr/>
        </p:nvSpPr>
        <p:spPr>
          <a:xfrm>
            <a:off x="3729709" y="1308020"/>
            <a:ext cx="4453426"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effectLst/>
              <a:uFillTx/>
              <a:latin typeface="Helvetica Light"/>
              <a:ea typeface="Helvetica Light"/>
              <a:cs typeface="Helvetica Light"/>
              <a:sym typeface="Helvetica Light"/>
            </a:endParaRPr>
          </a:p>
        </p:txBody>
      </p:sp>
      <p:sp>
        <p:nvSpPr>
          <p:cNvPr id="6" name="Slide Number Placeholder 5">
            <a:extLst>
              <a:ext uri="{FF2B5EF4-FFF2-40B4-BE49-F238E27FC236}">
                <a16:creationId xmlns:a16="http://schemas.microsoft.com/office/drawing/2014/main" id="{16FCCB32-ED0B-FC46-A017-6DA4D4E7BE23}"/>
              </a:ext>
            </a:extLst>
          </p:cNvPr>
          <p:cNvSpPr>
            <a:spLocks noGrp="1"/>
          </p:cNvSpPr>
          <p:nvPr>
            <p:ph type="sldNum" sz="quarter" idx="12"/>
          </p:nvPr>
        </p:nvSpPr>
        <p:spPr/>
        <p:txBody>
          <a:bodyPr/>
          <a:lstStyle/>
          <a:p>
            <a:fld id="{FA0B7275-42E7-9344-8EE7-3495E2503A86}" type="slidenum">
              <a:rPr lang="en-US" smtClean="0"/>
              <a:t>30</a:t>
            </a:fld>
            <a:endParaRPr lang="en-US"/>
          </a:p>
        </p:txBody>
      </p:sp>
    </p:spTree>
    <p:extLst>
      <p:ext uri="{BB962C8B-B14F-4D97-AF65-F5344CB8AC3E}">
        <p14:creationId xmlns:p14="http://schemas.microsoft.com/office/powerpoint/2010/main" val="169495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443" y="272586"/>
            <a:ext cx="4034723" cy="1353736"/>
          </a:xfrm>
        </p:spPr>
        <p:txBody>
          <a:bodyPr>
            <a:normAutofit/>
          </a:bodyPr>
          <a:lstStyle/>
          <a:p>
            <a:r>
              <a:rPr lang="fr-FR" dirty="0"/>
              <a:t>ISO 30500:</a:t>
            </a:r>
            <a:br>
              <a:rPr lang="fr-FR" dirty="0"/>
            </a:br>
            <a:r>
              <a:rPr lang="fr-FR" dirty="0"/>
              <a:t>vue d’ensemble  </a:t>
            </a:r>
          </a:p>
        </p:txBody>
      </p:sp>
      <p:sp>
        <p:nvSpPr>
          <p:cNvPr id="5" name="Rectangle: Beveled 4">
            <a:hlinkClick r:id="rId3" action="ppaction://hlinksldjump"/>
          </p:cNvPr>
          <p:cNvSpPr/>
          <p:nvPr/>
        </p:nvSpPr>
        <p:spPr>
          <a:xfrm>
            <a:off x="4671095" y="1196753"/>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a:hlinkClick r:id="rId4" action="ppaction://hlinksldjump"/>
          </p:cNvPr>
          <p:cNvSpPr/>
          <p:nvPr/>
        </p:nvSpPr>
        <p:spPr>
          <a:xfrm>
            <a:off x="4671095" y="3265166"/>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a:hlinkClick r:id="rId5" action="ppaction://hlinksldjump"/>
          </p:cNvPr>
          <p:cNvSpPr/>
          <p:nvPr/>
        </p:nvSpPr>
        <p:spPr>
          <a:xfrm>
            <a:off x="4671095" y="5480826"/>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3425874" y="2564905"/>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4217963" y="1626322"/>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4217963" y="3742139"/>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4217963" y="3737654"/>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Rounded Corners 44">
            <a:hlinkClick r:id="rId6" action="ppaction://hlinksldjump"/>
          </p:cNvPr>
          <p:cNvSpPr/>
          <p:nvPr/>
        </p:nvSpPr>
        <p:spPr>
          <a:xfrm>
            <a:off x="6875947" y="602885"/>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 </a:t>
            </a:r>
          </a:p>
        </p:txBody>
      </p:sp>
      <p:sp>
        <p:nvSpPr>
          <p:cNvPr id="46" name="Rectangle: Rounded Corners 45">
            <a:hlinkClick r:id="rId7" action="ppaction://hlinksldjump"/>
          </p:cNvPr>
          <p:cNvSpPr/>
          <p:nvPr/>
        </p:nvSpPr>
        <p:spPr>
          <a:xfrm>
            <a:off x="6878217" y="1155066"/>
            <a:ext cx="2170111" cy="2272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47" name="Rectangle: Rounded Corners 46">
            <a:hlinkClick r:id="rId8" action="ppaction://hlinksldjump"/>
          </p:cNvPr>
          <p:cNvSpPr/>
          <p:nvPr/>
        </p:nvSpPr>
        <p:spPr>
          <a:xfrm>
            <a:off x="6881647" y="142424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48" name="Rectangle: Rounded Corners 47">
            <a:hlinkClick r:id="rId9" action="ppaction://hlinksldjump"/>
          </p:cNvPr>
          <p:cNvSpPr/>
          <p:nvPr/>
        </p:nvSpPr>
        <p:spPr>
          <a:xfrm>
            <a:off x="6881647" y="873944"/>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49" name="Rectangle: Rounded Corners 48">
            <a:hlinkClick r:id="rId10" action="ppaction://hlinksldjump"/>
          </p:cNvPr>
          <p:cNvSpPr/>
          <p:nvPr/>
        </p:nvSpPr>
        <p:spPr>
          <a:xfrm>
            <a:off x="6887486" y="192458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50" name="Rectangle: Rounded Corners 49">
            <a:hlinkClick r:id="rId11" action="ppaction://hlinksldjump"/>
          </p:cNvPr>
          <p:cNvSpPr/>
          <p:nvPr/>
        </p:nvSpPr>
        <p:spPr>
          <a:xfrm>
            <a:off x="6878527" y="2195120"/>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Conception de la maintenance</a:t>
            </a:r>
          </a:p>
        </p:txBody>
      </p:sp>
      <p:sp>
        <p:nvSpPr>
          <p:cNvPr id="52" name="Rectangle: Rounded Corners 51">
            <a:hlinkClick r:id="rId12" action="ppaction://hlinksldjump"/>
          </p:cNvPr>
          <p:cNvSpPr/>
          <p:nvPr/>
        </p:nvSpPr>
        <p:spPr>
          <a:xfrm>
            <a:off x="6872688" y="167669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53" name="Rectangle: Rounded Corners 52">
            <a:hlinkClick r:id="rId13" action="ppaction://hlinksldjump"/>
          </p:cNvPr>
          <p:cNvSpPr/>
          <p:nvPr/>
        </p:nvSpPr>
        <p:spPr>
          <a:xfrm>
            <a:off x="6893739" y="278752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54" name="Rectangle: Rounded Corners 53">
            <a:hlinkClick r:id="rId14" action="ppaction://hlinksldjump"/>
          </p:cNvPr>
          <p:cNvSpPr/>
          <p:nvPr/>
        </p:nvSpPr>
        <p:spPr>
          <a:xfrm>
            <a:off x="6888981" y="314057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55" name="Rectangle: Rounded Corners 54">
            <a:hlinkClick r:id="rId15" action="ppaction://hlinksldjump"/>
          </p:cNvPr>
          <p:cNvSpPr/>
          <p:nvPr/>
        </p:nvSpPr>
        <p:spPr>
          <a:xfrm>
            <a:off x="6898308" y="348970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56" name="Rectangle: Rounded Corners 55">
            <a:hlinkClick r:id="rId16" action="ppaction://hlinksldjump"/>
          </p:cNvPr>
          <p:cNvSpPr/>
          <p:nvPr/>
        </p:nvSpPr>
        <p:spPr>
          <a:xfrm>
            <a:off x="6898308" y="384555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57" name="Rectangle: Rounded Corners 56">
            <a:hlinkClick r:id="rId17" action="ppaction://hlinksldjump"/>
          </p:cNvPr>
          <p:cNvSpPr/>
          <p:nvPr/>
        </p:nvSpPr>
        <p:spPr>
          <a:xfrm>
            <a:off x="6889349" y="419627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58" name="Rectangle: Rounded Corners 57">
            <a:hlinkClick r:id="rId18" action="ppaction://hlinksldjump"/>
          </p:cNvPr>
          <p:cNvSpPr/>
          <p:nvPr/>
        </p:nvSpPr>
        <p:spPr>
          <a:xfrm>
            <a:off x="6888981" y="457044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59" name="Rectangle: Rounded Corners 58">
            <a:hlinkClick r:id="rId19" action="ppaction://hlinksldjump"/>
          </p:cNvPr>
          <p:cNvSpPr/>
          <p:nvPr/>
        </p:nvSpPr>
        <p:spPr>
          <a:xfrm>
            <a:off x="6891694" y="493780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60" name="Rectangle: Rounded Corners 59">
            <a:hlinkClick r:id="rId20" action="ppaction://hlinksldjump"/>
          </p:cNvPr>
          <p:cNvSpPr/>
          <p:nvPr/>
        </p:nvSpPr>
        <p:spPr>
          <a:xfrm>
            <a:off x="6872687" y="5729605"/>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61" name="Rectangle: Rounded Corners 60">
            <a:hlinkClick r:id="rId21" action="ppaction://hlinksldjump"/>
          </p:cNvPr>
          <p:cNvSpPr/>
          <p:nvPr/>
        </p:nvSpPr>
        <p:spPr>
          <a:xfrm>
            <a:off x="6887177" y="6043635"/>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63" name="Rectangle: Rounded Corners 62">
            <a:hlinkClick r:id="rId22" action="ppaction://hlinksldjump"/>
          </p:cNvPr>
          <p:cNvSpPr/>
          <p:nvPr/>
        </p:nvSpPr>
        <p:spPr>
          <a:xfrm>
            <a:off x="6888209" y="2480474"/>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cxnSp>
        <p:nvCxnSpPr>
          <p:cNvPr id="4" name="Connector: Elbow 3"/>
          <p:cNvCxnSpPr>
            <a:stCxn id="5" idx="0"/>
            <a:endCxn id="45" idx="1"/>
          </p:cNvCxnSpPr>
          <p:nvPr/>
        </p:nvCxnSpPr>
        <p:spPr>
          <a:xfrm flipV="1">
            <a:off x="6440036" y="684565"/>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p:cNvCxnSpPr>
            <a:stCxn id="5" idx="0"/>
            <a:endCxn id="48" idx="1"/>
          </p:cNvCxnSpPr>
          <p:nvPr/>
        </p:nvCxnSpPr>
        <p:spPr>
          <a:xfrm flipV="1">
            <a:off x="6440036" y="959375"/>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a:stCxn id="5" idx="0"/>
            <a:endCxn id="46" idx="1"/>
          </p:cNvCxnSpPr>
          <p:nvPr/>
        </p:nvCxnSpPr>
        <p:spPr>
          <a:xfrm flipV="1">
            <a:off x="6440035" y="1268711"/>
            <a:ext cx="438182" cy="3576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a:stCxn id="5" idx="0"/>
            <a:endCxn id="47" idx="1"/>
          </p:cNvCxnSpPr>
          <p:nvPr/>
        </p:nvCxnSpPr>
        <p:spPr>
          <a:xfrm flipV="1">
            <a:off x="6440036" y="1512591"/>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a:stCxn id="5" idx="0"/>
            <a:endCxn id="52" idx="1"/>
          </p:cNvCxnSpPr>
          <p:nvPr/>
        </p:nvCxnSpPr>
        <p:spPr>
          <a:xfrm>
            <a:off x="6440035" y="1626322"/>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a:stCxn id="5" idx="0"/>
            <a:endCxn id="49" idx="1"/>
          </p:cNvCxnSpPr>
          <p:nvPr/>
        </p:nvCxnSpPr>
        <p:spPr>
          <a:xfrm>
            <a:off x="6440035" y="1626321"/>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a:stCxn id="5" idx="0"/>
            <a:endCxn id="50" idx="1"/>
          </p:cNvCxnSpPr>
          <p:nvPr/>
        </p:nvCxnSpPr>
        <p:spPr>
          <a:xfrm>
            <a:off x="6440036" y="1626322"/>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a:stCxn id="5" idx="0"/>
            <a:endCxn id="63" idx="1"/>
          </p:cNvCxnSpPr>
          <p:nvPr/>
        </p:nvCxnSpPr>
        <p:spPr>
          <a:xfrm>
            <a:off x="6440036" y="1626322"/>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a:stCxn id="9" idx="0"/>
            <a:endCxn id="53" idx="1"/>
          </p:cNvCxnSpPr>
          <p:nvPr/>
        </p:nvCxnSpPr>
        <p:spPr>
          <a:xfrm flipV="1">
            <a:off x="6440035" y="2912176"/>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a:stCxn id="9" idx="0"/>
            <a:endCxn id="54" idx="1"/>
          </p:cNvCxnSpPr>
          <p:nvPr/>
        </p:nvCxnSpPr>
        <p:spPr>
          <a:xfrm flipV="1">
            <a:off x="6440035" y="3265228"/>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a:stCxn id="9" idx="0"/>
            <a:endCxn id="55" idx="1"/>
          </p:cNvCxnSpPr>
          <p:nvPr/>
        </p:nvCxnSpPr>
        <p:spPr>
          <a:xfrm flipV="1">
            <a:off x="6440036" y="3614360"/>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a:stCxn id="9" idx="0"/>
            <a:endCxn id="56" idx="1"/>
          </p:cNvCxnSpPr>
          <p:nvPr/>
        </p:nvCxnSpPr>
        <p:spPr>
          <a:xfrm>
            <a:off x="6440036" y="3737654"/>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a:stCxn id="9" idx="0"/>
            <a:endCxn id="57" idx="1"/>
          </p:cNvCxnSpPr>
          <p:nvPr/>
        </p:nvCxnSpPr>
        <p:spPr>
          <a:xfrm>
            <a:off x="6440035" y="3737655"/>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a:stCxn id="9" idx="0"/>
            <a:endCxn id="58" idx="1"/>
          </p:cNvCxnSpPr>
          <p:nvPr/>
        </p:nvCxnSpPr>
        <p:spPr>
          <a:xfrm>
            <a:off x="6440035" y="3737654"/>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a:stCxn id="9" idx="0"/>
            <a:endCxn id="59" idx="1"/>
          </p:cNvCxnSpPr>
          <p:nvPr/>
        </p:nvCxnSpPr>
        <p:spPr>
          <a:xfrm>
            <a:off x="6440036" y="3737654"/>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a:stCxn id="9" idx="0"/>
          </p:cNvCxnSpPr>
          <p:nvPr/>
        </p:nvCxnSpPr>
        <p:spPr>
          <a:xfrm>
            <a:off x="6440035" y="3737654"/>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p:cNvCxnSpPr>
            <a:cxnSpLocks/>
            <a:stCxn id="10" idx="0"/>
            <a:endCxn id="60" idx="1"/>
          </p:cNvCxnSpPr>
          <p:nvPr/>
        </p:nvCxnSpPr>
        <p:spPr>
          <a:xfrm flipV="1">
            <a:off x="6440035" y="5823491"/>
            <a:ext cx="432652" cy="107586"/>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p:cNvCxnSpPr>
            <a:cxnSpLocks/>
            <a:stCxn id="10" idx="0"/>
            <a:endCxn id="61" idx="1"/>
          </p:cNvCxnSpPr>
          <p:nvPr/>
        </p:nvCxnSpPr>
        <p:spPr>
          <a:xfrm>
            <a:off x="6440035" y="5931077"/>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Rounded Corners 104">
            <a:hlinkClick r:id="rId23" action="ppaction://hlinksldjump"/>
          </p:cNvPr>
          <p:cNvSpPr/>
          <p:nvPr/>
        </p:nvSpPr>
        <p:spPr>
          <a:xfrm>
            <a:off x="6893739" y="528374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8" name="Slide Number Placeholder 7">
            <a:extLst>
              <a:ext uri="{FF2B5EF4-FFF2-40B4-BE49-F238E27FC236}">
                <a16:creationId xmlns:a16="http://schemas.microsoft.com/office/drawing/2014/main" id="{ECB001D0-A012-7143-9063-768B209C3396}"/>
              </a:ext>
            </a:extLst>
          </p:cNvPr>
          <p:cNvSpPr>
            <a:spLocks noGrp="1"/>
          </p:cNvSpPr>
          <p:nvPr>
            <p:ph type="sldNum" sz="quarter" idx="12"/>
          </p:nvPr>
        </p:nvSpPr>
        <p:spPr/>
        <p:txBody>
          <a:bodyPr/>
          <a:lstStyle/>
          <a:p>
            <a:fld id="{FA0B7275-42E7-9344-8EE7-3495E2503A86}" type="slidenum">
              <a:rPr lang="en-US" smtClean="0"/>
              <a:t>4</a:t>
            </a:fld>
            <a:endParaRPr lang="en-US"/>
          </a:p>
        </p:txBody>
      </p:sp>
    </p:spTree>
    <p:extLst>
      <p:ext uri="{BB962C8B-B14F-4D97-AF65-F5344CB8AC3E}">
        <p14:creationId xmlns:p14="http://schemas.microsoft.com/office/powerpoint/2010/main" val="8629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3" grpId="0" animBg="1"/>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Paramètres acoustiques</a:t>
            </a:r>
          </a:p>
        </p:txBody>
      </p:sp>
      <p:sp>
        <p:nvSpPr>
          <p:cNvPr id="3" name="Content Placeholder 2"/>
          <p:cNvSpPr>
            <a:spLocks noGrp="1"/>
          </p:cNvSpPr>
          <p:nvPr>
            <p:ph idx="4294967295"/>
          </p:nvPr>
        </p:nvSpPr>
        <p:spPr>
          <a:xfrm>
            <a:off x="207263" y="880533"/>
            <a:ext cx="7653369" cy="4849065"/>
          </a:xfrm>
        </p:spPr>
        <p:txBody>
          <a:bodyPr>
            <a:normAutofit fontScale="62500" lnSpcReduction="20000"/>
          </a:bodyPr>
          <a:lstStyle/>
          <a:p>
            <a:pPr marL="0" indent="0">
              <a:buNone/>
            </a:pPr>
            <a:endParaRPr lang="fr-FR" b="1" dirty="0"/>
          </a:p>
          <a:p>
            <a:pPr marL="0" indent="0">
              <a:buNone/>
            </a:pPr>
            <a:r>
              <a:rPr lang="fr-FR" b="1" dirty="0"/>
              <a:t>Dans la superstructure</a:t>
            </a:r>
          </a:p>
          <a:p>
            <a:pPr marL="0" indent="0">
              <a:buNone/>
            </a:pPr>
            <a:r>
              <a:rPr lang="fr-FR" dirty="0"/>
              <a:t>+  Pour les systèmes d'assainissement qui comporte une superstructure en tant que partie du produit fabriqué, le bruit doit être mesuré à l'intérieur de la superstructure en un seul point de mesure. Le point de mesure doit être situé à une hauteur de 1,2 m des cuvettes de toilettes à la turque et les cuvettes de sièges de toilettes de l’interface amont.</a:t>
            </a:r>
          </a:p>
          <a:p>
            <a:pPr marL="0" indent="0">
              <a:buNone/>
            </a:pPr>
            <a:endParaRPr lang="fr-FR" dirty="0"/>
          </a:p>
          <a:p>
            <a:pPr marL="0" indent="0">
              <a:buNone/>
            </a:pPr>
            <a:r>
              <a:rPr lang="fr-FR" b="1" dirty="0"/>
              <a:t>Externe</a:t>
            </a:r>
          </a:p>
          <a:p>
            <a:pPr marL="0" indent="0">
              <a:buNone/>
            </a:pPr>
            <a:r>
              <a:rPr lang="fr-FR" dirty="0"/>
              <a:t>+  Les points de mesure externes doivent être déterminés par rapport à un parallélépipède de référence, qui doit être déterminé comme le plus petit parallélépipède rectangulaire imaginaire qui pourrait entourer spatialement le système (voir </a:t>
            </a:r>
            <a:r>
              <a:rPr lang="fr-FR" u="sng" dirty="0"/>
              <a:t>Figure A.2</a:t>
            </a:r>
            <a:r>
              <a:rPr lang="fr-FR" dirty="0"/>
              <a:t>).</a:t>
            </a:r>
          </a:p>
          <a:p>
            <a:pPr marL="0" indent="0">
              <a:buNone/>
            </a:pPr>
            <a:r>
              <a:rPr lang="fr-FR" dirty="0"/>
              <a:t>+ Si une superstructure est fournie avec le produit fabriqué, le parallélépipède de référence doit entourer la superstructure.</a:t>
            </a:r>
          </a:p>
          <a:p>
            <a:pPr marL="0" indent="0">
              <a:buNone/>
            </a:pPr>
            <a:r>
              <a:rPr lang="fr-FR" dirty="0"/>
              <a:t>+  Les points de mesure doivent être positionnés sur la surface d'un parallélépipède de mesure dont les plans sont chacun à 1 m vers l'extérieur (par rapport au système) de ceux du parallélépipède de référence.</a:t>
            </a:r>
            <a:endParaRPr lang="en-SG" dirty="0"/>
          </a:p>
        </p:txBody>
      </p:sp>
      <p:sp>
        <p:nvSpPr>
          <p:cNvPr id="8" name="Arrow: Right 7">
            <a:hlinkClick r:id="rId3" action="ppaction://hlinksldjump"/>
          </p:cNvPr>
          <p:cNvSpPr/>
          <p:nvPr/>
        </p:nvSpPr>
        <p:spPr>
          <a:xfrm flipH="1">
            <a:off x="9190112" y="5729599"/>
            <a:ext cx="1493930" cy="541174"/>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3" action="ppaction://hlinksldjump"/>
              </a:rPr>
              <a:t>Retour</a:t>
            </a:r>
            <a:endParaRPr lang="en-SG" dirty="0"/>
          </a:p>
        </p:txBody>
      </p:sp>
      <p:sp>
        <p:nvSpPr>
          <p:cNvPr id="5" name="Slide Number Placeholder 4">
            <a:extLst>
              <a:ext uri="{FF2B5EF4-FFF2-40B4-BE49-F238E27FC236}">
                <a16:creationId xmlns:a16="http://schemas.microsoft.com/office/drawing/2014/main" id="{5AE2B8BF-A96D-7D43-9898-7A2D58FA7573}"/>
              </a:ext>
            </a:extLst>
          </p:cNvPr>
          <p:cNvSpPr>
            <a:spLocks noGrp="1"/>
          </p:cNvSpPr>
          <p:nvPr>
            <p:ph type="sldNum" sz="quarter" idx="12"/>
          </p:nvPr>
        </p:nvSpPr>
        <p:spPr/>
        <p:txBody>
          <a:bodyPr/>
          <a:lstStyle/>
          <a:p>
            <a:fld id="{FA0B7275-42E7-9344-8EE7-3495E2503A86}" type="slidenum">
              <a:rPr lang="en-US" smtClean="0"/>
              <a:t>31</a:t>
            </a:fld>
            <a:endParaRPr lang="en-US"/>
          </a:p>
        </p:txBody>
      </p:sp>
      <p:pic>
        <p:nvPicPr>
          <p:cNvPr id="9" name="Picture 8">
            <a:extLst>
              <a:ext uri="{FF2B5EF4-FFF2-40B4-BE49-F238E27FC236}">
                <a16:creationId xmlns:a16="http://schemas.microsoft.com/office/drawing/2014/main" id="{51E2808B-DA0C-4B42-8D84-F6A204E7B85B}"/>
              </a:ext>
            </a:extLst>
          </p:cNvPr>
          <p:cNvPicPr>
            <a:picLocks noChangeAspect="1"/>
          </p:cNvPicPr>
          <p:nvPr/>
        </p:nvPicPr>
        <p:blipFill rotWithShape="1">
          <a:blip r:embed="rId4"/>
          <a:srcRect b="7858"/>
          <a:stretch/>
        </p:blipFill>
        <p:spPr>
          <a:xfrm>
            <a:off x="7641000" y="880534"/>
            <a:ext cx="4251461" cy="3936739"/>
          </a:xfrm>
          <a:prstGeom prst="rect">
            <a:avLst/>
          </a:prstGeom>
        </p:spPr>
      </p:pic>
      <p:sp>
        <p:nvSpPr>
          <p:cNvPr id="10" name="Rectangle 9">
            <a:extLst>
              <a:ext uri="{FF2B5EF4-FFF2-40B4-BE49-F238E27FC236}">
                <a16:creationId xmlns:a16="http://schemas.microsoft.com/office/drawing/2014/main" id="{4FB73BBD-6400-D145-84BD-76E6753AB7D9}"/>
              </a:ext>
            </a:extLst>
          </p:cNvPr>
          <p:cNvSpPr/>
          <p:nvPr/>
        </p:nvSpPr>
        <p:spPr>
          <a:xfrm>
            <a:off x="8142514" y="4817273"/>
            <a:ext cx="3610579" cy="541174"/>
          </a:xfrm>
          <a:prstGeom prst="rect">
            <a:avLst/>
          </a:prstGeom>
        </p:spPr>
        <p:txBody>
          <a:bodyPr wrap="square">
            <a:spAutoFit/>
          </a:bodyPr>
          <a:lstStyle/>
          <a:p>
            <a:pPr algn="ctr">
              <a:lnSpc>
                <a:spcPts val="1150"/>
              </a:lnSpc>
              <a:spcBef>
                <a:spcPts val="1100"/>
              </a:spcBef>
              <a:spcAft>
                <a:spcPts val="0"/>
              </a:spcAft>
            </a:pPr>
            <a:r>
              <a:rPr lang="fr-FR" sz="1000" b="1" dirty="0">
                <a:latin typeface="Cambria" panose="02040503050406030204" pitchFamily="18" charset="0"/>
                <a:ea typeface="MS Mincho" panose="02020609040205080304" pitchFamily="49" charset="-128"/>
                <a:cs typeface="Cambria" panose="02040503050406030204" pitchFamily="18" charset="0"/>
              </a:rPr>
              <a:t>Figure A.2 — Points de mesure de l’unité d’essai </a:t>
            </a:r>
            <a:endParaRPr lang="en-ZA" sz="1000" b="1" dirty="0">
              <a:latin typeface="Cambria" panose="02040503050406030204" pitchFamily="18" charset="0"/>
              <a:ea typeface="MS Mincho" panose="02020609040205080304" pitchFamily="49" charset="-128"/>
              <a:cs typeface="Cambria" panose="02040503050406030204" pitchFamily="18" charset="0"/>
            </a:endParaRPr>
          </a:p>
          <a:p>
            <a:pPr algn="ctr">
              <a:lnSpc>
                <a:spcPts val="1150"/>
              </a:lnSpc>
              <a:spcBef>
                <a:spcPts val="1100"/>
              </a:spcBef>
              <a:spcAft>
                <a:spcPts val="0"/>
              </a:spcAft>
            </a:pPr>
            <a:r>
              <a:rPr lang="fr-FR" sz="1000" dirty="0">
                <a:latin typeface="Cambria" panose="02040503050406030204" pitchFamily="18" charset="0"/>
                <a:ea typeface="MS Mincho" panose="02020609040205080304" pitchFamily="49" charset="-128"/>
                <a:cs typeface="Cambria" panose="02040503050406030204" pitchFamily="18" charset="0"/>
              </a:rPr>
              <a:t>(Source : norme ANSI/AHRI 575 - modifiée)</a:t>
            </a:r>
            <a:endParaRPr lang="en-ZA" sz="1000" b="1" dirty="0">
              <a:latin typeface="Cambria" panose="02040503050406030204" pitchFamily="18" charset="0"/>
              <a:ea typeface="MS Mincho" panose="02020609040205080304" pitchFamily="49" charset="-128"/>
              <a:cs typeface="Cambria" panose="02040503050406030204" pitchFamily="18" charset="0"/>
            </a:endParaRPr>
          </a:p>
        </p:txBody>
      </p:sp>
    </p:spTree>
    <p:extLst>
      <p:ext uri="{BB962C8B-B14F-4D97-AF65-F5344CB8AC3E}">
        <p14:creationId xmlns:p14="http://schemas.microsoft.com/office/powerpoint/2010/main" val="295268147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077" y="-293083"/>
            <a:ext cx="11193237" cy="1336437"/>
          </a:xfrm>
        </p:spPr>
        <p:txBody>
          <a:bodyPr>
            <a:normAutofit/>
          </a:bodyPr>
          <a:lstStyle/>
          <a:p>
            <a:r>
              <a:rPr lang="fr-FR" dirty="0"/>
              <a:t>Exigences en matière d’odeur</a:t>
            </a:r>
          </a:p>
        </p:txBody>
      </p:sp>
      <p:sp>
        <p:nvSpPr>
          <p:cNvPr id="5" name="Rectangle: Beveled 4"/>
          <p:cNvSpPr/>
          <p:nvPr/>
        </p:nvSpPr>
        <p:spPr>
          <a:xfrm>
            <a:off x="3750547"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750547"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750547"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endParaRPr lang="en-SG" sz="1600" dirty="0">
              <a:solidFill>
                <a:schemeClr val="tx1"/>
              </a:solidFill>
            </a:endParaRPr>
          </a:p>
        </p:txBody>
      </p:sp>
      <p:sp>
        <p:nvSpPr>
          <p:cNvPr id="11" name="Frame 10"/>
          <p:cNvSpPr/>
          <p:nvPr/>
        </p:nvSpPr>
        <p:spPr>
          <a:xfrm>
            <a:off x="2505326"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297415"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297415"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297415"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a:hlinkClick r:id="rId3" action="ppaction://hlinksldjump"/>
          </p:cNvPr>
          <p:cNvSpPr/>
          <p:nvPr/>
        </p:nvSpPr>
        <p:spPr>
          <a:xfrm>
            <a:off x="9399467" y="3281161"/>
            <a:ext cx="2221033" cy="103713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 l’intérieur de la superstructure</a:t>
            </a:r>
          </a:p>
        </p:txBody>
      </p:sp>
      <p:sp>
        <p:nvSpPr>
          <p:cNvPr id="37" name="Cloud 36">
            <a:hlinkClick r:id="rId4" action="ppaction://hlinksldjump"/>
          </p:cNvPr>
          <p:cNvSpPr/>
          <p:nvPr/>
        </p:nvSpPr>
        <p:spPr>
          <a:xfrm>
            <a:off x="9416928" y="4502028"/>
            <a:ext cx="2079672" cy="600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 l’extérieur</a:t>
            </a:r>
          </a:p>
        </p:txBody>
      </p:sp>
      <p:cxnSp>
        <p:nvCxnSpPr>
          <p:cNvPr id="38" name="Straight Arrow Connector 37"/>
          <p:cNvCxnSpPr>
            <a:cxnSpLocks/>
            <a:stCxn id="93" idx="3"/>
            <a:endCxn id="37" idx="2"/>
          </p:cNvCxnSpPr>
          <p:nvPr/>
        </p:nvCxnSpPr>
        <p:spPr>
          <a:xfrm flipV="1">
            <a:off x="8121166" y="4802247"/>
            <a:ext cx="1302213" cy="206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93" idx="3"/>
            <a:endCxn id="30" idx="2"/>
          </p:cNvCxnSpPr>
          <p:nvPr/>
        </p:nvCxnSpPr>
        <p:spPr>
          <a:xfrm flipV="1">
            <a:off x="8121166" y="3799726"/>
            <a:ext cx="1285190" cy="1208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p:cNvCxnSpPr/>
          <p:nvPr/>
        </p:nvCxnSpPr>
        <p:spPr>
          <a:xfrm flipV="1">
            <a:off x="5519488"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p:cNvCxnSpPr/>
          <p:nvPr/>
        </p:nvCxnSpPr>
        <p:spPr>
          <a:xfrm flipV="1">
            <a:off x="5519488"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p:cNvCxnSpPr>
          <p:nvPr/>
        </p:nvCxnSpPr>
        <p:spPr>
          <a:xfrm flipV="1">
            <a:off x="5519488"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p:cNvCxnSpPr>
          <p:nvPr/>
        </p:nvCxnSpPr>
        <p:spPr>
          <a:xfrm flipV="1">
            <a:off x="5519488"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p:cNvCxnSpPr>
          <p:nvPr/>
        </p:nvCxnSpPr>
        <p:spPr>
          <a:xfrm>
            <a:off x="5519487"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a:off x="5519487"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a:off x="5519488"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a:off x="5519488"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flipV="1">
            <a:off x="5519487"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flipV="1">
            <a:off x="5519487"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flipV="1">
            <a:off x="5519488"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519488"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a:off x="5519487"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a:off x="5519487"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519488"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519487"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flipV="1">
            <a:off x="5519487"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519487"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hlinkClick r:id="rId5" action="ppaction://hlinksldjump"/>
          </p:cNvPr>
          <p:cNvSpPr/>
          <p:nvPr/>
        </p:nvSpPr>
        <p:spPr>
          <a:xfrm>
            <a:off x="5955399"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81" name="Rectangle: Rounded Corners 80">
            <a:hlinkClick r:id="rId6" action="ppaction://hlinksldjump"/>
          </p:cNvPr>
          <p:cNvSpPr/>
          <p:nvPr/>
        </p:nvSpPr>
        <p:spPr>
          <a:xfrm>
            <a:off x="5957670"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endParaRPr lang="en-SG" sz="1000" dirty="0">
              <a:solidFill>
                <a:schemeClr val="tx1"/>
              </a:solidFill>
            </a:endParaRPr>
          </a:p>
        </p:txBody>
      </p:sp>
      <p:sp>
        <p:nvSpPr>
          <p:cNvPr id="82" name="Rectangle: Rounded Corners 81">
            <a:hlinkClick r:id="rId7" action="ppaction://hlinksldjump"/>
          </p:cNvPr>
          <p:cNvSpPr/>
          <p:nvPr/>
        </p:nvSpPr>
        <p:spPr>
          <a:xfrm>
            <a:off x="5961099"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83" name="Rectangle: Rounded Corners 82">
            <a:hlinkClick r:id="rId8" action="ppaction://hlinksldjump"/>
          </p:cNvPr>
          <p:cNvSpPr/>
          <p:nvPr/>
        </p:nvSpPr>
        <p:spPr>
          <a:xfrm>
            <a:off x="5961099"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84" name="Rectangle: Rounded Corners 83">
            <a:hlinkClick r:id="rId9" action="ppaction://hlinksldjump"/>
          </p:cNvPr>
          <p:cNvSpPr/>
          <p:nvPr/>
        </p:nvSpPr>
        <p:spPr>
          <a:xfrm>
            <a:off x="5966938"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85" name="Rectangle: Rounded Corners 84">
            <a:hlinkClick r:id="rId10" action="ppaction://hlinksldjump"/>
          </p:cNvPr>
          <p:cNvSpPr/>
          <p:nvPr/>
        </p:nvSpPr>
        <p:spPr>
          <a:xfrm>
            <a:off x="5957979"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86" name="Rectangle: Rounded Corners 85">
            <a:hlinkClick r:id="rId11" action="ppaction://hlinksldjump"/>
          </p:cNvPr>
          <p:cNvSpPr/>
          <p:nvPr/>
        </p:nvSpPr>
        <p:spPr>
          <a:xfrm>
            <a:off x="5952140"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87" name="Rectangle: Rounded Corners 86">
            <a:hlinkClick r:id="rId12" action="ppaction://hlinksldjump"/>
          </p:cNvPr>
          <p:cNvSpPr/>
          <p:nvPr/>
        </p:nvSpPr>
        <p:spPr>
          <a:xfrm>
            <a:off x="5973191"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 </a:t>
            </a:r>
          </a:p>
        </p:txBody>
      </p:sp>
      <p:sp>
        <p:nvSpPr>
          <p:cNvPr id="88" name="Rectangle: Rounded Corners 87">
            <a:hlinkClick r:id="rId13" action="ppaction://hlinksldjump"/>
          </p:cNvPr>
          <p:cNvSpPr/>
          <p:nvPr/>
        </p:nvSpPr>
        <p:spPr>
          <a:xfrm>
            <a:off x="5968433"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89" name="Rectangle: Rounded Corners 88">
            <a:hlinkClick r:id="rId14" action="ppaction://hlinksldjump"/>
          </p:cNvPr>
          <p:cNvSpPr/>
          <p:nvPr/>
        </p:nvSpPr>
        <p:spPr>
          <a:xfrm>
            <a:off x="5977760"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0" name="Rectangle: Rounded Corners 89">
            <a:hlinkClick r:id="rId15" action="ppaction://hlinksldjump"/>
          </p:cNvPr>
          <p:cNvSpPr/>
          <p:nvPr/>
        </p:nvSpPr>
        <p:spPr>
          <a:xfrm>
            <a:off x="5977760"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1" name="Rectangle: Rounded Corners 90">
            <a:hlinkClick r:id="rId16" action="ppaction://hlinksldjump"/>
          </p:cNvPr>
          <p:cNvSpPr/>
          <p:nvPr/>
        </p:nvSpPr>
        <p:spPr>
          <a:xfrm>
            <a:off x="5968801"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endParaRPr lang="en-SG" sz="1000" dirty="0">
              <a:solidFill>
                <a:schemeClr val="tx1"/>
              </a:solidFill>
            </a:endParaRPr>
          </a:p>
        </p:txBody>
      </p:sp>
      <p:sp>
        <p:nvSpPr>
          <p:cNvPr id="92" name="Rectangle: Rounded Corners 91">
            <a:hlinkClick r:id="rId17" action="ppaction://hlinksldjump"/>
          </p:cNvPr>
          <p:cNvSpPr/>
          <p:nvPr/>
        </p:nvSpPr>
        <p:spPr>
          <a:xfrm>
            <a:off x="5968433"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93" name="Rectangle: Rounded Corners 92">
            <a:hlinkClick r:id="rId18" action="ppaction://hlinksldjump"/>
          </p:cNvPr>
          <p:cNvSpPr/>
          <p:nvPr/>
        </p:nvSpPr>
        <p:spPr>
          <a:xfrm>
            <a:off x="5971146"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94" name="Rectangle: Rounded Corners 93">
            <a:hlinkClick r:id="rId19" action="ppaction://hlinksldjump"/>
          </p:cNvPr>
          <p:cNvSpPr/>
          <p:nvPr/>
        </p:nvSpPr>
        <p:spPr>
          <a:xfrm>
            <a:off x="5973191"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5" name="Rectangle: Rounded Corners 94">
            <a:hlinkClick r:id="rId20" action="ppaction://hlinksldjump"/>
          </p:cNvPr>
          <p:cNvSpPr/>
          <p:nvPr/>
        </p:nvSpPr>
        <p:spPr>
          <a:xfrm>
            <a:off x="5966629"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7" name="Rectangle: Rounded Corners 96">
            <a:hlinkClick r:id="rId21" action="ppaction://hlinksldjump"/>
          </p:cNvPr>
          <p:cNvSpPr/>
          <p:nvPr/>
        </p:nvSpPr>
        <p:spPr>
          <a:xfrm>
            <a:off x="5967661"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98" name="Rectangle: Rounded Corners 97">
            <a:hlinkClick r:id="rId22" action="ppaction://hlinksldjump"/>
          </p:cNvPr>
          <p:cNvSpPr/>
          <p:nvPr/>
        </p:nvSpPr>
        <p:spPr>
          <a:xfrm>
            <a:off x="5973191"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 name="Slide Number Placeholder 5">
            <a:extLst>
              <a:ext uri="{FF2B5EF4-FFF2-40B4-BE49-F238E27FC236}">
                <a16:creationId xmlns:a16="http://schemas.microsoft.com/office/drawing/2014/main" id="{78FEA456-A489-DE4C-B73B-2A1BE2E934F3}"/>
              </a:ext>
            </a:extLst>
          </p:cNvPr>
          <p:cNvSpPr>
            <a:spLocks noGrp="1"/>
          </p:cNvSpPr>
          <p:nvPr>
            <p:ph type="sldNum" sz="quarter" idx="12"/>
          </p:nvPr>
        </p:nvSpPr>
        <p:spPr/>
        <p:txBody>
          <a:bodyPr/>
          <a:lstStyle/>
          <a:p>
            <a:fld id="{FA0B7275-42E7-9344-8EE7-3495E2503A86}" type="slidenum">
              <a:rPr lang="en-US" smtClean="0"/>
              <a:t>32</a:t>
            </a:fld>
            <a:endParaRPr lang="en-US"/>
          </a:p>
        </p:txBody>
      </p:sp>
      <p:sp>
        <p:nvSpPr>
          <p:cNvPr id="53" name="Rectangle 52"/>
          <p:cNvSpPr/>
          <p:nvPr/>
        </p:nvSpPr>
        <p:spPr>
          <a:xfrm>
            <a:off x="3615337" y="567584"/>
            <a:ext cx="4595213"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Rectangle 53"/>
          <p:cNvSpPr/>
          <p:nvPr/>
        </p:nvSpPr>
        <p:spPr>
          <a:xfrm>
            <a:off x="3640959" y="5465808"/>
            <a:ext cx="4569591" cy="985051"/>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7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Odeur – A l’intérieure de la superstructure</a:t>
            </a:r>
          </a:p>
        </p:txBody>
      </p:sp>
      <p:pic>
        <p:nvPicPr>
          <p:cNvPr id="7" name="Picture 6"/>
          <p:cNvPicPr>
            <a:picLocks noChangeAspect="1"/>
          </p:cNvPicPr>
          <p:nvPr/>
        </p:nvPicPr>
        <p:blipFill>
          <a:blip r:embed="rId3"/>
          <a:stretch>
            <a:fillRect/>
          </a:stretch>
        </p:blipFill>
        <p:spPr>
          <a:xfrm>
            <a:off x="598338" y="3462748"/>
            <a:ext cx="4987465" cy="1190387"/>
          </a:xfrm>
          <a:prstGeom prst="rect">
            <a:avLst/>
          </a:prstGeom>
        </p:spPr>
      </p:pic>
      <p:pic>
        <p:nvPicPr>
          <p:cNvPr id="9" name="Picture 8"/>
          <p:cNvPicPr>
            <a:picLocks noChangeAspect="1"/>
          </p:cNvPicPr>
          <p:nvPr/>
        </p:nvPicPr>
        <p:blipFill>
          <a:blip r:embed="rId4"/>
          <a:stretch>
            <a:fillRect/>
          </a:stretch>
        </p:blipFill>
        <p:spPr>
          <a:xfrm>
            <a:off x="5591944" y="1556792"/>
            <a:ext cx="5301516" cy="3973879"/>
          </a:xfrm>
          <a:prstGeom prst="rect">
            <a:avLst/>
          </a:prstGeom>
        </p:spPr>
      </p:pic>
      <p:pic>
        <p:nvPicPr>
          <p:cNvPr id="11" name="Picture 10"/>
          <p:cNvPicPr>
            <a:picLocks noChangeAspect="1"/>
          </p:cNvPicPr>
          <p:nvPr/>
        </p:nvPicPr>
        <p:blipFill>
          <a:blip r:embed="rId5"/>
          <a:stretch>
            <a:fillRect/>
          </a:stretch>
        </p:blipFill>
        <p:spPr>
          <a:xfrm>
            <a:off x="483551" y="2017058"/>
            <a:ext cx="5108393" cy="1294593"/>
          </a:xfrm>
          <a:prstGeom prst="rect">
            <a:avLst/>
          </a:prstGeom>
        </p:spPr>
      </p:pic>
      <p:sp>
        <p:nvSpPr>
          <p:cNvPr id="14" name="Arrow: Right 13">
            <a:hlinkClick r:id="rId6" action="ppaction://hlinksldjump"/>
          </p:cNvPr>
          <p:cNvSpPr/>
          <p:nvPr/>
        </p:nvSpPr>
        <p:spPr>
          <a:xfrm flipH="1">
            <a:off x="10104650" y="5494037"/>
            <a:ext cx="1219961"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6" action="ppaction://hlinksldjump"/>
              </a:rPr>
              <a:t>Retour </a:t>
            </a:r>
            <a:endParaRPr lang="en-SG" dirty="0"/>
          </a:p>
        </p:txBody>
      </p:sp>
      <p:sp>
        <p:nvSpPr>
          <p:cNvPr id="5" name="Slide Number Placeholder 4">
            <a:extLst>
              <a:ext uri="{FF2B5EF4-FFF2-40B4-BE49-F238E27FC236}">
                <a16:creationId xmlns:a16="http://schemas.microsoft.com/office/drawing/2014/main" id="{8DF8A3EF-7D47-9E4B-A933-D9A158A663F5}"/>
              </a:ext>
            </a:extLst>
          </p:cNvPr>
          <p:cNvSpPr>
            <a:spLocks noGrp="1"/>
          </p:cNvSpPr>
          <p:nvPr>
            <p:ph type="sldNum" sz="quarter" idx="12"/>
          </p:nvPr>
        </p:nvSpPr>
        <p:spPr/>
        <p:txBody>
          <a:bodyPr/>
          <a:lstStyle/>
          <a:p>
            <a:fld id="{FA0B7275-42E7-9344-8EE7-3495E2503A86}" type="slidenum">
              <a:rPr lang="en-US" smtClean="0"/>
              <a:t>33</a:t>
            </a:fld>
            <a:endParaRPr lang="en-US"/>
          </a:p>
        </p:txBody>
      </p:sp>
      <p:sp>
        <p:nvSpPr>
          <p:cNvPr id="10" name="Rectangle: Beveled 7">
            <a:hlinkClick r:id="" action="ppaction://noaction"/>
            <a:extLst>
              <a:ext uri="{FF2B5EF4-FFF2-40B4-BE49-F238E27FC236}">
                <a16:creationId xmlns:a16="http://schemas.microsoft.com/office/drawing/2014/main" id="{F8C4FA9A-E8E8-4549-9D50-63926B3A30F7}"/>
              </a:ext>
            </a:extLst>
          </p:cNvPr>
          <p:cNvSpPr/>
          <p:nvPr/>
        </p:nvSpPr>
        <p:spPr>
          <a:xfrm>
            <a:off x="10712543" y="2136272"/>
            <a:ext cx="1224136" cy="436372"/>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Panéliste</a:t>
            </a:r>
          </a:p>
        </p:txBody>
      </p:sp>
      <p:sp>
        <p:nvSpPr>
          <p:cNvPr id="12" name="Rectangle: Beveled 6">
            <a:hlinkClick r:id="" action="ppaction://noaction"/>
            <a:extLst>
              <a:ext uri="{FF2B5EF4-FFF2-40B4-BE49-F238E27FC236}">
                <a16:creationId xmlns:a16="http://schemas.microsoft.com/office/drawing/2014/main" id="{A4E2243D-1C85-8541-A73D-BBC885FEA348}"/>
              </a:ext>
            </a:extLst>
          </p:cNvPr>
          <p:cNvSpPr/>
          <p:nvPr/>
        </p:nvSpPr>
        <p:spPr>
          <a:xfrm>
            <a:off x="10700337" y="1622834"/>
            <a:ext cx="1224136"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Paramètres de contrôle</a:t>
            </a:r>
          </a:p>
        </p:txBody>
      </p:sp>
    </p:spTree>
    <p:extLst>
      <p:ext uri="{BB962C8B-B14F-4D97-AF65-F5344CB8AC3E}">
        <p14:creationId xmlns:p14="http://schemas.microsoft.com/office/powerpoint/2010/main" val="21461584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Odeur – Proximité du système</a:t>
            </a:r>
          </a:p>
        </p:txBody>
      </p:sp>
      <p:sp>
        <p:nvSpPr>
          <p:cNvPr id="11" name="Arrow: Right 10">
            <a:hlinkClick r:id="rId3" action="ppaction://hlinksldjump"/>
          </p:cNvPr>
          <p:cNvSpPr/>
          <p:nvPr/>
        </p:nvSpPr>
        <p:spPr>
          <a:xfrm flipH="1">
            <a:off x="10334186" y="5237724"/>
            <a:ext cx="115212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3" action="ppaction://hlinksldjump"/>
              </a:rPr>
              <a:t>Retour </a:t>
            </a:r>
            <a:endParaRPr lang="en-SG" dirty="0"/>
          </a:p>
        </p:txBody>
      </p:sp>
      <p:sp>
        <p:nvSpPr>
          <p:cNvPr id="12" name="Rectangle: Beveled 11">
            <a:hlinkClick r:id="rId4" action="ppaction://hlinksldjump"/>
          </p:cNvPr>
          <p:cNvSpPr/>
          <p:nvPr/>
        </p:nvSpPr>
        <p:spPr>
          <a:xfrm>
            <a:off x="10632504" y="1620276"/>
            <a:ext cx="1224136"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 </a:t>
            </a:r>
            <a:r>
              <a:rPr lang="fr-FR" sz="1200" dirty="0">
                <a:solidFill>
                  <a:schemeClr val="bg1"/>
                </a:solidFill>
              </a:rPr>
              <a:t>Paramètres de contrôle </a:t>
            </a:r>
          </a:p>
        </p:txBody>
      </p:sp>
      <p:sp>
        <p:nvSpPr>
          <p:cNvPr id="13" name="Rectangle: Beveled 12">
            <a:hlinkClick r:id="rId5" action="ppaction://hlinksldjump"/>
          </p:cNvPr>
          <p:cNvSpPr/>
          <p:nvPr/>
        </p:nvSpPr>
        <p:spPr>
          <a:xfrm>
            <a:off x="10632504" y="2293477"/>
            <a:ext cx="1224136" cy="436372"/>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Panéliste</a:t>
            </a:r>
          </a:p>
        </p:txBody>
      </p:sp>
      <p:sp>
        <p:nvSpPr>
          <p:cNvPr id="4" name="Slide Number Placeholder 3">
            <a:extLst>
              <a:ext uri="{FF2B5EF4-FFF2-40B4-BE49-F238E27FC236}">
                <a16:creationId xmlns:a16="http://schemas.microsoft.com/office/drawing/2014/main" id="{A0F426C9-92FA-9744-8F5D-6463192062CC}"/>
              </a:ext>
            </a:extLst>
          </p:cNvPr>
          <p:cNvSpPr>
            <a:spLocks noGrp="1"/>
          </p:cNvSpPr>
          <p:nvPr>
            <p:ph type="sldNum" sz="quarter" idx="12"/>
          </p:nvPr>
        </p:nvSpPr>
        <p:spPr/>
        <p:txBody>
          <a:bodyPr/>
          <a:lstStyle/>
          <a:p>
            <a:fld id="{FA0B7275-42E7-9344-8EE7-3495E2503A86}" type="slidenum">
              <a:rPr lang="en-US" smtClean="0"/>
              <a:t>34</a:t>
            </a:fld>
            <a:endParaRPr lang="en-US"/>
          </a:p>
        </p:txBody>
      </p:sp>
      <p:pic>
        <p:nvPicPr>
          <p:cNvPr id="14" name="Picture 13">
            <a:extLst>
              <a:ext uri="{FF2B5EF4-FFF2-40B4-BE49-F238E27FC236}">
                <a16:creationId xmlns:a16="http://schemas.microsoft.com/office/drawing/2014/main" id="{21026D81-0541-4F48-93E2-FDD789E3EC3B}"/>
              </a:ext>
            </a:extLst>
          </p:cNvPr>
          <p:cNvPicPr>
            <a:picLocks noChangeAspect="1"/>
          </p:cNvPicPr>
          <p:nvPr/>
        </p:nvPicPr>
        <p:blipFill>
          <a:blip r:embed="rId6"/>
          <a:stretch>
            <a:fillRect/>
          </a:stretch>
        </p:blipFill>
        <p:spPr>
          <a:xfrm>
            <a:off x="293077" y="1626928"/>
            <a:ext cx="5058561" cy="1344303"/>
          </a:xfrm>
          <a:prstGeom prst="rect">
            <a:avLst/>
          </a:prstGeom>
        </p:spPr>
      </p:pic>
      <p:pic>
        <p:nvPicPr>
          <p:cNvPr id="15" name="Picture 14">
            <a:extLst>
              <a:ext uri="{FF2B5EF4-FFF2-40B4-BE49-F238E27FC236}">
                <a16:creationId xmlns:a16="http://schemas.microsoft.com/office/drawing/2014/main" id="{67FEB0D3-DFA8-E34D-9B6E-8EB5E003AE53}"/>
              </a:ext>
            </a:extLst>
          </p:cNvPr>
          <p:cNvPicPr>
            <a:picLocks noChangeAspect="1"/>
          </p:cNvPicPr>
          <p:nvPr/>
        </p:nvPicPr>
        <p:blipFill>
          <a:blip r:embed="rId7"/>
          <a:stretch>
            <a:fillRect/>
          </a:stretch>
        </p:blipFill>
        <p:spPr>
          <a:xfrm>
            <a:off x="124813" y="3289417"/>
            <a:ext cx="4873083" cy="1333383"/>
          </a:xfrm>
          <a:prstGeom prst="rect">
            <a:avLst/>
          </a:prstGeom>
        </p:spPr>
      </p:pic>
      <p:pic>
        <p:nvPicPr>
          <p:cNvPr id="16" name="Picture 15">
            <a:extLst>
              <a:ext uri="{FF2B5EF4-FFF2-40B4-BE49-F238E27FC236}">
                <a16:creationId xmlns:a16="http://schemas.microsoft.com/office/drawing/2014/main" id="{F9B8F6E4-60FD-8C49-853A-A6A23DE5EC27}"/>
              </a:ext>
            </a:extLst>
          </p:cNvPr>
          <p:cNvPicPr>
            <a:picLocks noChangeAspect="1"/>
          </p:cNvPicPr>
          <p:nvPr/>
        </p:nvPicPr>
        <p:blipFill rotWithShape="1">
          <a:blip r:embed="rId8"/>
          <a:srcRect l="17275" r="15003"/>
          <a:stretch/>
        </p:blipFill>
        <p:spPr>
          <a:xfrm>
            <a:off x="5754218" y="1626928"/>
            <a:ext cx="4475706" cy="3717561"/>
          </a:xfrm>
          <a:prstGeom prst="rect">
            <a:avLst/>
          </a:prstGeom>
        </p:spPr>
      </p:pic>
    </p:spTree>
    <p:extLst>
      <p:ext uri="{BB962C8B-B14F-4D97-AF65-F5344CB8AC3E}">
        <p14:creationId xmlns:p14="http://schemas.microsoft.com/office/powerpoint/2010/main" val="294058920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35551"/>
            <a:ext cx="6460649" cy="906829"/>
          </a:xfrm>
        </p:spPr>
        <p:txBody>
          <a:bodyPr/>
          <a:lstStyle/>
          <a:p>
            <a:r>
              <a:rPr lang="fr-FR" dirty="0"/>
              <a:t>Evaluation des panélistes</a:t>
            </a:r>
          </a:p>
        </p:txBody>
      </p:sp>
      <p:sp>
        <p:nvSpPr>
          <p:cNvPr id="3" name="Content Placeholder 2"/>
          <p:cNvSpPr>
            <a:spLocks noGrp="1"/>
          </p:cNvSpPr>
          <p:nvPr>
            <p:ph idx="4294967295"/>
          </p:nvPr>
        </p:nvSpPr>
        <p:spPr>
          <a:xfrm>
            <a:off x="705686" y="818049"/>
            <a:ext cx="8860422" cy="3988805"/>
          </a:xfrm>
        </p:spPr>
        <p:txBody>
          <a:bodyPr>
            <a:normAutofit lnSpcReduction="10000"/>
          </a:bodyPr>
          <a:lstStyle/>
          <a:p>
            <a:pPr marL="0" indent="0">
              <a:buNone/>
            </a:pPr>
            <a:r>
              <a:rPr lang="fr-FR" sz="1600" b="1" u="sng" dirty="0"/>
              <a:t>Sélection des panélistes</a:t>
            </a:r>
          </a:p>
          <a:p>
            <a:pPr marL="0" indent="0">
              <a:buNone/>
            </a:pPr>
            <a:r>
              <a:rPr lang="fr-FR" sz="1600" dirty="0"/>
              <a:t>La procédure d'évaluation préalable est comme suit :</a:t>
            </a:r>
          </a:p>
          <a:p>
            <a:pPr marL="0" indent="0">
              <a:buNone/>
            </a:pPr>
            <a:r>
              <a:rPr lang="fr-FR" sz="1600" dirty="0"/>
              <a:t>+ Présenter à chaque panéliste un sac rempli de gaz neutre tel que défini dans l'EN 13725: 2003, 6.4.1. Le sac doit avoir un volume compris entre 1 l et 5 l et être conforme à la norme EN 13725: 2003, 6.3. Le sac doit avoir un orifice pour permettre une odeur directe du contenu du sac non dilué.</a:t>
            </a:r>
          </a:p>
          <a:p>
            <a:pPr marL="0" indent="0">
              <a:buNone/>
            </a:pPr>
            <a:r>
              <a:rPr lang="fr-FR" sz="1600" dirty="0"/>
              <a:t>+ Demandez aux panélistes de sentir le gaz neutre et indiquez s'ils perçoivent une odeur. Si le panneau perçoit une odeur (ou une modification de l'odeur perçue) dans le gaz neutre, procédez à des tests systématiques pour tracer et éliminer la source de l'odeur.</a:t>
            </a:r>
          </a:p>
          <a:p>
            <a:pPr marL="0" indent="0">
              <a:buNone/>
            </a:pPr>
            <a:r>
              <a:rPr lang="fr-FR" sz="1600" dirty="0"/>
              <a:t>+ Demandez aux panélistes de sentir, dans une séquence générée au hasard de 11 évaluations totales:</a:t>
            </a:r>
          </a:p>
          <a:p>
            <a:pPr marL="0" indent="0">
              <a:buNone/>
            </a:pPr>
            <a:r>
              <a:rPr lang="fr-FR" sz="1600" dirty="0"/>
              <a:t>+ Gaz neutre, un total de 3 fois dans la séquence;</a:t>
            </a:r>
          </a:p>
          <a:p>
            <a:pPr marL="0" indent="0">
              <a:buNone/>
            </a:pPr>
            <a:r>
              <a:rPr lang="fr-FR" sz="1600" dirty="0"/>
              <a:t>+ 0,01 </a:t>
            </a:r>
            <a:r>
              <a:rPr lang="fr-FR" sz="1600" dirty="0" err="1"/>
              <a:t>ppbv</a:t>
            </a:r>
            <a:r>
              <a:rPr lang="fr-FR" sz="1600" dirty="0"/>
              <a:t> H2S dans un gaz neutre, un total de 5 fois dans la séquence;</a:t>
            </a:r>
          </a:p>
          <a:p>
            <a:pPr marL="0" indent="0">
              <a:buNone/>
            </a:pPr>
            <a:r>
              <a:rPr lang="fr-FR" sz="1600" dirty="0"/>
              <a:t>+ 2 </a:t>
            </a:r>
            <a:r>
              <a:rPr lang="fr-FR" sz="1600" dirty="0" err="1"/>
              <a:t>ppbv</a:t>
            </a:r>
            <a:r>
              <a:rPr lang="fr-FR" sz="1600" dirty="0"/>
              <a:t> H2S dans du gaz neutre, un total de 3 fois dans la séquence</a:t>
            </a:r>
            <a:endParaRPr lang="en-SG" sz="1600" dirty="0"/>
          </a:p>
        </p:txBody>
      </p:sp>
      <p:sp>
        <p:nvSpPr>
          <p:cNvPr id="8" name="Rectangle: Beveled 7">
            <a:hlinkClick r:id="rId3" action="ppaction://hlinksldjump"/>
          </p:cNvPr>
          <p:cNvSpPr/>
          <p:nvPr/>
        </p:nvSpPr>
        <p:spPr>
          <a:xfrm>
            <a:off x="10188837" y="1198523"/>
            <a:ext cx="1151433" cy="436372"/>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 </a:t>
            </a:r>
            <a:r>
              <a:rPr lang="fr-FR" sz="1200" dirty="0">
                <a:solidFill>
                  <a:schemeClr val="bg1"/>
                </a:solidFill>
              </a:rPr>
              <a:t>Paramètres de contrôle </a:t>
            </a:r>
          </a:p>
        </p:txBody>
      </p:sp>
      <p:sp>
        <p:nvSpPr>
          <p:cNvPr id="9" name="Rectangle: Beveled 8">
            <a:hlinkClick r:id="rId4" action="ppaction://hlinksldjump"/>
          </p:cNvPr>
          <p:cNvSpPr/>
          <p:nvPr/>
        </p:nvSpPr>
        <p:spPr>
          <a:xfrm>
            <a:off x="10194073" y="2191457"/>
            <a:ext cx="1151433"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Panéliste</a:t>
            </a:r>
          </a:p>
        </p:txBody>
      </p:sp>
      <p:sp>
        <p:nvSpPr>
          <p:cNvPr id="10" name="Arrow: Right 9">
            <a:hlinkClick r:id="rId5" action="ppaction://hlinksldjump"/>
          </p:cNvPr>
          <p:cNvSpPr/>
          <p:nvPr/>
        </p:nvSpPr>
        <p:spPr>
          <a:xfrm flipH="1">
            <a:off x="9982200" y="5322946"/>
            <a:ext cx="1151432" cy="51731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5" action="ppaction://hlinksldjump"/>
              </a:rPr>
              <a:t>Retour </a:t>
            </a:r>
            <a:endParaRPr lang="en-SG" dirty="0"/>
          </a:p>
        </p:txBody>
      </p:sp>
      <p:sp>
        <p:nvSpPr>
          <p:cNvPr id="5" name="Slide Number Placeholder 4">
            <a:extLst>
              <a:ext uri="{FF2B5EF4-FFF2-40B4-BE49-F238E27FC236}">
                <a16:creationId xmlns:a16="http://schemas.microsoft.com/office/drawing/2014/main" id="{36580864-9215-AE43-BC84-1D337415AF6D}"/>
              </a:ext>
            </a:extLst>
          </p:cNvPr>
          <p:cNvSpPr>
            <a:spLocks noGrp="1"/>
          </p:cNvSpPr>
          <p:nvPr>
            <p:ph type="sldNum" sz="quarter" idx="12"/>
          </p:nvPr>
        </p:nvSpPr>
        <p:spPr/>
        <p:txBody>
          <a:bodyPr/>
          <a:lstStyle/>
          <a:p>
            <a:fld id="{FA0B7275-42E7-9344-8EE7-3495E2503A86}" type="slidenum">
              <a:rPr lang="en-US" smtClean="0"/>
              <a:t>35</a:t>
            </a:fld>
            <a:endParaRPr lang="en-US"/>
          </a:p>
        </p:txBody>
      </p:sp>
      <p:pic>
        <p:nvPicPr>
          <p:cNvPr id="11" name="Picture 10">
            <a:extLst>
              <a:ext uri="{FF2B5EF4-FFF2-40B4-BE49-F238E27FC236}">
                <a16:creationId xmlns:a16="http://schemas.microsoft.com/office/drawing/2014/main" id="{4B259215-60E6-1741-9964-D30067960F09}"/>
              </a:ext>
            </a:extLst>
          </p:cNvPr>
          <p:cNvPicPr>
            <a:picLocks noChangeAspect="1"/>
          </p:cNvPicPr>
          <p:nvPr/>
        </p:nvPicPr>
        <p:blipFill rotWithShape="1">
          <a:blip r:embed="rId6"/>
          <a:srcRect l="10475" r="16276" b="14651"/>
          <a:stretch/>
        </p:blipFill>
        <p:spPr>
          <a:xfrm>
            <a:off x="2782937" y="4553906"/>
            <a:ext cx="5909603" cy="2053269"/>
          </a:xfrm>
          <a:prstGeom prst="rect">
            <a:avLst/>
          </a:prstGeom>
        </p:spPr>
      </p:pic>
    </p:spTree>
    <p:extLst>
      <p:ext uri="{BB962C8B-B14F-4D97-AF65-F5344CB8AC3E}">
        <p14:creationId xmlns:p14="http://schemas.microsoft.com/office/powerpoint/2010/main" val="99695917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0313" y="-104730"/>
            <a:ext cx="5552308" cy="906829"/>
          </a:xfrm>
        </p:spPr>
        <p:txBody>
          <a:bodyPr>
            <a:normAutofit/>
          </a:bodyPr>
          <a:lstStyle/>
          <a:p>
            <a:r>
              <a:rPr lang="fr-FR" dirty="0"/>
              <a:t>Exigences électriques  </a:t>
            </a:r>
          </a:p>
        </p:txBody>
      </p:sp>
      <p:sp>
        <p:nvSpPr>
          <p:cNvPr id="5" name="Rectangle: Beveled 4"/>
          <p:cNvSpPr/>
          <p:nvPr/>
        </p:nvSpPr>
        <p:spPr>
          <a:xfrm>
            <a:off x="3719003"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719003"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719003"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endParaRPr lang="en-SG" sz="1600" dirty="0">
              <a:solidFill>
                <a:schemeClr val="tx1"/>
              </a:solidFill>
            </a:endParaRPr>
          </a:p>
        </p:txBody>
      </p:sp>
      <p:sp>
        <p:nvSpPr>
          <p:cNvPr id="11" name="Frame 10"/>
          <p:cNvSpPr/>
          <p:nvPr/>
        </p:nvSpPr>
        <p:spPr>
          <a:xfrm>
            <a:off x="2473782"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265871"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265871"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265871"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9272912" y="4320079"/>
            <a:ext cx="2007664" cy="76510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Décharge énergétique</a:t>
            </a:r>
          </a:p>
        </p:txBody>
      </p:sp>
      <p:cxnSp>
        <p:nvCxnSpPr>
          <p:cNvPr id="38" name="Straight Arrow Connector 37"/>
          <p:cNvCxnSpPr>
            <a:cxnSpLocks/>
            <a:stCxn id="101" idx="3"/>
            <a:endCxn id="37" idx="2"/>
          </p:cNvCxnSpPr>
          <p:nvPr/>
        </p:nvCxnSpPr>
        <p:spPr>
          <a:xfrm flipV="1">
            <a:off x="8091667" y="4702632"/>
            <a:ext cx="1187472" cy="72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101" idx="3"/>
            <a:endCxn id="44" idx="2"/>
          </p:cNvCxnSpPr>
          <p:nvPr/>
        </p:nvCxnSpPr>
        <p:spPr>
          <a:xfrm flipV="1">
            <a:off x="8091667" y="3879515"/>
            <a:ext cx="1187472" cy="1546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Cloud 43"/>
          <p:cNvSpPr/>
          <p:nvPr/>
        </p:nvSpPr>
        <p:spPr>
          <a:xfrm>
            <a:off x="9272912" y="3496962"/>
            <a:ext cx="2007664" cy="76510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Isolation de la source </a:t>
            </a:r>
            <a:r>
              <a:rPr lang="fr-FR" sz="1400" dirty="0">
                <a:solidFill>
                  <a:schemeClr val="tx1"/>
                </a:solidFill>
              </a:rPr>
              <a:t>énergétique</a:t>
            </a:r>
          </a:p>
        </p:txBody>
      </p:sp>
      <p:sp>
        <p:nvSpPr>
          <p:cNvPr id="41" name="Cloud 40"/>
          <p:cNvSpPr/>
          <p:nvPr/>
        </p:nvSpPr>
        <p:spPr>
          <a:xfrm>
            <a:off x="9272912" y="2636912"/>
            <a:ext cx="2007664" cy="76510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A3.2  </a:t>
            </a:r>
            <a:r>
              <a:rPr lang="fr-FR" sz="1400" dirty="0">
                <a:solidFill>
                  <a:schemeClr val="tx1"/>
                </a:solidFill>
              </a:rPr>
              <a:t>Système de contrôle</a:t>
            </a:r>
          </a:p>
        </p:txBody>
      </p:sp>
      <p:cxnSp>
        <p:nvCxnSpPr>
          <p:cNvPr id="45" name="Straight Arrow Connector 44"/>
          <p:cNvCxnSpPr>
            <a:cxnSpLocks/>
            <a:stCxn id="101" idx="3"/>
            <a:endCxn id="41" idx="2"/>
          </p:cNvCxnSpPr>
          <p:nvPr/>
        </p:nvCxnSpPr>
        <p:spPr>
          <a:xfrm flipV="1">
            <a:off x="8091667" y="3019465"/>
            <a:ext cx="1187472" cy="2406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p:nvPr/>
        </p:nvCxnSpPr>
        <p:spPr>
          <a:xfrm flipV="1">
            <a:off x="5487944"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p:nvPr/>
        </p:nvCxnSpPr>
        <p:spPr>
          <a:xfrm flipV="1">
            <a:off x="5487944"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flipV="1">
            <a:off x="5487944"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487944"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a:off x="5487943"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487943"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487944"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487944"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flipV="1">
            <a:off x="5487943"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487943"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487944"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487944"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487943"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487943"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487944"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487943"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flipV="1">
            <a:off x="5487943"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a:off x="5487943"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Rounded Corners 82">
            <a:hlinkClick r:id="rId3" action="ppaction://hlinksldjump"/>
          </p:cNvPr>
          <p:cNvSpPr/>
          <p:nvPr/>
        </p:nvSpPr>
        <p:spPr>
          <a:xfrm>
            <a:off x="5923855"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84" name="Rectangle: Rounded Corners 83">
            <a:hlinkClick r:id="rId4" action="ppaction://hlinksldjump"/>
          </p:cNvPr>
          <p:cNvSpPr/>
          <p:nvPr/>
        </p:nvSpPr>
        <p:spPr>
          <a:xfrm>
            <a:off x="5926126"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endParaRPr lang="en-SG" sz="1000" dirty="0">
              <a:solidFill>
                <a:schemeClr val="tx1"/>
              </a:solidFill>
            </a:endParaRPr>
          </a:p>
        </p:txBody>
      </p:sp>
      <p:sp>
        <p:nvSpPr>
          <p:cNvPr id="85" name="Rectangle: Rounded Corners 84">
            <a:hlinkClick r:id="rId5" action="ppaction://hlinksldjump"/>
          </p:cNvPr>
          <p:cNvSpPr/>
          <p:nvPr/>
        </p:nvSpPr>
        <p:spPr>
          <a:xfrm>
            <a:off x="5929555"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86" name="Rectangle: Rounded Corners 85">
            <a:hlinkClick r:id="rId6" action="ppaction://hlinksldjump"/>
          </p:cNvPr>
          <p:cNvSpPr/>
          <p:nvPr/>
        </p:nvSpPr>
        <p:spPr>
          <a:xfrm>
            <a:off x="5929555"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87" name="Rectangle: Rounded Corners 86">
            <a:hlinkClick r:id="rId7" action="ppaction://hlinksldjump"/>
          </p:cNvPr>
          <p:cNvSpPr/>
          <p:nvPr/>
        </p:nvSpPr>
        <p:spPr>
          <a:xfrm>
            <a:off x="5935394"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88" name="Rectangle: Rounded Corners 87">
            <a:hlinkClick r:id="rId8" action="ppaction://hlinksldjump"/>
          </p:cNvPr>
          <p:cNvSpPr/>
          <p:nvPr/>
        </p:nvSpPr>
        <p:spPr>
          <a:xfrm>
            <a:off x="5926435"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89" name="Rectangle: Rounded Corners 88">
            <a:hlinkClick r:id="rId9" action="ppaction://hlinksldjump"/>
          </p:cNvPr>
          <p:cNvSpPr/>
          <p:nvPr/>
        </p:nvSpPr>
        <p:spPr>
          <a:xfrm>
            <a:off x="5920596"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90" name="Rectangle: Rounded Corners 89">
            <a:hlinkClick r:id="rId10" action="ppaction://hlinksldjump"/>
          </p:cNvPr>
          <p:cNvSpPr/>
          <p:nvPr/>
        </p:nvSpPr>
        <p:spPr>
          <a:xfrm>
            <a:off x="5941647"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91" name="Rectangle: Rounded Corners 90">
            <a:hlinkClick r:id="rId11" action="ppaction://hlinksldjump"/>
          </p:cNvPr>
          <p:cNvSpPr/>
          <p:nvPr/>
        </p:nvSpPr>
        <p:spPr>
          <a:xfrm>
            <a:off x="5936889"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92" name="Rectangle: Rounded Corners 91">
            <a:hlinkClick r:id="rId12" action="ppaction://hlinksldjump"/>
          </p:cNvPr>
          <p:cNvSpPr/>
          <p:nvPr/>
        </p:nvSpPr>
        <p:spPr>
          <a:xfrm>
            <a:off x="5946216"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3" name="Rectangle: Rounded Corners 92">
            <a:hlinkClick r:id="rId13" action="ppaction://hlinksldjump"/>
          </p:cNvPr>
          <p:cNvSpPr/>
          <p:nvPr/>
        </p:nvSpPr>
        <p:spPr>
          <a:xfrm>
            <a:off x="5946216"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94" name="Rectangle: Rounded Corners 93">
            <a:hlinkClick r:id="rId14" action="ppaction://hlinksldjump"/>
          </p:cNvPr>
          <p:cNvSpPr/>
          <p:nvPr/>
        </p:nvSpPr>
        <p:spPr>
          <a:xfrm>
            <a:off x="5937257"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de l’air</a:t>
            </a:r>
          </a:p>
        </p:txBody>
      </p:sp>
      <p:sp>
        <p:nvSpPr>
          <p:cNvPr id="95" name="Rectangle: Rounded Corners 94">
            <a:hlinkClick r:id="rId15" action="ppaction://hlinksldjump"/>
          </p:cNvPr>
          <p:cNvSpPr/>
          <p:nvPr/>
        </p:nvSpPr>
        <p:spPr>
          <a:xfrm>
            <a:off x="5936889"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96" name="Rectangle: Rounded Corners 95">
            <a:hlinkClick r:id="rId16" action="ppaction://hlinksldjump"/>
          </p:cNvPr>
          <p:cNvSpPr/>
          <p:nvPr/>
        </p:nvSpPr>
        <p:spPr>
          <a:xfrm>
            <a:off x="5939602"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97" name="Rectangle: Rounded Corners 96">
            <a:hlinkClick r:id="rId17" action="ppaction://hlinksldjump"/>
          </p:cNvPr>
          <p:cNvSpPr/>
          <p:nvPr/>
        </p:nvSpPr>
        <p:spPr>
          <a:xfrm>
            <a:off x="5941647"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98" name="Rectangle: Rounded Corners 97">
            <a:hlinkClick r:id="rId18" action="ppaction://hlinksldjump"/>
          </p:cNvPr>
          <p:cNvSpPr/>
          <p:nvPr/>
        </p:nvSpPr>
        <p:spPr>
          <a:xfrm>
            <a:off x="5935085"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00" name="Rectangle: Rounded Corners 99">
            <a:hlinkClick r:id="rId19" action="ppaction://hlinksldjump"/>
          </p:cNvPr>
          <p:cNvSpPr/>
          <p:nvPr/>
        </p:nvSpPr>
        <p:spPr>
          <a:xfrm>
            <a:off x="5936117"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01" name="Rectangle: Rounded Corners 100">
            <a:hlinkClick r:id="rId20" action="ppaction://hlinksldjump"/>
          </p:cNvPr>
          <p:cNvSpPr/>
          <p:nvPr/>
        </p:nvSpPr>
        <p:spPr>
          <a:xfrm>
            <a:off x="5941647"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 name="Slide Number Placeholder 5">
            <a:extLst>
              <a:ext uri="{FF2B5EF4-FFF2-40B4-BE49-F238E27FC236}">
                <a16:creationId xmlns:a16="http://schemas.microsoft.com/office/drawing/2014/main" id="{4DD93B42-BC90-A440-BDE0-8A3DBC58C0FF}"/>
              </a:ext>
            </a:extLst>
          </p:cNvPr>
          <p:cNvSpPr>
            <a:spLocks noGrp="1"/>
          </p:cNvSpPr>
          <p:nvPr>
            <p:ph type="sldNum" sz="quarter" idx="12"/>
          </p:nvPr>
        </p:nvSpPr>
        <p:spPr/>
        <p:txBody>
          <a:bodyPr/>
          <a:lstStyle/>
          <a:p>
            <a:fld id="{FA0B7275-42E7-9344-8EE7-3495E2503A86}" type="slidenum">
              <a:rPr lang="en-US" smtClean="0"/>
              <a:t>36</a:t>
            </a:fld>
            <a:endParaRPr lang="en-US"/>
          </a:p>
        </p:txBody>
      </p:sp>
      <p:sp>
        <p:nvSpPr>
          <p:cNvPr id="55" name="Rectangle 54"/>
          <p:cNvSpPr/>
          <p:nvPr/>
        </p:nvSpPr>
        <p:spPr>
          <a:xfrm>
            <a:off x="3572527" y="617705"/>
            <a:ext cx="4591049"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p:cNvSpPr/>
          <p:nvPr/>
        </p:nvSpPr>
        <p:spPr>
          <a:xfrm>
            <a:off x="3719005" y="5518419"/>
            <a:ext cx="4453445" cy="900502"/>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06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500" fill="hold"/>
                                        <p:tgtEl>
                                          <p:spTgt spid="44"/>
                                        </p:tgtEl>
                                        <p:attrNameLst>
                                          <p:attrName>ppt_w</p:attrName>
                                        </p:attrNameLst>
                                      </p:cBhvr>
                                      <p:tavLst>
                                        <p:tav tm="0">
                                          <p:val>
                                            <p:fltVal val="0"/>
                                          </p:val>
                                        </p:tav>
                                        <p:tav tm="100000">
                                          <p:val>
                                            <p:strVal val="#ppt_w"/>
                                          </p:val>
                                        </p:tav>
                                      </p:tavLst>
                                    </p:anim>
                                    <p:anim calcmode="lin" valueType="num">
                                      <p:cBhvr>
                                        <p:cTn id="101" dur="500" fill="hold"/>
                                        <p:tgtEl>
                                          <p:spTgt spid="44"/>
                                        </p:tgtEl>
                                        <p:attrNameLst>
                                          <p:attrName>ppt_h</p:attrName>
                                        </p:attrNameLst>
                                      </p:cBhvr>
                                      <p:tavLst>
                                        <p:tav tm="0">
                                          <p:val>
                                            <p:fltVal val="0"/>
                                          </p:val>
                                        </p:tav>
                                        <p:tav tm="100000">
                                          <p:val>
                                            <p:strVal val="#ppt_h"/>
                                          </p:val>
                                        </p:tav>
                                      </p:tavLst>
                                    </p:anim>
                                    <p:animEffect transition="in" filter="fade">
                                      <p:cBhvr>
                                        <p:cTn id="102" dur="500"/>
                                        <p:tgtEl>
                                          <p:spTgt spid="4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par>
                                <p:cTn id="108" presetID="53" presetClass="entr" presetSubtype="16" fill="hold" nodeType="with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p:cTn id="110" dur="500" fill="hold"/>
                                        <p:tgtEl>
                                          <p:spTgt spid="38"/>
                                        </p:tgtEl>
                                        <p:attrNameLst>
                                          <p:attrName>ppt_w</p:attrName>
                                        </p:attrNameLst>
                                      </p:cBhvr>
                                      <p:tavLst>
                                        <p:tav tm="0">
                                          <p:val>
                                            <p:fltVal val="0"/>
                                          </p:val>
                                        </p:tav>
                                        <p:tav tm="100000">
                                          <p:val>
                                            <p:strVal val="#ppt_w"/>
                                          </p:val>
                                        </p:tav>
                                      </p:tavLst>
                                    </p:anim>
                                    <p:anim calcmode="lin" valueType="num">
                                      <p:cBhvr>
                                        <p:cTn id="111" dur="500" fill="hold"/>
                                        <p:tgtEl>
                                          <p:spTgt spid="38"/>
                                        </p:tgtEl>
                                        <p:attrNameLst>
                                          <p:attrName>ppt_h</p:attrName>
                                        </p:attrNameLst>
                                      </p:cBhvr>
                                      <p:tavLst>
                                        <p:tav tm="0">
                                          <p:val>
                                            <p:fltVal val="0"/>
                                          </p:val>
                                        </p:tav>
                                        <p:tav tm="100000">
                                          <p:val>
                                            <p:strVal val="#ppt_h"/>
                                          </p:val>
                                        </p:tav>
                                      </p:tavLst>
                                    </p:anim>
                                    <p:animEffect transition="in" filter="fade">
                                      <p:cBhvr>
                                        <p:cTn id="112" dur="500"/>
                                        <p:tgtEl>
                                          <p:spTgt spid="38"/>
                                        </p:tgtEl>
                                      </p:cBhvr>
                                    </p:animEffect>
                                  </p:childTnLst>
                                </p:cTn>
                              </p:par>
                              <p:par>
                                <p:cTn id="113" presetID="53" presetClass="entr" presetSubtype="16" fill="hold" nodeType="with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500" fill="hold"/>
                                        <p:tgtEl>
                                          <p:spTgt spid="42"/>
                                        </p:tgtEl>
                                        <p:attrNameLst>
                                          <p:attrName>ppt_w</p:attrName>
                                        </p:attrNameLst>
                                      </p:cBhvr>
                                      <p:tavLst>
                                        <p:tav tm="0">
                                          <p:val>
                                            <p:fltVal val="0"/>
                                          </p:val>
                                        </p:tav>
                                        <p:tav tm="100000">
                                          <p:val>
                                            <p:strVal val="#ppt_w"/>
                                          </p:val>
                                        </p:tav>
                                      </p:tavLst>
                                    </p:anim>
                                    <p:anim calcmode="lin" valueType="num">
                                      <p:cBhvr>
                                        <p:cTn id="116" dur="500" fill="hold"/>
                                        <p:tgtEl>
                                          <p:spTgt spid="42"/>
                                        </p:tgtEl>
                                        <p:attrNameLst>
                                          <p:attrName>ppt_h</p:attrName>
                                        </p:attrNameLst>
                                      </p:cBhvr>
                                      <p:tavLst>
                                        <p:tav tm="0">
                                          <p:val>
                                            <p:fltVal val="0"/>
                                          </p:val>
                                        </p:tav>
                                        <p:tav tm="100000">
                                          <p:val>
                                            <p:strVal val="#ppt_h"/>
                                          </p:val>
                                        </p:tav>
                                      </p:tavLst>
                                    </p:anim>
                                    <p:animEffect transition="in" filter="fade">
                                      <p:cBhvr>
                                        <p:cTn id="117" dur="50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44" grpId="0" animBg="1"/>
      <p:bldP spid="4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100" grpId="0" animBg="1"/>
      <p:bldP spid="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a:t>Vérification de performance sur le terrain</a:t>
            </a:r>
          </a:p>
        </p:txBody>
      </p:sp>
      <p:sp>
        <p:nvSpPr>
          <p:cNvPr id="10" name="Rectangle: Beveled 9"/>
          <p:cNvSpPr/>
          <p:nvPr/>
        </p:nvSpPr>
        <p:spPr>
          <a:xfrm>
            <a:off x="4799856" y="3352215"/>
            <a:ext cx="2284432" cy="1332550"/>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Vérification des performances sur le terrain</a:t>
            </a:r>
          </a:p>
        </p:txBody>
      </p:sp>
      <p:sp>
        <p:nvSpPr>
          <p:cNvPr id="11" name="Frame 10"/>
          <p:cNvSpPr/>
          <p:nvPr/>
        </p:nvSpPr>
        <p:spPr>
          <a:xfrm>
            <a:off x="3503711" y="2132857"/>
            <a:ext cx="790873" cy="3600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9" name="Connector: Elbow 18"/>
          <p:cNvCxnSpPr>
            <a:cxnSpLocks/>
            <a:stCxn id="11" idx="3"/>
            <a:endCxn id="10" idx="4"/>
          </p:cNvCxnSpPr>
          <p:nvPr/>
        </p:nvCxnSpPr>
        <p:spPr>
          <a:xfrm>
            <a:off x="4294584" y="3933057"/>
            <a:ext cx="505272" cy="85433"/>
          </a:xfrm>
          <a:prstGeom prst="bentConnector3">
            <a:avLst>
              <a:gd name="adj1" fmla="val -278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5" name="Connector: Elbow 94"/>
          <p:cNvCxnSpPr>
            <a:cxnSpLocks/>
            <a:stCxn id="10" idx="0"/>
            <a:endCxn id="129" idx="1"/>
          </p:cNvCxnSpPr>
          <p:nvPr/>
        </p:nvCxnSpPr>
        <p:spPr>
          <a:xfrm flipV="1">
            <a:off x="7084288" y="3566303"/>
            <a:ext cx="606108" cy="452187"/>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a:stCxn id="10" idx="0"/>
            <a:endCxn id="130" idx="1"/>
          </p:cNvCxnSpPr>
          <p:nvPr/>
        </p:nvCxnSpPr>
        <p:spPr>
          <a:xfrm>
            <a:off x="7084288" y="4018490"/>
            <a:ext cx="599546" cy="411909"/>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Rounded Corners 128">
            <a:hlinkClick r:id="rId3" action="ppaction://hlinksldjump"/>
          </p:cNvPr>
          <p:cNvSpPr/>
          <p:nvPr/>
        </p:nvSpPr>
        <p:spPr>
          <a:xfrm>
            <a:off x="7690396" y="3284984"/>
            <a:ext cx="2444614" cy="56263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Paramètres environnementaux </a:t>
            </a:r>
          </a:p>
        </p:txBody>
      </p:sp>
      <p:sp>
        <p:nvSpPr>
          <p:cNvPr id="130" name="Rectangle: Rounded Corners 129">
            <a:hlinkClick r:id="rId4" action="ppaction://hlinksldjump"/>
          </p:cNvPr>
          <p:cNvSpPr/>
          <p:nvPr/>
        </p:nvSpPr>
        <p:spPr>
          <a:xfrm>
            <a:off x="7683834" y="4149080"/>
            <a:ext cx="2444614" cy="56263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Paramètres de santé humaine</a:t>
            </a:r>
          </a:p>
        </p:txBody>
      </p:sp>
      <p:sp>
        <p:nvSpPr>
          <p:cNvPr id="5" name="Slide Number Placeholder 4">
            <a:extLst>
              <a:ext uri="{FF2B5EF4-FFF2-40B4-BE49-F238E27FC236}">
                <a16:creationId xmlns:a16="http://schemas.microsoft.com/office/drawing/2014/main" id="{04F2A536-1D8E-514A-B0BF-6F991AC4FA21}"/>
              </a:ext>
            </a:extLst>
          </p:cNvPr>
          <p:cNvSpPr>
            <a:spLocks noGrp="1"/>
          </p:cNvSpPr>
          <p:nvPr>
            <p:ph type="sldNum" sz="quarter" idx="12"/>
          </p:nvPr>
        </p:nvSpPr>
        <p:spPr/>
        <p:txBody>
          <a:bodyPr/>
          <a:lstStyle/>
          <a:p>
            <a:fld id="{FA0B7275-42E7-9344-8EE7-3495E2503A86}" type="slidenum">
              <a:rPr lang="en-US" smtClean="0"/>
              <a:t>37</a:t>
            </a:fld>
            <a:endParaRPr lang="en-US"/>
          </a:p>
        </p:txBody>
      </p:sp>
    </p:spTree>
    <p:extLst>
      <p:ext uri="{BB962C8B-B14F-4D97-AF65-F5344CB8AC3E}">
        <p14:creationId xmlns:p14="http://schemas.microsoft.com/office/powerpoint/2010/main" val="19009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9" grpId="0" animBg="1"/>
      <p:bldP spid="1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a:t>Paramètres environnementaux :</a:t>
            </a:r>
            <a:br>
              <a:rPr lang="fr-FR"/>
            </a:br>
            <a:r>
              <a:rPr lang="fr-FR"/>
              <a:t>Terrain</a:t>
            </a:r>
          </a:p>
        </p:txBody>
      </p:sp>
      <p:sp>
        <p:nvSpPr>
          <p:cNvPr id="5" name="Rectangle: Beveled 4"/>
          <p:cNvSpPr/>
          <p:nvPr/>
        </p:nvSpPr>
        <p:spPr>
          <a:xfrm>
            <a:off x="3612838"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612838"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612838"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367617"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159706"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159706"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159706"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1" name="Cloud 40"/>
          <p:cNvSpPr/>
          <p:nvPr/>
        </p:nvSpPr>
        <p:spPr>
          <a:xfrm>
            <a:off x="9758882" y="1268760"/>
            <a:ext cx="1730709"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DCO</a:t>
            </a:r>
          </a:p>
        </p:txBody>
      </p:sp>
      <p:sp>
        <p:nvSpPr>
          <p:cNvPr id="45" name="Cloud 44"/>
          <p:cNvSpPr/>
          <p:nvPr/>
        </p:nvSpPr>
        <p:spPr>
          <a:xfrm>
            <a:off x="9608938" y="2132856"/>
            <a:ext cx="2115311"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TSS</a:t>
            </a:r>
          </a:p>
        </p:txBody>
      </p:sp>
      <p:sp>
        <p:nvSpPr>
          <p:cNvPr id="46" name="Cloud 45"/>
          <p:cNvSpPr/>
          <p:nvPr/>
        </p:nvSpPr>
        <p:spPr>
          <a:xfrm>
            <a:off x="9752954" y="2852936"/>
            <a:ext cx="1730709"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Azote total</a:t>
            </a:r>
          </a:p>
        </p:txBody>
      </p:sp>
      <p:cxnSp>
        <p:nvCxnSpPr>
          <p:cNvPr id="47" name="Straight Arrow Connector 46"/>
          <p:cNvCxnSpPr>
            <a:cxnSpLocks/>
            <a:stCxn id="54" idx="0"/>
            <a:endCxn id="41" idx="2"/>
          </p:cNvCxnSpPr>
          <p:nvPr/>
        </p:nvCxnSpPr>
        <p:spPr>
          <a:xfrm flipV="1">
            <a:off x="9528729" y="1636139"/>
            <a:ext cx="235521" cy="1802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54" idx="0"/>
          </p:cNvCxnSpPr>
          <p:nvPr/>
        </p:nvCxnSpPr>
        <p:spPr>
          <a:xfrm flipV="1">
            <a:off x="9528729" y="2733317"/>
            <a:ext cx="383695" cy="705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54" idx="0"/>
            <a:endCxn id="46" idx="2"/>
          </p:cNvCxnSpPr>
          <p:nvPr/>
        </p:nvCxnSpPr>
        <p:spPr>
          <a:xfrm flipV="1">
            <a:off x="9528729" y="3220315"/>
            <a:ext cx="229593" cy="218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Cloud 49"/>
          <p:cNvSpPr/>
          <p:nvPr/>
        </p:nvSpPr>
        <p:spPr>
          <a:xfrm>
            <a:off x="9765890" y="3702355"/>
            <a:ext cx="1730709"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 </a:t>
            </a:r>
            <a:r>
              <a:rPr lang="fr-FR" sz="1400">
                <a:solidFill>
                  <a:schemeClr val="tx1"/>
                </a:solidFill>
              </a:rPr>
              <a:t>Phosphore total </a:t>
            </a:r>
          </a:p>
        </p:txBody>
      </p:sp>
      <p:sp>
        <p:nvSpPr>
          <p:cNvPr id="51" name="Cloud 50"/>
          <p:cNvSpPr/>
          <p:nvPr/>
        </p:nvSpPr>
        <p:spPr>
          <a:xfrm>
            <a:off x="9765890" y="4422435"/>
            <a:ext cx="1730709"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pH</a:t>
            </a:r>
          </a:p>
        </p:txBody>
      </p:sp>
      <p:cxnSp>
        <p:nvCxnSpPr>
          <p:cNvPr id="52" name="Straight Arrow Connector 51"/>
          <p:cNvCxnSpPr>
            <a:cxnSpLocks/>
            <a:stCxn id="54" idx="0"/>
            <a:endCxn id="50" idx="2"/>
          </p:cNvCxnSpPr>
          <p:nvPr/>
        </p:nvCxnSpPr>
        <p:spPr>
          <a:xfrm>
            <a:off x="9528729" y="3438857"/>
            <a:ext cx="242529" cy="630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54" idx="0"/>
          </p:cNvCxnSpPr>
          <p:nvPr/>
        </p:nvCxnSpPr>
        <p:spPr>
          <a:xfrm>
            <a:off x="9528729" y="3438857"/>
            <a:ext cx="224225" cy="1326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Diagonal Corners Snipped 53"/>
          <p:cNvSpPr/>
          <p:nvPr/>
        </p:nvSpPr>
        <p:spPr>
          <a:xfrm>
            <a:off x="8256241" y="3086367"/>
            <a:ext cx="1272488" cy="704980"/>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Exigence de réussite à 75%</a:t>
            </a:r>
          </a:p>
        </p:txBody>
      </p:sp>
      <p:cxnSp>
        <p:nvCxnSpPr>
          <p:cNvPr id="30" name="Straight Arrow Connector 29"/>
          <p:cNvCxnSpPr>
            <a:cxnSpLocks/>
            <a:stCxn id="129" idx="3"/>
            <a:endCxn id="54" idx="2"/>
          </p:cNvCxnSpPr>
          <p:nvPr/>
        </p:nvCxnSpPr>
        <p:spPr>
          <a:xfrm flipV="1">
            <a:off x="7985502" y="3438857"/>
            <a:ext cx="270739" cy="2343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p:nvPr/>
        </p:nvCxnSpPr>
        <p:spPr>
          <a:xfrm flipV="1">
            <a:off x="5381779"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p:nvPr/>
        </p:nvCxnSpPr>
        <p:spPr>
          <a:xfrm flipV="1">
            <a:off x="5381779"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flipV="1">
            <a:off x="5381779"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381779"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381778"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p:cNvCxnSpPr>
          <p:nvPr/>
        </p:nvCxnSpPr>
        <p:spPr>
          <a:xfrm>
            <a:off x="5381778"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a:off x="5381779"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a:off x="5381779"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flipV="1">
            <a:off x="5381778"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flipV="1">
            <a:off x="5381778"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flipV="1">
            <a:off x="5381779"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381779"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p:cNvCxnSpPr>
            <a:cxnSpLocks/>
          </p:cNvCxnSpPr>
          <p:nvPr/>
        </p:nvCxnSpPr>
        <p:spPr>
          <a:xfrm>
            <a:off x="5381778"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p:cNvCxnSpPr>
            <a:cxnSpLocks/>
          </p:cNvCxnSpPr>
          <p:nvPr/>
        </p:nvCxnSpPr>
        <p:spPr>
          <a:xfrm>
            <a:off x="5381778"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p:cNvCxnSpPr>
          <p:nvPr/>
        </p:nvCxnSpPr>
        <p:spPr>
          <a:xfrm>
            <a:off x="5381779"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p:cNvCxnSpPr>
            <a:cxnSpLocks/>
          </p:cNvCxnSpPr>
          <p:nvPr/>
        </p:nvCxnSpPr>
        <p:spPr>
          <a:xfrm>
            <a:off x="5381778"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p:cNvCxnSpPr>
            <a:cxnSpLocks/>
          </p:cNvCxnSpPr>
          <p:nvPr/>
        </p:nvCxnSpPr>
        <p:spPr>
          <a:xfrm flipV="1">
            <a:off x="5381778"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p:cNvCxnSpPr>
          <p:nvPr/>
        </p:nvCxnSpPr>
        <p:spPr>
          <a:xfrm>
            <a:off x="5381778"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Rounded Corners 114">
            <a:hlinkClick r:id="rId3" action="ppaction://hlinksldjump"/>
          </p:cNvPr>
          <p:cNvSpPr/>
          <p:nvPr/>
        </p:nvSpPr>
        <p:spPr>
          <a:xfrm>
            <a:off x="5817690"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116" name="Rectangle: Rounded Corners 115">
            <a:hlinkClick r:id="rId4" action="ppaction://hlinksldjump"/>
          </p:cNvPr>
          <p:cNvSpPr/>
          <p:nvPr/>
        </p:nvSpPr>
        <p:spPr>
          <a:xfrm>
            <a:off x="5819961"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endParaRPr lang="en-SG" sz="1000" dirty="0">
              <a:solidFill>
                <a:schemeClr val="tx1"/>
              </a:solidFill>
            </a:endParaRPr>
          </a:p>
        </p:txBody>
      </p:sp>
      <p:sp>
        <p:nvSpPr>
          <p:cNvPr id="117" name="Rectangle: Rounded Corners 116">
            <a:hlinkClick r:id="rId5" action="ppaction://hlinksldjump"/>
          </p:cNvPr>
          <p:cNvSpPr/>
          <p:nvPr/>
        </p:nvSpPr>
        <p:spPr>
          <a:xfrm>
            <a:off x="5823390"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118" name="Rectangle: Rounded Corners 117">
            <a:hlinkClick r:id="rId6" action="ppaction://hlinksldjump"/>
          </p:cNvPr>
          <p:cNvSpPr/>
          <p:nvPr/>
        </p:nvSpPr>
        <p:spPr>
          <a:xfrm>
            <a:off x="5823390"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119" name="Rectangle: Rounded Corners 118">
            <a:hlinkClick r:id="rId7" action="ppaction://hlinksldjump"/>
          </p:cNvPr>
          <p:cNvSpPr/>
          <p:nvPr/>
        </p:nvSpPr>
        <p:spPr>
          <a:xfrm>
            <a:off x="5829229"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20" name="Rectangle: Rounded Corners 119">
            <a:hlinkClick r:id="rId8" action="ppaction://hlinksldjump"/>
          </p:cNvPr>
          <p:cNvSpPr/>
          <p:nvPr/>
        </p:nvSpPr>
        <p:spPr>
          <a:xfrm>
            <a:off x="5820270"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121" name="Rectangle: Rounded Corners 120">
            <a:hlinkClick r:id="rId9" action="ppaction://hlinksldjump"/>
          </p:cNvPr>
          <p:cNvSpPr/>
          <p:nvPr/>
        </p:nvSpPr>
        <p:spPr>
          <a:xfrm>
            <a:off x="5814431"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122" name="Rectangle: Rounded Corners 121">
            <a:hlinkClick r:id="rId10" action="ppaction://hlinksldjump"/>
          </p:cNvPr>
          <p:cNvSpPr/>
          <p:nvPr/>
        </p:nvSpPr>
        <p:spPr>
          <a:xfrm>
            <a:off x="5835482"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23" name="Rectangle: Rounded Corners 122">
            <a:hlinkClick r:id="rId11" action="ppaction://hlinksldjump"/>
          </p:cNvPr>
          <p:cNvSpPr/>
          <p:nvPr/>
        </p:nvSpPr>
        <p:spPr>
          <a:xfrm>
            <a:off x="5830724"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24" name="Rectangle: Rounded Corners 123">
            <a:hlinkClick r:id="rId12" action="ppaction://hlinksldjump"/>
          </p:cNvPr>
          <p:cNvSpPr/>
          <p:nvPr/>
        </p:nvSpPr>
        <p:spPr>
          <a:xfrm>
            <a:off x="5840051"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25" name="Rectangle: Rounded Corners 124">
            <a:hlinkClick r:id="rId13" action="ppaction://hlinksldjump"/>
          </p:cNvPr>
          <p:cNvSpPr/>
          <p:nvPr/>
        </p:nvSpPr>
        <p:spPr>
          <a:xfrm>
            <a:off x="5840051"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26" name="Rectangle: Rounded Corners 125">
            <a:hlinkClick r:id="rId14" action="ppaction://hlinksldjump"/>
          </p:cNvPr>
          <p:cNvSpPr/>
          <p:nvPr/>
        </p:nvSpPr>
        <p:spPr>
          <a:xfrm>
            <a:off x="5831092"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27" name="Rectangle: Rounded Corners 126">
            <a:hlinkClick r:id="rId15" action="ppaction://hlinksldjump"/>
          </p:cNvPr>
          <p:cNvSpPr/>
          <p:nvPr/>
        </p:nvSpPr>
        <p:spPr>
          <a:xfrm>
            <a:off x="5830724"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28" name="Rectangle: Rounded Corners 127">
            <a:hlinkClick r:id="rId16" action="ppaction://hlinksldjump"/>
          </p:cNvPr>
          <p:cNvSpPr/>
          <p:nvPr/>
        </p:nvSpPr>
        <p:spPr>
          <a:xfrm>
            <a:off x="5833437"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29" name="Rectangle: Rounded Corners 128">
            <a:hlinkClick r:id="rId17" action="ppaction://hlinksldjump"/>
          </p:cNvPr>
          <p:cNvSpPr/>
          <p:nvPr/>
        </p:nvSpPr>
        <p:spPr>
          <a:xfrm>
            <a:off x="5835482"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a:solidFill>
                  <a:schemeClr val="tx1"/>
                </a:solidFill>
              </a:rPr>
              <a:t> </a:t>
            </a:r>
            <a:r>
              <a:rPr lang="fr-FR" sz="1000">
                <a:solidFill>
                  <a:schemeClr val="tx1"/>
                </a:solidFill>
              </a:rPr>
              <a:t>Paramètres environnementaux </a:t>
            </a:r>
          </a:p>
        </p:txBody>
      </p:sp>
      <p:sp>
        <p:nvSpPr>
          <p:cNvPr id="130" name="Rectangle: Rounded Corners 129">
            <a:hlinkClick r:id="rId18" action="ppaction://hlinksldjump"/>
          </p:cNvPr>
          <p:cNvSpPr/>
          <p:nvPr/>
        </p:nvSpPr>
        <p:spPr>
          <a:xfrm>
            <a:off x="5814430" y="6004567"/>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a:solidFill>
                  <a:schemeClr val="tx1"/>
                </a:solidFill>
              </a:rPr>
              <a:t> </a:t>
            </a:r>
            <a:r>
              <a:rPr lang="fr-FR" sz="1000">
                <a:solidFill>
                  <a:schemeClr val="tx1"/>
                </a:solidFill>
              </a:rPr>
              <a:t>Paramètres de santé humaine </a:t>
            </a:r>
          </a:p>
        </p:txBody>
      </p:sp>
      <p:sp>
        <p:nvSpPr>
          <p:cNvPr id="132" name="Rectangle: Rounded Corners 131">
            <a:hlinkClick r:id="rId19" action="ppaction://hlinksldjump"/>
          </p:cNvPr>
          <p:cNvSpPr/>
          <p:nvPr/>
        </p:nvSpPr>
        <p:spPr>
          <a:xfrm>
            <a:off x="5829952"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133" name="Rectangle: Rounded Corners 132">
            <a:hlinkClick r:id="rId20" action="ppaction://hlinksldjump"/>
          </p:cNvPr>
          <p:cNvSpPr/>
          <p:nvPr/>
        </p:nvSpPr>
        <p:spPr>
          <a:xfrm>
            <a:off x="5835482"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6" name="Slide Number Placeholder 5">
            <a:extLst>
              <a:ext uri="{FF2B5EF4-FFF2-40B4-BE49-F238E27FC236}">
                <a16:creationId xmlns:a16="http://schemas.microsoft.com/office/drawing/2014/main" id="{B2704774-E644-5447-A50C-C7A5A3E98E6D}"/>
              </a:ext>
            </a:extLst>
          </p:cNvPr>
          <p:cNvSpPr>
            <a:spLocks noGrp="1"/>
          </p:cNvSpPr>
          <p:nvPr>
            <p:ph type="sldNum" sz="quarter" idx="12"/>
          </p:nvPr>
        </p:nvSpPr>
        <p:spPr/>
        <p:txBody>
          <a:bodyPr/>
          <a:lstStyle/>
          <a:p>
            <a:fld id="{FA0B7275-42E7-9344-8EE7-3495E2503A86}" type="slidenum">
              <a:rPr lang="en-US" smtClean="0"/>
              <a:t>38</a:t>
            </a:fld>
            <a:endParaRPr lang="en-US"/>
          </a:p>
        </p:txBody>
      </p:sp>
      <p:sp>
        <p:nvSpPr>
          <p:cNvPr id="60" name="Rectangle 59"/>
          <p:cNvSpPr/>
          <p:nvPr/>
        </p:nvSpPr>
        <p:spPr>
          <a:xfrm>
            <a:off x="3470048" y="536887"/>
            <a:ext cx="4528766" cy="4951078"/>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1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500" fill="hold"/>
                                        <p:tgtEl>
                                          <p:spTgt spid="41"/>
                                        </p:tgtEl>
                                        <p:attrNameLst>
                                          <p:attrName>ppt_w</p:attrName>
                                        </p:attrNameLst>
                                      </p:cBhvr>
                                      <p:tavLst>
                                        <p:tav tm="0">
                                          <p:val>
                                            <p:fltVal val="0"/>
                                          </p:val>
                                        </p:tav>
                                        <p:tav tm="100000">
                                          <p:val>
                                            <p:strVal val="#ppt_w"/>
                                          </p:val>
                                        </p:tav>
                                      </p:tavLst>
                                    </p:anim>
                                    <p:anim calcmode="lin" valueType="num">
                                      <p:cBhvr>
                                        <p:cTn id="102" dur="500" fill="hold"/>
                                        <p:tgtEl>
                                          <p:spTgt spid="41"/>
                                        </p:tgtEl>
                                        <p:attrNameLst>
                                          <p:attrName>ppt_h</p:attrName>
                                        </p:attrNameLst>
                                      </p:cBhvr>
                                      <p:tavLst>
                                        <p:tav tm="0">
                                          <p:val>
                                            <p:fltVal val="0"/>
                                          </p:val>
                                        </p:tav>
                                        <p:tav tm="100000">
                                          <p:val>
                                            <p:strVal val="#ppt_h"/>
                                          </p:val>
                                        </p:tav>
                                      </p:tavLst>
                                    </p:anim>
                                    <p:animEffect transition="in" filter="fade">
                                      <p:cBhvr>
                                        <p:cTn id="103" dur="500"/>
                                        <p:tgtEl>
                                          <p:spTgt spid="4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ppt_w</p:attrName>
                                        </p:attrNameLst>
                                      </p:cBhvr>
                                      <p:tavLst>
                                        <p:tav tm="0">
                                          <p:val>
                                            <p:fltVal val="0"/>
                                          </p:val>
                                        </p:tav>
                                        <p:tav tm="100000">
                                          <p:val>
                                            <p:strVal val="#ppt_w"/>
                                          </p:val>
                                        </p:tav>
                                      </p:tavLst>
                                    </p:anim>
                                    <p:anim calcmode="lin" valueType="num">
                                      <p:cBhvr>
                                        <p:cTn id="117" dur="500" fill="hold"/>
                                        <p:tgtEl>
                                          <p:spTgt spid="47"/>
                                        </p:tgtEl>
                                        <p:attrNameLst>
                                          <p:attrName>ppt_h</p:attrName>
                                        </p:attrNameLst>
                                      </p:cBhvr>
                                      <p:tavLst>
                                        <p:tav tm="0">
                                          <p:val>
                                            <p:fltVal val="0"/>
                                          </p:val>
                                        </p:tav>
                                        <p:tav tm="100000">
                                          <p:val>
                                            <p:strVal val="#ppt_h"/>
                                          </p:val>
                                        </p:tav>
                                      </p:tavLst>
                                    </p:anim>
                                    <p:animEffect transition="in" filter="fade">
                                      <p:cBhvr>
                                        <p:cTn id="118" dur="500"/>
                                        <p:tgtEl>
                                          <p:spTgt spid="47"/>
                                        </p:tgtEl>
                                      </p:cBhvr>
                                    </p:animEffect>
                                  </p:childTnLst>
                                </p:cTn>
                              </p:par>
                              <p:par>
                                <p:cTn id="119" presetID="53" presetClass="entr" presetSubtype="16"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500" fill="hold"/>
                                        <p:tgtEl>
                                          <p:spTgt spid="48"/>
                                        </p:tgtEl>
                                        <p:attrNameLst>
                                          <p:attrName>ppt_w</p:attrName>
                                        </p:attrNameLst>
                                      </p:cBhvr>
                                      <p:tavLst>
                                        <p:tav tm="0">
                                          <p:val>
                                            <p:fltVal val="0"/>
                                          </p:val>
                                        </p:tav>
                                        <p:tav tm="100000">
                                          <p:val>
                                            <p:strVal val="#ppt_w"/>
                                          </p:val>
                                        </p:tav>
                                      </p:tavLst>
                                    </p:anim>
                                    <p:anim calcmode="lin" valueType="num">
                                      <p:cBhvr>
                                        <p:cTn id="122" dur="500" fill="hold"/>
                                        <p:tgtEl>
                                          <p:spTgt spid="48"/>
                                        </p:tgtEl>
                                        <p:attrNameLst>
                                          <p:attrName>ppt_h</p:attrName>
                                        </p:attrNameLst>
                                      </p:cBhvr>
                                      <p:tavLst>
                                        <p:tav tm="0">
                                          <p:val>
                                            <p:fltVal val="0"/>
                                          </p:val>
                                        </p:tav>
                                        <p:tav tm="100000">
                                          <p:val>
                                            <p:strVal val="#ppt_h"/>
                                          </p:val>
                                        </p:tav>
                                      </p:tavLst>
                                    </p:anim>
                                    <p:animEffect transition="in" filter="fade">
                                      <p:cBhvr>
                                        <p:cTn id="123" dur="500"/>
                                        <p:tgtEl>
                                          <p:spTgt spid="48"/>
                                        </p:tgtEl>
                                      </p:cBhvr>
                                    </p:animEffect>
                                  </p:childTnLst>
                                </p:cTn>
                              </p:par>
                              <p:par>
                                <p:cTn id="124" presetID="53" presetClass="entr" presetSubtype="16" fill="hold"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p:cTn id="126" dur="500" fill="hold"/>
                                        <p:tgtEl>
                                          <p:spTgt spid="49"/>
                                        </p:tgtEl>
                                        <p:attrNameLst>
                                          <p:attrName>ppt_w</p:attrName>
                                        </p:attrNameLst>
                                      </p:cBhvr>
                                      <p:tavLst>
                                        <p:tav tm="0">
                                          <p:val>
                                            <p:fltVal val="0"/>
                                          </p:val>
                                        </p:tav>
                                        <p:tav tm="100000">
                                          <p:val>
                                            <p:strVal val="#ppt_w"/>
                                          </p:val>
                                        </p:tav>
                                      </p:tavLst>
                                    </p:anim>
                                    <p:anim calcmode="lin" valueType="num">
                                      <p:cBhvr>
                                        <p:cTn id="127" dur="500" fill="hold"/>
                                        <p:tgtEl>
                                          <p:spTgt spid="49"/>
                                        </p:tgtEl>
                                        <p:attrNameLst>
                                          <p:attrName>ppt_h</p:attrName>
                                        </p:attrNameLst>
                                      </p:cBhvr>
                                      <p:tavLst>
                                        <p:tav tm="0">
                                          <p:val>
                                            <p:fltVal val="0"/>
                                          </p:val>
                                        </p:tav>
                                        <p:tav tm="100000">
                                          <p:val>
                                            <p:strVal val="#ppt_h"/>
                                          </p:val>
                                        </p:tav>
                                      </p:tavLst>
                                    </p:anim>
                                    <p:animEffect transition="in" filter="fade">
                                      <p:cBhvr>
                                        <p:cTn id="128" dur="500"/>
                                        <p:tgtEl>
                                          <p:spTgt spid="49"/>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p:cTn id="131" dur="500" fill="hold"/>
                                        <p:tgtEl>
                                          <p:spTgt spid="50"/>
                                        </p:tgtEl>
                                        <p:attrNameLst>
                                          <p:attrName>ppt_w</p:attrName>
                                        </p:attrNameLst>
                                      </p:cBhvr>
                                      <p:tavLst>
                                        <p:tav tm="0">
                                          <p:val>
                                            <p:fltVal val="0"/>
                                          </p:val>
                                        </p:tav>
                                        <p:tav tm="100000">
                                          <p:val>
                                            <p:strVal val="#ppt_w"/>
                                          </p:val>
                                        </p:tav>
                                      </p:tavLst>
                                    </p:anim>
                                    <p:anim calcmode="lin" valueType="num">
                                      <p:cBhvr>
                                        <p:cTn id="132" dur="500" fill="hold"/>
                                        <p:tgtEl>
                                          <p:spTgt spid="50"/>
                                        </p:tgtEl>
                                        <p:attrNameLst>
                                          <p:attrName>ppt_h</p:attrName>
                                        </p:attrNameLst>
                                      </p:cBhvr>
                                      <p:tavLst>
                                        <p:tav tm="0">
                                          <p:val>
                                            <p:fltVal val="0"/>
                                          </p:val>
                                        </p:tav>
                                        <p:tav tm="100000">
                                          <p:val>
                                            <p:strVal val="#ppt_h"/>
                                          </p:val>
                                        </p:tav>
                                      </p:tavLst>
                                    </p:anim>
                                    <p:animEffect transition="in" filter="fade">
                                      <p:cBhvr>
                                        <p:cTn id="133" dur="500"/>
                                        <p:tgtEl>
                                          <p:spTgt spid="50"/>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 calcmode="lin" valueType="num">
                                      <p:cBhvr>
                                        <p:cTn id="136" dur="500" fill="hold"/>
                                        <p:tgtEl>
                                          <p:spTgt spid="51"/>
                                        </p:tgtEl>
                                        <p:attrNameLst>
                                          <p:attrName>ppt_w</p:attrName>
                                        </p:attrNameLst>
                                      </p:cBhvr>
                                      <p:tavLst>
                                        <p:tav tm="0">
                                          <p:val>
                                            <p:fltVal val="0"/>
                                          </p:val>
                                        </p:tav>
                                        <p:tav tm="100000">
                                          <p:val>
                                            <p:strVal val="#ppt_w"/>
                                          </p:val>
                                        </p:tav>
                                      </p:tavLst>
                                    </p:anim>
                                    <p:anim calcmode="lin" valueType="num">
                                      <p:cBhvr>
                                        <p:cTn id="137" dur="500" fill="hold"/>
                                        <p:tgtEl>
                                          <p:spTgt spid="51"/>
                                        </p:tgtEl>
                                        <p:attrNameLst>
                                          <p:attrName>ppt_h</p:attrName>
                                        </p:attrNameLst>
                                      </p:cBhvr>
                                      <p:tavLst>
                                        <p:tav tm="0">
                                          <p:val>
                                            <p:fltVal val="0"/>
                                          </p:val>
                                        </p:tav>
                                        <p:tav tm="100000">
                                          <p:val>
                                            <p:strVal val="#ppt_h"/>
                                          </p:val>
                                        </p:tav>
                                      </p:tavLst>
                                    </p:anim>
                                    <p:animEffect transition="in" filter="fade">
                                      <p:cBhvr>
                                        <p:cTn id="138" dur="500"/>
                                        <p:tgtEl>
                                          <p:spTgt spid="51"/>
                                        </p:tgtEl>
                                      </p:cBhvr>
                                    </p:animEffect>
                                  </p:childTnLst>
                                </p:cTn>
                              </p:par>
                              <p:par>
                                <p:cTn id="139" presetID="53" presetClass="entr" presetSubtype="16" fill="hold" nodeType="withEffect">
                                  <p:stCondLst>
                                    <p:cond delay="0"/>
                                  </p:stCondLst>
                                  <p:childTnLst>
                                    <p:set>
                                      <p:cBhvr>
                                        <p:cTn id="140" dur="1" fill="hold">
                                          <p:stCondLst>
                                            <p:cond delay="0"/>
                                          </p:stCondLst>
                                        </p:cTn>
                                        <p:tgtEl>
                                          <p:spTgt spid="52"/>
                                        </p:tgtEl>
                                        <p:attrNameLst>
                                          <p:attrName>style.visibility</p:attrName>
                                        </p:attrNameLst>
                                      </p:cBhvr>
                                      <p:to>
                                        <p:strVal val="visible"/>
                                      </p:to>
                                    </p:set>
                                    <p:anim calcmode="lin" valueType="num">
                                      <p:cBhvr>
                                        <p:cTn id="141" dur="500" fill="hold"/>
                                        <p:tgtEl>
                                          <p:spTgt spid="52"/>
                                        </p:tgtEl>
                                        <p:attrNameLst>
                                          <p:attrName>ppt_w</p:attrName>
                                        </p:attrNameLst>
                                      </p:cBhvr>
                                      <p:tavLst>
                                        <p:tav tm="0">
                                          <p:val>
                                            <p:fltVal val="0"/>
                                          </p:val>
                                        </p:tav>
                                        <p:tav tm="100000">
                                          <p:val>
                                            <p:strVal val="#ppt_w"/>
                                          </p:val>
                                        </p:tav>
                                      </p:tavLst>
                                    </p:anim>
                                    <p:anim calcmode="lin" valueType="num">
                                      <p:cBhvr>
                                        <p:cTn id="142" dur="500" fill="hold"/>
                                        <p:tgtEl>
                                          <p:spTgt spid="52"/>
                                        </p:tgtEl>
                                        <p:attrNameLst>
                                          <p:attrName>ppt_h</p:attrName>
                                        </p:attrNameLst>
                                      </p:cBhvr>
                                      <p:tavLst>
                                        <p:tav tm="0">
                                          <p:val>
                                            <p:fltVal val="0"/>
                                          </p:val>
                                        </p:tav>
                                        <p:tav tm="100000">
                                          <p:val>
                                            <p:strVal val="#ppt_h"/>
                                          </p:val>
                                        </p:tav>
                                      </p:tavLst>
                                    </p:anim>
                                    <p:animEffect transition="in" filter="fade">
                                      <p:cBhvr>
                                        <p:cTn id="143" dur="500"/>
                                        <p:tgtEl>
                                          <p:spTgt spid="52"/>
                                        </p:tgtEl>
                                      </p:cBhvr>
                                    </p:animEffect>
                                  </p:childTnLst>
                                </p:cTn>
                              </p:par>
                              <p:par>
                                <p:cTn id="144" presetID="53" presetClass="entr" presetSubtype="16" fill="hold" nodeType="withEffect">
                                  <p:stCondLst>
                                    <p:cond delay="0"/>
                                  </p:stCondLst>
                                  <p:childTnLst>
                                    <p:set>
                                      <p:cBhvr>
                                        <p:cTn id="145" dur="1" fill="hold">
                                          <p:stCondLst>
                                            <p:cond delay="0"/>
                                          </p:stCondLst>
                                        </p:cTn>
                                        <p:tgtEl>
                                          <p:spTgt spid="53"/>
                                        </p:tgtEl>
                                        <p:attrNameLst>
                                          <p:attrName>style.visibility</p:attrName>
                                        </p:attrNameLst>
                                      </p:cBhvr>
                                      <p:to>
                                        <p:strVal val="visible"/>
                                      </p:to>
                                    </p:set>
                                    <p:anim calcmode="lin" valueType="num">
                                      <p:cBhvr>
                                        <p:cTn id="146" dur="500" fill="hold"/>
                                        <p:tgtEl>
                                          <p:spTgt spid="53"/>
                                        </p:tgtEl>
                                        <p:attrNameLst>
                                          <p:attrName>ppt_w</p:attrName>
                                        </p:attrNameLst>
                                      </p:cBhvr>
                                      <p:tavLst>
                                        <p:tav tm="0">
                                          <p:val>
                                            <p:fltVal val="0"/>
                                          </p:val>
                                        </p:tav>
                                        <p:tav tm="100000">
                                          <p:val>
                                            <p:strVal val="#ppt_w"/>
                                          </p:val>
                                        </p:tav>
                                      </p:tavLst>
                                    </p:anim>
                                    <p:anim calcmode="lin" valueType="num">
                                      <p:cBhvr>
                                        <p:cTn id="147" dur="500" fill="hold"/>
                                        <p:tgtEl>
                                          <p:spTgt spid="53"/>
                                        </p:tgtEl>
                                        <p:attrNameLst>
                                          <p:attrName>ppt_h</p:attrName>
                                        </p:attrNameLst>
                                      </p:cBhvr>
                                      <p:tavLst>
                                        <p:tav tm="0">
                                          <p:val>
                                            <p:fltVal val="0"/>
                                          </p:val>
                                        </p:tav>
                                        <p:tav tm="100000">
                                          <p:val>
                                            <p:strVal val="#ppt_h"/>
                                          </p:val>
                                        </p:tav>
                                      </p:tavLst>
                                    </p:anim>
                                    <p:animEffect transition="in" filter="fade">
                                      <p:cBhvr>
                                        <p:cTn id="14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41" grpId="0" animBg="1"/>
      <p:bldP spid="45" grpId="0" animBg="1"/>
      <p:bldP spid="46" grpId="0" animBg="1"/>
      <p:bldP spid="50" grpId="0" animBg="1"/>
      <p:bldP spid="51" grpId="0" animBg="1"/>
      <p:bldP spid="5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2" grpId="0" animBg="1"/>
      <p:bldP spid="1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a:t>Paramètres de santé humaine :</a:t>
            </a:r>
            <a:br>
              <a:rPr lang="fr-FR"/>
            </a:br>
            <a:r>
              <a:rPr lang="fr-FR"/>
              <a:t>Terrain</a:t>
            </a:r>
          </a:p>
        </p:txBody>
      </p:sp>
      <p:sp>
        <p:nvSpPr>
          <p:cNvPr id="5" name="Rectangle: Beveled 4"/>
          <p:cNvSpPr/>
          <p:nvPr/>
        </p:nvSpPr>
        <p:spPr>
          <a:xfrm>
            <a:off x="3562282"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562282"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562282"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317061"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109150"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109150"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109150"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Diagonal Corners Snipped 53"/>
          <p:cNvSpPr/>
          <p:nvPr/>
        </p:nvSpPr>
        <p:spPr>
          <a:xfrm>
            <a:off x="8379134" y="3026029"/>
            <a:ext cx="1245258" cy="746362"/>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Exigence de réussite à 100%</a:t>
            </a:r>
          </a:p>
        </p:txBody>
      </p:sp>
      <p:cxnSp>
        <p:nvCxnSpPr>
          <p:cNvPr id="30" name="Straight Arrow Connector 29"/>
          <p:cNvCxnSpPr>
            <a:cxnSpLocks/>
            <a:stCxn id="109" idx="3"/>
            <a:endCxn id="54" idx="2"/>
          </p:cNvCxnSpPr>
          <p:nvPr/>
        </p:nvCxnSpPr>
        <p:spPr>
          <a:xfrm flipV="1">
            <a:off x="7928384" y="3399210"/>
            <a:ext cx="450750" cy="2684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loud 41"/>
          <p:cNvSpPr/>
          <p:nvPr/>
        </p:nvSpPr>
        <p:spPr>
          <a:xfrm>
            <a:off x="9899718" y="2305949"/>
            <a:ext cx="1655953" cy="61899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Bactéries</a:t>
            </a:r>
          </a:p>
        </p:txBody>
      </p:sp>
      <p:sp>
        <p:nvSpPr>
          <p:cNvPr id="55" name="Cloud 54"/>
          <p:cNvSpPr/>
          <p:nvPr/>
        </p:nvSpPr>
        <p:spPr>
          <a:xfrm>
            <a:off x="9899718" y="3026029"/>
            <a:ext cx="1668889" cy="65742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Protozoaires</a:t>
            </a:r>
          </a:p>
        </p:txBody>
      </p:sp>
      <p:cxnSp>
        <p:nvCxnSpPr>
          <p:cNvPr id="56" name="Straight Arrow Connector 55"/>
          <p:cNvCxnSpPr>
            <a:cxnSpLocks/>
            <a:stCxn id="54" idx="0"/>
          </p:cNvCxnSpPr>
          <p:nvPr/>
        </p:nvCxnSpPr>
        <p:spPr>
          <a:xfrm flipV="1">
            <a:off x="9624392" y="2857972"/>
            <a:ext cx="648072" cy="541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a:stCxn id="54" idx="0"/>
            <a:endCxn id="55" idx="2"/>
          </p:cNvCxnSpPr>
          <p:nvPr/>
        </p:nvCxnSpPr>
        <p:spPr>
          <a:xfrm flipV="1">
            <a:off x="9624392" y="3354739"/>
            <a:ext cx="280503" cy="44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Cloud 58"/>
          <p:cNvSpPr/>
          <p:nvPr/>
        </p:nvSpPr>
        <p:spPr>
          <a:xfrm>
            <a:off x="9895922" y="3762697"/>
            <a:ext cx="1655953" cy="61899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a:solidFill>
                  <a:schemeClr val="tx1"/>
                </a:solidFill>
              </a:rPr>
              <a:t>Virus</a:t>
            </a:r>
          </a:p>
        </p:txBody>
      </p:sp>
      <p:cxnSp>
        <p:nvCxnSpPr>
          <p:cNvPr id="60" name="Straight Arrow Connector 59"/>
          <p:cNvCxnSpPr>
            <a:cxnSpLocks/>
            <a:stCxn id="54" idx="0"/>
          </p:cNvCxnSpPr>
          <p:nvPr/>
        </p:nvCxnSpPr>
        <p:spPr>
          <a:xfrm>
            <a:off x="9624392" y="3399210"/>
            <a:ext cx="432048" cy="50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p:nvPr/>
        </p:nvCxnSpPr>
        <p:spPr>
          <a:xfrm flipV="1">
            <a:off x="5331223"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p:nvPr/>
        </p:nvCxnSpPr>
        <p:spPr>
          <a:xfrm flipV="1">
            <a:off x="5331223"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flipV="1">
            <a:off x="5331223"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flipV="1">
            <a:off x="5331223"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331222"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331222"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a:off x="5331223"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331223"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p:cNvCxnSpPr>
          <p:nvPr/>
        </p:nvCxnSpPr>
        <p:spPr>
          <a:xfrm flipV="1">
            <a:off x="5331222"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flipV="1">
            <a:off x="5331222"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flipV="1">
            <a:off x="5331223"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a:off x="5331223"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a:off x="5331222"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a:off x="5331222"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331223"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p:cNvCxnSpPr>
            <a:cxnSpLocks/>
          </p:cNvCxnSpPr>
          <p:nvPr/>
        </p:nvCxnSpPr>
        <p:spPr>
          <a:xfrm>
            <a:off x="5331222"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p:cNvCxnSpPr>
            <a:cxnSpLocks/>
          </p:cNvCxnSpPr>
          <p:nvPr/>
        </p:nvCxnSpPr>
        <p:spPr>
          <a:xfrm flipV="1">
            <a:off x="5331222"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p:cNvCxnSpPr>
          <p:nvPr/>
        </p:nvCxnSpPr>
        <p:spPr>
          <a:xfrm>
            <a:off x="5331222"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Rounded Corners 93">
            <a:hlinkClick r:id="rId3" action="ppaction://hlinksldjump"/>
          </p:cNvPr>
          <p:cNvSpPr/>
          <p:nvPr/>
        </p:nvSpPr>
        <p:spPr>
          <a:xfrm>
            <a:off x="5767134"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95" name="Rectangle: Rounded Corners 94">
            <a:hlinkClick r:id="rId4" action="ppaction://hlinksldjump"/>
          </p:cNvPr>
          <p:cNvSpPr/>
          <p:nvPr/>
        </p:nvSpPr>
        <p:spPr>
          <a:xfrm>
            <a:off x="5769405"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endParaRPr lang="en-SG" sz="1000" dirty="0">
              <a:solidFill>
                <a:schemeClr val="tx1"/>
              </a:solidFill>
            </a:endParaRPr>
          </a:p>
        </p:txBody>
      </p:sp>
      <p:sp>
        <p:nvSpPr>
          <p:cNvPr id="96" name="Rectangle: Rounded Corners 95">
            <a:hlinkClick r:id="rId5" action="ppaction://hlinksldjump"/>
          </p:cNvPr>
          <p:cNvSpPr/>
          <p:nvPr/>
        </p:nvSpPr>
        <p:spPr>
          <a:xfrm>
            <a:off x="5772834"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97" name="Rectangle: Rounded Corners 96">
            <a:hlinkClick r:id="rId6" action="ppaction://hlinksldjump"/>
          </p:cNvPr>
          <p:cNvSpPr/>
          <p:nvPr/>
        </p:nvSpPr>
        <p:spPr>
          <a:xfrm>
            <a:off x="5772834"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98" name="Rectangle: Rounded Corners 97">
            <a:hlinkClick r:id="rId7" action="ppaction://hlinksldjump"/>
          </p:cNvPr>
          <p:cNvSpPr/>
          <p:nvPr/>
        </p:nvSpPr>
        <p:spPr>
          <a:xfrm>
            <a:off x="5778673"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99" name="Rectangle: Rounded Corners 98">
            <a:hlinkClick r:id="rId8" action="ppaction://hlinksldjump"/>
          </p:cNvPr>
          <p:cNvSpPr/>
          <p:nvPr/>
        </p:nvSpPr>
        <p:spPr>
          <a:xfrm>
            <a:off x="5769714"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100" name="Rectangle: Rounded Corners 99">
            <a:hlinkClick r:id="rId9" action="ppaction://hlinksldjump"/>
          </p:cNvPr>
          <p:cNvSpPr/>
          <p:nvPr/>
        </p:nvSpPr>
        <p:spPr>
          <a:xfrm>
            <a:off x="5763875"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101" name="Rectangle: Rounded Corners 100">
            <a:hlinkClick r:id="rId10" action="ppaction://hlinksldjump"/>
          </p:cNvPr>
          <p:cNvSpPr/>
          <p:nvPr/>
        </p:nvSpPr>
        <p:spPr>
          <a:xfrm>
            <a:off x="5784926"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02" name="Rectangle: Rounded Corners 101">
            <a:hlinkClick r:id="rId11" action="ppaction://hlinksldjump"/>
          </p:cNvPr>
          <p:cNvSpPr/>
          <p:nvPr/>
        </p:nvSpPr>
        <p:spPr>
          <a:xfrm>
            <a:off x="5780168"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03" name="Rectangle: Rounded Corners 102">
            <a:hlinkClick r:id="rId12" action="ppaction://hlinksldjump"/>
          </p:cNvPr>
          <p:cNvSpPr/>
          <p:nvPr/>
        </p:nvSpPr>
        <p:spPr>
          <a:xfrm>
            <a:off x="5789495"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04" name="Rectangle: Rounded Corners 103">
            <a:hlinkClick r:id="rId13" action="ppaction://hlinksldjump"/>
          </p:cNvPr>
          <p:cNvSpPr/>
          <p:nvPr/>
        </p:nvSpPr>
        <p:spPr>
          <a:xfrm>
            <a:off x="5789495"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05" name="Rectangle: Rounded Corners 104">
            <a:hlinkClick r:id="rId14" action="ppaction://hlinksldjump"/>
          </p:cNvPr>
          <p:cNvSpPr/>
          <p:nvPr/>
        </p:nvSpPr>
        <p:spPr>
          <a:xfrm>
            <a:off x="5780536"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06" name="Rectangle: Rounded Corners 105">
            <a:hlinkClick r:id="rId15" action="ppaction://hlinksldjump"/>
          </p:cNvPr>
          <p:cNvSpPr/>
          <p:nvPr/>
        </p:nvSpPr>
        <p:spPr>
          <a:xfrm>
            <a:off x="5780168"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07" name="Rectangle: Rounded Corners 106">
            <a:hlinkClick r:id="rId16" action="ppaction://hlinksldjump"/>
          </p:cNvPr>
          <p:cNvSpPr/>
          <p:nvPr/>
        </p:nvSpPr>
        <p:spPr>
          <a:xfrm>
            <a:off x="5782881"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08" name="Rectangle: Rounded Corners 107">
            <a:hlinkClick r:id="rId17" action="ppaction://hlinksldjump"/>
          </p:cNvPr>
          <p:cNvSpPr/>
          <p:nvPr/>
        </p:nvSpPr>
        <p:spPr>
          <a:xfrm>
            <a:off x="5784926"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a:solidFill>
                  <a:schemeClr val="tx1"/>
                </a:solidFill>
              </a:rPr>
              <a:t> </a:t>
            </a:r>
            <a:r>
              <a:rPr lang="fr-FR" sz="1000">
                <a:solidFill>
                  <a:schemeClr val="tx1"/>
                </a:solidFill>
              </a:rPr>
              <a:t>Paramètres environnementaux </a:t>
            </a:r>
          </a:p>
        </p:txBody>
      </p:sp>
      <p:sp>
        <p:nvSpPr>
          <p:cNvPr id="109" name="Rectangle: Rounded Corners 108">
            <a:hlinkClick r:id="rId18" action="ppaction://hlinksldjump"/>
          </p:cNvPr>
          <p:cNvSpPr/>
          <p:nvPr/>
        </p:nvSpPr>
        <p:spPr>
          <a:xfrm>
            <a:off x="5778364"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a:solidFill>
                  <a:schemeClr val="tx1"/>
                </a:solidFill>
              </a:rPr>
              <a:t> </a:t>
            </a:r>
            <a:r>
              <a:rPr lang="fr-FR" sz="1000">
                <a:solidFill>
                  <a:schemeClr val="tx1"/>
                </a:solidFill>
              </a:rPr>
              <a:t>Paramètres de santé humaine</a:t>
            </a:r>
          </a:p>
        </p:txBody>
      </p:sp>
      <p:sp>
        <p:nvSpPr>
          <p:cNvPr id="110" name="Rectangle: Rounded Corners 109">
            <a:hlinkClick r:id="rId19" action="ppaction://hlinksldjump"/>
          </p:cNvPr>
          <p:cNvSpPr/>
          <p:nvPr/>
        </p:nvSpPr>
        <p:spPr>
          <a:xfrm>
            <a:off x="5784926"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111" name="Rectangle: Rounded Corners 110">
            <a:hlinkClick r:id="rId20" action="ppaction://hlinksldjump"/>
          </p:cNvPr>
          <p:cNvSpPr/>
          <p:nvPr/>
        </p:nvSpPr>
        <p:spPr>
          <a:xfrm>
            <a:off x="5779396"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a:t>
            </a:r>
          </a:p>
        </p:txBody>
      </p:sp>
      <p:sp>
        <p:nvSpPr>
          <p:cNvPr id="6" name="Slide Number Placeholder 5">
            <a:extLst>
              <a:ext uri="{FF2B5EF4-FFF2-40B4-BE49-F238E27FC236}">
                <a16:creationId xmlns:a16="http://schemas.microsoft.com/office/drawing/2014/main" id="{CEEE72F8-D87E-E248-ADDE-2744120F1D18}"/>
              </a:ext>
            </a:extLst>
          </p:cNvPr>
          <p:cNvSpPr>
            <a:spLocks noGrp="1"/>
          </p:cNvSpPr>
          <p:nvPr>
            <p:ph type="sldNum" sz="quarter" idx="12"/>
          </p:nvPr>
        </p:nvSpPr>
        <p:spPr/>
        <p:txBody>
          <a:bodyPr/>
          <a:lstStyle/>
          <a:p>
            <a:fld id="{FA0B7275-42E7-9344-8EE7-3495E2503A86}" type="slidenum">
              <a:rPr lang="en-US" smtClean="0"/>
              <a:t>39</a:t>
            </a:fld>
            <a:endParaRPr lang="en-US"/>
          </a:p>
        </p:txBody>
      </p:sp>
      <p:sp>
        <p:nvSpPr>
          <p:cNvPr id="57" name="Rectangle 56"/>
          <p:cNvSpPr/>
          <p:nvPr/>
        </p:nvSpPr>
        <p:spPr>
          <a:xfrm>
            <a:off x="3432604" y="507089"/>
            <a:ext cx="4578962" cy="4951078"/>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9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Effect transition="in" filter="fade">
                                      <p:cBhvr>
                                        <p:cTn id="103" dur="500"/>
                                        <p:tgtEl>
                                          <p:spTgt spid="4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500" fill="hold"/>
                                        <p:tgtEl>
                                          <p:spTgt spid="55"/>
                                        </p:tgtEl>
                                        <p:attrNameLst>
                                          <p:attrName>ppt_w</p:attrName>
                                        </p:attrNameLst>
                                      </p:cBhvr>
                                      <p:tavLst>
                                        <p:tav tm="0">
                                          <p:val>
                                            <p:fltVal val="0"/>
                                          </p:val>
                                        </p:tav>
                                        <p:tav tm="100000">
                                          <p:val>
                                            <p:strVal val="#ppt_w"/>
                                          </p:val>
                                        </p:tav>
                                      </p:tavLst>
                                    </p:anim>
                                    <p:anim calcmode="lin" valueType="num">
                                      <p:cBhvr>
                                        <p:cTn id="107" dur="500" fill="hold"/>
                                        <p:tgtEl>
                                          <p:spTgt spid="55"/>
                                        </p:tgtEl>
                                        <p:attrNameLst>
                                          <p:attrName>ppt_h</p:attrName>
                                        </p:attrNameLst>
                                      </p:cBhvr>
                                      <p:tavLst>
                                        <p:tav tm="0">
                                          <p:val>
                                            <p:fltVal val="0"/>
                                          </p:val>
                                        </p:tav>
                                        <p:tav tm="100000">
                                          <p:val>
                                            <p:strVal val="#ppt_h"/>
                                          </p:val>
                                        </p:tav>
                                      </p:tavLst>
                                    </p:anim>
                                    <p:animEffect transition="in" filter="fade">
                                      <p:cBhvr>
                                        <p:cTn id="108" dur="500"/>
                                        <p:tgtEl>
                                          <p:spTgt spid="5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p:cTn id="111" dur="500" fill="hold"/>
                                        <p:tgtEl>
                                          <p:spTgt spid="59"/>
                                        </p:tgtEl>
                                        <p:attrNameLst>
                                          <p:attrName>ppt_w</p:attrName>
                                        </p:attrNameLst>
                                      </p:cBhvr>
                                      <p:tavLst>
                                        <p:tav tm="0">
                                          <p:val>
                                            <p:fltVal val="0"/>
                                          </p:val>
                                        </p:tav>
                                        <p:tav tm="100000">
                                          <p:val>
                                            <p:strVal val="#ppt_w"/>
                                          </p:val>
                                        </p:tav>
                                      </p:tavLst>
                                    </p:anim>
                                    <p:anim calcmode="lin" valueType="num">
                                      <p:cBhvr>
                                        <p:cTn id="112" dur="500" fill="hold"/>
                                        <p:tgtEl>
                                          <p:spTgt spid="59"/>
                                        </p:tgtEl>
                                        <p:attrNameLst>
                                          <p:attrName>ppt_h</p:attrName>
                                        </p:attrNameLst>
                                      </p:cBhvr>
                                      <p:tavLst>
                                        <p:tav tm="0">
                                          <p:val>
                                            <p:fltVal val="0"/>
                                          </p:val>
                                        </p:tav>
                                        <p:tav tm="100000">
                                          <p:val>
                                            <p:strVal val="#ppt_h"/>
                                          </p:val>
                                        </p:tav>
                                      </p:tavLst>
                                    </p:anim>
                                    <p:animEffect transition="in" filter="fade">
                                      <p:cBhvr>
                                        <p:cTn id="113" dur="500"/>
                                        <p:tgtEl>
                                          <p:spTgt spid="59"/>
                                        </p:tgtEl>
                                      </p:cBhvr>
                                    </p:animEffect>
                                  </p:childTnLst>
                                </p:cTn>
                              </p:par>
                              <p:par>
                                <p:cTn id="114" presetID="53" presetClass="entr" presetSubtype="16"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p:cTn id="116" dur="500" fill="hold"/>
                                        <p:tgtEl>
                                          <p:spTgt spid="60"/>
                                        </p:tgtEl>
                                        <p:attrNameLst>
                                          <p:attrName>ppt_w</p:attrName>
                                        </p:attrNameLst>
                                      </p:cBhvr>
                                      <p:tavLst>
                                        <p:tav tm="0">
                                          <p:val>
                                            <p:fltVal val="0"/>
                                          </p:val>
                                        </p:tav>
                                        <p:tav tm="100000">
                                          <p:val>
                                            <p:strVal val="#ppt_w"/>
                                          </p:val>
                                        </p:tav>
                                      </p:tavLst>
                                    </p:anim>
                                    <p:anim calcmode="lin" valueType="num">
                                      <p:cBhvr>
                                        <p:cTn id="117" dur="500" fill="hold"/>
                                        <p:tgtEl>
                                          <p:spTgt spid="60"/>
                                        </p:tgtEl>
                                        <p:attrNameLst>
                                          <p:attrName>ppt_h</p:attrName>
                                        </p:attrNameLst>
                                      </p:cBhvr>
                                      <p:tavLst>
                                        <p:tav tm="0">
                                          <p:val>
                                            <p:fltVal val="0"/>
                                          </p:val>
                                        </p:tav>
                                        <p:tav tm="100000">
                                          <p:val>
                                            <p:strVal val="#ppt_h"/>
                                          </p:val>
                                        </p:tav>
                                      </p:tavLst>
                                    </p:anim>
                                    <p:animEffect transition="in" filter="fade">
                                      <p:cBhvr>
                                        <p:cTn id="118" dur="500"/>
                                        <p:tgtEl>
                                          <p:spTgt spid="60"/>
                                        </p:tgtEl>
                                      </p:cBhvr>
                                    </p:animEffect>
                                  </p:childTnLst>
                                </p:cTn>
                              </p:par>
                              <p:par>
                                <p:cTn id="119" presetID="53" presetClass="entr" presetSubtype="16" fill="hold" nodeType="with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500" fill="hold"/>
                                        <p:tgtEl>
                                          <p:spTgt spid="56"/>
                                        </p:tgtEl>
                                        <p:attrNameLst>
                                          <p:attrName>ppt_w</p:attrName>
                                        </p:attrNameLst>
                                      </p:cBhvr>
                                      <p:tavLst>
                                        <p:tav tm="0">
                                          <p:val>
                                            <p:fltVal val="0"/>
                                          </p:val>
                                        </p:tav>
                                        <p:tav tm="100000">
                                          <p:val>
                                            <p:strVal val="#ppt_w"/>
                                          </p:val>
                                        </p:tav>
                                      </p:tavLst>
                                    </p:anim>
                                    <p:anim calcmode="lin" valueType="num">
                                      <p:cBhvr>
                                        <p:cTn id="122" dur="500" fill="hold"/>
                                        <p:tgtEl>
                                          <p:spTgt spid="56"/>
                                        </p:tgtEl>
                                        <p:attrNameLst>
                                          <p:attrName>ppt_h</p:attrName>
                                        </p:attrNameLst>
                                      </p:cBhvr>
                                      <p:tavLst>
                                        <p:tav tm="0">
                                          <p:val>
                                            <p:fltVal val="0"/>
                                          </p:val>
                                        </p:tav>
                                        <p:tav tm="100000">
                                          <p:val>
                                            <p:strVal val="#ppt_h"/>
                                          </p:val>
                                        </p:tav>
                                      </p:tavLst>
                                    </p:anim>
                                    <p:animEffect transition="in" filter="fade">
                                      <p:cBhvr>
                                        <p:cTn id="123" dur="500"/>
                                        <p:tgtEl>
                                          <p:spTgt spid="56"/>
                                        </p:tgtEl>
                                      </p:cBhvr>
                                    </p:animEffect>
                                  </p:childTnLst>
                                </p:cTn>
                              </p:par>
                              <p:par>
                                <p:cTn id="124" presetID="53" presetClass="entr" presetSubtype="16" fill="hold" nodeType="withEffect">
                                  <p:stCondLst>
                                    <p:cond delay="0"/>
                                  </p:stCondLst>
                                  <p:childTnLst>
                                    <p:set>
                                      <p:cBhvr>
                                        <p:cTn id="125" dur="1" fill="hold">
                                          <p:stCondLst>
                                            <p:cond delay="0"/>
                                          </p:stCondLst>
                                        </p:cTn>
                                        <p:tgtEl>
                                          <p:spTgt spid="58"/>
                                        </p:tgtEl>
                                        <p:attrNameLst>
                                          <p:attrName>style.visibility</p:attrName>
                                        </p:attrNameLst>
                                      </p:cBhvr>
                                      <p:to>
                                        <p:strVal val="visible"/>
                                      </p:to>
                                    </p:set>
                                    <p:anim calcmode="lin" valueType="num">
                                      <p:cBhvr>
                                        <p:cTn id="126" dur="500" fill="hold"/>
                                        <p:tgtEl>
                                          <p:spTgt spid="58"/>
                                        </p:tgtEl>
                                        <p:attrNameLst>
                                          <p:attrName>ppt_w</p:attrName>
                                        </p:attrNameLst>
                                      </p:cBhvr>
                                      <p:tavLst>
                                        <p:tav tm="0">
                                          <p:val>
                                            <p:fltVal val="0"/>
                                          </p:val>
                                        </p:tav>
                                        <p:tav tm="100000">
                                          <p:val>
                                            <p:strVal val="#ppt_w"/>
                                          </p:val>
                                        </p:tav>
                                      </p:tavLst>
                                    </p:anim>
                                    <p:anim calcmode="lin" valueType="num">
                                      <p:cBhvr>
                                        <p:cTn id="127" dur="500" fill="hold"/>
                                        <p:tgtEl>
                                          <p:spTgt spid="58"/>
                                        </p:tgtEl>
                                        <p:attrNameLst>
                                          <p:attrName>ppt_h</p:attrName>
                                        </p:attrNameLst>
                                      </p:cBhvr>
                                      <p:tavLst>
                                        <p:tav tm="0">
                                          <p:val>
                                            <p:fltVal val="0"/>
                                          </p:val>
                                        </p:tav>
                                        <p:tav tm="100000">
                                          <p:val>
                                            <p:strVal val="#ppt_h"/>
                                          </p:val>
                                        </p:tav>
                                      </p:tavLst>
                                    </p:anim>
                                    <p:animEffect transition="in" filter="fade">
                                      <p:cBhvr>
                                        <p:cTn id="1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54" grpId="0" animBg="1"/>
      <p:bldP spid="42" grpId="0" animBg="1"/>
      <p:bldP spid="55" grpId="0" animBg="1"/>
      <p:bldP spid="59"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136525"/>
            <a:ext cx="3132797" cy="906829"/>
          </a:xfrm>
        </p:spPr>
        <p:txBody>
          <a:bodyPr/>
          <a:lstStyle/>
          <a:p>
            <a:r>
              <a:rPr lang="fr-FR" dirty="0"/>
              <a:t>Récapitulatif</a:t>
            </a:r>
          </a:p>
        </p:txBody>
      </p:sp>
      <p:sp>
        <p:nvSpPr>
          <p:cNvPr id="4" name="Slide Number Placeholder 3"/>
          <p:cNvSpPr>
            <a:spLocks noGrp="1"/>
          </p:cNvSpPr>
          <p:nvPr>
            <p:ph type="sldNum" sz="quarter" idx="12"/>
          </p:nvPr>
        </p:nvSpPr>
        <p:spPr/>
        <p:txBody>
          <a:bodyPr/>
          <a:lstStyle/>
          <a:p>
            <a:fld id="{61102AC3-813C-473D-AB97-F0CC06756994}" type="slidenum">
              <a:rPr lang="en-US" altLang="en-US" smtClean="0">
                <a:solidFill>
                  <a:schemeClr val="tx2"/>
                </a:solidFill>
              </a:rPr>
              <a:pPr/>
              <a:t>40</a:t>
            </a:fld>
            <a:endParaRPr lang="en-US" altLang="en-US">
              <a:solidFill>
                <a:schemeClr val="tx2"/>
              </a:solidFill>
            </a:endParaRPr>
          </a:p>
        </p:txBody>
      </p:sp>
      <p:sp>
        <p:nvSpPr>
          <p:cNvPr id="6" name="Rectangle: Beveled 4">
            <a:hlinkClick r:id="rId3" action="ppaction://hlinksldjump"/>
          </p:cNvPr>
          <p:cNvSpPr/>
          <p:nvPr/>
        </p:nvSpPr>
        <p:spPr>
          <a:xfrm>
            <a:off x="4671095" y="1196753"/>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 </a:t>
            </a:r>
          </a:p>
        </p:txBody>
      </p:sp>
      <p:sp>
        <p:nvSpPr>
          <p:cNvPr id="7" name="Rectangle: Beveled 8">
            <a:hlinkClick r:id="rId4" action="ppaction://hlinksldjump"/>
          </p:cNvPr>
          <p:cNvSpPr/>
          <p:nvPr/>
        </p:nvSpPr>
        <p:spPr>
          <a:xfrm>
            <a:off x="4671095" y="3265166"/>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8" name="Rectangle: Beveled 9">
            <a:hlinkClick r:id="rId5" action="ppaction://hlinksldjump"/>
          </p:cNvPr>
          <p:cNvSpPr/>
          <p:nvPr/>
        </p:nvSpPr>
        <p:spPr>
          <a:xfrm>
            <a:off x="4671095" y="5480826"/>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9" name="Frame 8"/>
          <p:cNvSpPr/>
          <p:nvPr/>
        </p:nvSpPr>
        <p:spPr>
          <a:xfrm>
            <a:off x="3425874" y="2564905"/>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0" name="Connector: Elbow 14"/>
          <p:cNvCxnSpPr>
            <a:stCxn id="9" idx="3"/>
            <a:endCxn id="6" idx="4"/>
          </p:cNvCxnSpPr>
          <p:nvPr/>
        </p:nvCxnSpPr>
        <p:spPr>
          <a:xfrm flipV="1">
            <a:off x="4217963" y="1626322"/>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ctor: Elbow 16"/>
          <p:cNvCxnSpPr>
            <a:stCxn id="9" idx="3"/>
            <a:endCxn id="8" idx="4"/>
          </p:cNvCxnSpPr>
          <p:nvPr/>
        </p:nvCxnSpPr>
        <p:spPr>
          <a:xfrm>
            <a:off x="4217963" y="3742139"/>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ctor: Elbow 18"/>
          <p:cNvCxnSpPr>
            <a:stCxn id="9" idx="3"/>
            <a:endCxn id="7" idx="4"/>
          </p:cNvCxnSpPr>
          <p:nvPr/>
        </p:nvCxnSpPr>
        <p:spPr>
          <a:xfrm flipV="1">
            <a:off x="4217963" y="3737654"/>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2144" y="1164339"/>
            <a:ext cx="792088" cy="79208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2144" y="3265166"/>
            <a:ext cx="792088" cy="79208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2144" y="5480826"/>
            <a:ext cx="792088" cy="792088"/>
          </a:xfrm>
          <a:prstGeom prst="rect">
            <a:avLst/>
          </a:prstGeom>
        </p:spPr>
      </p:pic>
    </p:spTree>
    <p:extLst>
      <p:ext uri="{BB962C8B-B14F-4D97-AF65-F5344CB8AC3E}">
        <p14:creationId xmlns:p14="http://schemas.microsoft.com/office/powerpoint/2010/main" val="38408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843" y="266807"/>
            <a:ext cx="4904565" cy="906829"/>
          </a:xfrm>
        </p:spPr>
        <p:txBody>
          <a:bodyPr>
            <a:normAutofit fontScale="90000"/>
          </a:bodyPr>
          <a:lstStyle/>
          <a:p>
            <a:r>
              <a:rPr lang="fr-FR" dirty="0"/>
              <a:t>Contrôle des documents</a:t>
            </a:r>
          </a:p>
        </p:txBody>
      </p:sp>
      <p:sp>
        <p:nvSpPr>
          <p:cNvPr id="6" name="Slide Number Placeholder 5">
            <a:extLst>
              <a:ext uri="{FF2B5EF4-FFF2-40B4-BE49-F238E27FC236}">
                <a16:creationId xmlns:a16="http://schemas.microsoft.com/office/drawing/2014/main" id="{CDED1D70-24C4-644D-B310-CBF944257498}"/>
              </a:ext>
            </a:extLst>
          </p:cNvPr>
          <p:cNvSpPr>
            <a:spLocks noGrp="1"/>
          </p:cNvSpPr>
          <p:nvPr>
            <p:ph type="sldNum" sz="quarter" idx="12"/>
          </p:nvPr>
        </p:nvSpPr>
        <p:spPr/>
        <p:txBody>
          <a:bodyPr/>
          <a:lstStyle/>
          <a:p>
            <a:fld id="{FA0B7275-42E7-9344-8EE7-3495E2503A86}" type="slidenum">
              <a:rPr lang="en-US" smtClean="0"/>
              <a:pPr/>
              <a:t>5</a:t>
            </a:fld>
            <a:endParaRPr lang="en-US"/>
          </a:p>
        </p:txBody>
      </p:sp>
      <p:sp>
        <p:nvSpPr>
          <p:cNvPr id="5" name="Rectangle: Beveled 4"/>
          <p:cNvSpPr/>
          <p:nvPr/>
        </p:nvSpPr>
        <p:spPr>
          <a:xfrm>
            <a:off x="3216018" y="2702497"/>
            <a:ext cx="2216390" cy="1453005"/>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Contrôle des documents</a:t>
            </a:r>
          </a:p>
        </p:txBody>
      </p:sp>
      <p:sp>
        <p:nvSpPr>
          <p:cNvPr id="11" name="Frame 10"/>
          <p:cNvSpPr/>
          <p:nvPr/>
        </p:nvSpPr>
        <p:spPr>
          <a:xfrm>
            <a:off x="1826834" y="1455235"/>
            <a:ext cx="824741" cy="396455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9" name="Connector: Elbow 18"/>
          <p:cNvCxnSpPr>
            <a:cxnSpLocks/>
            <a:stCxn id="11" idx="3"/>
            <a:endCxn id="5" idx="4"/>
          </p:cNvCxnSpPr>
          <p:nvPr/>
        </p:nvCxnSpPr>
        <p:spPr>
          <a:xfrm flipV="1">
            <a:off x="2651575" y="3429000"/>
            <a:ext cx="564443" cy="8511"/>
          </a:xfrm>
          <a:prstGeom prst="bentConnector3">
            <a:avLst>
              <a:gd name="adj1" fmla="val -1587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Rounded Corners 44">
            <a:hlinkClick r:id="rId3" action="ppaction://hlinksldjump"/>
          </p:cNvPr>
          <p:cNvSpPr/>
          <p:nvPr/>
        </p:nvSpPr>
        <p:spPr>
          <a:xfrm>
            <a:off x="6099597" y="638624"/>
            <a:ext cx="3453125" cy="529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Informations techniques générales</a:t>
            </a:r>
          </a:p>
        </p:txBody>
      </p:sp>
      <p:sp>
        <p:nvSpPr>
          <p:cNvPr id="46" name="Rectangle: Rounded Corners 45">
            <a:hlinkClick r:id="rId4" action="ppaction://hlinksldjump"/>
          </p:cNvPr>
          <p:cNvSpPr/>
          <p:nvPr/>
        </p:nvSpPr>
        <p:spPr>
          <a:xfrm>
            <a:off x="6101867" y="2078784"/>
            <a:ext cx="3435181" cy="5129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Sécurité du processus de conception</a:t>
            </a:r>
          </a:p>
        </p:txBody>
      </p:sp>
      <p:sp>
        <p:nvSpPr>
          <p:cNvPr id="47" name="Rectangle: Rounded Corners 46">
            <a:hlinkClick r:id="rId5" action="ppaction://hlinksldjump"/>
          </p:cNvPr>
          <p:cNvSpPr/>
          <p:nvPr/>
        </p:nvSpPr>
        <p:spPr>
          <a:xfrm>
            <a:off x="6105297" y="2798864"/>
            <a:ext cx="3444018" cy="5729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Sécurité des matériaux</a:t>
            </a:r>
          </a:p>
        </p:txBody>
      </p:sp>
      <p:sp>
        <p:nvSpPr>
          <p:cNvPr id="48" name="Rectangle: Rounded Corners 47">
            <a:hlinkClick r:id="rId6" action="ppaction://hlinksldjump"/>
          </p:cNvPr>
          <p:cNvSpPr/>
          <p:nvPr/>
        </p:nvSpPr>
        <p:spPr>
          <a:xfrm>
            <a:off x="6105297" y="1358704"/>
            <a:ext cx="3444018" cy="554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Sécurité globale</a:t>
            </a:r>
          </a:p>
        </p:txBody>
      </p:sp>
      <p:sp>
        <p:nvSpPr>
          <p:cNvPr id="49" name="Rectangle: Rounded Corners 48">
            <a:hlinkClick r:id="rId7" action="ppaction://hlinksldjump"/>
          </p:cNvPr>
          <p:cNvSpPr/>
          <p:nvPr/>
        </p:nvSpPr>
        <p:spPr>
          <a:xfrm>
            <a:off x="6111136" y="4411554"/>
            <a:ext cx="3444018" cy="547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Expérience d’interface utilisateur</a:t>
            </a:r>
          </a:p>
        </p:txBody>
      </p:sp>
      <p:sp>
        <p:nvSpPr>
          <p:cNvPr id="50" name="Rectangle: Rounded Corners 49">
            <a:hlinkClick r:id="rId8" action="ppaction://hlinksldjump"/>
          </p:cNvPr>
          <p:cNvSpPr/>
          <p:nvPr/>
        </p:nvSpPr>
        <p:spPr>
          <a:xfrm>
            <a:off x="6102177" y="5203642"/>
            <a:ext cx="3444018" cy="547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Conception de la maintenance</a:t>
            </a:r>
          </a:p>
        </p:txBody>
      </p:sp>
      <p:sp>
        <p:nvSpPr>
          <p:cNvPr id="52" name="Rectangle: Rounded Corners 51">
            <a:hlinkClick r:id="rId9" action="ppaction://hlinksldjump"/>
          </p:cNvPr>
          <p:cNvSpPr/>
          <p:nvPr/>
        </p:nvSpPr>
        <p:spPr>
          <a:xfrm>
            <a:off x="6096338" y="3590952"/>
            <a:ext cx="3444018" cy="5729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Sécurité mécanique &amp; électrique </a:t>
            </a:r>
          </a:p>
        </p:txBody>
      </p:sp>
      <p:sp>
        <p:nvSpPr>
          <p:cNvPr id="63" name="Rectangle: Rounded Corners 62">
            <a:hlinkClick r:id="rId10" action="ppaction://hlinksldjump"/>
          </p:cNvPr>
          <p:cNvSpPr/>
          <p:nvPr/>
        </p:nvSpPr>
        <p:spPr>
          <a:xfrm>
            <a:off x="6093030" y="5980316"/>
            <a:ext cx="3444018" cy="547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Durabilité</a:t>
            </a:r>
          </a:p>
        </p:txBody>
      </p:sp>
      <p:cxnSp>
        <p:nvCxnSpPr>
          <p:cNvPr id="4" name="Connector: Elbow 3"/>
          <p:cNvCxnSpPr>
            <a:stCxn id="5" idx="0"/>
            <a:endCxn id="45" idx="1"/>
          </p:cNvCxnSpPr>
          <p:nvPr/>
        </p:nvCxnSpPr>
        <p:spPr>
          <a:xfrm flipV="1">
            <a:off x="5432408" y="903479"/>
            <a:ext cx="667189" cy="25255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p:cNvCxnSpPr>
            <a:stCxn id="5" idx="0"/>
            <a:endCxn id="48" idx="1"/>
          </p:cNvCxnSpPr>
          <p:nvPr/>
        </p:nvCxnSpPr>
        <p:spPr>
          <a:xfrm flipV="1">
            <a:off x="5432408" y="1635722"/>
            <a:ext cx="672889" cy="17932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a:stCxn id="5" idx="0"/>
            <a:endCxn id="46" idx="1"/>
          </p:cNvCxnSpPr>
          <p:nvPr/>
        </p:nvCxnSpPr>
        <p:spPr>
          <a:xfrm flipV="1">
            <a:off x="5432408" y="2335237"/>
            <a:ext cx="669459" cy="10937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a:stCxn id="5" idx="0"/>
            <a:endCxn id="47" idx="1"/>
          </p:cNvCxnSpPr>
          <p:nvPr/>
        </p:nvCxnSpPr>
        <p:spPr>
          <a:xfrm flipV="1">
            <a:off x="5432408" y="3085353"/>
            <a:ext cx="672889" cy="3436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a:stCxn id="5" idx="0"/>
            <a:endCxn id="52" idx="1"/>
          </p:cNvCxnSpPr>
          <p:nvPr/>
        </p:nvCxnSpPr>
        <p:spPr>
          <a:xfrm>
            <a:off x="5432408" y="3429000"/>
            <a:ext cx="663930" cy="4484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a:stCxn id="5" idx="0"/>
            <a:endCxn id="49" idx="1"/>
          </p:cNvCxnSpPr>
          <p:nvPr/>
        </p:nvCxnSpPr>
        <p:spPr>
          <a:xfrm>
            <a:off x="5432408" y="3429000"/>
            <a:ext cx="678728" cy="12563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a:stCxn id="5" idx="0"/>
            <a:endCxn id="50" idx="1"/>
          </p:cNvCxnSpPr>
          <p:nvPr/>
        </p:nvCxnSpPr>
        <p:spPr>
          <a:xfrm>
            <a:off x="5432408" y="3429000"/>
            <a:ext cx="669769" cy="20484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a:stCxn id="5" idx="0"/>
          </p:cNvCxnSpPr>
          <p:nvPr/>
        </p:nvCxnSpPr>
        <p:spPr>
          <a:xfrm>
            <a:off x="5432408" y="3429000"/>
            <a:ext cx="679451" cy="28405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04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45" grpId="0" animBg="1"/>
      <p:bldP spid="46" grpId="0" animBg="1"/>
      <p:bldP spid="47" grpId="0" animBg="1"/>
      <p:bldP spid="48" grpId="0" animBg="1"/>
      <p:bldP spid="49" grpId="0" animBg="1"/>
      <p:bldP spid="50" grpId="0" animBg="1"/>
      <p:bldP spid="5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593" y="184184"/>
            <a:ext cx="5575561" cy="906829"/>
          </a:xfrm>
        </p:spPr>
        <p:txBody>
          <a:bodyPr>
            <a:normAutofit fontScale="90000"/>
          </a:bodyPr>
          <a:lstStyle/>
          <a:p>
            <a:r>
              <a:rPr lang="fr-FR" dirty="0"/>
              <a:t>Informations techniques</a:t>
            </a:r>
            <a:br>
              <a:rPr lang="fr-FR" dirty="0"/>
            </a:br>
            <a:r>
              <a:rPr lang="fr-FR" dirty="0"/>
              <a:t>générales </a:t>
            </a:r>
          </a:p>
        </p:txBody>
      </p:sp>
      <p:sp>
        <p:nvSpPr>
          <p:cNvPr id="5" name="Rectangle: Beveled 4"/>
          <p:cNvSpPr/>
          <p:nvPr/>
        </p:nvSpPr>
        <p:spPr>
          <a:xfrm>
            <a:off x="3812829" y="1070540"/>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812829" y="3138953"/>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812829" y="5354613"/>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 performance sur le terrain</a:t>
            </a:r>
          </a:p>
        </p:txBody>
      </p:sp>
      <p:sp>
        <p:nvSpPr>
          <p:cNvPr id="11" name="Frame 10"/>
          <p:cNvSpPr/>
          <p:nvPr/>
        </p:nvSpPr>
        <p:spPr>
          <a:xfrm>
            <a:off x="2567608" y="2438692"/>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359697" y="1500109"/>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359697" y="3615926"/>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359697" y="3611441"/>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9198623" y="404664"/>
            <a:ext cx="1612815"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4.2 </a:t>
            </a:r>
            <a:r>
              <a:rPr lang="fr-FR" sz="1400" dirty="0">
                <a:solidFill>
                  <a:schemeClr val="tx1"/>
                </a:solidFill>
              </a:rPr>
              <a:t>Système métrique </a:t>
            </a:r>
          </a:p>
        </p:txBody>
      </p:sp>
      <p:sp>
        <p:nvSpPr>
          <p:cNvPr id="38" name="Cloud 37"/>
          <p:cNvSpPr/>
          <p:nvPr/>
        </p:nvSpPr>
        <p:spPr>
          <a:xfrm>
            <a:off x="9576471" y="1124744"/>
            <a:ext cx="2377403"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4.3.1 </a:t>
            </a:r>
            <a:r>
              <a:rPr lang="fr-FR" sz="1400" dirty="0">
                <a:solidFill>
                  <a:schemeClr val="tx1"/>
                </a:solidFill>
              </a:rPr>
              <a:t>Produits entrants traitables</a:t>
            </a:r>
          </a:p>
        </p:txBody>
      </p:sp>
      <p:sp>
        <p:nvSpPr>
          <p:cNvPr id="41" name="Cloud 40"/>
          <p:cNvSpPr/>
          <p:nvPr/>
        </p:nvSpPr>
        <p:spPr>
          <a:xfrm>
            <a:off x="9196045" y="1932869"/>
            <a:ext cx="1920128"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4.3.2 </a:t>
            </a:r>
            <a:r>
              <a:rPr lang="fr-FR" sz="1400" dirty="0">
                <a:solidFill>
                  <a:schemeClr val="tx1"/>
                </a:solidFill>
              </a:rPr>
              <a:t>Capacité</a:t>
            </a:r>
          </a:p>
        </p:txBody>
      </p:sp>
      <p:sp>
        <p:nvSpPr>
          <p:cNvPr id="42" name="Cloud 41"/>
          <p:cNvSpPr/>
          <p:nvPr/>
        </p:nvSpPr>
        <p:spPr>
          <a:xfrm>
            <a:off x="9379729" y="3517045"/>
            <a:ext cx="2069859"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4.3.8 </a:t>
            </a:r>
            <a:r>
              <a:rPr lang="fr-FR" sz="1400" dirty="0">
                <a:solidFill>
                  <a:schemeClr val="tx1"/>
                </a:solidFill>
              </a:rPr>
              <a:t>Intervalles d’utilisation</a:t>
            </a:r>
          </a:p>
        </p:txBody>
      </p:sp>
      <p:sp>
        <p:nvSpPr>
          <p:cNvPr id="44" name="Cloud 43"/>
          <p:cNvSpPr/>
          <p:nvPr/>
        </p:nvSpPr>
        <p:spPr>
          <a:xfrm>
            <a:off x="9235712" y="4309133"/>
            <a:ext cx="1975213" cy="104548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4.5 </a:t>
            </a:r>
            <a:r>
              <a:rPr lang="fr-FR" sz="1400" dirty="0">
                <a:solidFill>
                  <a:schemeClr val="tx1"/>
                </a:solidFill>
              </a:rPr>
              <a:t>Durée de vie prévue à la conception</a:t>
            </a:r>
          </a:p>
        </p:txBody>
      </p:sp>
      <p:cxnSp>
        <p:nvCxnSpPr>
          <p:cNvPr id="45" name="Straight Arrow Connector 44"/>
          <p:cNvCxnSpPr>
            <a:cxnSpLocks/>
            <a:stCxn id="156" idx="3"/>
            <a:endCxn id="37" idx="2"/>
          </p:cNvCxnSpPr>
          <p:nvPr/>
        </p:nvCxnSpPr>
        <p:spPr>
          <a:xfrm>
            <a:off x="8178932" y="558352"/>
            <a:ext cx="1024694" cy="19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156" idx="3"/>
            <a:endCxn id="38" idx="2"/>
          </p:cNvCxnSpPr>
          <p:nvPr/>
        </p:nvCxnSpPr>
        <p:spPr>
          <a:xfrm>
            <a:off x="8178932" y="558352"/>
            <a:ext cx="1404913" cy="9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a:stCxn id="156" idx="3"/>
            <a:endCxn id="41" idx="2"/>
          </p:cNvCxnSpPr>
          <p:nvPr/>
        </p:nvCxnSpPr>
        <p:spPr>
          <a:xfrm>
            <a:off x="8178932" y="558352"/>
            <a:ext cx="1023069" cy="1726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156" idx="3"/>
            <a:endCxn id="42" idx="2"/>
          </p:cNvCxnSpPr>
          <p:nvPr/>
        </p:nvCxnSpPr>
        <p:spPr>
          <a:xfrm>
            <a:off x="8178932" y="558352"/>
            <a:ext cx="1207217" cy="3310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56" idx="3"/>
            <a:endCxn id="44" idx="2"/>
          </p:cNvCxnSpPr>
          <p:nvPr/>
        </p:nvCxnSpPr>
        <p:spPr>
          <a:xfrm>
            <a:off x="8178932" y="558352"/>
            <a:ext cx="1062907" cy="4273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Cloud 104"/>
          <p:cNvSpPr/>
          <p:nvPr/>
        </p:nvSpPr>
        <p:spPr>
          <a:xfrm>
            <a:off x="9426741" y="2652949"/>
            <a:ext cx="2184234"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4.3.3 </a:t>
            </a:r>
            <a:r>
              <a:rPr lang="fr-FR" sz="1400" dirty="0">
                <a:solidFill>
                  <a:schemeClr val="tx1"/>
                </a:solidFill>
              </a:rPr>
              <a:t>Produits d’hygiène menstruelle</a:t>
            </a:r>
          </a:p>
        </p:txBody>
      </p:sp>
      <p:cxnSp>
        <p:nvCxnSpPr>
          <p:cNvPr id="108" name="Straight Arrow Connector 107"/>
          <p:cNvCxnSpPr>
            <a:cxnSpLocks/>
            <a:stCxn id="156" idx="3"/>
            <a:endCxn id="105" idx="2"/>
          </p:cNvCxnSpPr>
          <p:nvPr/>
        </p:nvCxnSpPr>
        <p:spPr>
          <a:xfrm>
            <a:off x="8178932" y="558352"/>
            <a:ext cx="1254584" cy="244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p:cNvCxnSpPr/>
          <p:nvPr/>
        </p:nvCxnSpPr>
        <p:spPr>
          <a:xfrm flipV="1">
            <a:off x="5581770" y="558352"/>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p:cNvCxnSpPr/>
          <p:nvPr/>
        </p:nvCxnSpPr>
        <p:spPr>
          <a:xfrm flipV="1">
            <a:off x="5581770" y="833162"/>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p:cNvCxnSpPr>
            <a:cxnSpLocks/>
          </p:cNvCxnSpPr>
          <p:nvPr/>
        </p:nvCxnSpPr>
        <p:spPr>
          <a:xfrm flipV="1">
            <a:off x="5581770" y="1107942"/>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p:cNvCxnSpPr>
            <a:cxnSpLocks/>
          </p:cNvCxnSpPr>
          <p:nvPr/>
        </p:nvCxnSpPr>
        <p:spPr>
          <a:xfrm flipV="1">
            <a:off x="5581770" y="1386378"/>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p:cNvCxnSpPr>
            <a:cxnSpLocks/>
          </p:cNvCxnSpPr>
          <p:nvPr/>
        </p:nvCxnSpPr>
        <p:spPr>
          <a:xfrm>
            <a:off x="5581769" y="1500109"/>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p:cNvCxnSpPr>
            <a:cxnSpLocks/>
          </p:cNvCxnSpPr>
          <p:nvPr/>
        </p:nvCxnSpPr>
        <p:spPr>
          <a:xfrm>
            <a:off x="5581769" y="1500108"/>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p:cNvCxnSpPr>
            <a:cxnSpLocks/>
          </p:cNvCxnSpPr>
          <p:nvPr/>
        </p:nvCxnSpPr>
        <p:spPr>
          <a:xfrm>
            <a:off x="5581770" y="1500109"/>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p:cNvCxnSpPr>
            <a:cxnSpLocks/>
          </p:cNvCxnSpPr>
          <p:nvPr/>
        </p:nvCxnSpPr>
        <p:spPr>
          <a:xfrm>
            <a:off x="5581770" y="1500109"/>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p:cNvCxnSpPr>
            <a:cxnSpLocks/>
          </p:cNvCxnSpPr>
          <p:nvPr/>
        </p:nvCxnSpPr>
        <p:spPr>
          <a:xfrm flipV="1">
            <a:off x="5581769" y="2785963"/>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p:cNvCxnSpPr>
            <a:cxnSpLocks/>
          </p:cNvCxnSpPr>
          <p:nvPr/>
        </p:nvCxnSpPr>
        <p:spPr>
          <a:xfrm flipV="1">
            <a:off x="5581769" y="3139015"/>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p:cNvCxnSpPr>
            <a:cxnSpLocks/>
          </p:cNvCxnSpPr>
          <p:nvPr/>
        </p:nvCxnSpPr>
        <p:spPr>
          <a:xfrm flipV="1">
            <a:off x="5581770" y="3488147"/>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p:cNvCxnSpPr>
            <a:cxnSpLocks/>
          </p:cNvCxnSpPr>
          <p:nvPr/>
        </p:nvCxnSpPr>
        <p:spPr>
          <a:xfrm>
            <a:off x="5581770" y="3611441"/>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p:cNvCxnSpPr>
            <a:cxnSpLocks/>
          </p:cNvCxnSpPr>
          <p:nvPr/>
        </p:nvCxnSpPr>
        <p:spPr>
          <a:xfrm>
            <a:off x="5581769" y="3611442"/>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p:cNvCxnSpPr>
            <a:cxnSpLocks/>
          </p:cNvCxnSpPr>
          <p:nvPr/>
        </p:nvCxnSpPr>
        <p:spPr>
          <a:xfrm>
            <a:off x="5581769" y="3611441"/>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p:cNvCxnSpPr>
            <a:cxnSpLocks/>
          </p:cNvCxnSpPr>
          <p:nvPr/>
        </p:nvCxnSpPr>
        <p:spPr>
          <a:xfrm>
            <a:off x="5581770" y="3611441"/>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p:cNvCxnSpPr>
            <a:cxnSpLocks/>
          </p:cNvCxnSpPr>
          <p:nvPr/>
        </p:nvCxnSpPr>
        <p:spPr>
          <a:xfrm>
            <a:off x="5581769" y="3611441"/>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p:cNvCxnSpPr>
            <a:cxnSpLocks/>
          </p:cNvCxnSpPr>
          <p:nvPr/>
        </p:nvCxnSpPr>
        <p:spPr>
          <a:xfrm flipV="1">
            <a:off x="5581769" y="5709850"/>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p:cNvCxnSpPr>
            <a:cxnSpLocks/>
          </p:cNvCxnSpPr>
          <p:nvPr/>
        </p:nvCxnSpPr>
        <p:spPr>
          <a:xfrm>
            <a:off x="5581769" y="5804864"/>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6" name="Rectangle: Rounded Corners 155">
            <a:hlinkClick r:id="rId3" action="ppaction://hlinksldjump"/>
          </p:cNvPr>
          <p:cNvSpPr/>
          <p:nvPr/>
        </p:nvSpPr>
        <p:spPr>
          <a:xfrm>
            <a:off x="6017681" y="476672"/>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157" name="Rectangle: Rounded Corners 156">
            <a:hlinkClick r:id="rId4" action="ppaction://hlinksldjump"/>
          </p:cNvPr>
          <p:cNvSpPr/>
          <p:nvPr/>
        </p:nvSpPr>
        <p:spPr>
          <a:xfrm>
            <a:off x="6025137" y="1035512"/>
            <a:ext cx="2170111"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158" name="Rectangle: Rounded Corners 157">
            <a:hlinkClick r:id="rId5" action="ppaction://hlinksldjump"/>
          </p:cNvPr>
          <p:cNvSpPr/>
          <p:nvPr/>
        </p:nvSpPr>
        <p:spPr>
          <a:xfrm>
            <a:off x="6023381" y="1298027"/>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159" name="Rectangle: Rounded Corners 158">
            <a:hlinkClick r:id="rId6" action="ppaction://hlinksldjump"/>
          </p:cNvPr>
          <p:cNvSpPr/>
          <p:nvPr/>
        </p:nvSpPr>
        <p:spPr>
          <a:xfrm>
            <a:off x="6023381" y="747731"/>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 </a:t>
            </a:r>
          </a:p>
        </p:txBody>
      </p:sp>
      <p:sp>
        <p:nvSpPr>
          <p:cNvPr id="160" name="Rectangle: Rounded Corners 159">
            <a:hlinkClick r:id="rId7" action="ppaction://hlinksldjump"/>
          </p:cNvPr>
          <p:cNvSpPr/>
          <p:nvPr/>
        </p:nvSpPr>
        <p:spPr>
          <a:xfrm>
            <a:off x="6029220" y="1798370"/>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61" name="Rectangle: Rounded Corners 160">
            <a:hlinkClick r:id="rId8" action="ppaction://hlinksldjump"/>
          </p:cNvPr>
          <p:cNvSpPr/>
          <p:nvPr/>
        </p:nvSpPr>
        <p:spPr>
          <a:xfrm>
            <a:off x="6020261" y="206890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 </a:t>
            </a:r>
          </a:p>
        </p:txBody>
      </p:sp>
      <p:sp>
        <p:nvSpPr>
          <p:cNvPr id="162" name="Rectangle: Rounded Corners 161">
            <a:hlinkClick r:id="rId9" action="ppaction://hlinksldjump"/>
          </p:cNvPr>
          <p:cNvSpPr/>
          <p:nvPr/>
        </p:nvSpPr>
        <p:spPr>
          <a:xfrm>
            <a:off x="6014422" y="1550482"/>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 </a:t>
            </a:r>
          </a:p>
        </p:txBody>
      </p:sp>
      <p:sp>
        <p:nvSpPr>
          <p:cNvPr id="163" name="Rectangle: Rounded Corners 162">
            <a:hlinkClick r:id="rId10" action="ppaction://hlinksldjump"/>
          </p:cNvPr>
          <p:cNvSpPr/>
          <p:nvPr/>
        </p:nvSpPr>
        <p:spPr>
          <a:xfrm>
            <a:off x="6035473" y="26613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64" name="Rectangle: Rounded Corners 163">
            <a:hlinkClick r:id="rId11" action="ppaction://hlinksldjump"/>
          </p:cNvPr>
          <p:cNvSpPr/>
          <p:nvPr/>
        </p:nvSpPr>
        <p:spPr>
          <a:xfrm>
            <a:off x="6030715" y="301435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65" name="Rectangle: Rounded Corners 164">
            <a:hlinkClick r:id="rId12" action="ppaction://hlinksldjump"/>
          </p:cNvPr>
          <p:cNvSpPr/>
          <p:nvPr/>
        </p:nvSpPr>
        <p:spPr>
          <a:xfrm>
            <a:off x="6040042" y="336349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66" name="Rectangle: Rounded Corners 165">
            <a:hlinkClick r:id="rId13" action="ppaction://hlinksldjump"/>
          </p:cNvPr>
          <p:cNvSpPr/>
          <p:nvPr/>
        </p:nvSpPr>
        <p:spPr>
          <a:xfrm>
            <a:off x="6040042" y="371933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67" name="Rectangle: Rounded Corners 166">
            <a:hlinkClick r:id="rId14" action="ppaction://hlinksldjump"/>
          </p:cNvPr>
          <p:cNvSpPr/>
          <p:nvPr/>
        </p:nvSpPr>
        <p:spPr>
          <a:xfrm>
            <a:off x="6031083" y="40700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68" name="Rectangle: Rounded Corners 167">
            <a:hlinkClick r:id="rId15" action="ppaction://hlinksldjump"/>
          </p:cNvPr>
          <p:cNvSpPr/>
          <p:nvPr/>
        </p:nvSpPr>
        <p:spPr>
          <a:xfrm>
            <a:off x="6030715" y="44442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69" name="Rectangle: Rounded Corners 168">
            <a:hlinkClick r:id="rId16" action="ppaction://hlinksldjump"/>
          </p:cNvPr>
          <p:cNvSpPr/>
          <p:nvPr/>
        </p:nvSpPr>
        <p:spPr>
          <a:xfrm>
            <a:off x="6033428" y="481158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70" name="Rectangle: Rounded Corners 169">
            <a:hlinkClick r:id="rId17" action="ppaction://hlinksldjump"/>
          </p:cNvPr>
          <p:cNvSpPr/>
          <p:nvPr/>
        </p:nvSpPr>
        <p:spPr>
          <a:xfrm>
            <a:off x="6035473" y="5615964"/>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71" name="Rectangle: Rounded Corners 170">
            <a:hlinkClick r:id="rId18" action="ppaction://hlinksldjump"/>
          </p:cNvPr>
          <p:cNvSpPr/>
          <p:nvPr/>
        </p:nvSpPr>
        <p:spPr>
          <a:xfrm>
            <a:off x="6028911" y="591742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73" name="Rectangle: Rounded Corners 172">
            <a:hlinkClick r:id="rId19" action="ppaction://hlinksldjump"/>
          </p:cNvPr>
          <p:cNvSpPr/>
          <p:nvPr/>
        </p:nvSpPr>
        <p:spPr>
          <a:xfrm>
            <a:off x="6029943" y="2354261"/>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 </a:t>
            </a:r>
          </a:p>
        </p:txBody>
      </p:sp>
      <p:sp>
        <p:nvSpPr>
          <p:cNvPr id="174" name="Rectangle: Rounded Corners 173">
            <a:hlinkClick r:id="rId20" action="ppaction://hlinksldjump"/>
          </p:cNvPr>
          <p:cNvSpPr/>
          <p:nvPr/>
        </p:nvSpPr>
        <p:spPr>
          <a:xfrm>
            <a:off x="6035473" y="515752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4" name="Slide Number Placeholder 3">
            <a:extLst>
              <a:ext uri="{FF2B5EF4-FFF2-40B4-BE49-F238E27FC236}">
                <a16:creationId xmlns:a16="http://schemas.microsoft.com/office/drawing/2014/main" id="{3BD23D95-4635-114E-B6B3-728D36912454}"/>
              </a:ext>
            </a:extLst>
          </p:cNvPr>
          <p:cNvSpPr>
            <a:spLocks noGrp="1"/>
          </p:cNvSpPr>
          <p:nvPr>
            <p:ph type="sldNum" sz="quarter" idx="12"/>
          </p:nvPr>
        </p:nvSpPr>
        <p:spPr/>
        <p:txBody>
          <a:bodyPr/>
          <a:lstStyle/>
          <a:p>
            <a:fld id="{FA0B7275-42E7-9344-8EE7-3495E2503A86}" type="slidenum">
              <a:rPr lang="en-US" smtClean="0"/>
              <a:t>6</a:t>
            </a:fld>
            <a:endParaRPr lang="en-US"/>
          </a:p>
        </p:txBody>
      </p:sp>
      <p:sp>
        <p:nvSpPr>
          <p:cNvPr id="3" name="Rectangle 2"/>
          <p:cNvSpPr/>
          <p:nvPr/>
        </p:nvSpPr>
        <p:spPr>
          <a:xfrm>
            <a:off x="3666422" y="2576074"/>
            <a:ext cx="4641578" cy="3736321"/>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77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fltVal val="0"/>
                                          </p:val>
                                        </p:tav>
                                        <p:tav tm="100000">
                                          <p:val>
                                            <p:strVal val="#ppt_h"/>
                                          </p:val>
                                        </p:tav>
                                      </p:tavLst>
                                    </p:anim>
                                    <p:animEffect transition="in" filter="fade">
                                      <p:cBhvr>
                                        <p:cTn id="112" dur="500"/>
                                        <p:tgtEl>
                                          <p:spTgt spid="42"/>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05"/>
                                        </p:tgtEl>
                                        <p:attrNameLst>
                                          <p:attrName>style.visibility</p:attrName>
                                        </p:attrNameLst>
                                      </p:cBhvr>
                                      <p:to>
                                        <p:strVal val="visible"/>
                                      </p:to>
                                    </p:set>
                                    <p:anim calcmode="lin" valueType="num">
                                      <p:cBhvr>
                                        <p:cTn id="120" dur="500" fill="hold"/>
                                        <p:tgtEl>
                                          <p:spTgt spid="105"/>
                                        </p:tgtEl>
                                        <p:attrNameLst>
                                          <p:attrName>ppt_w</p:attrName>
                                        </p:attrNameLst>
                                      </p:cBhvr>
                                      <p:tavLst>
                                        <p:tav tm="0">
                                          <p:val>
                                            <p:fltVal val="0"/>
                                          </p:val>
                                        </p:tav>
                                        <p:tav tm="100000">
                                          <p:val>
                                            <p:strVal val="#ppt_w"/>
                                          </p:val>
                                        </p:tav>
                                      </p:tavLst>
                                    </p:anim>
                                    <p:anim calcmode="lin" valueType="num">
                                      <p:cBhvr>
                                        <p:cTn id="121" dur="500" fill="hold"/>
                                        <p:tgtEl>
                                          <p:spTgt spid="105"/>
                                        </p:tgtEl>
                                        <p:attrNameLst>
                                          <p:attrName>ppt_h</p:attrName>
                                        </p:attrNameLst>
                                      </p:cBhvr>
                                      <p:tavLst>
                                        <p:tav tm="0">
                                          <p:val>
                                            <p:fltVal val="0"/>
                                          </p:val>
                                        </p:tav>
                                        <p:tav tm="100000">
                                          <p:val>
                                            <p:strVal val="#ppt_h"/>
                                          </p:val>
                                        </p:tav>
                                      </p:tavLst>
                                    </p:anim>
                                    <p:animEffect transition="in" filter="fade">
                                      <p:cBhvr>
                                        <p:cTn id="122" dur="500"/>
                                        <p:tgtEl>
                                          <p:spTgt spid="105"/>
                                        </p:tgtEl>
                                      </p:cBhvr>
                                    </p:animEffect>
                                  </p:childTnLst>
                                </p:cTn>
                              </p:par>
                              <p:par>
                                <p:cTn id="123" presetID="53" presetClass="entr" presetSubtype="16"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500" fill="hold"/>
                                        <p:tgtEl>
                                          <p:spTgt spid="49"/>
                                        </p:tgtEl>
                                        <p:attrNameLst>
                                          <p:attrName>ppt_w</p:attrName>
                                        </p:attrNameLst>
                                      </p:cBhvr>
                                      <p:tavLst>
                                        <p:tav tm="0">
                                          <p:val>
                                            <p:fltVal val="0"/>
                                          </p:val>
                                        </p:tav>
                                        <p:tav tm="100000">
                                          <p:val>
                                            <p:strVal val="#ppt_w"/>
                                          </p:val>
                                        </p:tav>
                                      </p:tavLst>
                                    </p:anim>
                                    <p:anim calcmode="lin" valueType="num">
                                      <p:cBhvr>
                                        <p:cTn id="126" dur="500" fill="hold"/>
                                        <p:tgtEl>
                                          <p:spTgt spid="49"/>
                                        </p:tgtEl>
                                        <p:attrNameLst>
                                          <p:attrName>ppt_h</p:attrName>
                                        </p:attrNameLst>
                                      </p:cBhvr>
                                      <p:tavLst>
                                        <p:tav tm="0">
                                          <p:val>
                                            <p:fltVal val="0"/>
                                          </p:val>
                                        </p:tav>
                                        <p:tav tm="100000">
                                          <p:val>
                                            <p:strVal val="#ppt_h"/>
                                          </p:val>
                                        </p:tav>
                                      </p:tavLst>
                                    </p:anim>
                                    <p:animEffect transition="in" filter="fade">
                                      <p:cBhvr>
                                        <p:cTn id="127" dur="500"/>
                                        <p:tgtEl>
                                          <p:spTgt spid="49"/>
                                        </p:tgtEl>
                                      </p:cBhvr>
                                    </p:animEffect>
                                  </p:childTnLst>
                                </p:cTn>
                              </p:par>
                              <p:par>
                                <p:cTn id="128" presetID="53" presetClass="entr" presetSubtype="16"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childTnLst>
                                </p:cTn>
                              </p:par>
                              <p:par>
                                <p:cTn id="133" presetID="53" presetClass="entr" presetSubtype="16" fill="hold"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p:cTn id="135" dur="500" fill="hold"/>
                                        <p:tgtEl>
                                          <p:spTgt spid="108"/>
                                        </p:tgtEl>
                                        <p:attrNameLst>
                                          <p:attrName>ppt_w</p:attrName>
                                        </p:attrNameLst>
                                      </p:cBhvr>
                                      <p:tavLst>
                                        <p:tav tm="0">
                                          <p:val>
                                            <p:fltVal val="0"/>
                                          </p:val>
                                        </p:tav>
                                        <p:tav tm="100000">
                                          <p:val>
                                            <p:strVal val="#ppt_w"/>
                                          </p:val>
                                        </p:tav>
                                      </p:tavLst>
                                    </p:anim>
                                    <p:anim calcmode="lin" valueType="num">
                                      <p:cBhvr>
                                        <p:cTn id="136" dur="500" fill="hold"/>
                                        <p:tgtEl>
                                          <p:spTgt spid="108"/>
                                        </p:tgtEl>
                                        <p:attrNameLst>
                                          <p:attrName>ppt_h</p:attrName>
                                        </p:attrNameLst>
                                      </p:cBhvr>
                                      <p:tavLst>
                                        <p:tav tm="0">
                                          <p:val>
                                            <p:fltVal val="0"/>
                                          </p:val>
                                        </p:tav>
                                        <p:tav tm="100000">
                                          <p:val>
                                            <p:strVal val="#ppt_h"/>
                                          </p:val>
                                        </p:tav>
                                      </p:tavLst>
                                    </p:anim>
                                    <p:animEffect transition="in" filter="fade">
                                      <p:cBhvr>
                                        <p:cTn id="137" dur="500"/>
                                        <p:tgtEl>
                                          <p:spTgt spid="108"/>
                                        </p:tgtEl>
                                      </p:cBhvr>
                                    </p:animEffect>
                                  </p:childTnLst>
                                </p:cTn>
                              </p:par>
                              <p:par>
                                <p:cTn id="138" presetID="53" presetClass="entr" presetSubtype="16" fill="hold" nodeType="with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p:cTn id="140" dur="500" fill="hold"/>
                                        <p:tgtEl>
                                          <p:spTgt spid="47"/>
                                        </p:tgtEl>
                                        <p:attrNameLst>
                                          <p:attrName>ppt_w</p:attrName>
                                        </p:attrNameLst>
                                      </p:cBhvr>
                                      <p:tavLst>
                                        <p:tav tm="0">
                                          <p:val>
                                            <p:fltVal val="0"/>
                                          </p:val>
                                        </p:tav>
                                        <p:tav tm="100000">
                                          <p:val>
                                            <p:strVal val="#ppt_w"/>
                                          </p:val>
                                        </p:tav>
                                      </p:tavLst>
                                    </p:anim>
                                    <p:anim calcmode="lin" valueType="num">
                                      <p:cBhvr>
                                        <p:cTn id="141" dur="500" fill="hold"/>
                                        <p:tgtEl>
                                          <p:spTgt spid="47"/>
                                        </p:tgtEl>
                                        <p:attrNameLst>
                                          <p:attrName>ppt_h</p:attrName>
                                        </p:attrNameLst>
                                      </p:cBhvr>
                                      <p:tavLst>
                                        <p:tav tm="0">
                                          <p:val>
                                            <p:fltVal val="0"/>
                                          </p:val>
                                        </p:tav>
                                        <p:tav tm="100000">
                                          <p:val>
                                            <p:strVal val="#ppt_h"/>
                                          </p:val>
                                        </p:tav>
                                      </p:tavLst>
                                    </p:anim>
                                    <p:animEffect transition="in" filter="fade">
                                      <p:cBhvr>
                                        <p:cTn id="142" dur="500"/>
                                        <p:tgtEl>
                                          <p:spTgt spid="47"/>
                                        </p:tgtEl>
                                      </p:cBhvr>
                                    </p:animEffect>
                                  </p:childTnLst>
                                </p:cTn>
                              </p:par>
                              <p:par>
                                <p:cTn id="143" presetID="53" presetClass="entr" presetSubtype="16" fill="hold"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par>
                                <p:cTn id="148" presetID="53" presetClass="entr" presetSubtype="16" fill="hold" nodeType="withEffect">
                                  <p:stCondLst>
                                    <p:cond delay="0"/>
                                  </p:stCondLst>
                                  <p:childTnLst>
                                    <p:set>
                                      <p:cBhvr>
                                        <p:cTn id="149" dur="1" fill="hold">
                                          <p:stCondLst>
                                            <p:cond delay="0"/>
                                          </p:stCondLst>
                                        </p:cTn>
                                        <p:tgtEl>
                                          <p:spTgt spid="45"/>
                                        </p:tgtEl>
                                        <p:attrNameLst>
                                          <p:attrName>style.visibility</p:attrName>
                                        </p:attrNameLst>
                                      </p:cBhvr>
                                      <p:to>
                                        <p:strVal val="visible"/>
                                      </p:to>
                                    </p:set>
                                    <p:anim calcmode="lin" valueType="num">
                                      <p:cBhvr>
                                        <p:cTn id="150" dur="500" fill="hold"/>
                                        <p:tgtEl>
                                          <p:spTgt spid="45"/>
                                        </p:tgtEl>
                                        <p:attrNameLst>
                                          <p:attrName>ppt_w</p:attrName>
                                        </p:attrNameLst>
                                      </p:cBhvr>
                                      <p:tavLst>
                                        <p:tav tm="0">
                                          <p:val>
                                            <p:fltVal val="0"/>
                                          </p:val>
                                        </p:tav>
                                        <p:tav tm="100000">
                                          <p:val>
                                            <p:strVal val="#ppt_w"/>
                                          </p:val>
                                        </p:tav>
                                      </p:tavLst>
                                    </p:anim>
                                    <p:anim calcmode="lin" valueType="num">
                                      <p:cBhvr>
                                        <p:cTn id="151" dur="500" fill="hold"/>
                                        <p:tgtEl>
                                          <p:spTgt spid="45"/>
                                        </p:tgtEl>
                                        <p:attrNameLst>
                                          <p:attrName>ppt_h</p:attrName>
                                        </p:attrNameLst>
                                      </p:cBhvr>
                                      <p:tavLst>
                                        <p:tav tm="0">
                                          <p:val>
                                            <p:fltVal val="0"/>
                                          </p:val>
                                        </p:tav>
                                        <p:tav tm="100000">
                                          <p:val>
                                            <p:strVal val="#ppt_h"/>
                                          </p:val>
                                        </p:tav>
                                      </p:tavLst>
                                    </p:anim>
                                    <p:animEffect transition="in" filter="fade">
                                      <p:cBhvr>
                                        <p:cTn id="1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38" grpId="0" animBg="1"/>
      <p:bldP spid="41" grpId="0" animBg="1"/>
      <p:bldP spid="42" grpId="0" animBg="1"/>
      <p:bldP spid="44" grpId="0" animBg="1"/>
      <p:bldP spid="10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3" grpId="0" animBg="1"/>
      <p:bldP spid="1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Sécurité globale</a:t>
            </a:r>
          </a:p>
        </p:txBody>
      </p:sp>
      <p:sp>
        <p:nvSpPr>
          <p:cNvPr id="5" name="Rectangle: Beveled 4"/>
          <p:cNvSpPr/>
          <p:nvPr/>
        </p:nvSpPr>
        <p:spPr>
          <a:xfrm>
            <a:off x="3524797" y="1124745"/>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a:t>
            </a:r>
          </a:p>
          <a:p>
            <a:pPr algn="ctr"/>
            <a:r>
              <a:rPr lang="fr-FR" sz="1600" dirty="0">
                <a:solidFill>
                  <a:schemeClr val="tx1"/>
                </a:solidFill>
              </a:rPr>
              <a:t>des documents</a:t>
            </a:r>
          </a:p>
        </p:txBody>
      </p:sp>
      <p:sp>
        <p:nvSpPr>
          <p:cNvPr id="9" name="Rectangle: Beveled 8"/>
          <p:cNvSpPr/>
          <p:nvPr/>
        </p:nvSpPr>
        <p:spPr>
          <a:xfrm>
            <a:off x="3524797" y="3193158"/>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524797" y="5408818"/>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279576" y="2492897"/>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071665" y="1554314"/>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071665" y="3670131"/>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071665" y="3665646"/>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8" name="Cloud 37"/>
          <p:cNvSpPr/>
          <p:nvPr/>
        </p:nvSpPr>
        <p:spPr>
          <a:xfrm>
            <a:off x="9275086" y="119456"/>
            <a:ext cx="2078713" cy="73322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4.7 </a:t>
            </a:r>
            <a:r>
              <a:rPr lang="fr-FR" sz="1400" dirty="0">
                <a:solidFill>
                  <a:schemeClr val="tx1"/>
                </a:solidFill>
              </a:rPr>
              <a:t>Conception sécurisée</a:t>
            </a:r>
          </a:p>
        </p:txBody>
      </p:sp>
      <p:sp>
        <p:nvSpPr>
          <p:cNvPr id="41" name="Cloud 40"/>
          <p:cNvSpPr/>
          <p:nvPr/>
        </p:nvSpPr>
        <p:spPr>
          <a:xfrm>
            <a:off x="9349239" y="887368"/>
            <a:ext cx="2071183" cy="7932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4.8 Conditions </a:t>
            </a:r>
            <a:r>
              <a:rPr lang="fr-FR" sz="1400" dirty="0">
                <a:solidFill>
                  <a:schemeClr val="tx1"/>
                </a:solidFill>
              </a:rPr>
              <a:t>de fonctionnement</a:t>
            </a:r>
          </a:p>
        </p:txBody>
      </p:sp>
      <p:cxnSp>
        <p:nvCxnSpPr>
          <p:cNvPr id="12" name="Straight Arrow Connector 11"/>
          <p:cNvCxnSpPr>
            <a:cxnSpLocks/>
            <a:stCxn id="172" idx="3"/>
            <a:endCxn id="38" idx="2"/>
          </p:cNvCxnSpPr>
          <p:nvPr/>
        </p:nvCxnSpPr>
        <p:spPr>
          <a:xfrm flipV="1">
            <a:off x="7890900" y="486071"/>
            <a:ext cx="1390634" cy="401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72" idx="3"/>
            <a:endCxn id="41" idx="2"/>
          </p:cNvCxnSpPr>
          <p:nvPr/>
        </p:nvCxnSpPr>
        <p:spPr>
          <a:xfrm>
            <a:off x="7890900" y="887367"/>
            <a:ext cx="1464764" cy="396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Cloud 47"/>
          <p:cNvSpPr/>
          <p:nvPr/>
        </p:nvSpPr>
        <p:spPr>
          <a:xfrm>
            <a:off x="9044549" y="1677081"/>
            <a:ext cx="2474473" cy="73322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4.12.1 </a:t>
            </a:r>
            <a:r>
              <a:rPr lang="fr-FR" sz="1400" dirty="0">
                <a:solidFill>
                  <a:schemeClr val="tx1"/>
                </a:solidFill>
              </a:rPr>
              <a:t>Arêtes, angles &amp; surfaces</a:t>
            </a:r>
          </a:p>
        </p:txBody>
      </p:sp>
      <p:cxnSp>
        <p:nvCxnSpPr>
          <p:cNvPr id="49" name="Straight Arrow Connector 48"/>
          <p:cNvCxnSpPr>
            <a:cxnSpLocks/>
            <a:stCxn id="172" idx="3"/>
            <a:endCxn id="48" idx="2"/>
          </p:cNvCxnSpPr>
          <p:nvPr/>
        </p:nvCxnSpPr>
        <p:spPr>
          <a:xfrm>
            <a:off x="7890900" y="887367"/>
            <a:ext cx="1161324" cy="1156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loud 52"/>
          <p:cNvSpPr/>
          <p:nvPr/>
        </p:nvSpPr>
        <p:spPr>
          <a:xfrm>
            <a:off x="9753741" y="2396863"/>
            <a:ext cx="2307297" cy="113907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4.12.2 </a:t>
            </a:r>
            <a:r>
              <a:rPr lang="fr-FR" sz="1400" dirty="0">
                <a:solidFill>
                  <a:schemeClr val="tx1"/>
                </a:solidFill>
              </a:rPr>
              <a:t>Protection contre les incendies et les explosions</a:t>
            </a:r>
          </a:p>
        </p:txBody>
      </p:sp>
      <p:cxnSp>
        <p:nvCxnSpPr>
          <p:cNvPr id="54" name="Straight Arrow Connector 53"/>
          <p:cNvCxnSpPr>
            <a:cxnSpLocks/>
            <a:stCxn id="172" idx="3"/>
            <a:endCxn id="53" idx="2"/>
          </p:cNvCxnSpPr>
          <p:nvPr/>
        </p:nvCxnSpPr>
        <p:spPr>
          <a:xfrm>
            <a:off x="7890900" y="887367"/>
            <a:ext cx="1869998" cy="207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Cloud 56"/>
          <p:cNvSpPr/>
          <p:nvPr/>
        </p:nvSpPr>
        <p:spPr>
          <a:xfrm>
            <a:off x="8260110" y="3397205"/>
            <a:ext cx="2028225" cy="83691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4.12.3 </a:t>
            </a:r>
            <a:r>
              <a:rPr lang="fr-FR" sz="1400" dirty="0">
                <a:solidFill>
                  <a:schemeClr val="tx1"/>
                </a:solidFill>
              </a:rPr>
              <a:t>Intégrité de la structure</a:t>
            </a:r>
          </a:p>
        </p:txBody>
      </p:sp>
      <p:sp>
        <p:nvSpPr>
          <p:cNvPr id="58" name="Cloud 57"/>
          <p:cNvSpPr/>
          <p:nvPr/>
        </p:nvSpPr>
        <p:spPr>
          <a:xfrm>
            <a:off x="9912424" y="3815664"/>
            <a:ext cx="2160240" cy="96802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4.12.5 </a:t>
            </a:r>
            <a:r>
              <a:rPr lang="fr-FR" sz="1400" dirty="0">
                <a:solidFill>
                  <a:schemeClr val="tx1"/>
                </a:solidFill>
              </a:rPr>
              <a:t>Systèmes  souterrains</a:t>
            </a:r>
          </a:p>
        </p:txBody>
      </p:sp>
      <p:sp>
        <p:nvSpPr>
          <p:cNvPr id="64" name="Cloud 63"/>
          <p:cNvSpPr/>
          <p:nvPr/>
        </p:nvSpPr>
        <p:spPr>
          <a:xfrm>
            <a:off x="8260110" y="4670672"/>
            <a:ext cx="2321856" cy="79037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4.12.6 </a:t>
            </a:r>
            <a:r>
              <a:rPr lang="fr-FR" sz="1400" dirty="0">
                <a:solidFill>
                  <a:schemeClr val="tx1"/>
                </a:solidFill>
              </a:rPr>
              <a:t>Influences extérieures</a:t>
            </a:r>
          </a:p>
        </p:txBody>
      </p:sp>
      <p:cxnSp>
        <p:nvCxnSpPr>
          <p:cNvPr id="65" name="Straight Arrow Connector 64"/>
          <p:cNvCxnSpPr>
            <a:cxnSpLocks/>
            <a:stCxn id="172" idx="3"/>
            <a:endCxn id="57" idx="2"/>
          </p:cNvCxnSpPr>
          <p:nvPr/>
        </p:nvCxnSpPr>
        <p:spPr>
          <a:xfrm>
            <a:off x="7890900" y="887367"/>
            <a:ext cx="375501" cy="2928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a:stCxn id="172" idx="3"/>
            <a:endCxn id="58" idx="2"/>
          </p:cNvCxnSpPr>
          <p:nvPr/>
        </p:nvCxnSpPr>
        <p:spPr>
          <a:xfrm>
            <a:off x="7890900" y="887367"/>
            <a:ext cx="2028225" cy="3412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172" idx="3"/>
            <a:endCxn id="64" idx="2"/>
          </p:cNvCxnSpPr>
          <p:nvPr/>
        </p:nvCxnSpPr>
        <p:spPr>
          <a:xfrm>
            <a:off x="7890900" y="887367"/>
            <a:ext cx="376412" cy="4178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Cloud 87"/>
          <p:cNvSpPr/>
          <p:nvPr/>
        </p:nvSpPr>
        <p:spPr>
          <a:xfrm>
            <a:off x="9753742" y="5336388"/>
            <a:ext cx="1880298" cy="79037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5.1 </a:t>
            </a:r>
            <a:r>
              <a:rPr lang="fr-FR" sz="1400" dirty="0">
                <a:solidFill>
                  <a:schemeClr val="tx1"/>
                </a:solidFill>
              </a:rPr>
              <a:t>Evaluation de la sécurité  </a:t>
            </a:r>
          </a:p>
        </p:txBody>
      </p:sp>
      <p:cxnSp>
        <p:nvCxnSpPr>
          <p:cNvPr id="104" name="Straight Arrow Connector 103"/>
          <p:cNvCxnSpPr>
            <a:cxnSpLocks/>
            <a:stCxn id="172" idx="3"/>
            <a:endCxn id="88" idx="2"/>
          </p:cNvCxnSpPr>
          <p:nvPr/>
        </p:nvCxnSpPr>
        <p:spPr>
          <a:xfrm>
            <a:off x="7890900" y="887367"/>
            <a:ext cx="1868674" cy="4844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p:cNvCxnSpPr/>
          <p:nvPr/>
        </p:nvCxnSpPr>
        <p:spPr>
          <a:xfrm flipV="1">
            <a:off x="5293738" y="612557"/>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p:cNvCxnSpPr/>
          <p:nvPr/>
        </p:nvCxnSpPr>
        <p:spPr>
          <a:xfrm flipV="1">
            <a:off x="5293738" y="887367"/>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p:cNvCxnSpPr>
            <a:cxnSpLocks/>
          </p:cNvCxnSpPr>
          <p:nvPr/>
        </p:nvCxnSpPr>
        <p:spPr>
          <a:xfrm flipV="1">
            <a:off x="5293738" y="1162147"/>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p:cNvCxnSpPr>
            <a:cxnSpLocks/>
          </p:cNvCxnSpPr>
          <p:nvPr/>
        </p:nvCxnSpPr>
        <p:spPr>
          <a:xfrm flipV="1">
            <a:off x="5293738" y="1440583"/>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p:cNvCxnSpPr>
            <a:cxnSpLocks/>
          </p:cNvCxnSpPr>
          <p:nvPr/>
        </p:nvCxnSpPr>
        <p:spPr>
          <a:xfrm>
            <a:off x="5293737" y="1554314"/>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p:cNvCxnSpPr>
            <a:cxnSpLocks/>
          </p:cNvCxnSpPr>
          <p:nvPr/>
        </p:nvCxnSpPr>
        <p:spPr>
          <a:xfrm>
            <a:off x="5293737" y="1554313"/>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p:cNvCxnSpPr>
            <a:cxnSpLocks/>
          </p:cNvCxnSpPr>
          <p:nvPr/>
        </p:nvCxnSpPr>
        <p:spPr>
          <a:xfrm>
            <a:off x="5293738" y="1554314"/>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p:cNvCxnSpPr>
            <a:cxnSpLocks/>
          </p:cNvCxnSpPr>
          <p:nvPr/>
        </p:nvCxnSpPr>
        <p:spPr>
          <a:xfrm>
            <a:off x="5293738" y="1554314"/>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p:cNvCxnSpPr>
            <a:cxnSpLocks/>
          </p:cNvCxnSpPr>
          <p:nvPr/>
        </p:nvCxnSpPr>
        <p:spPr>
          <a:xfrm flipV="1">
            <a:off x="5293737" y="2840168"/>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p:cNvCxnSpPr>
            <a:cxnSpLocks/>
          </p:cNvCxnSpPr>
          <p:nvPr/>
        </p:nvCxnSpPr>
        <p:spPr>
          <a:xfrm flipV="1">
            <a:off x="5293737" y="3193220"/>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ctor: Elbow 142"/>
          <p:cNvCxnSpPr>
            <a:cxnSpLocks/>
          </p:cNvCxnSpPr>
          <p:nvPr/>
        </p:nvCxnSpPr>
        <p:spPr>
          <a:xfrm flipV="1">
            <a:off x="5293738" y="3542352"/>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p:cNvCxnSpPr>
            <a:cxnSpLocks/>
          </p:cNvCxnSpPr>
          <p:nvPr/>
        </p:nvCxnSpPr>
        <p:spPr>
          <a:xfrm>
            <a:off x="5293738" y="3665646"/>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p:cNvCxnSpPr>
            <a:cxnSpLocks/>
          </p:cNvCxnSpPr>
          <p:nvPr/>
        </p:nvCxnSpPr>
        <p:spPr>
          <a:xfrm>
            <a:off x="5293737" y="3665647"/>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45"/>
          <p:cNvCxnSpPr>
            <a:cxnSpLocks/>
          </p:cNvCxnSpPr>
          <p:nvPr/>
        </p:nvCxnSpPr>
        <p:spPr>
          <a:xfrm>
            <a:off x="5293737" y="3665646"/>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p:cNvCxnSpPr>
            <a:cxnSpLocks/>
          </p:cNvCxnSpPr>
          <p:nvPr/>
        </p:nvCxnSpPr>
        <p:spPr>
          <a:xfrm>
            <a:off x="5293738" y="3665646"/>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onnector: Elbow 147"/>
          <p:cNvCxnSpPr>
            <a:cxnSpLocks/>
          </p:cNvCxnSpPr>
          <p:nvPr/>
        </p:nvCxnSpPr>
        <p:spPr>
          <a:xfrm>
            <a:off x="5293737" y="3665646"/>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onnector: Elbow 148"/>
          <p:cNvCxnSpPr>
            <a:cxnSpLocks/>
          </p:cNvCxnSpPr>
          <p:nvPr/>
        </p:nvCxnSpPr>
        <p:spPr>
          <a:xfrm flipV="1">
            <a:off x="5293737" y="5764055"/>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p:cNvCxnSpPr>
            <a:cxnSpLocks/>
          </p:cNvCxnSpPr>
          <p:nvPr/>
        </p:nvCxnSpPr>
        <p:spPr>
          <a:xfrm>
            <a:off x="5293737" y="5859069"/>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9" name="Rectangle: Rounded Corners 168">
            <a:hlinkClick r:id="rId3" action="ppaction://hlinksldjump"/>
          </p:cNvPr>
          <p:cNvSpPr/>
          <p:nvPr/>
        </p:nvSpPr>
        <p:spPr>
          <a:xfrm>
            <a:off x="5729649" y="530877"/>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170" name="Rectangle: Rounded Corners 169">
            <a:hlinkClick r:id="rId4" action="ppaction://hlinksldjump"/>
          </p:cNvPr>
          <p:cNvSpPr/>
          <p:nvPr/>
        </p:nvSpPr>
        <p:spPr>
          <a:xfrm>
            <a:off x="5731920" y="1083058"/>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171" name="Rectangle: Rounded Corners 170">
            <a:hlinkClick r:id="rId5" action="ppaction://hlinksldjump"/>
          </p:cNvPr>
          <p:cNvSpPr/>
          <p:nvPr/>
        </p:nvSpPr>
        <p:spPr>
          <a:xfrm>
            <a:off x="5735349" y="1352232"/>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172" name="Rectangle: Rounded Corners 171">
            <a:hlinkClick r:id="rId6" action="ppaction://hlinksldjump"/>
          </p:cNvPr>
          <p:cNvSpPr/>
          <p:nvPr/>
        </p:nvSpPr>
        <p:spPr>
          <a:xfrm>
            <a:off x="5735349" y="801936"/>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173" name="Rectangle: Rounded Corners 172">
            <a:hlinkClick r:id="rId7" action="ppaction://hlinksldjump"/>
          </p:cNvPr>
          <p:cNvSpPr/>
          <p:nvPr/>
        </p:nvSpPr>
        <p:spPr>
          <a:xfrm>
            <a:off x="5741188" y="185257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74" name="Rectangle: Rounded Corners 173">
            <a:hlinkClick r:id="rId8" action="ppaction://hlinksldjump"/>
          </p:cNvPr>
          <p:cNvSpPr/>
          <p:nvPr/>
        </p:nvSpPr>
        <p:spPr>
          <a:xfrm>
            <a:off x="5732229" y="2123112"/>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 </a:t>
            </a:r>
          </a:p>
        </p:txBody>
      </p:sp>
      <p:sp>
        <p:nvSpPr>
          <p:cNvPr id="175" name="Rectangle: Rounded Corners 174">
            <a:hlinkClick r:id="rId9" action="ppaction://hlinksldjump"/>
          </p:cNvPr>
          <p:cNvSpPr/>
          <p:nvPr/>
        </p:nvSpPr>
        <p:spPr>
          <a:xfrm>
            <a:off x="5726390" y="1604687"/>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  </a:t>
            </a:r>
          </a:p>
        </p:txBody>
      </p:sp>
      <p:sp>
        <p:nvSpPr>
          <p:cNvPr id="176" name="Rectangle: Rounded Corners 175">
            <a:hlinkClick r:id="rId10" action="ppaction://hlinksldjump"/>
          </p:cNvPr>
          <p:cNvSpPr/>
          <p:nvPr/>
        </p:nvSpPr>
        <p:spPr>
          <a:xfrm>
            <a:off x="5747441" y="271551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77" name="Rectangle: Rounded Corners 176">
            <a:hlinkClick r:id="rId11" action="ppaction://hlinksldjump"/>
          </p:cNvPr>
          <p:cNvSpPr/>
          <p:nvPr/>
        </p:nvSpPr>
        <p:spPr>
          <a:xfrm>
            <a:off x="5742683" y="306856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78" name="Rectangle: Rounded Corners 177">
            <a:hlinkClick r:id="rId12" action="ppaction://hlinksldjump"/>
          </p:cNvPr>
          <p:cNvSpPr/>
          <p:nvPr/>
        </p:nvSpPr>
        <p:spPr>
          <a:xfrm>
            <a:off x="5752010" y="341769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79" name="Rectangle: Rounded Corners 178">
            <a:hlinkClick r:id="rId13" action="ppaction://hlinksldjump"/>
          </p:cNvPr>
          <p:cNvSpPr/>
          <p:nvPr/>
        </p:nvSpPr>
        <p:spPr>
          <a:xfrm>
            <a:off x="5752010" y="377354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80" name="Rectangle: Rounded Corners 179">
            <a:hlinkClick r:id="rId14" action="ppaction://hlinksldjump"/>
          </p:cNvPr>
          <p:cNvSpPr/>
          <p:nvPr/>
        </p:nvSpPr>
        <p:spPr>
          <a:xfrm>
            <a:off x="5743051" y="412427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81" name="Rectangle: Rounded Corners 180">
            <a:hlinkClick r:id="rId15" action="ppaction://hlinksldjump"/>
          </p:cNvPr>
          <p:cNvSpPr/>
          <p:nvPr/>
        </p:nvSpPr>
        <p:spPr>
          <a:xfrm>
            <a:off x="5742683" y="449844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82" name="Rectangle: Rounded Corners 181">
            <a:hlinkClick r:id="rId16" action="ppaction://hlinksldjump"/>
          </p:cNvPr>
          <p:cNvSpPr/>
          <p:nvPr/>
        </p:nvSpPr>
        <p:spPr>
          <a:xfrm>
            <a:off x="5745396" y="486579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83" name="Rectangle: Rounded Corners 182">
            <a:hlinkClick r:id="rId17" action="ppaction://hlinksldjump"/>
          </p:cNvPr>
          <p:cNvSpPr/>
          <p:nvPr/>
        </p:nvSpPr>
        <p:spPr>
          <a:xfrm>
            <a:off x="5747441" y="5670169"/>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84" name="Rectangle: Rounded Corners 183">
            <a:hlinkClick r:id="rId18" action="ppaction://hlinksldjump"/>
          </p:cNvPr>
          <p:cNvSpPr/>
          <p:nvPr/>
        </p:nvSpPr>
        <p:spPr>
          <a:xfrm>
            <a:off x="5740879" y="5971627"/>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86" name="Rectangle: Rounded Corners 185">
            <a:hlinkClick r:id="rId19" action="ppaction://hlinksldjump"/>
          </p:cNvPr>
          <p:cNvSpPr/>
          <p:nvPr/>
        </p:nvSpPr>
        <p:spPr>
          <a:xfrm>
            <a:off x="5741911" y="240846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 </a:t>
            </a:r>
          </a:p>
        </p:txBody>
      </p:sp>
      <p:sp>
        <p:nvSpPr>
          <p:cNvPr id="187" name="Rectangle: Rounded Corners 186">
            <a:hlinkClick r:id="rId20" action="ppaction://hlinksldjump"/>
          </p:cNvPr>
          <p:cNvSpPr/>
          <p:nvPr/>
        </p:nvSpPr>
        <p:spPr>
          <a:xfrm>
            <a:off x="5747441" y="521173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 </a:t>
            </a:r>
          </a:p>
        </p:txBody>
      </p:sp>
      <p:sp>
        <p:nvSpPr>
          <p:cNvPr id="6" name="Slide Number Placeholder 5">
            <a:extLst>
              <a:ext uri="{FF2B5EF4-FFF2-40B4-BE49-F238E27FC236}">
                <a16:creationId xmlns:a16="http://schemas.microsoft.com/office/drawing/2014/main" id="{E198F5A0-F575-5940-A0F6-F2DB5350199E}"/>
              </a:ext>
            </a:extLst>
          </p:cNvPr>
          <p:cNvSpPr>
            <a:spLocks noGrp="1"/>
          </p:cNvSpPr>
          <p:nvPr>
            <p:ph type="sldNum" sz="quarter" idx="12"/>
          </p:nvPr>
        </p:nvSpPr>
        <p:spPr/>
        <p:txBody>
          <a:bodyPr/>
          <a:lstStyle/>
          <a:p>
            <a:fld id="{FA0B7275-42E7-9344-8EE7-3495E2503A86}" type="slidenum">
              <a:rPr lang="en-US" smtClean="0"/>
              <a:t>7</a:t>
            </a:fld>
            <a:endParaRPr lang="en-US"/>
          </a:p>
        </p:txBody>
      </p:sp>
      <p:sp>
        <p:nvSpPr>
          <p:cNvPr id="66" name="Rectangle 65"/>
          <p:cNvSpPr/>
          <p:nvPr/>
        </p:nvSpPr>
        <p:spPr>
          <a:xfrm>
            <a:off x="3398824" y="2614190"/>
            <a:ext cx="4585979"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0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 calcmode="lin" valueType="num">
                                      <p:cBhvr>
                                        <p:cTn id="100" dur="500" fill="hold"/>
                                        <p:tgtEl>
                                          <p:spTgt spid="41"/>
                                        </p:tgtEl>
                                        <p:attrNameLst>
                                          <p:attrName>ppt_w</p:attrName>
                                        </p:attrNameLst>
                                      </p:cBhvr>
                                      <p:tavLst>
                                        <p:tav tm="0">
                                          <p:val>
                                            <p:fltVal val="0"/>
                                          </p:val>
                                        </p:tav>
                                        <p:tav tm="100000">
                                          <p:val>
                                            <p:strVal val="#ppt_w"/>
                                          </p:val>
                                        </p:tav>
                                      </p:tavLst>
                                    </p:anim>
                                    <p:anim calcmode="lin" valueType="num">
                                      <p:cBhvr>
                                        <p:cTn id="101" dur="500" fill="hold"/>
                                        <p:tgtEl>
                                          <p:spTgt spid="41"/>
                                        </p:tgtEl>
                                        <p:attrNameLst>
                                          <p:attrName>ppt_h</p:attrName>
                                        </p:attrNameLst>
                                      </p:cBhvr>
                                      <p:tavLst>
                                        <p:tav tm="0">
                                          <p:val>
                                            <p:fltVal val="0"/>
                                          </p:val>
                                        </p:tav>
                                        <p:tav tm="100000">
                                          <p:val>
                                            <p:strVal val="#ppt_h"/>
                                          </p:val>
                                        </p:tav>
                                      </p:tavLst>
                                    </p:anim>
                                    <p:animEffect transition="in" filter="fade">
                                      <p:cBhvr>
                                        <p:cTn id="102" dur="500"/>
                                        <p:tgtEl>
                                          <p:spTgt spid="41"/>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animEffect transition="in" filter="fade">
                                      <p:cBhvr>
                                        <p:cTn id="107" dur="500"/>
                                        <p:tgtEl>
                                          <p:spTgt spid="4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p:cTn id="110" dur="500" fill="hold"/>
                                        <p:tgtEl>
                                          <p:spTgt spid="53"/>
                                        </p:tgtEl>
                                        <p:attrNameLst>
                                          <p:attrName>ppt_w</p:attrName>
                                        </p:attrNameLst>
                                      </p:cBhvr>
                                      <p:tavLst>
                                        <p:tav tm="0">
                                          <p:val>
                                            <p:fltVal val="0"/>
                                          </p:val>
                                        </p:tav>
                                        <p:tav tm="100000">
                                          <p:val>
                                            <p:strVal val="#ppt_w"/>
                                          </p:val>
                                        </p:tav>
                                      </p:tavLst>
                                    </p:anim>
                                    <p:anim calcmode="lin" valueType="num">
                                      <p:cBhvr>
                                        <p:cTn id="111" dur="500" fill="hold"/>
                                        <p:tgtEl>
                                          <p:spTgt spid="53"/>
                                        </p:tgtEl>
                                        <p:attrNameLst>
                                          <p:attrName>ppt_h</p:attrName>
                                        </p:attrNameLst>
                                      </p:cBhvr>
                                      <p:tavLst>
                                        <p:tav tm="0">
                                          <p:val>
                                            <p:fltVal val="0"/>
                                          </p:val>
                                        </p:tav>
                                        <p:tav tm="100000">
                                          <p:val>
                                            <p:strVal val="#ppt_h"/>
                                          </p:val>
                                        </p:tav>
                                      </p:tavLst>
                                    </p:anim>
                                    <p:animEffect transition="in" filter="fade">
                                      <p:cBhvr>
                                        <p:cTn id="112" dur="500"/>
                                        <p:tgtEl>
                                          <p:spTgt spid="53"/>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p:cTn id="115" dur="500" fill="hold"/>
                                        <p:tgtEl>
                                          <p:spTgt spid="57"/>
                                        </p:tgtEl>
                                        <p:attrNameLst>
                                          <p:attrName>ppt_w</p:attrName>
                                        </p:attrNameLst>
                                      </p:cBhvr>
                                      <p:tavLst>
                                        <p:tav tm="0">
                                          <p:val>
                                            <p:fltVal val="0"/>
                                          </p:val>
                                        </p:tav>
                                        <p:tav tm="100000">
                                          <p:val>
                                            <p:strVal val="#ppt_w"/>
                                          </p:val>
                                        </p:tav>
                                      </p:tavLst>
                                    </p:anim>
                                    <p:anim calcmode="lin" valueType="num">
                                      <p:cBhvr>
                                        <p:cTn id="116" dur="500" fill="hold"/>
                                        <p:tgtEl>
                                          <p:spTgt spid="57"/>
                                        </p:tgtEl>
                                        <p:attrNameLst>
                                          <p:attrName>ppt_h</p:attrName>
                                        </p:attrNameLst>
                                      </p:cBhvr>
                                      <p:tavLst>
                                        <p:tav tm="0">
                                          <p:val>
                                            <p:fltVal val="0"/>
                                          </p:val>
                                        </p:tav>
                                        <p:tav tm="100000">
                                          <p:val>
                                            <p:strVal val="#ppt_h"/>
                                          </p:val>
                                        </p:tav>
                                      </p:tavLst>
                                    </p:anim>
                                    <p:animEffect transition="in" filter="fade">
                                      <p:cBhvr>
                                        <p:cTn id="117" dur="500"/>
                                        <p:tgtEl>
                                          <p:spTgt spid="5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 calcmode="lin" valueType="num">
                                      <p:cBhvr>
                                        <p:cTn id="120" dur="500" fill="hold"/>
                                        <p:tgtEl>
                                          <p:spTgt spid="58"/>
                                        </p:tgtEl>
                                        <p:attrNameLst>
                                          <p:attrName>ppt_w</p:attrName>
                                        </p:attrNameLst>
                                      </p:cBhvr>
                                      <p:tavLst>
                                        <p:tav tm="0">
                                          <p:val>
                                            <p:fltVal val="0"/>
                                          </p:val>
                                        </p:tav>
                                        <p:tav tm="100000">
                                          <p:val>
                                            <p:strVal val="#ppt_w"/>
                                          </p:val>
                                        </p:tav>
                                      </p:tavLst>
                                    </p:anim>
                                    <p:anim calcmode="lin" valueType="num">
                                      <p:cBhvr>
                                        <p:cTn id="121" dur="500" fill="hold"/>
                                        <p:tgtEl>
                                          <p:spTgt spid="58"/>
                                        </p:tgtEl>
                                        <p:attrNameLst>
                                          <p:attrName>ppt_h</p:attrName>
                                        </p:attrNameLst>
                                      </p:cBhvr>
                                      <p:tavLst>
                                        <p:tav tm="0">
                                          <p:val>
                                            <p:fltVal val="0"/>
                                          </p:val>
                                        </p:tav>
                                        <p:tav tm="100000">
                                          <p:val>
                                            <p:strVal val="#ppt_h"/>
                                          </p:val>
                                        </p:tav>
                                      </p:tavLst>
                                    </p:anim>
                                    <p:animEffect transition="in" filter="fade">
                                      <p:cBhvr>
                                        <p:cTn id="122" dur="500"/>
                                        <p:tgtEl>
                                          <p:spTgt spid="58"/>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p:cTn id="125" dur="500" fill="hold"/>
                                        <p:tgtEl>
                                          <p:spTgt spid="64"/>
                                        </p:tgtEl>
                                        <p:attrNameLst>
                                          <p:attrName>ppt_w</p:attrName>
                                        </p:attrNameLst>
                                      </p:cBhvr>
                                      <p:tavLst>
                                        <p:tav tm="0">
                                          <p:val>
                                            <p:fltVal val="0"/>
                                          </p:val>
                                        </p:tav>
                                        <p:tav tm="100000">
                                          <p:val>
                                            <p:strVal val="#ppt_w"/>
                                          </p:val>
                                        </p:tav>
                                      </p:tavLst>
                                    </p:anim>
                                    <p:anim calcmode="lin" valueType="num">
                                      <p:cBhvr>
                                        <p:cTn id="126" dur="500" fill="hold"/>
                                        <p:tgtEl>
                                          <p:spTgt spid="64"/>
                                        </p:tgtEl>
                                        <p:attrNameLst>
                                          <p:attrName>ppt_h</p:attrName>
                                        </p:attrNameLst>
                                      </p:cBhvr>
                                      <p:tavLst>
                                        <p:tav tm="0">
                                          <p:val>
                                            <p:fltVal val="0"/>
                                          </p:val>
                                        </p:tav>
                                        <p:tav tm="100000">
                                          <p:val>
                                            <p:strVal val="#ppt_h"/>
                                          </p:val>
                                        </p:tav>
                                      </p:tavLst>
                                    </p:anim>
                                    <p:animEffect transition="in" filter="fade">
                                      <p:cBhvr>
                                        <p:cTn id="127" dur="500"/>
                                        <p:tgtEl>
                                          <p:spTgt spid="64"/>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88"/>
                                        </p:tgtEl>
                                        <p:attrNameLst>
                                          <p:attrName>style.visibility</p:attrName>
                                        </p:attrNameLst>
                                      </p:cBhvr>
                                      <p:to>
                                        <p:strVal val="visible"/>
                                      </p:to>
                                    </p:set>
                                    <p:anim calcmode="lin" valueType="num">
                                      <p:cBhvr>
                                        <p:cTn id="130" dur="500" fill="hold"/>
                                        <p:tgtEl>
                                          <p:spTgt spid="88"/>
                                        </p:tgtEl>
                                        <p:attrNameLst>
                                          <p:attrName>ppt_w</p:attrName>
                                        </p:attrNameLst>
                                      </p:cBhvr>
                                      <p:tavLst>
                                        <p:tav tm="0">
                                          <p:val>
                                            <p:fltVal val="0"/>
                                          </p:val>
                                        </p:tav>
                                        <p:tav tm="100000">
                                          <p:val>
                                            <p:strVal val="#ppt_w"/>
                                          </p:val>
                                        </p:tav>
                                      </p:tavLst>
                                    </p:anim>
                                    <p:anim calcmode="lin" valueType="num">
                                      <p:cBhvr>
                                        <p:cTn id="131" dur="500" fill="hold"/>
                                        <p:tgtEl>
                                          <p:spTgt spid="88"/>
                                        </p:tgtEl>
                                        <p:attrNameLst>
                                          <p:attrName>ppt_h</p:attrName>
                                        </p:attrNameLst>
                                      </p:cBhvr>
                                      <p:tavLst>
                                        <p:tav tm="0">
                                          <p:val>
                                            <p:fltVal val="0"/>
                                          </p:val>
                                        </p:tav>
                                        <p:tav tm="100000">
                                          <p:val>
                                            <p:strVal val="#ppt_h"/>
                                          </p:val>
                                        </p:tav>
                                      </p:tavLst>
                                    </p:anim>
                                    <p:animEffect transition="in" filter="fade">
                                      <p:cBhvr>
                                        <p:cTn id="132" dur="500"/>
                                        <p:tgtEl>
                                          <p:spTgt spid="88"/>
                                        </p:tgtEl>
                                      </p:cBhvr>
                                    </p:animEffect>
                                  </p:childTnLst>
                                </p:cTn>
                              </p:par>
                              <p:par>
                                <p:cTn id="133" presetID="53" presetClass="entr" presetSubtype="16"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p:cTn id="135" dur="500" fill="hold"/>
                                        <p:tgtEl>
                                          <p:spTgt spid="12"/>
                                        </p:tgtEl>
                                        <p:attrNameLst>
                                          <p:attrName>ppt_w</p:attrName>
                                        </p:attrNameLst>
                                      </p:cBhvr>
                                      <p:tavLst>
                                        <p:tav tm="0">
                                          <p:val>
                                            <p:fltVal val="0"/>
                                          </p:val>
                                        </p:tav>
                                        <p:tav tm="100000">
                                          <p:val>
                                            <p:strVal val="#ppt_w"/>
                                          </p:val>
                                        </p:tav>
                                      </p:tavLst>
                                    </p:anim>
                                    <p:anim calcmode="lin" valueType="num">
                                      <p:cBhvr>
                                        <p:cTn id="136" dur="500" fill="hold"/>
                                        <p:tgtEl>
                                          <p:spTgt spid="12"/>
                                        </p:tgtEl>
                                        <p:attrNameLst>
                                          <p:attrName>ppt_h</p:attrName>
                                        </p:attrNameLst>
                                      </p:cBhvr>
                                      <p:tavLst>
                                        <p:tav tm="0">
                                          <p:val>
                                            <p:fltVal val="0"/>
                                          </p:val>
                                        </p:tav>
                                        <p:tav tm="100000">
                                          <p:val>
                                            <p:strVal val="#ppt_h"/>
                                          </p:val>
                                        </p:tav>
                                      </p:tavLst>
                                    </p:anim>
                                    <p:animEffect transition="in" filter="fade">
                                      <p:cBhvr>
                                        <p:cTn id="137" dur="500"/>
                                        <p:tgtEl>
                                          <p:spTgt spid="12"/>
                                        </p:tgtEl>
                                      </p:cBhvr>
                                    </p:animEffect>
                                  </p:childTnLst>
                                </p:cTn>
                              </p:par>
                              <p:par>
                                <p:cTn id="138" presetID="53" presetClass="entr" presetSubtype="16" fill="hold" nodeType="withEffect">
                                  <p:stCondLst>
                                    <p:cond delay="0"/>
                                  </p:stCondLst>
                                  <p:childTnLst>
                                    <p:set>
                                      <p:cBhvr>
                                        <p:cTn id="139" dur="1" fill="hold">
                                          <p:stCondLst>
                                            <p:cond delay="0"/>
                                          </p:stCondLst>
                                        </p:cTn>
                                        <p:tgtEl>
                                          <p:spTgt spid="14"/>
                                        </p:tgtEl>
                                        <p:attrNameLst>
                                          <p:attrName>style.visibility</p:attrName>
                                        </p:attrNameLst>
                                      </p:cBhvr>
                                      <p:to>
                                        <p:strVal val="visible"/>
                                      </p:to>
                                    </p:set>
                                    <p:anim calcmode="lin" valueType="num">
                                      <p:cBhvr>
                                        <p:cTn id="140" dur="500" fill="hold"/>
                                        <p:tgtEl>
                                          <p:spTgt spid="14"/>
                                        </p:tgtEl>
                                        <p:attrNameLst>
                                          <p:attrName>ppt_w</p:attrName>
                                        </p:attrNameLst>
                                      </p:cBhvr>
                                      <p:tavLst>
                                        <p:tav tm="0">
                                          <p:val>
                                            <p:fltVal val="0"/>
                                          </p:val>
                                        </p:tav>
                                        <p:tav tm="100000">
                                          <p:val>
                                            <p:strVal val="#ppt_w"/>
                                          </p:val>
                                        </p:tav>
                                      </p:tavLst>
                                    </p:anim>
                                    <p:anim calcmode="lin" valueType="num">
                                      <p:cBhvr>
                                        <p:cTn id="141" dur="500" fill="hold"/>
                                        <p:tgtEl>
                                          <p:spTgt spid="14"/>
                                        </p:tgtEl>
                                        <p:attrNameLst>
                                          <p:attrName>ppt_h</p:attrName>
                                        </p:attrNameLst>
                                      </p:cBhvr>
                                      <p:tavLst>
                                        <p:tav tm="0">
                                          <p:val>
                                            <p:fltVal val="0"/>
                                          </p:val>
                                        </p:tav>
                                        <p:tav tm="100000">
                                          <p:val>
                                            <p:strVal val="#ppt_h"/>
                                          </p:val>
                                        </p:tav>
                                      </p:tavLst>
                                    </p:anim>
                                    <p:animEffect transition="in" filter="fade">
                                      <p:cBhvr>
                                        <p:cTn id="142" dur="500"/>
                                        <p:tgtEl>
                                          <p:spTgt spid="14"/>
                                        </p:tgtEl>
                                      </p:cBhvr>
                                    </p:animEffect>
                                  </p:childTnLst>
                                </p:cTn>
                              </p:par>
                              <p:par>
                                <p:cTn id="143" presetID="53" presetClass="entr" presetSubtype="16"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p:cTn id="145" dur="500" fill="hold"/>
                                        <p:tgtEl>
                                          <p:spTgt spid="54"/>
                                        </p:tgtEl>
                                        <p:attrNameLst>
                                          <p:attrName>ppt_w</p:attrName>
                                        </p:attrNameLst>
                                      </p:cBhvr>
                                      <p:tavLst>
                                        <p:tav tm="0">
                                          <p:val>
                                            <p:fltVal val="0"/>
                                          </p:val>
                                        </p:tav>
                                        <p:tav tm="100000">
                                          <p:val>
                                            <p:strVal val="#ppt_w"/>
                                          </p:val>
                                        </p:tav>
                                      </p:tavLst>
                                    </p:anim>
                                    <p:anim calcmode="lin" valueType="num">
                                      <p:cBhvr>
                                        <p:cTn id="146" dur="500" fill="hold"/>
                                        <p:tgtEl>
                                          <p:spTgt spid="54"/>
                                        </p:tgtEl>
                                        <p:attrNameLst>
                                          <p:attrName>ppt_h</p:attrName>
                                        </p:attrNameLst>
                                      </p:cBhvr>
                                      <p:tavLst>
                                        <p:tav tm="0">
                                          <p:val>
                                            <p:fltVal val="0"/>
                                          </p:val>
                                        </p:tav>
                                        <p:tav tm="100000">
                                          <p:val>
                                            <p:strVal val="#ppt_h"/>
                                          </p:val>
                                        </p:tav>
                                      </p:tavLst>
                                    </p:anim>
                                    <p:animEffect transition="in" filter="fade">
                                      <p:cBhvr>
                                        <p:cTn id="147" dur="500"/>
                                        <p:tgtEl>
                                          <p:spTgt spid="54"/>
                                        </p:tgtEl>
                                      </p:cBhvr>
                                    </p:animEffect>
                                  </p:childTnLst>
                                </p:cTn>
                              </p:par>
                              <p:par>
                                <p:cTn id="148" presetID="53" presetClass="entr" presetSubtype="16" fill="hold" nodeType="withEffect">
                                  <p:stCondLst>
                                    <p:cond delay="0"/>
                                  </p:stCondLst>
                                  <p:childTnLst>
                                    <p:set>
                                      <p:cBhvr>
                                        <p:cTn id="149" dur="1" fill="hold">
                                          <p:stCondLst>
                                            <p:cond delay="0"/>
                                          </p:stCondLst>
                                        </p:cTn>
                                        <p:tgtEl>
                                          <p:spTgt spid="71"/>
                                        </p:tgtEl>
                                        <p:attrNameLst>
                                          <p:attrName>style.visibility</p:attrName>
                                        </p:attrNameLst>
                                      </p:cBhvr>
                                      <p:to>
                                        <p:strVal val="visible"/>
                                      </p:to>
                                    </p:set>
                                    <p:anim calcmode="lin" valueType="num">
                                      <p:cBhvr>
                                        <p:cTn id="150" dur="500" fill="hold"/>
                                        <p:tgtEl>
                                          <p:spTgt spid="71"/>
                                        </p:tgtEl>
                                        <p:attrNameLst>
                                          <p:attrName>ppt_w</p:attrName>
                                        </p:attrNameLst>
                                      </p:cBhvr>
                                      <p:tavLst>
                                        <p:tav tm="0">
                                          <p:val>
                                            <p:fltVal val="0"/>
                                          </p:val>
                                        </p:tav>
                                        <p:tav tm="100000">
                                          <p:val>
                                            <p:strVal val="#ppt_w"/>
                                          </p:val>
                                        </p:tav>
                                      </p:tavLst>
                                    </p:anim>
                                    <p:anim calcmode="lin" valueType="num">
                                      <p:cBhvr>
                                        <p:cTn id="151" dur="500" fill="hold"/>
                                        <p:tgtEl>
                                          <p:spTgt spid="71"/>
                                        </p:tgtEl>
                                        <p:attrNameLst>
                                          <p:attrName>ppt_h</p:attrName>
                                        </p:attrNameLst>
                                      </p:cBhvr>
                                      <p:tavLst>
                                        <p:tav tm="0">
                                          <p:val>
                                            <p:fltVal val="0"/>
                                          </p:val>
                                        </p:tav>
                                        <p:tav tm="100000">
                                          <p:val>
                                            <p:strVal val="#ppt_h"/>
                                          </p:val>
                                        </p:tav>
                                      </p:tavLst>
                                    </p:anim>
                                    <p:animEffect transition="in" filter="fade">
                                      <p:cBhvr>
                                        <p:cTn id="152" dur="500"/>
                                        <p:tgtEl>
                                          <p:spTgt spid="71"/>
                                        </p:tgtEl>
                                      </p:cBhvr>
                                    </p:animEffect>
                                  </p:childTnLst>
                                </p:cTn>
                              </p:par>
                              <p:par>
                                <p:cTn id="153" presetID="53" presetClass="entr" presetSubtype="16" fill="hold" nodeType="with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p:cTn id="155" dur="500" fill="hold"/>
                                        <p:tgtEl>
                                          <p:spTgt spid="68"/>
                                        </p:tgtEl>
                                        <p:attrNameLst>
                                          <p:attrName>ppt_w</p:attrName>
                                        </p:attrNameLst>
                                      </p:cBhvr>
                                      <p:tavLst>
                                        <p:tav tm="0">
                                          <p:val>
                                            <p:fltVal val="0"/>
                                          </p:val>
                                        </p:tav>
                                        <p:tav tm="100000">
                                          <p:val>
                                            <p:strVal val="#ppt_w"/>
                                          </p:val>
                                        </p:tav>
                                      </p:tavLst>
                                    </p:anim>
                                    <p:anim calcmode="lin" valueType="num">
                                      <p:cBhvr>
                                        <p:cTn id="156" dur="500" fill="hold"/>
                                        <p:tgtEl>
                                          <p:spTgt spid="68"/>
                                        </p:tgtEl>
                                        <p:attrNameLst>
                                          <p:attrName>ppt_h</p:attrName>
                                        </p:attrNameLst>
                                      </p:cBhvr>
                                      <p:tavLst>
                                        <p:tav tm="0">
                                          <p:val>
                                            <p:fltVal val="0"/>
                                          </p:val>
                                        </p:tav>
                                        <p:tav tm="100000">
                                          <p:val>
                                            <p:strVal val="#ppt_h"/>
                                          </p:val>
                                        </p:tav>
                                      </p:tavLst>
                                    </p:anim>
                                    <p:animEffect transition="in" filter="fade">
                                      <p:cBhvr>
                                        <p:cTn id="157" dur="500"/>
                                        <p:tgtEl>
                                          <p:spTgt spid="68"/>
                                        </p:tgtEl>
                                      </p:cBhvr>
                                    </p:animEffect>
                                  </p:childTnLst>
                                </p:cTn>
                              </p:par>
                              <p:par>
                                <p:cTn id="158" presetID="53" presetClass="entr" presetSubtype="16" fill="hold" nodeType="withEffect">
                                  <p:stCondLst>
                                    <p:cond delay="0"/>
                                  </p:stCondLst>
                                  <p:childTnLst>
                                    <p:set>
                                      <p:cBhvr>
                                        <p:cTn id="159" dur="1" fill="hold">
                                          <p:stCondLst>
                                            <p:cond delay="0"/>
                                          </p:stCondLst>
                                        </p:cTn>
                                        <p:tgtEl>
                                          <p:spTgt spid="104"/>
                                        </p:tgtEl>
                                        <p:attrNameLst>
                                          <p:attrName>style.visibility</p:attrName>
                                        </p:attrNameLst>
                                      </p:cBhvr>
                                      <p:to>
                                        <p:strVal val="visible"/>
                                      </p:to>
                                    </p:set>
                                    <p:anim calcmode="lin" valueType="num">
                                      <p:cBhvr>
                                        <p:cTn id="160" dur="500" fill="hold"/>
                                        <p:tgtEl>
                                          <p:spTgt spid="104"/>
                                        </p:tgtEl>
                                        <p:attrNameLst>
                                          <p:attrName>ppt_w</p:attrName>
                                        </p:attrNameLst>
                                      </p:cBhvr>
                                      <p:tavLst>
                                        <p:tav tm="0">
                                          <p:val>
                                            <p:fltVal val="0"/>
                                          </p:val>
                                        </p:tav>
                                        <p:tav tm="100000">
                                          <p:val>
                                            <p:strVal val="#ppt_w"/>
                                          </p:val>
                                        </p:tav>
                                      </p:tavLst>
                                    </p:anim>
                                    <p:anim calcmode="lin" valueType="num">
                                      <p:cBhvr>
                                        <p:cTn id="161" dur="500" fill="hold"/>
                                        <p:tgtEl>
                                          <p:spTgt spid="104"/>
                                        </p:tgtEl>
                                        <p:attrNameLst>
                                          <p:attrName>ppt_h</p:attrName>
                                        </p:attrNameLst>
                                      </p:cBhvr>
                                      <p:tavLst>
                                        <p:tav tm="0">
                                          <p:val>
                                            <p:fltVal val="0"/>
                                          </p:val>
                                        </p:tav>
                                        <p:tav tm="100000">
                                          <p:val>
                                            <p:strVal val="#ppt_h"/>
                                          </p:val>
                                        </p:tav>
                                      </p:tavLst>
                                    </p:anim>
                                    <p:animEffect transition="in" filter="fade">
                                      <p:cBhvr>
                                        <p:cTn id="162" dur="500"/>
                                        <p:tgtEl>
                                          <p:spTgt spid="104"/>
                                        </p:tgtEl>
                                      </p:cBhvr>
                                    </p:animEffect>
                                  </p:childTnLst>
                                </p:cTn>
                              </p:par>
                              <p:par>
                                <p:cTn id="163" presetID="53" presetClass="entr" presetSubtype="16" fill="hold" nodeType="withEffect">
                                  <p:stCondLst>
                                    <p:cond delay="0"/>
                                  </p:stCondLst>
                                  <p:childTnLst>
                                    <p:set>
                                      <p:cBhvr>
                                        <p:cTn id="164" dur="1" fill="hold">
                                          <p:stCondLst>
                                            <p:cond delay="0"/>
                                          </p:stCondLst>
                                        </p:cTn>
                                        <p:tgtEl>
                                          <p:spTgt spid="49"/>
                                        </p:tgtEl>
                                        <p:attrNameLst>
                                          <p:attrName>style.visibility</p:attrName>
                                        </p:attrNameLst>
                                      </p:cBhvr>
                                      <p:to>
                                        <p:strVal val="visible"/>
                                      </p:to>
                                    </p:set>
                                    <p:anim calcmode="lin" valueType="num">
                                      <p:cBhvr>
                                        <p:cTn id="165" dur="500" fill="hold"/>
                                        <p:tgtEl>
                                          <p:spTgt spid="49"/>
                                        </p:tgtEl>
                                        <p:attrNameLst>
                                          <p:attrName>ppt_w</p:attrName>
                                        </p:attrNameLst>
                                      </p:cBhvr>
                                      <p:tavLst>
                                        <p:tav tm="0">
                                          <p:val>
                                            <p:fltVal val="0"/>
                                          </p:val>
                                        </p:tav>
                                        <p:tav tm="100000">
                                          <p:val>
                                            <p:strVal val="#ppt_w"/>
                                          </p:val>
                                        </p:tav>
                                      </p:tavLst>
                                    </p:anim>
                                    <p:anim calcmode="lin" valueType="num">
                                      <p:cBhvr>
                                        <p:cTn id="166" dur="500" fill="hold"/>
                                        <p:tgtEl>
                                          <p:spTgt spid="49"/>
                                        </p:tgtEl>
                                        <p:attrNameLst>
                                          <p:attrName>ppt_h</p:attrName>
                                        </p:attrNameLst>
                                      </p:cBhvr>
                                      <p:tavLst>
                                        <p:tav tm="0">
                                          <p:val>
                                            <p:fltVal val="0"/>
                                          </p:val>
                                        </p:tav>
                                        <p:tav tm="100000">
                                          <p:val>
                                            <p:strVal val="#ppt_h"/>
                                          </p:val>
                                        </p:tav>
                                      </p:tavLst>
                                    </p:anim>
                                    <p:animEffect transition="in" filter="fade">
                                      <p:cBhvr>
                                        <p:cTn id="167" dur="500"/>
                                        <p:tgtEl>
                                          <p:spTgt spid="49"/>
                                        </p:tgtEl>
                                      </p:cBhvr>
                                    </p:animEffect>
                                  </p:childTnLst>
                                </p:cTn>
                              </p:par>
                              <p:par>
                                <p:cTn id="168" presetID="53" presetClass="entr" presetSubtype="16" fill="hold" nodeType="withEffect">
                                  <p:stCondLst>
                                    <p:cond delay="0"/>
                                  </p:stCondLst>
                                  <p:childTnLst>
                                    <p:set>
                                      <p:cBhvr>
                                        <p:cTn id="169" dur="1" fill="hold">
                                          <p:stCondLst>
                                            <p:cond delay="0"/>
                                          </p:stCondLst>
                                        </p:cTn>
                                        <p:tgtEl>
                                          <p:spTgt spid="65"/>
                                        </p:tgtEl>
                                        <p:attrNameLst>
                                          <p:attrName>style.visibility</p:attrName>
                                        </p:attrNameLst>
                                      </p:cBhvr>
                                      <p:to>
                                        <p:strVal val="visible"/>
                                      </p:to>
                                    </p:set>
                                    <p:anim calcmode="lin" valueType="num">
                                      <p:cBhvr>
                                        <p:cTn id="170" dur="500" fill="hold"/>
                                        <p:tgtEl>
                                          <p:spTgt spid="65"/>
                                        </p:tgtEl>
                                        <p:attrNameLst>
                                          <p:attrName>ppt_w</p:attrName>
                                        </p:attrNameLst>
                                      </p:cBhvr>
                                      <p:tavLst>
                                        <p:tav tm="0">
                                          <p:val>
                                            <p:fltVal val="0"/>
                                          </p:val>
                                        </p:tav>
                                        <p:tav tm="100000">
                                          <p:val>
                                            <p:strVal val="#ppt_w"/>
                                          </p:val>
                                        </p:tav>
                                      </p:tavLst>
                                    </p:anim>
                                    <p:anim calcmode="lin" valueType="num">
                                      <p:cBhvr>
                                        <p:cTn id="171" dur="500" fill="hold"/>
                                        <p:tgtEl>
                                          <p:spTgt spid="65"/>
                                        </p:tgtEl>
                                        <p:attrNameLst>
                                          <p:attrName>ppt_h</p:attrName>
                                        </p:attrNameLst>
                                      </p:cBhvr>
                                      <p:tavLst>
                                        <p:tav tm="0">
                                          <p:val>
                                            <p:fltVal val="0"/>
                                          </p:val>
                                        </p:tav>
                                        <p:tav tm="100000">
                                          <p:val>
                                            <p:strVal val="#ppt_h"/>
                                          </p:val>
                                        </p:tav>
                                      </p:tavLst>
                                    </p:anim>
                                    <p:animEffect transition="in" filter="fade">
                                      <p:cBhvr>
                                        <p:cTn id="1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8" grpId="0" animBg="1"/>
      <p:bldP spid="41" grpId="0" animBg="1"/>
      <p:bldP spid="48" grpId="0" animBg="1"/>
      <p:bldP spid="53" grpId="0" animBg="1"/>
      <p:bldP spid="57" grpId="0" animBg="1"/>
      <p:bldP spid="58" grpId="0" animBg="1"/>
      <p:bldP spid="64" grpId="0" animBg="1"/>
      <p:bldP spid="8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6" grpId="0" animBg="1"/>
      <p:bldP spid="1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a:t>Sécurité de la conception</a:t>
            </a:r>
            <a:br>
              <a:rPr lang="fr-FR" dirty="0"/>
            </a:br>
            <a:r>
              <a:rPr lang="fr-FR" dirty="0"/>
              <a:t>des processus</a:t>
            </a:r>
          </a:p>
        </p:txBody>
      </p:sp>
      <p:sp>
        <p:nvSpPr>
          <p:cNvPr id="5" name="Rectangle: Beveled 4"/>
          <p:cNvSpPr/>
          <p:nvPr/>
        </p:nvSpPr>
        <p:spPr>
          <a:xfrm>
            <a:off x="3507158"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507158"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507158"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261937"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054026"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054026"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054026"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8645223" y="99118"/>
            <a:ext cx="2485720" cy="9634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4.9.1  </a:t>
            </a:r>
            <a:r>
              <a:rPr lang="fr-FR" sz="1400" dirty="0">
                <a:solidFill>
                  <a:schemeClr val="tx1"/>
                </a:solidFill>
              </a:rPr>
              <a:t>Adéquation des performances des composants</a:t>
            </a:r>
          </a:p>
        </p:txBody>
      </p:sp>
      <p:sp>
        <p:nvSpPr>
          <p:cNvPr id="38" name="Cloud 37"/>
          <p:cNvSpPr/>
          <p:nvPr/>
        </p:nvSpPr>
        <p:spPr>
          <a:xfrm>
            <a:off x="8776021" y="1136018"/>
            <a:ext cx="2302362" cy="72013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4.9.2 </a:t>
            </a:r>
            <a:r>
              <a:rPr lang="fr-FR" sz="1400" dirty="0">
                <a:solidFill>
                  <a:schemeClr val="tx1"/>
                </a:solidFill>
              </a:rPr>
              <a:t>Conception hygiénique</a:t>
            </a:r>
          </a:p>
        </p:txBody>
      </p:sp>
      <p:cxnSp>
        <p:nvCxnSpPr>
          <p:cNvPr id="4" name="Straight Arrow Connector 3"/>
          <p:cNvCxnSpPr>
            <a:cxnSpLocks/>
            <a:stCxn id="191" idx="3"/>
            <a:endCxn id="37" idx="2"/>
          </p:cNvCxnSpPr>
          <p:nvPr/>
        </p:nvCxnSpPr>
        <p:spPr>
          <a:xfrm flipV="1">
            <a:off x="7864301" y="580863"/>
            <a:ext cx="788632" cy="671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191" idx="3"/>
            <a:endCxn id="38" idx="2"/>
          </p:cNvCxnSpPr>
          <p:nvPr/>
        </p:nvCxnSpPr>
        <p:spPr>
          <a:xfrm>
            <a:off x="7864301" y="1251958"/>
            <a:ext cx="918862" cy="24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9411524" y="1929566"/>
            <a:ext cx="2399476" cy="112507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4.12.4 </a:t>
            </a:r>
            <a:r>
              <a:rPr lang="fr-FR" sz="1400" dirty="0">
                <a:solidFill>
                  <a:schemeClr val="tx1"/>
                </a:solidFill>
              </a:rPr>
              <a:t>Utilisation non sécurisée d’effluents dangereux</a:t>
            </a:r>
          </a:p>
        </p:txBody>
      </p:sp>
      <p:cxnSp>
        <p:nvCxnSpPr>
          <p:cNvPr id="54" name="Straight Arrow Connector 53"/>
          <p:cNvCxnSpPr>
            <a:cxnSpLocks/>
            <a:stCxn id="191" idx="3"/>
            <a:endCxn id="45" idx="2"/>
          </p:cNvCxnSpPr>
          <p:nvPr/>
        </p:nvCxnSpPr>
        <p:spPr>
          <a:xfrm>
            <a:off x="7864301" y="1251958"/>
            <a:ext cx="1554666" cy="1240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a:stCxn id="191" idx="3"/>
            <a:endCxn id="120" idx="2"/>
          </p:cNvCxnSpPr>
          <p:nvPr/>
        </p:nvCxnSpPr>
        <p:spPr>
          <a:xfrm>
            <a:off x="7864301" y="1251958"/>
            <a:ext cx="1178139" cy="2306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cxnSpLocks/>
            <a:stCxn id="191" idx="3"/>
            <a:endCxn id="119" idx="2"/>
          </p:cNvCxnSpPr>
          <p:nvPr/>
        </p:nvCxnSpPr>
        <p:spPr>
          <a:xfrm>
            <a:off x="7864301" y="1251958"/>
            <a:ext cx="1047873" cy="3223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Cloud 118"/>
          <p:cNvSpPr/>
          <p:nvPr/>
        </p:nvSpPr>
        <p:spPr>
          <a:xfrm>
            <a:off x="8906313" y="4112669"/>
            <a:ext cx="1889464" cy="72489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6.7 </a:t>
            </a:r>
            <a:r>
              <a:rPr lang="fr-FR" sz="1400" dirty="0">
                <a:solidFill>
                  <a:schemeClr val="tx1"/>
                </a:solidFill>
              </a:rPr>
              <a:t>Etanchéité à l’eau</a:t>
            </a:r>
          </a:p>
        </p:txBody>
      </p:sp>
      <p:sp>
        <p:nvSpPr>
          <p:cNvPr id="120" name="Cloud 119"/>
          <p:cNvSpPr/>
          <p:nvPr/>
        </p:nvSpPr>
        <p:spPr>
          <a:xfrm>
            <a:off x="9036579" y="3128048"/>
            <a:ext cx="1889464" cy="85996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5.7 </a:t>
            </a:r>
            <a:r>
              <a:rPr lang="fr-FR" sz="1400" dirty="0">
                <a:solidFill>
                  <a:schemeClr val="tx1"/>
                </a:solidFill>
              </a:rPr>
              <a:t>Dispositifs de transport</a:t>
            </a:r>
          </a:p>
        </p:txBody>
      </p:sp>
      <p:cxnSp>
        <p:nvCxnSpPr>
          <p:cNvPr id="172" name="Connector: Elbow 171"/>
          <p:cNvCxnSpPr/>
          <p:nvPr/>
        </p:nvCxnSpPr>
        <p:spPr>
          <a:xfrm flipV="1">
            <a:off x="5276099"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Connector: Elbow 172"/>
          <p:cNvCxnSpPr/>
          <p:nvPr/>
        </p:nvCxnSpPr>
        <p:spPr>
          <a:xfrm flipV="1">
            <a:off x="5276099"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Connector: Elbow 173"/>
          <p:cNvCxnSpPr>
            <a:cxnSpLocks/>
          </p:cNvCxnSpPr>
          <p:nvPr/>
        </p:nvCxnSpPr>
        <p:spPr>
          <a:xfrm flipV="1">
            <a:off x="5276099"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Connector: Elbow 174"/>
          <p:cNvCxnSpPr>
            <a:cxnSpLocks/>
          </p:cNvCxnSpPr>
          <p:nvPr/>
        </p:nvCxnSpPr>
        <p:spPr>
          <a:xfrm flipV="1">
            <a:off x="5276099"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Connector: Elbow 175"/>
          <p:cNvCxnSpPr>
            <a:cxnSpLocks/>
          </p:cNvCxnSpPr>
          <p:nvPr/>
        </p:nvCxnSpPr>
        <p:spPr>
          <a:xfrm>
            <a:off x="5276098"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Connector: Elbow 176"/>
          <p:cNvCxnSpPr>
            <a:cxnSpLocks/>
          </p:cNvCxnSpPr>
          <p:nvPr/>
        </p:nvCxnSpPr>
        <p:spPr>
          <a:xfrm>
            <a:off x="5276098"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Connector: Elbow 177"/>
          <p:cNvCxnSpPr>
            <a:cxnSpLocks/>
          </p:cNvCxnSpPr>
          <p:nvPr/>
        </p:nvCxnSpPr>
        <p:spPr>
          <a:xfrm>
            <a:off x="5276099"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Connector: Elbow 178"/>
          <p:cNvCxnSpPr>
            <a:cxnSpLocks/>
          </p:cNvCxnSpPr>
          <p:nvPr/>
        </p:nvCxnSpPr>
        <p:spPr>
          <a:xfrm>
            <a:off x="5276099"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0" name="Connector: Elbow 179"/>
          <p:cNvCxnSpPr>
            <a:cxnSpLocks/>
          </p:cNvCxnSpPr>
          <p:nvPr/>
        </p:nvCxnSpPr>
        <p:spPr>
          <a:xfrm flipV="1">
            <a:off x="5276098"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Connector: Elbow 180"/>
          <p:cNvCxnSpPr>
            <a:cxnSpLocks/>
          </p:cNvCxnSpPr>
          <p:nvPr/>
        </p:nvCxnSpPr>
        <p:spPr>
          <a:xfrm flipV="1">
            <a:off x="5276098"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Connector: Elbow 181"/>
          <p:cNvCxnSpPr>
            <a:cxnSpLocks/>
          </p:cNvCxnSpPr>
          <p:nvPr/>
        </p:nvCxnSpPr>
        <p:spPr>
          <a:xfrm flipV="1">
            <a:off x="5276099"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Connector: Elbow 182"/>
          <p:cNvCxnSpPr>
            <a:cxnSpLocks/>
          </p:cNvCxnSpPr>
          <p:nvPr/>
        </p:nvCxnSpPr>
        <p:spPr>
          <a:xfrm>
            <a:off x="5276099"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Connector: Elbow 183"/>
          <p:cNvCxnSpPr>
            <a:cxnSpLocks/>
          </p:cNvCxnSpPr>
          <p:nvPr/>
        </p:nvCxnSpPr>
        <p:spPr>
          <a:xfrm>
            <a:off x="5276098"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Connector: Elbow 184"/>
          <p:cNvCxnSpPr>
            <a:cxnSpLocks/>
          </p:cNvCxnSpPr>
          <p:nvPr/>
        </p:nvCxnSpPr>
        <p:spPr>
          <a:xfrm>
            <a:off x="5276098"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Connector: Elbow 185"/>
          <p:cNvCxnSpPr>
            <a:cxnSpLocks/>
          </p:cNvCxnSpPr>
          <p:nvPr/>
        </p:nvCxnSpPr>
        <p:spPr>
          <a:xfrm>
            <a:off x="5276099"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Connector: Elbow 186"/>
          <p:cNvCxnSpPr>
            <a:cxnSpLocks/>
          </p:cNvCxnSpPr>
          <p:nvPr/>
        </p:nvCxnSpPr>
        <p:spPr>
          <a:xfrm>
            <a:off x="5276098"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p:cNvCxnSpPr>
            <a:cxnSpLocks/>
          </p:cNvCxnSpPr>
          <p:nvPr/>
        </p:nvCxnSpPr>
        <p:spPr>
          <a:xfrm flipV="1">
            <a:off x="5276098"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nector: Elbow 188"/>
          <p:cNvCxnSpPr>
            <a:cxnSpLocks/>
          </p:cNvCxnSpPr>
          <p:nvPr/>
        </p:nvCxnSpPr>
        <p:spPr>
          <a:xfrm>
            <a:off x="5276098"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0" name="Rectangle: Rounded Corners 189">
            <a:hlinkClick r:id="rId3" action="ppaction://hlinksldjump"/>
          </p:cNvPr>
          <p:cNvSpPr/>
          <p:nvPr/>
        </p:nvSpPr>
        <p:spPr>
          <a:xfrm>
            <a:off x="5712010"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191" name="Rectangle: Rounded Corners 190">
            <a:hlinkClick r:id="rId4" action="ppaction://hlinksldjump"/>
          </p:cNvPr>
          <p:cNvSpPr/>
          <p:nvPr/>
        </p:nvSpPr>
        <p:spPr>
          <a:xfrm>
            <a:off x="5714281"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192" name="Rectangle: Rounded Corners 191">
            <a:hlinkClick r:id="rId5" action="ppaction://hlinksldjump"/>
          </p:cNvPr>
          <p:cNvSpPr/>
          <p:nvPr/>
        </p:nvSpPr>
        <p:spPr>
          <a:xfrm>
            <a:off x="5717710"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 </a:t>
            </a:r>
          </a:p>
        </p:txBody>
      </p:sp>
      <p:sp>
        <p:nvSpPr>
          <p:cNvPr id="193" name="Rectangle: Rounded Corners 192">
            <a:hlinkClick r:id="rId6" action="ppaction://hlinksldjump"/>
          </p:cNvPr>
          <p:cNvSpPr/>
          <p:nvPr/>
        </p:nvSpPr>
        <p:spPr>
          <a:xfrm>
            <a:off x="5717710" y="849717"/>
            <a:ext cx="2155551" cy="2128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 </a:t>
            </a:r>
          </a:p>
        </p:txBody>
      </p:sp>
      <p:sp>
        <p:nvSpPr>
          <p:cNvPr id="194" name="Rectangle: Rounded Corners 193">
            <a:hlinkClick r:id="rId7" action="ppaction://hlinksldjump"/>
          </p:cNvPr>
          <p:cNvSpPr/>
          <p:nvPr/>
        </p:nvSpPr>
        <p:spPr>
          <a:xfrm>
            <a:off x="5723549"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95" name="Rectangle: Rounded Corners 194">
            <a:hlinkClick r:id="rId8" action="ppaction://hlinksldjump"/>
          </p:cNvPr>
          <p:cNvSpPr/>
          <p:nvPr/>
        </p:nvSpPr>
        <p:spPr>
          <a:xfrm>
            <a:off x="5714590"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 </a:t>
            </a:r>
          </a:p>
        </p:txBody>
      </p:sp>
      <p:sp>
        <p:nvSpPr>
          <p:cNvPr id="196" name="Rectangle: Rounded Corners 195">
            <a:hlinkClick r:id="rId9" action="ppaction://hlinksldjump"/>
          </p:cNvPr>
          <p:cNvSpPr/>
          <p:nvPr/>
        </p:nvSpPr>
        <p:spPr>
          <a:xfrm>
            <a:off x="5708751"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197" name="Rectangle: Rounded Corners 196">
            <a:hlinkClick r:id="rId10" action="ppaction://hlinksldjump"/>
          </p:cNvPr>
          <p:cNvSpPr/>
          <p:nvPr/>
        </p:nvSpPr>
        <p:spPr>
          <a:xfrm>
            <a:off x="5729802"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98" name="Rectangle: Rounded Corners 197">
            <a:hlinkClick r:id="rId11" action="ppaction://hlinksldjump"/>
          </p:cNvPr>
          <p:cNvSpPr/>
          <p:nvPr/>
        </p:nvSpPr>
        <p:spPr>
          <a:xfrm>
            <a:off x="5725044"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99" name="Rectangle: Rounded Corners 198">
            <a:hlinkClick r:id="rId12" action="ppaction://hlinksldjump"/>
          </p:cNvPr>
          <p:cNvSpPr/>
          <p:nvPr/>
        </p:nvSpPr>
        <p:spPr>
          <a:xfrm>
            <a:off x="5734371"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200" name="Rectangle: Rounded Corners 199">
            <a:hlinkClick r:id="rId13" action="ppaction://hlinksldjump"/>
          </p:cNvPr>
          <p:cNvSpPr/>
          <p:nvPr/>
        </p:nvSpPr>
        <p:spPr>
          <a:xfrm>
            <a:off x="5734371"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sante humaine</a:t>
            </a:r>
          </a:p>
        </p:txBody>
      </p:sp>
      <p:sp>
        <p:nvSpPr>
          <p:cNvPr id="201" name="Rectangle: Rounded Corners 200">
            <a:hlinkClick r:id="rId14" action="ppaction://hlinksldjump"/>
          </p:cNvPr>
          <p:cNvSpPr/>
          <p:nvPr/>
        </p:nvSpPr>
        <p:spPr>
          <a:xfrm>
            <a:off x="5725412"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202" name="Rectangle: Rounded Corners 201">
            <a:hlinkClick r:id="rId15" action="ppaction://hlinksldjump"/>
          </p:cNvPr>
          <p:cNvSpPr/>
          <p:nvPr/>
        </p:nvSpPr>
        <p:spPr>
          <a:xfrm>
            <a:off x="5725044"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203" name="Rectangle: Rounded Corners 202">
            <a:hlinkClick r:id="rId16" action="ppaction://hlinksldjump"/>
          </p:cNvPr>
          <p:cNvSpPr/>
          <p:nvPr/>
        </p:nvSpPr>
        <p:spPr>
          <a:xfrm>
            <a:off x="5727757"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204" name="Rectangle: Rounded Corners 203">
            <a:hlinkClick r:id="rId17" action="ppaction://hlinksldjump"/>
          </p:cNvPr>
          <p:cNvSpPr/>
          <p:nvPr/>
        </p:nvSpPr>
        <p:spPr>
          <a:xfrm>
            <a:off x="5729802"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 </a:t>
            </a:r>
          </a:p>
        </p:txBody>
      </p:sp>
      <p:sp>
        <p:nvSpPr>
          <p:cNvPr id="205" name="Rectangle: Rounded Corners 204">
            <a:hlinkClick r:id="rId18" action="ppaction://hlinksldjump"/>
          </p:cNvPr>
          <p:cNvSpPr/>
          <p:nvPr/>
        </p:nvSpPr>
        <p:spPr>
          <a:xfrm>
            <a:off x="5723240"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207" name="Rectangle: Rounded Corners 206">
            <a:hlinkClick r:id="rId19" action="ppaction://hlinksldjump"/>
          </p:cNvPr>
          <p:cNvSpPr/>
          <p:nvPr/>
        </p:nvSpPr>
        <p:spPr>
          <a:xfrm>
            <a:off x="5724272"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 </a:t>
            </a:r>
          </a:p>
        </p:txBody>
      </p:sp>
      <p:sp>
        <p:nvSpPr>
          <p:cNvPr id="208" name="Rectangle: Rounded Corners 207">
            <a:hlinkClick r:id="rId20" action="ppaction://hlinksldjump"/>
          </p:cNvPr>
          <p:cNvSpPr/>
          <p:nvPr/>
        </p:nvSpPr>
        <p:spPr>
          <a:xfrm>
            <a:off x="5729802"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sp>
        <p:nvSpPr>
          <p:cNvPr id="8" name="Slide Number Placeholder 7">
            <a:extLst>
              <a:ext uri="{FF2B5EF4-FFF2-40B4-BE49-F238E27FC236}">
                <a16:creationId xmlns:a16="http://schemas.microsoft.com/office/drawing/2014/main" id="{52DAD0D6-4810-7A4B-9C17-B2C7AA0CD3D1}"/>
              </a:ext>
            </a:extLst>
          </p:cNvPr>
          <p:cNvSpPr>
            <a:spLocks noGrp="1"/>
          </p:cNvSpPr>
          <p:nvPr>
            <p:ph type="sldNum" sz="quarter" idx="12"/>
          </p:nvPr>
        </p:nvSpPr>
        <p:spPr/>
        <p:txBody>
          <a:bodyPr/>
          <a:lstStyle/>
          <a:p>
            <a:fld id="{FA0B7275-42E7-9344-8EE7-3495E2503A86}" type="slidenum">
              <a:rPr lang="en-US" smtClean="0"/>
              <a:t>8</a:t>
            </a:fld>
            <a:endParaRPr lang="en-US"/>
          </a:p>
        </p:txBody>
      </p:sp>
      <p:sp>
        <p:nvSpPr>
          <p:cNvPr id="58" name="Rectangle 57"/>
          <p:cNvSpPr/>
          <p:nvPr/>
        </p:nvSpPr>
        <p:spPr>
          <a:xfrm>
            <a:off x="3384605" y="2730429"/>
            <a:ext cx="4578678" cy="378405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25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p:cTn id="17" dur="500" fill="hold"/>
                                        <p:tgtEl>
                                          <p:spTgt spid="119"/>
                                        </p:tgtEl>
                                        <p:attrNameLst>
                                          <p:attrName>ppt_w</p:attrName>
                                        </p:attrNameLst>
                                      </p:cBhvr>
                                      <p:tavLst>
                                        <p:tav tm="0">
                                          <p:val>
                                            <p:fltVal val="0"/>
                                          </p:val>
                                        </p:tav>
                                        <p:tav tm="100000">
                                          <p:val>
                                            <p:strVal val="#ppt_w"/>
                                          </p:val>
                                        </p:tav>
                                      </p:tavLst>
                                    </p:anim>
                                    <p:anim calcmode="lin" valueType="num">
                                      <p:cBhvr>
                                        <p:cTn id="18" dur="500" fill="hold"/>
                                        <p:tgtEl>
                                          <p:spTgt spid="119"/>
                                        </p:tgtEl>
                                        <p:attrNameLst>
                                          <p:attrName>ppt_h</p:attrName>
                                        </p:attrNameLst>
                                      </p:cBhvr>
                                      <p:tavLst>
                                        <p:tav tm="0">
                                          <p:val>
                                            <p:fltVal val="0"/>
                                          </p:val>
                                        </p:tav>
                                        <p:tav tm="100000">
                                          <p:val>
                                            <p:strVal val="#ppt_h"/>
                                          </p:val>
                                        </p:tav>
                                      </p:tavLst>
                                    </p:anim>
                                    <p:animEffect transition="in" filter="fade">
                                      <p:cBhvr>
                                        <p:cTn id="19" dur="500"/>
                                        <p:tgtEl>
                                          <p:spTgt spid="1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p:cTn id="27" dur="500" fill="hold"/>
                                        <p:tgtEl>
                                          <p:spTgt spid="120"/>
                                        </p:tgtEl>
                                        <p:attrNameLst>
                                          <p:attrName>ppt_w</p:attrName>
                                        </p:attrNameLst>
                                      </p:cBhvr>
                                      <p:tavLst>
                                        <p:tav tm="0">
                                          <p:val>
                                            <p:fltVal val="0"/>
                                          </p:val>
                                        </p:tav>
                                        <p:tav tm="100000">
                                          <p:val>
                                            <p:strVal val="#ppt_w"/>
                                          </p:val>
                                        </p:tav>
                                      </p:tavLst>
                                    </p:anim>
                                    <p:anim calcmode="lin" valueType="num">
                                      <p:cBhvr>
                                        <p:cTn id="28" dur="500" fill="hold"/>
                                        <p:tgtEl>
                                          <p:spTgt spid="120"/>
                                        </p:tgtEl>
                                        <p:attrNameLst>
                                          <p:attrName>ppt_h</p:attrName>
                                        </p:attrNameLst>
                                      </p:cBhvr>
                                      <p:tavLst>
                                        <p:tav tm="0">
                                          <p:val>
                                            <p:fltVal val="0"/>
                                          </p:val>
                                        </p:tav>
                                        <p:tav tm="100000">
                                          <p:val>
                                            <p:strVal val="#ppt_h"/>
                                          </p:val>
                                        </p:tav>
                                      </p:tavLst>
                                    </p:anim>
                                    <p:animEffect transition="in" filter="fade">
                                      <p:cBhvr>
                                        <p:cTn id="29" dur="500"/>
                                        <p:tgtEl>
                                          <p:spTgt spid="120"/>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500" fill="hold"/>
                                        <p:tgtEl>
                                          <p:spTgt spid="84"/>
                                        </p:tgtEl>
                                        <p:attrNameLst>
                                          <p:attrName>ppt_w</p:attrName>
                                        </p:attrNameLst>
                                      </p:cBhvr>
                                      <p:tavLst>
                                        <p:tav tm="0">
                                          <p:val>
                                            <p:fltVal val="0"/>
                                          </p:val>
                                        </p:tav>
                                        <p:tav tm="100000">
                                          <p:val>
                                            <p:strVal val="#ppt_w"/>
                                          </p:val>
                                        </p:tav>
                                      </p:tavLst>
                                    </p:anim>
                                    <p:anim calcmode="lin" valueType="num">
                                      <p:cBhvr>
                                        <p:cTn id="48" dur="500" fill="hold"/>
                                        <p:tgtEl>
                                          <p:spTgt spid="84"/>
                                        </p:tgtEl>
                                        <p:attrNameLst>
                                          <p:attrName>ppt_h</p:attrName>
                                        </p:attrNameLst>
                                      </p:cBhvr>
                                      <p:tavLst>
                                        <p:tav tm="0">
                                          <p:val>
                                            <p:fltVal val="0"/>
                                          </p:val>
                                        </p:tav>
                                        <p:tav tm="100000">
                                          <p:val>
                                            <p:strVal val="#ppt_h"/>
                                          </p:val>
                                        </p:tav>
                                      </p:tavLst>
                                    </p:anim>
                                    <p:animEffect transition="in" filter="fade">
                                      <p:cBhvr>
                                        <p:cTn id="49" dur="500"/>
                                        <p:tgtEl>
                                          <p:spTgt spid="84"/>
                                        </p:tgtEl>
                                      </p:cBhvr>
                                    </p:animEffect>
                                  </p:childTnLst>
                                </p:cTn>
                              </p:par>
                              <p:par>
                                <p:cTn id="50" presetID="53" presetClass="entr" presetSubtype="16" fill="hold" nodeType="with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animEffect transition="in" filter="fade">
                                      <p:cBhvr>
                                        <p:cTn id="5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5" grpId="0" animBg="1"/>
      <p:bldP spid="119" grpId="0" animBg="1"/>
      <p:bldP spid="1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Sécurité des matériaux</a:t>
            </a:r>
          </a:p>
        </p:txBody>
      </p:sp>
      <p:sp>
        <p:nvSpPr>
          <p:cNvPr id="5" name="Rectangle: Beveled 4"/>
          <p:cNvSpPr/>
          <p:nvPr/>
        </p:nvSpPr>
        <p:spPr>
          <a:xfrm>
            <a:off x="3685431" y="1196753"/>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685431" y="3265166"/>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685431" y="5480826"/>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440210" y="2564905"/>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3232299" y="1626322"/>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232299" y="3742139"/>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232299" y="3737654"/>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9751790" y="2190679"/>
            <a:ext cx="1520036" cy="69639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4.10.1 </a:t>
            </a:r>
            <a:r>
              <a:rPr lang="fr-FR" sz="1400" dirty="0">
                <a:solidFill>
                  <a:schemeClr val="tx1"/>
                </a:solidFill>
              </a:rPr>
              <a:t>Durabilité</a:t>
            </a:r>
          </a:p>
        </p:txBody>
      </p:sp>
      <p:sp>
        <p:nvSpPr>
          <p:cNvPr id="38" name="Cloud 37"/>
          <p:cNvSpPr/>
          <p:nvPr/>
        </p:nvSpPr>
        <p:spPr>
          <a:xfrm>
            <a:off x="9416010" y="3058824"/>
            <a:ext cx="1604410" cy="95161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4.10.2 Résistance au feu</a:t>
            </a:r>
          </a:p>
        </p:txBody>
      </p:sp>
      <p:sp>
        <p:nvSpPr>
          <p:cNvPr id="41" name="Cloud 40"/>
          <p:cNvSpPr/>
          <p:nvPr/>
        </p:nvSpPr>
        <p:spPr>
          <a:xfrm>
            <a:off x="9029081" y="4210143"/>
            <a:ext cx="2242745" cy="95161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4.11 Connexions &amp; éléments d’assemblage</a:t>
            </a:r>
          </a:p>
        </p:txBody>
      </p:sp>
      <p:sp>
        <p:nvSpPr>
          <p:cNvPr id="42" name="Cloud 41"/>
          <p:cNvSpPr/>
          <p:nvPr/>
        </p:nvSpPr>
        <p:spPr>
          <a:xfrm>
            <a:off x="8924621" y="241044"/>
            <a:ext cx="1897132" cy="95161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4.9.4 </a:t>
            </a:r>
            <a:r>
              <a:rPr lang="fr-FR" sz="1400" dirty="0">
                <a:solidFill>
                  <a:schemeClr val="tx1"/>
                </a:solidFill>
              </a:rPr>
              <a:t>Facilité de nettoyage des surfaces</a:t>
            </a:r>
          </a:p>
        </p:txBody>
      </p:sp>
      <p:sp>
        <p:nvSpPr>
          <p:cNvPr id="44" name="Cloud 43"/>
          <p:cNvSpPr/>
          <p:nvPr/>
        </p:nvSpPr>
        <p:spPr>
          <a:xfrm>
            <a:off x="9670256" y="1198170"/>
            <a:ext cx="1890819" cy="82076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4.9.5 </a:t>
            </a:r>
            <a:r>
              <a:rPr lang="fr-FR" sz="1400" dirty="0">
                <a:solidFill>
                  <a:schemeClr val="tx1"/>
                </a:solidFill>
              </a:rPr>
              <a:t>Additifs chimiques &amp; biologiques</a:t>
            </a:r>
          </a:p>
        </p:txBody>
      </p:sp>
      <p:cxnSp>
        <p:nvCxnSpPr>
          <p:cNvPr id="45" name="Straight Arrow Connector 44"/>
          <p:cNvCxnSpPr>
            <a:cxnSpLocks/>
            <a:stCxn id="122" idx="3"/>
            <a:endCxn id="37" idx="2"/>
          </p:cNvCxnSpPr>
          <p:nvPr/>
        </p:nvCxnSpPr>
        <p:spPr>
          <a:xfrm>
            <a:off x="8051534" y="1512592"/>
            <a:ext cx="1704971" cy="1026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122" idx="3"/>
            <a:endCxn id="38" idx="2"/>
          </p:cNvCxnSpPr>
          <p:nvPr/>
        </p:nvCxnSpPr>
        <p:spPr>
          <a:xfrm>
            <a:off x="8051534" y="1512592"/>
            <a:ext cx="1369453" cy="2022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a:stCxn id="122" idx="3"/>
            <a:endCxn id="41" idx="2"/>
          </p:cNvCxnSpPr>
          <p:nvPr/>
        </p:nvCxnSpPr>
        <p:spPr>
          <a:xfrm>
            <a:off x="8051534" y="1512592"/>
            <a:ext cx="984504" cy="3173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122" idx="3"/>
            <a:endCxn id="42" idx="2"/>
          </p:cNvCxnSpPr>
          <p:nvPr/>
        </p:nvCxnSpPr>
        <p:spPr>
          <a:xfrm flipV="1">
            <a:off x="8051534" y="716851"/>
            <a:ext cx="878972" cy="795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2" idx="3"/>
            <a:endCxn id="44" idx="2"/>
          </p:cNvCxnSpPr>
          <p:nvPr/>
        </p:nvCxnSpPr>
        <p:spPr>
          <a:xfrm>
            <a:off x="8051534" y="1512592"/>
            <a:ext cx="1624587" cy="95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p:cNvCxnSpPr/>
          <p:nvPr/>
        </p:nvCxnSpPr>
        <p:spPr>
          <a:xfrm flipV="1">
            <a:off x="5454372" y="684565"/>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p:cNvCxnSpPr/>
          <p:nvPr/>
        </p:nvCxnSpPr>
        <p:spPr>
          <a:xfrm flipV="1">
            <a:off x="5454372" y="959375"/>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p:cNvCxnSpPr>
            <a:cxnSpLocks/>
          </p:cNvCxnSpPr>
          <p:nvPr/>
        </p:nvCxnSpPr>
        <p:spPr>
          <a:xfrm flipV="1">
            <a:off x="5454372" y="1234155"/>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p:cNvCxnSpPr>
            <a:cxnSpLocks/>
          </p:cNvCxnSpPr>
          <p:nvPr/>
        </p:nvCxnSpPr>
        <p:spPr>
          <a:xfrm flipV="1">
            <a:off x="5454372" y="1512591"/>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p:cNvCxnSpPr>
            <a:cxnSpLocks/>
          </p:cNvCxnSpPr>
          <p:nvPr/>
        </p:nvCxnSpPr>
        <p:spPr>
          <a:xfrm>
            <a:off x="5454371" y="1626322"/>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p:cNvCxnSpPr>
            <a:cxnSpLocks/>
          </p:cNvCxnSpPr>
          <p:nvPr/>
        </p:nvCxnSpPr>
        <p:spPr>
          <a:xfrm>
            <a:off x="5454371" y="1626321"/>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p:cNvCxnSpPr>
            <a:cxnSpLocks/>
          </p:cNvCxnSpPr>
          <p:nvPr/>
        </p:nvCxnSpPr>
        <p:spPr>
          <a:xfrm>
            <a:off x="5454372" y="1626322"/>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p:cNvCxnSpPr>
            <a:cxnSpLocks/>
          </p:cNvCxnSpPr>
          <p:nvPr/>
        </p:nvCxnSpPr>
        <p:spPr>
          <a:xfrm>
            <a:off x="5454372" y="1626322"/>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p:cNvCxnSpPr>
            <a:cxnSpLocks/>
          </p:cNvCxnSpPr>
          <p:nvPr/>
        </p:nvCxnSpPr>
        <p:spPr>
          <a:xfrm flipV="1">
            <a:off x="5454371" y="2912176"/>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p:cNvCxnSpPr>
            <a:cxnSpLocks/>
          </p:cNvCxnSpPr>
          <p:nvPr/>
        </p:nvCxnSpPr>
        <p:spPr>
          <a:xfrm flipV="1">
            <a:off x="5454371" y="3265228"/>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p:cNvCxnSpPr>
            <a:cxnSpLocks/>
          </p:cNvCxnSpPr>
          <p:nvPr/>
        </p:nvCxnSpPr>
        <p:spPr>
          <a:xfrm flipV="1">
            <a:off x="5454372" y="3614360"/>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p:cNvCxnSpPr>
            <a:cxnSpLocks/>
          </p:cNvCxnSpPr>
          <p:nvPr/>
        </p:nvCxnSpPr>
        <p:spPr>
          <a:xfrm>
            <a:off x="5454372" y="3737654"/>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p:cNvCxnSpPr>
            <a:cxnSpLocks/>
          </p:cNvCxnSpPr>
          <p:nvPr/>
        </p:nvCxnSpPr>
        <p:spPr>
          <a:xfrm>
            <a:off x="5454371" y="3737655"/>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p:cNvCxnSpPr>
            <a:cxnSpLocks/>
          </p:cNvCxnSpPr>
          <p:nvPr/>
        </p:nvCxnSpPr>
        <p:spPr>
          <a:xfrm>
            <a:off x="5454371" y="3737654"/>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p:cNvCxnSpPr>
            <a:cxnSpLocks/>
          </p:cNvCxnSpPr>
          <p:nvPr/>
        </p:nvCxnSpPr>
        <p:spPr>
          <a:xfrm>
            <a:off x="5454372" y="3737654"/>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p:cNvCxnSpPr>
            <a:cxnSpLocks/>
          </p:cNvCxnSpPr>
          <p:nvPr/>
        </p:nvCxnSpPr>
        <p:spPr>
          <a:xfrm>
            <a:off x="5454371" y="3737654"/>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p:cNvCxnSpPr>
            <a:cxnSpLocks/>
          </p:cNvCxnSpPr>
          <p:nvPr/>
        </p:nvCxnSpPr>
        <p:spPr>
          <a:xfrm flipV="1">
            <a:off x="5454371" y="5836063"/>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p:cNvCxnSpPr>
            <a:cxnSpLocks/>
          </p:cNvCxnSpPr>
          <p:nvPr/>
        </p:nvCxnSpPr>
        <p:spPr>
          <a:xfrm>
            <a:off x="5454371" y="5931077"/>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Rounded Corners 119">
            <a:hlinkClick r:id="rId3" action="ppaction://hlinksldjump"/>
          </p:cNvPr>
          <p:cNvSpPr/>
          <p:nvPr/>
        </p:nvSpPr>
        <p:spPr>
          <a:xfrm>
            <a:off x="5890283" y="602885"/>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a:t>
            </a:r>
          </a:p>
        </p:txBody>
      </p:sp>
      <p:sp>
        <p:nvSpPr>
          <p:cNvPr id="121" name="Rectangle: Rounded Corners 120">
            <a:hlinkClick r:id="rId4" action="ppaction://hlinksldjump"/>
          </p:cNvPr>
          <p:cNvSpPr/>
          <p:nvPr/>
        </p:nvSpPr>
        <p:spPr>
          <a:xfrm>
            <a:off x="5892554" y="1155066"/>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122" name="Rectangle: Rounded Corners 121">
            <a:hlinkClick r:id="rId5" action="ppaction://hlinksldjump"/>
          </p:cNvPr>
          <p:cNvSpPr/>
          <p:nvPr/>
        </p:nvSpPr>
        <p:spPr>
          <a:xfrm>
            <a:off x="5895983" y="142424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 </a:t>
            </a:r>
          </a:p>
        </p:txBody>
      </p:sp>
      <p:sp>
        <p:nvSpPr>
          <p:cNvPr id="123" name="Rectangle: Rounded Corners 122">
            <a:hlinkClick r:id="rId6" action="ppaction://hlinksldjump"/>
          </p:cNvPr>
          <p:cNvSpPr/>
          <p:nvPr/>
        </p:nvSpPr>
        <p:spPr>
          <a:xfrm>
            <a:off x="5895983" y="873944"/>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 </a:t>
            </a:r>
          </a:p>
        </p:txBody>
      </p:sp>
      <p:sp>
        <p:nvSpPr>
          <p:cNvPr id="124" name="Rectangle: Rounded Corners 123">
            <a:hlinkClick r:id="rId7" action="ppaction://hlinksldjump"/>
          </p:cNvPr>
          <p:cNvSpPr/>
          <p:nvPr/>
        </p:nvSpPr>
        <p:spPr>
          <a:xfrm>
            <a:off x="5901822" y="192458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25" name="Rectangle: Rounded Corners 124">
            <a:hlinkClick r:id="rId8" action="ppaction://hlinksldjump"/>
          </p:cNvPr>
          <p:cNvSpPr/>
          <p:nvPr/>
        </p:nvSpPr>
        <p:spPr>
          <a:xfrm>
            <a:off x="5892863" y="2195120"/>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 </a:t>
            </a:r>
          </a:p>
        </p:txBody>
      </p:sp>
      <p:sp>
        <p:nvSpPr>
          <p:cNvPr id="126" name="Rectangle: Rounded Corners 125">
            <a:hlinkClick r:id="rId9" action="ppaction://hlinksldjump"/>
          </p:cNvPr>
          <p:cNvSpPr/>
          <p:nvPr/>
        </p:nvSpPr>
        <p:spPr>
          <a:xfrm>
            <a:off x="5887024" y="167669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a:t>
            </a:r>
          </a:p>
        </p:txBody>
      </p:sp>
      <p:sp>
        <p:nvSpPr>
          <p:cNvPr id="127" name="Rectangle: Rounded Corners 126">
            <a:hlinkClick r:id="rId10" action="ppaction://hlinksldjump"/>
          </p:cNvPr>
          <p:cNvSpPr/>
          <p:nvPr/>
        </p:nvSpPr>
        <p:spPr>
          <a:xfrm>
            <a:off x="5908075" y="278752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28" name="Rectangle: Rounded Corners 127">
            <a:hlinkClick r:id="rId11" action="ppaction://hlinksldjump"/>
          </p:cNvPr>
          <p:cNvSpPr/>
          <p:nvPr/>
        </p:nvSpPr>
        <p:spPr>
          <a:xfrm>
            <a:off x="5903317" y="314057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29" name="Rectangle: Rounded Corners 128">
            <a:hlinkClick r:id="rId12" action="ppaction://hlinksldjump"/>
          </p:cNvPr>
          <p:cNvSpPr/>
          <p:nvPr/>
        </p:nvSpPr>
        <p:spPr>
          <a:xfrm>
            <a:off x="5912644" y="348970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30" name="Rectangle: Rounded Corners 129">
            <a:hlinkClick r:id="rId13" action="ppaction://hlinksldjump"/>
          </p:cNvPr>
          <p:cNvSpPr/>
          <p:nvPr/>
        </p:nvSpPr>
        <p:spPr>
          <a:xfrm>
            <a:off x="5912644" y="384555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31" name="Rectangle: Rounded Corners 130">
            <a:hlinkClick r:id="rId14" action="ppaction://hlinksldjump"/>
          </p:cNvPr>
          <p:cNvSpPr/>
          <p:nvPr/>
        </p:nvSpPr>
        <p:spPr>
          <a:xfrm>
            <a:off x="5903685" y="419627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32" name="Rectangle: Rounded Corners 131">
            <a:hlinkClick r:id="rId15" action="ppaction://hlinksldjump"/>
          </p:cNvPr>
          <p:cNvSpPr/>
          <p:nvPr/>
        </p:nvSpPr>
        <p:spPr>
          <a:xfrm>
            <a:off x="5903317" y="457044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33" name="Rectangle: Rounded Corners 132">
            <a:hlinkClick r:id="rId16" action="ppaction://hlinksldjump"/>
          </p:cNvPr>
          <p:cNvSpPr/>
          <p:nvPr/>
        </p:nvSpPr>
        <p:spPr>
          <a:xfrm>
            <a:off x="5906030" y="493780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34" name="Rectangle: Rounded Corners 133">
            <a:hlinkClick r:id="rId17" action="ppaction://hlinksldjump"/>
          </p:cNvPr>
          <p:cNvSpPr/>
          <p:nvPr/>
        </p:nvSpPr>
        <p:spPr>
          <a:xfrm>
            <a:off x="5908075" y="5742177"/>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35" name="Rectangle: Rounded Corners 134">
            <a:hlinkClick r:id="rId18" action="ppaction://hlinksldjump"/>
          </p:cNvPr>
          <p:cNvSpPr/>
          <p:nvPr/>
        </p:nvSpPr>
        <p:spPr>
          <a:xfrm>
            <a:off x="5901513" y="6043635"/>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37" name="Rectangle: Rounded Corners 136">
            <a:hlinkClick r:id="rId19" action="ppaction://hlinksldjump"/>
          </p:cNvPr>
          <p:cNvSpPr/>
          <p:nvPr/>
        </p:nvSpPr>
        <p:spPr>
          <a:xfrm>
            <a:off x="5902545" y="2480474"/>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 </a:t>
            </a:r>
          </a:p>
        </p:txBody>
      </p:sp>
      <p:sp>
        <p:nvSpPr>
          <p:cNvPr id="138" name="Rectangle: Rounded Corners 137">
            <a:hlinkClick r:id="rId20" action="ppaction://hlinksldjump"/>
          </p:cNvPr>
          <p:cNvSpPr/>
          <p:nvPr/>
        </p:nvSpPr>
        <p:spPr>
          <a:xfrm>
            <a:off x="5908075" y="528374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a:t>
            </a:r>
          </a:p>
        </p:txBody>
      </p:sp>
      <p:pic>
        <p:nvPicPr>
          <p:cNvPr id="59" name="Picture 58">
            <a:extLst>
              <a:ext uri="{FF2B5EF4-FFF2-40B4-BE49-F238E27FC236}">
                <a16:creationId xmlns:a16="http://schemas.microsoft.com/office/drawing/2014/main" id="{601FA1D7-A26D-435A-B40E-9B914D0D743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334945" y="124884"/>
            <a:ext cx="664561" cy="664561"/>
          </a:xfrm>
          <a:prstGeom prst="rect">
            <a:avLst/>
          </a:prstGeom>
        </p:spPr>
      </p:pic>
      <p:sp>
        <p:nvSpPr>
          <p:cNvPr id="6" name="Slide Number Placeholder 5">
            <a:extLst>
              <a:ext uri="{FF2B5EF4-FFF2-40B4-BE49-F238E27FC236}">
                <a16:creationId xmlns:a16="http://schemas.microsoft.com/office/drawing/2014/main" id="{30177616-5FEB-B24D-A36A-8A086FA1CF99}"/>
              </a:ext>
            </a:extLst>
          </p:cNvPr>
          <p:cNvSpPr>
            <a:spLocks noGrp="1"/>
          </p:cNvSpPr>
          <p:nvPr>
            <p:ph type="sldNum" sz="quarter" idx="12"/>
          </p:nvPr>
        </p:nvSpPr>
        <p:spPr/>
        <p:txBody>
          <a:bodyPr/>
          <a:lstStyle/>
          <a:p>
            <a:fld id="{FA0B7275-42E7-9344-8EE7-3495E2503A86}" type="slidenum">
              <a:rPr lang="en-US" smtClean="0"/>
              <a:t>9</a:t>
            </a:fld>
            <a:endParaRPr lang="en-US"/>
          </a:p>
        </p:txBody>
      </p:sp>
      <p:sp>
        <p:nvSpPr>
          <p:cNvPr id="60" name="Rectangle 59"/>
          <p:cNvSpPr/>
          <p:nvPr/>
        </p:nvSpPr>
        <p:spPr>
          <a:xfrm>
            <a:off x="3661904" y="2695520"/>
            <a:ext cx="449263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62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fltVal val="0"/>
                                          </p:val>
                                        </p:tav>
                                        <p:tav tm="100000">
                                          <p:val>
                                            <p:strVal val="#ppt_h"/>
                                          </p:val>
                                        </p:tav>
                                      </p:tavLst>
                                    </p:anim>
                                    <p:animEffect transition="in" filter="fade">
                                      <p:cBhvr>
                                        <p:cTn id="112" dur="500"/>
                                        <p:tgtEl>
                                          <p:spTgt spid="42"/>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nodeType="with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childTnLst>
                                </p:cTn>
                              </p:par>
                              <p:par>
                                <p:cTn id="133" presetID="53" presetClass="entr" presetSubtype="16" fill="hold" nodeType="withEffect">
                                  <p:stCondLst>
                                    <p:cond delay="0"/>
                                  </p:stCondLst>
                                  <p:childTnLst>
                                    <p:set>
                                      <p:cBhvr>
                                        <p:cTn id="134" dur="1" fill="hold">
                                          <p:stCondLst>
                                            <p:cond delay="0"/>
                                          </p:stCondLst>
                                        </p:cTn>
                                        <p:tgtEl>
                                          <p:spTgt spid="49"/>
                                        </p:tgtEl>
                                        <p:attrNameLst>
                                          <p:attrName>style.visibility</p:attrName>
                                        </p:attrNameLst>
                                      </p:cBhvr>
                                      <p:to>
                                        <p:strVal val="visible"/>
                                      </p:to>
                                    </p:set>
                                    <p:anim calcmode="lin" valueType="num">
                                      <p:cBhvr>
                                        <p:cTn id="135" dur="500" fill="hold"/>
                                        <p:tgtEl>
                                          <p:spTgt spid="49"/>
                                        </p:tgtEl>
                                        <p:attrNameLst>
                                          <p:attrName>ppt_w</p:attrName>
                                        </p:attrNameLst>
                                      </p:cBhvr>
                                      <p:tavLst>
                                        <p:tav tm="0">
                                          <p:val>
                                            <p:fltVal val="0"/>
                                          </p:val>
                                        </p:tav>
                                        <p:tav tm="100000">
                                          <p:val>
                                            <p:strVal val="#ppt_w"/>
                                          </p:val>
                                        </p:tav>
                                      </p:tavLst>
                                    </p:anim>
                                    <p:anim calcmode="lin" valueType="num">
                                      <p:cBhvr>
                                        <p:cTn id="136" dur="500" fill="hold"/>
                                        <p:tgtEl>
                                          <p:spTgt spid="49"/>
                                        </p:tgtEl>
                                        <p:attrNameLst>
                                          <p:attrName>ppt_h</p:attrName>
                                        </p:attrNameLst>
                                      </p:cBhvr>
                                      <p:tavLst>
                                        <p:tav tm="0">
                                          <p:val>
                                            <p:fltVal val="0"/>
                                          </p:val>
                                        </p:tav>
                                        <p:tav tm="100000">
                                          <p:val>
                                            <p:strVal val="#ppt_h"/>
                                          </p:val>
                                        </p:tav>
                                      </p:tavLst>
                                    </p:anim>
                                    <p:animEffect transition="in" filter="fade">
                                      <p:cBhvr>
                                        <p:cTn id="137" dur="500"/>
                                        <p:tgtEl>
                                          <p:spTgt spid="49"/>
                                        </p:tgtEl>
                                      </p:cBhvr>
                                    </p:animEffect>
                                  </p:childTnLst>
                                </p:cTn>
                              </p:par>
                              <p:par>
                                <p:cTn id="138" presetID="53" presetClass="entr" presetSubtype="16"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38" grpId="0" animBg="1"/>
      <p:bldP spid="41" grpId="0" animBg="1"/>
      <p:bldP spid="42" grpId="0" animBg="1"/>
      <p:bldP spid="44"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7" grpId="0" animBg="1"/>
      <p:bldP spid="1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a:t>Sécurité mécanique &amp; </a:t>
            </a:r>
            <a:br>
              <a:rPr lang="fr-FR" dirty="0"/>
            </a:br>
            <a:r>
              <a:rPr lang="fr-FR" dirty="0"/>
              <a:t>électrique</a:t>
            </a:r>
          </a:p>
        </p:txBody>
      </p:sp>
      <p:sp>
        <p:nvSpPr>
          <p:cNvPr id="5" name="Rectangle: Beveled 4"/>
          <p:cNvSpPr/>
          <p:nvPr/>
        </p:nvSpPr>
        <p:spPr>
          <a:xfrm>
            <a:off x="3359498"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Contrôle des documents</a:t>
            </a:r>
          </a:p>
        </p:txBody>
      </p:sp>
      <p:sp>
        <p:nvSpPr>
          <p:cNvPr id="9" name="Rectangle: Beveled 8"/>
          <p:cNvSpPr/>
          <p:nvPr/>
        </p:nvSpPr>
        <p:spPr>
          <a:xfrm>
            <a:off x="3359498"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Essais contrôlés en laboratoire</a:t>
            </a:r>
          </a:p>
        </p:txBody>
      </p:sp>
      <p:sp>
        <p:nvSpPr>
          <p:cNvPr id="10" name="Rectangle: Beveled 9"/>
          <p:cNvSpPr/>
          <p:nvPr/>
        </p:nvSpPr>
        <p:spPr>
          <a:xfrm>
            <a:off x="3359498"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Vérification des performances sur le terrain</a:t>
            </a:r>
          </a:p>
        </p:txBody>
      </p:sp>
      <p:sp>
        <p:nvSpPr>
          <p:cNvPr id="11" name="Frame 10"/>
          <p:cNvSpPr/>
          <p:nvPr/>
        </p:nvSpPr>
        <p:spPr>
          <a:xfrm>
            <a:off x="2114277"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a:solidFill>
                  <a:schemeClr val="tx1"/>
                </a:solidFill>
              </a:rPr>
              <a:t>ISO 30500</a:t>
            </a:r>
          </a:p>
        </p:txBody>
      </p:sp>
      <p:cxnSp>
        <p:nvCxnSpPr>
          <p:cNvPr id="15" name="Connector: Elbow 14"/>
          <p:cNvCxnSpPr>
            <a:stCxn id="11" idx="3"/>
            <a:endCxn id="5" idx="4"/>
          </p:cNvCxnSpPr>
          <p:nvPr/>
        </p:nvCxnSpPr>
        <p:spPr>
          <a:xfrm flipV="1">
            <a:off x="2906366"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2906366"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2906366"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1" name="Cloud 50"/>
          <p:cNvSpPr/>
          <p:nvPr/>
        </p:nvSpPr>
        <p:spPr>
          <a:xfrm>
            <a:off x="8820074" y="213327"/>
            <a:ext cx="2362276" cy="8657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5.4.1 </a:t>
            </a:r>
            <a:r>
              <a:rPr lang="fr-FR" sz="1400" dirty="0">
                <a:solidFill>
                  <a:schemeClr val="tx1"/>
                </a:solidFill>
              </a:rPr>
              <a:t>Equipements sous pression ou sous vide </a:t>
            </a:r>
          </a:p>
        </p:txBody>
      </p:sp>
      <p:sp>
        <p:nvSpPr>
          <p:cNvPr id="53" name="Cloud 52"/>
          <p:cNvSpPr/>
          <p:nvPr/>
        </p:nvSpPr>
        <p:spPr>
          <a:xfrm>
            <a:off x="8949064" y="1149859"/>
            <a:ext cx="2466541" cy="63952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5.4.2 </a:t>
            </a:r>
            <a:r>
              <a:rPr lang="fr-FR" sz="1400" dirty="0">
                <a:solidFill>
                  <a:schemeClr val="tx1"/>
                </a:solidFill>
              </a:rPr>
              <a:t>Tuyauterie, tuyaux &amp; réservoirs</a:t>
            </a:r>
          </a:p>
        </p:txBody>
      </p:sp>
      <p:sp>
        <p:nvSpPr>
          <p:cNvPr id="54" name="Cloud 53"/>
          <p:cNvSpPr/>
          <p:nvPr/>
        </p:nvSpPr>
        <p:spPr>
          <a:xfrm>
            <a:off x="9192451" y="1833752"/>
            <a:ext cx="2670712" cy="63952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5.4.3 </a:t>
            </a:r>
            <a:r>
              <a:rPr lang="fr-FR" sz="1400" dirty="0">
                <a:solidFill>
                  <a:schemeClr val="tx1"/>
                </a:solidFill>
              </a:rPr>
              <a:t>Parties mobiles  et rotatives</a:t>
            </a:r>
          </a:p>
        </p:txBody>
      </p:sp>
      <p:sp>
        <p:nvSpPr>
          <p:cNvPr id="55" name="Cloud 54"/>
          <p:cNvSpPr/>
          <p:nvPr/>
        </p:nvSpPr>
        <p:spPr>
          <a:xfrm>
            <a:off x="8826719" y="2531812"/>
            <a:ext cx="2140740" cy="657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5.4.4 </a:t>
            </a:r>
            <a:r>
              <a:rPr lang="fr-FR" sz="1400" dirty="0">
                <a:solidFill>
                  <a:schemeClr val="tx1"/>
                </a:solidFill>
              </a:rPr>
              <a:t>Dispositifs anti-reflux</a:t>
            </a:r>
          </a:p>
        </p:txBody>
      </p:sp>
      <p:cxnSp>
        <p:nvCxnSpPr>
          <p:cNvPr id="56" name="Straight Arrow Connector 55"/>
          <p:cNvCxnSpPr>
            <a:cxnSpLocks/>
            <a:stCxn id="147" idx="3"/>
            <a:endCxn id="51" idx="2"/>
          </p:cNvCxnSpPr>
          <p:nvPr/>
        </p:nvCxnSpPr>
        <p:spPr>
          <a:xfrm flipV="1">
            <a:off x="7716642" y="646205"/>
            <a:ext cx="1110759" cy="106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stCxn id="147" idx="3"/>
            <a:endCxn id="53" idx="2"/>
          </p:cNvCxnSpPr>
          <p:nvPr/>
        </p:nvCxnSpPr>
        <p:spPr>
          <a:xfrm flipV="1">
            <a:off x="7716642" y="1469621"/>
            <a:ext cx="1240073" cy="241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a:stCxn id="147" idx="3"/>
            <a:endCxn id="54" idx="2"/>
          </p:cNvCxnSpPr>
          <p:nvPr/>
        </p:nvCxnSpPr>
        <p:spPr>
          <a:xfrm>
            <a:off x="7716642" y="1710842"/>
            <a:ext cx="1484093" cy="44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a:stCxn id="147" idx="3"/>
            <a:endCxn id="55" idx="2"/>
          </p:cNvCxnSpPr>
          <p:nvPr/>
        </p:nvCxnSpPr>
        <p:spPr>
          <a:xfrm>
            <a:off x="7716642" y="1710842"/>
            <a:ext cx="1116717" cy="114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Cloud 61"/>
          <p:cNvSpPr/>
          <p:nvPr/>
        </p:nvSpPr>
        <p:spPr>
          <a:xfrm>
            <a:off x="9851141" y="3182156"/>
            <a:ext cx="2012022" cy="769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5.5.1 </a:t>
            </a:r>
            <a:r>
              <a:rPr lang="fr-FR" sz="1400" dirty="0">
                <a:solidFill>
                  <a:schemeClr val="tx1"/>
                </a:solidFill>
              </a:rPr>
              <a:t>Surfaces à températures élevées</a:t>
            </a:r>
          </a:p>
        </p:txBody>
      </p:sp>
      <p:sp>
        <p:nvSpPr>
          <p:cNvPr id="64" name="Cloud 63"/>
          <p:cNvSpPr/>
          <p:nvPr/>
        </p:nvSpPr>
        <p:spPr>
          <a:xfrm>
            <a:off x="8561931" y="3960997"/>
            <a:ext cx="2028096" cy="769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5.5.2 </a:t>
            </a:r>
            <a:r>
              <a:rPr lang="fr-FR" sz="1400" dirty="0">
                <a:solidFill>
                  <a:schemeClr val="tx1"/>
                </a:solidFill>
              </a:rPr>
              <a:t>Surfaces à  températures basses   </a:t>
            </a:r>
          </a:p>
        </p:txBody>
      </p:sp>
      <p:sp>
        <p:nvSpPr>
          <p:cNvPr id="66" name="Cloud 65"/>
          <p:cNvSpPr/>
          <p:nvPr/>
        </p:nvSpPr>
        <p:spPr>
          <a:xfrm>
            <a:off x="9413835" y="4672769"/>
            <a:ext cx="2540040" cy="9038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5.5.3 </a:t>
            </a:r>
            <a:r>
              <a:rPr lang="fr-FR" sz="1400" dirty="0">
                <a:solidFill>
                  <a:schemeClr val="tx1"/>
                </a:solidFill>
              </a:rPr>
              <a:t>Autres sources de rayonnement électromagnétique</a:t>
            </a:r>
          </a:p>
        </p:txBody>
      </p:sp>
      <p:cxnSp>
        <p:nvCxnSpPr>
          <p:cNvPr id="69" name="Straight Arrow Connector 68"/>
          <p:cNvCxnSpPr>
            <a:cxnSpLocks/>
            <a:stCxn id="147" idx="3"/>
            <a:endCxn id="62" idx="2"/>
          </p:cNvCxnSpPr>
          <p:nvPr/>
        </p:nvCxnSpPr>
        <p:spPr>
          <a:xfrm>
            <a:off x="7716642" y="1710842"/>
            <a:ext cx="2140740" cy="185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a:stCxn id="147" idx="3"/>
            <a:endCxn id="64" idx="2"/>
          </p:cNvCxnSpPr>
          <p:nvPr/>
        </p:nvCxnSpPr>
        <p:spPr>
          <a:xfrm>
            <a:off x="7716642" y="1710842"/>
            <a:ext cx="851580" cy="263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147" idx="3"/>
            <a:endCxn id="66" idx="2"/>
          </p:cNvCxnSpPr>
          <p:nvPr/>
        </p:nvCxnSpPr>
        <p:spPr>
          <a:xfrm>
            <a:off x="7716642" y="1710842"/>
            <a:ext cx="1705072" cy="3413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Cloud 98"/>
          <p:cNvSpPr/>
          <p:nvPr/>
        </p:nvSpPr>
        <p:spPr>
          <a:xfrm>
            <a:off x="8221405" y="5576612"/>
            <a:ext cx="2368622" cy="78819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5.6.1 </a:t>
            </a:r>
            <a:r>
              <a:rPr lang="fr-FR" sz="1400" dirty="0">
                <a:solidFill>
                  <a:schemeClr val="tx1"/>
                </a:solidFill>
              </a:rPr>
              <a:t>Equipements électriques &amp; électroniques </a:t>
            </a:r>
          </a:p>
        </p:txBody>
      </p:sp>
      <p:cxnSp>
        <p:nvCxnSpPr>
          <p:cNvPr id="103" name="Straight Arrow Connector 102"/>
          <p:cNvCxnSpPr>
            <a:cxnSpLocks/>
            <a:stCxn id="147" idx="3"/>
            <a:endCxn id="99" idx="2"/>
          </p:cNvCxnSpPr>
          <p:nvPr/>
        </p:nvCxnSpPr>
        <p:spPr>
          <a:xfrm>
            <a:off x="7716642" y="1710842"/>
            <a:ext cx="512110" cy="4259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p:cNvCxnSpPr/>
          <p:nvPr/>
        </p:nvCxnSpPr>
        <p:spPr>
          <a:xfrm flipV="1">
            <a:off x="5128439"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p:cNvCxnSpPr/>
          <p:nvPr/>
        </p:nvCxnSpPr>
        <p:spPr>
          <a:xfrm flipV="1">
            <a:off x="5128439"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p:cNvCxnSpPr>
            <a:cxnSpLocks/>
          </p:cNvCxnSpPr>
          <p:nvPr/>
        </p:nvCxnSpPr>
        <p:spPr>
          <a:xfrm flipV="1">
            <a:off x="5128439"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p:cNvCxnSpPr>
            <a:cxnSpLocks/>
          </p:cNvCxnSpPr>
          <p:nvPr/>
        </p:nvCxnSpPr>
        <p:spPr>
          <a:xfrm flipV="1">
            <a:off x="5128439"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p:cNvCxnSpPr>
            <a:cxnSpLocks/>
          </p:cNvCxnSpPr>
          <p:nvPr/>
        </p:nvCxnSpPr>
        <p:spPr>
          <a:xfrm>
            <a:off x="5128438"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p:cNvCxnSpPr>
            <a:cxnSpLocks/>
          </p:cNvCxnSpPr>
          <p:nvPr/>
        </p:nvCxnSpPr>
        <p:spPr>
          <a:xfrm>
            <a:off x="5128438"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p:cNvCxnSpPr>
            <a:cxnSpLocks/>
          </p:cNvCxnSpPr>
          <p:nvPr/>
        </p:nvCxnSpPr>
        <p:spPr>
          <a:xfrm>
            <a:off x="5128439"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p:cNvCxnSpPr>
            <a:cxnSpLocks/>
          </p:cNvCxnSpPr>
          <p:nvPr/>
        </p:nvCxnSpPr>
        <p:spPr>
          <a:xfrm>
            <a:off x="5128439"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p:cNvCxnSpPr>
            <a:cxnSpLocks/>
          </p:cNvCxnSpPr>
          <p:nvPr/>
        </p:nvCxnSpPr>
        <p:spPr>
          <a:xfrm flipV="1">
            <a:off x="5128438"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p:cNvCxnSpPr>
            <a:cxnSpLocks/>
          </p:cNvCxnSpPr>
          <p:nvPr/>
        </p:nvCxnSpPr>
        <p:spPr>
          <a:xfrm flipV="1">
            <a:off x="5128438"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p:cNvCxnSpPr>
            <a:cxnSpLocks/>
          </p:cNvCxnSpPr>
          <p:nvPr/>
        </p:nvCxnSpPr>
        <p:spPr>
          <a:xfrm flipV="1">
            <a:off x="5128439"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p:cNvCxnSpPr>
            <a:cxnSpLocks/>
          </p:cNvCxnSpPr>
          <p:nvPr/>
        </p:nvCxnSpPr>
        <p:spPr>
          <a:xfrm>
            <a:off x="5128439"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p:cNvCxnSpPr>
            <a:cxnSpLocks/>
          </p:cNvCxnSpPr>
          <p:nvPr/>
        </p:nvCxnSpPr>
        <p:spPr>
          <a:xfrm>
            <a:off x="5128438"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p:cNvCxnSpPr>
            <a:cxnSpLocks/>
          </p:cNvCxnSpPr>
          <p:nvPr/>
        </p:nvCxnSpPr>
        <p:spPr>
          <a:xfrm>
            <a:off x="5128438"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p:cNvCxnSpPr>
            <a:cxnSpLocks/>
          </p:cNvCxnSpPr>
          <p:nvPr/>
        </p:nvCxnSpPr>
        <p:spPr>
          <a:xfrm>
            <a:off x="5128439"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p:cNvCxnSpPr>
            <a:cxnSpLocks/>
          </p:cNvCxnSpPr>
          <p:nvPr/>
        </p:nvCxnSpPr>
        <p:spPr>
          <a:xfrm>
            <a:off x="5128438"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p:cNvCxnSpPr>
            <a:cxnSpLocks/>
          </p:cNvCxnSpPr>
          <p:nvPr/>
        </p:nvCxnSpPr>
        <p:spPr>
          <a:xfrm flipV="1">
            <a:off x="5128438"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p:cNvCxnSpPr>
            <a:cxnSpLocks/>
          </p:cNvCxnSpPr>
          <p:nvPr/>
        </p:nvCxnSpPr>
        <p:spPr>
          <a:xfrm>
            <a:off x="5128438"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Rounded Corners 140">
            <a:hlinkClick r:id="rId3" action="ppaction://hlinksldjump"/>
          </p:cNvPr>
          <p:cNvSpPr/>
          <p:nvPr/>
        </p:nvSpPr>
        <p:spPr>
          <a:xfrm>
            <a:off x="5564350"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Informations techniques générales </a:t>
            </a:r>
          </a:p>
        </p:txBody>
      </p:sp>
      <p:sp>
        <p:nvSpPr>
          <p:cNvPr id="142" name="Rectangle: Rounded Corners 141">
            <a:hlinkClick r:id="rId4" action="ppaction://hlinksldjump"/>
          </p:cNvPr>
          <p:cNvSpPr/>
          <p:nvPr/>
        </p:nvSpPr>
        <p:spPr>
          <a:xfrm>
            <a:off x="5566621"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du processus de conception</a:t>
            </a:r>
          </a:p>
        </p:txBody>
      </p:sp>
      <p:sp>
        <p:nvSpPr>
          <p:cNvPr id="143" name="Rectangle: Rounded Corners 142">
            <a:hlinkClick r:id="rId5" action="ppaction://hlinksldjump"/>
          </p:cNvPr>
          <p:cNvSpPr/>
          <p:nvPr/>
        </p:nvSpPr>
        <p:spPr>
          <a:xfrm>
            <a:off x="5570050"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des matériaux</a:t>
            </a:r>
          </a:p>
        </p:txBody>
      </p:sp>
      <p:sp>
        <p:nvSpPr>
          <p:cNvPr id="144" name="Rectangle: Rounded Corners 143">
            <a:hlinkClick r:id="rId6" action="ppaction://hlinksldjump"/>
          </p:cNvPr>
          <p:cNvSpPr/>
          <p:nvPr/>
        </p:nvSpPr>
        <p:spPr>
          <a:xfrm>
            <a:off x="5570050"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globale</a:t>
            </a:r>
          </a:p>
        </p:txBody>
      </p:sp>
      <p:sp>
        <p:nvSpPr>
          <p:cNvPr id="145" name="Rectangle: Rounded Corners 144">
            <a:hlinkClick r:id="rId7" action="ppaction://hlinksldjump"/>
          </p:cNvPr>
          <p:cNvSpPr/>
          <p:nvPr/>
        </p:nvSpPr>
        <p:spPr>
          <a:xfrm>
            <a:off x="5575889"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Expérience d’interface utilisateur</a:t>
            </a:r>
          </a:p>
        </p:txBody>
      </p:sp>
      <p:sp>
        <p:nvSpPr>
          <p:cNvPr id="146" name="Rectangle: Rounded Corners 145">
            <a:hlinkClick r:id="rId8" action="ppaction://hlinksldjump"/>
          </p:cNvPr>
          <p:cNvSpPr/>
          <p:nvPr/>
        </p:nvSpPr>
        <p:spPr>
          <a:xfrm>
            <a:off x="5566930"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Conception de la maintenance</a:t>
            </a:r>
          </a:p>
        </p:txBody>
      </p:sp>
      <p:sp>
        <p:nvSpPr>
          <p:cNvPr id="147" name="Rectangle: Rounded Corners 146">
            <a:hlinkClick r:id="rId9" action="ppaction://hlinksldjump"/>
          </p:cNvPr>
          <p:cNvSpPr/>
          <p:nvPr/>
        </p:nvSpPr>
        <p:spPr>
          <a:xfrm>
            <a:off x="5561091"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Sécurité mécanique &amp; électrique </a:t>
            </a:r>
          </a:p>
        </p:txBody>
      </p:sp>
      <p:sp>
        <p:nvSpPr>
          <p:cNvPr id="148" name="Rectangle: Rounded Corners 147">
            <a:hlinkClick r:id="rId10" action="ppaction://hlinksldjump"/>
          </p:cNvPr>
          <p:cNvSpPr/>
          <p:nvPr/>
        </p:nvSpPr>
        <p:spPr>
          <a:xfrm>
            <a:off x="5582142"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Modèles de charge</a:t>
            </a:r>
          </a:p>
        </p:txBody>
      </p:sp>
      <p:sp>
        <p:nvSpPr>
          <p:cNvPr id="149" name="Rectangle: Rounded Corners 148">
            <a:hlinkClick r:id="rId11" action="ppaction://hlinksldjump"/>
          </p:cNvPr>
          <p:cNvSpPr/>
          <p:nvPr/>
        </p:nvSpPr>
        <p:spPr>
          <a:xfrm>
            <a:off x="5577384"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mécaniques</a:t>
            </a:r>
          </a:p>
        </p:txBody>
      </p:sp>
      <p:sp>
        <p:nvSpPr>
          <p:cNvPr id="150" name="Rectangle: Rounded Corners 149">
            <a:hlinkClick r:id="rId12" action="ppaction://hlinksldjump"/>
          </p:cNvPr>
          <p:cNvSpPr/>
          <p:nvPr/>
        </p:nvSpPr>
        <p:spPr>
          <a:xfrm>
            <a:off x="5586711"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51" name="Rectangle: Rounded Corners 150">
            <a:hlinkClick r:id="rId13" action="ppaction://hlinksldjump"/>
          </p:cNvPr>
          <p:cNvSpPr/>
          <p:nvPr/>
        </p:nvSpPr>
        <p:spPr>
          <a:xfrm>
            <a:off x="5586711"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52" name="Rectangle: Rounded Corners 151">
            <a:hlinkClick r:id="rId14" action="ppaction://hlinksldjump"/>
          </p:cNvPr>
          <p:cNvSpPr/>
          <p:nvPr/>
        </p:nvSpPr>
        <p:spPr>
          <a:xfrm>
            <a:off x="5577752"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d’émissions atmosphériques</a:t>
            </a:r>
          </a:p>
        </p:txBody>
      </p:sp>
      <p:sp>
        <p:nvSpPr>
          <p:cNvPr id="153" name="Rectangle: Rounded Corners 152">
            <a:hlinkClick r:id="rId15" action="ppaction://hlinksldjump"/>
          </p:cNvPr>
          <p:cNvSpPr/>
          <p:nvPr/>
        </p:nvSpPr>
        <p:spPr>
          <a:xfrm>
            <a:off x="5577384"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acoustiques</a:t>
            </a:r>
          </a:p>
        </p:txBody>
      </p:sp>
      <p:sp>
        <p:nvSpPr>
          <p:cNvPr id="154" name="Rectangle: Rounded Corners 153">
            <a:hlinkClick r:id="rId16" action="ppaction://hlinksldjump"/>
          </p:cNvPr>
          <p:cNvSpPr/>
          <p:nvPr/>
        </p:nvSpPr>
        <p:spPr>
          <a:xfrm>
            <a:off x="5580097"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relatives aux odeurs</a:t>
            </a:r>
          </a:p>
        </p:txBody>
      </p:sp>
      <p:sp>
        <p:nvSpPr>
          <p:cNvPr id="155" name="Rectangle: Rounded Corners 154">
            <a:hlinkClick r:id="rId17" action="ppaction://hlinksldjump"/>
          </p:cNvPr>
          <p:cNvSpPr/>
          <p:nvPr/>
        </p:nvSpPr>
        <p:spPr>
          <a:xfrm>
            <a:off x="5582142"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environnementaux</a:t>
            </a:r>
          </a:p>
        </p:txBody>
      </p:sp>
      <p:sp>
        <p:nvSpPr>
          <p:cNvPr id="156" name="Rectangle: Rounded Corners 155">
            <a:hlinkClick r:id="rId18" action="ppaction://hlinksldjump"/>
          </p:cNvPr>
          <p:cNvSpPr/>
          <p:nvPr/>
        </p:nvSpPr>
        <p:spPr>
          <a:xfrm>
            <a:off x="5575580"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Paramètres de santé humaine</a:t>
            </a:r>
          </a:p>
        </p:txBody>
      </p:sp>
      <p:sp>
        <p:nvSpPr>
          <p:cNvPr id="158" name="Rectangle: Rounded Corners 157">
            <a:hlinkClick r:id="rId19" action="ppaction://hlinksldjump"/>
          </p:cNvPr>
          <p:cNvSpPr/>
          <p:nvPr/>
        </p:nvSpPr>
        <p:spPr>
          <a:xfrm>
            <a:off x="5576612"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Durabilité </a:t>
            </a:r>
          </a:p>
        </p:txBody>
      </p:sp>
      <p:sp>
        <p:nvSpPr>
          <p:cNvPr id="159" name="Rectangle: Rounded Corners 158">
            <a:hlinkClick r:id="rId20" action="ppaction://hlinksldjump"/>
          </p:cNvPr>
          <p:cNvSpPr/>
          <p:nvPr/>
        </p:nvSpPr>
        <p:spPr>
          <a:xfrm>
            <a:off x="5582142"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Exigences électriques </a:t>
            </a:r>
          </a:p>
        </p:txBody>
      </p:sp>
      <p:sp>
        <p:nvSpPr>
          <p:cNvPr id="6" name="Slide Number Placeholder 5">
            <a:extLst>
              <a:ext uri="{FF2B5EF4-FFF2-40B4-BE49-F238E27FC236}">
                <a16:creationId xmlns:a16="http://schemas.microsoft.com/office/drawing/2014/main" id="{4EBC5B8B-3A64-1C4C-8A5C-5CB8C81623C2}"/>
              </a:ext>
            </a:extLst>
          </p:cNvPr>
          <p:cNvSpPr>
            <a:spLocks noGrp="1"/>
          </p:cNvSpPr>
          <p:nvPr>
            <p:ph type="sldNum" sz="quarter" idx="12"/>
          </p:nvPr>
        </p:nvSpPr>
        <p:spPr/>
        <p:txBody>
          <a:bodyPr/>
          <a:lstStyle/>
          <a:p>
            <a:fld id="{FA0B7275-42E7-9344-8EE7-3495E2503A86}" type="slidenum">
              <a:rPr lang="en-US" smtClean="0"/>
              <a:t>10</a:t>
            </a:fld>
            <a:endParaRPr lang="en-US"/>
          </a:p>
        </p:txBody>
      </p:sp>
      <p:sp>
        <p:nvSpPr>
          <p:cNvPr id="65" name="Rectangle 64"/>
          <p:cNvSpPr/>
          <p:nvPr/>
        </p:nvSpPr>
        <p:spPr>
          <a:xfrm>
            <a:off x="3224289" y="2657299"/>
            <a:ext cx="4610238"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fltVal val="0"/>
                                          </p:val>
                                        </p:tav>
                                        <p:tav tm="100000">
                                          <p:val>
                                            <p:strVal val="#ppt_h"/>
                                          </p:val>
                                        </p:tav>
                                      </p:tavLst>
                                    </p:anim>
                                    <p:animEffect transition="in" filter="fade">
                                      <p:cBhvr>
                                        <p:cTn id="97" dur="500"/>
                                        <p:tgtEl>
                                          <p:spTgt spid="51"/>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 calcmode="lin" valueType="num">
                                      <p:cBhvr>
                                        <p:cTn id="100" dur="500" fill="hold"/>
                                        <p:tgtEl>
                                          <p:spTgt spid="53"/>
                                        </p:tgtEl>
                                        <p:attrNameLst>
                                          <p:attrName>ppt_w</p:attrName>
                                        </p:attrNameLst>
                                      </p:cBhvr>
                                      <p:tavLst>
                                        <p:tav tm="0">
                                          <p:val>
                                            <p:fltVal val="0"/>
                                          </p:val>
                                        </p:tav>
                                        <p:tav tm="100000">
                                          <p:val>
                                            <p:strVal val="#ppt_w"/>
                                          </p:val>
                                        </p:tav>
                                      </p:tavLst>
                                    </p:anim>
                                    <p:anim calcmode="lin" valueType="num">
                                      <p:cBhvr>
                                        <p:cTn id="101" dur="500" fill="hold"/>
                                        <p:tgtEl>
                                          <p:spTgt spid="53"/>
                                        </p:tgtEl>
                                        <p:attrNameLst>
                                          <p:attrName>ppt_h</p:attrName>
                                        </p:attrNameLst>
                                      </p:cBhvr>
                                      <p:tavLst>
                                        <p:tav tm="0">
                                          <p:val>
                                            <p:fltVal val="0"/>
                                          </p:val>
                                        </p:tav>
                                        <p:tav tm="100000">
                                          <p:val>
                                            <p:strVal val="#ppt_h"/>
                                          </p:val>
                                        </p:tav>
                                      </p:tavLst>
                                    </p:anim>
                                    <p:animEffect transition="in" filter="fade">
                                      <p:cBhvr>
                                        <p:cTn id="102" dur="500"/>
                                        <p:tgtEl>
                                          <p:spTgt spid="5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Effect transition="in" filter="fade">
                                      <p:cBhvr>
                                        <p:cTn id="107" dur="500"/>
                                        <p:tgtEl>
                                          <p:spTgt spid="5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 calcmode="lin" valueType="num">
                                      <p:cBhvr>
                                        <p:cTn id="110" dur="500" fill="hold"/>
                                        <p:tgtEl>
                                          <p:spTgt spid="55"/>
                                        </p:tgtEl>
                                        <p:attrNameLst>
                                          <p:attrName>ppt_w</p:attrName>
                                        </p:attrNameLst>
                                      </p:cBhvr>
                                      <p:tavLst>
                                        <p:tav tm="0">
                                          <p:val>
                                            <p:fltVal val="0"/>
                                          </p:val>
                                        </p:tav>
                                        <p:tav tm="100000">
                                          <p:val>
                                            <p:strVal val="#ppt_w"/>
                                          </p:val>
                                        </p:tav>
                                      </p:tavLst>
                                    </p:anim>
                                    <p:anim calcmode="lin" valueType="num">
                                      <p:cBhvr>
                                        <p:cTn id="111" dur="500" fill="hold"/>
                                        <p:tgtEl>
                                          <p:spTgt spid="55"/>
                                        </p:tgtEl>
                                        <p:attrNameLst>
                                          <p:attrName>ppt_h</p:attrName>
                                        </p:attrNameLst>
                                      </p:cBhvr>
                                      <p:tavLst>
                                        <p:tav tm="0">
                                          <p:val>
                                            <p:fltVal val="0"/>
                                          </p:val>
                                        </p:tav>
                                        <p:tav tm="100000">
                                          <p:val>
                                            <p:strVal val="#ppt_h"/>
                                          </p:val>
                                        </p:tav>
                                      </p:tavLst>
                                    </p:anim>
                                    <p:animEffect transition="in" filter="fade">
                                      <p:cBhvr>
                                        <p:cTn id="112" dur="500"/>
                                        <p:tgtEl>
                                          <p:spTgt spid="5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500" fill="hold"/>
                                        <p:tgtEl>
                                          <p:spTgt spid="62"/>
                                        </p:tgtEl>
                                        <p:attrNameLst>
                                          <p:attrName>ppt_w</p:attrName>
                                        </p:attrNameLst>
                                      </p:cBhvr>
                                      <p:tavLst>
                                        <p:tav tm="0">
                                          <p:val>
                                            <p:fltVal val="0"/>
                                          </p:val>
                                        </p:tav>
                                        <p:tav tm="100000">
                                          <p:val>
                                            <p:strVal val="#ppt_w"/>
                                          </p:val>
                                        </p:tav>
                                      </p:tavLst>
                                    </p:anim>
                                    <p:anim calcmode="lin" valueType="num">
                                      <p:cBhvr>
                                        <p:cTn id="116" dur="500" fill="hold"/>
                                        <p:tgtEl>
                                          <p:spTgt spid="62"/>
                                        </p:tgtEl>
                                        <p:attrNameLst>
                                          <p:attrName>ppt_h</p:attrName>
                                        </p:attrNameLst>
                                      </p:cBhvr>
                                      <p:tavLst>
                                        <p:tav tm="0">
                                          <p:val>
                                            <p:fltVal val="0"/>
                                          </p:val>
                                        </p:tav>
                                        <p:tav tm="100000">
                                          <p:val>
                                            <p:strVal val="#ppt_h"/>
                                          </p:val>
                                        </p:tav>
                                      </p:tavLst>
                                    </p:anim>
                                    <p:animEffect transition="in" filter="fade">
                                      <p:cBhvr>
                                        <p:cTn id="117" dur="500"/>
                                        <p:tgtEl>
                                          <p:spTgt spid="6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4"/>
                                        </p:tgtEl>
                                        <p:attrNameLst>
                                          <p:attrName>style.visibility</p:attrName>
                                        </p:attrNameLst>
                                      </p:cBhvr>
                                      <p:to>
                                        <p:strVal val="visible"/>
                                      </p:to>
                                    </p:set>
                                    <p:anim calcmode="lin" valueType="num">
                                      <p:cBhvr>
                                        <p:cTn id="120" dur="500" fill="hold"/>
                                        <p:tgtEl>
                                          <p:spTgt spid="64"/>
                                        </p:tgtEl>
                                        <p:attrNameLst>
                                          <p:attrName>ppt_w</p:attrName>
                                        </p:attrNameLst>
                                      </p:cBhvr>
                                      <p:tavLst>
                                        <p:tav tm="0">
                                          <p:val>
                                            <p:fltVal val="0"/>
                                          </p:val>
                                        </p:tav>
                                        <p:tav tm="100000">
                                          <p:val>
                                            <p:strVal val="#ppt_w"/>
                                          </p:val>
                                        </p:tav>
                                      </p:tavLst>
                                    </p:anim>
                                    <p:anim calcmode="lin" valueType="num">
                                      <p:cBhvr>
                                        <p:cTn id="121" dur="500" fill="hold"/>
                                        <p:tgtEl>
                                          <p:spTgt spid="64"/>
                                        </p:tgtEl>
                                        <p:attrNameLst>
                                          <p:attrName>ppt_h</p:attrName>
                                        </p:attrNameLst>
                                      </p:cBhvr>
                                      <p:tavLst>
                                        <p:tav tm="0">
                                          <p:val>
                                            <p:fltVal val="0"/>
                                          </p:val>
                                        </p:tav>
                                        <p:tav tm="100000">
                                          <p:val>
                                            <p:strVal val="#ppt_h"/>
                                          </p:val>
                                        </p:tav>
                                      </p:tavLst>
                                    </p:anim>
                                    <p:animEffect transition="in" filter="fade">
                                      <p:cBhvr>
                                        <p:cTn id="122" dur="500"/>
                                        <p:tgtEl>
                                          <p:spTgt spid="6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animEffect transition="in" filter="fade">
                                      <p:cBhvr>
                                        <p:cTn id="127" dur="500"/>
                                        <p:tgtEl>
                                          <p:spTgt spid="6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99"/>
                                        </p:tgtEl>
                                        <p:attrNameLst>
                                          <p:attrName>style.visibility</p:attrName>
                                        </p:attrNameLst>
                                      </p:cBhvr>
                                      <p:to>
                                        <p:strVal val="visible"/>
                                      </p:to>
                                    </p:set>
                                    <p:anim calcmode="lin" valueType="num">
                                      <p:cBhvr>
                                        <p:cTn id="130" dur="500" fill="hold"/>
                                        <p:tgtEl>
                                          <p:spTgt spid="99"/>
                                        </p:tgtEl>
                                        <p:attrNameLst>
                                          <p:attrName>ppt_w</p:attrName>
                                        </p:attrNameLst>
                                      </p:cBhvr>
                                      <p:tavLst>
                                        <p:tav tm="0">
                                          <p:val>
                                            <p:fltVal val="0"/>
                                          </p:val>
                                        </p:tav>
                                        <p:tav tm="100000">
                                          <p:val>
                                            <p:strVal val="#ppt_w"/>
                                          </p:val>
                                        </p:tav>
                                      </p:tavLst>
                                    </p:anim>
                                    <p:anim calcmode="lin" valueType="num">
                                      <p:cBhvr>
                                        <p:cTn id="131" dur="500" fill="hold"/>
                                        <p:tgtEl>
                                          <p:spTgt spid="99"/>
                                        </p:tgtEl>
                                        <p:attrNameLst>
                                          <p:attrName>ppt_h</p:attrName>
                                        </p:attrNameLst>
                                      </p:cBhvr>
                                      <p:tavLst>
                                        <p:tav tm="0">
                                          <p:val>
                                            <p:fltVal val="0"/>
                                          </p:val>
                                        </p:tav>
                                        <p:tav tm="100000">
                                          <p:val>
                                            <p:strVal val="#ppt_h"/>
                                          </p:val>
                                        </p:tav>
                                      </p:tavLst>
                                    </p:anim>
                                    <p:animEffect transition="in" filter="fade">
                                      <p:cBhvr>
                                        <p:cTn id="132" dur="500"/>
                                        <p:tgtEl>
                                          <p:spTgt spid="99"/>
                                        </p:tgtEl>
                                      </p:cBhvr>
                                    </p:animEffect>
                                  </p:childTnLst>
                                </p:cTn>
                              </p:par>
                              <p:par>
                                <p:cTn id="133" presetID="53" presetClass="entr" presetSubtype="16" fill="hold" nodeType="withEffect">
                                  <p:stCondLst>
                                    <p:cond delay="0"/>
                                  </p:stCondLst>
                                  <p:childTnLst>
                                    <p:set>
                                      <p:cBhvr>
                                        <p:cTn id="134" dur="1" fill="hold">
                                          <p:stCondLst>
                                            <p:cond delay="0"/>
                                          </p:stCondLst>
                                        </p:cTn>
                                        <p:tgtEl>
                                          <p:spTgt spid="103"/>
                                        </p:tgtEl>
                                        <p:attrNameLst>
                                          <p:attrName>style.visibility</p:attrName>
                                        </p:attrNameLst>
                                      </p:cBhvr>
                                      <p:to>
                                        <p:strVal val="visible"/>
                                      </p:to>
                                    </p:set>
                                    <p:anim calcmode="lin" valueType="num">
                                      <p:cBhvr>
                                        <p:cTn id="135" dur="500" fill="hold"/>
                                        <p:tgtEl>
                                          <p:spTgt spid="103"/>
                                        </p:tgtEl>
                                        <p:attrNameLst>
                                          <p:attrName>ppt_w</p:attrName>
                                        </p:attrNameLst>
                                      </p:cBhvr>
                                      <p:tavLst>
                                        <p:tav tm="0">
                                          <p:val>
                                            <p:fltVal val="0"/>
                                          </p:val>
                                        </p:tav>
                                        <p:tav tm="100000">
                                          <p:val>
                                            <p:strVal val="#ppt_w"/>
                                          </p:val>
                                        </p:tav>
                                      </p:tavLst>
                                    </p:anim>
                                    <p:anim calcmode="lin" valueType="num">
                                      <p:cBhvr>
                                        <p:cTn id="136" dur="500" fill="hold"/>
                                        <p:tgtEl>
                                          <p:spTgt spid="103"/>
                                        </p:tgtEl>
                                        <p:attrNameLst>
                                          <p:attrName>ppt_h</p:attrName>
                                        </p:attrNameLst>
                                      </p:cBhvr>
                                      <p:tavLst>
                                        <p:tav tm="0">
                                          <p:val>
                                            <p:fltVal val="0"/>
                                          </p:val>
                                        </p:tav>
                                        <p:tav tm="100000">
                                          <p:val>
                                            <p:strVal val="#ppt_h"/>
                                          </p:val>
                                        </p:tav>
                                      </p:tavLst>
                                    </p:anim>
                                    <p:animEffect transition="in" filter="fade">
                                      <p:cBhvr>
                                        <p:cTn id="137" dur="500"/>
                                        <p:tgtEl>
                                          <p:spTgt spid="103"/>
                                        </p:tgtEl>
                                      </p:cBhvr>
                                    </p:animEffect>
                                  </p:childTnLst>
                                </p:cTn>
                              </p:par>
                              <p:par>
                                <p:cTn id="138" presetID="53" presetClass="entr" presetSubtype="16" fill="hold" nodeType="withEffect">
                                  <p:stCondLst>
                                    <p:cond delay="0"/>
                                  </p:stCondLst>
                                  <p:childTnLst>
                                    <p:set>
                                      <p:cBhvr>
                                        <p:cTn id="139" dur="1" fill="hold">
                                          <p:stCondLst>
                                            <p:cond delay="0"/>
                                          </p:stCondLst>
                                        </p:cTn>
                                        <p:tgtEl>
                                          <p:spTgt spid="56"/>
                                        </p:tgtEl>
                                        <p:attrNameLst>
                                          <p:attrName>style.visibility</p:attrName>
                                        </p:attrNameLst>
                                      </p:cBhvr>
                                      <p:to>
                                        <p:strVal val="visible"/>
                                      </p:to>
                                    </p:set>
                                    <p:anim calcmode="lin" valueType="num">
                                      <p:cBhvr>
                                        <p:cTn id="140" dur="500" fill="hold"/>
                                        <p:tgtEl>
                                          <p:spTgt spid="56"/>
                                        </p:tgtEl>
                                        <p:attrNameLst>
                                          <p:attrName>ppt_w</p:attrName>
                                        </p:attrNameLst>
                                      </p:cBhvr>
                                      <p:tavLst>
                                        <p:tav tm="0">
                                          <p:val>
                                            <p:fltVal val="0"/>
                                          </p:val>
                                        </p:tav>
                                        <p:tav tm="100000">
                                          <p:val>
                                            <p:strVal val="#ppt_w"/>
                                          </p:val>
                                        </p:tav>
                                      </p:tavLst>
                                    </p:anim>
                                    <p:anim calcmode="lin" valueType="num">
                                      <p:cBhvr>
                                        <p:cTn id="141" dur="500" fill="hold"/>
                                        <p:tgtEl>
                                          <p:spTgt spid="56"/>
                                        </p:tgtEl>
                                        <p:attrNameLst>
                                          <p:attrName>ppt_h</p:attrName>
                                        </p:attrNameLst>
                                      </p:cBhvr>
                                      <p:tavLst>
                                        <p:tav tm="0">
                                          <p:val>
                                            <p:fltVal val="0"/>
                                          </p:val>
                                        </p:tav>
                                        <p:tav tm="100000">
                                          <p:val>
                                            <p:strVal val="#ppt_h"/>
                                          </p:val>
                                        </p:tav>
                                      </p:tavLst>
                                    </p:anim>
                                    <p:animEffect transition="in" filter="fade">
                                      <p:cBhvr>
                                        <p:cTn id="142" dur="500"/>
                                        <p:tgtEl>
                                          <p:spTgt spid="56"/>
                                        </p:tgtEl>
                                      </p:cBhvr>
                                    </p:animEffect>
                                  </p:childTnLst>
                                </p:cTn>
                              </p:par>
                              <p:par>
                                <p:cTn id="143" presetID="53" presetClass="entr" presetSubtype="16" fill="hold" nodeType="withEffect">
                                  <p:stCondLst>
                                    <p:cond delay="0"/>
                                  </p:stCondLst>
                                  <p:childTnLst>
                                    <p:set>
                                      <p:cBhvr>
                                        <p:cTn id="144" dur="1" fill="hold">
                                          <p:stCondLst>
                                            <p:cond delay="0"/>
                                          </p:stCondLst>
                                        </p:cTn>
                                        <p:tgtEl>
                                          <p:spTgt spid="57"/>
                                        </p:tgtEl>
                                        <p:attrNameLst>
                                          <p:attrName>style.visibility</p:attrName>
                                        </p:attrNameLst>
                                      </p:cBhvr>
                                      <p:to>
                                        <p:strVal val="visible"/>
                                      </p:to>
                                    </p:set>
                                    <p:anim calcmode="lin" valueType="num">
                                      <p:cBhvr>
                                        <p:cTn id="145" dur="500" fill="hold"/>
                                        <p:tgtEl>
                                          <p:spTgt spid="57"/>
                                        </p:tgtEl>
                                        <p:attrNameLst>
                                          <p:attrName>ppt_w</p:attrName>
                                        </p:attrNameLst>
                                      </p:cBhvr>
                                      <p:tavLst>
                                        <p:tav tm="0">
                                          <p:val>
                                            <p:fltVal val="0"/>
                                          </p:val>
                                        </p:tav>
                                        <p:tav tm="100000">
                                          <p:val>
                                            <p:strVal val="#ppt_w"/>
                                          </p:val>
                                        </p:tav>
                                      </p:tavLst>
                                    </p:anim>
                                    <p:anim calcmode="lin" valueType="num">
                                      <p:cBhvr>
                                        <p:cTn id="146" dur="500" fill="hold"/>
                                        <p:tgtEl>
                                          <p:spTgt spid="57"/>
                                        </p:tgtEl>
                                        <p:attrNameLst>
                                          <p:attrName>ppt_h</p:attrName>
                                        </p:attrNameLst>
                                      </p:cBhvr>
                                      <p:tavLst>
                                        <p:tav tm="0">
                                          <p:val>
                                            <p:fltVal val="0"/>
                                          </p:val>
                                        </p:tav>
                                        <p:tav tm="100000">
                                          <p:val>
                                            <p:strVal val="#ppt_h"/>
                                          </p:val>
                                        </p:tav>
                                      </p:tavLst>
                                    </p:anim>
                                    <p:animEffect transition="in" filter="fade">
                                      <p:cBhvr>
                                        <p:cTn id="147" dur="500"/>
                                        <p:tgtEl>
                                          <p:spTgt spid="57"/>
                                        </p:tgtEl>
                                      </p:cBhvr>
                                    </p:animEffect>
                                  </p:childTnLst>
                                </p:cTn>
                              </p:par>
                              <p:par>
                                <p:cTn id="148" presetID="53" presetClass="entr" presetSubtype="16" fill="hold" nodeType="withEffect">
                                  <p:stCondLst>
                                    <p:cond delay="0"/>
                                  </p:stCondLst>
                                  <p:childTnLst>
                                    <p:set>
                                      <p:cBhvr>
                                        <p:cTn id="149" dur="1" fill="hold">
                                          <p:stCondLst>
                                            <p:cond delay="0"/>
                                          </p:stCondLst>
                                        </p:cTn>
                                        <p:tgtEl>
                                          <p:spTgt spid="58"/>
                                        </p:tgtEl>
                                        <p:attrNameLst>
                                          <p:attrName>style.visibility</p:attrName>
                                        </p:attrNameLst>
                                      </p:cBhvr>
                                      <p:to>
                                        <p:strVal val="visible"/>
                                      </p:to>
                                    </p:set>
                                    <p:anim calcmode="lin" valueType="num">
                                      <p:cBhvr>
                                        <p:cTn id="150" dur="500" fill="hold"/>
                                        <p:tgtEl>
                                          <p:spTgt spid="58"/>
                                        </p:tgtEl>
                                        <p:attrNameLst>
                                          <p:attrName>ppt_w</p:attrName>
                                        </p:attrNameLst>
                                      </p:cBhvr>
                                      <p:tavLst>
                                        <p:tav tm="0">
                                          <p:val>
                                            <p:fltVal val="0"/>
                                          </p:val>
                                        </p:tav>
                                        <p:tav tm="100000">
                                          <p:val>
                                            <p:strVal val="#ppt_w"/>
                                          </p:val>
                                        </p:tav>
                                      </p:tavLst>
                                    </p:anim>
                                    <p:anim calcmode="lin" valueType="num">
                                      <p:cBhvr>
                                        <p:cTn id="151" dur="500" fill="hold"/>
                                        <p:tgtEl>
                                          <p:spTgt spid="58"/>
                                        </p:tgtEl>
                                        <p:attrNameLst>
                                          <p:attrName>ppt_h</p:attrName>
                                        </p:attrNameLst>
                                      </p:cBhvr>
                                      <p:tavLst>
                                        <p:tav tm="0">
                                          <p:val>
                                            <p:fltVal val="0"/>
                                          </p:val>
                                        </p:tav>
                                        <p:tav tm="100000">
                                          <p:val>
                                            <p:strVal val="#ppt_h"/>
                                          </p:val>
                                        </p:tav>
                                      </p:tavLst>
                                    </p:anim>
                                    <p:animEffect transition="in" filter="fade">
                                      <p:cBhvr>
                                        <p:cTn id="152" dur="500"/>
                                        <p:tgtEl>
                                          <p:spTgt spid="58"/>
                                        </p:tgtEl>
                                      </p:cBhvr>
                                    </p:animEffect>
                                  </p:childTnLst>
                                </p:cTn>
                              </p:par>
                              <p:par>
                                <p:cTn id="153" presetID="53" presetClass="entr" presetSubtype="16" fill="hold" nodeType="withEffect">
                                  <p:stCondLst>
                                    <p:cond delay="0"/>
                                  </p:stCondLst>
                                  <p:childTnLst>
                                    <p:set>
                                      <p:cBhvr>
                                        <p:cTn id="154" dur="1" fill="hold">
                                          <p:stCondLst>
                                            <p:cond delay="0"/>
                                          </p:stCondLst>
                                        </p:cTn>
                                        <p:tgtEl>
                                          <p:spTgt spid="71"/>
                                        </p:tgtEl>
                                        <p:attrNameLst>
                                          <p:attrName>style.visibility</p:attrName>
                                        </p:attrNameLst>
                                      </p:cBhvr>
                                      <p:to>
                                        <p:strVal val="visible"/>
                                      </p:to>
                                    </p:set>
                                    <p:anim calcmode="lin" valueType="num">
                                      <p:cBhvr>
                                        <p:cTn id="155" dur="500" fill="hold"/>
                                        <p:tgtEl>
                                          <p:spTgt spid="71"/>
                                        </p:tgtEl>
                                        <p:attrNameLst>
                                          <p:attrName>ppt_w</p:attrName>
                                        </p:attrNameLst>
                                      </p:cBhvr>
                                      <p:tavLst>
                                        <p:tav tm="0">
                                          <p:val>
                                            <p:fltVal val="0"/>
                                          </p:val>
                                        </p:tav>
                                        <p:tav tm="100000">
                                          <p:val>
                                            <p:strVal val="#ppt_w"/>
                                          </p:val>
                                        </p:tav>
                                      </p:tavLst>
                                    </p:anim>
                                    <p:anim calcmode="lin" valueType="num">
                                      <p:cBhvr>
                                        <p:cTn id="156" dur="500" fill="hold"/>
                                        <p:tgtEl>
                                          <p:spTgt spid="71"/>
                                        </p:tgtEl>
                                        <p:attrNameLst>
                                          <p:attrName>ppt_h</p:attrName>
                                        </p:attrNameLst>
                                      </p:cBhvr>
                                      <p:tavLst>
                                        <p:tav tm="0">
                                          <p:val>
                                            <p:fltVal val="0"/>
                                          </p:val>
                                        </p:tav>
                                        <p:tav tm="100000">
                                          <p:val>
                                            <p:strVal val="#ppt_h"/>
                                          </p:val>
                                        </p:tav>
                                      </p:tavLst>
                                    </p:anim>
                                    <p:animEffect transition="in" filter="fade">
                                      <p:cBhvr>
                                        <p:cTn id="157" dur="500"/>
                                        <p:tgtEl>
                                          <p:spTgt spid="71"/>
                                        </p:tgtEl>
                                      </p:cBhvr>
                                    </p:animEffect>
                                  </p:childTnLst>
                                </p:cTn>
                              </p:par>
                              <p:par>
                                <p:cTn id="158" presetID="53" presetClass="entr" presetSubtype="16" fill="hold" nodeType="withEffect">
                                  <p:stCondLst>
                                    <p:cond delay="0"/>
                                  </p:stCondLst>
                                  <p:childTnLst>
                                    <p:set>
                                      <p:cBhvr>
                                        <p:cTn id="159" dur="1" fill="hold">
                                          <p:stCondLst>
                                            <p:cond delay="0"/>
                                          </p:stCondLst>
                                        </p:cTn>
                                        <p:tgtEl>
                                          <p:spTgt spid="70"/>
                                        </p:tgtEl>
                                        <p:attrNameLst>
                                          <p:attrName>style.visibility</p:attrName>
                                        </p:attrNameLst>
                                      </p:cBhvr>
                                      <p:to>
                                        <p:strVal val="visible"/>
                                      </p:to>
                                    </p:set>
                                    <p:anim calcmode="lin" valueType="num">
                                      <p:cBhvr>
                                        <p:cTn id="160" dur="500" fill="hold"/>
                                        <p:tgtEl>
                                          <p:spTgt spid="70"/>
                                        </p:tgtEl>
                                        <p:attrNameLst>
                                          <p:attrName>ppt_w</p:attrName>
                                        </p:attrNameLst>
                                      </p:cBhvr>
                                      <p:tavLst>
                                        <p:tav tm="0">
                                          <p:val>
                                            <p:fltVal val="0"/>
                                          </p:val>
                                        </p:tav>
                                        <p:tav tm="100000">
                                          <p:val>
                                            <p:strVal val="#ppt_w"/>
                                          </p:val>
                                        </p:tav>
                                      </p:tavLst>
                                    </p:anim>
                                    <p:anim calcmode="lin" valueType="num">
                                      <p:cBhvr>
                                        <p:cTn id="161" dur="500" fill="hold"/>
                                        <p:tgtEl>
                                          <p:spTgt spid="70"/>
                                        </p:tgtEl>
                                        <p:attrNameLst>
                                          <p:attrName>ppt_h</p:attrName>
                                        </p:attrNameLst>
                                      </p:cBhvr>
                                      <p:tavLst>
                                        <p:tav tm="0">
                                          <p:val>
                                            <p:fltVal val="0"/>
                                          </p:val>
                                        </p:tav>
                                        <p:tav tm="100000">
                                          <p:val>
                                            <p:strVal val="#ppt_h"/>
                                          </p:val>
                                        </p:tav>
                                      </p:tavLst>
                                    </p:anim>
                                    <p:animEffect transition="in" filter="fade">
                                      <p:cBhvr>
                                        <p:cTn id="162" dur="500"/>
                                        <p:tgtEl>
                                          <p:spTgt spid="70"/>
                                        </p:tgtEl>
                                      </p:cBhvr>
                                    </p:animEffect>
                                  </p:childTnLst>
                                </p:cTn>
                              </p:par>
                              <p:par>
                                <p:cTn id="163" presetID="53" presetClass="entr" presetSubtype="16" fill="hold" nodeType="withEffect">
                                  <p:stCondLst>
                                    <p:cond delay="0"/>
                                  </p:stCondLst>
                                  <p:childTnLst>
                                    <p:set>
                                      <p:cBhvr>
                                        <p:cTn id="164" dur="1" fill="hold">
                                          <p:stCondLst>
                                            <p:cond delay="0"/>
                                          </p:stCondLst>
                                        </p:cTn>
                                        <p:tgtEl>
                                          <p:spTgt spid="59"/>
                                        </p:tgtEl>
                                        <p:attrNameLst>
                                          <p:attrName>style.visibility</p:attrName>
                                        </p:attrNameLst>
                                      </p:cBhvr>
                                      <p:to>
                                        <p:strVal val="visible"/>
                                      </p:to>
                                    </p:set>
                                    <p:anim calcmode="lin" valueType="num">
                                      <p:cBhvr>
                                        <p:cTn id="165" dur="500" fill="hold"/>
                                        <p:tgtEl>
                                          <p:spTgt spid="59"/>
                                        </p:tgtEl>
                                        <p:attrNameLst>
                                          <p:attrName>ppt_w</p:attrName>
                                        </p:attrNameLst>
                                      </p:cBhvr>
                                      <p:tavLst>
                                        <p:tav tm="0">
                                          <p:val>
                                            <p:fltVal val="0"/>
                                          </p:val>
                                        </p:tav>
                                        <p:tav tm="100000">
                                          <p:val>
                                            <p:strVal val="#ppt_w"/>
                                          </p:val>
                                        </p:tav>
                                      </p:tavLst>
                                    </p:anim>
                                    <p:anim calcmode="lin" valueType="num">
                                      <p:cBhvr>
                                        <p:cTn id="166" dur="500" fill="hold"/>
                                        <p:tgtEl>
                                          <p:spTgt spid="59"/>
                                        </p:tgtEl>
                                        <p:attrNameLst>
                                          <p:attrName>ppt_h</p:attrName>
                                        </p:attrNameLst>
                                      </p:cBhvr>
                                      <p:tavLst>
                                        <p:tav tm="0">
                                          <p:val>
                                            <p:fltVal val="0"/>
                                          </p:val>
                                        </p:tav>
                                        <p:tav tm="100000">
                                          <p:val>
                                            <p:strVal val="#ppt_h"/>
                                          </p:val>
                                        </p:tav>
                                      </p:tavLst>
                                    </p:anim>
                                    <p:animEffect transition="in" filter="fade">
                                      <p:cBhvr>
                                        <p:cTn id="167" dur="500"/>
                                        <p:tgtEl>
                                          <p:spTgt spid="59"/>
                                        </p:tgtEl>
                                      </p:cBhvr>
                                    </p:animEffect>
                                  </p:childTnLst>
                                </p:cTn>
                              </p:par>
                              <p:par>
                                <p:cTn id="168" presetID="53" presetClass="entr" presetSubtype="16" fill="hold" nodeType="withEffect">
                                  <p:stCondLst>
                                    <p:cond delay="0"/>
                                  </p:stCondLst>
                                  <p:childTnLst>
                                    <p:set>
                                      <p:cBhvr>
                                        <p:cTn id="169" dur="1" fill="hold">
                                          <p:stCondLst>
                                            <p:cond delay="0"/>
                                          </p:stCondLst>
                                        </p:cTn>
                                        <p:tgtEl>
                                          <p:spTgt spid="69"/>
                                        </p:tgtEl>
                                        <p:attrNameLst>
                                          <p:attrName>style.visibility</p:attrName>
                                        </p:attrNameLst>
                                      </p:cBhvr>
                                      <p:to>
                                        <p:strVal val="visible"/>
                                      </p:to>
                                    </p:set>
                                    <p:anim calcmode="lin" valueType="num">
                                      <p:cBhvr>
                                        <p:cTn id="170" dur="500" fill="hold"/>
                                        <p:tgtEl>
                                          <p:spTgt spid="69"/>
                                        </p:tgtEl>
                                        <p:attrNameLst>
                                          <p:attrName>ppt_w</p:attrName>
                                        </p:attrNameLst>
                                      </p:cBhvr>
                                      <p:tavLst>
                                        <p:tav tm="0">
                                          <p:val>
                                            <p:fltVal val="0"/>
                                          </p:val>
                                        </p:tav>
                                        <p:tav tm="100000">
                                          <p:val>
                                            <p:strVal val="#ppt_w"/>
                                          </p:val>
                                        </p:tav>
                                      </p:tavLst>
                                    </p:anim>
                                    <p:anim calcmode="lin" valueType="num">
                                      <p:cBhvr>
                                        <p:cTn id="171" dur="500" fill="hold"/>
                                        <p:tgtEl>
                                          <p:spTgt spid="69"/>
                                        </p:tgtEl>
                                        <p:attrNameLst>
                                          <p:attrName>ppt_h</p:attrName>
                                        </p:attrNameLst>
                                      </p:cBhvr>
                                      <p:tavLst>
                                        <p:tav tm="0">
                                          <p:val>
                                            <p:fltVal val="0"/>
                                          </p:val>
                                        </p:tav>
                                        <p:tav tm="100000">
                                          <p:val>
                                            <p:strVal val="#ppt_h"/>
                                          </p:val>
                                        </p:tav>
                                      </p:tavLst>
                                    </p:anim>
                                    <p:animEffect transition="in" filter="fade">
                                      <p:cBhvr>
                                        <p:cTn id="17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51" grpId="0" animBg="1"/>
      <p:bldP spid="53" grpId="0" animBg="1"/>
      <p:bldP spid="54" grpId="0" animBg="1"/>
      <p:bldP spid="55" grpId="0" animBg="1"/>
      <p:bldP spid="62" grpId="0" animBg="1"/>
      <p:bldP spid="64" grpId="0" animBg="1"/>
      <p:bldP spid="66" grpId="0" animBg="1"/>
      <p:bldP spid="99"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8" grpId="0" animBg="1"/>
      <p:bldP spid="1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20704</TotalTime>
  <Words>6087</Words>
  <Application>Microsoft Office PowerPoint</Application>
  <PresentationFormat>Widescreen</PresentationFormat>
  <Paragraphs>987</Paragraphs>
  <Slides>39</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Cambria</vt:lpstr>
      <vt:lpstr>Helvetica Light</vt:lpstr>
      <vt:lpstr>MS Mincho</vt:lpstr>
      <vt:lpstr>PingFang SC Regular</vt:lpstr>
      <vt:lpstr>Wingdings</vt:lpstr>
      <vt:lpstr>Office Theme</vt:lpstr>
      <vt:lpstr>En quoi consiste la norme ISO 30500?</vt:lpstr>
      <vt:lpstr>Un système d‘assainissement autonome</vt:lpstr>
      <vt:lpstr>ISO 30500: vue d’ensemble  </vt:lpstr>
      <vt:lpstr>Contrôle des documents</vt:lpstr>
      <vt:lpstr>Informations techniques générales </vt:lpstr>
      <vt:lpstr>Sécurité globale</vt:lpstr>
      <vt:lpstr>Sécurité de la conception des processus</vt:lpstr>
      <vt:lpstr>Sécurité des matériaux</vt:lpstr>
      <vt:lpstr>Sécurité mécanique &amp;  électrique</vt:lpstr>
      <vt:lpstr>Expérience interface  utilisateur </vt:lpstr>
      <vt:lpstr>Conception de la  maintenance</vt:lpstr>
      <vt:lpstr>Durabilité</vt:lpstr>
      <vt:lpstr>Essais contrôlés en laboratoire</vt:lpstr>
      <vt:lpstr>Modèles de charge</vt:lpstr>
      <vt:lpstr>7.2.8.1 Modèles de charge normal</vt:lpstr>
      <vt:lpstr>7.2.8.2 Stress</vt:lpstr>
      <vt:lpstr>A3.8.10 Diarrhée</vt:lpstr>
      <vt:lpstr>Exigences mécaniques  </vt:lpstr>
      <vt:lpstr>Paramètres environnementaux</vt:lpstr>
      <vt:lpstr>Seuils des paramètres environnementaux</vt:lpstr>
      <vt:lpstr>Paramètres de santé humaine</vt:lpstr>
      <vt:lpstr>Seuils des paramètres de santé humaine &amp; Réduction logarithmique</vt:lpstr>
      <vt:lpstr>Paramètres de santé humaine: ajouts dosés</vt:lpstr>
      <vt:lpstr>Paramètres d’émissions atmosphériques</vt:lpstr>
      <vt:lpstr>Paramètres d’émissions atmosphériques : intérieur </vt:lpstr>
      <vt:lpstr>Emissions atmosphériques: Intérieur</vt:lpstr>
      <vt:lpstr>Paramètres d’émissions atmosphériques : Cheminées</vt:lpstr>
      <vt:lpstr>Emissions atmosphériques à l’extérieur</vt:lpstr>
      <vt:lpstr>Paramètres acoustiques</vt:lpstr>
      <vt:lpstr>Paramètres acoustiques</vt:lpstr>
      <vt:lpstr>Exigences en matière d’odeur</vt:lpstr>
      <vt:lpstr>Odeur – A l’intérieure de la superstructure</vt:lpstr>
      <vt:lpstr>Odeur – Proximité du système</vt:lpstr>
      <vt:lpstr>Evaluation des panélistes</vt:lpstr>
      <vt:lpstr>Exigences électriques  </vt:lpstr>
      <vt:lpstr>Vérification de performance sur le terrain</vt:lpstr>
      <vt:lpstr>Paramètres environnementaux : Terrain</vt:lpstr>
      <vt:lpstr>Paramètres de santé humaine : Terrain</vt:lpstr>
      <vt:lpstr>Récapitulatif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dc:title>
  <dc:creator>Seltzer, Lindsey</dc:creator>
  <cp:lastModifiedBy>Attiya Sayyed</cp:lastModifiedBy>
  <cp:revision>319</cp:revision>
  <dcterms:created xsi:type="dcterms:W3CDTF">2020-01-07T19:54:53Z</dcterms:created>
  <dcterms:modified xsi:type="dcterms:W3CDTF">2020-06-25T19:49:16Z</dcterms:modified>
</cp:coreProperties>
</file>