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5"/>
  </p:notesMasterIdLst>
  <p:handoutMasterIdLst>
    <p:handoutMasterId r:id="rId76"/>
  </p:handoutMasterIdLst>
  <p:sldIdLst>
    <p:sldId id="308" r:id="rId6"/>
    <p:sldId id="259" r:id="rId7"/>
    <p:sldId id="339" r:id="rId8"/>
    <p:sldId id="324" r:id="rId9"/>
    <p:sldId id="325" r:id="rId10"/>
    <p:sldId id="313" r:id="rId11"/>
    <p:sldId id="340" r:id="rId12"/>
    <p:sldId id="338" r:id="rId13"/>
    <p:sldId id="341" r:id="rId14"/>
    <p:sldId id="326" r:id="rId15"/>
    <p:sldId id="327" r:id="rId16"/>
    <p:sldId id="387" r:id="rId17"/>
    <p:sldId id="322" r:id="rId18"/>
    <p:sldId id="321" r:id="rId19"/>
    <p:sldId id="320" r:id="rId20"/>
    <p:sldId id="319" r:id="rId21"/>
    <p:sldId id="318" r:id="rId22"/>
    <p:sldId id="317" r:id="rId23"/>
    <p:sldId id="316" r:id="rId24"/>
    <p:sldId id="373" r:id="rId25"/>
    <p:sldId id="315" r:id="rId26"/>
    <p:sldId id="314" r:id="rId27"/>
    <p:sldId id="334" r:id="rId28"/>
    <p:sldId id="333" r:id="rId29"/>
    <p:sldId id="332" r:id="rId30"/>
    <p:sldId id="331" r:id="rId31"/>
    <p:sldId id="330" r:id="rId32"/>
    <p:sldId id="329" r:id="rId33"/>
    <p:sldId id="328" r:id="rId34"/>
    <p:sldId id="335" r:id="rId35"/>
    <p:sldId id="375" r:id="rId36"/>
    <p:sldId id="374" r:id="rId37"/>
    <p:sldId id="312" r:id="rId38"/>
    <p:sldId id="376" r:id="rId39"/>
    <p:sldId id="337" r:id="rId40"/>
    <p:sldId id="350" r:id="rId41"/>
    <p:sldId id="349" r:id="rId42"/>
    <p:sldId id="353" r:id="rId43"/>
    <p:sldId id="372" r:id="rId44"/>
    <p:sldId id="352" r:id="rId45"/>
    <p:sldId id="351" r:id="rId46"/>
    <p:sldId id="348" r:id="rId47"/>
    <p:sldId id="347" r:id="rId48"/>
    <p:sldId id="377" r:id="rId49"/>
    <p:sldId id="346" r:id="rId50"/>
    <p:sldId id="345" r:id="rId51"/>
    <p:sldId id="343" r:id="rId52"/>
    <p:sldId id="344" r:id="rId53"/>
    <p:sldId id="342" r:id="rId54"/>
    <p:sldId id="336" r:id="rId55"/>
    <p:sldId id="354" r:id="rId56"/>
    <p:sldId id="356" r:id="rId57"/>
    <p:sldId id="361" r:id="rId58"/>
    <p:sldId id="360" r:id="rId59"/>
    <p:sldId id="359" r:id="rId60"/>
    <p:sldId id="358" r:id="rId61"/>
    <p:sldId id="357" r:id="rId62"/>
    <p:sldId id="364" r:id="rId63"/>
    <p:sldId id="363" r:id="rId64"/>
    <p:sldId id="378" r:id="rId65"/>
    <p:sldId id="369" r:id="rId66"/>
    <p:sldId id="362" r:id="rId67"/>
    <p:sldId id="368" r:id="rId68"/>
    <p:sldId id="379" r:id="rId69"/>
    <p:sldId id="355" r:id="rId70"/>
    <p:sldId id="367" r:id="rId71"/>
    <p:sldId id="366" r:id="rId72"/>
    <p:sldId id="365" r:id="rId73"/>
    <p:sldId id="385" r:id="rId7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za Shah" initials="RS" lastIdx="15" clrIdx="0"/>
  <p:cmAuthor id="2" name="Bjorn Buyst" initials="BB" lastIdx="1" clrIdx="1"/>
  <p:cmAuthor id="3" name="Nonhlanhla Kalebaila" initials="NK" lastIdx="9" clrIdx="2"/>
  <p:cmAuthor id="4" name="Estella Zandile Jingxi" initials="EZ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B"/>
    <a:srgbClr val="FFB1AB"/>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7" autoAdjust="0"/>
    <p:restoredTop sz="94651" autoAdjust="0"/>
  </p:normalViewPr>
  <p:slideViewPr>
    <p:cSldViewPr snapToGrid="0">
      <p:cViewPr varScale="1">
        <p:scale>
          <a:sx n="65" d="100"/>
          <a:sy n="65" d="100"/>
        </p:scale>
        <p:origin x="702"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283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6239E-22D1-4450-8E67-0691575E8DE3}" type="doc">
      <dgm:prSet loTypeId="urn:microsoft.com/office/officeart/2005/8/layout/radial3" loCatId="cycle" qsTypeId="urn:microsoft.com/office/officeart/2005/8/quickstyle/simple1" qsCatId="simple" csTypeId="urn:microsoft.com/office/officeart/2005/8/colors/accent0_1" csCatId="mainScheme" phldr="1"/>
      <dgm:spPr/>
      <dgm:t>
        <a:bodyPr/>
        <a:lstStyle/>
        <a:p>
          <a:endParaRPr lang="en-US"/>
        </a:p>
      </dgm:t>
    </dgm:pt>
    <dgm:pt modelId="{3E3BC8E6-5C84-466F-8D17-8302225932D2}">
      <dgm:prSet phldrT="[Text]" custT="1"/>
      <dgm:spPr/>
      <dgm:t>
        <a:bodyPr/>
        <a:lstStyle/>
        <a:p>
          <a:r>
            <a:rPr lang="fr-FR" sz="1800" b="1" noProof="0" dirty="0">
              <a:latin typeface="Arial" panose="020B0604020202020204" pitchFamily="34" charset="0"/>
              <a:cs typeface="Arial" panose="020B0604020202020204" pitchFamily="34" charset="0"/>
            </a:rPr>
            <a:t>Besoins et attentes des utilisateurs</a:t>
          </a:r>
        </a:p>
      </dgm:t>
    </dgm:pt>
    <dgm:pt modelId="{B5831348-226C-40A6-BD74-B419720892EA}" type="parTrans" cxnId="{76D58335-4B7C-4CED-8F95-AB12EA849745}">
      <dgm:prSet/>
      <dgm:spPr/>
      <dgm:t>
        <a:bodyPr/>
        <a:lstStyle/>
        <a:p>
          <a:endParaRPr lang="en-US"/>
        </a:p>
      </dgm:t>
    </dgm:pt>
    <dgm:pt modelId="{E34942B1-3B52-4E8F-972C-94EDC77365A1}" type="sibTrans" cxnId="{76D58335-4B7C-4CED-8F95-AB12EA849745}">
      <dgm:prSet/>
      <dgm:spPr/>
      <dgm:t>
        <a:bodyPr/>
        <a:lstStyle/>
        <a:p>
          <a:endParaRPr lang="en-US"/>
        </a:p>
      </dgm:t>
    </dgm:pt>
    <dgm:pt modelId="{0CAF340A-66A8-4689-99A3-6ADD38ECF771}">
      <dgm:prSet phldrT="[Text]"/>
      <dgm:spPr/>
      <dgm:t>
        <a:bodyPr/>
        <a:lstStyle/>
        <a:p>
          <a:r>
            <a:rPr lang="fr-FR" b="1" noProof="0" dirty="0">
              <a:latin typeface="Arial" panose="020B0604020202020204" pitchFamily="34" charset="0"/>
              <a:cs typeface="Arial" panose="020B0604020202020204" pitchFamily="34" charset="0"/>
            </a:rPr>
            <a:t>Amélioration des conditions de vie actuelles:</a:t>
          </a:r>
        </a:p>
        <a:p>
          <a:r>
            <a:rPr lang="fr-FR" noProof="0" dirty="0">
              <a:latin typeface="Arial" panose="020B0604020202020204" pitchFamily="34" charset="0"/>
              <a:cs typeface="Arial" panose="020B0604020202020204" pitchFamily="34" charset="0"/>
            </a:rPr>
            <a:t>Sécurité, vie privée</a:t>
          </a:r>
        </a:p>
      </dgm:t>
    </dgm:pt>
    <dgm:pt modelId="{654C8B37-4D97-4DAC-91A6-4B48C8CF0AD7}" type="parTrans" cxnId="{90E2134C-BC55-4A95-BA64-40F23A61FD20}">
      <dgm:prSet/>
      <dgm:spPr/>
      <dgm:t>
        <a:bodyPr/>
        <a:lstStyle/>
        <a:p>
          <a:endParaRPr lang="en-US"/>
        </a:p>
      </dgm:t>
    </dgm:pt>
    <dgm:pt modelId="{52769403-CE45-49C2-939F-61CBE727D82F}" type="sibTrans" cxnId="{90E2134C-BC55-4A95-BA64-40F23A61FD20}">
      <dgm:prSet/>
      <dgm:spPr/>
      <dgm:t>
        <a:bodyPr/>
        <a:lstStyle/>
        <a:p>
          <a:endParaRPr lang="en-US"/>
        </a:p>
      </dgm:t>
    </dgm:pt>
    <dgm:pt modelId="{C8C33102-6BB8-4919-87A3-066703CC19AF}">
      <dgm:prSet phldrT="[Text]" custT="1"/>
      <dgm:spPr/>
      <dgm:t>
        <a:bodyPr/>
        <a:lstStyle/>
        <a:p>
          <a:r>
            <a:rPr lang="fr-FR" sz="1200" b="1" noProof="0" dirty="0">
              <a:latin typeface="Arial" panose="020B0604020202020204" pitchFamily="34" charset="0"/>
              <a:cs typeface="Arial" panose="020B0604020202020204" pitchFamily="34" charset="0"/>
            </a:rPr>
            <a:t>Communication &amp; fourniture de services  </a:t>
          </a:r>
        </a:p>
      </dgm:t>
    </dgm:pt>
    <dgm:pt modelId="{CDED4963-4458-4A65-8FCC-4E6E533FF899}" type="parTrans" cxnId="{6F5A7565-A4A8-4E0F-8936-153820C9241C}">
      <dgm:prSet/>
      <dgm:spPr/>
      <dgm:t>
        <a:bodyPr/>
        <a:lstStyle/>
        <a:p>
          <a:endParaRPr lang="en-US"/>
        </a:p>
      </dgm:t>
    </dgm:pt>
    <dgm:pt modelId="{E3F539EF-A669-48C4-84AC-79018C112C34}" type="sibTrans" cxnId="{6F5A7565-A4A8-4E0F-8936-153820C9241C}">
      <dgm:prSet/>
      <dgm:spPr/>
      <dgm:t>
        <a:bodyPr/>
        <a:lstStyle/>
        <a:p>
          <a:endParaRPr lang="en-US"/>
        </a:p>
      </dgm:t>
    </dgm:pt>
    <dgm:pt modelId="{4851597F-4FBC-4A56-9CBB-4FE78E85F138}">
      <dgm:prSet phldrT="[Text]"/>
      <dgm:spPr/>
      <dgm:t>
        <a:bodyPr/>
        <a:lstStyle/>
        <a:p>
          <a:r>
            <a:rPr lang="fr-FR" b="1" noProof="0" dirty="0">
              <a:latin typeface="Arial" panose="020B0604020202020204" pitchFamily="34" charset="0"/>
              <a:cs typeface="Arial" panose="020B0604020202020204" pitchFamily="34" charset="0"/>
            </a:rPr>
            <a:t>Réutilisation :</a:t>
          </a:r>
        </a:p>
        <a:p>
          <a:r>
            <a:rPr lang="fr-FR" b="1" noProof="0" dirty="0">
              <a:latin typeface="Arial" panose="020B0604020202020204" pitchFamily="34" charset="0"/>
              <a:cs typeface="Arial" panose="020B0604020202020204" pitchFamily="34" charset="0"/>
            </a:rPr>
            <a:t>Besoins &amp; attentes des utilisateurs finaux</a:t>
          </a:r>
          <a:endParaRPr lang="fr-FR" noProof="0" dirty="0">
            <a:latin typeface="Arial" panose="020B0604020202020204" pitchFamily="34" charset="0"/>
            <a:cs typeface="Arial" panose="020B0604020202020204" pitchFamily="34" charset="0"/>
          </a:endParaRPr>
        </a:p>
        <a:p>
          <a:endParaRPr lang="en-US" dirty="0"/>
        </a:p>
      </dgm:t>
    </dgm:pt>
    <dgm:pt modelId="{5588253F-9815-4326-A312-126FABF590A7}" type="parTrans" cxnId="{F52872E8-944B-427E-8902-49FC2C6513B2}">
      <dgm:prSet/>
      <dgm:spPr/>
      <dgm:t>
        <a:bodyPr/>
        <a:lstStyle/>
        <a:p>
          <a:endParaRPr lang="en-US"/>
        </a:p>
      </dgm:t>
    </dgm:pt>
    <dgm:pt modelId="{411448DB-D114-488D-A22C-7332370E574B}" type="sibTrans" cxnId="{F52872E8-944B-427E-8902-49FC2C6513B2}">
      <dgm:prSet/>
      <dgm:spPr/>
      <dgm:t>
        <a:bodyPr/>
        <a:lstStyle/>
        <a:p>
          <a:endParaRPr lang="en-US"/>
        </a:p>
      </dgm:t>
    </dgm:pt>
    <dgm:pt modelId="{882193B3-B623-4509-8CD2-EB2236EF5AA8}">
      <dgm:prSet phldrT="[Text]"/>
      <dgm:spPr/>
      <dgm:t>
        <a:bodyPr/>
        <a:lstStyle/>
        <a:p>
          <a:r>
            <a:rPr lang="fr-FR" b="1" noProof="0" dirty="0">
              <a:latin typeface="Arial" panose="020B0604020202020204" pitchFamily="34" charset="0"/>
              <a:cs typeface="Arial" panose="020B0604020202020204" pitchFamily="34" charset="0"/>
            </a:rPr>
            <a:t>Recherche </a:t>
          </a:r>
          <a:r>
            <a:rPr lang="fr-FR" noProof="0" dirty="0">
              <a:latin typeface="Arial" panose="020B0604020202020204" pitchFamily="34" charset="0"/>
              <a:cs typeface="Arial" panose="020B0604020202020204" pitchFamily="34" charset="0"/>
            </a:rPr>
            <a:t>: </a:t>
          </a:r>
        </a:p>
        <a:p>
          <a:r>
            <a:rPr lang="fr-FR" noProof="0" dirty="0">
              <a:latin typeface="Arial" panose="020B0604020202020204" pitchFamily="34" charset="0"/>
              <a:cs typeface="Arial" panose="020B0604020202020204" pitchFamily="34" charset="0"/>
            </a:rPr>
            <a:t>Nombre d’utilisateurs, acceptation culturelle, </a:t>
          </a:r>
        </a:p>
        <a:p>
          <a:r>
            <a:rPr lang="fr-FR" noProof="0" dirty="0">
              <a:latin typeface="Arial" panose="020B0604020202020204" pitchFamily="34" charset="0"/>
              <a:cs typeface="Arial" panose="020B0604020202020204" pitchFamily="34" charset="0"/>
            </a:rPr>
            <a:t>Coûts économiques</a:t>
          </a:r>
        </a:p>
      </dgm:t>
    </dgm:pt>
    <dgm:pt modelId="{EBA9938F-C326-419B-9291-244C8BE8EEED}" type="parTrans" cxnId="{D7DD704E-288A-482F-95FC-C53B469731DE}">
      <dgm:prSet/>
      <dgm:spPr/>
      <dgm:t>
        <a:bodyPr/>
        <a:lstStyle/>
        <a:p>
          <a:endParaRPr lang="en-US"/>
        </a:p>
      </dgm:t>
    </dgm:pt>
    <dgm:pt modelId="{F9E24532-FC44-4DB6-AC36-348C7AAEE9D4}" type="sibTrans" cxnId="{D7DD704E-288A-482F-95FC-C53B469731DE}">
      <dgm:prSet/>
      <dgm:spPr/>
      <dgm:t>
        <a:bodyPr/>
        <a:lstStyle/>
        <a:p>
          <a:endParaRPr lang="en-US"/>
        </a:p>
      </dgm:t>
    </dgm:pt>
    <dgm:pt modelId="{C71C15C5-3580-4CD2-B148-0F660A4AB9A5}" type="pres">
      <dgm:prSet presAssocID="{D3F6239E-22D1-4450-8E67-0691575E8DE3}" presName="composite" presStyleCnt="0">
        <dgm:presLayoutVars>
          <dgm:chMax val="1"/>
          <dgm:dir/>
          <dgm:resizeHandles val="exact"/>
        </dgm:presLayoutVars>
      </dgm:prSet>
      <dgm:spPr/>
      <dgm:t>
        <a:bodyPr/>
        <a:lstStyle/>
        <a:p>
          <a:endParaRPr lang="en-US"/>
        </a:p>
      </dgm:t>
    </dgm:pt>
    <dgm:pt modelId="{E4D3EE2E-35CA-48AE-9527-DC4C9C1F7922}" type="pres">
      <dgm:prSet presAssocID="{D3F6239E-22D1-4450-8E67-0691575E8DE3}" presName="radial" presStyleCnt="0">
        <dgm:presLayoutVars>
          <dgm:animLvl val="ctr"/>
        </dgm:presLayoutVars>
      </dgm:prSet>
      <dgm:spPr/>
    </dgm:pt>
    <dgm:pt modelId="{26C95C12-CED0-4587-959F-71E69AB46BDF}" type="pres">
      <dgm:prSet presAssocID="{3E3BC8E6-5C84-466F-8D17-8302225932D2}" presName="centerShape" presStyleLbl="vennNode1" presStyleIdx="0" presStyleCnt="5"/>
      <dgm:spPr/>
      <dgm:t>
        <a:bodyPr/>
        <a:lstStyle/>
        <a:p>
          <a:endParaRPr lang="en-US"/>
        </a:p>
      </dgm:t>
    </dgm:pt>
    <dgm:pt modelId="{015C2EFA-1CB1-4136-88EA-42F206AF6BF7}" type="pres">
      <dgm:prSet presAssocID="{0CAF340A-66A8-4689-99A3-6ADD38ECF771}" presName="node" presStyleLbl="vennNode1" presStyleIdx="1" presStyleCnt="5" custScaleX="139780" custScaleY="124270">
        <dgm:presLayoutVars>
          <dgm:bulletEnabled val="1"/>
        </dgm:presLayoutVars>
      </dgm:prSet>
      <dgm:spPr/>
      <dgm:t>
        <a:bodyPr/>
        <a:lstStyle/>
        <a:p>
          <a:endParaRPr lang="en-US"/>
        </a:p>
      </dgm:t>
    </dgm:pt>
    <dgm:pt modelId="{E7979E33-D490-49A7-BF6B-25C7A391966D}" type="pres">
      <dgm:prSet presAssocID="{C8C33102-6BB8-4919-87A3-066703CC19AF}" presName="node" presStyleLbl="vennNode1" presStyleIdx="2" presStyleCnt="5" custScaleX="135519" custScaleY="131925">
        <dgm:presLayoutVars>
          <dgm:bulletEnabled val="1"/>
        </dgm:presLayoutVars>
      </dgm:prSet>
      <dgm:spPr/>
      <dgm:t>
        <a:bodyPr/>
        <a:lstStyle/>
        <a:p>
          <a:endParaRPr lang="en-US"/>
        </a:p>
      </dgm:t>
    </dgm:pt>
    <dgm:pt modelId="{4282DE84-71B9-4A49-9035-168164BCC349}" type="pres">
      <dgm:prSet presAssocID="{4851597F-4FBC-4A56-9CBB-4FE78E85F138}" presName="node" presStyleLbl="vennNode1" presStyleIdx="3" presStyleCnt="5" custScaleX="139514" custScaleY="132775">
        <dgm:presLayoutVars>
          <dgm:bulletEnabled val="1"/>
        </dgm:presLayoutVars>
      </dgm:prSet>
      <dgm:spPr/>
      <dgm:t>
        <a:bodyPr/>
        <a:lstStyle/>
        <a:p>
          <a:endParaRPr lang="en-US"/>
        </a:p>
      </dgm:t>
    </dgm:pt>
    <dgm:pt modelId="{29B9B028-F25D-4F49-80AD-D0F788AD248C}" type="pres">
      <dgm:prSet presAssocID="{882193B3-B623-4509-8CD2-EB2236EF5AA8}" presName="node" presStyleLbl="vennNode1" presStyleIdx="4" presStyleCnt="5" custScaleX="146426" custScaleY="144724">
        <dgm:presLayoutVars>
          <dgm:bulletEnabled val="1"/>
        </dgm:presLayoutVars>
      </dgm:prSet>
      <dgm:spPr/>
      <dgm:t>
        <a:bodyPr/>
        <a:lstStyle/>
        <a:p>
          <a:endParaRPr lang="en-US"/>
        </a:p>
      </dgm:t>
    </dgm:pt>
  </dgm:ptLst>
  <dgm:cxnLst>
    <dgm:cxn modelId="{D7DD704E-288A-482F-95FC-C53B469731DE}" srcId="{3E3BC8E6-5C84-466F-8D17-8302225932D2}" destId="{882193B3-B623-4509-8CD2-EB2236EF5AA8}" srcOrd="3" destOrd="0" parTransId="{EBA9938F-C326-419B-9291-244C8BE8EEED}" sibTransId="{F9E24532-FC44-4DB6-AC36-348C7AAEE9D4}"/>
    <dgm:cxn modelId="{76D58335-4B7C-4CED-8F95-AB12EA849745}" srcId="{D3F6239E-22D1-4450-8E67-0691575E8DE3}" destId="{3E3BC8E6-5C84-466F-8D17-8302225932D2}" srcOrd="0" destOrd="0" parTransId="{B5831348-226C-40A6-BD74-B419720892EA}" sibTransId="{E34942B1-3B52-4E8F-972C-94EDC77365A1}"/>
    <dgm:cxn modelId="{24E402F0-9EAA-4200-B324-E6D4107F714E}" type="presOf" srcId="{0CAF340A-66A8-4689-99A3-6ADD38ECF771}" destId="{015C2EFA-1CB1-4136-88EA-42F206AF6BF7}" srcOrd="0" destOrd="0" presId="urn:microsoft.com/office/officeart/2005/8/layout/radial3"/>
    <dgm:cxn modelId="{7D2BE66E-FF91-4E9E-ACBA-E65EDB46FCF3}" type="presOf" srcId="{C8C33102-6BB8-4919-87A3-066703CC19AF}" destId="{E7979E33-D490-49A7-BF6B-25C7A391966D}" srcOrd="0" destOrd="0" presId="urn:microsoft.com/office/officeart/2005/8/layout/radial3"/>
    <dgm:cxn modelId="{75936A08-A447-4710-874D-12BED9F7A446}" type="presOf" srcId="{4851597F-4FBC-4A56-9CBB-4FE78E85F138}" destId="{4282DE84-71B9-4A49-9035-168164BCC349}" srcOrd="0" destOrd="0" presId="urn:microsoft.com/office/officeart/2005/8/layout/radial3"/>
    <dgm:cxn modelId="{6F5A7565-A4A8-4E0F-8936-153820C9241C}" srcId="{3E3BC8E6-5C84-466F-8D17-8302225932D2}" destId="{C8C33102-6BB8-4919-87A3-066703CC19AF}" srcOrd="1" destOrd="0" parTransId="{CDED4963-4458-4A65-8FCC-4E6E533FF899}" sibTransId="{E3F539EF-A669-48C4-84AC-79018C112C34}"/>
    <dgm:cxn modelId="{90E2134C-BC55-4A95-BA64-40F23A61FD20}" srcId="{3E3BC8E6-5C84-466F-8D17-8302225932D2}" destId="{0CAF340A-66A8-4689-99A3-6ADD38ECF771}" srcOrd="0" destOrd="0" parTransId="{654C8B37-4D97-4DAC-91A6-4B48C8CF0AD7}" sibTransId="{52769403-CE45-49C2-939F-61CBE727D82F}"/>
    <dgm:cxn modelId="{B04EBE30-80D2-48B7-9F52-D29E4661511E}" type="presOf" srcId="{D3F6239E-22D1-4450-8E67-0691575E8DE3}" destId="{C71C15C5-3580-4CD2-B148-0F660A4AB9A5}" srcOrd="0" destOrd="0" presId="urn:microsoft.com/office/officeart/2005/8/layout/radial3"/>
    <dgm:cxn modelId="{179AAECA-E5DD-4AA7-9C88-50FC859EF471}" type="presOf" srcId="{882193B3-B623-4509-8CD2-EB2236EF5AA8}" destId="{29B9B028-F25D-4F49-80AD-D0F788AD248C}" srcOrd="0" destOrd="0" presId="urn:microsoft.com/office/officeart/2005/8/layout/radial3"/>
    <dgm:cxn modelId="{4A8A6A59-67C8-4760-9383-DE16CAC9A577}" type="presOf" srcId="{3E3BC8E6-5C84-466F-8D17-8302225932D2}" destId="{26C95C12-CED0-4587-959F-71E69AB46BDF}" srcOrd="0" destOrd="0" presId="urn:microsoft.com/office/officeart/2005/8/layout/radial3"/>
    <dgm:cxn modelId="{F52872E8-944B-427E-8902-49FC2C6513B2}" srcId="{3E3BC8E6-5C84-466F-8D17-8302225932D2}" destId="{4851597F-4FBC-4A56-9CBB-4FE78E85F138}" srcOrd="2" destOrd="0" parTransId="{5588253F-9815-4326-A312-126FABF590A7}" sibTransId="{411448DB-D114-488D-A22C-7332370E574B}"/>
    <dgm:cxn modelId="{E47DEFF7-9834-4FA9-BC2F-DA8211D29A2F}" type="presParOf" srcId="{C71C15C5-3580-4CD2-B148-0F660A4AB9A5}" destId="{E4D3EE2E-35CA-48AE-9527-DC4C9C1F7922}" srcOrd="0" destOrd="0" presId="urn:microsoft.com/office/officeart/2005/8/layout/radial3"/>
    <dgm:cxn modelId="{694DE9B4-97CC-4102-BD4C-22925071AE04}" type="presParOf" srcId="{E4D3EE2E-35CA-48AE-9527-DC4C9C1F7922}" destId="{26C95C12-CED0-4587-959F-71E69AB46BDF}" srcOrd="0" destOrd="0" presId="urn:microsoft.com/office/officeart/2005/8/layout/radial3"/>
    <dgm:cxn modelId="{4C61A90D-EC1D-45DE-B106-22DB28BB5133}" type="presParOf" srcId="{E4D3EE2E-35CA-48AE-9527-DC4C9C1F7922}" destId="{015C2EFA-1CB1-4136-88EA-42F206AF6BF7}" srcOrd="1" destOrd="0" presId="urn:microsoft.com/office/officeart/2005/8/layout/radial3"/>
    <dgm:cxn modelId="{056C2482-C29D-47AD-9D4F-DC04A2FA2909}" type="presParOf" srcId="{E4D3EE2E-35CA-48AE-9527-DC4C9C1F7922}" destId="{E7979E33-D490-49A7-BF6B-25C7A391966D}" srcOrd="2" destOrd="0" presId="urn:microsoft.com/office/officeart/2005/8/layout/radial3"/>
    <dgm:cxn modelId="{53E5B64A-0EAA-45A5-87E9-667695FF5028}" type="presParOf" srcId="{E4D3EE2E-35CA-48AE-9527-DC4C9C1F7922}" destId="{4282DE84-71B9-4A49-9035-168164BCC349}" srcOrd="3" destOrd="0" presId="urn:microsoft.com/office/officeart/2005/8/layout/radial3"/>
    <dgm:cxn modelId="{676D5657-D47C-430B-9F0C-398F796275FD}" type="presParOf" srcId="{E4D3EE2E-35CA-48AE-9527-DC4C9C1F7922}" destId="{29B9B028-F25D-4F49-80AD-D0F788AD248C}" srcOrd="4"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4A00702-785B-4AED-A2FB-6E9ADFD1DA9F}"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7085E286-3E0C-47E0-B91F-12957C0D34FA}">
      <dgm:prSet phldrT="[Text]" custT="1"/>
      <dgm:spPr/>
      <dgm:t>
        <a:bodyPr/>
        <a:lstStyle/>
        <a:p>
          <a:pPr algn="l"/>
          <a:r>
            <a:rPr lang="fr-FR" sz="2000" b="1" dirty="0">
              <a:latin typeface="Arial" panose="020B0604020202020204" pitchFamily="34" charset="0"/>
              <a:cs typeface="Arial" panose="020B0604020202020204" pitchFamily="34" charset="0"/>
            </a:rPr>
            <a:t>Demande de réutilisation des produits du système d'assainissement</a:t>
          </a:r>
          <a:r>
            <a:rPr lang="fr-FR" sz="2000" b="1" dirty="0"/>
            <a:t> </a:t>
          </a:r>
          <a:endParaRPr lang="en-US" sz="2000" b="1" dirty="0">
            <a:latin typeface="Arial" panose="020B0604020202020204" pitchFamily="34" charset="0"/>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a:p>
          <a:pPr algn="l"/>
          <a:r>
            <a:rPr lang="fr-FR" sz="1600" dirty="0">
              <a:latin typeface="Arial" panose="020B0604020202020204" pitchFamily="34" charset="0"/>
              <a:cs typeface="Arial" panose="020B0604020202020204" pitchFamily="34" charset="0"/>
            </a:rPr>
            <a:t>Il convient de tenir compte des exigences de santé et de sécurité</a:t>
          </a:r>
          <a:r>
            <a:rPr lang="en-US" sz="1800" dirty="0">
              <a:latin typeface="Arial" panose="020B0604020202020204" pitchFamily="34" charset="0"/>
              <a:cs typeface="Arial" panose="020B0604020202020204" pitchFamily="34" charset="0"/>
            </a:rPr>
            <a:t>. </a:t>
          </a:r>
        </a:p>
      </dgm:t>
    </dgm:pt>
    <dgm:pt modelId="{0EDCB5A8-0BF1-493C-A32D-77E5B64B5CE3}" type="parTrans" cxnId="{D02E02B7-B32D-4ACC-91A5-E3C13A7CE45F}">
      <dgm:prSet/>
      <dgm:spPr/>
      <dgm:t>
        <a:bodyPr/>
        <a:lstStyle/>
        <a:p>
          <a:endParaRPr lang="en-US"/>
        </a:p>
      </dgm:t>
    </dgm:pt>
    <dgm:pt modelId="{73CC8BED-215E-4223-B71C-E7A69B98E453}" type="sibTrans" cxnId="{D02E02B7-B32D-4ACC-91A5-E3C13A7CE45F}">
      <dgm:prSet/>
      <dgm:spPr/>
      <dgm:t>
        <a:bodyPr/>
        <a:lstStyle/>
        <a:p>
          <a:endParaRPr lang="en-US"/>
        </a:p>
      </dgm:t>
    </dgm:pt>
    <dgm:pt modelId="{F8B08A14-E976-406E-B931-28E36DD1B2FA}">
      <dgm:prSet phldrT="[Text]" custT="1"/>
      <dgm:spPr/>
      <dgm:t>
        <a:bodyPr/>
        <a:lstStyle/>
        <a:p>
          <a:pPr algn="l"/>
          <a:r>
            <a:rPr lang="fr-FR" sz="2000" b="1" noProof="0" dirty="0">
              <a:latin typeface="Arial" panose="020B0604020202020204" pitchFamily="34" charset="0"/>
              <a:cs typeface="Arial" panose="020B0604020202020204" pitchFamily="34" charset="0"/>
            </a:rPr>
            <a:t>Récupération des nutriments</a:t>
          </a:r>
          <a:r>
            <a:rPr lang="fr-FR" sz="2000" b="1" noProof="0" dirty="0"/>
            <a:t> </a:t>
          </a:r>
          <a:r>
            <a:rPr lang="fr-FR" sz="2000" b="1" noProof="0" dirty="0">
              <a:latin typeface="Arial" panose="020B0604020202020204" pitchFamily="34" charset="0"/>
              <a:cs typeface="Arial" panose="020B0604020202020204" pitchFamily="34" charset="0"/>
            </a:rPr>
            <a:t> </a:t>
          </a:r>
          <a:endParaRPr lang="fr-FR" sz="900" noProof="0" dirty="0"/>
        </a:p>
        <a:p>
          <a:pPr algn="just"/>
          <a:r>
            <a:rPr lang="fr-FR" sz="1600" noProof="0" dirty="0">
              <a:latin typeface="Arial" panose="020B0604020202020204" pitchFamily="34" charset="0"/>
              <a:cs typeface="Arial" panose="020B0604020202020204" pitchFamily="34" charset="0"/>
            </a:rPr>
            <a:t>Utiliser les nutriments extraits des matières fécales et de l’urine à l’échelle ménagère comme engrais ou amendements pour sol</a:t>
          </a:r>
          <a:r>
            <a:rPr lang="fr-FR" sz="1600" noProof="0" dirty="0">
              <a:solidFill>
                <a:schemeClr val="tx1"/>
              </a:solidFill>
              <a:latin typeface="Arial" panose="020B0604020202020204" pitchFamily="34" charset="0"/>
              <a:cs typeface="Arial" panose="020B0604020202020204" pitchFamily="34" charset="0"/>
            </a:rPr>
            <a:t>.</a:t>
          </a:r>
        </a:p>
        <a:p>
          <a:pPr algn="just"/>
          <a:r>
            <a:rPr lang="fr-FR" sz="1600" noProof="0" dirty="0">
              <a:latin typeface="Arial" panose="020B0604020202020204" pitchFamily="34" charset="0"/>
              <a:cs typeface="Arial" panose="020B0604020202020204" pitchFamily="34" charset="0"/>
            </a:rPr>
            <a:t>Il convient de tenir compte des exigences de sécurité et d’hygiène</a:t>
          </a:r>
          <a:r>
            <a:rPr lang="fr-FR" sz="1600" noProof="0" dirty="0">
              <a:solidFill>
                <a:schemeClr val="tx1"/>
              </a:solidFill>
              <a:latin typeface="Arial" panose="020B0604020202020204" pitchFamily="34" charset="0"/>
              <a:cs typeface="Arial" panose="020B0604020202020204" pitchFamily="34" charset="0"/>
            </a:rPr>
            <a:t>.</a:t>
          </a:r>
        </a:p>
      </dgm:t>
    </dgm:pt>
    <dgm:pt modelId="{EE514D36-8F0A-49DE-8B26-74C2614AD985}" type="parTrans" cxnId="{2070A134-C5EE-424D-9E68-B56E1F237E54}">
      <dgm:prSet/>
      <dgm:spPr/>
      <dgm:t>
        <a:bodyPr/>
        <a:lstStyle/>
        <a:p>
          <a:endParaRPr lang="en-US"/>
        </a:p>
      </dgm:t>
    </dgm:pt>
    <dgm:pt modelId="{1DAEE025-182C-4B86-BF43-30A1ECFCB56E}" type="sibTrans" cxnId="{2070A134-C5EE-424D-9E68-B56E1F237E54}">
      <dgm:prSet/>
      <dgm:spPr/>
      <dgm:t>
        <a:bodyPr/>
        <a:lstStyle/>
        <a:p>
          <a:endParaRPr lang="en-US"/>
        </a:p>
      </dgm:t>
    </dgm:pt>
    <dgm:pt modelId="{7308A6BC-7CD8-462B-9959-0AA0C5276F41}">
      <dgm:prSet phldrT="[Text]" custT="1"/>
      <dgm:spPr/>
      <dgm:t>
        <a:bodyPr/>
        <a:lstStyle/>
        <a:p>
          <a:pPr algn="l"/>
          <a:endParaRPr lang="en-US" sz="1800" b="0" dirty="0">
            <a:solidFill>
              <a:schemeClr val="tx1"/>
            </a:solidFill>
            <a:latin typeface="Arial" panose="020B0604020202020204" pitchFamily="34" charset="0"/>
            <a:cs typeface="Arial" panose="020B0604020202020204" pitchFamily="34" charset="0"/>
          </a:endParaRPr>
        </a:p>
        <a:p>
          <a:pPr algn="l"/>
          <a:r>
            <a:rPr lang="fr-FR" sz="1600" b="0" noProof="0" dirty="0">
              <a:solidFill>
                <a:schemeClr val="tx1"/>
              </a:solidFill>
              <a:latin typeface="Arial" panose="020B0604020202020204" pitchFamily="34" charset="0"/>
              <a:cs typeface="Arial" panose="020B0604020202020204" pitchFamily="34" charset="0"/>
            </a:rPr>
            <a:t>Assurer le recouvrement des coûts des services pour assurer la viabilité financière</a:t>
          </a:r>
          <a:r>
            <a:rPr lang="fr-FR" sz="1800" b="0" noProof="0" dirty="0">
              <a:solidFill>
                <a:schemeClr val="tx1"/>
              </a:solidFill>
              <a:latin typeface="Arial" panose="020B0604020202020204" pitchFamily="34" charset="0"/>
              <a:cs typeface="Arial" panose="020B0604020202020204" pitchFamily="34" charset="0"/>
            </a:rPr>
            <a:t>.</a:t>
          </a:r>
        </a:p>
        <a:p>
          <a:pPr algn="l"/>
          <a:endParaRPr lang="fr-FR" sz="1800" b="0" noProof="0" dirty="0">
            <a:solidFill>
              <a:schemeClr val="tx1"/>
            </a:solidFill>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dgm:t>
    </dgm:pt>
    <dgm:pt modelId="{9F844DC8-99A2-4490-B721-F7FF4EBD3DD0}" type="parTrans" cxnId="{E516C863-51F2-4CA4-9ABE-B893BD1863F0}">
      <dgm:prSet/>
      <dgm:spPr/>
      <dgm:t>
        <a:bodyPr/>
        <a:lstStyle/>
        <a:p>
          <a:endParaRPr lang="en-US"/>
        </a:p>
      </dgm:t>
    </dgm:pt>
    <dgm:pt modelId="{AC241299-260A-49BA-A0E6-FEA8764745D0}" type="sibTrans" cxnId="{E516C863-51F2-4CA4-9ABE-B893BD1863F0}">
      <dgm:prSet/>
      <dgm:spPr/>
      <dgm:t>
        <a:bodyPr/>
        <a:lstStyle/>
        <a:p>
          <a:endParaRPr lang="en-US"/>
        </a:p>
      </dgm:t>
    </dgm:pt>
    <dgm:pt modelId="{3EE2D100-FEE1-4789-9FAF-BA3EF1D93A62}">
      <dgm:prSet phldrT="[Text]" custT="1"/>
      <dgm:spPr/>
      <dgm:t>
        <a:bodyPr/>
        <a:lstStyle/>
        <a:p>
          <a:pPr algn="ctr"/>
          <a:endParaRPr lang="en-US" sz="1400" b="1"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(Assets)</a:t>
          </a:r>
        </a:p>
        <a:p>
          <a:pPr algn="l"/>
          <a:endParaRPr lang="en-US" sz="1800" dirty="0">
            <a:latin typeface="Arial" panose="020B0604020202020204" pitchFamily="34" charset="0"/>
            <a:cs typeface="Arial" panose="020B0604020202020204" pitchFamily="34" charset="0"/>
          </a:endParaRPr>
        </a:p>
        <a:p>
          <a:pPr algn="l"/>
          <a:r>
            <a:rPr lang="fr-FR" sz="1600" b="0" dirty="0">
              <a:latin typeface="Arial" panose="020B0604020202020204" pitchFamily="34" charset="0"/>
              <a:cs typeface="Arial" panose="020B0604020202020204" pitchFamily="34" charset="0"/>
            </a:rPr>
            <a:t>Fournir la capacité suffisante pour répondre aux besoins actuels et futurs</a:t>
          </a:r>
          <a:r>
            <a:rPr lang="en-US" sz="1600" dirty="0">
              <a:latin typeface="Arial" panose="020B0604020202020204" pitchFamily="34" charset="0"/>
              <a:cs typeface="Arial" panose="020B0604020202020204" pitchFamily="34" charset="0"/>
            </a:rPr>
            <a:t>.</a:t>
          </a:r>
        </a:p>
        <a:p>
          <a:pPr algn="l"/>
          <a:r>
            <a:rPr lang="fr-FR" sz="1600" dirty="0">
              <a:latin typeface="Arial" panose="020B0604020202020204" pitchFamily="34" charset="0"/>
              <a:cs typeface="Arial" panose="020B0604020202020204" pitchFamily="34" charset="0"/>
            </a:rPr>
            <a:t>Assurer la maintenance préventive de l’installation et du soutirage des boues régulièrement, de sorte que les actifs satisfassent au critère de durée de vie fonctionnelle</a:t>
          </a:r>
          <a:r>
            <a:rPr lang="en-US" sz="1600" dirty="0">
              <a:latin typeface="Arial" panose="020B0604020202020204" pitchFamily="34" charset="0"/>
              <a:cs typeface="Arial" panose="020B0604020202020204" pitchFamily="34" charset="0"/>
            </a:rPr>
            <a:t>.</a:t>
          </a:r>
        </a:p>
        <a:p>
          <a:pPr algn="l"/>
          <a:r>
            <a:rPr lang="en-US" sz="1800" dirty="0">
              <a:latin typeface="Arial" panose="020B0604020202020204" pitchFamily="34" charset="0"/>
              <a:cs typeface="Arial" panose="020B0604020202020204" pitchFamily="34" charset="0"/>
            </a:rPr>
            <a:t> </a:t>
          </a:r>
        </a:p>
        <a:p>
          <a:pPr algn="l"/>
          <a:r>
            <a:rPr lang="en-US" sz="900" dirty="0">
              <a:latin typeface="Arial" panose="020B0604020202020204" pitchFamily="34" charset="0"/>
              <a:cs typeface="Arial" panose="020B0604020202020204" pitchFamily="34" charset="0"/>
            </a:rPr>
            <a:t>  </a:t>
          </a:r>
        </a:p>
        <a:p>
          <a:pPr algn="ctr"/>
          <a:endParaRPr lang="en-US" sz="900" dirty="0"/>
        </a:p>
        <a:p>
          <a:pPr algn="ctr"/>
          <a:endParaRPr lang="en-US" sz="900" dirty="0"/>
        </a:p>
      </dgm:t>
    </dgm:pt>
    <dgm:pt modelId="{7BAC4A57-D5A2-40D7-95D2-BFA854B0A978}" type="parTrans" cxnId="{C29539CA-EC55-448C-B96C-3836311B2CBC}">
      <dgm:prSet/>
      <dgm:spPr/>
      <dgm:t>
        <a:bodyPr/>
        <a:lstStyle/>
        <a:p>
          <a:endParaRPr lang="en-US"/>
        </a:p>
      </dgm:t>
    </dgm:pt>
    <dgm:pt modelId="{31759F62-BD4A-4E98-A8B0-9D514AC4BB88}" type="sibTrans" cxnId="{C29539CA-EC55-448C-B96C-3836311B2CBC}">
      <dgm:prSet/>
      <dgm:spPr/>
      <dgm:t>
        <a:bodyPr/>
        <a:lstStyle/>
        <a:p>
          <a:endParaRPr lang="en-US"/>
        </a:p>
      </dgm:t>
    </dgm:pt>
    <dgm:pt modelId="{2C5712BD-BAAE-4A7C-9855-7709C056906D}">
      <dgm:prSet phldrT="[Text]" custT="1"/>
      <dgm:spPr/>
      <dgm:t>
        <a:bodyPr/>
        <a:lstStyle/>
        <a:p>
          <a:r>
            <a:rPr lang="fr-FR" sz="1800" b="1" noProof="0" dirty="0">
              <a:solidFill>
                <a:srgbClr val="FF0000"/>
              </a:solidFill>
              <a:latin typeface="Arial" panose="020B0604020202020204" pitchFamily="34" charset="0"/>
              <a:cs typeface="Arial" panose="020B0604020202020204" pitchFamily="34" charset="0"/>
            </a:rPr>
            <a:t>Durabilité des  systèmes  d’assainissement autonome</a:t>
          </a:r>
        </a:p>
      </dgm:t>
    </dgm:pt>
    <dgm:pt modelId="{9F7EDE75-3DC5-47D6-914A-2626D86DF72A}" type="sibTrans" cxnId="{1A823618-2AE4-4C9D-8FA0-F442BECB507C}">
      <dgm:prSet/>
      <dgm:spPr/>
      <dgm:t>
        <a:bodyPr/>
        <a:lstStyle/>
        <a:p>
          <a:endParaRPr lang="en-US"/>
        </a:p>
      </dgm:t>
    </dgm:pt>
    <dgm:pt modelId="{462291B8-50E9-428D-B2C1-4B2F93103E57}" type="parTrans" cxnId="{1A823618-2AE4-4C9D-8FA0-F442BECB507C}">
      <dgm:prSet/>
      <dgm:spPr/>
      <dgm:t>
        <a:bodyPr/>
        <a:lstStyle/>
        <a:p>
          <a:endParaRPr lang="en-US"/>
        </a:p>
      </dgm:t>
    </dgm:pt>
    <dgm:pt modelId="{A7CC9541-9D2A-45D8-88A1-02EB35C1DBFF}" type="pres">
      <dgm:prSet presAssocID="{84A00702-785B-4AED-A2FB-6E9ADFD1DA9F}" presName="diagram" presStyleCnt="0">
        <dgm:presLayoutVars>
          <dgm:chMax val="1"/>
          <dgm:dir/>
          <dgm:animLvl val="ctr"/>
          <dgm:resizeHandles val="exact"/>
        </dgm:presLayoutVars>
      </dgm:prSet>
      <dgm:spPr/>
      <dgm:t>
        <a:bodyPr/>
        <a:lstStyle/>
        <a:p>
          <a:endParaRPr lang="en-US"/>
        </a:p>
      </dgm:t>
    </dgm:pt>
    <dgm:pt modelId="{F6A43FB2-7D65-4235-8A5E-7000B76B83C3}" type="pres">
      <dgm:prSet presAssocID="{84A00702-785B-4AED-A2FB-6E9ADFD1DA9F}" presName="matrix" presStyleCnt="0"/>
      <dgm:spPr/>
    </dgm:pt>
    <dgm:pt modelId="{1EFF6403-6D47-4864-9502-0245E5620B2B}" type="pres">
      <dgm:prSet presAssocID="{84A00702-785B-4AED-A2FB-6E9ADFD1DA9F}" presName="tile1" presStyleLbl="node1" presStyleIdx="0" presStyleCnt="4" custLinFactNeighborX="439" custLinFactNeighborY="-3325"/>
      <dgm:spPr/>
      <dgm:t>
        <a:bodyPr/>
        <a:lstStyle/>
        <a:p>
          <a:endParaRPr lang="en-US"/>
        </a:p>
      </dgm:t>
    </dgm:pt>
    <dgm:pt modelId="{14C1B4B3-E94B-4B2E-992F-50721BF8FCB6}" type="pres">
      <dgm:prSet presAssocID="{84A00702-785B-4AED-A2FB-6E9ADFD1DA9F}" presName="tile1text" presStyleLbl="node1" presStyleIdx="0" presStyleCnt="4">
        <dgm:presLayoutVars>
          <dgm:chMax val="0"/>
          <dgm:chPref val="0"/>
          <dgm:bulletEnabled val="1"/>
        </dgm:presLayoutVars>
      </dgm:prSet>
      <dgm:spPr/>
      <dgm:t>
        <a:bodyPr/>
        <a:lstStyle/>
        <a:p>
          <a:endParaRPr lang="en-US"/>
        </a:p>
      </dgm:t>
    </dgm:pt>
    <dgm:pt modelId="{3B93BDCD-6389-4BE3-B38E-C377F33E414B}" type="pres">
      <dgm:prSet presAssocID="{84A00702-785B-4AED-A2FB-6E9ADFD1DA9F}" presName="tile2" presStyleLbl="node1" presStyleIdx="1" presStyleCnt="4"/>
      <dgm:spPr/>
      <dgm:t>
        <a:bodyPr/>
        <a:lstStyle/>
        <a:p>
          <a:endParaRPr lang="en-US"/>
        </a:p>
      </dgm:t>
    </dgm:pt>
    <dgm:pt modelId="{96BDE829-A211-419A-B8B6-6C2D91B93C43}" type="pres">
      <dgm:prSet presAssocID="{84A00702-785B-4AED-A2FB-6E9ADFD1DA9F}" presName="tile2text" presStyleLbl="node1" presStyleIdx="1" presStyleCnt="4">
        <dgm:presLayoutVars>
          <dgm:chMax val="0"/>
          <dgm:chPref val="0"/>
          <dgm:bulletEnabled val="1"/>
        </dgm:presLayoutVars>
      </dgm:prSet>
      <dgm:spPr/>
      <dgm:t>
        <a:bodyPr/>
        <a:lstStyle/>
        <a:p>
          <a:endParaRPr lang="en-US"/>
        </a:p>
      </dgm:t>
    </dgm:pt>
    <dgm:pt modelId="{8A09088E-2D3C-4567-8D1B-C480D625FC62}" type="pres">
      <dgm:prSet presAssocID="{84A00702-785B-4AED-A2FB-6E9ADFD1DA9F}" presName="tile3" presStyleLbl="node1" presStyleIdx="2" presStyleCnt="4" custLinFactNeighborX="105" custLinFactNeighborY="4239"/>
      <dgm:spPr/>
      <dgm:t>
        <a:bodyPr/>
        <a:lstStyle/>
        <a:p>
          <a:endParaRPr lang="en-US"/>
        </a:p>
      </dgm:t>
    </dgm:pt>
    <dgm:pt modelId="{A9ECBD5A-379F-46A0-BC4C-B1D8878E9C69}" type="pres">
      <dgm:prSet presAssocID="{84A00702-785B-4AED-A2FB-6E9ADFD1DA9F}" presName="tile3text" presStyleLbl="node1" presStyleIdx="2" presStyleCnt="4">
        <dgm:presLayoutVars>
          <dgm:chMax val="0"/>
          <dgm:chPref val="0"/>
          <dgm:bulletEnabled val="1"/>
        </dgm:presLayoutVars>
      </dgm:prSet>
      <dgm:spPr/>
      <dgm:t>
        <a:bodyPr/>
        <a:lstStyle/>
        <a:p>
          <a:endParaRPr lang="en-US"/>
        </a:p>
      </dgm:t>
    </dgm:pt>
    <dgm:pt modelId="{39649455-4D64-4887-A232-EB73D3DCDC3A}" type="pres">
      <dgm:prSet presAssocID="{84A00702-785B-4AED-A2FB-6E9ADFD1DA9F}" presName="tile4" presStyleLbl="node1" presStyleIdx="3" presStyleCnt="4" custScaleX="100419" custLinFactNeighborX="3417"/>
      <dgm:spPr/>
      <dgm:t>
        <a:bodyPr/>
        <a:lstStyle/>
        <a:p>
          <a:endParaRPr lang="en-US"/>
        </a:p>
      </dgm:t>
    </dgm:pt>
    <dgm:pt modelId="{E2F0ADF1-B16B-49F9-8D2C-7A253B23358F}" type="pres">
      <dgm:prSet presAssocID="{84A00702-785B-4AED-A2FB-6E9ADFD1DA9F}" presName="tile4text" presStyleLbl="node1" presStyleIdx="3" presStyleCnt="4">
        <dgm:presLayoutVars>
          <dgm:chMax val="0"/>
          <dgm:chPref val="0"/>
          <dgm:bulletEnabled val="1"/>
        </dgm:presLayoutVars>
      </dgm:prSet>
      <dgm:spPr/>
      <dgm:t>
        <a:bodyPr/>
        <a:lstStyle/>
        <a:p>
          <a:endParaRPr lang="en-US"/>
        </a:p>
      </dgm:t>
    </dgm:pt>
    <dgm:pt modelId="{2EB9F456-ADF1-4055-8203-2E955A17D40B}" type="pres">
      <dgm:prSet presAssocID="{84A00702-785B-4AED-A2FB-6E9ADFD1DA9F}" presName="centerTile" presStyleLbl="fgShp" presStyleIdx="0" presStyleCnt="1" custScaleX="88518" custScaleY="91926" custLinFactNeighborX="1615" custLinFactNeighborY="-5095">
        <dgm:presLayoutVars>
          <dgm:chMax val="0"/>
          <dgm:chPref val="0"/>
        </dgm:presLayoutVars>
      </dgm:prSet>
      <dgm:spPr/>
      <dgm:t>
        <a:bodyPr/>
        <a:lstStyle/>
        <a:p>
          <a:endParaRPr lang="en-US"/>
        </a:p>
      </dgm:t>
    </dgm:pt>
  </dgm:ptLst>
  <dgm:cxnLst>
    <dgm:cxn modelId="{9E5382FD-A2EE-4159-9F65-CD3FF07A0974}" type="presOf" srcId="{7085E286-3E0C-47E0-B91F-12957C0D34FA}" destId="{1EFF6403-6D47-4864-9502-0245E5620B2B}" srcOrd="0" destOrd="0" presId="urn:microsoft.com/office/officeart/2005/8/layout/matrix1"/>
    <dgm:cxn modelId="{2070A134-C5EE-424D-9E68-B56E1F237E54}" srcId="{2C5712BD-BAAE-4A7C-9855-7709C056906D}" destId="{F8B08A14-E976-406E-B931-28E36DD1B2FA}" srcOrd="1" destOrd="0" parTransId="{EE514D36-8F0A-49DE-8B26-74C2614AD985}" sibTransId="{1DAEE025-182C-4B86-BF43-30A1ECFCB56E}"/>
    <dgm:cxn modelId="{1A823618-2AE4-4C9D-8FA0-F442BECB507C}" srcId="{84A00702-785B-4AED-A2FB-6E9ADFD1DA9F}" destId="{2C5712BD-BAAE-4A7C-9855-7709C056906D}" srcOrd="0" destOrd="0" parTransId="{462291B8-50E9-428D-B2C1-4B2F93103E57}" sibTransId="{9F7EDE75-3DC5-47D6-914A-2626D86DF72A}"/>
    <dgm:cxn modelId="{18931A8F-5B34-4AC7-8996-3D1A1291F28E}" type="presOf" srcId="{F8B08A14-E976-406E-B931-28E36DD1B2FA}" destId="{3B93BDCD-6389-4BE3-B38E-C377F33E414B}" srcOrd="0" destOrd="0" presId="urn:microsoft.com/office/officeart/2005/8/layout/matrix1"/>
    <dgm:cxn modelId="{7F246189-24E2-47E5-9771-045D85567901}" type="presOf" srcId="{7308A6BC-7CD8-462B-9959-0AA0C5276F41}" destId="{8A09088E-2D3C-4567-8D1B-C480D625FC62}" srcOrd="0" destOrd="0" presId="urn:microsoft.com/office/officeart/2005/8/layout/matrix1"/>
    <dgm:cxn modelId="{203F9F7D-A869-4AEF-B633-F47D0AEFC8EE}" type="presOf" srcId="{2C5712BD-BAAE-4A7C-9855-7709C056906D}" destId="{2EB9F456-ADF1-4055-8203-2E955A17D40B}" srcOrd="0" destOrd="0" presId="urn:microsoft.com/office/officeart/2005/8/layout/matrix1"/>
    <dgm:cxn modelId="{B08BE379-053A-48A9-AE6C-50017C2C0253}" type="presOf" srcId="{84A00702-785B-4AED-A2FB-6E9ADFD1DA9F}" destId="{A7CC9541-9D2A-45D8-88A1-02EB35C1DBFF}" srcOrd="0" destOrd="0" presId="urn:microsoft.com/office/officeart/2005/8/layout/matrix1"/>
    <dgm:cxn modelId="{E516C863-51F2-4CA4-9ABE-B893BD1863F0}" srcId="{2C5712BD-BAAE-4A7C-9855-7709C056906D}" destId="{7308A6BC-7CD8-462B-9959-0AA0C5276F41}" srcOrd="2" destOrd="0" parTransId="{9F844DC8-99A2-4490-B721-F7FF4EBD3DD0}" sibTransId="{AC241299-260A-49BA-A0E6-FEA8764745D0}"/>
    <dgm:cxn modelId="{A173C2CB-2F3C-4793-ADE6-2DFC2F5C3393}" type="presOf" srcId="{F8B08A14-E976-406E-B931-28E36DD1B2FA}" destId="{96BDE829-A211-419A-B8B6-6C2D91B93C43}" srcOrd="1" destOrd="0" presId="urn:microsoft.com/office/officeart/2005/8/layout/matrix1"/>
    <dgm:cxn modelId="{66894756-5709-4493-AB8D-BCF501D4A969}" type="presOf" srcId="{3EE2D100-FEE1-4789-9FAF-BA3EF1D93A62}" destId="{39649455-4D64-4887-A232-EB73D3DCDC3A}" srcOrd="0" destOrd="0" presId="urn:microsoft.com/office/officeart/2005/8/layout/matrix1"/>
    <dgm:cxn modelId="{3309E5A7-F92C-43D6-9091-D80154D0E68A}" type="presOf" srcId="{7085E286-3E0C-47E0-B91F-12957C0D34FA}" destId="{14C1B4B3-E94B-4B2E-992F-50721BF8FCB6}" srcOrd="1" destOrd="0" presId="urn:microsoft.com/office/officeart/2005/8/layout/matrix1"/>
    <dgm:cxn modelId="{D02E02B7-B32D-4ACC-91A5-E3C13A7CE45F}" srcId="{2C5712BD-BAAE-4A7C-9855-7709C056906D}" destId="{7085E286-3E0C-47E0-B91F-12957C0D34FA}" srcOrd="0" destOrd="0" parTransId="{0EDCB5A8-0BF1-493C-A32D-77E5B64B5CE3}" sibTransId="{73CC8BED-215E-4223-B71C-E7A69B98E453}"/>
    <dgm:cxn modelId="{80DBDC40-D06F-4289-B7C8-424A20E3B81E}" type="presOf" srcId="{3EE2D100-FEE1-4789-9FAF-BA3EF1D93A62}" destId="{E2F0ADF1-B16B-49F9-8D2C-7A253B23358F}" srcOrd="1" destOrd="0" presId="urn:microsoft.com/office/officeart/2005/8/layout/matrix1"/>
    <dgm:cxn modelId="{8704250C-A4E3-4855-A658-33C599094E3A}" type="presOf" srcId="{7308A6BC-7CD8-462B-9959-0AA0C5276F41}" destId="{A9ECBD5A-379F-46A0-BC4C-B1D8878E9C69}" srcOrd="1" destOrd="0" presId="urn:microsoft.com/office/officeart/2005/8/layout/matrix1"/>
    <dgm:cxn modelId="{C29539CA-EC55-448C-B96C-3836311B2CBC}" srcId="{2C5712BD-BAAE-4A7C-9855-7709C056906D}" destId="{3EE2D100-FEE1-4789-9FAF-BA3EF1D93A62}" srcOrd="3" destOrd="0" parTransId="{7BAC4A57-D5A2-40D7-95D2-BFA854B0A978}" sibTransId="{31759F62-BD4A-4E98-A8B0-9D514AC4BB88}"/>
    <dgm:cxn modelId="{0D166F58-01E7-496A-97E0-74EAF469BA60}" type="presParOf" srcId="{A7CC9541-9D2A-45D8-88A1-02EB35C1DBFF}" destId="{F6A43FB2-7D65-4235-8A5E-7000B76B83C3}" srcOrd="0" destOrd="0" presId="urn:microsoft.com/office/officeart/2005/8/layout/matrix1"/>
    <dgm:cxn modelId="{E7147D05-B954-436A-B950-B0F5FB5424C0}" type="presParOf" srcId="{F6A43FB2-7D65-4235-8A5E-7000B76B83C3}" destId="{1EFF6403-6D47-4864-9502-0245E5620B2B}" srcOrd="0" destOrd="0" presId="urn:microsoft.com/office/officeart/2005/8/layout/matrix1"/>
    <dgm:cxn modelId="{55F4B25A-FA2F-4A4D-8591-2B1698E72BE0}" type="presParOf" srcId="{F6A43FB2-7D65-4235-8A5E-7000B76B83C3}" destId="{14C1B4B3-E94B-4B2E-992F-50721BF8FCB6}" srcOrd="1" destOrd="0" presId="urn:microsoft.com/office/officeart/2005/8/layout/matrix1"/>
    <dgm:cxn modelId="{38CE09EF-E12D-4C5F-AF65-DA19D8A019FB}" type="presParOf" srcId="{F6A43FB2-7D65-4235-8A5E-7000B76B83C3}" destId="{3B93BDCD-6389-4BE3-B38E-C377F33E414B}" srcOrd="2" destOrd="0" presId="urn:microsoft.com/office/officeart/2005/8/layout/matrix1"/>
    <dgm:cxn modelId="{CD17D663-B9F4-43FD-9F78-64EB854DF96F}" type="presParOf" srcId="{F6A43FB2-7D65-4235-8A5E-7000B76B83C3}" destId="{96BDE829-A211-419A-B8B6-6C2D91B93C43}" srcOrd="3" destOrd="0" presId="urn:microsoft.com/office/officeart/2005/8/layout/matrix1"/>
    <dgm:cxn modelId="{719FD033-F713-4745-97DE-144FE5CBDE33}" type="presParOf" srcId="{F6A43FB2-7D65-4235-8A5E-7000B76B83C3}" destId="{8A09088E-2D3C-4567-8D1B-C480D625FC62}" srcOrd="4" destOrd="0" presId="urn:microsoft.com/office/officeart/2005/8/layout/matrix1"/>
    <dgm:cxn modelId="{EBD71B13-59FC-4AA0-B14B-14D373F1A676}" type="presParOf" srcId="{F6A43FB2-7D65-4235-8A5E-7000B76B83C3}" destId="{A9ECBD5A-379F-46A0-BC4C-B1D8878E9C69}" srcOrd="5" destOrd="0" presId="urn:microsoft.com/office/officeart/2005/8/layout/matrix1"/>
    <dgm:cxn modelId="{1E81DEB9-1C66-4D4B-B205-643FE011A3A7}" type="presParOf" srcId="{F6A43FB2-7D65-4235-8A5E-7000B76B83C3}" destId="{39649455-4D64-4887-A232-EB73D3DCDC3A}" srcOrd="6" destOrd="0" presId="urn:microsoft.com/office/officeart/2005/8/layout/matrix1"/>
    <dgm:cxn modelId="{967086F9-8149-4925-9CF8-9C42F61F6DA3}" type="presParOf" srcId="{F6A43FB2-7D65-4235-8A5E-7000B76B83C3}" destId="{E2F0ADF1-B16B-49F9-8D2C-7A253B23358F}" srcOrd="7" destOrd="0" presId="urn:microsoft.com/office/officeart/2005/8/layout/matrix1"/>
    <dgm:cxn modelId="{540AC4F6-7791-490C-A2AD-5BBB8838BCAB}" type="presParOf" srcId="{A7CC9541-9D2A-45D8-88A1-02EB35C1DBFF}" destId="{2EB9F456-ADF1-4055-8203-2E955A17D40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95C12-CED0-4587-959F-71E69AB46BDF}">
      <dsp:nvSpPr>
        <dsp:cNvPr id="0" name=""/>
        <dsp:cNvSpPr/>
      </dsp:nvSpPr>
      <dsp:spPr>
        <a:xfrm>
          <a:off x="2475723" y="1068215"/>
          <a:ext cx="2733566" cy="273356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noProof="0" dirty="0">
              <a:latin typeface="Arial" panose="020B0604020202020204" pitchFamily="34" charset="0"/>
              <a:cs typeface="Arial" panose="020B0604020202020204" pitchFamily="34" charset="0"/>
            </a:rPr>
            <a:t>Besoins et attentes des utilisateurs</a:t>
          </a:r>
        </a:p>
      </dsp:txBody>
      <dsp:txXfrm>
        <a:off x="2876044" y="1468536"/>
        <a:ext cx="1932924" cy="1932924"/>
      </dsp:txXfrm>
    </dsp:sp>
    <dsp:sp modelId="{015C2EFA-1CB1-4136-88EA-42F206AF6BF7}">
      <dsp:nvSpPr>
        <dsp:cNvPr id="0" name=""/>
        <dsp:cNvSpPr/>
      </dsp:nvSpPr>
      <dsp:spPr>
        <a:xfrm>
          <a:off x="2887261" y="-194432"/>
          <a:ext cx="1910489" cy="169850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noProof="0" dirty="0">
              <a:latin typeface="Arial" panose="020B0604020202020204" pitchFamily="34" charset="0"/>
              <a:cs typeface="Arial" panose="020B0604020202020204" pitchFamily="34" charset="0"/>
            </a:rPr>
            <a:t>Amélioration des conditions de vie actuelles:</a:t>
          </a:r>
        </a:p>
        <a:p>
          <a:pPr lvl="0" algn="ctr" defTabSz="577850">
            <a:lnSpc>
              <a:spcPct val="90000"/>
            </a:lnSpc>
            <a:spcBef>
              <a:spcPct val="0"/>
            </a:spcBef>
            <a:spcAft>
              <a:spcPct val="35000"/>
            </a:spcAft>
          </a:pPr>
          <a:r>
            <a:rPr lang="fr-FR" sz="1300" kern="1200" noProof="0" dirty="0">
              <a:latin typeface="Arial" panose="020B0604020202020204" pitchFamily="34" charset="0"/>
              <a:cs typeface="Arial" panose="020B0604020202020204" pitchFamily="34" charset="0"/>
            </a:rPr>
            <a:t>Sécurité, vie privée</a:t>
          </a:r>
        </a:p>
      </dsp:txBody>
      <dsp:txXfrm>
        <a:off x="3167046" y="54308"/>
        <a:ext cx="1350919" cy="1201021"/>
      </dsp:txXfrm>
    </dsp:sp>
    <dsp:sp modelId="{E7979E33-D490-49A7-BF6B-25C7A391966D}">
      <dsp:nvSpPr>
        <dsp:cNvPr id="0" name=""/>
        <dsp:cNvSpPr/>
      </dsp:nvSpPr>
      <dsp:spPr>
        <a:xfrm>
          <a:off x="4696560" y="1533434"/>
          <a:ext cx="1852250" cy="1803128"/>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noProof="0" dirty="0">
              <a:latin typeface="Arial" panose="020B0604020202020204" pitchFamily="34" charset="0"/>
              <a:cs typeface="Arial" panose="020B0604020202020204" pitchFamily="34" charset="0"/>
            </a:rPr>
            <a:t>Communication &amp; fourniture de services  </a:t>
          </a:r>
        </a:p>
      </dsp:txBody>
      <dsp:txXfrm>
        <a:off x="4967816" y="1797496"/>
        <a:ext cx="1309738" cy="1275004"/>
      </dsp:txXfrm>
    </dsp:sp>
    <dsp:sp modelId="{4282DE84-71B9-4A49-9035-168164BCC349}">
      <dsp:nvSpPr>
        <dsp:cNvPr id="0" name=""/>
        <dsp:cNvSpPr/>
      </dsp:nvSpPr>
      <dsp:spPr>
        <a:xfrm>
          <a:off x="2889079" y="3307805"/>
          <a:ext cx="1906853" cy="181474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noProof="0" dirty="0">
              <a:latin typeface="Arial" panose="020B0604020202020204" pitchFamily="34" charset="0"/>
              <a:cs typeface="Arial" panose="020B0604020202020204" pitchFamily="34" charset="0"/>
            </a:rPr>
            <a:t>Réutilisation :</a:t>
          </a:r>
        </a:p>
        <a:p>
          <a:pPr lvl="0" algn="ctr" defTabSz="577850">
            <a:lnSpc>
              <a:spcPct val="90000"/>
            </a:lnSpc>
            <a:spcBef>
              <a:spcPct val="0"/>
            </a:spcBef>
            <a:spcAft>
              <a:spcPct val="35000"/>
            </a:spcAft>
          </a:pPr>
          <a:r>
            <a:rPr lang="fr-FR" sz="1300" b="1" kern="1200" noProof="0" dirty="0">
              <a:latin typeface="Arial" panose="020B0604020202020204" pitchFamily="34" charset="0"/>
              <a:cs typeface="Arial" panose="020B0604020202020204" pitchFamily="34" charset="0"/>
            </a:rPr>
            <a:t>Besoins &amp; attentes des utilisateurs finaux</a:t>
          </a:r>
          <a:endParaRPr lang="fr-FR" sz="1300" kern="1200" noProof="0" dirty="0">
            <a:latin typeface="Arial" panose="020B0604020202020204" pitchFamily="34" charset="0"/>
            <a:cs typeface="Arial" panose="020B0604020202020204" pitchFamily="34" charset="0"/>
          </a:endParaRPr>
        </a:p>
        <a:p>
          <a:pPr lvl="0" algn="ctr" defTabSz="577850">
            <a:lnSpc>
              <a:spcPct val="90000"/>
            </a:lnSpc>
            <a:spcBef>
              <a:spcPct val="0"/>
            </a:spcBef>
            <a:spcAft>
              <a:spcPct val="35000"/>
            </a:spcAft>
          </a:pPr>
          <a:endParaRPr lang="en-US" sz="1300" kern="1200" dirty="0"/>
        </a:p>
      </dsp:txBody>
      <dsp:txXfrm>
        <a:off x="3168331" y="3573568"/>
        <a:ext cx="1348349" cy="1283220"/>
      </dsp:txXfrm>
    </dsp:sp>
    <dsp:sp modelId="{29B9B028-F25D-4F49-80AD-D0F788AD248C}">
      <dsp:nvSpPr>
        <dsp:cNvPr id="0" name=""/>
        <dsp:cNvSpPr/>
      </dsp:nvSpPr>
      <dsp:spPr>
        <a:xfrm>
          <a:off x="1061663" y="1445966"/>
          <a:ext cx="2001325" cy="1978063"/>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noProof="0" dirty="0">
              <a:latin typeface="Arial" panose="020B0604020202020204" pitchFamily="34" charset="0"/>
              <a:cs typeface="Arial" panose="020B0604020202020204" pitchFamily="34" charset="0"/>
            </a:rPr>
            <a:t>Recherche </a:t>
          </a:r>
          <a:r>
            <a:rPr lang="fr-FR" sz="1300" kern="1200" noProof="0" dirty="0">
              <a:latin typeface="Arial" panose="020B0604020202020204" pitchFamily="34" charset="0"/>
              <a:cs typeface="Arial" panose="020B0604020202020204" pitchFamily="34" charset="0"/>
            </a:rPr>
            <a:t>: </a:t>
          </a:r>
        </a:p>
        <a:p>
          <a:pPr lvl="0" algn="ctr" defTabSz="577850">
            <a:lnSpc>
              <a:spcPct val="90000"/>
            </a:lnSpc>
            <a:spcBef>
              <a:spcPct val="0"/>
            </a:spcBef>
            <a:spcAft>
              <a:spcPct val="35000"/>
            </a:spcAft>
          </a:pPr>
          <a:r>
            <a:rPr lang="fr-FR" sz="1300" kern="1200" noProof="0" dirty="0">
              <a:latin typeface="Arial" panose="020B0604020202020204" pitchFamily="34" charset="0"/>
              <a:cs typeface="Arial" panose="020B0604020202020204" pitchFamily="34" charset="0"/>
            </a:rPr>
            <a:t>Nombre d’utilisateurs, acceptation culturelle, </a:t>
          </a:r>
        </a:p>
        <a:p>
          <a:pPr lvl="0" algn="ctr" defTabSz="577850">
            <a:lnSpc>
              <a:spcPct val="90000"/>
            </a:lnSpc>
            <a:spcBef>
              <a:spcPct val="0"/>
            </a:spcBef>
            <a:spcAft>
              <a:spcPct val="35000"/>
            </a:spcAft>
          </a:pPr>
          <a:r>
            <a:rPr lang="fr-FR" sz="1300" kern="1200" noProof="0" dirty="0">
              <a:latin typeface="Arial" panose="020B0604020202020204" pitchFamily="34" charset="0"/>
              <a:cs typeface="Arial" panose="020B0604020202020204" pitchFamily="34" charset="0"/>
            </a:rPr>
            <a:t>Coûts économiques</a:t>
          </a:r>
        </a:p>
      </dsp:txBody>
      <dsp:txXfrm>
        <a:off x="1354750" y="1735647"/>
        <a:ext cx="1415151" cy="1398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F6403-6D47-4864-9502-0245E5620B2B}">
      <dsp:nvSpPr>
        <dsp:cNvPr id="0" name=""/>
        <dsp:cNvSpPr/>
      </dsp:nvSpPr>
      <dsp:spPr>
        <a:xfrm rot="16200000">
          <a:off x="1023277" y="-1008770"/>
          <a:ext cx="2322438" cy="433998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fr-FR" sz="2000" b="1" kern="1200" dirty="0">
              <a:latin typeface="Arial" panose="020B0604020202020204" pitchFamily="34" charset="0"/>
              <a:cs typeface="Arial" panose="020B0604020202020204" pitchFamily="34" charset="0"/>
            </a:rPr>
            <a:t>Demande de réutilisation des produits du système d'assainissement</a:t>
          </a:r>
          <a:r>
            <a:rPr lang="fr-FR" sz="2000" b="1" kern="1200" dirty="0"/>
            <a:t> </a:t>
          </a:r>
          <a:endParaRPr lang="en-US" sz="2000" b="1"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fr-FR" sz="1600" kern="1200" dirty="0">
              <a:latin typeface="Arial" panose="020B0604020202020204" pitchFamily="34" charset="0"/>
              <a:cs typeface="Arial" panose="020B0604020202020204" pitchFamily="34" charset="0"/>
            </a:rPr>
            <a:t>Il convient de tenir compte des exigences de santé et de sécurité</a:t>
          </a:r>
          <a:r>
            <a:rPr lang="en-US" sz="1800" kern="1200" dirty="0">
              <a:latin typeface="Arial" panose="020B0604020202020204" pitchFamily="34" charset="0"/>
              <a:cs typeface="Arial" panose="020B0604020202020204" pitchFamily="34" charset="0"/>
            </a:rPr>
            <a:t>. </a:t>
          </a:r>
        </a:p>
      </dsp:txBody>
      <dsp:txXfrm rot="5400000">
        <a:off x="14505" y="1"/>
        <a:ext cx="4339980" cy="1741828"/>
      </dsp:txXfrm>
    </dsp:sp>
    <dsp:sp modelId="{3B93BDCD-6389-4BE3-B38E-C377F33E414B}">
      <dsp:nvSpPr>
        <dsp:cNvPr id="0" name=""/>
        <dsp:cNvSpPr/>
      </dsp:nvSpPr>
      <dsp:spPr>
        <a:xfrm>
          <a:off x="4335433" y="0"/>
          <a:ext cx="4339980" cy="232243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fr-FR" sz="2000" b="1" kern="1200" noProof="0" dirty="0">
              <a:latin typeface="Arial" panose="020B0604020202020204" pitchFamily="34" charset="0"/>
              <a:cs typeface="Arial" panose="020B0604020202020204" pitchFamily="34" charset="0"/>
            </a:rPr>
            <a:t>Récupération des nutriments</a:t>
          </a:r>
          <a:r>
            <a:rPr lang="fr-FR" sz="2000" b="1" kern="1200" noProof="0" dirty="0"/>
            <a:t> </a:t>
          </a:r>
          <a:r>
            <a:rPr lang="fr-FR" sz="2000" b="1" kern="1200" noProof="0" dirty="0">
              <a:latin typeface="Arial" panose="020B0604020202020204" pitchFamily="34" charset="0"/>
              <a:cs typeface="Arial" panose="020B0604020202020204" pitchFamily="34" charset="0"/>
            </a:rPr>
            <a:t> </a:t>
          </a:r>
          <a:endParaRPr lang="fr-FR" sz="900" kern="1200" noProof="0" dirty="0"/>
        </a:p>
        <a:p>
          <a:pPr lvl="0" algn="just" defTabSz="889000">
            <a:lnSpc>
              <a:spcPct val="90000"/>
            </a:lnSpc>
            <a:spcBef>
              <a:spcPct val="0"/>
            </a:spcBef>
            <a:spcAft>
              <a:spcPct val="35000"/>
            </a:spcAft>
          </a:pPr>
          <a:r>
            <a:rPr lang="fr-FR" sz="1600" kern="1200" noProof="0" dirty="0">
              <a:latin typeface="Arial" panose="020B0604020202020204" pitchFamily="34" charset="0"/>
              <a:cs typeface="Arial" panose="020B0604020202020204" pitchFamily="34" charset="0"/>
            </a:rPr>
            <a:t>Utiliser les nutriments extraits des matières fécales et de l’urine à l’échelle ménagère comme engrais ou amendements pour sol</a:t>
          </a:r>
          <a:r>
            <a:rPr lang="fr-FR" sz="1600" kern="1200" noProof="0" dirty="0">
              <a:solidFill>
                <a:schemeClr val="tx1"/>
              </a:solidFill>
              <a:latin typeface="Arial" panose="020B0604020202020204" pitchFamily="34" charset="0"/>
              <a:cs typeface="Arial" panose="020B0604020202020204" pitchFamily="34" charset="0"/>
            </a:rPr>
            <a:t>.</a:t>
          </a:r>
        </a:p>
        <a:p>
          <a:pPr lvl="0" algn="just" defTabSz="889000">
            <a:lnSpc>
              <a:spcPct val="90000"/>
            </a:lnSpc>
            <a:spcBef>
              <a:spcPct val="0"/>
            </a:spcBef>
            <a:spcAft>
              <a:spcPct val="35000"/>
            </a:spcAft>
          </a:pPr>
          <a:r>
            <a:rPr lang="fr-FR" sz="1600" kern="1200" noProof="0" dirty="0">
              <a:latin typeface="Arial" panose="020B0604020202020204" pitchFamily="34" charset="0"/>
              <a:cs typeface="Arial" panose="020B0604020202020204" pitchFamily="34" charset="0"/>
            </a:rPr>
            <a:t>Il convient de tenir compte des exigences de sécurité et d’hygiène</a:t>
          </a:r>
          <a:r>
            <a:rPr lang="fr-FR" sz="1600" kern="1200" noProof="0" dirty="0">
              <a:solidFill>
                <a:schemeClr val="tx1"/>
              </a:solidFill>
              <a:latin typeface="Arial" panose="020B0604020202020204" pitchFamily="34" charset="0"/>
              <a:cs typeface="Arial" panose="020B0604020202020204" pitchFamily="34" charset="0"/>
            </a:rPr>
            <a:t>.</a:t>
          </a:r>
        </a:p>
      </dsp:txBody>
      <dsp:txXfrm>
        <a:off x="4335433" y="0"/>
        <a:ext cx="4339980" cy="1741828"/>
      </dsp:txXfrm>
    </dsp:sp>
    <dsp:sp modelId="{8A09088E-2D3C-4567-8D1B-C480D625FC62}">
      <dsp:nvSpPr>
        <dsp:cNvPr id="0" name=""/>
        <dsp:cNvSpPr/>
      </dsp:nvSpPr>
      <dsp:spPr>
        <a:xfrm rot="10800000">
          <a:off x="10" y="2322438"/>
          <a:ext cx="4339980" cy="232243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endParaRPr lang="en-US" sz="1800" b="0" kern="1200" dirty="0">
            <a:solidFill>
              <a:schemeClr val="tx1"/>
            </a:solidFill>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fr-FR" sz="1600" b="0" kern="1200" noProof="0" dirty="0">
              <a:solidFill>
                <a:schemeClr val="tx1"/>
              </a:solidFill>
              <a:latin typeface="Arial" panose="020B0604020202020204" pitchFamily="34" charset="0"/>
              <a:cs typeface="Arial" panose="020B0604020202020204" pitchFamily="34" charset="0"/>
            </a:rPr>
            <a:t>Assurer le recouvrement des coûts des services pour assurer la viabilité financière</a:t>
          </a:r>
          <a:r>
            <a:rPr lang="fr-FR" sz="1800" b="0" kern="1200" noProof="0" dirty="0">
              <a:solidFill>
                <a:schemeClr val="tx1"/>
              </a:solidFill>
              <a:latin typeface="Arial" panose="020B0604020202020204" pitchFamily="34" charset="0"/>
              <a:cs typeface="Arial" panose="020B0604020202020204" pitchFamily="34" charset="0"/>
            </a:rPr>
            <a:t>.</a:t>
          </a:r>
        </a:p>
        <a:p>
          <a:pPr lvl="0" algn="l" defTabSz="800100">
            <a:lnSpc>
              <a:spcPct val="90000"/>
            </a:lnSpc>
            <a:spcBef>
              <a:spcPct val="0"/>
            </a:spcBef>
            <a:spcAft>
              <a:spcPct val="35000"/>
            </a:spcAft>
          </a:pPr>
          <a:endParaRPr lang="fr-FR" sz="1800" b="0" kern="1200" noProof="0" dirty="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n-US" sz="2400" b="1" kern="1200" dirty="0">
            <a:latin typeface="Arial" panose="020B0604020202020204" pitchFamily="34" charset="0"/>
            <a:cs typeface="Arial" panose="020B0604020202020204" pitchFamily="34" charset="0"/>
          </a:endParaRPr>
        </a:p>
      </dsp:txBody>
      <dsp:txXfrm rot="10800000">
        <a:off x="10" y="2903048"/>
        <a:ext cx="4339980" cy="1741828"/>
      </dsp:txXfrm>
    </dsp:sp>
    <dsp:sp modelId="{39649455-4D64-4887-A232-EB73D3DCDC3A}">
      <dsp:nvSpPr>
        <dsp:cNvPr id="0" name=""/>
        <dsp:cNvSpPr/>
      </dsp:nvSpPr>
      <dsp:spPr>
        <a:xfrm rot="5400000">
          <a:off x="5344204" y="1304575"/>
          <a:ext cx="2322438" cy="4358164"/>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n-US" sz="1100" kern="1200" dirty="0">
              <a:latin typeface="Arial" panose="020B0604020202020204" pitchFamily="34" charset="0"/>
              <a:cs typeface="Arial" panose="020B0604020202020204" pitchFamily="34" charset="0"/>
            </a:rPr>
            <a:t>(Assets)</a:t>
          </a:r>
        </a:p>
        <a:p>
          <a:pPr lvl="0" algn="l" defTabSz="6223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fr-FR" sz="1600" b="0" kern="1200" dirty="0">
              <a:latin typeface="Arial" panose="020B0604020202020204" pitchFamily="34" charset="0"/>
              <a:cs typeface="Arial" panose="020B0604020202020204" pitchFamily="34" charset="0"/>
            </a:rPr>
            <a:t>Fournir la capacité suffisante pour répondre aux besoins actuels et futurs</a:t>
          </a:r>
          <a:r>
            <a:rPr lang="en-US" sz="1600" kern="1200" dirty="0">
              <a:latin typeface="Arial" panose="020B0604020202020204" pitchFamily="34" charset="0"/>
              <a:cs typeface="Arial" panose="020B0604020202020204" pitchFamily="34" charset="0"/>
            </a:rPr>
            <a:t>.</a:t>
          </a:r>
        </a:p>
        <a:p>
          <a:pPr lvl="0" algn="l" defTabSz="622300">
            <a:lnSpc>
              <a:spcPct val="90000"/>
            </a:lnSpc>
            <a:spcBef>
              <a:spcPct val="0"/>
            </a:spcBef>
            <a:spcAft>
              <a:spcPct val="35000"/>
            </a:spcAft>
          </a:pPr>
          <a:r>
            <a:rPr lang="fr-FR" sz="1600" kern="1200" dirty="0">
              <a:latin typeface="Arial" panose="020B0604020202020204" pitchFamily="34" charset="0"/>
              <a:cs typeface="Arial" panose="020B0604020202020204" pitchFamily="34" charset="0"/>
            </a:rPr>
            <a:t>Assurer la maintenance préventive de l’installation et du soutirage des boues régulièrement, de sorte que les actifs satisfassent au critère de durée de vie fonctionnelle</a:t>
          </a:r>
          <a:r>
            <a:rPr lang="en-US" sz="1600" kern="1200" dirty="0">
              <a:latin typeface="Arial" panose="020B0604020202020204" pitchFamily="34" charset="0"/>
              <a:cs typeface="Arial" panose="020B0604020202020204" pitchFamily="34" charset="0"/>
            </a:rPr>
            <a:t>.</a:t>
          </a:r>
        </a:p>
        <a:p>
          <a:pPr lvl="0" algn="l" defTabSz="6223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 </a:t>
          </a:r>
        </a:p>
        <a:p>
          <a:pPr lvl="0" algn="l" defTabSz="622300">
            <a:lnSpc>
              <a:spcPct val="90000"/>
            </a:lnSpc>
            <a:spcBef>
              <a:spcPct val="0"/>
            </a:spcBef>
            <a:spcAft>
              <a:spcPct val="35000"/>
            </a:spcAft>
          </a:pPr>
          <a:r>
            <a:rPr lang="en-US" sz="900" kern="1200" dirty="0">
              <a:latin typeface="Arial" panose="020B0604020202020204" pitchFamily="34" charset="0"/>
              <a:cs typeface="Arial" panose="020B0604020202020204" pitchFamily="34" charset="0"/>
            </a:rPr>
            <a:t>  </a:t>
          </a:r>
        </a:p>
        <a:p>
          <a:pPr lvl="0" algn="ctr" defTabSz="622300">
            <a:lnSpc>
              <a:spcPct val="90000"/>
            </a:lnSpc>
            <a:spcBef>
              <a:spcPct val="0"/>
            </a:spcBef>
            <a:spcAft>
              <a:spcPct val="35000"/>
            </a:spcAft>
          </a:pPr>
          <a:endParaRPr lang="en-US" sz="900" kern="1200" dirty="0"/>
        </a:p>
        <a:p>
          <a:pPr lvl="0" algn="ctr" defTabSz="622300">
            <a:lnSpc>
              <a:spcPct val="90000"/>
            </a:lnSpc>
            <a:spcBef>
              <a:spcPct val="0"/>
            </a:spcBef>
            <a:spcAft>
              <a:spcPct val="35000"/>
            </a:spcAft>
          </a:pPr>
          <a:endParaRPr lang="en-US" sz="900" kern="1200" dirty="0"/>
        </a:p>
      </dsp:txBody>
      <dsp:txXfrm rot="-5400000">
        <a:off x="4326341" y="2903048"/>
        <a:ext cx="4358164" cy="1741828"/>
      </dsp:txXfrm>
    </dsp:sp>
    <dsp:sp modelId="{2EB9F456-ADF1-4055-8203-2E955A17D40B}">
      <dsp:nvSpPr>
        <dsp:cNvPr id="0" name=""/>
        <dsp:cNvSpPr/>
      </dsp:nvSpPr>
      <dsp:spPr>
        <a:xfrm>
          <a:off x="3229535" y="1729543"/>
          <a:ext cx="2304998" cy="1067462"/>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noProof="0" dirty="0">
              <a:solidFill>
                <a:srgbClr val="FF0000"/>
              </a:solidFill>
              <a:latin typeface="Arial" panose="020B0604020202020204" pitchFamily="34" charset="0"/>
              <a:cs typeface="Arial" panose="020B0604020202020204" pitchFamily="34" charset="0"/>
            </a:rPr>
            <a:t>Durabilité des  systèmes  d’assainissement autonome</a:t>
          </a:r>
        </a:p>
      </dsp:txBody>
      <dsp:txXfrm>
        <a:off x="3281644" y="1781652"/>
        <a:ext cx="2200780" cy="96324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6E720F1-DEA0-413B-B6D1-BDC1DC97B1BF}" type="datetimeFigureOut">
              <a:rPr lang="en-ZA" smtClean="0"/>
              <a:t>2020/05/28</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A99BBB9-0A13-426C-995E-886BAE5E7463}" type="slidenum">
              <a:rPr lang="en-ZA" smtClean="0"/>
              <a:t>‹#›</a:t>
            </a:fld>
            <a:endParaRPr lang="en-ZA" dirty="0"/>
          </a:p>
        </p:txBody>
      </p:sp>
    </p:spTree>
    <p:extLst>
      <p:ext uri="{BB962C8B-B14F-4D97-AF65-F5344CB8AC3E}">
        <p14:creationId xmlns:p14="http://schemas.microsoft.com/office/powerpoint/2010/main" val="3764755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F6F6C9-8CFB-47B4-B353-EB213EF9B2D7}" type="datetimeFigureOut">
              <a:rPr lang="en-ZA" smtClean="0"/>
              <a:t>2020/05/28</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81B101-1257-45CC-9F1B-E67A3AE224F4}" type="slidenum">
              <a:rPr lang="en-ZA" smtClean="0"/>
              <a:t>‹#›</a:t>
            </a:fld>
            <a:endParaRPr lang="en-ZA" dirty="0"/>
          </a:p>
        </p:txBody>
      </p:sp>
    </p:spTree>
    <p:extLst>
      <p:ext uri="{BB962C8B-B14F-4D97-AF65-F5344CB8AC3E}">
        <p14:creationId xmlns:p14="http://schemas.microsoft.com/office/powerpoint/2010/main" val="357648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a:t>
            </a:fld>
            <a:endParaRPr lang="en-ZA" dirty="0"/>
          </a:p>
        </p:txBody>
      </p:sp>
    </p:spTree>
    <p:extLst>
      <p:ext uri="{BB962C8B-B14F-4D97-AF65-F5344CB8AC3E}">
        <p14:creationId xmlns:p14="http://schemas.microsoft.com/office/powerpoint/2010/main" val="267563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10</a:t>
            </a:fld>
            <a:endParaRPr lang="en-ZA" dirty="0"/>
          </a:p>
        </p:txBody>
      </p:sp>
    </p:spTree>
    <p:extLst>
      <p:ext uri="{BB962C8B-B14F-4D97-AF65-F5344CB8AC3E}">
        <p14:creationId xmlns:p14="http://schemas.microsoft.com/office/powerpoint/2010/main" val="271480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11</a:t>
            </a:fld>
            <a:endParaRPr lang="en-ZA" dirty="0"/>
          </a:p>
        </p:txBody>
      </p:sp>
    </p:spTree>
    <p:extLst>
      <p:ext uri="{BB962C8B-B14F-4D97-AF65-F5344CB8AC3E}">
        <p14:creationId xmlns:p14="http://schemas.microsoft.com/office/powerpoint/2010/main" val="76640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13</a:t>
            </a:fld>
            <a:endParaRPr lang="en-ZA" dirty="0"/>
          </a:p>
        </p:txBody>
      </p:sp>
    </p:spTree>
    <p:extLst>
      <p:ext uri="{BB962C8B-B14F-4D97-AF65-F5344CB8AC3E}">
        <p14:creationId xmlns:p14="http://schemas.microsoft.com/office/powerpoint/2010/main" val="342604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14</a:t>
            </a:fld>
            <a:endParaRPr lang="en-ZA" dirty="0"/>
          </a:p>
        </p:txBody>
      </p:sp>
    </p:spTree>
    <p:extLst>
      <p:ext uri="{BB962C8B-B14F-4D97-AF65-F5344CB8AC3E}">
        <p14:creationId xmlns:p14="http://schemas.microsoft.com/office/powerpoint/2010/main" val="3780010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15</a:t>
            </a:fld>
            <a:endParaRPr lang="en-ZA" dirty="0"/>
          </a:p>
        </p:txBody>
      </p:sp>
    </p:spTree>
    <p:extLst>
      <p:ext uri="{BB962C8B-B14F-4D97-AF65-F5344CB8AC3E}">
        <p14:creationId xmlns:p14="http://schemas.microsoft.com/office/powerpoint/2010/main" val="359571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16</a:t>
            </a:fld>
            <a:endParaRPr lang="en-ZA" dirty="0"/>
          </a:p>
        </p:txBody>
      </p:sp>
    </p:spTree>
    <p:extLst>
      <p:ext uri="{BB962C8B-B14F-4D97-AF65-F5344CB8AC3E}">
        <p14:creationId xmlns:p14="http://schemas.microsoft.com/office/powerpoint/2010/main" val="1708262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17</a:t>
            </a:fld>
            <a:endParaRPr lang="en-ZA" dirty="0"/>
          </a:p>
        </p:txBody>
      </p:sp>
    </p:spTree>
    <p:extLst>
      <p:ext uri="{BB962C8B-B14F-4D97-AF65-F5344CB8AC3E}">
        <p14:creationId xmlns:p14="http://schemas.microsoft.com/office/powerpoint/2010/main" val="263384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18</a:t>
            </a:fld>
            <a:endParaRPr lang="en-ZA" dirty="0"/>
          </a:p>
        </p:txBody>
      </p:sp>
    </p:spTree>
    <p:extLst>
      <p:ext uri="{BB962C8B-B14F-4D97-AF65-F5344CB8AC3E}">
        <p14:creationId xmlns:p14="http://schemas.microsoft.com/office/powerpoint/2010/main" val="148471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19</a:t>
            </a:fld>
            <a:endParaRPr lang="en-ZA" dirty="0"/>
          </a:p>
        </p:txBody>
      </p:sp>
    </p:spTree>
    <p:extLst>
      <p:ext uri="{BB962C8B-B14F-4D97-AF65-F5344CB8AC3E}">
        <p14:creationId xmlns:p14="http://schemas.microsoft.com/office/powerpoint/2010/main" val="139919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20</a:t>
            </a:fld>
            <a:endParaRPr lang="en-ZA" dirty="0"/>
          </a:p>
        </p:txBody>
      </p:sp>
    </p:spTree>
    <p:extLst>
      <p:ext uri="{BB962C8B-B14F-4D97-AF65-F5344CB8AC3E}">
        <p14:creationId xmlns:p14="http://schemas.microsoft.com/office/powerpoint/2010/main" val="394751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a:t>
            </a:fld>
            <a:endParaRPr lang="en-ZA" dirty="0"/>
          </a:p>
        </p:txBody>
      </p:sp>
    </p:spTree>
    <p:extLst>
      <p:ext uri="{BB962C8B-B14F-4D97-AF65-F5344CB8AC3E}">
        <p14:creationId xmlns:p14="http://schemas.microsoft.com/office/powerpoint/2010/main" val="204357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21</a:t>
            </a:fld>
            <a:endParaRPr lang="en-ZA" dirty="0"/>
          </a:p>
        </p:txBody>
      </p:sp>
    </p:spTree>
    <p:extLst>
      <p:ext uri="{BB962C8B-B14F-4D97-AF65-F5344CB8AC3E}">
        <p14:creationId xmlns:p14="http://schemas.microsoft.com/office/powerpoint/2010/main" val="993886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22</a:t>
            </a:fld>
            <a:endParaRPr lang="en-ZA" dirty="0"/>
          </a:p>
        </p:txBody>
      </p:sp>
    </p:spTree>
    <p:extLst>
      <p:ext uri="{BB962C8B-B14F-4D97-AF65-F5344CB8AC3E}">
        <p14:creationId xmlns:p14="http://schemas.microsoft.com/office/powerpoint/2010/main" val="686425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23</a:t>
            </a:fld>
            <a:endParaRPr lang="en-ZA" dirty="0"/>
          </a:p>
        </p:txBody>
      </p:sp>
    </p:spTree>
    <p:extLst>
      <p:ext uri="{BB962C8B-B14F-4D97-AF65-F5344CB8AC3E}">
        <p14:creationId xmlns:p14="http://schemas.microsoft.com/office/powerpoint/2010/main" val="960694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24</a:t>
            </a:fld>
            <a:endParaRPr lang="en-ZA" dirty="0"/>
          </a:p>
        </p:txBody>
      </p:sp>
    </p:spTree>
    <p:extLst>
      <p:ext uri="{BB962C8B-B14F-4D97-AF65-F5344CB8AC3E}">
        <p14:creationId xmlns:p14="http://schemas.microsoft.com/office/powerpoint/2010/main" val="207113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25</a:t>
            </a:fld>
            <a:endParaRPr lang="en-ZA" dirty="0"/>
          </a:p>
        </p:txBody>
      </p:sp>
    </p:spTree>
    <p:extLst>
      <p:ext uri="{BB962C8B-B14F-4D97-AF65-F5344CB8AC3E}">
        <p14:creationId xmlns:p14="http://schemas.microsoft.com/office/powerpoint/2010/main" val="274776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26</a:t>
            </a:fld>
            <a:endParaRPr lang="en-ZA" dirty="0"/>
          </a:p>
        </p:txBody>
      </p:sp>
    </p:spTree>
    <p:extLst>
      <p:ext uri="{BB962C8B-B14F-4D97-AF65-F5344CB8AC3E}">
        <p14:creationId xmlns:p14="http://schemas.microsoft.com/office/powerpoint/2010/main" val="2069489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27</a:t>
            </a:fld>
            <a:endParaRPr lang="en-ZA" dirty="0"/>
          </a:p>
        </p:txBody>
      </p:sp>
    </p:spTree>
    <p:extLst>
      <p:ext uri="{BB962C8B-B14F-4D97-AF65-F5344CB8AC3E}">
        <p14:creationId xmlns:p14="http://schemas.microsoft.com/office/powerpoint/2010/main" val="938739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28</a:t>
            </a:fld>
            <a:endParaRPr lang="en-ZA" dirty="0"/>
          </a:p>
        </p:txBody>
      </p:sp>
    </p:spTree>
    <p:extLst>
      <p:ext uri="{BB962C8B-B14F-4D97-AF65-F5344CB8AC3E}">
        <p14:creationId xmlns:p14="http://schemas.microsoft.com/office/powerpoint/2010/main" val="2112787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29</a:t>
            </a:fld>
            <a:endParaRPr lang="en-ZA" dirty="0"/>
          </a:p>
        </p:txBody>
      </p:sp>
    </p:spTree>
    <p:extLst>
      <p:ext uri="{BB962C8B-B14F-4D97-AF65-F5344CB8AC3E}">
        <p14:creationId xmlns:p14="http://schemas.microsoft.com/office/powerpoint/2010/main" val="1832323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30</a:t>
            </a:fld>
            <a:endParaRPr lang="en-ZA" dirty="0"/>
          </a:p>
        </p:txBody>
      </p:sp>
    </p:spTree>
    <p:extLst>
      <p:ext uri="{BB962C8B-B14F-4D97-AF65-F5344CB8AC3E}">
        <p14:creationId xmlns:p14="http://schemas.microsoft.com/office/powerpoint/2010/main" val="308678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a:t>
            </a:fld>
            <a:endParaRPr lang="en-ZA" dirty="0"/>
          </a:p>
        </p:txBody>
      </p:sp>
    </p:spTree>
    <p:extLst>
      <p:ext uri="{BB962C8B-B14F-4D97-AF65-F5344CB8AC3E}">
        <p14:creationId xmlns:p14="http://schemas.microsoft.com/office/powerpoint/2010/main" val="22103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31</a:t>
            </a:fld>
            <a:endParaRPr lang="en-ZA" dirty="0"/>
          </a:p>
        </p:txBody>
      </p:sp>
    </p:spTree>
    <p:extLst>
      <p:ext uri="{BB962C8B-B14F-4D97-AF65-F5344CB8AC3E}">
        <p14:creationId xmlns:p14="http://schemas.microsoft.com/office/powerpoint/2010/main" val="1877387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32</a:t>
            </a:fld>
            <a:endParaRPr lang="en-ZA" dirty="0"/>
          </a:p>
        </p:txBody>
      </p:sp>
    </p:spTree>
    <p:extLst>
      <p:ext uri="{BB962C8B-B14F-4D97-AF65-F5344CB8AC3E}">
        <p14:creationId xmlns:p14="http://schemas.microsoft.com/office/powerpoint/2010/main" val="4167141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33</a:t>
            </a:fld>
            <a:endParaRPr lang="en-ZA" dirty="0"/>
          </a:p>
        </p:txBody>
      </p:sp>
    </p:spTree>
    <p:extLst>
      <p:ext uri="{BB962C8B-B14F-4D97-AF65-F5344CB8AC3E}">
        <p14:creationId xmlns:p14="http://schemas.microsoft.com/office/powerpoint/2010/main" val="4276267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34</a:t>
            </a:fld>
            <a:endParaRPr lang="en-ZA" dirty="0"/>
          </a:p>
        </p:txBody>
      </p:sp>
    </p:spTree>
    <p:extLst>
      <p:ext uri="{BB962C8B-B14F-4D97-AF65-F5344CB8AC3E}">
        <p14:creationId xmlns:p14="http://schemas.microsoft.com/office/powerpoint/2010/main" val="269210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35</a:t>
            </a:fld>
            <a:endParaRPr lang="en-ZA" dirty="0"/>
          </a:p>
        </p:txBody>
      </p:sp>
    </p:spTree>
    <p:extLst>
      <p:ext uri="{BB962C8B-B14F-4D97-AF65-F5344CB8AC3E}">
        <p14:creationId xmlns:p14="http://schemas.microsoft.com/office/powerpoint/2010/main" val="3313118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36</a:t>
            </a:fld>
            <a:endParaRPr lang="en-ZA" dirty="0"/>
          </a:p>
        </p:txBody>
      </p:sp>
    </p:spTree>
    <p:extLst>
      <p:ext uri="{BB962C8B-B14F-4D97-AF65-F5344CB8AC3E}">
        <p14:creationId xmlns:p14="http://schemas.microsoft.com/office/powerpoint/2010/main" val="486373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37</a:t>
            </a:fld>
            <a:endParaRPr lang="en-ZA" dirty="0"/>
          </a:p>
        </p:txBody>
      </p:sp>
    </p:spTree>
    <p:extLst>
      <p:ext uri="{BB962C8B-B14F-4D97-AF65-F5344CB8AC3E}">
        <p14:creationId xmlns:p14="http://schemas.microsoft.com/office/powerpoint/2010/main" val="3038599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38</a:t>
            </a:fld>
            <a:endParaRPr lang="en-ZA" dirty="0"/>
          </a:p>
        </p:txBody>
      </p:sp>
    </p:spTree>
    <p:extLst>
      <p:ext uri="{BB962C8B-B14F-4D97-AF65-F5344CB8AC3E}">
        <p14:creationId xmlns:p14="http://schemas.microsoft.com/office/powerpoint/2010/main" val="3649539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39</a:t>
            </a:fld>
            <a:endParaRPr lang="en-ZA" dirty="0"/>
          </a:p>
        </p:txBody>
      </p:sp>
    </p:spTree>
    <p:extLst>
      <p:ext uri="{BB962C8B-B14F-4D97-AF65-F5344CB8AC3E}">
        <p14:creationId xmlns:p14="http://schemas.microsoft.com/office/powerpoint/2010/main" val="960627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40</a:t>
            </a:fld>
            <a:endParaRPr lang="en-ZA" dirty="0"/>
          </a:p>
        </p:txBody>
      </p:sp>
    </p:spTree>
    <p:extLst>
      <p:ext uri="{BB962C8B-B14F-4D97-AF65-F5344CB8AC3E}">
        <p14:creationId xmlns:p14="http://schemas.microsoft.com/office/powerpoint/2010/main" val="166338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a:t>
            </a:fld>
            <a:endParaRPr lang="en-ZA" dirty="0"/>
          </a:p>
        </p:txBody>
      </p:sp>
    </p:spTree>
    <p:extLst>
      <p:ext uri="{BB962C8B-B14F-4D97-AF65-F5344CB8AC3E}">
        <p14:creationId xmlns:p14="http://schemas.microsoft.com/office/powerpoint/2010/main" val="172253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41</a:t>
            </a:fld>
            <a:endParaRPr lang="en-ZA" dirty="0"/>
          </a:p>
        </p:txBody>
      </p:sp>
    </p:spTree>
    <p:extLst>
      <p:ext uri="{BB962C8B-B14F-4D97-AF65-F5344CB8AC3E}">
        <p14:creationId xmlns:p14="http://schemas.microsoft.com/office/powerpoint/2010/main" val="2541076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42</a:t>
            </a:fld>
            <a:endParaRPr lang="en-ZA" dirty="0"/>
          </a:p>
        </p:txBody>
      </p:sp>
    </p:spTree>
    <p:extLst>
      <p:ext uri="{BB962C8B-B14F-4D97-AF65-F5344CB8AC3E}">
        <p14:creationId xmlns:p14="http://schemas.microsoft.com/office/powerpoint/2010/main" val="3540579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43</a:t>
            </a:fld>
            <a:endParaRPr lang="en-ZA" dirty="0"/>
          </a:p>
        </p:txBody>
      </p:sp>
    </p:spTree>
    <p:extLst>
      <p:ext uri="{BB962C8B-B14F-4D97-AF65-F5344CB8AC3E}">
        <p14:creationId xmlns:p14="http://schemas.microsoft.com/office/powerpoint/2010/main" val="4024383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44</a:t>
            </a:fld>
            <a:endParaRPr lang="en-ZA" dirty="0"/>
          </a:p>
        </p:txBody>
      </p:sp>
    </p:spTree>
    <p:extLst>
      <p:ext uri="{BB962C8B-B14F-4D97-AF65-F5344CB8AC3E}">
        <p14:creationId xmlns:p14="http://schemas.microsoft.com/office/powerpoint/2010/main" val="3195364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45</a:t>
            </a:fld>
            <a:endParaRPr lang="en-ZA" dirty="0"/>
          </a:p>
        </p:txBody>
      </p:sp>
    </p:spTree>
    <p:extLst>
      <p:ext uri="{BB962C8B-B14F-4D97-AF65-F5344CB8AC3E}">
        <p14:creationId xmlns:p14="http://schemas.microsoft.com/office/powerpoint/2010/main" val="1730695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46</a:t>
            </a:fld>
            <a:endParaRPr lang="en-ZA" dirty="0"/>
          </a:p>
        </p:txBody>
      </p:sp>
    </p:spTree>
    <p:extLst>
      <p:ext uri="{BB962C8B-B14F-4D97-AF65-F5344CB8AC3E}">
        <p14:creationId xmlns:p14="http://schemas.microsoft.com/office/powerpoint/2010/main" val="2356092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47</a:t>
            </a:fld>
            <a:endParaRPr lang="en-ZA" dirty="0"/>
          </a:p>
        </p:txBody>
      </p:sp>
    </p:spTree>
    <p:extLst>
      <p:ext uri="{BB962C8B-B14F-4D97-AF65-F5344CB8AC3E}">
        <p14:creationId xmlns:p14="http://schemas.microsoft.com/office/powerpoint/2010/main" val="440216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48</a:t>
            </a:fld>
            <a:endParaRPr lang="en-ZA" dirty="0"/>
          </a:p>
        </p:txBody>
      </p:sp>
    </p:spTree>
    <p:extLst>
      <p:ext uri="{BB962C8B-B14F-4D97-AF65-F5344CB8AC3E}">
        <p14:creationId xmlns:p14="http://schemas.microsoft.com/office/powerpoint/2010/main" val="3621297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49</a:t>
            </a:fld>
            <a:endParaRPr lang="en-ZA" dirty="0"/>
          </a:p>
        </p:txBody>
      </p:sp>
    </p:spTree>
    <p:extLst>
      <p:ext uri="{BB962C8B-B14F-4D97-AF65-F5344CB8AC3E}">
        <p14:creationId xmlns:p14="http://schemas.microsoft.com/office/powerpoint/2010/main" val="3314100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50</a:t>
            </a:fld>
            <a:endParaRPr lang="en-ZA" dirty="0"/>
          </a:p>
        </p:txBody>
      </p:sp>
    </p:spTree>
    <p:extLst>
      <p:ext uri="{BB962C8B-B14F-4D97-AF65-F5344CB8AC3E}">
        <p14:creationId xmlns:p14="http://schemas.microsoft.com/office/powerpoint/2010/main" val="21395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a:t>
            </a:fld>
            <a:endParaRPr lang="en-ZA" dirty="0"/>
          </a:p>
        </p:txBody>
      </p:sp>
    </p:spTree>
    <p:extLst>
      <p:ext uri="{BB962C8B-B14F-4D97-AF65-F5344CB8AC3E}">
        <p14:creationId xmlns:p14="http://schemas.microsoft.com/office/powerpoint/2010/main" val="1906047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51</a:t>
            </a:fld>
            <a:endParaRPr lang="en-ZA" dirty="0"/>
          </a:p>
        </p:txBody>
      </p:sp>
    </p:spTree>
    <p:extLst>
      <p:ext uri="{BB962C8B-B14F-4D97-AF65-F5344CB8AC3E}">
        <p14:creationId xmlns:p14="http://schemas.microsoft.com/office/powerpoint/2010/main" val="25361078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52</a:t>
            </a:fld>
            <a:endParaRPr lang="en-ZA" dirty="0"/>
          </a:p>
        </p:txBody>
      </p:sp>
    </p:spTree>
    <p:extLst>
      <p:ext uri="{BB962C8B-B14F-4D97-AF65-F5344CB8AC3E}">
        <p14:creationId xmlns:p14="http://schemas.microsoft.com/office/powerpoint/2010/main" val="1447610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53</a:t>
            </a:fld>
            <a:endParaRPr lang="en-ZA" dirty="0"/>
          </a:p>
        </p:txBody>
      </p:sp>
    </p:spTree>
    <p:extLst>
      <p:ext uri="{BB962C8B-B14F-4D97-AF65-F5344CB8AC3E}">
        <p14:creationId xmlns:p14="http://schemas.microsoft.com/office/powerpoint/2010/main" val="3376968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54</a:t>
            </a:fld>
            <a:endParaRPr lang="en-ZA" dirty="0"/>
          </a:p>
        </p:txBody>
      </p:sp>
    </p:spTree>
    <p:extLst>
      <p:ext uri="{BB962C8B-B14F-4D97-AF65-F5344CB8AC3E}">
        <p14:creationId xmlns:p14="http://schemas.microsoft.com/office/powerpoint/2010/main" val="3590147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55</a:t>
            </a:fld>
            <a:endParaRPr lang="en-ZA" dirty="0"/>
          </a:p>
        </p:txBody>
      </p:sp>
    </p:spTree>
    <p:extLst>
      <p:ext uri="{BB962C8B-B14F-4D97-AF65-F5344CB8AC3E}">
        <p14:creationId xmlns:p14="http://schemas.microsoft.com/office/powerpoint/2010/main" val="1171475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56</a:t>
            </a:fld>
            <a:endParaRPr lang="en-ZA" dirty="0"/>
          </a:p>
        </p:txBody>
      </p:sp>
    </p:spTree>
    <p:extLst>
      <p:ext uri="{BB962C8B-B14F-4D97-AF65-F5344CB8AC3E}">
        <p14:creationId xmlns:p14="http://schemas.microsoft.com/office/powerpoint/2010/main" val="1391188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57</a:t>
            </a:fld>
            <a:endParaRPr lang="en-ZA" dirty="0"/>
          </a:p>
        </p:txBody>
      </p:sp>
    </p:spTree>
    <p:extLst>
      <p:ext uri="{BB962C8B-B14F-4D97-AF65-F5344CB8AC3E}">
        <p14:creationId xmlns:p14="http://schemas.microsoft.com/office/powerpoint/2010/main" val="7102779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58</a:t>
            </a:fld>
            <a:endParaRPr lang="en-ZA" dirty="0"/>
          </a:p>
        </p:txBody>
      </p:sp>
    </p:spTree>
    <p:extLst>
      <p:ext uri="{BB962C8B-B14F-4D97-AF65-F5344CB8AC3E}">
        <p14:creationId xmlns:p14="http://schemas.microsoft.com/office/powerpoint/2010/main" val="28251844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59</a:t>
            </a:fld>
            <a:endParaRPr lang="en-ZA" dirty="0"/>
          </a:p>
        </p:txBody>
      </p:sp>
    </p:spTree>
    <p:extLst>
      <p:ext uri="{BB962C8B-B14F-4D97-AF65-F5344CB8AC3E}">
        <p14:creationId xmlns:p14="http://schemas.microsoft.com/office/powerpoint/2010/main" val="3936718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60</a:t>
            </a:fld>
            <a:endParaRPr lang="en-ZA" dirty="0"/>
          </a:p>
        </p:txBody>
      </p:sp>
    </p:spTree>
    <p:extLst>
      <p:ext uri="{BB962C8B-B14F-4D97-AF65-F5344CB8AC3E}">
        <p14:creationId xmlns:p14="http://schemas.microsoft.com/office/powerpoint/2010/main" val="262353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a:t>
            </a:fld>
            <a:endParaRPr lang="en-ZA" dirty="0"/>
          </a:p>
        </p:txBody>
      </p:sp>
    </p:spTree>
    <p:extLst>
      <p:ext uri="{BB962C8B-B14F-4D97-AF65-F5344CB8AC3E}">
        <p14:creationId xmlns:p14="http://schemas.microsoft.com/office/powerpoint/2010/main" val="37149522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61</a:t>
            </a:fld>
            <a:endParaRPr lang="en-ZA" dirty="0"/>
          </a:p>
        </p:txBody>
      </p:sp>
    </p:spTree>
    <p:extLst>
      <p:ext uri="{BB962C8B-B14F-4D97-AF65-F5344CB8AC3E}">
        <p14:creationId xmlns:p14="http://schemas.microsoft.com/office/powerpoint/2010/main" val="733028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62</a:t>
            </a:fld>
            <a:endParaRPr lang="en-ZA" dirty="0"/>
          </a:p>
        </p:txBody>
      </p:sp>
    </p:spTree>
    <p:extLst>
      <p:ext uri="{BB962C8B-B14F-4D97-AF65-F5344CB8AC3E}">
        <p14:creationId xmlns:p14="http://schemas.microsoft.com/office/powerpoint/2010/main" val="32804855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63</a:t>
            </a:fld>
            <a:endParaRPr lang="en-ZA" dirty="0"/>
          </a:p>
        </p:txBody>
      </p:sp>
    </p:spTree>
    <p:extLst>
      <p:ext uri="{BB962C8B-B14F-4D97-AF65-F5344CB8AC3E}">
        <p14:creationId xmlns:p14="http://schemas.microsoft.com/office/powerpoint/2010/main" val="3954891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64</a:t>
            </a:fld>
            <a:endParaRPr lang="en-ZA" dirty="0"/>
          </a:p>
        </p:txBody>
      </p:sp>
    </p:spTree>
    <p:extLst>
      <p:ext uri="{BB962C8B-B14F-4D97-AF65-F5344CB8AC3E}">
        <p14:creationId xmlns:p14="http://schemas.microsoft.com/office/powerpoint/2010/main" val="2729335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65</a:t>
            </a:fld>
            <a:endParaRPr lang="en-ZA" dirty="0"/>
          </a:p>
        </p:txBody>
      </p:sp>
    </p:spTree>
    <p:extLst>
      <p:ext uri="{BB962C8B-B14F-4D97-AF65-F5344CB8AC3E}">
        <p14:creationId xmlns:p14="http://schemas.microsoft.com/office/powerpoint/2010/main" val="12556105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66</a:t>
            </a:fld>
            <a:endParaRPr lang="en-ZA" dirty="0"/>
          </a:p>
        </p:txBody>
      </p:sp>
    </p:spTree>
    <p:extLst>
      <p:ext uri="{BB962C8B-B14F-4D97-AF65-F5344CB8AC3E}">
        <p14:creationId xmlns:p14="http://schemas.microsoft.com/office/powerpoint/2010/main" val="1738007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67</a:t>
            </a:fld>
            <a:endParaRPr lang="en-ZA" dirty="0"/>
          </a:p>
        </p:txBody>
      </p:sp>
    </p:spTree>
    <p:extLst>
      <p:ext uri="{BB962C8B-B14F-4D97-AF65-F5344CB8AC3E}">
        <p14:creationId xmlns:p14="http://schemas.microsoft.com/office/powerpoint/2010/main" val="2649236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68</a:t>
            </a:fld>
            <a:endParaRPr lang="en-ZA" dirty="0"/>
          </a:p>
        </p:txBody>
      </p:sp>
    </p:spTree>
    <p:extLst>
      <p:ext uri="{BB962C8B-B14F-4D97-AF65-F5344CB8AC3E}">
        <p14:creationId xmlns:p14="http://schemas.microsoft.com/office/powerpoint/2010/main" val="21901994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69</a:t>
            </a:fld>
            <a:endParaRPr lang="en-ZA" dirty="0">
              <a:solidFill>
                <a:prstClr val="black"/>
              </a:solidFill>
            </a:endParaRPr>
          </a:p>
        </p:txBody>
      </p:sp>
    </p:spTree>
    <p:extLst>
      <p:ext uri="{BB962C8B-B14F-4D97-AF65-F5344CB8AC3E}">
        <p14:creationId xmlns:p14="http://schemas.microsoft.com/office/powerpoint/2010/main" val="201701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7</a:t>
            </a:fld>
            <a:endParaRPr lang="en-ZA" dirty="0"/>
          </a:p>
        </p:txBody>
      </p:sp>
    </p:spTree>
    <p:extLst>
      <p:ext uri="{BB962C8B-B14F-4D97-AF65-F5344CB8AC3E}">
        <p14:creationId xmlns:p14="http://schemas.microsoft.com/office/powerpoint/2010/main" val="349672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8</a:t>
            </a:fld>
            <a:endParaRPr lang="en-ZA" dirty="0"/>
          </a:p>
        </p:txBody>
      </p:sp>
    </p:spTree>
    <p:extLst>
      <p:ext uri="{BB962C8B-B14F-4D97-AF65-F5344CB8AC3E}">
        <p14:creationId xmlns:p14="http://schemas.microsoft.com/office/powerpoint/2010/main" val="352235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9</a:t>
            </a:fld>
            <a:endParaRPr lang="en-ZA" dirty="0"/>
          </a:p>
        </p:txBody>
      </p:sp>
    </p:spTree>
    <p:extLst>
      <p:ext uri="{BB962C8B-B14F-4D97-AF65-F5344CB8AC3E}">
        <p14:creationId xmlns:p14="http://schemas.microsoft.com/office/powerpoint/2010/main" val="109413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F018B49-EBBE-41F7-98E2-74ADACD769FE}"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41091157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1DB509C-AD92-49C5-967F-A6063089DE39}"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714273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FB1E509-C7D0-48C9-92CC-CB54256A32DF}"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7216729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18828047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1" y="95250"/>
            <a:ext cx="7334250" cy="806994"/>
          </a:xfrm>
          <a:prstGeom prst="rect">
            <a:avLst/>
          </a:prstGeom>
        </p:spPr>
        <p:txBody>
          <a:bodyPr/>
          <a:lstStyle>
            <a:lvl1pPr algn="r">
              <a:defRPr sz="2400" b="1" i="1">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628650" y="1081630"/>
            <a:ext cx="9753600" cy="5095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lvl1pPr>
              <a:defRPr sz="900">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32933539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27323103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22253024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29031937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41882802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19827388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16276275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64C6055-5B48-4E03-AF93-EC6B1463E4C1}"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9521245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18506776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33239794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42021678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3453" b="13587"/>
          <a:stretch/>
        </p:blipFill>
        <p:spPr>
          <a:xfrm>
            <a:off x="648182" y="983848"/>
            <a:ext cx="10970254" cy="5335929"/>
          </a:xfrm>
          <a:prstGeom prst="rect">
            <a:avLst/>
          </a:prstGeom>
        </p:spPr>
      </p:pic>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p:nvPr userDrawn="1"/>
        </p:nvPicPr>
        <p:blipFill>
          <a:blip r:embed="rId4"/>
          <a:stretch>
            <a:fillRect/>
          </a:stretch>
        </p:blipFill>
        <p:spPr>
          <a:xfrm>
            <a:off x="10663132" y="307299"/>
            <a:ext cx="955304" cy="1350810"/>
          </a:xfrm>
          <a:prstGeom prst="rect">
            <a:avLst/>
          </a:prstGeom>
        </p:spPr>
      </p:pic>
      <p:pic>
        <p:nvPicPr>
          <p:cNvPr id="12" name="Picture 11"/>
          <p:cNvPicPr/>
          <p:nvPr userDrawn="1"/>
        </p:nvPicPr>
        <p:blipFill>
          <a:blip r:embed="rId5"/>
          <a:stretch>
            <a:fillRect/>
          </a:stretch>
        </p:blipFill>
        <p:spPr>
          <a:xfrm>
            <a:off x="10663132" y="5017210"/>
            <a:ext cx="955304" cy="866305"/>
          </a:xfrm>
          <a:prstGeom prst="rect">
            <a:avLst/>
          </a:prstGeom>
        </p:spPr>
      </p:pic>
      <p:sp>
        <p:nvSpPr>
          <p:cNvPr id="13" name="Content Placeholder 2"/>
          <p:cNvSpPr>
            <a:spLocks noGrp="1"/>
          </p:cNvSpPr>
          <p:nvPr>
            <p:ph idx="1"/>
          </p:nvPr>
        </p:nvSpPr>
        <p:spPr>
          <a:xfrm>
            <a:off x="838200" y="1093025"/>
            <a:ext cx="9572345" cy="508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4586896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19E9-CF3E-4643-AD0C-32F6D0782D31}"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0968860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7EAD5BA-EA97-4591-BC62-4E8B7D8C3A5D}"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510041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760BF0F-F080-4BCE-89C9-2ADF00E8B077}" type="datetime1">
              <a:rPr lang="en-ZA" smtClean="0"/>
              <a:t>2020/05/28</a:t>
            </a:fld>
            <a:endParaRPr lang="en-ZA" dirty="0"/>
          </a:p>
        </p:txBody>
      </p:sp>
      <p:sp>
        <p:nvSpPr>
          <p:cNvPr id="8" name="Footer Placeholder 7"/>
          <p:cNvSpPr>
            <a:spLocks noGrp="1"/>
          </p:cNvSpPr>
          <p:nvPr>
            <p:ph type="ftr" sz="quarter" idx="11"/>
          </p:nvPr>
        </p:nvSpPr>
        <p:spPr/>
        <p:txBody>
          <a:bodyPr/>
          <a:lstStyle/>
          <a:p>
            <a:r>
              <a:rPr lang="en-ZA" dirty="0"/>
              <a:t>Marketing, Communications, PR and Events</a:t>
            </a:r>
          </a:p>
        </p:txBody>
      </p:sp>
      <p:sp>
        <p:nvSpPr>
          <p:cNvPr id="9" name="Slide Number Placeholder 8"/>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4701122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9D19D15-95A2-4CE4-81E6-63671E8CC5BB}" type="datetime1">
              <a:rPr lang="en-ZA" smtClean="0"/>
              <a:t>2020/05/28</a:t>
            </a:fld>
            <a:endParaRPr lang="en-ZA" dirty="0"/>
          </a:p>
        </p:txBody>
      </p:sp>
      <p:sp>
        <p:nvSpPr>
          <p:cNvPr id="4" name="Footer Placeholder 3"/>
          <p:cNvSpPr>
            <a:spLocks noGrp="1"/>
          </p:cNvSpPr>
          <p:nvPr>
            <p:ph type="ftr" sz="quarter" idx="11"/>
          </p:nvPr>
        </p:nvSpPr>
        <p:spPr/>
        <p:txBody>
          <a:bodyPr/>
          <a:lstStyle/>
          <a:p>
            <a:r>
              <a:rPr lang="en-ZA" dirty="0"/>
              <a:t>Marketing, Communications, PR and Events</a:t>
            </a:r>
          </a:p>
        </p:txBody>
      </p:sp>
      <p:sp>
        <p:nvSpPr>
          <p:cNvPr id="5" name="Slide Number Placeholder 4"/>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29179444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3" name="Footer Placeholder 2"/>
          <p:cNvSpPr>
            <a:spLocks noGrp="1"/>
          </p:cNvSpPr>
          <p:nvPr>
            <p:ph type="ftr" sz="quarter" idx="11"/>
          </p:nvPr>
        </p:nvSpPr>
        <p:spPr/>
        <p:txBody>
          <a:bodyPr/>
          <a:lstStyle/>
          <a:p>
            <a:r>
              <a:rPr lang="en-ZA" dirty="0"/>
              <a:t>Marketing, Communications, PR and Events</a:t>
            </a:r>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9918245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204FB0-E962-4E23-8FD2-05A30569B242}"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4050338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CCFECE-258D-4FE7-B7E4-24320C1A1C5A}"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4775151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908CC-3DD7-4170-AA62-7C4752CB0A73}" type="datetime1">
              <a:rPr lang="en-ZA" smtClean="0"/>
              <a:t>2020/05/28</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Marketing, Communications, PR and Events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06680-C8A7-4B16-9D12-C8E67A63F5D0}" type="slidenum">
              <a:rPr lang="en-ZA" smtClean="0"/>
              <a:t>‹#›</a:t>
            </a:fld>
            <a:endParaRPr lang="en-ZA" dirty="0"/>
          </a:p>
        </p:txBody>
      </p:sp>
    </p:spTree>
    <p:extLst>
      <p:ext uri="{BB962C8B-B14F-4D97-AF65-F5344CB8AC3E}">
        <p14:creationId xmlns:p14="http://schemas.microsoft.com/office/powerpoint/2010/main" val="429456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786" y="1081630"/>
            <a:ext cx="9759759" cy="50953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D4CAD-9502-4092-8C78-362D83EC3CE0}" type="datetimeFigureOut">
              <a:rPr lang="en-ZA" smtClean="0"/>
              <a:t>2020/05/28</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F7746-0AB6-45F6-AF06-BEE285E78265}" type="slidenum">
              <a:rPr lang="en-ZA" smtClean="0"/>
              <a:t>‹#›</a:t>
            </a:fld>
            <a:endParaRPr lang="en-ZA" dirty="0"/>
          </a:p>
        </p:txBody>
      </p:sp>
      <p:sp>
        <p:nvSpPr>
          <p:cNvPr id="7" name="Footer Placeholder 2"/>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b="1" dirty="0">
                <a:solidFill>
                  <a:schemeClr val="bg2">
                    <a:lumMod val="75000"/>
                  </a:schemeClr>
                </a:solidFill>
                <a:latin typeface="Arial" panose="020B0604020202020204" pitchFamily="34" charset="0"/>
                <a:cs typeface="Arial" panose="020B0604020202020204" pitchFamily="34" charset="0"/>
              </a:rPr>
              <a:t>SABS </a:t>
            </a:r>
            <a:r>
              <a:rPr lang="en-ZA" sz="1200" b="1" dirty="0" smtClean="0">
                <a:solidFill>
                  <a:schemeClr val="bg2">
                    <a:lumMod val="75000"/>
                  </a:schemeClr>
                </a:solidFill>
                <a:latin typeface="Arial" panose="020B0604020202020204" pitchFamily="34" charset="0"/>
                <a:cs typeface="Arial" panose="020B0604020202020204" pitchFamily="34" charset="0"/>
              </a:rPr>
              <a:t>et </a:t>
            </a:r>
            <a:r>
              <a:rPr lang="en-ZA" sz="1200" b="1" dirty="0">
                <a:solidFill>
                  <a:schemeClr val="bg2">
                    <a:lumMod val="75000"/>
                  </a:schemeClr>
                </a:solidFill>
                <a:latin typeface="Arial" panose="020B0604020202020204" pitchFamily="34" charset="0"/>
                <a:cs typeface="Arial" panose="020B0604020202020204" pitchFamily="34" charset="0"/>
              </a:rPr>
              <a:t>WATER RESEARCH COMMISSION</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10" name="Rectangle 9"/>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userDrawn="1"/>
        </p:nvSpPr>
        <p:spPr>
          <a:xfrm>
            <a:off x="650787" y="6248211"/>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p:nvPr userDrawn="1"/>
        </p:nvPicPr>
        <p:blipFill>
          <a:blip r:embed="rId15"/>
          <a:stretch>
            <a:fillRect/>
          </a:stretch>
        </p:blipFill>
        <p:spPr>
          <a:xfrm>
            <a:off x="10663132" y="272687"/>
            <a:ext cx="955304" cy="1481944"/>
          </a:xfrm>
          <a:prstGeom prst="rect">
            <a:avLst/>
          </a:prstGeom>
        </p:spPr>
      </p:pic>
      <p:pic>
        <p:nvPicPr>
          <p:cNvPr id="15" name="Picture 14"/>
          <p:cNvPicPr/>
          <p:nvPr userDrawn="1"/>
        </p:nvPicPr>
        <p:blipFill>
          <a:blip r:embed="rId16"/>
          <a:stretch>
            <a:fillRect/>
          </a:stretch>
        </p:blipFill>
        <p:spPr>
          <a:xfrm>
            <a:off x="10663132" y="4869873"/>
            <a:ext cx="955304" cy="866305"/>
          </a:xfrm>
          <a:prstGeom prst="rect">
            <a:avLst/>
          </a:prstGeom>
        </p:spPr>
      </p:pic>
      <p:sp>
        <p:nvSpPr>
          <p:cNvPr id="16" name="Title 1"/>
          <p:cNvSpPr txBox="1">
            <a:spLocks/>
          </p:cNvSpPr>
          <p:nvPr userDrawn="1"/>
        </p:nvSpPr>
        <p:spPr>
          <a:xfrm>
            <a:off x="3049778" y="365126"/>
            <a:ext cx="7494398" cy="562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97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3.em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3.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9335" b="7540"/>
          <a:stretch/>
        </p:blipFill>
        <p:spPr>
          <a:xfrm>
            <a:off x="612175" y="525947"/>
            <a:ext cx="10967649" cy="5731196"/>
          </a:xfrm>
          <a:prstGeom prst="rect">
            <a:avLst/>
          </a:prstGeom>
        </p:spPr>
      </p:pic>
      <p:sp>
        <p:nvSpPr>
          <p:cNvPr id="5" name="Rectangle 4"/>
          <p:cNvSpPr/>
          <p:nvPr/>
        </p:nvSpPr>
        <p:spPr>
          <a:xfrm>
            <a:off x="347870" y="6316667"/>
            <a:ext cx="11479695" cy="64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
        <p:nvSpPr>
          <p:cNvPr id="6" name="Slide Number Placeholder 5"/>
          <p:cNvSpPr>
            <a:spLocks noGrp="1"/>
          </p:cNvSpPr>
          <p:nvPr>
            <p:ph type="sldNum" sz="quarter" idx="12"/>
          </p:nvPr>
        </p:nvSpPr>
        <p:spPr/>
        <p:txBody>
          <a:bodyPr/>
          <a:lstStyle/>
          <a:p>
            <a:fld id="{3AF06680-C8A7-4B16-9D12-C8E67A63F5D0}" type="slidenum">
              <a:rPr lang="en-ZA" smtClean="0"/>
              <a:t>1</a:t>
            </a:fld>
            <a:endParaRPr lang="en-ZA" dirty="0"/>
          </a:p>
        </p:txBody>
      </p:sp>
      <p:sp>
        <p:nvSpPr>
          <p:cNvPr id="9" name="Rectangle 8"/>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r="2420"/>
          <a:stretch/>
        </p:blipFill>
        <p:spPr>
          <a:xfrm>
            <a:off x="650786" y="499906"/>
            <a:ext cx="1467380" cy="508973"/>
          </a:xfrm>
          <a:prstGeom prst="rect">
            <a:avLst/>
          </a:prstGeom>
        </p:spPr>
      </p:pic>
      <p:sp>
        <p:nvSpPr>
          <p:cNvPr id="20" name="Rectangle 19"/>
          <p:cNvSpPr/>
          <p:nvPr/>
        </p:nvSpPr>
        <p:spPr>
          <a:xfrm>
            <a:off x="650786" y="369209"/>
            <a:ext cx="1096764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p:cNvSpPr txBox="1"/>
          <p:nvPr/>
        </p:nvSpPr>
        <p:spPr>
          <a:xfrm>
            <a:off x="650786" y="1212971"/>
            <a:ext cx="10011197" cy="2308324"/>
          </a:xfrm>
          <a:prstGeom prst="rect">
            <a:avLst/>
          </a:prstGeom>
          <a:noFill/>
        </p:spPr>
        <p:txBody>
          <a:bodyPr wrap="square" rtlCol="0">
            <a:spAutoFit/>
          </a:bodyPr>
          <a:lstStyle/>
          <a:p>
            <a:pPr algn="ctr"/>
            <a:r>
              <a:rPr lang="en-ZA" sz="3600" b="1" dirty="0">
                <a:latin typeface="Arial Black" panose="020B0A04020102020204" pitchFamily="34" charset="0"/>
              </a:rPr>
              <a:t>LA COMMISSION DE RECHERCHE SUR L’EAU</a:t>
            </a:r>
          </a:p>
          <a:p>
            <a:pPr algn="ctr"/>
            <a:r>
              <a:rPr lang="en-ZA" sz="3600" b="1" dirty="0">
                <a:latin typeface="Arial Black" panose="020B0A04020102020204" pitchFamily="34" charset="0"/>
              </a:rPr>
              <a:t>&amp; </a:t>
            </a:r>
          </a:p>
          <a:p>
            <a:pPr algn="ctr"/>
            <a:r>
              <a:rPr lang="en-ZA" sz="3600" b="1" dirty="0">
                <a:latin typeface="Arial Black" panose="020B0A04020102020204" pitchFamily="34" charset="0"/>
              </a:rPr>
              <a:t>le SABS </a:t>
            </a:r>
          </a:p>
        </p:txBody>
      </p:sp>
      <p:pic>
        <p:nvPicPr>
          <p:cNvPr id="15" name="Picture 14"/>
          <p:cNvPicPr/>
          <p:nvPr/>
        </p:nvPicPr>
        <p:blipFill>
          <a:blip r:embed="rId5"/>
          <a:stretch>
            <a:fillRect/>
          </a:stretch>
        </p:blipFill>
        <p:spPr>
          <a:xfrm>
            <a:off x="10663131" y="446372"/>
            <a:ext cx="955304" cy="1350810"/>
          </a:xfrm>
          <a:prstGeom prst="rect">
            <a:avLst/>
          </a:prstGeom>
        </p:spPr>
      </p:pic>
      <p:sp>
        <p:nvSpPr>
          <p:cNvPr id="16" name="TextBox 15"/>
          <p:cNvSpPr txBox="1"/>
          <p:nvPr/>
        </p:nvSpPr>
        <p:spPr>
          <a:xfrm>
            <a:off x="2941930" y="3521295"/>
            <a:ext cx="5428907" cy="769441"/>
          </a:xfrm>
          <a:prstGeom prst="rect">
            <a:avLst/>
          </a:prstGeom>
          <a:noFill/>
        </p:spPr>
        <p:txBody>
          <a:bodyPr wrap="square" rtlCol="0">
            <a:spAutoFit/>
          </a:bodyPr>
          <a:lstStyle/>
          <a:p>
            <a:pPr algn="ctr"/>
            <a:r>
              <a:rPr lang="en-ZA" sz="3600" dirty="0">
                <a:solidFill>
                  <a:srgbClr val="0070C0"/>
                </a:solidFill>
                <a:latin typeface="Arial Black" panose="020B0A04020102020204" pitchFamily="34" charset="0"/>
              </a:rPr>
              <a:t>PRÉSENTENT</a:t>
            </a:r>
            <a:r>
              <a:rPr lang="en-ZA" sz="4400" dirty="0">
                <a:latin typeface="Arial Black" panose="020B0A04020102020204" pitchFamily="34" charset="0"/>
              </a:rPr>
              <a:t> </a:t>
            </a:r>
          </a:p>
        </p:txBody>
      </p:sp>
      <p:sp>
        <p:nvSpPr>
          <p:cNvPr id="17" name="TextBox 16"/>
          <p:cNvSpPr txBox="1"/>
          <p:nvPr/>
        </p:nvSpPr>
        <p:spPr>
          <a:xfrm>
            <a:off x="2118166" y="4796886"/>
            <a:ext cx="6588757" cy="954107"/>
          </a:xfrm>
          <a:prstGeom prst="rect">
            <a:avLst/>
          </a:prstGeom>
          <a:noFill/>
        </p:spPr>
        <p:txBody>
          <a:bodyPr wrap="square" rtlCol="0">
            <a:spAutoFit/>
          </a:bodyPr>
          <a:lstStyle/>
          <a:p>
            <a:pPr algn="ctr"/>
            <a:r>
              <a:rPr lang="fr-FR" sz="3200" b="1" dirty="0">
                <a:latin typeface="Arial Black" panose="020B0A04020102020204" pitchFamily="34" charset="0"/>
              </a:rPr>
              <a:t>ATELIER SUR L’ISO 24521</a:t>
            </a:r>
          </a:p>
          <a:p>
            <a:pPr algn="ctr"/>
            <a:r>
              <a:rPr lang="fr-FR" sz="2400" b="1" dirty="0">
                <a:latin typeface="Arial Black" panose="020B0A04020102020204" pitchFamily="34" charset="0"/>
              </a:rPr>
              <a:t>Services d’eaux usées ménagères</a:t>
            </a:r>
          </a:p>
        </p:txBody>
      </p:sp>
    </p:spTree>
    <p:extLst>
      <p:ext uri="{BB962C8B-B14F-4D97-AF65-F5344CB8AC3E}">
        <p14:creationId xmlns:p14="http://schemas.microsoft.com/office/powerpoint/2010/main" val="415393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VISEE PRINCIPALE DE LA NORME ISO 24521</a:t>
            </a:r>
            <a:br>
              <a:rPr lang="en-ZA" dirty="0"/>
            </a:br>
            <a:endParaRPr lang="en-ZA" dirty="0"/>
          </a:p>
        </p:txBody>
      </p:sp>
      <p:sp>
        <p:nvSpPr>
          <p:cNvPr id="4" name="Content Placeholder 3"/>
          <p:cNvSpPr>
            <a:spLocks noGrp="1"/>
          </p:cNvSpPr>
          <p:nvPr>
            <p:ph idx="1"/>
          </p:nvPr>
        </p:nvSpPr>
        <p:spPr>
          <a:xfrm>
            <a:off x="656945" y="1261017"/>
            <a:ext cx="9753600" cy="4796883"/>
          </a:xfrm>
        </p:spPr>
        <p:txBody>
          <a:bodyPr>
            <a:normAutofit/>
          </a:bodyPr>
          <a:lstStyle/>
          <a:p>
            <a:pPr marL="285750" indent="-285750">
              <a:lnSpc>
                <a:spcPct val="150000"/>
              </a:lnSpc>
            </a:pPr>
            <a:r>
              <a:rPr lang="fr-FR" sz="1800" dirty="0"/>
              <a:t>Améliorer l’efficacité des installations autonomes en donnant des orientations pour leur gestion en tenant compte des divers enjeux relatifs au fonctionnement et à la gestion</a:t>
            </a:r>
          </a:p>
          <a:p>
            <a:pPr marL="0" indent="0">
              <a:lnSpc>
                <a:spcPct val="150000"/>
              </a:lnSpc>
              <a:buNone/>
            </a:pPr>
            <a:endParaRPr lang="fr-FR" sz="1800" dirty="0"/>
          </a:p>
          <a:p>
            <a:pPr marL="285750" indent="-285750" algn="just">
              <a:lnSpc>
                <a:spcPct val="150000"/>
              </a:lnSpc>
            </a:pPr>
            <a:r>
              <a:rPr lang="fr-FR" sz="1800" dirty="0"/>
              <a:t>Donner des orientations pour une gestion des services d'assainissement autonome de base axée sur l’exploitation de toute la gamme des technologies appropriées à tous les niveaux de développement;</a:t>
            </a:r>
          </a:p>
          <a:p>
            <a:pPr marL="0" indent="0" algn="just">
              <a:lnSpc>
                <a:spcPct val="150000"/>
              </a:lnSpc>
              <a:buNone/>
            </a:pPr>
            <a:endParaRPr lang="fr-FR" sz="1800" dirty="0"/>
          </a:p>
          <a:p>
            <a:pPr marL="285750" indent="-285750" algn="just">
              <a:lnSpc>
                <a:spcPct val="150000"/>
              </a:lnSpc>
            </a:pPr>
            <a:r>
              <a:rPr lang="fr-FR" sz="1800" dirty="0"/>
              <a:t>Il s’agit d’un cadre normatif pour la définition et l’évaluation des performances des services liés aux systèmes d'approvisionnement en eau potable et aux systèmes de traitement des eaux usées. </a:t>
            </a:r>
          </a:p>
          <a:p>
            <a:pPr marL="285750" indent="-285750" algn="just">
              <a:lnSpc>
                <a:spcPct val="150000"/>
              </a:lnSpc>
            </a:pPr>
            <a:endParaRPr lang="en-ZA" sz="1800" dirty="0"/>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708867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8224" y="1261769"/>
            <a:ext cx="9372321" cy="2387600"/>
          </a:xfrm>
        </p:spPr>
        <p:txBody>
          <a:bodyPr>
            <a:normAutofit/>
          </a:bodyPr>
          <a:lstStyle/>
          <a:p>
            <a:r>
              <a:rPr lang="en-ZA" sz="3200" b="1" dirty="0">
                <a:latin typeface="Arial" panose="020B0604020202020204" pitchFamily="34" charset="0"/>
                <a:cs typeface="Arial" panose="020B0604020202020204" pitchFamily="34" charset="0"/>
              </a:rPr>
              <a:t>PRINCIPAUX OBJECTIFS DES SERVICES PUBLICS D’ASSAINISSEMENT</a:t>
            </a:r>
            <a:endParaRPr lang="en-ZA" sz="3200"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11</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spTree>
    <p:extLst>
      <p:ext uri="{BB962C8B-B14F-4D97-AF65-F5344CB8AC3E}">
        <p14:creationId xmlns:p14="http://schemas.microsoft.com/office/powerpoint/2010/main" val="375799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DEBC09B-8D51-4524-A1E7-3DF24ABF09E9}"/>
              </a:ext>
            </a:extLst>
          </p:cNvPr>
          <p:cNvSpPr txBox="1">
            <a:spLocks/>
          </p:cNvSpPr>
          <p:nvPr/>
        </p:nvSpPr>
        <p:spPr>
          <a:xfrm>
            <a:off x="628651" y="1261017"/>
            <a:ext cx="9753600" cy="5095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fr-FR" sz="1800" b="1" dirty="0"/>
              <a:t>OBJECTIFS: </a:t>
            </a:r>
          </a:p>
          <a:p>
            <a:pPr marL="0" indent="0">
              <a:lnSpc>
                <a:spcPct val="200000"/>
              </a:lnSpc>
              <a:buNone/>
            </a:pPr>
            <a:r>
              <a:rPr lang="fr-FR" sz="1800" dirty="0"/>
              <a:t>Les principaux objectifs des services public s d’assainissement de base sont: </a:t>
            </a:r>
          </a:p>
          <a:p>
            <a:pPr marL="342900" indent="-342900">
              <a:lnSpc>
                <a:spcPct val="200000"/>
              </a:lnSpc>
            </a:pPr>
            <a:r>
              <a:rPr lang="fr-FR" sz="1800" dirty="0"/>
              <a:t>La santé et la sécurité publiques;</a:t>
            </a:r>
          </a:p>
          <a:p>
            <a:pPr marL="342900" indent="-342900">
              <a:lnSpc>
                <a:spcPct val="200000"/>
              </a:lnSpc>
            </a:pPr>
            <a:r>
              <a:rPr lang="fr-FR" sz="1800" dirty="0"/>
              <a:t>La santé et la sécurité au travail;</a:t>
            </a:r>
          </a:p>
          <a:p>
            <a:pPr marL="342900" indent="-342900">
              <a:lnSpc>
                <a:spcPct val="200000"/>
              </a:lnSpc>
            </a:pPr>
            <a:r>
              <a:rPr lang="fr-FR" sz="1800" dirty="0"/>
              <a:t>La protection de l’environnement; et</a:t>
            </a:r>
          </a:p>
          <a:p>
            <a:pPr marL="342900" indent="-342900">
              <a:lnSpc>
                <a:spcPct val="200000"/>
              </a:lnSpc>
            </a:pPr>
            <a:r>
              <a:rPr lang="fr-FR" sz="1800" dirty="0"/>
              <a:t>Le développement durable.</a:t>
            </a:r>
            <a:endParaRPr lang="fr-FR" sz="1800" b="1" dirty="0"/>
          </a:p>
          <a:p>
            <a:endParaRPr lang="en-ZA" dirty="0"/>
          </a:p>
        </p:txBody>
      </p:sp>
      <p:sp>
        <p:nvSpPr>
          <p:cNvPr id="3" name="Title 1">
            <a:extLst>
              <a:ext uri="{FF2B5EF4-FFF2-40B4-BE49-F238E27FC236}">
                <a16:creationId xmlns:a16="http://schemas.microsoft.com/office/drawing/2014/main" id="{2386DE3F-B2F7-4203-8DB5-96C79AE5324F}"/>
              </a:ext>
            </a:extLst>
          </p:cNvPr>
          <p:cNvSpPr txBox="1">
            <a:spLocks/>
          </p:cNvSpPr>
          <p:nvPr/>
        </p:nvSpPr>
        <p:spPr>
          <a:xfrm>
            <a:off x="4286250" y="628116"/>
            <a:ext cx="6096001" cy="3884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sz="2400" b="1" i="1" dirty="0">
                <a:latin typeface="Arial" panose="020B0604020202020204" pitchFamily="34" charset="0"/>
                <a:cs typeface="Arial" panose="020B0604020202020204" pitchFamily="34" charset="0"/>
              </a:rPr>
              <a:t>OBJECTIFS DE LA NORME ISO 24521</a:t>
            </a:r>
            <a:r>
              <a:rPr lang="en-ZA" dirty="0"/>
              <a:t/>
            </a:r>
            <a:br>
              <a:rPr lang="en-ZA" dirty="0"/>
            </a:br>
            <a:endParaRPr lang="en-ZA" dirty="0"/>
          </a:p>
        </p:txBody>
      </p:sp>
    </p:spTree>
    <p:extLst>
      <p:ext uri="{BB962C8B-B14F-4D97-AF65-F5344CB8AC3E}">
        <p14:creationId xmlns:p14="http://schemas.microsoft.com/office/powerpoint/2010/main" val="276190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69" y="645802"/>
            <a:ext cx="7865367" cy="473619"/>
          </a:xfrm>
        </p:spPr>
        <p:txBody>
          <a:bodyPr/>
          <a:lstStyle/>
          <a:p>
            <a:r>
              <a:rPr lang="en-ZA" sz="2000" dirty="0"/>
              <a:t>OBJECTIFS DES SERVICES PUBLICS DE L’ASSAINISSEMENT </a:t>
            </a:r>
            <a:r>
              <a:rPr lang="en-ZA" dirty="0"/>
              <a:t/>
            </a:r>
            <a:br>
              <a:rPr lang="en-ZA" dirty="0"/>
            </a:br>
            <a:endParaRPr lang="en-ZA" dirty="0"/>
          </a:p>
        </p:txBody>
      </p:sp>
      <p:sp>
        <p:nvSpPr>
          <p:cNvPr id="5" name="Content Placeholder 4"/>
          <p:cNvSpPr>
            <a:spLocks noGrp="1"/>
          </p:cNvSpPr>
          <p:nvPr>
            <p:ph idx="1"/>
          </p:nvPr>
        </p:nvSpPr>
        <p:spPr>
          <a:xfrm>
            <a:off x="695219" y="1261017"/>
            <a:ext cx="9753600" cy="5095333"/>
          </a:xfrm>
        </p:spPr>
        <p:txBody>
          <a:bodyPr>
            <a:normAutofit/>
          </a:bodyPr>
          <a:lstStyle/>
          <a:p>
            <a:pPr lvl="0">
              <a:lnSpc>
                <a:spcPct val="200000"/>
              </a:lnSpc>
            </a:pPr>
            <a:r>
              <a:rPr lang="fr-FR" sz="1800" dirty="0"/>
              <a:t>Protection de la santé publique </a:t>
            </a:r>
          </a:p>
          <a:p>
            <a:pPr marL="285750" lvl="0" indent="-285750">
              <a:lnSpc>
                <a:spcPct val="200000"/>
              </a:lnSpc>
            </a:pPr>
            <a:r>
              <a:rPr lang="fr-FR" sz="1800" dirty="0"/>
              <a:t>Protection des utilisateurs et des exploitants </a:t>
            </a:r>
          </a:p>
          <a:p>
            <a:pPr marL="285750" lvl="0" indent="-285750">
              <a:lnSpc>
                <a:spcPct val="200000"/>
              </a:lnSpc>
            </a:pPr>
            <a:r>
              <a:rPr lang="fr-FR" sz="1800" dirty="0"/>
              <a:t>Satisfaction des besoins et des attentes des utilisateurs </a:t>
            </a:r>
          </a:p>
          <a:p>
            <a:pPr marL="285750" lvl="0" indent="-285750">
              <a:lnSpc>
                <a:spcPct val="200000"/>
              </a:lnSpc>
            </a:pPr>
            <a:r>
              <a:rPr lang="fr-FR" sz="1800" dirty="0"/>
              <a:t>Fourniture de services dans des situations normales et d’urgence </a:t>
            </a:r>
          </a:p>
          <a:p>
            <a:pPr marL="285750" lvl="0" indent="-285750">
              <a:lnSpc>
                <a:spcPct val="200000"/>
              </a:lnSpc>
            </a:pPr>
            <a:r>
              <a:rPr lang="fr-FR" sz="1800" dirty="0"/>
              <a:t>Durabilité des systèmes d’assainissement autonome </a:t>
            </a:r>
          </a:p>
          <a:p>
            <a:pPr marL="285750" lvl="0" indent="-285750">
              <a:lnSpc>
                <a:spcPct val="200000"/>
              </a:lnSpc>
            </a:pPr>
            <a:r>
              <a:rPr lang="fr-FR" sz="1800" dirty="0"/>
              <a:t>Promotion d’un développement durable de la communauté.</a:t>
            </a: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spTree>
    <p:extLst>
      <p:ext uri="{BB962C8B-B14F-4D97-AF65-F5344CB8AC3E}">
        <p14:creationId xmlns:p14="http://schemas.microsoft.com/office/powerpoint/2010/main" val="1977518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036" y="458486"/>
            <a:ext cx="7334250" cy="388428"/>
          </a:xfrm>
        </p:spPr>
        <p:txBody>
          <a:bodyPr/>
          <a:lstStyle/>
          <a:p>
            <a:r>
              <a:rPr lang="en-ZA" dirty="0"/>
              <a:t>PROTECTION DE LA SANTÉ PUBLIQUE</a:t>
            </a:r>
            <a:br>
              <a:rPr lang="en-ZA" dirty="0"/>
            </a:br>
            <a:endParaRPr lang="en-ZA" dirty="0"/>
          </a:p>
        </p:txBody>
      </p:sp>
      <p:sp>
        <p:nvSpPr>
          <p:cNvPr id="4" name="Content Placeholder 3"/>
          <p:cNvSpPr>
            <a:spLocks noGrp="1"/>
          </p:cNvSpPr>
          <p:nvPr>
            <p:ph idx="1"/>
          </p:nvPr>
        </p:nvSpPr>
        <p:spPr>
          <a:xfrm>
            <a:off x="628651" y="1261018"/>
            <a:ext cx="9753600" cy="4637138"/>
          </a:xfrm>
        </p:spPr>
        <p:txBody>
          <a:bodyPr>
            <a:normAutofit/>
          </a:bodyPr>
          <a:lstStyle/>
          <a:p>
            <a:pPr marL="91440" lvl="0" indent="-91440">
              <a:lnSpc>
                <a:spcPct val="150000"/>
              </a:lnSpc>
              <a:spcBef>
                <a:spcPts val="1200"/>
              </a:spcBef>
              <a:spcAft>
                <a:spcPts val="200"/>
              </a:spcAft>
              <a:buClr>
                <a:srgbClr val="000000"/>
              </a:buClr>
              <a:buSzPct val="100000"/>
              <a:buFont typeface="Calibri" panose="020F0502020204030204" pitchFamily="34" charset="0"/>
              <a:buChar char=" "/>
            </a:pPr>
            <a:r>
              <a:rPr lang="fr-FR" sz="1800" dirty="0"/>
              <a:t>Il faut que l’évacuation sûre et sanitaire des eaux usées constitue une priorité de santé publique et que les eaux usées soient évacuées de manière à s’assurer que</a:t>
            </a:r>
            <a:r>
              <a:rPr lang="en-US" sz="1800" dirty="0">
                <a:solidFill>
                  <a:prstClr val="black"/>
                </a:solidFill>
              </a:rPr>
              <a:t>:</a:t>
            </a:r>
          </a:p>
          <a:p>
            <a:pPr lvl="0">
              <a:lnSpc>
                <a:spcPct val="150000"/>
              </a:lnSpc>
              <a:spcBef>
                <a:spcPts val="1200"/>
              </a:spcBef>
              <a:spcAft>
                <a:spcPts val="200"/>
              </a:spcAft>
              <a:buClr>
                <a:srgbClr val="000000"/>
              </a:buClr>
              <a:buSzPct val="100000"/>
            </a:pPr>
            <a:r>
              <a:rPr lang="fr-FR" sz="1800" dirty="0"/>
              <a:t>l’alimentation en eau potable n’est pas menacée </a:t>
            </a:r>
            <a:r>
              <a:rPr lang="en-US" sz="1800" dirty="0">
                <a:solidFill>
                  <a:prstClr val="black"/>
                </a:solidFill>
              </a:rPr>
              <a:t>;</a:t>
            </a:r>
          </a:p>
          <a:p>
            <a:pPr lvl="0">
              <a:lnSpc>
                <a:spcPct val="150000"/>
              </a:lnSpc>
              <a:spcBef>
                <a:spcPts val="1200"/>
              </a:spcBef>
              <a:spcAft>
                <a:spcPts val="200"/>
              </a:spcAft>
              <a:buClr>
                <a:srgbClr val="000000"/>
              </a:buClr>
              <a:buSzPct val="100000"/>
            </a:pPr>
            <a:r>
              <a:rPr lang="fr-FR" sz="1800" dirty="0"/>
              <a:t>aucune exposition humaine directe n’est possible </a:t>
            </a:r>
            <a:r>
              <a:rPr lang="en-US" sz="1800" dirty="0">
                <a:solidFill>
                  <a:prstClr val="black"/>
                </a:solidFill>
              </a:rPr>
              <a:t>;</a:t>
            </a:r>
          </a:p>
          <a:p>
            <a:pPr lvl="0">
              <a:lnSpc>
                <a:spcPct val="150000"/>
              </a:lnSpc>
              <a:spcBef>
                <a:spcPts val="1200"/>
              </a:spcBef>
              <a:spcAft>
                <a:spcPts val="200"/>
              </a:spcAft>
              <a:buClr>
                <a:srgbClr val="000000"/>
              </a:buClr>
              <a:buSzPct val="100000"/>
            </a:pPr>
            <a:r>
              <a:rPr lang="fr-FR" sz="1800" dirty="0"/>
              <a:t>les déchets ne sont pas accessibles aux vecteurs, insectes, rongeurs ou autres porteurs potentiels </a:t>
            </a:r>
            <a:r>
              <a:rPr lang="en-US" sz="1800" dirty="0">
                <a:solidFill>
                  <a:prstClr val="black"/>
                </a:solidFill>
              </a:rPr>
              <a:t>;</a:t>
            </a:r>
          </a:p>
          <a:p>
            <a:pPr lvl="0">
              <a:lnSpc>
                <a:spcPct val="150000"/>
              </a:lnSpc>
              <a:spcBef>
                <a:spcPts val="1200"/>
              </a:spcBef>
              <a:spcAft>
                <a:spcPts val="200"/>
              </a:spcAft>
              <a:buClr>
                <a:srgbClr val="000000"/>
              </a:buClr>
              <a:buSzPct val="100000"/>
            </a:pPr>
            <a:r>
              <a:rPr lang="fr-FR" sz="1800" dirty="0"/>
              <a:t>aucune odeur ou nuisance esthétique n’est générée.</a:t>
            </a:r>
            <a:endParaRPr lang="en-ZA" sz="1800" dirty="0">
              <a:solidFill>
                <a:prstClr val="black"/>
              </a:solidFill>
            </a:endParaRPr>
          </a:p>
          <a:p>
            <a:pPr marL="91440" lvl="0" indent="-91440">
              <a:lnSpc>
                <a:spcPct val="150000"/>
              </a:lnSpc>
              <a:spcBef>
                <a:spcPts val="1200"/>
              </a:spcBef>
              <a:spcAft>
                <a:spcPts val="200"/>
              </a:spcAft>
              <a:buClr>
                <a:srgbClr val="000000"/>
              </a:buClr>
              <a:buSzPct val="100000"/>
              <a:buFont typeface="Calibri" panose="020F0502020204030204" pitchFamily="34" charset="0"/>
              <a:buChar char=" "/>
            </a:pPr>
            <a:endParaRPr lang="en-ZA" sz="2100" dirty="0">
              <a:solidFill>
                <a:prstClr val="black">
                  <a:lumMod val="75000"/>
                  <a:lumOff val="25000"/>
                </a:prstClr>
              </a:solidFill>
              <a:latin typeface="Arial" panose="020B0604020202020204" pitchFamily="34" charset="0"/>
              <a:cs typeface="Arial" panose="020B0604020202020204" pitchFamily="34" charset="0"/>
            </a:endParaRPr>
          </a:p>
          <a:p>
            <a:pPr algn="just"/>
            <a:endParaRPr lang="en-ZA" b="1"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1726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06486"/>
            <a:ext cx="7334250" cy="495758"/>
          </a:xfrm>
        </p:spPr>
        <p:txBody>
          <a:bodyPr/>
          <a:lstStyle/>
          <a:p>
            <a:r>
              <a:rPr lang="fr-FR" dirty="0"/>
              <a:t>PROTECTION DE LA SANTÉ PUBLIQUE</a:t>
            </a:r>
            <a:br>
              <a:rPr lang="fr-FR" dirty="0"/>
            </a:br>
            <a:endParaRPr lang="fr-FR" dirty="0"/>
          </a:p>
        </p:txBody>
      </p:sp>
      <p:sp>
        <p:nvSpPr>
          <p:cNvPr id="3" name="Slide Number Placeholder 2"/>
          <p:cNvSpPr>
            <a:spLocks noGrp="1"/>
          </p:cNvSpPr>
          <p:nvPr>
            <p:ph type="sldNum" sz="quarter" idx="12"/>
          </p:nvPr>
        </p:nvSpPr>
        <p:spPr/>
        <p:txBody>
          <a:bodyPr/>
          <a:lstStyle/>
          <a:p>
            <a:fld id="{3AF06680-C8A7-4B16-9D12-C8E67A63F5D0}" type="slidenum">
              <a:rPr lang="fr-FR" smtClean="0"/>
              <a:t>15</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sp>
        <p:nvSpPr>
          <p:cNvPr id="13" name="TextBox 12"/>
          <p:cNvSpPr txBox="1"/>
          <p:nvPr/>
        </p:nvSpPr>
        <p:spPr>
          <a:xfrm>
            <a:off x="3352801" y="1252855"/>
            <a:ext cx="3752636"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Sources d’eau menacées</a:t>
            </a:r>
          </a:p>
        </p:txBody>
      </p:sp>
      <p:pic>
        <p:nvPicPr>
          <p:cNvPr id="14"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4285" y="1720522"/>
            <a:ext cx="2700000" cy="18174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threatened water resourc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889" y="1665952"/>
            <a:ext cx="2772000" cy="16844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0438" y="4364519"/>
            <a:ext cx="2772000" cy="17331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lated image"/>
          <p:cNvPicPr>
            <a:picLocks noChangeAspect="1" noChangeArrowheads="1"/>
          </p:cNvPicPr>
          <p:nvPr/>
        </p:nvPicPr>
        <p:blipFill rotWithShape="1">
          <a:blip r:embed="rId9">
            <a:extLst>
              <a:ext uri="{28A0092B-C50C-407E-A947-70E740481C1C}">
                <a14:useLocalDpi xmlns:a14="http://schemas.microsoft.com/office/drawing/2010/main" val="0"/>
              </a:ext>
            </a:extLst>
          </a:blip>
          <a:srcRect l="2411" t="-1727" r="196" b="11775"/>
          <a:stretch/>
        </p:blipFill>
        <p:spPr bwMode="auto">
          <a:xfrm>
            <a:off x="1112889" y="4429123"/>
            <a:ext cx="2952000" cy="16164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682314" y="3940555"/>
            <a:ext cx="3249827"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Zones humides menacées  </a:t>
            </a:r>
          </a:p>
        </p:txBody>
      </p:sp>
    </p:spTree>
    <p:extLst>
      <p:ext uri="{BB962C8B-B14F-4D97-AF65-F5344CB8AC3E}">
        <p14:creationId xmlns:p14="http://schemas.microsoft.com/office/powerpoint/2010/main" val="2408671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28624"/>
            <a:ext cx="7334250" cy="473619"/>
          </a:xfrm>
        </p:spPr>
        <p:txBody>
          <a:bodyPr/>
          <a:lstStyle/>
          <a:p>
            <a:r>
              <a:rPr lang="en-ZA" sz="2000" dirty="0"/>
              <a:t>PROTECTION DES UTILISATEURS ET EXPLOITANTS</a:t>
            </a:r>
            <a:r>
              <a:rPr lang="en-ZA" dirty="0"/>
              <a:t/>
            </a:r>
            <a:br>
              <a:rPr lang="en-ZA" dirty="0"/>
            </a:br>
            <a:endParaRPr lang="en-ZA" dirty="0"/>
          </a:p>
        </p:txBody>
      </p:sp>
      <p:sp>
        <p:nvSpPr>
          <p:cNvPr id="5" name="Content Placeholder 4"/>
          <p:cNvSpPr>
            <a:spLocks noGrp="1"/>
          </p:cNvSpPr>
          <p:nvPr>
            <p:ph idx="1"/>
          </p:nvPr>
        </p:nvSpPr>
        <p:spPr>
          <a:xfrm>
            <a:off x="644896" y="1261017"/>
            <a:ext cx="9753600" cy="5095333"/>
          </a:xfrm>
        </p:spPr>
        <p:txBody>
          <a:bodyPr/>
          <a:lstStyle/>
          <a:p>
            <a:pPr>
              <a:lnSpc>
                <a:spcPct val="100000"/>
              </a:lnSpc>
            </a:pPr>
            <a:r>
              <a:rPr lang="fr-FR" sz="1800" dirty="0"/>
              <a:t>Tous les utilisateurs et opérateurs ont besoin d’équipements de protection lorsqu’ils manipulent des eaux usées.</a:t>
            </a:r>
            <a:endParaRPr lang="en-US" sz="1800" dirty="0">
              <a:latin typeface="Arial" panose="020B0604020202020204" pitchFamily="34" charset="0"/>
              <a:cs typeface="Arial" panose="020B0604020202020204" pitchFamily="34" charset="0"/>
            </a:endParaRPr>
          </a:p>
          <a:p>
            <a:pPr>
              <a:lnSpc>
                <a:spcPct val="150000"/>
              </a:lnSpc>
            </a:pPr>
            <a:r>
              <a:rPr lang="fr-FR" sz="1800" dirty="0"/>
              <a:t>Il convient qu’une formation appropriée soit dispensée </a:t>
            </a:r>
            <a:r>
              <a:rPr lang="en-US" sz="1800" dirty="0">
                <a:latin typeface="Arial" panose="020B0604020202020204" pitchFamily="34" charset="0"/>
                <a:cs typeface="Arial" panose="020B0604020202020204" pitchFamily="34" charset="0"/>
              </a:rPr>
              <a:t>. </a:t>
            </a:r>
          </a:p>
          <a:p>
            <a:pPr>
              <a:lnSpc>
                <a:spcPct val="150000"/>
              </a:lnSpc>
            </a:pPr>
            <a:r>
              <a:rPr lang="fr-FR" sz="1800" dirty="0"/>
              <a:t>Il convient également de considérer la protection de la santé des propriétaires de locaux ou des travailleurs fournissant des services de vidange.</a:t>
            </a: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16</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2666" y="3435178"/>
            <a:ext cx="4777431" cy="2804734"/>
          </a:xfrm>
          <a:prstGeom prst="rect">
            <a:avLst/>
          </a:prstGeom>
          <a:noFill/>
        </p:spPr>
      </p:pic>
      <p:pic>
        <p:nvPicPr>
          <p:cNvPr id="18" name="Picture 17">
            <a:extLst>
              <a:ext uri="{FF2B5EF4-FFF2-40B4-BE49-F238E27FC236}">
                <a16:creationId xmlns:a16="http://schemas.microsoft.com/office/drawing/2014/main" id="{63C8BE53-B258-492E-B319-07C6DAF4AE67}"/>
              </a:ext>
            </a:extLst>
          </p:cNvPr>
          <p:cNvPicPr>
            <a:picLocks noChangeAspect="1"/>
          </p:cNvPicPr>
          <p:nvPr/>
        </p:nvPicPr>
        <p:blipFill>
          <a:blip r:embed="rId7"/>
          <a:stretch>
            <a:fillRect/>
          </a:stretch>
        </p:blipFill>
        <p:spPr>
          <a:xfrm>
            <a:off x="7154563" y="2891481"/>
            <a:ext cx="2804984" cy="3348430"/>
          </a:xfrm>
          <a:prstGeom prst="rect">
            <a:avLst/>
          </a:prstGeom>
        </p:spPr>
      </p:pic>
    </p:spTree>
    <p:extLst>
      <p:ext uri="{BB962C8B-B14F-4D97-AF65-F5344CB8AC3E}">
        <p14:creationId xmlns:p14="http://schemas.microsoft.com/office/powerpoint/2010/main" val="2661187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fr-FR" smtClean="0"/>
              <a:t>17</a:t>
            </a:fld>
            <a:endParaRPr lang="fr-FR" dirty="0"/>
          </a:p>
        </p:txBody>
      </p:sp>
      <p:sp>
        <p:nvSpPr>
          <p:cNvPr id="6" name="TextBox 5"/>
          <p:cNvSpPr txBox="1"/>
          <p:nvPr/>
        </p:nvSpPr>
        <p:spPr>
          <a:xfrm>
            <a:off x="2797765" y="-67260"/>
            <a:ext cx="8095422" cy="830997"/>
          </a:xfrm>
          <a:prstGeom prst="rect">
            <a:avLst/>
          </a:prstGeom>
          <a:noFill/>
        </p:spPr>
        <p:txBody>
          <a:bodyPr wrap="square" rtlCol="0">
            <a:spAutoFit/>
          </a:bodyPr>
          <a:lstStyle/>
          <a:p>
            <a:r>
              <a:rPr lang="fr-FR" sz="2400" b="1" dirty="0">
                <a:solidFill>
                  <a:schemeClr val="accent1">
                    <a:lumMod val="50000"/>
                  </a:schemeClr>
                </a:solidFill>
                <a:latin typeface="Arial" panose="020B0604020202020204" pitchFamily="34" charset="0"/>
                <a:cs typeface="Arial" panose="020B0604020202020204" pitchFamily="34" charset="0"/>
              </a:rPr>
              <a:t/>
            </a:r>
            <a:br>
              <a:rPr lang="fr-FR" sz="2400" b="1" dirty="0">
                <a:solidFill>
                  <a:schemeClr val="accent1">
                    <a:lumMod val="50000"/>
                  </a:schemeClr>
                </a:solidFill>
                <a:latin typeface="Arial" panose="020B0604020202020204" pitchFamily="34" charset="0"/>
                <a:cs typeface="Arial" panose="020B0604020202020204" pitchFamily="34" charset="0"/>
              </a:rPr>
            </a:br>
            <a:r>
              <a:rPr lang="fr-FR" sz="2000" b="1" i="1" dirty="0">
                <a:latin typeface="Arial" panose="020B0604020202020204" pitchFamily="34" charset="0"/>
                <a:cs typeface="Arial" panose="020B0604020202020204" pitchFamily="34" charset="0"/>
              </a:rPr>
              <a:t>Satisfaction des besoins et des attentes des utilisateurs</a:t>
            </a:r>
            <a:r>
              <a:rPr lang="fr-FR" sz="2400" b="1" i="1" dirty="0">
                <a:latin typeface="Arial" panose="020B0604020202020204" pitchFamily="34" charset="0"/>
                <a:cs typeface="Arial" panose="020B0604020202020204" pitchFamily="34" charset="0"/>
              </a:rPr>
              <a:t>.</a:t>
            </a:r>
            <a:endParaRPr lang="fr-FR"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10"/>
          <p:cNvPicPr/>
          <p:nvPr/>
        </p:nvPicPr>
        <p:blipFill>
          <a:blip r:embed="rId4"/>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3832538" y="6356349"/>
            <a:ext cx="4114800" cy="365125"/>
          </a:xfrm>
        </p:spPr>
        <p:txBody>
          <a:bodyPr/>
          <a:lstStyle/>
          <a:p>
            <a:r>
              <a:rPr lang="fr-FR" b="1" dirty="0">
                <a:latin typeface="Arial" panose="020B0604020202020204" pitchFamily="34" charset="0"/>
                <a:cs typeface="Arial" panose="020B0604020202020204" pitchFamily="34" charset="0"/>
              </a:rPr>
              <a:t>SABS </a:t>
            </a: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WATER RESEARCH COMMISSION</a:t>
            </a:r>
          </a:p>
        </p:txBody>
      </p:sp>
      <p:pic>
        <p:nvPicPr>
          <p:cNvPr id="12" name="Picture 11"/>
          <p:cNvPicPr/>
          <p:nvPr/>
        </p:nvPicPr>
        <p:blipFill>
          <a:blip r:embed="rId5"/>
          <a:stretch>
            <a:fillRect/>
          </a:stretch>
        </p:blipFill>
        <p:spPr>
          <a:xfrm>
            <a:off x="10663132" y="4869873"/>
            <a:ext cx="955304" cy="866305"/>
          </a:xfrm>
          <a:prstGeom prst="rect">
            <a:avLst/>
          </a:prstGeom>
        </p:spPr>
      </p:pic>
      <p:graphicFrame>
        <p:nvGraphicFramePr>
          <p:cNvPr id="14" name="Diagram 13"/>
          <p:cNvGraphicFramePr/>
          <p:nvPr>
            <p:extLst>
              <p:ext uri="{D42A27DB-BD31-4B8C-83A1-F6EECF244321}">
                <p14:modId xmlns:p14="http://schemas.microsoft.com/office/powerpoint/2010/main" val="68201859"/>
              </p:ext>
            </p:extLst>
          </p:nvPr>
        </p:nvGraphicFramePr>
        <p:xfrm>
          <a:off x="2076449" y="1209767"/>
          <a:ext cx="7610475" cy="49281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7143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r" rtl="0">
              <a:lnSpc>
                <a:spcPct val="90000"/>
              </a:lnSpc>
              <a:spcBef>
                <a:spcPct val="0"/>
              </a:spcBef>
            </a:pPr>
            <a:r>
              <a:rPr lang="fr-FR" sz="2400" b="1" dirty="0">
                <a:latin typeface="Arial" panose="020B0604020202020204" pitchFamily="34" charset="0"/>
                <a:cs typeface="Arial" panose="020B0604020202020204" pitchFamily="34" charset="0"/>
              </a:rPr>
              <a:t>Fourniture des services dans des situations normales et d’urgence</a:t>
            </a:r>
            <a:r>
              <a:rPr lang="en-ZA" b="1" dirty="0"/>
              <a:t/>
            </a:r>
            <a:br>
              <a:rPr lang="en-ZA" b="1" dirty="0"/>
            </a:br>
            <a:r>
              <a:rPr lang="en-ZA" dirty="0"/>
              <a:t/>
            </a:r>
            <a:br>
              <a:rPr lang="en-ZA" dirty="0"/>
            </a:br>
            <a:endParaRPr lang="en-ZA" dirty="0"/>
          </a:p>
        </p:txBody>
      </p:sp>
      <p:sp>
        <p:nvSpPr>
          <p:cNvPr id="4" name="Content Placeholder 3"/>
          <p:cNvSpPr>
            <a:spLocks noGrp="1"/>
          </p:cNvSpPr>
          <p:nvPr>
            <p:ph idx="1"/>
          </p:nvPr>
        </p:nvSpPr>
        <p:spPr>
          <a:xfrm>
            <a:off x="644896" y="1261017"/>
            <a:ext cx="9753600" cy="5095333"/>
          </a:xfrm>
        </p:spPr>
        <p:txBody>
          <a:bodyPr>
            <a:normAutofit/>
          </a:bodyPr>
          <a:lstStyle/>
          <a:p>
            <a:pPr>
              <a:lnSpc>
                <a:spcPct val="150000"/>
              </a:lnSpc>
            </a:pPr>
            <a:r>
              <a:rPr lang="fr-FR" sz="1800" dirty="0">
                <a:latin typeface="Arial" panose="020B0604020202020204" pitchFamily="34" charset="0"/>
                <a:cs typeface="Arial" panose="020B0604020202020204" pitchFamily="34" charset="0"/>
              </a:rPr>
              <a:t>Il </a:t>
            </a:r>
            <a:r>
              <a:rPr lang="fr-FR" sz="1800" dirty="0"/>
              <a:t>convient que les </a:t>
            </a:r>
            <a:r>
              <a:rPr lang="fr-FR" sz="1800" dirty="0">
                <a:latin typeface="Arial" panose="020B0604020202020204" pitchFamily="34" charset="0"/>
                <a:cs typeface="Arial" panose="020B0604020202020204" pitchFamily="34" charset="0"/>
              </a:rPr>
              <a:t>services d’assainissement soient disponibles sans interruption.</a:t>
            </a:r>
          </a:p>
          <a:p>
            <a:pPr>
              <a:lnSpc>
                <a:spcPct val="150000"/>
              </a:lnSpc>
            </a:pPr>
            <a:r>
              <a:rPr lang="fr-FR" sz="1800" dirty="0">
                <a:latin typeface="Arial" panose="020B0604020202020204" pitchFamily="34" charset="0"/>
                <a:cs typeface="Arial" panose="020B0604020202020204" pitchFamily="34" charset="0"/>
              </a:rPr>
              <a:t>En cas d’urgence, s’assurer que les appels et les mesures d’urgences sont initiés.</a:t>
            </a:r>
          </a:p>
          <a:p>
            <a:pPr>
              <a:lnSpc>
                <a:spcPct val="150000"/>
              </a:lnSpc>
            </a:pPr>
            <a:r>
              <a:rPr lang="fr-FR" sz="1800" dirty="0"/>
              <a:t>Il convient que les interfaces avec les </a:t>
            </a:r>
            <a:r>
              <a:rPr lang="fr-FR" sz="1800" dirty="0" err="1"/>
              <a:t>utilsateurs</a:t>
            </a:r>
            <a:r>
              <a:rPr lang="fr-FR" sz="1800" dirty="0"/>
              <a:t> destinées aux situations d’urgence soient portatives/faciles à monter.</a:t>
            </a:r>
            <a:endParaRPr lang="fr-FR" sz="1800" dirty="0">
              <a:latin typeface="Arial" panose="020B0604020202020204" pitchFamily="34" charset="0"/>
              <a:cs typeface="Arial" panose="020B0604020202020204" pitchFamily="34" charset="0"/>
            </a:endParaRPr>
          </a:p>
          <a:p>
            <a:pPr>
              <a:lnSpc>
                <a:spcPct val="150000"/>
              </a:lnSpc>
            </a:pPr>
            <a:r>
              <a:rPr lang="fr-FR" sz="1800" b="1" dirty="0">
                <a:latin typeface="Arial" panose="020B0604020202020204" pitchFamily="34" charset="0"/>
                <a:cs typeface="Arial" panose="020B0604020202020204" pitchFamily="34" charset="0"/>
              </a:rPr>
              <a:t>Solutions alternatives en cas d’urgence </a:t>
            </a:r>
            <a:r>
              <a:rPr lang="en-US" sz="1800" b="1" dirty="0">
                <a:latin typeface="Arial" panose="020B0604020202020204" pitchFamily="34" charset="0"/>
                <a:cs typeface="Arial" panose="020B0604020202020204" pitchFamily="34" charset="0"/>
              </a:rPr>
              <a:t>:</a:t>
            </a: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18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37" r="-238" b="9606"/>
          <a:stretch/>
        </p:blipFill>
        <p:spPr bwMode="auto">
          <a:xfrm>
            <a:off x="2540070" y="4329127"/>
            <a:ext cx="2646547"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Emergency sanitation solu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295" y="3215296"/>
            <a:ext cx="1584000" cy="299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54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Durabilité des systèmes d’assainissement autonome</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3"/>
          <a:stretch>
            <a:fillRect/>
          </a:stretch>
        </p:blipFill>
        <p:spPr>
          <a:xfrm>
            <a:off x="10663132" y="272687"/>
            <a:ext cx="955304" cy="1481944"/>
          </a:xfrm>
          <a:prstGeom prst="rect">
            <a:avLst/>
          </a:prstGeom>
        </p:spPr>
      </p:pic>
      <p:graphicFrame>
        <p:nvGraphicFramePr>
          <p:cNvPr id="13" name="Content Placeholder 3"/>
          <p:cNvGraphicFramePr>
            <a:graphicFrameLocks/>
          </p:cNvGraphicFramePr>
          <p:nvPr>
            <p:extLst>
              <p:ext uri="{D42A27DB-BD31-4B8C-83A1-F6EECF244321}">
                <p14:modId xmlns:p14="http://schemas.microsoft.com/office/powerpoint/2010/main" val="517305110"/>
              </p:ext>
            </p:extLst>
          </p:nvPr>
        </p:nvGraphicFramePr>
        <p:xfrm>
          <a:off x="1069382" y="1149584"/>
          <a:ext cx="8679960" cy="4644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263463" y="3552786"/>
            <a:ext cx="2743200"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Sources de revenus </a:t>
            </a:r>
          </a:p>
        </p:txBody>
      </p:sp>
      <p:sp>
        <p:nvSpPr>
          <p:cNvPr id="4" name="TextBox 3"/>
          <p:cNvSpPr txBox="1"/>
          <p:nvPr/>
        </p:nvSpPr>
        <p:spPr>
          <a:xfrm>
            <a:off x="6603915" y="3570480"/>
            <a:ext cx="3110433"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Maintenance des SAA</a:t>
            </a:r>
            <a:r>
              <a:rPr lang="fr-FR" sz="2000" b="1" dirty="0"/>
              <a:t> </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06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2</a:t>
            </a:fld>
            <a:endParaRPr lang="en-ZA" dirty="0"/>
          </a:p>
        </p:txBody>
      </p:sp>
      <p:sp>
        <p:nvSpPr>
          <p:cNvPr id="6" name="TextBox 5"/>
          <p:cNvSpPr txBox="1"/>
          <p:nvPr/>
        </p:nvSpPr>
        <p:spPr>
          <a:xfrm>
            <a:off x="4372693" y="457352"/>
            <a:ext cx="6037852"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THÈMES DE L’EXPOSÉ</a:t>
            </a:r>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1036880" y="1023551"/>
            <a:ext cx="9626252" cy="5770811"/>
          </a:xfrm>
          <a:prstGeom prst="rect">
            <a:avLst/>
          </a:prstGeom>
        </p:spPr>
        <p:txBody>
          <a:bodyPr wrap="square">
            <a:spAutoFit/>
          </a:bodyPr>
          <a:lstStyle/>
          <a:p>
            <a:pPr marL="285750" indent="-285750">
              <a:lnSpc>
                <a:spcPct val="200000"/>
              </a:lnSpc>
              <a:buFont typeface="Arial" panose="020B0604020202020204" pitchFamily="34" charset="0"/>
              <a:buChar char="•"/>
            </a:pPr>
            <a:r>
              <a:rPr lang="fr-FR" b="1" dirty="0">
                <a:latin typeface="Arial" panose="020B0604020202020204" pitchFamily="34" charset="0"/>
                <a:cs typeface="Arial" panose="020B0604020202020204" pitchFamily="34" charset="0"/>
              </a:rPr>
              <a:t>Contexte de la norme ISO 24521</a:t>
            </a:r>
          </a:p>
          <a:p>
            <a:pPr marL="285750" indent="-285750">
              <a:lnSpc>
                <a:spcPct val="200000"/>
              </a:lnSpc>
              <a:buFont typeface="Arial" panose="020B0604020202020204" pitchFamily="34" charset="0"/>
              <a:buChar char="•"/>
            </a:pPr>
            <a:r>
              <a:rPr lang="fr-FR" b="1" dirty="0">
                <a:latin typeface="Arial" panose="020B0604020202020204" pitchFamily="34" charset="0"/>
                <a:cs typeface="Arial" panose="020B0604020202020204" pitchFamily="34" charset="0"/>
              </a:rPr>
              <a:t>Introduction </a:t>
            </a:r>
          </a:p>
          <a:p>
            <a:pPr marL="285750" indent="-285750">
              <a:lnSpc>
                <a:spcPct val="200000"/>
              </a:lnSpc>
              <a:buFont typeface="Arial" panose="020B0604020202020204" pitchFamily="34" charset="0"/>
              <a:buChar char="•"/>
            </a:pPr>
            <a:r>
              <a:rPr lang="fr-FR" b="1" dirty="0">
                <a:latin typeface="Arial" panose="020B0604020202020204" pitchFamily="34" charset="0"/>
                <a:cs typeface="Arial" panose="020B0604020202020204" pitchFamily="34" charset="0"/>
              </a:rPr>
              <a:t>Objectifs de la norme ISO 24521</a:t>
            </a:r>
          </a:p>
          <a:p>
            <a:pPr marL="285750" indent="-285750">
              <a:lnSpc>
                <a:spcPct val="200000"/>
              </a:lnSpc>
              <a:buFont typeface="Arial" panose="020B0604020202020204" pitchFamily="34" charset="0"/>
              <a:buChar char="•"/>
            </a:pPr>
            <a:r>
              <a:rPr lang="fr-FR" b="1" dirty="0">
                <a:latin typeface="Arial" panose="020B0604020202020204" pitchFamily="34" charset="0"/>
                <a:cs typeface="Arial" panose="020B0604020202020204" pitchFamily="34" charset="0"/>
              </a:rPr>
              <a:t>Principaux objectifs des services publics de l’eau</a:t>
            </a:r>
          </a:p>
          <a:p>
            <a:pPr marL="285750" indent="-285750">
              <a:buFont typeface="Arial" panose="020B0604020202020204" pitchFamily="34" charset="0"/>
              <a:buChar char="•"/>
            </a:pPr>
            <a:r>
              <a:rPr lang="fr-FR" b="1" dirty="0">
                <a:latin typeface="Arial" panose="020B0604020202020204" pitchFamily="34" charset="0"/>
                <a:cs typeface="Arial" panose="020B0604020202020204" pitchFamily="34" charset="0"/>
              </a:rPr>
              <a:t>Composants des systèmes d’assainissement autonome de base des eaux usées ménagères</a:t>
            </a:r>
          </a:p>
          <a:p>
            <a:endParaRPr lang="fr-FR"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latin typeface="Arial" panose="020B0604020202020204" pitchFamily="34" charset="0"/>
                <a:cs typeface="Arial" panose="020B0604020202020204" pitchFamily="34" charset="0"/>
              </a:rPr>
              <a:t>Gestion des systèmes d’assainissement autonome de base des eaux usées ménagères</a:t>
            </a:r>
          </a:p>
          <a:p>
            <a:pPr marL="285750" indent="-285750">
              <a:lnSpc>
                <a:spcPct val="200000"/>
              </a:lnSpc>
              <a:buFont typeface="Arial" panose="020B0604020202020204" pitchFamily="34" charset="0"/>
              <a:buChar char="•"/>
            </a:pPr>
            <a:r>
              <a:rPr lang="fr-FR" b="1" dirty="0">
                <a:latin typeface="Arial" panose="020B0604020202020204" pitchFamily="34" charset="0"/>
                <a:cs typeface="Arial" panose="020B0604020202020204" pitchFamily="34" charset="0"/>
              </a:rPr>
              <a:t>Planification &amp; Construction </a:t>
            </a:r>
          </a:p>
          <a:p>
            <a:pPr marL="285750" indent="-285750">
              <a:lnSpc>
                <a:spcPct val="200000"/>
              </a:lnSpc>
              <a:buFont typeface="Arial" panose="020B0604020202020204" pitchFamily="34" charset="0"/>
              <a:buChar char="•"/>
            </a:pPr>
            <a:r>
              <a:rPr lang="fr-FR" b="1" dirty="0">
                <a:latin typeface="Arial" panose="020B0604020202020204" pitchFamily="34" charset="0"/>
                <a:cs typeface="Arial" panose="020B0604020202020204" pitchFamily="34" charset="0"/>
              </a:rPr>
              <a:t>Exploitation &amp; Maintenance </a:t>
            </a:r>
          </a:p>
          <a:p>
            <a:pPr marL="285750" indent="-285750">
              <a:lnSpc>
                <a:spcPct val="200000"/>
              </a:lnSpc>
              <a:buFont typeface="Arial" panose="020B0604020202020204" pitchFamily="34" charset="0"/>
              <a:buChar char="•"/>
            </a:pPr>
            <a:r>
              <a:rPr lang="fr-FR" b="1" dirty="0">
                <a:latin typeface="Arial" panose="020B0604020202020204" pitchFamily="34" charset="0"/>
                <a:cs typeface="Arial" panose="020B0604020202020204" pitchFamily="34" charset="0"/>
              </a:rPr>
              <a:t>Problématiques de santé et de sécurité</a:t>
            </a:r>
          </a:p>
          <a:p>
            <a:pPr>
              <a:lnSpc>
                <a:spcPct val="150000"/>
              </a:lnSpc>
            </a:pPr>
            <a:endParaRPr lang="fr-FR" b="1" dirty="0">
              <a:latin typeface="Arial" panose="020B0604020202020204" pitchFamily="34" charset="0"/>
              <a:cs typeface="Arial" panose="020B0604020202020204" pitchFamily="34" charset="0"/>
            </a:endParaRPr>
          </a:p>
        </p:txBody>
      </p:sp>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Tree>
    <p:extLst>
      <p:ext uri="{BB962C8B-B14F-4D97-AF65-F5344CB8AC3E}">
        <p14:creationId xmlns:p14="http://schemas.microsoft.com/office/powerpoint/2010/main" val="776060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66675"/>
            <a:ext cx="7334250" cy="835569"/>
          </a:xfrm>
        </p:spPr>
        <p:txBody>
          <a:bodyPr/>
          <a:lstStyle/>
          <a:p>
            <a:r>
              <a:rPr lang="fr-FR" dirty="0"/>
              <a:t>Promotion du développement durable de la communauté</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marL="0" indent="0">
              <a:lnSpc>
                <a:spcPct val="150000"/>
              </a:lnSpc>
              <a:buNone/>
            </a:pPr>
            <a:r>
              <a:rPr lang="fr-FR" sz="1800" b="1" dirty="0">
                <a:solidFill>
                  <a:srgbClr val="FF0000"/>
                </a:solidFill>
              </a:rPr>
              <a:t>Aux termes de la norme </a:t>
            </a:r>
            <a:r>
              <a:rPr lang="fr-FR" sz="1800" b="1" dirty="0">
                <a:solidFill>
                  <a:srgbClr val="FF0000"/>
                </a:solidFill>
                <a:latin typeface="Arial" panose="020B0604020202020204" pitchFamily="34" charset="0"/>
                <a:cs typeface="Arial" panose="020B0604020202020204" pitchFamily="34" charset="0"/>
              </a:rPr>
              <a:t>ISO 24511,</a:t>
            </a:r>
            <a:r>
              <a:rPr lang="fr-FR" sz="1800" b="1" dirty="0">
                <a:solidFill>
                  <a:srgbClr val="FF0000"/>
                </a:solidFill>
              </a:rPr>
              <a:t> </a:t>
            </a:r>
            <a:r>
              <a:rPr lang="fr-FR" sz="1800" dirty="0"/>
              <a:t>les installations d’assainissement doivent répondre aux exigences suivantes </a:t>
            </a:r>
            <a:r>
              <a:rPr lang="fr-FR" sz="1800" b="1" dirty="0">
                <a:latin typeface="Arial" panose="020B0604020202020204" pitchFamily="34" charset="0"/>
                <a:cs typeface="Arial" panose="020B0604020202020204" pitchFamily="34" charset="0"/>
              </a:rPr>
              <a:t>:</a:t>
            </a:r>
          </a:p>
          <a:p>
            <a:pPr>
              <a:lnSpc>
                <a:spcPct val="150000"/>
              </a:lnSpc>
            </a:pPr>
            <a:r>
              <a:rPr lang="fr-FR" sz="2000" b="1" dirty="0">
                <a:latin typeface="Arial" panose="020B0604020202020204" pitchFamily="34" charset="0"/>
                <a:cs typeface="Arial" panose="020B0604020202020204" pitchFamily="34" charset="0"/>
              </a:rPr>
              <a:t>Développement durable</a:t>
            </a:r>
          </a:p>
          <a:p>
            <a:pPr lvl="1">
              <a:lnSpc>
                <a:spcPct val="150000"/>
              </a:lnSpc>
            </a:pPr>
            <a:r>
              <a:rPr lang="fr-FR" sz="1800" dirty="0">
                <a:latin typeface="Arial" panose="020B0604020202020204" pitchFamily="34" charset="0"/>
                <a:cs typeface="Arial" panose="020B0604020202020204" pitchFamily="34" charset="0"/>
              </a:rPr>
              <a:t>La capacité des collectivités à croître et à prospérer, compte tenu des ressources environnementales et économiques et des infrastructures dont elles disposent ;</a:t>
            </a:r>
          </a:p>
          <a:p>
            <a:pPr lvl="1">
              <a:lnSpc>
                <a:spcPct val="150000"/>
              </a:lnSpc>
            </a:pPr>
            <a:r>
              <a:rPr lang="fr-FR" sz="1800" dirty="0">
                <a:latin typeface="Arial" panose="020B0604020202020204" pitchFamily="34" charset="0"/>
                <a:cs typeface="Arial" panose="020B0604020202020204" pitchFamily="34" charset="0"/>
              </a:rPr>
              <a:t>Promouvoir l'utilisation efficace des ressources par le recyclage et la réutilisation ;</a:t>
            </a:r>
          </a:p>
          <a:p>
            <a:pPr lvl="1">
              <a:lnSpc>
                <a:spcPct val="150000"/>
              </a:lnSpc>
            </a:pPr>
            <a:r>
              <a:rPr lang="fr-FR" sz="1800" dirty="0">
                <a:latin typeface="Arial" panose="020B0604020202020204" pitchFamily="34" charset="0"/>
                <a:cs typeface="Arial" panose="020B0604020202020204" pitchFamily="34" charset="0"/>
              </a:rPr>
              <a:t>Encourager l’adoption de techniques de prévention de la pollution par l’élimination / la séparation des polluants à la source.</a:t>
            </a:r>
          </a:p>
          <a:p>
            <a:pPr marL="457200" lvl="1" indent="0">
              <a:lnSpc>
                <a:spcPct val="150000"/>
              </a:lnSpc>
              <a:buNone/>
            </a:pPr>
            <a:endParaRPr lang="en-ZA"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ZA" sz="1800" dirty="0"/>
          </a:p>
          <a:p>
            <a:pPr marL="0" indent="0">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20</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078363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66675"/>
            <a:ext cx="7334250" cy="835569"/>
          </a:xfrm>
        </p:spPr>
        <p:txBody>
          <a:bodyPr/>
          <a:lstStyle/>
          <a:p>
            <a:r>
              <a:rPr lang="fr-FR" dirty="0"/>
              <a:t>Promotion du développement durable de la communauté</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a:lnSpc>
                <a:spcPct val="150000"/>
              </a:lnSpc>
            </a:pPr>
            <a:r>
              <a:rPr lang="fr-FR" sz="2000" b="1" dirty="0"/>
              <a:t>Priorités stratégiques pour la gestion des ressources en eau</a:t>
            </a:r>
            <a:r>
              <a:rPr lang="fr-FR" sz="2000" dirty="0"/>
              <a:t> </a:t>
            </a:r>
            <a:r>
              <a:rPr lang="fr-FR" sz="2000" b="1" dirty="0">
                <a:latin typeface="Arial" panose="020B0604020202020204" pitchFamily="34" charset="0"/>
                <a:cs typeface="Arial" panose="020B0604020202020204" pitchFamily="34" charset="0"/>
              </a:rPr>
              <a:t> </a:t>
            </a:r>
          </a:p>
          <a:p>
            <a:pPr lvl="1">
              <a:lnSpc>
                <a:spcPct val="150000"/>
              </a:lnSpc>
            </a:pPr>
            <a:r>
              <a:rPr lang="fr-FR" sz="1800" dirty="0">
                <a:latin typeface="Arial" panose="020B0604020202020204" pitchFamily="34" charset="0"/>
                <a:cs typeface="Arial" panose="020B0604020202020204" pitchFamily="34" charset="0"/>
              </a:rPr>
              <a:t>Tenir compte de l’importance de la gestion globale des ressources en eau.</a:t>
            </a:r>
            <a:r>
              <a:rPr lang="fr-FR" sz="1800" dirty="0"/>
              <a:t> </a:t>
            </a:r>
            <a:r>
              <a:rPr lang="fr-FR" sz="1800" dirty="0">
                <a:latin typeface="Arial" panose="020B0604020202020204" pitchFamily="34" charset="0"/>
                <a:cs typeface="Arial" panose="020B0604020202020204" pitchFamily="34" charset="0"/>
              </a:rPr>
              <a:t> </a:t>
            </a:r>
          </a:p>
          <a:p>
            <a:pPr lvl="1">
              <a:lnSpc>
                <a:spcPct val="150000"/>
              </a:lnSpc>
            </a:pPr>
            <a:r>
              <a:rPr lang="fr-FR" sz="1800" dirty="0">
                <a:latin typeface="Arial" panose="020B0604020202020204" pitchFamily="34" charset="0"/>
                <a:cs typeface="Arial" panose="020B0604020202020204" pitchFamily="34" charset="0"/>
              </a:rPr>
              <a:t>Tenir compte des aspects qualitatifs et quantitatifs de la gestion.</a:t>
            </a:r>
            <a:endParaRPr lang="fr-FR" sz="1900" b="1" dirty="0">
              <a:latin typeface="Arial" panose="020B0604020202020204" pitchFamily="34" charset="0"/>
              <a:cs typeface="Arial" panose="020B0604020202020204" pitchFamily="34" charset="0"/>
            </a:endParaRPr>
          </a:p>
          <a:p>
            <a:pPr>
              <a:lnSpc>
                <a:spcPct val="150000"/>
              </a:lnSpc>
            </a:pPr>
            <a:r>
              <a:rPr lang="fr-FR" sz="2000" b="1" dirty="0"/>
              <a:t>Aspect quantitatif de la gestion de l’eau</a:t>
            </a:r>
            <a:endParaRPr lang="fr-FR" sz="1900" b="1" dirty="0">
              <a:latin typeface="Arial" panose="020B0604020202020204" pitchFamily="34" charset="0"/>
              <a:cs typeface="Arial" panose="020B0604020202020204" pitchFamily="34" charset="0"/>
            </a:endParaRPr>
          </a:p>
          <a:p>
            <a:pPr lvl="1">
              <a:lnSpc>
                <a:spcPct val="150000"/>
              </a:lnSpc>
            </a:pPr>
            <a:r>
              <a:rPr lang="fr-FR" sz="1800" dirty="0">
                <a:latin typeface="Arial" panose="020B0604020202020204" pitchFamily="34" charset="0"/>
                <a:cs typeface="Arial" panose="020B0604020202020204" pitchFamily="34" charset="0"/>
              </a:rPr>
              <a:t>Utilisation efficace de l’eau ;</a:t>
            </a:r>
          </a:p>
          <a:p>
            <a:pPr lvl="1">
              <a:lnSpc>
                <a:spcPct val="150000"/>
              </a:lnSpc>
            </a:pPr>
            <a:r>
              <a:rPr lang="fr-FR" sz="1800" dirty="0">
                <a:latin typeface="Arial" panose="020B0604020202020204" pitchFamily="34" charset="0"/>
                <a:cs typeface="Arial" panose="020B0604020202020204" pitchFamily="34" charset="0"/>
              </a:rPr>
              <a:t>Conservation &amp; réutilisation ;</a:t>
            </a:r>
          </a:p>
          <a:p>
            <a:pPr lvl="1">
              <a:lnSpc>
                <a:spcPct val="150000"/>
              </a:lnSpc>
            </a:pPr>
            <a:r>
              <a:rPr lang="fr-FR" sz="1800" dirty="0">
                <a:latin typeface="Arial" panose="020B0604020202020204" pitchFamily="34" charset="0"/>
                <a:cs typeface="Arial" panose="020B0604020202020204" pitchFamily="34" charset="0"/>
              </a:rPr>
              <a:t>Évacuation.</a:t>
            </a:r>
          </a:p>
          <a:p>
            <a:pPr>
              <a:lnSpc>
                <a:spcPct val="150000"/>
              </a:lnSpc>
              <a:buFont typeface="Wingdings" panose="05000000000000000000" pitchFamily="2" charset="2"/>
              <a:buChar char="Ø"/>
            </a:pPr>
            <a:endParaRPr lang="en-ZA" sz="1800" dirty="0"/>
          </a:p>
          <a:p>
            <a:pPr marL="0" indent="0">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21</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49139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Promotion du développement durable de la communauté</a:t>
            </a:r>
            <a:r>
              <a:rPr lang="en-ZA" dirty="0"/>
              <a:t/>
            </a:r>
            <a:br>
              <a:rPr lang="en-ZA" dirty="0"/>
            </a:br>
            <a:endParaRPr lang="en-ZA" dirty="0"/>
          </a:p>
        </p:txBody>
      </p:sp>
      <p:sp>
        <p:nvSpPr>
          <p:cNvPr id="5" name="Content Placeholder 4"/>
          <p:cNvSpPr>
            <a:spLocks noGrp="1"/>
          </p:cNvSpPr>
          <p:nvPr>
            <p:ph idx="1"/>
          </p:nvPr>
        </p:nvSpPr>
        <p:spPr>
          <a:xfrm>
            <a:off x="644896" y="1261017"/>
            <a:ext cx="9753600" cy="4475161"/>
          </a:xfrm>
        </p:spPr>
        <p:txBody>
          <a:bodyPr/>
          <a:lstStyle/>
          <a:p>
            <a:pPr marL="0" indent="0">
              <a:buNone/>
            </a:pPr>
            <a:r>
              <a:rPr lang="fr-FR" sz="1800" b="1" dirty="0">
                <a:solidFill>
                  <a:srgbClr val="FF0000"/>
                </a:solidFill>
              </a:rPr>
              <a:t>Aux termes de la norme ISO 24511, </a:t>
            </a:r>
            <a:r>
              <a:rPr lang="fr-FR" sz="1800" b="1" dirty="0">
                <a:solidFill>
                  <a:schemeClr val="tx1">
                    <a:lumMod val="95000"/>
                    <a:lumOff val="5000"/>
                  </a:schemeClr>
                </a:solidFill>
              </a:rPr>
              <a:t>les installations d’assainissement doivent répondre aux exigences suivantes :</a:t>
            </a:r>
          </a:p>
          <a:p>
            <a:pPr marL="0" indent="0">
              <a:buNone/>
            </a:pPr>
            <a:endParaRPr lang="fr-FR" sz="1800" b="1" dirty="0">
              <a:solidFill>
                <a:srgbClr val="FF0000"/>
              </a:solidFill>
            </a:endParaRPr>
          </a:p>
          <a:p>
            <a:pPr>
              <a:lnSpc>
                <a:spcPct val="150000"/>
              </a:lnSpc>
            </a:pPr>
            <a:r>
              <a:rPr lang="fr-FR" sz="1800" dirty="0"/>
              <a:t>la gestion intégrée des ressources en eau ;</a:t>
            </a:r>
            <a:endParaRPr lang="fr-FR" sz="1800" dirty="0">
              <a:latin typeface="Arial" panose="020B0604020202020204" pitchFamily="34" charset="0"/>
              <a:cs typeface="Arial" panose="020B0604020202020204" pitchFamily="34" charset="0"/>
            </a:endParaRPr>
          </a:p>
          <a:p>
            <a:pPr>
              <a:lnSpc>
                <a:spcPct val="150000"/>
              </a:lnSpc>
            </a:pPr>
            <a:r>
              <a:rPr lang="fr-FR" sz="1800" dirty="0"/>
              <a:t>les énergies renouvelables  ;</a:t>
            </a:r>
            <a:endParaRPr lang="fr-FR" sz="1800" dirty="0">
              <a:latin typeface="Arial" panose="020B0604020202020204" pitchFamily="34" charset="0"/>
              <a:cs typeface="Arial" panose="020B0604020202020204" pitchFamily="34" charset="0"/>
            </a:endParaRPr>
          </a:p>
          <a:p>
            <a:pPr>
              <a:lnSpc>
                <a:spcPct val="150000"/>
              </a:lnSpc>
            </a:pPr>
            <a:r>
              <a:rPr lang="fr-FR" sz="1800" dirty="0"/>
              <a:t>l’utilisation des résidus d’eaux usées traitées </a:t>
            </a:r>
            <a:r>
              <a:rPr lang="fr-FR" sz="1800" dirty="0">
                <a:latin typeface="Arial" panose="020B0604020202020204" pitchFamily="34" charset="0"/>
                <a:cs typeface="Arial" panose="020B0604020202020204" pitchFamily="34" charset="0"/>
              </a:rPr>
              <a:t>: la réutilisation </a:t>
            </a:r>
            <a:r>
              <a:rPr lang="fr-FR" sz="1800" dirty="0"/>
              <a:t>les résidus traités dans le secteur agricole pour la production vivrière</a:t>
            </a:r>
            <a:r>
              <a:rPr lang="fr-FR" sz="1800" dirty="0">
                <a:latin typeface="Arial" panose="020B0604020202020204" pitchFamily="34" charset="0"/>
                <a:cs typeface="Arial" panose="020B0604020202020204" pitchFamily="34" charset="0"/>
              </a:rPr>
              <a:t>, le cas échéant.</a:t>
            </a:r>
            <a:endParaRPr lang="fr-FR" sz="1800" b="1" dirty="0">
              <a:latin typeface="Arial" panose="020B0604020202020204" pitchFamily="34" charset="0"/>
              <a:cs typeface="Arial" panose="020B0604020202020204" pitchFamily="34" charset="0"/>
            </a:endParaRPr>
          </a:p>
          <a:p>
            <a:pPr marL="0" indent="0">
              <a:lnSpc>
                <a:spcPct val="150000"/>
              </a:lnSpc>
              <a:buNone/>
            </a:pPr>
            <a:endParaRPr lang="fr-FR" b="1" dirty="0">
              <a:latin typeface="Arial" panose="020B0604020202020204" pitchFamily="34" charset="0"/>
              <a:cs typeface="Arial" panose="020B0604020202020204" pitchFamily="34" charset="0"/>
            </a:endParaRPr>
          </a:p>
          <a:p>
            <a:pPr marL="0" indent="0">
              <a:buNone/>
            </a:pP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22</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spTree>
    <p:extLst>
      <p:ext uri="{BB962C8B-B14F-4D97-AF65-F5344CB8AC3E}">
        <p14:creationId xmlns:p14="http://schemas.microsoft.com/office/powerpoint/2010/main" val="1007833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938" y="2060168"/>
            <a:ext cx="9144000" cy="1438206"/>
          </a:xfrm>
        </p:spPr>
        <p:txBody>
          <a:bodyPr>
            <a:normAutofit/>
          </a:bodyPr>
          <a:lstStyle/>
          <a:p>
            <a:r>
              <a:rPr lang="fr-FR" sz="2800" b="1" dirty="0">
                <a:latin typeface="Arial" panose="020B0604020202020204" pitchFamily="34" charset="0"/>
                <a:cs typeface="Arial" panose="020B0604020202020204" pitchFamily="34" charset="0"/>
              </a:rPr>
              <a:t>COMPOSANTS DES SYSTÈMES D’ASSAINISSEMENT AUTONOME</a:t>
            </a:r>
            <a:endParaRPr lang="en-ZA" sz="2800" dirty="0">
              <a:latin typeface="Arial" panose="020B0604020202020204" pitchFamily="34" charset="0"/>
              <a:cs typeface="Arial" panose="020B0604020202020204" pitchFamily="34" charset="0"/>
            </a:endParaRPr>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23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14" name="Picture 2" descr="Image result for sanitation value chain"/>
          <p:cNvPicPr>
            <a:picLocks noChangeAspect="1" noChangeArrowheads="1"/>
          </p:cNvPicPr>
          <p:nvPr/>
        </p:nvPicPr>
        <p:blipFill rotWithShape="1">
          <a:blip r:embed="rId6">
            <a:extLst>
              <a:ext uri="{28A0092B-C50C-407E-A947-70E740481C1C}">
                <a14:useLocalDpi xmlns:a14="http://schemas.microsoft.com/office/drawing/2010/main" val="0"/>
              </a:ext>
            </a:extLst>
          </a:blip>
          <a:srcRect l="3115" t="37594" r="15953" b="22315"/>
          <a:stretch/>
        </p:blipFill>
        <p:spPr bwMode="auto">
          <a:xfrm>
            <a:off x="3049778" y="3743180"/>
            <a:ext cx="5290826" cy="14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10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198570"/>
            <a:ext cx="7334249" cy="806994"/>
          </a:xfrm>
        </p:spPr>
        <p:txBody>
          <a:bodyPr/>
          <a:lstStyle/>
          <a:p>
            <a:r>
              <a:rPr lang="fr-FR" dirty="0"/>
              <a:t>Composants des systèmes d’assainissement autonome</a:t>
            </a:r>
          </a:p>
        </p:txBody>
      </p:sp>
      <p:sp>
        <p:nvSpPr>
          <p:cNvPr id="4" name="Content Placeholder 3"/>
          <p:cNvSpPr>
            <a:spLocks noGrp="1"/>
          </p:cNvSpPr>
          <p:nvPr>
            <p:ph idx="1"/>
          </p:nvPr>
        </p:nvSpPr>
        <p:spPr/>
        <p:txBody>
          <a:bodyPr/>
          <a:lstStyle/>
          <a:p>
            <a:pPr marL="0" indent="0">
              <a:buNone/>
            </a:pPr>
            <a:r>
              <a:rPr lang="fr-FR" sz="1800" b="1" dirty="0"/>
              <a:t>Les systèmes d’assainissement autonome comprennent généralement</a:t>
            </a:r>
            <a:r>
              <a:rPr lang="fr-FR" sz="1800" dirty="0"/>
              <a:t>  </a:t>
            </a:r>
            <a:r>
              <a:rPr lang="fr-FR" sz="1800" b="1" dirty="0">
                <a:latin typeface="Arial" panose="020B0604020202020204" pitchFamily="34" charset="0"/>
                <a:cs typeface="Arial" panose="020B0604020202020204" pitchFamily="34" charset="0"/>
              </a:rPr>
              <a:t>:</a:t>
            </a:r>
          </a:p>
          <a:p>
            <a:r>
              <a:rPr lang="fr-FR" sz="1800" dirty="0">
                <a:latin typeface="Arial" panose="020B0604020202020204" pitchFamily="34" charset="0"/>
                <a:cs typeface="Arial" panose="020B0604020202020204" pitchFamily="34" charset="0"/>
              </a:rPr>
              <a:t>Une interface amont &gt; Collecte et Transport &gt; Traitement &gt; Élimination/réutilisation </a:t>
            </a:r>
            <a:endParaRPr lang="fr-FR" sz="1800" b="1" dirty="0">
              <a:latin typeface="Arial" panose="020B0604020202020204" pitchFamily="34" charset="0"/>
              <a:cs typeface="Arial" panose="020B0604020202020204" pitchFamily="34" charset="0"/>
            </a:endParaRPr>
          </a:p>
          <a:p>
            <a:endParaRPr lang="en-US" b="1" dirty="0"/>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1083A396-192C-42DE-B448-A02900F3097E}"/>
              </a:ext>
            </a:extLst>
          </p:cNvPr>
          <p:cNvPicPr>
            <a:picLocks noChangeAspect="1"/>
          </p:cNvPicPr>
          <p:nvPr/>
        </p:nvPicPr>
        <p:blipFill>
          <a:blip r:embed="rId3"/>
          <a:stretch>
            <a:fillRect/>
          </a:stretch>
        </p:blipFill>
        <p:spPr>
          <a:xfrm>
            <a:off x="1178513" y="2068647"/>
            <a:ext cx="8989425" cy="3458308"/>
          </a:xfrm>
          <a:prstGeom prst="rect">
            <a:avLst/>
          </a:prstGeom>
        </p:spPr>
      </p:pic>
    </p:spTree>
    <p:extLst>
      <p:ext uri="{BB962C8B-B14F-4D97-AF65-F5344CB8AC3E}">
        <p14:creationId xmlns:p14="http://schemas.microsoft.com/office/powerpoint/2010/main" val="434554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28624"/>
            <a:ext cx="7334250" cy="473619"/>
          </a:xfrm>
        </p:spPr>
        <p:txBody>
          <a:bodyPr/>
          <a:lstStyle/>
          <a:p>
            <a:r>
              <a:rPr lang="fr-FR" dirty="0"/>
              <a:t>Interface amont (collecte)</a:t>
            </a:r>
            <a:r>
              <a:rPr lang="en-ZA" dirty="0"/>
              <a:t> </a:t>
            </a:r>
            <a:br>
              <a:rPr lang="en-ZA" dirty="0"/>
            </a:br>
            <a:endParaRPr lang="en-ZA" dirty="0"/>
          </a:p>
        </p:txBody>
      </p:sp>
      <p:sp>
        <p:nvSpPr>
          <p:cNvPr id="4" name="Content Placeholder 3"/>
          <p:cNvSpPr>
            <a:spLocks noGrp="1"/>
          </p:cNvSpPr>
          <p:nvPr>
            <p:ph idx="1"/>
          </p:nvPr>
        </p:nvSpPr>
        <p:spPr>
          <a:xfrm>
            <a:off x="589867" y="1258667"/>
            <a:ext cx="9753600" cy="5095333"/>
          </a:xfrm>
        </p:spPr>
        <p:txBody>
          <a:bodyPr>
            <a:normAutofit/>
          </a:bodyPr>
          <a:lstStyle/>
          <a:p>
            <a:pPr>
              <a:lnSpc>
                <a:spcPct val="150000"/>
              </a:lnSpc>
            </a:pPr>
            <a:endParaRPr lang="en-US" sz="1800" dirty="0">
              <a:latin typeface="Arial" panose="020B0604020202020204" pitchFamily="34" charset="0"/>
              <a:cs typeface="Arial" panose="020B0604020202020204" pitchFamily="34" charset="0"/>
            </a:endParaRPr>
          </a:p>
          <a:p>
            <a:pPr>
              <a:lnSpc>
                <a:spcPct val="150000"/>
              </a:lnSpc>
            </a:pPr>
            <a:endParaRPr lang="en-US" sz="1800" dirty="0"/>
          </a:p>
          <a:p>
            <a:pPr>
              <a:lnSpc>
                <a:spcPct val="150000"/>
              </a:lnSpc>
            </a:pPr>
            <a:endParaRPr lang="en-US" sz="1800" dirty="0">
              <a:latin typeface="Arial" panose="020B0604020202020204" pitchFamily="34" charset="0"/>
              <a:cs typeface="Arial" panose="020B0604020202020204" pitchFamily="34" charset="0"/>
            </a:endParaRPr>
          </a:p>
          <a:p>
            <a:pPr>
              <a:lnSpc>
                <a:spcPct val="150000"/>
              </a:lnSpc>
            </a:pPr>
            <a:endParaRPr lang="en-US" sz="1800" dirty="0"/>
          </a:p>
          <a:p>
            <a:pPr>
              <a:lnSpc>
                <a:spcPct val="150000"/>
              </a:lnSpc>
            </a:pPr>
            <a:endParaRPr lang="en-US" sz="1800" dirty="0">
              <a:latin typeface="Arial" panose="020B0604020202020204" pitchFamily="34" charset="0"/>
              <a:cs typeface="Arial" panose="020B0604020202020204" pitchFamily="34" charset="0"/>
            </a:endParaRPr>
          </a:p>
          <a:p>
            <a:pPr>
              <a:lnSpc>
                <a:spcPct val="150000"/>
              </a:lnSpc>
            </a:pPr>
            <a:r>
              <a:rPr lang="en-US" sz="1800" dirty="0">
                <a:latin typeface="Arial" panose="020B0604020202020204" pitchFamily="34" charset="0"/>
                <a:cs typeface="Arial" panose="020B0604020202020204" pitchFamily="34" charset="0"/>
              </a:rPr>
              <a:t>Technologies </a:t>
            </a:r>
            <a:r>
              <a:rPr lang="fr-FR" sz="1800" dirty="0"/>
              <a:t>par le biais desquelles l’utilisateur entre en contact et qui permettent l’accès au système d’assainissement ;</a:t>
            </a:r>
            <a:endParaRPr lang="en-US" sz="1800" dirty="0">
              <a:latin typeface="Arial" panose="020B0604020202020204" pitchFamily="34" charset="0"/>
              <a:cs typeface="Arial" panose="020B0604020202020204" pitchFamily="34" charset="0"/>
            </a:endParaRPr>
          </a:p>
          <a:p>
            <a:pPr>
              <a:lnSpc>
                <a:spcPct val="150000"/>
              </a:lnSpc>
            </a:pPr>
            <a:r>
              <a:rPr lang="fr-FR" sz="1800" dirty="0"/>
              <a:t>Les toilettes et les installations de lavage des mains constituent l’interface amont ;</a:t>
            </a:r>
            <a:endParaRPr lang="en-US" sz="1800" dirty="0">
              <a:latin typeface="Arial" panose="020B0604020202020204" pitchFamily="34" charset="0"/>
              <a:cs typeface="Arial" panose="020B0604020202020204" pitchFamily="34" charset="0"/>
            </a:endParaRPr>
          </a:p>
          <a:p>
            <a:pPr>
              <a:lnSpc>
                <a:spcPct val="150000"/>
              </a:lnSpc>
            </a:pPr>
            <a:r>
              <a:rPr lang="fr-FR" sz="1800" dirty="0"/>
              <a:t>Les toilettes peuvent être conçues pour permettre la séparation des urines et des excréments.</a:t>
            </a:r>
            <a:endParaRPr lang="en-US" sz="18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25</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9" name="Picture 8"/>
          <p:cNvPicPr>
            <a:picLocks noChangeAspect="1"/>
          </p:cNvPicPr>
          <p:nvPr/>
        </p:nvPicPr>
        <p:blipFill rotWithShape="1">
          <a:blip r:embed="rId6"/>
          <a:srcRect l="1004" r="34518"/>
          <a:stretch/>
        </p:blipFill>
        <p:spPr>
          <a:xfrm>
            <a:off x="7815082" y="2225398"/>
            <a:ext cx="2599737" cy="1736473"/>
          </a:xfrm>
          <a:prstGeom prst="rect">
            <a:avLst/>
          </a:prstGeom>
        </p:spPr>
      </p:pic>
      <p:sp>
        <p:nvSpPr>
          <p:cNvPr id="5" name="Rectangle 4">
            <a:extLst>
              <a:ext uri="{FF2B5EF4-FFF2-40B4-BE49-F238E27FC236}">
                <a16:creationId xmlns:a16="http://schemas.microsoft.com/office/drawing/2014/main" id="{09C8EABD-6144-43C3-B56B-9E32999E4D04}"/>
              </a:ext>
            </a:extLst>
          </p:cNvPr>
          <p:cNvSpPr/>
          <p:nvPr/>
        </p:nvSpPr>
        <p:spPr>
          <a:xfrm>
            <a:off x="10343467" y="2620219"/>
            <a:ext cx="2089828" cy="307777"/>
          </a:xfrm>
          <a:prstGeom prst="rect">
            <a:avLst/>
          </a:prstGeom>
        </p:spPr>
        <p:txBody>
          <a:bodyPr wrap="square">
            <a:spAutoFit/>
          </a:bodyPr>
          <a:lstStyle/>
          <a:p>
            <a:r>
              <a:rPr lang="fr-FR" sz="1400" b="1" dirty="0">
                <a:solidFill>
                  <a:schemeClr val="tx1">
                    <a:lumMod val="85000"/>
                    <a:lumOff val="15000"/>
                  </a:schemeClr>
                </a:solidFill>
              </a:rPr>
              <a:t>Section des excréments</a:t>
            </a:r>
          </a:p>
        </p:txBody>
      </p:sp>
      <p:sp>
        <p:nvSpPr>
          <p:cNvPr id="6" name="Rectangle 5">
            <a:extLst>
              <a:ext uri="{FF2B5EF4-FFF2-40B4-BE49-F238E27FC236}">
                <a16:creationId xmlns:a16="http://schemas.microsoft.com/office/drawing/2014/main" id="{1850E99A-2654-4C19-91C9-A00B632A3BE9}"/>
              </a:ext>
            </a:extLst>
          </p:cNvPr>
          <p:cNvSpPr/>
          <p:nvPr/>
        </p:nvSpPr>
        <p:spPr>
          <a:xfrm>
            <a:off x="10346056" y="2910392"/>
            <a:ext cx="1535998" cy="307777"/>
          </a:xfrm>
          <a:prstGeom prst="rect">
            <a:avLst/>
          </a:prstGeom>
        </p:spPr>
        <p:txBody>
          <a:bodyPr wrap="none">
            <a:spAutoFit/>
          </a:bodyPr>
          <a:lstStyle/>
          <a:p>
            <a:r>
              <a:rPr lang="en-US" sz="1400" b="1" dirty="0">
                <a:solidFill>
                  <a:schemeClr val="tx1">
                    <a:lumMod val="85000"/>
                    <a:lumOff val="15000"/>
                  </a:schemeClr>
                </a:solidFill>
              </a:rPr>
              <a:t>Section des urines</a:t>
            </a:r>
          </a:p>
        </p:txBody>
      </p:sp>
      <p:pic>
        <p:nvPicPr>
          <p:cNvPr id="13" name="Picture 12">
            <a:extLst>
              <a:ext uri="{FF2B5EF4-FFF2-40B4-BE49-F238E27FC236}">
                <a16:creationId xmlns:a16="http://schemas.microsoft.com/office/drawing/2014/main" id="{A65C869B-BFCC-4CE3-AEF1-431E9E1FEBE7}"/>
              </a:ext>
            </a:extLst>
          </p:cNvPr>
          <p:cNvPicPr>
            <a:picLocks noChangeAspect="1"/>
          </p:cNvPicPr>
          <p:nvPr/>
        </p:nvPicPr>
        <p:blipFill>
          <a:blip r:embed="rId7"/>
          <a:stretch>
            <a:fillRect/>
          </a:stretch>
        </p:blipFill>
        <p:spPr>
          <a:xfrm>
            <a:off x="518515" y="1604422"/>
            <a:ext cx="7079880" cy="2357449"/>
          </a:xfrm>
          <a:prstGeom prst="rect">
            <a:avLst/>
          </a:prstGeom>
        </p:spPr>
      </p:pic>
    </p:spTree>
    <p:extLst>
      <p:ext uri="{BB962C8B-B14F-4D97-AF65-F5344CB8AC3E}">
        <p14:creationId xmlns:p14="http://schemas.microsoft.com/office/powerpoint/2010/main" val="131099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6295" y="480674"/>
            <a:ext cx="7334250" cy="450398"/>
          </a:xfrm>
        </p:spPr>
        <p:txBody>
          <a:bodyPr/>
          <a:lstStyle/>
          <a:p>
            <a:r>
              <a:rPr lang="fr-FR" dirty="0"/>
              <a:t>Interface amont (collecte</a:t>
            </a:r>
            <a:r>
              <a:rPr lang="en-ZA" dirty="0"/>
              <a:t>)</a:t>
            </a:r>
          </a:p>
        </p:txBody>
      </p:sp>
      <p:sp>
        <p:nvSpPr>
          <p:cNvPr id="19" name="Content Placeholder 18"/>
          <p:cNvSpPr>
            <a:spLocks noGrp="1"/>
          </p:cNvSpPr>
          <p:nvPr>
            <p:ph idx="1"/>
          </p:nvPr>
        </p:nvSpPr>
        <p:spPr>
          <a:xfrm>
            <a:off x="650787" y="1204768"/>
            <a:ext cx="9705975" cy="5458417"/>
          </a:xfrm>
          <a:prstGeom prst="rect">
            <a:avLst/>
          </a:prstGeom>
        </p:spPr>
        <p:txBody>
          <a:bodyPr wrap="square">
            <a:spAutoFit/>
          </a:bodyPr>
          <a:lstStyle/>
          <a:p>
            <a:r>
              <a:rPr lang="fr-FR" sz="1800" b="1" dirty="0"/>
              <a:t>L’interface amont comprennent (sans toutefois s’y limiter) </a:t>
            </a:r>
            <a:r>
              <a:rPr lang="en-ZA" sz="1800" b="1" dirty="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pPr>
              <a:lnSpc>
                <a:spcPct val="150000"/>
              </a:lnSpc>
            </a:pPr>
            <a:r>
              <a:rPr lang="fr-FR" sz="1800" dirty="0"/>
              <a:t>latrine à fosse unique ventilée/non ventilée </a:t>
            </a:r>
            <a:r>
              <a:rPr lang="fr-FR" sz="1800" dirty="0">
                <a:latin typeface="Arial" panose="020B0604020202020204" pitchFamily="34" charset="0"/>
                <a:cs typeface="Arial" panose="020B0604020202020204" pitchFamily="34" charset="0"/>
              </a:rPr>
              <a:t>;</a:t>
            </a:r>
          </a:p>
          <a:p>
            <a:pPr>
              <a:lnSpc>
                <a:spcPct val="150000"/>
              </a:lnSpc>
            </a:pPr>
            <a:r>
              <a:rPr lang="fr-FR" sz="1800" dirty="0"/>
              <a:t>latrine à double fosse ventilée améliorée/</a:t>
            </a:r>
            <a:r>
              <a:rPr lang="fr-FR" sz="1800" dirty="0" err="1"/>
              <a:t>fossa</a:t>
            </a:r>
            <a:r>
              <a:rPr lang="fr-FR" sz="1800" dirty="0"/>
              <a:t> alterna </a:t>
            </a:r>
            <a:r>
              <a:rPr lang="fr-FR" sz="1800" dirty="0">
                <a:latin typeface="Arial" panose="020B0604020202020204" pitchFamily="34" charset="0"/>
                <a:cs typeface="Arial" panose="020B0604020202020204" pitchFamily="34" charset="0"/>
              </a:rPr>
              <a:t>;</a:t>
            </a:r>
          </a:p>
          <a:p>
            <a:pPr>
              <a:lnSpc>
                <a:spcPct val="150000"/>
              </a:lnSpc>
            </a:pPr>
            <a:r>
              <a:rPr lang="fr-FR" sz="1800" dirty="0"/>
              <a:t>toilette sèche (incluant toilettes sèches à séparation d’urine</a:t>
            </a:r>
            <a:r>
              <a:rPr lang="fr-FR" sz="1800" dirty="0">
                <a:latin typeface="Arial" panose="020B0604020202020204" pitchFamily="34" charset="0"/>
                <a:cs typeface="Arial" panose="020B0604020202020204" pitchFamily="34" charset="0"/>
              </a:rPr>
              <a:t>),                                       </a:t>
            </a:r>
            <a:r>
              <a:rPr lang="fr-FR" sz="1800" dirty="0"/>
              <a:t>toilettes à compostage ;</a:t>
            </a:r>
            <a:endParaRPr lang="fr-FR" sz="1800" dirty="0">
              <a:latin typeface="Arial" panose="020B0604020202020204" pitchFamily="34" charset="0"/>
              <a:cs typeface="Arial" panose="020B0604020202020204" pitchFamily="34" charset="0"/>
            </a:endParaRPr>
          </a:p>
          <a:p>
            <a:pPr>
              <a:lnSpc>
                <a:spcPct val="150000"/>
              </a:lnSpc>
            </a:pPr>
            <a:r>
              <a:rPr lang="fr-FR" sz="1800" dirty="0"/>
              <a:t>toilette à chasse manuelle </a:t>
            </a:r>
            <a:r>
              <a:rPr lang="fr-FR" sz="1800" dirty="0">
                <a:latin typeface="Arial" panose="020B0604020202020204" pitchFamily="34" charset="0"/>
                <a:cs typeface="Arial" panose="020B0604020202020204" pitchFamily="34" charset="0"/>
              </a:rPr>
              <a:t>;</a:t>
            </a:r>
          </a:p>
          <a:p>
            <a:pPr>
              <a:lnSpc>
                <a:spcPct val="150000"/>
              </a:lnSpc>
            </a:pPr>
            <a:r>
              <a:rPr lang="fr-FR" sz="1800" dirty="0"/>
              <a:t>U</a:t>
            </a:r>
            <a:r>
              <a:rPr lang="fr-FR" sz="1800" dirty="0">
                <a:latin typeface="Arial" panose="020B0604020202020204" pitchFamily="34" charset="0"/>
                <a:cs typeface="Arial" panose="020B0604020202020204" pitchFamily="34" charset="0"/>
              </a:rPr>
              <a:t>rinoir sans eau ;</a:t>
            </a:r>
          </a:p>
          <a:p>
            <a:pPr>
              <a:lnSpc>
                <a:spcPct val="150000"/>
              </a:lnSpc>
            </a:pPr>
            <a:r>
              <a:rPr lang="fr-FR" sz="1800" dirty="0"/>
              <a:t>toilette à chasse mécanique </a:t>
            </a:r>
            <a:r>
              <a:rPr lang="fr-FR" sz="1800" dirty="0">
                <a:latin typeface="Arial" panose="020B0604020202020204" pitchFamily="34" charset="0"/>
                <a:cs typeface="Arial" panose="020B0604020202020204" pitchFamily="34" charset="0"/>
              </a:rPr>
              <a:t>;</a:t>
            </a:r>
          </a:p>
          <a:p>
            <a:pPr>
              <a:lnSpc>
                <a:spcPct val="150000"/>
              </a:lnSpc>
            </a:pPr>
            <a:r>
              <a:rPr lang="fr-FR" sz="1800" dirty="0"/>
              <a:t>installations de lavage (éviers pour                                                                                     eaux grises).</a:t>
            </a:r>
            <a:endParaRPr lang="fr-FR" sz="1800" dirty="0">
              <a:latin typeface="Arial" panose="020B0604020202020204" pitchFamily="34" charset="0"/>
              <a:cs typeface="Arial" panose="020B0604020202020204" pitchFamily="34" charset="0"/>
            </a:endParaRPr>
          </a:p>
          <a:p>
            <a:pPr lvl="2">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26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48211"/>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938" y="1792137"/>
            <a:ext cx="1800000" cy="135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double ventilated improved pit latr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3037" y="3847236"/>
            <a:ext cx="1751030" cy="129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610600" y="3170261"/>
            <a:ext cx="1398011" cy="461665"/>
          </a:xfrm>
          <a:prstGeom prst="rect">
            <a:avLst/>
          </a:prstGeom>
          <a:noFill/>
        </p:spPr>
        <p:txBody>
          <a:bodyPr wrap="square" rtlCol="0">
            <a:spAutoFit/>
          </a:bodyPr>
          <a:lstStyle/>
          <a:p>
            <a:pPr algn="ctr"/>
            <a:r>
              <a:rPr lang="fr-FR" sz="1200" b="1" i="1" dirty="0">
                <a:latin typeface="Arial" panose="020B0604020202020204" pitchFamily="34" charset="0"/>
                <a:cs typeface="Arial" panose="020B0604020202020204" pitchFamily="34" charset="0"/>
              </a:rPr>
              <a:t>Latrines à fosse ventilée </a:t>
            </a:r>
          </a:p>
        </p:txBody>
      </p:sp>
      <p:sp>
        <p:nvSpPr>
          <p:cNvPr id="23" name="TextBox 22"/>
          <p:cNvSpPr txBox="1"/>
          <p:nvPr/>
        </p:nvSpPr>
        <p:spPr>
          <a:xfrm>
            <a:off x="8353522" y="5358547"/>
            <a:ext cx="2062332" cy="461665"/>
          </a:xfrm>
          <a:prstGeom prst="rect">
            <a:avLst/>
          </a:prstGeom>
          <a:noFill/>
        </p:spPr>
        <p:txBody>
          <a:bodyPr wrap="square" rtlCol="0">
            <a:spAutoFit/>
          </a:bodyPr>
          <a:lstStyle/>
          <a:p>
            <a:pPr algn="ctr"/>
            <a:r>
              <a:rPr lang="fr-FR" sz="1200" b="1" i="1" dirty="0">
                <a:latin typeface="Arial" panose="020B0604020202020204" pitchFamily="34" charset="0"/>
                <a:cs typeface="Arial" panose="020B0604020202020204" pitchFamily="34" charset="0"/>
              </a:rPr>
              <a:t>Latrine à double fosse ventilée améliorée</a:t>
            </a:r>
            <a:endParaRPr lang="en-ZA" sz="1200" b="1" i="1" dirty="0">
              <a:latin typeface="Arial" panose="020B0604020202020204" pitchFamily="34" charset="0"/>
              <a:cs typeface="Arial" panose="020B0604020202020204" pitchFamily="34" charset="0"/>
            </a:endParaRPr>
          </a:p>
        </p:txBody>
      </p:sp>
      <p:pic>
        <p:nvPicPr>
          <p:cNvPr id="24" name="Picture 12" descr="Image result for urine diverting dry toi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047" y="3804887"/>
            <a:ext cx="1599710" cy="1620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758542" y="5424887"/>
            <a:ext cx="1811215" cy="461665"/>
          </a:xfrm>
          <a:prstGeom prst="rect">
            <a:avLst/>
          </a:prstGeom>
          <a:noFill/>
        </p:spPr>
        <p:txBody>
          <a:bodyPr wrap="square" rtlCol="0">
            <a:spAutoFit/>
          </a:bodyPr>
          <a:lstStyle/>
          <a:p>
            <a:pPr algn="ctr"/>
            <a:r>
              <a:rPr lang="fr-FR" sz="1200" b="1" i="1" dirty="0">
                <a:latin typeface="Arial" panose="020B0604020202020204" pitchFamily="34" charset="0"/>
                <a:cs typeface="Arial" panose="020B0604020202020204" pitchFamily="34" charset="0"/>
              </a:rPr>
              <a:t>Toilette à séparation d’urines</a:t>
            </a:r>
          </a:p>
        </p:txBody>
      </p:sp>
      <p:pic>
        <p:nvPicPr>
          <p:cNvPr id="13" name="Picture 18" descr="Image result for waterless ur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1938" y="3585838"/>
            <a:ext cx="1656000" cy="17727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08115" y="5594553"/>
            <a:ext cx="1599251" cy="276999"/>
          </a:xfrm>
          <a:prstGeom prst="rect">
            <a:avLst/>
          </a:prstGeom>
          <a:noFill/>
        </p:spPr>
        <p:txBody>
          <a:bodyPr wrap="square" rtlCol="0">
            <a:spAutoFit/>
          </a:bodyPr>
          <a:lstStyle/>
          <a:p>
            <a:r>
              <a:rPr lang="fr-FR" sz="1200" b="1" i="1" dirty="0">
                <a:latin typeface="Arial" panose="020B0604020202020204" pitchFamily="34" charset="0"/>
                <a:cs typeface="Arial" panose="020B0604020202020204" pitchFamily="34" charset="0"/>
              </a:rPr>
              <a:t>Urinoir sans eau</a:t>
            </a:r>
          </a:p>
        </p:txBody>
      </p:sp>
    </p:spTree>
    <p:extLst>
      <p:ext uri="{BB962C8B-B14F-4D97-AF65-F5344CB8AC3E}">
        <p14:creationId xmlns:p14="http://schemas.microsoft.com/office/powerpoint/2010/main" val="3269503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295" y="496384"/>
            <a:ext cx="7334250" cy="493193"/>
          </a:xfrm>
        </p:spPr>
        <p:txBody>
          <a:bodyPr/>
          <a:lstStyle/>
          <a:p>
            <a:r>
              <a:rPr lang="fr-FR" dirty="0"/>
              <a:t>Interface amont (collecte) </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27</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14" name="Picture 13"/>
          <p:cNvPicPr>
            <a:picLocks noChangeAspect="1"/>
          </p:cNvPicPr>
          <p:nvPr/>
        </p:nvPicPr>
        <p:blipFill rotWithShape="1">
          <a:blip r:embed="rId6"/>
          <a:srcRect b="4776"/>
          <a:stretch/>
        </p:blipFill>
        <p:spPr>
          <a:xfrm>
            <a:off x="1475231" y="2445127"/>
            <a:ext cx="1800000" cy="1714018"/>
          </a:xfrm>
          <a:prstGeom prst="rect">
            <a:avLst/>
          </a:prstGeom>
        </p:spPr>
      </p:pic>
      <p:pic>
        <p:nvPicPr>
          <p:cNvPr id="19" name="Picture 20" descr="Image result for cistern flush toile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537" t="4019" r="13207" b="2046"/>
          <a:stretch/>
        </p:blipFill>
        <p:spPr bwMode="auto">
          <a:xfrm>
            <a:off x="5505450" y="2664452"/>
            <a:ext cx="1354015" cy="14946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Image result for washing facilities"/>
          <p:cNvPicPr>
            <a:picLocks noChangeAspect="1" noChangeArrowheads="1"/>
          </p:cNvPicPr>
          <p:nvPr/>
        </p:nvPicPr>
        <p:blipFill rotWithShape="1">
          <a:blip r:embed="rId8">
            <a:extLst>
              <a:ext uri="{28A0092B-C50C-407E-A947-70E740481C1C}">
                <a14:useLocalDpi xmlns:a14="http://schemas.microsoft.com/office/drawing/2010/main" val="0"/>
              </a:ext>
            </a:extLst>
          </a:blip>
          <a:srcRect t="33676" r="8585"/>
          <a:stretch/>
        </p:blipFill>
        <p:spPr bwMode="auto">
          <a:xfrm>
            <a:off x="7711951" y="2909392"/>
            <a:ext cx="2152249" cy="118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755811" y="4592874"/>
            <a:ext cx="1605044" cy="461665"/>
          </a:xfrm>
          <a:prstGeom prst="rect">
            <a:avLst/>
          </a:prstGeom>
          <a:noFill/>
        </p:spPr>
        <p:txBody>
          <a:bodyPr wrap="square" rtlCol="0">
            <a:spAutoFit/>
          </a:bodyPr>
          <a:lstStyle/>
          <a:p>
            <a:r>
              <a:rPr lang="fr-FR" sz="1200" b="1" i="1" dirty="0">
                <a:latin typeface="Arial" panose="020B0604020202020204" pitchFamily="34" charset="0"/>
                <a:cs typeface="Arial" panose="020B0604020202020204" pitchFamily="34" charset="0"/>
              </a:rPr>
              <a:t>toilette à chasse manuelle</a:t>
            </a:r>
            <a:r>
              <a:rPr lang="fr-FR" sz="1200" dirty="0"/>
              <a:t> </a:t>
            </a:r>
            <a:endParaRPr lang="en-ZA" sz="1200" b="1" i="1" dirty="0"/>
          </a:p>
        </p:txBody>
      </p:sp>
      <p:sp>
        <p:nvSpPr>
          <p:cNvPr id="23" name="TextBox 22"/>
          <p:cNvSpPr txBox="1"/>
          <p:nvPr/>
        </p:nvSpPr>
        <p:spPr>
          <a:xfrm>
            <a:off x="8306060" y="4547353"/>
            <a:ext cx="1752340" cy="461665"/>
          </a:xfrm>
          <a:prstGeom prst="rect">
            <a:avLst/>
          </a:prstGeom>
          <a:noFill/>
        </p:spPr>
        <p:txBody>
          <a:bodyPr wrap="square" rtlCol="0">
            <a:spAutoFit/>
          </a:bodyPr>
          <a:lstStyle/>
          <a:p>
            <a:r>
              <a:rPr lang="en-US" sz="1200" b="1" i="1" dirty="0">
                <a:latin typeface="Arial" panose="020B0604020202020204" pitchFamily="34" charset="0"/>
                <a:cs typeface="Arial" panose="020B0604020202020204" pitchFamily="34" charset="0"/>
              </a:rPr>
              <a:t>Installation de lavage des mains</a:t>
            </a:r>
            <a:endParaRPr lang="en-ZA" sz="1200" b="1" i="1" dirty="0"/>
          </a:p>
        </p:txBody>
      </p:sp>
      <p:sp>
        <p:nvSpPr>
          <p:cNvPr id="24" name="TextBox 23"/>
          <p:cNvSpPr txBox="1"/>
          <p:nvPr/>
        </p:nvSpPr>
        <p:spPr>
          <a:xfrm>
            <a:off x="1827414" y="4549183"/>
            <a:ext cx="2074984" cy="276999"/>
          </a:xfrm>
          <a:prstGeom prst="rect">
            <a:avLst/>
          </a:prstGeom>
          <a:noFill/>
        </p:spPr>
        <p:txBody>
          <a:bodyPr wrap="square" rtlCol="0">
            <a:spAutoFit/>
          </a:bodyPr>
          <a:lstStyle/>
          <a:p>
            <a:r>
              <a:rPr lang="en-ZA" sz="1200" b="1" i="1" dirty="0">
                <a:latin typeface="Arial" panose="020B0604020202020204" pitchFamily="34" charset="0"/>
                <a:cs typeface="Arial" panose="020B0604020202020204" pitchFamily="34" charset="0"/>
              </a:rPr>
              <a:t>Toilette </a:t>
            </a:r>
            <a:r>
              <a:rPr lang="fr-FR" sz="1200" b="1" i="1" dirty="0">
                <a:latin typeface="Arial" panose="020B0604020202020204" pitchFamily="34" charset="0"/>
                <a:cs typeface="Arial" panose="020B0604020202020204" pitchFamily="34" charset="0"/>
              </a:rPr>
              <a:t>à compostage</a:t>
            </a:r>
            <a:r>
              <a:rPr lang="en-ZA" sz="1200" b="1"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6513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30680"/>
            <a:ext cx="7334250" cy="471563"/>
          </a:xfrm>
        </p:spPr>
        <p:txBody>
          <a:bodyPr/>
          <a:lstStyle/>
          <a:p>
            <a:r>
              <a:rPr lang="fr-FR" dirty="0"/>
              <a:t>Collecte &amp; Transport </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p:cNvSpPr/>
          <p:nvPr/>
        </p:nvSpPr>
        <p:spPr>
          <a:xfrm>
            <a:off x="724254" y="4941472"/>
            <a:ext cx="9759758" cy="872034"/>
          </a:xfrm>
          <a:prstGeom prst="rect">
            <a:avLst/>
          </a:prstGeom>
        </p:spPr>
        <p:txBody>
          <a:bodyPr wrap="square">
            <a:spAutoFit/>
          </a:bodyPr>
          <a:lstStyle/>
          <a:p>
            <a:pPr>
              <a:lnSpc>
                <a:spcPct val="150000"/>
              </a:lnSpc>
            </a:pPr>
            <a:r>
              <a:rPr lang="fr-FR" dirty="0">
                <a:latin typeface="Arial" panose="020B0604020202020204" pitchFamily="34" charset="0"/>
                <a:cs typeface="Arial" panose="020B0604020202020204" pitchFamily="34" charset="0"/>
              </a:rPr>
              <a:t>La collecte des excréments d’origine humaine avant leur transport se fait, par exemple, au moyen de fûts, de récipients, de compartiments de stockage ou de systèmes à double fosse.</a:t>
            </a:r>
            <a:endParaRPr lang="en-ZA"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C61D446-F5D1-4BBF-9AEE-830BF2B937BF}"/>
              </a:ext>
            </a:extLst>
          </p:cNvPr>
          <p:cNvPicPr>
            <a:picLocks noChangeAspect="1"/>
          </p:cNvPicPr>
          <p:nvPr/>
        </p:nvPicPr>
        <p:blipFill>
          <a:blip r:embed="rId3"/>
          <a:stretch>
            <a:fillRect/>
          </a:stretch>
        </p:blipFill>
        <p:spPr>
          <a:xfrm>
            <a:off x="1707988" y="1995894"/>
            <a:ext cx="8776024" cy="2866212"/>
          </a:xfrm>
          <a:prstGeom prst="rect">
            <a:avLst/>
          </a:prstGeom>
        </p:spPr>
      </p:pic>
      <p:grpSp>
        <p:nvGrpSpPr>
          <p:cNvPr id="19" name="Group 18">
            <a:extLst>
              <a:ext uri="{FF2B5EF4-FFF2-40B4-BE49-F238E27FC236}">
                <a16:creationId xmlns:a16="http://schemas.microsoft.com/office/drawing/2014/main" id="{E5D4DC4F-0889-4BC7-8220-2B71EA1587D8}"/>
              </a:ext>
            </a:extLst>
          </p:cNvPr>
          <p:cNvGrpSpPr/>
          <p:nvPr/>
        </p:nvGrpSpPr>
        <p:grpSpPr>
          <a:xfrm>
            <a:off x="3447738" y="2319129"/>
            <a:ext cx="3165097" cy="2107097"/>
            <a:chOff x="4018085" y="1899138"/>
            <a:chExt cx="2769577" cy="2066193"/>
          </a:xfrm>
        </p:grpSpPr>
        <p:cxnSp>
          <p:nvCxnSpPr>
            <p:cNvPr id="20" name="Straight Connector 19">
              <a:extLst>
                <a:ext uri="{FF2B5EF4-FFF2-40B4-BE49-F238E27FC236}">
                  <a16:creationId xmlns:a16="http://schemas.microsoft.com/office/drawing/2014/main" id="{12DE4F9B-00B9-4397-B826-FDA2CDAF5B78}"/>
                </a:ext>
              </a:extLst>
            </p:cNvPr>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2502E6-DE97-42C5-B058-00EEEE58046E}"/>
                </a:ext>
              </a:extLst>
            </p:cNvPr>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BBD2A4-68A9-42C9-BA36-2037750692CF}"/>
                </a:ext>
              </a:extLst>
            </p:cNvPr>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80B3CA-BB44-4818-AECA-86408C586F55}"/>
                </a:ext>
              </a:extLst>
            </p:cNvPr>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2577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048001" y="459910"/>
            <a:ext cx="7334250" cy="442333"/>
          </a:xfrm>
        </p:spPr>
        <p:txBody>
          <a:bodyPr/>
          <a:lstStyle/>
          <a:p>
            <a:r>
              <a:rPr lang="fr-FR" dirty="0"/>
              <a:t>Collecte &amp; Transport </a:t>
            </a:r>
            <a:br>
              <a:rPr lang="fr-FR" dirty="0"/>
            </a:br>
            <a:endParaRPr lang="fr-FR" dirty="0"/>
          </a:p>
        </p:txBody>
      </p:sp>
      <p:sp>
        <p:nvSpPr>
          <p:cNvPr id="3" name="Slide Number Placeholder 2"/>
          <p:cNvSpPr>
            <a:spLocks noGrp="1"/>
          </p:cNvSpPr>
          <p:nvPr>
            <p:ph type="sldNum" sz="quarter" idx="12"/>
          </p:nvPr>
        </p:nvSpPr>
        <p:spPr/>
        <p:txBody>
          <a:bodyPr/>
          <a:lstStyle/>
          <a:p>
            <a:fld id="{3AF06680-C8A7-4B16-9D12-C8E67A63F5D0}" type="slidenum">
              <a:rPr lang="en-ZA" smtClean="0"/>
              <a:t>29</a:t>
            </a:fld>
            <a:endParaRPr lang="en-ZA" dirty="0"/>
          </a:p>
        </p:txBody>
      </p:sp>
      <p:sp>
        <p:nvSpPr>
          <p:cNvPr id="13" name="Content Placeholder 12"/>
          <p:cNvSpPr>
            <a:spLocks noGrp="1"/>
          </p:cNvSpPr>
          <p:nvPr>
            <p:ph sz="quarter" idx="4294967295"/>
          </p:nvPr>
        </p:nvSpPr>
        <p:spPr>
          <a:xfrm>
            <a:off x="5390336" y="1299373"/>
            <a:ext cx="4991916" cy="3607267"/>
          </a:xfrm>
        </p:spPr>
        <p:txBody>
          <a:bodyPr>
            <a:normAutofit/>
          </a:bodyPr>
          <a:lstStyle/>
          <a:p>
            <a:pPr marL="0" indent="0">
              <a:buNone/>
            </a:pPr>
            <a:r>
              <a:rPr lang="fr-FR" sz="1800" b="1" dirty="0">
                <a:latin typeface="Arial" panose="020B0604020202020204" pitchFamily="34" charset="0"/>
                <a:cs typeface="Arial" panose="020B0604020202020204" pitchFamily="34" charset="0"/>
              </a:rPr>
              <a:t>Transport </a:t>
            </a:r>
            <a:r>
              <a:rPr lang="fr-FR" sz="1800" dirty="0">
                <a:latin typeface="Arial" panose="020B0604020202020204" pitchFamily="34" charset="0"/>
                <a:cs typeface="Arial" panose="020B0604020202020204" pitchFamily="34" charset="0"/>
              </a:rPr>
              <a:t>:</a:t>
            </a:r>
          </a:p>
          <a:p>
            <a:r>
              <a:rPr lang="fr-FR" sz="1800" dirty="0">
                <a:latin typeface="Arial" panose="020B0604020202020204" pitchFamily="34" charset="0"/>
                <a:cs typeface="Arial" panose="020B0604020202020204" pitchFamily="34" charset="0"/>
              </a:rPr>
              <a:t>chariots</a:t>
            </a:r>
          </a:p>
          <a:p>
            <a:r>
              <a:rPr lang="fr-FR" sz="1800" dirty="0">
                <a:latin typeface="Arial" panose="020B0604020202020204" pitchFamily="34" charset="0"/>
                <a:cs typeface="Arial" panose="020B0604020202020204" pitchFamily="34" charset="0"/>
              </a:rPr>
              <a:t>tricycles </a:t>
            </a:r>
          </a:p>
          <a:p>
            <a:r>
              <a:rPr lang="fr-FR" sz="1800" dirty="0"/>
              <a:t>tout autre véhicule à plusieurs roues à propulsion humaine</a:t>
            </a:r>
            <a:r>
              <a:rPr lang="fr-FR" sz="1800" dirty="0">
                <a:latin typeface="Arial" panose="020B0604020202020204" pitchFamily="34" charset="0"/>
                <a:cs typeface="Arial" panose="020B0604020202020204" pitchFamily="34" charset="0"/>
              </a:rPr>
              <a:t> </a:t>
            </a:r>
          </a:p>
          <a:p>
            <a:r>
              <a:rPr lang="fr-FR" sz="1800" dirty="0">
                <a:latin typeface="Arial" panose="020B0604020202020204" pitchFamily="34" charset="0"/>
                <a:cs typeface="Arial" panose="020B0604020202020204" pitchFamily="34" charset="0"/>
              </a:rPr>
              <a:t>camions</a:t>
            </a:r>
          </a:p>
          <a:p>
            <a:r>
              <a:rPr lang="fr-FR" sz="1800" dirty="0">
                <a:latin typeface="Arial" panose="020B0604020202020204" pitchFamily="34" charset="0"/>
                <a:cs typeface="Arial" panose="020B0604020202020204" pitchFamily="34" charset="0"/>
              </a:rPr>
              <a:t>camions vidangeurs</a:t>
            </a:r>
          </a:p>
          <a:p>
            <a:endParaRPr lang="en-ZA" dirty="0"/>
          </a:p>
        </p:txBody>
      </p:sp>
      <p:sp>
        <p:nvSpPr>
          <p:cNvPr id="9" name="Content Placeholder 8"/>
          <p:cNvSpPr>
            <a:spLocks noGrp="1"/>
          </p:cNvSpPr>
          <p:nvPr>
            <p:ph sz="half" idx="4294967295"/>
          </p:nvPr>
        </p:nvSpPr>
        <p:spPr>
          <a:xfrm>
            <a:off x="650786" y="1284727"/>
            <a:ext cx="4507002" cy="3571077"/>
          </a:xfrm>
        </p:spPr>
        <p:txBody>
          <a:bodyPr/>
          <a:lstStyle/>
          <a:p>
            <a:pPr marL="0" indent="0">
              <a:buNone/>
            </a:pPr>
            <a:r>
              <a:rPr lang="fr-FR" sz="1800" b="1" dirty="0">
                <a:latin typeface="Arial" panose="020B0604020202020204" pitchFamily="34" charset="0"/>
                <a:cs typeface="Arial" panose="020B0604020202020204" pitchFamily="34" charset="0"/>
              </a:rPr>
              <a:t>Les technologies de comprennent,  entre autres: </a:t>
            </a:r>
          </a:p>
          <a:p>
            <a:pPr>
              <a:lnSpc>
                <a:spcPct val="150000"/>
              </a:lnSpc>
            </a:pPr>
            <a:r>
              <a:rPr lang="fr-FR" sz="1800" dirty="0"/>
              <a:t>réservoirs hors sol </a:t>
            </a:r>
          </a:p>
          <a:p>
            <a:pPr lvl="0">
              <a:lnSpc>
                <a:spcPct val="150000"/>
              </a:lnSpc>
            </a:pPr>
            <a:r>
              <a:rPr lang="fr-FR" sz="1800" dirty="0"/>
              <a:t>vidange manuelle</a:t>
            </a:r>
            <a:endParaRPr lang="fr-FR" sz="1800" dirty="0">
              <a:latin typeface="Arial" panose="020B0604020202020204" pitchFamily="34" charset="0"/>
              <a:cs typeface="Arial" panose="020B0604020202020204" pitchFamily="34" charset="0"/>
            </a:endParaRPr>
          </a:p>
          <a:p>
            <a:pPr>
              <a:lnSpc>
                <a:spcPct val="150000"/>
              </a:lnSpc>
            </a:pPr>
            <a:r>
              <a:rPr lang="fr-FR" sz="1800" dirty="0"/>
              <a:t>vidange mécanique (par pompage ou sous vide)</a:t>
            </a:r>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19" name="Picture 2" descr="Image result for Faecal sludge collection"/>
          <p:cNvPicPr>
            <a:picLocks noChangeAspect="1" noChangeArrowheads="1"/>
          </p:cNvPicPr>
          <p:nvPr/>
        </p:nvPicPr>
        <p:blipFill rotWithShape="1">
          <a:blip r:embed="rId6">
            <a:extLst>
              <a:ext uri="{28A0092B-C50C-407E-A947-70E740481C1C}">
                <a14:useLocalDpi xmlns:a14="http://schemas.microsoft.com/office/drawing/2010/main" val="0"/>
              </a:ext>
            </a:extLst>
          </a:blip>
          <a:srcRect l="38175" r="6248" b="13590"/>
          <a:stretch/>
        </p:blipFill>
        <p:spPr bwMode="auto">
          <a:xfrm>
            <a:off x="7844464" y="4204795"/>
            <a:ext cx="2196000" cy="17408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Faecal sludge colle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623" y="4204796"/>
            <a:ext cx="2628000" cy="16891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373" y="4155358"/>
            <a:ext cx="2393746" cy="179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8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3</a:t>
            </a:fld>
            <a:endParaRPr lang="en-ZA" dirty="0"/>
          </a:p>
        </p:txBody>
      </p:sp>
      <p:sp>
        <p:nvSpPr>
          <p:cNvPr id="6" name="TextBox 5"/>
          <p:cNvSpPr txBox="1"/>
          <p:nvPr/>
        </p:nvSpPr>
        <p:spPr>
          <a:xfrm>
            <a:off x="4372693" y="454748"/>
            <a:ext cx="6037852"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CONTEXTE</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2" name="Picture 11"/>
          <p:cNvPicPr/>
          <p:nvPr/>
        </p:nvPicPr>
        <p:blipFill>
          <a:blip r:embed="rId5"/>
          <a:stretch>
            <a:fillRect/>
          </a:stretch>
        </p:blipFill>
        <p:spPr>
          <a:xfrm>
            <a:off x="10663132" y="4869873"/>
            <a:ext cx="955304" cy="866305"/>
          </a:xfrm>
          <a:prstGeom prst="rect">
            <a:avLst/>
          </a:prstGeom>
        </p:spPr>
      </p:pic>
      <p:sp>
        <p:nvSpPr>
          <p:cNvPr id="13" name="Rectangle 12"/>
          <p:cNvSpPr/>
          <p:nvPr/>
        </p:nvSpPr>
        <p:spPr>
          <a:xfrm>
            <a:off x="640806" y="1100523"/>
            <a:ext cx="9769739" cy="5539978"/>
          </a:xfrm>
          <a:prstGeom prst="rect">
            <a:avLst/>
          </a:prstGeom>
        </p:spPr>
        <p:txBody>
          <a:bodyPr wrap="square">
            <a:spAutoFit/>
          </a:bodyPr>
          <a:lstStyle/>
          <a:p>
            <a:endParaRPr lang="en-ZA" dirty="0">
              <a:solidFill>
                <a:schemeClr val="accent1">
                  <a:lumMod val="75000"/>
                </a:schemeClr>
              </a:solidFill>
            </a:endParaRPr>
          </a:p>
          <a:p>
            <a:pPr marL="342900" indent="-342900">
              <a:lnSpc>
                <a:spcPct val="150000"/>
              </a:lnSpc>
              <a:buFont typeface="Arial" panose="020B0604020202020204" pitchFamily="34" charset="0"/>
              <a:buChar char="•"/>
            </a:pPr>
            <a:r>
              <a:rPr lang="fr-FR" sz="2000" b="1" dirty="0">
                <a:latin typeface="Arial" panose="020B0604020202020204" pitchFamily="34" charset="0"/>
                <a:cs typeface="Arial" panose="020B0604020202020204" pitchFamily="34" charset="0"/>
              </a:rPr>
              <a:t>ISO 24521 </a:t>
            </a:r>
            <a:r>
              <a:rPr lang="fr-FR" sz="2000" dirty="0">
                <a:latin typeface="Arial" panose="020B0604020202020204" pitchFamily="34" charset="0"/>
                <a:cs typeface="Arial" panose="020B0604020202020204" pitchFamily="34" charset="0"/>
              </a:rPr>
              <a:t>est une norme internationale relative à la gestion des systèmes d’assainissement autonome, du point de vue de l’opérateur. </a:t>
            </a:r>
          </a:p>
          <a:p>
            <a:pPr>
              <a:lnSpc>
                <a:spcPct val="150000"/>
              </a:lnSpc>
            </a:pPr>
            <a:endParaRPr lang="fr-FR"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Elle donne des orientations pour une gestion des services d'assainissement autonome de base axée sur l’exploitation de toute la gamme des technologies appropriées à tous les niveaux de développement.</a:t>
            </a:r>
          </a:p>
          <a:p>
            <a:pPr marL="342900" indent="-342900">
              <a:lnSpc>
                <a:spcPct val="150000"/>
              </a:lnSpc>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FR" sz="2000" b="1" dirty="0">
                <a:latin typeface="Arial" panose="020B0604020202020204" pitchFamily="34" charset="0"/>
                <a:cs typeface="Arial" panose="020B0604020202020204" pitchFamily="34" charset="0"/>
              </a:rPr>
              <a:t>ISO 24521 </a:t>
            </a:r>
            <a:r>
              <a:rPr lang="fr-FR" sz="2000" dirty="0">
                <a:latin typeface="Arial" panose="020B0604020202020204" pitchFamily="34" charset="0"/>
                <a:cs typeface="Arial" panose="020B0604020202020204" pitchFamily="34" charset="0"/>
              </a:rPr>
              <a:t>s'applique aux services d'assainissement autonome (eaux noires et eaux grises) exploités aussi bien par le secteur public que privé, pour une ou plusieurs habitations</a:t>
            </a:r>
            <a:r>
              <a:rPr lang="fr-FR" dirty="0">
                <a:latin typeface="Arial" panose="020B0604020202020204" pitchFamily="34" charset="0"/>
                <a:cs typeface="Arial" panose="020B0604020202020204" pitchFamily="34" charset="0"/>
              </a:rPr>
              <a:t>.</a:t>
            </a:r>
          </a:p>
          <a:p>
            <a:endParaRPr lang="en-ZA" dirty="0">
              <a:solidFill>
                <a:schemeClr val="accent1">
                  <a:lumMod val="75000"/>
                </a:schemeClr>
              </a:solidFill>
            </a:endParaRPr>
          </a:p>
          <a:p>
            <a:endParaRPr lang="en-ZA" dirty="0">
              <a:solidFill>
                <a:schemeClr val="accent1">
                  <a:lumMod val="75000"/>
                </a:schemeClr>
              </a:solidFill>
            </a:endParaRPr>
          </a:p>
        </p:txBody>
      </p:sp>
    </p:spTree>
    <p:extLst>
      <p:ext uri="{BB962C8B-B14F-4D97-AF65-F5344CB8AC3E}">
        <p14:creationId xmlns:p14="http://schemas.microsoft.com/office/powerpoint/2010/main" val="344133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480"/>
            <a:ext cx="7334250" cy="446764"/>
          </a:xfrm>
        </p:spPr>
        <p:txBody>
          <a:bodyPr/>
          <a:lstStyle/>
          <a:p>
            <a:r>
              <a:rPr lang="en-ZA" dirty="0"/>
              <a:t>TRAITEMENT</a:t>
            </a:r>
            <a:br>
              <a:rPr lang="en-ZA" dirty="0"/>
            </a:b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30</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0" name="Picture 19">
            <a:extLst>
              <a:ext uri="{FF2B5EF4-FFF2-40B4-BE49-F238E27FC236}">
                <a16:creationId xmlns:a16="http://schemas.microsoft.com/office/drawing/2014/main" id="{8EAE01C7-4B8B-4CD4-9B66-32CF769936ED}"/>
              </a:ext>
            </a:extLst>
          </p:cNvPr>
          <p:cNvPicPr>
            <a:picLocks noChangeAspect="1"/>
          </p:cNvPicPr>
          <p:nvPr/>
        </p:nvPicPr>
        <p:blipFill>
          <a:blip r:embed="rId3"/>
          <a:stretch>
            <a:fillRect/>
          </a:stretch>
        </p:blipFill>
        <p:spPr>
          <a:xfrm>
            <a:off x="0" y="1640114"/>
            <a:ext cx="10693174" cy="3492345"/>
          </a:xfrm>
          <a:prstGeom prst="rect">
            <a:avLst/>
          </a:prstGeom>
        </p:spPr>
      </p:pic>
      <p:sp>
        <p:nvSpPr>
          <p:cNvPr id="7" name="Rectangle 6">
            <a:extLst>
              <a:ext uri="{FF2B5EF4-FFF2-40B4-BE49-F238E27FC236}">
                <a16:creationId xmlns:a16="http://schemas.microsoft.com/office/drawing/2014/main" id="{06C6AB2A-B401-4E10-9DA9-6311365F3365}"/>
              </a:ext>
            </a:extLst>
          </p:cNvPr>
          <p:cNvSpPr/>
          <p:nvPr/>
        </p:nvSpPr>
        <p:spPr>
          <a:xfrm>
            <a:off x="5910469" y="2279374"/>
            <a:ext cx="2080591" cy="259742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27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480"/>
            <a:ext cx="7334250" cy="446764"/>
          </a:xfrm>
        </p:spPr>
        <p:txBody>
          <a:bodyPr/>
          <a:lstStyle/>
          <a:p>
            <a:r>
              <a:rPr lang="en-ZA" dirty="0"/>
              <a:t>TRAITEMENT</a:t>
            </a:r>
            <a:br>
              <a:rPr lang="en-ZA" dirty="0"/>
            </a:br>
            <a:endParaRPr lang="en-ZA" dirty="0"/>
          </a:p>
        </p:txBody>
      </p:sp>
      <p:sp>
        <p:nvSpPr>
          <p:cNvPr id="4" name="Content Placeholder 3"/>
          <p:cNvSpPr>
            <a:spLocks noGrp="1"/>
          </p:cNvSpPr>
          <p:nvPr>
            <p:ph idx="1"/>
          </p:nvPr>
        </p:nvSpPr>
        <p:spPr>
          <a:xfrm>
            <a:off x="650787" y="1337217"/>
            <a:ext cx="9753600" cy="5095333"/>
          </a:xfrm>
        </p:spPr>
        <p:txBody>
          <a:bodyPr>
            <a:normAutofit/>
          </a:bodyPr>
          <a:lstStyle/>
          <a:p>
            <a:pPr marL="0" indent="0">
              <a:buNone/>
            </a:pPr>
            <a:endParaRPr lang="en-ZA" sz="1800" b="1" dirty="0">
              <a:latin typeface="Arial" panose="020B0604020202020204" pitchFamily="34" charset="0"/>
              <a:cs typeface="Arial" panose="020B0604020202020204" pitchFamily="34" charset="0"/>
            </a:endParaRPr>
          </a:p>
          <a:p>
            <a:pPr marL="0" indent="0">
              <a:buNone/>
            </a:pPr>
            <a:r>
              <a:rPr lang="fr-FR" sz="1800" b="1" dirty="0"/>
              <a:t>IL EXISTE DEUX CATEGORIES DE TECHNOLOGIES DE TRAITEMENT :</a:t>
            </a:r>
          </a:p>
          <a:p>
            <a:pPr marL="0" indent="0">
              <a:buNone/>
            </a:pPr>
            <a:endParaRPr lang="fr-FR" sz="1800" b="1" dirty="0"/>
          </a:p>
          <a:p>
            <a:pPr>
              <a:lnSpc>
                <a:spcPct val="170000"/>
              </a:lnSpc>
            </a:pPr>
            <a:r>
              <a:rPr lang="fr-FR" sz="1800" b="1" dirty="0"/>
              <a:t>Les technologies utilisées principalement pour le traitement des eaux usées comprennent, entre autres:</a:t>
            </a:r>
          </a:p>
          <a:p>
            <a:pPr lvl="1">
              <a:lnSpc>
                <a:spcPct val="150000"/>
              </a:lnSpc>
            </a:pPr>
            <a:r>
              <a:rPr lang="fr-FR" sz="1800" dirty="0">
                <a:latin typeface="Arial" panose="020B0604020202020204" pitchFamily="34" charset="0"/>
                <a:cs typeface="Arial" panose="020B0604020202020204" pitchFamily="34" charset="0"/>
              </a:rPr>
              <a:t>fosses septiques avec un ou plusieurs compartiments sans rejet</a:t>
            </a:r>
            <a:r>
              <a:rPr lang="fr-FR" sz="1800" dirty="0"/>
              <a:t> ;</a:t>
            </a:r>
            <a:endParaRPr lang="fr-FR" sz="1800" dirty="0">
              <a:latin typeface="Arial" panose="020B0604020202020204" pitchFamily="34" charset="0"/>
              <a:cs typeface="Arial" panose="020B0604020202020204" pitchFamily="34" charset="0"/>
            </a:endParaRPr>
          </a:p>
          <a:p>
            <a:pPr lvl="1">
              <a:lnSpc>
                <a:spcPct val="150000"/>
              </a:lnSpc>
            </a:pPr>
            <a:r>
              <a:rPr lang="fr-FR" sz="1800" dirty="0">
                <a:latin typeface="Arial" panose="020B0604020202020204" pitchFamily="34" charset="0"/>
                <a:cs typeface="Arial" panose="020B0604020202020204" pitchFamily="34" charset="0"/>
              </a:rPr>
              <a:t>systèmes de fosse septique avec rejet et filtration appropriée ;</a:t>
            </a:r>
          </a:p>
          <a:p>
            <a:pPr lvl="1">
              <a:lnSpc>
                <a:spcPct val="150000"/>
              </a:lnSpc>
            </a:pPr>
            <a:r>
              <a:rPr lang="fr-FR" sz="1800" dirty="0">
                <a:latin typeface="Arial" panose="020B0604020202020204" pitchFamily="34" charset="0"/>
                <a:cs typeface="Arial" panose="020B0604020202020204" pitchFamily="34" charset="0"/>
              </a:rPr>
              <a:t>réacteurs à lit de boues à flux ascendant  (UASB). </a:t>
            </a:r>
          </a:p>
          <a:p>
            <a:pPr lvl="1">
              <a:lnSpc>
                <a:spcPct val="170000"/>
              </a:lnSpc>
            </a:pPr>
            <a:endParaRPr lang="en-US" sz="19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31</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805121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480"/>
            <a:ext cx="7334250" cy="446764"/>
          </a:xfrm>
        </p:spPr>
        <p:txBody>
          <a:bodyPr/>
          <a:lstStyle/>
          <a:p>
            <a:r>
              <a:rPr lang="en-ZA" dirty="0"/>
              <a:t>TRAITEMENT</a:t>
            </a:r>
            <a:br>
              <a:rPr lang="en-ZA" dirty="0"/>
            </a:br>
            <a:endParaRPr lang="en-ZA" dirty="0"/>
          </a:p>
        </p:txBody>
      </p:sp>
      <p:sp>
        <p:nvSpPr>
          <p:cNvPr id="4" name="Content Placeholder 3"/>
          <p:cNvSpPr>
            <a:spLocks noGrp="1"/>
          </p:cNvSpPr>
          <p:nvPr>
            <p:ph idx="1"/>
          </p:nvPr>
        </p:nvSpPr>
        <p:spPr>
          <a:xfrm>
            <a:off x="644896" y="1261017"/>
            <a:ext cx="9753600" cy="5095333"/>
          </a:xfrm>
        </p:spPr>
        <p:txBody>
          <a:bodyPr>
            <a:normAutofit/>
          </a:bodyPr>
          <a:lstStyle/>
          <a:p>
            <a:pPr marL="0" indent="0">
              <a:buNone/>
            </a:pPr>
            <a:endParaRPr lang="en-US" sz="1900" b="1" dirty="0">
              <a:latin typeface="Arial" panose="020B0604020202020204" pitchFamily="34" charset="0"/>
              <a:cs typeface="Arial" panose="020B0604020202020204" pitchFamily="34" charset="0"/>
            </a:endParaRPr>
          </a:p>
          <a:p>
            <a:r>
              <a:rPr lang="fr-FR" sz="2000" b="1" dirty="0"/>
              <a:t>Les technologies utilisées principalement pour le traitement des boues comprennent </a:t>
            </a:r>
            <a:r>
              <a:rPr lang="fr-FR" sz="1900" b="1" dirty="0">
                <a:latin typeface="Arial" panose="020B0604020202020204" pitchFamily="34" charset="0"/>
                <a:cs typeface="Arial" panose="020B0604020202020204" pitchFamily="34" charset="0"/>
              </a:rPr>
              <a:t>:</a:t>
            </a:r>
          </a:p>
          <a:p>
            <a:pPr marL="0" indent="0">
              <a:buNone/>
            </a:pPr>
            <a:endParaRPr lang="fr-FR" sz="1900" dirty="0">
              <a:latin typeface="Arial" panose="020B0604020202020204" pitchFamily="34" charset="0"/>
              <a:cs typeface="Arial" panose="020B0604020202020204" pitchFamily="34" charset="0"/>
            </a:endParaRPr>
          </a:p>
          <a:p>
            <a:pPr lvl="1">
              <a:lnSpc>
                <a:spcPct val="150000"/>
              </a:lnSpc>
            </a:pPr>
            <a:r>
              <a:rPr lang="fr-FR" sz="2000" dirty="0">
                <a:latin typeface="Arial" panose="020B0604020202020204" pitchFamily="34" charset="0"/>
                <a:cs typeface="Arial" panose="020B0604020202020204" pitchFamily="34" charset="0"/>
              </a:rPr>
              <a:t>bassins d’épaississement/de sédimentation</a:t>
            </a:r>
            <a:r>
              <a:rPr lang="fr-FR" sz="2000" dirty="0"/>
              <a:t> ; </a:t>
            </a:r>
            <a:endParaRPr lang="fr-FR" sz="1900" dirty="0">
              <a:latin typeface="Arial" panose="020B0604020202020204" pitchFamily="34" charset="0"/>
              <a:cs typeface="Arial" panose="020B0604020202020204" pitchFamily="34" charset="0"/>
            </a:endParaRPr>
          </a:p>
          <a:p>
            <a:pPr lvl="1">
              <a:lnSpc>
                <a:spcPct val="150000"/>
              </a:lnSpc>
            </a:pPr>
            <a:r>
              <a:rPr lang="fr-FR" sz="2000" dirty="0">
                <a:latin typeface="Arial" panose="020B0604020202020204" pitchFamily="34" charset="0"/>
                <a:cs typeface="Arial" panose="020B0604020202020204" pitchFamily="34" charset="0"/>
              </a:rPr>
              <a:t>lits de séchage non plantés ;</a:t>
            </a:r>
            <a:r>
              <a:rPr lang="fr-FR" sz="2000" dirty="0"/>
              <a:t>  </a:t>
            </a:r>
            <a:endParaRPr lang="fr-FR" sz="1900" dirty="0">
              <a:latin typeface="Arial" panose="020B0604020202020204" pitchFamily="34" charset="0"/>
              <a:cs typeface="Arial" panose="020B0604020202020204" pitchFamily="34" charset="0"/>
            </a:endParaRPr>
          </a:p>
          <a:p>
            <a:pPr lvl="1">
              <a:lnSpc>
                <a:spcPct val="150000"/>
              </a:lnSpc>
            </a:pPr>
            <a:r>
              <a:rPr lang="fr-FR" sz="2000" dirty="0">
                <a:latin typeface="Arial" panose="020B0604020202020204" pitchFamily="34" charset="0"/>
                <a:cs typeface="Arial" panose="020B0604020202020204" pitchFamily="34" charset="0"/>
              </a:rPr>
              <a:t>lits de séchage plantés ;</a:t>
            </a:r>
          </a:p>
          <a:p>
            <a:pPr lvl="1">
              <a:lnSpc>
                <a:spcPct val="150000"/>
              </a:lnSpc>
            </a:pPr>
            <a:r>
              <a:rPr lang="fr-FR" sz="1900" dirty="0" err="1">
                <a:latin typeface="Arial" panose="020B0604020202020204" pitchFamily="34" charset="0"/>
                <a:cs typeface="Arial" panose="020B0604020202020204" pitchFamily="34" charset="0"/>
              </a:rPr>
              <a:t>co</a:t>
            </a:r>
            <a:r>
              <a:rPr lang="fr-FR" sz="2000" dirty="0"/>
              <a:t>-</a:t>
            </a:r>
            <a:r>
              <a:rPr lang="fr-FR" sz="2000" dirty="0">
                <a:latin typeface="Arial" panose="020B0604020202020204" pitchFamily="34" charset="0"/>
                <a:cs typeface="Arial" panose="020B0604020202020204" pitchFamily="34" charset="0"/>
              </a:rPr>
              <a:t>compostage ;</a:t>
            </a:r>
            <a:r>
              <a:rPr lang="fr-FR" sz="1900" dirty="0">
                <a:latin typeface="Arial" panose="020B0604020202020204" pitchFamily="34" charset="0"/>
                <a:cs typeface="Arial" panose="020B0604020202020204" pitchFamily="34" charset="0"/>
              </a:rPr>
              <a:t> </a:t>
            </a:r>
          </a:p>
          <a:p>
            <a:pPr lvl="1">
              <a:lnSpc>
                <a:spcPct val="150000"/>
              </a:lnSpc>
            </a:pPr>
            <a:r>
              <a:rPr lang="fr-FR" sz="2000" dirty="0">
                <a:latin typeface="Arial" panose="020B0604020202020204" pitchFamily="34" charset="0"/>
                <a:cs typeface="Arial" panose="020B0604020202020204" pitchFamily="34" charset="0"/>
              </a:rPr>
              <a:t>réacteurs anaérobies à biogaz. </a:t>
            </a:r>
            <a:endParaRPr lang="en-ZA" sz="20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32</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567" y="4382494"/>
            <a:ext cx="2556000" cy="1715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0150" y="4382494"/>
            <a:ext cx="2630488" cy="179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01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ÉLIMINATION / RÉUTILISATION</a:t>
            </a:r>
            <a:br>
              <a:rPr lang="en-ZA" dirty="0"/>
            </a:b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33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20" name="Picture 19">
            <a:extLst>
              <a:ext uri="{FF2B5EF4-FFF2-40B4-BE49-F238E27FC236}">
                <a16:creationId xmlns:a16="http://schemas.microsoft.com/office/drawing/2014/main" id="{B82366C6-CC04-49CE-9C9D-481593FBFF76}"/>
              </a:ext>
            </a:extLst>
          </p:cNvPr>
          <p:cNvPicPr>
            <a:picLocks noChangeAspect="1"/>
          </p:cNvPicPr>
          <p:nvPr/>
        </p:nvPicPr>
        <p:blipFill rotWithShape="1">
          <a:blip r:embed="rId5"/>
          <a:srcRect b="4959"/>
          <a:stretch/>
        </p:blipFill>
        <p:spPr>
          <a:xfrm>
            <a:off x="830695" y="1595140"/>
            <a:ext cx="10530610" cy="3268690"/>
          </a:xfrm>
          <a:prstGeom prst="rect">
            <a:avLst/>
          </a:prstGeom>
        </p:spPr>
      </p:pic>
      <p:pic>
        <p:nvPicPr>
          <p:cNvPr id="4" name="Picture 3">
            <a:extLst>
              <a:ext uri="{FF2B5EF4-FFF2-40B4-BE49-F238E27FC236}">
                <a16:creationId xmlns:a16="http://schemas.microsoft.com/office/drawing/2014/main" id="{E0793EB9-A6F2-4931-90B7-6143FA8B6C67}"/>
              </a:ext>
            </a:extLst>
          </p:cNvPr>
          <p:cNvPicPr>
            <a:picLocks noChangeAspect="1"/>
          </p:cNvPicPr>
          <p:nvPr/>
        </p:nvPicPr>
        <p:blipFill>
          <a:blip r:embed="rId6"/>
          <a:stretch>
            <a:fillRect/>
          </a:stretch>
        </p:blipFill>
        <p:spPr>
          <a:xfrm>
            <a:off x="9528608" y="2024931"/>
            <a:ext cx="1612176" cy="2838899"/>
          </a:xfrm>
          <a:prstGeom prst="rect">
            <a:avLst/>
          </a:prstGeom>
        </p:spPr>
      </p:pic>
    </p:spTree>
    <p:extLst>
      <p:ext uri="{BB962C8B-B14F-4D97-AF65-F5344CB8AC3E}">
        <p14:creationId xmlns:p14="http://schemas.microsoft.com/office/powerpoint/2010/main" val="872422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ÉLIMINATION / RÉUTILISATION</a:t>
            </a:r>
            <a:br>
              <a:rPr lang="en-ZA" dirty="0"/>
            </a:br>
            <a:endParaRPr lang="en-ZA" dirty="0"/>
          </a:p>
        </p:txBody>
      </p:sp>
      <p:sp>
        <p:nvSpPr>
          <p:cNvPr id="4" name="Content Placeholder 3"/>
          <p:cNvSpPr>
            <a:spLocks noGrp="1"/>
          </p:cNvSpPr>
          <p:nvPr>
            <p:ph idx="1"/>
          </p:nvPr>
        </p:nvSpPr>
        <p:spPr>
          <a:xfrm>
            <a:off x="628651" y="1261018"/>
            <a:ext cx="9753600" cy="4650842"/>
          </a:xfrm>
        </p:spPr>
        <p:txBody>
          <a:bodyPr>
            <a:normAutofit/>
          </a:bodyPr>
          <a:lstStyle/>
          <a:p>
            <a:pPr marL="0" indent="0">
              <a:lnSpc>
                <a:spcPct val="200000"/>
              </a:lnSpc>
              <a:buNone/>
            </a:pPr>
            <a:r>
              <a:rPr lang="fr-FR" sz="1800" dirty="0"/>
              <a:t>Il convient de considérer la récupération des ressources à des fins économiques par traitement ultérieur lors de la conception des systèmes d’assainissement autonome</a:t>
            </a:r>
            <a:endParaRPr lang="en-ZA" sz="1800" dirty="0">
              <a:latin typeface="Arial" panose="020B0604020202020204" pitchFamily="34" charset="0"/>
              <a:cs typeface="Arial" panose="020B0604020202020204" pitchFamily="34" charset="0"/>
            </a:endParaRPr>
          </a:p>
          <a:p>
            <a:pPr lvl="2">
              <a:lnSpc>
                <a:spcPct val="200000"/>
              </a:lnSpc>
            </a:pPr>
            <a:r>
              <a:rPr lang="fr-FR" sz="1800" dirty="0">
                <a:latin typeface="Arial" panose="020B0604020202020204" pitchFamily="34" charset="0"/>
                <a:cs typeface="Arial" panose="020B0604020202020204" pitchFamily="34" charset="0"/>
              </a:rPr>
              <a:t>Récupération des nutriments extraits des matières fécales et des urines. </a:t>
            </a:r>
          </a:p>
          <a:p>
            <a:pPr lvl="2">
              <a:lnSpc>
                <a:spcPct val="200000"/>
              </a:lnSpc>
            </a:pPr>
            <a:r>
              <a:rPr lang="en-ZA" sz="1800" dirty="0">
                <a:latin typeface="Arial" panose="020B0604020202020204" pitchFamily="34" charset="0"/>
                <a:cs typeface="Arial" panose="020B0604020202020204" pitchFamily="34" charset="0"/>
              </a:rPr>
              <a:t>Utilisation effluents pour irrigation</a:t>
            </a:r>
          </a:p>
          <a:p>
            <a:pPr lvl="2">
              <a:lnSpc>
                <a:spcPct val="200000"/>
              </a:lnSpc>
            </a:pPr>
            <a:r>
              <a:rPr lang="fr-FR" sz="1800" dirty="0">
                <a:latin typeface="Arial" panose="020B0604020202020204" pitchFamily="34" charset="0"/>
                <a:cs typeface="Arial" panose="020B0604020202020204" pitchFamily="34" charset="0"/>
              </a:rPr>
              <a:t>Épandage des boues traitées/stabilisées (bio-solides) comme engrais / amendements du sol.</a:t>
            </a:r>
            <a:endParaRPr lang="en-ZA" sz="1800" dirty="0">
              <a:latin typeface="Arial" panose="020B0604020202020204" pitchFamily="34" charset="0"/>
              <a:cs typeface="Arial" panose="020B0604020202020204" pitchFamily="34" charset="0"/>
            </a:endParaRPr>
          </a:p>
          <a:p>
            <a:pPr lvl="2">
              <a:lnSpc>
                <a:spcPct val="200000"/>
              </a:lnSpc>
            </a:pPr>
            <a:r>
              <a:rPr lang="fr-FR" sz="1800" dirty="0">
                <a:latin typeface="Arial" panose="020B0604020202020204" pitchFamily="34" charset="0"/>
                <a:cs typeface="Arial" panose="020B0604020202020204" pitchFamily="34" charset="0"/>
              </a:rPr>
              <a:t>Valorisation énergétique des boues d’épuration traitées.</a:t>
            </a:r>
            <a:r>
              <a:rPr lang="en-ZA"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lnSpc>
                <a:spcPct val="200000"/>
              </a:lnSpc>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34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135382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35</a:t>
            </a:fld>
            <a:endParaRPr lang="en-ZA" dirty="0"/>
          </a:p>
        </p:txBody>
      </p:sp>
      <p:sp>
        <p:nvSpPr>
          <p:cNvPr id="6" name="TextBox 5"/>
          <p:cNvSpPr txBox="1"/>
          <p:nvPr/>
        </p:nvSpPr>
        <p:spPr>
          <a:xfrm>
            <a:off x="3490757" y="348238"/>
            <a:ext cx="6152008"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ÉLIMINATION / RÉUTILISATION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2" name="Picture 11"/>
          <p:cNvPicPr/>
          <p:nvPr/>
        </p:nvPicPr>
        <p:blipFill>
          <a:blip r:embed="rId5"/>
          <a:stretch>
            <a:fillRect/>
          </a:stretch>
        </p:blipFill>
        <p:spPr>
          <a:xfrm>
            <a:off x="10663132" y="5045554"/>
            <a:ext cx="955304" cy="866305"/>
          </a:xfrm>
          <a:prstGeom prst="rect">
            <a:avLst/>
          </a:prstGeom>
        </p:spPr>
      </p:pic>
      <p:sp>
        <p:nvSpPr>
          <p:cNvPr id="2" name="Rectangle 1"/>
          <p:cNvSpPr/>
          <p:nvPr/>
        </p:nvSpPr>
        <p:spPr>
          <a:xfrm>
            <a:off x="1053574" y="1314314"/>
            <a:ext cx="5083443" cy="456535"/>
          </a:xfrm>
          <a:prstGeom prst="rect">
            <a:avLst/>
          </a:prstGeom>
        </p:spPr>
        <p:txBody>
          <a:bodyPr wrap="none">
            <a:spAutoFit/>
          </a:bodyPr>
          <a:lstStyle/>
          <a:p>
            <a:pPr>
              <a:lnSpc>
                <a:spcPct val="150000"/>
              </a:lnSpc>
            </a:pPr>
            <a:r>
              <a:rPr lang="fr-FR" b="1" dirty="0">
                <a:latin typeface="Arial" panose="020B0604020202020204" pitchFamily="34" charset="0"/>
                <a:cs typeface="Arial" panose="020B0604020202020204" pitchFamily="34" charset="0"/>
              </a:rPr>
              <a:t>Équipe de chercheurs UKZN et partenaires </a:t>
            </a:r>
            <a:r>
              <a:rPr lang="en-US" b="1" dirty="0">
                <a:latin typeface="Arial" panose="020B0604020202020204" pitchFamily="34" charset="0"/>
                <a:cs typeface="Arial" panose="020B0604020202020204" pitchFamily="34" charset="0"/>
              </a:rPr>
              <a:t>: </a:t>
            </a:r>
          </a:p>
        </p:txBody>
      </p:sp>
      <p:sp>
        <p:nvSpPr>
          <p:cNvPr id="4" name="TextBox 3"/>
          <p:cNvSpPr txBox="1"/>
          <p:nvPr/>
        </p:nvSpPr>
        <p:spPr>
          <a:xfrm>
            <a:off x="5409363" y="6070514"/>
            <a:ext cx="4233402" cy="261610"/>
          </a:xfrm>
          <a:prstGeom prst="rect">
            <a:avLst/>
          </a:prstGeom>
          <a:noFill/>
        </p:spPr>
        <p:txBody>
          <a:bodyPr wrap="square" rtlCol="0">
            <a:spAutoFit/>
          </a:bodyPr>
          <a:lstStyle/>
          <a:p>
            <a:r>
              <a:rPr lang="en-ZA" sz="1100" b="1" i="1" dirty="0">
                <a:latin typeface="Arial" panose="020B0604020202020204" pitchFamily="34" charset="0"/>
                <a:cs typeface="Arial" panose="020B0604020202020204" pitchFamily="34" charset="0"/>
              </a:rPr>
              <a:t>PRG, UKZN 2019</a:t>
            </a:r>
          </a:p>
        </p:txBody>
      </p:sp>
      <p:pic>
        <p:nvPicPr>
          <p:cNvPr id="9" name="Picture 8">
            <a:extLst>
              <a:ext uri="{FF2B5EF4-FFF2-40B4-BE49-F238E27FC236}">
                <a16:creationId xmlns:a16="http://schemas.microsoft.com/office/drawing/2014/main" id="{0AA9758E-7CA9-456C-A706-4E1AD1694353}"/>
              </a:ext>
            </a:extLst>
          </p:cNvPr>
          <p:cNvPicPr>
            <a:picLocks noChangeAspect="1"/>
          </p:cNvPicPr>
          <p:nvPr/>
        </p:nvPicPr>
        <p:blipFill>
          <a:blip r:embed="rId6"/>
          <a:stretch>
            <a:fillRect/>
          </a:stretch>
        </p:blipFill>
        <p:spPr>
          <a:xfrm>
            <a:off x="2465536" y="1739718"/>
            <a:ext cx="7063072" cy="4283895"/>
          </a:xfrm>
          <a:prstGeom prst="rect">
            <a:avLst/>
          </a:prstGeom>
        </p:spPr>
      </p:pic>
    </p:spTree>
    <p:extLst>
      <p:ext uri="{BB962C8B-B14F-4D97-AF65-F5344CB8AC3E}">
        <p14:creationId xmlns:p14="http://schemas.microsoft.com/office/powerpoint/2010/main" val="1888814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938" y="2495549"/>
            <a:ext cx="9144000" cy="1419597"/>
          </a:xfrm>
        </p:spPr>
        <p:txBody>
          <a:bodyPr>
            <a:normAutofit/>
          </a:bodyPr>
          <a:lstStyle/>
          <a:p>
            <a:r>
              <a:rPr lang="fr-FR" sz="3200" b="1" dirty="0">
                <a:latin typeface="Arial" panose="020B0604020202020204" pitchFamily="34" charset="0"/>
                <a:cs typeface="Arial" panose="020B0604020202020204" pitchFamily="34" charset="0"/>
              </a:rPr>
              <a:t>Gestion des systèmes d’assainissement autonome</a:t>
            </a:r>
            <a:endParaRPr lang="en-ZA" sz="3200" dirty="0">
              <a:latin typeface="Arial" panose="020B0604020202020204" pitchFamily="34" charset="0"/>
              <a:cs typeface="Arial" panose="020B0604020202020204" pitchFamily="34" charset="0"/>
            </a:endParaRPr>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36</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spTree>
    <p:extLst>
      <p:ext uri="{BB962C8B-B14F-4D97-AF65-F5344CB8AC3E}">
        <p14:creationId xmlns:p14="http://schemas.microsoft.com/office/powerpoint/2010/main" val="3950693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t>Gestion</a:t>
            </a:r>
            <a:r>
              <a:rPr lang="en-ZA" dirty="0"/>
              <a:t> des </a:t>
            </a:r>
            <a:r>
              <a:rPr lang="en-ZA" dirty="0" err="1"/>
              <a:t>systèmes</a:t>
            </a:r>
            <a:r>
              <a:rPr lang="en-ZA" dirty="0"/>
              <a:t> </a:t>
            </a:r>
            <a:r>
              <a:rPr lang="en-ZA" dirty="0" err="1"/>
              <a:t>d’assainissement</a:t>
            </a:r>
            <a:r>
              <a:rPr lang="en-ZA" dirty="0"/>
              <a:t> </a:t>
            </a:r>
            <a:r>
              <a:rPr lang="en-ZA" dirty="0" err="1"/>
              <a:t>autonome</a:t>
            </a:r>
            <a:r>
              <a:rPr lang="en-ZA" dirty="0"/>
              <a:t/>
            </a:r>
            <a:br>
              <a:rPr lang="en-ZA" dirty="0"/>
            </a:br>
            <a:endParaRPr lang="en-ZA" dirty="0"/>
          </a:p>
        </p:txBody>
      </p:sp>
      <p:sp>
        <p:nvSpPr>
          <p:cNvPr id="5" name="Content Placeholder 4"/>
          <p:cNvSpPr>
            <a:spLocks noGrp="1"/>
          </p:cNvSpPr>
          <p:nvPr>
            <p:ph idx="1"/>
          </p:nvPr>
        </p:nvSpPr>
        <p:spPr>
          <a:xfrm>
            <a:off x="656945" y="1261017"/>
            <a:ext cx="9753600" cy="5095333"/>
          </a:xfrm>
        </p:spPr>
        <p:txBody>
          <a:bodyPr>
            <a:normAutofit/>
          </a:bodyPr>
          <a:lstStyle/>
          <a:p>
            <a:pPr marL="0" indent="0">
              <a:buNone/>
            </a:pPr>
            <a:r>
              <a:rPr lang="fr-FR" sz="2000" b="1" dirty="0"/>
              <a:t>Gestion indépendante du fonctionnement du système et de la communication avec les parties intéressées </a:t>
            </a:r>
            <a:r>
              <a:rPr lang="en-US" sz="2000" b="1" dirty="0"/>
              <a:t>:</a:t>
            </a:r>
          </a:p>
          <a:p>
            <a:pPr marL="0" indent="0">
              <a:buNone/>
            </a:pPr>
            <a:endParaRPr lang="en-ZA" sz="2000" dirty="0"/>
          </a:p>
        </p:txBody>
      </p:sp>
      <p:sp>
        <p:nvSpPr>
          <p:cNvPr id="3" name="Slide Number Placeholder 2"/>
          <p:cNvSpPr>
            <a:spLocks noGrp="1"/>
          </p:cNvSpPr>
          <p:nvPr>
            <p:ph type="sldNum" sz="quarter" idx="12"/>
          </p:nvPr>
        </p:nvSpPr>
        <p:spPr/>
        <p:txBody>
          <a:bodyPr/>
          <a:lstStyle/>
          <a:p>
            <a:fld id="{3AF06680-C8A7-4B16-9D12-C8E67A63F5D0}" type="slidenum">
              <a:rPr lang="en-ZA" smtClean="0"/>
              <a:t>37</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2051222" y="2019934"/>
            <a:ext cx="6910533" cy="3725957"/>
          </a:xfrm>
          <a:prstGeom prst="rect">
            <a:avLst/>
          </a:prstGeom>
          <a:noFill/>
          <a:ln>
            <a:noFill/>
          </a:ln>
        </p:spPr>
      </p:pic>
    </p:spTree>
    <p:extLst>
      <p:ext uri="{BB962C8B-B14F-4D97-AF65-F5344CB8AC3E}">
        <p14:creationId xmlns:p14="http://schemas.microsoft.com/office/powerpoint/2010/main" val="2010008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fr-FR" dirty="0"/>
              <a:t>Activités de gestion de base</a:t>
            </a:r>
            <a:r>
              <a:rPr lang="en-ZA" dirty="0"/>
              <a:t/>
            </a:r>
            <a:br>
              <a:rPr lang="en-ZA" dirty="0"/>
            </a:br>
            <a:endParaRPr lang="en-ZA" dirty="0"/>
          </a:p>
        </p:txBody>
      </p:sp>
      <p:sp>
        <p:nvSpPr>
          <p:cNvPr id="4" name="Content Placeholder 3"/>
          <p:cNvSpPr>
            <a:spLocks noGrp="1"/>
          </p:cNvSpPr>
          <p:nvPr>
            <p:ph idx="1"/>
          </p:nvPr>
        </p:nvSpPr>
        <p:spPr>
          <a:xfrm>
            <a:off x="656945" y="1261017"/>
            <a:ext cx="9753600" cy="5095333"/>
          </a:xfrm>
        </p:spPr>
        <p:txBody>
          <a:bodyPr>
            <a:normAutofit/>
          </a:bodyPr>
          <a:lstStyle/>
          <a:p>
            <a:endParaRPr lang="en-US" sz="1900" b="1" dirty="0">
              <a:latin typeface="Arial" panose="020B0604020202020204" pitchFamily="34" charset="0"/>
              <a:cs typeface="Arial" panose="020B0604020202020204" pitchFamily="34" charset="0"/>
            </a:endParaRPr>
          </a:p>
          <a:p>
            <a:r>
              <a:rPr lang="fr-FR" sz="2000" b="1" dirty="0"/>
              <a:t>Élaboration d'objectifs et de plans d'action </a:t>
            </a:r>
            <a:r>
              <a:rPr lang="fr-FR" sz="1900" b="1" dirty="0">
                <a:latin typeface="Arial" panose="020B0604020202020204" pitchFamily="34" charset="0"/>
                <a:cs typeface="Arial" panose="020B0604020202020204" pitchFamily="34" charset="0"/>
              </a:rPr>
              <a:t> </a:t>
            </a:r>
          </a:p>
          <a:p>
            <a:pPr marL="0" indent="0">
              <a:buNone/>
            </a:pPr>
            <a:r>
              <a:rPr lang="fr-FR" sz="1900" dirty="0">
                <a:latin typeface="Arial" panose="020B0604020202020204" pitchFamily="34" charset="0"/>
                <a:cs typeface="Arial" panose="020B0604020202020204" pitchFamily="34" charset="0"/>
              </a:rPr>
              <a:t>Les objectifs, stratégies et processus du système, ainsi que les </a:t>
            </a:r>
            <a:r>
              <a:rPr lang="fr-FR" sz="1900" dirty="0"/>
              <a:t>différents types d’</a:t>
            </a:r>
            <a:r>
              <a:rPr lang="fr-FR" sz="1900" dirty="0">
                <a:latin typeface="Arial" panose="020B0604020202020204" pitchFamily="34" charset="0"/>
                <a:cs typeface="Arial" panose="020B0604020202020204" pitchFamily="34" charset="0"/>
              </a:rPr>
              <a:t>utilisateurs, doivent être clairement définis.</a:t>
            </a:r>
          </a:p>
          <a:p>
            <a:pPr marL="0" indent="0">
              <a:buNone/>
            </a:pPr>
            <a:endParaRPr lang="fr-FR" sz="1900" dirty="0">
              <a:latin typeface="Arial" panose="020B0604020202020204" pitchFamily="34" charset="0"/>
              <a:cs typeface="Arial" panose="020B0604020202020204" pitchFamily="34" charset="0"/>
            </a:endParaRPr>
          </a:p>
          <a:p>
            <a:pPr>
              <a:lnSpc>
                <a:spcPct val="170000"/>
              </a:lnSpc>
            </a:pPr>
            <a:r>
              <a:rPr lang="fr-FR" sz="2000" b="1" dirty="0"/>
              <a:t>Viabilité financière du système </a:t>
            </a:r>
            <a:endParaRPr lang="fr-FR" sz="1900" b="1" dirty="0">
              <a:latin typeface="Arial" panose="020B0604020202020204" pitchFamily="34" charset="0"/>
              <a:cs typeface="Arial" panose="020B0604020202020204" pitchFamily="34" charset="0"/>
            </a:endParaRPr>
          </a:p>
          <a:p>
            <a:pPr marL="0" indent="0">
              <a:lnSpc>
                <a:spcPct val="100000"/>
              </a:lnSpc>
              <a:buNone/>
            </a:pPr>
            <a:r>
              <a:rPr lang="fr-FR" sz="2000" dirty="0"/>
              <a:t>La stabilité financière de l'ensemble des ressources est importante pour que les systèmes d’assainissement fonctionnent selon les plans, soient exploités comme prévu et atteignent les objectifs de durabilité, notamment le critère relatif à la durée de vie</a:t>
            </a:r>
            <a:r>
              <a:rPr lang="fr-FR" sz="1900" dirty="0">
                <a:latin typeface="Arial" panose="020B0604020202020204" pitchFamily="34" charset="0"/>
                <a:cs typeface="Arial" panose="020B0604020202020204" pitchFamily="34" charset="0"/>
              </a:rPr>
              <a:t>.</a:t>
            </a:r>
          </a:p>
          <a:p>
            <a:pPr marL="0" indent="0">
              <a:lnSpc>
                <a:spcPct val="170000"/>
              </a:lnSpc>
              <a:buNone/>
            </a:pPr>
            <a:endParaRPr lang="en-US" sz="19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38</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440936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fr-FR" dirty="0"/>
              <a:t>Activités de gestion de base</a:t>
            </a:r>
            <a:r>
              <a:rPr lang="en-ZA" dirty="0"/>
              <a:t/>
            </a:r>
            <a:br>
              <a:rPr lang="en-ZA" dirty="0"/>
            </a:br>
            <a:endParaRPr lang="en-ZA" dirty="0"/>
          </a:p>
        </p:txBody>
      </p:sp>
      <p:sp>
        <p:nvSpPr>
          <p:cNvPr id="4" name="Content Placeholder 3"/>
          <p:cNvSpPr>
            <a:spLocks noGrp="1"/>
          </p:cNvSpPr>
          <p:nvPr>
            <p:ph idx="1"/>
          </p:nvPr>
        </p:nvSpPr>
        <p:spPr>
          <a:xfrm>
            <a:off x="650787" y="1261017"/>
            <a:ext cx="9753600" cy="5095333"/>
          </a:xfrm>
        </p:spPr>
        <p:txBody>
          <a:bodyPr>
            <a:normAutofit lnSpcReduction="10000"/>
          </a:bodyPr>
          <a:lstStyle/>
          <a:p>
            <a:pPr>
              <a:lnSpc>
                <a:spcPct val="150000"/>
              </a:lnSpc>
            </a:pPr>
            <a:r>
              <a:rPr lang="fr-FR" sz="2000" b="1" dirty="0"/>
              <a:t>Durabilité des équipements </a:t>
            </a:r>
            <a:endParaRPr lang="fr-FR" sz="1900" b="1" dirty="0">
              <a:latin typeface="Arial" panose="020B0604020202020204" pitchFamily="34" charset="0"/>
              <a:cs typeface="Arial" panose="020B0604020202020204" pitchFamily="34" charset="0"/>
            </a:endParaRPr>
          </a:p>
          <a:p>
            <a:pPr marL="0" indent="0" algn="just">
              <a:lnSpc>
                <a:spcPct val="150000"/>
              </a:lnSpc>
              <a:buNone/>
            </a:pPr>
            <a:r>
              <a:rPr lang="fr-FR" sz="1800" dirty="0"/>
              <a:t>Dans la gestion des équipements des systèmes d'assainissement autonome, il faut tenir compte de la surveillance et la planification pour s’assurer de la pérennisation des opérations techniques et des ressources financières et faire en sorte que les besoins et les exigences des utilisateurs au regard du traitement des déchets d’origine humaine / des eaux usées ainsi que les exigences relatives à la durée de vie des équipements soient respectés</a:t>
            </a:r>
            <a:r>
              <a:rPr lang="fr-FR" sz="1900" dirty="0">
                <a:latin typeface="Arial" panose="020B0604020202020204" pitchFamily="34" charset="0"/>
                <a:cs typeface="Arial" panose="020B0604020202020204" pitchFamily="34" charset="0"/>
              </a:rPr>
              <a:t>.</a:t>
            </a:r>
          </a:p>
          <a:p>
            <a:pPr>
              <a:lnSpc>
                <a:spcPct val="150000"/>
              </a:lnSpc>
            </a:pPr>
            <a:r>
              <a:rPr lang="fr-FR" sz="2000" b="1" dirty="0"/>
              <a:t>Relations avec les clients </a:t>
            </a:r>
          </a:p>
          <a:p>
            <a:pPr marL="0" indent="0" algn="just">
              <a:lnSpc>
                <a:spcPct val="150000"/>
              </a:lnSpc>
              <a:buNone/>
            </a:pPr>
            <a:r>
              <a:rPr lang="fr-FR" sz="1800" dirty="0"/>
              <a:t>Lorsque les systèmes d'assainissement autonome sont gérés par des personnes autres que les propriétaires des locaux, la gestion des relations clients exige que les clients (utilisateurs) acceptent les systèmes de traitement des déchets humains/eaux usées et conviennent que leurs besoins et leurs préoccupations sont connus et dûment  pris en compte</a:t>
            </a:r>
            <a:r>
              <a:rPr lang="fr-FR" sz="1800" dirty="0">
                <a:latin typeface="Arial" panose="020B0604020202020204" pitchFamily="34" charset="0"/>
                <a:cs typeface="Arial" panose="020B0604020202020204" pitchFamily="34" charset="0"/>
              </a:rPr>
              <a:t>.</a:t>
            </a:r>
          </a:p>
          <a:p>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39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46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4</a:t>
            </a:fld>
            <a:endParaRPr lang="en-ZA" dirty="0"/>
          </a:p>
        </p:txBody>
      </p:sp>
      <p:sp>
        <p:nvSpPr>
          <p:cNvPr id="6" name="TextBox 5"/>
          <p:cNvSpPr txBox="1"/>
          <p:nvPr/>
        </p:nvSpPr>
        <p:spPr>
          <a:xfrm>
            <a:off x="3490755" y="398493"/>
            <a:ext cx="6919789" cy="830997"/>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CONTEXTE</a:t>
            </a:r>
            <a:endParaRPr lang="en-ZA" sz="2400" i="1" dirty="0">
              <a:latin typeface="Arial" panose="020B0604020202020204" pitchFamily="34" charset="0"/>
              <a:cs typeface="Arial" panose="020B0604020202020204" pitchFamily="34" charset="0"/>
            </a:endParaRPr>
          </a:p>
          <a:p>
            <a:pPr algn="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2" name="Picture 11"/>
          <p:cNvPicPr/>
          <p:nvPr/>
        </p:nvPicPr>
        <p:blipFill>
          <a:blip r:embed="rId5"/>
          <a:stretch>
            <a:fillRect/>
          </a:stretch>
        </p:blipFill>
        <p:spPr>
          <a:xfrm>
            <a:off x="10663132" y="4869873"/>
            <a:ext cx="955304" cy="866305"/>
          </a:xfrm>
          <a:prstGeom prst="rect">
            <a:avLst/>
          </a:prstGeom>
        </p:spPr>
      </p:pic>
      <p:sp>
        <p:nvSpPr>
          <p:cNvPr id="2" name="Rectangle 1"/>
          <p:cNvSpPr/>
          <p:nvPr/>
        </p:nvSpPr>
        <p:spPr>
          <a:xfrm>
            <a:off x="650786" y="1268974"/>
            <a:ext cx="9035934" cy="4385816"/>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La norme comprend les éléments suivants : </a:t>
            </a:r>
          </a:p>
          <a:p>
            <a:endParaRPr lang="fr-FR"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des lignes directrices pour la gestion des services d'assainissement autonome du point de vue de l’opérateur, y  compris les techniques de maintenance, la formation du personnel et la prise en compte des risques ;</a:t>
            </a:r>
          </a:p>
          <a:p>
            <a:pPr marL="285750" lvl="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des lignes directrices pour la gestion des services d'assainissement autonome du point de vue des utilisateurs ;</a:t>
            </a:r>
          </a:p>
          <a:p>
            <a:pPr marL="28575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des recommandations relatives à la conception et à la construction des systèmes d'assainissement autonome ;</a:t>
            </a:r>
          </a:p>
          <a:p>
            <a:pPr marL="285750" lvl="0"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des recommandations relatives à la planification, à l'exploitation et à la maintenance, ainsi qu'aux problématiques de santé et de sécurité.</a:t>
            </a:r>
          </a:p>
        </p:txBody>
      </p:sp>
    </p:spTree>
    <p:extLst>
      <p:ext uri="{BB962C8B-B14F-4D97-AF65-F5344CB8AC3E}">
        <p14:creationId xmlns:p14="http://schemas.microsoft.com/office/powerpoint/2010/main" val="579669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00050"/>
            <a:ext cx="7334250" cy="502194"/>
          </a:xfrm>
        </p:spPr>
        <p:txBody>
          <a:bodyPr/>
          <a:lstStyle/>
          <a:p>
            <a:r>
              <a:rPr lang="fr-FR" dirty="0"/>
              <a:t>Relations avec les parties intéressées</a:t>
            </a:r>
            <a:r>
              <a:rPr lang="en-ZA" dirty="0"/>
              <a:t/>
            </a:r>
            <a:br>
              <a:rPr lang="en-ZA" dirty="0"/>
            </a:br>
            <a:endParaRPr lang="en-ZA" dirty="0"/>
          </a:p>
        </p:txBody>
      </p:sp>
      <p:sp>
        <p:nvSpPr>
          <p:cNvPr id="14" name="Content Placeholder 2"/>
          <p:cNvSpPr>
            <a:spLocks noGrp="1"/>
          </p:cNvSpPr>
          <p:nvPr>
            <p:ph idx="1"/>
          </p:nvPr>
        </p:nvSpPr>
        <p:spPr>
          <a:xfrm>
            <a:off x="695219" y="1261017"/>
            <a:ext cx="9753600" cy="5095333"/>
          </a:xfrm>
        </p:spPr>
        <p:txBody>
          <a:bodyPr>
            <a:normAutofit/>
          </a:bodyPr>
          <a:lstStyle/>
          <a:p>
            <a:r>
              <a:rPr lang="fr-FR" sz="1800" b="1" dirty="0"/>
              <a:t>Élaboration de plans de soutien des parties intéressées</a:t>
            </a: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3AF06680-C8A7-4B16-9D12-C8E67A63F5D0}" type="slidenum">
              <a:rPr lang="en-ZA" smtClean="0"/>
              <a:t>40</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4" name="Picture 3"/>
          <p:cNvPicPr>
            <a:picLocks noChangeAspect="1"/>
          </p:cNvPicPr>
          <p:nvPr/>
        </p:nvPicPr>
        <p:blipFill>
          <a:blip r:embed="rId5"/>
          <a:stretch>
            <a:fillRect/>
          </a:stretch>
        </p:blipFill>
        <p:spPr>
          <a:xfrm>
            <a:off x="1213599" y="1627458"/>
            <a:ext cx="8391525" cy="4362450"/>
          </a:xfrm>
          <a:prstGeom prst="rect">
            <a:avLst/>
          </a:prstGeom>
        </p:spPr>
      </p:pic>
    </p:spTree>
    <p:extLst>
      <p:ext uri="{BB962C8B-B14F-4D97-AF65-F5344CB8AC3E}">
        <p14:creationId xmlns:p14="http://schemas.microsoft.com/office/powerpoint/2010/main" val="3110871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984" y="513816"/>
            <a:ext cx="7577267" cy="388428"/>
          </a:xfrm>
        </p:spPr>
        <p:txBody>
          <a:bodyPr/>
          <a:lstStyle/>
          <a:p>
            <a:r>
              <a:rPr lang="fr-FR" dirty="0">
                <a:solidFill>
                  <a:prstClr val="black"/>
                </a:solidFill>
              </a:rPr>
              <a:t>Éducation et/ou formation des parties</a:t>
            </a:r>
            <a:r>
              <a:rPr lang="fr-FR" dirty="0"/>
              <a:t> intéressées</a:t>
            </a:r>
            <a:r>
              <a:rPr lang="en-US" dirty="0">
                <a:solidFill>
                  <a:prstClr val="black"/>
                </a:solidFill>
              </a:rPr>
              <a:t/>
            </a:r>
            <a:br>
              <a:rPr lang="en-US" dirty="0">
                <a:solidFill>
                  <a:prstClr val="black"/>
                </a:solidFill>
              </a:rPr>
            </a:br>
            <a:endParaRPr lang="en-ZA" dirty="0"/>
          </a:p>
        </p:txBody>
      </p:sp>
      <p:sp>
        <p:nvSpPr>
          <p:cNvPr id="4" name="Content Placeholder 3"/>
          <p:cNvSpPr>
            <a:spLocks noGrp="1"/>
          </p:cNvSpPr>
          <p:nvPr>
            <p:ph idx="1"/>
          </p:nvPr>
        </p:nvSpPr>
        <p:spPr>
          <a:xfrm>
            <a:off x="650786" y="1329281"/>
            <a:ext cx="9747709" cy="4987386"/>
          </a:xfrm>
        </p:spPr>
        <p:txBody>
          <a:bodyPr>
            <a:normAutofit/>
          </a:bodyPr>
          <a:lstStyle/>
          <a:p>
            <a:pPr lvl="0">
              <a:lnSpc>
                <a:spcPct val="100000"/>
              </a:lnSpc>
              <a:spcBef>
                <a:spcPts val="1200"/>
              </a:spcBef>
              <a:spcAft>
                <a:spcPts val="200"/>
              </a:spcAft>
              <a:buClr>
                <a:srgbClr val="000000"/>
              </a:buClr>
              <a:buSzPct val="100000"/>
            </a:pPr>
            <a:r>
              <a:rPr lang="fr-FR" sz="1800" dirty="0">
                <a:solidFill>
                  <a:prstClr val="black"/>
                </a:solidFill>
                <a:latin typeface="Arial" panose="020B0604020202020204" pitchFamily="34" charset="0"/>
                <a:cs typeface="Arial" panose="020B0604020202020204" pitchFamily="34" charset="0"/>
              </a:rPr>
              <a:t>L’éducation et/ou la formation doit être à la fois bien planifiée et durable.</a:t>
            </a:r>
          </a:p>
          <a:p>
            <a:pPr lvl="0">
              <a:lnSpc>
                <a:spcPct val="100000"/>
              </a:lnSpc>
              <a:spcBef>
                <a:spcPts val="1200"/>
              </a:spcBef>
              <a:spcAft>
                <a:spcPts val="200"/>
              </a:spcAft>
              <a:buClr>
                <a:srgbClr val="000000"/>
              </a:buClr>
              <a:buSzPct val="100000"/>
            </a:pPr>
            <a:r>
              <a:rPr lang="fr-FR" sz="1800" dirty="0"/>
              <a:t>Il faut que l</a:t>
            </a:r>
            <a:r>
              <a:rPr lang="fr-FR" sz="1800" dirty="0">
                <a:solidFill>
                  <a:prstClr val="black"/>
                </a:solidFill>
              </a:rPr>
              <a:t>’éducation et/ou la formation</a:t>
            </a:r>
            <a:r>
              <a:rPr lang="fr-FR" sz="1800" dirty="0"/>
              <a:t> porte sur les enjeux de santé et les bonnes pratiques d'hygiène liées à l'utilisation des systèmes d’assainissement autonome et qu’elle s’adresse ainsi aux publics suivants </a:t>
            </a:r>
            <a:r>
              <a:rPr lang="fr-FR" sz="1800" dirty="0">
                <a:solidFill>
                  <a:prstClr val="black"/>
                </a:solidFill>
                <a:latin typeface="Arial" panose="020B0604020202020204" pitchFamily="34" charset="0"/>
                <a:cs typeface="Arial" panose="020B0604020202020204" pitchFamily="34" charset="0"/>
              </a:rPr>
              <a:t>:</a:t>
            </a:r>
          </a:p>
          <a:p>
            <a:pPr marL="1035558" lvl="4" indent="-285750">
              <a:lnSpc>
                <a:spcPct val="150000"/>
              </a:lnSpc>
              <a:spcBef>
                <a:spcPts val="200"/>
              </a:spcBef>
              <a:spcAft>
                <a:spcPts val="400"/>
              </a:spcAft>
              <a:buClr>
                <a:srgbClr val="000000"/>
              </a:buClr>
            </a:pPr>
            <a:r>
              <a:rPr lang="fr-FR" b="1" dirty="0">
                <a:latin typeface="Arial" panose="020B0604020202020204" pitchFamily="34" charset="0"/>
                <a:cs typeface="Arial" panose="020B0604020202020204" pitchFamily="34" charset="0"/>
              </a:rPr>
              <a:t>Les autorités locales clés et personnel sur le terrain</a:t>
            </a:r>
            <a:r>
              <a:rPr lang="fr-FR" dirty="0"/>
              <a:t>  </a:t>
            </a:r>
            <a:r>
              <a:rPr lang="fr-FR" dirty="0">
                <a:solidFill>
                  <a:prstClr val="black"/>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formation approfondie sur les principes et les solutions techniques </a:t>
            </a:r>
            <a:endParaRPr lang="fr-FR" dirty="0">
              <a:solidFill>
                <a:prstClr val="black"/>
              </a:solidFill>
              <a:latin typeface="Arial" panose="020B0604020202020204" pitchFamily="34" charset="0"/>
              <a:cs typeface="Arial" panose="020B0604020202020204" pitchFamily="34" charset="0"/>
            </a:endParaRPr>
          </a:p>
          <a:p>
            <a:pPr marL="1035558" lvl="4" indent="-285750">
              <a:lnSpc>
                <a:spcPct val="150000"/>
              </a:lnSpc>
              <a:spcBef>
                <a:spcPts val="200"/>
              </a:spcBef>
              <a:spcAft>
                <a:spcPts val="400"/>
              </a:spcAft>
              <a:buClr>
                <a:srgbClr val="000000"/>
              </a:buClr>
            </a:pPr>
            <a:r>
              <a:rPr lang="fr-FR" b="1" dirty="0">
                <a:latin typeface="Arial" panose="020B0604020202020204" pitchFamily="34" charset="0"/>
                <a:cs typeface="Arial" panose="020B0604020202020204" pitchFamily="34" charset="0"/>
              </a:rPr>
              <a:t>Les travailleurs sur le terrain</a:t>
            </a:r>
            <a:r>
              <a:rPr lang="fr-FR" dirty="0"/>
              <a:t>  </a:t>
            </a:r>
            <a:r>
              <a:rPr lang="fr-FR" dirty="0">
                <a:solidFill>
                  <a:prstClr val="black"/>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formation pratique concernant la construction et la gestion de systèmes d’assainissement autonome ainsi que les modalités d'autonomisation</a:t>
            </a:r>
            <a:endParaRPr lang="fr-FR" dirty="0">
              <a:solidFill>
                <a:prstClr val="black"/>
              </a:solidFill>
              <a:latin typeface="Arial" panose="020B0604020202020204" pitchFamily="34" charset="0"/>
              <a:cs typeface="Arial" panose="020B0604020202020204" pitchFamily="34" charset="0"/>
            </a:endParaRPr>
          </a:p>
          <a:p>
            <a:pPr marL="1035558" lvl="4" indent="-285750">
              <a:lnSpc>
                <a:spcPct val="150000"/>
              </a:lnSpc>
              <a:spcBef>
                <a:spcPts val="200"/>
              </a:spcBef>
              <a:spcAft>
                <a:spcPts val="400"/>
              </a:spcAft>
              <a:buClr>
                <a:srgbClr val="000000"/>
              </a:buClr>
            </a:pPr>
            <a:r>
              <a:rPr lang="fr-FR" b="1" dirty="0">
                <a:latin typeface="Arial" panose="020B0604020202020204" pitchFamily="34" charset="0"/>
                <a:cs typeface="Arial" panose="020B0604020202020204" pitchFamily="34" charset="0"/>
              </a:rPr>
              <a:t>Ménages et membres de la communauté</a:t>
            </a:r>
            <a:r>
              <a:rPr lang="fr-FR" b="1" dirty="0"/>
              <a:t>  </a:t>
            </a:r>
            <a:r>
              <a:rPr lang="fr-FR" dirty="0">
                <a:solidFill>
                  <a:prstClr val="black"/>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acquisition de compétences relatives à la construction, l'exploitation et l'entretien des systèmes d'assainissement autonome et sensibilisation aux bonnes pratiques d'hygiène liées à ces systèmes .</a:t>
            </a:r>
          </a:p>
        </p:txBody>
      </p:sp>
      <p:sp>
        <p:nvSpPr>
          <p:cNvPr id="3" name="Slide Number Placeholder 2"/>
          <p:cNvSpPr>
            <a:spLocks noGrp="1"/>
          </p:cNvSpPr>
          <p:nvPr>
            <p:ph type="sldNum" sz="quarter" idx="12"/>
          </p:nvPr>
        </p:nvSpPr>
        <p:spPr/>
        <p:txBody>
          <a:bodyPr/>
          <a:lstStyle/>
          <a:p>
            <a:fld id="{3AF06680-C8A7-4B16-9D12-C8E67A63F5D0}" type="slidenum">
              <a:rPr lang="en-ZA" smtClean="0"/>
              <a:t>41</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3"/>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2161980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391" y="544587"/>
            <a:ext cx="7584486" cy="388428"/>
          </a:xfrm>
        </p:spPr>
        <p:txBody>
          <a:bodyPr/>
          <a:lstStyle/>
          <a:p>
            <a:r>
              <a:rPr lang="fr-FR" dirty="0">
                <a:solidFill>
                  <a:prstClr val="black"/>
                </a:solidFill>
              </a:rPr>
              <a:t>Éducation et/ou formation des parties</a:t>
            </a:r>
            <a:r>
              <a:rPr lang="fr-FR" dirty="0"/>
              <a:t> intéressées</a:t>
            </a:r>
            <a:r>
              <a:rPr lang="en-US" dirty="0">
                <a:solidFill>
                  <a:prstClr val="black"/>
                </a:solidFill>
              </a:rPr>
              <a:t/>
            </a:r>
            <a:br>
              <a:rPr lang="en-US" dirty="0">
                <a:solidFill>
                  <a:prstClr val="black"/>
                </a:solidFill>
              </a:rPr>
            </a:br>
            <a:endParaRPr lang="en-ZA" dirty="0"/>
          </a:p>
        </p:txBody>
      </p:sp>
      <p:sp>
        <p:nvSpPr>
          <p:cNvPr id="4" name="Content Placeholder 3"/>
          <p:cNvSpPr>
            <a:spLocks noGrp="1"/>
          </p:cNvSpPr>
          <p:nvPr>
            <p:ph idx="1"/>
          </p:nvPr>
        </p:nvSpPr>
        <p:spPr>
          <a:xfrm>
            <a:off x="656945" y="1261017"/>
            <a:ext cx="9753600" cy="5095333"/>
          </a:xfrm>
        </p:spPr>
        <p:txBody>
          <a:bodyPr>
            <a:normAutofit/>
          </a:bodyPr>
          <a:lstStyle/>
          <a:p>
            <a:pPr marL="0" indent="0">
              <a:lnSpc>
                <a:spcPct val="150000"/>
              </a:lnSpc>
              <a:buNone/>
            </a:pPr>
            <a:r>
              <a:rPr lang="fr-FR" sz="1800" b="1" dirty="0">
                <a:latin typeface="Arial" panose="020B0604020202020204" pitchFamily="34" charset="0"/>
                <a:cs typeface="Arial" panose="020B0604020202020204" pitchFamily="34" charset="0"/>
              </a:rPr>
              <a:t>L’</a:t>
            </a:r>
            <a:r>
              <a:rPr lang="fr-FR" sz="1800" b="1" dirty="0"/>
              <a:t>é</a:t>
            </a:r>
            <a:r>
              <a:rPr lang="fr-FR" sz="1800" b="1" dirty="0">
                <a:latin typeface="Arial" panose="020B0604020202020204" pitchFamily="34" charset="0"/>
                <a:cs typeface="Arial" panose="020B0604020202020204" pitchFamily="34" charset="0"/>
              </a:rPr>
              <a:t>ducation peut être assurée selon diverses formules, dont les suivantes :</a:t>
            </a:r>
          </a:p>
          <a:p>
            <a:pPr>
              <a:lnSpc>
                <a:spcPct val="150000"/>
              </a:lnSpc>
            </a:pPr>
            <a:r>
              <a:rPr lang="fr-FR" sz="1800" dirty="0"/>
              <a:t>Campagnes de sensibilisation du public </a:t>
            </a:r>
            <a:endParaRPr lang="fr-FR" sz="1800" dirty="0">
              <a:latin typeface="Arial" panose="020B0604020202020204" pitchFamily="34" charset="0"/>
              <a:cs typeface="Arial" panose="020B0604020202020204" pitchFamily="34" charset="0"/>
            </a:endParaRPr>
          </a:p>
          <a:p>
            <a:pPr>
              <a:lnSpc>
                <a:spcPct val="150000"/>
              </a:lnSpc>
            </a:pPr>
            <a:r>
              <a:rPr lang="fr-FR" sz="1800" dirty="0"/>
              <a:t>Rencontres individuelles </a:t>
            </a:r>
            <a:endParaRPr lang="fr-FR" sz="1800" dirty="0">
              <a:latin typeface="Arial" panose="020B0604020202020204" pitchFamily="34" charset="0"/>
              <a:cs typeface="Arial" panose="020B0604020202020204" pitchFamily="34" charset="0"/>
            </a:endParaRPr>
          </a:p>
          <a:p>
            <a:pPr>
              <a:lnSpc>
                <a:spcPct val="150000"/>
              </a:lnSpc>
            </a:pPr>
            <a:r>
              <a:rPr lang="fr-FR" sz="1800" dirty="0"/>
              <a:t>Programmes scolaires  </a:t>
            </a:r>
            <a:endParaRPr lang="fr-FR" sz="1800" dirty="0">
              <a:latin typeface="Arial" panose="020B0604020202020204" pitchFamily="34" charset="0"/>
              <a:cs typeface="Arial" panose="020B0604020202020204" pitchFamily="34" charset="0"/>
            </a:endParaRPr>
          </a:p>
          <a:p>
            <a:pPr>
              <a:lnSpc>
                <a:spcPct val="150000"/>
              </a:lnSpc>
            </a:pPr>
            <a:r>
              <a:rPr lang="fr-FR" sz="1800" dirty="0"/>
              <a:t>Mé</a:t>
            </a:r>
            <a:r>
              <a:rPr lang="fr-FR" sz="1800" dirty="0">
                <a:latin typeface="Arial" panose="020B0604020202020204" pitchFamily="34" charset="0"/>
                <a:cs typeface="Arial" panose="020B0604020202020204" pitchFamily="34" charset="0"/>
              </a:rPr>
              <a:t>dias </a:t>
            </a:r>
          </a:p>
          <a:p>
            <a:pPr>
              <a:lnSpc>
                <a:spcPct val="150000"/>
              </a:lnSpc>
            </a:pPr>
            <a:r>
              <a:rPr lang="fr-FR" sz="1800" dirty="0"/>
              <a:t>Organisations communautaires de base /associations d'utilisateurs communautaires ;</a:t>
            </a:r>
            <a:endParaRPr lang="fr-FR" sz="1800" dirty="0">
              <a:latin typeface="Arial" panose="020B0604020202020204" pitchFamily="34" charset="0"/>
              <a:cs typeface="Arial" panose="020B0604020202020204" pitchFamily="34" charset="0"/>
            </a:endParaRPr>
          </a:p>
          <a:p>
            <a:pPr>
              <a:lnSpc>
                <a:spcPct val="150000"/>
              </a:lnSpc>
            </a:pPr>
            <a:r>
              <a:rPr lang="fr-FR" sz="1800" dirty="0"/>
              <a:t>Programmes de mobilisation communautaire (portés par le gouvernement ou les donateurs</a:t>
            </a:r>
            <a:r>
              <a:rPr lang="fr-FR" sz="1800" dirty="0">
                <a:latin typeface="Arial" panose="020B0604020202020204" pitchFamily="34" charset="0"/>
                <a:cs typeface="Arial" panose="020B0604020202020204" pitchFamily="34" charset="0"/>
              </a:rPr>
              <a:t>) </a:t>
            </a:r>
            <a:r>
              <a:rPr lang="fr-FR" sz="1800" dirty="0"/>
              <a:t>tels que les programmes d'assainissement total pilotés par la communauté ;</a:t>
            </a:r>
            <a:endParaRPr lang="fr-FR" sz="1800" dirty="0">
              <a:latin typeface="Arial" panose="020B0604020202020204" pitchFamily="34" charset="0"/>
              <a:cs typeface="Arial" panose="020B0604020202020204" pitchFamily="34" charset="0"/>
            </a:endParaRPr>
          </a:p>
          <a:p>
            <a:pPr>
              <a:lnSpc>
                <a:spcPct val="150000"/>
              </a:lnSpc>
            </a:pPr>
            <a:r>
              <a:rPr lang="fr-FR" sz="1800" dirty="0"/>
              <a:t>Clubs de santé scolaires/organisations de jeunesse.  </a:t>
            </a:r>
            <a:endParaRPr lang="fr-FR" sz="18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42</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3159880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38150"/>
            <a:ext cx="7334250" cy="464094"/>
          </a:xfrm>
        </p:spPr>
        <p:txBody>
          <a:bodyPr/>
          <a:lstStyle/>
          <a:p>
            <a:r>
              <a:rPr lang="fr-FR" dirty="0"/>
              <a:t>Gestion écologique</a:t>
            </a:r>
          </a:p>
        </p:txBody>
      </p:sp>
      <p:sp>
        <p:nvSpPr>
          <p:cNvPr id="4" name="Content Placeholder 3"/>
          <p:cNvSpPr>
            <a:spLocks noGrp="1"/>
          </p:cNvSpPr>
          <p:nvPr>
            <p:ph idx="1"/>
          </p:nvPr>
        </p:nvSpPr>
        <p:spPr>
          <a:xfrm>
            <a:off x="628651" y="1261017"/>
            <a:ext cx="9753600" cy="5095333"/>
          </a:xfrm>
        </p:spPr>
        <p:txBody>
          <a:bodyPr>
            <a:normAutofit/>
          </a:bodyPr>
          <a:lstStyle/>
          <a:p>
            <a:pPr>
              <a:lnSpc>
                <a:spcPct val="150000"/>
              </a:lnSpc>
            </a:pPr>
            <a:r>
              <a:rPr lang="fr-FR" sz="1800" b="1" dirty="0"/>
              <a:t>La gestion écologique des systèmes d'assainissement autonome se doit de </a:t>
            </a:r>
            <a:r>
              <a:rPr lang="en-US" sz="1800" dirty="0">
                <a:latin typeface="Arial" panose="020B0604020202020204" pitchFamily="34" charset="0"/>
                <a:cs typeface="Arial" panose="020B0604020202020204" pitchFamily="34" charset="0"/>
              </a:rPr>
              <a:t>:</a:t>
            </a:r>
          </a:p>
          <a:p>
            <a:pPr lvl="1" algn="just">
              <a:lnSpc>
                <a:spcPct val="200000"/>
              </a:lnSpc>
            </a:pPr>
            <a:r>
              <a:rPr lang="fr-FR" sz="1800" dirty="0">
                <a:latin typeface="Arial" panose="020B0604020202020204" pitchFamily="34" charset="0"/>
                <a:cs typeface="Arial" panose="020B0604020202020204" pitchFamily="34" charset="0"/>
              </a:rPr>
              <a:t>Faire la promotion de la durabilité des objectifs stratégiques pour les projets d’assainissement d’eaux usées en protégeant et en préservant la qualité de l'eau et les ressources en eau</a:t>
            </a:r>
            <a:r>
              <a:rPr lang="en-US" sz="1800" dirty="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a:p>
            <a:pPr lvl="1" algn="just">
              <a:lnSpc>
                <a:spcPct val="200000"/>
              </a:lnSpc>
            </a:pPr>
            <a:r>
              <a:rPr lang="fr-FR" sz="1800" dirty="0">
                <a:latin typeface="Arial" panose="020B0604020202020204" pitchFamily="34" charset="0"/>
                <a:cs typeface="Arial" panose="020B0604020202020204" pitchFamily="34" charset="0"/>
              </a:rPr>
              <a:t>Évaluer l'impact des services d'assainissement autonome au niveau de la collecte, du traitement et de l'élimination. Il sied d’élaborer une liste de contrôle de l'environnement spécifique en fonction des conditions locales</a:t>
            </a:r>
            <a:r>
              <a:rPr lang="en-US" sz="1800" dirty="0">
                <a:latin typeface="Arial" panose="020B0604020202020204" pitchFamily="34" charset="0"/>
                <a:cs typeface="Arial" panose="020B0604020202020204" pitchFamily="34" charset="0"/>
              </a:rPr>
              <a:t>.</a:t>
            </a:r>
          </a:p>
          <a:p>
            <a:pPr>
              <a:lnSpc>
                <a:spcPct val="150000"/>
              </a:lnSpc>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43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499862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38150"/>
            <a:ext cx="7334250" cy="464094"/>
          </a:xfrm>
        </p:spPr>
        <p:txBody>
          <a:bodyPr/>
          <a:lstStyle/>
          <a:p>
            <a:r>
              <a:rPr lang="fr-FR" dirty="0"/>
              <a:t>Gestion écologique</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fontScale="77500" lnSpcReduction="20000"/>
          </a:bodyPr>
          <a:lstStyle/>
          <a:p>
            <a:pPr marL="0" indent="0">
              <a:lnSpc>
                <a:spcPct val="150000"/>
              </a:lnSpc>
              <a:buNone/>
            </a:pPr>
            <a:r>
              <a:rPr lang="fr-FR" sz="2100" b="1" dirty="0">
                <a:solidFill>
                  <a:srgbClr val="FF0000"/>
                </a:solidFill>
              </a:rPr>
              <a:t>La liste de contrôle écologique peut inclure les points suivants</a:t>
            </a:r>
            <a:r>
              <a:rPr lang="fr-FR" sz="2000" b="1" dirty="0">
                <a:solidFill>
                  <a:srgbClr val="FF0000"/>
                </a:solidFill>
              </a:rPr>
              <a:t>  </a:t>
            </a:r>
            <a:r>
              <a:rPr lang="en-US" sz="1900" b="1" dirty="0">
                <a:solidFill>
                  <a:srgbClr val="FF0000"/>
                </a:solidFill>
                <a:latin typeface="Arial" panose="020B0604020202020204" pitchFamily="34" charset="0"/>
                <a:cs typeface="Arial" panose="020B0604020202020204" pitchFamily="34" charset="0"/>
              </a:rPr>
              <a:t>:</a:t>
            </a:r>
          </a:p>
          <a:p>
            <a:pPr lvl="0">
              <a:lnSpc>
                <a:spcPct val="150000"/>
              </a:lnSpc>
            </a:pPr>
            <a:r>
              <a:rPr lang="fr-FR" sz="2100" dirty="0"/>
              <a:t>Le nombre de personnes dont les déchets seront traités </a:t>
            </a:r>
            <a:r>
              <a:rPr lang="en-US" sz="2100" dirty="0"/>
              <a:t> </a:t>
            </a:r>
          </a:p>
          <a:p>
            <a:pPr>
              <a:lnSpc>
                <a:spcPct val="150000"/>
              </a:lnSpc>
            </a:pPr>
            <a:r>
              <a:rPr lang="fr-FR" sz="2100" dirty="0"/>
              <a:t>Les flux mensuels prévus </a:t>
            </a:r>
            <a:endParaRPr lang="en-ZA" sz="2100" dirty="0"/>
          </a:p>
          <a:p>
            <a:pPr>
              <a:lnSpc>
                <a:spcPct val="150000"/>
              </a:lnSpc>
            </a:pPr>
            <a:r>
              <a:rPr lang="fr-FR" sz="2100" dirty="0"/>
              <a:t>La nature du débit escompté : c'est-à-dire s'il s’agit simplement de déchets ménagères (comme cela se doit dans le cas de SAA) ou d’un mélange avec des déchets industriels ou institutionnels </a:t>
            </a:r>
            <a:endParaRPr lang="en-US" sz="2100" dirty="0"/>
          </a:p>
          <a:p>
            <a:pPr>
              <a:lnSpc>
                <a:spcPct val="150000"/>
              </a:lnSpc>
            </a:pPr>
            <a:r>
              <a:rPr lang="fr-FR" sz="2000" dirty="0"/>
              <a:t>Le type d'unité de traitement : fosse septique, système de traitement alternatif (ex. aération), zones humides </a:t>
            </a:r>
            <a:endParaRPr lang="en-US" sz="2100" dirty="0"/>
          </a:p>
          <a:p>
            <a:pPr>
              <a:lnSpc>
                <a:spcPct val="150000"/>
              </a:lnSpc>
            </a:pPr>
            <a:r>
              <a:rPr lang="fr-FR" sz="2000" dirty="0"/>
              <a:t>La nature des sols entourant le lit des effluents </a:t>
            </a:r>
            <a:endParaRPr lang="en-US" sz="2100" dirty="0"/>
          </a:p>
          <a:p>
            <a:pPr>
              <a:lnSpc>
                <a:spcPct val="150000"/>
              </a:lnSpc>
            </a:pPr>
            <a:r>
              <a:rPr lang="fr-FR" sz="2000" dirty="0"/>
              <a:t>La proximité de sources d'eau naturelles </a:t>
            </a:r>
            <a:endParaRPr lang="en-US" sz="2100" dirty="0"/>
          </a:p>
          <a:p>
            <a:pPr>
              <a:lnSpc>
                <a:spcPct val="150000"/>
              </a:lnSpc>
            </a:pPr>
            <a:r>
              <a:rPr lang="fr-FR" sz="2000" dirty="0"/>
              <a:t>L'utilisation de sources d'eau naturelles </a:t>
            </a:r>
          </a:p>
          <a:p>
            <a:pPr>
              <a:lnSpc>
                <a:spcPct val="150000"/>
              </a:lnSpc>
            </a:pPr>
            <a:r>
              <a:rPr lang="fr-FR" sz="2000" dirty="0"/>
              <a:t>L'accès à la zone par le bétail</a:t>
            </a:r>
            <a:endParaRPr lang="en-ZA" sz="2100" dirty="0"/>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44</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965721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564" y="500290"/>
            <a:ext cx="7334250" cy="388428"/>
          </a:xfrm>
        </p:spPr>
        <p:txBody>
          <a:bodyPr/>
          <a:lstStyle/>
          <a:p>
            <a:r>
              <a:rPr lang="fr-FR" dirty="0"/>
              <a:t>Évaluation du risque</a:t>
            </a:r>
            <a:br>
              <a:rPr lang="fr-FR" dirty="0"/>
            </a:br>
            <a:endParaRPr lang="fr-FR" dirty="0"/>
          </a:p>
        </p:txBody>
      </p:sp>
      <p:sp>
        <p:nvSpPr>
          <p:cNvPr id="4" name="Content Placeholder 3"/>
          <p:cNvSpPr>
            <a:spLocks noGrp="1"/>
          </p:cNvSpPr>
          <p:nvPr>
            <p:ph idx="1"/>
          </p:nvPr>
        </p:nvSpPr>
        <p:spPr>
          <a:xfrm>
            <a:off x="644896" y="1261017"/>
            <a:ext cx="9753600" cy="5095333"/>
          </a:xfrm>
        </p:spPr>
        <p:txBody>
          <a:bodyPr>
            <a:normAutofit/>
          </a:bodyPr>
          <a:lstStyle/>
          <a:p>
            <a:pPr marL="0" indent="0">
              <a:lnSpc>
                <a:spcPct val="150000"/>
              </a:lnSpc>
              <a:buNone/>
            </a:pPr>
            <a:r>
              <a:rPr lang="fr-FR" sz="1800" b="1" dirty="0">
                <a:latin typeface="Arial" panose="020B0604020202020204" pitchFamily="34" charset="0"/>
                <a:cs typeface="Arial" panose="020B0604020202020204" pitchFamily="34" charset="0"/>
              </a:rPr>
              <a:t>La gestion du risque </a:t>
            </a:r>
            <a:r>
              <a:rPr lang="fr-FR" sz="1800" dirty="0">
                <a:latin typeface="Arial" panose="020B0604020202020204" pitchFamily="34" charset="0"/>
                <a:cs typeface="Arial" panose="020B0604020202020204" pitchFamily="34" charset="0"/>
              </a:rPr>
              <a:t>doit commencer dès la planification du système d’assainissement autonome et doit porter sur tous les aspects relatifs à :</a:t>
            </a:r>
          </a:p>
          <a:p>
            <a:pPr>
              <a:lnSpc>
                <a:spcPct val="150000"/>
              </a:lnSpc>
            </a:pPr>
            <a:r>
              <a:rPr lang="fr-FR" sz="1800" dirty="0">
                <a:latin typeface="Arial" panose="020B0604020202020204" pitchFamily="34" charset="0"/>
                <a:cs typeface="Arial" panose="020B0604020202020204" pitchFamily="34" charset="0"/>
              </a:rPr>
              <a:t>La conception ;</a:t>
            </a:r>
          </a:p>
          <a:p>
            <a:pPr>
              <a:lnSpc>
                <a:spcPct val="150000"/>
              </a:lnSpc>
            </a:pPr>
            <a:r>
              <a:rPr lang="fr-FR" sz="1800" dirty="0"/>
              <a:t>La c</a:t>
            </a:r>
            <a:r>
              <a:rPr lang="fr-FR" sz="1800" dirty="0">
                <a:latin typeface="Arial" panose="020B0604020202020204" pitchFamily="34" charset="0"/>
                <a:cs typeface="Arial" panose="020B0604020202020204" pitchFamily="34" charset="0"/>
              </a:rPr>
              <a:t>onstruction ;</a:t>
            </a:r>
          </a:p>
          <a:p>
            <a:pPr>
              <a:lnSpc>
                <a:spcPct val="150000"/>
              </a:lnSpc>
            </a:pPr>
            <a:r>
              <a:rPr lang="fr-FR" sz="1800" dirty="0">
                <a:latin typeface="Arial" panose="020B0604020202020204" pitchFamily="34" charset="0"/>
                <a:cs typeface="Arial" panose="020B0604020202020204" pitchFamily="34" charset="0"/>
              </a:rPr>
              <a:t>L</a:t>
            </a:r>
            <a:r>
              <a:rPr lang="fr-FR" sz="1800" dirty="0"/>
              <a:t>a mise en œuvre ;</a:t>
            </a:r>
            <a:r>
              <a:rPr lang="fr-FR" sz="1800" dirty="0">
                <a:latin typeface="Arial" panose="020B0604020202020204" pitchFamily="34" charset="0"/>
                <a:cs typeface="Arial" panose="020B0604020202020204" pitchFamily="34" charset="0"/>
              </a:rPr>
              <a:t> </a:t>
            </a:r>
          </a:p>
          <a:p>
            <a:pPr>
              <a:lnSpc>
                <a:spcPct val="150000"/>
              </a:lnSpc>
            </a:pPr>
            <a:r>
              <a:rPr lang="fr-FR" sz="1800" dirty="0">
                <a:latin typeface="Arial" panose="020B0604020202020204" pitchFamily="34" charset="0"/>
                <a:cs typeface="Arial" panose="020B0604020202020204" pitchFamily="34" charset="0"/>
              </a:rPr>
              <a:t>L’exploitation et la maintenance.</a:t>
            </a:r>
          </a:p>
          <a:p>
            <a:pPr>
              <a:lnSpc>
                <a:spcPct val="100000"/>
              </a:lnSpc>
              <a:buFont typeface="Wingdings" panose="05000000000000000000" pitchFamily="2" charset="2"/>
              <a:buChar char="Ø"/>
            </a:pPr>
            <a:endParaRPr lang="fr-FR" sz="18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Ø"/>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45</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503678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5691" y="513816"/>
            <a:ext cx="3957403" cy="388428"/>
          </a:xfrm>
        </p:spPr>
        <p:txBody>
          <a:bodyPr/>
          <a:lstStyle/>
          <a:p>
            <a:r>
              <a:rPr lang="fr-FR" dirty="0"/>
              <a:t>Évaluation du risque</a:t>
            </a:r>
            <a:br>
              <a:rPr lang="fr-FR" dirty="0"/>
            </a:br>
            <a:endParaRPr lang="fr-FR" dirty="0"/>
          </a:p>
        </p:txBody>
      </p:sp>
      <p:sp>
        <p:nvSpPr>
          <p:cNvPr id="4" name="Content Placeholder 3"/>
          <p:cNvSpPr>
            <a:spLocks noGrp="1"/>
          </p:cNvSpPr>
          <p:nvPr>
            <p:ph idx="1"/>
          </p:nvPr>
        </p:nvSpPr>
        <p:spPr>
          <a:xfrm>
            <a:off x="650786" y="962656"/>
            <a:ext cx="10013095" cy="5284461"/>
          </a:xfrm>
        </p:spPr>
        <p:txBody>
          <a:bodyPr>
            <a:normAutofit fontScale="92500"/>
          </a:bodyPr>
          <a:lstStyle/>
          <a:p>
            <a:pPr marL="0" indent="0">
              <a:lnSpc>
                <a:spcPct val="150000"/>
              </a:lnSpc>
              <a:buNone/>
            </a:pPr>
            <a:r>
              <a:rPr lang="fr-FR" sz="1800" b="1" dirty="0">
                <a:latin typeface="Arial" panose="020B0604020202020204" pitchFamily="34" charset="0"/>
                <a:cs typeface="Arial" panose="020B0604020202020204" pitchFamily="34" charset="0"/>
              </a:rPr>
              <a:t>La gestion du risque ne doit </a:t>
            </a:r>
            <a:r>
              <a:rPr lang="fr-FR" sz="1800" b="1" dirty="0"/>
              <a:t>négliger aucune des étapes suivantes </a:t>
            </a:r>
            <a:r>
              <a:rPr lang="fr-FR" sz="1800" dirty="0">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
            </a:pPr>
            <a:r>
              <a:rPr lang="fr-FR" sz="1800" b="1" dirty="0">
                <a:latin typeface="Arial" panose="020B0604020202020204" pitchFamily="34" charset="0"/>
                <a:cs typeface="Arial" panose="020B0604020202020204" pitchFamily="34" charset="0"/>
              </a:rPr>
              <a:t>Articulation </a:t>
            </a:r>
            <a:r>
              <a:rPr lang="fr-FR" sz="1800" b="1" dirty="0"/>
              <a:t>des problèmes </a:t>
            </a:r>
            <a:r>
              <a:rPr lang="fr-FR" sz="1800" dirty="0">
                <a:latin typeface="Arial" panose="020B0604020202020204" pitchFamily="34" charset="0"/>
                <a:cs typeface="Arial" panose="020B0604020202020204" pitchFamily="34" charset="0"/>
              </a:rPr>
              <a:t>: </a:t>
            </a:r>
            <a:r>
              <a:rPr lang="fr-FR" sz="1800" dirty="0"/>
              <a:t>il s’agit d’un processus de planification visant la génération et l'évaluation d’hypothèses sur les effets susceptibles de se produire et l’identification des risques.</a:t>
            </a:r>
            <a:endParaRPr lang="fr-FR" sz="18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
            </a:pPr>
            <a:r>
              <a:rPr lang="fr-FR" sz="1800" b="1" dirty="0">
                <a:latin typeface="Arial" panose="020B0604020202020204" pitchFamily="34" charset="0"/>
                <a:cs typeface="Arial" panose="020B0604020202020204" pitchFamily="34" charset="0"/>
              </a:rPr>
              <a:t>Analyse </a:t>
            </a:r>
            <a:r>
              <a:rPr lang="fr-FR" sz="1800" dirty="0">
                <a:latin typeface="Arial" panose="020B0604020202020204" pitchFamily="34" charset="0"/>
                <a:cs typeface="Arial" panose="020B0604020202020204" pitchFamily="34" charset="0"/>
              </a:rPr>
              <a:t>: </a:t>
            </a:r>
            <a:r>
              <a:rPr lang="fr-FR" sz="1800" dirty="0"/>
              <a:t>cet exercice inclut généralement l’analyse et la caractérisation spécifiques au site des causes du risque (événements ou exposition) ainsi que l'analyse et la caractérisation plus générales des effets du risque.</a:t>
            </a:r>
            <a:r>
              <a:rPr lang="fr-FR" sz="1800" dirty="0">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
            </a:pPr>
            <a:r>
              <a:rPr lang="fr-FR" sz="1800" b="1" dirty="0"/>
              <a:t>Caractérisation des risques</a:t>
            </a:r>
            <a:r>
              <a:rPr lang="fr-FR" sz="1800" dirty="0"/>
              <a:t>  </a:t>
            </a:r>
            <a:r>
              <a:rPr lang="fr-FR" sz="1800" dirty="0">
                <a:latin typeface="Arial" panose="020B0604020202020204" pitchFamily="34" charset="0"/>
                <a:cs typeface="Arial" panose="020B0604020202020204" pitchFamily="34" charset="0"/>
              </a:rPr>
              <a:t>: </a:t>
            </a:r>
            <a:r>
              <a:rPr lang="fr-FR" sz="1800" dirty="0"/>
              <a:t>ce processus associe les estimations des événements ou de l’exposition avec les rapports exposition-réponse à partir de l'analyse des effets pour estimer l'ampleur et (le cas échéant) la probabilité des effets et les conséquences qui en découlent.</a:t>
            </a:r>
            <a:endParaRPr lang="fr-FR" sz="18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
            </a:pPr>
            <a:r>
              <a:rPr lang="fr-FR" sz="1800" b="1" dirty="0"/>
              <a:t>Élaboration et mise en œuvre d'un plan dynamique</a:t>
            </a:r>
            <a:r>
              <a:rPr lang="fr-FR" sz="1800" dirty="0"/>
              <a:t> </a:t>
            </a:r>
            <a:r>
              <a:rPr lang="fr-FR" sz="1800" dirty="0">
                <a:latin typeface="Arial" panose="020B0604020202020204" pitchFamily="34" charset="0"/>
                <a:cs typeface="Arial" panose="020B0604020202020204" pitchFamily="34" charset="0"/>
              </a:rPr>
              <a:t>: </a:t>
            </a:r>
            <a:r>
              <a:rPr lang="fr-FR" sz="1800" dirty="0"/>
              <a:t>ce plan comporte la surveillance de l'opération, la maintenance préventive et des mesures correctives visant à éliminer ou à contrôler les risques.</a:t>
            </a:r>
            <a:endParaRPr lang="fr-FR" sz="1800" dirty="0">
              <a:latin typeface="Arial" panose="020B0604020202020204" pitchFamily="34" charset="0"/>
              <a:cs typeface="Arial" panose="020B0604020202020204" pitchFamily="34" charset="0"/>
            </a:endParaRPr>
          </a:p>
          <a:p>
            <a:pPr>
              <a:lnSpc>
                <a:spcPct val="150000"/>
              </a:lnSpc>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46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866105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fr-FR" dirty="0"/>
              <a:t>Évaluation du risque</a:t>
            </a:r>
            <a:r>
              <a:rPr lang="en-ZA" dirty="0"/>
              <a:t/>
            </a:r>
            <a:br>
              <a:rPr lang="en-ZA" dirty="0"/>
            </a:br>
            <a:endParaRPr lang="en-ZA" dirty="0"/>
          </a:p>
        </p:txBody>
      </p:sp>
      <p:sp>
        <p:nvSpPr>
          <p:cNvPr id="4" name="Content Placeholder 3"/>
          <p:cNvSpPr>
            <a:spLocks noGrp="1"/>
          </p:cNvSpPr>
          <p:nvPr>
            <p:ph idx="1"/>
          </p:nvPr>
        </p:nvSpPr>
        <p:spPr>
          <a:xfrm>
            <a:off x="666925" y="1292581"/>
            <a:ext cx="9753600" cy="5095333"/>
          </a:xfrm>
        </p:spPr>
        <p:txBody>
          <a:bodyPr>
            <a:normAutofit/>
          </a:bodyPr>
          <a:lstStyle/>
          <a:p>
            <a:pPr marL="0" indent="0">
              <a:buNone/>
            </a:pPr>
            <a:r>
              <a:rPr lang="fr-FR" sz="1800" b="1" dirty="0"/>
              <a:t>Typologie des risques</a:t>
            </a:r>
            <a:r>
              <a:rPr lang="fr-FR" sz="1800" dirty="0"/>
              <a:t> </a:t>
            </a:r>
            <a:r>
              <a:rPr lang="fr-FR" sz="1800" dirty="0">
                <a:latin typeface="Arial" panose="020B0604020202020204" pitchFamily="34" charset="0"/>
                <a:cs typeface="Arial" panose="020B0604020202020204" pitchFamily="34" charset="0"/>
              </a:rPr>
              <a:t>: </a:t>
            </a:r>
          </a:p>
          <a:p>
            <a:pPr marL="0" indent="0">
              <a:buNone/>
            </a:pPr>
            <a:r>
              <a:rPr lang="fr-FR" sz="1800" dirty="0"/>
              <a:t>Les risques peuvent être regroupés selon les catégories suivantes  </a:t>
            </a:r>
            <a:r>
              <a:rPr lang="fr-FR" sz="1800" dirty="0">
                <a:latin typeface="Arial" panose="020B0604020202020204" pitchFamily="34" charset="0"/>
                <a:cs typeface="Arial" panose="020B0604020202020204" pitchFamily="34" charset="0"/>
              </a:rPr>
              <a:t>:</a:t>
            </a:r>
          </a:p>
          <a:p>
            <a:pPr>
              <a:lnSpc>
                <a:spcPct val="100000"/>
              </a:lnSpc>
            </a:pPr>
            <a:r>
              <a:rPr lang="fr-FR" sz="1800" dirty="0"/>
              <a:t>Santé et sécurité du public ;</a:t>
            </a:r>
            <a:endParaRPr lang="fr-FR" sz="1800" dirty="0">
              <a:latin typeface="Arial" panose="020B0604020202020204" pitchFamily="34" charset="0"/>
              <a:cs typeface="Arial" panose="020B0604020202020204" pitchFamily="34" charset="0"/>
            </a:endParaRPr>
          </a:p>
          <a:p>
            <a:pPr>
              <a:lnSpc>
                <a:spcPct val="100000"/>
              </a:lnSpc>
            </a:pPr>
            <a:r>
              <a:rPr lang="fr-FR" sz="1800" dirty="0"/>
              <a:t>Impact environnemental ;</a:t>
            </a:r>
            <a:endParaRPr lang="fr-FR" sz="1800" dirty="0">
              <a:latin typeface="Arial" panose="020B0604020202020204" pitchFamily="34" charset="0"/>
              <a:cs typeface="Arial" panose="020B0604020202020204" pitchFamily="34" charset="0"/>
            </a:endParaRPr>
          </a:p>
          <a:p>
            <a:pPr marL="108000">
              <a:lnSpc>
                <a:spcPct val="100000"/>
              </a:lnSpc>
            </a:pPr>
            <a:r>
              <a:rPr lang="fr-FR" sz="1800" dirty="0">
                <a:latin typeface="Arial" panose="020B0604020202020204" pitchFamily="34" charset="0"/>
                <a:cs typeface="Arial" panose="020B0604020202020204" pitchFamily="34" charset="0"/>
              </a:rPr>
              <a:t>Impact socioéconomique.</a:t>
            </a:r>
            <a:endParaRPr lang="fr-FR" dirty="0">
              <a:latin typeface="Arial" panose="020B0604020202020204" pitchFamily="34" charset="0"/>
              <a:cs typeface="Arial" panose="020B0604020202020204" pitchFamily="34" charset="0"/>
            </a:endParaRPr>
          </a:p>
          <a:p>
            <a:pPr marL="0" indent="0">
              <a:lnSpc>
                <a:spcPct val="100000"/>
              </a:lnSpc>
              <a:buNone/>
            </a:pPr>
            <a:endParaRPr lang="fr-FR" dirty="0">
              <a:latin typeface="Arial" panose="020B0604020202020204" pitchFamily="34" charset="0"/>
              <a:cs typeface="Arial" panose="020B0604020202020204" pitchFamily="34" charset="0"/>
            </a:endParaRPr>
          </a:p>
          <a:p>
            <a:r>
              <a:rPr lang="fr-FR" sz="1800" b="1" dirty="0"/>
              <a:t>Risque opérationnel du transport des eaux usées</a:t>
            </a:r>
            <a:r>
              <a:rPr lang="fr-FR" sz="1800" dirty="0"/>
              <a:t>  </a:t>
            </a:r>
            <a:r>
              <a:rPr lang="fr-FR" sz="1800" dirty="0">
                <a:latin typeface="Arial" panose="020B0604020202020204" pitchFamily="34" charset="0"/>
                <a:cs typeface="Arial" panose="020B0604020202020204" pitchFamily="34" charset="0"/>
              </a:rPr>
              <a:t>: </a:t>
            </a:r>
            <a:r>
              <a:rPr lang="fr-FR" sz="1800" dirty="0"/>
              <a:t>Les risques associés à la collecte, au traitement et au transport des eaux usées et de leurs constituants.</a:t>
            </a: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r>
              <a:rPr lang="fr-FR" sz="1800" b="1" dirty="0"/>
              <a:t>Cadre de gestion du risque</a:t>
            </a:r>
            <a:r>
              <a:rPr lang="fr-FR" sz="1800" dirty="0"/>
              <a:t>  </a:t>
            </a:r>
            <a:r>
              <a:rPr lang="fr-FR" sz="1800" dirty="0">
                <a:latin typeface="Arial" panose="020B0604020202020204" pitchFamily="34" charset="0"/>
                <a:cs typeface="Arial" panose="020B0604020202020204" pitchFamily="34" charset="0"/>
              </a:rPr>
              <a:t>: </a:t>
            </a:r>
            <a:r>
              <a:rPr lang="fr-FR" sz="1800" dirty="0"/>
              <a:t>Il faut que le cadre d’évaluation des risques liés à la performance du système soit suffisamment souple pour tenir compte de divers types de systèmes d'assainissement autonome.</a:t>
            </a:r>
          </a:p>
        </p:txBody>
      </p:sp>
      <p:sp>
        <p:nvSpPr>
          <p:cNvPr id="3" name="Slide Number Placeholder 2"/>
          <p:cNvSpPr>
            <a:spLocks noGrp="1"/>
          </p:cNvSpPr>
          <p:nvPr>
            <p:ph type="sldNum" sz="quarter" idx="12"/>
          </p:nvPr>
        </p:nvSpPr>
        <p:spPr/>
        <p:txBody>
          <a:bodyPr/>
          <a:lstStyle/>
          <a:p>
            <a:fld id="{3AF06680-C8A7-4B16-9D12-C8E67A63F5D0}" type="slidenum">
              <a:rPr lang="en-ZA" smtClean="0"/>
              <a:t>47</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91642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7"/>
          </a:xfrm>
        </p:spPr>
        <p:txBody>
          <a:bodyPr/>
          <a:lstStyle/>
          <a:p>
            <a:r>
              <a:rPr lang="fr-FR" dirty="0"/>
              <a:t>Évaluation du risque</a:t>
            </a:r>
            <a:br>
              <a:rPr lang="fr-FR" dirty="0"/>
            </a:br>
            <a:endParaRPr lang="fr-FR" dirty="0"/>
          </a:p>
        </p:txBody>
      </p:sp>
      <p:sp>
        <p:nvSpPr>
          <p:cNvPr id="4" name="Content Placeholder 3"/>
          <p:cNvSpPr>
            <a:spLocks noGrp="1"/>
          </p:cNvSpPr>
          <p:nvPr>
            <p:ph idx="1"/>
          </p:nvPr>
        </p:nvSpPr>
        <p:spPr>
          <a:xfrm>
            <a:off x="680932" y="1261017"/>
            <a:ext cx="9753600" cy="5095333"/>
          </a:xfrm>
        </p:spPr>
        <p:txBody>
          <a:bodyPr/>
          <a:lstStyle/>
          <a:p>
            <a:pPr marL="0" indent="0">
              <a:buNone/>
            </a:pPr>
            <a:r>
              <a:rPr lang="fr-FR" sz="1800" b="1" dirty="0"/>
              <a:t>Tout modèle relatif au risque opérationnel devrait tenir compte des éléments suivants  </a:t>
            </a:r>
            <a:r>
              <a:rPr lang="fr-FR" sz="1800" b="1" dirty="0">
                <a:latin typeface="Arial" panose="020B0604020202020204" pitchFamily="34" charset="0"/>
                <a:cs typeface="Arial" panose="020B0604020202020204" pitchFamily="34" charset="0"/>
              </a:rPr>
              <a:t>:</a:t>
            </a:r>
          </a:p>
          <a:p>
            <a:pPr>
              <a:lnSpc>
                <a:spcPct val="150000"/>
              </a:lnSpc>
            </a:pPr>
            <a:r>
              <a:rPr lang="fr-FR" sz="1800" dirty="0"/>
              <a:t>Dispositif de secours du système de traitement </a:t>
            </a:r>
            <a:endParaRPr lang="fr-FR" sz="1800" dirty="0">
              <a:latin typeface="Arial" panose="020B0604020202020204" pitchFamily="34" charset="0"/>
              <a:cs typeface="Arial" panose="020B0604020202020204" pitchFamily="34" charset="0"/>
            </a:endParaRPr>
          </a:p>
          <a:p>
            <a:pPr>
              <a:lnSpc>
                <a:spcPct val="150000"/>
              </a:lnSpc>
            </a:pPr>
            <a:r>
              <a:rPr lang="fr-FR" sz="1800" dirty="0"/>
              <a:t>Rupture de surface due à une défaillance structurelle </a:t>
            </a:r>
            <a:endParaRPr lang="fr-FR" sz="1800" dirty="0">
              <a:latin typeface="Arial" panose="020B0604020202020204" pitchFamily="34" charset="0"/>
              <a:cs typeface="Arial" panose="020B0604020202020204" pitchFamily="34" charset="0"/>
            </a:endParaRPr>
          </a:p>
          <a:p>
            <a:pPr>
              <a:lnSpc>
                <a:spcPct val="150000"/>
              </a:lnSpc>
            </a:pPr>
            <a:r>
              <a:rPr lang="fr-FR" sz="1800" dirty="0"/>
              <a:t>Contamination de la terre </a:t>
            </a:r>
            <a:endParaRPr lang="fr-FR" sz="1800" dirty="0">
              <a:latin typeface="Arial" panose="020B0604020202020204" pitchFamily="34" charset="0"/>
              <a:cs typeface="Arial" panose="020B0604020202020204" pitchFamily="34" charset="0"/>
            </a:endParaRPr>
          </a:p>
          <a:p>
            <a:pPr>
              <a:lnSpc>
                <a:spcPct val="150000"/>
              </a:lnSpc>
            </a:pPr>
            <a:r>
              <a:rPr lang="fr-FR" sz="1800" dirty="0"/>
              <a:t>Transport dans les puits d'eau potable et les eaux souterraines ;</a:t>
            </a:r>
            <a:endParaRPr lang="fr-FR" sz="1800" dirty="0">
              <a:latin typeface="Arial" panose="020B0604020202020204" pitchFamily="34" charset="0"/>
              <a:cs typeface="Arial" panose="020B0604020202020204" pitchFamily="34" charset="0"/>
            </a:endParaRPr>
          </a:p>
          <a:p>
            <a:pPr>
              <a:lnSpc>
                <a:spcPct val="150000"/>
              </a:lnSpc>
            </a:pPr>
            <a:r>
              <a:rPr lang="fr-FR" sz="1800" dirty="0"/>
              <a:t>Populations potentiellement exposées ;</a:t>
            </a:r>
            <a:endParaRPr lang="fr-FR" sz="1800" dirty="0">
              <a:latin typeface="Arial" panose="020B0604020202020204" pitchFamily="34" charset="0"/>
              <a:cs typeface="Arial" panose="020B0604020202020204" pitchFamily="34" charset="0"/>
            </a:endParaRPr>
          </a:p>
          <a:p>
            <a:pPr>
              <a:lnSpc>
                <a:spcPct val="150000"/>
              </a:lnSpc>
            </a:pPr>
            <a:r>
              <a:rPr lang="fr-FR" sz="1800" dirty="0"/>
              <a:t>Ex</a:t>
            </a:r>
            <a:r>
              <a:rPr lang="fr-FR" sz="1800" dirty="0">
                <a:latin typeface="Arial" panose="020B0604020202020204" pitchFamily="34" charset="0"/>
                <a:cs typeface="Arial" panose="020B0604020202020204" pitchFamily="34" charset="0"/>
              </a:rPr>
              <a:t>position de la biote</a:t>
            </a:r>
            <a:endParaRPr lang="fr-FR"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48</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557994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fr-FR" dirty="0"/>
              <a:t>Évaluation des risques du site</a:t>
            </a:r>
            <a:r>
              <a:rPr lang="en-US" dirty="0">
                <a:solidFill>
                  <a:schemeClr val="accent2"/>
                </a:solidFill>
              </a:rPr>
              <a:t/>
            </a:r>
            <a:br>
              <a:rPr lang="en-US" dirty="0">
                <a:solidFill>
                  <a:schemeClr val="accent2"/>
                </a:solidFill>
              </a:rPr>
            </a:br>
            <a:endParaRPr lang="en-ZA" dirty="0"/>
          </a:p>
        </p:txBody>
      </p:sp>
      <p:sp>
        <p:nvSpPr>
          <p:cNvPr id="4" name="Content Placeholder 3"/>
          <p:cNvSpPr>
            <a:spLocks noGrp="1"/>
          </p:cNvSpPr>
          <p:nvPr>
            <p:ph idx="1"/>
          </p:nvPr>
        </p:nvSpPr>
        <p:spPr>
          <a:xfrm>
            <a:off x="650786" y="1027588"/>
            <a:ext cx="9922736" cy="5095333"/>
          </a:xfrm>
        </p:spPr>
        <p:txBody>
          <a:bodyPr>
            <a:normAutofit fontScale="32500" lnSpcReduction="20000"/>
          </a:bodyPr>
          <a:lstStyle/>
          <a:p>
            <a:pPr marL="0" indent="0">
              <a:lnSpc>
                <a:spcPct val="170000"/>
              </a:lnSpc>
              <a:buNone/>
            </a:pPr>
            <a:r>
              <a:rPr lang="fr-FR" sz="4000" b="1" dirty="0"/>
              <a:t>Le modèle d’évaluation des risques du site du système autonome doit tenir compte des aspects suivants</a:t>
            </a:r>
            <a:r>
              <a:rPr lang="fr-FR" sz="2000" dirty="0"/>
              <a:t>  </a:t>
            </a:r>
            <a:r>
              <a:rPr lang="fr-FR" sz="3300" dirty="0">
                <a:latin typeface="Arial" panose="020B0604020202020204" pitchFamily="34" charset="0"/>
                <a:cs typeface="Arial" panose="020B0604020202020204" pitchFamily="34" charset="0"/>
              </a:rPr>
              <a:t>:</a:t>
            </a:r>
          </a:p>
          <a:p>
            <a:pPr>
              <a:lnSpc>
                <a:spcPct val="170000"/>
              </a:lnSpc>
            </a:pPr>
            <a:r>
              <a:rPr lang="fr-FR" sz="4500" dirty="0"/>
              <a:t>Emplacement du système d’assainissement autonome </a:t>
            </a:r>
          </a:p>
          <a:p>
            <a:pPr>
              <a:lnSpc>
                <a:spcPct val="170000"/>
              </a:lnSpc>
            </a:pPr>
            <a:r>
              <a:rPr lang="fr-FR" sz="4500" dirty="0"/>
              <a:t>Emplacement des habitations et des puits d'eau </a:t>
            </a:r>
          </a:p>
          <a:p>
            <a:pPr>
              <a:lnSpc>
                <a:spcPct val="170000"/>
              </a:lnSpc>
            </a:pPr>
            <a:r>
              <a:rPr lang="fr-FR" sz="4500" dirty="0"/>
              <a:t>Topographie </a:t>
            </a:r>
          </a:p>
          <a:p>
            <a:pPr>
              <a:lnSpc>
                <a:spcPct val="170000"/>
              </a:lnSpc>
            </a:pPr>
            <a:r>
              <a:rPr lang="fr-FR" sz="4500" dirty="0"/>
              <a:t>Sources d'eau souterraine  - afin de prévenir les conséquences négatives d’une contamination éventuelle des sources d'eau comme les puits et les trous de sonde </a:t>
            </a:r>
          </a:p>
          <a:p>
            <a:pPr>
              <a:lnSpc>
                <a:spcPct val="170000"/>
              </a:lnSpc>
            </a:pPr>
            <a:r>
              <a:rPr lang="fr-FR" sz="4500" dirty="0"/>
              <a:t>Sources d'eau de surface  - pour prévenir toute conséquence négative ou un enrichissement trop important en nutriments dû à la contamination </a:t>
            </a:r>
            <a:endParaRPr lang="fr-FR" sz="2000" dirty="0"/>
          </a:p>
          <a:p>
            <a:pPr>
              <a:lnSpc>
                <a:spcPct val="170000"/>
              </a:lnSpc>
            </a:pPr>
            <a:r>
              <a:rPr lang="fr-FR" sz="4500" dirty="0"/>
              <a:t>Sols et pentes, qui peuvent créer des panaches d’effluents ;</a:t>
            </a:r>
          </a:p>
          <a:p>
            <a:pPr>
              <a:lnSpc>
                <a:spcPct val="170000"/>
              </a:lnSpc>
            </a:pPr>
            <a:r>
              <a:rPr lang="fr-FR" sz="4500" dirty="0"/>
              <a:t>Populations potentiellement à risque</a:t>
            </a:r>
          </a:p>
          <a:p>
            <a:pPr>
              <a:lnSpc>
                <a:spcPct val="170000"/>
              </a:lnSpc>
            </a:pPr>
            <a:endParaRPr lang="en-ZA" sz="2300" dirty="0"/>
          </a:p>
        </p:txBody>
      </p:sp>
      <p:sp>
        <p:nvSpPr>
          <p:cNvPr id="3" name="Slide Number Placeholder 2"/>
          <p:cNvSpPr>
            <a:spLocks noGrp="1"/>
          </p:cNvSpPr>
          <p:nvPr>
            <p:ph type="sldNum" sz="quarter" idx="12"/>
          </p:nvPr>
        </p:nvSpPr>
        <p:spPr/>
        <p:txBody>
          <a:bodyPr/>
          <a:lstStyle/>
          <a:p>
            <a:fld id="{3AF06680-C8A7-4B16-9D12-C8E67A63F5D0}" type="slidenum">
              <a:rPr lang="en-ZA" smtClean="0"/>
              <a:t>49</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3533751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1" y="513816"/>
            <a:ext cx="7334250" cy="388428"/>
          </a:xfrm>
        </p:spPr>
        <p:txBody>
          <a:bodyPr/>
          <a:lstStyle/>
          <a:p>
            <a:r>
              <a:rPr lang="en-ZA" dirty="0"/>
              <a:t>ISO 24521</a:t>
            </a:r>
            <a:br>
              <a:rPr lang="en-ZA" dirty="0"/>
            </a:br>
            <a:endParaRPr lang="en-ZA" dirty="0"/>
          </a:p>
        </p:txBody>
      </p:sp>
      <p:sp>
        <p:nvSpPr>
          <p:cNvPr id="5" name="Content Placeholder 4"/>
          <p:cNvSpPr>
            <a:spLocks noGrp="1"/>
          </p:cNvSpPr>
          <p:nvPr>
            <p:ph idx="1"/>
          </p:nvPr>
        </p:nvSpPr>
        <p:spPr>
          <a:xfrm>
            <a:off x="656945" y="1261018"/>
            <a:ext cx="9753600" cy="3936778"/>
          </a:xfrm>
        </p:spPr>
        <p:txBody>
          <a:bodyPr>
            <a:normAutofit/>
          </a:bodyPr>
          <a:lstStyle/>
          <a:p>
            <a:pPr marL="285750" indent="-285750" algn="just">
              <a:lnSpc>
                <a:spcPct val="200000"/>
              </a:lnSpc>
            </a:pPr>
            <a:r>
              <a:rPr lang="fr-FR" sz="1900" b="1" dirty="0"/>
              <a:t>L’ISO 24521 </a:t>
            </a:r>
            <a:r>
              <a:rPr lang="fr-FR" sz="1900" dirty="0"/>
              <a:t>est conjointement coordonnée par le Kenya et l’Autriche.</a:t>
            </a:r>
          </a:p>
          <a:p>
            <a:pPr marL="285750" lvl="0" indent="-285750" algn="just">
              <a:lnSpc>
                <a:spcPct val="200000"/>
              </a:lnSpc>
            </a:pPr>
            <a:r>
              <a:rPr lang="fr-FR" sz="1900" dirty="0"/>
              <a:t>Cette norme s’appuie sur l’ISO 24511 – </a:t>
            </a:r>
            <a:r>
              <a:rPr lang="fr-FR" sz="1900" b="1" dirty="0"/>
              <a:t>Lignes directrices pour l’évaluation des services fournis.</a:t>
            </a:r>
          </a:p>
          <a:p>
            <a:pPr marL="342900" lvl="0" indent="-342900" algn="just">
              <a:lnSpc>
                <a:spcPct val="200000"/>
              </a:lnSpc>
            </a:pPr>
            <a:r>
              <a:rPr lang="fr-FR" sz="1900" dirty="0"/>
              <a:t>La norme </a:t>
            </a:r>
            <a:r>
              <a:rPr lang="fr-FR" sz="1900" b="1" dirty="0">
                <a:solidFill>
                  <a:prstClr val="black"/>
                </a:solidFill>
              </a:rPr>
              <a:t>ISO 24521 </a:t>
            </a:r>
            <a:r>
              <a:rPr lang="fr-FR" sz="1900" dirty="0"/>
              <a:t> est destinée à être exploitée conjointement avec l’</a:t>
            </a:r>
            <a:r>
              <a:rPr lang="fr-FR" sz="1900" b="1" dirty="0"/>
              <a:t>ISO 24511.</a:t>
            </a:r>
            <a:r>
              <a:rPr lang="fr-FR" sz="1900" dirty="0"/>
              <a:t> </a:t>
            </a:r>
          </a:p>
          <a:p>
            <a:pPr marL="285750" lvl="0" indent="-285750" algn="just">
              <a:lnSpc>
                <a:spcPct val="200000"/>
              </a:lnSpc>
            </a:pPr>
            <a:r>
              <a:rPr lang="fr-FR" sz="1900" dirty="0"/>
              <a:t>Certaines exigences de l’ISO 24511 s’appliquent également à la norme </a:t>
            </a:r>
            <a:r>
              <a:rPr lang="fr-FR" sz="1900" b="1" dirty="0">
                <a:solidFill>
                  <a:prstClr val="black"/>
                </a:solidFill>
              </a:rPr>
              <a:t>ISO 24521.</a:t>
            </a:r>
            <a:endParaRPr lang="fr-FR" sz="1900" dirty="0"/>
          </a:p>
        </p:txBody>
      </p:sp>
      <p:sp>
        <p:nvSpPr>
          <p:cNvPr id="3" name="Slide Number Placeholder 2"/>
          <p:cNvSpPr>
            <a:spLocks noGrp="1"/>
          </p:cNvSpPr>
          <p:nvPr>
            <p:ph type="sldNum" sz="quarter" idx="12"/>
          </p:nvPr>
        </p:nvSpPr>
        <p:spPr/>
        <p:txBody>
          <a:bodyPr/>
          <a:lstStyle/>
          <a:p>
            <a:fld id="{3AF06680-C8A7-4B16-9D12-C8E67A63F5D0}" type="slidenum">
              <a:rPr lang="en-ZA" smtClean="0"/>
              <a:t>5</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038081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153" y="617136"/>
            <a:ext cx="4071392" cy="388428"/>
          </a:xfrm>
        </p:spPr>
        <p:txBody>
          <a:bodyPr/>
          <a:lstStyle/>
          <a:p>
            <a:r>
              <a:rPr lang="fr-FR" dirty="0"/>
              <a:t>Causes de défaillance</a:t>
            </a:r>
            <a:r>
              <a:rPr lang="en-ZA" dirty="0"/>
              <a:t/>
            </a:r>
            <a:br>
              <a:rPr lang="en-ZA" dirty="0"/>
            </a:br>
            <a:endParaRPr lang="en-ZA" dirty="0"/>
          </a:p>
        </p:txBody>
      </p:sp>
      <p:sp>
        <p:nvSpPr>
          <p:cNvPr id="4" name="Content Placeholder 3"/>
          <p:cNvSpPr>
            <a:spLocks noGrp="1"/>
          </p:cNvSpPr>
          <p:nvPr>
            <p:ph idx="1"/>
          </p:nvPr>
        </p:nvSpPr>
        <p:spPr>
          <a:xfrm>
            <a:off x="680931" y="959846"/>
            <a:ext cx="10020019" cy="5141052"/>
          </a:xfrm>
        </p:spPr>
        <p:txBody>
          <a:bodyPr>
            <a:normAutofit fontScale="40000" lnSpcReduction="20000"/>
          </a:bodyPr>
          <a:lstStyle/>
          <a:p>
            <a:pPr>
              <a:lnSpc>
                <a:spcPct val="150000"/>
              </a:lnSpc>
            </a:pPr>
            <a:r>
              <a:rPr lang="fr-FR" sz="3800" dirty="0"/>
              <a:t>Le mode de défaillance peut être divisé en deux catégories - défauts de conception ou modifications des procédés - qui peuvent être soit corrigés soit contrôlés</a:t>
            </a:r>
            <a:r>
              <a:rPr lang="fr-FR" sz="3300" dirty="0"/>
              <a:t>. </a:t>
            </a:r>
          </a:p>
          <a:p>
            <a:pPr marL="0" indent="0">
              <a:lnSpc>
                <a:spcPct val="150000"/>
              </a:lnSpc>
              <a:buNone/>
            </a:pPr>
            <a:endParaRPr lang="fr-FR" dirty="0">
              <a:latin typeface="Arial" panose="020B0604020202020204" pitchFamily="34" charset="0"/>
              <a:cs typeface="Arial" panose="020B0604020202020204" pitchFamily="34" charset="0"/>
            </a:endParaRPr>
          </a:p>
          <a:p>
            <a:pPr>
              <a:lnSpc>
                <a:spcPct val="150000"/>
              </a:lnSpc>
            </a:pPr>
            <a:r>
              <a:rPr lang="fr-FR" sz="3300" b="1" dirty="0"/>
              <a:t>Les modes de défaillance potentiels sont identifiés en répondant aux questions suivantes :</a:t>
            </a:r>
            <a:endParaRPr lang="fr-FR" dirty="0">
              <a:solidFill>
                <a:schemeClr val="accent2"/>
              </a:solidFill>
              <a:latin typeface="Arial" panose="020B0604020202020204" pitchFamily="34" charset="0"/>
              <a:cs typeface="Arial" panose="020B0604020202020204" pitchFamily="34" charset="0"/>
            </a:endParaRPr>
          </a:p>
          <a:p>
            <a:pPr>
              <a:lnSpc>
                <a:spcPct val="150000"/>
              </a:lnSpc>
            </a:pPr>
            <a:r>
              <a:rPr lang="fr-FR" sz="3800" dirty="0"/>
              <a:t>Dans quelle mesure ce sous-système pourrait-il ne pas remplir la fonction pour laquelle il a été conçu?</a:t>
            </a:r>
          </a:p>
          <a:p>
            <a:pPr>
              <a:lnSpc>
                <a:spcPct val="150000"/>
              </a:lnSpc>
            </a:pPr>
            <a:r>
              <a:rPr lang="fr-FR" sz="3800" dirty="0"/>
              <a:t>Qu’est-ce qui pourrait  ne pas marcher malgré une fabrication conforme aux spécifications ou un assemblage du sous-système effectué en bonne et due forme?</a:t>
            </a:r>
          </a:p>
          <a:p>
            <a:pPr>
              <a:lnSpc>
                <a:spcPct val="150000"/>
              </a:lnSpc>
            </a:pPr>
            <a:r>
              <a:rPr lang="fr-FR" sz="3800" dirty="0"/>
              <a:t>Si le fonctionnement du sous-système était soumis à l’essai, comment pourrait-on reconnaître son mode de défaillance?</a:t>
            </a:r>
          </a:p>
          <a:p>
            <a:pPr>
              <a:lnSpc>
                <a:spcPct val="150000"/>
              </a:lnSpc>
            </a:pPr>
            <a:r>
              <a:rPr lang="fr-FR" sz="3800" dirty="0"/>
              <a:t>Comment l'environnement pourrait-il provoquer une défaillance ou y contribuer</a:t>
            </a:r>
            <a:r>
              <a:rPr lang="fr-FR" sz="1800" dirty="0"/>
              <a:t>  </a:t>
            </a:r>
            <a:r>
              <a:rPr lang="fr-FR" sz="3300" dirty="0"/>
              <a:t>?</a:t>
            </a:r>
          </a:p>
          <a:p>
            <a:pPr>
              <a:lnSpc>
                <a:spcPct val="150000"/>
              </a:lnSpc>
            </a:pPr>
            <a:r>
              <a:rPr lang="fr-FR" sz="3800" dirty="0"/>
              <a:t>S’agissant du déploiement du sous-système, comment s’intègrera-t-il à d'autres sous-systèmes?</a:t>
            </a:r>
            <a:endParaRPr lang="fr-FR"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50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734080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132" y="2506451"/>
            <a:ext cx="9044093" cy="1635779"/>
          </a:xfrm>
        </p:spPr>
        <p:txBody>
          <a:bodyPr>
            <a:normAutofit/>
          </a:bodyPr>
          <a:lstStyle/>
          <a:p>
            <a:r>
              <a:rPr lang="fr-FR" sz="3200" b="1" dirty="0">
                <a:latin typeface="Arial" panose="020B0604020202020204" pitchFamily="34" charset="0"/>
                <a:cs typeface="Arial" panose="020B0604020202020204" pitchFamily="34" charset="0"/>
              </a:rPr>
              <a:t>Planification &amp; construction</a:t>
            </a: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endParaRPr lang="en-ZA" sz="3200"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51</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pic>
        <p:nvPicPr>
          <p:cNvPr id="13" name="Picture 12"/>
          <p:cNvPicPr>
            <a:picLocks noChangeAspect="1"/>
          </p:cNvPicPr>
          <p:nvPr/>
        </p:nvPicPr>
        <p:blipFill rotWithShape="1">
          <a:blip r:embed="rId6"/>
          <a:srcRect r="3761" b="32305"/>
          <a:stretch/>
        </p:blipFill>
        <p:spPr>
          <a:xfrm>
            <a:off x="5026591" y="3754316"/>
            <a:ext cx="1404000" cy="1021780"/>
          </a:xfrm>
          <a:prstGeom prst="rect">
            <a:avLst/>
          </a:prstGeom>
        </p:spPr>
      </p:pic>
    </p:spTree>
    <p:extLst>
      <p:ext uri="{BB962C8B-B14F-4D97-AF65-F5344CB8AC3E}">
        <p14:creationId xmlns:p14="http://schemas.microsoft.com/office/powerpoint/2010/main" val="3091694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52</a:t>
            </a:fld>
            <a:endParaRPr lang="en-ZA" dirty="0"/>
          </a:p>
        </p:txBody>
      </p:sp>
      <p:sp>
        <p:nvSpPr>
          <p:cNvPr id="6" name="TextBox 5"/>
          <p:cNvSpPr txBox="1"/>
          <p:nvPr/>
        </p:nvSpPr>
        <p:spPr>
          <a:xfrm>
            <a:off x="4498987" y="503104"/>
            <a:ext cx="6037852" cy="461665"/>
          </a:xfrm>
          <a:prstGeom prst="rect">
            <a:avLst/>
          </a:prstGeom>
          <a:noFill/>
        </p:spPr>
        <p:txBody>
          <a:bodyPr wrap="square" rtlCol="0">
            <a:spAutoFit/>
          </a:bodyPr>
          <a:lstStyle/>
          <a:p>
            <a:pPr algn="r"/>
            <a:r>
              <a:rPr lang="fr-FR" sz="2400" b="1" i="1" dirty="0">
                <a:latin typeface="Arial" panose="020B0604020202020204" pitchFamily="34" charset="0"/>
                <a:cs typeface="Arial" panose="020B0604020202020204" pitchFamily="34" charset="0"/>
              </a:rPr>
              <a:t>Planification &amp; construction</a:t>
            </a:r>
            <a:endParaRPr lang="fr-FR"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pic>
        <p:nvPicPr>
          <p:cNvPr id="4" name="Picture 3">
            <a:extLst>
              <a:ext uri="{FF2B5EF4-FFF2-40B4-BE49-F238E27FC236}">
                <a16:creationId xmlns:a16="http://schemas.microsoft.com/office/drawing/2014/main" id="{EF704AE2-AB24-4E8E-A773-CC900EF5AC63}"/>
              </a:ext>
            </a:extLst>
          </p:cNvPr>
          <p:cNvPicPr>
            <a:picLocks noChangeAspect="1"/>
          </p:cNvPicPr>
          <p:nvPr/>
        </p:nvPicPr>
        <p:blipFill>
          <a:blip r:embed="rId6"/>
          <a:stretch>
            <a:fillRect/>
          </a:stretch>
        </p:blipFill>
        <p:spPr>
          <a:xfrm>
            <a:off x="2365187" y="1121352"/>
            <a:ext cx="7163421" cy="5084505"/>
          </a:xfrm>
          <a:prstGeom prst="rect">
            <a:avLst/>
          </a:prstGeom>
        </p:spPr>
      </p:pic>
    </p:spTree>
    <p:extLst>
      <p:ext uri="{BB962C8B-B14F-4D97-AF65-F5344CB8AC3E}">
        <p14:creationId xmlns:p14="http://schemas.microsoft.com/office/powerpoint/2010/main" val="8577122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115" y="183639"/>
            <a:ext cx="7334250" cy="806994"/>
          </a:xfrm>
        </p:spPr>
        <p:txBody>
          <a:bodyPr/>
          <a:lstStyle/>
          <a:p>
            <a:r>
              <a:rPr lang="fr-FR" dirty="0"/>
              <a:t>Critères de sélection des technologies d'assainissement autonome</a:t>
            </a:r>
            <a:r>
              <a:rPr lang="en-ZA" dirty="0"/>
              <a:t/>
            </a:r>
            <a:br>
              <a:rPr lang="en-ZA" dirty="0"/>
            </a:br>
            <a:endParaRPr lang="en-ZA" dirty="0"/>
          </a:p>
        </p:txBody>
      </p:sp>
      <p:sp>
        <p:nvSpPr>
          <p:cNvPr id="4" name="Content Placeholder 3"/>
          <p:cNvSpPr>
            <a:spLocks noGrp="1"/>
          </p:cNvSpPr>
          <p:nvPr>
            <p:ph idx="1"/>
          </p:nvPr>
        </p:nvSpPr>
        <p:spPr>
          <a:xfrm>
            <a:off x="650787" y="1005565"/>
            <a:ext cx="9759758" cy="5241554"/>
          </a:xfrm>
        </p:spPr>
        <p:txBody>
          <a:bodyPr>
            <a:normAutofit fontScale="92500" lnSpcReduction="10000"/>
          </a:bodyPr>
          <a:lstStyle/>
          <a:p>
            <a:pPr>
              <a:lnSpc>
                <a:spcPct val="150000"/>
              </a:lnSpc>
            </a:pPr>
            <a:r>
              <a:rPr lang="fr-FR" sz="1800" dirty="0"/>
              <a:t>Critère relatif à l’acceptation par les ménages et par les professionnels locaux de l’assainissement</a:t>
            </a:r>
            <a:endParaRPr lang="en-US" sz="1800" dirty="0">
              <a:latin typeface="Arial" panose="020B0604020202020204" pitchFamily="34" charset="0"/>
              <a:cs typeface="Arial" panose="020B0604020202020204" pitchFamily="34" charset="0"/>
            </a:endParaRPr>
          </a:p>
          <a:p>
            <a:pPr>
              <a:lnSpc>
                <a:spcPct val="150000"/>
              </a:lnSpc>
            </a:pPr>
            <a:r>
              <a:rPr lang="fr-FR" sz="1800" dirty="0"/>
              <a:t>Critère relatif à la durée de vie utile des infrastructures</a:t>
            </a:r>
            <a:endParaRPr lang="en-US" sz="1800" dirty="0">
              <a:latin typeface="Arial" panose="020B0604020202020204" pitchFamily="34" charset="0"/>
              <a:cs typeface="Arial" panose="020B0604020202020204" pitchFamily="34" charset="0"/>
            </a:endParaRPr>
          </a:p>
          <a:p>
            <a:pPr>
              <a:lnSpc>
                <a:spcPct val="150000"/>
              </a:lnSpc>
            </a:pPr>
            <a:r>
              <a:rPr lang="fr-FR" sz="1800" dirty="0"/>
              <a:t>Critère relatif à l’efficacité de la technologie</a:t>
            </a:r>
            <a:endParaRPr lang="en-US" sz="1800" dirty="0">
              <a:latin typeface="Arial" panose="020B0604020202020204" pitchFamily="34" charset="0"/>
              <a:cs typeface="Arial" panose="020B0604020202020204" pitchFamily="34" charset="0"/>
            </a:endParaRPr>
          </a:p>
          <a:p>
            <a:pPr>
              <a:lnSpc>
                <a:spcPct val="150000"/>
              </a:lnSpc>
            </a:pPr>
            <a:r>
              <a:rPr lang="fr-FR" sz="1800" dirty="0"/>
              <a:t>Critère relatif aux coûts d’investissement, d'exploitation et de maintenance</a:t>
            </a:r>
            <a:endParaRPr lang="en-US" sz="1800" dirty="0">
              <a:latin typeface="Arial" panose="020B0604020202020204" pitchFamily="34" charset="0"/>
              <a:cs typeface="Arial" panose="020B0604020202020204" pitchFamily="34" charset="0"/>
            </a:endParaRPr>
          </a:p>
          <a:p>
            <a:pPr>
              <a:lnSpc>
                <a:spcPct val="150000"/>
              </a:lnSpc>
            </a:pPr>
            <a:r>
              <a:rPr lang="fr-FR" sz="1800" dirty="0"/>
              <a:t>Critère relatif à la conception, la construction, l’exploitation et  la maintenance</a:t>
            </a:r>
            <a:endParaRPr lang="en-US" sz="1800" dirty="0">
              <a:latin typeface="Arial" panose="020B0604020202020204" pitchFamily="34" charset="0"/>
              <a:cs typeface="Arial" panose="020B0604020202020204" pitchFamily="34" charset="0"/>
            </a:endParaRPr>
          </a:p>
          <a:p>
            <a:pPr>
              <a:lnSpc>
                <a:spcPct val="150000"/>
              </a:lnSpc>
            </a:pPr>
            <a:r>
              <a:rPr lang="fr-FR" sz="1800" dirty="0"/>
              <a:t>Critère relatif à l’accessibilité.</a:t>
            </a:r>
            <a:endParaRPr lang="en-ZA" sz="1800" dirty="0">
              <a:latin typeface="Arial" panose="020B0604020202020204" pitchFamily="34" charset="0"/>
              <a:cs typeface="Arial" panose="020B0604020202020204" pitchFamily="34" charset="0"/>
            </a:endParaRPr>
          </a:p>
          <a:p>
            <a:pPr>
              <a:lnSpc>
                <a:spcPct val="150000"/>
              </a:lnSpc>
            </a:pPr>
            <a:r>
              <a:rPr lang="fr-FR" sz="1800" dirty="0"/>
              <a:t>Critère relatif à la  portée</a:t>
            </a:r>
            <a:endParaRPr lang="en-ZA" sz="1800" dirty="0">
              <a:latin typeface="Arial" panose="020B0604020202020204" pitchFamily="34" charset="0"/>
              <a:cs typeface="Arial" panose="020B0604020202020204" pitchFamily="34" charset="0"/>
            </a:endParaRPr>
          </a:p>
          <a:p>
            <a:pPr>
              <a:lnSpc>
                <a:spcPct val="150000"/>
              </a:lnSpc>
            </a:pPr>
            <a:r>
              <a:rPr lang="fr-FR" sz="1800" dirty="0"/>
              <a:t>Critère relatif à la superficie requise</a:t>
            </a:r>
            <a:endParaRPr lang="en-US" sz="1800" dirty="0">
              <a:latin typeface="Arial" panose="020B0604020202020204" pitchFamily="34" charset="0"/>
              <a:cs typeface="Arial" panose="020B0604020202020204" pitchFamily="34" charset="0"/>
            </a:endParaRPr>
          </a:p>
          <a:p>
            <a:pPr>
              <a:lnSpc>
                <a:spcPct val="150000"/>
              </a:lnSpc>
            </a:pPr>
            <a:r>
              <a:rPr lang="fr-FR" sz="1800" dirty="0"/>
              <a:t>Critère relatif à exigences en eau</a:t>
            </a:r>
            <a:endParaRPr lang="en-US" sz="1800" dirty="0">
              <a:latin typeface="Arial" panose="020B0604020202020204" pitchFamily="34" charset="0"/>
              <a:cs typeface="Arial" panose="020B0604020202020204" pitchFamily="34" charset="0"/>
            </a:endParaRPr>
          </a:p>
          <a:p>
            <a:pPr>
              <a:lnSpc>
                <a:spcPct val="150000"/>
              </a:lnSpc>
            </a:pPr>
            <a:r>
              <a:rPr lang="fr-FR" sz="1800" dirty="0"/>
              <a:t>Critère relatif à  la disponibilité de l'énergie</a:t>
            </a: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53</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02692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3999" y="1122363"/>
            <a:ext cx="9689869" cy="2387600"/>
          </a:xfrm>
        </p:spPr>
        <p:txBody>
          <a:bodyPr/>
          <a:lstStyle/>
          <a:p>
            <a:r>
              <a:rPr lang="en-ZA" b="1" dirty="0">
                <a:latin typeface="Arial" panose="020B0604020202020204" pitchFamily="34" charset="0"/>
                <a:cs typeface="Arial" panose="020B0604020202020204" pitchFamily="34" charset="0"/>
              </a:rPr>
              <a:t>Exploitation &amp; Maintenance</a:t>
            </a:r>
            <a:endParaRPr lang="en-ZA"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54</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 </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pic>
        <p:nvPicPr>
          <p:cNvPr id="19" name="Picture 2" descr="Related image"/>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19675" y="3626762"/>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864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Exploitation &amp; Maintenance </a:t>
            </a:r>
            <a:br>
              <a:rPr lang="en-ZA" dirty="0"/>
            </a:br>
            <a:endParaRPr lang="en-ZA" dirty="0"/>
          </a:p>
        </p:txBody>
      </p:sp>
      <p:sp>
        <p:nvSpPr>
          <p:cNvPr id="5" name="Content Placeholder 4"/>
          <p:cNvSpPr>
            <a:spLocks noGrp="1"/>
          </p:cNvSpPr>
          <p:nvPr>
            <p:ph idx="1"/>
          </p:nvPr>
        </p:nvSpPr>
        <p:spPr>
          <a:xfrm>
            <a:off x="644896" y="1261017"/>
            <a:ext cx="9928626" cy="5095333"/>
          </a:xfrm>
        </p:spPr>
        <p:txBody>
          <a:bodyPr>
            <a:normAutofit/>
          </a:bodyPr>
          <a:lstStyle/>
          <a:p>
            <a:pPr marL="0" indent="0">
              <a:buNone/>
            </a:pPr>
            <a:endParaRPr lang="en-ZA" sz="2000" b="1" dirty="0">
              <a:latin typeface="Arial" panose="020B0604020202020204" pitchFamily="34" charset="0"/>
              <a:cs typeface="Arial" panose="020B0604020202020204" pitchFamily="34" charset="0"/>
            </a:endParaRPr>
          </a:p>
          <a:p>
            <a:pPr marL="0" indent="0">
              <a:buNone/>
            </a:pPr>
            <a:r>
              <a:rPr lang="fr-FR" sz="2000" b="1" dirty="0">
                <a:latin typeface="Arial" panose="020B0604020202020204" pitchFamily="34" charset="0"/>
                <a:cs typeface="Arial" panose="020B0604020202020204" pitchFamily="34" charset="0"/>
              </a:rPr>
              <a:t>Les services d’assainissement autonome de base devraient se doter de</a:t>
            </a:r>
            <a:r>
              <a:rPr lang="fr-FR" sz="2000" b="1" dirty="0"/>
              <a:t> </a:t>
            </a:r>
            <a:r>
              <a:rPr lang="fr-FR" sz="1800" dirty="0">
                <a:latin typeface="Arial" panose="020B0604020202020204" pitchFamily="34" charset="0"/>
                <a:cs typeface="Arial" panose="020B0604020202020204" pitchFamily="34" charset="0"/>
              </a:rPr>
              <a:t>: </a:t>
            </a:r>
          </a:p>
          <a:p>
            <a:pPr>
              <a:lnSpc>
                <a:spcPct val="150000"/>
              </a:lnSpc>
            </a:pPr>
            <a:r>
              <a:rPr lang="fr-FR" sz="1800" dirty="0"/>
              <a:t>consignes écrites et visuelles concernant les plans d’exploitation et de maintenance</a:t>
            </a:r>
            <a:r>
              <a:rPr lang="fr-FR" sz="1800" dirty="0">
                <a:latin typeface="Arial" panose="020B0604020202020204" pitchFamily="34" charset="0"/>
                <a:cs typeface="Arial" panose="020B0604020202020204" pitchFamily="34" charset="0"/>
              </a:rPr>
              <a:t> </a:t>
            </a:r>
          </a:p>
          <a:p>
            <a:pPr>
              <a:lnSpc>
                <a:spcPct val="150000"/>
              </a:lnSpc>
            </a:pPr>
            <a:r>
              <a:rPr lang="fr-FR" sz="1800" dirty="0"/>
              <a:t>schémas </a:t>
            </a:r>
            <a:r>
              <a:rPr lang="fr-FR" sz="1800" dirty="0">
                <a:latin typeface="Arial" panose="020B0604020202020204" pitchFamily="34" charset="0"/>
                <a:cs typeface="Arial" panose="020B0604020202020204" pitchFamily="34" charset="0"/>
              </a:rPr>
              <a:t>d’évacuation ;</a:t>
            </a:r>
          </a:p>
          <a:p>
            <a:pPr>
              <a:lnSpc>
                <a:spcPct val="150000"/>
              </a:lnSpc>
            </a:pPr>
            <a:r>
              <a:rPr lang="fr-FR" sz="1800" dirty="0">
                <a:latin typeface="Arial" panose="020B0604020202020204" pitchFamily="34" charset="0"/>
                <a:cs typeface="Arial" panose="020B0604020202020204" pitchFamily="34" charset="0"/>
              </a:rPr>
              <a:t>plans d’éducation et de formation.</a:t>
            </a:r>
          </a:p>
          <a:p>
            <a:pPr>
              <a:lnSpc>
                <a:spcPct val="150000"/>
              </a:lnSpc>
            </a:pPr>
            <a:r>
              <a:rPr lang="fr-FR" sz="1800" dirty="0">
                <a:latin typeface="Arial" panose="020B0604020202020204" pitchFamily="34" charset="0"/>
                <a:cs typeface="Arial" panose="020B0604020202020204" pitchFamily="34" charset="0"/>
              </a:rPr>
              <a:t>Il convient que les plans d’exploitation et de maintenance tiennent compte des responsabilités définies. </a:t>
            </a:r>
          </a:p>
          <a:p>
            <a:pPr marL="0" indent="0">
              <a:lnSpc>
                <a:spcPct val="200000"/>
              </a:lnSpc>
              <a:buNone/>
            </a:pPr>
            <a:endParaRPr lang="en-US" sz="23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55</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2109579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03202"/>
            <a:ext cx="7334250" cy="399042"/>
          </a:xfrm>
        </p:spPr>
        <p:txBody>
          <a:bodyPr/>
          <a:lstStyle/>
          <a:p>
            <a:r>
              <a:rPr lang="en-ZA" dirty="0"/>
              <a:t>Exploitation &amp; Maintenance </a:t>
            </a:r>
            <a:br>
              <a:rPr lang="en-ZA" dirty="0"/>
            </a:br>
            <a:endParaRPr lang="en-ZA" dirty="0"/>
          </a:p>
        </p:txBody>
      </p:sp>
      <p:sp>
        <p:nvSpPr>
          <p:cNvPr id="13" name="Content Placeholder 12"/>
          <p:cNvSpPr txBox="1">
            <a:spLocks noGrp="1"/>
          </p:cNvSpPr>
          <p:nvPr>
            <p:ph idx="1"/>
          </p:nvPr>
        </p:nvSpPr>
        <p:spPr>
          <a:xfrm>
            <a:off x="1219200" y="1093373"/>
            <a:ext cx="9753600" cy="590931"/>
          </a:xfrm>
          <a:prstGeom prst="rect">
            <a:avLst/>
          </a:prstGeom>
          <a:noFill/>
        </p:spPr>
        <p:txBody>
          <a:bodyPr wrap="square" rtlCol="0">
            <a:spAutoFit/>
          </a:bodyPr>
          <a:lstStyle/>
          <a:p>
            <a:pPr marL="0" indent="0" algn="ctr">
              <a:buNone/>
            </a:pPr>
            <a:r>
              <a:rPr lang="fr-FR" sz="1800" b="1" dirty="0"/>
              <a:t>Élaboration de consignes relatives aux plans d’exploitation et de maintenance, d’évacuation et de formation. </a:t>
            </a:r>
            <a:endParaRPr lang="en-ZA" sz="1800" b="1" dirty="0"/>
          </a:p>
        </p:txBody>
      </p:sp>
      <p:sp>
        <p:nvSpPr>
          <p:cNvPr id="3" name="Slide Number Placeholder 2"/>
          <p:cNvSpPr>
            <a:spLocks noGrp="1"/>
          </p:cNvSpPr>
          <p:nvPr>
            <p:ph type="sldNum" sz="quarter" idx="12"/>
          </p:nvPr>
        </p:nvSpPr>
        <p:spPr/>
        <p:txBody>
          <a:bodyPr/>
          <a:lstStyle/>
          <a:p>
            <a:fld id="{3AF06680-C8A7-4B16-9D12-C8E67A63F5D0}" type="slidenum">
              <a:rPr lang="en-ZA" smtClean="0"/>
              <a:t>56</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1111991" y="1644659"/>
            <a:ext cx="9658350" cy="4267200"/>
          </a:xfrm>
          <a:prstGeom prst="rect">
            <a:avLst/>
          </a:prstGeom>
        </p:spPr>
      </p:pic>
    </p:spTree>
    <p:extLst>
      <p:ext uri="{BB962C8B-B14F-4D97-AF65-F5344CB8AC3E}">
        <p14:creationId xmlns:p14="http://schemas.microsoft.com/office/powerpoint/2010/main" val="9141544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65" y="513816"/>
            <a:ext cx="7865366" cy="467793"/>
          </a:xfrm>
        </p:spPr>
        <p:txBody>
          <a:bodyPr/>
          <a:lstStyle/>
          <a:p>
            <a:r>
              <a:rPr lang="fr-FR" sz="2000" dirty="0"/>
              <a:t>Élaboration de plans et de consignes opérationnelles</a:t>
            </a:r>
            <a:r>
              <a:rPr lang="en-US" dirty="0"/>
              <a:t/>
            </a:r>
            <a:br>
              <a:rPr lang="en-US" dirty="0"/>
            </a:br>
            <a:endParaRPr lang="en-ZA" dirty="0"/>
          </a:p>
        </p:txBody>
      </p:sp>
      <p:sp>
        <p:nvSpPr>
          <p:cNvPr id="4" name="Content Placeholder 3"/>
          <p:cNvSpPr>
            <a:spLocks noGrp="1"/>
          </p:cNvSpPr>
          <p:nvPr>
            <p:ph idx="1"/>
          </p:nvPr>
        </p:nvSpPr>
        <p:spPr>
          <a:xfrm>
            <a:off x="628650" y="1005564"/>
            <a:ext cx="9753600" cy="5171399"/>
          </a:xfrm>
        </p:spPr>
        <p:txBody>
          <a:bodyPr>
            <a:normAutofit fontScale="92500" lnSpcReduction="20000"/>
          </a:bodyPr>
          <a:lstStyle/>
          <a:p>
            <a:pPr>
              <a:lnSpc>
                <a:spcPct val="200000"/>
              </a:lnSpc>
            </a:pPr>
            <a:r>
              <a:rPr lang="fr-FR" sz="1900" dirty="0"/>
              <a:t>Il faut que l’enchainement de toutes les interventions essentielles </a:t>
            </a:r>
            <a:r>
              <a:rPr lang="fr-FR" sz="1900" b="1" dirty="0"/>
              <a:t>:</a:t>
            </a:r>
          </a:p>
          <a:p>
            <a:pPr lvl="1">
              <a:lnSpc>
                <a:spcPct val="200000"/>
              </a:lnSpc>
            </a:pPr>
            <a:r>
              <a:rPr lang="fr-FR" sz="1900" dirty="0">
                <a:latin typeface="Arial" panose="020B0604020202020204" pitchFamily="34" charset="0"/>
                <a:cs typeface="Arial" panose="020B0604020202020204" pitchFamily="34" charset="0"/>
              </a:rPr>
              <a:t>précise le traitement des déchets ménagères</a:t>
            </a:r>
          </a:p>
          <a:p>
            <a:pPr lvl="1">
              <a:lnSpc>
                <a:spcPct val="200000"/>
              </a:lnSpc>
            </a:pPr>
            <a:r>
              <a:rPr lang="fr-FR" sz="1900" dirty="0">
                <a:latin typeface="Arial" panose="020B0604020202020204" pitchFamily="34" charset="0"/>
                <a:cs typeface="Arial" panose="020B0604020202020204" pitchFamily="34" charset="0"/>
              </a:rPr>
              <a:t>précise les tâches nécessaires au maintien des processus, dont l’évacuation des déchets et le rejet des effluents </a:t>
            </a:r>
          </a:p>
          <a:p>
            <a:pPr>
              <a:lnSpc>
                <a:spcPct val="200000"/>
              </a:lnSpc>
            </a:pPr>
            <a:r>
              <a:rPr lang="fr-FR" sz="1900" dirty="0"/>
              <a:t>La documentation doit inclure des représentations ou consignes visuelles</a:t>
            </a:r>
          </a:p>
          <a:p>
            <a:pPr>
              <a:lnSpc>
                <a:spcPct val="200000"/>
              </a:lnSpc>
            </a:pPr>
            <a:r>
              <a:rPr lang="fr-FR" sz="1900" dirty="0"/>
              <a:t>Il faut que les documents soit élaborés de manière à réduire les problèmes liés à la langue ou au niveau d’éducation</a:t>
            </a:r>
          </a:p>
          <a:p>
            <a:pPr>
              <a:lnSpc>
                <a:spcPct val="200000"/>
              </a:lnSpc>
            </a:pPr>
            <a:r>
              <a:rPr lang="fr-FR" sz="1900" dirty="0"/>
              <a:t>Il sied d’élaborer des consignes détaillées (manuels d'exploitation et d'entretien) chaque fois que cela est nécessaire.</a:t>
            </a:r>
          </a:p>
          <a:p>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57</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7322393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65" y="513816"/>
            <a:ext cx="7584486" cy="388428"/>
          </a:xfrm>
        </p:spPr>
        <p:txBody>
          <a:bodyPr/>
          <a:lstStyle/>
          <a:p>
            <a:r>
              <a:rPr lang="fr-FR" sz="2000" dirty="0"/>
              <a:t>Élaboration de plans et de consignes opérationnelles</a:t>
            </a:r>
            <a:r>
              <a:rPr lang="en-US" dirty="0"/>
              <a:t/>
            </a:r>
            <a:br>
              <a:rPr lang="en-US" dirty="0"/>
            </a:br>
            <a:r>
              <a:rPr lang="en-US" dirty="0"/>
              <a:t/>
            </a:r>
            <a:br>
              <a:rPr lang="en-US" dirty="0"/>
            </a:br>
            <a:endParaRPr lang="en-ZA" dirty="0"/>
          </a:p>
        </p:txBody>
      </p:sp>
      <p:pic>
        <p:nvPicPr>
          <p:cNvPr id="13" name="Picture 2" descr="Related imag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85" t="1456" r="1856" b="26106"/>
          <a:stretch/>
        </p:blipFill>
        <p:spPr bwMode="auto">
          <a:xfrm>
            <a:off x="1916258" y="2009774"/>
            <a:ext cx="2436667" cy="26955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AF06680-C8A7-4B16-9D12-C8E67A63F5D0}" type="slidenum">
              <a:rPr lang="en-ZA" smtClean="0"/>
              <a:t>58</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4" name="Picture 6"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4099" t="4794" r="4463" b="22769"/>
          <a:stretch/>
        </p:blipFill>
        <p:spPr bwMode="auto">
          <a:xfrm>
            <a:off x="6096000" y="2056323"/>
            <a:ext cx="2602753" cy="266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0CD823E-6697-445A-9A2A-1E91A64191FB}"/>
              </a:ext>
            </a:extLst>
          </p:cNvPr>
          <p:cNvSpPr/>
          <p:nvPr/>
        </p:nvSpPr>
        <p:spPr>
          <a:xfrm>
            <a:off x="2079938" y="2234485"/>
            <a:ext cx="1043189" cy="224420"/>
          </a:xfrm>
          <a:prstGeom prst="rect">
            <a:avLst/>
          </a:prstGeom>
          <a:solidFill>
            <a:srgbClr val="009BDB"/>
          </a:solidFill>
          <a:ln>
            <a:solidFill>
              <a:srgbClr val="009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B06C41-D7B7-4FAE-B3E1-B5B26D8C8D46}"/>
              </a:ext>
            </a:extLst>
          </p:cNvPr>
          <p:cNvSpPr/>
          <p:nvPr/>
        </p:nvSpPr>
        <p:spPr>
          <a:xfrm>
            <a:off x="2059422" y="2078658"/>
            <a:ext cx="1476686" cy="415498"/>
          </a:xfrm>
          <a:prstGeom prst="rect">
            <a:avLst/>
          </a:prstGeom>
        </p:spPr>
        <p:txBody>
          <a:bodyPr wrap="none">
            <a:spAutoFit/>
          </a:bodyPr>
          <a:lstStyle/>
          <a:p>
            <a:r>
              <a:rPr lang="fr-FR" sz="1050" dirty="0">
                <a:solidFill>
                  <a:schemeClr val="bg1"/>
                </a:solidFill>
              </a:rPr>
              <a:t>Utilisation des toilettes </a:t>
            </a:r>
          </a:p>
          <a:p>
            <a:pPr algn="ctr"/>
            <a:r>
              <a:rPr lang="fr-FR" sz="1050" dirty="0">
                <a:solidFill>
                  <a:schemeClr val="bg1"/>
                </a:solidFill>
              </a:rPr>
              <a:t>pour hommes</a:t>
            </a:r>
            <a:endParaRPr lang="en-US" sz="1050" dirty="0">
              <a:solidFill>
                <a:schemeClr val="bg1"/>
              </a:solidFill>
            </a:endParaRPr>
          </a:p>
        </p:txBody>
      </p:sp>
      <p:sp>
        <p:nvSpPr>
          <p:cNvPr id="6" name="Rectangle 5">
            <a:extLst>
              <a:ext uri="{FF2B5EF4-FFF2-40B4-BE49-F238E27FC236}">
                <a16:creationId xmlns:a16="http://schemas.microsoft.com/office/drawing/2014/main" id="{E4DF9037-DE00-432F-BD80-8F925A406F68}"/>
              </a:ext>
            </a:extLst>
          </p:cNvPr>
          <p:cNvSpPr/>
          <p:nvPr/>
        </p:nvSpPr>
        <p:spPr>
          <a:xfrm>
            <a:off x="3807228" y="2141935"/>
            <a:ext cx="493223" cy="171796"/>
          </a:xfrm>
          <a:prstGeom prst="rect">
            <a:avLst/>
          </a:prstGeom>
          <a:solidFill>
            <a:srgbClr val="009BDB"/>
          </a:solidFill>
          <a:ln>
            <a:solidFill>
              <a:srgbClr val="009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Santé</a:t>
            </a:r>
          </a:p>
        </p:txBody>
      </p:sp>
    </p:spTree>
    <p:extLst>
      <p:ext uri="{BB962C8B-B14F-4D97-AF65-F5344CB8AC3E}">
        <p14:creationId xmlns:p14="http://schemas.microsoft.com/office/powerpoint/2010/main" val="417495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772" y="522146"/>
            <a:ext cx="7982465" cy="437699"/>
          </a:xfrm>
        </p:spPr>
        <p:txBody>
          <a:bodyPr/>
          <a:lstStyle/>
          <a:p>
            <a:pPr algn="ctr"/>
            <a:r>
              <a:rPr lang="fr-FR" dirty="0"/>
              <a:t>Élaboration de plans et de consignes de maintenance</a:t>
            </a:r>
            <a:r>
              <a:rPr lang="en-US" dirty="0"/>
              <a:t/>
            </a:r>
            <a:br>
              <a:rPr lang="en-US" dirty="0"/>
            </a:br>
            <a:endParaRPr lang="en-ZA" dirty="0"/>
          </a:p>
        </p:txBody>
      </p:sp>
      <p:sp>
        <p:nvSpPr>
          <p:cNvPr id="4" name="Content Placeholder 3"/>
          <p:cNvSpPr>
            <a:spLocks noGrp="1"/>
          </p:cNvSpPr>
          <p:nvPr>
            <p:ph idx="1"/>
          </p:nvPr>
        </p:nvSpPr>
        <p:spPr>
          <a:xfrm>
            <a:off x="656945" y="1261017"/>
            <a:ext cx="9753600" cy="5095333"/>
          </a:xfrm>
        </p:spPr>
        <p:txBody>
          <a:bodyPr>
            <a:noAutofit/>
          </a:bodyPr>
          <a:lstStyle/>
          <a:p>
            <a:pPr>
              <a:lnSpc>
                <a:spcPct val="120000"/>
              </a:lnSpc>
            </a:pPr>
            <a:endParaRPr lang="en-US" sz="1800" b="1" dirty="0"/>
          </a:p>
          <a:p>
            <a:pPr>
              <a:lnSpc>
                <a:spcPct val="120000"/>
              </a:lnSpc>
            </a:pPr>
            <a:r>
              <a:rPr lang="fr-FR" sz="1800" dirty="0"/>
              <a:t>Le </a:t>
            </a:r>
            <a:r>
              <a:rPr lang="fr-FR" sz="2000" b="1" dirty="0"/>
              <a:t>plan de maintenance </a:t>
            </a:r>
            <a:r>
              <a:rPr lang="fr-FR" sz="1800" dirty="0"/>
              <a:t>du système doit être à la fois </a:t>
            </a:r>
            <a:r>
              <a:rPr lang="fr-FR" sz="2000" b="1" dirty="0"/>
              <a:t>préventif et réactif.</a:t>
            </a:r>
            <a:endParaRPr lang="fr-FR" sz="2000" b="1" dirty="0">
              <a:solidFill>
                <a:srgbClr val="FF0000"/>
              </a:solidFill>
            </a:endParaRPr>
          </a:p>
          <a:p>
            <a:pPr marL="0" indent="0">
              <a:lnSpc>
                <a:spcPct val="120000"/>
              </a:lnSpc>
              <a:buNone/>
            </a:pPr>
            <a:r>
              <a:rPr lang="fr-FR" sz="1800" b="1" dirty="0">
                <a:solidFill>
                  <a:srgbClr val="FF0000"/>
                </a:solidFill>
              </a:rPr>
              <a:t>La maintenance </a:t>
            </a:r>
            <a:r>
              <a:rPr lang="fr-FR" sz="1800" b="1" dirty="0" err="1">
                <a:solidFill>
                  <a:srgbClr val="FF0000"/>
                </a:solidFill>
              </a:rPr>
              <a:t>preventive</a:t>
            </a:r>
            <a:r>
              <a:rPr lang="fr-FR" sz="1800" b="1" dirty="0">
                <a:solidFill>
                  <a:srgbClr val="FF0000"/>
                </a:solidFill>
              </a:rPr>
              <a:t> concerne :</a:t>
            </a:r>
          </a:p>
          <a:p>
            <a:pPr lvl="2">
              <a:lnSpc>
                <a:spcPct val="120000"/>
              </a:lnSpc>
            </a:pPr>
            <a:r>
              <a:rPr lang="fr-FR" sz="1800" dirty="0">
                <a:latin typeface="Arial" panose="020B0604020202020204" pitchFamily="34" charset="0"/>
                <a:cs typeface="Arial" panose="020B0604020202020204" pitchFamily="34" charset="0"/>
              </a:rPr>
              <a:t>l'entretien effectué à des intervalles planifiés, occasionnés par l'état du système ou programmés, afin de prévenir/réduire autant que possible ou retarder les défaillances ou un traitement inadéquate des eaux usées ménagères. </a:t>
            </a:r>
          </a:p>
          <a:p>
            <a:pPr marL="0" indent="0">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59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68393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1" y="513816"/>
            <a:ext cx="7334250" cy="388428"/>
          </a:xfrm>
        </p:spPr>
        <p:txBody>
          <a:bodyPr/>
          <a:lstStyle/>
          <a:p>
            <a:r>
              <a:rPr lang="en-ZA" dirty="0"/>
              <a:t>INTRODUCTION</a:t>
            </a:r>
          </a:p>
        </p:txBody>
      </p:sp>
      <p:sp>
        <p:nvSpPr>
          <p:cNvPr id="5" name="Content Placeholder 4"/>
          <p:cNvSpPr>
            <a:spLocks noGrp="1"/>
          </p:cNvSpPr>
          <p:nvPr>
            <p:ph idx="1"/>
          </p:nvPr>
        </p:nvSpPr>
        <p:spPr>
          <a:xfrm>
            <a:off x="656945" y="1261018"/>
            <a:ext cx="9753600" cy="4844676"/>
          </a:xfrm>
        </p:spPr>
        <p:txBody>
          <a:bodyPr>
            <a:normAutofit fontScale="77500" lnSpcReduction="20000"/>
          </a:bodyPr>
          <a:lstStyle/>
          <a:p>
            <a:pPr>
              <a:lnSpc>
                <a:spcPct val="200000"/>
              </a:lnSpc>
            </a:pPr>
            <a:r>
              <a:rPr lang="fr-FR" sz="2400" b="1" dirty="0">
                <a:solidFill>
                  <a:srgbClr val="FF0000"/>
                </a:solidFill>
              </a:rPr>
              <a:t>Il y a 3 normes ISO qui portent sur les services de l’eau :</a:t>
            </a:r>
            <a:r>
              <a:rPr lang="fr-FR" sz="2400" dirty="0">
                <a:solidFill>
                  <a:srgbClr val="FF0000"/>
                </a:solidFill>
              </a:rPr>
              <a:t> </a:t>
            </a:r>
          </a:p>
          <a:p>
            <a:pPr>
              <a:lnSpc>
                <a:spcPct val="200000"/>
              </a:lnSpc>
            </a:pPr>
            <a:r>
              <a:rPr lang="fr-FR" dirty="0"/>
              <a:t>  Les activités relatives à l’eau potable et aux services d’assainissement : </a:t>
            </a:r>
          </a:p>
          <a:p>
            <a:pPr marL="635508" lvl="1" indent="-342900">
              <a:lnSpc>
                <a:spcPct val="200000"/>
              </a:lnSpc>
            </a:pPr>
            <a:r>
              <a:rPr lang="fr-FR" b="1" dirty="0">
                <a:latin typeface="Arial" panose="020B0604020202020204" pitchFamily="34" charset="0"/>
                <a:cs typeface="Arial" panose="020B0604020202020204" pitchFamily="34" charset="0"/>
              </a:rPr>
              <a:t>ISO 24510</a:t>
            </a:r>
            <a:r>
              <a:rPr lang="fr-FR" dirty="0">
                <a:latin typeface="Arial" panose="020B0604020202020204" pitchFamily="34" charset="0"/>
                <a:cs typeface="Arial" panose="020B0604020202020204" pitchFamily="34" charset="0"/>
              </a:rPr>
              <a:t>:</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Lignes directrices pour l’évaluation et l’amélioration du service aux utilisateurs</a:t>
            </a:r>
            <a:r>
              <a:rPr lang="fr-FR" i="1" dirty="0"/>
              <a:t>.</a:t>
            </a:r>
            <a:r>
              <a:rPr lang="fr-FR" dirty="0">
                <a:latin typeface="Arial" panose="020B0604020202020204" pitchFamily="34" charset="0"/>
                <a:cs typeface="Arial" panose="020B0604020202020204" pitchFamily="34" charset="0"/>
              </a:rPr>
              <a:t> </a:t>
            </a:r>
          </a:p>
          <a:p>
            <a:pPr marL="635508" lvl="1" indent="-342900">
              <a:lnSpc>
                <a:spcPct val="200000"/>
              </a:lnSpc>
            </a:pPr>
            <a:r>
              <a:rPr lang="fr-FR" b="1" dirty="0">
                <a:latin typeface="Arial" panose="020B0604020202020204" pitchFamily="34" charset="0"/>
                <a:cs typeface="Arial" panose="020B0604020202020204" pitchFamily="34" charset="0"/>
              </a:rPr>
              <a:t>ISO 24511</a:t>
            </a:r>
            <a:r>
              <a:rPr lang="fr-FR" dirty="0">
                <a:latin typeface="Arial" panose="020B0604020202020204" pitchFamily="34" charset="0"/>
                <a:cs typeface="Arial" panose="020B0604020202020204" pitchFamily="34" charset="0"/>
              </a:rPr>
              <a:t>:</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Lignes directrices pour la gestion des services publics de l’assainissement et pour l’évaluation des services fournis.</a:t>
            </a:r>
            <a:endParaRPr lang="fr-FR" b="1" dirty="0">
              <a:latin typeface="Arial" panose="020B0604020202020204" pitchFamily="34" charset="0"/>
              <a:cs typeface="Arial" panose="020B0604020202020204" pitchFamily="34" charset="0"/>
            </a:endParaRPr>
          </a:p>
          <a:p>
            <a:pPr marL="635508" lvl="1" indent="-342900">
              <a:lnSpc>
                <a:spcPct val="200000"/>
              </a:lnSpc>
            </a:pPr>
            <a:r>
              <a:rPr lang="fr-FR" b="1" dirty="0">
                <a:latin typeface="Arial" panose="020B0604020202020204" pitchFamily="34" charset="0"/>
                <a:cs typeface="Arial" panose="020B0604020202020204" pitchFamily="34" charset="0"/>
              </a:rPr>
              <a:t>ISO 24512</a:t>
            </a:r>
            <a:r>
              <a:rPr lang="fr-FR" dirty="0">
                <a:latin typeface="Arial" panose="020B0604020202020204" pitchFamily="34" charset="0"/>
                <a:cs typeface="Arial" panose="020B0604020202020204" pitchFamily="34" charset="0"/>
              </a:rPr>
              <a:t>: Lignes directrices pour la gestion des services publics de l'eau potable et pour l'évaluation des services fournis.</a:t>
            </a:r>
          </a:p>
          <a:p>
            <a:endParaRPr lang="en-ZA" dirty="0"/>
          </a:p>
        </p:txBody>
      </p:sp>
      <p:sp>
        <p:nvSpPr>
          <p:cNvPr id="3" name="Slide Number Placeholder 2"/>
          <p:cNvSpPr>
            <a:spLocks noGrp="1"/>
          </p:cNvSpPr>
          <p:nvPr>
            <p:ph type="sldNum" sz="quarter" idx="12"/>
          </p:nvPr>
        </p:nvSpPr>
        <p:spPr>
          <a:xfrm>
            <a:off x="8648700" y="6316667"/>
            <a:ext cx="2743200" cy="365125"/>
          </a:xfrm>
        </p:spPr>
        <p:txBody>
          <a:bodyPr/>
          <a:lstStyle/>
          <a:p>
            <a:fld id="{3AF06680-C8A7-4B16-9D12-C8E67A63F5D0}" type="slidenum">
              <a:rPr lang="en-ZA" smtClean="0"/>
              <a:t>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650526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843" y="522146"/>
            <a:ext cx="7994822" cy="437699"/>
          </a:xfrm>
        </p:spPr>
        <p:txBody>
          <a:bodyPr/>
          <a:lstStyle/>
          <a:p>
            <a:r>
              <a:rPr lang="fr-FR" dirty="0"/>
              <a:t>Élaboration de plans et de consignes de maintenance</a:t>
            </a:r>
            <a:r>
              <a:rPr lang="en-US" dirty="0"/>
              <a:t/>
            </a:r>
            <a:br>
              <a:rPr lang="en-US" dirty="0"/>
            </a:br>
            <a:endParaRPr lang="en-ZA" dirty="0"/>
          </a:p>
        </p:txBody>
      </p:sp>
      <p:sp>
        <p:nvSpPr>
          <p:cNvPr id="4" name="Content Placeholder 3"/>
          <p:cNvSpPr>
            <a:spLocks noGrp="1"/>
          </p:cNvSpPr>
          <p:nvPr>
            <p:ph idx="1"/>
          </p:nvPr>
        </p:nvSpPr>
        <p:spPr>
          <a:xfrm>
            <a:off x="656945" y="1261017"/>
            <a:ext cx="9753600" cy="5095333"/>
          </a:xfrm>
        </p:spPr>
        <p:txBody>
          <a:bodyPr>
            <a:noAutofit/>
          </a:bodyPr>
          <a:lstStyle/>
          <a:p>
            <a:pPr marL="201168" lvl="1" indent="0">
              <a:lnSpc>
                <a:spcPct val="120000"/>
              </a:lnSpc>
              <a:buNone/>
            </a:pPr>
            <a:r>
              <a:rPr lang="fr-FR" sz="1800" b="1" dirty="0">
                <a:latin typeface="Arial" panose="020B0604020202020204" pitchFamily="34" charset="0"/>
                <a:cs typeface="Arial" panose="020B0604020202020204" pitchFamily="34" charset="0"/>
              </a:rPr>
              <a:t>Avantages de la maintenance préventive :</a:t>
            </a:r>
          </a:p>
          <a:p>
            <a:pPr lvl="2">
              <a:lnSpc>
                <a:spcPct val="150000"/>
              </a:lnSpc>
            </a:pPr>
            <a:r>
              <a:rPr lang="fr-FR" sz="1800" dirty="0">
                <a:latin typeface="Arial" panose="020B0604020202020204" pitchFamily="34" charset="0"/>
                <a:cs typeface="Arial" panose="020B0604020202020204" pitchFamily="34" charset="0"/>
              </a:rPr>
              <a:t>La maintenance préventive permet d’éliminer bon nombre de conditions qui peuvent entraîner une maintenance non programmée</a:t>
            </a:r>
          </a:p>
          <a:p>
            <a:pPr lvl="2">
              <a:lnSpc>
                <a:spcPct val="150000"/>
              </a:lnSpc>
            </a:pPr>
            <a:r>
              <a:rPr lang="fr-FR" sz="1800" dirty="0">
                <a:latin typeface="Arial" panose="020B0604020202020204" pitchFamily="34" charset="0"/>
                <a:cs typeface="Arial" panose="020B0604020202020204" pitchFamily="34" charset="0"/>
              </a:rPr>
              <a:t>Réduit les risques de défaillance </a:t>
            </a:r>
          </a:p>
          <a:p>
            <a:pPr lvl="2">
              <a:lnSpc>
                <a:spcPct val="150000"/>
              </a:lnSpc>
            </a:pPr>
            <a:r>
              <a:rPr lang="fr-FR" sz="1800" dirty="0">
                <a:latin typeface="Arial" panose="020B0604020202020204" pitchFamily="34" charset="0"/>
                <a:cs typeface="Arial" panose="020B0604020202020204" pitchFamily="34" charset="0"/>
              </a:rPr>
              <a:t>Améliore la sécurité </a:t>
            </a:r>
          </a:p>
          <a:p>
            <a:pPr lvl="2">
              <a:lnSpc>
                <a:spcPct val="150000"/>
              </a:lnSpc>
            </a:pPr>
            <a:r>
              <a:rPr lang="fr-FR" sz="1800" dirty="0">
                <a:latin typeface="Arial" panose="020B0604020202020204" pitchFamily="34" charset="0"/>
                <a:cs typeface="Arial" panose="020B0604020202020204" pitchFamily="34" charset="0"/>
              </a:rPr>
              <a:t>Est plus rentable </a:t>
            </a:r>
          </a:p>
          <a:p>
            <a:pPr lvl="2">
              <a:lnSpc>
                <a:spcPct val="150000"/>
              </a:lnSpc>
            </a:pPr>
            <a:r>
              <a:rPr lang="fr-FR" sz="1800" dirty="0">
                <a:latin typeface="Arial" panose="020B0604020202020204" pitchFamily="34" charset="0"/>
                <a:cs typeface="Arial" panose="020B0604020202020204" pitchFamily="34" charset="0"/>
              </a:rPr>
              <a:t>Réduit la fréquence des révisions </a:t>
            </a:r>
          </a:p>
          <a:p>
            <a:pPr lvl="2">
              <a:lnSpc>
                <a:spcPct val="150000"/>
              </a:lnSpc>
            </a:pPr>
            <a:r>
              <a:rPr lang="fr-FR" sz="1800" dirty="0">
                <a:latin typeface="Arial" panose="020B0604020202020204" pitchFamily="34" charset="0"/>
                <a:cs typeface="Arial" panose="020B0604020202020204" pitchFamily="34" charset="0"/>
              </a:rPr>
              <a:t>Permet d’économiser de l’énergie </a:t>
            </a:r>
          </a:p>
          <a:p>
            <a:pPr lvl="2">
              <a:lnSpc>
                <a:spcPct val="150000"/>
              </a:lnSpc>
            </a:pPr>
            <a:r>
              <a:rPr lang="fr-FR" sz="1800" dirty="0">
                <a:latin typeface="Arial" panose="020B0604020202020204" pitchFamily="34" charset="0"/>
                <a:cs typeface="Arial" panose="020B0604020202020204" pitchFamily="34" charset="0"/>
              </a:rPr>
              <a:t>Permet  plus de flexibilité </a:t>
            </a:r>
          </a:p>
          <a:p>
            <a:pPr lvl="2">
              <a:lnSpc>
                <a:spcPct val="150000"/>
              </a:lnSpc>
            </a:pPr>
            <a:r>
              <a:rPr lang="fr-FR" sz="1800" dirty="0">
                <a:latin typeface="Arial" panose="020B0604020202020204" pitchFamily="34" charset="0"/>
                <a:cs typeface="Arial" panose="020B0604020202020204" pitchFamily="34" charset="0"/>
              </a:rPr>
              <a:t>Réduit les temps d’arrêt</a:t>
            </a:r>
          </a:p>
          <a:p>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60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0927379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93772" y="513816"/>
            <a:ext cx="7969359" cy="388428"/>
          </a:xfrm>
        </p:spPr>
        <p:txBody>
          <a:bodyPr/>
          <a:lstStyle/>
          <a:p>
            <a:r>
              <a:rPr lang="fr-FR" dirty="0"/>
              <a:t>Élaboration de plans et de consignes de maintenance</a:t>
            </a:r>
            <a:r>
              <a:rPr lang="en-US" dirty="0">
                <a:solidFill>
                  <a:prstClr val="black"/>
                </a:solidFill>
              </a:rPr>
              <a:t/>
            </a:r>
            <a:br>
              <a:rPr lang="en-US" dirty="0">
                <a:solidFill>
                  <a:prstClr val="black"/>
                </a:solidFill>
              </a:rPr>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marL="384048" lvl="2" indent="0">
              <a:lnSpc>
                <a:spcPct val="150000"/>
              </a:lnSpc>
              <a:buNone/>
            </a:pPr>
            <a:r>
              <a:rPr lang="fr-FR" sz="1800" b="1" dirty="0">
                <a:solidFill>
                  <a:srgbClr val="FF0000"/>
                </a:solidFill>
                <a:latin typeface="Arial" panose="020B0604020202020204" pitchFamily="34" charset="0"/>
                <a:cs typeface="Arial" panose="020B0604020202020204" pitchFamily="34" charset="0"/>
              </a:rPr>
              <a:t>La maintenance réactive concerne:</a:t>
            </a:r>
            <a:r>
              <a:rPr lang="fr-FR" sz="1800" b="1" dirty="0">
                <a:latin typeface="Arial" panose="020B0604020202020204" pitchFamily="34" charset="0"/>
                <a:cs typeface="Arial" panose="020B0604020202020204" pitchFamily="34" charset="0"/>
              </a:rPr>
              <a:t> </a:t>
            </a:r>
          </a:p>
          <a:p>
            <a:pPr marL="486918" lvl="1" indent="-285750">
              <a:lnSpc>
                <a:spcPct val="150000"/>
              </a:lnSpc>
            </a:pPr>
            <a:r>
              <a:rPr lang="fr-FR" sz="1800" dirty="0">
                <a:latin typeface="Arial" panose="020B0604020202020204" pitchFamily="34" charset="0"/>
                <a:cs typeface="Arial" panose="020B0604020202020204" pitchFamily="34" charset="0"/>
              </a:rPr>
              <a:t>La maintenance effectuée à la suite d'une défaillance de l'équipement, d’un procédé de traitement ou d’un arrêt</a:t>
            </a:r>
          </a:p>
          <a:p>
            <a:pPr marL="486918" lvl="1" indent="-285750">
              <a:lnSpc>
                <a:spcPct val="150000"/>
              </a:lnSpc>
            </a:pPr>
            <a:r>
              <a:rPr lang="fr-FR" sz="1800" dirty="0">
                <a:latin typeface="Arial" panose="020B0604020202020204" pitchFamily="34" charset="0"/>
                <a:cs typeface="Arial" panose="020B0604020202020204" pitchFamily="34" charset="0"/>
              </a:rPr>
              <a:t>Comprend les activités nécessaires pour réparer ou remettre le système dans un état ou à un niveau de performance adéquat </a:t>
            </a:r>
          </a:p>
          <a:p>
            <a:pPr marL="486918" lvl="1" indent="-285750">
              <a:lnSpc>
                <a:spcPct val="150000"/>
              </a:lnSpc>
            </a:pPr>
            <a:r>
              <a:rPr lang="fr-FR" sz="1800" dirty="0">
                <a:latin typeface="Arial" panose="020B0604020202020204" pitchFamily="34" charset="0"/>
                <a:cs typeface="Arial" panose="020B0604020202020204" pitchFamily="34" charset="0"/>
              </a:rPr>
              <a:t>Fait suite à la dégradation continue du niveau de performance du système </a:t>
            </a:r>
          </a:p>
          <a:p>
            <a:pPr marL="486918" lvl="1" indent="-285750">
              <a:lnSpc>
                <a:spcPct val="150000"/>
              </a:lnSpc>
            </a:pPr>
            <a:r>
              <a:rPr lang="fr-FR" sz="1800" dirty="0">
                <a:latin typeface="Arial" panose="020B0604020202020204" pitchFamily="34" charset="0"/>
                <a:cs typeface="Arial" panose="020B0604020202020204" pitchFamily="34" charset="0"/>
              </a:rPr>
              <a:t>Intervient en réponse à une situation d’urgence</a:t>
            </a:r>
          </a:p>
          <a:p>
            <a:pPr marL="0" indent="0">
              <a:lnSpc>
                <a:spcPct val="150000"/>
              </a:lnSpc>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61</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6218112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0" y="226691"/>
            <a:ext cx="7334250" cy="806994"/>
          </a:xfrm>
        </p:spPr>
        <p:txBody>
          <a:bodyPr/>
          <a:lstStyle/>
          <a:p>
            <a:r>
              <a:rPr lang="fr-FR" dirty="0"/>
              <a:t>Élaboration de plans et de consignes pour la collecte des déchets</a:t>
            </a:r>
            <a:r>
              <a:rPr lang="en-ZA" b="0" kern="0" dirty="0">
                <a:solidFill>
                  <a:sysClr val="windowText" lastClr="000000"/>
                </a:solidFill>
              </a:rPr>
              <a:t/>
            </a:r>
            <a:br>
              <a:rPr lang="en-ZA" b="0" kern="0" dirty="0">
                <a:solidFill>
                  <a:sysClr val="windowText" lastClr="000000"/>
                </a:solidFill>
              </a:rPr>
            </a:br>
            <a:endParaRPr lang="en-ZA" dirty="0"/>
          </a:p>
        </p:txBody>
      </p:sp>
      <p:sp>
        <p:nvSpPr>
          <p:cNvPr id="4" name="Content Placeholder 3"/>
          <p:cNvSpPr>
            <a:spLocks noGrp="1"/>
          </p:cNvSpPr>
          <p:nvPr>
            <p:ph idx="1"/>
          </p:nvPr>
        </p:nvSpPr>
        <p:spPr>
          <a:xfrm>
            <a:off x="644896" y="1261017"/>
            <a:ext cx="9753600" cy="5095333"/>
          </a:xfrm>
        </p:spPr>
        <p:txBody>
          <a:bodyPr>
            <a:noAutofit/>
          </a:bodyPr>
          <a:lstStyle/>
          <a:p>
            <a:r>
              <a:rPr lang="fr-FR" sz="1800" dirty="0"/>
              <a:t>Les eaux usées ménagères sont collectées auprès de différents types de toilettes. </a:t>
            </a:r>
            <a:endParaRPr lang="fr-FR" sz="1800" dirty="0">
              <a:latin typeface="Arial" panose="020B0604020202020204" pitchFamily="34" charset="0"/>
              <a:cs typeface="Arial" panose="020B0604020202020204" pitchFamily="34" charset="0"/>
            </a:endParaRPr>
          </a:p>
          <a:p>
            <a:r>
              <a:rPr lang="fr-FR" sz="1800" dirty="0"/>
              <a:t>Dans la mesure du possible, il convient de séparer les matières fécales et les urines en vue de faciliter leur réutilisation.</a:t>
            </a:r>
          </a:p>
          <a:p>
            <a:pPr marL="0" indent="0">
              <a:buNone/>
            </a:pPr>
            <a:r>
              <a:rPr lang="fr-FR" sz="1800" b="1" dirty="0">
                <a:latin typeface="Arial" panose="020B0604020202020204" pitchFamily="34" charset="0"/>
                <a:cs typeface="Arial" panose="020B0604020202020204" pitchFamily="34" charset="0"/>
              </a:rPr>
              <a:t>Techniques de collecte d’</a:t>
            </a:r>
            <a:r>
              <a:rPr lang="fr-FR" sz="1800" b="1" dirty="0" err="1">
                <a:latin typeface="Arial" panose="020B0604020202020204" pitchFamily="34" charset="0"/>
                <a:cs typeface="Arial" panose="020B0604020202020204" pitchFamily="34" charset="0"/>
              </a:rPr>
              <a:t>excrements</a:t>
            </a:r>
            <a:r>
              <a:rPr lang="fr-FR" sz="1800" b="1" dirty="0">
                <a:latin typeface="Arial" panose="020B0604020202020204" pitchFamily="34" charset="0"/>
                <a:cs typeface="Arial" panose="020B0604020202020204" pitchFamily="34" charset="0"/>
              </a:rPr>
              <a:t> et d’urines</a:t>
            </a:r>
            <a:r>
              <a:rPr lang="fr-FR" sz="1800" dirty="0">
                <a:latin typeface="Arial" panose="020B0604020202020204" pitchFamily="34" charset="0"/>
                <a:cs typeface="Arial" panose="020B0604020202020204" pitchFamily="34" charset="0"/>
              </a:rPr>
              <a:t>:</a:t>
            </a:r>
            <a:r>
              <a:rPr lang="fr-FR" sz="1800" dirty="0">
                <a:solidFill>
                  <a:srgbClr val="FF0000"/>
                </a:solidFill>
                <a:latin typeface="Arial" panose="020B0604020202020204" pitchFamily="34" charset="0"/>
                <a:cs typeface="Arial" panose="020B0604020202020204" pitchFamily="34" charset="0"/>
              </a:rPr>
              <a:t> </a:t>
            </a:r>
          </a:p>
          <a:p>
            <a:pPr>
              <a:lnSpc>
                <a:spcPct val="100000"/>
              </a:lnSpc>
            </a:pPr>
            <a:r>
              <a:rPr lang="fr-FR" sz="1800" dirty="0">
                <a:latin typeface="Arial" panose="020B0604020202020204" pitchFamily="34" charset="0"/>
                <a:cs typeface="Arial" panose="020B0604020202020204" pitchFamily="34" charset="0"/>
              </a:rPr>
              <a:t>Systèm</a:t>
            </a:r>
            <a:r>
              <a:rPr lang="fr-FR" sz="1800" dirty="0"/>
              <a:t>e à double fosse.</a:t>
            </a:r>
            <a:endParaRPr lang="fr-FR" sz="1800" dirty="0">
              <a:latin typeface="Arial" panose="020B0604020202020204" pitchFamily="34" charset="0"/>
              <a:cs typeface="Arial" panose="020B0604020202020204" pitchFamily="34" charset="0"/>
            </a:endParaRPr>
          </a:p>
          <a:p>
            <a:pPr>
              <a:lnSpc>
                <a:spcPct val="100000"/>
              </a:lnSpc>
            </a:pPr>
            <a:r>
              <a:rPr lang="fr-FR" sz="1800" dirty="0"/>
              <a:t>Contenants ou fûts en plastique ou en métal</a:t>
            </a:r>
            <a:r>
              <a:rPr lang="fr-FR" sz="1800" dirty="0">
                <a:latin typeface="Arial" panose="020B0604020202020204" pitchFamily="34" charset="0"/>
                <a:cs typeface="Arial" panose="020B0604020202020204" pitchFamily="34" charset="0"/>
              </a:rPr>
              <a:t>. </a:t>
            </a:r>
          </a:p>
          <a:p>
            <a:pPr>
              <a:lnSpc>
                <a:spcPct val="100000"/>
              </a:lnSpc>
            </a:pPr>
            <a:r>
              <a:rPr lang="fr-FR" sz="1800" dirty="0"/>
              <a:t>Les excréments peuvent également être collectés dans des bacs                                           ou des chambres</a:t>
            </a:r>
            <a:r>
              <a:rPr lang="fr-FR" sz="1800" dirty="0">
                <a:latin typeface="Arial" panose="020B0604020202020204" pitchFamily="34" charset="0"/>
                <a:cs typeface="Arial" panose="020B0604020202020204" pitchFamily="34" charset="0"/>
              </a:rPr>
              <a:t>. </a:t>
            </a:r>
          </a:p>
          <a:p>
            <a:pPr marL="0" indent="0">
              <a:buNone/>
            </a:pPr>
            <a:r>
              <a:rPr lang="fr-FR" sz="1800" b="1" dirty="0">
                <a:latin typeface="Arial" panose="020B0604020202020204" pitchFamily="34" charset="0"/>
                <a:cs typeface="Arial" panose="020B0604020202020204" pitchFamily="34" charset="0"/>
              </a:rPr>
              <a:t>Consignes :</a:t>
            </a:r>
          </a:p>
          <a:p>
            <a:pPr>
              <a:lnSpc>
                <a:spcPct val="100000"/>
              </a:lnSpc>
            </a:pPr>
            <a:r>
              <a:rPr lang="fr-FR" sz="1800" dirty="0">
                <a:latin typeface="Arial" panose="020B0604020202020204" pitchFamily="34" charset="0"/>
                <a:cs typeface="Arial" panose="020B0604020202020204" pitchFamily="34" charset="0"/>
              </a:rPr>
              <a:t>Il faut que les systèmes de collecte soient structurellement résistants aux                                fissures, et</a:t>
            </a:r>
          </a:p>
          <a:p>
            <a:pPr>
              <a:lnSpc>
                <a:spcPct val="100000"/>
              </a:lnSpc>
            </a:pPr>
            <a:r>
              <a:rPr lang="fr-FR" sz="1800" dirty="0"/>
              <a:t>qu’ils soient soumis à des contrôles d’étanchéité réguliers</a:t>
            </a:r>
            <a:r>
              <a:rPr lang="fr-FR" sz="1800" dirty="0">
                <a:latin typeface="Arial" panose="020B0604020202020204" pitchFamily="34" charset="0"/>
                <a:cs typeface="Arial" panose="020B0604020202020204" pitchFamily="34" charset="0"/>
              </a:rPr>
              <a:t>.</a:t>
            </a:r>
          </a:p>
          <a:p>
            <a:pPr>
              <a:lnSpc>
                <a:spcPct val="100000"/>
              </a:lnSpc>
            </a:pPr>
            <a:r>
              <a:rPr lang="fr-FR" sz="1800" dirty="0"/>
              <a:t>qu’ils soient soumis aux contrôles de capacités afin d’éviter tout trop-plein des excréments.</a:t>
            </a:r>
            <a:endParaRPr lang="fr-FR" sz="1800"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62</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4"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0161" y="2159911"/>
            <a:ext cx="2340000" cy="16282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0161" y="3966378"/>
            <a:ext cx="2340000" cy="151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286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Élaboration de plans et de consignes pour la collecte des déchets</a:t>
            </a:r>
            <a:r>
              <a:rPr lang="en-ZA" kern="0" dirty="0">
                <a:solidFill>
                  <a:sysClr val="windowText" lastClr="000000"/>
                </a:solidFill>
              </a:rPr>
              <a:t/>
            </a:r>
            <a:br>
              <a:rPr lang="en-ZA" kern="0" dirty="0">
                <a:solidFill>
                  <a:sysClr val="windowText" lastClr="000000"/>
                </a:solidFill>
              </a:rPr>
            </a:br>
            <a:endParaRPr lang="en-ZA" dirty="0"/>
          </a:p>
        </p:txBody>
      </p:sp>
      <p:sp>
        <p:nvSpPr>
          <p:cNvPr id="4" name="Content Placeholder 3"/>
          <p:cNvSpPr>
            <a:spLocks noGrp="1"/>
          </p:cNvSpPr>
          <p:nvPr>
            <p:ph idx="1"/>
          </p:nvPr>
        </p:nvSpPr>
        <p:spPr>
          <a:xfrm>
            <a:off x="644896" y="1329280"/>
            <a:ext cx="9753600" cy="5095333"/>
          </a:xfrm>
        </p:spPr>
        <p:txBody>
          <a:bodyPr>
            <a:noAutofit/>
          </a:bodyPr>
          <a:lstStyle/>
          <a:p>
            <a:pPr marL="0" lvl="0" indent="0">
              <a:buNone/>
            </a:pPr>
            <a:r>
              <a:rPr lang="fr-FR" sz="1800" b="1" dirty="0"/>
              <a:t>Les modalités d’exécution, d’exploitation et de collecte doivent permettre de</a:t>
            </a:r>
            <a:r>
              <a:rPr lang="fr-FR" sz="1800" b="1" dirty="0">
                <a:latin typeface="Arial" panose="020B0604020202020204" pitchFamily="34" charset="0"/>
                <a:cs typeface="Arial" panose="020B0604020202020204" pitchFamily="34" charset="0"/>
              </a:rPr>
              <a:t>:</a:t>
            </a:r>
            <a:r>
              <a:rPr lang="fr-FR" sz="1800" b="1" dirty="0">
                <a:solidFill>
                  <a:srgbClr val="FF0000"/>
                </a:solidFill>
                <a:latin typeface="Arial" panose="020B0604020202020204" pitchFamily="34" charset="0"/>
                <a:cs typeface="Arial" panose="020B0604020202020204" pitchFamily="34" charset="0"/>
              </a:rPr>
              <a:t> </a:t>
            </a:r>
          </a:p>
          <a:p>
            <a:pPr lvl="0">
              <a:lnSpc>
                <a:spcPct val="150000"/>
              </a:lnSpc>
            </a:pPr>
            <a:r>
              <a:rPr lang="fr-FR" sz="1800" dirty="0">
                <a:solidFill>
                  <a:prstClr val="black"/>
                </a:solidFill>
              </a:rPr>
              <a:t>Prévoir</a:t>
            </a:r>
            <a:r>
              <a:rPr lang="fr-FR" sz="1800" dirty="0">
                <a:solidFill>
                  <a:prstClr val="black"/>
                </a:solidFill>
                <a:latin typeface="Arial" panose="020B0604020202020204" pitchFamily="34" charset="0"/>
                <a:cs typeface="Arial" panose="020B0604020202020204" pitchFamily="34" charset="0"/>
              </a:rPr>
              <a:t> </a:t>
            </a:r>
            <a:r>
              <a:rPr lang="fr-FR" sz="1800" dirty="0"/>
              <a:t>l’élimination régulière des excréments </a:t>
            </a:r>
            <a:endParaRPr lang="fr-FR" sz="1800" dirty="0">
              <a:solidFill>
                <a:prstClr val="black"/>
              </a:solidFill>
              <a:latin typeface="Arial" panose="020B0604020202020204" pitchFamily="34" charset="0"/>
              <a:cs typeface="Arial" panose="020B0604020202020204" pitchFamily="34" charset="0"/>
            </a:endParaRPr>
          </a:p>
          <a:p>
            <a:pPr lvl="0">
              <a:lnSpc>
                <a:spcPct val="150000"/>
              </a:lnSpc>
            </a:pPr>
            <a:r>
              <a:rPr lang="fr-FR" sz="1800" dirty="0">
                <a:solidFill>
                  <a:prstClr val="black"/>
                </a:solidFill>
              </a:rPr>
              <a:t>Veiller à ce que </a:t>
            </a:r>
            <a:r>
              <a:rPr lang="fr-FR" sz="1800" dirty="0"/>
              <a:t>les excréments collectés soient manipulés avec précaution car ils peuvent contenir des agents pathogènes</a:t>
            </a:r>
            <a:r>
              <a:rPr lang="fr-FR" sz="1800" dirty="0">
                <a:solidFill>
                  <a:prstClr val="black"/>
                </a:solidFill>
                <a:latin typeface="Arial" panose="020B0604020202020204" pitchFamily="34" charset="0"/>
                <a:cs typeface="Arial" panose="020B0604020202020204" pitchFamily="34" charset="0"/>
              </a:rPr>
              <a:t>– élaborer une procédure d’exploitation normalisée</a:t>
            </a:r>
            <a:endParaRPr lang="fr-FR" sz="1800" dirty="0">
              <a:latin typeface="Arial" panose="020B0604020202020204" pitchFamily="34" charset="0"/>
              <a:cs typeface="Arial" panose="020B0604020202020204" pitchFamily="34" charset="0"/>
            </a:endParaRPr>
          </a:p>
          <a:p>
            <a:pPr lvl="0">
              <a:lnSpc>
                <a:spcPct val="150000"/>
              </a:lnSpc>
            </a:pPr>
            <a:r>
              <a:rPr lang="fr-FR" sz="1800" dirty="0"/>
              <a:t>La durabilité et la continuité de l’ensemble du système d’assainissement dépendent de la bonne organisation et de la gestion adéquate des systèmes de transport</a:t>
            </a:r>
            <a:endParaRPr lang="fr-FR" sz="1800" dirty="0">
              <a:latin typeface="Arial" panose="020B0604020202020204" pitchFamily="34" charset="0"/>
              <a:cs typeface="Arial" panose="020B0604020202020204" pitchFamily="34" charset="0"/>
            </a:endParaRPr>
          </a:p>
          <a:p>
            <a:pPr marL="0" indent="0">
              <a:lnSpc>
                <a:spcPct val="150000"/>
              </a:lnSpc>
              <a:buNone/>
            </a:pPr>
            <a:endParaRPr lang="fr-FR" sz="1800" dirty="0">
              <a:latin typeface="Arial" panose="020B0604020202020204" pitchFamily="34" charset="0"/>
              <a:cs typeface="Arial" panose="020B0604020202020204" pitchFamily="34" charset="0"/>
            </a:endParaRPr>
          </a:p>
          <a:p>
            <a:pPr marL="0" indent="0">
              <a:buNone/>
            </a:pPr>
            <a:r>
              <a:rPr lang="fr-FR" sz="1800" b="1" dirty="0"/>
              <a:t>Le choix de techniques de t</a:t>
            </a:r>
            <a:r>
              <a:rPr lang="fr-FR" sz="1800" b="1" dirty="0">
                <a:latin typeface="Arial" panose="020B0604020202020204" pitchFamily="34" charset="0"/>
                <a:cs typeface="Arial" panose="020B0604020202020204" pitchFamily="34" charset="0"/>
              </a:rPr>
              <a:t>ransport est tributaire</a:t>
            </a:r>
            <a:r>
              <a:rPr lang="fr-FR" sz="1800" dirty="0">
                <a:latin typeface="Arial" panose="020B0604020202020204" pitchFamily="34" charset="0"/>
                <a:cs typeface="Arial" panose="020B0604020202020204" pitchFamily="34" charset="0"/>
              </a:rPr>
              <a:t>: </a:t>
            </a:r>
          </a:p>
          <a:p>
            <a:pPr>
              <a:lnSpc>
                <a:spcPct val="150000"/>
              </a:lnSpc>
            </a:pPr>
            <a:r>
              <a:rPr lang="fr-FR" sz="1800" dirty="0">
                <a:latin typeface="Arial" panose="020B0604020202020204" pitchFamily="34" charset="0"/>
                <a:cs typeface="Arial" panose="020B0604020202020204" pitchFamily="34" charset="0"/>
              </a:rPr>
              <a:t>du volume </a:t>
            </a:r>
            <a:r>
              <a:rPr lang="fr-FR" sz="1800" dirty="0"/>
              <a:t>des eaux usées et des boues ;</a:t>
            </a:r>
            <a:endParaRPr lang="fr-FR" sz="1800" dirty="0">
              <a:latin typeface="Arial" panose="020B0604020202020204" pitchFamily="34" charset="0"/>
              <a:cs typeface="Arial" panose="020B0604020202020204" pitchFamily="34" charset="0"/>
            </a:endParaRPr>
          </a:p>
          <a:p>
            <a:pPr>
              <a:lnSpc>
                <a:spcPct val="150000"/>
              </a:lnSpc>
            </a:pPr>
            <a:r>
              <a:rPr lang="fr-FR" sz="1800" dirty="0"/>
              <a:t>des caractéristiques des eaux usées et des boues </a:t>
            </a:r>
            <a:r>
              <a:rPr lang="fr-FR" sz="1800" dirty="0">
                <a:latin typeface="Arial" panose="020B0604020202020204" pitchFamily="34" charset="0"/>
                <a:cs typeface="Arial" panose="020B0604020202020204" pitchFamily="34" charset="0"/>
              </a:rPr>
              <a:t>(traitées </a:t>
            </a:r>
            <a:r>
              <a:rPr lang="fr-FR" sz="1800" dirty="0"/>
              <a:t>et non traitées</a:t>
            </a:r>
            <a:r>
              <a:rPr lang="fr-FR" sz="1800" dirty="0">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63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29743876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Élaboration de plans et de consignes pour la collecte des déchets</a:t>
            </a:r>
            <a:r>
              <a:rPr lang="en-ZA" kern="0" dirty="0">
                <a:solidFill>
                  <a:sysClr val="windowText" lastClr="000000"/>
                </a:solidFill>
              </a:rPr>
              <a:t/>
            </a:r>
            <a:br>
              <a:rPr lang="en-ZA" kern="0" dirty="0">
                <a:solidFill>
                  <a:sysClr val="windowText" lastClr="000000"/>
                </a:solidFill>
              </a:rPr>
            </a:br>
            <a:endParaRPr lang="en-ZA" dirty="0"/>
          </a:p>
        </p:txBody>
      </p:sp>
      <p:sp>
        <p:nvSpPr>
          <p:cNvPr id="4" name="Content Placeholder 3"/>
          <p:cNvSpPr>
            <a:spLocks noGrp="1"/>
          </p:cNvSpPr>
          <p:nvPr>
            <p:ph idx="1"/>
          </p:nvPr>
        </p:nvSpPr>
        <p:spPr>
          <a:xfrm>
            <a:off x="628651" y="1261017"/>
            <a:ext cx="9753600" cy="5095333"/>
          </a:xfrm>
        </p:spPr>
        <p:txBody>
          <a:bodyPr>
            <a:noAutofit/>
          </a:bodyPr>
          <a:lstStyle/>
          <a:p>
            <a:pPr marL="0" lvl="0" indent="0">
              <a:buNone/>
            </a:pPr>
            <a:endParaRPr lang="en-US" sz="1800" dirty="0">
              <a:latin typeface="Arial" panose="020B0604020202020204" pitchFamily="34" charset="0"/>
              <a:cs typeface="Arial" panose="020B0604020202020204" pitchFamily="34" charset="0"/>
            </a:endParaRPr>
          </a:p>
          <a:p>
            <a:pPr marL="0" indent="0">
              <a:lnSpc>
                <a:spcPct val="150000"/>
              </a:lnSpc>
              <a:buNone/>
            </a:pPr>
            <a:r>
              <a:rPr lang="fr-FR" sz="1800" b="1" dirty="0"/>
              <a:t>Les différents types de techniques de transport sont: </a:t>
            </a:r>
          </a:p>
          <a:p>
            <a:pPr marL="761238" lvl="2" indent="-285750">
              <a:lnSpc>
                <a:spcPct val="150000"/>
              </a:lnSpc>
            </a:pPr>
            <a:r>
              <a:rPr lang="fr-FR" sz="1800" dirty="0">
                <a:latin typeface="Arial" panose="020B0604020202020204" pitchFamily="34" charset="0"/>
                <a:cs typeface="Arial" panose="020B0604020202020204" pitchFamily="34" charset="0"/>
              </a:rPr>
              <a:t>Cycles et chariots </a:t>
            </a:r>
          </a:p>
          <a:p>
            <a:pPr marL="761238" lvl="2" indent="-285750">
              <a:lnSpc>
                <a:spcPct val="150000"/>
              </a:lnSpc>
            </a:pPr>
            <a:r>
              <a:rPr lang="fr-FR" sz="1800" dirty="0">
                <a:latin typeface="Arial" panose="020B0604020202020204" pitchFamily="34" charset="0"/>
                <a:cs typeface="Arial" panose="020B0604020202020204" pitchFamily="34" charset="0"/>
              </a:rPr>
              <a:t>Systèmes de vidange mécanique </a:t>
            </a:r>
          </a:p>
          <a:p>
            <a:pPr marL="761238" lvl="2" indent="-285750">
              <a:lnSpc>
                <a:spcPct val="150000"/>
              </a:lnSpc>
            </a:pPr>
            <a:r>
              <a:rPr lang="fr-FR" sz="1800" dirty="0">
                <a:latin typeface="Arial" panose="020B0604020202020204" pitchFamily="34" charset="0"/>
                <a:cs typeface="Arial" panose="020B0604020202020204" pitchFamily="34" charset="0"/>
              </a:rPr>
              <a:t>Réseaux d’assainissement </a:t>
            </a:r>
          </a:p>
        </p:txBody>
      </p:sp>
      <p:sp>
        <p:nvSpPr>
          <p:cNvPr id="3" name="Slide Number Placeholder 2"/>
          <p:cNvSpPr>
            <a:spLocks noGrp="1"/>
          </p:cNvSpPr>
          <p:nvPr>
            <p:ph type="sldNum" sz="quarter" idx="12"/>
          </p:nvPr>
        </p:nvSpPr>
        <p:spPr/>
        <p:txBody>
          <a:bodyPr/>
          <a:lstStyle/>
          <a:p>
            <a:fld id="{3AF06680-C8A7-4B16-9D12-C8E67A63F5D0}" type="slidenum">
              <a:rPr lang="en-ZA" smtClean="0"/>
              <a:t>64</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3" name="Picture 6" descr="Image result for transporting fecal slud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0333" y="4116701"/>
            <a:ext cx="2340000" cy="155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9038" y="4116701"/>
            <a:ext cx="2326473"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20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397" y="2131692"/>
            <a:ext cx="9144000" cy="1346687"/>
          </a:xfrm>
        </p:spPr>
        <p:txBody>
          <a:bodyPr>
            <a:normAutofit/>
          </a:bodyPr>
          <a:lstStyle/>
          <a:p>
            <a:r>
              <a:rPr lang="fr-FR" sz="3200" b="1" dirty="0">
                <a:latin typeface="Arial" panose="020B0604020202020204" pitchFamily="34" charset="0"/>
                <a:cs typeface="Arial" panose="020B0604020202020204" pitchFamily="34" charset="0"/>
              </a:rPr>
              <a:t>Problématiques de santé et de sécurité</a:t>
            </a:r>
            <a:endParaRPr lang="en-ZA" sz="3200" b="1" dirty="0">
              <a:latin typeface="Arial" panose="020B0604020202020204" pitchFamily="34" charset="0"/>
              <a:cs typeface="Arial" panose="020B0604020202020204" pitchFamily="34" charset="0"/>
            </a:endParaRPr>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65</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pic>
        <p:nvPicPr>
          <p:cNvPr id="4" name="Picture 3">
            <a:extLst>
              <a:ext uri="{FF2B5EF4-FFF2-40B4-BE49-F238E27FC236}">
                <a16:creationId xmlns:a16="http://schemas.microsoft.com/office/drawing/2014/main" id="{97E41B66-70EA-4E34-9ECB-AAAAFDF6558E}"/>
              </a:ext>
            </a:extLst>
          </p:cNvPr>
          <p:cNvPicPr>
            <a:picLocks noChangeAspect="1"/>
          </p:cNvPicPr>
          <p:nvPr/>
        </p:nvPicPr>
        <p:blipFill>
          <a:blip r:embed="rId6"/>
          <a:stretch>
            <a:fillRect/>
          </a:stretch>
        </p:blipFill>
        <p:spPr>
          <a:xfrm>
            <a:off x="3931334" y="3557745"/>
            <a:ext cx="4048125" cy="2428875"/>
          </a:xfrm>
          <a:prstGeom prst="rect">
            <a:avLst/>
          </a:prstGeom>
        </p:spPr>
      </p:pic>
    </p:spTree>
    <p:extLst>
      <p:ext uri="{BB962C8B-B14F-4D97-AF65-F5344CB8AC3E}">
        <p14:creationId xmlns:p14="http://schemas.microsoft.com/office/powerpoint/2010/main" val="25519667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Santé &amp; </a:t>
            </a:r>
            <a:r>
              <a:rPr lang="en-ZA" dirty="0" err="1"/>
              <a:t>Sécurité</a:t>
            </a:r>
            <a:r>
              <a:rPr lang="en-ZA" dirty="0"/>
              <a:t> </a:t>
            </a:r>
            <a:br>
              <a:rPr lang="en-ZA" dirty="0"/>
            </a:br>
            <a:endParaRPr lang="en-ZA" dirty="0"/>
          </a:p>
        </p:txBody>
      </p:sp>
      <p:sp>
        <p:nvSpPr>
          <p:cNvPr id="4" name="Content Placeholder 3"/>
          <p:cNvSpPr>
            <a:spLocks noGrp="1"/>
          </p:cNvSpPr>
          <p:nvPr>
            <p:ph idx="1"/>
          </p:nvPr>
        </p:nvSpPr>
        <p:spPr>
          <a:xfrm>
            <a:off x="532562" y="1113680"/>
            <a:ext cx="9753600" cy="5095333"/>
          </a:xfrm>
        </p:spPr>
        <p:txBody>
          <a:bodyPr>
            <a:normAutofit/>
          </a:bodyPr>
          <a:lstStyle/>
          <a:p>
            <a:pPr>
              <a:lnSpc>
                <a:spcPct val="200000"/>
              </a:lnSpc>
            </a:pPr>
            <a:r>
              <a:rPr lang="fr-FR" sz="1800" b="1" dirty="0">
                <a:latin typeface="Arial" panose="020B0604020202020204" pitchFamily="34" charset="0"/>
                <a:cs typeface="Arial" panose="020B0604020202020204" pitchFamily="34" charset="0"/>
              </a:rPr>
              <a:t>Contrôle médical régulier </a:t>
            </a:r>
            <a:r>
              <a:rPr lang="fr-FR" sz="1800" dirty="0">
                <a:latin typeface="Arial" panose="020B0604020202020204" pitchFamily="34" charset="0"/>
                <a:cs typeface="Arial" panose="020B0604020202020204" pitchFamily="34" charset="0"/>
              </a:rPr>
              <a:t>: Pour les utilisateurs, les opérateurs et tous ceux qui manipulent les déchets.</a:t>
            </a:r>
          </a:p>
          <a:p>
            <a:pPr>
              <a:lnSpc>
                <a:spcPct val="200000"/>
              </a:lnSpc>
            </a:pPr>
            <a:r>
              <a:rPr lang="fr-FR" sz="1800" b="1" dirty="0">
                <a:latin typeface="Arial" panose="020B0604020202020204" pitchFamily="34" charset="0"/>
                <a:cs typeface="Arial" panose="020B0604020202020204" pitchFamily="34" charset="0"/>
              </a:rPr>
              <a:t>Équipement de protection </a:t>
            </a:r>
            <a:r>
              <a:rPr lang="fr-FR" sz="1800" dirty="0">
                <a:latin typeface="Arial" panose="020B0604020202020204" pitchFamily="34" charset="0"/>
                <a:cs typeface="Arial" panose="020B0604020202020204" pitchFamily="34" charset="0"/>
              </a:rPr>
              <a:t>: </a:t>
            </a:r>
            <a:r>
              <a:rPr lang="fr-FR" sz="1800" dirty="0"/>
              <a:t>Il est nécessaire que les utilisateurs et les op</a:t>
            </a:r>
            <a:r>
              <a:rPr lang="en-ZA" sz="1800" dirty="0" err="1"/>
              <a:t>érateurs</a:t>
            </a:r>
            <a:r>
              <a:rPr lang="fr-FR" sz="1800" dirty="0"/>
              <a:t> disposent d’équipements de protection lorsqu’ils manipulent des eaux usées.</a:t>
            </a:r>
            <a:endParaRPr lang="fr-FR" sz="1800" dirty="0">
              <a:latin typeface="Arial" panose="020B0604020202020204" pitchFamily="34" charset="0"/>
              <a:cs typeface="Arial" panose="020B0604020202020204" pitchFamily="34" charset="0"/>
            </a:endParaRPr>
          </a:p>
          <a:p>
            <a:pPr>
              <a:lnSpc>
                <a:spcPct val="200000"/>
              </a:lnSpc>
            </a:pPr>
            <a:r>
              <a:rPr lang="fr-FR" sz="1800" dirty="0"/>
              <a:t>Détecter toute maladie infectieuse ou parasitaire </a:t>
            </a:r>
            <a:r>
              <a:rPr lang="fr-FR" sz="1800" dirty="0">
                <a:latin typeface="Arial" panose="020B0604020202020204" pitchFamily="34" charset="0"/>
                <a:cs typeface="Arial" panose="020B0604020202020204" pitchFamily="34" charset="0"/>
              </a:rPr>
              <a:t>: pour les </a:t>
            </a:r>
            <a:r>
              <a:rPr lang="fr-FR" sz="1800" dirty="0"/>
              <a:t>parties intéressées qui sont en contact avec les eaux usées et/ou les sous-produits du système d’assainissement</a:t>
            </a:r>
            <a:r>
              <a:rPr lang="en-ZA"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66</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5" name="Picture 4">
            <a:extLst>
              <a:ext uri="{FF2B5EF4-FFF2-40B4-BE49-F238E27FC236}">
                <a16:creationId xmlns:a16="http://schemas.microsoft.com/office/drawing/2014/main" id="{4D66C6E6-EC1F-4AAC-B3A4-9E2A917046B5}"/>
              </a:ext>
            </a:extLst>
          </p:cNvPr>
          <p:cNvPicPr>
            <a:picLocks noChangeAspect="1"/>
          </p:cNvPicPr>
          <p:nvPr/>
        </p:nvPicPr>
        <p:blipFill>
          <a:blip r:embed="rId5"/>
          <a:stretch>
            <a:fillRect/>
          </a:stretch>
        </p:blipFill>
        <p:spPr>
          <a:xfrm>
            <a:off x="5086351" y="4688189"/>
            <a:ext cx="2447924" cy="1517357"/>
          </a:xfrm>
          <a:prstGeom prst="rect">
            <a:avLst/>
          </a:prstGeom>
        </p:spPr>
      </p:pic>
    </p:spTree>
    <p:extLst>
      <p:ext uri="{BB962C8B-B14F-4D97-AF65-F5344CB8AC3E}">
        <p14:creationId xmlns:p14="http://schemas.microsoft.com/office/powerpoint/2010/main" val="25933241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98492"/>
            <a:ext cx="7525521" cy="503751"/>
          </a:xfrm>
        </p:spPr>
        <p:txBody>
          <a:bodyPr/>
          <a:lstStyle/>
          <a:p>
            <a:r>
              <a:rPr lang="en-ZA" dirty="0"/>
              <a:t>Santé &amp; </a:t>
            </a:r>
            <a:r>
              <a:rPr lang="en-ZA" dirty="0" err="1"/>
              <a:t>Sécurité</a:t>
            </a:r>
            <a:r>
              <a:rPr lang="en-ZA" dirty="0"/>
              <a:t> </a:t>
            </a:r>
          </a:p>
        </p:txBody>
      </p:sp>
      <p:sp>
        <p:nvSpPr>
          <p:cNvPr id="4" name="Content Placeholder 3"/>
          <p:cNvSpPr>
            <a:spLocks noGrp="1"/>
          </p:cNvSpPr>
          <p:nvPr>
            <p:ph idx="1"/>
          </p:nvPr>
        </p:nvSpPr>
        <p:spPr>
          <a:xfrm>
            <a:off x="628651" y="1261017"/>
            <a:ext cx="9753600" cy="5095333"/>
          </a:xfrm>
        </p:spPr>
        <p:txBody>
          <a:bodyPr>
            <a:normAutofit/>
          </a:bodyPr>
          <a:lstStyle/>
          <a:p>
            <a:pPr>
              <a:lnSpc>
                <a:spcPct val="150000"/>
              </a:lnSpc>
            </a:pPr>
            <a:r>
              <a:rPr lang="fr-FR" sz="1800" b="1" dirty="0">
                <a:latin typeface="Arial" panose="020B0604020202020204" pitchFamily="34" charset="0"/>
                <a:cs typeface="Arial" panose="020B0604020202020204" pitchFamily="34" charset="0"/>
              </a:rPr>
              <a:t>Education/formation : </a:t>
            </a:r>
            <a:r>
              <a:rPr lang="fr-FR" sz="1800" dirty="0"/>
              <a:t>Il convient proposer des formations adéquates pour éviter tout risque sanitaire</a:t>
            </a:r>
            <a:r>
              <a:rPr lang="fr-FR" sz="1800" dirty="0">
                <a:latin typeface="Arial" panose="020B0604020202020204" pitchFamily="34" charset="0"/>
                <a:cs typeface="Arial" panose="020B0604020202020204" pitchFamily="34" charset="0"/>
              </a:rPr>
              <a:t>.</a:t>
            </a:r>
          </a:p>
          <a:p>
            <a:pPr lvl="1">
              <a:lnSpc>
                <a:spcPct val="150000"/>
              </a:lnSpc>
            </a:pPr>
            <a:r>
              <a:rPr lang="fr-FR" sz="1800" dirty="0">
                <a:latin typeface="Arial" panose="020B0604020202020204" pitchFamily="34" charset="0"/>
                <a:cs typeface="Arial" panose="020B0604020202020204" pitchFamily="34" charset="0"/>
              </a:rPr>
              <a:t>Des formations sont nécessaires pour le transport et la manipulation adéquats des déchets et des eaux usées et ce, en vue de prévenir ou de réduire autant que possible les risques pour l’opérateur, le public (la communauté) ou l'environnement</a:t>
            </a:r>
            <a:r>
              <a:rPr lang="fr-FR" sz="1800" dirty="0"/>
              <a:t>.</a:t>
            </a:r>
            <a:r>
              <a:rPr lang="fr-FR" sz="1800" dirty="0">
                <a:latin typeface="Arial" panose="020B0604020202020204" pitchFamily="34" charset="0"/>
                <a:cs typeface="Arial" panose="020B0604020202020204" pitchFamily="34" charset="0"/>
              </a:rPr>
              <a:t> </a:t>
            </a:r>
          </a:p>
          <a:p>
            <a:pPr lvl="1">
              <a:lnSpc>
                <a:spcPct val="150000"/>
              </a:lnSpc>
            </a:pPr>
            <a:r>
              <a:rPr lang="fr-FR" sz="1800" dirty="0">
                <a:latin typeface="Arial" panose="020B0604020202020204" pitchFamily="34" charset="0"/>
                <a:cs typeface="Arial" panose="020B0604020202020204" pitchFamily="34" charset="0"/>
              </a:rPr>
              <a:t>Il faut s’assurer que l’opérateur est suffisamment formé avant qu’il ne soit autorisé à transporter des déchets ou des eaux usées.</a:t>
            </a:r>
          </a:p>
          <a:p>
            <a:pPr marL="1757150" lvl="8" indent="-285750">
              <a:lnSpc>
                <a:spcPct val="150000"/>
              </a:lnSpc>
            </a:pPr>
            <a:endParaRPr lang="fr-FR" dirty="0">
              <a:latin typeface="Arial" panose="020B0604020202020204" pitchFamily="34" charset="0"/>
              <a:cs typeface="Arial" panose="020B0604020202020204" pitchFamily="34" charset="0"/>
            </a:endParaRPr>
          </a:p>
          <a:p>
            <a:pPr>
              <a:lnSpc>
                <a:spcPct val="150000"/>
              </a:lnSpc>
            </a:pPr>
            <a:r>
              <a:rPr lang="fr-FR" sz="1800" b="1" dirty="0">
                <a:latin typeface="Arial" panose="020B0604020202020204" pitchFamily="34" charset="0"/>
                <a:cs typeface="Arial" panose="020B0604020202020204" pitchFamily="34" charset="0"/>
              </a:rPr>
              <a:t>Interruption de l’utilisation − </a:t>
            </a:r>
            <a:r>
              <a:rPr lang="fr-FR" sz="1800" dirty="0"/>
              <a:t>En cas de flambée de maladies provenant du système d’assainissement autonome</a:t>
            </a:r>
            <a:r>
              <a:rPr lang="fr-FR" sz="1800" dirty="0">
                <a:latin typeface="Arial" panose="020B0604020202020204" pitchFamily="34" charset="0"/>
                <a:cs typeface="Arial" panose="020B0604020202020204" pitchFamily="34" charset="0"/>
              </a:rPr>
              <a:t>, il faut avoir recours à des solutions alternatives.</a:t>
            </a:r>
          </a:p>
          <a:p>
            <a:pPr marL="0" indent="0">
              <a:lnSpc>
                <a:spcPct val="150000"/>
              </a:lnSpc>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67</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7838740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323" y="513816"/>
            <a:ext cx="7334250" cy="446029"/>
          </a:xfrm>
        </p:spPr>
        <p:txBody>
          <a:bodyPr/>
          <a:lstStyle/>
          <a:p>
            <a:r>
              <a:rPr lang="fr-FR" dirty="0"/>
              <a:t>Programmes de santé publique</a:t>
            </a:r>
            <a:br>
              <a:rPr lang="fr-FR" dirty="0"/>
            </a:br>
            <a:endParaRPr lang="fr-FR" dirty="0"/>
          </a:p>
        </p:txBody>
      </p:sp>
      <p:sp>
        <p:nvSpPr>
          <p:cNvPr id="4" name="Content Placeholder 3"/>
          <p:cNvSpPr>
            <a:spLocks noGrp="1"/>
          </p:cNvSpPr>
          <p:nvPr>
            <p:ph idx="1"/>
          </p:nvPr>
        </p:nvSpPr>
        <p:spPr>
          <a:xfrm>
            <a:off x="650787" y="1113680"/>
            <a:ext cx="9753600" cy="5095333"/>
          </a:xfrm>
        </p:spPr>
        <p:txBody>
          <a:bodyPr>
            <a:normAutofit fontScale="77500" lnSpcReduction="20000"/>
          </a:bodyPr>
          <a:lstStyle/>
          <a:p>
            <a:pPr marL="0" indent="0">
              <a:buNone/>
            </a:pPr>
            <a:r>
              <a:rPr lang="fr-FR" sz="2100" dirty="0"/>
              <a:t>Pour atténuer les effets des sous‑produits des systèmes d’assainissement autonome</a:t>
            </a:r>
            <a:r>
              <a:rPr lang="fr-FR" sz="1800" dirty="0"/>
              <a:t>.</a:t>
            </a:r>
          </a:p>
          <a:p>
            <a:pPr marL="0" indent="0">
              <a:buNone/>
            </a:pPr>
            <a:endParaRPr lang="fr-FR" sz="1800" dirty="0"/>
          </a:p>
          <a:p>
            <a:pPr marL="0" indent="0">
              <a:buNone/>
            </a:pPr>
            <a:r>
              <a:rPr lang="fr-FR" sz="2100" b="1" dirty="0">
                <a:latin typeface="Arial" panose="020B0604020202020204" pitchFamily="34" charset="0"/>
                <a:cs typeface="Arial" panose="020B0604020202020204" pitchFamily="34" charset="0"/>
              </a:rPr>
              <a:t>Les programmes de santé doivent comporter les éléments suivants </a:t>
            </a:r>
            <a:r>
              <a:rPr lang="fr-FR" sz="1800" b="1" dirty="0">
                <a:latin typeface="Arial" panose="020B0604020202020204" pitchFamily="34" charset="0"/>
                <a:cs typeface="Arial" panose="020B0604020202020204" pitchFamily="34" charset="0"/>
              </a:rPr>
              <a:t>:  </a:t>
            </a:r>
          </a:p>
          <a:p>
            <a:pPr>
              <a:lnSpc>
                <a:spcPct val="150000"/>
              </a:lnSpc>
            </a:pPr>
            <a:r>
              <a:rPr lang="fr-FR" sz="2000" dirty="0"/>
              <a:t>un suivi médical des parties prenantes concernées ;</a:t>
            </a:r>
            <a:endParaRPr lang="fr-FR" sz="1900" dirty="0">
              <a:latin typeface="Arial" panose="020B0604020202020204" pitchFamily="34" charset="0"/>
              <a:cs typeface="Arial" panose="020B0604020202020204" pitchFamily="34" charset="0"/>
            </a:endParaRPr>
          </a:p>
          <a:p>
            <a:pPr>
              <a:lnSpc>
                <a:spcPct val="150000"/>
              </a:lnSpc>
            </a:pPr>
            <a:r>
              <a:rPr lang="fr-FR" sz="2000" dirty="0"/>
              <a:t>des essais des sous-produits pour identifier la présence de micro-organismes pathogènes ou autres matériaux dangereux ;</a:t>
            </a:r>
            <a:endParaRPr lang="fr-FR" sz="1900" dirty="0">
              <a:latin typeface="Arial" panose="020B0604020202020204" pitchFamily="34" charset="0"/>
              <a:cs typeface="Arial" panose="020B0604020202020204" pitchFamily="34" charset="0"/>
            </a:endParaRPr>
          </a:p>
          <a:p>
            <a:pPr>
              <a:lnSpc>
                <a:spcPct val="150000"/>
              </a:lnSpc>
            </a:pPr>
            <a:r>
              <a:rPr lang="fr-FR" sz="2000" dirty="0"/>
              <a:t>un examen de l’utilisation des technologies du système pour déceler toute utilisation inappropriée ou tout défaut susceptibles de favoriser l’activité de micro-organismes pathogènes et, si possible, le type de voies d’exposition pouvant découler de l’utilisation du système </a:t>
            </a:r>
            <a:r>
              <a:rPr lang="fr-FR" sz="1800" dirty="0"/>
              <a:t>;</a:t>
            </a:r>
            <a:endParaRPr lang="fr-FR" sz="1900" dirty="0">
              <a:latin typeface="Arial" panose="020B0604020202020204" pitchFamily="34" charset="0"/>
              <a:cs typeface="Arial" panose="020B0604020202020204" pitchFamily="34" charset="0"/>
            </a:endParaRPr>
          </a:p>
          <a:p>
            <a:pPr>
              <a:lnSpc>
                <a:spcPct val="150000"/>
              </a:lnSpc>
            </a:pPr>
            <a:r>
              <a:rPr lang="fr-FR" sz="2000" dirty="0"/>
              <a:t>l’éducation en matière de santé et d’hygiène, y compris la promotion du lavage des mains avec du savon et/ou un agent de lavage équivalent </a:t>
            </a:r>
            <a:r>
              <a:rPr lang="fr-FR" sz="1800" dirty="0"/>
              <a:t>;</a:t>
            </a:r>
            <a:endParaRPr lang="fr-FR" sz="1900" dirty="0">
              <a:latin typeface="Arial" panose="020B0604020202020204" pitchFamily="34" charset="0"/>
              <a:cs typeface="Arial" panose="020B0604020202020204" pitchFamily="34" charset="0"/>
            </a:endParaRPr>
          </a:p>
          <a:p>
            <a:pPr>
              <a:lnSpc>
                <a:spcPct val="150000"/>
              </a:lnSpc>
            </a:pPr>
            <a:r>
              <a:rPr lang="fr-FR" sz="2000" dirty="0"/>
              <a:t>dans la mesure du possible, la pré-évaluation technologie particulières afin de prévenir une possible défaillance susceptible de favoriser l’activité de micro-organismes pathogènes ainsi que d’autres dangers </a:t>
            </a:r>
            <a:endParaRPr lang="fr-FR" sz="1900" dirty="0">
              <a:latin typeface="Arial" panose="020B0604020202020204" pitchFamily="34" charset="0"/>
              <a:cs typeface="Arial" panose="020B0604020202020204" pitchFamily="34" charset="0"/>
            </a:endParaRPr>
          </a:p>
          <a:p>
            <a:pPr marL="0" indent="0">
              <a:buNone/>
            </a:pPr>
            <a:endParaRPr lang="en-ZA" sz="19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68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9475292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414" y="2803466"/>
            <a:ext cx="2868869" cy="523220"/>
          </a:xfrm>
          <a:prstGeom prst="rect">
            <a:avLst/>
          </a:prstGeom>
        </p:spPr>
        <p:txBody>
          <a:bodyPr wrap="square">
            <a:spAutoFit/>
          </a:bodyPr>
          <a:lstStyle/>
          <a:p>
            <a:pPr algn="r"/>
            <a:r>
              <a:rPr lang="en-ZA" sz="2800" b="1" cap="all" dirty="0">
                <a:solidFill>
                  <a:prstClr val="white"/>
                </a:solidFill>
                <a:latin typeface="Arial Black" panose="020B0A04020102020204" pitchFamily="34" charset="0"/>
              </a:rPr>
              <a:t>MERCI !</a:t>
            </a:r>
            <a:endParaRPr lang="en-ZA" sz="2800" dirty="0">
              <a:solidFill>
                <a:prstClr val="white"/>
              </a:solidFill>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fld id="{3AF06680-C8A7-4B16-9D12-C8E67A63F5D0}" type="slidenum">
              <a:rPr lang="en-ZA" smtClean="0">
                <a:solidFill>
                  <a:prstClr val="black">
                    <a:tint val="75000"/>
                  </a:prstClr>
                </a:solidFill>
              </a:rPr>
              <a:pPr/>
              <a:t>69</a:t>
            </a:fld>
            <a:endParaRPr lang="en-ZA" dirty="0">
              <a:solidFill>
                <a:prstClr val="black">
                  <a:tint val="75000"/>
                </a:prstClr>
              </a:solidFill>
            </a:endParaRPr>
          </a:p>
        </p:txBody>
      </p:sp>
      <p:sp>
        <p:nvSpPr>
          <p:cNvPr id="9" name="Rectangle 8"/>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7" name="Rectangle 6"/>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82" y="490604"/>
            <a:ext cx="2146979" cy="499843"/>
          </a:xfrm>
          <a:prstGeom prst="rect">
            <a:avLst/>
          </a:prstGeom>
        </p:spPr>
      </p:pic>
      <p:sp>
        <p:nvSpPr>
          <p:cNvPr id="20" name="Rectangle 19"/>
          <p:cNvSpPr/>
          <p:nvPr/>
        </p:nvSpPr>
        <p:spPr>
          <a:xfrm>
            <a:off x="3168086" y="918961"/>
            <a:ext cx="8450350" cy="56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1" name="TextBox 20"/>
          <p:cNvSpPr txBox="1"/>
          <p:nvPr/>
        </p:nvSpPr>
        <p:spPr>
          <a:xfrm>
            <a:off x="2320298" y="3220497"/>
            <a:ext cx="6901168" cy="400110"/>
          </a:xfrm>
          <a:prstGeom prst="rect">
            <a:avLst/>
          </a:prstGeom>
          <a:noFill/>
        </p:spPr>
        <p:txBody>
          <a:bodyPr wrap="square" rtlCol="0">
            <a:spAutoFit/>
          </a:bodyPr>
          <a:lstStyle/>
          <a:p>
            <a:r>
              <a:rPr lang="fr-FR" sz="2000" i="1" dirty="0">
                <a:solidFill>
                  <a:prstClr val="black"/>
                </a:solidFill>
                <a:latin typeface="Arial" panose="020B0604020202020204" pitchFamily="34" charset="0"/>
                <a:cs typeface="Arial" panose="020B0604020202020204" pitchFamily="34" charset="0"/>
              </a:rPr>
              <a:t>Équipe SABS </a:t>
            </a:r>
            <a:r>
              <a:rPr lang="en-ZA" sz="2000" i="1" dirty="0">
                <a:solidFill>
                  <a:prstClr val="black"/>
                </a:solidFill>
                <a:latin typeface="Arial" panose="020B0604020202020204" pitchFamily="34" charset="0"/>
                <a:cs typeface="Arial" panose="020B0604020202020204" pitchFamily="34" charset="0"/>
              </a:rPr>
              <a:t>&amp; WRC</a:t>
            </a:r>
          </a:p>
        </p:txBody>
      </p:sp>
      <p:sp>
        <p:nvSpPr>
          <p:cNvPr id="14" name="TextBox 13"/>
          <p:cNvSpPr txBox="1"/>
          <p:nvPr/>
        </p:nvSpPr>
        <p:spPr>
          <a:xfrm>
            <a:off x="2627440" y="1016663"/>
            <a:ext cx="6901168" cy="400110"/>
          </a:xfrm>
          <a:prstGeom prst="rect">
            <a:avLst/>
          </a:prstGeom>
          <a:noFill/>
        </p:spPr>
        <p:txBody>
          <a:bodyPr wrap="square" rtlCol="0">
            <a:spAutoFit/>
          </a:bodyPr>
          <a:lstStyle/>
          <a:p>
            <a:pPr algn="r"/>
            <a:endParaRPr lang="en-ZA" sz="2000" i="1" dirty="0">
              <a:solidFill>
                <a:prstClr val="black"/>
              </a:solidFill>
              <a:latin typeface="Arial" panose="020B0604020202020204" pitchFamily="34" charset="0"/>
              <a:cs typeface="Arial" panose="020B0604020202020204" pitchFamily="34" charset="0"/>
            </a:endParaRPr>
          </a:p>
        </p:txBody>
      </p:sp>
      <p:pic>
        <p:nvPicPr>
          <p:cNvPr id="17" name="Picture 16"/>
          <p:cNvPicPr/>
          <p:nvPr/>
        </p:nvPicPr>
        <p:blipFill>
          <a:blip r:embed="rId4"/>
          <a:stretch>
            <a:fillRect/>
          </a:stretch>
        </p:blipFill>
        <p:spPr>
          <a:xfrm>
            <a:off x="10663131" y="341258"/>
            <a:ext cx="955304" cy="1350810"/>
          </a:xfrm>
          <a:prstGeom prst="rect">
            <a:avLst/>
          </a:prstGeom>
        </p:spPr>
      </p:pic>
      <p:sp>
        <p:nvSpPr>
          <p:cNvPr id="18" name="TextBox 17"/>
          <p:cNvSpPr txBox="1"/>
          <p:nvPr/>
        </p:nvSpPr>
        <p:spPr>
          <a:xfrm>
            <a:off x="2320298" y="3803016"/>
            <a:ext cx="6901168" cy="400110"/>
          </a:xfrm>
          <a:prstGeom prst="rect">
            <a:avLst/>
          </a:prstGeom>
          <a:noFill/>
        </p:spPr>
        <p:txBody>
          <a:bodyPr wrap="square" rtlCol="0">
            <a:spAutoFit/>
          </a:bodyPr>
          <a:lstStyle/>
          <a:p>
            <a:r>
              <a:rPr lang="en-ZA" sz="2000" i="1" dirty="0">
                <a:solidFill>
                  <a:prstClr val="black"/>
                </a:solidFill>
                <a:latin typeface="Arial" panose="020B0604020202020204" pitchFamily="34" charset="0"/>
                <a:cs typeface="Arial" panose="020B0604020202020204" pitchFamily="34" charset="0"/>
              </a:rPr>
              <a:t>QUESTIONS ?</a:t>
            </a:r>
          </a:p>
        </p:txBody>
      </p:sp>
      <p:sp>
        <p:nvSpPr>
          <p:cNvPr id="5" name="TextBox 4"/>
          <p:cNvSpPr txBox="1"/>
          <p:nvPr/>
        </p:nvSpPr>
        <p:spPr>
          <a:xfrm>
            <a:off x="648182" y="4528713"/>
            <a:ext cx="10970253" cy="2031325"/>
          </a:xfrm>
          <a:prstGeom prst="rect">
            <a:avLst/>
          </a:prstGeom>
          <a:solidFill>
            <a:schemeClr val="bg1"/>
          </a:solidFill>
        </p:spPr>
        <p:txBody>
          <a:bodyPr wrap="square" rtlCol="0">
            <a:spAutoFit/>
          </a:bodyPr>
          <a:lstStyle/>
          <a:p>
            <a:r>
              <a:rPr lang="fr-FR" dirty="0">
                <a:solidFill>
                  <a:prstClr val="black"/>
                </a:solidFill>
              </a:rPr>
              <a:t>Contenu élaboré par le Groupe de recherche sur la Pollution, Université de</a:t>
            </a:r>
          </a:p>
          <a:p>
            <a:r>
              <a:rPr lang="fr-FR" dirty="0">
                <a:solidFill>
                  <a:prstClr val="black"/>
                </a:solidFill>
              </a:rPr>
              <a:t>KwaZulu-Natal</a:t>
            </a:r>
          </a:p>
          <a:p>
            <a:endParaRPr lang="fr-FR" dirty="0">
              <a:solidFill>
                <a:prstClr val="black"/>
              </a:solidFill>
            </a:endParaRPr>
          </a:p>
          <a:p>
            <a:endParaRPr lang="fr-FR" dirty="0">
              <a:solidFill>
                <a:prstClr val="black"/>
              </a:solidFill>
            </a:endParaRPr>
          </a:p>
          <a:p>
            <a:endParaRPr lang="fr-FR" dirty="0">
              <a:solidFill>
                <a:prstClr val="black"/>
              </a:solidFill>
            </a:endParaRPr>
          </a:p>
          <a:p>
            <a:endParaRPr lang="fr-FR" dirty="0">
              <a:solidFill>
                <a:prstClr val="black"/>
              </a:solidFill>
            </a:endParaRPr>
          </a:p>
          <a:p>
            <a:endParaRPr lang="en-GB" dirty="0">
              <a:solidFill>
                <a:prstClr val="black"/>
              </a:solidFill>
            </a:endParaRPr>
          </a:p>
        </p:txBody>
      </p:sp>
      <p:pic>
        <p:nvPicPr>
          <p:cNvPr id="22" name="Picture 21"/>
          <p:cNvPicPr/>
          <p:nvPr/>
        </p:nvPicPr>
        <p:blipFill>
          <a:blip r:embed="rId5"/>
          <a:stretch>
            <a:fillRect/>
          </a:stretch>
        </p:blipFill>
        <p:spPr>
          <a:xfrm>
            <a:off x="10663132" y="5017210"/>
            <a:ext cx="955304" cy="866305"/>
          </a:xfrm>
          <a:prstGeom prst="rect">
            <a:avLst/>
          </a:prstGeom>
        </p:spPr>
      </p:pic>
      <p:pic>
        <p:nvPicPr>
          <p:cNvPr id="23"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57580" y="4682982"/>
            <a:ext cx="2837178" cy="146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09920" y="5165873"/>
            <a:ext cx="4099442"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956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1" y="513816"/>
            <a:ext cx="7334250" cy="388428"/>
          </a:xfrm>
        </p:spPr>
        <p:txBody>
          <a:bodyPr/>
          <a:lstStyle/>
          <a:p>
            <a:r>
              <a:rPr lang="en-ZA" dirty="0"/>
              <a:t>INTRODUCTION</a:t>
            </a:r>
            <a:br>
              <a:rPr lang="en-ZA" dirty="0"/>
            </a:br>
            <a:endParaRPr lang="en-ZA" dirty="0"/>
          </a:p>
        </p:txBody>
      </p:sp>
      <p:sp>
        <p:nvSpPr>
          <p:cNvPr id="10" name="Content Placeholder 9"/>
          <p:cNvSpPr>
            <a:spLocks noGrp="1"/>
          </p:cNvSpPr>
          <p:nvPr>
            <p:ph idx="1"/>
          </p:nvPr>
        </p:nvSpPr>
        <p:spPr>
          <a:xfrm>
            <a:off x="628650" y="1099751"/>
            <a:ext cx="9753600" cy="4812108"/>
          </a:xfrm>
        </p:spPr>
        <p:txBody>
          <a:bodyPr>
            <a:normAutofit fontScale="40000" lnSpcReduction="20000"/>
          </a:bodyPr>
          <a:lstStyle/>
          <a:p>
            <a:pPr marL="292608" lvl="1"/>
            <a:endParaRPr lang="en-ZA" b="1" dirty="0">
              <a:solidFill>
                <a:srgbClr val="C00000"/>
              </a:solidFill>
              <a:latin typeface="Arial" panose="020B0604020202020204" pitchFamily="34" charset="0"/>
              <a:cs typeface="Arial" panose="020B0604020202020204" pitchFamily="34" charset="0"/>
            </a:endParaRPr>
          </a:p>
          <a:p>
            <a:pPr marL="64008" lvl="1" indent="0">
              <a:buNone/>
            </a:pPr>
            <a:r>
              <a:rPr lang="fr-FR" sz="4500" b="1" dirty="0">
                <a:solidFill>
                  <a:srgbClr val="FF0000"/>
                </a:solidFill>
                <a:latin typeface="Arial" panose="020B0604020202020204" pitchFamily="34" charset="0"/>
                <a:cs typeface="Arial" panose="020B0604020202020204" pitchFamily="34" charset="0"/>
              </a:rPr>
              <a:t>La norme ISO 24510 contient : </a:t>
            </a:r>
          </a:p>
          <a:p>
            <a:pPr marL="285750" lvl="0" indent="-285750">
              <a:lnSpc>
                <a:spcPct val="200000"/>
              </a:lnSpc>
            </a:pPr>
            <a:r>
              <a:rPr lang="fr-FR" sz="4500" dirty="0"/>
              <a:t>une brève description des composantes du service fourni aux utilisateurs </a:t>
            </a:r>
            <a:r>
              <a:rPr lang="fr-FR" sz="4500" dirty="0">
                <a:solidFill>
                  <a:prstClr val="black"/>
                </a:solidFill>
              </a:rPr>
              <a:t>;</a:t>
            </a:r>
          </a:p>
          <a:p>
            <a:pPr marL="285750" lvl="0" indent="-285750">
              <a:lnSpc>
                <a:spcPct val="200000"/>
              </a:lnSpc>
            </a:pPr>
            <a:r>
              <a:rPr lang="fr-FR" sz="4500" dirty="0"/>
              <a:t>les principaux objectifs  du service, compte tenu des besoins et des attentes des utilisateurs  </a:t>
            </a:r>
            <a:r>
              <a:rPr lang="fr-FR" sz="4500" dirty="0">
                <a:solidFill>
                  <a:prstClr val="black"/>
                </a:solidFill>
              </a:rPr>
              <a:t>;</a:t>
            </a:r>
          </a:p>
          <a:p>
            <a:pPr marL="285750" lvl="0" indent="-285750">
              <a:lnSpc>
                <a:spcPct val="200000"/>
              </a:lnSpc>
            </a:pPr>
            <a:r>
              <a:rPr lang="fr-FR" sz="4500" dirty="0"/>
              <a:t>les lignes directrices pour satisfaire aux besoins et aux attentes des utilisateurs </a:t>
            </a:r>
            <a:r>
              <a:rPr lang="fr-FR" sz="4500" dirty="0">
                <a:solidFill>
                  <a:prstClr val="black"/>
                </a:solidFill>
              </a:rPr>
              <a:t>;</a:t>
            </a:r>
          </a:p>
          <a:p>
            <a:pPr marL="285750" lvl="0" indent="-285750">
              <a:lnSpc>
                <a:spcPct val="200000"/>
              </a:lnSpc>
            </a:pPr>
            <a:r>
              <a:rPr lang="fr-FR" sz="4500" dirty="0"/>
              <a:t>les critères d’évaluation du service aux utilisateurs en fonction lignes directrices proposées </a:t>
            </a:r>
            <a:r>
              <a:rPr lang="fr-FR" sz="4500" dirty="0">
                <a:solidFill>
                  <a:prstClr val="black"/>
                </a:solidFill>
              </a:rPr>
              <a:t>;  </a:t>
            </a:r>
          </a:p>
          <a:p>
            <a:pPr marL="285750" lvl="0" indent="-285750">
              <a:lnSpc>
                <a:spcPct val="200000"/>
              </a:lnSpc>
            </a:pPr>
            <a:r>
              <a:rPr lang="fr-FR" sz="4500" dirty="0"/>
              <a:t>des exemples d’indicateurs de performance liés aux critères d’évaluation susceptibles d’être utilisés pour évaluer la performance du service</a:t>
            </a:r>
            <a:r>
              <a:rPr lang="fr-FR" sz="4300" dirty="0">
                <a:solidFill>
                  <a:prstClr val="black"/>
                </a:solidFill>
              </a:rPr>
              <a:t>.</a:t>
            </a: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7</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25414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INTRODUCTION</a:t>
            </a:r>
          </a:p>
        </p:txBody>
      </p:sp>
      <p:sp>
        <p:nvSpPr>
          <p:cNvPr id="4" name="Content Placeholder 3"/>
          <p:cNvSpPr>
            <a:spLocks noGrp="1"/>
          </p:cNvSpPr>
          <p:nvPr>
            <p:ph idx="1"/>
          </p:nvPr>
        </p:nvSpPr>
        <p:spPr>
          <a:xfrm>
            <a:off x="666925" y="1261018"/>
            <a:ext cx="9753600" cy="4650842"/>
          </a:xfrm>
        </p:spPr>
        <p:txBody>
          <a:bodyPr/>
          <a:lstStyle/>
          <a:p>
            <a:pPr marL="91440" lvl="0" indent="-91440">
              <a:spcBef>
                <a:spcPts val="1200"/>
              </a:spcBef>
              <a:spcAft>
                <a:spcPts val="200"/>
              </a:spcAft>
              <a:buClr>
                <a:srgbClr val="000000"/>
              </a:buClr>
              <a:buSzPct val="100000"/>
              <a:buFont typeface="Calibri" panose="020F0502020204030204" pitchFamily="34" charset="0"/>
              <a:buChar char=" "/>
              <a:defRPr/>
            </a:pPr>
            <a:endParaRPr lang="en-ZA" sz="2000" b="1" kern="0" dirty="0">
              <a:solidFill>
                <a:srgbClr val="FF0000"/>
              </a:solidFill>
            </a:endParaRPr>
          </a:p>
          <a:p>
            <a:pPr marL="91440" lvl="0" indent="-91440">
              <a:spcBef>
                <a:spcPts val="1200"/>
              </a:spcBef>
              <a:spcAft>
                <a:spcPts val="200"/>
              </a:spcAft>
              <a:buClr>
                <a:srgbClr val="000000"/>
              </a:buClr>
              <a:buSzPct val="100000"/>
              <a:buFont typeface="Calibri" panose="020F0502020204030204" pitchFamily="34" charset="0"/>
              <a:buChar char=" "/>
              <a:defRPr/>
            </a:pPr>
            <a:r>
              <a:rPr lang="fr-FR" sz="2000" b="1" kern="0" dirty="0">
                <a:solidFill>
                  <a:srgbClr val="FF0000"/>
                </a:solidFill>
              </a:rPr>
              <a:t>Les normes ISO 24511 et ISO 24512</a:t>
            </a:r>
            <a:r>
              <a:rPr lang="fr-FR" sz="2000" kern="0" dirty="0">
                <a:solidFill>
                  <a:srgbClr val="FF0000"/>
                </a:solidFill>
              </a:rPr>
              <a:t> </a:t>
            </a:r>
            <a:r>
              <a:rPr lang="fr-FR" sz="2000" b="1" kern="0" dirty="0">
                <a:solidFill>
                  <a:srgbClr val="FF0000"/>
                </a:solidFill>
              </a:rPr>
              <a:t>comportent les éléments suivants </a:t>
            </a:r>
            <a:r>
              <a:rPr lang="fr-FR" sz="2000" kern="0" dirty="0">
                <a:solidFill>
                  <a:srgbClr val="FF0000"/>
                </a:solidFill>
              </a:rPr>
              <a:t>:</a:t>
            </a:r>
          </a:p>
          <a:p>
            <a:pPr marL="342900" lvl="0" indent="-342900">
              <a:lnSpc>
                <a:spcPct val="150000"/>
              </a:lnSpc>
              <a:spcBef>
                <a:spcPts val="1200"/>
              </a:spcBef>
              <a:spcAft>
                <a:spcPts val="200"/>
              </a:spcAft>
              <a:buClr>
                <a:srgbClr val="000000"/>
              </a:buClr>
              <a:buSzPct val="100000"/>
              <a:defRPr/>
            </a:pPr>
            <a:r>
              <a:rPr lang="fr-FR" sz="1800" dirty="0"/>
              <a:t>une brève description des composants physiques/infrastructurels et managériaux/institutionnels des services publics de l’eau ;</a:t>
            </a:r>
          </a:p>
          <a:p>
            <a:pPr marL="342900" lvl="0" indent="-342900">
              <a:lnSpc>
                <a:spcPct val="150000"/>
              </a:lnSpc>
              <a:spcBef>
                <a:spcPts val="1200"/>
              </a:spcBef>
              <a:spcAft>
                <a:spcPts val="200"/>
              </a:spcAft>
              <a:buClr>
                <a:srgbClr val="000000"/>
              </a:buClr>
              <a:buSzPct val="100000"/>
              <a:defRPr/>
            </a:pPr>
            <a:r>
              <a:rPr lang="fr-FR" sz="1800" dirty="0"/>
              <a:t>les objectifs fondamentaux des services publics de l’eau, considérés comme globalement applicables au niveau le plus large ;</a:t>
            </a:r>
          </a:p>
          <a:p>
            <a:pPr marL="342900" lvl="0" indent="-342900">
              <a:lnSpc>
                <a:spcPct val="150000"/>
              </a:lnSpc>
              <a:spcBef>
                <a:spcPts val="1200"/>
              </a:spcBef>
              <a:spcAft>
                <a:spcPts val="200"/>
              </a:spcAft>
              <a:buClr>
                <a:srgbClr val="000000"/>
              </a:buClr>
              <a:buSzPct val="100000"/>
              <a:defRPr/>
            </a:pPr>
            <a:r>
              <a:rPr lang="fr-FR" sz="1800" b="1" dirty="0"/>
              <a:t>La norme ISO</a:t>
            </a:r>
            <a:r>
              <a:rPr lang="fr-FR" sz="1800" dirty="0"/>
              <a:t> </a:t>
            </a:r>
            <a:r>
              <a:rPr lang="fr-FR" sz="1800" b="1" dirty="0"/>
              <a:t>24521</a:t>
            </a:r>
            <a:r>
              <a:rPr lang="fr-FR" sz="1800" dirty="0"/>
              <a:t> est exploitée conjointement avec l’</a:t>
            </a:r>
            <a:r>
              <a:rPr lang="fr-FR" sz="1800" b="1" dirty="0"/>
              <a:t>ISO24511.</a:t>
            </a:r>
          </a:p>
        </p:txBody>
      </p:sp>
      <p:sp>
        <p:nvSpPr>
          <p:cNvPr id="3" name="Slide Number Placeholder 2"/>
          <p:cNvSpPr>
            <a:spLocks noGrp="1"/>
          </p:cNvSpPr>
          <p:nvPr>
            <p:ph type="sldNum" sz="quarter" idx="12"/>
          </p:nvPr>
        </p:nvSpPr>
        <p:spPr/>
        <p:txBody>
          <a:bodyPr/>
          <a:lstStyle/>
          <a:p>
            <a:fld id="{3AF06680-C8A7-4B16-9D12-C8E67A63F5D0}" type="slidenum">
              <a:rPr lang="en-ZA" smtClean="0"/>
              <a:t>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80555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351" y="498746"/>
            <a:ext cx="7334250" cy="482863"/>
          </a:xfrm>
        </p:spPr>
        <p:txBody>
          <a:bodyPr/>
          <a:lstStyle/>
          <a:p>
            <a:r>
              <a:rPr lang="fr-FR" dirty="0"/>
              <a:t>Avantages liés à l’adoption de l’ISO 24521</a:t>
            </a:r>
            <a:r>
              <a:rPr lang="en-ZA" dirty="0"/>
              <a:t/>
            </a:r>
            <a:br>
              <a:rPr lang="en-ZA" dirty="0"/>
            </a:br>
            <a:endParaRPr lang="en-ZA" dirty="0"/>
          </a:p>
        </p:txBody>
      </p:sp>
      <p:sp>
        <p:nvSpPr>
          <p:cNvPr id="4" name="Content Placeholder 3"/>
          <p:cNvSpPr>
            <a:spLocks noGrp="1"/>
          </p:cNvSpPr>
          <p:nvPr>
            <p:ph idx="1"/>
          </p:nvPr>
        </p:nvSpPr>
        <p:spPr>
          <a:xfrm>
            <a:off x="656944" y="1261017"/>
            <a:ext cx="9994579" cy="5095333"/>
          </a:xfrm>
        </p:spPr>
        <p:txBody>
          <a:bodyPr>
            <a:normAutofit fontScale="85000" lnSpcReduction="10000"/>
          </a:bodyPr>
          <a:lstStyle/>
          <a:p>
            <a:pPr marL="0" indent="0">
              <a:buNone/>
            </a:pPr>
            <a:r>
              <a:rPr lang="fr-FR" sz="2300" b="1" dirty="0"/>
              <a:t>OBJECTIFS DE LA NORME ISO 24521</a:t>
            </a:r>
            <a:endParaRPr lang="fr-FR" sz="2300" dirty="0"/>
          </a:p>
          <a:p>
            <a:pPr marL="342900" lvl="0" indent="-342900">
              <a:lnSpc>
                <a:spcPct val="200000"/>
              </a:lnSpc>
            </a:pPr>
            <a:r>
              <a:rPr lang="fr-FR" sz="1900" dirty="0"/>
              <a:t>La santé et la sécurité publiques </a:t>
            </a:r>
          </a:p>
          <a:p>
            <a:pPr marL="342900" lvl="0" indent="-342900">
              <a:lnSpc>
                <a:spcPct val="200000"/>
              </a:lnSpc>
            </a:pPr>
            <a:r>
              <a:rPr lang="fr-FR" sz="2000" dirty="0"/>
              <a:t>La santé et la sécurité au travail </a:t>
            </a:r>
            <a:endParaRPr lang="fr-FR" sz="1900" dirty="0"/>
          </a:p>
          <a:p>
            <a:pPr marL="342900" lvl="0" indent="-342900">
              <a:lnSpc>
                <a:spcPct val="200000"/>
              </a:lnSpc>
            </a:pPr>
            <a:r>
              <a:rPr lang="fr-FR" sz="2000" dirty="0"/>
              <a:t>La protection de l’environnement  </a:t>
            </a:r>
          </a:p>
          <a:p>
            <a:pPr marL="342900" lvl="0" indent="-342900">
              <a:lnSpc>
                <a:spcPct val="200000"/>
              </a:lnSpc>
            </a:pPr>
            <a:r>
              <a:rPr lang="fr-FR" sz="2000" dirty="0"/>
              <a:t>Le développement durable </a:t>
            </a:r>
          </a:p>
          <a:p>
            <a:pPr marL="342900" lvl="0" indent="-342900">
              <a:lnSpc>
                <a:spcPct val="200000"/>
              </a:lnSpc>
            </a:pPr>
            <a:r>
              <a:rPr lang="fr-FR" sz="1900" dirty="0"/>
              <a:t>Assurer des services d’assainissement hygiéniques, sécurisés et agréables pour les communautés  </a:t>
            </a:r>
          </a:p>
          <a:p>
            <a:pPr marL="285750" indent="-285750">
              <a:lnSpc>
                <a:spcPct val="150000"/>
              </a:lnSpc>
            </a:pPr>
            <a:r>
              <a:rPr lang="fr-FR" sz="1900" dirty="0"/>
              <a:t>Rendre leur dignité aux utilisateurs ;</a:t>
            </a:r>
          </a:p>
          <a:p>
            <a:pPr marL="285750" indent="-285750">
              <a:lnSpc>
                <a:spcPct val="150000"/>
              </a:lnSpc>
            </a:pPr>
            <a:r>
              <a:rPr lang="fr-FR" sz="1900" dirty="0"/>
              <a:t>Sûreté des systèmes d’assainissement autonome de base des eaux usées ménagères</a:t>
            </a:r>
          </a:p>
          <a:p>
            <a:pPr marL="285750" indent="-285750">
              <a:lnSpc>
                <a:spcPct val="150000"/>
              </a:lnSpc>
            </a:pPr>
            <a:r>
              <a:rPr lang="fr-FR" sz="1900" dirty="0"/>
              <a:t>Production de sous-produits</a:t>
            </a:r>
          </a:p>
          <a:p>
            <a:pPr marL="285750" indent="-285750">
              <a:lnSpc>
                <a:spcPct val="150000"/>
              </a:lnSpc>
            </a:pPr>
            <a:endParaRPr lang="fr-FR" sz="1800" dirty="0"/>
          </a:p>
          <a:p>
            <a:pPr marL="285750" indent="-285750">
              <a:lnSpc>
                <a:spcPct val="150000"/>
              </a:lnSpc>
            </a:pPr>
            <a:endParaRPr lang="en-US" sz="1800" dirty="0"/>
          </a:p>
          <a:p>
            <a:pPr marL="285750" indent="-285750">
              <a:lnSpc>
                <a:spcPct val="150000"/>
              </a:lnSpc>
            </a:pPr>
            <a:endParaRPr lang="en-US" sz="1800" dirty="0"/>
          </a:p>
          <a:p>
            <a:pPr marL="285750" indent="-285750">
              <a:lnSpc>
                <a:spcPct val="150000"/>
              </a:lnSpc>
            </a:pPr>
            <a:endParaRPr lang="en-US" dirty="0"/>
          </a:p>
        </p:txBody>
      </p:sp>
      <p:sp>
        <p:nvSpPr>
          <p:cNvPr id="3" name="Slide Number Placeholder 2"/>
          <p:cNvSpPr>
            <a:spLocks noGrp="1"/>
          </p:cNvSpPr>
          <p:nvPr>
            <p:ph type="sldNum" sz="quarter" idx="12"/>
          </p:nvPr>
        </p:nvSpPr>
        <p:spPr/>
        <p:txBody>
          <a:bodyPr/>
          <a:lstStyle/>
          <a:p>
            <a:fld id="{3AF06680-C8A7-4B16-9D12-C8E67A63F5D0}" type="slidenum">
              <a:rPr lang="en-ZA" smtClean="0"/>
              <a:t>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915629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583ECD4E87EE4F8548C68E3D2138E6" ma:contentTypeVersion="0" ma:contentTypeDescription="Create a new document." ma:contentTypeScope="" ma:versionID="e6ba05d630c25e89ddc14afa6cc3b63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C4309C-6D83-4655-982E-42EE17291C6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1F77019-5EDB-4F84-A6A9-94E948164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F91116-AEB2-4544-9DDE-8365858DD8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9890</TotalTime>
  <Words>4366</Words>
  <Application>Microsoft Office PowerPoint</Application>
  <PresentationFormat>Widescreen</PresentationFormat>
  <Paragraphs>590</Paragraphs>
  <Slides>69</Slides>
  <Notes>68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Arial Black</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ISO 24521 </vt:lpstr>
      <vt:lpstr>INTRODUCTION</vt:lpstr>
      <vt:lpstr>INTRODUCTION </vt:lpstr>
      <vt:lpstr>INTRODUCTION</vt:lpstr>
      <vt:lpstr>Avantages liés à l’adoption de l’ISO 24521 </vt:lpstr>
      <vt:lpstr>VISEE PRINCIPALE DE LA NORME ISO 24521 </vt:lpstr>
      <vt:lpstr>PRINCIPAUX OBJECTIFS DES SERVICES PUBLICS D’ASSAINISSEMENT</vt:lpstr>
      <vt:lpstr>PowerPoint Presentation</vt:lpstr>
      <vt:lpstr>OBJECTIFS DES SERVICES PUBLICS DE L’ASSAINISSEMENT  </vt:lpstr>
      <vt:lpstr>PROTECTION DE LA SANTÉ PUBLIQUE </vt:lpstr>
      <vt:lpstr>PROTECTION DE LA SANTÉ PUBLIQUE </vt:lpstr>
      <vt:lpstr>PROTECTION DES UTILISATEURS ET EXPLOITANTS </vt:lpstr>
      <vt:lpstr>PowerPoint Presentation</vt:lpstr>
      <vt:lpstr>Fourniture des services dans des situations normales et d’urgence  </vt:lpstr>
      <vt:lpstr>Durabilité des systèmes d’assainissement autonome </vt:lpstr>
      <vt:lpstr>Promotion du développement durable de la communauté </vt:lpstr>
      <vt:lpstr>Promotion du développement durable de la communauté </vt:lpstr>
      <vt:lpstr>Promotion du développement durable de la communauté </vt:lpstr>
      <vt:lpstr>COMPOSANTS DES SYSTÈMES D’ASSAINISSEMENT AUTONOME</vt:lpstr>
      <vt:lpstr>Composants des systèmes d’assainissement autonome</vt:lpstr>
      <vt:lpstr>Interface amont (collecte)  </vt:lpstr>
      <vt:lpstr>Interface amont (collecte)</vt:lpstr>
      <vt:lpstr>Interface amont (collecte)  </vt:lpstr>
      <vt:lpstr>Collecte &amp; Transport  </vt:lpstr>
      <vt:lpstr>Collecte &amp; Transport  </vt:lpstr>
      <vt:lpstr>TRAITEMENT </vt:lpstr>
      <vt:lpstr>TRAITEMENT </vt:lpstr>
      <vt:lpstr>TRAITEMENT </vt:lpstr>
      <vt:lpstr>ÉLIMINATION / RÉUTILISATION </vt:lpstr>
      <vt:lpstr>ÉLIMINATION / RÉUTILISATION </vt:lpstr>
      <vt:lpstr>PowerPoint Presentation</vt:lpstr>
      <vt:lpstr>Gestion des systèmes d’assainissement autonome</vt:lpstr>
      <vt:lpstr>Gestion des systèmes d’assainissement autonome </vt:lpstr>
      <vt:lpstr>Activités de gestion de base </vt:lpstr>
      <vt:lpstr>Activités de gestion de base </vt:lpstr>
      <vt:lpstr>Relations avec les parties intéressées </vt:lpstr>
      <vt:lpstr>Éducation et/ou formation des parties intéressées </vt:lpstr>
      <vt:lpstr>Éducation et/ou formation des parties intéressées </vt:lpstr>
      <vt:lpstr>Gestion écologique</vt:lpstr>
      <vt:lpstr>Gestion écologique </vt:lpstr>
      <vt:lpstr>Évaluation du risque </vt:lpstr>
      <vt:lpstr>Évaluation du risque </vt:lpstr>
      <vt:lpstr>Évaluation du risque </vt:lpstr>
      <vt:lpstr>Évaluation du risque </vt:lpstr>
      <vt:lpstr>Évaluation des risques du site </vt:lpstr>
      <vt:lpstr>Causes de défaillance </vt:lpstr>
      <vt:lpstr>Planification &amp; construction  </vt:lpstr>
      <vt:lpstr>PowerPoint Presentation</vt:lpstr>
      <vt:lpstr>Critères de sélection des technologies d'assainissement autonome </vt:lpstr>
      <vt:lpstr>Exploitation &amp; Maintenance</vt:lpstr>
      <vt:lpstr>Exploitation &amp; Maintenance  </vt:lpstr>
      <vt:lpstr>Exploitation &amp; Maintenance  </vt:lpstr>
      <vt:lpstr>Élaboration de plans et de consignes opérationnelles </vt:lpstr>
      <vt:lpstr>Élaboration de plans et de consignes opérationnelles  </vt:lpstr>
      <vt:lpstr>Élaboration de plans et de consignes de maintenance </vt:lpstr>
      <vt:lpstr>Élaboration de plans et de consignes de maintenance </vt:lpstr>
      <vt:lpstr>Élaboration de plans et de consignes de maintenance </vt:lpstr>
      <vt:lpstr>Élaboration de plans et de consignes pour la collecte des déchets </vt:lpstr>
      <vt:lpstr>Élaboration de plans et de consignes pour la collecte des déchets </vt:lpstr>
      <vt:lpstr>Élaboration de plans et de consignes pour la collecte des déchets </vt:lpstr>
      <vt:lpstr>Problématiques de santé et de sécurité</vt:lpstr>
      <vt:lpstr>Santé &amp; Sécurité  </vt:lpstr>
      <vt:lpstr>Santé &amp; Sécurité </vt:lpstr>
      <vt:lpstr>Programmes de santé publique </vt:lpstr>
      <vt:lpstr>PowerPoint Presentation</vt:lpstr>
    </vt:vector>
  </TitlesOfParts>
  <Company>SABS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Bjorn.Buyst@sabs.co.za</dc:creator>
  <cp:lastModifiedBy>Attiya Sayyed</cp:lastModifiedBy>
  <cp:revision>446</cp:revision>
  <cp:lastPrinted>2017-02-06T13:21:41Z</cp:lastPrinted>
  <dcterms:created xsi:type="dcterms:W3CDTF">2017-01-27T13:09:35Z</dcterms:created>
  <dcterms:modified xsi:type="dcterms:W3CDTF">2020-05-28T17:29:25Z</dcterms:modified>
  <cp:category>Corporate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0x0101004D583ECD4E87EE4F8548C68E3D2138E6</vt:lpwstr>
  </property>
</Properties>
</file>