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5"/>
  </p:notesMasterIdLst>
  <p:handoutMasterIdLst>
    <p:handoutMasterId r:id="rId76"/>
  </p:handoutMasterIdLst>
  <p:sldIdLst>
    <p:sldId id="308" r:id="rId6"/>
    <p:sldId id="259" r:id="rId7"/>
    <p:sldId id="339" r:id="rId8"/>
    <p:sldId id="324" r:id="rId9"/>
    <p:sldId id="325" r:id="rId10"/>
    <p:sldId id="313" r:id="rId11"/>
    <p:sldId id="340" r:id="rId12"/>
    <p:sldId id="338" r:id="rId13"/>
    <p:sldId id="341" r:id="rId14"/>
    <p:sldId id="326" r:id="rId15"/>
    <p:sldId id="327" r:id="rId16"/>
    <p:sldId id="323" r:id="rId17"/>
    <p:sldId id="322" r:id="rId18"/>
    <p:sldId id="321" r:id="rId19"/>
    <p:sldId id="320" r:id="rId20"/>
    <p:sldId id="319" r:id="rId21"/>
    <p:sldId id="318" r:id="rId22"/>
    <p:sldId id="317" r:id="rId23"/>
    <p:sldId id="316" r:id="rId24"/>
    <p:sldId id="373" r:id="rId25"/>
    <p:sldId id="315" r:id="rId26"/>
    <p:sldId id="314" r:id="rId27"/>
    <p:sldId id="334" r:id="rId28"/>
    <p:sldId id="333" r:id="rId29"/>
    <p:sldId id="332" r:id="rId30"/>
    <p:sldId id="331" r:id="rId31"/>
    <p:sldId id="330" r:id="rId32"/>
    <p:sldId id="329" r:id="rId33"/>
    <p:sldId id="328" r:id="rId34"/>
    <p:sldId id="335" r:id="rId35"/>
    <p:sldId id="375" r:id="rId36"/>
    <p:sldId id="374" r:id="rId37"/>
    <p:sldId id="312" r:id="rId38"/>
    <p:sldId id="376" r:id="rId39"/>
    <p:sldId id="337" r:id="rId40"/>
    <p:sldId id="350" r:id="rId41"/>
    <p:sldId id="349" r:id="rId42"/>
    <p:sldId id="353" r:id="rId43"/>
    <p:sldId id="372" r:id="rId44"/>
    <p:sldId id="352" r:id="rId45"/>
    <p:sldId id="351" r:id="rId46"/>
    <p:sldId id="348" r:id="rId47"/>
    <p:sldId id="347" r:id="rId48"/>
    <p:sldId id="377" r:id="rId49"/>
    <p:sldId id="346" r:id="rId50"/>
    <p:sldId id="345" r:id="rId51"/>
    <p:sldId id="343" r:id="rId52"/>
    <p:sldId id="344" r:id="rId53"/>
    <p:sldId id="342" r:id="rId54"/>
    <p:sldId id="336" r:id="rId55"/>
    <p:sldId id="354" r:id="rId56"/>
    <p:sldId id="356" r:id="rId57"/>
    <p:sldId id="361" r:id="rId58"/>
    <p:sldId id="360" r:id="rId59"/>
    <p:sldId id="359" r:id="rId60"/>
    <p:sldId id="358" r:id="rId61"/>
    <p:sldId id="357" r:id="rId62"/>
    <p:sldId id="364" r:id="rId63"/>
    <p:sldId id="363" r:id="rId64"/>
    <p:sldId id="378" r:id="rId65"/>
    <p:sldId id="369" r:id="rId66"/>
    <p:sldId id="362" r:id="rId67"/>
    <p:sldId id="368" r:id="rId68"/>
    <p:sldId id="379" r:id="rId69"/>
    <p:sldId id="355" r:id="rId70"/>
    <p:sldId id="367" r:id="rId71"/>
    <p:sldId id="366" r:id="rId72"/>
    <p:sldId id="365" r:id="rId73"/>
    <p:sldId id="385" r:id="rId7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za Shah" initials="RS" lastIdx="15" clrIdx="0"/>
  <p:cmAuthor id="2" name="Bjorn Buyst" initials="BB" lastIdx="1" clrIdx="1"/>
  <p:cmAuthor id="3" name="Nonhlanhla Kalebaila" initials="NK" lastIdx="9" clrIdx="2">
    <p:extLst>
      <p:ext uri="{19B8F6BF-5375-455C-9EA6-DF929625EA0E}">
        <p15:presenceInfo xmlns:p15="http://schemas.microsoft.com/office/powerpoint/2012/main" userId="S-1-5-21-3852738256-2670315063-2792073344-6227" providerId="AD"/>
      </p:ext>
    </p:extLst>
  </p:cmAuthor>
  <p:cmAuthor id="4" name="Estella Zandile Jingxi" initials="EZJ" lastIdx="2" clrIdx="3">
    <p:extLst>
      <p:ext uri="{19B8F6BF-5375-455C-9EA6-DF929625EA0E}">
        <p15:presenceInfo xmlns:p15="http://schemas.microsoft.com/office/powerpoint/2012/main" userId="S-1-5-21-2192172037-3510142257-2222540262-3207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94651" autoAdjust="0"/>
  </p:normalViewPr>
  <p:slideViewPr>
    <p:cSldViewPr snapToGrid="0">
      <p:cViewPr varScale="1">
        <p:scale>
          <a:sx n="78" d="100"/>
          <a:sy n="78" d="100"/>
        </p:scale>
        <p:origin x="126" y="8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6239E-22D1-4450-8E67-0691575E8DE3}" type="doc">
      <dgm:prSet loTypeId="urn:microsoft.com/office/officeart/2005/8/layout/radial3" loCatId="cycle" qsTypeId="urn:microsoft.com/office/officeart/2005/8/quickstyle/simple1" qsCatId="simple" csTypeId="urn:microsoft.com/office/officeart/2005/8/colors/accent0_1" csCatId="mainScheme" phldr="1"/>
      <dgm:spPr/>
      <dgm:t>
        <a:bodyPr/>
        <a:lstStyle/>
        <a:p>
          <a:endParaRPr lang="en-US"/>
        </a:p>
      </dgm:t>
    </dgm:pt>
    <dgm:pt modelId="{3E3BC8E6-5C84-466F-8D17-8302225932D2}">
      <dgm:prSet phldrT="[Text]" custT="1"/>
      <dgm:spPr/>
      <dgm:t>
        <a:bodyPr/>
        <a:lstStyle/>
        <a:p>
          <a:r>
            <a:rPr lang="en-US" sz="1800" b="1" dirty="0">
              <a:latin typeface="Arial" panose="020B0604020202020204" pitchFamily="34" charset="0"/>
              <a:cs typeface="Arial" panose="020B0604020202020204" pitchFamily="34" charset="0"/>
            </a:rPr>
            <a:t>User needs&amp; Expectations </a:t>
          </a:r>
        </a:p>
      </dgm:t>
    </dgm:pt>
    <dgm:pt modelId="{B5831348-226C-40A6-BD74-B419720892EA}" type="parTrans" cxnId="{76D58335-4B7C-4CED-8F95-AB12EA849745}">
      <dgm:prSet/>
      <dgm:spPr/>
      <dgm:t>
        <a:bodyPr/>
        <a:lstStyle/>
        <a:p>
          <a:endParaRPr lang="en-US"/>
        </a:p>
      </dgm:t>
    </dgm:pt>
    <dgm:pt modelId="{E34942B1-3B52-4E8F-972C-94EDC77365A1}" type="sibTrans" cxnId="{76D58335-4B7C-4CED-8F95-AB12EA849745}">
      <dgm:prSet/>
      <dgm:spPr/>
      <dgm:t>
        <a:bodyPr/>
        <a:lstStyle/>
        <a:p>
          <a:endParaRPr lang="en-US"/>
        </a:p>
      </dgm:t>
    </dgm:pt>
    <dgm:pt modelId="{0CAF340A-66A8-4689-99A3-6ADD38ECF771}">
      <dgm:prSet phldrT="[Text]"/>
      <dgm:spPr/>
      <dgm:t>
        <a:bodyPr/>
        <a:lstStyle/>
        <a:p>
          <a:r>
            <a:rPr lang="en-US" b="1" dirty="0">
              <a:latin typeface="Arial" panose="020B0604020202020204" pitchFamily="34" charset="0"/>
              <a:cs typeface="Arial" panose="020B0604020202020204" pitchFamily="34" charset="0"/>
            </a:rPr>
            <a:t>Improvement of current living conditions:</a:t>
          </a:r>
        </a:p>
        <a:p>
          <a:r>
            <a:rPr lang="en-US" dirty="0">
              <a:latin typeface="Arial" panose="020B0604020202020204" pitchFamily="34" charset="0"/>
              <a:cs typeface="Arial" panose="020B0604020202020204" pitchFamily="34" charset="0"/>
            </a:rPr>
            <a:t>Safety, privacy  </a:t>
          </a:r>
        </a:p>
      </dgm:t>
    </dgm:pt>
    <dgm:pt modelId="{654C8B37-4D97-4DAC-91A6-4B48C8CF0AD7}" type="parTrans" cxnId="{90E2134C-BC55-4A95-BA64-40F23A61FD20}">
      <dgm:prSet/>
      <dgm:spPr/>
      <dgm:t>
        <a:bodyPr/>
        <a:lstStyle/>
        <a:p>
          <a:endParaRPr lang="en-US"/>
        </a:p>
      </dgm:t>
    </dgm:pt>
    <dgm:pt modelId="{52769403-CE45-49C2-939F-61CBE727D82F}" type="sibTrans" cxnId="{90E2134C-BC55-4A95-BA64-40F23A61FD20}">
      <dgm:prSet/>
      <dgm:spPr/>
      <dgm:t>
        <a:bodyPr/>
        <a:lstStyle/>
        <a:p>
          <a:endParaRPr lang="en-US"/>
        </a:p>
      </dgm:t>
    </dgm:pt>
    <dgm:pt modelId="{C8C33102-6BB8-4919-87A3-066703CC19AF}">
      <dgm:prSet phldrT="[Text]" custT="1"/>
      <dgm:spPr/>
      <dgm:t>
        <a:bodyPr/>
        <a:lstStyle/>
        <a:p>
          <a:r>
            <a:rPr lang="en-US" sz="1200" b="1" dirty="0">
              <a:latin typeface="Arial" panose="020B0604020202020204" pitchFamily="34" charset="0"/>
              <a:cs typeface="Arial" panose="020B0604020202020204" pitchFamily="34" charset="0"/>
            </a:rPr>
            <a:t>Communication commitment &amp; service delivery  </a:t>
          </a:r>
        </a:p>
      </dgm:t>
    </dgm:pt>
    <dgm:pt modelId="{CDED4963-4458-4A65-8FCC-4E6E533FF899}" type="parTrans" cxnId="{6F5A7565-A4A8-4E0F-8936-153820C9241C}">
      <dgm:prSet/>
      <dgm:spPr/>
      <dgm:t>
        <a:bodyPr/>
        <a:lstStyle/>
        <a:p>
          <a:endParaRPr lang="en-US"/>
        </a:p>
      </dgm:t>
    </dgm:pt>
    <dgm:pt modelId="{E3F539EF-A669-48C4-84AC-79018C112C34}" type="sibTrans" cxnId="{6F5A7565-A4A8-4E0F-8936-153820C9241C}">
      <dgm:prSet/>
      <dgm:spPr/>
      <dgm:t>
        <a:bodyPr/>
        <a:lstStyle/>
        <a:p>
          <a:endParaRPr lang="en-US"/>
        </a:p>
      </dgm:t>
    </dgm:pt>
    <dgm:pt modelId="{4851597F-4FBC-4A56-9CBB-4FE78E85F138}">
      <dgm:prSet phldrT="[Text]"/>
      <dgm:spPr/>
      <dgm:t>
        <a:bodyPr/>
        <a:lstStyle/>
        <a:p>
          <a:r>
            <a:rPr lang="en-US" b="1" dirty="0">
              <a:latin typeface="Arial" panose="020B0604020202020204" pitchFamily="34" charset="0"/>
              <a:cs typeface="Arial" panose="020B0604020202020204" pitchFamily="34" charset="0"/>
            </a:rPr>
            <a:t>Re-use</a:t>
          </a:r>
        </a:p>
        <a:p>
          <a:r>
            <a:rPr lang="en-US" b="1" dirty="0">
              <a:latin typeface="Arial" panose="020B0604020202020204" pitchFamily="34" charset="0"/>
              <a:cs typeface="Arial" panose="020B0604020202020204" pitchFamily="34" charset="0"/>
            </a:rPr>
            <a:t>End- user needs &amp; expectation </a:t>
          </a:r>
          <a:r>
            <a:rPr lang="en-US" dirty="0">
              <a:latin typeface="Arial" panose="020B0604020202020204" pitchFamily="34" charset="0"/>
              <a:cs typeface="Arial" panose="020B0604020202020204" pitchFamily="34" charset="0"/>
            </a:rPr>
            <a:t> </a:t>
          </a:r>
        </a:p>
        <a:p>
          <a:endParaRPr lang="en-US" dirty="0"/>
        </a:p>
      </dgm:t>
    </dgm:pt>
    <dgm:pt modelId="{5588253F-9815-4326-A312-126FABF590A7}" type="parTrans" cxnId="{F52872E8-944B-427E-8902-49FC2C6513B2}">
      <dgm:prSet/>
      <dgm:spPr/>
      <dgm:t>
        <a:bodyPr/>
        <a:lstStyle/>
        <a:p>
          <a:endParaRPr lang="en-US"/>
        </a:p>
      </dgm:t>
    </dgm:pt>
    <dgm:pt modelId="{411448DB-D114-488D-A22C-7332370E574B}" type="sibTrans" cxnId="{F52872E8-944B-427E-8902-49FC2C6513B2}">
      <dgm:prSet/>
      <dgm:spPr/>
      <dgm:t>
        <a:bodyPr/>
        <a:lstStyle/>
        <a:p>
          <a:endParaRPr lang="en-US"/>
        </a:p>
      </dgm:t>
    </dgm:pt>
    <dgm:pt modelId="{882193B3-B623-4509-8CD2-EB2236EF5AA8}">
      <dgm:prSet phldrT="[Text]"/>
      <dgm:spPr/>
      <dgm:t>
        <a:bodyPr/>
        <a:lstStyle/>
        <a:p>
          <a:r>
            <a:rPr lang="en-US" b="1" dirty="0">
              <a:latin typeface="Arial" panose="020B0604020202020204" pitchFamily="34" charset="0"/>
              <a:cs typeface="Arial" panose="020B0604020202020204" pitchFamily="34" charset="0"/>
            </a:rPr>
            <a:t>Research</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Number of users, cultural acceptance, </a:t>
          </a:r>
        </a:p>
        <a:p>
          <a:r>
            <a:rPr lang="en-US" dirty="0">
              <a:latin typeface="Arial" panose="020B0604020202020204" pitchFamily="34" charset="0"/>
              <a:cs typeface="Arial" panose="020B0604020202020204" pitchFamily="34" charset="0"/>
            </a:rPr>
            <a:t>Economic costs</a:t>
          </a:r>
        </a:p>
      </dgm:t>
    </dgm:pt>
    <dgm:pt modelId="{EBA9938F-C326-419B-9291-244C8BE8EEED}" type="parTrans" cxnId="{D7DD704E-288A-482F-95FC-C53B469731DE}">
      <dgm:prSet/>
      <dgm:spPr/>
      <dgm:t>
        <a:bodyPr/>
        <a:lstStyle/>
        <a:p>
          <a:endParaRPr lang="en-US"/>
        </a:p>
      </dgm:t>
    </dgm:pt>
    <dgm:pt modelId="{F9E24532-FC44-4DB6-AC36-348C7AAEE9D4}" type="sibTrans" cxnId="{D7DD704E-288A-482F-95FC-C53B469731DE}">
      <dgm:prSet/>
      <dgm:spPr/>
      <dgm:t>
        <a:bodyPr/>
        <a:lstStyle/>
        <a:p>
          <a:endParaRPr lang="en-US"/>
        </a:p>
      </dgm:t>
    </dgm:pt>
    <dgm:pt modelId="{C71C15C5-3580-4CD2-B148-0F660A4AB9A5}" type="pres">
      <dgm:prSet presAssocID="{D3F6239E-22D1-4450-8E67-0691575E8DE3}" presName="composite" presStyleCnt="0">
        <dgm:presLayoutVars>
          <dgm:chMax val="1"/>
          <dgm:dir/>
          <dgm:resizeHandles val="exact"/>
        </dgm:presLayoutVars>
      </dgm:prSet>
      <dgm:spPr/>
      <dgm:t>
        <a:bodyPr/>
        <a:lstStyle/>
        <a:p>
          <a:endParaRPr lang="en-US"/>
        </a:p>
      </dgm:t>
    </dgm:pt>
    <dgm:pt modelId="{E4D3EE2E-35CA-48AE-9527-DC4C9C1F7922}" type="pres">
      <dgm:prSet presAssocID="{D3F6239E-22D1-4450-8E67-0691575E8DE3}" presName="radial" presStyleCnt="0">
        <dgm:presLayoutVars>
          <dgm:animLvl val="ctr"/>
        </dgm:presLayoutVars>
      </dgm:prSet>
      <dgm:spPr/>
    </dgm:pt>
    <dgm:pt modelId="{26C95C12-CED0-4587-959F-71E69AB46BDF}" type="pres">
      <dgm:prSet presAssocID="{3E3BC8E6-5C84-466F-8D17-8302225932D2}" presName="centerShape" presStyleLbl="vennNode1" presStyleIdx="0" presStyleCnt="5"/>
      <dgm:spPr/>
      <dgm:t>
        <a:bodyPr/>
        <a:lstStyle/>
        <a:p>
          <a:endParaRPr lang="en-US"/>
        </a:p>
      </dgm:t>
    </dgm:pt>
    <dgm:pt modelId="{015C2EFA-1CB1-4136-88EA-42F206AF6BF7}" type="pres">
      <dgm:prSet presAssocID="{0CAF340A-66A8-4689-99A3-6ADD38ECF771}" presName="node" presStyleLbl="vennNode1" presStyleIdx="1" presStyleCnt="5" custScaleX="139780" custScaleY="124270">
        <dgm:presLayoutVars>
          <dgm:bulletEnabled val="1"/>
        </dgm:presLayoutVars>
      </dgm:prSet>
      <dgm:spPr/>
      <dgm:t>
        <a:bodyPr/>
        <a:lstStyle/>
        <a:p>
          <a:endParaRPr lang="en-US"/>
        </a:p>
      </dgm:t>
    </dgm:pt>
    <dgm:pt modelId="{E7979E33-D490-49A7-BF6B-25C7A391966D}" type="pres">
      <dgm:prSet presAssocID="{C8C33102-6BB8-4919-87A3-066703CC19AF}" presName="node" presStyleLbl="vennNode1" presStyleIdx="2" presStyleCnt="5" custScaleX="135519" custScaleY="131925">
        <dgm:presLayoutVars>
          <dgm:bulletEnabled val="1"/>
        </dgm:presLayoutVars>
      </dgm:prSet>
      <dgm:spPr/>
      <dgm:t>
        <a:bodyPr/>
        <a:lstStyle/>
        <a:p>
          <a:endParaRPr lang="en-US"/>
        </a:p>
      </dgm:t>
    </dgm:pt>
    <dgm:pt modelId="{4282DE84-71B9-4A49-9035-168164BCC349}" type="pres">
      <dgm:prSet presAssocID="{4851597F-4FBC-4A56-9CBB-4FE78E85F138}" presName="node" presStyleLbl="vennNode1" presStyleIdx="3" presStyleCnt="5" custScaleX="139514" custScaleY="132775">
        <dgm:presLayoutVars>
          <dgm:bulletEnabled val="1"/>
        </dgm:presLayoutVars>
      </dgm:prSet>
      <dgm:spPr/>
      <dgm:t>
        <a:bodyPr/>
        <a:lstStyle/>
        <a:p>
          <a:endParaRPr lang="en-US"/>
        </a:p>
      </dgm:t>
    </dgm:pt>
    <dgm:pt modelId="{29B9B028-F25D-4F49-80AD-D0F788AD248C}" type="pres">
      <dgm:prSet presAssocID="{882193B3-B623-4509-8CD2-EB2236EF5AA8}" presName="node" presStyleLbl="vennNode1" presStyleIdx="4" presStyleCnt="5" custScaleX="146426" custScaleY="144724">
        <dgm:presLayoutVars>
          <dgm:bulletEnabled val="1"/>
        </dgm:presLayoutVars>
      </dgm:prSet>
      <dgm:spPr/>
      <dgm:t>
        <a:bodyPr/>
        <a:lstStyle/>
        <a:p>
          <a:endParaRPr lang="en-US"/>
        </a:p>
      </dgm:t>
    </dgm:pt>
  </dgm:ptLst>
  <dgm:cxnLst>
    <dgm:cxn modelId="{D7DD704E-288A-482F-95FC-C53B469731DE}" srcId="{3E3BC8E6-5C84-466F-8D17-8302225932D2}" destId="{882193B3-B623-4509-8CD2-EB2236EF5AA8}" srcOrd="3" destOrd="0" parTransId="{EBA9938F-C326-419B-9291-244C8BE8EEED}" sibTransId="{F9E24532-FC44-4DB6-AC36-348C7AAEE9D4}"/>
    <dgm:cxn modelId="{76D58335-4B7C-4CED-8F95-AB12EA849745}" srcId="{D3F6239E-22D1-4450-8E67-0691575E8DE3}" destId="{3E3BC8E6-5C84-466F-8D17-8302225932D2}" srcOrd="0" destOrd="0" parTransId="{B5831348-226C-40A6-BD74-B419720892EA}" sibTransId="{E34942B1-3B52-4E8F-972C-94EDC77365A1}"/>
    <dgm:cxn modelId="{24E402F0-9EAA-4200-B324-E6D4107F714E}" type="presOf" srcId="{0CAF340A-66A8-4689-99A3-6ADD38ECF771}" destId="{015C2EFA-1CB1-4136-88EA-42F206AF6BF7}" srcOrd="0" destOrd="0" presId="urn:microsoft.com/office/officeart/2005/8/layout/radial3"/>
    <dgm:cxn modelId="{7D2BE66E-FF91-4E9E-ACBA-E65EDB46FCF3}" type="presOf" srcId="{C8C33102-6BB8-4919-87A3-066703CC19AF}" destId="{E7979E33-D490-49A7-BF6B-25C7A391966D}" srcOrd="0" destOrd="0" presId="urn:microsoft.com/office/officeart/2005/8/layout/radial3"/>
    <dgm:cxn modelId="{75936A08-A447-4710-874D-12BED9F7A446}" type="presOf" srcId="{4851597F-4FBC-4A56-9CBB-4FE78E85F138}" destId="{4282DE84-71B9-4A49-9035-168164BCC349}" srcOrd="0" destOrd="0" presId="urn:microsoft.com/office/officeart/2005/8/layout/radial3"/>
    <dgm:cxn modelId="{6F5A7565-A4A8-4E0F-8936-153820C9241C}" srcId="{3E3BC8E6-5C84-466F-8D17-8302225932D2}" destId="{C8C33102-6BB8-4919-87A3-066703CC19AF}" srcOrd="1" destOrd="0" parTransId="{CDED4963-4458-4A65-8FCC-4E6E533FF899}" sibTransId="{E3F539EF-A669-48C4-84AC-79018C112C34}"/>
    <dgm:cxn modelId="{90E2134C-BC55-4A95-BA64-40F23A61FD20}" srcId="{3E3BC8E6-5C84-466F-8D17-8302225932D2}" destId="{0CAF340A-66A8-4689-99A3-6ADD38ECF771}" srcOrd="0" destOrd="0" parTransId="{654C8B37-4D97-4DAC-91A6-4B48C8CF0AD7}" sibTransId="{52769403-CE45-49C2-939F-61CBE727D82F}"/>
    <dgm:cxn modelId="{B04EBE30-80D2-48B7-9F52-D29E4661511E}" type="presOf" srcId="{D3F6239E-22D1-4450-8E67-0691575E8DE3}" destId="{C71C15C5-3580-4CD2-B148-0F660A4AB9A5}" srcOrd="0" destOrd="0" presId="urn:microsoft.com/office/officeart/2005/8/layout/radial3"/>
    <dgm:cxn modelId="{179AAECA-E5DD-4AA7-9C88-50FC859EF471}" type="presOf" srcId="{882193B3-B623-4509-8CD2-EB2236EF5AA8}" destId="{29B9B028-F25D-4F49-80AD-D0F788AD248C}" srcOrd="0" destOrd="0" presId="urn:microsoft.com/office/officeart/2005/8/layout/radial3"/>
    <dgm:cxn modelId="{4A8A6A59-67C8-4760-9383-DE16CAC9A577}" type="presOf" srcId="{3E3BC8E6-5C84-466F-8D17-8302225932D2}" destId="{26C95C12-CED0-4587-959F-71E69AB46BDF}" srcOrd="0" destOrd="0" presId="urn:microsoft.com/office/officeart/2005/8/layout/radial3"/>
    <dgm:cxn modelId="{F52872E8-944B-427E-8902-49FC2C6513B2}" srcId="{3E3BC8E6-5C84-466F-8D17-8302225932D2}" destId="{4851597F-4FBC-4A56-9CBB-4FE78E85F138}" srcOrd="2" destOrd="0" parTransId="{5588253F-9815-4326-A312-126FABF590A7}" sibTransId="{411448DB-D114-488D-A22C-7332370E574B}"/>
    <dgm:cxn modelId="{E47DEFF7-9834-4FA9-BC2F-DA8211D29A2F}" type="presParOf" srcId="{C71C15C5-3580-4CD2-B148-0F660A4AB9A5}" destId="{E4D3EE2E-35CA-48AE-9527-DC4C9C1F7922}" srcOrd="0" destOrd="0" presId="urn:microsoft.com/office/officeart/2005/8/layout/radial3"/>
    <dgm:cxn modelId="{694DE9B4-97CC-4102-BD4C-22925071AE04}" type="presParOf" srcId="{E4D3EE2E-35CA-48AE-9527-DC4C9C1F7922}" destId="{26C95C12-CED0-4587-959F-71E69AB46BDF}" srcOrd="0" destOrd="0" presId="urn:microsoft.com/office/officeart/2005/8/layout/radial3"/>
    <dgm:cxn modelId="{4C61A90D-EC1D-45DE-B106-22DB28BB5133}" type="presParOf" srcId="{E4D3EE2E-35CA-48AE-9527-DC4C9C1F7922}" destId="{015C2EFA-1CB1-4136-88EA-42F206AF6BF7}" srcOrd="1" destOrd="0" presId="urn:microsoft.com/office/officeart/2005/8/layout/radial3"/>
    <dgm:cxn modelId="{056C2482-C29D-47AD-9D4F-DC04A2FA2909}" type="presParOf" srcId="{E4D3EE2E-35CA-48AE-9527-DC4C9C1F7922}" destId="{E7979E33-D490-49A7-BF6B-25C7A391966D}" srcOrd="2" destOrd="0" presId="urn:microsoft.com/office/officeart/2005/8/layout/radial3"/>
    <dgm:cxn modelId="{53E5B64A-0EAA-45A5-87E9-667695FF5028}" type="presParOf" srcId="{E4D3EE2E-35CA-48AE-9527-DC4C9C1F7922}" destId="{4282DE84-71B9-4A49-9035-168164BCC349}" srcOrd="3" destOrd="0" presId="urn:microsoft.com/office/officeart/2005/8/layout/radial3"/>
    <dgm:cxn modelId="{676D5657-D47C-430B-9F0C-398F796275FD}" type="presParOf" srcId="{E4D3EE2E-35CA-48AE-9527-DC4C9C1F7922}" destId="{29B9B028-F25D-4F49-80AD-D0F788AD248C}" srcOrd="4"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4A00702-785B-4AED-A2FB-6E9ADFD1DA9F}"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7085E286-3E0C-47E0-B91F-12957C0D34FA}">
      <dgm:prSet phldrT="[Text]" custT="1"/>
      <dgm:spPr/>
      <dgm:t>
        <a:bodyPr/>
        <a:lstStyle/>
        <a:p>
          <a:pPr algn="l"/>
          <a:r>
            <a:rPr lang="en-US" sz="2000" b="1" dirty="0">
              <a:latin typeface="Arial" panose="020B0604020202020204" pitchFamily="34" charset="0"/>
              <a:cs typeface="Arial" panose="020B0604020202020204" pitchFamily="34" charset="0"/>
            </a:rPr>
            <a:t>Demand for Re-use of sanitation system product</a:t>
          </a:r>
        </a:p>
        <a:p>
          <a:pPr algn="l"/>
          <a:endParaRPr lang="en-US" sz="1600" dirty="0">
            <a:latin typeface="Arial" panose="020B0604020202020204" pitchFamily="34" charset="0"/>
            <a:cs typeface="Arial" panose="020B0604020202020204" pitchFamily="34" charset="0"/>
          </a:endParaRPr>
        </a:p>
        <a:p>
          <a:pPr algn="l"/>
          <a:r>
            <a:rPr lang="en-US" sz="1800" dirty="0">
              <a:latin typeface="Arial" panose="020B0604020202020204" pitchFamily="34" charset="0"/>
              <a:cs typeface="Arial" panose="020B0604020202020204" pitchFamily="34" charset="0"/>
            </a:rPr>
            <a:t>Need to consider health &amp; safety requirements. </a:t>
          </a:r>
        </a:p>
      </dgm:t>
    </dgm:pt>
    <dgm:pt modelId="{0EDCB5A8-0BF1-493C-A32D-77E5B64B5CE3}" type="parTrans" cxnId="{D02E02B7-B32D-4ACC-91A5-E3C13A7CE45F}">
      <dgm:prSet/>
      <dgm:spPr/>
      <dgm:t>
        <a:bodyPr/>
        <a:lstStyle/>
        <a:p>
          <a:endParaRPr lang="en-US"/>
        </a:p>
      </dgm:t>
    </dgm:pt>
    <dgm:pt modelId="{73CC8BED-215E-4223-B71C-E7A69B98E453}" type="sibTrans" cxnId="{D02E02B7-B32D-4ACC-91A5-E3C13A7CE45F}">
      <dgm:prSet/>
      <dgm:spPr/>
      <dgm:t>
        <a:bodyPr/>
        <a:lstStyle/>
        <a:p>
          <a:endParaRPr lang="en-US"/>
        </a:p>
      </dgm:t>
    </dgm:pt>
    <dgm:pt modelId="{F8B08A14-E976-406E-B931-28E36DD1B2FA}">
      <dgm:prSet phldrT="[Text]" custT="1"/>
      <dgm:spPr/>
      <dgm:t>
        <a:bodyPr/>
        <a:lstStyle/>
        <a:p>
          <a:pPr algn="l"/>
          <a:r>
            <a:rPr lang="en-US" sz="2000" b="1" dirty="0">
              <a:latin typeface="Arial" panose="020B0604020202020204" pitchFamily="34" charset="0"/>
              <a:cs typeface="Arial" panose="020B0604020202020204" pitchFamily="34" charset="0"/>
            </a:rPr>
            <a:t>Nutrients Recovery </a:t>
          </a:r>
          <a:endParaRPr lang="en-US" sz="900" dirty="0"/>
        </a:p>
        <a:p>
          <a:pPr algn="just"/>
          <a:r>
            <a:rPr lang="en-US" sz="1600" dirty="0">
              <a:solidFill>
                <a:schemeClr val="tx1"/>
              </a:solidFill>
              <a:latin typeface="Arial" panose="020B0604020202020204" pitchFamily="34" charset="0"/>
              <a:cs typeface="Arial" panose="020B0604020202020204" pitchFamily="34" charset="0"/>
            </a:rPr>
            <a:t>From faeces &amp; urine and used at household level as  fertilizer or soil improver.</a:t>
          </a:r>
        </a:p>
        <a:p>
          <a:pPr algn="just"/>
          <a:r>
            <a:rPr lang="en-US" sz="1600" dirty="0">
              <a:solidFill>
                <a:schemeClr val="tx1"/>
              </a:solidFill>
              <a:latin typeface="Arial" panose="020B0604020202020204" pitchFamily="34" charset="0"/>
              <a:cs typeface="Arial" panose="020B0604020202020204" pitchFamily="34" charset="0"/>
            </a:rPr>
            <a:t>Safety and hygiene requirements must be considered.</a:t>
          </a:r>
        </a:p>
      </dgm:t>
    </dgm:pt>
    <dgm:pt modelId="{EE514D36-8F0A-49DE-8B26-74C2614AD985}" type="parTrans" cxnId="{2070A134-C5EE-424D-9E68-B56E1F237E54}">
      <dgm:prSet/>
      <dgm:spPr/>
      <dgm:t>
        <a:bodyPr/>
        <a:lstStyle/>
        <a:p>
          <a:endParaRPr lang="en-US"/>
        </a:p>
      </dgm:t>
    </dgm:pt>
    <dgm:pt modelId="{1DAEE025-182C-4B86-BF43-30A1ECFCB56E}" type="sibTrans" cxnId="{2070A134-C5EE-424D-9E68-B56E1F237E54}">
      <dgm:prSet/>
      <dgm:spPr/>
      <dgm:t>
        <a:bodyPr/>
        <a:lstStyle/>
        <a:p>
          <a:endParaRPr lang="en-US"/>
        </a:p>
      </dgm:t>
    </dgm:pt>
    <dgm:pt modelId="{7308A6BC-7CD8-462B-9959-0AA0C5276F41}">
      <dgm:prSet phldrT="[Text]" custT="1"/>
      <dgm:spPr/>
      <dgm:t>
        <a:bodyPr/>
        <a:lstStyle/>
        <a:p>
          <a:pPr algn="l"/>
          <a:r>
            <a:rPr lang="en-US" sz="1800" b="0" dirty="0">
              <a:solidFill>
                <a:schemeClr val="tx1"/>
              </a:solidFill>
              <a:latin typeface="Arial" panose="020B0604020202020204" pitchFamily="34" charset="0"/>
              <a:cs typeface="Arial" panose="020B0604020202020204" pitchFamily="34" charset="0"/>
            </a:rPr>
            <a:t>To ensure cost recovery od services.</a:t>
          </a:r>
        </a:p>
        <a:p>
          <a:pPr algn="l"/>
          <a:r>
            <a:rPr lang="en-US" sz="1800" b="0" dirty="0">
              <a:solidFill>
                <a:schemeClr val="tx1"/>
              </a:solidFill>
              <a:latin typeface="Arial" panose="020B0604020202020204" pitchFamily="34" charset="0"/>
              <a:cs typeface="Arial" panose="020B0604020202020204" pitchFamily="34" charset="0"/>
            </a:rPr>
            <a:t>To ensure financially stability.</a:t>
          </a:r>
        </a:p>
        <a:p>
          <a:pPr algn="l"/>
          <a:endParaRPr lang="en-US" sz="1800" b="0" dirty="0">
            <a:solidFill>
              <a:schemeClr val="tx1"/>
            </a:solidFill>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dgm:t>
    </dgm:pt>
    <dgm:pt modelId="{9F844DC8-99A2-4490-B721-F7FF4EBD3DD0}" type="parTrans" cxnId="{E516C863-51F2-4CA4-9ABE-B893BD1863F0}">
      <dgm:prSet/>
      <dgm:spPr/>
      <dgm:t>
        <a:bodyPr/>
        <a:lstStyle/>
        <a:p>
          <a:endParaRPr lang="en-US"/>
        </a:p>
      </dgm:t>
    </dgm:pt>
    <dgm:pt modelId="{AC241299-260A-49BA-A0E6-FEA8764745D0}" type="sibTrans" cxnId="{E516C863-51F2-4CA4-9ABE-B893BD1863F0}">
      <dgm:prSet/>
      <dgm:spPr/>
      <dgm:t>
        <a:bodyPr/>
        <a:lstStyle/>
        <a:p>
          <a:endParaRPr lang="en-US"/>
        </a:p>
      </dgm:t>
    </dgm:pt>
    <dgm:pt modelId="{3EE2D100-FEE1-4789-9FAF-BA3EF1D93A62}">
      <dgm:prSet phldrT="[Text]" custT="1"/>
      <dgm:spPr/>
      <dgm:t>
        <a:bodyPr/>
        <a:lstStyle/>
        <a:p>
          <a:pPr algn="ctr"/>
          <a:endParaRPr lang="en-US" sz="1400" b="1"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(Assets)</a:t>
          </a:r>
        </a:p>
        <a:p>
          <a:pPr algn="l"/>
          <a:endParaRPr lang="en-US" sz="1800" dirty="0">
            <a:latin typeface="Arial" panose="020B0604020202020204" pitchFamily="34" charset="0"/>
            <a:cs typeface="Arial" panose="020B0604020202020204" pitchFamily="34" charset="0"/>
          </a:endParaRPr>
        </a:p>
        <a:p>
          <a:pPr algn="l"/>
          <a:endParaRPr lang="en-US" sz="1800" dirty="0">
            <a:latin typeface="Arial" panose="020B0604020202020204" pitchFamily="34" charset="0"/>
            <a:cs typeface="Arial" panose="020B0604020202020204" pitchFamily="34" charset="0"/>
          </a:endParaRPr>
        </a:p>
        <a:p>
          <a:pPr algn="l"/>
          <a:r>
            <a:rPr lang="en-US" sz="1600" dirty="0">
              <a:latin typeface="Arial" panose="020B0604020202020204" pitchFamily="34" charset="0"/>
              <a:cs typeface="Arial" panose="020B0604020202020204" pitchFamily="34" charset="0"/>
            </a:rPr>
            <a:t>Provide capacity to meet current &amp; future needs.</a:t>
          </a:r>
        </a:p>
        <a:p>
          <a:pPr algn="l"/>
          <a:r>
            <a:rPr lang="en-US" sz="1600" dirty="0">
              <a:latin typeface="Arial" panose="020B0604020202020204" pitchFamily="34" charset="0"/>
              <a:cs typeface="Arial" panose="020B0604020202020204" pitchFamily="34" charset="0"/>
            </a:rPr>
            <a:t>Periodically desludging &amp; preventative maintenance so that assets meet criterion for functional lifespan.</a:t>
          </a:r>
        </a:p>
        <a:p>
          <a:pPr algn="l"/>
          <a:r>
            <a:rPr lang="en-US" sz="1800" dirty="0">
              <a:latin typeface="Arial" panose="020B0604020202020204" pitchFamily="34" charset="0"/>
              <a:cs typeface="Arial" panose="020B0604020202020204" pitchFamily="34" charset="0"/>
            </a:rPr>
            <a:t> </a:t>
          </a:r>
        </a:p>
        <a:p>
          <a:pPr algn="l"/>
          <a:r>
            <a:rPr lang="en-US" sz="900" dirty="0">
              <a:latin typeface="Arial" panose="020B0604020202020204" pitchFamily="34" charset="0"/>
              <a:cs typeface="Arial" panose="020B0604020202020204" pitchFamily="34" charset="0"/>
            </a:rPr>
            <a:t>  </a:t>
          </a:r>
        </a:p>
        <a:p>
          <a:pPr algn="ctr"/>
          <a:endParaRPr lang="en-US" sz="900" dirty="0"/>
        </a:p>
        <a:p>
          <a:pPr algn="ctr"/>
          <a:endParaRPr lang="en-US" sz="900" dirty="0"/>
        </a:p>
      </dgm:t>
    </dgm:pt>
    <dgm:pt modelId="{7BAC4A57-D5A2-40D7-95D2-BFA854B0A978}" type="parTrans" cxnId="{C29539CA-EC55-448C-B96C-3836311B2CBC}">
      <dgm:prSet/>
      <dgm:spPr/>
      <dgm:t>
        <a:bodyPr/>
        <a:lstStyle/>
        <a:p>
          <a:endParaRPr lang="en-US"/>
        </a:p>
      </dgm:t>
    </dgm:pt>
    <dgm:pt modelId="{31759F62-BD4A-4E98-A8B0-9D514AC4BB88}" type="sibTrans" cxnId="{C29539CA-EC55-448C-B96C-3836311B2CBC}">
      <dgm:prSet/>
      <dgm:spPr/>
      <dgm:t>
        <a:bodyPr/>
        <a:lstStyle/>
        <a:p>
          <a:endParaRPr lang="en-US"/>
        </a:p>
      </dgm:t>
    </dgm:pt>
    <dgm:pt modelId="{2C5712BD-BAAE-4A7C-9855-7709C056906D}">
      <dgm:prSet phldrT="[Text]" custT="1"/>
      <dgm:spPr/>
      <dgm:t>
        <a:bodyPr/>
        <a:lstStyle/>
        <a:p>
          <a:r>
            <a:rPr lang="en-US" sz="1800" b="1" dirty="0">
              <a:solidFill>
                <a:srgbClr val="FF0000"/>
              </a:solidFill>
              <a:latin typeface="Arial" panose="020B0604020202020204" pitchFamily="34" charset="0"/>
              <a:cs typeface="Arial" panose="020B0604020202020204" pitchFamily="34" charset="0"/>
            </a:rPr>
            <a:t>Sustainable on-site sanitation systems </a:t>
          </a:r>
        </a:p>
      </dgm:t>
    </dgm:pt>
    <dgm:pt modelId="{9F7EDE75-3DC5-47D6-914A-2626D86DF72A}" type="sibTrans" cxnId="{1A823618-2AE4-4C9D-8FA0-F442BECB507C}">
      <dgm:prSet/>
      <dgm:spPr/>
      <dgm:t>
        <a:bodyPr/>
        <a:lstStyle/>
        <a:p>
          <a:endParaRPr lang="en-US"/>
        </a:p>
      </dgm:t>
    </dgm:pt>
    <dgm:pt modelId="{462291B8-50E9-428D-B2C1-4B2F93103E57}" type="parTrans" cxnId="{1A823618-2AE4-4C9D-8FA0-F442BECB507C}">
      <dgm:prSet/>
      <dgm:spPr/>
      <dgm:t>
        <a:bodyPr/>
        <a:lstStyle/>
        <a:p>
          <a:endParaRPr lang="en-US"/>
        </a:p>
      </dgm:t>
    </dgm:pt>
    <dgm:pt modelId="{A7CC9541-9D2A-45D8-88A1-02EB35C1DBFF}" type="pres">
      <dgm:prSet presAssocID="{84A00702-785B-4AED-A2FB-6E9ADFD1DA9F}" presName="diagram" presStyleCnt="0">
        <dgm:presLayoutVars>
          <dgm:chMax val="1"/>
          <dgm:dir/>
          <dgm:animLvl val="ctr"/>
          <dgm:resizeHandles val="exact"/>
        </dgm:presLayoutVars>
      </dgm:prSet>
      <dgm:spPr/>
      <dgm:t>
        <a:bodyPr/>
        <a:lstStyle/>
        <a:p>
          <a:endParaRPr lang="en-US"/>
        </a:p>
      </dgm:t>
    </dgm:pt>
    <dgm:pt modelId="{F6A43FB2-7D65-4235-8A5E-7000B76B83C3}" type="pres">
      <dgm:prSet presAssocID="{84A00702-785B-4AED-A2FB-6E9ADFD1DA9F}" presName="matrix" presStyleCnt="0"/>
      <dgm:spPr/>
    </dgm:pt>
    <dgm:pt modelId="{1EFF6403-6D47-4864-9502-0245E5620B2B}" type="pres">
      <dgm:prSet presAssocID="{84A00702-785B-4AED-A2FB-6E9ADFD1DA9F}" presName="tile1" presStyleLbl="node1" presStyleIdx="0" presStyleCnt="4" custLinFactNeighborX="439" custLinFactNeighborY="-3325"/>
      <dgm:spPr/>
      <dgm:t>
        <a:bodyPr/>
        <a:lstStyle/>
        <a:p>
          <a:endParaRPr lang="en-US"/>
        </a:p>
      </dgm:t>
    </dgm:pt>
    <dgm:pt modelId="{14C1B4B3-E94B-4B2E-992F-50721BF8FCB6}" type="pres">
      <dgm:prSet presAssocID="{84A00702-785B-4AED-A2FB-6E9ADFD1DA9F}" presName="tile1text" presStyleLbl="node1" presStyleIdx="0" presStyleCnt="4">
        <dgm:presLayoutVars>
          <dgm:chMax val="0"/>
          <dgm:chPref val="0"/>
          <dgm:bulletEnabled val="1"/>
        </dgm:presLayoutVars>
      </dgm:prSet>
      <dgm:spPr/>
      <dgm:t>
        <a:bodyPr/>
        <a:lstStyle/>
        <a:p>
          <a:endParaRPr lang="en-US"/>
        </a:p>
      </dgm:t>
    </dgm:pt>
    <dgm:pt modelId="{3B93BDCD-6389-4BE3-B38E-C377F33E414B}" type="pres">
      <dgm:prSet presAssocID="{84A00702-785B-4AED-A2FB-6E9ADFD1DA9F}" presName="tile2" presStyleLbl="node1" presStyleIdx="1" presStyleCnt="4"/>
      <dgm:spPr/>
      <dgm:t>
        <a:bodyPr/>
        <a:lstStyle/>
        <a:p>
          <a:endParaRPr lang="en-US"/>
        </a:p>
      </dgm:t>
    </dgm:pt>
    <dgm:pt modelId="{96BDE829-A211-419A-B8B6-6C2D91B93C43}" type="pres">
      <dgm:prSet presAssocID="{84A00702-785B-4AED-A2FB-6E9ADFD1DA9F}" presName="tile2text" presStyleLbl="node1" presStyleIdx="1" presStyleCnt="4">
        <dgm:presLayoutVars>
          <dgm:chMax val="0"/>
          <dgm:chPref val="0"/>
          <dgm:bulletEnabled val="1"/>
        </dgm:presLayoutVars>
      </dgm:prSet>
      <dgm:spPr/>
      <dgm:t>
        <a:bodyPr/>
        <a:lstStyle/>
        <a:p>
          <a:endParaRPr lang="en-US"/>
        </a:p>
      </dgm:t>
    </dgm:pt>
    <dgm:pt modelId="{8A09088E-2D3C-4567-8D1B-C480D625FC62}" type="pres">
      <dgm:prSet presAssocID="{84A00702-785B-4AED-A2FB-6E9ADFD1DA9F}" presName="tile3" presStyleLbl="node1" presStyleIdx="2" presStyleCnt="4" custLinFactNeighborX="-383" custLinFactNeighborY="1550"/>
      <dgm:spPr/>
      <dgm:t>
        <a:bodyPr/>
        <a:lstStyle/>
        <a:p>
          <a:endParaRPr lang="en-US"/>
        </a:p>
      </dgm:t>
    </dgm:pt>
    <dgm:pt modelId="{A9ECBD5A-379F-46A0-BC4C-B1D8878E9C69}" type="pres">
      <dgm:prSet presAssocID="{84A00702-785B-4AED-A2FB-6E9ADFD1DA9F}" presName="tile3text" presStyleLbl="node1" presStyleIdx="2" presStyleCnt="4">
        <dgm:presLayoutVars>
          <dgm:chMax val="0"/>
          <dgm:chPref val="0"/>
          <dgm:bulletEnabled val="1"/>
        </dgm:presLayoutVars>
      </dgm:prSet>
      <dgm:spPr/>
      <dgm:t>
        <a:bodyPr/>
        <a:lstStyle/>
        <a:p>
          <a:endParaRPr lang="en-US"/>
        </a:p>
      </dgm:t>
    </dgm:pt>
    <dgm:pt modelId="{39649455-4D64-4887-A232-EB73D3DCDC3A}" type="pres">
      <dgm:prSet presAssocID="{84A00702-785B-4AED-A2FB-6E9ADFD1DA9F}" presName="tile4" presStyleLbl="node1" presStyleIdx="3" presStyleCnt="4" custScaleX="100419" custLinFactNeighborX="-105" custLinFactNeighborY="0"/>
      <dgm:spPr/>
      <dgm:t>
        <a:bodyPr/>
        <a:lstStyle/>
        <a:p>
          <a:endParaRPr lang="en-US"/>
        </a:p>
      </dgm:t>
    </dgm:pt>
    <dgm:pt modelId="{E2F0ADF1-B16B-49F9-8D2C-7A253B23358F}" type="pres">
      <dgm:prSet presAssocID="{84A00702-785B-4AED-A2FB-6E9ADFD1DA9F}" presName="tile4text" presStyleLbl="node1" presStyleIdx="3" presStyleCnt="4">
        <dgm:presLayoutVars>
          <dgm:chMax val="0"/>
          <dgm:chPref val="0"/>
          <dgm:bulletEnabled val="1"/>
        </dgm:presLayoutVars>
      </dgm:prSet>
      <dgm:spPr/>
      <dgm:t>
        <a:bodyPr/>
        <a:lstStyle/>
        <a:p>
          <a:endParaRPr lang="en-US"/>
        </a:p>
      </dgm:t>
    </dgm:pt>
    <dgm:pt modelId="{2EB9F456-ADF1-4055-8203-2E955A17D40B}" type="pres">
      <dgm:prSet presAssocID="{84A00702-785B-4AED-A2FB-6E9ADFD1DA9F}" presName="centerTile" presStyleLbl="fgShp" presStyleIdx="0" presStyleCnt="1" custScaleX="98214" custScaleY="74322" custLinFactNeighborX="-5401" custLinFactNeighborY="-9819">
        <dgm:presLayoutVars>
          <dgm:chMax val="0"/>
          <dgm:chPref val="0"/>
        </dgm:presLayoutVars>
      </dgm:prSet>
      <dgm:spPr/>
      <dgm:t>
        <a:bodyPr/>
        <a:lstStyle/>
        <a:p>
          <a:endParaRPr lang="en-US"/>
        </a:p>
      </dgm:t>
    </dgm:pt>
  </dgm:ptLst>
  <dgm:cxnLst>
    <dgm:cxn modelId="{9E5382FD-A2EE-4159-9F65-CD3FF07A0974}" type="presOf" srcId="{7085E286-3E0C-47E0-B91F-12957C0D34FA}" destId="{1EFF6403-6D47-4864-9502-0245E5620B2B}" srcOrd="0" destOrd="0" presId="urn:microsoft.com/office/officeart/2005/8/layout/matrix1"/>
    <dgm:cxn modelId="{2070A134-C5EE-424D-9E68-B56E1F237E54}" srcId="{2C5712BD-BAAE-4A7C-9855-7709C056906D}" destId="{F8B08A14-E976-406E-B931-28E36DD1B2FA}" srcOrd="1" destOrd="0" parTransId="{EE514D36-8F0A-49DE-8B26-74C2614AD985}" sibTransId="{1DAEE025-182C-4B86-BF43-30A1ECFCB56E}"/>
    <dgm:cxn modelId="{1A823618-2AE4-4C9D-8FA0-F442BECB507C}" srcId="{84A00702-785B-4AED-A2FB-6E9ADFD1DA9F}" destId="{2C5712BD-BAAE-4A7C-9855-7709C056906D}" srcOrd="0" destOrd="0" parTransId="{462291B8-50E9-428D-B2C1-4B2F93103E57}" sibTransId="{9F7EDE75-3DC5-47D6-914A-2626D86DF72A}"/>
    <dgm:cxn modelId="{18931A8F-5B34-4AC7-8996-3D1A1291F28E}" type="presOf" srcId="{F8B08A14-E976-406E-B931-28E36DD1B2FA}" destId="{3B93BDCD-6389-4BE3-B38E-C377F33E414B}" srcOrd="0" destOrd="0" presId="urn:microsoft.com/office/officeart/2005/8/layout/matrix1"/>
    <dgm:cxn modelId="{7F246189-24E2-47E5-9771-045D85567901}" type="presOf" srcId="{7308A6BC-7CD8-462B-9959-0AA0C5276F41}" destId="{8A09088E-2D3C-4567-8D1B-C480D625FC62}" srcOrd="0" destOrd="0" presId="urn:microsoft.com/office/officeart/2005/8/layout/matrix1"/>
    <dgm:cxn modelId="{203F9F7D-A869-4AEF-B633-F47D0AEFC8EE}" type="presOf" srcId="{2C5712BD-BAAE-4A7C-9855-7709C056906D}" destId="{2EB9F456-ADF1-4055-8203-2E955A17D40B}" srcOrd="0" destOrd="0" presId="urn:microsoft.com/office/officeart/2005/8/layout/matrix1"/>
    <dgm:cxn modelId="{B08BE379-053A-48A9-AE6C-50017C2C0253}" type="presOf" srcId="{84A00702-785B-4AED-A2FB-6E9ADFD1DA9F}" destId="{A7CC9541-9D2A-45D8-88A1-02EB35C1DBFF}" srcOrd="0" destOrd="0" presId="urn:microsoft.com/office/officeart/2005/8/layout/matrix1"/>
    <dgm:cxn modelId="{E516C863-51F2-4CA4-9ABE-B893BD1863F0}" srcId="{2C5712BD-BAAE-4A7C-9855-7709C056906D}" destId="{7308A6BC-7CD8-462B-9959-0AA0C5276F41}" srcOrd="2" destOrd="0" parTransId="{9F844DC8-99A2-4490-B721-F7FF4EBD3DD0}" sibTransId="{AC241299-260A-49BA-A0E6-FEA8764745D0}"/>
    <dgm:cxn modelId="{A173C2CB-2F3C-4793-ADE6-2DFC2F5C3393}" type="presOf" srcId="{F8B08A14-E976-406E-B931-28E36DD1B2FA}" destId="{96BDE829-A211-419A-B8B6-6C2D91B93C43}" srcOrd="1" destOrd="0" presId="urn:microsoft.com/office/officeart/2005/8/layout/matrix1"/>
    <dgm:cxn modelId="{66894756-5709-4493-AB8D-BCF501D4A969}" type="presOf" srcId="{3EE2D100-FEE1-4789-9FAF-BA3EF1D93A62}" destId="{39649455-4D64-4887-A232-EB73D3DCDC3A}" srcOrd="0" destOrd="0" presId="urn:microsoft.com/office/officeart/2005/8/layout/matrix1"/>
    <dgm:cxn modelId="{3309E5A7-F92C-43D6-9091-D80154D0E68A}" type="presOf" srcId="{7085E286-3E0C-47E0-B91F-12957C0D34FA}" destId="{14C1B4B3-E94B-4B2E-992F-50721BF8FCB6}" srcOrd="1" destOrd="0" presId="urn:microsoft.com/office/officeart/2005/8/layout/matrix1"/>
    <dgm:cxn modelId="{D02E02B7-B32D-4ACC-91A5-E3C13A7CE45F}" srcId="{2C5712BD-BAAE-4A7C-9855-7709C056906D}" destId="{7085E286-3E0C-47E0-B91F-12957C0D34FA}" srcOrd="0" destOrd="0" parTransId="{0EDCB5A8-0BF1-493C-A32D-77E5B64B5CE3}" sibTransId="{73CC8BED-215E-4223-B71C-E7A69B98E453}"/>
    <dgm:cxn modelId="{80DBDC40-D06F-4289-B7C8-424A20E3B81E}" type="presOf" srcId="{3EE2D100-FEE1-4789-9FAF-BA3EF1D93A62}" destId="{E2F0ADF1-B16B-49F9-8D2C-7A253B23358F}" srcOrd="1" destOrd="0" presId="urn:microsoft.com/office/officeart/2005/8/layout/matrix1"/>
    <dgm:cxn modelId="{8704250C-A4E3-4855-A658-33C599094E3A}" type="presOf" srcId="{7308A6BC-7CD8-462B-9959-0AA0C5276F41}" destId="{A9ECBD5A-379F-46A0-BC4C-B1D8878E9C69}" srcOrd="1" destOrd="0" presId="urn:microsoft.com/office/officeart/2005/8/layout/matrix1"/>
    <dgm:cxn modelId="{C29539CA-EC55-448C-B96C-3836311B2CBC}" srcId="{2C5712BD-BAAE-4A7C-9855-7709C056906D}" destId="{3EE2D100-FEE1-4789-9FAF-BA3EF1D93A62}" srcOrd="3" destOrd="0" parTransId="{7BAC4A57-D5A2-40D7-95D2-BFA854B0A978}" sibTransId="{31759F62-BD4A-4E98-A8B0-9D514AC4BB88}"/>
    <dgm:cxn modelId="{0D166F58-01E7-496A-97E0-74EAF469BA60}" type="presParOf" srcId="{A7CC9541-9D2A-45D8-88A1-02EB35C1DBFF}" destId="{F6A43FB2-7D65-4235-8A5E-7000B76B83C3}" srcOrd="0" destOrd="0" presId="urn:microsoft.com/office/officeart/2005/8/layout/matrix1"/>
    <dgm:cxn modelId="{E7147D05-B954-436A-B950-B0F5FB5424C0}" type="presParOf" srcId="{F6A43FB2-7D65-4235-8A5E-7000B76B83C3}" destId="{1EFF6403-6D47-4864-9502-0245E5620B2B}" srcOrd="0" destOrd="0" presId="urn:microsoft.com/office/officeart/2005/8/layout/matrix1"/>
    <dgm:cxn modelId="{55F4B25A-FA2F-4A4D-8591-2B1698E72BE0}" type="presParOf" srcId="{F6A43FB2-7D65-4235-8A5E-7000B76B83C3}" destId="{14C1B4B3-E94B-4B2E-992F-50721BF8FCB6}" srcOrd="1" destOrd="0" presId="urn:microsoft.com/office/officeart/2005/8/layout/matrix1"/>
    <dgm:cxn modelId="{38CE09EF-E12D-4C5F-AF65-DA19D8A019FB}" type="presParOf" srcId="{F6A43FB2-7D65-4235-8A5E-7000B76B83C3}" destId="{3B93BDCD-6389-4BE3-B38E-C377F33E414B}" srcOrd="2" destOrd="0" presId="urn:microsoft.com/office/officeart/2005/8/layout/matrix1"/>
    <dgm:cxn modelId="{CD17D663-B9F4-43FD-9F78-64EB854DF96F}" type="presParOf" srcId="{F6A43FB2-7D65-4235-8A5E-7000B76B83C3}" destId="{96BDE829-A211-419A-B8B6-6C2D91B93C43}" srcOrd="3" destOrd="0" presId="urn:microsoft.com/office/officeart/2005/8/layout/matrix1"/>
    <dgm:cxn modelId="{719FD033-F713-4745-97DE-144FE5CBDE33}" type="presParOf" srcId="{F6A43FB2-7D65-4235-8A5E-7000B76B83C3}" destId="{8A09088E-2D3C-4567-8D1B-C480D625FC62}" srcOrd="4" destOrd="0" presId="urn:microsoft.com/office/officeart/2005/8/layout/matrix1"/>
    <dgm:cxn modelId="{EBD71B13-59FC-4AA0-B14B-14D373F1A676}" type="presParOf" srcId="{F6A43FB2-7D65-4235-8A5E-7000B76B83C3}" destId="{A9ECBD5A-379F-46A0-BC4C-B1D8878E9C69}" srcOrd="5" destOrd="0" presId="urn:microsoft.com/office/officeart/2005/8/layout/matrix1"/>
    <dgm:cxn modelId="{1E81DEB9-1C66-4D4B-B205-643FE011A3A7}" type="presParOf" srcId="{F6A43FB2-7D65-4235-8A5E-7000B76B83C3}" destId="{39649455-4D64-4887-A232-EB73D3DCDC3A}" srcOrd="6" destOrd="0" presId="urn:microsoft.com/office/officeart/2005/8/layout/matrix1"/>
    <dgm:cxn modelId="{967086F9-8149-4925-9CF8-9C42F61F6DA3}" type="presParOf" srcId="{F6A43FB2-7D65-4235-8A5E-7000B76B83C3}" destId="{E2F0ADF1-B16B-49F9-8D2C-7A253B23358F}" srcOrd="7" destOrd="0" presId="urn:microsoft.com/office/officeart/2005/8/layout/matrix1"/>
    <dgm:cxn modelId="{540AC4F6-7791-490C-A2AD-5BBB8838BCAB}" type="presParOf" srcId="{A7CC9541-9D2A-45D8-88A1-02EB35C1DBFF}" destId="{2EB9F456-ADF1-4055-8203-2E955A17D40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E538FC3-D7AC-43E3-9DA6-C68B8797987F}"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en-US"/>
        </a:p>
      </dgm:t>
    </dgm:pt>
    <dgm:pt modelId="{AA08B8C5-0D87-46C2-BC3A-8F2ECFB1D79D}">
      <dgm:prSet phldrT="[Text]"/>
      <dgm:spPr/>
      <dgm:t>
        <a:bodyPr/>
        <a:lstStyle/>
        <a:p>
          <a:pPr algn="ctr"/>
          <a:r>
            <a:rPr lang="en-ZA" b="1" dirty="0">
              <a:solidFill>
                <a:srgbClr val="FF0000"/>
              </a:solidFill>
              <a:latin typeface="Arial" panose="020B0604020202020204" pitchFamily="34" charset="0"/>
              <a:cs typeface="Arial" panose="020B0604020202020204" pitchFamily="34" charset="0"/>
            </a:rPr>
            <a:t>Planning &amp; construction</a:t>
          </a:r>
        </a:p>
        <a:p>
          <a:pPr algn="ctr"/>
          <a:r>
            <a:rPr lang="en-ZA" b="1" dirty="0">
              <a:solidFill>
                <a:srgbClr val="FF0000"/>
              </a:solidFill>
              <a:latin typeface="Arial" panose="020B0604020202020204" pitchFamily="34" charset="0"/>
              <a:cs typeface="Arial" panose="020B0604020202020204" pitchFamily="34" charset="0"/>
            </a:rPr>
            <a:t>Criteria  </a:t>
          </a:r>
          <a:endParaRPr lang="en-US" dirty="0">
            <a:solidFill>
              <a:srgbClr val="FF0000"/>
            </a:solidFill>
          </a:endParaRPr>
        </a:p>
      </dgm:t>
    </dgm:pt>
    <dgm:pt modelId="{2668C26C-0B87-476E-BC0C-95FA5B431E9C}" type="parTrans" cxnId="{36F6CCAF-9BDA-4AB3-8A80-4204A0AD1B02}">
      <dgm:prSet/>
      <dgm:spPr/>
      <dgm:t>
        <a:bodyPr/>
        <a:lstStyle/>
        <a:p>
          <a:pPr algn="ctr"/>
          <a:endParaRPr lang="en-US"/>
        </a:p>
      </dgm:t>
    </dgm:pt>
    <dgm:pt modelId="{3C385B4C-AF1B-40E9-BD53-82A363CBBB92}" type="sibTrans" cxnId="{36F6CCAF-9BDA-4AB3-8A80-4204A0AD1B02}">
      <dgm:prSet/>
      <dgm:spPr/>
      <dgm:t>
        <a:bodyPr/>
        <a:lstStyle/>
        <a:p>
          <a:pPr algn="ctr"/>
          <a:endParaRPr lang="en-US"/>
        </a:p>
      </dgm:t>
    </dgm:pt>
    <dgm:pt modelId="{B9C5B9B0-70EF-4464-818E-6FEA5E540FEF}">
      <dgm:prSet phldrT="[Text]" custT="1"/>
      <dgm:spPr/>
      <dgm:t>
        <a:bodyPr/>
        <a:lstStyle/>
        <a:p>
          <a:pPr algn="ctr"/>
          <a:r>
            <a:rPr lang="en-US" sz="1600" b="1" dirty="0">
              <a:latin typeface="Arial" panose="020B0604020202020204" pitchFamily="34" charset="0"/>
              <a:cs typeface="Arial" panose="020B0604020202020204" pitchFamily="34" charset="0"/>
            </a:rPr>
            <a:t>Economic Costs </a:t>
          </a:r>
        </a:p>
      </dgm:t>
    </dgm:pt>
    <dgm:pt modelId="{BEDC788B-31E1-49C3-8903-EE75000501AE}" type="parTrans" cxnId="{4FF403C0-6C54-4B77-83E7-B970456B15C3}">
      <dgm:prSet/>
      <dgm:spPr/>
      <dgm:t>
        <a:bodyPr/>
        <a:lstStyle/>
        <a:p>
          <a:pPr algn="ctr"/>
          <a:endParaRPr lang="en-US"/>
        </a:p>
      </dgm:t>
    </dgm:pt>
    <dgm:pt modelId="{98CC4844-90E9-482B-A8FA-ED995B9F67C8}" type="sibTrans" cxnId="{4FF403C0-6C54-4B77-83E7-B970456B15C3}">
      <dgm:prSet/>
      <dgm:spPr/>
      <dgm:t>
        <a:bodyPr/>
        <a:lstStyle/>
        <a:p>
          <a:pPr algn="ctr"/>
          <a:endParaRPr lang="en-US"/>
        </a:p>
      </dgm:t>
    </dgm:pt>
    <dgm:pt modelId="{91ED8CF5-8D19-41DD-BB19-6F5ADE8E3A01}">
      <dgm:prSet phldrT="[Text]" custT="1"/>
      <dgm:spPr/>
      <dgm:t>
        <a:bodyPr/>
        <a:lstStyle/>
        <a:p>
          <a:pPr algn="ctr"/>
          <a:r>
            <a:rPr lang="en-US" sz="1400" b="1" dirty="0">
              <a:latin typeface="Arial" panose="020B0604020202020204" pitchFamily="34" charset="0"/>
              <a:cs typeface="Arial" panose="020B0604020202020204" pitchFamily="34" charset="0"/>
            </a:rPr>
            <a:t>Cultural Acceptance </a:t>
          </a:r>
        </a:p>
      </dgm:t>
    </dgm:pt>
    <dgm:pt modelId="{959011D3-5CF4-4571-8BB1-D78D97618B5C}" type="parTrans" cxnId="{4B3DDC0D-4E98-4D9F-BFE7-22B6FC6AE980}">
      <dgm:prSet/>
      <dgm:spPr/>
      <dgm:t>
        <a:bodyPr/>
        <a:lstStyle/>
        <a:p>
          <a:pPr algn="ctr"/>
          <a:endParaRPr lang="en-US"/>
        </a:p>
      </dgm:t>
    </dgm:pt>
    <dgm:pt modelId="{6412E6AE-97A1-4CBB-B511-61199AC433BB}" type="sibTrans" cxnId="{4B3DDC0D-4E98-4D9F-BFE7-22B6FC6AE980}">
      <dgm:prSet/>
      <dgm:spPr/>
      <dgm:t>
        <a:bodyPr/>
        <a:lstStyle/>
        <a:p>
          <a:pPr algn="ctr"/>
          <a:endParaRPr lang="en-US"/>
        </a:p>
      </dgm:t>
    </dgm:pt>
    <dgm:pt modelId="{5F4D6244-5E26-4258-B674-342E98738802}">
      <dgm:prSet phldrT="[Text]"/>
      <dgm:spPr/>
      <dgm:t>
        <a:bodyPr/>
        <a:lstStyle/>
        <a:p>
          <a:pPr algn="ctr"/>
          <a:r>
            <a:rPr lang="en-US" b="1" dirty="0">
              <a:latin typeface="Arial" panose="020B0604020202020204" pitchFamily="34" charset="0"/>
              <a:cs typeface="Arial" panose="020B0604020202020204" pitchFamily="34" charset="0"/>
            </a:rPr>
            <a:t>Protection of public health </a:t>
          </a:r>
        </a:p>
      </dgm:t>
    </dgm:pt>
    <dgm:pt modelId="{43914014-B99A-4155-B352-058AA6ACC68A}" type="parTrans" cxnId="{41AC722D-3F6C-4D5F-ACB9-A39752C72F57}">
      <dgm:prSet/>
      <dgm:spPr/>
      <dgm:t>
        <a:bodyPr/>
        <a:lstStyle/>
        <a:p>
          <a:pPr algn="ctr"/>
          <a:endParaRPr lang="en-US"/>
        </a:p>
      </dgm:t>
    </dgm:pt>
    <dgm:pt modelId="{A071E047-4C0A-4FC5-913D-D4A94E6FF999}" type="sibTrans" cxnId="{41AC722D-3F6C-4D5F-ACB9-A39752C72F57}">
      <dgm:prSet/>
      <dgm:spPr/>
      <dgm:t>
        <a:bodyPr/>
        <a:lstStyle/>
        <a:p>
          <a:pPr algn="ctr"/>
          <a:endParaRPr lang="en-US"/>
        </a:p>
      </dgm:t>
    </dgm:pt>
    <dgm:pt modelId="{EC64AD3F-3BE0-453E-B206-522EC385854E}">
      <dgm:prSet phldrT="[Text]" custT="1"/>
      <dgm:spPr/>
      <dgm:t>
        <a:bodyPr/>
        <a:lstStyle/>
        <a:p>
          <a:pPr algn="ctr"/>
          <a:r>
            <a:rPr lang="en-US" sz="1400" b="1" dirty="0">
              <a:latin typeface="Arial" panose="020B0604020202020204" pitchFamily="34" charset="0"/>
              <a:cs typeface="Arial" panose="020B0604020202020204" pitchFamily="34" charset="0"/>
            </a:rPr>
            <a:t>Protection of Environment </a:t>
          </a:r>
        </a:p>
      </dgm:t>
    </dgm:pt>
    <dgm:pt modelId="{7B7C49FA-3A2F-4287-87C5-7CF8B7D4748E}" type="parTrans" cxnId="{06E0451B-4AE4-4BD5-8A0A-9DB223F5AC05}">
      <dgm:prSet/>
      <dgm:spPr/>
      <dgm:t>
        <a:bodyPr/>
        <a:lstStyle/>
        <a:p>
          <a:pPr algn="ctr"/>
          <a:endParaRPr lang="en-US"/>
        </a:p>
      </dgm:t>
    </dgm:pt>
    <dgm:pt modelId="{9B7F2495-50C3-46A3-BDD0-F00F686F26F2}" type="sibTrans" cxnId="{06E0451B-4AE4-4BD5-8A0A-9DB223F5AC05}">
      <dgm:prSet/>
      <dgm:spPr/>
      <dgm:t>
        <a:bodyPr/>
        <a:lstStyle/>
        <a:p>
          <a:pPr algn="ctr"/>
          <a:endParaRPr lang="en-US"/>
        </a:p>
      </dgm:t>
    </dgm:pt>
    <dgm:pt modelId="{569DAD96-A3EE-417B-BF0E-5EDAF997BF20}">
      <dgm:prSet/>
      <dgm:spPr/>
      <dgm:t>
        <a:bodyPr/>
        <a:lstStyle/>
        <a:p>
          <a:pPr algn="ctr"/>
          <a:endParaRPr lang="en-US" dirty="0"/>
        </a:p>
      </dgm:t>
    </dgm:pt>
    <dgm:pt modelId="{8D70738B-4803-4039-BED6-D3D08DE6DCFB}" type="parTrans" cxnId="{95D58DCB-9BB9-4FA2-BD98-38AD18493020}">
      <dgm:prSet/>
      <dgm:spPr/>
      <dgm:t>
        <a:bodyPr/>
        <a:lstStyle/>
        <a:p>
          <a:pPr algn="ctr"/>
          <a:endParaRPr lang="en-US"/>
        </a:p>
      </dgm:t>
    </dgm:pt>
    <dgm:pt modelId="{C622EC2C-170A-49C7-B292-BF53DC884590}" type="sibTrans" cxnId="{95D58DCB-9BB9-4FA2-BD98-38AD18493020}">
      <dgm:prSet/>
      <dgm:spPr/>
      <dgm:t>
        <a:bodyPr/>
        <a:lstStyle/>
        <a:p>
          <a:pPr algn="ctr"/>
          <a:endParaRPr lang="en-US"/>
        </a:p>
      </dgm:t>
    </dgm:pt>
    <dgm:pt modelId="{0947796A-C341-48EA-929A-DB4134E72A00}">
      <dgm:prSet/>
      <dgm:spPr/>
      <dgm:t>
        <a:bodyPr/>
        <a:lstStyle/>
        <a:p>
          <a:endParaRPr lang="en-US"/>
        </a:p>
      </dgm:t>
    </dgm:pt>
    <dgm:pt modelId="{A3713C7D-0B99-4B6F-8723-89EC25DA3717}" type="parTrans" cxnId="{8A7E31E3-5D85-4171-8196-3417FC11A8C8}">
      <dgm:prSet/>
      <dgm:spPr/>
      <dgm:t>
        <a:bodyPr/>
        <a:lstStyle/>
        <a:p>
          <a:endParaRPr lang="en-US"/>
        </a:p>
      </dgm:t>
    </dgm:pt>
    <dgm:pt modelId="{B41D5FFA-DB9B-4BE5-A014-26B2673D9CE9}" type="sibTrans" cxnId="{8A7E31E3-5D85-4171-8196-3417FC11A8C8}">
      <dgm:prSet/>
      <dgm:spPr/>
      <dgm:t>
        <a:bodyPr/>
        <a:lstStyle/>
        <a:p>
          <a:endParaRPr lang="en-US"/>
        </a:p>
      </dgm:t>
    </dgm:pt>
    <dgm:pt modelId="{56F6AE58-4C5A-4FA3-881E-3F549DD84D04}">
      <dgm:prSet/>
      <dgm:spPr/>
      <dgm:t>
        <a:bodyPr/>
        <a:lstStyle/>
        <a:p>
          <a:endParaRPr lang="en-US"/>
        </a:p>
      </dgm:t>
    </dgm:pt>
    <dgm:pt modelId="{E57F1B98-912E-4891-8FBD-0288511CD5B4}" type="parTrans" cxnId="{CD9FD25C-C90A-499E-95CB-450509067B36}">
      <dgm:prSet/>
      <dgm:spPr/>
      <dgm:t>
        <a:bodyPr/>
        <a:lstStyle/>
        <a:p>
          <a:endParaRPr lang="en-US"/>
        </a:p>
      </dgm:t>
    </dgm:pt>
    <dgm:pt modelId="{23C7CB0D-C519-4A1C-84BA-02598F954FC0}" type="sibTrans" cxnId="{CD9FD25C-C90A-499E-95CB-450509067B36}">
      <dgm:prSet/>
      <dgm:spPr/>
      <dgm:t>
        <a:bodyPr/>
        <a:lstStyle/>
        <a:p>
          <a:endParaRPr lang="en-US"/>
        </a:p>
      </dgm:t>
    </dgm:pt>
    <dgm:pt modelId="{A0F85F80-FDD7-4DEA-B150-6878F094FCA3}" type="pres">
      <dgm:prSet presAssocID="{0E538FC3-D7AC-43E3-9DA6-C68B8797987F}" presName="Name0" presStyleCnt="0">
        <dgm:presLayoutVars>
          <dgm:chMax val="1"/>
          <dgm:dir/>
          <dgm:animLvl val="ctr"/>
          <dgm:resizeHandles val="exact"/>
        </dgm:presLayoutVars>
      </dgm:prSet>
      <dgm:spPr/>
      <dgm:t>
        <a:bodyPr/>
        <a:lstStyle/>
        <a:p>
          <a:endParaRPr lang="en-US"/>
        </a:p>
      </dgm:t>
    </dgm:pt>
    <dgm:pt modelId="{3D3CFC20-217D-4974-BFF6-B1375E500CDD}" type="pres">
      <dgm:prSet presAssocID="{AA08B8C5-0D87-46C2-BC3A-8F2ECFB1D79D}" presName="centerShape" presStyleLbl="node0" presStyleIdx="0" presStyleCnt="1"/>
      <dgm:spPr/>
      <dgm:t>
        <a:bodyPr/>
        <a:lstStyle/>
        <a:p>
          <a:endParaRPr lang="en-US"/>
        </a:p>
      </dgm:t>
    </dgm:pt>
    <dgm:pt modelId="{8C9037F2-B1E2-4DC6-B0FE-70EFBBDA358B}" type="pres">
      <dgm:prSet presAssocID="{B9C5B9B0-70EF-4464-818E-6FEA5E540FEF}" presName="node" presStyleLbl="node1" presStyleIdx="0" presStyleCnt="5" custScaleX="120219">
        <dgm:presLayoutVars>
          <dgm:bulletEnabled val="1"/>
        </dgm:presLayoutVars>
      </dgm:prSet>
      <dgm:spPr/>
      <dgm:t>
        <a:bodyPr/>
        <a:lstStyle/>
        <a:p>
          <a:endParaRPr lang="en-US"/>
        </a:p>
      </dgm:t>
    </dgm:pt>
    <dgm:pt modelId="{205F11CA-D06B-403A-8E2B-C196E1B28528}" type="pres">
      <dgm:prSet presAssocID="{B9C5B9B0-70EF-4464-818E-6FEA5E540FEF}" presName="dummy" presStyleCnt="0"/>
      <dgm:spPr/>
    </dgm:pt>
    <dgm:pt modelId="{3CB9231B-4084-4CAC-8719-618BD2A6046A}" type="pres">
      <dgm:prSet presAssocID="{98CC4844-90E9-482B-A8FA-ED995B9F67C8}" presName="sibTrans" presStyleLbl="sibTrans2D1" presStyleIdx="0" presStyleCnt="5"/>
      <dgm:spPr/>
      <dgm:t>
        <a:bodyPr/>
        <a:lstStyle/>
        <a:p>
          <a:endParaRPr lang="en-US"/>
        </a:p>
      </dgm:t>
    </dgm:pt>
    <dgm:pt modelId="{1976EAFA-FDFB-462C-BA5D-0C14FFF9FD65}" type="pres">
      <dgm:prSet presAssocID="{569DAD96-A3EE-417B-BF0E-5EDAF997BF20}" presName="node" presStyleLbl="node1" presStyleIdx="1" presStyleCnt="5" custScaleX="126163" custScaleY="113228" custRadScaleRad="104783" custRadScaleInc="5956">
        <dgm:presLayoutVars>
          <dgm:bulletEnabled val="1"/>
        </dgm:presLayoutVars>
      </dgm:prSet>
      <dgm:spPr/>
      <dgm:t>
        <a:bodyPr/>
        <a:lstStyle/>
        <a:p>
          <a:endParaRPr lang="en-US"/>
        </a:p>
      </dgm:t>
    </dgm:pt>
    <dgm:pt modelId="{8179DDAC-4999-4587-A305-2D3871BB4866}" type="pres">
      <dgm:prSet presAssocID="{569DAD96-A3EE-417B-BF0E-5EDAF997BF20}" presName="dummy" presStyleCnt="0"/>
      <dgm:spPr/>
    </dgm:pt>
    <dgm:pt modelId="{0562CAA8-CB51-4CEE-B263-1C0C16594118}" type="pres">
      <dgm:prSet presAssocID="{C622EC2C-170A-49C7-B292-BF53DC884590}" presName="sibTrans" presStyleLbl="sibTrans2D1" presStyleIdx="1" presStyleCnt="5" custScaleX="104786"/>
      <dgm:spPr/>
      <dgm:t>
        <a:bodyPr/>
        <a:lstStyle/>
        <a:p>
          <a:endParaRPr lang="en-US"/>
        </a:p>
      </dgm:t>
    </dgm:pt>
    <dgm:pt modelId="{E9C3F51E-36F5-4275-98F8-EE412093C271}" type="pres">
      <dgm:prSet presAssocID="{91ED8CF5-8D19-41DD-BB19-6F5ADE8E3A01}" presName="node" presStyleLbl="node1" presStyleIdx="2" presStyleCnt="5" custScaleX="115258" custScaleY="105656" custRadScaleRad="100909" custRadScaleInc="-5724">
        <dgm:presLayoutVars>
          <dgm:bulletEnabled val="1"/>
        </dgm:presLayoutVars>
      </dgm:prSet>
      <dgm:spPr/>
      <dgm:t>
        <a:bodyPr/>
        <a:lstStyle/>
        <a:p>
          <a:endParaRPr lang="en-US"/>
        </a:p>
      </dgm:t>
    </dgm:pt>
    <dgm:pt modelId="{F8B44DB0-F9BD-41AD-AEEB-3EBB0A0E169A}" type="pres">
      <dgm:prSet presAssocID="{91ED8CF5-8D19-41DD-BB19-6F5ADE8E3A01}" presName="dummy" presStyleCnt="0"/>
      <dgm:spPr/>
    </dgm:pt>
    <dgm:pt modelId="{55989859-4581-4B8A-8DEF-297A1A06F4F3}" type="pres">
      <dgm:prSet presAssocID="{6412E6AE-97A1-4CBB-B511-61199AC433BB}" presName="sibTrans" presStyleLbl="sibTrans2D1" presStyleIdx="2" presStyleCnt="5"/>
      <dgm:spPr/>
      <dgm:t>
        <a:bodyPr/>
        <a:lstStyle/>
        <a:p>
          <a:endParaRPr lang="en-US"/>
        </a:p>
      </dgm:t>
    </dgm:pt>
    <dgm:pt modelId="{ED7062AB-E3C9-45A6-AF5B-E4726E75DE68}" type="pres">
      <dgm:prSet presAssocID="{5F4D6244-5E26-4258-B674-342E98738802}" presName="node" presStyleLbl="node1" presStyleIdx="3" presStyleCnt="5">
        <dgm:presLayoutVars>
          <dgm:bulletEnabled val="1"/>
        </dgm:presLayoutVars>
      </dgm:prSet>
      <dgm:spPr/>
      <dgm:t>
        <a:bodyPr/>
        <a:lstStyle/>
        <a:p>
          <a:endParaRPr lang="en-US"/>
        </a:p>
      </dgm:t>
    </dgm:pt>
    <dgm:pt modelId="{FE04C8E7-A1B4-402B-8CC7-3FFF9BD3FA2F}" type="pres">
      <dgm:prSet presAssocID="{5F4D6244-5E26-4258-B674-342E98738802}" presName="dummy" presStyleCnt="0"/>
      <dgm:spPr/>
    </dgm:pt>
    <dgm:pt modelId="{B14556C4-5804-4096-A503-106352D79C5C}" type="pres">
      <dgm:prSet presAssocID="{A071E047-4C0A-4FC5-913D-D4A94E6FF999}" presName="sibTrans" presStyleLbl="sibTrans2D1" presStyleIdx="3" presStyleCnt="5"/>
      <dgm:spPr/>
      <dgm:t>
        <a:bodyPr/>
        <a:lstStyle/>
        <a:p>
          <a:endParaRPr lang="en-US"/>
        </a:p>
      </dgm:t>
    </dgm:pt>
    <dgm:pt modelId="{36FEC637-F2A4-40BC-AC1C-701D8C6F5354}" type="pres">
      <dgm:prSet presAssocID="{EC64AD3F-3BE0-453E-B206-522EC385854E}" presName="node" presStyleLbl="node1" presStyleIdx="4" presStyleCnt="5" custScaleX="121257" custScaleY="112095">
        <dgm:presLayoutVars>
          <dgm:bulletEnabled val="1"/>
        </dgm:presLayoutVars>
      </dgm:prSet>
      <dgm:spPr/>
      <dgm:t>
        <a:bodyPr/>
        <a:lstStyle/>
        <a:p>
          <a:endParaRPr lang="en-US"/>
        </a:p>
      </dgm:t>
    </dgm:pt>
    <dgm:pt modelId="{5E8095C5-3E69-4FA2-9D67-6482CB0D1C19}" type="pres">
      <dgm:prSet presAssocID="{EC64AD3F-3BE0-453E-B206-522EC385854E}" presName="dummy" presStyleCnt="0"/>
      <dgm:spPr/>
    </dgm:pt>
    <dgm:pt modelId="{2482417E-119E-4B12-A4C2-62241E8349B1}" type="pres">
      <dgm:prSet presAssocID="{9B7F2495-50C3-46A3-BDD0-F00F686F26F2}" presName="sibTrans" presStyleLbl="sibTrans2D1" presStyleIdx="4" presStyleCnt="5"/>
      <dgm:spPr/>
      <dgm:t>
        <a:bodyPr/>
        <a:lstStyle/>
        <a:p>
          <a:endParaRPr lang="en-US"/>
        </a:p>
      </dgm:t>
    </dgm:pt>
  </dgm:ptLst>
  <dgm:cxnLst>
    <dgm:cxn modelId="{CD9FD25C-C90A-499E-95CB-450509067B36}" srcId="{0E538FC3-D7AC-43E3-9DA6-C68B8797987F}" destId="{56F6AE58-4C5A-4FA3-881E-3F549DD84D04}" srcOrd="2" destOrd="0" parTransId="{E57F1B98-912E-4891-8FBD-0288511CD5B4}" sibTransId="{23C7CB0D-C519-4A1C-84BA-02598F954FC0}"/>
    <dgm:cxn modelId="{DDFB4888-9F73-432C-ADA0-2440560FF960}" type="presOf" srcId="{EC64AD3F-3BE0-453E-B206-522EC385854E}" destId="{36FEC637-F2A4-40BC-AC1C-701D8C6F5354}" srcOrd="0" destOrd="0" presId="urn:microsoft.com/office/officeart/2005/8/layout/radial6"/>
    <dgm:cxn modelId="{8A7E31E3-5D85-4171-8196-3417FC11A8C8}" srcId="{0E538FC3-D7AC-43E3-9DA6-C68B8797987F}" destId="{0947796A-C341-48EA-929A-DB4134E72A00}" srcOrd="1" destOrd="0" parTransId="{A3713C7D-0B99-4B6F-8723-89EC25DA3717}" sibTransId="{B41D5FFA-DB9B-4BE5-A014-26B2673D9CE9}"/>
    <dgm:cxn modelId="{06E0451B-4AE4-4BD5-8A0A-9DB223F5AC05}" srcId="{AA08B8C5-0D87-46C2-BC3A-8F2ECFB1D79D}" destId="{EC64AD3F-3BE0-453E-B206-522EC385854E}" srcOrd="4" destOrd="0" parTransId="{7B7C49FA-3A2F-4287-87C5-7CF8B7D4748E}" sibTransId="{9B7F2495-50C3-46A3-BDD0-F00F686F26F2}"/>
    <dgm:cxn modelId="{17A76676-E64B-457E-A1C9-AE2FAF73F925}" type="presOf" srcId="{A071E047-4C0A-4FC5-913D-D4A94E6FF999}" destId="{B14556C4-5804-4096-A503-106352D79C5C}" srcOrd="0" destOrd="0" presId="urn:microsoft.com/office/officeart/2005/8/layout/radial6"/>
    <dgm:cxn modelId="{95D58DCB-9BB9-4FA2-BD98-38AD18493020}" srcId="{AA08B8C5-0D87-46C2-BC3A-8F2ECFB1D79D}" destId="{569DAD96-A3EE-417B-BF0E-5EDAF997BF20}" srcOrd="1" destOrd="0" parTransId="{8D70738B-4803-4039-BED6-D3D08DE6DCFB}" sibTransId="{C622EC2C-170A-49C7-B292-BF53DC884590}"/>
    <dgm:cxn modelId="{4C02AE39-5FFB-49ED-9795-84B655FF448E}" type="presOf" srcId="{AA08B8C5-0D87-46C2-BC3A-8F2ECFB1D79D}" destId="{3D3CFC20-217D-4974-BFF6-B1375E500CDD}" srcOrd="0" destOrd="0" presId="urn:microsoft.com/office/officeart/2005/8/layout/radial6"/>
    <dgm:cxn modelId="{4FF403C0-6C54-4B77-83E7-B970456B15C3}" srcId="{AA08B8C5-0D87-46C2-BC3A-8F2ECFB1D79D}" destId="{B9C5B9B0-70EF-4464-818E-6FEA5E540FEF}" srcOrd="0" destOrd="0" parTransId="{BEDC788B-31E1-49C3-8903-EE75000501AE}" sibTransId="{98CC4844-90E9-482B-A8FA-ED995B9F67C8}"/>
    <dgm:cxn modelId="{360410A2-D668-46B3-8D5A-17428FC88008}" type="presOf" srcId="{9B7F2495-50C3-46A3-BDD0-F00F686F26F2}" destId="{2482417E-119E-4B12-A4C2-62241E8349B1}" srcOrd="0" destOrd="0" presId="urn:microsoft.com/office/officeart/2005/8/layout/radial6"/>
    <dgm:cxn modelId="{36F6CCAF-9BDA-4AB3-8A80-4204A0AD1B02}" srcId="{0E538FC3-D7AC-43E3-9DA6-C68B8797987F}" destId="{AA08B8C5-0D87-46C2-BC3A-8F2ECFB1D79D}" srcOrd="0" destOrd="0" parTransId="{2668C26C-0B87-476E-BC0C-95FA5B431E9C}" sibTransId="{3C385B4C-AF1B-40E9-BD53-82A363CBBB92}"/>
    <dgm:cxn modelId="{53E1F8C1-B56F-4566-AB55-768CC2DDA445}" type="presOf" srcId="{6412E6AE-97A1-4CBB-B511-61199AC433BB}" destId="{55989859-4581-4B8A-8DEF-297A1A06F4F3}" srcOrd="0" destOrd="0" presId="urn:microsoft.com/office/officeart/2005/8/layout/radial6"/>
    <dgm:cxn modelId="{41AC722D-3F6C-4D5F-ACB9-A39752C72F57}" srcId="{AA08B8C5-0D87-46C2-BC3A-8F2ECFB1D79D}" destId="{5F4D6244-5E26-4258-B674-342E98738802}" srcOrd="3" destOrd="0" parTransId="{43914014-B99A-4155-B352-058AA6ACC68A}" sibTransId="{A071E047-4C0A-4FC5-913D-D4A94E6FF999}"/>
    <dgm:cxn modelId="{2E22708D-165F-4F84-8594-8F372080B2F7}" type="presOf" srcId="{B9C5B9B0-70EF-4464-818E-6FEA5E540FEF}" destId="{8C9037F2-B1E2-4DC6-B0FE-70EFBBDA358B}" srcOrd="0" destOrd="0" presId="urn:microsoft.com/office/officeart/2005/8/layout/radial6"/>
    <dgm:cxn modelId="{4E0CBDFC-1736-48B8-AC97-E2BAA16AA56E}" type="presOf" srcId="{91ED8CF5-8D19-41DD-BB19-6F5ADE8E3A01}" destId="{E9C3F51E-36F5-4275-98F8-EE412093C271}" srcOrd="0" destOrd="0" presId="urn:microsoft.com/office/officeart/2005/8/layout/radial6"/>
    <dgm:cxn modelId="{0DF0CA8B-B43B-470D-A60F-50E2CB9CDB89}" type="presOf" srcId="{0E538FC3-D7AC-43E3-9DA6-C68B8797987F}" destId="{A0F85F80-FDD7-4DEA-B150-6878F094FCA3}" srcOrd="0" destOrd="0" presId="urn:microsoft.com/office/officeart/2005/8/layout/radial6"/>
    <dgm:cxn modelId="{4B3DDC0D-4E98-4D9F-BFE7-22B6FC6AE980}" srcId="{AA08B8C5-0D87-46C2-BC3A-8F2ECFB1D79D}" destId="{91ED8CF5-8D19-41DD-BB19-6F5ADE8E3A01}" srcOrd="2" destOrd="0" parTransId="{959011D3-5CF4-4571-8BB1-D78D97618B5C}" sibTransId="{6412E6AE-97A1-4CBB-B511-61199AC433BB}"/>
    <dgm:cxn modelId="{AEE5192F-304E-4F58-A6B1-BEA90F453C20}" type="presOf" srcId="{569DAD96-A3EE-417B-BF0E-5EDAF997BF20}" destId="{1976EAFA-FDFB-462C-BA5D-0C14FFF9FD65}" srcOrd="0" destOrd="0" presId="urn:microsoft.com/office/officeart/2005/8/layout/radial6"/>
    <dgm:cxn modelId="{40EA82AF-7795-45D2-B25A-9909F5AE18D6}" type="presOf" srcId="{98CC4844-90E9-482B-A8FA-ED995B9F67C8}" destId="{3CB9231B-4084-4CAC-8719-618BD2A6046A}" srcOrd="0" destOrd="0" presId="urn:microsoft.com/office/officeart/2005/8/layout/radial6"/>
    <dgm:cxn modelId="{4C0721AA-500D-413A-B714-1FB25EF1588E}" type="presOf" srcId="{5F4D6244-5E26-4258-B674-342E98738802}" destId="{ED7062AB-E3C9-45A6-AF5B-E4726E75DE68}" srcOrd="0" destOrd="0" presId="urn:microsoft.com/office/officeart/2005/8/layout/radial6"/>
    <dgm:cxn modelId="{E60B9446-D04B-4A7F-A622-663FC4F4774B}" type="presOf" srcId="{C622EC2C-170A-49C7-B292-BF53DC884590}" destId="{0562CAA8-CB51-4CEE-B263-1C0C16594118}" srcOrd="0" destOrd="0" presId="urn:microsoft.com/office/officeart/2005/8/layout/radial6"/>
    <dgm:cxn modelId="{250CDE33-2CCD-4102-9F86-BB0DAF798401}" type="presParOf" srcId="{A0F85F80-FDD7-4DEA-B150-6878F094FCA3}" destId="{3D3CFC20-217D-4974-BFF6-B1375E500CDD}" srcOrd="0" destOrd="0" presId="urn:microsoft.com/office/officeart/2005/8/layout/radial6"/>
    <dgm:cxn modelId="{49641C48-7A1A-4C98-B7DB-4DBB104C2AF8}" type="presParOf" srcId="{A0F85F80-FDD7-4DEA-B150-6878F094FCA3}" destId="{8C9037F2-B1E2-4DC6-B0FE-70EFBBDA358B}" srcOrd="1" destOrd="0" presId="urn:microsoft.com/office/officeart/2005/8/layout/radial6"/>
    <dgm:cxn modelId="{F4E863BF-96E3-4084-814C-78A35E420CE8}" type="presParOf" srcId="{A0F85F80-FDD7-4DEA-B150-6878F094FCA3}" destId="{205F11CA-D06B-403A-8E2B-C196E1B28528}" srcOrd="2" destOrd="0" presId="urn:microsoft.com/office/officeart/2005/8/layout/radial6"/>
    <dgm:cxn modelId="{5B899E33-B0D2-4442-A374-1AD068899F59}" type="presParOf" srcId="{A0F85F80-FDD7-4DEA-B150-6878F094FCA3}" destId="{3CB9231B-4084-4CAC-8719-618BD2A6046A}" srcOrd="3" destOrd="0" presId="urn:microsoft.com/office/officeart/2005/8/layout/radial6"/>
    <dgm:cxn modelId="{4FF325A2-811C-4E9A-B486-65F2BACBC405}" type="presParOf" srcId="{A0F85F80-FDD7-4DEA-B150-6878F094FCA3}" destId="{1976EAFA-FDFB-462C-BA5D-0C14FFF9FD65}" srcOrd="4" destOrd="0" presId="urn:microsoft.com/office/officeart/2005/8/layout/radial6"/>
    <dgm:cxn modelId="{1B1FF97D-FBEB-4985-942B-E8A7CC54DBD0}" type="presParOf" srcId="{A0F85F80-FDD7-4DEA-B150-6878F094FCA3}" destId="{8179DDAC-4999-4587-A305-2D3871BB4866}" srcOrd="5" destOrd="0" presId="urn:microsoft.com/office/officeart/2005/8/layout/radial6"/>
    <dgm:cxn modelId="{B8DFCD9A-94A9-424A-846B-52C4C734DB3B}" type="presParOf" srcId="{A0F85F80-FDD7-4DEA-B150-6878F094FCA3}" destId="{0562CAA8-CB51-4CEE-B263-1C0C16594118}" srcOrd="6" destOrd="0" presId="urn:microsoft.com/office/officeart/2005/8/layout/radial6"/>
    <dgm:cxn modelId="{16B25778-5629-4CAC-BC0D-F99393902B7D}" type="presParOf" srcId="{A0F85F80-FDD7-4DEA-B150-6878F094FCA3}" destId="{E9C3F51E-36F5-4275-98F8-EE412093C271}" srcOrd="7" destOrd="0" presId="urn:microsoft.com/office/officeart/2005/8/layout/radial6"/>
    <dgm:cxn modelId="{623A5C50-5856-4BD0-8992-5041F8E02876}" type="presParOf" srcId="{A0F85F80-FDD7-4DEA-B150-6878F094FCA3}" destId="{F8B44DB0-F9BD-41AD-AEEB-3EBB0A0E169A}" srcOrd="8" destOrd="0" presId="urn:microsoft.com/office/officeart/2005/8/layout/radial6"/>
    <dgm:cxn modelId="{A0BD3C8F-B736-46BE-AA1C-C14FF52D5D2A}" type="presParOf" srcId="{A0F85F80-FDD7-4DEA-B150-6878F094FCA3}" destId="{55989859-4581-4B8A-8DEF-297A1A06F4F3}" srcOrd="9" destOrd="0" presId="urn:microsoft.com/office/officeart/2005/8/layout/radial6"/>
    <dgm:cxn modelId="{1EB88355-26C4-4F79-A4F6-2B66B4D1AA5C}" type="presParOf" srcId="{A0F85F80-FDD7-4DEA-B150-6878F094FCA3}" destId="{ED7062AB-E3C9-45A6-AF5B-E4726E75DE68}" srcOrd="10" destOrd="0" presId="urn:microsoft.com/office/officeart/2005/8/layout/radial6"/>
    <dgm:cxn modelId="{B36221F2-6512-4ECC-8F1A-98C513D42D02}" type="presParOf" srcId="{A0F85F80-FDD7-4DEA-B150-6878F094FCA3}" destId="{FE04C8E7-A1B4-402B-8CC7-3FFF9BD3FA2F}" srcOrd="11" destOrd="0" presId="urn:microsoft.com/office/officeart/2005/8/layout/radial6"/>
    <dgm:cxn modelId="{B54736A6-C839-40F2-B360-D7185B69FFE7}" type="presParOf" srcId="{A0F85F80-FDD7-4DEA-B150-6878F094FCA3}" destId="{B14556C4-5804-4096-A503-106352D79C5C}" srcOrd="12" destOrd="0" presId="urn:microsoft.com/office/officeart/2005/8/layout/radial6"/>
    <dgm:cxn modelId="{029F75EC-B762-4D44-84D6-BCFE2A6A973E}" type="presParOf" srcId="{A0F85F80-FDD7-4DEA-B150-6878F094FCA3}" destId="{36FEC637-F2A4-40BC-AC1C-701D8C6F5354}" srcOrd="13" destOrd="0" presId="urn:microsoft.com/office/officeart/2005/8/layout/radial6"/>
    <dgm:cxn modelId="{562656CB-7B70-4EBE-AFA8-05E0A7E72DA8}" type="presParOf" srcId="{A0F85F80-FDD7-4DEA-B150-6878F094FCA3}" destId="{5E8095C5-3E69-4FA2-9D67-6482CB0D1C19}" srcOrd="14" destOrd="0" presId="urn:microsoft.com/office/officeart/2005/8/layout/radial6"/>
    <dgm:cxn modelId="{405FF8DA-6126-4D24-AADD-CA0AABF3B245}" type="presParOf" srcId="{A0F85F80-FDD7-4DEA-B150-6878F094FCA3}" destId="{2482417E-119E-4B12-A4C2-62241E8349B1}" srcOrd="15"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95C12-CED0-4587-959F-71E69AB46BDF}">
      <dsp:nvSpPr>
        <dsp:cNvPr id="0" name=""/>
        <dsp:cNvSpPr/>
      </dsp:nvSpPr>
      <dsp:spPr>
        <a:xfrm>
          <a:off x="2475723" y="1068215"/>
          <a:ext cx="2733566" cy="2733566"/>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User needs&amp; Expectations </a:t>
          </a:r>
        </a:p>
      </dsp:txBody>
      <dsp:txXfrm>
        <a:off x="2876044" y="1468536"/>
        <a:ext cx="1932924" cy="1932924"/>
      </dsp:txXfrm>
    </dsp:sp>
    <dsp:sp modelId="{015C2EFA-1CB1-4136-88EA-42F206AF6BF7}">
      <dsp:nvSpPr>
        <dsp:cNvPr id="0" name=""/>
        <dsp:cNvSpPr/>
      </dsp:nvSpPr>
      <dsp:spPr>
        <a:xfrm>
          <a:off x="2887261" y="-194432"/>
          <a:ext cx="1910489" cy="1698501"/>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latin typeface="Arial" panose="020B0604020202020204" pitchFamily="34" charset="0"/>
              <a:cs typeface="Arial" panose="020B0604020202020204" pitchFamily="34" charset="0"/>
            </a:rPr>
            <a:t>Improvement of current living conditions:</a:t>
          </a:r>
        </a:p>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Safety, privacy  </a:t>
          </a:r>
        </a:p>
      </dsp:txBody>
      <dsp:txXfrm>
        <a:off x="3167046" y="54308"/>
        <a:ext cx="1350919" cy="1201021"/>
      </dsp:txXfrm>
    </dsp:sp>
    <dsp:sp modelId="{E7979E33-D490-49A7-BF6B-25C7A391966D}">
      <dsp:nvSpPr>
        <dsp:cNvPr id="0" name=""/>
        <dsp:cNvSpPr/>
      </dsp:nvSpPr>
      <dsp:spPr>
        <a:xfrm>
          <a:off x="4696560" y="1533434"/>
          <a:ext cx="1852250" cy="1803128"/>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Communication commitment &amp; service delivery  </a:t>
          </a:r>
        </a:p>
      </dsp:txBody>
      <dsp:txXfrm>
        <a:off x="4967816" y="1797496"/>
        <a:ext cx="1309738" cy="1275004"/>
      </dsp:txXfrm>
    </dsp:sp>
    <dsp:sp modelId="{4282DE84-71B9-4A49-9035-168164BCC349}">
      <dsp:nvSpPr>
        <dsp:cNvPr id="0" name=""/>
        <dsp:cNvSpPr/>
      </dsp:nvSpPr>
      <dsp:spPr>
        <a:xfrm>
          <a:off x="2889079" y="3307805"/>
          <a:ext cx="1906853" cy="1814746"/>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latin typeface="Arial" panose="020B0604020202020204" pitchFamily="34" charset="0"/>
              <a:cs typeface="Arial" panose="020B0604020202020204" pitchFamily="34" charset="0"/>
            </a:rPr>
            <a:t>Re-use</a:t>
          </a:r>
        </a:p>
        <a:p>
          <a:pPr lvl="0" algn="ctr" defTabSz="666750">
            <a:lnSpc>
              <a:spcPct val="90000"/>
            </a:lnSpc>
            <a:spcBef>
              <a:spcPct val="0"/>
            </a:spcBef>
            <a:spcAft>
              <a:spcPct val="35000"/>
            </a:spcAft>
          </a:pPr>
          <a:r>
            <a:rPr lang="en-US" sz="1500" b="1" kern="1200" dirty="0">
              <a:latin typeface="Arial" panose="020B0604020202020204" pitchFamily="34" charset="0"/>
              <a:cs typeface="Arial" panose="020B0604020202020204" pitchFamily="34" charset="0"/>
            </a:rPr>
            <a:t>End- user needs &amp; expectation </a:t>
          </a:r>
          <a:r>
            <a:rPr lang="en-US" sz="1500" kern="1200" dirty="0">
              <a:latin typeface="Arial" panose="020B0604020202020204" pitchFamily="34" charset="0"/>
              <a:cs typeface="Arial" panose="020B0604020202020204" pitchFamily="34" charset="0"/>
            </a:rPr>
            <a:t> </a:t>
          </a:r>
        </a:p>
        <a:p>
          <a:pPr lvl="0" algn="ctr" defTabSz="666750">
            <a:lnSpc>
              <a:spcPct val="90000"/>
            </a:lnSpc>
            <a:spcBef>
              <a:spcPct val="0"/>
            </a:spcBef>
            <a:spcAft>
              <a:spcPct val="35000"/>
            </a:spcAft>
          </a:pPr>
          <a:endParaRPr lang="en-US" sz="1500" kern="1200" dirty="0"/>
        </a:p>
      </dsp:txBody>
      <dsp:txXfrm>
        <a:off x="3168331" y="3573568"/>
        <a:ext cx="1348349" cy="1283220"/>
      </dsp:txXfrm>
    </dsp:sp>
    <dsp:sp modelId="{29B9B028-F25D-4F49-80AD-D0F788AD248C}">
      <dsp:nvSpPr>
        <dsp:cNvPr id="0" name=""/>
        <dsp:cNvSpPr/>
      </dsp:nvSpPr>
      <dsp:spPr>
        <a:xfrm>
          <a:off x="1061663" y="1445966"/>
          <a:ext cx="2001325" cy="1978063"/>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latin typeface="Arial" panose="020B0604020202020204" pitchFamily="34" charset="0"/>
              <a:cs typeface="Arial" panose="020B0604020202020204" pitchFamily="34" charset="0"/>
            </a:rPr>
            <a:t>Research</a:t>
          </a:r>
          <a:r>
            <a:rPr lang="en-US" sz="1500" kern="1200" dirty="0">
              <a:latin typeface="Arial" panose="020B0604020202020204" pitchFamily="34" charset="0"/>
              <a:cs typeface="Arial" panose="020B0604020202020204" pitchFamily="34" charset="0"/>
            </a:rPr>
            <a:t>: </a:t>
          </a:r>
        </a:p>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Number of users, cultural acceptance, </a:t>
          </a:r>
        </a:p>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Economic costs</a:t>
          </a:r>
        </a:p>
      </dsp:txBody>
      <dsp:txXfrm>
        <a:off x="1354750" y="1735647"/>
        <a:ext cx="1415151" cy="1398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F6403-6D47-4864-9502-0245E5620B2B}">
      <dsp:nvSpPr>
        <dsp:cNvPr id="0" name=""/>
        <dsp:cNvSpPr/>
      </dsp:nvSpPr>
      <dsp:spPr>
        <a:xfrm rot="16200000">
          <a:off x="1112144" y="-1097638"/>
          <a:ext cx="2144704" cy="4339980"/>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Demand for Re-use of sanitation system product</a:t>
          </a:r>
        </a:p>
        <a:p>
          <a:pPr lvl="0" algn="l" defTabSz="8890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Need to consider health &amp; safety requirements. </a:t>
          </a:r>
        </a:p>
      </dsp:txBody>
      <dsp:txXfrm rot="5400000">
        <a:off x="14506" y="0"/>
        <a:ext cx="4339980" cy="1608528"/>
      </dsp:txXfrm>
    </dsp:sp>
    <dsp:sp modelId="{3B93BDCD-6389-4BE3-B38E-C377F33E414B}">
      <dsp:nvSpPr>
        <dsp:cNvPr id="0" name=""/>
        <dsp:cNvSpPr/>
      </dsp:nvSpPr>
      <dsp:spPr>
        <a:xfrm>
          <a:off x="4335433" y="0"/>
          <a:ext cx="4339980" cy="2144704"/>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Nutrients Recovery </a:t>
          </a:r>
          <a:endParaRPr lang="en-US" sz="900" kern="1200" dirty="0"/>
        </a:p>
        <a:p>
          <a:pPr lvl="0" algn="just" defTabSz="889000">
            <a:lnSpc>
              <a:spcPct val="90000"/>
            </a:lnSpc>
            <a:spcBef>
              <a:spcPct val="0"/>
            </a:spcBef>
            <a:spcAft>
              <a:spcPct val="35000"/>
            </a:spcAft>
          </a:pPr>
          <a:r>
            <a:rPr lang="en-US" sz="1600" kern="1200" dirty="0">
              <a:solidFill>
                <a:schemeClr val="tx1"/>
              </a:solidFill>
              <a:latin typeface="Arial" panose="020B0604020202020204" pitchFamily="34" charset="0"/>
              <a:cs typeface="Arial" panose="020B0604020202020204" pitchFamily="34" charset="0"/>
            </a:rPr>
            <a:t>From faeces &amp; urine and used at household level as  fertilizer or soil improver.</a:t>
          </a:r>
        </a:p>
        <a:p>
          <a:pPr lvl="0" algn="just" defTabSz="889000">
            <a:lnSpc>
              <a:spcPct val="90000"/>
            </a:lnSpc>
            <a:spcBef>
              <a:spcPct val="0"/>
            </a:spcBef>
            <a:spcAft>
              <a:spcPct val="35000"/>
            </a:spcAft>
          </a:pPr>
          <a:r>
            <a:rPr lang="en-US" sz="1600" kern="1200" dirty="0">
              <a:solidFill>
                <a:schemeClr val="tx1"/>
              </a:solidFill>
              <a:latin typeface="Arial" panose="020B0604020202020204" pitchFamily="34" charset="0"/>
              <a:cs typeface="Arial" panose="020B0604020202020204" pitchFamily="34" charset="0"/>
            </a:rPr>
            <a:t>Safety and hygiene requirements must be considered.</a:t>
          </a:r>
        </a:p>
      </dsp:txBody>
      <dsp:txXfrm>
        <a:off x="4335433" y="0"/>
        <a:ext cx="4339980" cy="1608528"/>
      </dsp:txXfrm>
    </dsp:sp>
    <dsp:sp modelId="{8A09088E-2D3C-4567-8D1B-C480D625FC62}">
      <dsp:nvSpPr>
        <dsp:cNvPr id="0" name=""/>
        <dsp:cNvSpPr/>
      </dsp:nvSpPr>
      <dsp:spPr>
        <a:xfrm rot="10800000">
          <a:off x="-4546" y="2144704"/>
          <a:ext cx="4339980" cy="2144704"/>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b="0" kern="1200" dirty="0">
              <a:solidFill>
                <a:schemeClr val="tx1"/>
              </a:solidFill>
              <a:latin typeface="Arial" panose="020B0604020202020204" pitchFamily="34" charset="0"/>
              <a:cs typeface="Arial" panose="020B0604020202020204" pitchFamily="34" charset="0"/>
            </a:rPr>
            <a:t>To ensure cost recovery od services.</a:t>
          </a:r>
        </a:p>
        <a:p>
          <a:pPr lvl="0" algn="l" defTabSz="800100">
            <a:lnSpc>
              <a:spcPct val="90000"/>
            </a:lnSpc>
            <a:spcBef>
              <a:spcPct val="0"/>
            </a:spcBef>
            <a:spcAft>
              <a:spcPct val="35000"/>
            </a:spcAft>
          </a:pPr>
          <a:r>
            <a:rPr lang="en-US" sz="1800" b="0" kern="1200" dirty="0">
              <a:solidFill>
                <a:schemeClr val="tx1"/>
              </a:solidFill>
              <a:latin typeface="Arial" panose="020B0604020202020204" pitchFamily="34" charset="0"/>
              <a:cs typeface="Arial" panose="020B0604020202020204" pitchFamily="34" charset="0"/>
            </a:rPr>
            <a:t>To ensure financially stability.</a:t>
          </a:r>
        </a:p>
        <a:p>
          <a:pPr lvl="0" algn="l" defTabSz="800100">
            <a:lnSpc>
              <a:spcPct val="90000"/>
            </a:lnSpc>
            <a:spcBef>
              <a:spcPct val="0"/>
            </a:spcBef>
            <a:spcAft>
              <a:spcPct val="35000"/>
            </a:spcAft>
          </a:pPr>
          <a:endParaRPr lang="en-US" sz="1800" b="0" kern="1200" dirty="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en-US" sz="2400" b="1" kern="1200" dirty="0">
            <a:latin typeface="Arial" panose="020B0604020202020204" pitchFamily="34" charset="0"/>
            <a:cs typeface="Arial" panose="020B0604020202020204" pitchFamily="34" charset="0"/>
          </a:endParaRPr>
        </a:p>
      </dsp:txBody>
      <dsp:txXfrm rot="10800000">
        <a:off x="-4546" y="2680880"/>
        <a:ext cx="4339980" cy="1608528"/>
      </dsp:txXfrm>
    </dsp:sp>
    <dsp:sp modelId="{39649455-4D64-4887-A232-EB73D3DCDC3A}">
      <dsp:nvSpPr>
        <dsp:cNvPr id="0" name=""/>
        <dsp:cNvSpPr/>
      </dsp:nvSpPr>
      <dsp:spPr>
        <a:xfrm rot="5400000">
          <a:off x="5428514" y="1037973"/>
          <a:ext cx="2144704" cy="4358164"/>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kern="1200" dirty="0">
            <a:latin typeface="Arial" panose="020B0604020202020204" pitchFamily="34" charset="0"/>
            <a:cs typeface="Arial" panose="020B0604020202020204" pitchFamily="34" charset="0"/>
          </a:endParaRPr>
        </a:p>
        <a:p>
          <a:pPr lvl="0" algn="just" defTabSz="622300">
            <a:lnSpc>
              <a:spcPct val="90000"/>
            </a:lnSpc>
            <a:spcBef>
              <a:spcPct val="0"/>
            </a:spcBef>
            <a:spcAft>
              <a:spcPct val="35000"/>
            </a:spcAft>
          </a:pPr>
          <a:r>
            <a:rPr lang="en-US" sz="1100" kern="1200" dirty="0">
              <a:latin typeface="Arial" panose="020B0604020202020204" pitchFamily="34" charset="0"/>
              <a:cs typeface="Arial" panose="020B0604020202020204" pitchFamily="34" charset="0"/>
            </a:rPr>
            <a:t>(Assets)</a:t>
          </a:r>
        </a:p>
        <a:p>
          <a:pPr lvl="0" algn="l" defTabSz="62230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Provide capacity to meet current &amp; future needs.</a:t>
          </a:r>
        </a:p>
        <a:p>
          <a:pPr lvl="0" algn="l" defTabSz="6223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Periodically desludging &amp; preventative maintenance so that assets meet criterion for functional lifespan.</a:t>
          </a:r>
        </a:p>
        <a:p>
          <a:pPr lvl="0" algn="l" defTabSz="6223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 </a:t>
          </a:r>
        </a:p>
        <a:p>
          <a:pPr lvl="0" algn="l" defTabSz="622300">
            <a:lnSpc>
              <a:spcPct val="90000"/>
            </a:lnSpc>
            <a:spcBef>
              <a:spcPct val="0"/>
            </a:spcBef>
            <a:spcAft>
              <a:spcPct val="35000"/>
            </a:spcAft>
          </a:pPr>
          <a:r>
            <a:rPr lang="en-US" sz="900" kern="1200" dirty="0">
              <a:latin typeface="Arial" panose="020B0604020202020204" pitchFamily="34" charset="0"/>
              <a:cs typeface="Arial" panose="020B0604020202020204" pitchFamily="34" charset="0"/>
            </a:rPr>
            <a:t>  </a:t>
          </a:r>
        </a:p>
        <a:p>
          <a:pPr lvl="0" algn="ctr" defTabSz="622300">
            <a:lnSpc>
              <a:spcPct val="90000"/>
            </a:lnSpc>
            <a:spcBef>
              <a:spcPct val="0"/>
            </a:spcBef>
            <a:spcAft>
              <a:spcPct val="35000"/>
            </a:spcAft>
          </a:pPr>
          <a:endParaRPr lang="en-US" sz="900" kern="1200" dirty="0"/>
        </a:p>
        <a:p>
          <a:pPr lvl="0" algn="ctr" defTabSz="622300">
            <a:lnSpc>
              <a:spcPct val="90000"/>
            </a:lnSpc>
            <a:spcBef>
              <a:spcPct val="0"/>
            </a:spcBef>
            <a:spcAft>
              <a:spcPct val="35000"/>
            </a:spcAft>
          </a:pPr>
          <a:endParaRPr lang="en-US" sz="900" kern="1200" dirty="0"/>
        </a:p>
      </dsp:txBody>
      <dsp:txXfrm rot="-5400000">
        <a:off x="4321784" y="2680879"/>
        <a:ext cx="4358164" cy="1608528"/>
      </dsp:txXfrm>
    </dsp:sp>
    <dsp:sp modelId="{2EB9F456-ADF1-4055-8203-2E955A17D40B}">
      <dsp:nvSpPr>
        <dsp:cNvPr id="0" name=""/>
        <dsp:cNvSpPr/>
      </dsp:nvSpPr>
      <dsp:spPr>
        <a:xfrm>
          <a:off x="2920598" y="1640913"/>
          <a:ext cx="2557480" cy="796993"/>
        </a:xfrm>
        <a:prstGeom prst="roundRect">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latin typeface="Arial" panose="020B0604020202020204" pitchFamily="34" charset="0"/>
              <a:cs typeface="Arial" panose="020B0604020202020204" pitchFamily="34" charset="0"/>
            </a:rPr>
            <a:t>Sustainable on-site sanitation systems </a:t>
          </a:r>
        </a:p>
      </dsp:txBody>
      <dsp:txXfrm>
        <a:off x="2959504" y="1679819"/>
        <a:ext cx="2479668" cy="719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2417E-119E-4B12-A4C2-62241E8349B1}">
      <dsp:nvSpPr>
        <dsp:cNvPr id="0" name=""/>
        <dsp:cNvSpPr/>
      </dsp:nvSpPr>
      <dsp:spPr>
        <a:xfrm>
          <a:off x="2050037" y="619141"/>
          <a:ext cx="4134746" cy="4134746"/>
        </a:xfrm>
        <a:prstGeom prst="blockArc">
          <a:avLst>
            <a:gd name="adj1" fmla="val 11880000"/>
            <a:gd name="adj2" fmla="val 1620000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4556C4-5804-4096-A503-106352D79C5C}">
      <dsp:nvSpPr>
        <dsp:cNvPr id="0" name=""/>
        <dsp:cNvSpPr/>
      </dsp:nvSpPr>
      <dsp:spPr>
        <a:xfrm>
          <a:off x="2050037" y="619141"/>
          <a:ext cx="4134746" cy="4134746"/>
        </a:xfrm>
        <a:prstGeom prst="blockArc">
          <a:avLst>
            <a:gd name="adj1" fmla="val 7560000"/>
            <a:gd name="adj2" fmla="val 1188000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89859-4581-4B8A-8DEF-297A1A06F4F3}">
      <dsp:nvSpPr>
        <dsp:cNvPr id="0" name=""/>
        <dsp:cNvSpPr/>
      </dsp:nvSpPr>
      <dsp:spPr>
        <a:xfrm>
          <a:off x="2065467" y="630464"/>
          <a:ext cx="4134746" cy="4134746"/>
        </a:xfrm>
        <a:prstGeom prst="blockArc">
          <a:avLst>
            <a:gd name="adj1" fmla="val 3166748"/>
            <a:gd name="adj2" fmla="val 759258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62CAA8-CB51-4CEE-B263-1C0C16594118}">
      <dsp:nvSpPr>
        <dsp:cNvPr id="0" name=""/>
        <dsp:cNvSpPr/>
      </dsp:nvSpPr>
      <dsp:spPr>
        <a:xfrm>
          <a:off x="2039542" y="577527"/>
          <a:ext cx="4332635" cy="4134746"/>
        </a:xfrm>
        <a:prstGeom prst="blockArc">
          <a:avLst>
            <a:gd name="adj1" fmla="val 20630725"/>
            <a:gd name="adj2" fmla="val 3320292"/>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B9231B-4084-4CAC-8719-618BD2A6046A}">
      <dsp:nvSpPr>
        <dsp:cNvPr id="0" name=""/>
        <dsp:cNvSpPr/>
      </dsp:nvSpPr>
      <dsp:spPr>
        <a:xfrm>
          <a:off x="2150250" y="616653"/>
          <a:ext cx="4134746" cy="4134746"/>
        </a:xfrm>
        <a:prstGeom prst="blockArc">
          <a:avLst>
            <a:gd name="adj1" fmla="val 16029336"/>
            <a:gd name="adj2" fmla="val 20561172"/>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3CFC20-217D-4974-BFF6-B1375E500CDD}">
      <dsp:nvSpPr>
        <dsp:cNvPr id="0" name=""/>
        <dsp:cNvSpPr/>
      </dsp:nvSpPr>
      <dsp:spPr>
        <a:xfrm>
          <a:off x="3166732" y="1735836"/>
          <a:ext cx="1901356" cy="190135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a:solidFill>
                <a:srgbClr val="FF0000"/>
              </a:solidFill>
              <a:latin typeface="Arial" panose="020B0604020202020204" pitchFamily="34" charset="0"/>
              <a:cs typeface="Arial" panose="020B0604020202020204" pitchFamily="34" charset="0"/>
            </a:rPr>
            <a:t>Planning &amp; construction</a:t>
          </a:r>
        </a:p>
        <a:p>
          <a:pPr lvl="0" algn="ctr" defTabSz="711200">
            <a:lnSpc>
              <a:spcPct val="90000"/>
            </a:lnSpc>
            <a:spcBef>
              <a:spcPct val="0"/>
            </a:spcBef>
            <a:spcAft>
              <a:spcPct val="35000"/>
            </a:spcAft>
          </a:pPr>
          <a:r>
            <a:rPr lang="en-ZA" sz="1600" b="1" kern="1200" dirty="0">
              <a:solidFill>
                <a:srgbClr val="FF0000"/>
              </a:solidFill>
              <a:latin typeface="Arial" panose="020B0604020202020204" pitchFamily="34" charset="0"/>
              <a:cs typeface="Arial" panose="020B0604020202020204" pitchFamily="34" charset="0"/>
            </a:rPr>
            <a:t>Criteria  </a:t>
          </a:r>
          <a:endParaRPr lang="en-US" sz="1600" kern="1200" dirty="0">
            <a:solidFill>
              <a:srgbClr val="FF0000"/>
            </a:solidFill>
          </a:endParaRPr>
        </a:p>
      </dsp:txBody>
      <dsp:txXfrm>
        <a:off x="3445179" y="2014283"/>
        <a:ext cx="1344462" cy="1344462"/>
      </dsp:txXfrm>
    </dsp:sp>
    <dsp:sp modelId="{8C9037F2-B1E2-4DC6-B0FE-70EFBBDA358B}">
      <dsp:nvSpPr>
        <dsp:cNvPr id="0" name=""/>
        <dsp:cNvSpPr/>
      </dsp:nvSpPr>
      <dsp:spPr>
        <a:xfrm>
          <a:off x="3317383" y="1581"/>
          <a:ext cx="1600054" cy="133094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Economic Costs </a:t>
          </a:r>
        </a:p>
      </dsp:txBody>
      <dsp:txXfrm>
        <a:off x="3551705" y="196494"/>
        <a:ext cx="1131410" cy="941123"/>
      </dsp:txXfrm>
    </dsp:sp>
    <dsp:sp modelId="{1976EAFA-FDFB-462C-BA5D-0C14FFF9FD65}">
      <dsp:nvSpPr>
        <dsp:cNvPr id="0" name=""/>
        <dsp:cNvSpPr/>
      </dsp:nvSpPr>
      <dsp:spPr>
        <a:xfrm>
          <a:off x="5305996" y="1329522"/>
          <a:ext cx="1679165" cy="15070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5551904" y="1550218"/>
        <a:ext cx="1187349" cy="1065615"/>
      </dsp:txXfrm>
    </dsp:sp>
    <dsp:sp modelId="{E9C3F51E-36F5-4275-98F8-EE412093C271}">
      <dsp:nvSpPr>
        <dsp:cNvPr id="0" name=""/>
        <dsp:cNvSpPr/>
      </dsp:nvSpPr>
      <dsp:spPr>
        <a:xfrm>
          <a:off x="4587376" y="3602838"/>
          <a:ext cx="1534025" cy="140622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Cultural Acceptance </a:t>
          </a:r>
        </a:p>
      </dsp:txBody>
      <dsp:txXfrm>
        <a:off x="4812029" y="3808775"/>
        <a:ext cx="1084719" cy="994354"/>
      </dsp:txXfrm>
    </dsp:sp>
    <dsp:sp modelId="{ED7062AB-E3C9-45A6-AF5B-E4726E75DE68}">
      <dsp:nvSpPr>
        <dsp:cNvPr id="0" name=""/>
        <dsp:cNvSpPr/>
      </dsp:nvSpPr>
      <dsp:spPr>
        <a:xfrm>
          <a:off x="2264927" y="3654816"/>
          <a:ext cx="1330949" cy="133094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Protection of public health </a:t>
          </a:r>
        </a:p>
      </dsp:txBody>
      <dsp:txXfrm>
        <a:off x="2459840" y="3849729"/>
        <a:ext cx="941123" cy="941123"/>
      </dsp:txXfrm>
    </dsp:sp>
    <dsp:sp modelId="{36FEC637-F2A4-40BC-AC1C-701D8C6F5354}">
      <dsp:nvSpPr>
        <dsp:cNvPr id="0" name=""/>
        <dsp:cNvSpPr/>
      </dsp:nvSpPr>
      <dsp:spPr>
        <a:xfrm>
          <a:off x="1389856" y="1316503"/>
          <a:ext cx="1613869" cy="149192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Protection of Environment </a:t>
          </a:r>
        </a:p>
      </dsp:txBody>
      <dsp:txXfrm>
        <a:off x="1626202" y="1534991"/>
        <a:ext cx="1141177" cy="105495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6E720F1-DEA0-413B-B6D1-BDC1DC97B1BF}" type="datetimeFigureOut">
              <a:rPr lang="en-ZA" smtClean="0"/>
              <a:t>2020/05/28</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A99BBB9-0A13-426C-995E-886BAE5E7463}" type="slidenum">
              <a:rPr lang="en-ZA" smtClean="0"/>
              <a:t>‹#›</a:t>
            </a:fld>
            <a:endParaRPr lang="en-ZA" dirty="0"/>
          </a:p>
        </p:txBody>
      </p:sp>
    </p:spTree>
    <p:extLst>
      <p:ext uri="{BB962C8B-B14F-4D97-AF65-F5344CB8AC3E}">
        <p14:creationId xmlns:p14="http://schemas.microsoft.com/office/powerpoint/2010/main" val="3764755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F6F6C9-8CFB-47B4-B353-EB213EF9B2D7}" type="datetimeFigureOut">
              <a:rPr lang="en-ZA" smtClean="0"/>
              <a:t>2020/05/28</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81B101-1257-45CC-9F1B-E67A3AE224F4}" type="slidenum">
              <a:rPr lang="en-ZA" smtClean="0"/>
              <a:t>‹#›</a:t>
            </a:fld>
            <a:endParaRPr lang="en-ZA" dirty="0"/>
          </a:p>
        </p:txBody>
      </p:sp>
    </p:spTree>
    <p:extLst>
      <p:ext uri="{BB962C8B-B14F-4D97-AF65-F5344CB8AC3E}">
        <p14:creationId xmlns:p14="http://schemas.microsoft.com/office/powerpoint/2010/main" val="357648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a:t>
            </a:fld>
            <a:endParaRPr lang="en-ZA" dirty="0"/>
          </a:p>
        </p:txBody>
      </p:sp>
    </p:spTree>
    <p:extLst>
      <p:ext uri="{BB962C8B-B14F-4D97-AF65-F5344CB8AC3E}">
        <p14:creationId xmlns:p14="http://schemas.microsoft.com/office/powerpoint/2010/main" val="267563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10</a:t>
            </a:fld>
            <a:endParaRPr lang="en-ZA" dirty="0"/>
          </a:p>
        </p:txBody>
      </p:sp>
    </p:spTree>
    <p:extLst>
      <p:ext uri="{BB962C8B-B14F-4D97-AF65-F5344CB8AC3E}">
        <p14:creationId xmlns:p14="http://schemas.microsoft.com/office/powerpoint/2010/main" val="271480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11</a:t>
            </a:fld>
            <a:endParaRPr lang="en-ZA" dirty="0"/>
          </a:p>
        </p:txBody>
      </p:sp>
    </p:spTree>
    <p:extLst>
      <p:ext uri="{BB962C8B-B14F-4D97-AF65-F5344CB8AC3E}">
        <p14:creationId xmlns:p14="http://schemas.microsoft.com/office/powerpoint/2010/main" val="766404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12</a:t>
            </a:fld>
            <a:endParaRPr lang="en-ZA" dirty="0"/>
          </a:p>
        </p:txBody>
      </p:sp>
    </p:spTree>
    <p:extLst>
      <p:ext uri="{BB962C8B-B14F-4D97-AF65-F5344CB8AC3E}">
        <p14:creationId xmlns:p14="http://schemas.microsoft.com/office/powerpoint/2010/main" val="203823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13</a:t>
            </a:fld>
            <a:endParaRPr lang="en-ZA" dirty="0"/>
          </a:p>
        </p:txBody>
      </p:sp>
    </p:spTree>
    <p:extLst>
      <p:ext uri="{BB962C8B-B14F-4D97-AF65-F5344CB8AC3E}">
        <p14:creationId xmlns:p14="http://schemas.microsoft.com/office/powerpoint/2010/main" val="342604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14</a:t>
            </a:fld>
            <a:endParaRPr lang="en-ZA" dirty="0"/>
          </a:p>
        </p:txBody>
      </p:sp>
    </p:spTree>
    <p:extLst>
      <p:ext uri="{BB962C8B-B14F-4D97-AF65-F5344CB8AC3E}">
        <p14:creationId xmlns:p14="http://schemas.microsoft.com/office/powerpoint/2010/main" val="3780010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15</a:t>
            </a:fld>
            <a:endParaRPr lang="en-ZA" dirty="0"/>
          </a:p>
        </p:txBody>
      </p:sp>
    </p:spTree>
    <p:extLst>
      <p:ext uri="{BB962C8B-B14F-4D97-AF65-F5344CB8AC3E}">
        <p14:creationId xmlns:p14="http://schemas.microsoft.com/office/powerpoint/2010/main" val="359571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16</a:t>
            </a:fld>
            <a:endParaRPr lang="en-ZA" dirty="0"/>
          </a:p>
        </p:txBody>
      </p:sp>
    </p:spTree>
    <p:extLst>
      <p:ext uri="{BB962C8B-B14F-4D97-AF65-F5344CB8AC3E}">
        <p14:creationId xmlns:p14="http://schemas.microsoft.com/office/powerpoint/2010/main" val="170826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17</a:t>
            </a:fld>
            <a:endParaRPr lang="en-ZA" dirty="0"/>
          </a:p>
        </p:txBody>
      </p:sp>
    </p:spTree>
    <p:extLst>
      <p:ext uri="{BB962C8B-B14F-4D97-AF65-F5344CB8AC3E}">
        <p14:creationId xmlns:p14="http://schemas.microsoft.com/office/powerpoint/2010/main" val="2633847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18</a:t>
            </a:fld>
            <a:endParaRPr lang="en-ZA" dirty="0"/>
          </a:p>
        </p:txBody>
      </p:sp>
    </p:spTree>
    <p:extLst>
      <p:ext uri="{BB962C8B-B14F-4D97-AF65-F5344CB8AC3E}">
        <p14:creationId xmlns:p14="http://schemas.microsoft.com/office/powerpoint/2010/main" val="1484718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19</a:t>
            </a:fld>
            <a:endParaRPr lang="en-ZA" dirty="0"/>
          </a:p>
        </p:txBody>
      </p:sp>
    </p:spTree>
    <p:extLst>
      <p:ext uri="{BB962C8B-B14F-4D97-AF65-F5344CB8AC3E}">
        <p14:creationId xmlns:p14="http://schemas.microsoft.com/office/powerpoint/2010/main" val="139919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a:t>
            </a:fld>
            <a:endParaRPr lang="en-ZA" dirty="0"/>
          </a:p>
        </p:txBody>
      </p:sp>
    </p:spTree>
    <p:extLst>
      <p:ext uri="{BB962C8B-B14F-4D97-AF65-F5344CB8AC3E}">
        <p14:creationId xmlns:p14="http://schemas.microsoft.com/office/powerpoint/2010/main" val="2043573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20</a:t>
            </a:fld>
            <a:endParaRPr lang="en-ZA" dirty="0"/>
          </a:p>
        </p:txBody>
      </p:sp>
    </p:spTree>
    <p:extLst>
      <p:ext uri="{BB962C8B-B14F-4D97-AF65-F5344CB8AC3E}">
        <p14:creationId xmlns:p14="http://schemas.microsoft.com/office/powerpoint/2010/main" val="3947516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21</a:t>
            </a:fld>
            <a:endParaRPr lang="en-ZA" dirty="0"/>
          </a:p>
        </p:txBody>
      </p:sp>
    </p:spTree>
    <p:extLst>
      <p:ext uri="{BB962C8B-B14F-4D97-AF65-F5344CB8AC3E}">
        <p14:creationId xmlns:p14="http://schemas.microsoft.com/office/powerpoint/2010/main" val="993886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22</a:t>
            </a:fld>
            <a:endParaRPr lang="en-ZA" dirty="0"/>
          </a:p>
        </p:txBody>
      </p:sp>
    </p:spTree>
    <p:extLst>
      <p:ext uri="{BB962C8B-B14F-4D97-AF65-F5344CB8AC3E}">
        <p14:creationId xmlns:p14="http://schemas.microsoft.com/office/powerpoint/2010/main" val="686425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23</a:t>
            </a:fld>
            <a:endParaRPr lang="en-ZA" dirty="0"/>
          </a:p>
        </p:txBody>
      </p:sp>
    </p:spTree>
    <p:extLst>
      <p:ext uri="{BB962C8B-B14F-4D97-AF65-F5344CB8AC3E}">
        <p14:creationId xmlns:p14="http://schemas.microsoft.com/office/powerpoint/2010/main" val="960694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24</a:t>
            </a:fld>
            <a:endParaRPr lang="en-ZA" dirty="0"/>
          </a:p>
        </p:txBody>
      </p:sp>
    </p:spTree>
    <p:extLst>
      <p:ext uri="{BB962C8B-B14F-4D97-AF65-F5344CB8AC3E}">
        <p14:creationId xmlns:p14="http://schemas.microsoft.com/office/powerpoint/2010/main" val="207113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25</a:t>
            </a:fld>
            <a:endParaRPr lang="en-ZA" dirty="0"/>
          </a:p>
        </p:txBody>
      </p:sp>
    </p:spTree>
    <p:extLst>
      <p:ext uri="{BB962C8B-B14F-4D97-AF65-F5344CB8AC3E}">
        <p14:creationId xmlns:p14="http://schemas.microsoft.com/office/powerpoint/2010/main" val="274776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26</a:t>
            </a:fld>
            <a:endParaRPr lang="en-ZA" dirty="0"/>
          </a:p>
        </p:txBody>
      </p:sp>
    </p:spTree>
    <p:extLst>
      <p:ext uri="{BB962C8B-B14F-4D97-AF65-F5344CB8AC3E}">
        <p14:creationId xmlns:p14="http://schemas.microsoft.com/office/powerpoint/2010/main" val="2069489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27</a:t>
            </a:fld>
            <a:endParaRPr lang="en-ZA" dirty="0"/>
          </a:p>
        </p:txBody>
      </p:sp>
    </p:spTree>
    <p:extLst>
      <p:ext uri="{BB962C8B-B14F-4D97-AF65-F5344CB8AC3E}">
        <p14:creationId xmlns:p14="http://schemas.microsoft.com/office/powerpoint/2010/main" val="938739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28</a:t>
            </a:fld>
            <a:endParaRPr lang="en-ZA" dirty="0"/>
          </a:p>
        </p:txBody>
      </p:sp>
    </p:spTree>
    <p:extLst>
      <p:ext uri="{BB962C8B-B14F-4D97-AF65-F5344CB8AC3E}">
        <p14:creationId xmlns:p14="http://schemas.microsoft.com/office/powerpoint/2010/main" val="2112787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29</a:t>
            </a:fld>
            <a:endParaRPr lang="en-ZA" dirty="0"/>
          </a:p>
        </p:txBody>
      </p:sp>
    </p:spTree>
    <p:extLst>
      <p:ext uri="{BB962C8B-B14F-4D97-AF65-F5344CB8AC3E}">
        <p14:creationId xmlns:p14="http://schemas.microsoft.com/office/powerpoint/2010/main" val="183232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a:t>
            </a:fld>
            <a:endParaRPr lang="en-ZA" dirty="0"/>
          </a:p>
        </p:txBody>
      </p:sp>
    </p:spTree>
    <p:extLst>
      <p:ext uri="{BB962C8B-B14F-4D97-AF65-F5344CB8AC3E}">
        <p14:creationId xmlns:p14="http://schemas.microsoft.com/office/powerpoint/2010/main" val="22103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30</a:t>
            </a:fld>
            <a:endParaRPr lang="en-ZA" dirty="0"/>
          </a:p>
        </p:txBody>
      </p:sp>
    </p:spTree>
    <p:extLst>
      <p:ext uri="{BB962C8B-B14F-4D97-AF65-F5344CB8AC3E}">
        <p14:creationId xmlns:p14="http://schemas.microsoft.com/office/powerpoint/2010/main" val="3086780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31</a:t>
            </a:fld>
            <a:endParaRPr lang="en-ZA" dirty="0"/>
          </a:p>
        </p:txBody>
      </p:sp>
    </p:spTree>
    <p:extLst>
      <p:ext uri="{BB962C8B-B14F-4D97-AF65-F5344CB8AC3E}">
        <p14:creationId xmlns:p14="http://schemas.microsoft.com/office/powerpoint/2010/main" val="1877387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32</a:t>
            </a:fld>
            <a:endParaRPr lang="en-ZA" dirty="0"/>
          </a:p>
        </p:txBody>
      </p:sp>
    </p:spTree>
    <p:extLst>
      <p:ext uri="{BB962C8B-B14F-4D97-AF65-F5344CB8AC3E}">
        <p14:creationId xmlns:p14="http://schemas.microsoft.com/office/powerpoint/2010/main" val="4167141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33</a:t>
            </a:fld>
            <a:endParaRPr lang="en-ZA" dirty="0"/>
          </a:p>
        </p:txBody>
      </p:sp>
    </p:spTree>
    <p:extLst>
      <p:ext uri="{BB962C8B-B14F-4D97-AF65-F5344CB8AC3E}">
        <p14:creationId xmlns:p14="http://schemas.microsoft.com/office/powerpoint/2010/main" val="4276267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34</a:t>
            </a:fld>
            <a:endParaRPr lang="en-ZA" dirty="0"/>
          </a:p>
        </p:txBody>
      </p:sp>
    </p:spTree>
    <p:extLst>
      <p:ext uri="{BB962C8B-B14F-4D97-AF65-F5344CB8AC3E}">
        <p14:creationId xmlns:p14="http://schemas.microsoft.com/office/powerpoint/2010/main" val="269210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35</a:t>
            </a:fld>
            <a:endParaRPr lang="en-ZA" dirty="0"/>
          </a:p>
        </p:txBody>
      </p:sp>
    </p:spTree>
    <p:extLst>
      <p:ext uri="{BB962C8B-B14F-4D97-AF65-F5344CB8AC3E}">
        <p14:creationId xmlns:p14="http://schemas.microsoft.com/office/powerpoint/2010/main" val="3313118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36</a:t>
            </a:fld>
            <a:endParaRPr lang="en-ZA" dirty="0"/>
          </a:p>
        </p:txBody>
      </p:sp>
    </p:spTree>
    <p:extLst>
      <p:ext uri="{BB962C8B-B14F-4D97-AF65-F5344CB8AC3E}">
        <p14:creationId xmlns:p14="http://schemas.microsoft.com/office/powerpoint/2010/main" val="486373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37</a:t>
            </a:fld>
            <a:endParaRPr lang="en-ZA" dirty="0"/>
          </a:p>
        </p:txBody>
      </p:sp>
    </p:spTree>
    <p:extLst>
      <p:ext uri="{BB962C8B-B14F-4D97-AF65-F5344CB8AC3E}">
        <p14:creationId xmlns:p14="http://schemas.microsoft.com/office/powerpoint/2010/main" val="3038599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38</a:t>
            </a:fld>
            <a:endParaRPr lang="en-ZA" dirty="0"/>
          </a:p>
        </p:txBody>
      </p:sp>
    </p:spTree>
    <p:extLst>
      <p:ext uri="{BB962C8B-B14F-4D97-AF65-F5344CB8AC3E}">
        <p14:creationId xmlns:p14="http://schemas.microsoft.com/office/powerpoint/2010/main" val="3649539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39</a:t>
            </a:fld>
            <a:endParaRPr lang="en-ZA" dirty="0"/>
          </a:p>
        </p:txBody>
      </p:sp>
    </p:spTree>
    <p:extLst>
      <p:ext uri="{BB962C8B-B14F-4D97-AF65-F5344CB8AC3E}">
        <p14:creationId xmlns:p14="http://schemas.microsoft.com/office/powerpoint/2010/main" val="96062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a:t>
            </a:fld>
            <a:endParaRPr lang="en-ZA" dirty="0"/>
          </a:p>
        </p:txBody>
      </p:sp>
    </p:spTree>
    <p:extLst>
      <p:ext uri="{BB962C8B-B14F-4D97-AF65-F5344CB8AC3E}">
        <p14:creationId xmlns:p14="http://schemas.microsoft.com/office/powerpoint/2010/main" val="172253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40</a:t>
            </a:fld>
            <a:endParaRPr lang="en-ZA" dirty="0"/>
          </a:p>
        </p:txBody>
      </p:sp>
    </p:spTree>
    <p:extLst>
      <p:ext uri="{BB962C8B-B14F-4D97-AF65-F5344CB8AC3E}">
        <p14:creationId xmlns:p14="http://schemas.microsoft.com/office/powerpoint/2010/main" val="1663386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41</a:t>
            </a:fld>
            <a:endParaRPr lang="en-ZA" dirty="0"/>
          </a:p>
        </p:txBody>
      </p:sp>
    </p:spTree>
    <p:extLst>
      <p:ext uri="{BB962C8B-B14F-4D97-AF65-F5344CB8AC3E}">
        <p14:creationId xmlns:p14="http://schemas.microsoft.com/office/powerpoint/2010/main" val="2541076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42</a:t>
            </a:fld>
            <a:endParaRPr lang="en-ZA" dirty="0"/>
          </a:p>
        </p:txBody>
      </p:sp>
    </p:spTree>
    <p:extLst>
      <p:ext uri="{BB962C8B-B14F-4D97-AF65-F5344CB8AC3E}">
        <p14:creationId xmlns:p14="http://schemas.microsoft.com/office/powerpoint/2010/main" val="3540579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43</a:t>
            </a:fld>
            <a:endParaRPr lang="en-ZA" dirty="0"/>
          </a:p>
        </p:txBody>
      </p:sp>
    </p:spTree>
    <p:extLst>
      <p:ext uri="{BB962C8B-B14F-4D97-AF65-F5344CB8AC3E}">
        <p14:creationId xmlns:p14="http://schemas.microsoft.com/office/powerpoint/2010/main" val="4024383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44</a:t>
            </a:fld>
            <a:endParaRPr lang="en-ZA" dirty="0"/>
          </a:p>
        </p:txBody>
      </p:sp>
    </p:spTree>
    <p:extLst>
      <p:ext uri="{BB962C8B-B14F-4D97-AF65-F5344CB8AC3E}">
        <p14:creationId xmlns:p14="http://schemas.microsoft.com/office/powerpoint/2010/main" val="3195364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45</a:t>
            </a:fld>
            <a:endParaRPr lang="en-ZA" dirty="0"/>
          </a:p>
        </p:txBody>
      </p:sp>
    </p:spTree>
    <p:extLst>
      <p:ext uri="{BB962C8B-B14F-4D97-AF65-F5344CB8AC3E}">
        <p14:creationId xmlns:p14="http://schemas.microsoft.com/office/powerpoint/2010/main" val="1730695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46</a:t>
            </a:fld>
            <a:endParaRPr lang="en-ZA" dirty="0"/>
          </a:p>
        </p:txBody>
      </p:sp>
    </p:spTree>
    <p:extLst>
      <p:ext uri="{BB962C8B-B14F-4D97-AF65-F5344CB8AC3E}">
        <p14:creationId xmlns:p14="http://schemas.microsoft.com/office/powerpoint/2010/main" val="2356092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47</a:t>
            </a:fld>
            <a:endParaRPr lang="en-ZA" dirty="0"/>
          </a:p>
        </p:txBody>
      </p:sp>
    </p:spTree>
    <p:extLst>
      <p:ext uri="{BB962C8B-B14F-4D97-AF65-F5344CB8AC3E}">
        <p14:creationId xmlns:p14="http://schemas.microsoft.com/office/powerpoint/2010/main" val="4402161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48</a:t>
            </a:fld>
            <a:endParaRPr lang="en-ZA" dirty="0"/>
          </a:p>
        </p:txBody>
      </p:sp>
    </p:spTree>
    <p:extLst>
      <p:ext uri="{BB962C8B-B14F-4D97-AF65-F5344CB8AC3E}">
        <p14:creationId xmlns:p14="http://schemas.microsoft.com/office/powerpoint/2010/main" val="3621297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49</a:t>
            </a:fld>
            <a:endParaRPr lang="en-ZA" dirty="0"/>
          </a:p>
        </p:txBody>
      </p:sp>
    </p:spTree>
    <p:extLst>
      <p:ext uri="{BB962C8B-B14F-4D97-AF65-F5344CB8AC3E}">
        <p14:creationId xmlns:p14="http://schemas.microsoft.com/office/powerpoint/2010/main" val="331410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a:t>
            </a:fld>
            <a:endParaRPr lang="en-ZA" dirty="0"/>
          </a:p>
        </p:txBody>
      </p:sp>
    </p:spTree>
    <p:extLst>
      <p:ext uri="{BB962C8B-B14F-4D97-AF65-F5344CB8AC3E}">
        <p14:creationId xmlns:p14="http://schemas.microsoft.com/office/powerpoint/2010/main" val="19060476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50</a:t>
            </a:fld>
            <a:endParaRPr lang="en-ZA" dirty="0"/>
          </a:p>
        </p:txBody>
      </p:sp>
    </p:spTree>
    <p:extLst>
      <p:ext uri="{BB962C8B-B14F-4D97-AF65-F5344CB8AC3E}">
        <p14:creationId xmlns:p14="http://schemas.microsoft.com/office/powerpoint/2010/main" val="213951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51</a:t>
            </a:fld>
            <a:endParaRPr lang="en-ZA" dirty="0"/>
          </a:p>
        </p:txBody>
      </p:sp>
    </p:spTree>
    <p:extLst>
      <p:ext uri="{BB962C8B-B14F-4D97-AF65-F5344CB8AC3E}">
        <p14:creationId xmlns:p14="http://schemas.microsoft.com/office/powerpoint/2010/main" val="25361078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52</a:t>
            </a:fld>
            <a:endParaRPr lang="en-ZA" dirty="0"/>
          </a:p>
        </p:txBody>
      </p:sp>
    </p:spTree>
    <p:extLst>
      <p:ext uri="{BB962C8B-B14F-4D97-AF65-F5344CB8AC3E}">
        <p14:creationId xmlns:p14="http://schemas.microsoft.com/office/powerpoint/2010/main" val="1447610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53</a:t>
            </a:fld>
            <a:endParaRPr lang="en-ZA" dirty="0"/>
          </a:p>
        </p:txBody>
      </p:sp>
    </p:spTree>
    <p:extLst>
      <p:ext uri="{BB962C8B-B14F-4D97-AF65-F5344CB8AC3E}">
        <p14:creationId xmlns:p14="http://schemas.microsoft.com/office/powerpoint/2010/main" val="33769681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54</a:t>
            </a:fld>
            <a:endParaRPr lang="en-ZA" dirty="0"/>
          </a:p>
        </p:txBody>
      </p:sp>
    </p:spTree>
    <p:extLst>
      <p:ext uri="{BB962C8B-B14F-4D97-AF65-F5344CB8AC3E}">
        <p14:creationId xmlns:p14="http://schemas.microsoft.com/office/powerpoint/2010/main" val="35901474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55</a:t>
            </a:fld>
            <a:endParaRPr lang="en-ZA" dirty="0"/>
          </a:p>
        </p:txBody>
      </p:sp>
    </p:spTree>
    <p:extLst>
      <p:ext uri="{BB962C8B-B14F-4D97-AF65-F5344CB8AC3E}">
        <p14:creationId xmlns:p14="http://schemas.microsoft.com/office/powerpoint/2010/main" val="11714756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56</a:t>
            </a:fld>
            <a:endParaRPr lang="en-ZA" dirty="0"/>
          </a:p>
        </p:txBody>
      </p:sp>
    </p:spTree>
    <p:extLst>
      <p:ext uri="{BB962C8B-B14F-4D97-AF65-F5344CB8AC3E}">
        <p14:creationId xmlns:p14="http://schemas.microsoft.com/office/powerpoint/2010/main" val="13911882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57</a:t>
            </a:fld>
            <a:endParaRPr lang="en-ZA" dirty="0"/>
          </a:p>
        </p:txBody>
      </p:sp>
    </p:spTree>
    <p:extLst>
      <p:ext uri="{BB962C8B-B14F-4D97-AF65-F5344CB8AC3E}">
        <p14:creationId xmlns:p14="http://schemas.microsoft.com/office/powerpoint/2010/main" val="7102779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58</a:t>
            </a:fld>
            <a:endParaRPr lang="en-ZA" dirty="0"/>
          </a:p>
        </p:txBody>
      </p:sp>
    </p:spTree>
    <p:extLst>
      <p:ext uri="{BB962C8B-B14F-4D97-AF65-F5344CB8AC3E}">
        <p14:creationId xmlns:p14="http://schemas.microsoft.com/office/powerpoint/2010/main" val="28251844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59</a:t>
            </a:fld>
            <a:endParaRPr lang="en-ZA" dirty="0"/>
          </a:p>
        </p:txBody>
      </p:sp>
    </p:spTree>
    <p:extLst>
      <p:ext uri="{BB962C8B-B14F-4D97-AF65-F5344CB8AC3E}">
        <p14:creationId xmlns:p14="http://schemas.microsoft.com/office/powerpoint/2010/main" val="393671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a:t>
            </a:fld>
            <a:endParaRPr lang="en-ZA" dirty="0"/>
          </a:p>
        </p:txBody>
      </p:sp>
    </p:spTree>
    <p:extLst>
      <p:ext uri="{BB962C8B-B14F-4D97-AF65-F5344CB8AC3E}">
        <p14:creationId xmlns:p14="http://schemas.microsoft.com/office/powerpoint/2010/main" val="37149522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60</a:t>
            </a:fld>
            <a:endParaRPr lang="en-ZA" dirty="0"/>
          </a:p>
        </p:txBody>
      </p:sp>
    </p:spTree>
    <p:extLst>
      <p:ext uri="{BB962C8B-B14F-4D97-AF65-F5344CB8AC3E}">
        <p14:creationId xmlns:p14="http://schemas.microsoft.com/office/powerpoint/2010/main" val="2623536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61</a:t>
            </a:fld>
            <a:endParaRPr lang="en-ZA" dirty="0"/>
          </a:p>
        </p:txBody>
      </p:sp>
    </p:spTree>
    <p:extLst>
      <p:ext uri="{BB962C8B-B14F-4D97-AF65-F5344CB8AC3E}">
        <p14:creationId xmlns:p14="http://schemas.microsoft.com/office/powerpoint/2010/main" val="7330287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62</a:t>
            </a:fld>
            <a:endParaRPr lang="en-ZA" dirty="0"/>
          </a:p>
        </p:txBody>
      </p:sp>
    </p:spTree>
    <p:extLst>
      <p:ext uri="{BB962C8B-B14F-4D97-AF65-F5344CB8AC3E}">
        <p14:creationId xmlns:p14="http://schemas.microsoft.com/office/powerpoint/2010/main" val="32804855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63</a:t>
            </a:fld>
            <a:endParaRPr lang="en-ZA" dirty="0"/>
          </a:p>
        </p:txBody>
      </p:sp>
    </p:spTree>
    <p:extLst>
      <p:ext uri="{BB962C8B-B14F-4D97-AF65-F5344CB8AC3E}">
        <p14:creationId xmlns:p14="http://schemas.microsoft.com/office/powerpoint/2010/main" val="39548913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64</a:t>
            </a:fld>
            <a:endParaRPr lang="en-ZA" dirty="0"/>
          </a:p>
        </p:txBody>
      </p:sp>
    </p:spTree>
    <p:extLst>
      <p:ext uri="{BB962C8B-B14F-4D97-AF65-F5344CB8AC3E}">
        <p14:creationId xmlns:p14="http://schemas.microsoft.com/office/powerpoint/2010/main" val="27293357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65</a:t>
            </a:fld>
            <a:endParaRPr lang="en-ZA" dirty="0"/>
          </a:p>
        </p:txBody>
      </p:sp>
    </p:spTree>
    <p:extLst>
      <p:ext uri="{BB962C8B-B14F-4D97-AF65-F5344CB8AC3E}">
        <p14:creationId xmlns:p14="http://schemas.microsoft.com/office/powerpoint/2010/main" val="12556105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66</a:t>
            </a:fld>
            <a:endParaRPr lang="en-ZA" dirty="0"/>
          </a:p>
        </p:txBody>
      </p:sp>
    </p:spTree>
    <p:extLst>
      <p:ext uri="{BB962C8B-B14F-4D97-AF65-F5344CB8AC3E}">
        <p14:creationId xmlns:p14="http://schemas.microsoft.com/office/powerpoint/2010/main" val="17380070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67</a:t>
            </a:fld>
            <a:endParaRPr lang="en-ZA" dirty="0"/>
          </a:p>
        </p:txBody>
      </p:sp>
    </p:spTree>
    <p:extLst>
      <p:ext uri="{BB962C8B-B14F-4D97-AF65-F5344CB8AC3E}">
        <p14:creationId xmlns:p14="http://schemas.microsoft.com/office/powerpoint/2010/main" val="26492369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68</a:t>
            </a:fld>
            <a:endParaRPr lang="en-ZA" dirty="0"/>
          </a:p>
        </p:txBody>
      </p:sp>
    </p:spTree>
    <p:extLst>
      <p:ext uri="{BB962C8B-B14F-4D97-AF65-F5344CB8AC3E}">
        <p14:creationId xmlns:p14="http://schemas.microsoft.com/office/powerpoint/2010/main" val="21901994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solidFill>
                  <a:prstClr val="black"/>
                </a:solidFill>
              </a:rPr>
              <a:pPr/>
              <a:t>69</a:t>
            </a:fld>
            <a:endParaRPr lang="en-ZA" dirty="0">
              <a:solidFill>
                <a:prstClr val="black"/>
              </a:solidFill>
            </a:endParaRPr>
          </a:p>
        </p:txBody>
      </p:sp>
    </p:spTree>
    <p:extLst>
      <p:ext uri="{BB962C8B-B14F-4D97-AF65-F5344CB8AC3E}">
        <p14:creationId xmlns:p14="http://schemas.microsoft.com/office/powerpoint/2010/main" val="201701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7</a:t>
            </a:fld>
            <a:endParaRPr lang="en-ZA" dirty="0"/>
          </a:p>
        </p:txBody>
      </p:sp>
    </p:spTree>
    <p:extLst>
      <p:ext uri="{BB962C8B-B14F-4D97-AF65-F5344CB8AC3E}">
        <p14:creationId xmlns:p14="http://schemas.microsoft.com/office/powerpoint/2010/main" val="349672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8</a:t>
            </a:fld>
            <a:endParaRPr lang="en-ZA" dirty="0"/>
          </a:p>
        </p:txBody>
      </p:sp>
    </p:spTree>
    <p:extLst>
      <p:ext uri="{BB962C8B-B14F-4D97-AF65-F5344CB8AC3E}">
        <p14:creationId xmlns:p14="http://schemas.microsoft.com/office/powerpoint/2010/main" val="352235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t>9</a:t>
            </a:fld>
            <a:endParaRPr lang="en-ZA" dirty="0"/>
          </a:p>
        </p:txBody>
      </p:sp>
    </p:spTree>
    <p:extLst>
      <p:ext uri="{BB962C8B-B14F-4D97-AF65-F5344CB8AC3E}">
        <p14:creationId xmlns:p14="http://schemas.microsoft.com/office/powerpoint/2010/main" val="109413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F018B49-EBBE-41F7-98E2-74ADACD769FE}"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410911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1DB509C-AD92-49C5-967F-A6063089DE39}"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7142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FB1E509-C7D0-48C9-92CC-CB54256A32DF}"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721672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1882804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1" y="95250"/>
            <a:ext cx="7334250" cy="806994"/>
          </a:xfrm>
          <a:prstGeom prst="rect">
            <a:avLst/>
          </a:prstGeom>
        </p:spPr>
        <p:txBody>
          <a:bodyPr/>
          <a:lstStyle>
            <a:lvl1pPr algn="r">
              <a:defRPr sz="2400" b="1" i="1">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3" name="Content Placeholder 2"/>
          <p:cNvSpPr>
            <a:spLocks noGrp="1"/>
          </p:cNvSpPr>
          <p:nvPr>
            <p:ph idx="1"/>
          </p:nvPr>
        </p:nvSpPr>
        <p:spPr>
          <a:xfrm>
            <a:off x="628650" y="1081630"/>
            <a:ext cx="9753600" cy="50953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5" name="Footer Placeholder 4"/>
          <p:cNvSpPr>
            <a:spLocks noGrp="1"/>
          </p:cNvSpPr>
          <p:nvPr>
            <p:ph type="ftr" sz="quarter" idx="11"/>
          </p:nvPr>
        </p:nvSpPr>
        <p:spPr/>
        <p:txBody>
          <a:bodyPr/>
          <a:lstStyle>
            <a:lvl1pPr>
              <a:defRPr sz="900">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329335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2732310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2225302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2903193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4188280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1982738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162762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64C6055-5B48-4E03-AF93-EC6B1463E4C1}"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952124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1850677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3323979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3CD4CAD-9502-4092-8C78-362D83EC3CE0}" type="datetimeFigureOut">
              <a:rPr lang="en-ZA" smtClean="0"/>
              <a:t>2020/05/28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F0F7746-0AB6-45F6-AF06-BEE285E78265}" type="slidenum">
              <a:rPr lang="en-ZA" smtClean="0"/>
              <a:t>‹#›</a:t>
            </a:fld>
            <a:endParaRPr lang="en-ZA" dirty="0"/>
          </a:p>
        </p:txBody>
      </p:sp>
    </p:spTree>
    <p:extLst>
      <p:ext uri="{BB962C8B-B14F-4D97-AF65-F5344CB8AC3E}">
        <p14:creationId xmlns:p14="http://schemas.microsoft.com/office/powerpoint/2010/main" val="4202167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3453" b="13587"/>
          <a:stretch/>
        </p:blipFill>
        <p:spPr>
          <a:xfrm>
            <a:off x="648182" y="983848"/>
            <a:ext cx="10970254" cy="5335929"/>
          </a:xfrm>
          <a:prstGeom prst="rect">
            <a:avLst/>
          </a:prstGeom>
        </p:spPr>
      </p:pic>
      <p:sp>
        <p:nvSpPr>
          <p:cNvPr id="2" name="Date Placeholder 1"/>
          <p:cNvSpPr>
            <a:spLocks noGrp="1"/>
          </p:cNvSpPr>
          <p:nvPr>
            <p:ph type="dt" sz="half" idx="10"/>
          </p:nvPr>
        </p:nvSpPr>
        <p:spPr/>
        <p:txBody>
          <a:bodyPr/>
          <a:lstStyle/>
          <a:p>
            <a:fld id="{193FBE78-0877-431D-B2B6-D4E11A5EFABE}" type="datetime1">
              <a:rPr lang="en-ZA" smtClean="0"/>
              <a:t>2020/05/28</a:t>
            </a:fld>
            <a:endParaRPr lang="en-ZA" dirty="0"/>
          </a:p>
        </p:txBody>
      </p:sp>
      <p:sp>
        <p:nvSpPr>
          <p:cNvPr id="3" name="Footer Placeholder 2"/>
          <p:cNvSpPr>
            <a:spLocks noGrp="1"/>
          </p:cNvSpPr>
          <p:nvPr>
            <p:ph type="ftr" sz="quarter" idx="11"/>
          </p:nvPr>
        </p:nvSpPr>
        <p:spPr/>
        <p:txBody>
          <a:bodyPr/>
          <a:lstStyle/>
          <a:p>
            <a:r>
              <a:rPr lang="en-ZA" dirty="0"/>
              <a:t>Marketing, Communications, PR and Events</a:t>
            </a:r>
          </a:p>
        </p:txBody>
      </p:sp>
      <p:sp>
        <p:nvSpPr>
          <p:cNvPr id="4" name="Slide Number Placeholder 3"/>
          <p:cNvSpPr>
            <a:spLocks noGrp="1"/>
          </p:cNvSpPr>
          <p:nvPr>
            <p:ph type="sldNum" sz="quarter" idx="12"/>
          </p:nvPr>
        </p:nvSpPr>
        <p:spPr/>
        <p:txBody>
          <a:bodyPr/>
          <a:lstStyle/>
          <a:p>
            <a:fld id="{3AF06680-C8A7-4B16-9D12-C8E67A63F5D0}" type="slidenum">
              <a:rPr lang="en-ZA" smtClean="0"/>
              <a:t>‹#›</a:t>
            </a:fld>
            <a:endParaRPr lang="en-ZA"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6" name="Rectangle 5"/>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p:nvPr userDrawn="1"/>
        </p:nvPicPr>
        <p:blipFill>
          <a:blip r:embed="rId4"/>
          <a:stretch>
            <a:fillRect/>
          </a:stretch>
        </p:blipFill>
        <p:spPr>
          <a:xfrm>
            <a:off x="10663132" y="307299"/>
            <a:ext cx="955304" cy="1350810"/>
          </a:xfrm>
          <a:prstGeom prst="rect">
            <a:avLst/>
          </a:prstGeom>
        </p:spPr>
      </p:pic>
      <p:sp>
        <p:nvSpPr>
          <p:cNvPr id="11" name="Footer Placeholder 2"/>
          <p:cNvSpPr txBox="1">
            <a:spLocks/>
          </p:cNvSpPr>
          <p:nvPr userDrawn="1"/>
        </p:nvSpPr>
        <p:spPr>
          <a:xfrm>
            <a:off x="383253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and WATER RESEARCH COMMISSION</a:t>
            </a:r>
          </a:p>
        </p:txBody>
      </p:sp>
      <p:pic>
        <p:nvPicPr>
          <p:cNvPr id="12" name="Picture 11"/>
          <p:cNvPicPr/>
          <p:nvPr userDrawn="1"/>
        </p:nvPicPr>
        <p:blipFill>
          <a:blip r:embed="rId5"/>
          <a:stretch>
            <a:fillRect/>
          </a:stretch>
        </p:blipFill>
        <p:spPr>
          <a:xfrm>
            <a:off x="10663132" y="5017210"/>
            <a:ext cx="955304" cy="866305"/>
          </a:xfrm>
          <a:prstGeom prst="rect">
            <a:avLst/>
          </a:prstGeom>
        </p:spPr>
      </p:pic>
      <p:sp>
        <p:nvSpPr>
          <p:cNvPr id="13" name="Content Placeholder 2"/>
          <p:cNvSpPr>
            <a:spLocks noGrp="1"/>
          </p:cNvSpPr>
          <p:nvPr>
            <p:ph idx="1"/>
          </p:nvPr>
        </p:nvSpPr>
        <p:spPr>
          <a:xfrm>
            <a:off x="838200" y="1093025"/>
            <a:ext cx="9572345" cy="508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45868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19E9-CF3E-4643-AD0C-32F6D0782D31}"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09688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7EAD5BA-EA97-4591-BC62-4E8B7D8C3A5D}" type="datetime1">
              <a:rPr lang="en-ZA" smtClean="0"/>
              <a:t>2020/05/28</a:t>
            </a:fld>
            <a:endParaRPr lang="en-ZA" dirty="0"/>
          </a:p>
        </p:txBody>
      </p:sp>
      <p:sp>
        <p:nvSpPr>
          <p:cNvPr id="6" name="Footer Placeholder 5"/>
          <p:cNvSpPr>
            <a:spLocks noGrp="1"/>
          </p:cNvSpPr>
          <p:nvPr>
            <p:ph type="ftr" sz="quarter" idx="11"/>
          </p:nvPr>
        </p:nvSpPr>
        <p:spPr/>
        <p:txBody>
          <a:bodyPr/>
          <a:lstStyle/>
          <a:p>
            <a:r>
              <a:rPr lang="en-ZA" dirty="0"/>
              <a:t>Marketing, Communications, PR and Events</a:t>
            </a:r>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51004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760BF0F-F080-4BCE-89C9-2ADF00E8B077}" type="datetime1">
              <a:rPr lang="en-ZA" smtClean="0"/>
              <a:t>2020/05/28</a:t>
            </a:fld>
            <a:endParaRPr lang="en-ZA" dirty="0"/>
          </a:p>
        </p:txBody>
      </p:sp>
      <p:sp>
        <p:nvSpPr>
          <p:cNvPr id="8" name="Footer Placeholder 7"/>
          <p:cNvSpPr>
            <a:spLocks noGrp="1"/>
          </p:cNvSpPr>
          <p:nvPr>
            <p:ph type="ftr" sz="quarter" idx="11"/>
          </p:nvPr>
        </p:nvSpPr>
        <p:spPr/>
        <p:txBody>
          <a:bodyPr/>
          <a:lstStyle/>
          <a:p>
            <a:r>
              <a:rPr lang="en-ZA" dirty="0"/>
              <a:t>Marketing, Communications, PR and Events</a:t>
            </a:r>
          </a:p>
        </p:txBody>
      </p:sp>
      <p:sp>
        <p:nvSpPr>
          <p:cNvPr id="9" name="Slide Number Placeholder 8"/>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47011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9D19D15-95A2-4CE4-81E6-63671E8CC5BB}" type="datetime1">
              <a:rPr lang="en-ZA" smtClean="0"/>
              <a:t>2020/05/28</a:t>
            </a:fld>
            <a:endParaRPr lang="en-ZA" dirty="0"/>
          </a:p>
        </p:txBody>
      </p:sp>
      <p:sp>
        <p:nvSpPr>
          <p:cNvPr id="4" name="Footer Placeholder 3"/>
          <p:cNvSpPr>
            <a:spLocks noGrp="1"/>
          </p:cNvSpPr>
          <p:nvPr>
            <p:ph type="ftr" sz="quarter" idx="11"/>
          </p:nvPr>
        </p:nvSpPr>
        <p:spPr/>
        <p:txBody>
          <a:bodyPr/>
          <a:lstStyle/>
          <a:p>
            <a:r>
              <a:rPr lang="en-ZA" dirty="0"/>
              <a:t>Marketing, Communications, PR and Events</a:t>
            </a:r>
          </a:p>
        </p:txBody>
      </p:sp>
      <p:sp>
        <p:nvSpPr>
          <p:cNvPr id="5" name="Slide Number Placeholder 4"/>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291794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FBE78-0877-431D-B2B6-D4E11A5EFABE}" type="datetime1">
              <a:rPr lang="en-ZA" smtClean="0"/>
              <a:t>2020/05/28</a:t>
            </a:fld>
            <a:endParaRPr lang="en-ZA" dirty="0"/>
          </a:p>
        </p:txBody>
      </p:sp>
      <p:sp>
        <p:nvSpPr>
          <p:cNvPr id="3" name="Footer Placeholder 2"/>
          <p:cNvSpPr>
            <a:spLocks noGrp="1"/>
          </p:cNvSpPr>
          <p:nvPr>
            <p:ph type="ftr" sz="quarter" idx="11"/>
          </p:nvPr>
        </p:nvSpPr>
        <p:spPr/>
        <p:txBody>
          <a:bodyPr/>
          <a:lstStyle/>
          <a:p>
            <a:r>
              <a:rPr lang="en-ZA" dirty="0"/>
              <a:t>Marketing, Communications, PR and Events</a:t>
            </a:r>
          </a:p>
        </p:txBody>
      </p:sp>
      <p:sp>
        <p:nvSpPr>
          <p:cNvPr id="4" name="Slide Number Placeholder 3"/>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99182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204FB0-E962-4E23-8FD2-05A30569B242}" type="datetime1">
              <a:rPr lang="en-ZA" smtClean="0"/>
              <a:t>2020/05/28</a:t>
            </a:fld>
            <a:endParaRPr lang="en-ZA" dirty="0"/>
          </a:p>
        </p:txBody>
      </p:sp>
      <p:sp>
        <p:nvSpPr>
          <p:cNvPr id="6" name="Footer Placeholder 5"/>
          <p:cNvSpPr>
            <a:spLocks noGrp="1"/>
          </p:cNvSpPr>
          <p:nvPr>
            <p:ph type="ftr" sz="quarter" idx="11"/>
          </p:nvPr>
        </p:nvSpPr>
        <p:spPr/>
        <p:txBody>
          <a:bodyPr/>
          <a:lstStyle/>
          <a:p>
            <a:r>
              <a:rPr lang="en-ZA" dirty="0"/>
              <a:t>Marketing, Communications, PR and Events</a:t>
            </a:r>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40503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CCFECE-258D-4FE7-B7E4-24320C1A1C5A}" type="datetime1">
              <a:rPr lang="en-ZA" smtClean="0"/>
              <a:t>2020/05/28</a:t>
            </a:fld>
            <a:endParaRPr lang="en-ZA" dirty="0"/>
          </a:p>
        </p:txBody>
      </p:sp>
      <p:sp>
        <p:nvSpPr>
          <p:cNvPr id="6" name="Footer Placeholder 5"/>
          <p:cNvSpPr>
            <a:spLocks noGrp="1"/>
          </p:cNvSpPr>
          <p:nvPr>
            <p:ph type="ftr" sz="quarter" idx="11"/>
          </p:nvPr>
        </p:nvSpPr>
        <p:spPr/>
        <p:txBody>
          <a:bodyPr/>
          <a:lstStyle/>
          <a:p>
            <a:r>
              <a:rPr lang="en-ZA" dirty="0"/>
              <a:t>Marketing, Communications, PR and Events</a:t>
            </a:r>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47751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908CC-3DD7-4170-AA62-7C4752CB0A73}" type="datetime1">
              <a:rPr lang="en-ZA" smtClean="0"/>
              <a:t>2020/05/28</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Marketing, Communications, PR and Events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06680-C8A7-4B16-9D12-C8E67A63F5D0}" type="slidenum">
              <a:rPr lang="en-ZA" smtClean="0"/>
              <a:t>‹#›</a:t>
            </a:fld>
            <a:endParaRPr lang="en-ZA" dirty="0"/>
          </a:p>
        </p:txBody>
      </p:sp>
    </p:spTree>
    <p:extLst>
      <p:ext uri="{BB962C8B-B14F-4D97-AF65-F5344CB8AC3E}">
        <p14:creationId xmlns:p14="http://schemas.microsoft.com/office/powerpoint/2010/main" val="4294566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786" y="1081630"/>
            <a:ext cx="9759759" cy="509533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D4CAD-9502-4092-8C78-362D83EC3CE0}" type="datetimeFigureOut">
              <a:rPr lang="en-ZA" smtClean="0"/>
              <a:t>2020/05/28</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F7746-0AB6-45F6-AF06-BEE285E78265}" type="slidenum">
              <a:rPr lang="en-ZA" smtClean="0"/>
              <a:t>‹#›</a:t>
            </a:fld>
            <a:endParaRPr lang="en-ZA" dirty="0"/>
          </a:p>
        </p:txBody>
      </p:sp>
      <p:sp>
        <p:nvSpPr>
          <p:cNvPr id="7" name="Footer Placeholder 2"/>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b="1" dirty="0">
                <a:solidFill>
                  <a:schemeClr val="bg2">
                    <a:lumMod val="75000"/>
                  </a:schemeClr>
                </a:solidFill>
                <a:latin typeface="Arial" panose="020B0604020202020204" pitchFamily="34" charset="0"/>
                <a:cs typeface="Arial" panose="020B0604020202020204" pitchFamily="34" charset="0"/>
              </a:rPr>
              <a:t>SABS and WATER RESEARCH COMMISSION</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10" name="Rectangle 9"/>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userDrawn="1"/>
        </p:nvSpPr>
        <p:spPr>
          <a:xfrm>
            <a:off x="650787" y="6248211"/>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p:nvPr userDrawn="1"/>
        </p:nvPicPr>
        <p:blipFill>
          <a:blip r:embed="rId15"/>
          <a:stretch>
            <a:fillRect/>
          </a:stretch>
        </p:blipFill>
        <p:spPr>
          <a:xfrm>
            <a:off x="10663132" y="272687"/>
            <a:ext cx="955304" cy="1481944"/>
          </a:xfrm>
          <a:prstGeom prst="rect">
            <a:avLst/>
          </a:prstGeom>
        </p:spPr>
      </p:pic>
      <p:pic>
        <p:nvPicPr>
          <p:cNvPr id="15" name="Picture 14"/>
          <p:cNvPicPr/>
          <p:nvPr userDrawn="1"/>
        </p:nvPicPr>
        <p:blipFill>
          <a:blip r:embed="rId16"/>
          <a:stretch>
            <a:fillRect/>
          </a:stretch>
        </p:blipFill>
        <p:spPr>
          <a:xfrm>
            <a:off x="10663132" y="4869873"/>
            <a:ext cx="955304" cy="866305"/>
          </a:xfrm>
          <a:prstGeom prst="rect">
            <a:avLst/>
          </a:prstGeom>
        </p:spPr>
      </p:pic>
      <p:sp>
        <p:nvSpPr>
          <p:cNvPr id="16" name="Title 1"/>
          <p:cNvSpPr txBox="1">
            <a:spLocks/>
          </p:cNvSpPr>
          <p:nvPr userDrawn="1"/>
        </p:nvSpPr>
        <p:spPr>
          <a:xfrm>
            <a:off x="3049778" y="365126"/>
            <a:ext cx="7494398" cy="5626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979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jpeg"/><Relationship Id="rId7"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jpeg"/><Relationship Id="rId7" Type="http://schemas.openxmlformats.org/officeDocument/2006/relationships/diagramLayout" Target="../diagrams/layout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image" Target="../media/image42.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9335" b="7540"/>
          <a:stretch/>
        </p:blipFill>
        <p:spPr>
          <a:xfrm>
            <a:off x="612175" y="525947"/>
            <a:ext cx="10967649" cy="5731196"/>
          </a:xfrm>
          <a:prstGeom prst="rect">
            <a:avLst/>
          </a:prstGeom>
        </p:spPr>
      </p:pic>
      <p:sp>
        <p:nvSpPr>
          <p:cNvPr id="5" name="Rectangle 4"/>
          <p:cNvSpPr/>
          <p:nvPr/>
        </p:nvSpPr>
        <p:spPr>
          <a:xfrm>
            <a:off x="347870" y="6316667"/>
            <a:ext cx="11479695" cy="64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and WATER RESEARCH COMMISSION</a:t>
            </a:r>
          </a:p>
        </p:txBody>
      </p:sp>
      <p:sp>
        <p:nvSpPr>
          <p:cNvPr id="6" name="Slide Number Placeholder 5"/>
          <p:cNvSpPr>
            <a:spLocks noGrp="1"/>
          </p:cNvSpPr>
          <p:nvPr>
            <p:ph type="sldNum" sz="quarter" idx="12"/>
          </p:nvPr>
        </p:nvSpPr>
        <p:spPr/>
        <p:txBody>
          <a:bodyPr/>
          <a:lstStyle/>
          <a:p>
            <a:fld id="{3AF06680-C8A7-4B16-9D12-C8E67A63F5D0}" type="slidenum">
              <a:rPr lang="en-ZA" smtClean="0"/>
              <a:t>1</a:t>
            </a:fld>
            <a:endParaRPr lang="en-ZA" dirty="0"/>
          </a:p>
        </p:txBody>
      </p:sp>
      <p:sp>
        <p:nvSpPr>
          <p:cNvPr id="9" name="Rectangle 8"/>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r="2420"/>
          <a:stretch/>
        </p:blipFill>
        <p:spPr>
          <a:xfrm>
            <a:off x="650786" y="499906"/>
            <a:ext cx="1467380" cy="508973"/>
          </a:xfrm>
          <a:prstGeom prst="rect">
            <a:avLst/>
          </a:prstGeom>
        </p:spPr>
      </p:pic>
      <p:sp>
        <p:nvSpPr>
          <p:cNvPr id="20" name="Rectangle 19"/>
          <p:cNvSpPr/>
          <p:nvPr/>
        </p:nvSpPr>
        <p:spPr>
          <a:xfrm>
            <a:off x="650786" y="369209"/>
            <a:ext cx="1096764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p:cNvSpPr txBox="1"/>
          <p:nvPr/>
        </p:nvSpPr>
        <p:spPr>
          <a:xfrm>
            <a:off x="650786" y="1212971"/>
            <a:ext cx="10011197" cy="1754326"/>
          </a:xfrm>
          <a:prstGeom prst="rect">
            <a:avLst/>
          </a:prstGeom>
          <a:noFill/>
        </p:spPr>
        <p:txBody>
          <a:bodyPr wrap="square" rtlCol="0">
            <a:spAutoFit/>
          </a:bodyPr>
          <a:lstStyle/>
          <a:p>
            <a:pPr algn="ctr"/>
            <a:r>
              <a:rPr lang="en-ZA" sz="3600" b="1" dirty="0">
                <a:latin typeface="Arial Black" panose="020B0A04020102020204" pitchFamily="34" charset="0"/>
              </a:rPr>
              <a:t>THE WATER RESEARCH COMMISSION</a:t>
            </a:r>
          </a:p>
          <a:p>
            <a:pPr algn="ctr"/>
            <a:r>
              <a:rPr lang="en-ZA" sz="3600" b="1" dirty="0">
                <a:latin typeface="Arial Black" panose="020B0A04020102020204" pitchFamily="34" charset="0"/>
              </a:rPr>
              <a:t>&amp; </a:t>
            </a:r>
          </a:p>
          <a:p>
            <a:pPr algn="ctr"/>
            <a:r>
              <a:rPr lang="en-ZA" sz="3600" b="1" dirty="0">
                <a:latin typeface="Arial Black" panose="020B0A04020102020204" pitchFamily="34" charset="0"/>
              </a:rPr>
              <a:t>THE SABS </a:t>
            </a:r>
          </a:p>
        </p:txBody>
      </p:sp>
      <p:pic>
        <p:nvPicPr>
          <p:cNvPr id="15" name="Picture 14"/>
          <p:cNvPicPr/>
          <p:nvPr/>
        </p:nvPicPr>
        <p:blipFill>
          <a:blip r:embed="rId5"/>
          <a:stretch>
            <a:fillRect/>
          </a:stretch>
        </p:blipFill>
        <p:spPr>
          <a:xfrm>
            <a:off x="10663131" y="446372"/>
            <a:ext cx="955304" cy="1350810"/>
          </a:xfrm>
          <a:prstGeom prst="rect">
            <a:avLst/>
          </a:prstGeom>
        </p:spPr>
      </p:pic>
      <p:sp>
        <p:nvSpPr>
          <p:cNvPr id="16" name="TextBox 15"/>
          <p:cNvSpPr txBox="1"/>
          <p:nvPr/>
        </p:nvSpPr>
        <p:spPr>
          <a:xfrm>
            <a:off x="2941930" y="3220846"/>
            <a:ext cx="5428907" cy="769441"/>
          </a:xfrm>
          <a:prstGeom prst="rect">
            <a:avLst/>
          </a:prstGeom>
          <a:noFill/>
        </p:spPr>
        <p:txBody>
          <a:bodyPr wrap="square" rtlCol="0">
            <a:spAutoFit/>
          </a:bodyPr>
          <a:lstStyle/>
          <a:p>
            <a:pPr algn="ctr"/>
            <a:r>
              <a:rPr lang="en-ZA" sz="3600" dirty="0">
                <a:solidFill>
                  <a:srgbClr val="0070C0"/>
                </a:solidFill>
                <a:latin typeface="Arial Black" panose="020B0A04020102020204" pitchFamily="34" charset="0"/>
              </a:rPr>
              <a:t>PRESENTS</a:t>
            </a:r>
            <a:r>
              <a:rPr lang="en-ZA" sz="4400" dirty="0">
                <a:latin typeface="Arial Black" panose="020B0A04020102020204" pitchFamily="34" charset="0"/>
              </a:rPr>
              <a:t> </a:t>
            </a:r>
          </a:p>
        </p:txBody>
      </p:sp>
      <p:sp>
        <p:nvSpPr>
          <p:cNvPr id="17" name="TextBox 16"/>
          <p:cNvSpPr txBox="1"/>
          <p:nvPr/>
        </p:nvSpPr>
        <p:spPr>
          <a:xfrm>
            <a:off x="744221" y="5013279"/>
            <a:ext cx="6588757" cy="1323439"/>
          </a:xfrm>
          <a:prstGeom prst="rect">
            <a:avLst/>
          </a:prstGeom>
          <a:noFill/>
        </p:spPr>
        <p:txBody>
          <a:bodyPr wrap="square" rtlCol="0">
            <a:spAutoFit/>
          </a:bodyPr>
          <a:lstStyle/>
          <a:p>
            <a:pPr algn="ctr"/>
            <a:r>
              <a:rPr lang="en-ZA" sz="3200" b="1" dirty="0">
                <a:latin typeface="Arial Black" panose="020B0A04020102020204" pitchFamily="34" charset="0"/>
              </a:rPr>
              <a:t>WORKSHOP ON ISO 24521</a:t>
            </a:r>
          </a:p>
          <a:p>
            <a:pPr algn="ctr"/>
            <a:r>
              <a:rPr lang="en-ZA" sz="2400" b="1" dirty="0">
                <a:latin typeface="Arial Black" panose="020B0A04020102020204" pitchFamily="34" charset="0"/>
              </a:rPr>
              <a:t>On-Site Domestic Wastewater Services</a:t>
            </a:r>
          </a:p>
        </p:txBody>
      </p:sp>
    </p:spTree>
    <p:extLst>
      <p:ext uri="{BB962C8B-B14F-4D97-AF65-F5344CB8AC3E}">
        <p14:creationId xmlns:p14="http://schemas.microsoft.com/office/powerpoint/2010/main" val="415393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INITIAL FOCUS_ ISO 24521</a:t>
            </a:r>
            <a:br>
              <a:rPr lang="en-ZA" dirty="0"/>
            </a:br>
            <a:endParaRPr lang="en-ZA" dirty="0"/>
          </a:p>
        </p:txBody>
      </p:sp>
      <p:sp>
        <p:nvSpPr>
          <p:cNvPr id="4" name="Content Placeholder 3"/>
          <p:cNvSpPr>
            <a:spLocks noGrp="1"/>
          </p:cNvSpPr>
          <p:nvPr>
            <p:ph idx="1"/>
          </p:nvPr>
        </p:nvSpPr>
        <p:spPr>
          <a:xfrm>
            <a:off x="656945" y="1261017"/>
            <a:ext cx="9753600" cy="5095333"/>
          </a:xfrm>
        </p:spPr>
        <p:txBody>
          <a:bodyPr>
            <a:normAutofit/>
          </a:bodyPr>
          <a:lstStyle/>
          <a:p>
            <a:pPr marL="285750" indent="-285750">
              <a:lnSpc>
                <a:spcPct val="150000"/>
              </a:lnSpc>
            </a:pPr>
            <a:r>
              <a:rPr lang="en-ZA" sz="1800" dirty="0"/>
              <a:t>Enhancing the effectiveness of the existing on-site plants by providing guidance on Management to meet the Operability / Management issues</a:t>
            </a:r>
          </a:p>
          <a:p>
            <a:pPr>
              <a:lnSpc>
                <a:spcPct val="150000"/>
              </a:lnSpc>
            </a:pPr>
            <a:endParaRPr lang="en-ZA" sz="1800" dirty="0"/>
          </a:p>
          <a:p>
            <a:pPr marL="285750" indent="-285750" algn="just">
              <a:lnSpc>
                <a:spcPct val="150000"/>
              </a:lnSpc>
            </a:pPr>
            <a:r>
              <a:rPr lang="en-ZA" sz="1800" dirty="0"/>
              <a:t>Is a developed guidance for the management of basic on-site domestic wastewater services, using technologies in their entirety at any level of development, as applicable</a:t>
            </a:r>
          </a:p>
          <a:p>
            <a:pPr algn="just">
              <a:lnSpc>
                <a:spcPct val="150000"/>
              </a:lnSpc>
            </a:pPr>
            <a:endParaRPr lang="en-ZA" sz="1800" dirty="0"/>
          </a:p>
          <a:p>
            <a:pPr marL="285750" indent="-285750" algn="just">
              <a:lnSpc>
                <a:spcPct val="150000"/>
              </a:lnSpc>
            </a:pPr>
            <a:r>
              <a:rPr lang="en-ZA" sz="1800" dirty="0"/>
              <a:t>It is standardisation of a framework for the definition and measurement of service activities relating to drinking water supply systems and wastewater systems </a:t>
            </a:r>
          </a:p>
          <a:p>
            <a:pPr marL="285750" indent="-285750" algn="just">
              <a:lnSpc>
                <a:spcPct val="150000"/>
              </a:lnSpc>
            </a:pPr>
            <a:endParaRPr lang="en-ZA" sz="1800" dirty="0"/>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10</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70886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8224" y="1261769"/>
            <a:ext cx="9372321" cy="2387600"/>
          </a:xfrm>
        </p:spPr>
        <p:txBody>
          <a:bodyPr>
            <a:normAutofit/>
          </a:bodyPr>
          <a:lstStyle/>
          <a:p>
            <a:r>
              <a:rPr lang="en-ZA" sz="3200" b="1" dirty="0">
                <a:latin typeface="Arial" panose="020B0604020202020204" pitchFamily="34" charset="0"/>
                <a:cs typeface="Arial" panose="020B0604020202020204" pitchFamily="34" charset="0"/>
              </a:rPr>
              <a:t>PRINCIPAL OBJECTIVES FOR WASTEWATER UTILITIES</a:t>
            </a:r>
            <a:endParaRPr lang="en-ZA" sz="3200" dirty="0"/>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and 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11</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spTree>
    <p:extLst>
      <p:ext uri="{BB962C8B-B14F-4D97-AF65-F5344CB8AC3E}">
        <p14:creationId xmlns:p14="http://schemas.microsoft.com/office/powerpoint/2010/main" val="375799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OBJECTIVES OF THE ISO 24521</a:t>
            </a:r>
            <a:br>
              <a:rPr lang="en-ZA" dirty="0"/>
            </a:br>
            <a:endParaRPr lang="en-ZA" dirty="0"/>
          </a:p>
        </p:txBody>
      </p:sp>
      <p:sp>
        <p:nvSpPr>
          <p:cNvPr id="5" name="Content Placeholder 4"/>
          <p:cNvSpPr>
            <a:spLocks noGrp="1"/>
          </p:cNvSpPr>
          <p:nvPr>
            <p:ph idx="1"/>
          </p:nvPr>
        </p:nvSpPr>
        <p:spPr>
          <a:xfrm>
            <a:off x="628651" y="1261017"/>
            <a:ext cx="9753600" cy="5095333"/>
          </a:xfrm>
        </p:spPr>
        <p:txBody>
          <a:bodyPr>
            <a:normAutofit/>
          </a:bodyPr>
          <a:lstStyle/>
          <a:p>
            <a:pPr marL="0" lvl="0" indent="0">
              <a:lnSpc>
                <a:spcPct val="200000"/>
              </a:lnSpc>
              <a:buNone/>
            </a:pPr>
            <a:r>
              <a:rPr lang="en-ZA" sz="1800" b="1" dirty="0"/>
              <a:t>OBJECTIVES: </a:t>
            </a:r>
          </a:p>
          <a:p>
            <a:pPr>
              <a:lnSpc>
                <a:spcPct val="200000"/>
              </a:lnSpc>
            </a:pPr>
            <a:r>
              <a:rPr lang="en-ZA" sz="1800" dirty="0"/>
              <a:t>The main objectives of basic on-site domestic wastewater services are:</a:t>
            </a:r>
          </a:p>
          <a:p>
            <a:pPr marL="342900" lvl="0" indent="-342900">
              <a:lnSpc>
                <a:spcPct val="200000"/>
              </a:lnSpc>
            </a:pPr>
            <a:r>
              <a:rPr lang="en-ZA" sz="1800" dirty="0"/>
              <a:t>Public health and safety;</a:t>
            </a:r>
          </a:p>
          <a:p>
            <a:pPr marL="342900" lvl="0" indent="-342900">
              <a:lnSpc>
                <a:spcPct val="200000"/>
              </a:lnSpc>
            </a:pPr>
            <a:r>
              <a:rPr lang="en-ZA" sz="1800" dirty="0"/>
              <a:t>Occupational health and safety;</a:t>
            </a:r>
          </a:p>
          <a:p>
            <a:pPr marL="342900" lvl="0" indent="-342900">
              <a:lnSpc>
                <a:spcPct val="200000"/>
              </a:lnSpc>
            </a:pPr>
            <a:r>
              <a:rPr lang="en-ZA" sz="1800" dirty="0"/>
              <a:t>Environmental protection; and</a:t>
            </a:r>
          </a:p>
          <a:p>
            <a:pPr marL="342900" indent="-342900">
              <a:lnSpc>
                <a:spcPct val="200000"/>
              </a:lnSpc>
            </a:pPr>
            <a:r>
              <a:rPr lang="en-ZA" sz="1800" dirty="0"/>
              <a:t>Sustainable development</a:t>
            </a:r>
            <a:endParaRPr lang="en-ZA" sz="1800" b="1" dirty="0"/>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12</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43696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1" y="428624"/>
            <a:ext cx="7334250" cy="473619"/>
          </a:xfrm>
        </p:spPr>
        <p:txBody>
          <a:bodyPr/>
          <a:lstStyle/>
          <a:p>
            <a:r>
              <a:rPr lang="en-ZA" dirty="0"/>
              <a:t>OBJECTIVES FOR WASTEWATER UTILITIES</a:t>
            </a:r>
            <a:br>
              <a:rPr lang="en-ZA" dirty="0"/>
            </a:br>
            <a:endParaRPr lang="en-ZA" dirty="0"/>
          </a:p>
        </p:txBody>
      </p:sp>
      <p:sp>
        <p:nvSpPr>
          <p:cNvPr id="5" name="Content Placeholder 4"/>
          <p:cNvSpPr>
            <a:spLocks noGrp="1"/>
          </p:cNvSpPr>
          <p:nvPr>
            <p:ph idx="1"/>
          </p:nvPr>
        </p:nvSpPr>
        <p:spPr>
          <a:xfrm>
            <a:off x="695219" y="1261017"/>
            <a:ext cx="9753600" cy="5095333"/>
          </a:xfrm>
        </p:spPr>
        <p:txBody>
          <a:bodyPr>
            <a:normAutofit/>
          </a:bodyPr>
          <a:lstStyle/>
          <a:p>
            <a:pPr lvl="0">
              <a:lnSpc>
                <a:spcPct val="200000"/>
              </a:lnSpc>
            </a:pPr>
            <a:r>
              <a:rPr lang="en-ZA" sz="1800" dirty="0"/>
              <a:t>Protection of public health</a:t>
            </a:r>
          </a:p>
          <a:p>
            <a:pPr marL="285750" lvl="0" indent="-285750">
              <a:lnSpc>
                <a:spcPct val="200000"/>
              </a:lnSpc>
            </a:pPr>
            <a:r>
              <a:rPr lang="en-ZA" sz="1800" dirty="0"/>
              <a:t>Protection of users and operators </a:t>
            </a:r>
          </a:p>
          <a:p>
            <a:pPr marL="285750" lvl="0" indent="-285750">
              <a:lnSpc>
                <a:spcPct val="200000"/>
              </a:lnSpc>
            </a:pPr>
            <a:r>
              <a:rPr lang="en-ZA" sz="1800" dirty="0"/>
              <a:t>Meeting the needs &amp; expectations of users </a:t>
            </a:r>
          </a:p>
          <a:p>
            <a:pPr marL="285750" lvl="0" indent="-285750">
              <a:lnSpc>
                <a:spcPct val="200000"/>
              </a:lnSpc>
            </a:pPr>
            <a:r>
              <a:rPr lang="en-ZA" sz="1800" dirty="0"/>
              <a:t>Provision of service under normal &amp; emergency situations </a:t>
            </a:r>
          </a:p>
          <a:p>
            <a:pPr marL="285750" lvl="0" indent="-285750">
              <a:lnSpc>
                <a:spcPct val="200000"/>
              </a:lnSpc>
            </a:pPr>
            <a:r>
              <a:rPr lang="en-ZA" sz="1800" dirty="0"/>
              <a:t>Sustainability of basic on-site domestic wastewater system</a:t>
            </a:r>
          </a:p>
          <a:p>
            <a:pPr marL="285750" lvl="0" indent="-285750">
              <a:lnSpc>
                <a:spcPct val="200000"/>
              </a:lnSpc>
            </a:pPr>
            <a:r>
              <a:rPr lang="en-ZA" sz="1800" dirty="0"/>
              <a:t>Promotion of sustainable development of the community </a:t>
            </a: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spTree>
    <p:extLst>
      <p:ext uri="{BB962C8B-B14F-4D97-AF65-F5344CB8AC3E}">
        <p14:creationId xmlns:p14="http://schemas.microsoft.com/office/powerpoint/2010/main" val="197751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036" y="458486"/>
            <a:ext cx="7334250" cy="388428"/>
          </a:xfrm>
        </p:spPr>
        <p:txBody>
          <a:bodyPr/>
          <a:lstStyle/>
          <a:p>
            <a:r>
              <a:rPr lang="en-ZA" dirty="0"/>
              <a:t>PROTECTION OF PUBLIC HEALTH</a:t>
            </a:r>
            <a:br>
              <a:rPr lang="en-ZA" dirty="0"/>
            </a:br>
            <a:endParaRPr lang="en-ZA" dirty="0"/>
          </a:p>
        </p:txBody>
      </p:sp>
      <p:sp>
        <p:nvSpPr>
          <p:cNvPr id="4" name="Content Placeholder 3"/>
          <p:cNvSpPr>
            <a:spLocks noGrp="1"/>
          </p:cNvSpPr>
          <p:nvPr>
            <p:ph idx="1"/>
          </p:nvPr>
        </p:nvSpPr>
        <p:spPr>
          <a:xfrm>
            <a:off x="628651" y="1261017"/>
            <a:ext cx="9753600" cy="5095333"/>
          </a:xfrm>
        </p:spPr>
        <p:txBody>
          <a:bodyPr>
            <a:normAutofit/>
          </a:bodyPr>
          <a:lstStyle/>
          <a:p>
            <a:pPr marL="91440" lvl="0" indent="-91440">
              <a:lnSpc>
                <a:spcPct val="150000"/>
              </a:lnSpc>
              <a:spcBef>
                <a:spcPts val="1200"/>
              </a:spcBef>
              <a:spcAft>
                <a:spcPts val="200"/>
              </a:spcAft>
              <a:buClr>
                <a:srgbClr val="000000"/>
              </a:buClr>
              <a:buSzPct val="100000"/>
              <a:buFont typeface="Calibri" panose="020F0502020204030204" pitchFamily="34" charset="0"/>
              <a:buChar char=" "/>
            </a:pPr>
            <a:r>
              <a:rPr lang="en-US" sz="1800" dirty="0">
                <a:solidFill>
                  <a:prstClr val="black"/>
                </a:solidFill>
              </a:rPr>
              <a:t>Safe and sanitary disposal of wastewater should be a public health priority. Wastewater should be disposed of in a manner that ensures that:</a:t>
            </a:r>
          </a:p>
          <a:p>
            <a:pPr lvl="0">
              <a:lnSpc>
                <a:spcPct val="150000"/>
              </a:lnSpc>
              <a:spcBef>
                <a:spcPts val="1200"/>
              </a:spcBef>
              <a:spcAft>
                <a:spcPts val="200"/>
              </a:spcAft>
              <a:buClr>
                <a:srgbClr val="000000"/>
              </a:buClr>
              <a:buSzPct val="100000"/>
            </a:pPr>
            <a:r>
              <a:rPr lang="en-US" sz="1800" dirty="0">
                <a:solidFill>
                  <a:prstClr val="black"/>
                </a:solidFill>
              </a:rPr>
              <a:t>Drinking water supplies are not threatened;</a:t>
            </a:r>
          </a:p>
          <a:p>
            <a:pPr lvl="0">
              <a:lnSpc>
                <a:spcPct val="150000"/>
              </a:lnSpc>
              <a:spcBef>
                <a:spcPts val="1200"/>
              </a:spcBef>
              <a:spcAft>
                <a:spcPts val="200"/>
              </a:spcAft>
              <a:buClr>
                <a:srgbClr val="000000"/>
              </a:buClr>
              <a:buSzPct val="100000"/>
            </a:pPr>
            <a:r>
              <a:rPr lang="en-US" sz="1800" dirty="0">
                <a:solidFill>
                  <a:prstClr val="black"/>
                </a:solidFill>
              </a:rPr>
              <a:t>Direct human exposure is not possible;</a:t>
            </a:r>
          </a:p>
          <a:p>
            <a:pPr lvl="0">
              <a:lnSpc>
                <a:spcPct val="150000"/>
              </a:lnSpc>
              <a:spcBef>
                <a:spcPts val="1200"/>
              </a:spcBef>
              <a:spcAft>
                <a:spcPts val="200"/>
              </a:spcAft>
              <a:buClr>
                <a:srgbClr val="000000"/>
              </a:buClr>
              <a:buSzPct val="100000"/>
            </a:pPr>
            <a:r>
              <a:rPr lang="en-US" sz="1800" dirty="0">
                <a:solidFill>
                  <a:prstClr val="black"/>
                </a:solidFill>
              </a:rPr>
              <a:t>Waste is inaccessible to vectors, insects, rodents or other possible carriers;</a:t>
            </a:r>
          </a:p>
          <a:p>
            <a:pPr lvl="0">
              <a:lnSpc>
                <a:spcPct val="150000"/>
              </a:lnSpc>
              <a:spcBef>
                <a:spcPts val="1200"/>
              </a:spcBef>
              <a:spcAft>
                <a:spcPts val="200"/>
              </a:spcAft>
              <a:buClr>
                <a:srgbClr val="000000"/>
              </a:buClr>
              <a:buSzPct val="100000"/>
            </a:pPr>
            <a:r>
              <a:rPr lang="en-US" sz="1800" dirty="0">
                <a:solidFill>
                  <a:prstClr val="black"/>
                </a:solidFill>
              </a:rPr>
              <a:t>Odour or aesthetic nuisances are not created</a:t>
            </a:r>
            <a:endParaRPr lang="en-ZA" sz="1800" dirty="0">
              <a:solidFill>
                <a:prstClr val="black"/>
              </a:solidFill>
            </a:endParaRPr>
          </a:p>
          <a:p>
            <a:pPr marL="91440" lvl="0" indent="-91440">
              <a:lnSpc>
                <a:spcPct val="150000"/>
              </a:lnSpc>
              <a:spcBef>
                <a:spcPts val="1200"/>
              </a:spcBef>
              <a:spcAft>
                <a:spcPts val="200"/>
              </a:spcAft>
              <a:buClr>
                <a:srgbClr val="000000"/>
              </a:buClr>
              <a:buSzPct val="100000"/>
              <a:buFont typeface="Calibri" panose="020F0502020204030204" pitchFamily="34" charset="0"/>
              <a:buChar char=" "/>
            </a:pPr>
            <a:endParaRPr lang="en-ZA" sz="2100" dirty="0">
              <a:solidFill>
                <a:prstClr val="black">
                  <a:lumMod val="75000"/>
                  <a:lumOff val="25000"/>
                </a:prstClr>
              </a:solidFill>
              <a:latin typeface="Arial" panose="020B0604020202020204" pitchFamily="34" charset="0"/>
              <a:cs typeface="Arial" panose="020B0604020202020204" pitchFamily="34" charset="0"/>
            </a:endParaRPr>
          </a:p>
          <a:p>
            <a:pPr algn="just"/>
            <a:endParaRPr lang="en-ZA" b="1"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14</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17262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06486"/>
            <a:ext cx="7334250" cy="495758"/>
          </a:xfrm>
        </p:spPr>
        <p:txBody>
          <a:bodyPr/>
          <a:lstStyle/>
          <a:p>
            <a:r>
              <a:rPr lang="en-ZA" dirty="0"/>
              <a:t>PROTECTION OF PUBLIC HEALTH</a:t>
            </a:r>
            <a:br>
              <a:rPr lang="en-ZA" dirty="0"/>
            </a:b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15</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sp>
        <p:nvSpPr>
          <p:cNvPr id="13" name="TextBox 12"/>
          <p:cNvSpPr txBox="1"/>
          <p:nvPr/>
        </p:nvSpPr>
        <p:spPr>
          <a:xfrm>
            <a:off x="3352801" y="1252855"/>
            <a:ext cx="3752636" cy="369332"/>
          </a:xfrm>
          <a:prstGeom prst="rect">
            <a:avLst/>
          </a:prstGeom>
          <a:noFill/>
        </p:spPr>
        <p:txBody>
          <a:bodyPr wrap="square" rtlCol="0">
            <a:spAutoFit/>
          </a:bodyPr>
          <a:lstStyle/>
          <a:p>
            <a:r>
              <a:rPr lang="en-ZA" b="1" dirty="0">
                <a:latin typeface="Arial" panose="020B0604020202020204" pitchFamily="34" charset="0"/>
                <a:cs typeface="Arial" panose="020B0604020202020204" pitchFamily="34" charset="0"/>
              </a:rPr>
              <a:t>Water Sources endangered </a:t>
            </a:r>
          </a:p>
        </p:txBody>
      </p:sp>
      <p:pic>
        <p:nvPicPr>
          <p:cNvPr id="14"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4285" y="1720522"/>
            <a:ext cx="2700000" cy="18174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threatened water resourc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889" y="1665952"/>
            <a:ext cx="2772000" cy="16844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0438" y="4364519"/>
            <a:ext cx="2772000" cy="17331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Related image"/>
          <p:cNvPicPr>
            <a:picLocks noChangeAspect="1" noChangeArrowheads="1"/>
          </p:cNvPicPr>
          <p:nvPr/>
        </p:nvPicPr>
        <p:blipFill rotWithShape="1">
          <a:blip r:embed="rId9">
            <a:extLst>
              <a:ext uri="{28A0092B-C50C-407E-A947-70E740481C1C}">
                <a14:useLocalDpi xmlns:a14="http://schemas.microsoft.com/office/drawing/2010/main" val="0"/>
              </a:ext>
            </a:extLst>
          </a:blip>
          <a:srcRect l="2411" t="-1727" r="196" b="11775"/>
          <a:stretch/>
        </p:blipFill>
        <p:spPr bwMode="auto">
          <a:xfrm>
            <a:off x="1112889" y="4429123"/>
            <a:ext cx="2952000" cy="16164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039714" y="3940555"/>
            <a:ext cx="2690447" cy="369332"/>
          </a:xfrm>
          <a:prstGeom prst="rect">
            <a:avLst/>
          </a:prstGeom>
          <a:noFill/>
        </p:spPr>
        <p:txBody>
          <a:bodyPr wrap="square" rtlCol="0">
            <a:spAutoFit/>
          </a:bodyPr>
          <a:lstStyle/>
          <a:p>
            <a:r>
              <a:rPr lang="en-ZA" b="1" dirty="0">
                <a:latin typeface="Arial" panose="020B0604020202020204" pitchFamily="34" charset="0"/>
                <a:cs typeface="Arial" panose="020B0604020202020204" pitchFamily="34" charset="0"/>
              </a:rPr>
              <a:t>Wetlands threatened </a:t>
            </a:r>
          </a:p>
        </p:txBody>
      </p:sp>
    </p:spTree>
    <p:extLst>
      <p:ext uri="{BB962C8B-B14F-4D97-AF65-F5344CB8AC3E}">
        <p14:creationId xmlns:p14="http://schemas.microsoft.com/office/powerpoint/2010/main" val="2408671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28624"/>
            <a:ext cx="7334250" cy="473619"/>
          </a:xfrm>
        </p:spPr>
        <p:txBody>
          <a:bodyPr/>
          <a:lstStyle/>
          <a:p>
            <a:r>
              <a:rPr lang="en-ZA" dirty="0"/>
              <a:t>PROTECTION OF USERS AND OPERATORS</a:t>
            </a:r>
            <a:br>
              <a:rPr lang="en-ZA" dirty="0"/>
            </a:br>
            <a:endParaRPr lang="en-ZA" dirty="0"/>
          </a:p>
        </p:txBody>
      </p:sp>
      <p:sp>
        <p:nvSpPr>
          <p:cNvPr id="5" name="Content Placeholder 4"/>
          <p:cNvSpPr>
            <a:spLocks noGrp="1"/>
          </p:cNvSpPr>
          <p:nvPr>
            <p:ph idx="1"/>
          </p:nvPr>
        </p:nvSpPr>
        <p:spPr>
          <a:xfrm>
            <a:off x="644896" y="1261017"/>
            <a:ext cx="9753600" cy="5095333"/>
          </a:xfrm>
        </p:spPr>
        <p:txBody>
          <a:bodyPr/>
          <a:lstStyle/>
          <a:p>
            <a:pPr>
              <a:lnSpc>
                <a:spcPct val="150000"/>
              </a:lnSpc>
            </a:pPr>
            <a:r>
              <a:rPr lang="en-US" sz="1800" dirty="0">
                <a:latin typeface="Arial" panose="020B0604020202020204" pitchFamily="34" charset="0"/>
                <a:cs typeface="Arial" panose="020B0604020202020204" pitchFamily="34" charset="0"/>
              </a:rPr>
              <a:t>Protective equipment when handling wastewater for users &amp; Operators </a:t>
            </a:r>
          </a:p>
          <a:p>
            <a:pPr>
              <a:lnSpc>
                <a:spcPct val="150000"/>
              </a:lnSpc>
            </a:pPr>
            <a:r>
              <a:rPr lang="en-US" sz="1800" dirty="0">
                <a:latin typeface="Arial" panose="020B0604020202020204" pitchFamily="34" charset="0"/>
                <a:cs typeface="Arial" panose="020B0604020202020204" pitchFamily="34" charset="0"/>
              </a:rPr>
              <a:t>Appropriate training must be conducted </a:t>
            </a:r>
          </a:p>
          <a:p>
            <a:pPr>
              <a:lnSpc>
                <a:spcPct val="150000"/>
              </a:lnSpc>
            </a:pPr>
            <a:r>
              <a:rPr lang="en-US" sz="1800" dirty="0">
                <a:latin typeface="Arial" panose="020B0604020202020204" pitchFamily="34" charset="0"/>
                <a:cs typeface="Arial" panose="020B0604020202020204" pitchFamily="34" charset="0"/>
              </a:rPr>
              <a:t>Health protection of the owners of the premises or workers providing emptying services  must be accounted for</a:t>
            </a:r>
            <a:endParaRPr lang="en-ZA" sz="1800"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16</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pic>
        <p:nvPicPr>
          <p:cNvPr id="19" name="Picture 2" descr="Image result for personal protective equipmen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0175"/>
          <a:stretch/>
        </p:blipFill>
        <p:spPr bwMode="auto">
          <a:xfrm>
            <a:off x="6908458" y="2997300"/>
            <a:ext cx="2409489" cy="32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ersonal protective equipment"/>
          <p:cNvPicPr>
            <a:picLocks noChangeAspect="1" noChangeArrowheads="1"/>
          </p:cNvPicPr>
          <p:nvPr/>
        </p:nvPicPr>
        <p:blipFill rotWithShape="1">
          <a:blip r:embed="rId7">
            <a:extLst>
              <a:ext uri="{28A0092B-C50C-407E-A947-70E740481C1C}">
                <a14:useLocalDpi xmlns:a14="http://schemas.microsoft.com/office/drawing/2010/main" val="0"/>
              </a:ext>
            </a:extLst>
          </a:blip>
          <a:srcRect l="6204" t="15549" r="7963" b="12785"/>
          <a:stretch/>
        </p:blipFill>
        <p:spPr bwMode="auto">
          <a:xfrm>
            <a:off x="1034786" y="3401357"/>
            <a:ext cx="3851527" cy="243188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18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17</a:t>
            </a:fld>
            <a:endParaRPr lang="en-ZA" dirty="0"/>
          </a:p>
        </p:txBody>
      </p:sp>
      <p:sp>
        <p:nvSpPr>
          <p:cNvPr id="6" name="TextBox 5"/>
          <p:cNvSpPr txBox="1"/>
          <p:nvPr/>
        </p:nvSpPr>
        <p:spPr>
          <a:xfrm>
            <a:off x="3970783" y="-67260"/>
            <a:ext cx="6922404" cy="830997"/>
          </a:xfrm>
          <a:prstGeom prst="rect">
            <a:avLst/>
          </a:prstGeom>
          <a:noFill/>
        </p:spPr>
        <p:txBody>
          <a:bodyPr wrap="square" rtlCol="0">
            <a:spAutoFit/>
          </a:bodyPr>
          <a:lstStyle/>
          <a:p>
            <a:r>
              <a:rPr lang="en-ZA" sz="2400" b="1" dirty="0">
                <a:solidFill>
                  <a:schemeClr val="accent1">
                    <a:lumMod val="50000"/>
                  </a:schemeClr>
                </a:solidFill>
                <a:latin typeface="Arial" panose="020B0604020202020204" pitchFamily="34" charset="0"/>
                <a:cs typeface="Arial" panose="020B0604020202020204" pitchFamily="34" charset="0"/>
              </a:rPr>
              <a:t/>
            </a:r>
            <a:br>
              <a:rPr lang="en-ZA" sz="2400" b="1" dirty="0">
                <a:solidFill>
                  <a:schemeClr val="accent1">
                    <a:lumMod val="50000"/>
                  </a:schemeClr>
                </a:solidFill>
                <a:latin typeface="Arial" panose="020B0604020202020204" pitchFamily="34" charset="0"/>
                <a:cs typeface="Arial" panose="020B0604020202020204" pitchFamily="34" charset="0"/>
              </a:rPr>
            </a:br>
            <a:r>
              <a:rPr lang="en-ZA" sz="2400" b="1" i="1" dirty="0">
                <a:latin typeface="Arial" panose="020B0604020202020204" pitchFamily="34" charset="0"/>
                <a:cs typeface="Arial" panose="020B0604020202020204" pitchFamily="34" charset="0"/>
              </a:rPr>
              <a:t>Meeting the needs &amp; expectations of users </a:t>
            </a: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3832538" y="6356349"/>
            <a:ext cx="4114800" cy="365125"/>
          </a:xfrm>
        </p:spPr>
        <p:txBody>
          <a:bodyPr/>
          <a:lstStyle/>
          <a:p>
            <a:r>
              <a:rPr lang="en-ZA" b="1" dirty="0">
                <a:latin typeface="Arial" panose="020B0604020202020204" pitchFamily="34" charset="0"/>
                <a:cs typeface="Arial" panose="020B0604020202020204" pitchFamily="34" charset="0"/>
              </a:rPr>
              <a:t>SABS and WATER RESEARCH COMMISSION</a:t>
            </a:r>
          </a:p>
        </p:txBody>
      </p:sp>
      <p:pic>
        <p:nvPicPr>
          <p:cNvPr id="12" name="Picture 11"/>
          <p:cNvPicPr/>
          <p:nvPr/>
        </p:nvPicPr>
        <p:blipFill>
          <a:blip r:embed="rId5"/>
          <a:stretch>
            <a:fillRect/>
          </a:stretch>
        </p:blipFill>
        <p:spPr>
          <a:xfrm>
            <a:off x="10663132" y="4869873"/>
            <a:ext cx="955304" cy="866305"/>
          </a:xfrm>
          <a:prstGeom prst="rect">
            <a:avLst/>
          </a:prstGeom>
        </p:spPr>
      </p:pic>
      <p:graphicFrame>
        <p:nvGraphicFramePr>
          <p:cNvPr id="14" name="Diagram 13"/>
          <p:cNvGraphicFramePr/>
          <p:nvPr>
            <p:extLst>
              <p:ext uri="{D42A27DB-BD31-4B8C-83A1-F6EECF244321}">
                <p14:modId xmlns:p14="http://schemas.microsoft.com/office/powerpoint/2010/main" val="3853789977"/>
              </p:ext>
            </p:extLst>
          </p:nvPr>
        </p:nvGraphicFramePr>
        <p:xfrm>
          <a:off x="2076449" y="1209767"/>
          <a:ext cx="7610475" cy="49281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7143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Provision of service under normal &amp; emergency situations </a:t>
            </a:r>
            <a:br>
              <a:rPr lang="en-ZA" dirty="0"/>
            </a:br>
            <a:endParaRPr lang="en-ZA" dirty="0"/>
          </a:p>
        </p:txBody>
      </p:sp>
      <p:sp>
        <p:nvSpPr>
          <p:cNvPr id="4" name="Content Placeholder 3"/>
          <p:cNvSpPr>
            <a:spLocks noGrp="1"/>
          </p:cNvSpPr>
          <p:nvPr>
            <p:ph idx="1"/>
          </p:nvPr>
        </p:nvSpPr>
        <p:spPr>
          <a:xfrm>
            <a:off x="644896" y="1261017"/>
            <a:ext cx="9753600" cy="5095333"/>
          </a:xfrm>
        </p:spPr>
        <p:txBody>
          <a:bodyPr>
            <a:normAutofit/>
          </a:bodyPr>
          <a:lstStyle/>
          <a:p>
            <a:pPr>
              <a:lnSpc>
                <a:spcPct val="150000"/>
              </a:lnSpc>
            </a:pPr>
            <a:r>
              <a:rPr lang="en-ZA" sz="1800" dirty="0">
                <a:latin typeface="Arial" panose="020B0604020202020204" pitchFamily="34" charset="0"/>
                <a:cs typeface="Arial" panose="020B0604020202020204" pitchFamily="34" charset="0"/>
              </a:rPr>
              <a:t>Wastewater services should be available on a continuous basis </a:t>
            </a:r>
          </a:p>
          <a:p>
            <a:pPr>
              <a:lnSpc>
                <a:spcPct val="150000"/>
              </a:lnSpc>
            </a:pPr>
            <a:r>
              <a:rPr lang="en-ZA" sz="1800" dirty="0">
                <a:latin typeface="Arial" panose="020B0604020202020204" pitchFamily="34" charset="0"/>
                <a:cs typeface="Arial" panose="020B0604020202020204" pitchFamily="34" charset="0"/>
              </a:rPr>
              <a:t>Where an emergency applies, emergency calls &amp; response actions should be initiated</a:t>
            </a:r>
          </a:p>
          <a:p>
            <a:pPr>
              <a:lnSpc>
                <a:spcPct val="150000"/>
              </a:lnSpc>
            </a:pPr>
            <a:r>
              <a:rPr lang="en-US" sz="1800" dirty="0">
                <a:latin typeface="Arial" panose="020B0604020202020204" pitchFamily="34" charset="0"/>
                <a:cs typeface="Arial" panose="020B0604020202020204" pitchFamily="34" charset="0"/>
              </a:rPr>
              <a:t>User interfaces intended for emergency situations should be portable/easy to assemble</a:t>
            </a:r>
          </a:p>
          <a:p>
            <a:pPr>
              <a:lnSpc>
                <a:spcPct val="150000"/>
              </a:lnSpc>
            </a:pPr>
            <a:r>
              <a:rPr lang="en-US" sz="1800" b="1" dirty="0">
                <a:latin typeface="Arial" panose="020B0604020202020204" pitchFamily="34" charset="0"/>
                <a:cs typeface="Arial" panose="020B0604020202020204" pitchFamily="34" charset="0"/>
              </a:rPr>
              <a:t>Potential short term emergency solutions:</a:t>
            </a: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18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37" r="-238" b="9606"/>
          <a:stretch/>
        </p:blipFill>
        <p:spPr bwMode="auto">
          <a:xfrm>
            <a:off x="2540070" y="4329127"/>
            <a:ext cx="2646547" cy="136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Emergency sanitation solu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295" y="3215296"/>
            <a:ext cx="1584000" cy="299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5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Sustainability of basic on-site domestic wastewater system</a:t>
            </a:r>
            <a:br>
              <a:rPr lang="en-ZA" dirty="0"/>
            </a:b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19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3"/>
          <a:stretch>
            <a:fillRect/>
          </a:stretch>
        </p:blipFill>
        <p:spPr>
          <a:xfrm>
            <a:off x="10663132" y="272687"/>
            <a:ext cx="955304" cy="1481944"/>
          </a:xfrm>
          <a:prstGeom prst="rect">
            <a:avLst/>
          </a:prstGeom>
        </p:spPr>
      </p:pic>
      <p:graphicFrame>
        <p:nvGraphicFramePr>
          <p:cNvPr id="13" name="Content Placeholder 3"/>
          <p:cNvGraphicFramePr>
            <a:graphicFrameLocks/>
          </p:cNvGraphicFramePr>
          <p:nvPr>
            <p:extLst>
              <p:ext uri="{D42A27DB-BD31-4B8C-83A1-F6EECF244321}">
                <p14:modId xmlns:p14="http://schemas.microsoft.com/office/powerpoint/2010/main" val="1172974633"/>
              </p:ext>
            </p:extLst>
          </p:nvPr>
        </p:nvGraphicFramePr>
        <p:xfrm>
          <a:off x="1002253" y="1554480"/>
          <a:ext cx="8679960" cy="4289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1226140" y="3770535"/>
            <a:ext cx="2743200" cy="400110"/>
          </a:xfrm>
          <a:prstGeom prst="rect">
            <a:avLst/>
          </a:prstGeom>
          <a:noFill/>
        </p:spPr>
        <p:txBody>
          <a:bodyPr wrap="square" rtlCol="0">
            <a:spAutoFit/>
          </a:bodyPr>
          <a:lstStyle/>
          <a:p>
            <a:r>
              <a:rPr lang="en-ZA" sz="2000" b="1" dirty="0">
                <a:latin typeface="Arial" panose="020B0604020202020204" pitchFamily="34" charset="0"/>
                <a:cs typeface="Arial" panose="020B0604020202020204" pitchFamily="34" charset="0"/>
              </a:rPr>
              <a:t>Revenue Sources </a:t>
            </a:r>
          </a:p>
        </p:txBody>
      </p:sp>
      <p:sp>
        <p:nvSpPr>
          <p:cNvPr id="4" name="TextBox 3"/>
          <p:cNvSpPr txBox="1"/>
          <p:nvPr/>
        </p:nvSpPr>
        <p:spPr>
          <a:xfrm>
            <a:off x="6715126" y="3699184"/>
            <a:ext cx="3110433" cy="707886"/>
          </a:xfrm>
          <a:prstGeom prst="rect">
            <a:avLst/>
          </a:prstGeom>
          <a:noFill/>
        </p:spPr>
        <p:txBody>
          <a:bodyPr wrap="square" rtlCol="0">
            <a:spAutoFit/>
          </a:bodyPr>
          <a:lstStyle/>
          <a:p>
            <a:r>
              <a:rPr lang="en-ZA" sz="2000" b="1" dirty="0">
                <a:latin typeface="Arial" panose="020B0604020202020204" pitchFamily="34" charset="0"/>
                <a:cs typeface="Arial" panose="020B0604020202020204" pitchFamily="34" charset="0"/>
              </a:rPr>
              <a:t>Maintenance of onsite domestic system </a:t>
            </a:r>
          </a:p>
        </p:txBody>
      </p:sp>
    </p:spTree>
    <p:extLst>
      <p:ext uri="{BB962C8B-B14F-4D97-AF65-F5344CB8AC3E}">
        <p14:creationId xmlns:p14="http://schemas.microsoft.com/office/powerpoint/2010/main" val="19790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2</a:t>
            </a:fld>
            <a:endParaRPr lang="en-ZA" dirty="0"/>
          </a:p>
        </p:txBody>
      </p:sp>
      <p:sp>
        <p:nvSpPr>
          <p:cNvPr id="6" name="TextBox 5"/>
          <p:cNvSpPr txBox="1"/>
          <p:nvPr/>
        </p:nvSpPr>
        <p:spPr>
          <a:xfrm>
            <a:off x="3490756" y="398493"/>
            <a:ext cx="6037852" cy="461665"/>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PRESENTATION TOPICS</a:t>
            </a:r>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p:cNvSpPr/>
          <p:nvPr/>
        </p:nvSpPr>
        <p:spPr>
          <a:xfrm>
            <a:off x="1036880" y="1093025"/>
            <a:ext cx="9626252" cy="5442516"/>
          </a:xfrm>
          <a:prstGeom prst="rect">
            <a:avLst/>
          </a:prstGeom>
        </p:spPr>
        <p:txBody>
          <a:bodyPr wrap="square">
            <a:spAutoFit/>
          </a:bodyPr>
          <a:lstStyle/>
          <a:p>
            <a:pPr marL="285750" indent="-285750">
              <a:lnSpc>
                <a:spcPct val="200000"/>
              </a:lnSpc>
              <a:buFont typeface="Arial" panose="020B0604020202020204" pitchFamily="34" charset="0"/>
              <a:buChar char="•"/>
            </a:pPr>
            <a:r>
              <a:rPr lang="en-ZA" b="1" dirty="0">
                <a:latin typeface="Arial" panose="020B0604020202020204" pitchFamily="34" charset="0"/>
                <a:cs typeface="Arial" panose="020B0604020202020204" pitchFamily="34" charset="0"/>
              </a:rPr>
              <a:t>Background to the ISO 24521</a:t>
            </a:r>
          </a:p>
          <a:p>
            <a:pPr marL="285750" indent="-285750">
              <a:lnSpc>
                <a:spcPct val="200000"/>
              </a:lnSpc>
              <a:buFont typeface="Arial" panose="020B0604020202020204" pitchFamily="34" charset="0"/>
              <a:buChar char="•"/>
            </a:pPr>
            <a:r>
              <a:rPr lang="en-ZA" b="1" dirty="0">
                <a:latin typeface="Arial" panose="020B0604020202020204" pitchFamily="34" charset="0"/>
                <a:cs typeface="Arial" panose="020B0604020202020204" pitchFamily="34" charset="0"/>
              </a:rPr>
              <a:t>Introduction </a:t>
            </a:r>
          </a:p>
          <a:p>
            <a:pPr marL="285750" indent="-285750">
              <a:lnSpc>
                <a:spcPct val="200000"/>
              </a:lnSpc>
              <a:buFont typeface="Arial" panose="020B0604020202020204" pitchFamily="34" charset="0"/>
              <a:buChar char="•"/>
            </a:pPr>
            <a:r>
              <a:rPr lang="en-ZA" b="1" dirty="0">
                <a:latin typeface="Arial" panose="020B0604020202020204" pitchFamily="34" charset="0"/>
                <a:cs typeface="Arial" panose="020B0604020202020204" pitchFamily="34" charset="0"/>
              </a:rPr>
              <a:t>Objectives of ISO 24521</a:t>
            </a:r>
          </a:p>
          <a:p>
            <a:pPr marL="285750" indent="-285750">
              <a:lnSpc>
                <a:spcPct val="200000"/>
              </a:lnSpc>
              <a:buFont typeface="Arial" panose="020B0604020202020204" pitchFamily="34" charset="0"/>
              <a:buChar char="•"/>
            </a:pPr>
            <a:r>
              <a:rPr lang="en-ZA" b="1" dirty="0">
                <a:latin typeface="Arial" panose="020B0604020202020204" pitchFamily="34" charset="0"/>
                <a:cs typeface="Arial" panose="020B0604020202020204" pitchFamily="34" charset="0"/>
              </a:rPr>
              <a:t>Principal Objectives of wastewater utility</a:t>
            </a:r>
          </a:p>
          <a:p>
            <a:pPr marL="285750" indent="-285750">
              <a:lnSpc>
                <a:spcPct val="200000"/>
              </a:lnSpc>
              <a:buFont typeface="Arial" panose="020B0604020202020204" pitchFamily="34" charset="0"/>
              <a:buChar char="•"/>
            </a:pPr>
            <a:r>
              <a:rPr lang="en-ZA" b="1" dirty="0">
                <a:latin typeface="Arial" panose="020B0604020202020204" pitchFamily="34" charset="0"/>
                <a:cs typeface="Arial" panose="020B0604020202020204" pitchFamily="34" charset="0"/>
              </a:rPr>
              <a:t>Components of Basic onsite-domestic WW systems </a:t>
            </a:r>
          </a:p>
          <a:p>
            <a:pPr marL="285750" indent="-285750">
              <a:lnSpc>
                <a:spcPct val="200000"/>
              </a:lnSpc>
              <a:buFont typeface="Arial" panose="020B0604020202020204" pitchFamily="34" charset="0"/>
              <a:buChar char="•"/>
            </a:pPr>
            <a:r>
              <a:rPr lang="en-ZA" b="1" dirty="0">
                <a:latin typeface="Arial" panose="020B0604020202020204" pitchFamily="34" charset="0"/>
                <a:cs typeface="Arial" panose="020B0604020202020204" pitchFamily="34" charset="0"/>
              </a:rPr>
              <a:t>Management of basic domestic WW systems </a:t>
            </a:r>
          </a:p>
          <a:p>
            <a:pPr marL="285750" indent="-285750">
              <a:lnSpc>
                <a:spcPct val="200000"/>
              </a:lnSpc>
              <a:buFont typeface="Arial" panose="020B0604020202020204" pitchFamily="34" charset="0"/>
              <a:buChar char="•"/>
            </a:pPr>
            <a:r>
              <a:rPr lang="en-ZA" b="1" dirty="0">
                <a:latin typeface="Arial" panose="020B0604020202020204" pitchFamily="34" charset="0"/>
                <a:cs typeface="Arial" panose="020B0604020202020204" pitchFamily="34" charset="0"/>
              </a:rPr>
              <a:t>Planning &amp; Construction </a:t>
            </a:r>
          </a:p>
          <a:p>
            <a:pPr marL="285750" indent="-285750">
              <a:lnSpc>
                <a:spcPct val="200000"/>
              </a:lnSpc>
              <a:buFont typeface="Arial" panose="020B0604020202020204" pitchFamily="34" charset="0"/>
              <a:buChar char="•"/>
            </a:pPr>
            <a:r>
              <a:rPr lang="en-ZA" b="1" dirty="0">
                <a:latin typeface="Arial" panose="020B0604020202020204" pitchFamily="34" charset="0"/>
                <a:cs typeface="Arial" panose="020B0604020202020204" pitchFamily="34" charset="0"/>
              </a:rPr>
              <a:t>Operation &amp; Maintenance </a:t>
            </a:r>
          </a:p>
          <a:p>
            <a:pPr marL="285750" indent="-285750">
              <a:lnSpc>
                <a:spcPct val="200000"/>
              </a:lnSpc>
              <a:buFont typeface="Arial" panose="020B0604020202020204" pitchFamily="34" charset="0"/>
              <a:buChar char="•"/>
            </a:pPr>
            <a:r>
              <a:rPr lang="en-ZA" b="1" dirty="0">
                <a:latin typeface="Arial" panose="020B0604020202020204" pitchFamily="34" charset="0"/>
                <a:cs typeface="Arial" panose="020B0604020202020204" pitchFamily="34" charset="0"/>
              </a:rPr>
              <a:t>Health &amp; Safety issues</a:t>
            </a:r>
          </a:p>
          <a:p>
            <a:pPr>
              <a:lnSpc>
                <a:spcPct val="150000"/>
              </a:lnSpc>
            </a:pPr>
            <a:endParaRPr lang="en-ZA" b="1" dirty="0">
              <a:latin typeface="Arial" panose="020B0604020202020204" pitchFamily="34" charset="0"/>
              <a:cs typeface="Arial" panose="020B0604020202020204" pitchFamily="34" charset="0"/>
            </a:endParaRPr>
          </a:p>
        </p:txBody>
      </p:sp>
      <p:sp>
        <p:nvSpPr>
          <p:cNvPr id="18" name="Footer Placeholder 2"/>
          <p:cNvSpPr>
            <a:spLocks noGrp="1"/>
          </p:cNvSpPr>
          <p:nvPr>
            <p:ph type="ftr" sz="quarter" idx="11"/>
          </p:nvPr>
        </p:nvSpPr>
        <p:spPr>
          <a:xfrm>
            <a:off x="3832538" y="6356349"/>
            <a:ext cx="4114800" cy="365125"/>
          </a:xfrm>
        </p:spPr>
        <p:txBody>
          <a:bodyPr/>
          <a:lstStyle/>
          <a:p>
            <a:r>
              <a:rPr lang="en-ZA" b="1" dirty="0">
                <a:latin typeface="Arial" panose="020B0604020202020204" pitchFamily="34" charset="0"/>
                <a:cs typeface="Arial" panose="020B0604020202020204" pitchFamily="34" charset="0"/>
              </a:rPr>
              <a:t>SABS and WATER RESEARCH COMMISSION</a:t>
            </a:r>
          </a:p>
        </p:txBody>
      </p:sp>
    </p:spTree>
    <p:extLst>
      <p:ext uri="{BB962C8B-B14F-4D97-AF65-F5344CB8AC3E}">
        <p14:creationId xmlns:p14="http://schemas.microsoft.com/office/powerpoint/2010/main" val="776060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66675"/>
            <a:ext cx="7334250" cy="835569"/>
          </a:xfrm>
        </p:spPr>
        <p:txBody>
          <a:bodyPr/>
          <a:lstStyle/>
          <a:p>
            <a:r>
              <a:rPr lang="en-US" dirty="0"/>
              <a:t>Promotion of sustainable development of the community</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a:normAutofit/>
          </a:bodyPr>
          <a:lstStyle/>
          <a:p>
            <a:pPr marL="0" indent="0">
              <a:lnSpc>
                <a:spcPct val="150000"/>
              </a:lnSpc>
              <a:buNone/>
            </a:pPr>
            <a:r>
              <a:rPr lang="en-ZA" sz="1800" b="1" dirty="0">
                <a:solidFill>
                  <a:srgbClr val="FF0000"/>
                </a:solidFill>
                <a:latin typeface="Arial" panose="020B0604020202020204" pitchFamily="34" charset="0"/>
                <a:cs typeface="Arial" panose="020B0604020202020204" pitchFamily="34" charset="0"/>
              </a:rPr>
              <a:t>According to ISO 24511: </a:t>
            </a:r>
            <a:r>
              <a:rPr lang="en-ZA" sz="1800" b="1" dirty="0">
                <a:solidFill>
                  <a:srgbClr val="FF0000"/>
                </a:solidFill>
              </a:rPr>
              <a:t> </a:t>
            </a:r>
            <a:r>
              <a:rPr lang="en-ZA" sz="1800" b="1" dirty="0"/>
              <a:t>The </a:t>
            </a:r>
            <a:r>
              <a:rPr lang="en-ZA" sz="1800" b="1" dirty="0">
                <a:latin typeface="Arial" panose="020B0604020202020204" pitchFamily="34" charset="0"/>
                <a:cs typeface="Arial" panose="020B0604020202020204" pitchFamily="34" charset="0"/>
              </a:rPr>
              <a:t>Wastewater facilities must address:</a:t>
            </a:r>
          </a:p>
          <a:p>
            <a:pPr>
              <a:lnSpc>
                <a:spcPct val="150000"/>
              </a:lnSpc>
            </a:pPr>
            <a:r>
              <a:rPr lang="en-US" sz="2000" b="1" dirty="0">
                <a:latin typeface="Arial" panose="020B0604020202020204" pitchFamily="34" charset="0"/>
                <a:cs typeface="Arial" panose="020B0604020202020204" pitchFamily="34" charset="0"/>
              </a:rPr>
              <a:t>Sustainable development </a:t>
            </a:r>
          </a:p>
          <a:p>
            <a:pPr lvl="1">
              <a:lnSpc>
                <a:spcPct val="150000"/>
              </a:lnSpc>
            </a:pPr>
            <a:r>
              <a:rPr lang="en-US" sz="1800" dirty="0">
                <a:latin typeface="Arial" panose="020B0604020202020204" pitchFamily="34" charset="0"/>
                <a:cs typeface="Arial" panose="020B0604020202020204" pitchFamily="34" charset="0"/>
              </a:rPr>
              <a:t>Ability for communities to  grow &amp; prosper within the environmental, infrastructural &amp; economic resources available to it </a:t>
            </a:r>
          </a:p>
          <a:p>
            <a:pPr lvl="1">
              <a:lnSpc>
                <a:spcPct val="150000"/>
              </a:lnSpc>
            </a:pPr>
            <a:r>
              <a:rPr lang="en-US" sz="1800" dirty="0">
                <a:latin typeface="Arial" panose="020B0604020202020204" pitchFamily="34" charset="0"/>
                <a:cs typeface="Arial" panose="020B0604020202020204" pitchFamily="34" charset="0"/>
              </a:rPr>
              <a:t>Promoting efficient use of resources through recycling &amp; reuse</a:t>
            </a:r>
          </a:p>
          <a:p>
            <a:pPr lvl="1">
              <a:lnSpc>
                <a:spcPct val="150000"/>
              </a:lnSpc>
            </a:pPr>
            <a:r>
              <a:rPr lang="en-US" sz="1800" dirty="0">
                <a:latin typeface="Arial" panose="020B0604020202020204" pitchFamily="34" charset="0"/>
                <a:cs typeface="Arial" panose="020B0604020202020204" pitchFamily="34" charset="0"/>
              </a:rPr>
              <a:t>Instituting pollution prevention techniques by eliminating/ separating pollutants at source</a:t>
            </a:r>
          </a:p>
          <a:p>
            <a:pPr marL="457200" lvl="1" indent="0">
              <a:lnSpc>
                <a:spcPct val="150000"/>
              </a:lnSpc>
              <a:buNone/>
            </a:pPr>
            <a:endParaRPr lang="en-ZA"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ZA" sz="1800" dirty="0"/>
          </a:p>
          <a:p>
            <a:pPr marL="0" indent="0">
              <a:buNone/>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20</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078363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66675"/>
            <a:ext cx="7334250" cy="835569"/>
          </a:xfrm>
        </p:spPr>
        <p:txBody>
          <a:bodyPr/>
          <a:lstStyle/>
          <a:p>
            <a:r>
              <a:rPr lang="en-US" dirty="0"/>
              <a:t>Promotion of sustainable development of the community</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a:normAutofit/>
          </a:bodyPr>
          <a:lstStyle/>
          <a:p>
            <a:pPr>
              <a:lnSpc>
                <a:spcPct val="150000"/>
              </a:lnSpc>
            </a:pPr>
            <a:r>
              <a:rPr lang="en-US" sz="2000" b="1" dirty="0">
                <a:latin typeface="Arial" panose="020B0604020202020204" pitchFamily="34" charset="0"/>
                <a:cs typeface="Arial" panose="020B0604020202020204" pitchFamily="34" charset="0"/>
              </a:rPr>
              <a:t>Strategic priorities for  management of water resources </a:t>
            </a:r>
          </a:p>
          <a:p>
            <a:pPr lvl="1">
              <a:lnSpc>
                <a:spcPct val="150000"/>
              </a:lnSpc>
            </a:pPr>
            <a:r>
              <a:rPr lang="en-US" sz="1800" dirty="0">
                <a:latin typeface="Arial" panose="020B0604020202020204" pitchFamily="34" charset="0"/>
                <a:cs typeface="Arial" panose="020B0604020202020204" pitchFamily="34" charset="0"/>
              </a:rPr>
              <a:t>Attention to be given to overall management of water resources </a:t>
            </a:r>
          </a:p>
          <a:p>
            <a:pPr lvl="1">
              <a:lnSpc>
                <a:spcPct val="150000"/>
              </a:lnSpc>
            </a:pPr>
            <a:r>
              <a:rPr lang="en-US" sz="1800" dirty="0">
                <a:latin typeface="Arial" panose="020B0604020202020204" pitchFamily="34" charset="0"/>
                <a:cs typeface="Arial" panose="020B0604020202020204" pitchFamily="34" charset="0"/>
              </a:rPr>
              <a:t>Quantitative  and qualitative aspects of management </a:t>
            </a:r>
          </a:p>
          <a:p>
            <a:pPr marL="0" indent="0">
              <a:lnSpc>
                <a:spcPct val="150000"/>
              </a:lnSpc>
              <a:buNone/>
            </a:pPr>
            <a:endParaRPr lang="en-US" sz="1900" b="1" dirty="0">
              <a:latin typeface="Arial" panose="020B0604020202020204" pitchFamily="34" charset="0"/>
              <a:cs typeface="Arial" panose="020B0604020202020204" pitchFamily="34" charset="0"/>
            </a:endParaRPr>
          </a:p>
          <a:p>
            <a:pPr>
              <a:lnSpc>
                <a:spcPct val="150000"/>
              </a:lnSpc>
            </a:pPr>
            <a:r>
              <a:rPr lang="en-US" sz="2000" b="1" dirty="0">
                <a:latin typeface="Arial" panose="020B0604020202020204" pitchFamily="34" charset="0"/>
                <a:cs typeface="Arial" panose="020B0604020202020204" pitchFamily="34" charset="0"/>
              </a:rPr>
              <a:t>Quantitative Aspect of water management</a:t>
            </a:r>
            <a:r>
              <a:rPr lang="en-US" sz="1900" b="1" dirty="0">
                <a:latin typeface="Arial" panose="020B0604020202020204" pitchFamily="34" charset="0"/>
                <a:cs typeface="Arial" panose="020B0604020202020204" pitchFamily="34" charset="0"/>
              </a:rPr>
              <a:t> </a:t>
            </a:r>
          </a:p>
          <a:p>
            <a:pPr lvl="1">
              <a:lnSpc>
                <a:spcPct val="150000"/>
              </a:lnSpc>
            </a:pPr>
            <a:r>
              <a:rPr lang="en-US" sz="1800" dirty="0">
                <a:latin typeface="Arial" panose="020B0604020202020204" pitchFamily="34" charset="0"/>
                <a:cs typeface="Arial" panose="020B0604020202020204" pitchFamily="34" charset="0"/>
              </a:rPr>
              <a:t>Efficient use of water </a:t>
            </a:r>
          </a:p>
          <a:p>
            <a:pPr lvl="1">
              <a:lnSpc>
                <a:spcPct val="150000"/>
              </a:lnSpc>
            </a:pPr>
            <a:r>
              <a:rPr lang="en-US" sz="1800" dirty="0">
                <a:latin typeface="Arial" panose="020B0604020202020204" pitchFamily="34" charset="0"/>
                <a:cs typeface="Arial" panose="020B0604020202020204" pitchFamily="34" charset="0"/>
              </a:rPr>
              <a:t>Retention &amp; re-use</a:t>
            </a:r>
          </a:p>
          <a:p>
            <a:pPr lvl="1">
              <a:lnSpc>
                <a:spcPct val="150000"/>
              </a:lnSpc>
            </a:pPr>
            <a:r>
              <a:rPr lang="en-US" sz="1800" dirty="0">
                <a:latin typeface="Arial" panose="020B0604020202020204" pitchFamily="34" charset="0"/>
                <a:cs typeface="Arial" panose="020B0604020202020204" pitchFamily="34" charset="0"/>
              </a:rPr>
              <a:t>Discharge </a:t>
            </a:r>
          </a:p>
          <a:p>
            <a:pPr>
              <a:lnSpc>
                <a:spcPct val="150000"/>
              </a:lnSpc>
              <a:buFont typeface="Wingdings" panose="05000000000000000000" pitchFamily="2" charset="2"/>
              <a:buChar char="Ø"/>
            </a:pPr>
            <a:endParaRPr lang="en-ZA" sz="1800" dirty="0"/>
          </a:p>
          <a:p>
            <a:pPr marL="0" indent="0">
              <a:buNone/>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21</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49139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 of sustainable development of the community</a:t>
            </a:r>
            <a:r>
              <a:rPr lang="en-ZA" dirty="0"/>
              <a:t/>
            </a:r>
            <a:br>
              <a:rPr lang="en-ZA" dirty="0"/>
            </a:br>
            <a:endParaRPr lang="en-ZA" dirty="0"/>
          </a:p>
        </p:txBody>
      </p:sp>
      <p:sp>
        <p:nvSpPr>
          <p:cNvPr id="5" name="Content Placeholder 4"/>
          <p:cNvSpPr>
            <a:spLocks noGrp="1"/>
          </p:cNvSpPr>
          <p:nvPr>
            <p:ph idx="1"/>
          </p:nvPr>
        </p:nvSpPr>
        <p:spPr>
          <a:xfrm>
            <a:off x="644896" y="1261017"/>
            <a:ext cx="9753600" cy="5095333"/>
          </a:xfrm>
        </p:spPr>
        <p:txBody>
          <a:bodyPr/>
          <a:lstStyle/>
          <a:p>
            <a:pPr marL="0" indent="0">
              <a:buNone/>
            </a:pPr>
            <a:r>
              <a:rPr lang="en-ZA" sz="1800" b="1" dirty="0">
                <a:solidFill>
                  <a:srgbClr val="FF0000"/>
                </a:solidFill>
                <a:latin typeface="Arial" panose="020B0604020202020204" pitchFamily="34" charset="0"/>
                <a:cs typeface="Arial" panose="020B0604020202020204" pitchFamily="34" charset="0"/>
              </a:rPr>
              <a:t>According to ISO24521</a:t>
            </a:r>
            <a:r>
              <a:rPr lang="en-ZA" sz="1800" b="1" dirty="0">
                <a:solidFill>
                  <a:schemeClr val="accent1">
                    <a:lumMod val="50000"/>
                  </a:schemeClr>
                </a:solidFill>
                <a:latin typeface="Arial" panose="020B0604020202020204" pitchFamily="34" charset="0"/>
                <a:cs typeface="Arial" panose="020B0604020202020204" pitchFamily="34" charset="0"/>
              </a:rPr>
              <a:t>: </a:t>
            </a:r>
            <a:r>
              <a:rPr lang="en-ZA" sz="1800" b="1" dirty="0"/>
              <a:t>The Wastewater facilities must address −</a:t>
            </a:r>
            <a:endParaRPr lang="en-ZA" sz="1800" b="1" dirty="0">
              <a:latin typeface="Arial" panose="020B0604020202020204" pitchFamily="34" charset="0"/>
              <a:cs typeface="Arial" panose="020B0604020202020204" pitchFamily="34" charset="0"/>
            </a:endParaRPr>
          </a:p>
          <a:p>
            <a:pPr>
              <a:lnSpc>
                <a:spcPct val="150000"/>
              </a:lnSpc>
            </a:pPr>
            <a:r>
              <a:rPr lang="en-ZA" sz="1800" dirty="0"/>
              <a:t>I</a:t>
            </a:r>
            <a:r>
              <a:rPr lang="en-ZA" sz="1800" dirty="0">
                <a:latin typeface="Arial" panose="020B0604020202020204" pitchFamily="34" charset="0"/>
                <a:cs typeface="Arial" panose="020B0604020202020204" pitchFamily="34" charset="0"/>
              </a:rPr>
              <a:t>ntegrated water resources management</a:t>
            </a:r>
          </a:p>
          <a:p>
            <a:pPr>
              <a:lnSpc>
                <a:spcPct val="150000"/>
              </a:lnSpc>
            </a:pPr>
            <a:r>
              <a:rPr lang="en-US" sz="1800" dirty="0"/>
              <a:t>R</a:t>
            </a:r>
            <a:r>
              <a:rPr lang="en-US" sz="1800" dirty="0">
                <a:latin typeface="Arial" panose="020B0604020202020204" pitchFamily="34" charset="0"/>
                <a:cs typeface="Arial" panose="020B0604020202020204" pitchFamily="34" charset="0"/>
              </a:rPr>
              <a:t>enewable energy </a:t>
            </a:r>
          </a:p>
          <a:p>
            <a:pPr>
              <a:lnSpc>
                <a:spcPct val="150000"/>
              </a:lnSpc>
            </a:pPr>
            <a:r>
              <a:rPr lang="en-US" sz="1800" dirty="0"/>
              <a:t>U</a:t>
            </a:r>
            <a:r>
              <a:rPr lang="en-US" sz="1800" dirty="0">
                <a:latin typeface="Arial" panose="020B0604020202020204" pitchFamily="34" charset="0"/>
                <a:cs typeface="Arial" panose="020B0604020202020204" pitchFamily="34" charset="0"/>
              </a:rPr>
              <a:t>tilization of treated wastewater residues: reuse of treated wastewater residues in agriculture for the provision of food, when applicable</a:t>
            </a:r>
            <a:endParaRPr lang="en-ZA" sz="1800" b="1" dirty="0">
              <a:latin typeface="Arial" panose="020B0604020202020204" pitchFamily="34" charset="0"/>
              <a:cs typeface="Arial" panose="020B0604020202020204" pitchFamily="34" charset="0"/>
            </a:endParaRPr>
          </a:p>
          <a:p>
            <a:pPr marL="0" indent="0">
              <a:lnSpc>
                <a:spcPct val="150000"/>
              </a:lnSpc>
              <a:buNone/>
            </a:pPr>
            <a:endParaRPr lang="en-ZA" b="1"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22</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spTree>
    <p:extLst>
      <p:ext uri="{BB962C8B-B14F-4D97-AF65-F5344CB8AC3E}">
        <p14:creationId xmlns:p14="http://schemas.microsoft.com/office/powerpoint/2010/main" val="1007833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938" y="2060168"/>
            <a:ext cx="9144000" cy="1438206"/>
          </a:xfrm>
        </p:spPr>
        <p:txBody>
          <a:bodyPr>
            <a:normAutofit/>
          </a:bodyPr>
          <a:lstStyle/>
          <a:p>
            <a:r>
              <a:rPr lang="en-US" sz="2800" b="1" dirty="0">
                <a:latin typeface="Arial" panose="020B0604020202020204" pitchFamily="34" charset="0"/>
                <a:cs typeface="Arial" panose="020B0604020202020204" pitchFamily="34" charset="0"/>
              </a:rPr>
              <a:t>COMPONENTS OF BASIC ON-SITE DOMESTIC WASTEWATER SYSTEMS</a:t>
            </a:r>
            <a:endParaRPr lang="en-ZA" sz="2800" dirty="0"/>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and 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23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pic>
        <p:nvPicPr>
          <p:cNvPr id="14" name="Picture 2" descr="Image result for sanitation value chain"/>
          <p:cNvPicPr>
            <a:picLocks noChangeAspect="1" noChangeArrowheads="1"/>
          </p:cNvPicPr>
          <p:nvPr/>
        </p:nvPicPr>
        <p:blipFill rotWithShape="1">
          <a:blip r:embed="rId6">
            <a:extLst>
              <a:ext uri="{28A0092B-C50C-407E-A947-70E740481C1C}">
                <a14:useLocalDpi xmlns:a14="http://schemas.microsoft.com/office/drawing/2010/main" val="0"/>
              </a:ext>
            </a:extLst>
          </a:blip>
          <a:srcRect l="3115" t="37594" r="15953" b="22315"/>
          <a:stretch/>
        </p:blipFill>
        <p:spPr bwMode="auto">
          <a:xfrm>
            <a:off x="4038600" y="3734791"/>
            <a:ext cx="4302003" cy="14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1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basic on-site domestic wastewater systems</a:t>
            </a:r>
            <a:r>
              <a:rPr lang="en-ZA" dirty="0"/>
              <a:t/>
            </a:r>
            <a:br>
              <a:rPr lang="en-ZA" dirty="0"/>
            </a:br>
            <a:endParaRPr lang="en-ZA" dirty="0"/>
          </a:p>
        </p:txBody>
      </p:sp>
      <p:sp>
        <p:nvSpPr>
          <p:cNvPr id="4" name="Content Placeholder 3"/>
          <p:cNvSpPr>
            <a:spLocks noGrp="1"/>
          </p:cNvSpPr>
          <p:nvPr>
            <p:ph idx="1"/>
          </p:nvPr>
        </p:nvSpPr>
        <p:spPr/>
        <p:txBody>
          <a:bodyPr/>
          <a:lstStyle/>
          <a:p>
            <a:pPr marL="0" indent="0">
              <a:buNone/>
            </a:pPr>
            <a:r>
              <a:rPr lang="en-US" sz="1800" b="1" dirty="0">
                <a:latin typeface="Arial" panose="020B0604020202020204" pitchFamily="34" charset="0"/>
                <a:cs typeface="Arial" panose="020B0604020202020204" pitchFamily="34" charset="0"/>
              </a:rPr>
              <a:t>Basic on-site domestic wastewater systems generally comprise:</a:t>
            </a:r>
          </a:p>
          <a:p>
            <a:r>
              <a:rPr lang="en-US" sz="1800" dirty="0">
                <a:latin typeface="Arial" panose="020B0604020202020204" pitchFamily="34" charset="0"/>
                <a:cs typeface="Arial" panose="020B0604020202020204" pitchFamily="34" charset="0"/>
              </a:rPr>
              <a:t>User interface&gt; </a:t>
            </a:r>
            <a:r>
              <a:rPr lang="en-ZA" sz="1800" dirty="0">
                <a:latin typeface="Arial" panose="020B0604020202020204" pitchFamily="34" charset="0"/>
                <a:cs typeface="Arial" panose="020B0604020202020204" pitchFamily="34" charset="0"/>
              </a:rPr>
              <a:t>Collection and Transport &gt; Treatment &gt; Disposal/ Re-use </a:t>
            </a:r>
            <a:endParaRPr lang="en-US" sz="1800" b="1" dirty="0">
              <a:latin typeface="Arial" panose="020B0604020202020204" pitchFamily="34" charset="0"/>
              <a:cs typeface="Arial" panose="020B0604020202020204" pitchFamily="34" charset="0"/>
            </a:endParaRPr>
          </a:p>
          <a:p>
            <a:endParaRPr lang="en-US" b="1" dirty="0"/>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24</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2" descr="Image result for sanitation value 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112" y="2659797"/>
            <a:ext cx="8388000" cy="325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54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28624"/>
            <a:ext cx="7334250" cy="473619"/>
          </a:xfrm>
        </p:spPr>
        <p:txBody>
          <a:bodyPr/>
          <a:lstStyle/>
          <a:p>
            <a:r>
              <a:rPr lang="en-ZA" dirty="0"/>
              <a:t>User-Interface (Containment) </a:t>
            </a:r>
            <a:br>
              <a:rPr lang="en-ZA" dirty="0"/>
            </a:br>
            <a:endParaRPr lang="en-ZA" dirty="0"/>
          </a:p>
        </p:txBody>
      </p:sp>
      <p:sp>
        <p:nvSpPr>
          <p:cNvPr id="4" name="Content Placeholder 3"/>
          <p:cNvSpPr>
            <a:spLocks noGrp="1"/>
          </p:cNvSpPr>
          <p:nvPr>
            <p:ph idx="1"/>
          </p:nvPr>
        </p:nvSpPr>
        <p:spPr>
          <a:xfrm>
            <a:off x="589867" y="1258667"/>
            <a:ext cx="9753600" cy="5095333"/>
          </a:xfrm>
        </p:spPr>
        <p:txBody>
          <a:bodyPr/>
          <a:lstStyle/>
          <a:p>
            <a:pPr>
              <a:lnSpc>
                <a:spcPct val="150000"/>
              </a:lnSpc>
            </a:pPr>
            <a:endParaRPr lang="en-US" sz="1800" dirty="0">
              <a:latin typeface="Arial" panose="020B0604020202020204" pitchFamily="34" charset="0"/>
              <a:cs typeface="Arial" panose="020B0604020202020204" pitchFamily="34" charset="0"/>
            </a:endParaRPr>
          </a:p>
          <a:p>
            <a:pPr>
              <a:lnSpc>
                <a:spcPct val="150000"/>
              </a:lnSpc>
            </a:pPr>
            <a:endParaRPr lang="en-US" sz="1800" dirty="0"/>
          </a:p>
          <a:p>
            <a:pPr>
              <a:lnSpc>
                <a:spcPct val="150000"/>
              </a:lnSpc>
            </a:pPr>
            <a:endParaRPr lang="en-US" sz="1800" dirty="0">
              <a:latin typeface="Arial" panose="020B0604020202020204" pitchFamily="34" charset="0"/>
              <a:cs typeface="Arial" panose="020B0604020202020204" pitchFamily="34" charset="0"/>
            </a:endParaRPr>
          </a:p>
          <a:p>
            <a:pPr>
              <a:lnSpc>
                <a:spcPct val="150000"/>
              </a:lnSpc>
            </a:pPr>
            <a:endParaRPr lang="en-US" sz="1800" dirty="0"/>
          </a:p>
          <a:p>
            <a:pPr>
              <a:lnSpc>
                <a:spcPct val="150000"/>
              </a:lnSpc>
            </a:pPr>
            <a:endParaRPr lang="en-US" sz="1800" dirty="0">
              <a:latin typeface="Arial" panose="020B0604020202020204" pitchFamily="34" charset="0"/>
              <a:cs typeface="Arial" panose="020B0604020202020204" pitchFamily="34" charset="0"/>
            </a:endParaRPr>
          </a:p>
          <a:p>
            <a:pPr marL="0" indent="0">
              <a:lnSpc>
                <a:spcPct val="150000"/>
              </a:lnSpc>
              <a:buNone/>
            </a:pPr>
            <a:endParaRPr lang="en-US" sz="1800" dirty="0"/>
          </a:p>
          <a:p>
            <a:pPr>
              <a:lnSpc>
                <a:spcPct val="150000"/>
              </a:lnSpc>
            </a:pPr>
            <a:r>
              <a:rPr lang="en-US" sz="1800" dirty="0">
                <a:latin typeface="Arial" panose="020B0604020202020204" pitchFamily="34" charset="0"/>
                <a:cs typeface="Arial" panose="020B0604020202020204" pitchFamily="34" charset="0"/>
              </a:rPr>
              <a:t>Technologies with which the user comes into contact and access the sanitation system</a:t>
            </a:r>
          </a:p>
          <a:p>
            <a:pPr>
              <a:lnSpc>
                <a:spcPct val="150000"/>
              </a:lnSpc>
            </a:pPr>
            <a:r>
              <a:rPr lang="en-US" sz="1800" dirty="0">
                <a:latin typeface="Arial" panose="020B0604020202020204" pitchFamily="34" charset="0"/>
                <a:cs typeface="Arial" panose="020B0604020202020204" pitchFamily="34" charset="0"/>
              </a:rPr>
              <a:t>Toilets and washing facilities are the user interfaces</a:t>
            </a:r>
          </a:p>
          <a:p>
            <a:pPr>
              <a:lnSpc>
                <a:spcPct val="150000"/>
              </a:lnSpc>
            </a:pPr>
            <a:r>
              <a:rPr lang="en-US" sz="1800" dirty="0">
                <a:latin typeface="Arial" panose="020B0604020202020204" pitchFamily="34" charset="0"/>
                <a:cs typeface="Arial" panose="020B0604020202020204" pitchFamily="34" charset="0"/>
              </a:rPr>
              <a:t>Toilets may be designed to allow the separation of urine and faeces</a:t>
            </a: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25</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pic>
        <p:nvPicPr>
          <p:cNvPr id="9" name="Picture 8"/>
          <p:cNvPicPr>
            <a:picLocks noChangeAspect="1"/>
          </p:cNvPicPr>
          <p:nvPr/>
        </p:nvPicPr>
        <p:blipFill>
          <a:blip r:embed="rId6"/>
          <a:stretch>
            <a:fillRect/>
          </a:stretch>
        </p:blipFill>
        <p:spPr>
          <a:xfrm>
            <a:off x="8151938" y="2444015"/>
            <a:ext cx="4032000" cy="1736473"/>
          </a:xfrm>
          <a:prstGeom prst="rect">
            <a:avLst/>
          </a:prstGeom>
        </p:spPr>
      </p:pic>
      <p:pic>
        <p:nvPicPr>
          <p:cNvPr id="19" name="Picture 2" descr="Image result for sanitation value ch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786" y="1370083"/>
            <a:ext cx="7242587" cy="28080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85207" y="1838325"/>
            <a:ext cx="1576994" cy="2228850"/>
            <a:chOff x="4018085" y="1899138"/>
            <a:chExt cx="2769577" cy="2066193"/>
          </a:xfrm>
        </p:grpSpPr>
        <p:cxnSp>
          <p:nvCxnSpPr>
            <p:cNvPr id="21" name="Straight Connector 20"/>
            <p:cNvCxnSpPr/>
            <p:nvPr/>
          </p:nvCxnSpPr>
          <p:spPr>
            <a:xfrm>
              <a:off x="4018085" y="1899138"/>
              <a:ext cx="276957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61285" y="1907931"/>
              <a:ext cx="26377" cy="2057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18085" y="1899138"/>
              <a:ext cx="0" cy="206619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18085" y="3938954"/>
              <a:ext cx="2769577" cy="2637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0990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1" y="451846"/>
            <a:ext cx="7334250" cy="450398"/>
          </a:xfrm>
        </p:spPr>
        <p:txBody>
          <a:bodyPr/>
          <a:lstStyle/>
          <a:p>
            <a:r>
              <a:rPr lang="en-ZA" dirty="0"/>
              <a:t>User-Interface (Containment)</a:t>
            </a:r>
          </a:p>
        </p:txBody>
      </p:sp>
      <p:sp>
        <p:nvSpPr>
          <p:cNvPr id="19" name="Content Placeholder 18"/>
          <p:cNvSpPr>
            <a:spLocks noGrp="1"/>
          </p:cNvSpPr>
          <p:nvPr>
            <p:ph idx="1"/>
          </p:nvPr>
        </p:nvSpPr>
        <p:spPr>
          <a:xfrm>
            <a:off x="650787" y="1204768"/>
            <a:ext cx="9705975" cy="4627421"/>
          </a:xfrm>
          <a:prstGeom prst="rect">
            <a:avLst/>
          </a:prstGeom>
        </p:spPr>
        <p:txBody>
          <a:bodyPr wrap="square">
            <a:spAutoFit/>
          </a:bodyPr>
          <a:lstStyle/>
          <a:p>
            <a:r>
              <a:rPr lang="en-ZA" sz="1800" b="1" dirty="0">
                <a:latin typeface="Arial" panose="020B0604020202020204" pitchFamily="34" charset="0"/>
                <a:cs typeface="Arial" panose="020B0604020202020204" pitchFamily="34" charset="0"/>
              </a:rPr>
              <a:t>User interfaces including but not limited to: </a:t>
            </a:r>
            <a:endParaRPr lang="en-ZA" sz="1800" dirty="0">
              <a:latin typeface="Arial" panose="020B0604020202020204" pitchFamily="34" charset="0"/>
              <a:cs typeface="Arial" panose="020B0604020202020204" pitchFamily="34" charset="0"/>
            </a:endParaRPr>
          </a:p>
          <a:p>
            <a:pPr>
              <a:lnSpc>
                <a:spcPct val="150000"/>
              </a:lnSpc>
            </a:pPr>
            <a:r>
              <a:rPr lang="en-ZA" sz="1800" dirty="0">
                <a:latin typeface="Arial" panose="020B0604020202020204" pitchFamily="34" charset="0"/>
                <a:cs typeface="Arial" panose="020B0604020202020204" pitchFamily="34" charset="0"/>
              </a:rPr>
              <a:t>Simple ventilated/unventilated pit latrine;</a:t>
            </a:r>
          </a:p>
          <a:p>
            <a:pPr>
              <a:lnSpc>
                <a:spcPct val="150000"/>
              </a:lnSpc>
            </a:pPr>
            <a:r>
              <a:rPr lang="en-ZA" sz="1800" dirty="0">
                <a:latin typeface="Arial" panose="020B0604020202020204" pitchFamily="34" charset="0"/>
                <a:cs typeface="Arial" panose="020B0604020202020204" pitchFamily="34" charset="0"/>
              </a:rPr>
              <a:t>Double ventilated improved pit latrine/fossa alterna;</a:t>
            </a:r>
          </a:p>
          <a:p>
            <a:pPr>
              <a:lnSpc>
                <a:spcPct val="150000"/>
              </a:lnSpc>
            </a:pPr>
            <a:r>
              <a:rPr lang="en-ZA" sz="1800" dirty="0">
                <a:latin typeface="Arial" panose="020B0604020202020204" pitchFamily="34" charset="0"/>
                <a:cs typeface="Arial" panose="020B0604020202020204" pitchFamily="34" charset="0"/>
              </a:rPr>
              <a:t>Dry toilets, e.g. </a:t>
            </a:r>
            <a:r>
              <a:rPr lang="en-US" sz="1800" dirty="0">
                <a:latin typeface="Arial" panose="020B0604020202020204" pitchFamily="34" charset="0"/>
                <a:cs typeface="Arial" panose="020B0604020202020204" pitchFamily="34" charset="0"/>
              </a:rPr>
              <a:t>urine diverting dry toilet (UDT), composting toilet </a:t>
            </a:r>
          </a:p>
          <a:p>
            <a:pPr>
              <a:lnSpc>
                <a:spcPct val="150000"/>
              </a:lnSpc>
            </a:pPr>
            <a:r>
              <a:rPr lang="en-ZA" sz="1800" dirty="0">
                <a:latin typeface="Arial" panose="020B0604020202020204" pitchFamily="34" charset="0"/>
                <a:cs typeface="Arial" panose="020B0604020202020204" pitchFamily="34" charset="0"/>
              </a:rPr>
              <a:t>Pour flush toilet;</a:t>
            </a:r>
          </a:p>
          <a:p>
            <a:pPr>
              <a:lnSpc>
                <a:spcPct val="150000"/>
              </a:lnSpc>
            </a:pPr>
            <a:r>
              <a:rPr lang="en-ZA" sz="1800" dirty="0">
                <a:latin typeface="Arial" panose="020B0604020202020204" pitchFamily="34" charset="0"/>
                <a:cs typeface="Arial" panose="020B0604020202020204" pitchFamily="34" charset="0"/>
              </a:rPr>
              <a:t>Waterless urinal;</a:t>
            </a:r>
          </a:p>
          <a:p>
            <a:pPr>
              <a:lnSpc>
                <a:spcPct val="150000"/>
              </a:lnSpc>
            </a:pPr>
            <a:r>
              <a:rPr lang="en-ZA" sz="1800" dirty="0">
                <a:latin typeface="Arial" panose="020B0604020202020204" pitchFamily="34" charset="0"/>
                <a:cs typeface="Arial" panose="020B0604020202020204" pitchFamily="34" charset="0"/>
              </a:rPr>
              <a:t>Cistern flush toilet;</a:t>
            </a:r>
          </a:p>
          <a:p>
            <a:pPr>
              <a:lnSpc>
                <a:spcPct val="150000"/>
              </a:lnSpc>
            </a:pPr>
            <a:r>
              <a:rPr lang="en-US" sz="1800" dirty="0">
                <a:latin typeface="Arial" panose="020B0604020202020204" pitchFamily="34" charset="0"/>
                <a:cs typeface="Arial" panose="020B0604020202020204" pitchFamily="34" charset="0"/>
              </a:rPr>
              <a:t>Washing facilities, e.g. greywater sink</a:t>
            </a:r>
          </a:p>
          <a:p>
            <a:pPr lvl="2">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26</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48211"/>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3938" y="1792137"/>
            <a:ext cx="1800000" cy="135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double ventilated improved pit latr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3037" y="3847236"/>
            <a:ext cx="1751030" cy="1296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610600" y="3170261"/>
            <a:ext cx="1398011" cy="461665"/>
          </a:xfrm>
          <a:prstGeom prst="rect">
            <a:avLst/>
          </a:prstGeom>
          <a:noFill/>
        </p:spPr>
        <p:txBody>
          <a:bodyPr wrap="square" rtlCol="0">
            <a:spAutoFit/>
          </a:bodyPr>
          <a:lstStyle/>
          <a:p>
            <a:pPr algn="ctr"/>
            <a:r>
              <a:rPr lang="en-ZA" sz="1200" b="1" i="1" dirty="0">
                <a:latin typeface="Arial" panose="020B0604020202020204" pitchFamily="34" charset="0"/>
                <a:cs typeface="Arial" panose="020B0604020202020204" pitchFamily="34" charset="0"/>
              </a:rPr>
              <a:t>Ventilated pit latrines </a:t>
            </a:r>
          </a:p>
        </p:txBody>
      </p:sp>
      <p:sp>
        <p:nvSpPr>
          <p:cNvPr id="23" name="TextBox 22"/>
          <p:cNvSpPr txBox="1"/>
          <p:nvPr/>
        </p:nvSpPr>
        <p:spPr>
          <a:xfrm>
            <a:off x="8347882" y="5358547"/>
            <a:ext cx="2062332" cy="461665"/>
          </a:xfrm>
          <a:prstGeom prst="rect">
            <a:avLst/>
          </a:prstGeom>
          <a:noFill/>
        </p:spPr>
        <p:txBody>
          <a:bodyPr wrap="square" rtlCol="0">
            <a:spAutoFit/>
          </a:bodyPr>
          <a:lstStyle/>
          <a:p>
            <a:pPr algn="ctr"/>
            <a:r>
              <a:rPr lang="en-ZA" sz="1200" b="1" i="1" dirty="0">
                <a:latin typeface="Arial" panose="020B0604020202020204" pitchFamily="34" charset="0"/>
                <a:cs typeface="Arial" panose="020B0604020202020204" pitchFamily="34" charset="0"/>
              </a:rPr>
              <a:t>Double ventilated improved pit latrines </a:t>
            </a:r>
          </a:p>
        </p:txBody>
      </p:sp>
      <p:pic>
        <p:nvPicPr>
          <p:cNvPr id="24" name="Picture 12" descr="Image result for urine diverting dry toil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047" y="3804887"/>
            <a:ext cx="1599710" cy="1620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758542" y="5424887"/>
            <a:ext cx="1811215" cy="461665"/>
          </a:xfrm>
          <a:prstGeom prst="rect">
            <a:avLst/>
          </a:prstGeom>
          <a:noFill/>
        </p:spPr>
        <p:txBody>
          <a:bodyPr wrap="square" rtlCol="0">
            <a:spAutoFit/>
          </a:bodyPr>
          <a:lstStyle/>
          <a:p>
            <a:pPr algn="ctr"/>
            <a:r>
              <a:rPr lang="en-ZA" sz="1200" b="1" i="1" dirty="0">
                <a:latin typeface="Arial" panose="020B0604020202020204" pitchFamily="34" charset="0"/>
                <a:cs typeface="Arial" panose="020B0604020202020204" pitchFamily="34" charset="0"/>
              </a:rPr>
              <a:t>Urinary diverting Toilet</a:t>
            </a:r>
          </a:p>
        </p:txBody>
      </p:sp>
      <p:pic>
        <p:nvPicPr>
          <p:cNvPr id="13" name="Picture 18" descr="Image result for waterless ur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1938" y="3585838"/>
            <a:ext cx="1656000" cy="17727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08115" y="5594553"/>
            <a:ext cx="1599251" cy="276999"/>
          </a:xfrm>
          <a:prstGeom prst="rect">
            <a:avLst/>
          </a:prstGeom>
          <a:noFill/>
        </p:spPr>
        <p:txBody>
          <a:bodyPr wrap="square" rtlCol="0">
            <a:spAutoFit/>
          </a:bodyPr>
          <a:lstStyle/>
          <a:p>
            <a:r>
              <a:rPr lang="en-ZA" sz="1200" b="1" i="1" dirty="0">
                <a:latin typeface="Arial" panose="020B0604020202020204" pitchFamily="34" charset="0"/>
                <a:cs typeface="Arial" panose="020B0604020202020204" pitchFamily="34" charset="0"/>
              </a:rPr>
              <a:t>Waterless urinal</a:t>
            </a:r>
          </a:p>
        </p:txBody>
      </p:sp>
    </p:spTree>
    <p:extLst>
      <p:ext uri="{BB962C8B-B14F-4D97-AF65-F5344CB8AC3E}">
        <p14:creationId xmlns:p14="http://schemas.microsoft.com/office/powerpoint/2010/main" val="3269503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63036" y="466652"/>
            <a:ext cx="7334250" cy="493193"/>
          </a:xfrm>
        </p:spPr>
        <p:txBody>
          <a:bodyPr/>
          <a:lstStyle/>
          <a:p>
            <a:r>
              <a:rPr lang="en-ZA" dirty="0"/>
              <a:t>User-Interface (Containment) </a:t>
            </a:r>
            <a:br>
              <a:rPr lang="en-ZA" dirty="0"/>
            </a:br>
            <a:endParaRPr lang="en-ZA" dirty="0"/>
          </a:p>
        </p:txBody>
      </p:sp>
      <p:sp>
        <p:nvSpPr>
          <p:cNvPr id="4" name="Content Placeholder 3"/>
          <p:cNvSpPr>
            <a:spLocks noGrp="1"/>
          </p:cNvSpPr>
          <p:nvPr>
            <p:ph idx="1"/>
          </p:nvPr>
        </p:nvSpPr>
        <p:spPr>
          <a:xfrm>
            <a:off x="628650" y="1091155"/>
            <a:ext cx="9753600" cy="5095333"/>
          </a:xfrm>
        </p:spPr>
        <p:txBody>
          <a:bodyPr/>
          <a:lstStyle/>
          <a:p>
            <a:pPr marL="0" indent="0">
              <a:buNone/>
            </a:pP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27</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pic>
        <p:nvPicPr>
          <p:cNvPr id="14" name="Picture 13"/>
          <p:cNvPicPr>
            <a:picLocks noChangeAspect="1"/>
          </p:cNvPicPr>
          <p:nvPr/>
        </p:nvPicPr>
        <p:blipFill rotWithShape="1">
          <a:blip r:embed="rId6"/>
          <a:srcRect b="4776"/>
          <a:stretch/>
        </p:blipFill>
        <p:spPr>
          <a:xfrm>
            <a:off x="1475231" y="2445127"/>
            <a:ext cx="1800000" cy="1714018"/>
          </a:xfrm>
          <a:prstGeom prst="rect">
            <a:avLst/>
          </a:prstGeom>
        </p:spPr>
      </p:pic>
      <p:pic>
        <p:nvPicPr>
          <p:cNvPr id="19" name="Picture 20" descr="Image result for cistern flush toile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537" t="4019" r="13207" b="2046"/>
          <a:stretch/>
        </p:blipFill>
        <p:spPr bwMode="auto">
          <a:xfrm>
            <a:off x="5505450" y="2664452"/>
            <a:ext cx="1354015" cy="14946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Image result for washing facilities"/>
          <p:cNvPicPr>
            <a:picLocks noChangeAspect="1" noChangeArrowheads="1"/>
          </p:cNvPicPr>
          <p:nvPr/>
        </p:nvPicPr>
        <p:blipFill rotWithShape="1">
          <a:blip r:embed="rId8">
            <a:extLst>
              <a:ext uri="{28A0092B-C50C-407E-A947-70E740481C1C}">
                <a14:useLocalDpi xmlns:a14="http://schemas.microsoft.com/office/drawing/2010/main" val="0"/>
              </a:ext>
            </a:extLst>
          </a:blip>
          <a:srcRect t="33676" r="8585"/>
          <a:stretch/>
        </p:blipFill>
        <p:spPr bwMode="auto">
          <a:xfrm>
            <a:off x="7711951" y="2909392"/>
            <a:ext cx="2152249" cy="118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755811" y="4592874"/>
            <a:ext cx="1605044" cy="276999"/>
          </a:xfrm>
          <a:prstGeom prst="rect">
            <a:avLst/>
          </a:prstGeom>
          <a:noFill/>
        </p:spPr>
        <p:txBody>
          <a:bodyPr wrap="square" rtlCol="0">
            <a:spAutoFit/>
          </a:bodyPr>
          <a:lstStyle/>
          <a:p>
            <a:r>
              <a:rPr lang="en-ZA" sz="1200" b="1" i="1" dirty="0">
                <a:latin typeface="Arial" panose="020B0604020202020204" pitchFamily="34" charset="0"/>
                <a:cs typeface="Arial" panose="020B0604020202020204" pitchFamily="34" charset="0"/>
              </a:rPr>
              <a:t>Cistern flush toilet</a:t>
            </a:r>
            <a:endParaRPr lang="en-ZA" sz="1200" b="1" i="1" dirty="0"/>
          </a:p>
        </p:txBody>
      </p:sp>
      <p:sp>
        <p:nvSpPr>
          <p:cNvPr id="23" name="TextBox 22"/>
          <p:cNvSpPr txBox="1"/>
          <p:nvPr/>
        </p:nvSpPr>
        <p:spPr>
          <a:xfrm>
            <a:off x="8306060" y="4547353"/>
            <a:ext cx="1752340" cy="276999"/>
          </a:xfrm>
          <a:prstGeom prst="rect">
            <a:avLst/>
          </a:prstGeom>
          <a:noFill/>
        </p:spPr>
        <p:txBody>
          <a:bodyPr wrap="square" rtlCol="0">
            <a:spAutoFit/>
          </a:bodyPr>
          <a:lstStyle/>
          <a:p>
            <a:r>
              <a:rPr lang="en-US" sz="1200" b="1" i="1" dirty="0">
                <a:latin typeface="Arial" panose="020B0604020202020204" pitchFamily="34" charset="0"/>
                <a:cs typeface="Arial" panose="020B0604020202020204" pitchFamily="34" charset="0"/>
              </a:rPr>
              <a:t>Washing facilities</a:t>
            </a:r>
            <a:endParaRPr lang="en-ZA" sz="1200" b="1" i="1" dirty="0"/>
          </a:p>
        </p:txBody>
      </p:sp>
      <p:sp>
        <p:nvSpPr>
          <p:cNvPr id="24" name="TextBox 23"/>
          <p:cNvSpPr txBox="1"/>
          <p:nvPr/>
        </p:nvSpPr>
        <p:spPr>
          <a:xfrm>
            <a:off x="1827414" y="4549183"/>
            <a:ext cx="2074984" cy="276999"/>
          </a:xfrm>
          <a:prstGeom prst="rect">
            <a:avLst/>
          </a:prstGeom>
          <a:noFill/>
        </p:spPr>
        <p:txBody>
          <a:bodyPr wrap="square" rtlCol="0">
            <a:spAutoFit/>
          </a:bodyPr>
          <a:lstStyle/>
          <a:p>
            <a:r>
              <a:rPr lang="en-ZA" sz="1200" b="1" i="1" dirty="0">
                <a:latin typeface="Arial" panose="020B0604020202020204" pitchFamily="34" charset="0"/>
                <a:cs typeface="Arial" panose="020B0604020202020204" pitchFamily="34" charset="0"/>
              </a:rPr>
              <a:t>Composting toilet  </a:t>
            </a:r>
          </a:p>
        </p:txBody>
      </p:sp>
    </p:spTree>
    <p:extLst>
      <p:ext uri="{BB962C8B-B14F-4D97-AF65-F5344CB8AC3E}">
        <p14:creationId xmlns:p14="http://schemas.microsoft.com/office/powerpoint/2010/main" val="146513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30680"/>
            <a:ext cx="7334250" cy="471563"/>
          </a:xfrm>
        </p:spPr>
        <p:txBody>
          <a:bodyPr/>
          <a:lstStyle/>
          <a:p>
            <a:r>
              <a:rPr lang="en-ZA" dirty="0"/>
              <a:t>Collection &amp; Transport </a:t>
            </a:r>
            <a:br>
              <a:rPr lang="en-ZA" dirty="0"/>
            </a:br>
            <a:endParaRPr lang="en-ZA" dirty="0"/>
          </a:p>
        </p:txBody>
      </p:sp>
      <p:pic>
        <p:nvPicPr>
          <p:cNvPr id="14" name="Picture 2" descr="Image result for sanitation value chain"/>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963265" y="1702050"/>
            <a:ext cx="7524000" cy="30272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AF06680-C8A7-4B16-9D12-C8E67A63F5D0}" type="slidenum">
              <a:rPr lang="en-ZA" smtClean="0"/>
              <a:t>28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9" name="Group 18"/>
          <p:cNvGrpSpPr/>
          <p:nvPr/>
        </p:nvGrpSpPr>
        <p:grpSpPr>
          <a:xfrm>
            <a:off x="2717943" y="2257425"/>
            <a:ext cx="2587482" cy="2381249"/>
            <a:chOff x="4018085" y="1899138"/>
            <a:chExt cx="2769577" cy="2066193"/>
          </a:xfrm>
        </p:grpSpPr>
        <p:cxnSp>
          <p:nvCxnSpPr>
            <p:cNvPr id="20" name="Straight Connector 19"/>
            <p:cNvCxnSpPr/>
            <p:nvPr/>
          </p:nvCxnSpPr>
          <p:spPr>
            <a:xfrm>
              <a:off x="4018085" y="1899138"/>
              <a:ext cx="276957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61285" y="1907931"/>
              <a:ext cx="26377" cy="2057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18085" y="1899138"/>
              <a:ext cx="0" cy="206619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18085" y="3938954"/>
              <a:ext cx="2769577" cy="2637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963265" y="5259312"/>
            <a:ext cx="9418986" cy="878574"/>
          </a:xfrm>
          <a:prstGeom prst="rect">
            <a:avLst/>
          </a:prstGeom>
        </p:spPr>
        <p:txBody>
          <a:bodyPr wrap="square">
            <a:spAutoFit/>
          </a:bodyPr>
          <a:lstStyle/>
          <a:p>
            <a:pPr>
              <a:lnSpc>
                <a:spcPct val="150000"/>
              </a:lnSpc>
            </a:pPr>
            <a:r>
              <a:rPr lang="en-US" b="1" dirty="0">
                <a:latin typeface="Arial" panose="020B0604020202020204" pitchFamily="34" charset="0"/>
                <a:cs typeface="Arial" panose="020B0604020202020204" pitchFamily="34" charset="0"/>
              </a:rPr>
              <a:t>Collection facilities </a:t>
            </a:r>
            <a:r>
              <a:rPr lang="en-US" dirty="0">
                <a:latin typeface="Arial" panose="020B0604020202020204" pitchFamily="34" charset="0"/>
                <a:cs typeface="Arial" panose="020B0604020202020204" pitchFamily="34" charset="0"/>
              </a:rPr>
              <a:t>contain human excreta awaiting transportation, including drums and containers, vaults and chambers, and double pit system</a:t>
            </a:r>
            <a:endParaRPr lang="en-ZA" dirty="0"/>
          </a:p>
        </p:txBody>
      </p:sp>
    </p:spTree>
    <p:extLst>
      <p:ext uri="{BB962C8B-B14F-4D97-AF65-F5344CB8AC3E}">
        <p14:creationId xmlns:p14="http://schemas.microsoft.com/office/powerpoint/2010/main" val="3572577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048001" y="459910"/>
            <a:ext cx="7334250" cy="442333"/>
          </a:xfrm>
        </p:spPr>
        <p:txBody>
          <a:bodyPr/>
          <a:lstStyle/>
          <a:p>
            <a:r>
              <a:rPr lang="en-ZA" dirty="0"/>
              <a:t>Collection &amp; Transport </a:t>
            </a:r>
            <a:br>
              <a:rPr lang="en-ZA" dirty="0"/>
            </a:b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29</a:t>
            </a:fld>
            <a:endParaRPr lang="en-ZA" dirty="0"/>
          </a:p>
        </p:txBody>
      </p:sp>
      <p:sp>
        <p:nvSpPr>
          <p:cNvPr id="13" name="Content Placeholder 12"/>
          <p:cNvSpPr>
            <a:spLocks noGrp="1"/>
          </p:cNvSpPr>
          <p:nvPr>
            <p:ph sz="quarter" idx="4294967295"/>
          </p:nvPr>
        </p:nvSpPr>
        <p:spPr>
          <a:xfrm>
            <a:off x="5390336" y="1299373"/>
            <a:ext cx="4991916" cy="3607267"/>
          </a:xfrm>
        </p:spPr>
        <p:txBody>
          <a:bodyPr>
            <a:normAutofit/>
          </a:bodyPr>
          <a:lstStyle/>
          <a:p>
            <a:pPr marL="0" indent="0">
              <a:buNone/>
            </a:pPr>
            <a:r>
              <a:rPr lang="en-US" sz="1800" b="1" dirty="0">
                <a:latin typeface="Arial" panose="020B0604020202020204" pitchFamily="34" charset="0"/>
                <a:cs typeface="Arial" panose="020B0604020202020204" pitchFamily="34" charset="0"/>
              </a:rPr>
              <a:t>Transportation</a:t>
            </a:r>
            <a:r>
              <a:rPr lang="en-US" sz="18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Carts</a:t>
            </a:r>
          </a:p>
          <a:p>
            <a:r>
              <a:rPr lang="en-US" sz="1800" dirty="0">
                <a:latin typeface="Arial" panose="020B0604020202020204" pitchFamily="34" charset="0"/>
                <a:cs typeface="Arial" panose="020B0604020202020204" pitchFamily="34" charset="0"/>
              </a:rPr>
              <a:t>Tricycles </a:t>
            </a:r>
          </a:p>
          <a:p>
            <a:r>
              <a:rPr lang="en-US" sz="1800" dirty="0">
                <a:latin typeface="Arial" panose="020B0604020202020204" pitchFamily="34" charset="0"/>
                <a:cs typeface="Arial" panose="020B0604020202020204" pitchFamily="34" charset="0"/>
              </a:rPr>
              <a:t>any other human-powered multiple-wheeled vehicles </a:t>
            </a:r>
          </a:p>
          <a:p>
            <a:r>
              <a:rPr lang="en-US" sz="1800" dirty="0">
                <a:latin typeface="Arial" panose="020B0604020202020204" pitchFamily="34" charset="0"/>
                <a:cs typeface="Arial" panose="020B0604020202020204" pitchFamily="34" charset="0"/>
              </a:rPr>
              <a:t>trucks</a:t>
            </a:r>
          </a:p>
          <a:p>
            <a:r>
              <a:rPr lang="en-US" sz="1800" dirty="0">
                <a:latin typeface="Arial" panose="020B0604020202020204" pitchFamily="34" charset="0"/>
                <a:cs typeface="Arial" panose="020B0604020202020204" pitchFamily="34" charset="0"/>
              </a:rPr>
              <a:t>vacuum tankers</a:t>
            </a:r>
            <a:endParaRPr lang="en-ZA" sz="1800" dirty="0">
              <a:latin typeface="Arial" panose="020B0604020202020204" pitchFamily="34" charset="0"/>
              <a:cs typeface="Arial" panose="020B0604020202020204" pitchFamily="34" charset="0"/>
            </a:endParaRPr>
          </a:p>
          <a:p>
            <a:endParaRPr lang="en-ZA" dirty="0"/>
          </a:p>
        </p:txBody>
      </p:sp>
      <p:sp>
        <p:nvSpPr>
          <p:cNvPr id="9" name="Content Placeholder 8"/>
          <p:cNvSpPr>
            <a:spLocks noGrp="1"/>
          </p:cNvSpPr>
          <p:nvPr>
            <p:ph sz="half" idx="4294967295"/>
          </p:nvPr>
        </p:nvSpPr>
        <p:spPr>
          <a:xfrm>
            <a:off x="650786" y="1284727"/>
            <a:ext cx="4507002" cy="3571077"/>
          </a:xfrm>
        </p:spPr>
        <p:txBody>
          <a:bodyPr/>
          <a:lstStyle/>
          <a:p>
            <a:pPr marL="0" indent="0">
              <a:buNone/>
            </a:pPr>
            <a:r>
              <a:rPr lang="en-US" sz="1800" b="1" dirty="0">
                <a:latin typeface="Arial" panose="020B0604020202020204" pitchFamily="34" charset="0"/>
                <a:cs typeface="Arial" panose="020B0604020202020204" pitchFamily="34" charset="0"/>
              </a:rPr>
              <a:t>Collection facilities include: </a:t>
            </a:r>
          </a:p>
          <a:p>
            <a:pPr>
              <a:lnSpc>
                <a:spcPct val="150000"/>
              </a:lnSpc>
            </a:pPr>
            <a:r>
              <a:rPr lang="en-ZA" sz="1800" dirty="0">
                <a:latin typeface="Arial" panose="020B0604020202020204" pitchFamily="34" charset="0"/>
                <a:cs typeface="Arial" panose="020B0604020202020204" pitchFamily="34" charset="0"/>
              </a:rPr>
              <a:t>above ground tank </a:t>
            </a:r>
          </a:p>
          <a:p>
            <a:pPr>
              <a:lnSpc>
                <a:spcPct val="150000"/>
              </a:lnSpc>
            </a:pPr>
            <a:r>
              <a:rPr lang="en-ZA" sz="1800" dirty="0">
                <a:latin typeface="Arial" panose="020B0604020202020204" pitchFamily="34" charset="0"/>
                <a:cs typeface="Arial" panose="020B0604020202020204" pitchFamily="34" charset="0"/>
              </a:rPr>
              <a:t>human-powered emptying</a:t>
            </a:r>
          </a:p>
          <a:p>
            <a:pPr>
              <a:lnSpc>
                <a:spcPct val="150000"/>
              </a:lnSpc>
            </a:pPr>
            <a:r>
              <a:rPr lang="en-US" sz="1800" dirty="0">
                <a:latin typeface="Arial" panose="020B0604020202020204" pitchFamily="34" charset="0"/>
                <a:cs typeface="Arial" panose="020B0604020202020204" pitchFamily="34" charset="0"/>
              </a:rPr>
              <a:t>motorized (pump or vacuum) emptying</a:t>
            </a:r>
          </a:p>
          <a:p>
            <a:pPr>
              <a:lnSpc>
                <a:spcPct val="150000"/>
              </a:lnSpc>
            </a:pP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4869873"/>
            <a:ext cx="955304" cy="866305"/>
          </a:xfrm>
          <a:prstGeom prst="rect">
            <a:avLst/>
          </a:prstGeom>
        </p:spPr>
      </p:pic>
      <p:pic>
        <p:nvPicPr>
          <p:cNvPr id="19" name="Picture 2" descr="Image result for Faecal sludge collection"/>
          <p:cNvPicPr>
            <a:picLocks noChangeAspect="1" noChangeArrowheads="1"/>
          </p:cNvPicPr>
          <p:nvPr/>
        </p:nvPicPr>
        <p:blipFill rotWithShape="1">
          <a:blip r:embed="rId6">
            <a:extLst>
              <a:ext uri="{28A0092B-C50C-407E-A947-70E740481C1C}">
                <a14:useLocalDpi xmlns:a14="http://schemas.microsoft.com/office/drawing/2010/main" val="0"/>
              </a:ext>
            </a:extLst>
          </a:blip>
          <a:srcRect l="38175" r="6248" b="13590"/>
          <a:stretch/>
        </p:blipFill>
        <p:spPr bwMode="auto">
          <a:xfrm>
            <a:off x="7844464" y="4204795"/>
            <a:ext cx="2196000" cy="17408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Faecal sludge colle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623" y="4204796"/>
            <a:ext cx="2628000" cy="16891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373" y="4155358"/>
            <a:ext cx="2393746" cy="179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3</a:t>
            </a:fld>
            <a:endParaRPr lang="en-ZA" dirty="0"/>
          </a:p>
        </p:txBody>
      </p:sp>
      <p:sp>
        <p:nvSpPr>
          <p:cNvPr id="6" name="TextBox 5"/>
          <p:cNvSpPr txBox="1"/>
          <p:nvPr/>
        </p:nvSpPr>
        <p:spPr>
          <a:xfrm>
            <a:off x="4283022" y="461554"/>
            <a:ext cx="6037852" cy="461665"/>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BACKGROUND</a:t>
            </a: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3832538" y="6356349"/>
            <a:ext cx="4114800" cy="365125"/>
          </a:xfrm>
        </p:spPr>
        <p:txBody>
          <a:bodyPr/>
          <a:lstStyle/>
          <a:p>
            <a:r>
              <a:rPr lang="en-ZA" b="1" dirty="0">
                <a:latin typeface="Arial" panose="020B0604020202020204" pitchFamily="34" charset="0"/>
                <a:cs typeface="Arial" panose="020B0604020202020204" pitchFamily="34" charset="0"/>
              </a:rPr>
              <a:t>SABS and WATER RESEARCH COMMISSION</a:t>
            </a:r>
          </a:p>
        </p:txBody>
      </p:sp>
      <p:pic>
        <p:nvPicPr>
          <p:cNvPr id="12" name="Picture 11"/>
          <p:cNvPicPr/>
          <p:nvPr/>
        </p:nvPicPr>
        <p:blipFill>
          <a:blip r:embed="rId5"/>
          <a:stretch>
            <a:fillRect/>
          </a:stretch>
        </p:blipFill>
        <p:spPr>
          <a:xfrm>
            <a:off x="10663132" y="4869873"/>
            <a:ext cx="955304" cy="866305"/>
          </a:xfrm>
          <a:prstGeom prst="rect">
            <a:avLst/>
          </a:prstGeom>
        </p:spPr>
      </p:pic>
      <p:sp>
        <p:nvSpPr>
          <p:cNvPr id="13" name="Rectangle 12"/>
          <p:cNvSpPr/>
          <p:nvPr/>
        </p:nvSpPr>
        <p:spPr>
          <a:xfrm>
            <a:off x="650786" y="1285874"/>
            <a:ext cx="9769739" cy="5539978"/>
          </a:xfrm>
          <a:prstGeom prst="rect">
            <a:avLst/>
          </a:prstGeom>
        </p:spPr>
        <p:txBody>
          <a:bodyPr wrap="square">
            <a:spAutoFit/>
          </a:bodyPr>
          <a:lstStyle/>
          <a:p>
            <a:endParaRPr lang="en-ZA" dirty="0">
              <a:solidFill>
                <a:schemeClr val="accent1">
                  <a:lumMod val="75000"/>
                </a:schemeClr>
              </a:solidFill>
            </a:endParaRPr>
          </a:p>
          <a:p>
            <a:pPr marL="342900" indent="-342900">
              <a:lnSpc>
                <a:spcPct val="15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ISO 24521 </a:t>
            </a:r>
            <a:r>
              <a:rPr lang="en-US" sz="2000" dirty="0">
                <a:latin typeface="Arial" panose="020B0604020202020204" pitchFamily="34" charset="0"/>
                <a:cs typeface="Arial" panose="020B0604020202020204" pitchFamily="34" charset="0"/>
              </a:rPr>
              <a:t>is an international management standard, written from an operator's perspective. </a:t>
            </a:r>
          </a:p>
          <a:p>
            <a:pPr marL="342900" indent="-34290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It provides guidance for the management of basic on-site domestic wastewater services, using appropriate technologies in their entirety at any level of development.</a:t>
            </a:r>
          </a:p>
          <a:p>
            <a:pPr marL="342900" indent="-34290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ISO 24521 </a:t>
            </a:r>
            <a:r>
              <a:rPr lang="en-US" sz="2000" dirty="0">
                <a:latin typeface="Arial" panose="020B0604020202020204" pitchFamily="34" charset="0"/>
                <a:cs typeface="Arial" panose="020B0604020202020204" pitchFamily="34" charset="0"/>
              </a:rPr>
              <a:t>is applicable to both publicly and privately operated basic on-site domestic wastewater (black- and greywater) services for single and multiple dwellings</a:t>
            </a:r>
            <a:r>
              <a:rPr lang="en-US" dirty="0">
                <a:latin typeface="Arial" panose="020B0604020202020204" pitchFamily="34" charset="0"/>
                <a:cs typeface="Arial" panose="020B0604020202020204" pitchFamily="34" charset="0"/>
              </a:rPr>
              <a:t>.</a:t>
            </a:r>
          </a:p>
          <a:p>
            <a:endParaRPr lang="en-ZA" dirty="0">
              <a:solidFill>
                <a:schemeClr val="accent1">
                  <a:lumMod val="75000"/>
                </a:schemeClr>
              </a:solidFill>
            </a:endParaRPr>
          </a:p>
          <a:p>
            <a:endParaRPr lang="en-ZA" dirty="0">
              <a:solidFill>
                <a:schemeClr val="accent1">
                  <a:lumMod val="75000"/>
                </a:schemeClr>
              </a:solidFill>
            </a:endParaRPr>
          </a:p>
        </p:txBody>
      </p:sp>
    </p:spTree>
    <p:extLst>
      <p:ext uri="{BB962C8B-B14F-4D97-AF65-F5344CB8AC3E}">
        <p14:creationId xmlns:p14="http://schemas.microsoft.com/office/powerpoint/2010/main" val="344133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55480"/>
            <a:ext cx="7334250" cy="446764"/>
          </a:xfrm>
        </p:spPr>
        <p:txBody>
          <a:bodyPr/>
          <a:lstStyle/>
          <a:p>
            <a:r>
              <a:rPr lang="en-ZA" dirty="0"/>
              <a:t>TREATMENT</a:t>
            </a:r>
            <a:br>
              <a:rPr lang="en-ZA" dirty="0"/>
            </a:br>
            <a:endParaRPr lang="en-ZA" dirty="0"/>
          </a:p>
        </p:txBody>
      </p:sp>
      <p:sp>
        <p:nvSpPr>
          <p:cNvPr id="4" name="Content Placeholder 3"/>
          <p:cNvSpPr>
            <a:spLocks noGrp="1"/>
          </p:cNvSpPr>
          <p:nvPr>
            <p:ph idx="1"/>
          </p:nvPr>
        </p:nvSpPr>
        <p:spPr>
          <a:xfrm>
            <a:off x="650787" y="1337217"/>
            <a:ext cx="9753600" cy="5095333"/>
          </a:xfrm>
        </p:spPr>
        <p:txBody>
          <a:bodyPr>
            <a:normAutofit/>
          </a:bodyPr>
          <a:lstStyle/>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p>
          <a:p>
            <a:pPr marL="0" indent="0">
              <a:buNone/>
            </a:pPr>
            <a:endParaRPr lang="en-ZA" sz="1800" b="1"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30</a:t>
            </a:fld>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0" name="Picture 2" descr="Image result for sanitation value chain"/>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1410600" y="2168666"/>
            <a:ext cx="7200000" cy="28969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527588" y="2664101"/>
            <a:ext cx="1111338" cy="2286000"/>
            <a:chOff x="4018085" y="1899138"/>
            <a:chExt cx="2769577" cy="2066193"/>
          </a:xfrm>
        </p:grpSpPr>
        <p:cxnSp>
          <p:nvCxnSpPr>
            <p:cNvPr id="23" name="Straight Connector 22"/>
            <p:cNvCxnSpPr/>
            <p:nvPr/>
          </p:nvCxnSpPr>
          <p:spPr>
            <a:xfrm>
              <a:off x="4018085" y="1899138"/>
              <a:ext cx="276957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761285" y="1907931"/>
              <a:ext cx="26377" cy="2057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18085" y="1899138"/>
              <a:ext cx="0" cy="206619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18085" y="3938954"/>
              <a:ext cx="2769577" cy="2637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927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55480"/>
            <a:ext cx="7334250" cy="446764"/>
          </a:xfrm>
        </p:spPr>
        <p:txBody>
          <a:bodyPr/>
          <a:lstStyle/>
          <a:p>
            <a:r>
              <a:rPr lang="en-ZA" dirty="0"/>
              <a:t>TREATMENT</a:t>
            </a:r>
            <a:br>
              <a:rPr lang="en-ZA" dirty="0"/>
            </a:br>
            <a:endParaRPr lang="en-ZA" dirty="0"/>
          </a:p>
        </p:txBody>
      </p:sp>
      <p:sp>
        <p:nvSpPr>
          <p:cNvPr id="4" name="Content Placeholder 3"/>
          <p:cNvSpPr>
            <a:spLocks noGrp="1"/>
          </p:cNvSpPr>
          <p:nvPr>
            <p:ph idx="1"/>
          </p:nvPr>
        </p:nvSpPr>
        <p:spPr>
          <a:xfrm>
            <a:off x="650787" y="1337217"/>
            <a:ext cx="9753600" cy="5095333"/>
          </a:xfrm>
        </p:spPr>
        <p:txBody>
          <a:bodyPr>
            <a:normAutofit/>
          </a:bodyPr>
          <a:lstStyle/>
          <a:p>
            <a:pPr marL="0" indent="0">
              <a:buNone/>
            </a:pPr>
            <a:endParaRPr lang="en-ZA" sz="1800" b="1" dirty="0">
              <a:latin typeface="Arial" panose="020B0604020202020204" pitchFamily="34" charset="0"/>
              <a:cs typeface="Arial" panose="020B0604020202020204" pitchFamily="34" charset="0"/>
            </a:endParaRPr>
          </a:p>
          <a:p>
            <a:pPr marL="0" indent="0">
              <a:buNone/>
            </a:pPr>
            <a:r>
              <a:rPr lang="en-ZA" sz="1800" b="1" dirty="0"/>
              <a:t>TWO GROUPS OF TREATMENT TECHNOLOGIES:</a:t>
            </a:r>
          </a:p>
          <a:p>
            <a:pPr marL="0" indent="0">
              <a:buNone/>
            </a:pPr>
            <a:endParaRPr lang="en-ZA" sz="1800" b="1" dirty="0"/>
          </a:p>
          <a:p>
            <a:pPr>
              <a:lnSpc>
                <a:spcPct val="170000"/>
              </a:lnSpc>
            </a:pPr>
            <a:r>
              <a:rPr lang="en-US" sz="1800" b="1" dirty="0"/>
              <a:t>Technologies primarily for the treatment of wastewater may include</a:t>
            </a:r>
          </a:p>
          <a:p>
            <a:pPr lvl="1">
              <a:lnSpc>
                <a:spcPct val="150000"/>
              </a:lnSpc>
            </a:pPr>
            <a:r>
              <a:rPr lang="en-US" sz="1800" dirty="0">
                <a:latin typeface="Arial" panose="020B0604020202020204" pitchFamily="34" charset="0"/>
                <a:cs typeface="Arial" panose="020B0604020202020204" pitchFamily="34" charset="0"/>
              </a:rPr>
              <a:t>Septic tank with one or more compartments without discharge</a:t>
            </a:r>
          </a:p>
          <a:p>
            <a:pPr lvl="1">
              <a:lnSpc>
                <a:spcPct val="150000"/>
              </a:lnSpc>
            </a:pPr>
            <a:r>
              <a:rPr lang="en-US" sz="1800" dirty="0">
                <a:latin typeface="Arial" panose="020B0604020202020204" pitchFamily="34" charset="0"/>
                <a:cs typeface="Arial" panose="020B0604020202020204" pitchFamily="34" charset="0"/>
              </a:rPr>
              <a:t>Septic tank system with discharge and adequate filtration</a:t>
            </a:r>
          </a:p>
          <a:p>
            <a:pPr lvl="1">
              <a:lnSpc>
                <a:spcPct val="150000"/>
              </a:lnSpc>
            </a:pPr>
            <a:r>
              <a:rPr lang="en-US" sz="1800" dirty="0">
                <a:latin typeface="Arial" panose="020B0604020202020204" pitchFamily="34" charset="0"/>
                <a:cs typeface="Arial" panose="020B0604020202020204" pitchFamily="34" charset="0"/>
              </a:rPr>
              <a:t>Up flow anaerobic sludge blanket reactor (UASB) </a:t>
            </a:r>
          </a:p>
          <a:p>
            <a:pPr lvl="1">
              <a:lnSpc>
                <a:spcPct val="170000"/>
              </a:lnSpc>
            </a:pPr>
            <a:endParaRPr lang="en-US" sz="1900"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31</a:t>
            </a:fld>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805121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55480"/>
            <a:ext cx="7334250" cy="446764"/>
          </a:xfrm>
        </p:spPr>
        <p:txBody>
          <a:bodyPr/>
          <a:lstStyle/>
          <a:p>
            <a:r>
              <a:rPr lang="en-ZA" dirty="0"/>
              <a:t>TREATMENT</a:t>
            </a:r>
            <a:br>
              <a:rPr lang="en-ZA" dirty="0"/>
            </a:br>
            <a:endParaRPr lang="en-ZA" dirty="0"/>
          </a:p>
        </p:txBody>
      </p:sp>
      <p:sp>
        <p:nvSpPr>
          <p:cNvPr id="4" name="Content Placeholder 3"/>
          <p:cNvSpPr>
            <a:spLocks noGrp="1"/>
          </p:cNvSpPr>
          <p:nvPr>
            <p:ph idx="1"/>
          </p:nvPr>
        </p:nvSpPr>
        <p:spPr>
          <a:xfrm>
            <a:off x="644896" y="1261017"/>
            <a:ext cx="9753600" cy="5095333"/>
          </a:xfrm>
        </p:spPr>
        <p:txBody>
          <a:bodyPr>
            <a:normAutofit/>
          </a:bodyPr>
          <a:lstStyle/>
          <a:p>
            <a:pPr marL="0" indent="0">
              <a:buNone/>
            </a:pPr>
            <a:endParaRPr lang="en-US" sz="1900" b="1" dirty="0">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Technologies primarily for the treatment of sludge may include:</a:t>
            </a:r>
          </a:p>
          <a:p>
            <a:pPr marL="0" indent="0">
              <a:buNone/>
            </a:pPr>
            <a:endParaRPr lang="en-ZA" sz="1900" dirty="0">
              <a:latin typeface="Arial" panose="020B0604020202020204" pitchFamily="34" charset="0"/>
              <a:cs typeface="Arial" panose="020B0604020202020204" pitchFamily="34" charset="0"/>
            </a:endParaRPr>
          </a:p>
          <a:p>
            <a:pPr lvl="1">
              <a:lnSpc>
                <a:spcPct val="150000"/>
              </a:lnSpc>
            </a:pPr>
            <a:r>
              <a:rPr lang="en-ZA" sz="1900" dirty="0">
                <a:latin typeface="Arial" panose="020B0604020202020204" pitchFamily="34" charset="0"/>
                <a:cs typeface="Arial" panose="020B0604020202020204" pitchFamily="34" charset="0"/>
              </a:rPr>
              <a:t>Sedimentation/thickening ponds</a:t>
            </a:r>
          </a:p>
          <a:p>
            <a:pPr lvl="1">
              <a:lnSpc>
                <a:spcPct val="150000"/>
              </a:lnSpc>
            </a:pPr>
            <a:r>
              <a:rPr lang="en-ZA" sz="1900" dirty="0">
                <a:latin typeface="Arial" panose="020B0604020202020204" pitchFamily="34" charset="0"/>
                <a:cs typeface="Arial" panose="020B0604020202020204" pitchFamily="34" charset="0"/>
              </a:rPr>
              <a:t>Unplanted drying beds</a:t>
            </a:r>
          </a:p>
          <a:p>
            <a:pPr lvl="1">
              <a:lnSpc>
                <a:spcPct val="150000"/>
              </a:lnSpc>
            </a:pPr>
            <a:r>
              <a:rPr lang="en-ZA" sz="1900" dirty="0">
                <a:latin typeface="Arial" panose="020B0604020202020204" pitchFamily="34" charset="0"/>
                <a:cs typeface="Arial" panose="020B0604020202020204" pitchFamily="34" charset="0"/>
              </a:rPr>
              <a:t>Planted drying beds</a:t>
            </a:r>
          </a:p>
          <a:p>
            <a:pPr lvl="1">
              <a:lnSpc>
                <a:spcPct val="150000"/>
              </a:lnSpc>
            </a:pPr>
            <a:r>
              <a:rPr lang="en-ZA" sz="1900" dirty="0">
                <a:latin typeface="Arial" panose="020B0604020202020204" pitchFamily="34" charset="0"/>
                <a:cs typeface="Arial" panose="020B0604020202020204" pitchFamily="34" charset="0"/>
              </a:rPr>
              <a:t>Co-composting </a:t>
            </a:r>
          </a:p>
          <a:p>
            <a:pPr lvl="1">
              <a:lnSpc>
                <a:spcPct val="150000"/>
              </a:lnSpc>
            </a:pPr>
            <a:r>
              <a:rPr lang="en-ZA" sz="1900" dirty="0">
                <a:latin typeface="Arial" panose="020B0604020202020204" pitchFamily="34" charset="0"/>
                <a:cs typeface="Arial" panose="020B0604020202020204" pitchFamily="34" charset="0"/>
              </a:rPr>
              <a:t>Anaerobic biogas reactor</a:t>
            </a: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32</a:t>
            </a:fld>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567" y="4382494"/>
            <a:ext cx="2556000" cy="17151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0150" y="4382494"/>
            <a:ext cx="2630488" cy="179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70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DISPOSAL / RE-USE </a:t>
            </a:r>
            <a:br>
              <a:rPr lang="en-ZA" dirty="0"/>
            </a:br>
            <a:endParaRPr lang="en-ZA" dirty="0"/>
          </a:p>
        </p:txBody>
      </p:sp>
      <p:sp>
        <p:nvSpPr>
          <p:cNvPr id="4" name="Content Placeholder 3"/>
          <p:cNvSpPr>
            <a:spLocks noGrp="1"/>
          </p:cNvSpPr>
          <p:nvPr>
            <p:ph idx="1"/>
          </p:nvPr>
        </p:nvSpPr>
        <p:spPr>
          <a:xfrm>
            <a:off x="628651" y="1261017"/>
            <a:ext cx="9753600" cy="5095333"/>
          </a:xfrm>
        </p:spPr>
        <p:txBody>
          <a:bodyPr>
            <a:normAutofit/>
          </a:bodyPr>
          <a:lstStyle/>
          <a:p>
            <a:pPr marL="0" indent="0">
              <a:lnSpc>
                <a:spcPct val="150000"/>
              </a:lnSpc>
              <a:buNone/>
            </a:pPr>
            <a:endParaRPr lang="en-ZA" sz="1800" dirty="0">
              <a:latin typeface="Arial" panose="020B0604020202020204" pitchFamily="34" charset="0"/>
              <a:cs typeface="Arial" panose="020B0604020202020204" pitchFamily="34" charset="0"/>
            </a:endParaRPr>
          </a:p>
          <a:p>
            <a:pPr marL="0" indent="0">
              <a:lnSpc>
                <a:spcPct val="150000"/>
              </a:lnSpc>
              <a:buNone/>
            </a:pPr>
            <a:endParaRPr lang="en-ZA" sz="1800" dirty="0"/>
          </a:p>
          <a:p>
            <a:pPr marL="0" indent="0">
              <a:lnSpc>
                <a:spcPct val="150000"/>
              </a:lnSpc>
              <a:buNone/>
            </a:pPr>
            <a:endParaRPr lang="en-ZA" sz="1800" dirty="0">
              <a:latin typeface="Arial" panose="020B0604020202020204" pitchFamily="34" charset="0"/>
              <a:cs typeface="Arial" panose="020B0604020202020204" pitchFamily="34" charset="0"/>
            </a:endParaRPr>
          </a:p>
          <a:p>
            <a:pPr marL="0" indent="0">
              <a:lnSpc>
                <a:spcPct val="150000"/>
              </a:lnSpc>
              <a:buNone/>
            </a:pPr>
            <a:endParaRPr lang="en-ZA" sz="1800" dirty="0">
              <a:latin typeface="Arial" panose="020B0604020202020204" pitchFamily="34" charset="0"/>
              <a:cs typeface="Arial" panose="020B0604020202020204" pitchFamily="34" charset="0"/>
            </a:endParaRPr>
          </a:p>
          <a:p>
            <a:pPr marL="0" indent="0">
              <a:lnSpc>
                <a:spcPct val="150000"/>
              </a:lnSpc>
              <a:buNone/>
            </a:pPr>
            <a:endParaRPr lang="en-ZA" sz="1800" dirty="0"/>
          </a:p>
          <a:p>
            <a:pPr marL="0" indent="0">
              <a:lnSpc>
                <a:spcPct val="150000"/>
              </a:lnSpc>
              <a:buNone/>
            </a:pPr>
            <a:endParaRPr lang="en-ZA" sz="1800" dirty="0">
              <a:latin typeface="Arial" panose="020B0604020202020204" pitchFamily="34" charset="0"/>
              <a:cs typeface="Arial" panose="020B0604020202020204" pitchFamily="34" charset="0"/>
            </a:endParaRPr>
          </a:p>
          <a:p>
            <a:pPr marL="0" indent="0">
              <a:lnSpc>
                <a:spcPct val="150000"/>
              </a:lnSpc>
              <a:buNone/>
            </a:pPr>
            <a:endParaRPr lang="en-ZA" sz="1800" dirty="0"/>
          </a:p>
          <a:p>
            <a:pPr marL="0" indent="0">
              <a:lnSpc>
                <a:spcPct val="150000"/>
              </a:lnSpc>
              <a:buNone/>
            </a:pPr>
            <a:endParaRPr lang="en-ZA" sz="1800" dirty="0">
              <a:latin typeface="Arial" panose="020B0604020202020204" pitchFamily="34" charset="0"/>
              <a:cs typeface="Arial" panose="020B0604020202020204" pitchFamily="34" charset="0"/>
            </a:endParaRPr>
          </a:p>
          <a:p>
            <a:pPr marL="0" indent="0">
              <a:buNone/>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33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5045554"/>
            <a:ext cx="955304" cy="866305"/>
          </a:xfrm>
          <a:prstGeom prst="rect">
            <a:avLst/>
          </a:prstGeom>
        </p:spPr>
      </p:pic>
      <p:pic>
        <p:nvPicPr>
          <p:cNvPr id="14" name="Picture 2" descr="Image result for sanitation value chain"/>
          <p:cNvPicPr>
            <a:picLocks noChangeAspect="1" noChangeArrowheads="1"/>
          </p:cNvPicPr>
          <p:nvPr/>
        </p:nvPicPr>
        <p:blipFill rotWithShape="1">
          <a:blip r:embed="rId6">
            <a:extLst>
              <a:ext uri="{28A0092B-C50C-407E-A947-70E740481C1C}">
                <a14:useLocalDpi xmlns:a14="http://schemas.microsoft.com/office/drawing/2010/main" val="0"/>
              </a:ext>
            </a:extLst>
          </a:blip>
          <a:stretch/>
        </p:blipFill>
        <p:spPr bwMode="auto">
          <a:xfrm>
            <a:off x="1410600" y="1971266"/>
            <a:ext cx="7200000" cy="28969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6638925" y="2533650"/>
            <a:ext cx="1876425" cy="2325950"/>
            <a:chOff x="4018085" y="1899138"/>
            <a:chExt cx="2769577" cy="2066193"/>
          </a:xfrm>
        </p:grpSpPr>
        <p:cxnSp>
          <p:nvCxnSpPr>
            <p:cNvPr id="20" name="Straight Connector 19"/>
            <p:cNvCxnSpPr/>
            <p:nvPr/>
          </p:nvCxnSpPr>
          <p:spPr>
            <a:xfrm>
              <a:off x="4018085" y="1899138"/>
              <a:ext cx="276957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61285" y="1907931"/>
              <a:ext cx="26377" cy="2057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18085" y="1899138"/>
              <a:ext cx="0" cy="206619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18085" y="3938954"/>
              <a:ext cx="2769577" cy="2637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2422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DISPOSAL / RE-USE </a:t>
            </a:r>
            <a:br>
              <a:rPr lang="en-ZA" dirty="0"/>
            </a:br>
            <a:endParaRPr lang="en-ZA" dirty="0"/>
          </a:p>
        </p:txBody>
      </p:sp>
      <p:sp>
        <p:nvSpPr>
          <p:cNvPr id="4" name="Content Placeholder 3"/>
          <p:cNvSpPr>
            <a:spLocks noGrp="1"/>
          </p:cNvSpPr>
          <p:nvPr>
            <p:ph idx="1"/>
          </p:nvPr>
        </p:nvSpPr>
        <p:spPr>
          <a:xfrm>
            <a:off x="628651" y="1261017"/>
            <a:ext cx="9753600" cy="5095333"/>
          </a:xfrm>
        </p:spPr>
        <p:txBody>
          <a:bodyPr>
            <a:normAutofit/>
          </a:bodyPr>
          <a:lstStyle/>
          <a:p>
            <a:pPr>
              <a:lnSpc>
                <a:spcPct val="200000"/>
              </a:lnSpc>
            </a:pPr>
            <a:r>
              <a:rPr lang="en-ZA" sz="1800" dirty="0">
                <a:latin typeface="Arial" panose="020B0604020202020204" pitchFamily="34" charset="0"/>
                <a:cs typeface="Arial" panose="020B0604020202020204" pitchFamily="34" charset="0"/>
              </a:rPr>
              <a:t>The recovery of resources for economic use by post treatment should be considered when designing basic on-site domestic wastewater systems.</a:t>
            </a:r>
          </a:p>
          <a:p>
            <a:pPr lvl="2">
              <a:lnSpc>
                <a:spcPct val="200000"/>
              </a:lnSpc>
            </a:pPr>
            <a:r>
              <a:rPr lang="en-ZA" sz="1800" dirty="0">
                <a:latin typeface="Arial" panose="020B0604020202020204" pitchFamily="34" charset="0"/>
                <a:cs typeface="Arial" panose="020B0604020202020204" pitchFamily="34" charset="0"/>
              </a:rPr>
              <a:t>Nutrients recovery from faeces &amp; urine</a:t>
            </a:r>
          </a:p>
          <a:p>
            <a:pPr lvl="2">
              <a:lnSpc>
                <a:spcPct val="200000"/>
              </a:lnSpc>
            </a:pPr>
            <a:r>
              <a:rPr lang="en-ZA" sz="1800" dirty="0">
                <a:latin typeface="Arial" panose="020B0604020202020204" pitchFamily="34" charset="0"/>
                <a:cs typeface="Arial" panose="020B0604020202020204" pitchFamily="34" charset="0"/>
              </a:rPr>
              <a:t>Effluent use in irrigation</a:t>
            </a:r>
          </a:p>
          <a:p>
            <a:pPr lvl="2">
              <a:lnSpc>
                <a:spcPct val="200000"/>
              </a:lnSpc>
            </a:pPr>
            <a:r>
              <a:rPr lang="en-ZA" sz="1800" dirty="0">
                <a:latin typeface="Arial" panose="020B0604020202020204" pitchFamily="34" charset="0"/>
                <a:cs typeface="Arial" panose="020B0604020202020204" pitchFamily="34" charset="0"/>
              </a:rPr>
              <a:t>Land application of treated/stabilized sludge (biosolids) as fertilizer/soil conditioner</a:t>
            </a:r>
          </a:p>
          <a:p>
            <a:pPr lvl="2">
              <a:lnSpc>
                <a:spcPct val="200000"/>
              </a:lnSpc>
            </a:pPr>
            <a:r>
              <a:rPr lang="en-ZA" sz="1800" dirty="0">
                <a:latin typeface="Arial" panose="020B0604020202020204" pitchFamily="34" charset="0"/>
                <a:cs typeface="Arial" panose="020B0604020202020204" pitchFamily="34" charset="0"/>
              </a:rPr>
              <a:t>Energy recovery option of sludge treatment  </a:t>
            </a:r>
            <a:endParaRPr lang="en-US" sz="1800" dirty="0">
              <a:latin typeface="Arial" panose="020B0604020202020204" pitchFamily="34" charset="0"/>
              <a:cs typeface="Arial" panose="020B0604020202020204" pitchFamily="34" charset="0"/>
            </a:endParaRPr>
          </a:p>
          <a:p>
            <a:pPr marL="0" indent="0">
              <a:lnSpc>
                <a:spcPct val="200000"/>
              </a:lnSpc>
              <a:buNone/>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34</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13538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35</a:t>
            </a:fld>
            <a:endParaRPr lang="en-ZA" dirty="0"/>
          </a:p>
        </p:txBody>
      </p:sp>
      <p:sp>
        <p:nvSpPr>
          <p:cNvPr id="6" name="TextBox 5"/>
          <p:cNvSpPr txBox="1"/>
          <p:nvPr/>
        </p:nvSpPr>
        <p:spPr>
          <a:xfrm>
            <a:off x="3490756" y="398493"/>
            <a:ext cx="6152008" cy="830997"/>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DISPOSAL / RE-USE </a:t>
            </a:r>
            <a:endParaRPr lang="en-ZA" sz="2400" i="1" dirty="0">
              <a:latin typeface="Arial" panose="020B0604020202020204" pitchFamily="34" charset="0"/>
              <a:cs typeface="Arial" panose="020B0604020202020204" pitchFamily="34" charset="0"/>
            </a:endParaRPr>
          </a:p>
          <a:p>
            <a:pPr algn="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3832538" y="6356349"/>
            <a:ext cx="4114800" cy="365125"/>
          </a:xfrm>
        </p:spPr>
        <p:txBody>
          <a:bodyPr/>
          <a:lstStyle/>
          <a:p>
            <a:r>
              <a:rPr lang="en-ZA" b="1" dirty="0">
                <a:latin typeface="Arial" panose="020B0604020202020204" pitchFamily="34" charset="0"/>
                <a:cs typeface="Arial" panose="020B0604020202020204" pitchFamily="34" charset="0"/>
              </a:rPr>
              <a:t>SABS and WATER RESEARCH COMMISSION</a:t>
            </a:r>
          </a:p>
        </p:txBody>
      </p:sp>
      <p:pic>
        <p:nvPicPr>
          <p:cNvPr id="12" name="Picture 11"/>
          <p:cNvPicPr/>
          <p:nvPr/>
        </p:nvPicPr>
        <p:blipFill>
          <a:blip r:embed="rId5"/>
          <a:stretch>
            <a:fillRect/>
          </a:stretch>
        </p:blipFill>
        <p:spPr>
          <a:xfrm>
            <a:off x="10663132" y="5045554"/>
            <a:ext cx="955304" cy="866305"/>
          </a:xfrm>
          <a:prstGeom prst="rect">
            <a:avLst/>
          </a:prstGeom>
        </p:spPr>
      </p:pic>
      <p:pic>
        <p:nvPicPr>
          <p:cNvPr id="13" name="Picture 12"/>
          <p:cNvPicPr>
            <a:picLocks noChangeAspect="1"/>
          </p:cNvPicPr>
          <p:nvPr/>
        </p:nvPicPr>
        <p:blipFill>
          <a:blip r:embed="rId6"/>
          <a:stretch>
            <a:fillRect/>
          </a:stretch>
        </p:blipFill>
        <p:spPr>
          <a:xfrm>
            <a:off x="2183352" y="1590274"/>
            <a:ext cx="6984000" cy="4343382"/>
          </a:xfrm>
          <a:prstGeom prst="rect">
            <a:avLst/>
          </a:prstGeom>
        </p:spPr>
      </p:pic>
      <p:sp>
        <p:nvSpPr>
          <p:cNvPr id="2" name="Rectangle 1"/>
          <p:cNvSpPr/>
          <p:nvPr/>
        </p:nvSpPr>
        <p:spPr>
          <a:xfrm>
            <a:off x="1053574" y="1314314"/>
            <a:ext cx="4621778" cy="507831"/>
          </a:xfrm>
          <a:prstGeom prst="rect">
            <a:avLst/>
          </a:prstGeom>
        </p:spPr>
        <p:txBody>
          <a:bodyPr wrap="none">
            <a:spAutoFit/>
          </a:bodyPr>
          <a:lstStyle/>
          <a:p>
            <a:pPr>
              <a:lnSpc>
                <a:spcPct val="150000"/>
              </a:lnSpc>
            </a:pPr>
            <a:r>
              <a:rPr lang="en-US" b="1" dirty="0">
                <a:latin typeface="Arial" panose="020B0604020202020204" pitchFamily="34" charset="0"/>
                <a:cs typeface="Arial" panose="020B0604020202020204" pitchFamily="34" charset="0"/>
              </a:rPr>
              <a:t>UKZN research team and their partners: </a:t>
            </a:r>
          </a:p>
        </p:txBody>
      </p:sp>
      <p:sp>
        <p:nvSpPr>
          <p:cNvPr id="4" name="TextBox 3"/>
          <p:cNvSpPr txBox="1"/>
          <p:nvPr/>
        </p:nvSpPr>
        <p:spPr>
          <a:xfrm>
            <a:off x="5409363" y="6070514"/>
            <a:ext cx="4233402" cy="261610"/>
          </a:xfrm>
          <a:prstGeom prst="rect">
            <a:avLst/>
          </a:prstGeom>
          <a:noFill/>
        </p:spPr>
        <p:txBody>
          <a:bodyPr wrap="square" rtlCol="0">
            <a:spAutoFit/>
          </a:bodyPr>
          <a:lstStyle/>
          <a:p>
            <a:r>
              <a:rPr lang="en-ZA" sz="1100" b="1" i="1" dirty="0">
                <a:latin typeface="Arial" panose="020B0604020202020204" pitchFamily="34" charset="0"/>
                <a:cs typeface="Arial" panose="020B0604020202020204" pitchFamily="34" charset="0"/>
              </a:rPr>
              <a:t>PRG, UKZN 2019</a:t>
            </a:r>
          </a:p>
        </p:txBody>
      </p:sp>
    </p:spTree>
    <p:extLst>
      <p:ext uri="{BB962C8B-B14F-4D97-AF65-F5344CB8AC3E}">
        <p14:creationId xmlns:p14="http://schemas.microsoft.com/office/powerpoint/2010/main" val="1888814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938" y="2495549"/>
            <a:ext cx="9144000" cy="1419597"/>
          </a:xfrm>
        </p:spPr>
        <p:txBody>
          <a:bodyPr>
            <a:normAutofit/>
          </a:bodyPr>
          <a:lstStyle/>
          <a:p>
            <a:r>
              <a:rPr lang="en-ZA" sz="3200" b="1" dirty="0">
                <a:latin typeface="Arial" panose="020B0604020202020204" pitchFamily="34" charset="0"/>
                <a:cs typeface="Arial" panose="020B0604020202020204" pitchFamily="34" charset="0"/>
              </a:rPr>
              <a:t>Management of basic on-site domestic wastewater systems</a:t>
            </a:r>
            <a:endParaRPr lang="en-ZA" sz="3200" dirty="0"/>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and 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36</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5045554"/>
            <a:ext cx="955304" cy="866305"/>
          </a:xfrm>
          <a:prstGeom prst="rect">
            <a:avLst/>
          </a:prstGeom>
        </p:spPr>
      </p:pic>
    </p:spTree>
    <p:extLst>
      <p:ext uri="{BB962C8B-B14F-4D97-AF65-F5344CB8AC3E}">
        <p14:creationId xmlns:p14="http://schemas.microsoft.com/office/powerpoint/2010/main" val="3950693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Management of basic on-site domestic wastewater systems</a:t>
            </a:r>
            <a:br>
              <a:rPr lang="en-ZA" dirty="0"/>
            </a:br>
            <a:endParaRPr lang="en-ZA" dirty="0"/>
          </a:p>
        </p:txBody>
      </p:sp>
      <p:sp>
        <p:nvSpPr>
          <p:cNvPr id="5" name="Content Placeholder 4"/>
          <p:cNvSpPr>
            <a:spLocks noGrp="1"/>
          </p:cNvSpPr>
          <p:nvPr>
            <p:ph idx="1"/>
          </p:nvPr>
        </p:nvSpPr>
        <p:spPr>
          <a:xfrm>
            <a:off x="656945" y="1261017"/>
            <a:ext cx="9753600" cy="5095333"/>
          </a:xfrm>
        </p:spPr>
        <p:txBody>
          <a:bodyPr>
            <a:normAutofit/>
          </a:bodyPr>
          <a:lstStyle/>
          <a:p>
            <a:pPr marL="0" indent="0">
              <a:buNone/>
            </a:pPr>
            <a:r>
              <a:rPr lang="en-US" sz="2000" b="1" dirty="0"/>
              <a:t>Independent management of system function and stakeholder communication:</a:t>
            </a:r>
          </a:p>
          <a:p>
            <a:pPr marL="0" indent="0">
              <a:buNone/>
            </a:pPr>
            <a:endParaRPr lang="en-ZA" sz="2000" dirty="0"/>
          </a:p>
        </p:txBody>
      </p:sp>
      <p:sp>
        <p:nvSpPr>
          <p:cNvPr id="3" name="Slide Number Placeholder 2"/>
          <p:cNvSpPr>
            <a:spLocks noGrp="1"/>
          </p:cNvSpPr>
          <p:nvPr>
            <p:ph type="sldNum" sz="quarter" idx="12"/>
          </p:nvPr>
        </p:nvSpPr>
        <p:spPr/>
        <p:txBody>
          <a:bodyPr/>
          <a:lstStyle/>
          <a:p>
            <a:fld id="{3AF06680-C8A7-4B16-9D12-C8E67A63F5D0}" type="slidenum">
              <a:rPr lang="en-ZA" smtClean="0"/>
              <a:t>37</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9" name="Content Placeholder 3"/>
          <p:cNvPicPr>
            <a:picLocks noChangeAspect="1"/>
          </p:cNvPicPr>
          <p:nvPr/>
        </p:nvPicPr>
        <p:blipFill rotWithShape="1">
          <a:blip r:embed="rId5"/>
          <a:srcRect t="8746"/>
          <a:stretch/>
        </p:blipFill>
        <p:spPr>
          <a:xfrm>
            <a:off x="2176387" y="1973227"/>
            <a:ext cx="6100010" cy="3670911"/>
          </a:xfrm>
          <a:prstGeom prst="rect">
            <a:avLst/>
          </a:prstGeom>
        </p:spPr>
      </p:pic>
    </p:spTree>
    <p:extLst>
      <p:ext uri="{BB962C8B-B14F-4D97-AF65-F5344CB8AC3E}">
        <p14:creationId xmlns:p14="http://schemas.microsoft.com/office/powerpoint/2010/main" val="2010008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Basic Management Activities </a:t>
            </a:r>
            <a:br>
              <a:rPr lang="en-ZA" dirty="0"/>
            </a:br>
            <a:endParaRPr lang="en-ZA" dirty="0"/>
          </a:p>
        </p:txBody>
      </p:sp>
      <p:sp>
        <p:nvSpPr>
          <p:cNvPr id="4" name="Content Placeholder 3"/>
          <p:cNvSpPr>
            <a:spLocks noGrp="1"/>
          </p:cNvSpPr>
          <p:nvPr>
            <p:ph idx="1"/>
          </p:nvPr>
        </p:nvSpPr>
        <p:spPr>
          <a:xfrm>
            <a:off x="666925" y="1261017"/>
            <a:ext cx="9753600" cy="5095333"/>
          </a:xfrm>
        </p:spPr>
        <p:txBody>
          <a:bodyPr>
            <a:normAutofit/>
          </a:bodyPr>
          <a:lstStyle/>
          <a:p>
            <a:endParaRPr lang="en-US" sz="1900" b="1" dirty="0">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Developing objectives and establishing action plans</a:t>
            </a:r>
            <a:r>
              <a:rPr lang="en-ZA" sz="1900" b="1" dirty="0">
                <a:latin typeface="Arial" panose="020B0604020202020204" pitchFamily="34" charset="0"/>
                <a:cs typeface="Arial" panose="020B0604020202020204" pitchFamily="34" charset="0"/>
              </a:rPr>
              <a:t> </a:t>
            </a:r>
          </a:p>
          <a:p>
            <a:pPr marL="0" indent="0">
              <a:buNone/>
            </a:pPr>
            <a:r>
              <a:rPr lang="en-US" sz="1900" dirty="0">
                <a:latin typeface="Arial" panose="020B0604020202020204" pitchFamily="34" charset="0"/>
                <a:cs typeface="Arial" panose="020B0604020202020204" pitchFamily="34" charset="0"/>
              </a:rPr>
              <a:t>The objectives, strategies and processes of the system and users must be clear defined.</a:t>
            </a:r>
          </a:p>
          <a:p>
            <a:pPr marL="0" indent="0">
              <a:buNone/>
            </a:pPr>
            <a:endParaRPr lang="en-US" sz="1900" dirty="0">
              <a:latin typeface="Arial" panose="020B0604020202020204" pitchFamily="34" charset="0"/>
              <a:cs typeface="Arial" panose="020B0604020202020204" pitchFamily="34" charset="0"/>
            </a:endParaRPr>
          </a:p>
          <a:p>
            <a:pPr>
              <a:lnSpc>
                <a:spcPct val="170000"/>
              </a:lnSpc>
            </a:pPr>
            <a:r>
              <a:rPr lang="en-US" sz="1900" b="1" dirty="0">
                <a:latin typeface="Arial" panose="020B0604020202020204" pitchFamily="34" charset="0"/>
                <a:cs typeface="Arial" panose="020B0604020202020204" pitchFamily="34" charset="0"/>
              </a:rPr>
              <a:t>Financial sustainability of the system</a:t>
            </a:r>
          </a:p>
          <a:p>
            <a:pPr marL="0" indent="0">
              <a:lnSpc>
                <a:spcPct val="170000"/>
              </a:lnSpc>
              <a:buNone/>
            </a:pPr>
            <a:r>
              <a:rPr lang="en-US" sz="1900" dirty="0">
                <a:latin typeface="Arial" panose="020B0604020202020204" pitchFamily="34" charset="0"/>
                <a:cs typeface="Arial" panose="020B0604020202020204" pitchFamily="34" charset="0"/>
              </a:rPr>
              <a:t>The financial stability of all resources is important to ensure that the wastewater systems function as designed, are operated as intended and meet the objectives for sustainability and the criterion for lifespan.</a:t>
            </a:r>
          </a:p>
          <a:p>
            <a:pPr marL="0" indent="0">
              <a:lnSpc>
                <a:spcPct val="170000"/>
              </a:lnSpc>
              <a:buNone/>
            </a:pPr>
            <a:endParaRPr lang="en-US" sz="19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38</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1440936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Basic Management Activities </a:t>
            </a:r>
            <a:br>
              <a:rPr lang="en-ZA" dirty="0"/>
            </a:br>
            <a:endParaRPr lang="en-ZA" dirty="0"/>
          </a:p>
        </p:txBody>
      </p:sp>
      <p:sp>
        <p:nvSpPr>
          <p:cNvPr id="4" name="Content Placeholder 3"/>
          <p:cNvSpPr>
            <a:spLocks noGrp="1"/>
          </p:cNvSpPr>
          <p:nvPr>
            <p:ph idx="1"/>
          </p:nvPr>
        </p:nvSpPr>
        <p:spPr>
          <a:xfrm>
            <a:off x="650787" y="1261017"/>
            <a:ext cx="9753600" cy="5095333"/>
          </a:xfrm>
        </p:spPr>
        <p:txBody>
          <a:bodyPr>
            <a:normAutofit lnSpcReduction="10000"/>
          </a:bodyPr>
          <a:lstStyle/>
          <a:p>
            <a:pPr>
              <a:lnSpc>
                <a:spcPct val="150000"/>
              </a:lnSpc>
            </a:pPr>
            <a:r>
              <a:rPr lang="en-ZA" sz="1900" b="1" dirty="0">
                <a:latin typeface="Arial" panose="020B0604020202020204" pitchFamily="34" charset="0"/>
                <a:cs typeface="Arial" panose="020B0604020202020204" pitchFamily="34" charset="0"/>
              </a:rPr>
              <a:t>Sustainability of the assets</a:t>
            </a:r>
          </a:p>
          <a:p>
            <a:pPr marL="0" indent="0" algn="just">
              <a:lnSpc>
                <a:spcPct val="150000"/>
              </a:lnSpc>
              <a:buNone/>
            </a:pPr>
            <a:r>
              <a:rPr lang="en-US" sz="1900" dirty="0">
                <a:latin typeface="Arial" panose="020B0604020202020204" pitchFamily="34" charset="0"/>
                <a:cs typeface="Arial" panose="020B0604020202020204" pitchFamily="34" charset="0"/>
              </a:rPr>
              <a:t>Must include monitoring and planning for continuous technical functioning and the continuing availability of financial resources so that the needs and requirements of the users are met with respect to treatment of the human waste/wastewater and lifespan criterion for the asset.</a:t>
            </a:r>
          </a:p>
          <a:p>
            <a:pPr marL="0" indent="0" algn="just">
              <a:lnSpc>
                <a:spcPct val="150000"/>
              </a:lnSpc>
              <a:buNone/>
            </a:pPr>
            <a:endParaRPr lang="en-US" sz="1900" dirty="0">
              <a:latin typeface="Arial" panose="020B0604020202020204" pitchFamily="34" charset="0"/>
              <a:cs typeface="Arial" panose="020B0604020202020204" pitchFamily="34" charset="0"/>
            </a:endParaRPr>
          </a:p>
          <a:p>
            <a:pPr>
              <a:lnSpc>
                <a:spcPct val="150000"/>
              </a:lnSpc>
            </a:pPr>
            <a:r>
              <a:rPr lang="en-ZA" sz="2000" b="1" dirty="0">
                <a:latin typeface="Arial" panose="020B0604020202020204" pitchFamily="34" charset="0"/>
                <a:cs typeface="Arial" panose="020B0604020202020204" pitchFamily="34" charset="0"/>
              </a:rPr>
              <a:t>Customer relations</a:t>
            </a:r>
          </a:p>
          <a:p>
            <a:pPr marL="0" indent="0" algn="just">
              <a:lnSpc>
                <a:spcPct val="150000"/>
              </a:lnSpc>
              <a:buNone/>
            </a:pPr>
            <a:r>
              <a:rPr lang="en-US" sz="1800" dirty="0">
                <a:latin typeface="Arial" panose="020B0604020202020204" pitchFamily="34" charset="0"/>
                <a:cs typeface="Arial" panose="020B0604020202020204" pitchFamily="34" charset="0"/>
              </a:rPr>
              <a:t>Where basic on-site domestic wastewater systems are managed by people other than the owners of the premises, managing the customer relationship requires that the customers (user/users) accept the human waste/wastewater treatment system and agree that their needs and concerns are known and resolved.</a:t>
            </a:r>
            <a:endParaRPr lang="en-ZA" sz="1800" dirty="0">
              <a:latin typeface="Arial" panose="020B0604020202020204" pitchFamily="34" charset="0"/>
              <a:cs typeface="Arial" panose="020B0604020202020204" pitchFamily="34" charset="0"/>
            </a:endParaRPr>
          </a:p>
          <a:p>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39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46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4</a:t>
            </a:fld>
            <a:endParaRPr lang="en-ZA" dirty="0"/>
          </a:p>
        </p:txBody>
      </p:sp>
      <p:sp>
        <p:nvSpPr>
          <p:cNvPr id="6" name="TextBox 5"/>
          <p:cNvSpPr txBox="1"/>
          <p:nvPr/>
        </p:nvSpPr>
        <p:spPr>
          <a:xfrm>
            <a:off x="3490755" y="398493"/>
            <a:ext cx="6919789" cy="830997"/>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BACKGROUND</a:t>
            </a:r>
            <a:endParaRPr lang="en-ZA" sz="2400" i="1" dirty="0">
              <a:latin typeface="Arial" panose="020B0604020202020204" pitchFamily="34" charset="0"/>
              <a:cs typeface="Arial" panose="020B0604020202020204" pitchFamily="34" charset="0"/>
            </a:endParaRPr>
          </a:p>
          <a:p>
            <a:pPr algn="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3832538" y="6356349"/>
            <a:ext cx="4114800" cy="365125"/>
          </a:xfrm>
        </p:spPr>
        <p:txBody>
          <a:bodyPr/>
          <a:lstStyle/>
          <a:p>
            <a:r>
              <a:rPr lang="en-ZA" b="1" dirty="0">
                <a:latin typeface="Arial" panose="020B0604020202020204" pitchFamily="34" charset="0"/>
                <a:cs typeface="Arial" panose="020B0604020202020204" pitchFamily="34" charset="0"/>
              </a:rPr>
              <a:t>SABS and WATER RESEARCH COMMISSION</a:t>
            </a:r>
          </a:p>
        </p:txBody>
      </p:sp>
      <p:pic>
        <p:nvPicPr>
          <p:cNvPr id="12" name="Picture 11"/>
          <p:cNvPicPr/>
          <p:nvPr/>
        </p:nvPicPr>
        <p:blipFill>
          <a:blip r:embed="rId5"/>
          <a:stretch>
            <a:fillRect/>
          </a:stretch>
        </p:blipFill>
        <p:spPr>
          <a:xfrm>
            <a:off x="10663132" y="4869873"/>
            <a:ext cx="955304" cy="866305"/>
          </a:xfrm>
          <a:prstGeom prst="rect">
            <a:avLst/>
          </a:prstGeom>
        </p:spPr>
      </p:pic>
      <p:sp>
        <p:nvSpPr>
          <p:cNvPr id="2" name="Rectangle 1"/>
          <p:cNvSpPr/>
          <p:nvPr/>
        </p:nvSpPr>
        <p:spPr>
          <a:xfrm>
            <a:off x="650786" y="1268974"/>
            <a:ext cx="9035934" cy="4385816"/>
          </a:xfrm>
          <a:prstGeom prst="rect">
            <a:avLst/>
          </a:prstGeom>
        </p:spPr>
        <p:txBody>
          <a:bodyPr wrap="square">
            <a:spAutoFit/>
          </a:bodyPr>
          <a:lstStyle/>
          <a:p>
            <a:r>
              <a:rPr lang="en-ZA" b="1" dirty="0">
                <a:latin typeface="Arial" panose="020B0604020202020204" pitchFamily="34" charset="0"/>
                <a:cs typeface="Arial" panose="020B0604020202020204" pitchFamily="34" charset="0"/>
              </a:rPr>
              <a:t>The standard covers: </a:t>
            </a:r>
          </a:p>
          <a:p>
            <a:endParaRPr lang="en-ZA"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Guidelines for the management of basic on-site domestic wastewater services from the operator’s perspective, including maintenance techniques, training of personnel and risk considerations;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Guidelines for the management of basic on-site domestic wastewater services from the perspective of users;</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Guidance on the design and construction of basic on-site domestic wastewater systems;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Guidance on planning, operation and maintenance, and health and safety issues.</a:t>
            </a:r>
          </a:p>
          <a:p>
            <a:pPr marL="285750" indent="-285750">
              <a:lnSpc>
                <a:spcPct val="150000"/>
              </a:lnSpc>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669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00050"/>
            <a:ext cx="7334250" cy="502194"/>
          </a:xfrm>
        </p:spPr>
        <p:txBody>
          <a:bodyPr/>
          <a:lstStyle/>
          <a:p>
            <a:r>
              <a:rPr lang="en-ZA" dirty="0"/>
              <a:t>Stakeholder relations</a:t>
            </a:r>
            <a:br>
              <a:rPr lang="en-ZA" dirty="0"/>
            </a:br>
            <a:endParaRPr lang="en-ZA" dirty="0"/>
          </a:p>
        </p:txBody>
      </p:sp>
      <p:sp>
        <p:nvSpPr>
          <p:cNvPr id="14" name="Content Placeholder 2"/>
          <p:cNvSpPr>
            <a:spLocks noGrp="1"/>
          </p:cNvSpPr>
          <p:nvPr>
            <p:ph idx="1"/>
          </p:nvPr>
        </p:nvSpPr>
        <p:spPr>
          <a:xfrm>
            <a:off x="695219" y="1261017"/>
            <a:ext cx="9753600" cy="5095333"/>
          </a:xfrm>
        </p:spPr>
        <p:txBody>
          <a:bodyPr>
            <a:normAutofit/>
          </a:bodyPr>
          <a:lstStyle/>
          <a:p>
            <a:r>
              <a:rPr lang="en-US" sz="1800" b="1" dirty="0">
                <a:solidFill>
                  <a:schemeClr val="tx1"/>
                </a:solidFill>
                <a:latin typeface="Arial" panose="020B0604020202020204" pitchFamily="34" charset="0"/>
                <a:cs typeface="Arial" panose="020B0604020202020204" pitchFamily="34" charset="0"/>
              </a:rPr>
              <a:t>Developing plans for support of stakeholders</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3AF06680-C8A7-4B16-9D12-C8E67A63F5D0}" type="slidenum">
              <a:rPr lang="en-ZA" smtClean="0"/>
              <a:t>40</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9" name="Picture 18"/>
          <p:cNvPicPr>
            <a:picLocks noChangeAspect="1"/>
          </p:cNvPicPr>
          <p:nvPr/>
        </p:nvPicPr>
        <p:blipFill>
          <a:blip r:embed="rId5"/>
          <a:stretch>
            <a:fillRect/>
          </a:stretch>
        </p:blipFill>
        <p:spPr>
          <a:xfrm>
            <a:off x="1313628" y="1864683"/>
            <a:ext cx="6480000" cy="3888000"/>
          </a:xfrm>
          <a:prstGeom prst="rect">
            <a:avLst/>
          </a:prstGeom>
        </p:spPr>
      </p:pic>
    </p:spTree>
    <p:extLst>
      <p:ext uri="{BB962C8B-B14F-4D97-AF65-F5344CB8AC3E}">
        <p14:creationId xmlns:p14="http://schemas.microsoft.com/office/powerpoint/2010/main" val="3110871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US" dirty="0">
                <a:solidFill>
                  <a:prstClr val="black"/>
                </a:solidFill>
              </a:rPr>
              <a:t>Education and/or training of stakeholders</a:t>
            </a:r>
            <a:br>
              <a:rPr lang="en-US" dirty="0">
                <a:solidFill>
                  <a:prstClr val="black"/>
                </a:solidFill>
              </a:rPr>
            </a:br>
            <a:endParaRPr lang="en-ZA" dirty="0"/>
          </a:p>
        </p:txBody>
      </p:sp>
      <p:sp>
        <p:nvSpPr>
          <p:cNvPr id="4" name="Content Placeholder 3"/>
          <p:cNvSpPr>
            <a:spLocks noGrp="1"/>
          </p:cNvSpPr>
          <p:nvPr>
            <p:ph idx="1"/>
          </p:nvPr>
        </p:nvSpPr>
        <p:spPr>
          <a:xfrm>
            <a:off x="650786" y="1329281"/>
            <a:ext cx="9747709" cy="5027070"/>
          </a:xfrm>
        </p:spPr>
        <p:txBody>
          <a:bodyPr>
            <a:normAutofit/>
          </a:bodyPr>
          <a:lstStyle/>
          <a:p>
            <a:pPr lvl="0">
              <a:lnSpc>
                <a:spcPct val="100000"/>
              </a:lnSpc>
              <a:spcBef>
                <a:spcPts val="1200"/>
              </a:spcBef>
              <a:spcAft>
                <a:spcPts val="200"/>
              </a:spcAft>
              <a:buClr>
                <a:srgbClr val="000000"/>
              </a:buClr>
              <a:buSzPct val="100000"/>
            </a:pPr>
            <a:r>
              <a:rPr lang="en-US" sz="1800" dirty="0">
                <a:solidFill>
                  <a:prstClr val="black"/>
                </a:solidFill>
                <a:latin typeface="Arial" panose="020B0604020202020204" pitchFamily="34" charset="0"/>
                <a:cs typeface="Arial" panose="020B0604020202020204" pitchFamily="34" charset="0"/>
              </a:rPr>
              <a:t>Education and/or training should be well planned and sustainable</a:t>
            </a:r>
          </a:p>
          <a:p>
            <a:pPr lvl="0">
              <a:lnSpc>
                <a:spcPct val="100000"/>
              </a:lnSpc>
              <a:spcBef>
                <a:spcPts val="1200"/>
              </a:spcBef>
              <a:spcAft>
                <a:spcPts val="200"/>
              </a:spcAft>
              <a:buClr>
                <a:srgbClr val="000000"/>
              </a:buClr>
              <a:buSzPct val="100000"/>
            </a:pPr>
            <a:r>
              <a:rPr lang="en-US" sz="1800" dirty="0">
                <a:solidFill>
                  <a:prstClr val="black"/>
                </a:solidFill>
                <a:latin typeface="Arial" panose="020B0604020202020204" pitchFamily="34" charset="0"/>
                <a:cs typeface="Arial" panose="020B0604020202020204" pitchFamily="34" charset="0"/>
              </a:rPr>
              <a:t>The education and/or training should cover health and hygienic practices of using the basic on-site domestic wastewater system and could be provided as follows:</a:t>
            </a:r>
          </a:p>
          <a:p>
            <a:pPr marL="1035558" lvl="4" indent="-285750">
              <a:lnSpc>
                <a:spcPct val="150000"/>
              </a:lnSpc>
              <a:spcBef>
                <a:spcPts val="200"/>
              </a:spcBef>
              <a:spcAft>
                <a:spcPts val="400"/>
              </a:spcAft>
              <a:buClr>
                <a:srgbClr val="000000"/>
              </a:buClr>
            </a:pPr>
            <a:r>
              <a:rPr lang="en-US" b="1" dirty="0">
                <a:solidFill>
                  <a:prstClr val="black"/>
                </a:solidFill>
                <a:latin typeface="Arial" panose="020B0604020202020204" pitchFamily="34" charset="0"/>
                <a:cs typeface="Arial" panose="020B0604020202020204" pitchFamily="34" charset="0"/>
              </a:rPr>
              <a:t>For key local authorities and field staff</a:t>
            </a:r>
            <a:r>
              <a:rPr lang="en-US" dirty="0">
                <a:solidFill>
                  <a:prstClr val="black"/>
                </a:solidFill>
                <a:latin typeface="Arial" panose="020B0604020202020204" pitchFamily="34" charset="0"/>
                <a:cs typeface="Arial" panose="020B0604020202020204" pitchFamily="34" charset="0"/>
              </a:rPr>
              <a:t>: proper training on principles and technical solutions</a:t>
            </a:r>
          </a:p>
          <a:p>
            <a:pPr marL="1035558" lvl="4" indent="-285750">
              <a:lnSpc>
                <a:spcPct val="150000"/>
              </a:lnSpc>
              <a:spcBef>
                <a:spcPts val="200"/>
              </a:spcBef>
              <a:spcAft>
                <a:spcPts val="400"/>
              </a:spcAft>
              <a:buClr>
                <a:srgbClr val="000000"/>
              </a:buClr>
            </a:pPr>
            <a:r>
              <a:rPr lang="en-US" b="1" dirty="0">
                <a:solidFill>
                  <a:prstClr val="black"/>
                </a:solidFill>
                <a:latin typeface="Arial" panose="020B0604020202020204" pitchFamily="34" charset="0"/>
                <a:cs typeface="Arial" panose="020B0604020202020204" pitchFamily="34" charset="0"/>
              </a:rPr>
              <a:t>For field workers</a:t>
            </a:r>
            <a:r>
              <a:rPr lang="en-US" dirty="0">
                <a:solidFill>
                  <a:prstClr val="black"/>
                </a:solidFill>
                <a:latin typeface="Arial" panose="020B0604020202020204" pitchFamily="34" charset="0"/>
                <a:cs typeface="Arial" panose="020B0604020202020204" pitchFamily="34" charset="0"/>
              </a:rPr>
              <a:t>: practical training concerning the construction and management of the basic on-site system, as well as empowerment methods</a:t>
            </a:r>
          </a:p>
          <a:p>
            <a:pPr marL="1035558" lvl="4" indent="-285750">
              <a:lnSpc>
                <a:spcPct val="150000"/>
              </a:lnSpc>
              <a:spcBef>
                <a:spcPts val="200"/>
              </a:spcBef>
              <a:spcAft>
                <a:spcPts val="400"/>
              </a:spcAft>
              <a:buClr>
                <a:srgbClr val="000000"/>
              </a:buClr>
            </a:pPr>
            <a:r>
              <a:rPr lang="en-US" b="1" dirty="0">
                <a:solidFill>
                  <a:prstClr val="black"/>
                </a:solidFill>
                <a:latin typeface="Arial" panose="020B0604020202020204" pitchFamily="34" charset="0"/>
                <a:cs typeface="Arial" panose="020B0604020202020204" pitchFamily="34" charset="0"/>
              </a:rPr>
              <a:t>For household and community members</a:t>
            </a:r>
            <a:r>
              <a:rPr lang="en-US" dirty="0">
                <a:solidFill>
                  <a:prstClr val="black"/>
                </a:solidFill>
                <a:latin typeface="Arial" panose="020B0604020202020204" pitchFamily="34" charset="0"/>
                <a:cs typeface="Arial" panose="020B0604020202020204" pitchFamily="34" charset="0"/>
              </a:rPr>
              <a:t>: acquisition of skills in building, operating and maintaining basic on-site domestic wastewater systems, including awareness raising on hygienic practices of the basic on-site domestic wastewater system</a:t>
            </a: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41</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3"/>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2161980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US" dirty="0">
                <a:solidFill>
                  <a:prstClr val="black"/>
                </a:solidFill>
              </a:rPr>
              <a:t>Education and/or training of stakeholders</a:t>
            </a:r>
            <a:br>
              <a:rPr lang="en-US" dirty="0">
                <a:solidFill>
                  <a:prstClr val="black"/>
                </a:solidFill>
              </a:rPr>
            </a:br>
            <a:endParaRPr lang="en-ZA" dirty="0"/>
          </a:p>
        </p:txBody>
      </p:sp>
      <p:sp>
        <p:nvSpPr>
          <p:cNvPr id="4" name="Content Placeholder 3"/>
          <p:cNvSpPr>
            <a:spLocks noGrp="1"/>
          </p:cNvSpPr>
          <p:nvPr>
            <p:ph idx="1"/>
          </p:nvPr>
        </p:nvSpPr>
        <p:spPr>
          <a:xfrm>
            <a:off x="656945" y="1261017"/>
            <a:ext cx="9753600" cy="5095333"/>
          </a:xfrm>
        </p:spPr>
        <p:txBody>
          <a:bodyPr>
            <a:normAutofit/>
          </a:bodyPr>
          <a:lstStyle/>
          <a:p>
            <a:pPr marL="0" indent="0">
              <a:lnSpc>
                <a:spcPct val="150000"/>
              </a:lnSpc>
              <a:buNone/>
            </a:pPr>
            <a:r>
              <a:rPr lang="en-US" sz="1800" b="1" dirty="0">
                <a:latin typeface="Arial" panose="020B0604020202020204" pitchFamily="34" charset="0"/>
                <a:cs typeface="Arial" panose="020B0604020202020204" pitchFamily="34" charset="0"/>
              </a:rPr>
              <a:t>Education could be conducted through: </a:t>
            </a:r>
          </a:p>
          <a:p>
            <a:pPr>
              <a:lnSpc>
                <a:spcPct val="150000"/>
              </a:lnSpc>
            </a:pPr>
            <a:r>
              <a:rPr lang="en-ZA" sz="1800" dirty="0"/>
              <a:t>P</a:t>
            </a:r>
            <a:r>
              <a:rPr lang="en-ZA" sz="1800" dirty="0">
                <a:latin typeface="Arial" panose="020B0604020202020204" pitchFamily="34" charset="0"/>
                <a:cs typeface="Arial" panose="020B0604020202020204" pitchFamily="34" charset="0"/>
              </a:rPr>
              <a:t>ublic awareness campaigns</a:t>
            </a:r>
          </a:p>
          <a:p>
            <a:pPr>
              <a:lnSpc>
                <a:spcPct val="150000"/>
              </a:lnSpc>
            </a:pPr>
            <a:r>
              <a:rPr lang="en-ZA" sz="1800" dirty="0"/>
              <a:t>O</a:t>
            </a:r>
            <a:r>
              <a:rPr lang="en-ZA" sz="1800" dirty="0">
                <a:latin typeface="Arial" panose="020B0604020202020204" pitchFamily="34" charset="0"/>
                <a:cs typeface="Arial" panose="020B0604020202020204" pitchFamily="34" charset="0"/>
              </a:rPr>
              <a:t>ne on one basis</a:t>
            </a:r>
          </a:p>
          <a:p>
            <a:pPr>
              <a:lnSpc>
                <a:spcPct val="150000"/>
              </a:lnSpc>
            </a:pPr>
            <a:r>
              <a:rPr lang="en-ZA" sz="1800" dirty="0">
                <a:latin typeface="Arial" panose="020B0604020202020204" pitchFamily="34" charset="0"/>
                <a:cs typeface="Arial" panose="020B0604020202020204" pitchFamily="34" charset="0"/>
              </a:rPr>
              <a:t> School curriculum</a:t>
            </a:r>
          </a:p>
          <a:p>
            <a:pPr>
              <a:lnSpc>
                <a:spcPct val="150000"/>
              </a:lnSpc>
            </a:pPr>
            <a:r>
              <a:rPr lang="en-ZA" sz="1800" dirty="0"/>
              <a:t>M</a:t>
            </a:r>
            <a:r>
              <a:rPr lang="en-ZA" sz="1800" dirty="0">
                <a:latin typeface="Arial" panose="020B0604020202020204" pitchFamily="34" charset="0"/>
                <a:cs typeface="Arial" panose="020B0604020202020204" pitchFamily="34" charset="0"/>
              </a:rPr>
              <a:t>edia</a:t>
            </a:r>
          </a:p>
          <a:p>
            <a:pPr>
              <a:lnSpc>
                <a:spcPct val="150000"/>
              </a:lnSpc>
            </a:pPr>
            <a:r>
              <a:rPr lang="en-ZA" sz="1800" dirty="0"/>
              <a:t>C</a:t>
            </a:r>
            <a:r>
              <a:rPr lang="en-ZA" sz="1800" dirty="0">
                <a:latin typeface="Arial" panose="020B0604020202020204" pitchFamily="34" charset="0"/>
                <a:cs typeface="Arial" panose="020B0604020202020204" pitchFamily="34" charset="0"/>
              </a:rPr>
              <a:t>ommunity-based organization/community user groups</a:t>
            </a:r>
          </a:p>
          <a:p>
            <a:pPr>
              <a:lnSpc>
                <a:spcPct val="150000"/>
              </a:lnSpc>
            </a:pPr>
            <a:r>
              <a:rPr lang="en-US" sz="1800" dirty="0"/>
              <a:t>C</a:t>
            </a:r>
            <a:r>
              <a:rPr lang="en-US" sz="1800" dirty="0">
                <a:latin typeface="Arial" panose="020B0604020202020204" pitchFamily="34" charset="0"/>
                <a:cs typeface="Arial" panose="020B0604020202020204" pitchFamily="34" charset="0"/>
              </a:rPr>
              <a:t>ommunity engagement/mobilization programs (government or donor), such as community-led total sanitation</a:t>
            </a:r>
          </a:p>
          <a:p>
            <a:pPr>
              <a:lnSpc>
                <a:spcPct val="150000"/>
              </a:lnSpc>
            </a:pPr>
            <a:r>
              <a:rPr lang="en-ZA" sz="1800" dirty="0"/>
              <a:t>S</a:t>
            </a:r>
            <a:r>
              <a:rPr lang="en-ZA" sz="1800" dirty="0">
                <a:latin typeface="Arial" panose="020B0604020202020204" pitchFamily="34" charset="0"/>
                <a:cs typeface="Arial" panose="020B0604020202020204" pitchFamily="34" charset="0"/>
              </a:rPr>
              <a:t>chool health clubs/youth groups</a:t>
            </a: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42</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315988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38150"/>
            <a:ext cx="7334250" cy="464094"/>
          </a:xfrm>
        </p:spPr>
        <p:txBody>
          <a:bodyPr/>
          <a:lstStyle/>
          <a:p>
            <a:r>
              <a:rPr lang="en-ZA" dirty="0"/>
              <a:t>Environmental management</a:t>
            </a:r>
            <a:br>
              <a:rPr lang="en-ZA" dirty="0"/>
            </a:br>
            <a:endParaRPr lang="en-ZA" dirty="0"/>
          </a:p>
        </p:txBody>
      </p:sp>
      <p:sp>
        <p:nvSpPr>
          <p:cNvPr id="4" name="Content Placeholder 3"/>
          <p:cNvSpPr>
            <a:spLocks noGrp="1"/>
          </p:cNvSpPr>
          <p:nvPr>
            <p:ph idx="1"/>
          </p:nvPr>
        </p:nvSpPr>
        <p:spPr>
          <a:xfrm>
            <a:off x="628651" y="1261017"/>
            <a:ext cx="9753600" cy="5095333"/>
          </a:xfrm>
        </p:spPr>
        <p:txBody>
          <a:bodyPr>
            <a:normAutofit/>
          </a:bodyPr>
          <a:lstStyle/>
          <a:p>
            <a:pPr>
              <a:lnSpc>
                <a:spcPct val="150000"/>
              </a:lnSpc>
            </a:pPr>
            <a:r>
              <a:rPr lang="en-US" sz="1800" b="1" dirty="0">
                <a:latin typeface="Arial" panose="020B0604020202020204" pitchFamily="34" charset="0"/>
                <a:cs typeface="Arial" panose="020B0604020202020204" pitchFamily="34" charset="0"/>
              </a:rPr>
              <a:t>Environmental management of basic on-site domestic wastewater systems should</a:t>
            </a:r>
            <a:r>
              <a:rPr lang="en-US" sz="1800" dirty="0">
                <a:latin typeface="Arial" panose="020B0604020202020204" pitchFamily="34" charset="0"/>
                <a:cs typeface="Arial" panose="020B0604020202020204" pitchFamily="34" charset="0"/>
              </a:rPr>
              <a:t>:</a:t>
            </a:r>
          </a:p>
          <a:p>
            <a:pPr lvl="1">
              <a:lnSpc>
                <a:spcPct val="200000"/>
              </a:lnSpc>
            </a:pPr>
            <a:r>
              <a:rPr lang="en-US" sz="1800" dirty="0">
                <a:latin typeface="Arial" panose="020B0604020202020204" pitchFamily="34" charset="0"/>
                <a:cs typeface="Arial" panose="020B0604020202020204" pitchFamily="34" charset="0"/>
              </a:rPr>
              <a:t>Promote sustainability of the policy objectives for wastewater projects by protecting and </a:t>
            </a:r>
          </a:p>
          <a:p>
            <a:pPr marL="457200" lvl="1" indent="0">
              <a:lnSpc>
                <a:spcPct val="200000"/>
              </a:lnSpc>
              <a:buNone/>
            </a:pPr>
            <a:r>
              <a:rPr lang="en-US" sz="1800" dirty="0">
                <a:latin typeface="Arial" panose="020B0604020202020204" pitchFamily="34" charset="0"/>
                <a:cs typeface="Arial" panose="020B0604020202020204" pitchFamily="34" charset="0"/>
              </a:rPr>
              <a:t>    preserving water quality and water resources.</a:t>
            </a:r>
            <a:endParaRPr lang="en-ZA" sz="1800" dirty="0">
              <a:latin typeface="Arial" panose="020B0604020202020204" pitchFamily="34" charset="0"/>
              <a:cs typeface="Arial" panose="020B0604020202020204" pitchFamily="34" charset="0"/>
            </a:endParaRPr>
          </a:p>
          <a:p>
            <a:pPr lvl="1">
              <a:lnSpc>
                <a:spcPct val="200000"/>
              </a:lnSpc>
            </a:pPr>
            <a:r>
              <a:rPr lang="en-US" sz="1800" dirty="0">
                <a:latin typeface="Arial" panose="020B0604020202020204" pitchFamily="34" charset="0"/>
                <a:cs typeface="Arial" panose="020B0604020202020204" pitchFamily="34" charset="0"/>
              </a:rPr>
              <a:t>To assess the impact of basic on-site domestic wastewater collection, treatment and disposal, an environmental check list should be specifically developed in accordance with local conditions.</a:t>
            </a:r>
          </a:p>
          <a:p>
            <a:pPr>
              <a:lnSpc>
                <a:spcPct val="150000"/>
              </a:lnSpc>
            </a:pPr>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43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1499862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38150"/>
            <a:ext cx="7334250" cy="464094"/>
          </a:xfrm>
        </p:spPr>
        <p:txBody>
          <a:bodyPr/>
          <a:lstStyle/>
          <a:p>
            <a:r>
              <a:rPr lang="en-ZA" dirty="0"/>
              <a:t>Environmental management</a:t>
            </a:r>
            <a:br>
              <a:rPr lang="en-ZA" dirty="0"/>
            </a:br>
            <a:endParaRPr lang="en-ZA" dirty="0"/>
          </a:p>
        </p:txBody>
      </p:sp>
      <p:sp>
        <p:nvSpPr>
          <p:cNvPr id="4" name="Content Placeholder 3"/>
          <p:cNvSpPr>
            <a:spLocks noGrp="1"/>
          </p:cNvSpPr>
          <p:nvPr>
            <p:ph idx="1"/>
          </p:nvPr>
        </p:nvSpPr>
        <p:spPr>
          <a:xfrm>
            <a:off x="628651" y="1261017"/>
            <a:ext cx="9753600" cy="5095333"/>
          </a:xfrm>
        </p:spPr>
        <p:txBody>
          <a:bodyPr>
            <a:normAutofit fontScale="92500" lnSpcReduction="10000"/>
          </a:bodyPr>
          <a:lstStyle/>
          <a:p>
            <a:pPr marL="0" indent="0">
              <a:lnSpc>
                <a:spcPct val="150000"/>
              </a:lnSpc>
              <a:buNone/>
            </a:pPr>
            <a:r>
              <a:rPr lang="en-US" sz="1900" b="1" dirty="0">
                <a:solidFill>
                  <a:srgbClr val="FF0000"/>
                </a:solidFill>
                <a:latin typeface="Arial" panose="020B0604020202020204" pitchFamily="34" charset="0"/>
                <a:cs typeface="Arial" panose="020B0604020202020204" pitchFamily="34" charset="0"/>
              </a:rPr>
              <a:t>An environmental check list could include:</a:t>
            </a:r>
          </a:p>
          <a:p>
            <a:pPr>
              <a:lnSpc>
                <a:spcPct val="150000"/>
              </a:lnSpc>
            </a:pPr>
            <a:r>
              <a:rPr lang="en-US" sz="1900" dirty="0">
                <a:latin typeface="Arial" panose="020B0604020202020204" pitchFamily="34" charset="0"/>
                <a:cs typeface="Arial" panose="020B0604020202020204" pitchFamily="34" charset="0"/>
              </a:rPr>
              <a:t>The number of persons whose waste will be treated </a:t>
            </a:r>
          </a:p>
          <a:p>
            <a:pPr>
              <a:lnSpc>
                <a:spcPct val="150000"/>
              </a:lnSpc>
            </a:pPr>
            <a:r>
              <a:rPr lang="en-ZA" sz="1900" dirty="0">
                <a:latin typeface="Arial" panose="020B0604020202020204" pitchFamily="34" charset="0"/>
                <a:cs typeface="Arial" panose="020B0604020202020204" pitchFamily="34" charset="0"/>
              </a:rPr>
              <a:t>The expected monthly flow</a:t>
            </a:r>
          </a:p>
          <a:p>
            <a:pPr>
              <a:lnSpc>
                <a:spcPct val="150000"/>
              </a:lnSpc>
            </a:pPr>
            <a:r>
              <a:rPr lang="en-US" sz="1900" dirty="0">
                <a:latin typeface="Arial" panose="020B0604020202020204" pitchFamily="34" charset="0"/>
                <a:cs typeface="Arial" panose="020B0604020202020204" pitchFamily="34" charset="0"/>
              </a:rPr>
              <a:t>The nature of the expected flow, i.e. whether it is just domestic (as it should be in the case of basic on-site systems) or mixed with institutional or industrial waste</a:t>
            </a:r>
          </a:p>
          <a:p>
            <a:pPr>
              <a:lnSpc>
                <a:spcPct val="150000"/>
              </a:lnSpc>
            </a:pPr>
            <a:r>
              <a:rPr lang="en-US" sz="1900" dirty="0">
                <a:latin typeface="Arial" panose="020B0604020202020204" pitchFamily="34" charset="0"/>
                <a:cs typeface="Arial" panose="020B0604020202020204" pitchFamily="34" charset="0"/>
              </a:rPr>
              <a:t>The type of treatment unit: septic tank, alternative treatment system (e.g. aeration), wetlands</a:t>
            </a:r>
          </a:p>
          <a:p>
            <a:pPr>
              <a:lnSpc>
                <a:spcPct val="150000"/>
              </a:lnSpc>
            </a:pPr>
            <a:r>
              <a:rPr lang="en-US" sz="1900" dirty="0">
                <a:latin typeface="Arial" panose="020B0604020202020204" pitchFamily="34" charset="0"/>
                <a:cs typeface="Arial" panose="020B0604020202020204" pitchFamily="34" charset="0"/>
              </a:rPr>
              <a:t>The nature of the soils surrounding the effluent bed</a:t>
            </a:r>
          </a:p>
          <a:p>
            <a:pPr>
              <a:lnSpc>
                <a:spcPct val="150000"/>
              </a:lnSpc>
            </a:pPr>
            <a:r>
              <a:rPr lang="en-US" sz="1900" dirty="0">
                <a:latin typeface="Arial" panose="020B0604020202020204" pitchFamily="34" charset="0"/>
                <a:cs typeface="Arial" panose="020B0604020202020204" pitchFamily="34" charset="0"/>
              </a:rPr>
              <a:t>The proximity to natural water sources</a:t>
            </a:r>
          </a:p>
          <a:p>
            <a:pPr>
              <a:lnSpc>
                <a:spcPct val="150000"/>
              </a:lnSpc>
            </a:pPr>
            <a:r>
              <a:rPr lang="en-US" sz="1900" dirty="0">
                <a:latin typeface="Arial" panose="020B0604020202020204" pitchFamily="34" charset="0"/>
                <a:cs typeface="Arial" panose="020B0604020202020204" pitchFamily="34" charset="0"/>
              </a:rPr>
              <a:t>The use of the natural water sources</a:t>
            </a:r>
          </a:p>
          <a:p>
            <a:pPr>
              <a:lnSpc>
                <a:spcPct val="150000"/>
              </a:lnSpc>
            </a:pPr>
            <a:r>
              <a:rPr lang="en-US" sz="1900" dirty="0">
                <a:latin typeface="Arial" panose="020B0604020202020204" pitchFamily="34" charset="0"/>
                <a:cs typeface="Arial" panose="020B0604020202020204" pitchFamily="34" charset="0"/>
              </a:rPr>
              <a:t>Access to the area by livestock</a:t>
            </a:r>
            <a:endParaRPr lang="en-ZA" sz="1900"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44</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965721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Risk Assessment </a:t>
            </a:r>
            <a:br>
              <a:rPr lang="en-ZA" dirty="0"/>
            </a:br>
            <a:endParaRPr lang="en-ZA" dirty="0"/>
          </a:p>
        </p:txBody>
      </p:sp>
      <p:sp>
        <p:nvSpPr>
          <p:cNvPr id="4" name="Content Placeholder 3"/>
          <p:cNvSpPr>
            <a:spLocks noGrp="1"/>
          </p:cNvSpPr>
          <p:nvPr>
            <p:ph idx="1"/>
          </p:nvPr>
        </p:nvSpPr>
        <p:spPr>
          <a:xfrm>
            <a:off x="644896" y="1261017"/>
            <a:ext cx="9753600" cy="5095333"/>
          </a:xfrm>
        </p:spPr>
        <p:txBody>
          <a:bodyPr>
            <a:normAutofit/>
          </a:bodyPr>
          <a:lstStyle/>
          <a:p>
            <a:pPr marL="0" indent="0">
              <a:lnSpc>
                <a:spcPct val="150000"/>
              </a:lnSpc>
              <a:buNone/>
            </a:pPr>
            <a:r>
              <a:rPr lang="en-US" sz="1800" b="1" dirty="0">
                <a:latin typeface="Arial" panose="020B0604020202020204" pitchFamily="34" charset="0"/>
                <a:cs typeface="Arial" panose="020B0604020202020204" pitchFamily="34" charset="0"/>
              </a:rPr>
              <a:t>Risk management </a:t>
            </a:r>
            <a:r>
              <a:rPr lang="en-US" sz="1800" dirty="0">
                <a:latin typeface="Arial" panose="020B0604020202020204" pitchFamily="34" charset="0"/>
                <a:cs typeface="Arial" panose="020B0604020202020204" pitchFamily="34" charset="0"/>
              </a:rPr>
              <a:t>should begin in the planning stage of the basic on-site domestic wastewater system and should include all aspects of :</a:t>
            </a:r>
          </a:p>
          <a:p>
            <a:pPr>
              <a:lnSpc>
                <a:spcPct val="150000"/>
              </a:lnSpc>
            </a:pPr>
            <a:r>
              <a:rPr lang="en-US" sz="1800" dirty="0">
                <a:latin typeface="Arial" panose="020B0604020202020204" pitchFamily="34" charset="0"/>
                <a:cs typeface="Arial" panose="020B0604020202020204" pitchFamily="34" charset="0"/>
              </a:rPr>
              <a:t>Design </a:t>
            </a:r>
          </a:p>
          <a:p>
            <a:pPr>
              <a:lnSpc>
                <a:spcPct val="150000"/>
              </a:lnSpc>
            </a:pPr>
            <a:r>
              <a:rPr lang="en-US" sz="1800" dirty="0">
                <a:latin typeface="Arial" panose="020B0604020202020204" pitchFamily="34" charset="0"/>
                <a:cs typeface="Arial" panose="020B0604020202020204" pitchFamily="34" charset="0"/>
              </a:rPr>
              <a:t>Construction</a:t>
            </a:r>
          </a:p>
          <a:p>
            <a:pPr>
              <a:lnSpc>
                <a:spcPct val="150000"/>
              </a:lnSpc>
            </a:pPr>
            <a:r>
              <a:rPr lang="en-US" sz="1800" dirty="0">
                <a:latin typeface="Arial" panose="020B0604020202020204" pitchFamily="34" charset="0"/>
                <a:cs typeface="Arial" panose="020B0604020202020204" pitchFamily="34" charset="0"/>
              </a:rPr>
              <a:t> Implementation  </a:t>
            </a:r>
          </a:p>
          <a:p>
            <a:pPr>
              <a:lnSpc>
                <a:spcPct val="150000"/>
              </a:lnSpc>
            </a:pPr>
            <a:r>
              <a:rPr lang="en-US" sz="1800" dirty="0">
                <a:latin typeface="Arial" panose="020B0604020202020204" pitchFamily="34" charset="0"/>
                <a:cs typeface="Arial" panose="020B0604020202020204" pitchFamily="34" charset="0"/>
              </a:rPr>
              <a:t>Operation and Maintenance</a:t>
            </a:r>
          </a:p>
          <a:p>
            <a:pPr>
              <a:lnSpc>
                <a:spcPct val="100000"/>
              </a:lnSpc>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Ø"/>
            </a:pPr>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45</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1503678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Risk Assessment </a:t>
            </a:r>
            <a:br>
              <a:rPr lang="en-ZA" dirty="0"/>
            </a:br>
            <a:endParaRPr lang="en-ZA" dirty="0"/>
          </a:p>
        </p:txBody>
      </p:sp>
      <p:sp>
        <p:nvSpPr>
          <p:cNvPr id="4" name="Content Placeholder 3"/>
          <p:cNvSpPr>
            <a:spLocks noGrp="1"/>
          </p:cNvSpPr>
          <p:nvPr>
            <p:ph idx="1"/>
          </p:nvPr>
        </p:nvSpPr>
        <p:spPr>
          <a:xfrm>
            <a:off x="656945" y="1261017"/>
            <a:ext cx="9753600" cy="5095333"/>
          </a:xfrm>
        </p:spPr>
        <p:txBody>
          <a:bodyPr>
            <a:normAutofit lnSpcReduction="10000"/>
          </a:bodyPr>
          <a:lstStyle/>
          <a:p>
            <a:pPr marL="0" indent="0">
              <a:lnSpc>
                <a:spcPct val="150000"/>
              </a:lnSpc>
              <a:buNone/>
            </a:pPr>
            <a:r>
              <a:rPr lang="en-US" sz="1800" b="1" dirty="0">
                <a:latin typeface="Arial" panose="020B0604020202020204" pitchFamily="34" charset="0"/>
                <a:cs typeface="Arial" panose="020B0604020202020204" pitchFamily="34" charset="0"/>
              </a:rPr>
              <a:t>The risk management should include the following steps</a:t>
            </a:r>
            <a:r>
              <a:rPr lang="en-US" sz="1800" dirty="0">
                <a:latin typeface="Arial" panose="020B0604020202020204" pitchFamily="34" charset="0"/>
                <a:cs typeface="Arial" panose="020B0604020202020204" pitchFamily="34" charset="0"/>
              </a:rPr>
              <a:t>:</a:t>
            </a:r>
          </a:p>
          <a:p>
            <a:pPr>
              <a:lnSpc>
                <a:spcPct val="150000"/>
              </a:lnSpc>
              <a:buFont typeface="Wingdings" panose="05000000000000000000" pitchFamily="2" charset="2"/>
              <a:buChar char="§"/>
            </a:pPr>
            <a:r>
              <a:rPr lang="en-US" sz="1800" b="1" dirty="0">
                <a:latin typeface="Arial" panose="020B0604020202020204" pitchFamily="34" charset="0"/>
                <a:cs typeface="Arial" panose="020B0604020202020204" pitchFamily="34" charset="0"/>
              </a:rPr>
              <a:t>Problem formulation</a:t>
            </a:r>
            <a:r>
              <a:rPr lang="en-US" sz="1800" dirty="0">
                <a:latin typeface="Arial" panose="020B0604020202020204" pitchFamily="34" charset="0"/>
                <a:cs typeface="Arial" panose="020B0604020202020204" pitchFamily="34" charset="0"/>
              </a:rPr>
              <a:t>: A planning process for generating and evaluating hypotheses about the effects that might occur and identify the risks</a:t>
            </a:r>
          </a:p>
          <a:p>
            <a:pPr>
              <a:lnSpc>
                <a:spcPct val="150000"/>
              </a:lnSpc>
              <a:buFont typeface="Wingdings" panose="05000000000000000000" pitchFamily="2" charset="2"/>
              <a:buChar char="§"/>
            </a:pPr>
            <a:r>
              <a:rPr lang="en-US" sz="1800" b="1" dirty="0">
                <a:latin typeface="Arial" panose="020B0604020202020204" pitchFamily="34" charset="0"/>
                <a:cs typeface="Arial" panose="020B0604020202020204" pitchFamily="34" charset="0"/>
              </a:rPr>
              <a:t>Analysis</a:t>
            </a:r>
            <a:r>
              <a:rPr lang="en-US" sz="1800" dirty="0">
                <a:latin typeface="Arial" panose="020B0604020202020204" pitchFamily="34" charset="0"/>
                <a:cs typeface="Arial" panose="020B0604020202020204" pitchFamily="34" charset="0"/>
              </a:rPr>
              <a:t>: Typically includes both the site-specific analysis and characterization of risk causation (occurrence or exposure) and the more general analysis or characterization of risk effects </a:t>
            </a:r>
          </a:p>
          <a:p>
            <a:pPr>
              <a:lnSpc>
                <a:spcPct val="150000"/>
              </a:lnSpc>
              <a:buFont typeface="Wingdings" panose="05000000000000000000" pitchFamily="2" charset="2"/>
              <a:buChar char="§"/>
            </a:pPr>
            <a:r>
              <a:rPr lang="en-US" sz="1800" b="1" dirty="0">
                <a:latin typeface="Arial" panose="020B0604020202020204" pitchFamily="34" charset="0"/>
                <a:cs typeface="Arial" panose="020B0604020202020204" pitchFamily="34" charset="0"/>
              </a:rPr>
              <a:t>Risk characterization</a:t>
            </a:r>
            <a:r>
              <a:rPr lang="en-US" sz="1800" dirty="0">
                <a:latin typeface="Arial" panose="020B0604020202020204" pitchFamily="34" charset="0"/>
                <a:cs typeface="Arial" panose="020B0604020202020204" pitchFamily="34" charset="0"/>
              </a:rPr>
              <a:t>: The process of combining the estimates of occurrence or exposure with the exposure-response relationships from the analysis of effects to estimate the magnitude and (if possible) probability of effects and resulting consequences</a:t>
            </a:r>
          </a:p>
          <a:p>
            <a:pPr>
              <a:lnSpc>
                <a:spcPct val="150000"/>
              </a:lnSpc>
              <a:buFont typeface="Wingdings" panose="05000000000000000000" pitchFamily="2" charset="2"/>
              <a:buChar char="§"/>
            </a:pPr>
            <a:r>
              <a:rPr lang="en-US" sz="1800" b="1" dirty="0">
                <a:latin typeface="Arial" panose="020B0604020202020204" pitchFamily="34" charset="0"/>
                <a:cs typeface="Arial" panose="020B0604020202020204" pitchFamily="34" charset="0"/>
              </a:rPr>
              <a:t>Development and implementation of a dynamic plan</a:t>
            </a:r>
            <a:r>
              <a:rPr lang="en-US" sz="1800" dirty="0">
                <a:latin typeface="Arial" panose="020B0604020202020204" pitchFamily="34" charset="0"/>
                <a:cs typeface="Arial" panose="020B0604020202020204" pitchFamily="34" charset="0"/>
              </a:rPr>
              <a:t>: The plan should include monitoring operation, preventative maintenance and corrective action to eliminate or control the risks</a:t>
            </a:r>
            <a:endParaRPr lang="en-ZA" sz="1800" dirty="0">
              <a:latin typeface="Arial" panose="020B0604020202020204" pitchFamily="34" charset="0"/>
              <a:cs typeface="Arial" panose="020B0604020202020204" pitchFamily="34" charset="0"/>
            </a:endParaRPr>
          </a:p>
          <a:p>
            <a:pPr>
              <a:lnSpc>
                <a:spcPct val="150000"/>
              </a:lnSpc>
            </a:pPr>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46</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866105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Risk Assessment </a:t>
            </a:r>
            <a:br>
              <a:rPr lang="en-ZA" dirty="0"/>
            </a:br>
            <a:endParaRPr lang="en-ZA" dirty="0"/>
          </a:p>
        </p:txBody>
      </p:sp>
      <p:sp>
        <p:nvSpPr>
          <p:cNvPr id="4" name="Content Placeholder 3"/>
          <p:cNvSpPr>
            <a:spLocks noGrp="1"/>
          </p:cNvSpPr>
          <p:nvPr>
            <p:ph idx="1"/>
          </p:nvPr>
        </p:nvSpPr>
        <p:spPr>
          <a:xfrm>
            <a:off x="666925" y="1292581"/>
            <a:ext cx="9753600" cy="5095333"/>
          </a:xfrm>
        </p:spPr>
        <p:txBody>
          <a:bodyPr>
            <a:normAutofit/>
          </a:bodyPr>
          <a:lstStyle/>
          <a:p>
            <a:pPr marL="0" indent="0">
              <a:buNone/>
            </a:pPr>
            <a:r>
              <a:rPr lang="en-US" sz="1800" b="1" dirty="0">
                <a:latin typeface="Arial" panose="020B0604020202020204" pitchFamily="34" charset="0"/>
                <a:cs typeface="Arial" panose="020B0604020202020204" pitchFamily="34" charset="0"/>
              </a:rPr>
              <a:t>Categorization of risks</a:t>
            </a:r>
            <a:r>
              <a:rPr lang="en-US" sz="1800" dirty="0">
                <a:latin typeface="Arial" panose="020B0604020202020204" pitchFamily="34" charset="0"/>
                <a:cs typeface="Arial" panose="020B0604020202020204" pitchFamily="34" charset="0"/>
              </a:rPr>
              <a:t>: </a:t>
            </a:r>
          </a:p>
          <a:p>
            <a:pPr marL="0" indent="0">
              <a:buNone/>
            </a:pPr>
            <a:r>
              <a:rPr lang="en-US" sz="1800" dirty="0">
                <a:latin typeface="Arial" panose="020B0604020202020204" pitchFamily="34" charset="0"/>
                <a:cs typeface="Arial" panose="020B0604020202020204" pitchFamily="34" charset="0"/>
              </a:rPr>
              <a:t>Risks may be grouped in the following categories:</a:t>
            </a:r>
            <a:endParaRPr lang="en-ZA" sz="1800" dirty="0">
              <a:latin typeface="Arial" panose="020B0604020202020204" pitchFamily="34" charset="0"/>
              <a:cs typeface="Arial" panose="020B0604020202020204" pitchFamily="34" charset="0"/>
            </a:endParaRPr>
          </a:p>
          <a:p>
            <a:pPr>
              <a:lnSpc>
                <a:spcPct val="100000"/>
              </a:lnSpc>
            </a:pPr>
            <a:r>
              <a:rPr lang="en-ZA" sz="1800" dirty="0">
                <a:latin typeface="Arial" panose="020B0604020202020204" pitchFamily="34" charset="0"/>
                <a:cs typeface="Arial" panose="020B0604020202020204" pitchFamily="34" charset="0"/>
              </a:rPr>
              <a:t>public health and safety</a:t>
            </a:r>
          </a:p>
          <a:p>
            <a:pPr>
              <a:lnSpc>
                <a:spcPct val="100000"/>
              </a:lnSpc>
            </a:pPr>
            <a:r>
              <a:rPr lang="en-ZA" sz="1800" dirty="0">
                <a:latin typeface="Arial" panose="020B0604020202020204" pitchFamily="34" charset="0"/>
                <a:cs typeface="Arial" panose="020B0604020202020204" pitchFamily="34" charset="0"/>
              </a:rPr>
              <a:t>environmental impact</a:t>
            </a:r>
          </a:p>
          <a:p>
            <a:pPr marL="108000">
              <a:lnSpc>
                <a:spcPct val="100000"/>
              </a:lnSpc>
            </a:pPr>
            <a:r>
              <a:rPr lang="en-ZA" sz="1800" dirty="0">
                <a:latin typeface="Arial" panose="020B0604020202020204" pitchFamily="34" charset="0"/>
                <a:cs typeface="Arial" panose="020B0604020202020204" pitchFamily="34" charset="0"/>
              </a:rPr>
              <a:t>socio-economic</a:t>
            </a:r>
            <a:endParaRPr lang="en-ZA" dirty="0">
              <a:latin typeface="Arial" panose="020B0604020202020204" pitchFamily="34" charset="0"/>
              <a:cs typeface="Arial" panose="020B0604020202020204" pitchFamily="34" charset="0"/>
            </a:endParaRPr>
          </a:p>
          <a:p>
            <a:pPr marL="0" indent="0">
              <a:lnSpc>
                <a:spcPct val="100000"/>
              </a:lnSpc>
              <a:buNone/>
            </a:pPr>
            <a:endParaRPr lang="en-ZA"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Operational risk of transportation of wastewater</a:t>
            </a:r>
            <a:r>
              <a:rPr lang="en-US" sz="1800" dirty="0">
                <a:latin typeface="Arial" panose="020B0604020202020204" pitchFamily="34" charset="0"/>
                <a:cs typeface="Arial" panose="020B0604020202020204" pitchFamily="34" charset="0"/>
              </a:rPr>
              <a:t>: Risks associated with the collection, treatment and transportation of wastewater and its constituents </a:t>
            </a:r>
          </a:p>
          <a:p>
            <a:pPr marL="0" indent="0">
              <a:buNone/>
            </a:pPr>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Risk framework</a:t>
            </a:r>
            <a:r>
              <a:rPr lang="en-US" sz="1800" dirty="0">
                <a:latin typeface="Arial" panose="020B0604020202020204" pitchFamily="34" charset="0"/>
                <a:cs typeface="Arial" panose="020B0604020202020204" pitchFamily="34" charset="0"/>
              </a:rPr>
              <a:t>: The framework for evaluating risk of system performance should be flexible enough to accommodate various types of basic on-site domestic wastewater systems</a:t>
            </a: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47</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91642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7"/>
          </a:xfrm>
        </p:spPr>
        <p:txBody>
          <a:bodyPr/>
          <a:lstStyle/>
          <a:p>
            <a:r>
              <a:rPr lang="en-ZA" dirty="0"/>
              <a:t>Risk Assessment </a:t>
            </a:r>
            <a:br>
              <a:rPr lang="en-ZA" dirty="0"/>
            </a:br>
            <a:endParaRPr lang="en-ZA" dirty="0"/>
          </a:p>
        </p:txBody>
      </p:sp>
      <p:sp>
        <p:nvSpPr>
          <p:cNvPr id="4" name="Content Placeholder 3"/>
          <p:cNvSpPr>
            <a:spLocks noGrp="1"/>
          </p:cNvSpPr>
          <p:nvPr>
            <p:ph idx="1"/>
          </p:nvPr>
        </p:nvSpPr>
        <p:spPr>
          <a:xfrm>
            <a:off x="680932" y="1261017"/>
            <a:ext cx="9753600" cy="5095333"/>
          </a:xfrm>
        </p:spPr>
        <p:txBody>
          <a:bodyPr/>
          <a:lstStyle/>
          <a:p>
            <a:pPr marL="0" indent="0">
              <a:buNone/>
            </a:pPr>
            <a:r>
              <a:rPr lang="en-US" sz="1800" b="1" dirty="0">
                <a:latin typeface="Arial" panose="020B0604020202020204" pitchFamily="34" charset="0"/>
                <a:cs typeface="Arial" panose="020B0604020202020204" pitchFamily="34" charset="0"/>
              </a:rPr>
              <a:t>The operational risk model for wastewater should account for:</a:t>
            </a:r>
          </a:p>
          <a:p>
            <a:pPr>
              <a:lnSpc>
                <a:spcPct val="150000"/>
              </a:lnSpc>
            </a:pPr>
            <a:r>
              <a:rPr lang="en-US" sz="1800" dirty="0"/>
              <a:t>B</a:t>
            </a:r>
            <a:r>
              <a:rPr lang="en-US" sz="1800" dirty="0">
                <a:latin typeface="Arial" panose="020B0604020202020204" pitchFamily="34" charset="0"/>
                <a:cs typeface="Arial" panose="020B0604020202020204" pitchFamily="34" charset="0"/>
              </a:rPr>
              <a:t>ackup of the treatment system</a:t>
            </a:r>
          </a:p>
          <a:p>
            <a:pPr>
              <a:lnSpc>
                <a:spcPct val="150000"/>
              </a:lnSpc>
            </a:pPr>
            <a:r>
              <a:rPr lang="en-US" sz="1800" dirty="0"/>
              <a:t>S</a:t>
            </a:r>
            <a:r>
              <a:rPr lang="en-US" sz="1800" dirty="0">
                <a:latin typeface="Arial" panose="020B0604020202020204" pitchFamily="34" charset="0"/>
                <a:cs typeface="Arial" panose="020B0604020202020204" pitchFamily="34" charset="0"/>
              </a:rPr>
              <a:t>urface breakthrough from structural failure</a:t>
            </a:r>
          </a:p>
          <a:p>
            <a:pPr>
              <a:lnSpc>
                <a:spcPct val="150000"/>
              </a:lnSpc>
            </a:pPr>
            <a:r>
              <a:rPr lang="en-ZA" sz="1800" dirty="0"/>
              <a:t>C</a:t>
            </a:r>
            <a:r>
              <a:rPr lang="en-ZA" sz="1800" dirty="0">
                <a:latin typeface="Arial" panose="020B0604020202020204" pitchFamily="34" charset="0"/>
                <a:cs typeface="Arial" panose="020B0604020202020204" pitchFamily="34" charset="0"/>
              </a:rPr>
              <a:t>ontamination of the land</a:t>
            </a:r>
          </a:p>
          <a:p>
            <a:pPr>
              <a:lnSpc>
                <a:spcPct val="150000"/>
              </a:lnSpc>
            </a:pPr>
            <a:r>
              <a:rPr lang="en-US" sz="1800" dirty="0"/>
              <a:t>Tr</a:t>
            </a:r>
            <a:r>
              <a:rPr lang="en-US" sz="1800" dirty="0">
                <a:latin typeface="Arial" panose="020B0604020202020204" pitchFamily="34" charset="0"/>
                <a:cs typeface="Arial" panose="020B0604020202020204" pitchFamily="34" charset="0"/>
              </a:rPr>
              <a:t>ansport into drinking water wells and groundwater</a:t>
            </a:r>
          </a:p>
          <a:p>
            <a:pPr>
              <a:lnSpc>
                <a:spcPct val="150000"/>
              </a:lnSpc>
            </a:pPr>
            <a:r>
              <a:rPr lang="en-ZA" sz="1800" dirty="0"/>
              <a:t>P</a:t>
            </a:r>
            <a:r>
              <a:rPr lang="en-ZA" sz="1800" dirty="0">
                <a:latin typeface="Arial" panose="020B0604020202020204" pitchFamily="34" charset="0"/>
                <a:cs typeface="Arial" panose="020B0604020202020204" pitchFamily="34" charset="0"/>
              </a:rPr>
              <a:t>otentially exposed populations</a:t>
            </a:r>
          </a:p>
          <a:p>
            <a:pPr>
              <a:lnSpc>
                <a:spcPct val="150000"/>
              </a:lnSpc>
            </a:pPr>
            <a:r>
              <a:rPr lang="en-ZA" sz="1800" dirty="0"/>
              <a:t>E</a:t>
            </a:r>
            <a:r>
              <a:rPr lang="en-ZA" sz="1800" dirty="0">
                <a:latin typeface="Arial" panose="020B0604020202020204" pitchFamily="34" charset="0"/>
                <a:cs typeface="Arial" panose="020B0604020202020204" pitchFamily="34" charset="0"/>
              </a:rPr>
              <a:t>xposure of biota</a:t>
            </a: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48</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1557994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US" dirty="0"/>
              <a:t>Site assessment for risks</a:t>
            </a:r>
            <a:r>
              <a:rPr lang="en-US" dirty="0">
                <a:solidFill>
                  <a:schemeClr val="accent2"/>
                </a:solidFill>
              </a:rPr>
              <a:t> </a:t>
            </a:r>
            <a:br>
              <a:rPr lang="en-US" dirty="0">
                <a:solidFill>
                  <a:schemeClr val="accent2"/>
                </a:solidFill>
              </a:rPr>
            </a:br>
            <a:endParaRPr lang="en-ZA" dirty="0"/>
          </a:p>
        </p:txBody>
      </p:sp>
      <p:sp>
        <p:nvSpPr>
          <p:cNvPr id="4" name="Content Placeholder 3"/>
          <p:cNvSpPr>
            <a:spLocks noGrp="1"/>
          </p:cNvSpPr>
          <p:nvPr>
            <p:ph idx="1"/>
          </p:nvPr>
        </p:nvSpPr>
        <p:spPr/>
        <p:txBody>
          <a:bodyPr>
            <a:normAutofit fontScale="55000" lnSpcReduction="20000"/>
          </a:bodyPr>
          <a:lstStyle/>
          <a:p>
            <a:pPr marL="0" indent="0">
              <a:lnSpc>
                <a:spcPct val="170000"/>
              </a:lnSpc>
              <a:buNone/>
            </a:pPr>
            <a:r>
              <a:rPr lang="en-US" sz="3300" b="1" dirty="0">
                <a:latin typeface="Arial" panose="020B0604020202020204" pitchFamily="34" charset="0"/>
                <a:cs typeface="Arial" panose="020B0604020202020204" pitchFamily="34" charset="0"/>
              </a:rPr>
              <a:t>The site model for evaluating basic on-site system risks should account for</a:t>
            </a:r>
            <a:r>
              <a:rPr lang="en-US" sz="3300" dirty="0">
                <a:latin typeface="Arial" panose="020B0604020202020204" pitchFamily="34" charset="0"/>
                <a:cs typeface="Arial" panose="020B0604020202020204" pitchFamily="34" charset="0"/>
              </a:rPr>
              <a:t>:</a:t>
            </a:r>
          </a:p>
          <a:p>
            <a:pPr>
              <a:lnSpc>
                <a:spcPct val="170000"/>
              </a:lnSpc>
            </a:pPr>
            <a:r>
              <a:rPr lang="en-US" sz="3300" dirty="0">
                <a:latin typeface="Arial" panose="020B0604020202020204" pitchFamily="34" charset="0"/>
                <a:cs typeface="Arial" panose="020B0604020202020204" pitchFamily="34" charset="0"/>
              </a:rPr>
              <a:t>location of the basic on-site domestic wastewater treatment system</a:t>
            </a:r>
          </a:p>
          <a:p>
            <a:pPr>
              <a:lnSpc>
                <a:spcPct val="170000"/>
              </a:lnSpc>
            </a:pPr>
            <a:r>
              <a:rPr lang="en-US" sz="3300" dirty="0">
                <a:latin typeface="Arial" panose="020B0604020202020204" pitchFamily="34" charset="0"/>
                <a:cs typeface="Arial" panose="020B0604020202020204" pitchFamily="34" charset="0"/>
              </a:rPr>
              <a:t>location of residences and water wells</a:t>
            </a:r>
          </a:p>
          <a:p>
            <a:pPr>
              <a:lnSpc>
                <a:spcPct val="170000"/>
              </a:lnSpc>
            </a:pPr>
            <a:r>
              <a:rPr lang="en-ZA" sz="3300" dirty="0">
                <a:latin typeface="Arial" panose="020B0604020202020204" pitchFamily="34" charset="0"/>
                <a:cs typeface="Arial" panose="020B0604020202020204" pitchFamily="34" charset="0"/>
              </a:rPr>
              <a:t>topography</a:t>
            </a:r>
          </a:p>
          <a:p>
            <a:pPr>
              <a:lnSpc>
                <a:spcPct val="170000"/>
              </a:lnSpc>
            </a:pPr>
            <a:r>
              <a:rPr lang="en-US" sz="3300" dirty="0">
                <a:latin typeface="Arial" panose="020B0604020202020204" pitchFamily="34" charset="0"/>
                <a:cs typeface="Arial" panose="020B0604020202020204" pitchFamily="34" charset="0"/>
              </a:rPr>
              <a:t>groundwater sources to prevent adverse impacts from contamination on water sources like wells and boreholes</a:t>
            </a:r>
          </a:p>
          <a:p>
            <a:pPr>
              <a:lnSpc>
                <a:spcPct val="170000"/>
              </a:lnSpc>
            </a:pPr>
            <a:r>
              <a:rPr lang="en-US" sz="3300" dirty="0">
                <a:latin typeface="Arial" panose="020B0604020202020204" pitchFamily="34" charset="0"/>
                <a:cs typeface="Arial" panose="020B0604020202020204" pitchFamily="34" charset="0"/>
              </a:rPr>
              <a:t>surface water sources to prevent adverse impacts or nutrient over enrichment from contamination</a:t>
            </a:r>
          </a:p>
          <a:p>
            <a:pPr>
              <a:lnSpc>
                <a:spcPct val="170000"/>
              </a:lnSpc>
            </a:pPr>
            <a:r>
              <a:rPr lang="en-US" sz="3300" dirty="0">
                <a:latin typeface="Arial" panose="020B0604020202020204" pitchFamily="34" charset="0"/>
                <a:cs typeface="Arial" panose="020B0604020202020204" pitchFamily="34" charset="0"/>
              </a:rPr>
              <a:t>soils and slopes which may create effluent plumes</a:t>
            </a:r>
          </a:p>
          <a:p>
            <a:pPr>
              <a:lnSpc>
                <a:spcPct val="170000"/>
              </a:lnSpc>
            </a:pPr>
            <a:r>
              <a:rPr lang="en-ZA" sz="3300" dirty="0">
                <a:latin typeface="Arial" panose="020B0604020202020204" pitchFamily="34" charset="0"/>
                <a:cs typeface="Arial" panose="020B0604020202020204" pitchFamily="34" charset="0"/>
              </a:rPr>
              <a:t>potentially exposed populations</a:t>
            </a:r>
          </a:p>
          <a:p>
            <a:pPr>
              <a:lnSpc>
                <a:spcPct val="170000"/>
              </a:lnSpc>
            </a:pPr>
            <a:endParaRPr lang="en-ZA" sz="2300" dirty="0"/>
          </a:p>
        </p:txBody>
      </p:sp>
      <p:sp>
        <p:nvSpPr>
          <p:cNvPr id="3" name="Slide Number Placeholder 2"/>
          <p:cNvSpPr>
            <a:spLocks noGrp="1"/>
          </p:cNvSpPr>
          <p:nvPr>
            <p:ph type="sldNum" sz="quarter" idx="12"/>
          </p:nvPr>
        </p:nvSpPr>
        <p:spPr/>
        <p:txBody>
          <a:bodyPr/>
          <a:lstStyle/>
          <a:p>
            <a:fld id="{3AF06680-C8A7-4B16-9D12-C8E67A63F5D0}" type="slidenum">
              <a:rPr lang="en-ZA" smtClean="0"/>
              <a:t>49</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3533751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1" y="513816"/>
            <a:ext cx="7334250" cy="388428"/>
          </a:xfrm>
        </p:spPr>
        <p:txBody>
          <a:bodyPr/>
          <a:lstStyle/>
          <a:p>
            <a:r>
              <a:rPr lang="en-ZA" dirty="0"/>
              <a:t>ISO 24521</a:t>
            </a:r>
            <a:br>
              <a:rPr lang="en-ZA" dirty="0"/>
            </a:br>
            <a:endParaRPr lang="en-ZA" dirty="0"/>
          </a:p>
        </p:txBody>
      </p:sp>
      <p:sp>
        <p:nvSpPr>
          <p:cNvPr id="5" name="Content Placeholder 4"/>
          <p:cNvSpPr>
            <a:spLocks noGrp="1"/>
          </p:cNvSpPr>
          <p:nvPr>
            <p:ph idx="1"/>
          </p:nvPr>
        </p:nvSpPr>
        <p:spPr>
          <a:xfrm>
            <a:off x="656945" y="1261017"/>
            <a:ext cx="9753600" cy="5095333"/>
          </a:xfrm>
        </p:spPr>
        <p:txBody>
          <a:bodyPr>
            <a:normAutofit/>
          </a:bodyPr>
          <a:lstStyle/>
          <a:p>
            <a:pPr marL="285750" indent="-285750" algn="just">
              <a:lnSpc>
                <a:spcPct val="200000"/>
              </a:lnSpc>
            </a:pPr>
            <a:r>
              <a:rPr lang="en-ZA" sz="1900" b="1" dirty="0"/>
              <a:t>ISO 24521 </a:t>
            </a:r>
            <a:r>
              <a:rPr lang="en-ZA" sz="1900" dirty="0"/>
              <a:t>is co-convened by Kenya and Austria</a:t>
            </a:r>
          </a:p>
          <a:p>
            <a:pPr marL="285750" lvl="0" indent="-285750" algn="just">
              <a:lnSpc>
                <a:spcPct val="200000"/>
              </a:lnSpc>
            </a:pPr>
            <a:r>
              <a:rPr lang="en-ZA" sz="1900" dirty="0"/>
              <a:t>This standard is based on ISO 24511 – </a:t>
            </a:r>
            <a:r>
              <a:rPr lang="en-ZA" sz="1900" b="1" dirty="0"/>
              <a:t>Guidelines</a:t>
            </a:r>
            <a:r>
              <a:rPr lang="en-ZA" sz="1900" dirty="0"/>
              <a:t> </a:t>
            </a:r>
            <a:r>
              <a:rPr lang="en-ZA" sz="1900" b="1" dirty="0"/>
              <a:t>Assessment of Wastewater Services </a:t>
            </a:r>
          </a:p>
          <a:p>
            <a:pPr marL="342900" lvl="0" indent="-342900" algn="just">
              <a:lnSpc>
                <a:spcPct val="200000"/>
              </a:lnSpc>
            </a:pPr>
            <a:r>
              <a:rPr lang="en-ZA" sz="1900" dirty="0"/>
              <a:t>This standard is used in conjunction with </a:t>
            </a:r>
            <a:r>
              <a:rPr lang="en-ZA" sz="1900" b="1" dirty="0"/>
              <a:t>ISO 24511</a:t>
            </a:r>
            <a:r>
              <a:rPr lang="en-ZA" sz="1900" dirty="0"/>
              <a:t> </a:t>
            </a:r>
          </a:p>
          <a:p>
            <a:pPr marL="285750" lvl="0" indent="-285750" algn="just">
              <a:lnSpc>
                <a:spcPct val="200000"/>
              </a:lnSpc>
            </a:pPr>
            <a:r>
              <a:rPr lang="en-ZA" sz="1900" dirty="0"/>
              <a:t> And some requirement from ISO 24511 apply in this standard </a:t>
            </a: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5</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038081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Causes of failure </a:t>
            </a:r>
            <a:br>
              <a:rPr lang="en-ZA" dirty="0"/>
            </a:br>
            <a:endParaRPr lang="en-ZA" dirty="0"/>
          </a:p>
        </p:txBody>
      </p:sp>
      <p:sp>
        <p:nvSpPr>
          <p:cNvPr id="4" name="Content Placeholder 3"/>
          <p:cNvSpPr>
            <a:spLocks noGrp="1"/>
          </p:cNvSpPr>
          <p:nvPr>
            <p:ph idx="1"/>
          </p:nvPr>
        </p:nvSpPr>
        <p:spPr>
          <a:xfrm>
            <a:off x="680932" y="1329280"/>
            <a:ext cx="9753600" cy="5095333"/>
          </a:xfrm>
        </p:spPr>
        <p:txBody>
          <a:bodyPr>
            <a:normAutofit fontScale="62500" lnSpcReduction="20000"/>
          </a:bodyPr>
          <a:lstStyle/>
          <a:p>
            <a:pPr>
              <a:lnSpc>
                <a:spcPct val="150000"/>
              </a:lnSpc>
            </a:pPr>
            <a:r>
              <a:rPr lang="en-US" dirty="0">
                <a:latin typeface="Arial" panose="020B0604020202020204" pitchFamily="34" charset="0"/>
                <a:cs typeface="Arial" panose="020B0604020202020204" pitchFamily="34" charset="0"/>
              </a:rPr>
              <a:t>The failure mode can be divided into two categories, design deficiency or process variation, which can be described in terms of something that can be corrected or can be controlled. </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The potential failure modes are identified through answers to the following questions</a:t>
            </a:r>
            <a:r>
              <a:rPr lang="en-US" dirty="0">
                <a:solidFill>
                  <a:schemeClr val="accent2"/>
                </a:solidFill>
                <a:latin typeface="Arial" panose="020B0604020202020204" pitchFamily="34" charset="0"/>
                <a:cs typeface="Arial" panose="020B0604020202020204" pitchFamily="34" charset="0"/>
              </a:rPr>
              <a:t>:</a:t>
            </a:r>
          </a:p>
          <a:p>
            <a:pPr>
              <a:lnSpc>
                <a:spcPct val="150000"/>
              </a:lnSpc>
            </a:pPr>
            <a:r>
              <a:rPr lang="en-US" dirty="0">
                <a:latin typeface="Arial" panose="020B0604020202020204" pitchFamily="34" charset="0"/>
                <a:cs typeface="Arial" panose="020B0604020202020204" pitchFamily="34" charset="0"/>
              </a:rPr>
              <a:t>In what way can this subsystem fail to perform its intended function?</a:t>
            </a:r>
          </a:p>
          <a:p>
            <a:pPr>
              <a:lnSpc>
                <a:spcPct val="150000"/>
              </a:lnSpc>
            </a:pPr>
            <a:r>
              <a:rPr lang="en-US" dirty="0">
                <a:latin typeface="Arial" panose="020B0604020202020204" pitchFamily="34" charset="0"/>
                <a:cs typeface="Arial" panose="020B0604020202020204" pitchFamily="34" charset="0"/>
              </a:rPr>
              <a:t>What can go wrong although the subsystem is manufactured/assembled to specifications?</a:t>
            </a:r>
          </a:p>
          <a:p>
            <a:pPr>
              <a:lnSpc>
                <a:spcPct val="150000"/>
              </a:lnSpc>
            </a:pPr>
            <a:r>
              <a:rPr lang="en-US" dirty="0">
                <a:latin typeface="Arial" panose="020B0604020202020204" pitchFamily="34" charset="0"/>
                <a:cs typeface="Arial" panose="020B0604020202020204" pitchFamily="34" charset="0"/>
              </a:rPr>
              <a:t>If the subsystem function was tested, how would its failure mode be recognized?</a:t>
            </a:r>
          </a:p>
          <a:p>
            <a:pPr>
              <a:lnSpc>
                <a:spcPct val="150000"/>
              </a:lnSpc>
            </a:pPr>
            <a:r>
              <a:rPr lang="en-US" dirty="0">
                <a:latin typeface="Arial" panose="020B0604020202020204" pitchFamily="34" charset="0"/>
                <a:cs typeface="Arial" panose="020B0604020202020204" pitchFamily="34" charset="0"/>
              </a:rPr>
              <a:t>How will the environment contribute to or cause a failure?</a:t>
            </a:r>
          </a:p>
          <a:p>
            <a:pPr>
              <a:lnSpc>
                <a:spcPct val="150000"/>
              </a:lnSpc>
            </a:pPr>
            <a:r>
              <a:rPr lang="en-US" dirty="0">
                <a:latin typeface="Arial" panose="020B0604020202020204" pitchFamily="34" charset="0"/>
                <a:cs typeface="Arial" panose="020B0604020202020204" pitchFamily="34" charset="0"/>
              </a:rPr>
              <a:t>In the application of the subsystem, how will it interact with other subsystems?</a:t>
            </a:r>
            <a:endParaRPr lang="en-ZA"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50</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734080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132" y="2506451"/>
            <a:ext cx="9044093" cy="1635779"/>
          </a:xfrm>
        </p:spPr>
        <p:txBody>
          <a:bodyPr>
            <a:normAutofit/>
          </a:bodyPr>
          <a:lstStyle/>
          <a:p>
            <a:r>
              <a:rPr lang="en-ZA" sz="3200" b="1" dirty="0">
                <a:latin typeface="Arial" panose="020B0604020202020204" pitchFamily="34" charset="0"/>
                <a:cs typeface="Arial" panose="020B0604020202020204" pitchFamily="34" charset="0"/>
              </a:rPr>
              <a:t>Planning &amp; construction</a:t>
            </a:r>
            <a:br>
              <a:rPr lang="en-ZA" sz="3200" b="1" dirty="0">
                <a:latin typeface="Arial" panose="020B0604020202020204" pitchFamily="34" charset="0"/>
                <a:cs typeface="Arial" panose="020B0604020202020204" pitchFamily="34" charset="0"/>
              </a:rPr>
            </a:br>
            <a:r>
              <a:rPr lang="en-ZA" sz="3200" b="1" dirty="0">
                <a:latin typeface="Arial" panose="020B0604020202020204" pitchFamily="34" charset="0"/>
                <a:cs typeface="Arial" panose="020B0604020202020204" pitchFamily="34" charset="0"/>
              </a:rPr>
              <a:t/>
            </a:r>
            <a:br>
              <a:rPr lang="en-ZA" sz="3200" b="1" dirty="0">
                <a:latin typeface="Arial" panose="020B0604020202020204" pitchFamily="34" charset="0"/>
                <a:cs typeface="Arial" panose="020B0604020202020204" pitchFamily="34" charset="0"/>
              </a:rPr>
            </a:br>
            <a:endParaRPr lang="en-ZA" sz="3200" dirty="0"/>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and 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51</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5045554"/>
            <a:ext cx="955304" cy="866305"/>
          </a:xfrm>
          <a:prstGeom prst="rect">
            <a:avLst/>
          </a:prstGeom>
        </p:spPr>
      </p:pic>
      <p:pic>
        <p:nvPicPr>
          <p:cNvPr id="13" name="Picture 12"/>
          <p:cNvPicPr>
            <a:picLocks noChangeAspect="1"/>
          </p:cNvPicPr>
          <p:nvPr/>
        </p:nvPicPr>
        <p:blipFill rotWithShape="1">
          <a:blip r:embed="rId6"/>
          <a:srcRect r="3761" b="32305"/>
          <a:stretch/>
        </p:blipFill>
        <p:spPr>
          <a:xfrm>
            <a:off x="5026591" y="3754316"/>
            <a:ext cx="1404000" cy="1021780"/>
          </a:xfrm>
          <a:prstGeom prst="rect">
            <a:avLst/>
          </a:prstGeom>
        </p:spPr>
      </p:pic>
    </p:spTree>
    <p:extLst>
      <p:ext uri="{BB962C8B-B14F-4D97-AF65-F5344CB8AC3E}">
        <p14:creationId xmlns:p14="http://schemas.microsoft.com/office/powerpoint/2010/main" val="3091694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and 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52</a:t>
            </a:fld>
            <a:endParaRPr lang="en-ZA" dirty="0"/>
          </a:p>
        </p:txBody>
      </p:sp>
      <p:sp>
        <p:nvSpPr>
          <p:cNvPr id="6" name="TextBox 5"/>
          <p:cNvSpPr txBox="1"/>
          <p:nvPr/>
        </p:nvSpPr>
        <p:spPr>
          <a:xfrm>
            <a:off x="3490756" y="398493"/>
            <a:ext cx="6037852" cy="461665"/>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Planning &amp; construction</a:t>
            </a: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5045554"/>
            <a:ext cx="955304" cy="866305"/>
          </a:xfrm>
          <a:prstGeom prst="rect">
            <a:avLst/>
          </a:prstGeom>
        </p:spPr>
      </p:pic>
      <p:graphicFrame>
        <p:nvGraphicFramePr>
          <p:cNvPr id="14" name="Diagram 13"/>
          <p:cNvGraphicFramePr/>
          <p:nvPr>
            <p:extLst>
              <p:ext uri="{D42A27DB-BD31-4B8C-83A1-F6EECF244321}">
                <p14:modId xmlns:p14="http://schemas.microsoft.com/office/powerpoint/2010/main" val="3831708238"/>
              </p:ext>
            </p:extLst>
          </p:nvPr>
        </p:nvGraphicFramePr>
        <p:xfrm>
          <a:off x="2032000" y="1113346"/>
          <a:ext cx="8267470" cy="50249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extBox 1"/>
          <p:cNvSpPr txBox="1"/>
          <p:nvPr/>
        </p:nvSpPr>
        <p:spPr>
          <a:xfrm>
            <a:off x="7481454" y="2601884"/>
            <a:ext cx="1479666" cy="1354217"/>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Risk &amp; Assessment &amp; Management </a:t>
            </a:r>
          </a:p>
          <a:p>
            <a:pPr algn="ctr"/>
            <a:endParaRPr lang="en-ZA" dirty="0"/>
          </a:p>
        </p:txBody>
      </p:sp>
      <p:sp>
        <p:nvSpPr>
          <p:cNvPr id="5" name="Rectangle 4"/>
          <p:cNvSpPr/>
          <p:nvPr/>
        </p:nvSpPr>
        <p:spPr>
          <a:xfrm>
            <a:off x="8027323" y="5459946"/>
            <a:ext cx="2383222" cy="461665"/>
          </a:xfrm>
          <a:prstGeom prst="rect">
            <a:avLst/>
          </a:prstGeom>
        </p:spPr>
        <p:txBody>
          <a:bodyPr wrap="square">
            <a:spAutoFit/>
          </a:bodyPr>
          <a:lstStyle/>
          <a:p>
            <a:pPr lvl="0"/>
            <a:r>
              <a:rPr lang="en-ZA" sz="1200" b="1" dirty="0">
                <a:solidFill>
                  <a:prstClr val="black"/>
                </a:solidFill>
                <a:latin typeface="Arial" panose="020B0604020202020204" pitchFamily="34" charset="0"/>
                <a:cs typeface="Arial" panose="020B0604020202020204" pitchFamily="34" charset="0"/>
              </a:rPr>
              <a:t> -Stakeholders Involvement </a:t>
            </a:r>
          </a:p>
          <a:p>
            <a:pPr lvl="0"/>
            <a:r>
              <a:rPr lang="en-ZA" sz="1200" b="1" dirty="0">
                <a:solidFill>
                  <a:prstClr val="black"/>
                </a:solidFill>
                <a:latin typeface="Arial" panose="020B0604020202020204" pitchFamily="34" charset="0"/>
                <a:cs typeface="Arial" panose="020B0604020202020204" pitchFamily="34" charset="0"/>
              </a:rPr>
              <a:t>- Awareness raising methods </a:t>
            </a:r>
          </a:p>
        </p:txBody>
      </p:sp>
    </p:spTree>
    <p:extLst>
      <p:ext uri="{BB962C8B-B14F-4D97-AF65-F5344CB8AC3E}">
        <p14:creationId xmlns:p14="http://schemas.microsoft.com/office/powerpoint/2010/main" val="857712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selecting appropriate basic on-site domestic wastewater technologies</a:t>
            </a:r>
            <a:r>
              <a:rPr lang="en-ZA" dirty="0"/>
              <a:t/>
            </a:r>
            <a:br>
              <a:rPr lang="en-ZA" dirty="0"/>
            </a:br>
            <a:endParaRPr lang="en-ZA" dirty="0"/>
          </a:p>
        </p:txBody>
      </p:sp>
      <p:sp>
        <p:nvSpPr>
          <p:cNvPr id="4" name="Content Placeholder 3"/>
          <p:cNvSpPr>
            <a:spLocks noGrp="1"/>
          </p:cNvSpPr>
          <p:nvPr>
            <p:ph idx="1"/>
          </p:nvPr>
        </p:nvSpPr>
        <p:spPr>
          <a:xfrm>
            <a:off x="644896" y="1261017"/>
            <a:ext cx="9753600" cy="5095333"/>
          </a:xfrm>
        </p:spPr>
        <p:txBody>
          <a:bodyPr>
            <a:normAutofit lnSpcReduction="10000"/>
          </a:bodyPr>
          <a:lstStyle/>
          <a:p>
            <a:pPr>
              <a:lnSpc>
                <a:spcPct val="150000"/>
              </a:lnSpc>
            </a:pPr>
            <a:r>
              <a:rPr lang="en-US" sz="1800" dirty="0">
                <a:latin typeface="Arial" panose="020B0604020202020204" pitchFamily="34" charset="0"/>
                <a:cs typeface="Arial" panose="020B0604020202020204" pitchFamily="34" charset="0"/>
              </a:rPr>
              <a:t>The criterion of acceptance by households and by local sanitation professionals </a:t>
            </a:r>
          </a:p>
          <a:p>
            <a:pPr>
              <a:lnSpc>
                <a:spcPct val="150000"/>
              </a:lnSpc>
            </a:pPr>
            <a:r>
              <a:rPr lang="en-US" sz="1800" dirty="0">
                <a:latin typeface="Arial" panose="020B0604020202020204" pitchFamily="34" charset="0"/>
                <a:cs typeface="Arial" panose="020B0604020202020204" pitchFamily="34" charset="0"/>
              </a:rPr>
              <a:t>The criterion of lifespan of the infrastructure </a:t>
            </a:r>
          </a:p>
          <a:p>
            <a:pPr>
              <a:lnSpc>
                <a:spcPct val="150000"/>
              </a:lnSpc>
            </a:pPr>
            <a:r>
              <a:rPr lang="en-US" sz="1800" dirty="0">
                <a:latin typeface="Arial" panose="020B0604020202020204" pitchFamily="34" charset="0"/>
                <a:cs typeface="Arial" panose="020B0604020202020204" pitchFamily="34" charset="0"/>
              </a:rPr>
              <a:t>The criterion of the efficiency of the technology </a:t>
            </a:r>
          </a:p>
          <a:p>
            <a:pPr>
              <a:lnSpc>
                <a:spcPct val="150000"/>
              </a:lnSpc>
            </a:pPr>
            <a:r>
              <a:rPr lang="en-US" sz="1800" dirty="0">
                <a:latin typeface="Arial" panose="020B0604020202020204" pitchFamily="34" charset="0"/>
                <a:cs typeface="Arial" panose="020B0604020202020204" pitchFamily="34" charset="0"/>
              </a:rPr>
              <a:t>The criterion of investment, operating and maintenance cost</a:t>
            </a:r>
          </a:p>
          <a:p>
            <a:pPr>
              <a:lnSpc>
                <a:spcPct val="150000"/>
              </a:lnSpc>
            </a:pPr>
            <a:r>
              <a:rPr lang="en-US" sz="1800" dirty="0">
                <a:latin typeface="Arial" panose="020B0604020202020204" pitchFamily="34" charset="0"/>
                <a:cs typeface="Arial" panose="020B0604020202020204" pitchFamily="34" charset="0"/>
              </a:rPr>
              <a:t>The criterion of design, construction, operation and maintenance </a:t>
            </a:r>
          </a:p>
          <a:p>
            <a:pPr>
              <a:lnSpc>
                <a:spcPct val="150000"/>
              </a:lnSpc>
            </a:pPr>
            <a:r>
              <a:rPr lang="en-ZA" sz="1800" dirty="0">
                <a:latin typeface="Arial" panose="020B0604020202020204" pitchFamily="34" charset="0"/>
                <a:cs typeface="Arial" panose="020B0604020202020204" pitchFamily="34" charset="0"/>
              </a:rPr>
              <a:t>The criterion of accessibility</a:t>
            </a:r>
          </a:p>
          <a:p>
            <a:pPr>
              <a:lnSpc>
                <a:spcPct val="150000"/>
              </a:lnSpc>
            </a:pPr>
            <a:r>
              <a:rPr lang="en-ZA" sz="1800" dirty="0">
                <a:latin typeface="Arial" panose="020B0604020202020204" pitchFamily="34" charset="0"/>
                <a:cs typeface="Arial" panose="020B0604020202020204" pitchFamily="34" charset="0"/>
              </a:rPr>
              <a:t>The criterion of range</a:t>
            </a:r>
          </a:p>
          <a:p>
            <a:pPr>
              <a:lnSpc>
                <a:spcPct val="150000"/>
              </a:lnSpc>
            </a:pPr>
            <a:r>
              <a:rPr lang="en-US" sz="1800" dirty="0">
                <a:latin typeface="Arial" panose="020B0604020202020204" pitchFamily="34" charset="0"/>
                <a:cs typeface="Arial" panose="020B0604020202020204" pitchFamily="34" charset="0"/>
              </a:rPr>
              <a:t>The criterion of required surface area</a:t>
            </a:r>
          </a:p>
          <a:p>
            <a:pPr>
              <a:lnSpc>
                <a:spcPct val="150000"/>
              </a:lnSpc>
            </a:pPr>
            <a:r>
              <a:rPr lang="en-US" sz="1800" dirty="0">
                <a:latin typeface="Arial" panose="020B0604020202020204" pitchFamily="34" charset="0"/>
                <a:cs typeface="Arial" panose="020B0604020202020204" pitchFamily="34" charset="0"/>
              </a:rPr>
              <a:t>The criterion of water requirements</a:t>
            </a:r>
          </a:p>
          <a:p>
            <a:pPr>
              <a:lnSpc>
                <a:spcPct val="150000"/>
              </a:lnSpc>
            </a:pPr>
            <a:r>
              <a:rPr lang="en-US" sz="1800" dirty="0">
                <a:latin typeface="Arial" panose="020B0604020202020204" pitchFamily="34" charset="0"/>
                <a:cs typeface="Arial" panose="020B0604020202020204" pitchFamily="34" charset="0"/>
              </a:rPr>
              <a:t>The criterion of availability of energy</a:t>
            </a:r>
            <a:endParaRPr lang="en-ZA" sz="1800" dirty="0">
              <a:latin typeface="Arial" panose="020B0604020202020204" pitchFamily="34" charset="0"/>
              <a:cs typeface="Arial" panose="020B0604020202020204" pitchFamily="34" charset="0"/>
            </a:endParaRPr>
          </a:p>
          <a:p>
            <a:pPr>
              <a:lnSpc>
                <a:spcPct val="150000"/>
              </a:lnSpc>
            </a:pPr>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53</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02692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523999" y="1122363"/>
            <a:ext cx="9689869" cy="2387600"/>
          </a:xfrm>
        </p:spPr>
        <p:txBody>
          <a:bodyPr/>
          <a:lstStyle/>
          <a:p>
            <a:r>
              <a:rPr lang="en-ZA" b="1" dirty="0">
                <a:latin typeface="Arial" panose="020B0604020202020204" pitchFamily="34" charset="0"/>
                <a:cs typeface="Arial" panose="020B0604020202020204" pitchFamily="34" charset="0"/>
              </a:rPr>
              <a:t>Operation &amp; Maintenance</a:t>
            </a:r>
            <a:endParaRPr lang="en-ZA" dirty="0"/>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and 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54</a:t>
            </a:fld>
            <a:endParaRPr lang="en-ZA" dirty="0"/>
          </a:p>
        </p:txBody>
      </p:sp>
      <p:sp>
        <p:nvSpPr>
          <p:cNvPr id="6" name="TextBox 5"/>
          <p:cNvSpPr txBox="1"/>
          <p:nvPr/>
        </p:nvSpPr>
        <p:spPr>
          <a:xfrm>
            <a:off x="3490756" y="398493"/>
            <a:ext cx="6037852" cy="461665"/>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 </a:t>
            </a: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5045554"/>
            <a:ext cx="955304" cy="866305"/>
          </a:xfrm>
          <a:prstGeom prst="rect">
            <a:avLst/>
          </a:prstGeom>
        </p:spPr>
      </p:pic>
      <p:pic>
        <p:nvPicPr>
          <p:cNvPr id="19" name="Picture 2" descr="Related image"/>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019675" y="3626762"/>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86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Operation &amp; Maintenance </a:t>
            </a:r>
            <a:br>
              <a:rPr lang="en-ZA" dirty="0"/>
            </a:br>
            <a:endParaRPr lang="en-ZA" dirty="0"/>
          </a:p>
        </p:txBody>
      </p:sp>
      <p:sp>
        <p:nvSpPr>
          <p:cNvPr id="5" name="Content Placeholder 4"/>
          <p:cNvSpPr>
            <a:spLocks noGrp="1"/>
          </p:cNvSpPr>
          <p:nvPr>
            <p:ph idx="1"/>
          </p:nvPr>
        </p:nvSpPr>
        <p:spPr>
          <a:xfrm>
            <a:off x="644896" y="1261017"/>
            <a:ext cx="9753600" cy="5095333"/>
          </a:xfrm>
        </p:spPr>
        <p:txBody>
          <a:bodyPr>
            <a:normAutofit/>
          </a:bodyPr>
          <a:lstStyle/>
          <a:p>
            <a:pPr marL="0" indent="0">
              <a:buNone/>
            </a:pPr>
            <a:endParaRPr lang="en-ZA" sz="2000" b="1" dirty="0">
              <a:latin typeface="Arial" panose="020B0604020202020204" pitchFamily="34" charset="0"/>
              <a:cs typeface="Arial" panose="020B0604020202020204" pitchFamily="34" charset="0"/>
            </a:endParaRPr>
          </a:p>
          <a:p>
            <a:pPr marL="0" indent="0">
              <a:buNone/>
            </a:pPr>
            <a:r>
              <a:rPr lang="en-ZA" sz="2000" b="1" dirty="0">
                <a:latin typeface="Arial" panose="020B0604020202020204" pitchFamily="34" charset="0"/>
                <a:cs typeface="Arial" panose="020B0604020202020204" pitchFamily="34" charset="0"/>
              </a:rPr>
              <a:t>Basic On-site domestic wastewater services should have</a:t>
            </a:r>
            <a:r>
              <a:rPr lang="en-ZA" sz="1800" dirty="0">
                <a:latin typeface="Arial" panose="020B0604020202020204" pitchFamily="34" charset="0"/>
                <a:cs typeface="Arial" panose="020B0604020202020204" pitchFamily="34" charset="0"/>
              </a:rPr>
              <a:t>: </a:t>
            </a:r>
          </a:p>
          <a:p>
            <a:pPr>
              <a:lnSpc>
                <a:spcPct val="150000"/>
              </a:lnSpc>
            </a:pPr>
            <a:r>
              <a:rPr lang="en-US" sz="1800" dirty="0">
                <a:latin typeface="Arial" panose="020B0604020202020204" pitchFamily="34" charset="0"/>
                <a:cs typeface="Arial" panose="020B0604020202020204" pitchFamily="34" charset="0"/>
              </a:rPr>
              <a:t>Written and visual instructions for operational and maintenance plans </a:t>
            </a:r>
          </a:p>
          <a:p>
            <a:pPr>
              <a:lnSpc>
                <a:spcPct val="150000"/>
              </a:lnSpc>
            </a:pPr>
            <a:r>
              <a:rPr lang="en-US" sz="1800" dirty="0">
                <a:latin typeface="Arial" panose="020B0604020202020204" pitchFamily="34" charset="0"/>
                <a:cs typeface="Arial" panose="020B0604020202020204" pitchFamily="34" charset="0"/>
              </a:rPr>
              <a:t>Disposal plans  </a:t>
            </a:r>
          </a:p>
          <a:p>
            <a:pPr>
              <a:lnSpc>
                <a:spcPct val="150000"/>
              </a:lnSpc>
            </a:pPr>
            <a:r>
              <a:rPr lang="en-US" sz="1800" dirty="0">
                <a:latin typeface="Arial" panose="020B0604020202020204" pitchFamily="34" charset="0"/>
                <a:cs typeface="Arial" panose="020B0604020202020204" pitchFamily="34" charset="0"/>
              </a:rPr>
              <a:t>Education and training plans</a:t>
            </a:r>
          </a:p>
          <a:p>
            <a:pPr>
              <a:lnSpc>
                <a:spcPct val="150000"/>
              </a:lnSpc>
            </a:pPr>
            <a:r>
              <a:rPr lang="en-US" sz="1800" dirty="0">
                <a:latin typeface="Arial" panose="020B0604020202020204" pitchFamily="34" charset="0"/>
                <a:cs typeface="Arial" panose="020B0604020202020204" pitchFamily="34" charset="0"/>
              </a:rPr>
              <a:t>Planning of operation and maintenance should take into consideration defined responsibilities </a:t>
            </a:r>
          </a:p>
          <a:p>
            <a:pPr marL="0" indent="0">
              <a:lnSpc>
                <a:spcPct val="200000"/>
              </a:lnSpc>
              <a:buNone/>
            </a:pPr>
            <a:endParaRPr lang="en-US" sz="2300" dirty="0">
              <a:latin typeface="Arial" panose="020B0604020202020204" pitchFamily="34" charset="0"/>
              <a:cs typeface="Arial" panose="020B0604020202020204" pitchFamily="34" charset="0"/>
            </a:endParaRP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55</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210957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03202"/>
            <a:ext cx="7334250" cy="399042"/>
          </a:xfrm>
        </p:spPr>
        <p:txBody>
          <a:bodyPr/>
          <a:lstStyle/>
          <a:p>
            <a:r>
              <a:rPr lang="en-ZA" dirty="0"/>
              <a:t>Operation &amp; Maintenance </a:t>
            </a:r>
            <a:br>
              <a:rPr lang="en-ZA" dirty="0"/>
            </a:br>
            <a:endParaRPr lang="en-ZA" dirty="0"/>
          </a:p>
        </p:txBody>
      </p:sp>
      <p:sp>
        <p:nvSpPr>
          <p:cNvPr id="13" name="Content Placeholder 12"/>
          <p:cNvSpPr txBox="1">
            <a:spLocks noGrp="1"/>
          </p:cNvSpPr>
          <p:nvPr>
            <p:ph idx="1"/>
          </p:nvPr>
        </p:nvSpPr>
        <p:spPr>
          <a:prstGeom prst="rect">
            <a:avLst/>
          </a:prstGeom>
          <a:noFill/>
        </p:spPr>
        <p:txBody>
          <a:bodyPr wrap="square" rtlCol="0">
            <a:spAutoFit/>
          </a:bodyPr>
          <a:lstStyle/>
          <a:p>
            <a:pPr marL="0" indent="0">
              <a:buNone/>
            </a:pPr>
            <a:r>
              <a:rPr lang="en-US" sz="1800" b="1" dirty="0">
                <a:latin typeface="Arial" panose="020B0604020202020204" pitchFamily="34" charset="0"/>
                <a:cs typeface="Arial" panose="020B0604020202020204" pitchFamily="34" charset="0"/>
              </a:rPr>
              <a:t>Developing instructions for operational and maintenance plans, disposal plans and/or education and training plans</a:t>
            </a:r>
            <a:endParaRPr lang="en-ZA" sz="1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56</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4" name="Content Placeholder 18"/>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2169362" y="1831218"/>
            <a:ext cx="6480000" cy="3596155"/>
          </a:xfrm>
          <a:prstGeom prst="rect">
            <a:avLst/>
          </a:prstGeom>
        </p:spPr>
      </p:pic>
    </p:spTree>
    <p:extLst>
      <p:ext uri="{BB962C8B-B14F-4D97-AF65-F5344CB8AC3E}">
        <p14:creationId xmlns:p14="http://schemas.microsoft.com/office/powerpoint/2010/main" val="914154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647" y="513816"/>
            <a:ext cx="7334250" cy="467793"/>
          </a:xfrm>
        </p:spPr>
        <p:txBody>
          <a:bodyPr/>
          <a:lstStyle/>
          <a:p>
            <a:r>
              <a:rPr lang="en-US" dirty="0"/>
              <a:t>Developing operational plans and instruction</a:t>
            </a:r>
            <a:br>
              <a:rPr lang="en-US" dirty="0"/>
            </a:br>
            <a:endParaRPr lang="en-ZA" dirty="0"/>
          </a:p>
        </p:txBody>
      </p:sp>
      <p:sp>
        <p:nvSpPr>
          <p:cNvPr id="4" name="Content Placeholder 3"/>
          <p:cNvSpPr>
            <a:spLocks noGrp="1"/>
          </p:cNvSpPr>
          <p:nvPr>
            <p:ph idx="1"/>
          </p:nvPr>
        </p:nvSpPr>
        <p:spPr/>
        <p:txBody>
          <a:bodyPr>
            <a:normAutofit/>
          </a:bodyPr>
          <a:lstStyle/>
          <a:p>
            <a:pPr>
              <a:lnSpc>
                <a:spcPct val="200000"/>
              </a:lnSpc>
            </a:pPr>
            <a:r>
              <a:rPr lang="en-ZA" sz="1800" dirty="0">
                <a:latin typeface="Arial" panose="020B0604020202020204" pitchFamily="34" charset="0"/>
                <a:cs typeface="Arial" panose="020B0604020202020204" pitchFamily="34" charset="0"/>
              </a:rPr>
              <a:t>Sequence of all essential operation must be</a:t>
            </a:r>
            <a:r>
              <a:rPr lang="en-ZA" sz="1800" b="1" dirty="0">
                <a:latin typeface="Arial" panose="020B0604020202020204" pitchFamily="34" charset="0"/>
                <a:cs typeface="Arial" panose="020B0604020202020204" pitchFamily="34" charset="0"/>
              </a:rPr>
              <a:t>:</a:t>
            </a:r>
          </a:p>
          <a:p>
            <a:pPr lvl="1">
              <a:lnSpc>
                <a:spcPct val="200000"/>
              </a:lnSpc>
            </a:pPr>
            <a:r>
              <a:rPr lang="en-ZA" sz="1800" dirty="0">
                <a:latin typeface="Arial" panose="020B0604020202020204" pitchFamily="34" charset="0"/>
                <a:cs typeface="Arial" panose="020B0604020202020204" pitchFamily="34" charset="0"/>
              </a:rPr>
              <a:t> defined for the treatment of domestic waste</a:t>
            </a:r>
          </a:p>
          <a:p>
            <a:pPr lvl="1">
              <a:lnSpc>
                <a:spcPct val="200000"/>
              </a:lnSpc>
            </a:pPr>
            <a:r>
              <a:rPr lang="en-ZA" sz="1800" dirty="0">
                <a:latin typeface="Arial" panose="020B0604020202020204" pitchFamily="34" charset="0"/>
                <a:cs typeface="Arial" panose="020B0604020202020204" pitchFamily="34" charset="0"/>
              </a:rPr>
              <a:t>define tasks required to maintain the process including residual  disposal &amp; effluent discharge </a:t>
            </a:r>
          </a:p>
          <a:p>
            <a:pPr>
              <a:lnSpc>
                <a:spcPct val="200000"/>
              </a:lnSpc>
            </a:pPr>
            <a:r>
              <a:rPr lang="en-ZA" sz="1800" dirty="0">
                <a:latin typeface="Arial" panose="020B0604020202020204" pitchFamily="34" charset="0"/>
                <a:cs typeface="Arial" panose="020B0604020202020204" pitchFamily="34" charset="0"/>
              </a:rPr>
              <a:t>Documentation using visual representations or instructions </a:t>
            </a:r>
          </a:p>
          <a:p>
            <a:pPr>
              <a:lnSpc>
                <a:spcPct val="200000"/>
              </a:lnSpc>
            </a:pPr>
            <a:r>
              <a:rPr lang="en-ZA" sz="1800" dirty="0">
                <a:latin typeface="Arial" panose="020B0604020202020204" pitchFamily="34" charset="0"/>
                <a:cs typeface="Arial" panose="020B0604020202020204" pitchFamily="34" charset="0"/>
              </a:rPr>
              <a:t>These documents </a:t>
            </a:r>
            <a:r>
              <a:rPr lang="en-US" sz="1800" dirty="0">
                <a:latin typeface="Arial" panose="020B0604020202020204" pitchFamily="34" charset="0"/>
                <a:cs typeface="Arial" panose="020B0604020202020204" pitchFamily="34" charset="0"/>
              </a:rPr>
              <a:t>should minimize problems due to language or education </a:t>
            </a:r>
          </a:p>
          <a:p>
            <a:pPr>
              <a:lnSpc>
                <a:spcPct val="200000"/>
              </a:lnSpc>
            </a:pPr>
            <a:r>
              <a:rPr lang="en-US" sz="1800" dirty="0">
                <a:latin typeface="Arial" panose="020B0604020202020204" pitchFamily="34" charset="0"/>
                <a:cs typeface="Arial" panose="020B0604020202020204" pitchFamily="34" charset="0"/>
              </a:rPr>
              <a:t>More detailed working/ user instructions must be prepared whenever required </a:t>
            </a:r>
          </a:p>
          <a:p>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57</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1732239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US" dirty="0"/>
              <a:t>Developing operational plans and instruction</a:t>
            </a:r>
            <a:br>
              <a:rPr lang="en-US" dirty="0"/>
            </a:br>
            <a:endParaRPr lang="en-ZA" dirty="0"/>
          </a:p>
        </p:txBody>
      </p:sp>
      <p:pic>
        <p:nvPicPr>
          <p:cNvPr id="13" name="Picture 2" descr="Related image"/>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85" t="1456" r="1856" b="26106"/>
          <a:stretch/>
        </p:blipFill>
        <p:spPr bwMode="auto">
          <a:xfrm>
            <a:off x="1916258" y="2009774"/>
            <a:ext cx="2436667" cy="26955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AF06680-C8A7-4B16-9D12-C8E67A63F5D0}" type="slidenum">
              <a:rPr lang="en-ZA" smtClean="0"/>
              <a:t>58</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5045554"/>
            <a:ext cx="955304" cy="866305"/>
          </a:xfrm>
          <a:prstGeom prst="rect">
            <a:avLst/>
          </a:prstGeom>
        </p:spPr>
      </p:pic>
      <p:pic>
        <p:nvPicPr>
          <p:cNvPr id="14" name="Picture 6" descr="Related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4099" t="4794" r="4463" b="22769"/>
          <a:stretch/>
        </p:blipFill>
        <p:spPr bwMode="auto">
          <a:xfrm>
            <a:off x="6096000" y="2056323"/>
            <a:ext cx="2602753" cy="2664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5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647" y="522146"/>
            <a:ext cx="7334250" cy="437699"/>
          </a:xfrm>
        </p:spPr>
        <p:txBody>
          <a:bodyPr/>
          <a:lstStyle/>
          <a:p>
            <a:r>
              <a:rPr lang="en-US" dirty="0"/>
              <a:t>Developing maintenance plans and instructions</a:t>
            </a:r>
            <a:br>
              <a:rPr lang="en-US" dirty="0"/>
            </a:br>
            <a:endParaRPr lang="en-ZA" dirty="0"/>
          </a:p>
        </p:txBody>
      </p:sp>
      <p:sp>
        <p:nvSpPr>
          <p:cNvPr id="4" name="Content Placeholder 3"/>
          <p:cNvSpPr>
            <a:spLocks noGrp="1"/>
          </p:cNvSpPr>
          <p:nvPr>
            <p:ph idx="1"/>
          </p:nvPr>
        </p:nvSpPr>
        <p:spPr>
          <a:xfrm>
            <a:off x="656945" y="1261017"/>
            <a:ext cx="9753600" cy="5095333"/>
          </a:xfrm>
        </p:spPr>
        <p:txBody>
          <a:bodyPr>
            <a:noAutofit/>
          </a:bodyPr>
          <a:lstStyle/>
          <a:p>
            <a:pPr>
              <a:lnSpc>
                <a:spcPct val="120000"/>
              </a:lnSpc>
            </a:pPr>
            <a:endParaRPr lang="en-US" sz="1800" b="1" dirty="0"/>
          </a:p>
          <a:p>
            <a:pPr>
              <a:lnSpc>
                <a:spcPct val="120000"/>
              </a:lnSpc>
            </a:pPr>
            <a:r>
              <a:rPr lang="en-US" sz="1800" b="1" dirty="0"/>
              <a:t>Maintenance Plan </a:t>
            </a:r>
            <a:r>
              <a:rPr lang="en-US" sz="1800" dirty="0"/>
              <a:t>of the system should be both </a:t>
            </a:r>
            <a:r>
              <a:rPr lang="en-US" sz="1800" b="1" dirty="0"/>
              <a:t>Preventative</a:t>
            </a:r>
            <a:r>
              <a:rPr lang="en-US" sz="1800" dirty="0"/>
              <a:t> and </a:t>
            </a:r>
            <a:r>
              <a:rPr lang="en-US" sz="1800" b="1" dirty="0"/>
              <a:t>Reactive</a:t>
            </a:r>
            <a:endParaRPr lang="en-US" sz="1800" b="1" dirty="0">
              <a:solidFill>
                <a:srgbClr val="FF0000"/>
              </a:solidFill>
            </a:endParaRPr>
          </a:p>
          <a:p>
            <a:pPr marL="0" indent="0">
              <a:lnSpc>
                <a:spcPct val="120000"/>
              </a:lnSpc>
              <a:buNone/>
            </a:pPr>
            <a:endParaRPr lang="en-US" sz="1800" b="1" dirty="0">
              <a:solidFill>
                <a:srgbClr val="FF0000"/>
              </a:solidFill>
            </a:endParaRPr>
          </a:p>
          <a:p>
            <a:pPr marL="0" indent="0">
              <a:lnSpc>
                <a:spcPct val="120000"/>
              </a:lnSpc>
              <a:buNone/>
            </a:pPr>
            <a:r>
              <a:rPr lang="en-US" sz="1800" b="1" dirty="0">
                <a:solidFill>
                  <a:srgbClr val="FF0000"/>
                </a:solidFill>
              </a:rPr>
              <a:t>Preventative plan includes:</a:t>
            </a:r>
          </a:p>
          <a:p>
            <a:pPr lvl="2">
              <a:lnSpc>
                <a:spcPct val="120000"/>
              </a:lnSpc>
            </a:pPr>
            <a:r>
              <a:rPr lang="en-US" sz="1800" dirty="0">
                <a:latin typeface="Arial" panose="020B0604020202020204" pitchFamily="34" charset="0"/>
                <a:cs typeface="Arial" panose="020B0604020202020204" pitchFamily="34" charset="0"/>
              </a:rPr>
              <a:t>Maintenance performed at planned condition-oriented or scheduled intervals in order to prevent, minimize or delay failures or ineffective treatment of domestic wastewater</a:t>
            </a:r>
          </a:p>
          <a:p>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59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26839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1" y="513816"/>
            <a:ext cx="7334250" cy="388428"/>
          </a:xfrm>
        </p:spPr>
        <p:txBody>
          <a:bodyPr/>
          <a:lstStyle/>
          <a:p>
            <a:r>
              <a:rPr lang="en-ZA" dirty="0"/>
              <a:t>INTRODUCTION</a:t>
            </a:r>
          </a:p>
        </p:txBody>
      </p:sp>
      <p:sp>
        <p:nvSpPr>
          <p:cNvPr id="5" name="Content Placeholder 4"/>
          <p:cNvSpPr>
            <a:spLocks noGrp="1"/>
          </p:cNvSpPr>
          <p:nvPr>
            <p:ph idx="1"/>
          </p:nvPr>
        </p:nvSpPr>
        <p:spPr>
          <a:xfrm>
            <a:off x="656945" y="1261017"/>
            <a:ext cx="9753600" cy="5095333"/>
          </a:xfrm>
        </p:spPr>
        <p:txBody>
          <a:bodyPr>
            <a:normAutofit fontScale="85000" lnSpcReduction="20000"/>
          </a:bodyPr>
          <a:lstStyle/>
          <a:p>
            <a:pPr>
              <a:lnSpc>
                <a:spcPct val="200000"/>
              </a:lnSpc>
            </a:pPr>
            <a:r>
              <a:rPr lang="en-ZA" sz="2400" b="1" dirty="0">
                <a:solidFill>
                  <a:srgbClr val="FF0000"/>
                </a:solidFill>
              </a:rPr>
              <a:t>The are 3 ISO Standards that address the water services:</a:t>
            </a:r>
            <a:r>
              <a:rPr lang="en-ZA" sz="2400" dirty="0">
                <a:solidFill>
                  <a:srgbClr val="FF0000"/>
                </a:solidFill>
              </a:rPr>
              <a:t> </a:t>
            </a:r>
          </a:p>
          <a:p>
            <a:pPr>
              <a:lnSpc>
                <a:spcPct val="200000"/>
              </a:lnSpc>
            </a:pPr>
            <a:r>
              <a:rPr lang="en-US" dirty="0"/>
              <a:t>  Activities relating to drinking water and wastewater services:</a:t>
            </a:r>
            <a:endParaRPr lang="en-ZA" dirty="0"/>
          </a:p>
          <a:p>
            <a:pPr marL="635508" lvl="1" indent="-342900">
              <a:lnSpc>
                <a:spcPct val="200000"/>
              </a:lnSpc>
            </a:pPr>
            <a:r>
              <a:rPr lang="en-ZA" b="1" dirty="0">
                <a:latin typeface="Arial" panose="020B0604020202020204" pitchFamily="34" charset="0"/>
                <a:cs typeface="Arial" panose="020B0604020202020204" pitchFamily="34" charset="0"/>
              </a:rPr>
              <a:t>ISO 24510</a:t>
            </a:r>
            <a:r>
              <a:rPr lang="en-ZA" dirty="0">
                <a:latin typeface="Arial" panose="020B0604020202020204" pitchFamily="34" charset="0"/>
                <a:cs typeface="Arial" panose="020B0604020202020204" pitchFamily="34" charset="0"/>
              </a:rPr>
              <a:t>:</a:t>
            </a:r>
            <a:r>
              <a:rPr lang="en-ZA"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Guidelines for the assessment and for the improvement of the service to users</a:t>
            </a:r>
            <a:r>
              <a:rPr lang="en-ZA" dirty="0">
                <a:latin typeface="Arial" panose="020B0604020202020204" pitchFamily="34" charset="0"/>
                <a:cs typeface="Arial" panose="020B0604020202020204" pitchFamily="34" charset="0"/>
              </a:rPr>
              <a:t> </a:t>
            </a:r>
          </a:p>
          <a:p>
            <a:pPr marL="635508" lvl="1" indent="-342900">
              <a:lnSpc>
                <a:spcPct val="200000"/>
              </a:lnSpc>
            </a:pPr>
            <a:r>
              <a:rPr lang="en-ZA" b="1" dirty="0">
                <a:latin typeface="Arial" panose="020B0604020202020204" pitchFamily="34" charset="0"/>
                <a:cs typeface="Arial" panose="020B0604020202020204" pitchFamily="34" charset="0"/>
              </a:rPr>
              <a:t>ISO 24511</a:t>
            </a:r>
            <a:r>
              <a:rPr lang="en-ZA"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Guidelines for the management of wastewater utilities and for the assessment of wastewater services</a:t>
            </a:r>
            <a:endParaRPr lang="en-ZA" b="1" dirty="0">
              <a:latin typeface="Arial" panose="020B0604020202020204" pitchFamily="34" charset="0"/>
              <a:cs typeface="Arial" panose="020B0604020202020204" pitchFamily="34" charset="0"/>
            </a:endParaRPr>
          </a:p>
          <a:p>
            <a:pPr marL="635508" lvl="1" indent="-342900">
              <a:lnSpc>
                <a:spcPct val="200000"/>
              </a:lnSpc>
            </a:pPr>
            <a:r>
              <a:rPr lang="en-ZA" b="1" dirty="0">
                <a:latin typeface="Arial" panose="020B0604020202020204" pitchFamily="34" charset="0"/>
                <a:cs typeface="Arial" panose="020B0604020202020204" pitchFamily="34" charset="0"/>
              </a:rPr>
              <a:t>ISO 24512</a:t>
            </a:r>
            <a:r>
              <a:rPr lang="en-ZA"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Guidelines for the management of drinking water utilities and for the assessment of drinking water services</a:t>
            </a:r>
          </a:p>
          <a:p>
            <a:endParaRPr lang="en-ZA" dirty="0"/>
          </a:p>
        </p:txBody>
      </p:sp>
      <p:sp>
        <p:nvSpPr>
          <p:cNvPr id="3" name="Slide Number Placeholder 2"/>
          <p:cNvSpPr>
            <a:spLocks noGrp="1"/>
          </p:cNvSpPr>
          <p:nvPr>
            <p:ph type="sldNum" sz="quarter" idx="12"/>
          </p:nvPr>
        </p:nvSpPr>
        <p:spPr>
          <a:xfrm>
            <a:off x="8648700" y="6316667"/>
            <a:ext cx="2743200" cy="365125"/>
          </a:xfrm>
        </p:spPr>
        <p:txBody>
          <a:bodyPr/>
          <a:lstStyle/>
          <a:p>
            <a:fld id="{3AF06680-C8A7-4B16-9D12-C8E67A63F5D0}" type="slidenum">
              <a:rPr lang="en-ZA" smtClean="0"/>
              <a:t>6</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6505262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647" y="522146"/>
            <a:ext cx="7334250" cy="437699"/>
          </a:xfrm>
        </p:spPr>
        <p:txBody>
          <a:bodyPr/>
          <a:lstStyle/>
          <a:p>
            <a:r>
              <a:rPr lang="en-US" dirty="0"/>
              <a:t>Developing maintenance plans and instructions</a:t>
            </a:r>
            <a:br>
              <a:rPr lang="en-US" dirty="0"/>
            </a:br>
            <a:endParaRPr lang="en-ZA" dirty="0"/>
          </a:p>
        </p:txBody>
      </p:sp>
      <p:sp>
        <p:nvSpPr>
          <p:cNvPr id="4" name="Content Placeholder 3"/>
          <p:cNvSpPr>
            <a:spLocks noGrp="1"/>
          </p:cNvSpPr>
          <p:nvPr>
            <p:ph idx="1"/>
          </p:nvPr>
        </p:nvSpPr>
        <p:spPr>
          <a:xfrm>
            <a:off x="656945" y="1261017"/>
            <a:ext cx="9753600" cy="5095333"/>
          </a:xfrm>
        </p:spPr>
        <p:txBody>
          <a:bodyPr>
            <a:noAutofit/>
          </a:bodyPr>
          <a:lstStyle/>
          <a:p>
            <a:pPr marL="201168" lvl="1" indent="0">
              <a:lnSpc>
                <a:spcPct val="120000"/>
              </a:lnSpc>
              <a:buNone/>
            </a:pPr>
            <a:r>
              <a:rPr lang="en-US" sz="1800" b="1" dirty="0">
                <a:latin typeface="Arial" panose="020B0604020202020204" pitchFamily="34" charset="0"/>
                <a:cs typeface="Arial" panose="020B0604020202020204" pitchFamily="34" charset="0"/>
              </a:rPr>
              <a:t>Benefits of Preventative Maintenance</a:t>
            </a:r>
          </a:p>
          <a:p>
            <a:pPr lvl="2">
              <a:lnSpc>
                <a:spcPct val="150000"/>
              </a:lnSpc>
            </a:pPr>
            <a:r>
              <a:rPr lang="en-ZA" sz="1800" dirty="0">
                <a:latin typeface="Arial" panose="020B0604020202020204" pitchFamily="34" charset="0"/>
                <a:cs typeface="Arial" panose="020B0604020202020204" pitchFamily="34" charset="0"/>
              </a:rPr>
              <a:t>Preventative maintenance eliminates many conditions that cause unplanned maintenance.</a:t>
            </a:r>
          </a:p>
          <a:p>
            <a:pPr lvl="2">
              <a:lnSpc>
                <a:spcPct val="150000"/>
              </a:lnSpc>
            </a:pPr>
            <a:r>
              <a:rPr lang="en-ZA" sz="1800" dirty="0">
                <a:latin typeface="Arial" panose="020B0604020202020204" pitchFamily="34" charset="0"/>
                <a:cs typeface="Arial" panose="020B0604020202020204" pitchFamily="34" charset="0"/>
              </a:rPr>
              <a:t>Reduces probability of failure </a:t>
            </a:r>
          </a:p>
          <a:p>
            <a:pPr lvl="2">
              <a:lnSpc>
                <a:spcPct val="150000"/>
              </a:lnSpc>
            </a:pPr>
            <a:r>
              <a:rPr lang="en-ZA" sz="1800" dirty="0">
                <a:latin typeface="Arial" panose="020B0604020202020204" pitchFamily="34" charset="0"/>
                <a:cs typeface="Arial" panose="020B0604020202020204" pitchFamily="34" charset="0"/>
              </a:rPr>
              <a:t>Improves safety </a:t>
            </a:r>
          </a:p>
          <a:p>
            <a:pPr lvl="2">
              <a:lnSpc>
                <a:spcPct val="150000"/>
              </a:lnSpc>
            </a:pPr>
            <a:r>
              <a:rPr lang="en-ZA" sz="1800" dirty="0">
                <a:latin typeface="Arial" panose="020B0604020202020204" pitchFamily="34" charset="0"/>
                <a:cs typeface="Arial" panose="020B0604020202020204" pitchFamily="34" charset="0"/>
              </a:rPr>
              <a:t>Cost effective </a:t>
            </a:r>
          </a:p>
          <a:p>
            <a:pPr lvl="2">
              <a:lnSpc>
                <a:spcPct val="150000"/>
              </a:lnSpc>
            </a:pPr>
            <a:r>
              <a:rPr lang="en-ZA" sz="1800" dirty="0">
                <a:latin typeface="Arial" panose="020B0604020202020204" pitchFamily="34" charset="0"/>
                <a:cs typeface="Arial" panose="020B0604020202020204" pitchFamily="34" charset="0"/>
              </a:rPr>
              <a:t>Minimize overhaul frequency </a:t>
            </a:r>
          </a:p>
          <a:p>
            <a:pPr lvl="2">
              <a:lnSpc>
                <a:spcPct val="150000"/>
              </a:lnSpc>
            </a:pPr>
            <a:r>
              <a:rPr lang="en-ZA" sz="1800" dirty="0">
                <a:latin typeface="Arial" panose="020B0604020202020204" pitchFamily="34" charset="0"/>
                <a:cs typeface="Arial" panose="020B0604020202020204" pitchFamily="34" charset="0"/>
              </a:rPr>
              <a:t>Energy savings</a:t>
            </a:r>
          </a:p>
          <a:p>
            <a:pPr lvl="2">
              <a:lnSpc>
                <a:spcPct val="150000"/>
              </a:lnSpc>
            </a:pPr>
            <a:r>
              <a:rPr lang="en-ZA" sz="1800" dirty="0">
                <a:latin typeface="Arial" panose="020B0604020202020204" pitchFamily="34" charset="0"/>
                <a:cs typeface="Arial" panose="020B0604020202020204" pitchFamily="34" charset="0"/>
              </a:rPr>
              <a:t>Flexibility </a:t>
            </a:r>
          </a:p>
          <a:p>
            <a:pPr lvl="2">
              <a:lnSpc>
                <a:spcPct val="150000"/>
              </a:lnSpc>
            </a:pPr>
            <a:r>
              <a:rPr lang="en-ZA" sz="1800" dirty="0">
                <a:latin typeface="Arial" panose="020B0604020202020204" pitchFamily="34" charset="0"/>
                <a:cs typeface="Arial" panose="020B0604020202020204" pitchFamily="34" charset="0"/>
              </a:rPr>
              <a:t>Decreases downtime </a:t>
            </a:r>
          </a:p>
          <a:p>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60</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092737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1" y="513816"/>
            <a:ext cx="7334250" cy="388428"/>
          </a:xfrm>
        </p:spPr>
        <p:txBody>
          <a:bodyPr/>
          <a:lstStyle/>
          <a:p>
            <a:r>
              <a:rPr lang="en-US" dirty="0">
                <a:solidFill>
                  <a:prstClr val="black"/>
                </a:solidFill>
              </a:rPr>
              <a:t>Developing maintenance plans and instructions</a:t>
            </a:r>
            <a:br>
              <a:rPr lang="en-US" dirty="0">
                <a:solidFill>
                  <a:prstClr val="black"/>
                </a:solidFill>
              </a:rPr>
            </a:br>
            <a:endParaRPr lang="en-ZA" dirty="0"/>
          </a:p>
        </p:txBody>
      </p:sp>
      <p:sp>
        <p:nvSpPr>
          <p:cNvPr id="4" name="Content Placeholder 3"/>
          <p:cNvSpPr>
            <a:spLocks noGrp="1"/>
          </p:cNvSpPr>
          <p:nvPr>
            <p:ph idx="1"/>
          </p:nvPr>
        </p:nvSpPr>
        <p:spPr>
          <a:xfrm>
            <a:off x="628651" y="1261017"/>
            <a:ext cx="9753600" cy="5095333"/>
          </a:xfrm>
        </p:spPr>
        <p:txBody>
          <a:bodyPr>
            <a:normAutofit/>
          </a:bodyPr>
          <a:lstStyle/>
          <a:p>
            <a:pPr marL="384048" lvl="2" indent="0">
              <a:lnSpc>
                <a:spcPct val="150000"/>
              </a:lnSpc>
              <a:buNone/>
            </a:pPr>
            <a:r>
              <a:rPr lang="en-US" sz="1800" b="1" dirty="0">
                <a:solidFill>
                  <a:srgbClr val="FF0000"/>
                </a:solidFill>
                <a:latin typeface="Arial" panose="020B0604020202020204" pitchFamily="34" charset="0"/>
                <a:cs typeface="Arial" panose="020B0604020202020204" pitchFamily="34" charset="0"/>
              </a:rPr>
              <a:t>Reactive maintenance includes</a:t>
            </a:r>
            <a:r>
              <a:rPr lang="en-US" sz="1800" b="1" dirty="0">
                <a:latin typeface="Arial" panose="020B0604020202020204" pitchFamily="34" charset="0"/>
                <a:cs typeface="Arial" panose="020B0604020202020204" pitchFamily="34" charset="0"/>
              </a:rPr>
              <a:t>: </a:t>
            </a:r>
          </a:p>
          <a:p>
            <a:pPr marL="486918" lvl="1" indent="-285750">
              <a:lnSpc>
                <a:spcPct val="150000"/>
              </a:lnSpc>
            </a:pPr>
            <a:r>
              <a:rPr lang="en-US" sz="1800" dirty="0">
                <a:latin typeface="Arial" panose="020B0604020202020204" pitchFamily="34" charset="0"/>
                <a:cs typeface="Arial" panose="020B0604020202020204" pitchFamily="34" charset="0"/>
              </a:rPr>
              <a:t>Maintenance performed following a failure of the equipment, treatment process or shutdown</a:t>
            </a:r>
          </a:p>
          <a:p>
            <a:pPr marL="486918" lvl="1" indent="-285750">
              <a:lnSpc>
                <a:spcPct val="150000"/>
              </a:lnSpc>
            </a:pPr>
            <a:r>
              <a:rPr lang="en-US" sz="1800" dirty="0">
                <a:latin typeface="Arial" panose="020B0604020202020204" pitchFamily="34" charset="0"/>
                <a:cs typeface="Arial" panose="020B0604020202020204" pitchFamily="34" charset="0"/>
              </a:rPr>
              <a:t>It involves activities necessary to repair or restore the system to a satisfactory condition or level of performance.</a:t>
            </a:r>
          </a:p>
          <a:p>
            <a:pPr marL="486918" lvl="1" indent="-285750">
              <a:lnSpc>
                <a:spcPct val="150000"/>
              </a:lnSpc>
            </a:pPr>
            <a:r>
              <a:rPr lang="en-US" sz="1800" dirty="0">
                <a:latin typeface="Arial" panose="020B0604020202020204" pitchFamily="34" charset="0"/>
                <a:cs typeface="Arial" panose="020B0604020202020204" pitchFamily="34" charset="0"/>
              </a:rPr>
              <a:t>Steady degration of equipment  performance </a:t>
            </a:r>
          </a:p>
          <a:p>
            <a:pPr marL="486918" lvl="1" indent="-285750">
              <a:lnSpc>
                <a:spcPct val="150000"/>
              </a:lnSpc>
            </a:pPr>
            <a:r>
              <a:rPr lang="en-US" sz="1800" dirty="0">
                <a:latin typeface="Arial" panose="020B0604020202020204" pitchFamily="34" charset="0"/>
                <a:cs typeface="Arial" panose="020B0604020202020204" pitchFamily="34" charset="0"/>
              </a:rPr>
              <a:t>Respond to emergency</a:t>
            </a:r>
          </a:p>
          <a:p>
            <a:pPr>
              <a:lnSpc>
                <a:spcPct val="150000"/>
              </a:lnSpc>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61</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621811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0" y="226691"/>
            <a:ext cx="7334250" cy="806994"/>
          </a:xfrm>
        </p:spPr>
        <p:txBody>
          <a:bodyPr/>
          <a:lstStyle/>
          <a:p>
            <a:r>
              <a:rPr lang="en-US" kern="0" spc="-50" dirty="0">
                <a:solidFill>
                  <a:prstClr val="black"/>
                </a:solidFill>
              </a:rPr>
              <a:t>Developing plans and instructions for collection of waste</a:t>
            </a:r>
            <a:r>
              <a:rPr lang="en-ZA" b="0" kern="0" dirty="0">
                <a:solidFill>
                  <a:sysClr val="windowText" lastClr="000000"/>
                </a:solidFill>
              </a:rPr>
              <a:t/>
            </a:r>
            <a:br>
              <a:rPr lang="en-ZA" b="0" kern="0" dirty="0">
                <a:solidFill>
                  <a:sysClr val="windowText" lastClr="000000"/>
                </a:solidFill>
              </a:rPr>
            </a:br>
            <a:endParaRPr lang="en-ZA" dirty="0"/>
          </a:p>
        </p:txBody>
      </p:sp>
      <p:sp>
        <p:nvSpPr>
          <p:cNvPr id="4" name="Content Placeholder 3"/>
          <p:cNvSpPr>
            <a:spLocks noGrp="1"/>
          </p:cNvSpPr>
          <p:nvPr>
            <p:ph idx="1"/>
          </p:nvPr>
        </p:nvSpPr>
        <p:spPr>
          <a:xfrm>
            <a:off x="644896" y="1261017"/>
            <a:ext cx="9753600" cy="5095333"/>
          </a:xfrm>
        </p:spPr>
        <p:txBody>
          <a:bodyPr>
            <a:noAutofit/>
          </a:bodyPr>
          <a:lstStyle/>
          <a:p>
            <a:r>
              <a:rPr lang="en-US" sz="1800" dirty="0">
                <a:latin typeface="Arial" panose="020B0604020202020204" pitchFamily="34" charset="0"/>
                <a:cs typeface="Arial" panose="020B0604020202020204" pitchFamily="34" charset="0"/>
              </a:rPr>
              <a:t>Domestic wastewater is collected from different types of toilets</a:t>
            </a:r>
          </a:p>
          <a:p>
            <a:r>
              <a:rPr lang="en-US" sz="1800" dirty="0">
                <a:latin typeface="Arial" panose="020B0604020202020204" pitchFamily="34" charset="0"/>
                <a:cs typeface="Arial" panose="020B0604020202020204" pitchFamily="34" charset="0"/>
              </a:rPr>
              <a:t>Whenever possible faeces and urine should be separated to facilitate reuse</a:t>
            </a:r>
          </a:p>
          <a:p>
            <a:pPr marL="0" indent="0">
              <a:buNone/>
            </a:pPr>
            <a:endParaRPr lang="en-US" sz="1800" dirty="0"/>
          </a:p>
          <a:p>
            <a:pPr marL="0" indent="0">
              <a:buNone/>
            </a:pPr>
            <a:r>
              <a:rPr lang="en-US" sz="1800" b="1" dirty="0">
                <a:latin typeface="Arial" panose="020B0604020202020204" pitchFamily="34" charset="0"/>
                <a:cs typeface="Arial" panose="020B0604020202020204" pitchFamily="34" charset="0"/>
              </a:rPr>
              <a:t>Tools to collect Faeces &amp; Urine</a:t>
            </a:r>
            <a:r>
              <a:rPr lang="en-US" sz="1800" dirty="0">
                <a:latin typeface="Arial" panose="020B0604020202020204" pitchFamily="34" charset="0"/>
                <a:cs typeface="Arial" panose="020B0604020202020204" pitchFamily="34" charset="0"/>
              </a:rPr>
              <a:t>:</a:t>
            </a:r>
            <a:r>
              <a:rPr lang="en-US" sz="1800" dirty="0">
                <a:solidFill>
                  <a:srgbClr val="FF0000"/>
                </a:solidFill>
                <a:latin typeface="Arial" panose="020B0604020202020204" pitchFamily="34" charset="0"/>
                <a:cs typeface="Arial" panose="020B0604020202020204" pitchFamily="34" charset="0"/>
              </a:rPr>
              <a:t> </a:t>
            </a:r>
          </a:p>
          <a:p>
            <a:pPr>
              <a:lnSpc>
                <a:spcPct val="100000"/>
              </a:lnSpc>
            </a:pPr>
            <a:r>
              <a:rPr lang="en-US" sz="1800" dirty="0"/>
              <a:t>D</a:t>
            </a:r>
            <a:r>
              <a:rPr lang="en-US" sz="1800" dirty="0">
                <a:latin typeface="Arial" panose="020B0604020202020204" pitchFamily="34" charset="0"/>
                <a:cs typeface="Arial" panose="020B0604020202020204" pitchFamily="34" charset="0"/>
              </a:rPr>
              <a:t>ouble pit system </a:t>
            </a:r>
          </a:p>
          <a:p>
            <a:pPr>
              <a:lnSpc>
                <a:spcPct val="100000"/>
              </a:lnSpc>
            </a:pPr>
            <a:r>
              <a:rPr lang="en-US" sz="1800" dirty="0"/>
              <a:t>P</a:t>
            </a:r>
            <a:r>
              <a:rPr lang="en-US" sz="1800" dirty="0">
                <a:latin typeface="Arial" panose="020B0604020202020204" pitchFamily="34" charset="0"/>
                <a:cs typeface="Arial" panose="020B0604020202020204" pitchFamily="34" charset="0"/>
              </a:rPr>
              <a:t>lastic or metal containers or drum. </a:t>
            </a:r>
          </a:p>
          <a:p>
            <a:pPr>
              <a:lnSpc>
                <a:spcPct val="100000"/>
              </a:lnSpc>
            </a:pPr>
            <a:r>
              <a:rPr lang="en-US" sz="1800" dirty="0">
                <a:latin typeface="Arial" panose="020B0604020202020204" pitchFamily="34" charset="0"/>
                <a:cs typeface="Arial" panose="020B0604020202020204" pitchFamily="34" charset="0"/>
              </a:rPr>
              <a:t>Excreta can also be collected in vaults and chambers. </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Instructions:</a:t>
            </a:r>
          </a:p>
          <a:p>
            <a:pPr>
              <a:lnSpc>
                <a:spcPct val="100000"/>
              </a:lnSpc>
            </a:pPr>
            <a:r>
              <a:rPr lang="en-US" sz="1800" dirty="0">
                <a:latin typeface="Arial" panose="020B0604020202020204" pitchFamily="34" charset="0"/>
                <a:cs typeface="Arial" panose="020B0604020202020204" pitchFamily="34" charset="0"/>
              </a:rPr>
              <a:t>The collection systems should be structurally resistant to cracks </a:t>
            </a:r>
          </a:p>
          <a:p>
            <a:pPr>
              <a:lnSpc>
                <a:spcPct val="100000"/>
              </a:lnSpc>
            </a:pPr>
            <a:r>
              <a:rPr lang="en-US" sz="1800" dirty="0">
                <a:latin typeface="Arial" panose="020B0604020202020204" pitchFamily="34" charset="0"/>
                <a:cs typeface="Arial" panose="020B0604020202020204" pitchFamily="34" charset="0"/>
              </a:rPr>
              <a:t>Must be checked regularly for leakage.</a:t>
            </a:r>
          </a:p>
          <a:p>
            <a:pPr>
              <a:lnSpc>
                <a:spcPct val="100000"/>
              </a:lnSpc>
            </a:pPr>
            <a:r>
              <a:rPr lang="en-US" sz="1800" dirty="0">
                <a:latin typeface="Arial" panose="020B0604020202020204" pitchFamily="34" charset="0"/>
                <a:cs typeface="Arial" panose="020B0604020202020204" pitchFamily="34" charset="0"/>
              </a:rPr>
              <a:t>The capacity should be monitored to prevent overflow of the excreta</a:t>
            </a:r>
          </a:p>
          <a:p>
            <a:pPr>
              <a:lnSpc>
                <a:spcPct val="150000"/>
              </a:lnSpc>
            </a:pPr>
            <a:endParaRPr lang="en-US" sz="1800"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62</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4"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0161" y="2493543"/>
            <a:ext cx="2340000" cy="16282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0161" y="4201156"/>
            <a:ext cx="2340000" cy="151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28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spc="-50" dirty="0">
                <a:solidFill>
                  <a:prstClr val="black"/>
                </a:solidFill>
              </a:rPr>
              <a:t>Developing plans and instructions for collection of waste</a:t>
            </a:r>
            <a:r>
              <a:rPr lang="en-ZA" kern="0" dirty="0">
                <a:solidFill>
                  <a:sysClr val="windowText" lastClr="000000"/>
                </a:solidFill>
              </a:rPr>
              <a:t/>
            </a:r>
            <a:br>
              <a:rPr lang="en-ZA" kern="0" dirty="0">
                <a:solidFill>
                  <a:sysClr val="windowText" lastClr="000000"/>
                </a:solidFill>
              </a:rPr>
            </a:br>
            <a:endParaRPr lang="en-ZA" dirty="0"/>
          </a:p>
        </p:txBody>
      </p:sp>
      <p:sp>
        <p:nvSpPr>
          <p:cNvPr id="4" name="Content Placeholder 3"/>
          <p:cNvSpPr>
            <a:spLocks noGrp="1"/>
          </p:cNvSpPr>
          <p:nvPr>
            <p:ph idx="1"/>
          </p:nvPr>
        </p:nvSpPr>
        <p:spPr>
          <a:xfrm>
            <a:off x="644896" y="1329280"/>
            <a:ext cx="9753600" cy="5095333"/>
          </a:xfrm>
        </p:spPr>
        <p:txBody>
          <a:bodyPr>
            <a:noAutofit/>
          </a:bodyPr>
          <a:lstStyle/>
          <a:p>
            <a:pPr marL="0" lvl="0" indent="0">
              <a:buNone/>
            </a:pPr>
            <a:r>
              <a:rPr lang="en-US" sz="1800" b="1" dirty="0">
                <a:latin typeface="Arial" panose="020B0604020202020204" pitchFamily="34" charset="0"/>
                <a:cs typeface="Arial" panose="020B0604020202020204" pitchFamily="34" charset="0"/>
              </a:rPr>
              <a:t>Implementation, operation and collection techniques should:</a:t>
            </a:r>
            <a:r>
              <a:rPr lang="en-US" sz="1800" b="1" dirty="0">
                <a:solidFill>
                  <a:srgbClr val="FF0000"/>
                </a:solidFill>
                <a:latin typeface="Arial" panose="020B0604020202020204" pitchFamily="34" charset="0"/>
                <a:cs typeface="Arial" panose="020B0604020202020204" pitchFamily="34" charset="0"/>
              </a:rPr>
              <a:t> </a:t>
            </a:r>
          </a:p>
          <a:p>
            <a:pPr lvl="0">
              <a:lnSpc>
                <a:spcPct val="150000"/>
              </a:lnSpc>
            </a:pPr>
            <a:r>
              <a:rPr lang="en-US" sz="1800" dirty="0">
                <a:solidFill>
                  <a:prstClr val="black"/>
                </a:solidFill>
                <a:latin typeface="Arial" panose="020B0604020202020204" pitchFamily="34" charset="0"/>
                <a:cs typeface="Arial" panose="020B0604020202020204" pitchFamily="34" charset="0"/>
              </a:rPr>
              <a:t> Include regular removal of excreta</a:t>
            </a:r>
          </a:p>
          <a:p>
            <a:pPr lvl="0">
              <a:lnSpc>
                <a:spcPct val="150000"/>
              </a:lnSpc>
            </a:pPr>
            <a:r>
              <a:rPr lang="en-US" sz="1800" dirty="0">
                <a:solidFill>
                  <a:prstClr val="black"/>
                </a:solidFill>
                <a:latin typeface="Arial" panose="020B0604020202020204" pitchFamily="34" charset="0"/>
                <a:cs typeface="Arial" panose="020B0604020202020204" pitchFamily="34" charset="0"/>
              </a:rPr>
              <a:t> </a:t>
            </a:r>
            <a:r>
              <a:rPr lang="en-US" sz="1800" dirty="0">
                <a:solidFill>
                  <a:prstClr val="black"/>
                </a:solidFill>
              </a:rPr>
              <a:t>S</a:t>
            </a:r>
            <a:r>
              <a:rPr lang="en-US" sz="1800" dirty="0">
                <a:solidFill>
                  <a:prstClr val="black"/>
                </a:solidFill>
                <a:latin typeface="Arial" panose="020B0604020202020204" pitchFamily="34" charset="0"/>
                <a:cs typeface="Arial" panose="020B0604020202020204" pitchFamily="34" charset="0"/>
              </a:rPr>
              <a:t>afe handling of faeces and urine, as they may contain pathogens – develop SOP</a:t>
            </a:r>
            <a:endParaRPr lang="en-US" sz="1800" dirty="0">
              <a:latin typeface="Arial" panose="020B0604020202020204" pitchFamily="34" charset="0"/>
              <a:cs typeface="Arial" panose="020B0604020202020204" pitchFamily="34" charset="0"/>
            </a:endParaRPr>
          </a:p>
          <a:p>
            <a:pPr lvl="0">
              <a:lnSpc>
                <a:spcPct val="150000"/>
              </a:lnSpc>
            </a:pPr>
            <a:r>
              <a:rPr lang="en-US" sz="1800" dirty="0">
                <a:latin typeface="Arial" panose="020B0604020202020204" pitchFamily="34" charset="0"/>
                <a:cs typeface="Arial" panose="020B0604020202020204" pitchFamily="34" charset="0"/>
              </a:rPr>
              <a:t>The sustainability and continuity of the entire sanitation system depends on good organization and management of transportation systems</a:t>
            </a:r>
          </a:p>
          <a:p>
            <a:pPr marL="0" indent="0">
              <a:lnSpc>
                <a:spcPct val="150000"/>
              </a:lnSpc>
              <a:buNone/>
            </a:pPr>
            <a:endParaRPr lang="en-US" sz="1800" dirty="0">
              <a:latin typeface="Arial" panose="020B0604020202020204" pitchFamily="34" charset="0"/>
              <a:cs typeface="Arial" panose="020B0604020202020204" pitchFamily="34" charset="0"/>
            </a:endParaRPr>
          </a:p>
          <a:p>
            <a:pPr marL="0" indent="0">
              <a:buNone/>
            </a:pPr>
            <a:r>
              <a:rPr lang="en-US" sz="1800" b="1" dirty="0"/>
              <a:t>T</a:t>
            </a:r>
            <a:r>
              <a:rPr lang="en-US" sz="1800" b="1" dirty="0">
                <a:latin typeface="Arial" panose="020B0604020202020204" pitchFamily="34" charset="0"/>
                <a:cs typeface="Arial" panose="020B0604020202020204" pitchFamily="34" charset="0"/>
              </a:rPr>
              <a:t>ransportation depends on </a:t>
            </a:r>
            <a:r>
              <a:rPr lang="en-US" sz="1800" dirty="0">
                <a:latin typeface="Arial" panose="020B0604020202020204" pitchFamily="34" charset="0"/>
                <a:cs typeface="Arial" panose="020B0604020202020204" pitchFamily="34" charset="0"/>
              </a:rPr>
              <a:t>: </a:t>
            </a:r>
          </a:p>
          <a:p>
            <a:pPr>
              <a:lnSpc>
                <a:spcPct val="150000"/>
              </a:lnSpc>
            </a:pPr>
            <a:r>
              <a:rPr lang="en-US" sz="1800" dirty="0">
                <a:latin typeface="Arial" panose="020B0604020202020204" pitchFamily="34" charset="0"/>
                <a:cs typeface="Arial" panose="020B0604020202020204" pitchFamily="34" charset="0"/>
              </a:rPr>
              <a:t>Quantity (Volume) of wastewater and sludge  </a:t>
            </a:r>
          </a:p>
          <a:p>
            <a:pPr>
              <a:lnSpc>
                <a:spcPct val="150000"/>
              </a:lnSpc>
            </a:pPr>
            <a:r>
              <a:rPr lang="en-US" sz="1800" dirty="0">
                <a:latin typeface="Arial" panose="020B0604020202020204" pitchFamily="34" charset="0"/>
                <a:cs typeface="Arial" panose="020B0604020202020204" pitchFamily="34" charset="0"/>
              </a:rPr>
              <a:t>Characteristics of wastewater and sludge (both treated and untreated) </a:t>
            </a:r>
          </a:p>
          <a:p>
            <a:pPr>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63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extLst>
      <p:ext uri="{BB962C8B-B14F-4D97-AF65-F5344CB8AC3E}">
        <p14:creationId xmlns:p14="http://schemas.microsoft.com/office/powerpoint/2010/main" val="2974387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spc="-50" dirty="0">
                <a:solidFill>
                  <a:prstClr val="black"/>
                </a:solidFill>
              </a:rPr>
              <a:t>Developing plans and instructions for collection of waste</a:t>
            </a:r>
            <a:r>
              <a:rPr lang="en-ZA" kern="0" dirty="0">
                <a:solidFill>
                  <a:sysClr val="windowText" lastClr="000000"/>
                </a:solidFill>
              </a:rPr>
              <a:t/>
            </a:r>
            <a:br>
              <a:rPr lang="en-ZA" kern="0" dirty="0">
                <a:solidFill>
                  <a:sysClr val="windowText" lastClr="000000"/>
                </a:solidFill>
              </a:rPr>
            </a:br>
            <a:endParaRPr lang="en-ZA" dirty="0"/>
          </a:p>
        </p:txBody>
      </p:sp>
      <p:sp>
        <p:nvSpPr>
          <p:cNvPr id="4" name="Content Placeholder 3"/>
          <p:cNvSpPr>
            <a:spLocks noGrp="1"/>
          </p:cNvSpPr>
          <p:nvPr>
            <p:ph idx="1"/>
          </p:nvPr>
        </p:nvSpPr>
        <p:spPr>
          <a:xfrm>
            <a:off x="628651" y="1261017"/>
            <a:ext cx="9753600" cy="5095333"/>
          </a:xfrm>
        </p:spPr>
        <p:txBody>
          <a:bodyPr>
            <a:noAutofit/>
          </a:bodyPr>
          <a:lstStyle/>
          <a:p>
            <a:pPr marL="0" lvl="0" indent="0">
              <a:buNone/>
            </a:pPr>
            <a:endParaRPr lang="en-US" sz="1800" dirty="0">
              <a:latin typeface="Arial" panose="020B0604020202020204" pitchFamily="34" charset="0"/>
              <a:cs typeface="Arial" panose="020B0604020202020204" pitchFamily="34" charset="0"/>
            </a:endParaRPr>
          </a:p>
          <a:p>
            <a:pPr marL="0" indent="0">
              <a:lnSpc>
                <a:spcPct val="150000"/>
              </a:lnSpc>
              <a:buNone/>
            </a:pPr>
            <a:r>
              <a:rPr lang="en-US" sz="1800" b="1" dirty="0">
                <a:latin typeface="Arial" panose="020B0604020202020204" pitchFamily="34" charset="0"/>
                <a:cs typeface="Arial" panose="020B0604020202020204" pitchFamily="34" charset="0"/>
              </a:rPr>
              <a:t>Different types of transportation techniques include</a:t>
            </a:r>
            <a:r>
              <a:rPr lang="en-US" sz="1800" dirty="0">
                <a:latin typeface="Arial" panose="020B0604020202020204" pitchFamily="34" charset="0"/>
                <a:cs typeface="Arial" panose="020B0604020202020204" pitchFamily="34" charset="0"/>
              </a:rPr>
              <a:t>: </a:t>
            </a:r>
          </a:p>
          <a:p>
            <a:pPr marL="761238" lvl="2" indent="-285750">
              <a:lnSpc>
                <a:spcPct val="150000"/>
              </a:lnSpc>
            </a:pPr>
            <a:r>
              <a:rPr lang="en-US" sz="1800" dirty="0">
                <a:latin typeface="Arial" panose="020B0604020202020204" pitchFamily="34" charset="0"/>
                <a:cs typeface="Arial" panose="020B0604020202020204" pitchFamily="34" charset="0"/>
              </a:rPr>
              <a:t>Cartage techniques include cycles and pushcarts</a:t>
            </a:r>
          </a:p>
          <a:p>
            <a:pPr marL="761238" lvl="2" indent="-285750">
              <a:lnSpc>
                <a:spcPct val="150000"/>
              </a:lnSpc>
            </a:pPr>
            <a:r>
              <a:rPr lang="en-US" sz="1800" dirty="0">
                <a:latin typeface="Arial" panose="020B0604020202020204" pitchFamily="34" charset="0"/>
                <a:cs typeface="Arial" panose="020B0604020202020204" pitchFamily="34" charset="0"/>
              </a:rPr>
              <a:t> mechanical emptying systems </a:t>
            </a:r>
          </a:p>
          <a:p>
            <a:pPr marL="761238" lvl="2" indent="-285750">
              <a:lnSpc>
                <a:spcPct val="150000"/>
              </a:lnSpc>
            </a:pPr>
            <a:r>
              <a:rPr lang="en-US" sz="1800" dirty="0">
                <a:latin typeface="Arial" panose="020B0604020202020204" pitchFamily="34" charset="0"/>
                <a:cs typeface="Arial" panose="020B0604020202020204" pitchFamily="34" charset="0"/>
              </a:rPr>
              <a:t>sewer systems </a:t>
            </a:r>
          </a:p>
        </p:txBody>
      </p:sp>
      <p:sp>
        <p:nvSpPr>
          <p:cNvPr id="3" name="Slide Number Placeholder 2"/>
          <p:cNvSpPr>
            <a:spLocks noGrp="1"/>
          </p:cNvSpPr>
          <p:nvPr>
            <p:ph type="sldNum" sz="quarter" idx="12"/>
          </p:nvPr>
        </p:nvSpPr>
        <p:spPr/>
        <p:txBody>
          <a:bodyPr/>
          <a:lstStyle/>
          <a:p>
            <a:fld id="{3AF06680-C8A7-4B16-9D12-C8E67A63F5D0}" type="slidenum">
              <a:rPr lang="en-ZA" smtClean="0"/>
              <a:t>64</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3" name="Picture 6" descr="Image result for transporting fecal slud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0333" y="4116701"/>
            <a:ext cx="2340000" cy="1559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9038" y="4116701"/>
            <a:ext cx="2326473"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7200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397" y="2131692"/>
            <a:ext cx="9144000" cy="1346687"/>
          </a:xfrm>
        </p:spPr>
        <p:txBody>
          <a:bodyPr>
            <a:normAutofit/>
          </a:bodyPr>
          <a:lstStyle/>
          <a:p>
            <a:r>
              <a:rPr lang="en-ZA" sz="3200" b="1" dirty="0">
                <a:latin typeface="Arial" panose="020B0604020202020204" pitchFamily="34" charset="0"/>
                <a:cs typeface="Arial" panose="020B0604020202020204" pitchFamily="34" charset="0"/>
              </a:rPr>
              <a:t>Health and safety issues</a:t>
            </a:r>
            <a:endParaRPr lang="en-ZA" sz="3200" dirty="0"/>
          </a:p>
        </p:txBody>
      </p:sp>
      <p:sp>
        <p:nvSpPr>
          <p:cNvPr id="18" name="Footer Placeholder 2"/>
          <p:cNvSpPr>
            <a:spLocks noGrp="1"/>
          </p:cNvSpPr>
          <p:nvPr>
            <p:ph type="ftr" sz="quarter" idx="11"/>
          </p:nvPr>
        </p:nvSpPr>
        <p:spPr/>
        <p:txBody>
          <a:bodyPr/>
          <a:lstStyle/>
          <a:p>
            <a:r>
              <a:rPr lang="en-ZA" b="1" dirty="0">
                <a:latin typeface="Arial" panose="020B0604020202020204" pitchFamily="34" charset="0"/>
                <a:cs typeface="Arial" panose="020B0604020202020204" pitchFamily="34" charset="0"/>
              </a:rPr>
              <a:t>SABS and WATER RESEARCH COMMISSION</a:t>
            </a:r>
          </a:p>
        </p:txBody>
      </p:sp>
      <p:sp>
        <p:nvSpPr>
          <p:cNvPr id="3" name="Slide Number Placeholder 2"/>
          <p:cNvSpPr>
            <a:spLocks noGrp="1"/>
          </p:cNvSpPr>
          <p:nvPr>
            <p:ph type="sldNum" sz="quarter" idx="12"/>
          </p:nvPr>
        </p:nvSpPr>
        <p:spPr/>
        <p:txBody>
          <a:bodyPr/>
          <a:lstStyle/>
          <a:p>
            <a:fld id="{3AF06680-C8A7-4B16-9D12-C8E67A63F5D0}" type="slidenum">
              <a:rPr lang="en-ZA" smtClean="0"/>
              <a:t>65</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2" name="Picture 11"/>
          <p:cNvPicPr/>
          <p:nvPr/>
        </p:nvPicPr>
        <p:blipFill>
          <a:blip r:embed="rId5"/>
          <a:stretch>
            <a:fillRect/>
          </a:stretch>
        </p:blipFill>
        <p:spPr>
          <a:xfrm>
            <a:off x="10663132" y="5045554"/>
            <a:ext cx="955304" cy="866305"/>
          </a:xfrm>
          <a:prstGeom prst="rect">
            <a:avLst/>
          </a:prstGeom>
        </p:spPr>
      </p:pic>
      <p:pic>
        <p:nvPicPr>
          <p:cNvPr id="13" name="Picture 2" descr="Image result for health and safety issu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3397" y="4331142"/>
            <a:ext cx="2664000" cy="17526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966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Health &amp; Safety </a:t>
            </a:r>
            <a:br>
              <a:rPr lang="en-ZA" dirty="0"/>
            </a:br>
            <a:endParaRPr lang="en-ZA" dirty="0"/>
          </a:p>
        </p:txBody>
      </p:sp>
      <p:sp>
        <p:nvSpPr>
          <p:cNvPr id="4" name="Content Placeholder 3"/>
          <p:cNvSpPr>
            <a:spLocks noGrp="1"/>
          </p:cNvSpPr>
          <p:nvPr>
            <p:ph idx="1"/>
          </p:nvPr>
        </p:nvSpPr>
        <p:spPr>
          <a:xfrm>
            <a:off x="589867" y="1261934"/>
            <a:ext cx="9753600" cy="5095333"/>
          </a:xfrm>
        </p:spPr>
        <p:txBody>
          <a:bodyPr>
            <a:normAutofit/>
          </a:bodyPr>
          <a:lstStyle/>
          <a:p>
            <a:pPr>
              <a:lnSpc>
                <a:spcPct val="200000"/>
              </a:lnSpc>
            </a:pPr>
            <a:r>
              <a:rPr lang="en-ZA" sz="1800" b="1" dirty="0">
                <a:latin typeface="Arial" panose="020B0604020202020204" pitchFamily="34" charset="0"/>
                <a:cs typeface="Arial" panose="020B0604020202020204" pitchFamily="34" charset="0"/>
              </a:rPr>
              <a:t>Regular medical check-ups</a:t>
            </a:r>
            <a:r>
              <a:rPr lang="en-ZA" sz="1800" dirty="0">
                <a:latin typeface="Arial" panose="020B0604020202020204" pitchFamily="34" charset="0"/>
                <a:cs typeface="Arial" panose="020B0604020202020204" pitchFamily="34" charset="0"/>
              </a:rPr>
              <a:t>: For u</a:t>
            </a:r>
            <a:r>
              <a:rPr lang="en-US" sz="1800" dirty="0">
                <a:latin typeface="Arial" panose="020B0604020202020204" pitchFamily="34" charset="0"/>
                <a:cs typeface="Arial" panose="020B0604020202020204" pitchFamily="34" charset="0"/>
              </a:rPr>
              <a:t>sers, service providers &amp; operators who handle waste</a:t>
            </a:r>
            <a:endParaRPr lang="en-ZA" sz="1800" dirty="0">
              <a:latin typeface="Arial" panose="020B0604020202020204" pitchFamily="34" charset="0"/>
              <a:cs typeface="Arial" panose="020B0604020202020204" pitchFamily="34" charset="0"/>
            </a:endParaRPr>
          </a:p>
          <a:p>
            <a:pPr>
              <a:lnSpc>
                <a:spcPct val="200000"/>
              </a:lnSpc>
            </a:pPr>
            <a:r>
              <a:rPr lang="en-ZA" sz="1800" b="1" dirty="0">
                <a:latin typeface="Arial" panose="020B0604020202020204" pitchFamily="34" charset="0"/>
                <a:cs typeface="Arial" panose="020B0604020202020204" pitchFamily="34" charset="0"/>
              </a:rPr>
              <a:t>Protective equipment</a:t>
            </a:r>
            <a:r>
              <a:rPr lang="en-ZA" sz="1800" dirty="0">
                <a:latin typeface="Arial" panose="020B0604020202020204" pitchFamily="34" charset="0"/>
                <a:cs typeface="Arial" panose="020B0604020202020204" pitchFamily="34" charset="0"/>
              </a:rPr>
              <a:t>: Must be provided for users &amp; operators when handling waste</a:t>
            </a:r>
          </a:p>
          <a:p>
            <a:pPr>
              <a:lnSpc>
                <a:spcPct val="200000"/>
              </a:lnSpc>
            </a:pPr>
            <a:r>
              <a:rPr lang="en-US" sz="1800" b="1" dirty="0">
                <a:latin typeface="Arial" panose="020B0604020202020204" pitchFamily="34" charset="0"/>
                <a:cs typeface="Arial" panose="020B0604020202020204" pitchFamily="34" charset="0"/>
              </a:rPr>
              <a:t>Monitor for any infectious or parasitic diseases</a:t>
            </a:r>
            <a:r>
              <a:rPr lang="en-US" sz="1800" dirty="0">
                <a:latin typeface="Arial" panose="020B0604020202020204" pitchFamily="34" charset="0"/>
                <a:cs typeface="Arial" panose="020B0604020202020204" pitchFamily="34" charset="0"/>
              </a:rPr>
              <a:t>: For stakeholders who come in contact with </a:t>
            </a:r>
            <a:r>
              <a:rPr lang="en-ZA" sz="1800" dirty="0">
                <a:latin typeface="Arial" panose="020B0604020202020204" pitchFamily="34" charset="0"/>
                <a:cs typeface="Arial" panose="020B0604020202020204" pitchFamily="34" charset="0"/>
              </a:rPr>
              <a:t>wastewater and/or sub-products of basic onsite domestic wastewater.</a:t>
            </a:r>
            <a:r>
              <a:rPr lang="en-US" sz="1800" dirty="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p>
            <a:pPr>
              <a:lnSpc>
                <a:spcPct val="200000"/>
              </a:lnSpc>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66</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pic>
        <p:nvPicPr>
          <p:cNvPr id="13"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1528" y="4012613"/>
            <a:ext cx="2641572" cy="176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24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398492"/>
            <a:ext cx="7334250" cy="503751"/>
          </a:xfrm>
        </p:spPr>
        <p:txBody>
          <a:bodyPr/>
          <a:lstStyle/>
          <a:p>
            <a:r>
              <a:rPr lang="en-ZA" dirty="0"/>
              <a:t>Health &amp; Safety </a:t>
            </a:r>
            <a:br>
              <a:rPr lang="en-ZA" dirty="0"/>
            </a:br>
            <a:endParaRPr lang="en-ZA" dirty="0"/>
          </a:p>
        </p:txBody>
      </p:sp>
      <p:sp>
        <p:nvSpPr>
          <p:cNvPr id="4" name="Content Placeholder 3"/>
          <p:cNvSpPr>
            <a:spLocks noGrp="1"/>
          </p:cNvSpPr>
          <p:nvPr>
            <p:ph idx="1"/>
          </p:nvPr>
        </p:nvSpPr>
        <p:spPr>
          <a:xfrm>
            <a:off x="628651" y="1261017"/>
            <a:ext cx="9753600" cy="5095333"/>
          </a:xfrm>
        </p:spPr>
        <p:txBody>
          <a:bodyPr>
            <a:normAutofit/>
          </a:bodyPr>
          <a:lstStyle/>
          <a:p>
            <a:pPr>
              <a:lnSpc>
                <a:spcPct val="150000"/>
              </a:lnSpc>
            </a:pPr>
            <a:r>
              <a:rPr lang="en-ZA" sz="1800" b="1" dirty="0">
                <a:latin typeface="Arial" panose="020B0604020202020204" pitchFamily="34" charset="0"/>
                <a:cs typeface="Arial" panose="020B0604020202020204" pitchFamily="34" charset="0"/>
              </a:rPr>
              <a:t>Education/Training: </a:t>
            </a:r>
            <a:r>
              <a:rPr lang="en-ZA" sz="1800" dirty="0">
                <a:latin typeface="Arial" panose="020B0604020202020204" pitchFamily="34" charset="0"/>
                <a:cs typeface="Arial" panose="020B0604020202020204" pitchFamily="34" charset="0"/>
              </a:rPr>
              <a:t>Should be conducted to avoid any health risk.</a:t>
            </a:r>
          </a:p>
          <a:p>
            <a:pPr lvl="1">
              <a:lnSpc>
                <a:spcPct val="150000"/>
              </a:lnSpc>
            </a:pPr>
            <a:r>
              <a:rPr lang="en-US" sz="1800" dirty="0">
                <a:latin typeface="Arial" panose="020B0604020202020204" pitchFamily="34" charset="0"/>
                <a:cs typeface="Arial" panose="020B0604020202020204" pitchFamily="34" charset="0"/>
              </a:rPr>
              <a:t>Training is necessary for proper transport and handling of waste/wastewater to prevent or minimize operator risk and risk to the public (community) or environment </a:t>
            </a:r>
          </a:p>
          <a:p>
            <a:pPr lvl="1">
              <a:lnSpc>
                <a:spcPct val="150000"/>
              </a:lnSpc>
            </a:pPr>
            <a:r>
              <a:rPr lang="en-US" sz="1800" dirty="0">
                <a:latin typeface="Arial" panose="020B0604020202020204" pitchFamily="34" charset="0"/>
                <a:cs typeface="Arial" panose="020B0604020202020204" pitchFamily="34" charset="0"/>
              </a:rPr>
              <a:t>It should be confirmed that the operator is sufficiently well-trained before given permission  to transport waste/wastewater</a:t>
            </a:r>
          </a:p>
          <a:p>
            <a:pPr marL="1757150" lvl="8" indent="-285750">
              <a:lnSpc>
                <a:spcPct val="150000"/>
              </a:lnSpc>
            </a:pPr>
            <a:endParaRPr lang="en-ZA" dirty="0">
              <a:latin typeface="Arial" panose="020B0604020202020204" pitchFamily="34" charset="0"/>
              <a:cs typeface="Arial" panose="020B0604020202020204" pitchFamily="34" charset="0"/>
            </a:endParaRPr>
          </a:p>
          <a:p>
            <a:pPr>
              <a:lnSpc>
                <a:spcPct val="150000"/>
              </a:lnSpc>
            </a:pPr>
            <a:r>
              <a:rPr lang="en-ZA" sz="1800" b="1" dirty="0">
                <a:latin typeface="Arial" panose="020B0604020202020204" pitchFamily="34" charset="0"/>
                <a:cs typeface="Arial" panose="020B0604020202020204" pitchFamily="34" charset="0"/>
              </a:rPr>
              <a:t>Discontinued use − </a:t>
            </a:r>
            <a:r>
              <a:rPr lang="en-ZA" sz="1800" dirty="0">
                <a:latin typeface="Arial" panose="020B0604020202020204" pitchFamily="34" charset="0"/>
                <a:cs typeface="Arial" panose="020B0604020202020204" pitchFamily="34" charset="0"/>
              </a:rPr>
              <a:t>In the event of outbreak of diseases, </a:t>
            </a:r>
            <a:r>
              <a:rPr lang="en-US" sz="1800" dirty="0">
                <a:latin typeface="Arial" panose="020B0604020202020204" pitchFamily="34" charset="0"/>
                <a:cs typeface="Arial" panose="020B0604020202020204" pitchFamily="34" charset="0"/>
              </a:rPr>
              <a:t>short term emergency solutions</a:t>
            </a:r>
            <a:endParaRPr lang="en-ZA" sz="1800" dirty="0">
              <a:latin typeface="Arial" panose="020B0604020202020204" pitchFamily="34" charset="0"/>
              <a:cs typeface="Arial" panose="020B0604020202020204" pitchFamily="34" charset="0"/>
            </a:endParaRPr>
          </a:p>
          <a:p>
            <a:pPr marL="0" indent="0">
              <a:lnSpc>
                <a:spcPct val="150000"/>
              </a:lnSpc>
              <a:buNone/>
            </a:pPr>
            <a:endParaRPr lang="en-ZA" sz="1800" dirty="0"/>
          </a:p>
        </p:txBody>
      </p:sp>
      <p:sp>
        <p:nvSpPr>
          <p:cNvPr id="3" name="Slide Number Placeholder 2"/>
          <p:cNvSpPr>
            <a:spLocks noGrp="1"/>
          </p:cNvSpPr>
          <p:nvPr>
            <p:ph type="sldNum" sz="quarter" idx="12"/>
          </p:nvPr>
        </p:nvSpPr>
        <p:spPr/>
        <p:txBody>
          <a:bodyPr/>
          <a:lstStyle/>
          <a:p>
            <a:fld id="{3AF06680-C8A7-4B16-9D12-C8E67A63F5D0}" type="slidenum">
              <a:rPr lang="en-ZA" smtClean="0"/>
              <a:t>67</a:t>
            </a:fld>
            <a:endParaRPr lang="en-ZA" dirty="0"/>
          </a:p>
        </p:txBody>
      </p:sp>
      <p:sp>
        <p:nvSpPr>
          <p:cNvPr id="6" name="TextBox 5"/>
          <p:cNvSpPr txBox="1"/>
          <p:nvPr/>
        </p:nvSpPr>
        <p:spPr>
          <a:xfrm>
            <a:off x="3490756" y="398493"/>
            <a:ext cx="6037852" cy="461665"/>
          </a:xfrm>
          <a:prstGeom prst="rect">
            <a:avLst/>
          </a:prstGeom>
          <a:noFill/>
        </p:spPr>
        <p:txBody>
          <a:bodyPr wrap="square" rtlCol="0">
            <a:spAutoFit/>
          </a:bodyPr>
          <a:lstStyle/>
          <a:p>
            <a:pPr algn="r"/>
            <a:r>
              <a:rPr lang="en-ZA" sz="2400" b="1" i="1" dirty="0">
                <a:latin typeface="Arial" panose="020B0604020202020204" pitchFamily="34" charset="0"/>
                <a:cs typeface="Arial" panose="020B0604020202020204" pitchFamily="34" charset="0"/>
              </a:rPr>
              <a:t> </a:t>
            </a:r>
            <a:endParaRPr lang="en-ZA" sz="2400" i="1" dirty="0">
              <a:latin typeface="Arial" panose="020B0604020202020204" pitchFamily="34" charset="0"/>
              <a:cs typeface="Arial" panose="020B0604020202020204" pitchFamily="34" charset="0"/>
            </a:endParaRPr>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7838740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323" y="513816"/>
            <a:ext cx="7334250" cy="446029"/>
          </a:xfrm>
        </p:spPr>
        <p:txBody>
          <a:bodyPr/>
          <a:lstStyle/>
          <a:p>
            <a:r>
              <a:rPr lang="en-ZA" dirty="0"/>
              <a:t>Public health programmes</a:t>
            </a:r>
            <a:br>
              <a:rPr lang="en-ZA" dirty="0"/>
            </a:br>
            <a:endParaRPr lang="en-ZA" dirty="0"/>
          </a:p>
        </p:txBody>
      </p:sp>
      <p:sp>
        <p:nvSpPr>
          <p:cNvPr id="4" name="Content Placeholder 3"/>
          <p:cNvSpPr>
            <a:spLocks noGrp="1"/>
          </p:cNvSpPr>
          <p:nvPr>
            <p:ph idx="1"/>
          </p:nvPr>
        </p:nvSpPr>
        <p:spPr>
          <a:xfrm>
            <a:off x="643973" y="1261017"/>
            <a:ext cx="9753600" cy="5095333"/>
          </a:xfrm>
        </p:spPr>
        <p:txBody>
          <a:bodyPr>
            <a:normAutofit fontScale="92500" lnSpcReduction="10000"/>
          </a:bodyPr>
          <a:lstStyle/>
          <a:p>
            <a:r>
              <a:rPr lang="en-US" sz="1800" dirty="0">
                <a:latin typeface="Arial" panose="020B0604020202020204" pitchFamily="34" charset="0"/>
                <a:cs typeface="Arial" panose="020B0604020202020204" pitchFamily="34" charset="0"/>
              </a:rPr>
              <a:t>To mitigate any effects of sub-products of basic on-site domestic wastewater systems</a:t>
            </a:r>
            <a:r>
              <a:rPr lang="en-US" sz="1800" dirty="0"/>
              <a:t>.</a:t>
            </a:r>
          </a:p>
          <a:p>
            <a:endParaRPr lang="en-US" sz="1800" dirty="0"/>
          </a:p>
          <a:p>
            <a:pPr marL="0" indent="0">
              <a:buNone/>
            </a:pPr>
            <a:r>
              <a:rPr lang="en-US" sz="1900" b="1" dirty="0">
                <a:latin typeface="Arial" panose="020B0604020202020204" pitchFamily="34" charset="0"/>
                <a:cs typeface="Arial" panose="020B0604020202020204" pitchFamily="34" charset="0"/>
              </a:rPr>
              <a:t>The health programs should include</a:t>
            </a:r>
            <a:r>
              <a:rPr lang="en-US" sz="1800" b="1" dirty="0">
                <a:latin typeface="Arial" panose="020B0604020202020204" pitchFamily="34" charset="0"/>
                <a:cs typeface="Arial" panose="020B0604020202020204" pitchFamily="34" charset="0"/>
              </a:rPr>
              <a:t>:  </a:t>
            </a:r>
          </a:p>
          <a:p>
            <a:pPr>
              <a:lnSpc>
                <a:spcPct val="150000"/>
              </a:lnSpc>
            </a:pPr>
            <a:r>
              <a:rPr lang="en-US" sz="1900" dirty="0">
                <a:latin typeface="Arial" panose="020B0604020202020204" pitchFamily="34" charset="0"/>
                <a:cs typeface="Arial" panose="020B0604020202020204" pitchFamily="34" charset="0"/>
              </a:rPr>
              <a:t>Medical surveillance of concerned stakeholders</a:t>
            </a:r>
          </a:p>
          <a:p>
            <a:pPr>
              <a:lnSpc>
                <a:spcPct val="150000"/>
              </a:lnSpc>
            </a:pPr>
            <a:r>
              <a:rPr lang="en-US" sz="1900" dirty="0">
                <a:latin typeface="Arial" panose="020B0604020202020204" pitchFamily="34" charset="0"/>
                <a:cs typeface="Arial" panose="020B0604020202020204" pitchFamily="34" charset="0"/>
              </a:rPr>
              <a:t>Testing of sub-products for any pathogenic microorganisms or other hazardous materials</a:t>
            </a:r>
          </a:p>
          <a:p>
            <a:pPr>
              <a:lnSpc>
                <a:spcPct val="150000"/>
              </a:lnSpc>
            </a:pPr>
            <a:r>
              <a:rPr lang="en-US" sz="1900" dirty="0">
                <a:latin typeface="Arial" panose="020B0604020202020204" pitchFamily="34" charset="0"/>
                <a:cs typeface="Arial" panose="020B0604020202020204" pitchFamily="34" charset="0"/>
              </a:rPr>
              <a:t>Review of the use of technologies of the system to establish any improper use or faults that could promote activity of pathogenic microorganisms and, where possible, the kind of routes of exposure as a result of using the system</a:t>
            </a:r>
          </a:p>
          <a:p>
            <a:pPr>
              <a:lnSpc>
                <a:spcPct val="150000"/>
              </a:lnSpc>
            </a:pPr>
            <a:r>
              <a:rPr lang="en-US" sz="1900" dirty="0">
                <a:latin typeface="Arial" panose="020B0604020202020204" pitchFamily="34" charset="0"/>
                <a:cs typeface="Arial" panose="020B0604020202020204" pitchFamily="34" charset="0"/>
              </a:rPr>
              <a:t>Health and hygiene education, including promotion of washing hands with soap and/or an equivalent washing agent</a:t>
            </a:r>
          </a:p>
          <a:p>
            <a:pPr>
              <a:lnSpc>
                <a:spcPct val="150000"/>
              </a:lnSpc>
            </a:pPr>
            <a:r>
              <a:rPr lang="en-US" sz="1900" dirty="0">
                <a:latin typeface="Arial" panose="020B0604020202020204" pitchFamily="34" charset="0"/>
                <a:cs typeface="Arial" panose="020B0604020202020204" pitchFamily="34" charset="0"/>
              </a:rPr>
              <a:t>Pre-evaluation of a particular technology for possible failure that could promote the activity of pathogenic microorganisms as well as other hazards, where feasible</a:t>
            </a:r>
            <a:endParaRPr lang="en-ZA" sz="1900" dirty="0">
              <a:latin typeface="Arial" panose="020B0604020202020204" pitchFamily="34" charset="0"/>
              <a:cs typeface="Arial" panose="020B0604020202020204" pitchFamily="34" charset="0"/>
            </a:endParaRPr>
          </a:p>
          <a:p>
            <a:pPr marL="0" indent="0">
              <a:buNone/>
            </a:pPr>
            <a:endParaRPr lang="en-ZA" sz="19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AF06680-C8A7-4B16-9D12-C8E67A63F5D0}" type="slidenum">
              <a:rPr lang="en-ZA" smtClean="0"/>
              <a:t>68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947529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414" y="2803466"/>
            <a:ext cx="2868869" cy="523220"/>
          </a:xfrm>
          <a:prstGeom prst="rect">
            <a:avLst/>
          </a:prstGeom>
        </p:spPr>
        <p:txBody>
          <a:bodyPr wrap="square">
            <a:spAutoFit/>
          </a:bodyPr>
          <a:lstStyle/>
          <a:p>
            <a:pPr algn="r"/>
            <a:r>
              <a:rPr lang="en-ZA" sz="2800" b="1" cap="all" dirty="0">
                <a:solidFill>
                  <a:prstClr val="white"/>
                </a:solidFill>
                <a:latin typeface="Arial Black" panose="020B0A04020102020204" pitchFamily="34" charset="0"/>
              </a:rPr>
              <a:t>Thank You!</a:t>
            </a:r>
            <a:endParaRPr lang="en-ZA" sz="2800" dirty="0">
              <a:solidFill>
                <a:prstClr val="white"/>
              </a:solidFill>
              <a:latin typeface="Arial Black" panose="020B0A04020102020204" pitchFamily="34" charset="0"/>
            </a:endParaRPr>
          </a:p>
        </p:txBody>
      </p:sp>
      <p:sp>
        <p:nvSpPr>
          <p:cNvPr id="6" name="Slide Number Placeholder 5"/>
          <p:cNvSpPr>
            <a:spLocks noGrp="1"/>
          </p:cNvSpPr>
          <p:nvPr>
            <p:ph type="sldNum" sz="quarter" idx="12"/>
          </p:nvPr>
        </p:nvSpPr>
        <p:spPr/>
        <p:txBody>
          <a:bodyPr/>
          <a:lstStyle/>
          <a:p>
            <a:fld id="{3AF06680-C8A7-4B16-9D12-C8E67A63F5D0}" type="slidenum">
              <a:rPr lang="en-ZA" smtClean="0">
                <a:solidFill>
                  <a:prstClr val="black">
                    <a:tint val="75000"/>
                  </a:prstClr>
                </a:solidFill>
              </a:rPr>
              <a:pPr/>
              <a:t>69</a:t>
            </a:fld>
            <a:endParaRPr lang="en-ZA" dirty="0">
              <a:solidFill>
                <a:prstClr val="black">
                  <a:tint val="75000"/>
                </a:prstClr>
              </a:solidFill>
            </a:endParaRPr>
          </a:p>
        </p:txBody>
      </p:sp>
      <p:sp>
        <p:nvSpPr>
          <p:cNvPr id="9" name="Rectangle 8"/>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7" name="Rectangle 6"/>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82" y="490604"/>
            <a:ext cx="2146979" cy="499843"/>
          </a:xfrm>
          <a:prstGeom prst="rect">
            <a:avLst/>
          </a:prstGeom>
        </p:spPr>
      </p:pic>
      <p:sp>
        <p:nvSpPr>
          <p:cNvPr id="20" name="Rectangle 19"/>
          <p:cNvSpPr/>
          <p:nvPr/>
        </p:nvSpPr>
        <p:spPr>
          <a:xfrm>
            <a:off x="3168086" y="918961"/>
            <a:ext cx="8450350" cy="56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1" name="TextBox 20"/>
          <p:cNvSpPr txBox="1"/>
          <p:nvPr/>
        </p:nvSpPr>
        <p:spPr>
          <a:xfrm>
            <a:off x="2320298" y="3220497"/>
            <a:ext cx="6901168" cy="400110"/>
          </a:xfrm>
          <a:prstGeom prst="rect">
            <a:avLst/>
          </a:prstGeom>
          <a:noFill/>
        </p:spPr>
        <p:txBody>
          <a:bodyPr wrap="square" rtlCol="0">
            <a:spAutoFit/>
          </a:bodyPr>
          <a:lstStyle/>
          <a:p>
            <a:r>
              <a:rPr lang="en-ZA" sz="2000" i="1" dirty="0">
                <a:solidFill>
                  <a:prstClr val="black"/>
                </a:solidFill>
                <a:latin typeface="Arial" panose="020B0604020202020204" pitchFamily="34" charset="0"/>
                <a:cs typeface="Arial" panose="020B0604020202020204" pitchFamily="34" charset="0"/>
              </a:rPr>
              <a:t>SABS &amp; WRC team</a:t>
            </a:r>
          </a:p>
        </p:txBody>
      </p:sp>
      <p:sp>
        <p:nvSpPr>
          <p:cNvPr id="14" name="TextBox 13"/>
          <p:cNvSpPr txBox="1"/>
          <p:nvPr/>
        </p:nvSpPr>
        <p:spPr>
          <a:xfrm>
            <a:off x="2627440" y="1016663"/>
            <a:ext cx="6901168" cy="400110"/>
          </a:xfrm>
          <a:prstGeom prst="rect">
            <a:avLst/>
          </a:prstGeom>
          <a:noFill/>
        </p:spPr>
        <p:txBody>
          <a:bodyPr wrap="square" rtlCol="0">
            <a:spAutoFit/>
          </a:bodyPr>
          <a:lstStyle/>
          <a:p>
            <a:pPr algn="r"/>
            <a:endParaRPr lang="en-ZA" sz="2000" i="1" dirty="0">
              <a:solidFill>
                <a:prstClr val="black"/>
              </a:solidFill>
              <a:latin typeface="Arial" panose="020B0604020202020204" pitchFamily="34" charset="0"/>
              <a:cs typeface="Arial" panose="020B0604020202020204" pitchFamily="34" charset="0"/>
            </a:endParaRPr>
          </a:p>
        </p:txBody>
      </p:sp>
      <p:pic>
        <p:nvPicPr>
          <p:cNvPr id="17" name="Picture 16"/>
          <p:cNvPicPr/>
          <p:nvPr/>
        </p:nvPicPr>
        <p:blipFill>
          <a:blip r:embed="rId4"/>
          <a:stretch>
            <a:fillRect/>
          </a:stretch>
        </p:blipFill>
        <p:spPr>
          <a:xfrm>
            <a:off x="10663131" y="341258"/>
            <a:ext cx="955304" cy="1350810"/>
          </a:xfrm>
          <a:prstGeom prst="rect">
            <a:avLst/>
          </a:prstGeom>
        </p:spPr>
      </p:pic>
      <p:sp>
        <p:nvSpPr>
          <p:cNvPr id="18" name="TextBox 17"/>
          <p:cNvSpPr txBox="1"/>
          <p:nvPr/>
        </p:nvSpPr>
        <p:spPr>
          <a:xfrm>
            <a:off x="2320298" y="3803016"/>
            <a:ext cx="6901168" cy="400110"/>
          </a:xfrm>
          <a:prstGeom prst="rect">
            <a:avLst/>
          </a:prstGeom>
          <a:noFill/>
        </p:spPr>
        <p:txBody>
          <a:bodyPr wrap="square" rtlCol="0">
            <a:spAutoFit/>
          </a:bodyPr>
          <a:lstStyle/>
          <a:p>
            <a:r>
              <a:rPr lang="en-ZA" sz="2000" i="1" dirty="0">
                <a:solidFill>
                  <a:prstClr val="black"/>
                </a:solidFill>
                <a:latin typeface="Arial" panose="020B0604020202020204" pitchFamily="34" charset="0"/>
                <a:cs typeface="Arial" panose="020B0604020202020204" pitchFamily="34" charset="0"/>
              </a:rPr>
              <a:t>QUESTIONS</a:t>
            </a:r>
          </a:p>
        </p:txBody>
      </p:sp>
      <p:sp>
        <p:nvSpPr>
          <p:cNvPr id="5" name="TextBox 4"/>
          <p:cNvSpPr txBox="1"/>
          <p:nvPr/>
        </p:nvSpPr>
        <p:spPr>
          <a:xfrm>
            <a:off x="648182" y="4528713"/>
            <a:ext cx="10970253" cy="1754326"/>
          </a:xfrm>
          <a:prstGeom prst="rect">
            <a:avLst/>
          </a:prstGeom>
          <a:solidFill>
            <a:schemeClr val="bg1"/>
          </a:solidFill>
        </p:spPr>
        <p:txBody>
          <a:bodyPr wrap="square" rtlCol="0">
            <a:spAutoFit/>
          </a:bodyPr>
          <a:lstStyle/>
          <a:p>
            <a:r>
              <a:rPr lang="en-GB" dirty="0">
                <a:solidFill>
                  <a:prstClr val="black"/>
                </a:solidFill>
              </a:rPr>
              <a:t>Content collated by Pollution Research Group, University of KwaZulu-Natal</a:t>
            </a: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pic>
        <p:nvPicPr>
          <p:cNvPr id="22" name="Picture 21"/>
          <p:cNvPicPr/>
          <p:nvPr/>
        </p:nvPicPr>
        <p:blipFill>
          <a:blip r:embed="rId5"/>
          <a:stretch>
            <a:fillRect/>
          </a:stretch>
        </p:blipFill>
        <p:spPr>
          <a:xfrm>
            <a:off x="10663132" y="5017210"/>
            <a:ext cx="955304" cy="866305"/>
          </a:xfrm>
          <a:prstGeom prst="rect">
            <a:avLst/>
          </a:prstGeom>
        </p:spPr>
      </p:pic>
      <p:pic>
        <p:nvPicPr>
          <p:cNvPr id="23"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57580" y="4682982"/>
            <a:ext cx="2837178" cy="146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09920" y="5165873"/>
            <a:ext cx="4099442"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95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1" y="513816"/>
            <a:ext cx="7334250" cy="388428"/>
          </a:xfrm>
        </p:spPr>
        <p:txBody>
          <a:bodyPr/>
          <a:lstStyle/>
          <a:p>
            <a:r>
              <a:rPr lang="en-ZA" dirty="0"/>
              <a:t>INTRODUCTION</a:t>
            </a:r>
            <a:br>
              <a:rPr lang="en-ZA" dirty="0"/>
            </a:br>
            <a:endParaRPr lang="en-ZA" dirty="0"/>
          </a:p>
        </p:txBody>
      </p:sp>
      <p:sp>
        <p:nvSpPr>
          <p:cNvPr id="10" name="Content Placeholder 9"/>
          <p:cNvSpPr>
            <a:spLocks noGrp="1"/>
          </p:cNvSpPr>
          <p:nvPr>
            <p:ph idx="1"/>
          </p:nvPr>
        </p:nvSpPr>
        <p:spPr>
          <a:xfrm>
            <a:off x="628650" y="1266825"/>
            <a:ext cx="9753600" cy="4910138"/>
          </a:xfrm>
        </p:spPr>
        <p:txBody>
          <a:bodyPr>
            <a:normAutofit fontScale="62500" lnSpcReduction="20000"/>
          </a:bodyPr>
          <a:lstStyle/>
          <a:p>
            <a:pPr marL="292608" lvl="1"/>
            <a:endParaRPr lang="en-ZA" b="1" dirty="0">
              <a:solidFill>
                <a:srgbClr val="C00000"/>
              </a:solidFill>
              <a:latin typeface="Arial" panose="020B0604020202020204" pitchFamily="34" charset="0"/>
              <a:cs typeface="Arial" panose="020B0604020202020204" pitchFamily="34" charset="0"/>
            </a:endParaRPr>
          </a:p>
          <a:p>
            <a:pPr marL="64008" lvl="1" indent="0">
              <a:buNone/>
            </a:pPr>
            <a:r>
              <a:rPr lang="en-ZA" sz="3200" b="1" dirty="0">
                <a:solidFill>
                  <a:srgbClr val="FF0000"/>
                </a:solidFill>
                <a:latin typeface="Arial" panose="020B0604020202020204" pitchFamily="34" charset="0"/>
                <a:cs typeface="Arial" panose="020B0604020202020204" pitchFamily="34" charset="0"/>
              </a:rPr>
              <a:t>ISO 24510 contains: </a:t>
            </a:r>
          </a:p>
          <a:p>
            <a:pPr marL="285750" lvl="0" indent="-285750">
              <a:lnSpc>
                <a:spcPct val="200000"/>
              </a:lnSpc>
            </a:pPr>
            <a:r>
              <a:rPr lang="en-ZA" dirty="0">
                <a:solidFill>
                  <a:prstClr val="black"/>
                </a:solidFill>
              </a:rPr>
              <a:t>A brief description of the components of the service relating to the users;</a:t>
            </a:r>
          </a:p>
          <a:p>
            <a:pPr marL="285750" lvl="0" indent="-285750">
              <a:lnSpc>
                <a:spcPct val="200000"/>
              </a:lnSpc>
            </a:pPr>
            <a:r>
              <a:rPr lang="en-ZA" dirty="0">
                <a:solidFill>
                  <a:prstClr val="black"/>
                </a:solidFill>
              </a:rPr>
              <a:t>Core objectives for the service, with respect to the needs and expectations of users;</a:t>
            </a:r>
          </a:p>
          <a:p>
            <a:pPr marL="285750" lvl="0" indent="-285750">
              <a:lnSpc>
                <a:spcPct val="200000"/>
              </a:lnSpc>
            </a:pPr>
            <a:r>
              <a:rPr lang="en-ZA" dirty="0">
                <a:solidFill>
                  <a:prstClr val="black"/>
                </a:solidFill>
              </a:rPr>
              <a:t>Guidelines for satisfying the needs and expectations of users;</a:t>
            </a:r>
          </a:p>
          <a:p>
            <a:pPr marL="285750" lvl="0" indent="-285750">
              <a:lnSpc>
                <a:spcPct val="200000"/>
              </a:lnSpc>
            </a:pPr>
            <a:r>
              <a:rPr lang="en-ZA" dirty="0">
                <a:solidFill>
                  <a:prstClr val="black"/>
                </a:solidFill>
              </a:rPr>
              <a:t>Assessment criteria for service to users in accordance with the provided guidelines;  </a:t>
            </a:r>
          </a:p>
          <a:p>
            <a:pPr marL="285750" lvl="0" indent="-285750">
              <a:lnSpc>
                <a:spcPct val="200000"/>
              </a:lnSpc>
            </a:pPr>
            <a:r>
              <a:rPr lang="en-ZA" dirty="0">
                <a:solidFill>
                  <a:prstClr val="black"/>
                </a:solidFill>
              </a:rPr>
              <a:t>Examples of performance indicators linked to the assessment criteria that can be used for assessing the performance of the service.</a:t>
            </a:r>
          </a:p>
          <a:p>
            <a:endParaRPr lang="en-ZA" dirty="0"/>
          </a:p>
        </p:txBody>
      </p:sp>
      <p:sp>
        <p:nvSpPr>
          <p:cNvPr id="3" name="Slide Number Placeholder 2"/>
          <p:cNvSpPr>
            <a:spLocks noGrp="1"/>
          </p:cNvSpPr>
          <p:nvPr>
            <p:ph type="sldNum" sz="quarter" idx="12"/>
          </p:nvPr>
        </p:nvSpPr>
        <p:spPr/>
        <p:txBody>
          <a:bodyPr/>
          <a:lstStyle/>
          <a:p>
            <a:fld id="{3AF06680-C8A7-4B16-9D12-C8E67A63F5D0}" type="slidenum">
              <a:rPr lang="en-ZA" smtClean="0"/>
              <a:t>7</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225414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a:lstStyle/>
          <a:p>
            <a:r>
              <a:rPr lang="en-ZA" dirty="0"/>
              <a:t>INTRODUCTION</a:t>
            </a:r>
          </a:p>
        </p:txBody>
      </p:sp>
      <p:sp>
        <p:nvSpPr>
          <p:cNvPr id="4" name="Content Placeholder 3"/>
          <p:cNvSpPr>
            <a:spLocks noGrp="1"/>
          </p:cNvSpPr>
          <p:nvPr>
            <p:ph idx="1"/>
          </p:nvPr>
        </p:nvSpPr>
        <p:spPr>
          <a:xfrm>
            <a:off x="666925" y="1261017"/>
            <a:ext cx="9753600" cy="5095333"/>
          </a:xfrm>
        </p:spPr>
        <p:txBody>
          <a:bodyPr/>
          <a:lstStyle/>
          <a:p>
            <a:pPr marL="91440" lvl="0" indent="-91440">
              <a:spcBef>
                <a:spcPts val="1200"/>
              </a:spcBef>
              <a:spcAft>
                <a:spcPts val="200"/>
              </a:spcAft>
              <a:buClr>
                <a:srgbClr val="000000"/>
              </a:buClr>
              <a:buSzPct val="100000"/>
              <a:buFont typeface="Calibri" panose="020F0502020204030204" pitchFamily="34" charset="0"/>
              <a:buChar char=" "/>
              <a:defRPr/>
            </a:pPr>
            <a:endParaRPr lang="en-ZA" sz="2000" b="1" kern="0" dirty="0">
              <a:solidFill>
                <a:srgbClr val="FF0000"/>
              </a:solidFill>
            </a:endParaRPr>
          </a:p>
          <a:p>
            <a:pPr marL="91440" lvl="0" indent="-91440">
              <a:spcBef>
                <a:spcPts val="1200"/>
              </a:spcBef>
              <a:spcAft>
                <a:spcPts val="200"/>
              </a:spcAft>
              <a:buClr>
                <a:srgbClr val="000000"/>
              </a:buClr>
              <a:buSzPct val="100000"/>
              <a:buFont typeface="Calibri" panose="020F0502020204030204" pitchFamily="34" charset="0"/>
              <a:buChar char=" "/>
              <a:defRPr/>
            </a:pPr>
            <a:r>
              <a:rPr lang="en-ZA" sz="2000" b="1" kern="0" dirty="0">
                <a:solidFill>
                  <a:srgbClr val="FF0000"/>
                </a:solidFill>
              </a:rPr>
              <a:t>ISO 24511 AND ISO 24512</a:t>
            </a:r>
            <a:r>
              <a:rPr lang="en-ZA" sz="2000" kern="0" dirty="0">
                <a:solidFill>
                  <a:srgbClr val="FF0000"/>
                </a:solidFill>
              </a:rPr>
              <a:t> </a:t>
            </a:r>
            <a:r>
              <a:rPr lang="en-ZA" sz="2000" b="1" kern="0" dirty="0">
                <a:solidFill>
                  <a:srgbClr val="FF0000"/>
                </a:solidFill>
              </a:rPr>
              <a:t>contains</a:t>
            </a:r>
            <a:r>
              <a:rPr lang="en-ZA" sz="2000" kern="0" dirty="0">
                <a:solidFill>
                  <a:srgbClr val="FF0000"/>
                </a:solidFill>
              </a:rPr>
              <a:t>:</a:t>
            </a:r>
          </a:p>
          <a:p>
            <a:pPr marL="342900" lvl="0" indent="-342900">
              <a:lnSpc>
                <a:spcPct val="150000"/>
              </a:lnSpc>
              <a:spcBef>
                <a:spcPts val="1200"/>
              </a:spcBef>
              <a:spcAft>
                <a:spcPts val="200"/>
              </a:spcAft>
              <a:buClr>
                <a:srgbClr val="000000"/>
              </a:buClr>
              <a:buSzPct val="100000"/>
              <a:defRPr/>
            </a:pPr>
            <a:r>
              <a:rPr lang="en-ZA" sz="1800" kern="0" dirty="0">
                <a:solidFill>
                  <a:prstClr val="black"/>
                </a:solidFill>
              </a:rPr>
              <a:t>A brief description of the physical/infrastructural and managerial/institutional components of water utilities </a:t>
            </a:r>
          </a:p>
          <a:p>
            <a:pPr marL="342900" lvl="0" indent="-342900">
              <a:lnSpc>
                <a:spcPct val="150000"/>
              </a:lnSpc>
              <a:spcBef>
                <a:spcPts val="1200"/>
              </a:spcBef>
              <a:spcAft>
                <a:spcPts val="200"/>
              </a:spcAft>
              <a:buClr>
                <a:srgbClr val="000000"/>
              </a:buClr>
              <a:buSzPct val="100000"/>
              <a:defRPr/>
            </a:pPr>
            <a:r>
              <a:rPr lang="en-ZA" sz="1800" kern="0" dirty="0">
                <a:solidFill>
                  <a:prstClr val="black"/>
                </a:solidFill>
              </a:rPr>
              <a:t>Core objectives for water utilities, considered to be globally relevant at the broadest level</a:t>
            </a:r>
            <a:endParaRPr lang="en-ZA" sz="1800" kern="0" dirty="0">
              <a:solidFill>
                <a:sysClr val="windowText" lastClr="000000"/>
              </a:solidFill>
            </a:endParaRPr>
          </a:p>
          <a:p>
            <a:r>
              <a:rPr lang="en-ZA" sz="1800" b="1" dirty="0"/>
              <a:t>ISO</a:t>
            </a:r>
            <a:r>
              <a:rPr lang="en-ZA" sz="1800" dirty="0"/>
              <a:t> </a:t>
            </a:r>
            <a:r>
              <a:rPr lang="en-ZA" sz="1800" b="1" dirty="0"/>
              <a:t>24521</a:t>
            </a:r>
            <a:r>
              <a:rPr lang="en-ZA" sz="1800" dirty="0"/>
              <a:t> Is used in conjunction with </a:t>
            </a:r>
            <a:r>
              <a:rPr lang="en-ZA" sz="1800" b="1" dirty="0"/>
              <a:t>ISO24511</a:t>
            </a:r>
          </a:p>
        </p:txBody>
      </p:sp>
      <p:sp>
        <p:nvSpPr>
          <p:cNvPr id="3" name="Slide Number Placeholder 2"/>
          <p:cNvSpPr>
            <a:spLocks noGrp="1"/>
          </p:cNvSpPr>
          <p:nvPr>
            <p:ph type="sldNum" sz="quarter" idx="12"/>
          </p:nvPr>
        </p:nvSpPr>
        <p:spPr/>
        <p:txBody>
          <a:bodyPr/>
          <a:lstStyle/>
          <a:p>
            <a:fld id="{3AF06680-C8A7-4B16-9D12-C8E67A63F5D0}" type="slidenum">
              <a:rPr lang="en-ZA" smtClean="0"/>
              <a:t>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805555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351" y="498746"/>
            <a:ext cx="7334250" cy="482863"/>
          </a:xfrm>
        </p:spPr>
        <p:txBody>
          <a:bodyPr/>
          <a:lstStyle/>
          <a:p>
            <a:r>
              <a:rPr lang="en-ZA" dirty="0"/>
              <a:t>Benefits of the Adoption of ISO 24521</a:t>
            </a:r>
            <a:br>
              <a:rPr lang="en-ZA" dirty="0"/>
            </a:br>
            <a:endParaRPr lang="en-ZA" dirty="0"/>
          </a:p>
        </p:txBody>
      </p:sp>
      <p:sp>
        <p:nvSpPr>
          <p:cNvPr id="4" name="Content Placeholder 3"/>
          <p:cNvSpPr>
            <a:spLocks noGrp="1"/>
          </p:cNvSpPr>
          <p:nvPr>
            <p:ph idx="1"/>
          </p:nvPr>
        </p:nvSpPr>
        <p:spPr>
          <a:xfrm>
            <a:off x="656945" y="1261017"/>
            <a:ext cx="9753600" cy="5095333"/>
          </a:xfrm>
        </p:spPr>
        <p:txBody>
          <a:bodyPr>
            <a:normAutofit fontScale="92500" lnSpcReduction="10000"/>
          </a:bodyPr>
          <a:lstStyle/>
          <a:p>
            <a:pPr marL="0" indent="0">
              <a:buNone/>
            </a:pPr>
            <a:r>
              <a:rPr lang="en-US" sz="2300" b="1" dirty="0"/>
              <a:t>OBJECTIVES OF ISO 24521</a:t>
            </a:r>
            <a:endParaRPr lang="en-US" sz="2300" dirty="0"/>
          </a:p>
          <a:p>
            <a:pPr marL="342900" lvl="0" indent="-342900">
              <a:lnSpc>
                <a:spcPct val="200000"/>
              </a:lnSpc>
            </a:pPr>
            <a:r>
              <a:rPr lang="en-ZA" sz="1900" dirty="0"/>
              <a:t>Public health and safety</a:t>
            </a:r>
          </a:p>
          <a:p>
            <a:pPr marL="342900" lvl="0" indent="-342900">
              <a:lnSpc>
                <a:spcPct val="200000"/>
              </a:lnSpc>
            </a:pPr>
            <a:r>
              <a:rPr lang="en-ZA" sz="1900" dirty="0"/>
              <a:t>Occupational health and safety</a:t>
            </a:r>
          </a:p>
          <a:p>
            <a:pPr marL="342900" lvl="0" indent="-342900">
              <a:lnSpc>
                <a:spcPct val="200000"/>
              </a:lnSpc>
            </a:pPr>
            <a:r>
              <a:rPr lang="en-ZA" sz="1900" dirty="0"/>
              <a:t>Environmental protection</a:t>
            </a:r>
          </a:p>
          <a:p>
            <a:pPr marL="342900" indent="-342900">
              <a:lnSpc>
                <a:spcPct val="200000"/>
              </a:lnSpc>
            </a:pPr>
            <a:r>
              <a:rPr lang="en-ZA" sz="1900" dirty="0"/>
              <a:t>Sustainable development</a:t>
            </a:r>
            <a:endParaRPr lang="en-ZA" sz="1900" b="1" dirty="0"/>
          </a:p>
          <a:p>
            <a:pPr marL="285750" indent="-285750">
              <a:lnSpc>
                <a:spcPct val="150000"/>
              </a:lnSpc>
            </a:pPr>
            <a:r>
              <a:rPr lang="en-US" sz="1900" dirty="0"/>
              <a:t>Hygienic, safe and pleasant to use for communities </a:t>
            </a:r>
          </a:p>
          <a:p>
            <a:pPr marL="285750" indent="-285750">
              <a:lnSpc>
                <a:spcPct val="150000"/>
              </a:lnSpc>
            </a:pPr>
            <a:r>
              <a:rPr lang="en-US" sz="1900" dirty="0"/>
              <a:t>Restored dignity of users</a:t>
            </a:r>
          </a:p>
          <a:p>
            <a:pPr marL="285750" indent="-285750">
              <a:lnSpc>
                <a:spcPct val="150000"/>
              </a:lnSpc>
            </a:pPr>
            <a:r>
              <a:rPr lang="en-US" sz="1900" dirty="0"/>
              <a:t>Safe to operation of on-site domestic wastewater systems</a:t>
            </a:r>
          </a:p>
          <a:p>
            <a:pPr marL="285750" indent="-285750">
              <a:lnSpc>
                <a:spcPct val="150000"/>
              </a:lnSpc>
            </a:pPr>
            <a:r>
              <a:rPr lang="en-US" sz="1900" dirty="0"/>
              <a:t>Production of by-products </a:t>
            </a:r>
          </a:p>
          <a:p>
            <a:pPr marL="285750" indent="-285750">
              <a:lnSpc>
                <a:spcPct val="150000"/>
              </a:lnSpc>
            </a:pPr>
            <a:endParaRPr lang="en-US" sz="1800" dirty="0"/>
          </a:p>
          <a:p>
            <a:pPr marL="285750" indent="-285750">
              <a:lnSpc>
                <a:spcPct val="150000"/>
              </a:lnSpc>
            </a:pPr>
            <a:endParaRPr lang="en-US" sz="1800" dirty="0"/>
          </a:p>
          <a:p>
            <a:pPr marL="285750" indent="-285750">
              <a:lnSpc>
                <a:spcPct val="150000"/>
              </a:lnSpc>
            </a:pPr>
            <a:endParaRPr lang="en-US" sz="1800" dirty="0"/>
          </a:p>
          <a:p>
            <a:pPr marL="285750" indent="-285750">
              <a:lnSpc>
                <a:spcPct val="150000"/>
              </a:lnSpc>
            </a:pPr>
            <a:endParaRPr lang="en-US" dirty="0"/>
          </a:p>
        </p:txBody>
      </p:sp>
      <p:sp>
        <p:nvSpPr>
          <p:cNvPr id="3" name="Slide Number Placeholder 2"/>
          <p:cNvSpPr>
            <a:spLocks noGrp="1"/>
          </p:cNvSpPr>
          <p:nvPr>
            <p:ph type="sldNum" sz="quarter" idx="12"/>
          </p:nvPr>
        </p:nvSpPr>
        <p:spPr/>
        <p:txBody>
          <a:bodyPr/>
          <a:lstStyle/>
          <a:p>
            <a:fld id="{3AF06680-C8A7-4B16-9D12-C8E67A63F5D0}" type="slidenum">
              <a:rPr lang="en-ZA" smtClean="0"/>
              <a:t>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915629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583ECD4E87EE4F8548C68E3D2138E6" ma:contentTypeVersion="0" ma:contentTypeDescription="Create a new document." ma:contentTypeScope="" ma:versionID="e6ba05d630c25e89ddc14afa6cc3b63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F77019-5EDB-4F84-A6A9-94E948164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4F91116-AEB2-4544-9DDE-8365858DD870}">
  <ds:schemaRefs>
    <ds:schemaRef ds:uri="http://schemas.microsoft.com/sharepoint/v3/contenttype/forms"/>
  </ds:schemaRefs>
</ds:datastoreItem>
</file>

<file path=customXml/itemProps3.xml><?xml version="1.0" encoding="utf-8"?>
<ds:datastoreItem xmlns:ds="http://schemas.openxmlformats.org/officeDocument/2006/customXml" ds:itemID="{22C4309C-6D83-4655-982E-42EE17291C6B}">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8523</TotalTime>
  <Words>3457</Words>
  <Application>Microsoft Office PowerPoint</Application>
  <PresentationFormat>Widescreen</PresentationFormat>
  <Paragraphs>620</Paragraphs>
  <Slides>69</Slides>
  <Notes>69</Notes>
  <HiddenSlides>6</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69</vt:i4>
      </vt:variant>
    </vt:vector>
  </HeadingPairs>
  <TitlesOfParts>
    <vt:vector size="76" baseType="lpstr">
      <vt:lpstr>Arial</vt:lpstr>
      <vt:lpstr>Arial Black</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ISO 24521 </vt:lpstr>
      <vt:lpstr>INTRODUCTION</vt:lpstr>
      <vt:lpstr>INTRODUCTION </vt:lpstr>
      <vt:lpstr>INTRODUCTION</vt:lpstr>
      <vt:lpstr>Benefits of the Adoption of ISO 24521 </vt:lpstr>
      <vt:lpstr>INITIAL FOCUS_ ISO 24521 </vt:lpstr>
      <vt:lpstr>PRINCIPAL OBJECTIVES FOR WASTEWATER UTILITIES</vt:lpstr>
      <vt:lpstr>OBJECTIVES OF THE ISO 24521 </vt:lpstr>
      <vt:lpstr>OBJECTIVES FOR WASTEWATER UTILITIES </vt:lpstr>
      <vt:lpstr>PROTECTION OF PUBLIC HEALTH </vt:lpstr>
      <vt:lpstr>PROTECTION OF PUBLIC HEALTH </vt:lpstr>
      <vt:lpstr>PROTECTION OF USERS AND OPERATORS </vt:lpstr>
      <vt:lpstr>PowerPoint Presentation</vt:lpstr>
      <vt:lpstr>Provision of service under normal &amp; emergency situations  </vt:lpstr>
      <vt:lpstr>Sustainability of basic on-site domestic wastewater system </vt:lpstr>
      <vt:lpstr>Promotion of sustainable development of the community </vt:lpstr>
      <vt:lpstr>Promotion of sustainable development of the community </vt:lpstr>
      <vt:lpstr>Promotion of sustainable development of the community </vt:lpstr>
      <vt:lpstr>COMPONENTS OF BASIC ON-SITE DOMESTIC WASTEWATER SYSTEMS</vt:lpstr>
      <vt:lpstr>Components of basic on-site domestic wastewater systems </vt:lpstr>
      <vt:lpstr>User-Interface (Containment)  </vt:lpstr>
      <vt:lpstr>User-Interface (Containment)</vt:lpstr>
      <vt:lpstr>User-Interface (Containment)  </vt:lpstr>
      <vt:lpstr>Collection &amp; Transport  </vt:lpstr>
      <vt:lpstr>Collection &amp; Transport  </vt:lpstr>
      <vt:lpstr>TREATMENT </vt:lpstr>
      <vt:lpstr>TREATMENT </vt:lpstr>
      <vt:lpstr>TREATMENT </vt:lpstr>
      <vt:lpstr>DISPOSAL / RE-USE  </vt:lpstr>
      <vt:lpstr>DISPOSAL / RE-USE  </vt:lpstr>
      <vt:lpstr>PowerPoint Presentation</vt:lpstr>
      <vt:lpstr>Management of basic on-site domestic wastewater systems</vt:lpstr>
      <vt:lpstr>Management of basic on-site domestic wastewater systems </vt:lpstr>
      <vt:lpstr>Basic Management Activities  </vt:lpstr>
      <vt:lpstr>Basic Management Activities  </vt:lpstr>
      <vt:lpstr>Stakeholder relations </vt:lpstr>
      <vt:lpstr>Education and/or training of stakeholders </vt:lpstr>
      <vt:lpstr>Education and/or training of stakeholders </vt:lpstr>
      <vt:lpstr>Environmental management </vt:lpstr>
      <vt:lpstr>Environmental management </vt:lpstr>
      <vt:lpstr>Risk Assessment  </vt:lpstr>
      <vt:lpstr>Risk Assessment  </vt:lpstr>
      <vt:lpstr>Risk Assessment  </vt:lpstr>
      <vt:lpstr>Risk Assessment  </vt:lpstr>
      <vt:lpstr>Site assessment for risks  </vt:lpstr>
      <vt:lpstr>Causes of failure  </vt:lpstr>
      <vt:lpstr>Planning &amp; construction  </vt:lpstr>
      <vt:lpstr>PowerPoint Presentation</vt:lpstr>
      <vt:lpstr>Criteria for selecting appropriate basic on-site domestic wastewater technologies </vt:lpstr>
      <vt:lpstr>Operation &amp; Maintenance</vt:lpstr>
      <vt:lpstr>Operation &amp; Maintenance  </vt:lpstr>
      <vt:lpstr>Operation &amp; Maintenance  </vt:lpstr>
      <vt:lpstr>Developing operational plans and instruction </vt:lpstr>
      <vt:lpstr>Developing operational plans and instruction </vt:lpstr>
      <vt:lpstr>Developing maintenance plans and instructions </vt:lpstr>
      <vt:lpstr>Developing maintenance plans and instructions </vt:lpstr>
      <vt:lpstr>Developing maintenance plans and instructions </vt:lpstr>
      <vt:lpstr>Developing plans and instructions for collection of waste </vt:lpstr>
      <vt:lpstr>Developing plans and instructions for collection of waste </vt:lpstr>
      <vt:lpstr>Developing plans and instructions for collection of waste </vt:lpstr>
      <vt:lpstr>Health and safety issues</vt:lpstr>
      <vt:lpstr>Health &amp; Safety  </vt:lpstr>
      <vt:lpstr>Health &amp; Safety  </vt:lpstr>
      <vt:lpstr>Public health programmes </vt:lpstr>
      <vt:lpstr>PowerPoint Presentation</vt:lpstr>
    </vt:vector>
  </TitlesOfParts>
  <Company>SABS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Bjorn.Buyst@sabs.co.za</dc:creator>
  <cp:lastModifiedBy>Irina Kiselyer</cp:lastModifiedBy>
  <cp:revision>305</cp:revision>
  <cp:lastPrinted>2017-02-06T13:21:41Z</cp:lastPrinted>
  <dcterms:created xsi:type="dcterms:W3CDTF">2017-01-27T13:09:35Z</dcterms:created>
  <dcterms:modified xsi:type="dcterms:W3CDTF">2020-05-28T21:20:25Z</dcterms:modified>
  <cp:category>Corporate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0x0101004D583ECD4E87EE4F8548C68E3D2138E6</vt:lpwstr>
  </property>
</Properties>
</file>